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E79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E79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77583"/>
            <a:ext cx="9906000" cy="279400"/>
          </a:xfrm>
          <a:custGeom>
            <a:avLst/>
            <a:gdLst/>
            <a:ahLst/>
            <a:cxnLst/>
            <a:rect l="l" t="t" r="r" b="b"/>
            <a:pathLst>
              <a:path w="9906000" h="279400">
                <a:moveTo>
                  <a:pt x="0" y="278892"/>
                </a:moveTo>
                <a:lnTo>
                  <a:pt x="9906000" y="278892"/>
                </a:lnTo>
                <a:lnTo>
                  <a:pt x="990600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69964"/>
            <a:ext cx="9901555" cy="12700"/>
          </a:xfrm>
          <a:custGeom>
            <a:avLst/>
            <a:gdLst/>
            <a:ahLst/>
            <a:cxnLst/>
            <a:rect l="l" t="t" r="r" b="b"/>
            <a:pathLst>
              <a:path w="9901555" h="12700">
                <a:moveTo>
                  <a:pt x="0" y="12191"/>
                </a:moveTo>
                <a:lnTo>
                  <a:pt x="9901428" y="12191"/>
                </a:lnTo>
                <a:lnTo>
                  <a:pt x="9901428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4B5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9559" y="6582155"/>
            <a:ext cx="408431" cy="275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95300"/>
            <a:ext cx="99060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8580" y="448055"/>
            <a:ext cx="3893820" cy="0"/>
          </a:xfrm>
          <a:custGeom>
            <a:avLst/>
            <a:gdLst/>
            <a:ahLst/>
            <a:cxnLst/>
            <a:rect l="l" t="t" r="r" b="b"/>
            <a:pathLst>
              <a:path w="3893820">
                <a:moveTo>
                  <a:pt x="0" y="0"/>
                </a:moveTo>
                <a:lnTo>
                  <a:pt x="3893820" y="0"/>
                </a:lnTo>
              </a:path>
            </a:pathLst>
          </a:custGeom>
          <a:ln w="9144">
            <a:solidFill>
              <a:srgbClr val="385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E79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77583"/>
            <a:ext cx="9906000" cy="279400"/>
          </a:xfrm>
          <a:custGeom>
            <a:avLst/>
            <a:gdLst/>
            <a:ahLst/>
            <a:cxnLst/>
            <a:rect l="l" t="t" r="r" b="b"/>
            <a:pathLst>
              <a:path w="9906000" h="279400">
                <a:moveTo>
                  <a:pt x="0" y="278892"/>
                </a:moveTo>
                <a:lnTo>
                  <a:pt x="9906000" y="278892"/>
                </a:lnTo>
                <a:lnTo>
                  <a:pt x="990600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569964"/>
            <a:ext cx="9901555" cy="12700"/>
          </a:xfrm>
          <a:custGeom>
            <a:avLst/>
            <a:gdLst/>
            <a:ahLst/>
            <a:cxnLst/>
            <a:rect l="l" t="t" r="r" b="b"/>
            <a:pathLst>
              <a:path w="9901555" h="12700">
                <a:moveTo>
                  <a:pt x="0" y="12191"/>
                </a:moveTo>
                <a:lnTo>
                  <a:pt x="9901428" y="12191"/>
                </a:lnTo>
                <a:lnTo>
                  <a:pt x="9901428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4B5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89559" y="6582155"/>
            <a:ext cx="408431" cy="2758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495300"/>
            <a:ext cx="9906000" cy="647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8109" y="138760"/>
            <a:ext cx="458978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E79B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5944" y="2514613"/>
            <a:ext cx="6614159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49300" y="6668354"/>
            <a:ext cx="1534795" cy="124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64734" y="6661030"/>
            <a:ext cx="3450590" cy="133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437623" y="6665066"/>
            <a:ext cx="231140" cy="145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12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12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1329" y="1132789"/>
            <a:ext cx="1446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Pr</a:t>
            </a:r>
            <a:r>
              <a:rPr sz="2800" b="1" spc="-15" dirty="0">
                <a:solidFill>
                  <a:srgbClr val="3E79B6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blem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94295" y="2672283"/>
            <a:ext cx="198373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Do </a:t>
            </a:r>
            <a:r>
              <a:rPr sz="2800" b="1" spc="-10" dirty="0">
                <a:solidFill>
                  <a:srgbClr val="3E79B6"/>
                </a:solidFill>
                <a:latin typeface="Arial"/>
                <a:cs typeface="Arial"/>
              </a:rPr>
              <a:t>not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get  all the</a:t>
            </a:r>
            <a:r>
              <a:rPr sz="2800" b="1" spc="-4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facts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0600" y="4624197"/>
            <a:ext cx="2926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Jump to</a:t>
            </a:r>
            <a:r>
              <a:rPr sz="2800" b="1" spc="-4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Solution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1464" y="5533304"/>
            <a:ext cx="130175" cy="60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" spc="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87896" y="6234827"/>
            <a:ext cx="273050" cy="99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Machine</a:t>
            </a:r>
            <a:endParaRPr sz="4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59338" y="6234827"/>
            <a:ext cx="149860" cy="99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5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450" b="1" spc="20" dirty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31592" y="4842923"/>
            <a:ext cx="4324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1628775" algn="l"/>
                <a:tab pos="2266950" algn="l"/>
                <a:tab pos="3218815" algn="l"/>
              </a:tabLst>
            </a:pPr>
            <a:r>
              <a:rPr sz="4200" b="1" spc="-7" baseline="-32738" dirty="0">
                <a:solidFill>
                  <a:srgbClr val="3E79B6"/>
                </a:solidFill>
                <a:latin typeface="Arial"/>
                <a:cs typeface="Arial"/>
              </a:rPr>
              <a:t>(deploy	</a:t>
            </a: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Mater   </a:t>
            </a:r>
            <a:r>
              <a:rPr sz="450" b="1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s	Methods	</a:t>
            </a:r>
            <a:r>
              <a:rPr sz="4200" b="1" spc="-7" baseline="-32738" dirty="0">
                <a:solidFill>
                  <a:srgbClr val="3E79B6"/>
                </a:solidFill>
                <a:latin typeface="Arial"/>
                <a:cs typeface="Arial"/>
              </a:rPr>
              <a:t>asure)</a:t>
            </a:r>
            <a:endParaRPr sz="4200" baseline="-32738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178412" y="5224158"/>
          <a:ext cx="2176780" cy="1023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467">
                <a:tc rowSpan="2">
                  <a:txBody>
                    <a:bodyPr/>
                    <a:lstStyle/>
                    <a:p>
                      <a:pPr marL="53975">
                        <a:lnSpc>
                          <a:spcPts val="2095"/>
                        </a:lnSpc>
                        <a:tabLst>
                          <a:tab pos="685165" algn="l"/>
                        </a:tabLst>
                      </a:pPr>
                      <a:r>
                        <a:rPr sz="2800" b="1" dirty="0">
                          <a:solidFill>
                            <a:srgbClr val="3E79B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800" b="1" spc="-170" dirty="0">
                          <a:solidFill>
                            <a:srgbClr val="3E79B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675" b="1" spc="22" baseline="203703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675" b="1" spc="-382" baseline="203703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800" b="1" spc="-1455" dirty="0">
                          <a:solidFill>
                            <a:srgbClr val="3E79B6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675" b="1" baseline="203703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l	</a:t>
                      </a:r>
                      <a:r>
                        <a:rPr sz="2800" b="1" dirty="0">
                          <a:solidFill>
                            <a:srgbClr val="3E79B6"/>
                          </a:solidFill>
                          <a:latin typeface="Arial"/>
                          <a:cs typeface="Arial"/>
                        </a:rPr>
                        <a:t>nterm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ts val="2095"/>
                        </a:lnSpc>
                      </a:pPr>
                      <a:r>
                        <a:rPr sz="2800" b="1" dirty="0">
                          <a:solidFill>
                            <a:srgbClr val="3E79B6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3350" marR="71120" indent="-73025">
                        <a:lnSpc>
                          <a:spcPct val="110700"/>
                        </a:lnSpc>
                        <a:spcBef>
                          <a:spcPts val="320"/>
                        </a:spcBef>
                      </a:pPr>
                      <a:r>
                        <a:rPr sz="400" b="1" spc="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Insert</a:t>
                      </a:r>
                      <a:r>
                        <a:rPr sz="400" b="1" spc="-6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Revised  Problem</a:t>
                      </a:r>
                      <a:endParaRPr sz="400">
                        <a:latin typeface="Arial"/>
                        <a:cs typeface="Arial"/>
                      </a:endParaRPr>
                    </a:p>
                    <a:p>
                      <a:pPr marL="39370" marR="1206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400" b="1" spc="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Statement</a:t>
                      </a:r>
                      <a:r>
                        <a:rPr sz="400" b="1" spc="-1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Here.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435">
                <a:tc rowSpan="2">
                  <a:txBody>
                    <a:bodyPr/>
                    <a:lstStyle/>
                    <a:p>
                      <a:pPr marR="295910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0640" marB="0">
                    <a:lnL w="31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92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17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930655" y="2864561"/>
            <a:ext cx="144653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Pr</a:t>
            </a:r>
            <a:r>
              <a:rPr sz="2800" b="1" spc="-15" dirty="0">
                <a:solidFill>
                  <a:srgbClr val="3E79B6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blem  Returns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33286" y="5223721"/>
            <a:ext cx="93345" cy="504825"/>
          </a:xfrm>
          <a:custGeom>
            <a:avLst/>
            <a:gdLst/>
            <a:ahLst/>
            <a:cxnLst/>
            <a:rect l="l" t="t" r="r" b="b"/>
            <a:pathLst>
              <a:path w="93345" h="504825">
                <a:moveTo>
                  <a:pt x="83754" y="489592"/>
                </a:moveTo>
                <a:lnTo>
                  <a:pt x="78098" y="490561"/>
                </a:lnTo>
                <a:lnTo>
                  <a:pt x="88257" y="504440"/>
                </a:lnTo>
                <a:lnTo>
                  <a:pt x="91968" y="492126"/>
                </a:lnTo>
                <a:lnTo>
                  <a:pt x="84188" y="492126"/>
                </a:lnTo>
                <a:lnTo>
                  <a:pt x="83754" y="489592"/>
                </a:lnTo>
                <a:close/>
              </a:path>
              <a:path w="93345" h="504825">
                <a:moveTo>
                  <a:pt x="87544" y="488943"/>
                </a:moveTo>
                <a:lnTo>
                  <a:pt x="83754" y="489592"/>
                </a:lnTo>
                <a:lnTo>
                  <a:pt x="84188" y="492126"/>
                </a:lnTo>
                <a:lnTo>
                  <a:pt x="87975" y="491459"/>
                </a:lnTo>
                <a:lnTo>
                  <a:pt x="87544" y="488943"/>
                </a:lnTo>
                <a:close/>
              </a:path>
              <a:path w="93345" h="504825">
                <a:moveTo>
                  <a:pt x="93221" y="487970"/>
                </a:moveTo>
                <a:lnTo>
                  <a:pt x="87544" y="488943"/>
                </a:lnTo>
                <a:lnTo>
                  <a:pt x="87975" y="491459"/>
                </a:lnTo>
                <a:lnTo>
                  <a:pt x="84188" y="492126"/>
                </a:lnTo>
                <a:lnTo>
                  <a:pt x="91968" y="492126"/>
                </a:lnTo>
                <a:lnTo>
                  <a:pt x="93221" y="487970"/>
                </a:lnTo>
                <a:close/>
              </a:path>
              <a:path w="93345" h="504825">
                <a:moveTo>
                  <a:pt x="3787" y="0"/>
                </a:moveTo>
                <a:lnTo>
                  <a:pt x="0" y="641"/>
                </a:lnTo>
                <a:lnTo>
                  <a:pt x="83754" y="489592"/>
                </a:lnTo>
                <a:lnTo>
                  <a:pt x="87544" y="488943"/>
                </a:lnTo>
                <a:lnTo>
                  <a:pt x="3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09043" y="5225671"/>
            <a:ext cx="84455" cy="497205"/>
          </a:xfrm>
          <a:custGeom>
            <a:avLst/>
            <a:gdLst/>
            <a:ahLst/>
            <a:cxnLst/>
            <a:rect l="l" t="t" r="r" b="b"/>
            <a:pathLst>
              <a:path w="84454" h="497204">
                <a:moveTo>
                  <a:pt x="74914" y="481972"/>
                </a:moveTo>
                <a:lnTo>
                  <a:pt x="69244" y="482865"/>
                </a:lnTo>
                <a:lnTo>
                  <a:pt x="79172" y="496898"/>
                </a:lnTo>
                <a:lnTo>
                  <a:pt x="83112" y="484507"/>
                </a:lnTo>
                <a:lnTo>
                  <a:pt x="75309" y="484507"/>
                </a:lnTo>
                <a:lnTo>
                  <a:pt x="74914" y="481972"/>
                </a:lnTo>
                <a:close/>
              </a:path>
              <a:path w="84454" h="497204">
                <a:moveTo>
                  <a:pt x="78700" y="481376"/>
                </a:moveTo>
                <a:lnTo>
                  <a:pt x="74914" y="481972"/>
                </a:lnTo>
                <a:lnTo>
                  <a:pt x="75309" y="484507"/>
                </a:lnTo>
                <a:lnTo>
                  <a:pt x="79096" y="483917"/>
                </a:lnTo>
                <a:lnTo>
                  <a:pt x="78700" y="481376"/>
                </a:lnTo>
                <a:close/>
              </a:path>
              <a:path w="84454" h="497204">
                <a:moveTo>
                  <a:pt x="84393" y="480479"/>
                </a:moveTo>
                <a:lnTo>
                  <a:pt x="78700" y="481376"/>
                </a:lnTo>
                <a:lnTo>
                  <a:pt x="79096" y="483917"/>
                </a:lnTo>
                <a:lnTo>
                  <a:pt x="75309" y="484507"/>
                </a:lnTo>
                <a:lnTo>
                  <a:pt x="83112" y="484507"/>
                </a:lnTo>
                <a:lnTo>
                  <a:pt x="84393" y="480479"/>
                </a:lnTo>
                <a:close/>
              </a:path>
              <a:path w="84454" h="497204">
                <a:moveTo>
                  <a:pt x="3787" y="0"/>
                </a:moveTo>
                <a:lnTo>
                  <a:pt x="0" y="590"/>
                </a:lnTo>
                <a:lnTo>
                  <a:pt x="74914" y="481972"/>
                </a:lnTo>
                <a:lnTo>
                  <a:pt x="78700" y="481376"/>
                </a:lnTo>
                <a:lnTo>
                  <a:pt x="3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7554" y="5730087"/>
            <a:ext cx="132715" cy="516255"/>
          </a:xfrm>
          <a:custGeom>
            <a:avLst/>
            <a:gdLst/>
            <a:ahLst/>
            <a:cxnLst/>
            <a:rect l="l" t="t" r="r" b="b"/>
            <a:pathLst>
              <a:path w="132714" h="516254">
                <a:moveTo>
                  <a:pt x="123005" y="14487"/>
                </a:moveTo>
                <a:lnTo>
                  <a:pt x="0" y="515184"/>
                </a:lnTo>
                <a:lnTo>
                  <a:pt x="3736" y="516103"/>
                </a:lnTo>
                <a:lnTo>
                  <a:pt x="126718" y="15400"/>
                </a:lnTo>
                <a:lnTo>
                  <a:pt x="123005" y="14487"/>
                </a:lnTo>
                <a:close/>
              </a:path>
              <a:path w="132714" h="516254">
                <a:moveTo>
                  <a:pt x="131238" y="11980"/>
                </a:moveTo>
                <a:lnTo>
                  <a:pt x="123621" y="11980"/>
                </a:lnTo>
                <a:lnTo>
                  <a:pt x="127331" y="12904"/>
                </a:lnTo>
                <a:lnTo>
                  <a:pt x="126718" y="15400"/>
                </a:lnTo>
                <a:lnTo>
                  <a:pt x="132321" y="16777"/>
                </a:lnTo>
                <a:lnTo>
                  <a:pt x="131238" y="11980"/>
                </a:lnTo>
                <a:close/>
              </a:path>
              <a:path w="132714" h="516254">
                <a:moveTo>
                  <a:pt x="123621" y="11980"/>
                </a:moveTo>
                <a:lnTo>
                  <a:pt x="123005" y="14487"/>
                </a:lnTo>
                <a:lnTo>
                  <a:pt x="126718" y="15400"/>
                </a:lnTo>
                <a:lnTo>
                  <a:pt x="127331" y="12904"/>
                </a:lnTo>
                <a:lnTo>
                  <a:pt x="123621" y="11980"/>
                </a:lnTo>
                <a:close/>
              </a:path>
              <a:path w="132714" h="516254">
                <a:moveTo>
                  <a:pt x="128534" y="0"/>
                </a:moveTo>
                <a:lnTo>
                  <a:pt x="117403" y="13109"/>
                </a:lnTo>
                <a:lnTo>
                  <a:pt x="123005" y="14487"/>
                </a:lnTo>
                <a:lnTo>
                  <a:pt x="123621" y="11980"/>
                </a:lnTo>
                <a:lnTo>
                  <a:pt x="131238" y="11980"/>
                </a:lnTo>
                <a:lnTo>
                  <a:pt x="128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99473" y="5726238"/>
            <a:ext cx="132715" cy="518159"/>
          </a:xfrm>
          <a:custGeom>
            <a:avLst/>
            <a:gdLst/>
            <a:ahLst/>
            <a:cxnLst/>
            <a:rect l="l" t="t" r="r" b="b"/>
            <a:pathLst>
              <a:path w="132714" h="518160">
                <a:moveTo>
                  <a:pt x="123008" y="14483"/>
                </a:moveTo>
                <a:lnTo>
                  <a:pt x="0" y="517108"/>
                </a:lnTo>
                <a:lnTo>
                  <a:pt x="3736" y="518027"/>
                </a:lnTo>
                <a:lnTo>
                  <a:pt x="126745" y="15404"/>
                </a:lnTo>
                <a:lnTo>
                  <a:pt x="123008" y="14483"/>
                </a:lnTo>
                <a:close/>
              </a:path>
              <a:path w="132714" h="518160">
                <a:moveTo>
                  <a:pt x="131238" y="11980"/>
                </a:moveTo>
                <a:lnTo>
                  <a:pt x="123621" y="11980"/>
                </a:lnTo>
                <a:lnTo>
                  <a:pt x="127357" y="12904"/>
                </a:lnTo>
                <a:lnTo>
                  <a:pt x="126745" y="15404"/>
                </a:lnTo>
                <a:lnTo>
                  <a:pt x="132321" y="16777"/>
                </a:lnTo>
                <a:lnTo>
                  <a:pt x="131238" y="11980"/>
                </a:lnTo>
                <a:close/>
              </a:path>
              <a:path w="132714" h="518160">
                <a:moveTo>
                  <a:pt x="123621" y="11980"/>
                </a:moveTo>
                <a:lnTo>
                  <a:pt x="123008" y="14483"/>
                </a:lnTo>
                <a:lnTo>
                  <a:pt x="126745" y="15404"/>
                </a:lnTo>
                <a:lnTo>
                  <a:pt x="127357" y="12904"/>
                </a:lnTo>
                <a:lnTo>
                  <a:pt x="123621" y="11980"/>
                </a:lnTo>
                <a:close/>
              </a:path>
              <a:path w="132714" h="518160">
                <a:moveTo>
                  <a:pt x="128534" y="0"/>
                </a:moveTo>
                <a:lnTo>
                  <a:pt x="117428" y="13109"/>
                </a:lnTo>
                <a:lnTo>
                  <a:pt x="123008" y="14483"/>
                </a:lnTo>
                <a:lnTo>
                  <a:pt x="123621" y="11980"/>
                </a:lnTo>
                <a:lnTo>
                  <a:pt x="131238" y="11980"/>
                </a:lnTo>
                <a:lnTo>
                  <a:pt x="128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34667" y="3860291"/>
            <a:ext cx="816863" cy="702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28891" y="745274"/>
            <a:ext cx="2196261" cy="21284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3521" y="4619802"/>
            <a:ext cx="2183523" cy="21444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2754" y="626465"/>
            <a:ext cx="2166454" cy="2163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259573" y="4374388"/>
            <a:ext cx="2123503" cy="21999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63383" y="3752088"/>
            <a:ext cx="1213103" cy="1443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5876925" y="138760"/>
            <a:ext cx="2641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Bad</a:t>
            </a:r>
            <a:r>
              <a:rPr spc="-65" dirty="0"/>
              <a:t> </a:t>
            </a:r>
            <a:r>
              <a:rPr spc="-5" dirty="0"/>
              <a:t>Method</a:t>
            </a:r>
          </a:p>
        </p:txBody>
      </p:sp>
      <p:sp>
        <p:nvSpPr>
          <p:cNvPr id="26" name="object 26"/>
          <p:cNvSpPr/>
          <p:nvPr/>
        </p:nvSpPr>
        <p:spPr>
          <a:xfrm>
            <a:off x="4399788" y="1674876"/>
            <a:ext cx="1528614" cy="12131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437623" y="6665066"/>
            <a:ext cx="174625" cy="1454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sz="800" dirty="0">
                <a:latin typeface="Arial"/>
                <a:cs typeface="Arial"/>
              </a:rPr>
              <a:t>1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901428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77583"/>
            <a:ext cx="9906000" cy="279400"/>
          </a:xfrm>
          <a:custGeom>
            <a:avLst/>
            <a:gdLst/>
            <a:ahLst/>
            <a:cxnLst/>
            <a:rect l="l" t="t" r="r" b="b"/>
            <a:pathLst>
              <a:path w="9906000" h="279400">
                <a:moveTo>
                  <a:pt x="0" y="278892"/>
                </a:moveTo>
                <a:lnTo>
                  <a:pt x="9906000" y="278892"/>
                </a:lnTo>
                <a:lnTo>
                  <a:pt x="990600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9964"/>
            <a:ext cx="9901555" cy="12700"/>
          </a:xfrm>
          <a:custGeom>
            <a:avLst/>
            <a:gdLst/>
            <a:ahLst/>
            <a:cxnLst/>
            <a:rect l="l" t="t" r="r" b="b"/>
            <a:pathLst>
              <a:path w="9901555" h="12700">
                <a:moveTo>
                  <a:pt x="0" y="12191"/>
                </a:moveTo>
                <a:lnTo>
                  <a:pt x="9901428" y="12191"/>
                </a:lnTo>
                <a:lnTo>
                  <a:pt x="9901428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4B5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03554" y="6663029"/>
            <a:ext cx="15347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A member of the Knorr-Bremse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559" y="6582155"/>
            <a:ext cx="408431" cy="275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67056"/>
            <a:ext cx="685800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8534" y="6653580"/>
            <a:ext cx="34505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©Bendix Commercial Vehicle </a:t>
            </a:r>
            <a:r>
              <a:rPr sz="700" spc="-10" dirty="0">
                <a:latin typeface="Arial"/>
                <a:cs typeface="Arial"/>
              </a:rPr>
              <a:t>Systems LLC 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All Rights Reserved 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6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Bendix Confidential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37623" y="6659981"/>
            <a:ext cx="20574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r>
              <a:rPr sz="800" spc="-5" dirty="0">
                <a:latin typeface="Arial"/>
                <a:cs typeface="Arial"/>
              </a:rPr>
              <a:t>10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9496" y="3555824"/>
            <a:ext cx="2011045" cy="876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6895" marR="240029" indent="-307340">
              <a:lnSpc>
                <a:spcPct val="109500"/>
              </a:lnSpc>
              <a:spcBef>
                <a:spcPts val="95"/>
              </a:spcBef>
            </a:pPr>
            <a:r>
              <a:rPr sz="1700" b="1" spc="20" dirty="0">
                <a:solidFill>
                  <a:srgbClr val="4D4D4D"/>
                </a:solidFill>
                <a:latin typeface="Arial"/>
                <a:cs typeface="Arial"/>
              </a:rPr>
              <a:t>Insert</a:t>
            </a:r>
            <a:r>
              <a:rPr sz="1700" b="1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4D4D"/>
                </a:solidFill>
                <a:latin typeface="Arial"/>
                <a:cs typeface="Arial"/>
              </a:rPr>
              <a:t>Revised  </a:t>
            </a:r>
            <a:r>
              <a:rPr sz="1700" b="1" spc="2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1700">
              <a:latin typeface="Arial"/>
              <a:cs typeface="Arial"/>
            </a:endParaRPr>
          </a:p>
          <a:p>
            <a:pPr marL="161290">
              <a:lnSpc>
                <a:spcPct val="100000"/>
              </a:lnSpc>
              <a:spcBef>
                <a:spcPts val="190"/>
              </a:spcBef>
            </a:pPr>
            <a:r>
              <a:rPr sz="1700" b="1" spc="25" dirty="0">
                <a:solidFill>
                  <a:srgbClr val="4D4D4D"/>
                </a:solidFill>
                <a:latin typeface="Arial"/>
                <a:cs typeface="Arial"/>
              </a:rPr>
              <a:t>Statement</a:t>
            </a:r>
            <a:r>
              <a:rPr sz="1700" b="1" spc="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700" b="1" spc="15" dirty="0">
                <a:solidFill>
                  <a:srgbClr val="4D4D4D"/>
                </a:solidFill>
                <a:latin typeface="Arial"/>
                <a:cs typeface="Arial"/>
              </a:rPr>
              <a:t>Here.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8230" y="3228471"/>
            <a:ext cx="465455" cy="171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50" dirty="0">
                <a:solidFill>
                  <a:srgbClr val="4D4D4D"/>
                </a:solidFill>
                <a:latin typeface="Arial"/>
                <a:cs typeface="Arial"/>
              </a:rPr>
              <a:t>Pr</a:t>
            </a:r>
            <a:r>
              <a:rPr sz="950" spc="-25" dirty="0">
                <a:solidFill>
                  <a:srgbClr val="4D4D4D"/>
                </a:solidFill>
                <a:latin typeface="Arial"/>
                <a:cs typeface="Arial"/>
              </a:rPr>
              <a:t>oble</a:t>
            </a:r>
            <a:r>
              <a:rPr sz="950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43070" y="6176942"/>
            <a:ext cx="1065530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dirty="0">
                <a:solidFill>
                  <a:srgbClr val="4D4D4D"/>
                </a:solidFill>
                <a:latin typeface="Arial"/>
                <a:cs typeface="Arial"/>
              </a:rPr>
              <a:t>Mac</a:t>
            </a:r>
            <a:r>
              <a:rPr sz="2050" b="1" spc="-45" dirty="0">
                <a:solidFill>
                  <a:srgbClr val="4D4D4D"/>
                </a:solidFill>
                <a:latin typeface="Arial"/>
                <a:cs typeface="Arial"/>
              </a:rPr>
              <a:t>h</a:t>
            </a:r>
            <a:r>
              <a:rPr sz="2050" b="1" spc="60" dirty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2050" b="1" spc="-45" dirty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sz="2050" b="1" spc="-10" dirty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endParaRPr sz="2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1342" y="6176942"/>
            <a:ext cx="546735" cy="3371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b="1" dirty="0">
                <a:solidFill>
                  <a:srgbClr val="4D4D4D"/>
                </a:solidFill>
                <a:latin typeface="Arial"/>
                <a:cs typeface="Arial"/>
              </a:rPr>
              <a:t>Ma</a:t>
            </a:r>
            <a:r>
              <a:rPr sz="2050" b="1" spc="-10" dirty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761429" y="1888465"/>
            <a:ext cx="8067" cy="14985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61429" y="3403176"/>
            <a:ext cx="8067" cy="1215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61429" y="4634494"/>
            <a:ext cx="8067" cy="15551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88417" y="3403176"/>
            <a:ext cx="0" cy="1231900"/>
          </a:xfrm>
          <a:custGeom>
            <a:avLst/>
            <a:gdLst/>
            <a:ahLst/>
            <a:cxnLst/>
            <a:rect l="l" t="t" r="r" b="b"/>
            <a:pathLst>
              <a:path h="1231900">
                <a:moveTo>
                  <a:pt x="0" y="0"/>
                </a:moveTo>
                <a:lnTo>
                  <a:pt x="0" y="1231350"/>
                </a:lnTo>
              </a:path>
            </a:pathLst>
          </a:custGeom>
          <a:ln w="161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61429" y="3395090"/>
            <a:ext cx="2035175" cy="0"/>
          </a:xfrm>
          <a:custGeom>
            <a:avLst/>
            <a:gdLst/>
            <a:ahLst/>
            <a:cxnLst/>
            <a:rect l="l" t="t" r="r" b="b"/>
            <a:pathLst>
              <a:path w="2035175">
                <a:moveTo>
                  <a:pt x="0" y="0"/>
                </a:moveTo>
                <a:lnTo>
                  <a:pt x="2035055" y="0"/>
                </a:lnTo>
              </a:path>
            </a:pathLst>
          </a:custGeom>
          <a:ln w="16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61429" y="4626440"/>
            <a:ext cx="2035175" cy="0"/>
          </a:xfrm>
          <a:custGeom>
            <a:avLst/>
            <a:gdLst/>
            <a:ahLst/>
            <a:cxnLst/>
            <a:rect l="l" t="t" r="r" b="b"/>
            <a:pathLst>
              <a:path w="2035175">
                <a:moveTo>
                  <a:pt x="0" y="0"/>
                </a:moveTo>
                <a:lnTo>
                  <a:pt x="2035055" y="0"/>
                </a:lnTo>
              </a:path>
            </a:pathLst>
          </a:custGeom>
          <a:ln w="16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95619" y="4006775"/>
            <a:ext cx="5760085" cy="0"/>
          </a:xfrm>
          <a:custGeom>
            <a:avLst/>
            <a:gdLst/>
            <a:ahLst/>
            <a:cxnLst/>
            <a:rect l="l" t="t" r="r" b="b"/>
            <a:pathLst>
              <a:path w="5760084">
                <a:moveTo>
                  <a:pt x="0" y="0"/>
                </a:moveTo>
                <a:lnTo>
                  <a:pt x="5759894" y="0"/>
                </a:lnTo>
              </a:path>
            </a:pathLst>
          </a:custGeom>
          <a:ln w="161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1490" y="1886632"/>
            <a:ext cx="392430" cy="2120265"/>
          </a:xfrm>
          <a:custGeom>
            <a:avLst/>
            <a:gdLst/>
            <a:ahLst/>
            <a:cxnLst/>
            <a:rect l="l" t="t" r="r" b="b"/>
            <a:pathLst>
              <a:path w="392429" h="2120265">
                <a:moveTo>
                  <a:pt x="352051" y="2057737"/>
                </a:moveTo>
                <a:lnTo>
                  <a:pt x="328276" y="2061810"/>
                </a:lnTo>
                <a:lnTo>
                  <a:pt x="370978" y="2120143"/>
                </a:lnTo>
                <a:lnTo>
                  <a:pt x="386579" y="2068387"/>
                </a:lnTo>
                <a:lnTo>
                  <a:pt x="353875" y="2068387"/>
                </a:lnTo>
                <a:lnTo>
                  <a:pt x="352051" y="2057737"/>
                </a:lnTo>
                <a:close/>
              </a:path>
              <a:path w="392429" h="2120265">
                <a:moveTo>
                  <a:pt x="367982" y="2055008"/>
                </a:moveTo>
                <a:lnTo>
                  <a:pt x="352051" y="2057737"/>
                </a:lnTo>
                <a:lnTo>
                  <a:pt x="353875" y="2068387"/>
                </a:lnTo>
                <a:lnTo>
                  <a:pt x="369794" y="2065584"/>
                </a:lnTo>
                <a:lnTo>
                  <a:pt x="367982" y="2055008"/>
                </a:lnTo>
                <a:close/>
              </a:path>
              <a:path w="392429" h="2120265">
                <a:moveTo>
                  <a:pt x="391844" y="2050920"/>
                </a:moveTo>
                <a:lnTo>
                  <a:pt x="367982" y="2055008"/>
                </a:lnTo>
                <a:lnTo>
                  <a:pt x="369794" y="2065584"/>
                </a:lnTo>
                <a:lnTo>
                  <a:pt x="353875" y="2068387"/>
                </a:lnTo>
                <a:lnTo>
                  <a:pt x="386579" y="2068387"/>
                </a:lnTo>
                <a:lnTo>
                  <a:pt x="391844" y="2050920"/>
                </a:lnTo>
                <a:close/>
              </a:path>
              <a:path w="392429" h="2120265">
                <a:moveTo>
                  <a:pt x="15919" y="0"/>
                </a:moveTo>
                <a:lnTo>
                  <a:pt x="0" y="2695"/>
                </a:lnTo>
                <a:lnTo>
                  <a:pt x="352051" y="2057737"/>
                </a:lnTo>
                <a:lnTo>
                  <a:pt x="367982" y="2055008"/>
                </a:lnTo>
                <a:lnTo>
                  <a:pt x="15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1613" y="1894826"/>
            <a:ext cx="354965" cy="2088514"/>
          </a:xfrm>
          <a:custGeom>
            <a:avLst/>
            <a:gdLst/>
            <a:ahLst/>
            <a:cxnLst/>
            <a:rect l="l" t="t" r="r" b="b"/>
            <a:pathLst>
              <a:path w="354964" h="2088514">
                <a:moveTo>
                  <a:pt x="314893" y="2025710"/>
                </a:moveTo>
                <a:lnTo>
                  <a:pt x="291060" y="2029463"/>
                </a:lnTo>
                <a:lnTo>
                  <a:pt x="332793" y="2088443"/>
                </a:lnTo>
                <a:lnTo>
                  <a:pt x="349353" y="2036364"/>
                </a:lnTo>
                <a:lnTo>
                  <a:pt x="316552" y="2036364"/>
                </a:lnTo>
                <a:lnTo>
                  <a:pt x="314893" y="2025710"/>
                </a:lnTo>
                <a:close/>
              </a:path>
              <a:path w="354964" h="2088514">
                <a:moveTo>
                  <a:pt x="330808" y="2023203"/>
                </a:moveTo>
                <a:lnTo>
                  <a:pt x="314893" y="2025710"/>
                </a:lnTo>
                <a:lnTo>
                  <a:pt x="316552" y="2036364"/>
                </a:lnTo>
                <a:lnTo>
                  <a:pt x="332471" y="2033884"/>
                </a:lnTo>
                <a:lnTo>
                  <a:pt x="330808" y="2023203"/>
                </a:lnTo>
                <a:close/>
              </a:path>
              <a:path w="354964" h="2088514">
                <a:moveTo>
                  <a:pt x="354736" y="2019435"/>
                </a:moveTo>
                <a:lnTo>
                  <a:pt x="330808" y="2023203"/>
                </a:lnTo>
                <a:lnTo>
                  <a:pt x="332471" y="2033884"/>
                </a:lnTo>
                <a:lnTo>
                  <a:pt x="316552" y="2036364"/>
                </a:lnTo>
                <a:lnTo>
                  <a:pt x="349353" y="2036364"/>
                </a:lnTo>
                <a:lnTo>
                  <a:pt x="354736" y="2019435"/>
                </a:lnTo>
                <a:close/>
              </a:path>
              <a:path w="354964" h="2088514">
                <a:moveTo>
                  <a:pt x="15919" y="0"/>
                </a:moveTo>
                <a:lnTo>
                  <a:pt x="0" y="2479"/>
                </a:lnTo>
                <a:lnTo>
                  <a:pt x="314893" y="2025710"/>
                </a:lnTo>
                <a:lnTo>
                  <a:pt x="330808" y="2023203"/>
                </a:lnTo>
                <a:lnTo>
                  <a:pt x="159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67396" y="4014862"/>
            <a:ext cx="556260" cy="2169160"/>
          </a:xfrm>
          <a:custGeom>
            <a:avLst/>
            <a:gdLst/>
            <a:ahLst/>
            <a:cxnLst/>
            <a:rect l="l" t="t" r="r" b="b"/>
            <a:pathLst>
              <a:path w="556260" h="2169160">
                <a:moveTo>
                  <a:pt x="517039" y="60888"/>
                </a:moveTo>
                <a:lnTo>
                  <a:pt x="0" y="2165300"/>
                </a:lnTo>
                <a:lnTo>
                  <a:pt x="15703" y="2169160"/>
                </a:lnTo>
                <a:lnTo>
                  <a:pt x="532646" y="64726"/>
                </a:lnTo>
                <a:lnTo>
                  <a:pt x="517039" y="60888"/>
                </a:lnTo>
                <a:close/>
              </a:path>
              <a:path w="556260" h="2169160">
                <a:moveTo>
                  <a:pt x="551646" y="50353"/>
                </a:moveTo>
                <a:lnTo>
                  <a:pt x="519627" y="50353"/>
                </a:lnTo>
                <a:lnTo>
                  <a:pt x="535223" y="54235"/>
                </a:lnTo>
                <a:lnTo>
                  <a:pt x="532646" y="64726"/>
                </a:lnTo>
                <a:lnTo>
                  <a:pt x="556198" y="70516"/>
                </a:lnTo>
                <a:lnTo>
                  <a:pt x="551646" y="50353"/>
                </a:lnTo>
                <a:close/>
              </a:path>
              <a:path w="556260" h="2169160">
                <a:moveTo>
                  <a:pt x="519627" y="50353"/>
                </a:moveTo>
                <a:lnTo>
                  <a:pt x="517039" y="60888"/>
                </a:lnTo>
                <a:lnTo>
                  <a:pt x="532646" y="64726"/>
                </a:lnTo>
                <a:lnTo>
                  <a:pt x="535223" y="54235"/>
                </a:lnTo>
                <a:lnTo>
                  <a:pt x="519627" y="50353"/>
                </a:lnTo>
                <a:close/>
              </a:path>
              <a:path w="556260" h="2169160">
                <a:moveTo>
                  <a:pt x="540279" y="0"/>
                </a:moveTo>
                <a:lnTo>
                  <a:pt x="493490" y="55098"/>
                </a:lnTo>
                <a:lnTo>
                  <a:pt x="517039" y="60888"/>
                </a:lnTo>
                <a:lnTo>
                  <a:pt x="519627" y="50353"/>
                </a:lnTo>
                <a:lnTo>
                  <a:pt x="551646" y="50353"/>
                </a:lnTo>
                <a:lnTo>
                  <a:pt x="540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71385" y="3998688"/>
            <a:ext cx="556260" cy="2177415"/>
          </a:xfrm>
          <a:custGeom>
            <a:avLst/>
            <a:gdLst/>
            <a:ahLst/>
            <a:cxnLst/>
            <a:rect l="l" t="t" r="r" b="b"/>
            <a:pathLst>
              <a:path w="556260" h="2177415">
                <a:moveTo>
                  <a:pt x="517052" y="60875"/>
                </a:moveTo>
                <a:lnTo>
                  <a:pt x="0" y="2173387"/>
                </a:lnTo>
                <a:lnTo>
                  <a:pt x="15703" y="2177247"/>
                </a:lnTo>
                <a:lnTo>
                  <a:pt x="532759" y="64743"/>
                </a:lnTo>
                <a:lnTo>
                  <a:pt x="517052" y="60875"/>
                </a:lnTo>
                <a:close/>
              </a:path>
              <a:path w="556260" h="2177415">
                <a:moveTo>
                  <a:pt x="551646" y="50353"/>
                </a:moveTo>
                <a:lnTo>
                  <a:pt x="519627" y="50353"/>
                </a:lnTo>
                <a:lnTo>
                  <a:pt x="535331" y="54235"/>
                </a:lnTo>
                <a:lnTo>
                  <a:pt x="532759" y="64743"/>
                </a:lnTo>
                <a:lnTo>
                  <a:pt x="556198" y="70516"/>
                </a:lnTo>
                <a:lnTo>
                  <a:pt x="551646" y="50353"/>
                </a:lnTo>
                <a:close/>
              </a:path>
              <a:path w="556260" h="2177415">
                <a:moveTo>
                  <a:pt x="519627" y="50353"/>
                </a:moveTo>
                <a:lnTo>
                  <a:pt x="517052" y="60875"/>
                </a:lnTo>
                <a:lnTo>
                  <a:pt x="532759" y="64743"/>
                </a:lnTo>
                <a:lnTo>
                  <a:pt x="535331" y="54235"/>
                </a:lnTo>
                <a:lnTo>
                  <a:pt x="519627" y="50353"/>
                </a:lnTo>
                <a:close/>
              </a:path>
              <a:path w="556260" h="2177415">
                <a:moveTo>
                  <a:pt x="540279" y="0"/>
                </a:moveTo>
                <a:lnTo>
                  <a:pt x="493597" y="55098"/>
                </a:lnTo>
                <a:lnTo>
                  <a:pt x="517052" y="60875"/>
                </a:lnTo>
                <a:lnTo>
                  <a:pt x="519627" y="50353"/>
                </a:lnTo>
                <a:lnTo>
                  <a:pt x="551646" y="50353"/>
                </a:lnTo>
                <a:lnTo>
                  <a:pt x="540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96327" y="5082921"/>
            <a:ext cx="189928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7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Revised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Problem  </a:t>
            </a:r>
            <a:r>
              <a:rPr sz="1800" b="1" spc="-5" dirty="0">
                <a:latin typeface="Arial"/>
                <a:cs typeface="Arial"/>
              </a:rPr>
              <a:t>Statements are  </a:t>
            </a:r>
            <a:r>
              <a:rPr sz="1800" b="1" spc="-10" dirty="0">
                <a:latin typeface="Arial"/>
                <a:cs typeface="Arial"/>
              </a:rPr>
              <a:t>Developed </a:t>
            </a:r>
            <a:r>
              <a:rPr sz="1800" b="1" dirty="0">
                <a:latin typeface="Arial"/>
                <a:cs typeface="Arial"/>
              </a:rPr>
              <a:t>using  5W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54914" y="0"/>
            <a:ext cx="7677784" cy="2034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621655">
              <a:lnSpc>
                <a:spcPct val="150400"/>
              </a:lnSpc>
              <a:spcBef>
                <a:spcPts val="100"/>
              </a:spcBef>
            </a:pPr>
            <a:r>
              <a:rPr dirty="0"/>
              <a:t>Fis</a:t>
            </a:r>
            <a:r>
              <a:rPr spc="-15" dirty="0"/>
              <a:t>h</a:t>
            </a:r>
            <a:r>
              <a:rPr dirty="0"/>
              <a:t>bo</a:t>
            </a:r>
            <a:r>
              <a:rPr spc="-15" dirty="0"/>
              <a:t>n</a:t>
            </a:r>
            <a:r>
              <a:rPr dirty="0"/>
              <a:t>e  What is </a:t>
            </a:r>
            <a:r>
              <a:rPr spc="-5" dirty="0"/>
              <a:t>a Fishbone </a:t>
            </a:r>
            <a:r>
              <a:rPr dirty="0"/>
              <a:t>Diagram?</a:t>
            </a:r>
          </a:p>
          <a:p>
            <a:pPr marR="109220" algn="ctr">
              <a:lnSpc>
                <a:spcPct val="100000"/>
              </a:lnSpc>
              <a:spcBef>
                <a:spcPts val="365"/>
              </a:spcBef>
              <a:tabLst>
                <a:tab pos="2680970" algn="l"/>
              </a:tabLst>
            </a:pPr>
            <a:r>
              <a:rPr sz="2050" spc="15" dirty="0">
                <a:solidFill>
                  <a:srgbClr val="4D4D4D"/>
                </a:solidFill>
              </a:rPr>
              <a:t>Materials	</a:t>
            </a:r>
            <a:r>
              <a:rPr sz="2050" spc="-20" dirty="0">
                <a:solidFill>
                  <a:srgbClr val="4D4D4D"/>
                </a:solidFill>
              </a:rPr>
              <a:t>Methods</a:t>
            </a:r>
            <a:endParaRPr sz="20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7583"/>
            <a:ext cx="9906000" cy="279400"/>
          </a:xfrm>
          <a:custGeom>
            <a:avLst/>
            <a:gdLst/>
            <a:ahLst/>
            <a:cxnLst/>
            <a:rect l="l" t="t" r="r" b="b"/>
            <a:pathLst>
              <a:path w="9906000" h="279400">
                <a:moveTo>
                  <a:pt x="0" y="278892"/>
                </a:moveTo>
                <a:lnTo>
                  <a:pt x="9906000" y="278892"/>
                </a:lnTo>
                <a:lnTo>
                  <a:pt x="990600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69964"/>
            <a:ext cx="9901555" cy="12700"/>
          </a:xfrm>
          <a:custGeom>
            <a:avLst/>
            <a:gdLst/>
            <a:ahLst/>
            <a:cxnLst/>
            <a:rect l="l" t="t" r="r" b="b"/>
            <a:pathLst>
              <a:path w="9901555" h="12700">
                <a:moveTo>
                  <a:pt x="0" y="12191"/>
                </a:moveTo>
                <a:lnTo>
                  <a:pt x="9901428" y="12191"/>
                </a:lnTo>
                <a:lnTo>
                  <a:pt x="9901428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4B5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9559" y="6582155"/>
            <a:ext cx="408431" cy="2758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9300" y="6659981"/>
            <a:ext cx="153479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A member of the Knorr-Bremse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95300"/>
            <a:ext cx="99060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4734" y="6661505"/>
            <a:ext cx="34505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©Bendix Commercial Vehicle </a:t>
            </a:r>
            <a:r>
              <a:rPr sz="700" spc="-10" dirty="0">
                <a:latin typeface="Arial"/>
                <a:cs typeface="Arial"/>
              </a:rPr>
              <a:t>Systems LLC 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All Rights Reserved 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6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Bendix Confidential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7916" y="1273809"/>
            <a:ext cx="6426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What is </a:t>
            </a:r>
            <a:r>
              <a:rPr sz="3600" b="1" spc="-5" dirty="0">
                <a:solidFill>
                  <a:srgbClr val="3E79B6"/>
                </a:solidFill>
                <a:latin typeface="Arial"/>
                <a:cs typeface="Arial"/>
              </a:rPr>
              <a:t>a Fishbone</a:t>
            </a:r>
            <a:r>
              <a:rPr sz="3600" b="1" spc="-6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Diagram?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1426" y="2879217"/>
            <a:ext cx="5120005" cy="51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115" indent="-273050">
              <a:lnSpc>
                <a:spcPts val="4035"/>
              </a:lnSpc>
              <a:buClr>
                <a:srgbClr val="388BC6"/>
              </a:buClr>
              <a:buSzPct val="114062"/>
              <a:buFont typeface="Wingdings 2"/>
              <a:buChar char=""/>
              <a:tabLst>
                <a:tab pos="285750" algn="l"/>
              </a:tabLst>
            </a:pPr>
            <a:r>
              <a:rPr sz="3200" spc="-10" dirty="0">
                <a:solidFill>
                  <a:srgbClr val="4D4D4D"/>
                </a:solidFill>
                <a:latin typeface="Arial"/>
                <a:cs typeface="Arial"/>
              </a:rPr>
              <a:t>Visual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problem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solving</a:t>
            </a:r>
            <a:r>
              <a:rPr sz="3200" spc="-9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tool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1426" y="4050029"/>
            <a:ext cx="5374640" cy="1001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85115" marR="5080" indent="-273050">
              <a:lnSpc>
                <a:spcPts val="3840"/>
              </a:lnSpc>
              <a:spcBef>
                <a:spcPts val="229"/>
              </a:spcBef>
              <a:buClr>
                <a:srgbClr val="388BC6"/>
              </a:buClr>
              <a:buSzPct val="114062"/>
              <a:buFont typeface="Wingdings 2"/>
              <a:buChar char=""/>
              <a:tabLst>
                <a:tab pos="285750" algn="l"/>
              </a:tabLst>
            </a:pP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Provides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a way to 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understand potential</a:t>
            </a:r>
            <a:r>
              <a:rPr sz="3200" spc="-7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causes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24221" y="5025085"/>
            <a:ext cx="3139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an</a:t>
            </a:r>
            <a:r>
              <a:rPr sz="32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abnormality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3285" y="3647764"/>
            <a:ext cx="1012190" cy="4533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0035" marR="116839" indent="-154940">
              <a:lnSpc>
                <a:spcPct val="110100"/>
              </a:lnSpc>
              <a:spcBef>
                <a:spcPts val="95"/>
              </a:spcBef>
            </a:pPr>
            <a:r>
              <a:rPr sz="850" b="1" spc="10" dirty="0">
                <a:solidFill>
                  <a:srgbClr val="4D4D4D"/>
                </a:solidFill>
                <a:latin typeface="Arial"/>
                <a:cs typeface="Arial"/>
              </a:rPr>
              <a:t>Insert</a:t>
            </a:r>
            <a:r>
              <a:rPr sz="850" b="1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50" b="1" spc="10" dirty="0">
                <a:solidFill>
                  <a:srgbClr val="4D4D4D"/>
                </a:solidFill>
                <a:latin typeface="Arial"/>
                <a:cs typeface="Arial"/>
              </a:rPr>
              <a:t>Revised  </a:t>
            </a:r>
            <a:r>
              <a:rPr sz="850" b="1" spc="1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850">
              <a:latin typeface="Arial"/>
              <a:cs typeface="Arial"/>
            </a:endParaRPr>
          </a:p>
          <a:p>
            <a:pPr marL="81280">
              <a:lnSpc>
                <a:spcPct val="100000"/>
              </a:lnSpc>
              <a:spcBef>
                <a:spcPts val="105"/>
              </a:spcBef>
            </a:pPr>
            <a:r>
              <a:rPr sz="850" b="1" spc="15" dirty="0">
                <a:solidFill>
                  <a:srgbClr val="4D4D4D"/>
                </a:solidFill>
                <a:latin typeface="Arial"/>
                <a:cs typeface="Arial"/>
              </a:rPr>
              <a:t>Statement</a:t>
            </a:r>
            <a:r>
              <a:rPr sz="850" b="1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850" b="1" spc="10" dirty="0">
                <a:solidFill>
                  <a:srgbClr val="4D4D4D"/>
                </a:solidFill>
                <a:latin typeface="Arial"/>
                <a:cs typeface="Arial"/>
              </a:rPr>
              <a:t>Here.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58776" y="3483088"/>
            <a:ext cx="247015" cy="99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50" spc="15" dirty="0">
                <a:solidFill>
                  <a:srgbClr val="4D4D4D"/>
                </a:solidFill>
                <a:latin typeface="Arial"/>
                <a:cs typeface="Arial"/>
              </a:rPr>
              <a:t>Pr</a:t>
            </a:r>
            <a:r>
              <a:rPr sz="450" dirty="0">
                <a:solidFill>
                  <a:srgbClr val="4D4D4D"/>
                </a:solidFill>
                <a:latin typeface="Arial"/>
                <a:cs typeface="Arial"/>
              </a:rPr>
              <a:t>ob</a:t>
            </a:r>
            <a:r>
              <a:rPr sz="450" spc="-10" dirty="0">
                <a:solidFill>
                  <a:srgbClr val="4D4D4D"/>
                </a:solidFill>
                <a:latin typeface="Arial"/>
                <a:cs typeface="Arial"/>
              </a:rPr>
              <a:t>l</a:t>
            </a:r>
            <a:r>
              <a:rPr sz="450" dirty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r>
              <a:rPr sz="450" spc="25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endParaRPr sz="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97739" y="4966320"/>
            <a:ext cx="548640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10" dirty="0">
                <a:solidFill>
                  <a:srgbClr val="4D4D4D"/>
                </a:solidFill>
                <a:latin typeface="Arial"/>
                <a:cs typeface="Arial"/>
              </a:rPr>
              <a:t>Machine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9929" y="4966320"/>
            <a:ext cx="28765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25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000" b="1" spc="15" dirty="0">
                <a:solidFill>
                  <a:srgbClr val="4D4D4D"/>
                </a:solidFill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4521" y="2643736"/>
            <a:ext cx="60515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20" dirty="0">
                <a:solidFill>
                  <a:srgbClr val="4D4D4D"/>
                </a:solidFill>
                <a:latin typeface="Arial"/>
                <a:cs typeface="Arial"/>
              </a:rPr>
              <a:t>Materials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293680" y="2643736"/>
            <a:ext cx="556895" cy="182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0" b="1" spc="5" dirty="0">
                <a:solidFill>
                  <a:srgbClr val="4D4D4D"/>
                </a:solidFill>
                <a:latin typeface="Arial"/>
                <a:cs typeface="Arial"/>
              </a:rPr>
              <a:t>Methods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69226" y="2815308"/>
            <a:ext cx="4058" cy="21637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89057" y="3577285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0"/>
                </a:moveTo>
                <a:lnTo>
                  <a:pt x="0" y="619432"/>
                </a:lnTo>
              </a:path>
            </a:pathLst>
          </a:custGeom>
          <a:ln w="81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9226" y="3573217"/>
            <a:ext cx="1024255" cy="0"/>
          </a:xfrm>
          <a:custGeom>
            <a:avLst/>
            <a:gdLst/>
            <a:ahLst/>
            <a:cxnLst/>
            <a:rect l="l" t="t" r="r" b="b"/>
            <a:pathLst>
              <a:path w="1024254">
                <a:moveTo>
                  <a:pt x="0" y="0"/>
                </a:moveTo>
                <a:lnTo>
                  <a:pt x="1023890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9226" y="4192649"/>
            <a:ext cx="1024255" cy="0"/>
          </a:xfrm>
          <a:custGeom>
            <a:avLst/>
            <a:gdLst/>
            <a:ahLst/>
            <a:cxnLst/>
            <a:rect l="l" t="t" r="r" b="b"/>
            <a:pathLst>
              <a:path w="1024254">
                <a:moveTo>
                  <a:pt x="0" y="0"/>
                </a:moveTo>
                <a:lnTo>
                  <a:pt x="1023890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8294" y="3880926"/>
            <a:ext cx="2898140" cy="0"/>
          </a:xfrm>
          <a:custGeom>
            <a:avLst/>
            <a:gdLst/>
            <a:ahLst/>
            <a:cxnLst/>
            <a:rect l="l" t="t" r="r" b="b"/>
            <a:pathLst>
              <a:path w="2898140">
                <a:moveTo>
                  <a:pt x="0" y="0"/>
                </a:moveTo>
                <a:lnTo>
                  <a:pt x="2897955" y="0"/>
                </a:lnTo>
              </a:path>
            </a:pathLst>
          </a:custGeom>
          <a:ln w="81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22157" y="2814385"/>
            <a:ext cx="197485" cy="1066800"/>
          </a:xfrm>
          <a:custGeom>
            <a:avLst/>
            <a:gdLst/>
            <a:ahLst/>
            <a:cxnLst/>
            <a:rect l="l" t="t" r="r" b="b"/>
            <a:pathLst>
              <a:path w="197484" h="1066800">
                <a:moveTo>
                  <a:pt x="177126" y="1035147"/>
                </a:moveTo>
                <a:lnTo>
                  <a:pt x="165164" y="1037196"/>
                </a:lnTo>
                <a:lnTo>
                  <a:pt x="186648" y="1066540"/>
                </a:lnTo>
                <a:lnTo>
                  <a:pt x="194498" y="1040505"/>
                </a:lnTo>
                <a:lnTo>
                  <a:pt x="178044" y="1040505"/>
                </a:lnTo>
                <a:lnTo>
                  <a:pt x="177126" y="1035147"/>
                </a:lnTo>
                <a:close/>
              </a:path>
              <a:path w="197484" h="1066800">
                <a:moveTo>
                  <a:pt x="185141" y="1033774"/>
                </a:moveTo>
                <a:lnTo>
                  <a:pt x="177126" y="1035147"/>
                </a:lnTo>
                <a:lnTo>
                  <a:pt x="178044" y="1040505"/>
                </a:lnTo>
                <a:lnTo>
                  <a:pt x="186053" y="1039094"/>
                </a:lnTo>
                <a:lnTo>
                  <a:pt x="185141" y="1033774"/>
                </a:lnTo>
                <a:close/>
              </a:path>
              <a:path w="197484" h="1066800">
                <a:moveTo>
                  <a:pt x="197147" y="1031718"/>
                </a:moveTo>
                <a:lnTo>
                  <a:pt x="185141" y="1033774"/>
                </a:lnTo>
                <a:lnTo>
                  <a:pt x="186053" y="1039094"/>
                </a:lnTo>
                <a:lnTo>
                  <a:pt x="178044" y="1040505"/>
                </a:lnTo>
                <a:lnTo>
                  <a:pt x="194498" y="1040505"/>
                </a:lnTo>
                <a:lnTo>
                  <a:pt x="197147" y="1031718"/>
                </a:lnTo>
                <a:close/>
              </a:path>
              <a:path w="197484" h="1066800">
                <a:moveTo>
                  <a:pt x="8009" y="0"/>
                </a:moveTo>
                <a:lnTo>
                  <a:pt x="0" y="1356"/>
                </a:lnTo>
                <a:lnTo>
                  <a:pt x="177126" y="1035147"/>
                </a:lnTo>
                <a:lnTo>
                  <a:pt x="185141" y="1033774"/>
                </a:lnTo>
                <a:lnTo>
                  <a:pt x="8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39786" y="2818508"/>
            <a:ext cx="179070" cy="1050925"/>
          </a:xfrm>
          <a:custGeom>
            <a:avLst/>
            <a:gdLst/>
            <a:ahLst/>
            <a:cxnLst/>
            <a:rect l="l" t="t" r="r" b="b"/>
            <a:pathLst>
              <a:path w="179069" h="1050925">
                <a:moveTo>
                  <a:pt x="158431" y="1019036"/>
                </a:moveTo>
                <a:lnTo>
                  <a:pt x="146440" y="1020924"/>
                </a:lnTo>
                <a:lnTo>
                  <a:pt x="167437" y="1050594"/>
                </a:lnTo>
                <a:lnTo>
                  <a:pt x="175769" y="1024395"/>
                </a:lnTo>
                <a:lnTo>
                  <a:pt x="159265" y="1024395"/>
                </a:lnTo>
                <a:lnTo>
                  <a:pt x="158431" y="1019036"/>
                </a:lnTo>
                <a:close/>
              </a:path>
              <a:path w="179069" h="1050925">
                <a:moveTo>
                  <a:pt x="166438" y="1017775"/>
                </a:moveTo>
                <a:lnTo>
                  <a:pt x="158431" y="1019036"/>
                </a:lnTo>
                <a:lnTo>
                  <a:pt x="159265" y="1024395"/>
                </a:lnTo>
                <a:lnTo>
                  <a:pt x="167275" y="1023148"/>
                </a:lnTo>
                <a:lnTo>
                  <a:pt x="166438" y="1017775"/>
                </a:lnTo>
                <a:close/>
              </a:path>
              <a:path w="179069" h="1050925">
                <a:moveTo>
                  <a:pt x="178477" y="1015879"/>
                </a:moveTo>
                <a:lnTo>
                  <a:pt x="166438" y="1017775"/>
                </a:lnTo>
                <a:lnTo>
                  <a:pt x="167275" y="1023148"/>
                </a:lnTo>
                <a:lnTo>
                  <a:pt x="159265" y="1024395"/>
                </a:lnTo>
                <a:lnTo>
                  <a:pt x="175769" y="1024395"/>
                </a:lnTo>
                <a:lnTo>
                  <a:pt x="178477" y="1015879"/>
                </a:lnTo>
                <a:close/>
              </a:path>
              <a:path w="179069" h="1050925">
                <a:moveTo>
                  <a:pt x="8009" y="0"/>
                </a:moveTo>
                <a:lnTo>
                  <a:pt x="0" y="1247"/>
                </a:lnTo>
                <a:lnTo>
                  <a:pt x="158431" y="1019036"/>
                </a:lnTo>
                <a:lnTo>
                  <a:pt x="166438" y="1017775"/>
                </a:lnTo>
                <a:lnTo>
                  <a:pt x="8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10035" y="3884995"/>
            <a:ext cx="280035" cy="1091565"/>
          </a:xfrm>
          <a:custGeom>
            <a:avLst/>
            <a:gdLst/>
            <a:ahLst/>
            <a:cxnLst/>
            <a:rect l="l" t="t" r="r" b="b"/>
            <a:pathLst>
              <a:path w="280034" h="1091564">
                <a:moveTo>
                  <a:pt x="260136" y="30629"/>
                </a:moveTo>
                <a:lnTo>
                  <a:pt x="0" y="1089257"/>
                </a:lnTo>
                <a:lnTo>
                  <a:pt x="7901" y="1091198"/>
                </a:lnTo>
                <a:lnTo>
                  <a:pt x="267988" y="32560"/>
                </a:lnTo>
                <a:lnTo>
                  <a:pt x="260136" y="30629"/>
                </a:lnTo>
                <a:close/>
              </a:path>
              <a:path w="280034" h="1091564">
                <a:moveTo>
                  <a:pt x="277547" y="25330"/>
                </a:moveTo>
                <a:lnTo>
                  <a:pt x="261438" y="25330"/>
                </a:lnTo>
                <a:lnTo>
                  <a:pt x="269285" y="27283"/>
                </a:lnTo>
                <a:lnTo>
                  <a:pt x="267988" y="32560"/>
                </a:lnTo>
                <a:lnTo>
                  <a:pt x="279838" y="35473"/>
                </a:lnTo>
                <a:lnTo>
                  <a:pt x="277547" y="25330"/>
                </a:lnTo>
                <a:close/>
              </a:path>
              <a:path w="280034" h="1091564">
                <a:moveTo>
                  <a:pt x="261438" y="25330"/>
                </a:moveTo>
                <a:lnTo>
                  <a:pt x="260136" y="30629"/>
                </a:lnTo>
                <a:lnTo>
                  <a:pt x="267988" y="32560"/>
                </a:lnTo>
                <a:lnTo>
                  <a:pt x="269285" y="27283"/>
                </a:lnTo>
                <a:lnTo>
                  <a:pt x="261438" y="25330"/>
                </a:lnTo>
                <a:close/>
              </a:path>
              <a:path w="280034" h="1091564">
                <a:moveTo>
                  <a:pt x="271828" y="0"/>
                </a:moveTo>
                <a:lnTo>
                  <a:pt x="248287" y="27717"/>
                </a:lnTo>
                <a:lnTo>
                  <a:pt x="260136" y="30629"/>
                </a:lnTo>
                <a:lnTo>
                  <a:pt x="261438" y="25330"/>
                </a:lnTo>
                <a:lnTo>
                  <a:pt x="277547" y="25330"/>
                </a:lnTo>
                <a:lnTo>
                  <a:pt x="271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9546" y="3876858"/>
            <a:ext cx="280035" cy="1095375"/>
          </a:xfrm>
          <a:custGeom>
            <a:avLst/>
            <a:gdLst/>
            <a:ahLst/>
            <a:cxnLst/>
            <a:rect l="l" t="t" r="r" b="b"/>
            <a:pathLst>
              <a:path w="280035" h="1095375">
                <a:moveTo>
                  <a:pt x="260142" y="30623"/>
                </a:moveTo>
                <a:lnTo>
                  <a:pt x="0" y="1093325"/>
                </a:lnTo>
                <a:lnTo>
                  <a:pt x="7901" y="1095266"/>
                </a:lnTo>
                <a:lnTo>
                  <a:pt x="268045" y="32569"/>
                </a:lnTo>
                <a:lnTo>
                  <a:pt x="260142" y="30623"/>
                </a:lnTo>
                <a:close/>
              </a:path>
              <a:path w="280035" h="1095375">
                <a:moveTo>
                  <a:pt x="277547" y="25330"/>
                </a:moveTo>
                <a:lnTo>
                  <a:pt x="261438" y="25330"/>
                </a:lnTo>
                <a:lnTo>
                  <a:pt x="269339" y="27283"/>
                </a:lnTo>
                <a:lnTo>
                  <a:pt x="268045" y="32569"/>
                </a:lnTo>
                <a:lnTo>
                  <a:pt x="279838" y="35473"/>
                </a:lnTo>
                <a:lnTo>
                  <a:pt x="277547" y="25330"/>
                </a:lnTo>
                <a:close/>
              </a:path>
              <a:path w="280035" h="1095375">
                <a:moveTo>
                  <a:pt x="261438" y="25330"/>
                </a:moveTo>
                <a:lnTo>
                  <a:pt x="260142" y="30623"/>
                </a:lnTo>
                <a:lnTo>
                  <a:pt x="268045" y="32569"/>
                </a:lnTo>
                <a:lnTo>
                  <a:pt x="269339" y="27283"/>
                </a:lnTo>
                <a:lnTo>
                  <a:pt x="261438" y="25330"/>
                </a:lnTo>
                <a:close/>
              </a:path>
              <a:path w="280035" h="1095375">
                <a:moveTo>
                  <a:pt x="271828" y="0"/>
                </a:moveTo>
                <a:lnTo>
                  <a:pt x="248342" y="27717"/>
                </a:lnTo>
                <a:lnTo>
                  <a:pt x="260142" y="30623"/>
                </a:lnTo>
                <a:lnTo>
                  <a:pt x="261438" y="25330"/>
                </a:lnTo>
                <a:lnTo>
                  <a:pt x="277547" y="25330"/>
                </a:lnTo>
                <a:lnTo>
                  <a:pt x="2718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876925" y="138760"/>
            <a:ext cx="2055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Fis</a:t>
            </a:r>
            <a:r>
              <a:rPr spc="-15" dirty="0"/>
              <a:t>h</a:t>
            </a:r>
            <a:r>
              <a:rPr dirty="0"/>
              <a:t>bo</a:t>
            </a:r>
            <a:r>
              <a:rPr spc="-15" dirty="0"/>
              <a:t>n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6438" y="1263522"/>
            <a:ext cx="6407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Why </a:t>
            </a:r>
            <a:r>
              <a:rPr sz="3600" b="1" spc="-5" dirty="0">
                <a:solidFill>
                  <a:srgbClr val="3E79B6"/>
                </a:solidFill>
                <a:latin typeface="Arial"/>
                <a:cs typeface="Arial"/>
              </a:rPr>
              <a:t>use a </a:t>
            </a: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Fishbone</a:t>
            </a:r>
            <a:r>
              <a:rPr sz="3600" b="1" spc="-4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Diagram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6026" y="2294889"/>
            <a:ext cx="4989195" cy="100139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85115" marR="5080" indent="-273050">
              <a:lnSpc>
                <a:spcPts val="3840"/>
              </a:lnSpc>
              <a:spcBef>
                <a:spcPts val="229"/>
              </a:spcBef>
              <a:buClr>
                <a:srgbClr val="388BC6"/>
              </a:buClr>
              <a:buSzPct val="114062"/>
              <a:buFont typeface="Wingdings 2"/>
              <a:buChar char=""/>
              <a:tabLst>
                <a:tab pos="285750" algn="l"/>
              </a:tabLst>
            </a:pPr>
            <a:r>
              <a:rPr sz="3200" spc="-18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reach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root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cause of  an</a:t>
            </a:r>
            <a:r>
              <a:rPr sz="3200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abnormality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6026" y="3953383"/>
            <a:ext cx="4291330" cy="148971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85115" marR="5080" indent="-273050">
              <a:lnSpc>
                <a:spcPts val="3840"/>
              </a:lnSpc>
              <a:spcBef>
                <a:spcPts val="229"/>
              </a:spcBef>
              <a:buClr>
                <a:srgbClr val="388BC6"/>
              </a:buClr>
              <a:buSzPct val="114062"/>
              <a:buFont typeface="Wingdings 2"/>
              <a:buChar char=""/>
              <a:tabLst>
                <a:tab pos="285750" algn="l"/>
              </a:tabLst>
            </a:pPr>
            <a:r>
              <a:rPr sz="3200" spc="-18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display and identify 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possible causes of</a:t>
            </a:r>
            <a:r>
              <a:rPr sz="3200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285115">
              <a:lnSpc>
                <a:spcPts val="3715"/>
              </a:lnSpc>
            </a:pP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320" y="3863467"/>
            <a:ext cx="123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Root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Cause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5104" y="2705100"/>
            <a:ext cx="2228088" cy="2391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9391" y="3619500"/>
            <a:ext cx="1752600" cy="0"/>
          </a:xfrm>
          <a:custGeom>
            <a:avLst/>
            <a:gdLst/>
            <a:ahLst/>
            <a:cxnLst/>
            <a:rect l="l" t="t" r="r" b="b"/>
            <a:pathLst>
              <a:path w="1752600">
                <a:moveTo>
                  <a:pt x="1752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6031" y="3050285"/>
            <a:ext cx="151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Pro</a:t>
            </a:r>
            <a:r>
              <a:rPr sz="1800" spc="-15" dirty="0">
                <a:latin typeface="Arial"/>
                <a:cs typeface="Arial"/>
              </a:rPr>
              <a:t>b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m/E</a:t>
            </a:r>
            <a:r>
              <a:rPr sz="1800" spc="-30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fect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876925" y="138760"/>
            <a:ext cx="2055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Fis</a:t>
            </a:r>
            <a:r>
              <a:rPr spc="-15" dirty="0"/>
              <a:t>h</a:t>
            </a:r>
            <a:r>
              <a:rPr dirty="0"/>
              <a:t>bo</a:t>
            </a:r>
            <a:r>
              <a:rPr spc="-15" dirty="0"/>
              <a:t>n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8267" y="2222455"/>
            <a:ext cx="4183379" cy="5842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5"/>
              </a:spcBef>
              <a:buClr>
                <a:srgbClr val="388BC6"/>
              </a:buClr>
              <a:buSzPct val="112500"/>
              <a:buAutoNum type="arabicPeriod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Write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the abnormality in the right hand</a:t>
            </a:r>
            <a:r>
              <a:rPr sz="1600" spc="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box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lr>
                <a:srgbClr val="388BC6"/>
              </a:buClr>
              <a:buSzPct val="112500"/>
              <a:buAutoNum type="arabicPeriod"/>
              <a:tabLst>
                <a:tab pos="354965" algn="l"/>
                <a:tab pos="355600" algn="l"/>
              </a:tabLst>
            </a:pP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Write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the 4 categories in the other</a:t>
            </a:r>
            <a:r>
              <a:rPr sz="160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boxes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1143" y="2807173"/>
            <a:ext cx="2818765" cy="11703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229"/>
              </a:spcBef>
              <a:buClr>
                <a:srgbClr val="388BC6"/>
              </a:buClr>
              <a:buSzPct val="112500"/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Manpower (Man,</a:t>
            </a:r>
            <a:r>
              <a:rPr sz="1600" spc="2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Personnel)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85"/>
              </a:spcBef>
              <a:buClr>
                <a:srgbClr val="388BC6"/>
              </a:buClr>
              <a:buSzPct val="112500"/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Machine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84"/>
              </a:spcBef>
              <a:buClr>
                <a:srgbClr val="388BC6"/>
              </a:buClr>
              <a:buSzPct val="112500"/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Material</a:t>
            </a:r>
            <a:endParaRPr sz="16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380"/>
              </a:spcBef>
              <a:buClr>
                <a:srgbClr val="388BC6"/>
              </a:buClr>
              <a:buSzPct val="112500"/>
              <a:buChar char="•"/>
              <a:tabLst>
                <a:tab pos="240665" algn="l"/>
                <a:tab pos="2419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Methods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8267" y="3977749"/>
            <a:ext cx="4171315" cy="11156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"/>
              </a:spcBef>
              <a:buClr>
                <a:srgbClr val="388BC6"/>
              </a:buClr>
              <a:buSzPct val="112500"/>
              <a:buAutoNum type="arabicPeriod" startAt="3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For each </a:t>
            </a:r>
            <a:r>
              <a:rPr sz="1600" spc="-20" dirty="0">
                <a:solidFill>
                  <a:srgbClr val="4D4D4D"/>
                </a:solidFill>
                <a:latin typeface="Arial"/>
                <a:cs typeface="Arial"/>
              </a:rPr>
              <a:t>category,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list the relevant</a:t>
            </a:r>
            <a:r>
              <a:rPr sz="1600" spc="9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causes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5"/>
              </a:spcBef>
              <a:buClr>
                <a:srgbClr val="388BC6"/>
              </a:buClr>
              <a:buSzPct val="112500"/>
              <a:buAutoNum type="arabicPeriod" startAt="3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Focus on one category at a</a:t>
            </a:r>
            <a:r>
              <a:rPr sz="1600" spc="4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D4D4D"/>
                </a:solidFill>
                <a:latin typeface="Arial"/>
                <a:cs typeface="Arial"/>
              </a:rPr>
              <a:t>time.</a:t>
            </a:r>
            <a:endParaRPr sz="1600">
              <a:latin typeface="Arial"/>
              <a:cs typeface="Arial"/>
            </a:endParaRPr>
          </a:p>
          <a:p>
            <a:pPr marL="355600" marR="34290" indent="-342900">
              <a:lnSpc>
                <a:spcPts val="1920"/>
              </a:lnSpc>
              <a:spcBef>
                <a:spcPts val="409"/>
              </a:spcBef>
              <a:buClr>
                <a:srgbClr val="388BC6"/>
              </a:buClr>
              <a:buSzPct val="112500"/>
              <a:buAutoNum type="arabicPeriod" startAt="3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Circle the most probable root causes for 5  Why analysis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2895" y="4480706"/>
            <a:ext cx="1171575" cy="5213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136525" indent="-179070">
              <a:lnSpc>
                <a:spcPct val="108400"/>
              </a:lnSpc>
              <a:spcBef>
                <a:spcPts val="100"/>
              </a:spcBef>
            </a:pPr>
            <a:r>
              <a:rPr sz="1000" b="1" spc="5" dirty="0">
                <a:solidFill>
                  <a:srgbClr val="4D4D4D"/>
                </a:solidFill>
                <a:latin typeface="Arial"/>
                <a:cs typeface="Arial"/>
              </a:rPr>
              <a:t>Insert</a:t>
            </a:r>
            <a:r>
              <a:rPr sz="1000" b="1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4D4D4D"/>
                </a:solidFill>
                <a:latin typeface="Arial"/>
                <a:cs typeface="Arial"/>
              </a:rPr>
              <a:t>Revised  </a:t>
            </a:r>
            <a:r>
              <a:rPr sz="1000" b="1" spc="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1000">
              <a:latin typeface="Arial"/>
              <a:cs typeface="Arial"/>
            </a:endParaRPr>
          </a:p>
          <a:p>
            <a:pPr marL="93980">
              <a:lnSpc>
                <a:spcPct val="100000"/>
              </a:lnSpc>
              <a:spcBef>
                <a:spcPts val="95"/>
              </a:spcBef>
            </a:pPr>
            <a:r>
              <a:rPr sz="1000" b="1" spc="5" dirty="0">
                <a:solidFill>
                  <a:srgbClr val="4D4D4D"/>
                </a:solidFill>
                <a:latin typeface="Arial"/>
                <a:cs typeface="Arial"/>
              </a:rPr>
              <a:t>Statement</a:t>
            </a:r>
            <a:r>
              <a:rPr sz="1000" b="1" spc="-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000" b="1" spc="5" dirty="0">
                <a:solidFill>
                  <a:srgbClr val="4D4D4D"/>
                </a:solidFill>
                <a:latin typeface="Arial"/>
                <a:cs typeface="Arial"/>
              </a:rPr>
              <a:t>Here.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81247" y="4290036"/>
            <a:ext cx="281940" cy="1104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50" spc="-10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5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05349" y="6007398"/>
            <a:ext cx="631190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b="1" spc="40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150" b="1" spc="25" dirty="0">
                <a:solidFill>
                  <a:srgbClr val="4D4D4D"/>
                </a:solidFill>
                <a:latin typeface="Arial"/>
                <a:cs typeface="Arial"/>
              </a:rPr>
              <a:t>ac</a:t>
            </a:r>
            <a:r>
              <a:rPr sz="1150" b="1" spc="-5" dirty="0">
                <a:solidFill>
                  <a:srgbClr val="4D4D4D"/>
                </a:solidFill>
                <a:latin typeface="Arial"/>
                <a:cs typeface="Arial"/>
              </a:rPr>
              <a:t>h</a:t>
            </a:r>
            <a:r>
              <a:rPr sz="1150" b="1" spc="45" dirty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150" b="1" spc="-5" dirty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r>
              <a:rPr sz="1150" b="1" spc="20" dirty="0">
                <a:solidFill>
                  <a:srgbClr val="4D4D4D"/>
                </a:solidFill>
                <a:latin typeface="Arial"/>
                <a:cs typeface="Arial"/>
              </a:rPr>
              <a:t>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1075" y="6007398"/>
            <a:ext cx="329565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b="1" spc="40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150" b="1" spc="2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150" b="1" spc="20" dirty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endParaRPr sz="11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38504" y="3318192"/>
            <a:ext cx="696595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b="1" spc="40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1150" b="1" spc="2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150" b="1" spc="20" dirty="0">
                <a:solidFill>
                  <a:srgbClr val="4D4D4D"/>
                </a:solidFill>
                <a:latin typeface="Arial"/>
                <a:cs typeface="Arial"/>
              </a:rPr>
              <a:t>t</a:t>
            </a:r>
            <a:r>
              <a:rPr sz="1150" b="1" spc="25" dirty="0">
                <a:solidFill>
                  <a:srgbClr val="4D4D4D"/>
                </a:solidFill>
                <a:latin typeface="Arial"/>
                <a:cs typeface="Arial"/>
              </a:rPr>
              <a:t>er</a:t>
            </a:r>
            <a:r>
              <a:rPr sz="1150" b="1" spc="45" dirty="0">
                <a:solidFill>
                  <a:srgbClr val="4D4D4D"/>
                </a:solidFill>
                <a:latin typeface="Arial"/>
                <a:cs typeface="Arial"/>
              </a:rPr>
              <a:t>i</a:t>
            </a:r>
            <a:r>
              <a:rPr sz="1150" b="1" spc="2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1150" b="1" spc="45" dirty="0">
                <a:solidFill>
                  <a:srgbClr val="4D4D4D"/>
                </a:solidFill>
                <a:latin typeface="Arial"/>
                <a:cs typeface="Arial"/>
              </a:rPr>
              <a:t>l</a:t>
            </a:r>
            <a:r>
              <a:rPr sz="1150" b="1" spc="20" dirty="0">
                <a:solidFill>
                  <a:srgbClr val="4D4D4D"/>
                </a:solidFill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00649" y="3318192"/>
            <a:ext cx="640715" cy="20701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150" b="1" spc="10" dirty="0">
                <a:solidFill>
                  <a:srgbClr val="4D4D4D"/>
                </a:solidFill>
                <a:latin typeface="Arial"/>
                <a:cs typeface="Arial"/>
              </a:rPr>
              <a:t>Methods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28196" y="3514842"/>
            <a:ext cx="4699" cy="25052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09023" y="4397098"/>
            <a:ext cx="0" cy="717550"/>
          </a:xfrm>
          <a:custGeom>
            <a:avLst/>
            <a:gdLst/>
            <a:ahLst/>
            <a:cxnLst/>
            <a:rect l="l" t="t" r="r" b="b"/>
            <a:pathLst>
              <a:path h="717550">
                <a:moveTo>
                  <a:pt x="0" y="0"/>
                </a:moveTo>
                <a:lnTo>
                  <a:pt x="0" y="717210"/>
                </a:lnTo>
              </a:path>
            </a:pathLst>
          </a:custGeom>
          <a:ln w="93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28196" y="4392388"/>
            <a:ext cx="1185545" cy="0"/>
          </a:xfrm>
          <a:custGeom>
            <a:avLst/>
            <a:gdLst/>
            <a:ahLst/>
            <a:cxnLst/>
            <a:rect l="l" t="t" r="r" b="b"/>
            <a:pathLst>
              <a:path w="1185545">
                <a:moveTo>
                  <a:pt x="0" y="0"/>
                </a:moveTo>
                <a:lnTo>
                  <a:pt x="1185526" y="0"/>
                </a:lnTo>
              </a:path>
            </a:pathLst>
          </a:custGeom>
          <a:ln w="9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28196" y="5109598"/>
            <a:ext cx="1185545" cy="0"/>
          </a:xfrm>
          <a:custGeom>
            <a:avLst/>
            <a:gdLst/>
            <a:ahLst/>
            <a:cxnLst/>
            <a:rect l="l" t="t" r="r" b="b"/>
            <a:pathLst>
              <a:path w="1185545">
                <a:moveTo>
                  <a:pt x="0" y="0"/>
                </a:moveTo>
                <a:lnTo>
                  <a:pt x="1185526" y="0"/>
                </a:lnTo>
              </a:path>
            </a:pathLst>
          </a:custGeom>
          <a:ln w="9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9307" y="4748669"/>
            <a:ext cx="3355975" cy="0"/>
          </a:xfrm>
          <a:custGeom>
            <a:avLst/>
            <a:gdLst/>
            <a:ahLst/>
            <a:cxnLst/>
            <a:rect l="l" t="t" r="r" b="b"/>
            <a:pathLst>
              <a:path w="3355975">
                <a:moveTo>
                  <a:pt x="0" y="0"/>
                </a:moveTo>
                <a:lnTo>
                  <a:pt x="3355442" y="0"/>
                </a:lnTo>
              </a:path>
            </a:pathLst>
          </a:custGeom>
          <a:ln w="9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73752" y="3513774"/>
            <a:ext cx="228600" cy="1235075"/>
          </a:xfrm>
          <a:custGeom>
            <a:avLst/>
            <a:gdLst/>
            <a:ahLst/>
            <a:cxnLst/>
            <a:rect l="l" t="t" r="r" b="b"/>
            <a:pathLst>
              <a:path w="228600" h="1235075">
                <a:moveTo>
                  <a:pt x="205088" y="1198546"/>
                </a:moveTo>
                <a:lnTo>
                  <a:pt x="191238" y="1200918"/>
                </a:lnTo>
                <a:lnTo>
                  <a:pt x="216114" y="1234895"/>
                </a:lnTo>
                <a:lnTo>
                  <a:pt x="225202" y="1204749"/>
                </a:lnTo>
                <a:lnTo>
                  <a:pt x="206151" y="1204749"/>
                </a:lnTo>
                <a:lnTo>
                  <a:pt x="205088" y="1198546"/>
                </a:lnTo>
                <a:close/>
              </a:path>
              <a:path w="228600" h="1235075">
                <a:moveTo>
                  <a:pt x="214369" y="1196956"/>
                </a:moveTo>
                <a:lnTo>
                  <a:pt x="205088" y="1198546"/>
                </a:lnTo>
                <a:lnTo>
                  <a:pt x="206151" y="1204749"/>
                </a:lnTo>
                <a:lnTo>
                  <a:pt x="215425" y="1203116"/>
                </a:lnTo>
                <a:lnTo>
                  <a:pt x="214369" y="1196956"/>
                </a:lnTo>
                <a:close/>
              </a:path>
              <a:path w="228600" h="1235075">
                <a:moveTo>
                  <a:pt x="228270" y="1194575"/>
                </a:moveTo>
                <a:lnTo>
                  <a:pt x="214369" y="1196956"/>
                </a:lnTo>
                <a:lnTo>
                  <a:pt x="215425" y="1203116"/>
                </a:lnTo>
                <a:lnTo>
                  <a:pt x="206151" y="1204749"/>
                </a:lnTo>
                <a:lnTo>
                  <a:pt x="225202" y="1204749"/>
                </a:lnTo>
                <a:lnTo>
                  <a:pt x="228270" y="1194575"/>
                </a:lnTo>
                <a:close/>
              </a:path>
              <a:path w="228600" h="1235075">
                <a:moveTo>
                  <a:pt x="9273" y="0"/>
                </a:moveTo>
                <a:lnTo>
                  <a:pt x="0" y="1570"/>
                </a:lnTo>
                <a:lnTo>
                  <a:pt x="205088" y="1198546"/>
                </a:lnTo>
                <a:lnTo>
                  <a:pt x="214369" y="1196956"/>
                </a:lnTo>
                <a:lnTo>
                  <a:pt x="92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83602" y="3518547"/>
            <a:ext cx="207010" cy="1216660"/>
          </a:xfrm>
          <a:custGeom>
            <a:avLst/>
            <a:gdLst/>
            <a:ahLst/>
            <a:cxnLst/>
            <a:rect l="l" t="t" r="r" b="b"/>
            <a:pathLst>
              <a:path w="207009" h="1216660">
                <a:moveTo>
                  <a:pt x="183442" y="1179891"/>
                </a:moveTo>
                <a:lnTo>
                  <a:pt x="169557" y="1182077"/>
                </a:lnTo>
                <a:lnTo>
                  <a:pt x="193869" y="1216430"/>
                </a:lnTo>
                <a:lnTo>
                  <a:pt x="203516" y="1186097"/>
                </a:lnTo>
                <a:lnTo>
                  <a:pt x="184408" y="1186097"/>
                </a:lnTo>
                <a:lnTo>
                  <a:pt x="183442" y="1179891"/>
                </a:lnTo>
                <a:close/>
              </a:path>
              <a:path w="207009" h="1216660">
                <a:moveTo>
                  <a:pt x="192713" y="1178431"/>
                </a:moveTo>
                <a:lnTo>
                  <a:pt x="183442" y="1179891"/>
                </a:lnTo>
                <a:lnTo>
                  <a:pt x="184408" y="1186097"/>
                </a:lnTo>
                <a:lnTo>
                  <a:pt x="193682" y="1184652"/>
                </a:lnTo>
                <a:lnTo>
                  <a:pt x="192713" y="1178431"/>
                </a:lnTo>
                <a:close/>
              </a:path>
              <a:path w="207009" h="1216660">
                <a:moveTo>
                  <a:pt x="206652" y="1176237"/>
                </a:moveTo>
                <a:lnTo>
                  <a:pt x="192713" y="1178431"/>
                </a:lnTo>
                <a:lnTo>
                  <a:pt x="193682" y="1184652"/>
                </a:lnTo>
                <a:lnTo>
                  <a:pt x="184408" y="1186097"/>
                </a:lnTo>
                <a:lnTo>
                  <a:pt x="203516" y="1186097"/>
                </a:lnTo>
                <a:lnTo>
                  <a:pt x="206652" y="1176237"/>
                </a:lnTo>
                <a:close/>
              </a:path>
              <a:path w="207009" h="1216660">
                <a:moveTo>
                  <a:pt x="9273" y="0"/>
                </a:moveTo>
                <a:lnTo>
                  <a:pt x="0" y="1444"/>
                </a:lnTo>
                <a:lnTo>
                  <a:pt x="183442" y="1179891"/>
                </a:lnTo>
                <a:lnTo>
                  <a:pt x="192713" y="1178431"/>
                </a:lnTo>
                <a:lnTo>
                  <a:pt x="92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59716" y="4753379"/>
            <a:ext cx="324485" cy="1263650"/>
          </a:xfrm>
          <a:custGeom>
            <a:avLst/>
            <a:gdLst/>
            <a:ahLst/>
            <a:cxnLst/>
            <a:rect l="l" t="t" r="r" b="b"/>
            <a:pathLst>
              <a:path w="324485" h="1263650">
                <a:moveTo>
                  <a:pt x="301202" y="35464"/>
                </a:moveTo>
                <a:lnTo>
                  <a:pt x="0" y="1261196"/>
                </a:lnTo>
                <a:lnTo>
                  <a:pt x="9148" y="1263445"/>
                </a:lnTo>
                <a:lnTo>
                  <a:pt x="310294" y="37700"/>
                </a:lnTo>
                <a:lnTo>
                  <a:pt x="301202" y="35464"/>
                </a:lnTo>
                <a:close/>
              </a:path>
              <a:path w="324485" h="1263650">
                <a:moveTo>
                  <a:pt x="321363" y="29328"/>
                </a:moveTo>
                <a:lnTo>
                  <a:pt x="302710" y="29328"/>
                </a:lnTo>
                <a:lnTo>
                  <a:pt x="311796" y="31589"/>
                </a:lnTo>
                <a:lnTo>
                  <a:pt x="310294" y="37700"/>
                </a:lnTo>
                <a:lnTo>
                  <a:pt x="324014" y="41073"/>
                </a:lnTo>
                <a:lnTo>
                  <a:pt x="321363" y="29328"/>
                </a:lnTo>
                <a:close/>
              </a:path>
              <a:path w="324485" h="1263650">
                <a:moveTo>
                  <a:pt x="302710" y="29328"/>
                </a:moveTo>
                <a:lnTo>
                  <a:pt x="301202" y="35464"/>
                </a:lnTo>
                <a:lnTo>
                  <a:pt x="310294" y="37700"/>
                </a:lnTo>
                <a:lnTo>
                  <a:pt x="311796" y="31589"/>
                </a:lnTo>
                <a:lnTo>
                  <a:pt x="302710" y="29328"/>
                </a:lnTo>
                <a:close/>
              </a:path>
              <a:path w="324485" h="1263650">
                <a:moveTo>
                  <a:pt x="314741" y="0"/>
                </a:moveTo>
                <a:lnTo>
                  <a:pt x="287484" y="32092"/>
                </a:lnTo>
                <a:lnTo>
                  <a:pt x="301202" y="35464"/>
                </a:lnTo>
                <a:lnTo>
                  <a:pt x="302710" y="29328"/>
                </a:lnTo>
                <a:lnTo>
                  <a:pt x="321363" y="29328"/>
                </a:lnTo>
                <a:lnTo>
                  <a:pt x="314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60167" y="4743959"/>
            <a:ext cx="324485" cy="1268730"/>
          </a:xfrm>
          <a:custGeom>
            <a:avLst/>
            <a:gdLst/>
            <a:ahLst/>
            <a:cxnLst/>
            <a:rect l="l" t="t" r="r" b="b"/>
            <a:pathLst>
              <a:path w="324484" h="1268729">
                <a:moveTo>
                  <a:pt x="301210" y="35457"/>
                </a:moveTo>
                <a:lnTo>
                  <a:pt x="0" y="1265907"/>
                </a:lnTo>
                <a:lnTo>
                  <a:pt x="9148" y="1268155"/>
                </a:lnTo>
                <a:lnTo>
                  <a:pt x="310360" y="37710"/>
                </a:lnTo>
                <a:lnTo>
                  <a:pt x="301210" y="35457"/>
                </a:lnTo>
                <a:close/>
              </a:path>
              <a:path w="324484" h="1268729">
                <a:moveTo>
                  <a:pt x="321363" y="29328"/>
                </a:moveTo>
                <a:lnTo>
                  <a:pt x="302710" y="29328"/>
                </a:lnTo>
                <a:lnTo>
                  <a:pt x="311858" y="31589"/>
                </a:lnTo>
                <a:lnTo>
                  <a:pt x="310360" y="37710"/>
                </a:lnTo>
                <a:lnTo>
                  <a:pt x="324014" y="41073"/>
                </a:lnTo>
                <a:lnTo>
                  <a:pt x="321363" y="29328"/>
                </a:lnTo>
                <a:close/>
              </a:path>
              <a:path w="324484" h="1268729">
                <a:moveTo>
                  <a:pt x="302710" y="29328"/>
                </a:moveTo>
                <a:lnTo>
                  <a:pt x="301210" y="35457"/>
                </a:lnTo>
                <a:lnTo>
                  <a:pt x="310360" y="37710"/>
                </a:lnTo>
                <a:lnTo>
                  <a:pt x="311858" y="31589"/>
                </a:lnTo>
                <a:lnTo>
                  <a:pt x="302710" y="29328"/>
                </a:lnTo>
                <a:close/>
              </a:path>
              <a:path w="324484" h="1268729">
                <a:moveTo>
                  <a:pt x="314741" y="0"/>
                </a:moveTo>
                <a:lnTo>
                  <a:pt x="287546" y="32092"/>
                </a:lnTo>
                <a:lnTo>
                  <a:pt x="301210" y="35457"/>
                </a:lnTo>
                <a:lnTo>
                  <a:pt x="302710" y="29328"/>
                </a:lnTo>
                <a:lnTo>
                  <a:pt x="321363" y="29328"/>
                </a:lnTo>
                <a:lnTo>
                  <a:pt x="314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6839" y="1188211"/>
            <a:ext cx="9225280" cy="108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How to </a:t>
            </a:r>
            <a:r>
              <a:rPr sz="3600" b="1" spc="-5" dirty="0">
                <a:solidFill>
                  <a:srgbClr val="3E79B6"/>
                </a:solidFill>
                <a:latin typeface="Arial"/>
                <a:cs typeface="Arial"/>
              </a:rPr>
              <a:t>complete a Fishbone</a:t>
            </a:r>
            <a:r>
              <a:rPr sz="3600" b="1" spc="2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3E79B6"/>
                </a:solidFill>
                <a:latin typeface="Arial"/>
                <a:cs typeface="Arial"/>
              </a:rPr>
              <a:t>Diagram</a:t>
            </a:r>
            <a:endParaRPr sz="3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839"/>
              </a:spcBef>
            </a:pPr>
            <a:r>
              <a:rPr sz="1800" b="1" spc="-10" dirty="0">
                <a:latin typeface="Arial"/>
                <a:cs typeface="Arial"/>
              </a:rPr>
              <a:t>Revised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Problem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5" name="object 25"/>
          <p:cNvSpPr txBox="1"/>
          <p:nvPr/>
        </p:nvSpPr>
        <p:spPr>
          <a:xfrm>
            <a:off x="7442961" y="2244978"/>
            <a:ext cx="1854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Statements are  </a:t>
            </a:r>
            <a:r>
              <a:rPr sz="1800" b="1" spc="-10" dirty="0">
                <a:latin typeface="Arial"/>
                <a:cs typeface="Arial"/>
              </a:rPr>
              <a:t>Developed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using  </a:t>
            </a:r>
            <a:r>
              <a:rPr sz="1800" b="1" spc="-5" dirty="0">
                <a:latin typeface="Arial"/>
                <a:cs typeface="Arial"/>
              </a:rPr>
              <a:t>5W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1H.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5876925" y="138760"/>
            <a:ext cx="20554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Fis</a:t>
            </a:r>
            <a:r>
              <a:rPr spc="-15" dirty="0"/>
              <a:t>h</a:t>
            </a:r>
            <a:r>
              <a:rPr dirty="0"/>
              <a:t>bo</a:t>
            </a:r>
            <a:r>
              <a:rPr spc="-15" dirty="0"/>
              <a:t>n</a:t>
            </a:r>
            <a:r>
              <a:rPr dirty="0"/>
              <a:t>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94001" y="2757121"/>
            <a:ext cx="2497104" cy="2173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4914" y="1465579"/>
            <a:ext cx="6468745" cy="3636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What is a 5Why</a:t>
            </a:r>
            <a:r>
              <a:rPr sz="2800" b="1" spc="-9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Analysis?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Arial"/>
              <a:cs typeface="Arial"/>
            </a:endParaRPr>
          </a:p>
          <a:p>
            <a:pPr marL="415290" indent="-273685">
              <a:lnSpc>
                <a:spcPct val="100000"/>
              </a:lnSpc>
              <a:spcBef>
                <a:spcPts val="5"/>
              </a:spcBef>
              <a:buClr>
                <a:srgbClr val="388BC6"/>
              </a:buClr>
              <a:buSzPct val="114583"/>
              <a:buFont typeface="Wingdings 2"/>
              <a:buChar char=""/>
              <a:tabLst>
                <a:tab pos="415925" algn="l"/>
              </a:tabLst>
            </a:pP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A method of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analyzing cause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&amp;</a:t>
            </a:r>
            <a:r>
              <a:rPr sz="2400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D4D4D"/>
                </a:solidFill>
                <a:latin typeface="Arial"/>
                <a:cs typeface="Arial"/>
              </a:rPr>
              <a:t>effect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388BC6"/>
              </a:buClr>
              <a:buFont typeface="Wingdings 2"/>
              <a:buChar char=""/>
            </a:pPr>
            <a:endParaRPr sz="2700">
              <a:latin typeface="Arial"/>
              <a:cs typeface="Arial"/>
            </a:endParaRPr>
          </a:p>
          <a:p>
            <a:pPr marL="415290" marR="5080" indent="-273050">
              <a:lnSpc>
                <a:spcPct val="100000"/>
              </a:lnSpc>
              <a:buClr>
                <a:srgbClr val="388BC6"/>
              </a:buClr>
              <a:buSzPct val="114583"/>
              <a:buFont typeface="Wingdings 2"/>
              <a:buChar char=""/>
              <a:tabLst>
                <a:tab pos="415925" algn="l"/>
              </a:tabLst>
            </a:pP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problem solving tool used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reach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24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root 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cause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  <a:p>
            <a:pPr marL="475615" marR="716915" indent="-339090">
              <a:lnSpc>
                <a:spcPct val="120000"/>
              </a:lnSpc>
              <a:spcBef>
                <a:spcPts val="1940"/>
              </a:spcBef>
              <a:buClr>
                <a:srgbClr val="388BC6"/>
              </a:buClr>
              <a:buSzPct val="114583"/>
              <a:buFont typeface="Wingdings 2"/>
              <a:buChar char=""/>
              <a:tabLst>
                <a:tab pos="410209" algn="l"/>
              </a:tabLst>
            </a:pP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method involves asking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"Why …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?" 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five</a:t>
            </a:r>
            <a:r>
              <a:rPr sz="2400" spc="-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times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437623" y="6741266"/>
            <a:ext cx="231140" cy="1454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sz="800" dirty="0">
                <a:latin typeface="Arial"/>
                <a:cs typeface="Arial"/>
              </a:rPr>
              <a:t>14</a:t>
            </a:fld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4914" y="1290015"/>
            <a:ext cx="56438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Reasons to use a 5 Why</a:t>
            </a:r>
            <a:r>
              <a:rPr sz="2800" b="1" spc="-4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E79B6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9270" y="2178430"/>
            <a:ext cx="2043658" cy="1436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0097" y="2264780"/>
            <a:ext cx="2497104" cy="21720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2654" y="2159769"/>
            <a:ext cx="3784219" cy="25661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9791" y="4773295"/>
            <a:ext cx="9140825" cy="113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indent="-273050">
              <a:lnSpc>
                <a:spcPct val="100000"/>
              </a:lnSpc>
              <a:spcBef>
                <a:spcPts val="100"/>
              </a:spcBef>
              <a:buClr>
                <a:srgbClr val="388BC6"/>
              </a:buClr>
              <a:buSzPct val="114583"/>
              <a:buFont typeface="Wingdings 2"/>
              <a:buChar char=""/>
              <a:tabLst>
                <a:tab pos="290195" algn="l"/>
              </a:tabLst>
            </a:pPr>
            <a:r>
              <a:rPr sz="2400" spc="-13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understand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real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root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cause(s)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2400" spc="1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388BC6"/>
              </a:buClr>
              <a:buFont typeface="Wingdings 2"/>
              <a:buChar char=""/>
            </a:pPr>
            <a:endParaRPr sz="25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buClr>
                <a:srgbClr val="388BC6"/>
              </a:buClr>
              <a:buSzPct val="114583"/>
              <a:buFont typeface="Wingdings 2"/>
              <a:buChar char=""/>
              <a:tabLst>
                <a:tab pos="285750" algn="l"/>
              </a:tabLst>
            </a:pPr>
            <a:r>
              <a:rPr sz="2400" spc="-13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reach solutions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that treat the root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cause and </a:t>
            </a:r>
            <a:r>
              <a:rPr sz="2400" dirty="0">
                <a:solidFill>
                  <a:srgbClr val="4D4D4D"/>
                </a:solidFill>
                <a:latin typeface="Arial"/>
                <a:cs typeface="Arial"/>
              </a:rPr>
              <a:t>not the</a:t>
            </a:r>
            <a:r>
              <a:rPr sz="2400" spc="1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4D4D4D"/>
                </a:solidFill>
                <a:latin typeface="Arial"/>
                <a:cs typeface="Arial"/>
              </a:rPr>
              <a:t>symptoms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37623" y="6741266"/>
            <a:ext cx="231140" cy="1454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sz="800" dirty="0">
                <a:latin typeface="Arial"/>
                <a:cs typeface="Arial"/>
              </a:rPr>
              <a:t>15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4460" y="1559052"/>
            <a:ext cx="6166103" cy="49240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900" y="1026998"/>
            <a:ext cx="2887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5Why</a:t>
            </a:r>
            <a:r>
              <a:rPr sz="2800" b="1" spc="-5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Guidelines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2318" y="5406338"/>
            <a:ext cx="21209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29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Stop </a:t>
            </a:r>
            <a:r>
              <a:rPr sz="1800" b="1" spc="-5" dirty="0">
                <a:latin typeface="Arial"/>
                <a:cs typeface="Arial"/>
              </a:rPr>
              <a:t>at last  </a:t>
            </a:r>
            <a:r>
              <a:rPr sz="1800" b="1" spc="5" dirty="0">
                <a:latin typeface="Arial"/>
                <a:cs typeface="Arial"/>
              </a:rPr>
              <a:t>why where </a:t>
            </a:r>
            <a:r>
              <a:rPr sz="1800" b="1" spc="-10" dirty="0">
                <a:latin typeface="Arial"/>
                <a:cs typeface="Arial"/>
              </a:rPr>
              <a:t>you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can</a:t>
            </a:r>
            <a:endParaRPr sz="1800">
              <a:latin typeface="Arial"/>
              <a:cs typeface="Arial"/>
            </a:endParaRPr>
          </a:p>
          <a:p>
            <a:pPr marL="309245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something.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34278" y="5823229"/>
            <a:ext cx="2008505" cy="209550"/>
          </a:xfrm>
          <a:custGeom>
            <a:avLst/>
            <a:gdLst/>
            <a:ahLst/>
            <a:cxnLst/>
            <a:rect l="l" t="t" r="r" b="b"/>
            <a:pathLst>
              <a:path w="2008504" h="209550">
                <a:moveTo>
                  <a:pt x="132709" y="52286"/>
                </a:moveTo>
                <a:lnTo>
                  <a:pt x="126237" y="54927"/>
                </a:lnTo>
                <a:lnTo>
                  <a:pt x="0" y="139204"/>
                </a:lnTo>
                <a:lnTo>
                  <a:pt x="135509" y="207606"/>
                </a:lnTo>
                <a:lnTo>
                  <a:pt x="142218" y="209455"/>
                </a:lnTo>
                <a:lnTo>
                  <a:pt x="148891" y="208614"/>
                </a:lnTo>
                <a:lnTo>
                  <a:pt x="154779" y="205333"/>
                </a:lnTo>
                <a:lnTo>
                  <a:pt x="159131" y="199859"/>
                </a:lnTo>
                <a:lnTo>
                  <a:pt x="160956" y="193151"/>
                </a:lnTo>
                <a:lnTo>
                  <a:pt x="160115" y="186486"/>
                </a:lnTo>
                <a:lnTo>
                  <a:pt x="156845" y="180621"/>
                </a:lnTo>
                <a:lnTo>
                  <a:pt x="151384" y="176314"/>
                </a:lnTo>
                <a:lnTo>
                  <a:pt x="108352" y="154597"/>
                </a:lnTo>
                <a:lnTo>
                  <a:pt x="35813" y="154597"/>
                </a:lnTo>
                <a:lnTo>
                  <a:pt x="33655" y="119608"/>
                </a:lnTo>
                <a:lnTo>
                  <a:pt x="98420" y="115681"/>
                </a:lnTo>
                <a:lnTo>
                  <a:pt x="145796" y="84086"/>
                </a:lnTo>
                <a:lnTo>
                  <a:pt x="153243" y="66218"/>
                </a:lnTo>
                <a:lnTo>
                  <a:pt x="150622" y="59778"/>
                </a:lnTo>
                <a:lnTo>
                  <a:pt x="145651" y="54868"/>
                </a:lnTo>
                <a:lnTo>
                  <a:pt x="139430" y="52319"/>
                </a:lnTo>
                <a:lnTo>
                  <a:pt x="132709" y="52286"/>
                </a:lnTo>
                <a:close/>
              </a:path>
              <a:path w="2008504" h="209550">
                <a:moveTo>
                  <a:pt x="98420" y="115681"/>
                </a:moveTo>
                <a:lnTo>
                  <a:pt x="33655" y="119608"/>
                </a:lnTo>
                <a:lnTo>
                  <a:pt x="35813" y="154597"/>
                </a:lnTo>
                <a:lnTo>
                  <a:pt x="83989" y="151676"/>
                </a:lnTo>
                <a:lnTo>
                  <a:pt x="44450" y="151676"/>
                </a:lnTo>
                <a:lnTo>
                  <a:pt x="42672" y="121450"/>
                </a:lnTo>
                <a:lnTo>
                  <a:pt x="89771" y="121450"/>
                </a:lnTo>
                <a:lnTo>
                  <a:pt x="98420" y="115681"/>
                </a:lnTo>
                <a:close/>
              </a:path>
              <a:path w="2008504" h="209550">
                <a:moveTo>
                  <a:pt x="100572" y="150670"/>
                </a:moveTo>
                <a:lnTo>
                  <a:pt x="35813" y="154597"/>
                </a:lnTo>
                <a:lnTo>
                  <a:pt x="108352" y="154597"/>
                </a:lnTo>
                <a:lnTo>
                  <a:pt x="100572" y="150670"/>
                </a:lnTo>
                <a:close/>
              </a:path>
              <a:path w="2008504" h="209550">
                <a:moveTo>
                  <a:pt x="42672" y="121450"/>
                </a:moveTo>
                <a:lnTo>
                  <a:pt x="44450" y="151676"/>
                </a:lnTo>
                <a:lnTo>
                  <a:pt x="69483" y="134981"/>
                </a:lnTo>
                <a:lnTo>
                  <a:pt x="42672" y="121450"/>
                </a:lnTo>
                <a:close/>
              </a:path>
              <a:path w="2008504" h="209550">
                <a:moveTo>
                  <a:pt x="69483" y="134981"/>
                </a:moveTo>
                <a:lnTo>
                  <a:pt x="44450" y="151676"/>
                </a:lnTo>
                <a:lnTo>
                  <a:pt x="83989" y="151676"/>
                </a:lnTo>
                <a:lnTo>
                  <a:pt x="100572" y="150670"/>
                </a:lnTo>
                <a:lnTo>
                  <a:pt x="69483" y="134981"/>
                </a:lnTo>
                <a:close/>
              </a:path>
              <a:path w="2008504" h="209550">
                <a:moveTo>
                  <a:pt x="2006473" y="0"/>
                </a:moveTo>
                <a:lnTo>
                  <a:pt x="98420" y="115681"/>
                </a:lnTo>
                <a:lnTo>
                  <a:pt x="69483" y="134981"/>
                </a:lnTo>
                <a:lnTo>
                  <a:pt x="100572" y="150670"/>
                </a:lnTo>
                <a:lnTo>
                  <a:pt x="2008504" y="34988"/>
                </a:lnTo>
                <a:lnTo>
                  <a:pt x="2006473" y="0"/>
                </a:lnTo>
                <a:close/>
              </a:path>
              <a:path w="2008504" h="209550">
                <a:moveTo>
                  <a:pt x="89771" y="121450"/>
                </a:moveTo>
                <a:lnTo>
                  <a:pt x="42672" y="121450"/>
                </a:lnTo>
                <a:lnTo>
                  <a:pt x="69483" y="134981"/>
                </a:lnTo>
                <a:lnTo>
                  <a:pt x="89771" y="1214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87411" y="4632959"/>
            <a:ext cx="2305811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4914" y="1120267"/>
            <a:ext cx="8787765" cy="4935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How to conduct a 5 Why</a:t>
            </a:r>
            <a:r>
              <a:rPr sz="2800" b="1" spc="-4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E79B6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553720" indent="-457834">
              <a:lnSpc>
                <a:spcPct val="100000"/>
              </a:lnSpc>
              <a:spcBef>
                <a:spcPts val="1870"/>
              </a:spcBef>
              <a:buClr>
                <a:srgbClr val="388BC6"/>
              </a:buClr>
              <a:buSzPct val="115000"/>
              <a:buAutoNum type="arabicPeriod"/>
              <a:tabLst>
                <a:tab pos="553720" algn="l"/>
                <a:tab pos="55435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Define and write down the</a:t>
            </a:r>
            <a:r>
              <a:rPr sz="2000" spc="-8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388BC6"/>
              </a:buClr>
              <a:buFont typeface="Arial"/>
              <a:buAutoNum type="arabicPeriod"/>
            </a:pPr>
            <a:endParaRPr sz="2600">
              <a:latin typeface="Arial"/>
              <a:cs typeface="Arial"/>
            </a:endParaRPr>
          </a:p>
          <a:p>
            <a:pPr marL="553720" indent="-457834">
              <a:lnSpc>
                <a:spcPct val="100000"/>
              </a:lnSpc>
              <a:buClr>
                <a:srgbClr val="388BC6"/>
              </a:buClr>
              <a:buSzPct val="115000"/>
              <a:buAutoNum type="arabicPeriod"/>
              <a:tabLst>
                <a:tab pos="553720" algn="l"/>
                <a:tab pos="55435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Ask ”Why” the 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problem happened and write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down the</a:t>
            </a:r>
            <a:r>
              <a:rPr sz="2000" spc="-1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88BC6"/>
              </a:buClr>
              <a:buFont typeface="Arial"/>
              <a:buAutoNum type="arabicPeriod"/>
            </a:pPr>
            <a:endParaRPr sz="2600">
              <a:latin typeface="Arial"/>
              <a:cs typeface="Arial"/>
            </a:endParaRPr>
          </a:p>
          <a:p>
            <a:pPr marL="553720" indent="-457834">
              <a:lnSpc>
                <a:spcPts val="2730"/>
              </a:lnSpc>
              <a:buClr>
                <a:srgbClr val="388BC6"/>
              </a:buClr>
              <a:buSzPct val="115000"/>
              <a:buAutoNum type="arabicPeriod"/>
              <a:tabLst>
                <a:tab pos="553720" algn="l"/>
                <a:tab pos="55435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If the answer is not a action that solves the problem, Ask Why the</a:t>
            </a:r>
            <a:r>
              <a:rPr sz="2000" spc="-3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553720">
              <a:lnSpc>
                <a:spcPts val="237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happened and write down the</a:t>
            </a:r>
            <a:r>
              <a:rPr sz="2000" spc="-10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Arial"/>
              <a:cs typeface="Arial"/>
            </a:endParaRPr>
          </a:p>
          <a:p>
            <a:pPr marL="553720" indent="-457834">
              <a:lnSpc>
                <a:spcPts val="2730"/>
              </a:lnSpc>
              <a:spcBef>
                <a:spcPts val="5"/>
              </a:spcBef>
              <a:buClr>
                <a:srgbClr val="388BC6"/>
              </a:buClr>
              <a:buSzPct val="115000"/>
              <a:buAutoNum type="arabicPeriod" startAt="4"/>
              <a:tabLst>
                <a:tab pos="553720" algn="l"/>
                <a:tab pos="55435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Repeat 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Step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3 until you have a action that solves the problem has</a:t>
            </a:r>
            <a:r>
              <a:rPr sz="2000" spc="-1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been</a:t>
            </a:r>
            <a:endParaRPr sz="2000">
              <a:latin typeface="Arial"/>
              <a:cs typeface="Arial"/>
            </a:endParaRPr>
          </a:p>
          <a:p>
            <a:pPr marL="553720">
              <a:lnSpc>
                <a:spcPts val="2370"/>
              </a:lnSpc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identified.</a:t>
            </a:r>
            <a:endParaRPr sz="2000">
              <a:latin typeface="Arial"/>
              <a:cs typeface="Arial"/>
            </a:endParaRPr>
          </a:p>
          <a:p>
            <a:pPr marL="1010919" lvl="1" indent="-457834">
              <a:lnSpc>
                <a:spcPct val="100000"/>
              </a:lnSpc>
              <a:spcBef>
                <a:spcPts val="480"/>
              </a:spcBef>
              <a:buClr>
                <a:srgbClr val="388BC6"/>
              </a:buClr>
              <a:buSzPct val="115000"/>
              <a:buChar char="•"/>
              <a:tabLst>
                <a:tab pos="1010919" algn="l"/>
                <a:tab pos="101155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May take more or less than 5</a:t>
            </a:r>
            <a:r>
              <a:rPr sz="2000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Whys.</a:t>
            </a:r>
            <a:endParaRPr sz="2000">
              <a:latin typeface="Arial"/>
              <a:cs typeface="Arial"/>
            </a:endParaRPr>
          </a:p>
          <a:p>
            <a:pPr marL="1005205" marR="2080260" lvl="1" indent="-451484">
              <a:lnSpc>
                <a:spcPct val="120000"/>
              </a:lnSpc>
              <a:buClr>
                <a:srgbClr val="388BC6"/>
              </a:buClr>
              <a:buSzPct val="115000"/>
              <a:buChar char="•"/>
              <a:tabLst>
                <a:tab pos="1010919" algn="l"/>
                <a:tab pos="1011555" algn="l"/>
              </a:tabLst>
            </a:pP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Keep asking until </a:t>
            </a:r>
            <a:r>
              <a:rPr sz="2000" spc="-5" dirty="0">
                <a:solidFill>
                  <a:srgbClr val="4D4D4D"/>
                </a:solidFill>
                <a:latin typeface="Arial"/>
                <a:cs typeface="Arial"/>
              </a:rPr>
              <a:t>you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can no longer answer or</a:t>
            </a:r>
            <a:r>
              <a:rPr sz="2000" spc="-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D4D4D"/>
                </a:solidFill>
                <a:latin typeface="Arial"/>
                <a:cs typeface="Arial"/>
              </a:rPr>
              <a:t>you  can no longer action the</a:t>
            </a:r>
            <a:r>
              <a:rPr sz="2000" spc="-8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4D4D4D"/>
                </a:solidFill>
                <a:latin typeface="Arial"/>
                <a:cs typeface="Arial"/>
              </a:rPr>
              <a:t>answer.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17570" y="4487417"/>
            <a:ext cx="5572125" cy="2062480"/>
          </a:xfrm>
          <a:custGeom>
            <a:avLst/>
            <a:gdLst/>
            <a:ahLst/>
            <a:cxnLst/>
            <a:rect l="l" t="t" r="r" b="b"/>
            <a:pathLst>
              <a:path w="5572125" h="2062479">
                <a:moveTo>
                  <a:pt x="5228082" y="0"/>
                </a:moveTo>
                <a:lnTo>
                  <a:pt x="343662" y="0"/>
                </a:lnTo>
                <a:lnTo>
                  <a:pt x="297041" y="3138"/>
                </a:lnTo>
                <a:lnTo>
                  <a:pt x="252324" y="12280"/>
                </a:lnTo>
                <a:lnTo>
                  <a:pt x="209919" y="27015"/>
                </a:lnTo>
                <a:lnTo>
                  <a:pt x="170236" y="46933"/>
                </a:lnTo>
                <a:lnTo>
                  <a:pt x="133686" y="71624"/>
                </a:lnTo>
                <a:lnTo>
                  <a:pt x="100679" y="100679"/>
                </a:lnTo>
                <a:lnTo>
                  <a:pt x="71624" y="133686"/>
                </a:lnTo>
                <a:lnTo>
                  <a:pt x="46933" y="170236"/>
                </a:lnTo>
                <a:lnTo>
                  <a:pt x="27015" y="209919"/>
                </a:lnTo>
                <a:lnTo>
                  <a:pt x="12280" y="252324"/>
                </a:lnTo>
                <a:lnTo>
                  <a:pt x="3138" y="297041"/>
                </a:lnTo>
                <a:lnTo>
                  <a:pt x="0" y="343661"/>
                </a:lnTo>
                <a:lnTo>
                  <a:pt x="0" y="1718297"/>
                </a:lnTo>
                <a:lnTo>
                  <a:pt x="3138" y="1764930"/>
                </a:lnTo>
                <a:lnTo>
                  <a:pt x="12280" y="1809657"/>
                </a:lnTo>
                <a:lnTo>
                  <a:pt x="27015" y="1852068"/>
                </a:lnTo>
                <a:lnTo>
                  <a:pt x="46933" y="1891754"/>
                </a:lnTo>
                <a:lnTo>
                  <a:pt x="71624" y="1928304"/>
                </a:lnTo>
                <a:lnTo>
                  <a:pt x="100679" y="1961310"/>
                </a:lnTo>
                <a:lnTo>
                  <a:pt x="133686" y="1990361"/>
                </a:lnTo>
                <a:lnTo>
                  <a:pt x="170236" y="2015049"/>
                </a:lnTo>
                <a:lnTo>
                  <a:pt x="209919" y="2034963"/>
                </a:lnTo>
                <a:lnTo>
                  <a:pt x="252324" y="2049695"/>
                </a:lnTo>
                <a:lnTo>
                  <a:pt x="297041" y="2058834"/>
                </a:lnTo>
                <a:lnTo>
                  <a:pt x="343662" y="2061971"/>
                </a:lnTo>
                <a:lnTo>
                  <a:pt x="5228082" y="2061971"/>
                </a:lnTo>
                <a:lnTo>
                  <a:pt x="5274702" y="2058834"/>
                </a:lnTo>
                <a:lnTo>
                  <a:pt x="5319419" y="2049695"/>
                </a:lnTo>
                <a:lnTo>
                  <a:pt x="5361824" y="2034963"/>
                </a:lnTo>
                <a:lnTo>
                  <a:pt x="5401507" y="2015049"/>
                </a:lnTo>
                <a:lnTo>
                  <a:pt x="5438057" y="1990361"/>
                </a:lnTo>
                <a:lnTo>
                  <a:pt x="5471064" y="1961310"/>
                </a:lnTo>
                <a:lnTo>
                  <a:pt x="5500119" y="1928304"/>
                </a:lnTo>
                <a:lnTo>
                  <a:pt x="5524810" y="1891754"/>
                </a:lnTo>
                <a:lnTo>
                  <a:pt x="5544728" y="1852068"/>
                </a:lnTo>
                <a:lnTo>
                  <a:pt x="5559463" y="1809657"/>
                </a:lnTo>
                <a:lnTo>
                  <a:pt x="5568605" y="1764930"/>
                </a:lnTo>
                <a:lnTo>
                  <a:pt x="5571744" y="1718297"/>
                </a:lnTo>
                <a:lnTo>
                  <a:pt x="5571744" y="343661"/>
                </a:lnTo>
                <a:lnTo>
                  <a:pt x="5568605" y="297041"/>
                </a:lnTo>
                <a:lnTo>
                  <a:pt x="5559463" y="252324"/>
                </a:lnTo>
                <a:lnTo>
                  <a:pt x="5544728" y="209919"/>
                </a:lnTo>
                <a:lnTo>
                  <a:pt x="5524810" y="170236"/>
                </a:lnTo>
                <a:lnTo>
                  <a:pt x="5500119" y="133686"/>
                </a:lnTo>
                <a:lnTo>
                  <a:pt x="5471064" y="100679"/>
                </a:lnTo>
                <a:lnTo>
                  <a:pt x="5438057" y="71624"/>
                </a:lnTo>
                <a:lnTo>
                  <a:pt x="5401507" y="46933"/>
                </a:lnTo>
                <a:lnTo>
                  <a:pt x="5361824" y="27015"/>
                </a:lnTo>
                <a:lnTo>
                  <a:pt x="5319419" y="12280"/>
                </a:lnTo>
                <a:lnTo>
                  <a:pt x="5274702" y="3138"/>
                </a:lnTo>
                <a:lnTo>
                  <a:pt x="522808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17570" y="4487417"/>
            <a:ext cx="5572125" cy="2062480"/>
          </a:xfrm>
          <a:custGeom>
            <a:avLst/>
            <a:gdLst/>
            <a:ahLst/>
            <a:cxnLst/>
            <a:rect l="l" t="t" r="r" b="b"/>
            <a:pathLst>
              <a:path w="5572125" h="2062479">
                <a:moveTo>
                  <a:pt x="0" y="343661"/>
                </a:moveTo>
                <a:lnTo>
                  <a:pt x="3138" y="297041"/>
                </a:lnTo>
                <a:lnTo>
                  <a:pt x="12280" y="252324"/>
                </a:lnTo>
                <a:lnTo>
                  <a:pt x="27015" y="209919"/>
                </a:lnTo>
                <a:lnTo>
                  <a:pt x="46933" y="170236"/>
                </a:lnTo>
                <a:lnTo>
                  <a:pt x="71624" y="133686"/>
                </a:lnTo>
                <a:lnTo>
                  <a:pt x="100679" y="100679"/>
                </a:lnTo>
                <a:lnTo>
                  <a:pt x="133686" y="71624"/>
                </a:lnTo>
                <a:lnTo>
                  <a:pt x="170236" y="46933"/>
                </a:lnTo>
                <a:lnTo>
                  <a:pt x="209919" y="27015"/>
                </a:lnTo>
                <a:lnTo>
                  <a:pt x="252324" y="12280"/>
                </a:lnTo>
                <a:lnTo>
                  <a:pt x="297041" y="3138"/>
                </a:lnTo>
                <a:lnTo>
                  <a:pt x="343662" y="0"/>
                </a:lnTo>
                <a:lnTo>
                  <a:pt x="5228082" y="0"/>
                </a:lnTo>
                <a:lnTo>
                  <a:pt x="5274702" y="3138"/>
                </a:lnTo>
                <a:lnTo>
                  <a:pt x="5319419" y="12280"/>
                </a:lnTo>
                <a:lnTo>
                  <a:pt x="5361824" y="27015"/>
                </a:lnTo>
                <a:lnTo>
                  <a:pt x="5401507" y="46933"/>
                </a:lnTo>
                <a:lnTo>
                  <a:pt x="5438057" y="71624"/>
                </a:lnTo>
                <a:lnTo>
                  <a:pt x="5471064" y="100679"/>
                </a:lnTo>
                <a:lnTo>
                  <a:pt x="5500119" y="133686"/>
                </a:lnTo>
                <a:lnTo>
                  <a:pt x="5524810" y="170236"/>
                </a:lnTo>
                <a:lnTo>
                  <a:pt x="5544728" y="209919"/>
                </a:lnTo>
                <a:lnTo>
                  <a:pt x="5559463" y="252324"/>
                </a:lnTo>
                <a:lnTo>
                  <a:pt x="5568605" y="297041"/>
                </a:lnTo>
                <a:lnTo>
                  <a:pt x="5571744" y="343661"/>
                </a:lnTo>
                <a:lnTo>
                  <a:pt x="5571744" y="1718297"/>
                </a:lnTo>
                <a:lnTo>
                  <a:pt x="5568605" y="1764930"/>
                </a:lnTo>
                <a:lnTo>
                  <a:pt x="5559463" y="1809657"/>
                </a:lnTo>
                <a:lnTo>
                  <a:pt x="5544728" y="1852068"/>
                </a:lnTo>
                <a:lnTo>
                  <a:pt x="5524810" y="1891754"/>
                </a:lnTo>
                <a:lnTo>
                  <a:pt x="5500119" y="1928304"/>
                </a:lnTo>
                <a:lnTo>
                  <a:pt x="5471064" y="1961310"/>
                </a:lnTo>
                <a:lnTo>
                  <a:pt x="5438057" y="1990361"/>
                </a:lnTo>
                <a:lnTo>
                  <a:pt x="5401507" y="2015049"/>
                </a:lnTo>
                <a:lnTo>
                  <a:pt x="5361824" y="2034963"/>
                </a:lnTo>
                <a:lnTo>
                  <a:pt x="5319419" y="2049695"/>
                </a:lnTo>
                <a:lnTo>
                  <a:pt x="5274702" y="2058834"/>
                </a:lnTo>
                <a:lnTo>
                  <a:pt x="5228082" y="2061971"/>
                </a:lnTo>
                <a:lnTo>
                  <a:pt x="343662" y="2061971"/>
                </a:lnTo>
                <a:lnTo>
                  <a:pt x="297041" y="2058834"/>
                </a:lnTo>
                <a:lnTo>
                  <a:pt x="252324" y="2049695"/>
                </a:lnTo>
                <a:lnTo>
                  <a:pt x="209919" y="2034963"/>
                </a:lnTo>
                <a:lnTo>
                  <a:pt x="170236" y="2015049"/>
                </a:lnTo>
                <a:lnTo>
                  <a:pt x="133686" y="1990361"/>
                </a:lnTo>
                <a:lnTo>
                  <a:pt x="100679" y="1961310"/>
                </a:lnTo>
                <a:lnTo>
                  <a:pt x="71624" y="1928304"/>
                </a:lnTo>
                <a:lnTo>
                  <a:pt x="46933" y="1891754"/>
                </a:lnTo>
                <a:lnTo>
                  <a:pt x="27015" y="1852068"/>
                </a:lnTo>
                <a:lnTo>
                  <a:pt x="12280" y="1809657"/>
                </a:lnTo>
                <a:lnTo>
                  <a:pt x="3138" y="1764930"/>
                </a:lnTo>
                <a:lnTo>
                  <a:pt x="0" y="1718297"/>
                </a:lnTo>
                <a:lnTo>
                  <a:pt x="0" y="343661"/>
                </a:lnTo>
                <a:close/>
              </a:path>
            </a:pathLst>
          </a:custGeom>
          <a:ln w="25908">
            <a:solidFill>
              <a:srgbClr val="7080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67176" y="4552950"/>
            <a:ext cx="4330065" cy="191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Based </a:t>
            </a:r>
            <a:r>
              <a:rPr sz="1800" b="1" dirty="0">
                <a:latin typeface="Arial"/>
                <a:cs typeface="Arial"/>
              </a:rPr>
              <a:t>on the </a:t>
            </a:r>
            <a:r>
              <a:rPr sz="1800" b="1" spc="-5" dirty="0">
                <a:latin typeface="Arial"/>
                <a:cs typeface="Arial"/>
              </a:rPr>
              <a:t>Real </a:t>
            </a:r>
            <a:r>
              <a:rPr sz="1800" b="1" dirty="0">
                <a:latin typeface="Arial"/>
                <a:cs typeface="Arial"/>
              </a:rPr>
              <a:t>Root </a:t>
            </a:r>
            <a:r>
              <a:rPr sz="1800" b="1" spc="-5" dirty="0">
                <a:latin typeface="Arial"/>
                <a:cs typeface="Arial"/>
              </a:rPr>
              <a:t>Cause, Select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48055" algn="l"/>
              </a:tabLst>
            </a:pPr>
            <a:r>
              <a:rPr sz="1800" b="1" i="1" spc="-10" dirty="0">
                <a:latin typeface="Arial"/>
                <a:cs typeface="Arial"/>
              </a:rPr>
              <a:t>SMART	</a:t>
            </a:r>
            <a:r>
              <a:rPr sz="1800" b="1" spc="-25" dirty="0">
                <a:latin typeface="Arial"/>
                <a:cs typeface="Arial"/>
              </a:rPr>
              <a:t>Target…</a:t>
            </a:r>
            <a:endParaRPr sz="1800">
              <a:latin typeface="Arial"/>
              <a:cs typeface="Arial"/>
            </a:endParaRPr>
          </a:p>
          <a:p>
            <a:pPr marL="12700" marR="3080385">
              <a:lnSpc>
                <a:spcPct val="100000"/>
              </a:lnSpc>
              <a:spcBef>
                <a:spcPts val="965"/>
              </a:spcBef>
            </a:pPr>
            <a:r>
              <a:rPr sz="1600" b="1" spc="-5" dirty="0">
                <a:latin typeface="Arial"/>
                <a:cs typeface="Arial"/>
              </a:rPr>
              <a:t>Specific  Meas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reable  </a:t>
            </a:r>
            <a:r>
              <a:rPr sz="1600" b="1" spc="-10" dirty="0">
                <a:latin typeface="Arial"/>
                <a:cs typeface="Arial"/>
              </a:rPr>
              <a:t>Achievable  </a:t>
            </a:r>
            <a:r>
              <a:rPr sz="1600" b="1" spc="-5" dirty="0">
                <a:latin typeface="Arial"/>
                <a:cs typeface="Arial"/>
              </a:rPr>
              <a:t>Realistic  </a:t>
            </a:r>
            <a:r>
              <a:rPr sz="1600" b="1" spc="-10" dirty="0">
                <a:latin typeface="Arial"/>
                <a:cs typeface="Arial"/>
              </a:rPr>
              <a:t>Timed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22364" y="4994780"/>
            <a:ext cx="1851660" cy="1409700"/>
          </a:xfrm>
          <a:custGeom>
            <a:avLst/>
            <a:gdLst/>
            <a:ahLst/>
            <a:cxnLst/>
            <a:rect l="l" t="t" r="r" b="b"/>
            <a:pathLst>
              <a:path w="1851659" h="1409700">
                <a:moveTo>
                  <a:pt x="994281" y="787400"/>
                </a:moveTo>
                <a:lnTo>
                  <a:pt x="879056" y="787400"/>
                </a:lnTo>
                <a:lnTo>
                  <a:pt x="885614" y="850900"/>
                </a:lnTo>
                <a:lnTo>
                  <a:pt x="895920" y="914400"/>
                </a:lnTo>
                <a:lnTo>
                  <a:pt x="909975" y="965200"/>
                </a:lnTo>
                <a:lnTo>
                  <a:pt x="926839" y="1028700"/>
                </a:lnTo>
                <a:lnTo>
                  <a:pt x="946511" y="1079500"/>
                </a:lnTo>
                <a:lnTo>
                  <a:pt x="969919" y="1130300"/>
                </a:lnTo>
                <a:lnTo>
                  <a:pt x="995221" y="1181100"/>
                </a:lnTo>
                <a:lnTo>
                  <a:pt x="1023319" y="1219200"/>
                </a:lnTo>
                <a:lnTo>
                  <a:pt x="1054238" y="1257300"/>
                </a:lnTo>
                <a:lnTo>
                  <a:pt x="1087025" y="1295400"/>
                </a:lnTo>
                <a:lnTo>
                  <a:pt x="1121680" y="1333500"/>
                </a:lnTo>
                <a:lnTo>
                  <a:pt x="1158216" y="1358900"/>
                </a:lnTo>
                <a:lnTo>
                  <a:pt x="1196620" y="1384300"/>
                </a:lnTo>
                <a:lnTo>
                  <a:pt x="1278130" y="1409700"/>
                </a:lnTo>
                <a:lnTo>
                  <a:pt x="1411146" y="1409700"/>
                </a:lnTo>
                <a:lnTo>
                  <a:pt x="1490827" y="1397000"/>
                </a:lnTo>
                <a:lnTo>
                  <a:pt x="1559144" y="1358900"/>
                </a:lnTo>
                <a:lnTo>
                  <a:pt x="1619102" y="1320800"/>
                </a:lnTo>
                <a:lnTo>
                  <a:pt x="1631740" y="1308100"/>
                </a:lnTo>
                <a:lnTo>
                  <a:pt x="1324019" y="1308100"/>
                </a:lnTo>
                <a:lnTo>
                  <a:pt x="1290304" y="1295400"/>
                </a:lnTo>
                <a:lnTo>
                  <a:pt x="1225671" y="1270000"/>
                </a:lnTo>
                <a:lnTo>
                  <a:pt x="1195692" y="1244600"/>
                </a:lnTo>
                <a:lnTo>
                  <a:pt x="1166654" y="1219200"/>
                </a:lnTo>
                <a:lnTo>
                  <a:pt x="1115123" y="1155700"/>
                </a:lnTo>
                <a:lnTo>
                  <a:pt x="1091701" y="1117600"/>
                </a:lnTo>
                <a:lnTo>
                  <a:pt x="1070161" y="1079500"/>
                </a:lnTo>
                <a:lnTo>
                  <a:pt x="1051430" y="1041400"/>
                </a:lnTo>
                <a:lnTo>
                  <a:pt x="1034566" y="990600"/>
                </a:lnTo>
                <a:lnTo>
                  <a:pt x="1020511" y="939800"/>
                </a:lnTo>
                <a:lnTo>
                  <a:pt x="1008336" y="889000"/>
                </a:lnTo>
                <a:lnTo>
                  <a:pt x="999898" y="838200"/>
                </a:lnTo>
                <a:lnTo>
                  <a:pt x="994281" y="787400"/>
                </a:lnTo>
                <a:close/>
              </a:path>
              <a:path w="1851659" h="1409700">
                <a:moveTo>
                  <a:pt x="1645357" y="131669"/>
                </a:moveTo>
                <a:lnTo>
                  <a:pt x="1650974" y="139700"/>
                </a:lnTo>
                <a:lnTo>
                  <a:pt x="1463657" y="139700"/>
                </a:lnTo>
                <a:lnTo>
                  <a:pt x="1476720" y="152400"/>
                </a:lnTo>
                <a:lnTo>
                  <a:pt x="1488868" y="152400"/>
                </a:lnTo>
                <a:lnTo>
                  <a:pt x="1501016" y="165100"/>
                </a:lnTo>
                <a:lnTo>
                  <a:pt x="1512381" y="177800"/>
                </a:lnTo>
                <a:lnTo>
                  <a:pt x="1523614" y="177800"/>
                </a:lnTo>
                <a:lnTo>
                  <a:pt x="1535763" y="190500"/>
                </a:lnTo>
                <a:lnTo>
                  <a:pt x="1546082" y="203200"/>
                </a:lnTo>
                <a:lnTo>
                  <a:pt x="1557316" y="215900"/>
                </a:lnTo>
                <a:lnTo>
                  <a:pt x="1575995" y="241300"/>
                </a:lnTo>
                <a:lnTo>
                  <a:pt x="1593760" y="254000"/>
                </a:lnTo>
                <a:lnTo>
                  <a:pt x="1610741" y="279400"/>
                </a:lnTo>
                <a:lnTo>
                  <a:pt x="1626547" y="304800"/>
                </a:lnTo>
                <a:lnTo>
                  <a:pt x="1641569" y="330200"/>
                </a:lnTo>
                <a:lnTo>
                  <a:pt x="1654762" y="368300"/>
                </a:lnTo>
                <a:lnTo>
                  <a:pt x="1667825" y="393700"/>
                </a:lnTo>
                <a:lnTo>
                  <a:pt x="1679973" y="419100"/>
                </a:lnTo>
                <a:lnTo>
                  <a:pt x="1690292" y="457200"/>
                </a:lnTo>
                <a:lnTo>
                  <a:pt x="1699697" y="495300"/>
                </a:lnTo>
                <a:lnTo>
                  <a:pt x="1707143" y="520700"/>
                </a:lnTo>
                <a:lnTo>
                  <a:pt x="1713674" y="558800"/>
                </a:lnTo>
                <a:lnTo>
                  <a:pt x="1719291" y="596900"/>
                </a:lnTo>
                <a:lnTo>
                  <a:pt x="1723079" y="635000"/>
                </a:lnTo>
                <a:lnTo>
                  <a:pt x="1724908" y="673100"/>
                </a:lnTo>
                <a:lnTo>
                  <a:pt x="1725953" y="711200"/>
                </a:lnTo>
                <a:lnTo>
                  <a:pt x="1723994" y="774700"/>
                </a:lnTo>
                <a:lnTo>
                  <a:pt x="1718377" y="838200"/>
                </a:lnTo>
                <a:lnTo>
                  <a:pt x="1709102" y="889000"/>
                </a:lnTo>
                <a:lnTo>
                  <a:pt x="1696824" y="939800"/>
                </a:lnTo>
                <a:lnTo>
                  <a:pt x="1681932" y="990600"/>
                </a:lnTo>
                <a:lnTo>
                  <a:pt x="1663122" y="1041400"/>
                </a:lnTo>
                <a:lnTo>
                  <a:pt x="1642483" y="1092200"/>
                </a:lnTo>
                <a:lnTo>
                  <a:pt x="1618187" y="1130300"/>
                </a:lnTo>
                <a:lnTo>
                  <a:pt x="1592846" y="1168400"/>
                </a:lnTo>
                <a:lnTo>
                  <a:pt x="1563847" y="1206500"/>
                </a:lnTo>
                <a:lnTo>
                  <a:pt x="1533803" y="1231900"/>
                </a:lnTo>
                <a:lnTo>
                  <a:pt x="1502061" y="1257300"/>
                </a:lnTo>
                <a:lnTo>
                  <a:pt x="1468229" y="1282700"/>
                </a:lnTo>
                <a:lnTo>
                  <a:pt x="1396124" y="1308100"/>
                </a:lnTo>
                <a:lnTo>
                  <a:pt x="1631740" y="1308100"/>
                </a:lnTo>
                <a:lnTo>
                  <a:pt x="1669654" y="1270000"/>
                </a:lnTo>
                <a:lnTo>
                  <a:pt x="1712760" y="1206500"/>
                </a:lnTo>
                <a:lnTo>
                  <a:pt x="1748421" y="1143000"/>
                </a:lnTo>
                <a:lnTo>
                  <a:pt x="1777420" y="1066800"/>
                </a:lnTo>
                <a:lnTo>
                  <a:pt x="1799887" y="1003300"/>
                </a:lnTo>
                <a:lnTo>
                  <a:pt x="1817652" y="939800"/>
                </a:lnTo>
                <a:lnTo>
                  <a:pt x="1830845" y="876300"/>
                </a:lnTo>
                <a:lnTo>
                  <a:pt x="1840250" y="812800"/>
                </a:lnTo>
                <a:lnTo>
                  <a:pt x="1845867" y="762000"/>
                </a:lnTo>
                <a:lnTo>
                  <a:pt x="1849525" y="723900"/>
                </a:lnTo>
                <a:lnTo>
                  <a:pt x="1851484" y="711200"/>
                </a:lnTo>
                <a:lnTo>
                  <a:pt x="1851484" y="635000"/>
                </a:lnTo>
                <a:lnTo>
                  <a:pt x="1846782" y="571500"/>
                </a:lnTo>
                <a:lnTo>
                  <a:pt x="1838291" y="520700"/>
                </a:lnTo>
                <a:lnTo>
                  <a:pt x="1827057" y="469900"/>
                </a:lnTo>
                <a:lnTo>
                  <a:pt x="1812035" y="419100"/>
                </a:lnTo>
                <a:lnTo>
                  <a:pt x="1796230" y="368300"/>
                </a:lnTo>
                <a:lnTo>
                  <a:pt x="1777420" y="330200"/>
                </a:lnTo>
                <a:lnTo>
                  <a:pt x="1757695" y="292100"/>
                </a:lnTo>
                <a:lnTo>
                  <a:pt x="1737187" y="254000"/>
                </a:lnTo>
                <a:lnTo>
                  <a:pt x="1715634" y="215900"/>
                </a:lnTo>
                <a:lnTo>
                  <a:pt x="1694995" y="190500"/>
                </a:lnTo>
                <a:lnTo>
                  <a:pt x="1675270" y="165100"/>
                </a:lnTo>
                <a:lnTo>
                  <a:pt x="1656591" y="139700"/>
                </a:lnTo>
                <a:lnTo>
                  <a:pt x="1645357" y="131669"/>
                </a:lnTo>
                <a:close/>
              </a:path>
              <a:path w="1851659" h="1409700">
                <a:moveTo>
                  <a:pt x="1341784" y="1092200"/>
                </a:moveTo>
                <a:lnTo>
                  <a:pt x="1299670" y="1092200"/>
                </a:lnTo>
                <a:lnTo>
                  <a:pt x="1319316" y="1104900"/>
                </a:lnTo>
                <a:lnTo>
                  <a:pt x="1341784" y="1092200"/>
                </a:lnTo>
                <a:close/>
              </a:path>
              <a:path w="1851659" h="1409700">
                <a:moveTo>
                  <a:pt x="1205999" y="787400"/>
                </a:moveTo>
                <a:lnTo>
                  <a:pt x="1108565" y="787400"/>
                </a:lnTo>
                <a:lnTo>
                  <a:pt x="1112314" y="825500"/>
                </a:lnTo>
                <a:lnTo>
                  <a:pt x="1125429" y="876300"/>
                </a:lnTo>
                <a:lnTo>
                  <a:pt x="1133867" y="914400"/>
                </a:lnTo>
                <a:lnTo>
                  <a:pt x="1155407" y="965200"/>
                </a:lnTo>
                <a:lnTo>
                  <a:pt x="1181637" y="1016000"/>
                </a:lnTo>
                <a:lnTo>
                  <a:pt x="1211616" y="1041400"/>
                </a:lnTo>
                <a:lnTo>
                  <a:pt x="1227539" y="1066800"/>
                </a:lnTo>
                <a:lnTo>
                  <a:pt x="1244403" y="1079500"/>
                </a:lnTo>
                <a:lnTo>
                  <a:pt x="1262207" y="1079500"/>
                </a:lnTo>
                <a:lnTo>
                  <a:pt x="1280938" y="1092200"/>
                </a:lnTo>
                <a:lnTo>
                  <a:pt x="1362423" y="1092200"/>
                </a:lnTo>
                <a:lnTo>
                  <a:pt x="1403700" y="1066800"/>
                </a:lnTo>
                <a:lnTo>
                  <a:pt x="1422380" y="1054100"/>
                </a:lnTo>
                <a:lnTo>
                  <a:pt x="1440145" y="1028700"/>
                </a:lnTo>
                <a:lnTo>
                  <a:pt x="1456081" y="1016000"/>
                </a:lnTo>
                <a:lnTo>
                  <a:pt x="1472017" y="990600"/>
                </a:lnTo>
                <a:lnTo>
                  <a:pt x="1485210" y="965200"/>
                </a:lnTo>
                <a:lnTo>
                  <a:pt x="1498273" y="927100"/>
                </a:lnTo>
                <a:lnTo>
                  <a:pt x="1289364" y="927100"/>
                </a:lnTo>
                <a:lnTo>
                  <a:pt x="1273441" y="914400"/>
                </a:lnTo>
                <a:lnTo>
                  <a:pt x="1244403" y="889000"/>
                </a:lnTo>
                <a:lnTo>
                  <a:pt x="1220981" y="838200"/>
                </a:lnTo>
                <a:lnTo>
                  <a:pt x="1212556" y="812800"/>
                </a:lnTo>
                <a:lnTo>
                  <a:pt x="1205999" y="787400"/>
                </a:lnTo>
                <a:close/>
              </a:path>
              <a:path w="1851659" h="1409700">
                <a:moveTo>
                  <a:pt x="1499797" y="508000"/>
                </a:moveTo>
                <a:lnTo>
                  <a:pt x="1306228" y="508000"/>
                </a:lnTo>
                <a:lnTo>
                  <a:pt x="1327807" y="520700"/>
                </a:lnTo>
                <a:lnTo>
                  <a:pt x="1348446" y="533400"/>
                </a:lnTo>
                <a:lnTo>
                  <a:pt x="1383061" y="571500"/>
                </a:lnTo>
                <a:lnTo>
                  <a:pt x="1405529" y="635000"/>
                </a:lnTo>
                <a:lnTo>
                  <a:pt x="1412060" y="673100"/>
                </a:lnTo>
                <a:lnTo>
                  <a:pt x="1414020" y="723900"/>
                </a:lnTo>
                <a:lnTo>
                  <a:pt x="1412060" y="762000"/>
                </a:lnTo>
                <a:lnTo>
                  <a:pt x="1405529" y="800100"/>
                </a:lnTo>
                <a:lnTo>
                  <a:pt x="1395210" y="838200"/>
                </a:lnTo>
                <a:lnTo>
                  <a:pt x="1367125" y="889000"/>
                </a:lnTo>
                <a:lnTo>
                  <a:pt x="1327807" y="927100"/>
                </a:lnTo>
                <a:lnTo>
                  <a:pt x="1498273" y="927100"/>
                </a:lnTo>
                <a:lnTo>
                  <a:pt x="1517997" y="863600"/>
                </a:lnTo>
                <a:lnTo>
                  <a:pt x="1525443" y="825500"/>
                </a:lnTo>
                <a:lnTo>
                  <a:pt x="1533803" y="762000"/>
                </a:lnTo>
                <a:lnTo>
                  <a:pt x="1534848" y="723900"/>
                </a:lnTo>
                <a:lnTo>
                  <a:pt x="1532889" y="673100"/>
                </a:lnTo>
                <a:lnTo>
                  <a:pt x="1528186" y="622300"/>
                </a:lnTo>
                <a:lnTo>
                  <a:pt x="1519826" y="584200"/>
                </a:lnTo>
                <a:lnTo>
                  <a:pt x="1508592" y="533400"/>
                </a:lnTo>
                <a:lnTo>
                  <a:pt x="1499797" y="508000"/>
                </a:lnTo>
                <a:close/>
              </a:path>
              <a:path w="1851659" h="1409700">
                <a:moveTo>
                  <a:pt x="505285" y="736600"/>
                </a:moveTo>
                <a:lnTo>
                  <a:pt x="169917" y="736600"/>
                </a:lnTo>
                <a:lnTo>
                  <a:pt x="35953" y="914400"/>
                </a:lnTo>
                <a:lnTo>
                  <a:pt x="360082" y="914400"/>
                </a:lnTo>
                <a:lnTo>
                  <a:pt x="505285" y="736600"/>
                </a:lnTo>
                <a:close/>
              </a:path>
              <a:path w="1851659" h="1409700">
                <a:moveTo>
                  <a:pt x="1338126" y="673100"/>
                </a:moveTo>
                <a:lnTo>
                  <a:pt x="1276249" y="673100"/>
                </a:lnTo>
                <a:lnTo>
                  <a:pt x="1272500" y="685800"/>
                </a:lnTo>
                <a:lnTo>
                  <a:pt x="1270632" y="698500"/>
                </a:lnTo>
                <a:lnTo>
                  <a:pt x="0" y="698500"/>
                </a:lnTo>
                <a:lnTo>
                  <a:pt x="0" y="736600"/>
                </a:lnTo>
                <a:lnTo>
                  <a:pt x="1271573" y="736600"/>
                </a:lnTo>
                <a:lnTo>
                  <a:pt x="1273441" y="749300"/>
                </a:lnTo>
                <a:lnTo>
                  <a:pt x="1277190" y="762000"/>
                </a:lnTo>
                <a:lnTo>
                  <a:pt x="1279998" y="774700"/>
                </a:lnTo>
                <a:lnTo>
                  <a:pt x="1284687" y="774700"/>
                </a:lnTo>
                <a:lnTo>
                  <a:pt x="1289364" y="787400"/>
                </a:lnTo>
                <a:lnTo>
                  <a:pt x="1321276" y="787400"/>
                </a:lnTo>
                <a:lnTo>
                  <a:pt x="1327807" y="774700"/>
                </a:lnTo>
                <a:lnTo>
                  <a:pt x="1333424" y="762000"/>
                </a:lnTo>
                <a:lnTo>
                  <a:pt x="1338126" y="762000"/>
                </a:lnTo>
                <a:lnTo>
                  <a:pt x="1341784" y="749300"/>
                </a:lnTo>
                <a:lnTo>
                  <a:pt x="1343743" y="736600"/>
                </a:lnTo>
                <a:lnTo>
                  <a:pt x="1344658" y="723900"/>
                </a:lnTo>
                <a:lnTo>
                  <a:pt x="1343743" y="698500"/>
                </a:lnTo>
                <a:lnTo>
                  <a:pt x="1341784" y="685800"/>
                </a:lnTo>
                <a:lnTo>
                  <a:pt x="1338126" y="673100"/>
                </a:lnTo>
                <a:close/>
              </a:path>
              <a:path w="1851659" h="1409700">
                <a:moveTo>
                  <a:pt x="8787" y="533400"/>
                </a:moveTo>
                <a:lnTo>
                  <a:pt x="169917" y="698500"/>
                </a:lnTo>
                <a:lnTo>
                  <a:pt x="505285" y="698500"/>
                </a:lnTo>
                <a:lnTo>
                  <a:pt x="374137" y="546100"/>
                </a:lnTo>
                <a:lnTo>
                  <a:pt x="8787" y="533400"/>
                </a:lnTo>
                <a:close/>
              </a:path>
              <a:path w="1851659" h="1409700">
                <a:moveTo>
                  <a:pt x="1444847" y="0"/>
                </a:moveTo>
                <a:lnTo>
                  <a:pt x="1304360" y="0"/>
                </a:lnTo>
                <a:lnTo>
                  <a:pt x="1256577" y="12700"/>
                </a:lnTo>
                <a:lnTo>
                  <a:pt x="1211616" y="25400"/>
                </a:lnTo>
                <a:lnTo>
                  <a:pt x="1168522" y="50800"/>
                </a:lnTo>
                <a:lnTo>
                  <a:pt x="1127310" y="76200"/>
                </a:lnTo>
                <a:lnTo>
                  <a:pt x="1087966" y="114300"/>
                </a:lnTo>
                <a:lnTo>
                  <a:pt x="1051430" y="152400"/>
                </a:lnTo>
                <a:lnTo>
                  <a:pt x="1017702" y="203200"/>
                </a:lnTo>
                <a:lnTo>
                  <a:pt x="986783" y="254000"/>
                </a:lnTo>
                <a:lnTo>
                  <a:pt x="959626" y="304800"/>
                </a:lnTo>
                <a:lnTo>
                  <a:pt x="935264" y="368300"/>
                </a:lnTo>
                <a:lnTo>
                  <a:pt x="915592" y="419100"/>
                </a:lnTo>
                <a:lnTo>
                  <a:pt x="898729" y="482600"/>
                </a:lnTo>
                <a:lnTo>
                  <a:pt x="886554" y="558800"/>
                </a:lnTo>
                <a:lnTo>
                  <a:pt x="879056" y="622300"/>
                </a:lnTo>
                <a:lnTo>
                  <a:pt x="876248" y="698500"/>
                </a:lnTo>
                <a:lnTo>
                  <a:pt x="993340" y="698500"/>
                </a:lnTo>
                <a:lnTo>
                  <a:pt x="998970" y="635000"/>
                </a:lnTo>
                <a:lnTo>
                  <a:pt x="1007396" y="571500"/>
                </a:lnTo>
                <a:lnTo>
                  <a:pt x="1017702" y="520700"/>
                </a:lnTo>
                <a:lnTo>
                  <a:pt x="1031757" y="457200"/>
                </a:lnTo>
                <a:lnTo>
                  <a:pt x="1048608" y="406400"/>
                </a:lnTo>
                <a:lnTo>
                  <a:pt x="1067353" y="368300"/>
                </a:lnTo>
                <a:lnTo>
                  <a:pt x="1088893" y="317500"/>
                </a:lnTo>
                <a:lnTo>
                  <a:pt x="1112314" y="279400"/>
                </a:lnTo>
                <a:lnTo>
                  <a:pt x="1137603" y="241300"/>
                </a:lnTo>
                <a:lnTo>
                  <a:pt x="1193811" y="190500"/>
                </a:lnTo>
                <a:lnTo>
                  <a:pt x="1224730" y="165100"/>
                </a:lnTo>
                <a:lnTo>
                  <a:pt x="1256577" y="139700"/>
                </a:lnTo>
                <a:lnTo>
                  <a:pt x="1289364" y="127000"/>
                </a:lnTo>
                <a:lnTo>
                  <a:pt x="1324019" y="127000"/>
                </a:lnTo>
                <a:lnTo>
                  <a:pt x="1358634" y="114300"/>
                </a:lnTo>
                <a:lnTo>
                  <a:pt x="1623804" y="114300"/>
                </a:lnTo>
                <a:lnTo>
                  <a:pt x="1611656" y="101600"/>
                </a:lnTo>
                <a:lnTo>
                  <a:pt x="1614399" y="101600"/>
                </a:lnTo>
                <a:lnTo>
                  <a:pt x="1595720" y="76200"/>
                </a:lnTo>
                <a:lnTo>
                  <a:pt x="1539551" y="38100"/>
                </a:lnTo>
                <a:lnTo>
                  <a:pt x="1520741" y="38100"/>
                </a:lnTo>
                <a:lnTo>
                  <a:pt x="1483251" y="12700"/>
                </a:lnTo>
                <a:lnTo>
                  <a:pt x="1463657" y="12700"/>
                </a:lnTo>
                <a:lnTo>
                  <a:pt x="1444847" y="0"/>
                </a:lnTo>
                <a:close/>
              </a:path>
              <a:path w="1851659" h="1409700">
                <a:moveTo>
                  <a:pt x="1368039" y="342900"/>
                </a:moveTo>
                <a:lnTo>
                  <a:pt x="1280938" y="342900"/>
                </a:lnTo>
                <a:lnTo>
                  <a:pt x="1262207" y="355600"/>
                </a:lnTo>
                <a:lnTo>
                  <a:pt x="1244403" y="355600"/>
                </a:lnTo>
                <a:lnTo>
                  <a:pt x="1227539" y="381000"/>
                </a:lnTo>
                <a:lnTo>
                  <a:pt x="1195692" y="406400"/>
                </a:lnTo>
                <a:lnTo>
                  <a:pt x="1167582" y="457200"/>
                </a:lnTo>
                <a:lnTo>
                  <a:pt x="1155407" y="482600"/>
                </a:lnTo>
                <a:lnTo>
                  <a:pt x="1144161" y="520700"/>
                </a:lnTo>
                <a:lnTo>
                  <a:pt x="1133867" y="546100"/>
                </a:lnTo>
                <a:lnTo>
                  <a:pt x="1125429" y="584200"/>
                </a:lnTo>
                <a:lnTo>
                  <a:pt x="1112314" y="660400"/>
                </a:lnTo>
                <a:lnTo>
                  <a:pt x="1108565" y="698500"/>
                </a:lnTo>
                <a:lnTo>
                  <a:pt x="1200369" y="698500"/>
                </a:lnTo>
                <a:lnTo>
                  <a:pt x="1204118" y="660400"/>
                </a:lnTo>
                <a:lnTo>
                  <a:pt x="1210675" y="622300"/>
                </a:lnTo>
                <a:lnTo>
                  <a:pt x="1220981" y="596900"/>
                </a:lnTo>
                <a:lnTo>
                  <a:pt x="1234096" y="558800"/>
                </a:lnTo>
                <a:lnTo>
                  <a:pt x="1250019" y="546100"/>
                </a:lnTo>
                <a:lnTo>
                  <a:pt x="1266883" y="520700"/>
                </a:lnTo>
                <a:lnTo>
                  <a:pt x="1285615" y="508000"/>
                </a:lnTo>
                <a:lnTo>
                  <a:pt x="1499797" y="508000"/>
                </a:lnTo>
                <a:lnTo>
                  <a:pt x="1495399" y="495300"/>
                </a:lnTo>
                <a:lnTo>
                  <a:pt x="1479594" y="457200"/>
                </a:lnTo>
                <a:lnTo>
                  <a:pt x="1460784" y="431800"/>
                </a:lnTo>
                <a:lnTo>
                  <a:pt x="1440145" y="406400"/>
                </a:lnTo>
                <a:lnTo>
                  <a:pt x="1427082" y="381000"/>
                </a:lnTo>
                <a:lnTo>
                  <a:pt x="1412975" y="368300"/>
                </a:lnTo>
                <a:lnTo>
                  <a:pt x="1398998" y="368300"/>
                </a:lnTo>
                <a:lnTo>
                  <a:pt x="1383976" y="355600"/>
                </a:lnTo>
                <a:lnTo>
                  <a:pt x="1368039" y="342900"/>
                </a:lnTo>
                <a:close/>
              </a:path>
              <a:path w="1851659" h="1409700">
                <a:moveTo>
                  <a:pt x="1321276" y="647700"/>
                </a:moveTo>
                <a:lnTo>
                  <a:pt x="1294053" y="647700"/>
                </a:lnTo>
                <a:lnTo>
                  <a:pt x="1288436" y="660400"/>
                </a:lnTo>
                <a:lnTo>
                  <a:pt x="1283747" y="660400"/>
                </a:lnTo>
                <a:lnTo>
                  <a:pt x="1279057" y="673100"/>
                </a:lnTo>
                <a:lnTo>
                  <a:pt x="1333424" y="673100"/>
                </a:lnTo>
                <a:lnTo>
                  <a:pt x="1327807" y="660400"/>
                </a:lnTo>
                <a:lnTo>
                  <a:pt x="1321276" y="647700"/>
                </a:lnTo>
                <a:close/>
              </a:path>
              <a:path w="1851659" h="1409700">
                <a:moveTo>
                  <a:pt x="1623804" y="114300"/>
                </a:moveTo>
                <a:lnTo>
                  <a:pt x="1372742" y="114300"/>
                </a:lnTo>
                <a:lnTo>
                  <a:pt x="1385805" y="127000"/>
                </a:lnTo>
                <a:lnTo>
                  <a:pt x="1425253" y="127000"/>
                </a:lnTo>
                <a:lnTo>
                  <a:pt x="1438316" y="139700"/>
                </a:lnTo>
                <a:lnTo>
                  <a:pt x="1650974" y="139700"/>
                </a:lnTo>
                <a:lnTo>
                  <a:pt x="1631315" y="120650"/>
                </a:lnTo>
                <a:lnTo>
                  <a:pt x="1623804" y="114300"/>
                </a:lnTo>
                <a:close/>
              </a:path>
              <a:path w="1851659" h="1409700">
                <a:moveTo>
                  <a:pt x="1614399" y="101600"/>
                </a:moveTo>
                <a:lnTo>
                  <a:pt x="1611656" y="101600"/>
                </a:lnTo>
                <a:lnTo>
                  <a:pt x="1631315" y="120650"/>
                </a:lnTo>
                <a:lnTo>
                  <a:pt x="1638826" y="127000"/>
                </a:lnTo>
                <a:lnTo>
                  <a:pt x="1645357" y="131669"/>
                </a:lnTo>
                <a:lnTo>
                  <a:pt x="1633209" y="114300"/>
                </a:lnTo>
                <a:lnTo>
                  <a:pt x="1614399" y="101600"/>
                </a:lnTo>
                <a:close/>
              </a:path>
            </a:pathLst>
          </a:custGeom>
          <a:solidFill>
            <a:srgbClr val="84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1272" y="1882139"/>
            <a:ext cx="1163320" cy="30797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0005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315"/>
              </a:spcBef>
            </a:pPr>
            <a:r>
              <a:rPr sz="1400" b="1" spc="-5" dirty="0">
                <a:latin typeface="Times New Roman"/>
                <a:cs typeface="Times New Roman"/>
              </a:rPr>
              <a:t>Problem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02307" y="2186939"/>
            <a:ext cx="1163320" cy="307975"/>
          </a:xfrm>
          <a:custGeom>
            <a:avLst/>
            <a:gdLst/>
            <a:ahLst/>
            <a:cxnLst/>
            <a:rect l="l" t="t" r="r" b="b"/>
            <a:pathLst>
              <a:path w="1163320" h="307975">
                <a:moveTo>
                  <a:pt x="0" y="307848"/>
                </a:moveTo>
                <a:lnTo>
                  <a:pt x="1162812" y="307848"/>
                </a:lnTo>
                <a:lnTo>
                  <a:pt x="1162812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02307" y="2213863"/>
            <a:ext cx="11633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1st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cause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44951" y="2644139"/>
            <a:ext cx="1341120" cy="30797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0005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latin typeface="Times New Roman"/>
                <a:cs typeface="Times New Roman"/>
              </a:rPr>
              <a:t>2nd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cause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4296" y="3025139"/>
            <a:ext cx="1341120" cy="307975"/>
          </a:xfrm>
          <a:prstGeom prst="rect">
            <a:avLst/>
          </a:prstGeom>
          <a:solidFill>
            <a:srgbClr val="DDDDDD"/>
          </a:solidFill>
        </p:spPr>
        <p:txBody>
          <a:bodyPr vert="horz" wrap="square" lIns="0" tIns="40005" rIns="0" bIns="0" rtlCol="0">
            <a:spAutoFit/>
          </a:bodyPr>
          <a:lstStyle/>
          <a:p>
            <a:pPr marL="337820">
              <a:lnSpc>
                <a:spcPct val="100000"/>
              </a:lnSpc>
              <a:spcBef>
                <a:spcPts val="315"/>
              </a:spcBef>
            </a:pPr>
            <a:r>
              <a:rPr sz="1400" b="1" dirty="0">
                <a:latin typeface="Times New Roman"/>
                <a:cs typeface="Times New Roman"/>
              </a:rPr>
              <a:t>3th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cause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41947" y="3406140"/>
            <a:ext cx="1343025" cy="307975"/>
          </a:xfrm>
          <a:custGeom>
            <a:avLst/>
            <a:gdLst/>
            <a:ahLst/>
            <a:cxnLst/>
            <a:rect l="l" t="t" r="r" b="b"/>
            <a:pathLst>
              <a:path w="1343025" h="307975">
                <a:moveTo>
                  <a:pt x="0" y="307848"/>
                </a:moveTo>
                <a:lnTo>
                  <a:pt x="1342644" y="307848"/>
                </a:lnTo>
                <a:lnTo>
                  <a:pt x="134264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4923" y="3787140"/>
            <a:ext cx="1666239" cy="307975"/>
          </a:xfrm>
          <a:custGeom>
            <a:avLst/>
            <a:gdLst/>
            <a:ahLst/>
            <a:cxnLst/>
            <a:rect l="l" t="t" r="r" b="b"/>
            <a:pathLst>
              <a:path w="1666240" h="307975">
                <a:moveTo>
                  <a:pt x="0" y="307848"/>
                </a:moveTo>
                <a:lnTo>
                  <a:pt x="1665731" y="307848"/>
                </a:lnTo>
                <a:lnTo>
                  <a:pt x="1665731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342503" y="3814317"/>
            <a:ext cx="1290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Real </a:t>
            </a:r>
            <a:r>
              <a:rPr sz="1400" b="1" spc="-5" dirty="0">
                <a:latin typeface="Times New Roman"/>
                <a:cs typeface="Times New Roman"/>
              </a:rPr>
              <a:t>Root</a:t>
            </a:r>
            <a:r>
              <a:rPr sz="1400" b="1" spc="-10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Cause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78230" y="2368295"/>
            <a:ext cx="536575" cy="96520"/>
          </a:xfrm>
          <a:custGeom>
            <a:avLst/>
            <a:gdLst/>
            <a:ahLst/>
            <a:cxnLst/>
            <a:rect l="l" t="t" r="r" b="b"/>
            <a:pathLst>
              <a:path w="536575" h="96519">
                <a:moveTo>
                  <a:pt x="440435" y="0"/>
                </a:moveTo>
                <a:lnTo>
                  <a:pt x="440435" y="96012"/>
                </a:lnTo>
                <a:lnTo>
                  <a:pt x="504444" y="64007"/>
                </a:lnTo>
                <a:lnTo>
                  <a:pt x="456438" y="64007"/>
                </a:lnTo>
                <a:lnTo>
                  <a:pt x="456438" y="32003"/>
                </a:lnTo>
                <a:lnTo>
                  <a:pt x="504444" y="32003"/>
                </a:lnTo>
                <a:lnTo>
                  <a:pt x="440435" y="0"/>
                </a:lnTo>
                <a:close/>
              </a:path>
              <a:path w="536575" h="96519">
                <a:moveTo>
                  <a:pt x="440435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440435" y="64007"/>
                </a:lnTo>
                <a:lnTo>
                  <a:pt x="440435" y="32003"/>
                </a:lnTo>
                <a:close/>
              </a:path>
              <a:path w="536575" h="96519">
                <a:moveTo>
                  <a:pt x="504444" y="32003"/>
                </a:moveTo>
                <a:lnTo>
                  <a:pt x="456438" y="32003"/>
                </a:lnTo>
                <a:lnTo>
                  <a:pt x="456438" y="64007"/>
                </a:lnTo>
                <a:lnTo>
                  <a:pt x="504444" y="64007"/>
                </a:lnTo>
                <a:lnTo>
                  <a:pt x="536447" y="48005"/>
                </a:lnTo>
                <a:lnTo>
                  <a:pt x="504444" y="3200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8230" y="226390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7742" y="2673095"/>
            <a:ext cx="538480" cy="96520"/>
          </a:xfrm>
          <a:custGeom>
            <a:avLst/>
            <a:gdLst/>
            <a:ahLst/>
            <a:cxnLst/>
            <a:rect l="l" t="t" r="r" b="b"/>
            <a:pathLst>
              <a:path w="538480" h="96519">
                <a:moveTo>
                  <a:pt x="441959" y="0"/>
                </a:moveTo>
                <a:lnTo>
                  <a:pt x="441959" y="96012"/>
                </a:lnTo>
                <a:lnTo>
                  <a:pt x="505968" y="64007"/>
                </a:lnTo>
                <a:lnTo>
                  <a:pt x="457962" y="64007"/>
                </a:lnTo>
                <a:lnTo>
                  <a:pt x="457962" y="32003"/>
                </a:lnTo>
                <a:lnTo>
                  <a:pt x="505967" y="32003"/>
                </a:lnTo>
                <a:lnTo>
                  <a:pt x="441959" y="0"/>
                </a:lnTo>
                <a:close/>
              </a:path>
              <a:path w="538480" h="96519">
                <a:moveTo>
                  <a:pt x="441959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441959" y="64007"/>
                </a:lnTo>
                <a:lnTo>
                  <a:pt x="441959" y="32003"/>
                </a:lnTo>
                <a:close/>
              </a:path>
              <a:path w="538480" h="96519">
                <a:moveTo>
                  <a:pt x="505967" y="32003"/>
                </a:moveTo>
                <a:lnTo>
                  <a:pt x="457962" y="32003"/>
                </a:lnTo>
                <a:lnTo>
                  <a:pt x="457962" y="64007"/>
                </a:lnTo>
                <a:lnTo>
                  <a:pt x="505968" y="64007"/>
                </a:lnTo>
                <a:lnTo>
                  <a:pt x="537971" y="48005"/>
                </a:lnTo>
                <a:lnTo>
                  <a:pt x="505967" y="3200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7742" y="256870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18609" y="3130295"/>
            <a:ext cx="536575" cy="96520"/>
          </a:xfrm>
          <a:custGeom>
            <a:avLst/>
            <a:gdLst/>
            <a:ahLst/>
            <a:cxnLst/>
            <a:rect l="l" t="t" r="r" b="b"/>
            <a:pathLst>
              <a:path w="536575" h="96519">
                <a:moveTo>
                  <a:pt x="440436" y="0"/>
                </a:moveTo>
                <a:lnTo>
                  <a:pt x="440436" y="96012"/>
                </a:lnTo>
                <a:lnTo>
                  <a:pt x="504444" y="64007"/>
                </a:lnTo>
                <a:lnTo>
                  <a:pt x="456438" y="64007"/>
                </a:lnTo>
                <a:lnTo>
                  <a:pt x="456438" y="32003"/>
                </a:lnTo>
                <a:lnTo>
                  <a:pt x="504444" y="32003"/>
                </a:lnTo>
                <a:lnTo>
                  <a:pt x="440436" y="0"/>
                </a:lnTo>
                <a:close/>
              </a:path>
              <a:path w="536575" h="96519">
                <a:moveTo>
                  <a:pt x="440436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440436" y="64007"/>
                </a:lnTo>
                <a:lnTo>
                  <a:pt x="440436" y="32003"/>
                </a:lnTo>
                <a:close/>
              </a:path>
              <a:path w="536575" h="96519">
                <a:moveTo>
                  <a:pt x="504444" y="32003"/>
                </a:moveTo>
                <a:lnTo>
                  <a:pt x="456438" y="32003"/>
                </a:lnTo>
                <a:lnTo>
                  <a:pt x="456438" y="64007"/>
                </a:lnTo>
                <a:lnTo>
                  <a:pt x="504444" y="64007"/>
                </a:lnTo>
                <a:lnTo>
                  <a:pt x="536448" y="48005"/>
                </a:lnTo>
                <a:lnTo>
                  <a:pt x="504444" y="3200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8609" y="302590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17870" y="3511296"/>
            <a:ext cx="536575" cy="96520"/>
          </a:xfrm>
          <a:custGeom>
            <a:avLst/>
            <a:gdLst/>
            <a:ahLst/>
            <a:cxnLst/>
            <a:rect l="l" t="t" r="r" b="b"/>
            <a:pathLst>
              <a:path w="536575" h="96520">
                <a:moveTo>
                  <a:pt x="440435" y="0"/>
                </a:moveTo>
                <a:lnTo>
                  <a:pt x="440435" y="96011"/>
                </a:lnTo>
                <a:lnTo>
                  <a:pt x="504443" y="64007"/>
                </a:lnTo>
                <a:lnTo>
                  <a:pt x="456438" y="64007"/>
                </a:lnTo>
                <a:lnTo>
                  <a:pt x="456438" y="32003"/>
                </a:lnTo>
                <a:lnTo>
                  <a:pt x="504443" y="32003"/>
                </a:lnTo>
                <a:lnTo>
                  <a:pt x="440435" y="0"/>
                </a:lnTo>
                <a:close/>
              </a:path>
              <a:path w="536575" h="96520">
                <a:moveTo>
                  <a:pt x="440435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440435" y="64007"/>
                </a:lnTo>
                <a:lnTo>
                  <a:pt x="440435" y="32003"/>
                </a:lnTo>
                <a:close/>
              </a:path>
              <a:path w="536575" h="96520">
                <a:moveTo>
                  <a:pt x="504443" y="32003"/>
                </a:moveTo>
                <a:lnTo>
                  <a:pt x="456438" y="32003"/>
                </a:lnTo>
                <a:lnTo>
                  <a:pt x="456438" y="64007"/>
                </a:lnTo>
                <a:lnTo>
                  <a:pt x="504443" y="64007"/>
                </a:lnTo>
                <a:lnTo>
                  <a:pt x="536447" y="48005"/>
                </a:lnTo>
                <a:lnTo>
                  <a:pt x="504443" y="3200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17870" y="340690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09509" y="3892296"/>
            <a:ext cx="536575" cy="96520"/>
          </a:xfrm>
          <a:custGeom>
            <a:avLst/>
            <a:gdLst/>
            <a:ahLst/>
            <a:cxnLst/>
            <a:rect l="l" t="t" r="r" b="b"/>
            <a:pathLst>
              <a:path w="536575" h="96520">
                <a:moveTo>
                  <a:pt x="440436" y="0"/>
                </a:moveTo>
                <a:lnTo>
                  <a:pt x="440436" y="96011"/>
                </a:lnTo>
                <a:lnTo>
                  <a:pt x="504444" y="64007"/>
                </a:lnTo>
                <a:lnTo>
                  <a:pt x="456438" y="64007"/>
                </a:lnTo>
                <a:lnTo>
                  <a:pt x="456438" y="32003"/>
                </a:lnTo>
                <a:lnTo>
                  <a:pt x="504444" y="32003"/>
                </a:lnTo>
                <a:lnTo>
                  <a:pt x="440436" y="0"/>
                </a:lnTo>
                <a:close/>
              </a:path>
              <a:path w="536575" h="96520">
                <a:moveTo>
                  <a:pt x="440436" y="32003"/>
                </a:moveTo>
                <a:lnTo>
                  <a:pt x="0" y="32003"/>
                </a:lnTo>
                <a:lnTo>
                  <a:pt x="0" y="64007"/>
                </a:lnTo>
                <a:lnTo>
                  <a:pt x="440436" y="64007"/>
                </a:lnTo>
                <a:lnTo>
                  <a:pt x="440436" y="32003"/>
                </a:lnTo>
                <a:close/>
              </a:path>
              <a:path w="536575" h="96520">
                <a:moveTo>
                  <a:pt x="504444" y="32003"/>
                </a:moveTo>
                <a:lnTo>
                  <a:pt x="456438" y="32003"/>
                </a:lnTo>
                <a:lnTo>
                  <a:pt x="456438" y="64007"/>
                </a:lnTo>
                <a:lnTo>
                  <a:pt x="504444" y="64007"/>
                </a:lnTo>
                <a:lnTo>
                  <a:pt x="536448" y="48005"/>
                </a:lnTo>
                <a:lnTo>
                  <a:pt x="504444" y="3200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09509" y="378790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103477" y="2518663"/>
            <a:ext cx="484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25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h</a:t>
            </a:r>
            <a:r>
              <a:rPr sz="1400" i="1" spc="-10" dirty="0">
                <a:latin typeface="Arial"/>
                <a:cs typeface="Arial"/>
              </a:rPr>
              <a:t>y</a:t>
            </a:r>
            <a:r>
              <a:rPr sz="1400" i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445257" y="2823463"/>
            <a:ext cx="484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25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h</a:t>
            </a:r>
            <a:r>
              <a:rPr sz="1400" i="1" spc="-10" dirty="0">
                <a:latin typeface="Arial"/>
                <a:cs typeface="Arial"/>
              </a:rPr>
              <a:t>y</a:t>
            </a:r>
            <a:r>
              <a:rPr sz="1400" i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65575" y="3280917"/>
            <a:ext cx="4845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i="1" spc="25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h</a:t>
            </a:r>
            <a:r>
              <a:rPr sz="1400" i="1" spc="-10" dirty="0">
                <a:latin typeface="Arial"/>
                <a:cs typeface="Arial"/>
              </a:rPr>
              <a:t>y</a:t>
            </a:r>
            <a:r>
              <a:rPr sz="1400" i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44032" y="3418687"/>
            <a:ext cx="1940560" cy="4826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936625">
              <a:lnSpc>
                <a:spcPct val="100000"/>
              </a:lnSpc>
              <a:spcBef>
                <a:spcPts val="219"/>
              </a:spcBef>
            </a:pPr>
            <a:r>
              <a:rPr sz="1400" b="1" dirty="0">
                <a:latin typeface="Times New Roman"/>
                <a:cs typeface="Times New Roman"/>
              </a:rPr>
              <a:t>4th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cause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5" dirty="0">
                <a:latin typeface="Arial"/>
                <a:cs typeface="Arial"/>
              </a:rPr>
              <a:t>Why?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32954" y="4042917"/>
            <a:ext cx="484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25" dirty="0">
                <a:latin typeface="Arial"/>
                <a:cs typeface="Arial"/>
              </a:rPr>
              <a:t>W</a:t>
            </a:r>
            <a:r>
              <a:rPr sz="1400" i="1" dirty="0">
                <a:latin typeface="Arial"/>
                <a:cs typeface="Arial"/>
              </a:rPr>
              <a:t>h</a:t>
            </a:r>
            <a:r>
              <a:rPr sz="1400" i="1" spc="-10" dirty="0">
                <a:latin typeface="Arial"/>
                <a:cs typeface="Arial"/>
              </a:rPr>
              <a:t>y</a:t>
            </a:r>
            <a:r>
              <a:rPr sz="1400" i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29739" y="3083432"/>
            <a:ext cx="560705" cy="704215"/>
          </a:xfrm>
          <a:custGeom>
            <a:avLst/>
            <a:gdLst/>
            <a:ahLst/>
            <a:cxnLst/>
            <a:rect l="l" t="t" r="r" b="b"/>
            <a:pathLst>
              <a:path w="560705" h="704214">
                <a:moveTo>
                  <a:pt x="38862" y="513333"/>
                </a:moveTo>
                <a:lnTo>
                  <a:pt x="0" y="703706"/>
                </a:lnTo>
                <a:lnTo>
                  <a:pt x="175641" y="620648"/>
                </a:lnTo>
                <a:lnTo>
                  <a:pt x="159130" y="607694"/>
                </a:lnTo>
                <a:lnTo>
                  <a:pt x="112141" y="607694"/>
                </a:lnTo>
                <a:lnTo>
                  <a:pt x="66548" y="571880"/>
                </a:lnTo>
                <a:lnTo>
                  <a:pt x="84431" y="549087"/>
                </a:lnTo>
                <a:lnTo>
                  <a:pt x="38862" y="513333"/>
                </a:lnTo>
                <a:close/>
              </a:path>
              <a:path w="560705" h="704214">
                <a:moveTo>
                  <a:pt x="84431" y="549087"/>
                </a:moveTo>
                <a:lnTo>
                  <a:pt x="66548" y="571880"/>
                </a:lnTo>
                <a:lnTo>
                  <a:pt x="112141" y="607694"/>
                </a:lnTo>
                <a:lnTo>
                  <a:pt x="130042" y="584872"/>
                </a:lnTo>
                <a:lnTo>
                  <a:pt x="84431" y="549087"/>
                </a:lnTo>
                <a:close/>
              </a:path>
              <a:path w="560705" h="704214">
                <a:moveTo>
                  <a:pt x="130042" y="584872"/>
                </a:moveTo>
                <a:lnTo>
                  <a:pt x="112141" y="607694"/>
                </a:lnTo>
                <a:lnTo>
                  <a:pt x="159130" y="607694"/>
                </a:lnTo>
                <a:lnTo>
                  <a:pt x="130042" y="584872"/>
                </a:lnTo>
                <a:close/>
              </a:path>
              <a:path w="560705" h="704214">
                <a:moveTo>
                  <a:pt x="515239" y="0"/>
                </a:moveTo>
                <a:lnTo>
                  <a:pt x="84431" y="549087"/>
                </a:lnTo>
                <a:lnTo>
                  <a:pt x="130042" y="584872"/>
                </a:lnTo>
                <a:lnTo>
                  <a:pt x="560705" y="35813"/>
                </a:lnTo>
                <a:lnTo>
                  <a:pt x="5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3443" y="3814317"/>
            <a:ext cx="267779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If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make a Solution  (Countermeasure) at this  point,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problem </a:t>
            </a:r>
            <a:r>
              <a:rPr sz="1800" spc="-15" dirty="0">
                <a:latin typeface="Arial"/>
                <a:cs typeface="Arial"/>
              </a:rPr>
              <a:t>will  reoccur, </a:t>
            </a:r>
            <a:r>
              <a:rPr sz="1800" spc="-5" dirty="0">
                <a:latin typeface="Arial"/>
                <a:cs typeface="Arial"/>
              </a:rPr>
              <a:t>because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Real  Root Cause </a:t>
            </a:r>
            <a:r>
              <a:rPr sz="1800" spc="-15" dirty="0">
                <a:latin typeface="Arial"/>
                <a:cs typeface="Arial"/>
              </a:rPr>
              <a:t>wasn’t </a:t>
            </a:r>
            <a:r>
              <a:rPr sz="1800" spc="-5" dirty="0">
                <a:latin typeface="Arial"/>
                <a:cs typeface="Arial"/>
              </a:rPr>
              <a:t>found  until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5th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Why…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33369" y="1653285"/>
            <a:ext cx="2564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9420" marR="5080" indent="-42735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Repeat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“Why” </a:t>
            </a:r>
            <a:r>
              <a:rPr sz="1800" spc="-5" dirty="0">
                <a:latin typeface="Arial"/>
                <a:cs typeface="Arial"/>
              </a:rPr>
              <a:t>search  again and again.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88911" y="1653285"/>
            <a:ext cx="25901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real root cause  becomes apparent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this  point.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52816" y="2567939"/>
            <a:ext cx="650875" cy="1232535"/>
          </a:xfrm>
          <a:custGeom>
            <a:avLst/>
            <a:gdLst/>
            <a:ahLst/>
            <a:cxnLst/>
            <a:rect l="l" t="t" r="r" b="b"/>
            <a:pathLst>
              <a:path w="650875" h="1232535">
                <a:moveTo>
                  <a:pt x="104981" y="141375"/>
                </a:moveTo>
                <a:lnTo>
                  <a:pt x="53419" y="167791"/>
                </a:lnTo>
                <a:lnTo>
                  <a:pt x="599058" y="1232408"/>
                </a:lnTo>
                <a:lnTo>
                  <a:pt x="650620" y="1205992"/>
                </a:lnTo>
                <a:lnTo>
                  <a:pt x="104981" y="141375"/>
                </a:lnTo>
                <a:close/>
              </a:path>
              <a:path w="650875" h="1232535">
                <a:moveTo>
                  <a:pt x="0" y="0"/>
                </a:moveTo>
                <a:lnTo>
                  <a:pt x="1904" y="194183"/>
                </a:lnTo>
                <a:lnTo>
                  <a:pt x="53419" y="167791"/>
                </a:lnTo>
                <a:lnTo>
                  <a:pt x="40258" y="142112"/>
                </a:lnTo>
                <a:lnTo>
                  <a:pt x="91820" y="115697"/>
                </a:lnTo>
                <a:lnTo>
                  <a:pt x="155103" y="115697"/>
                </a:lnTo>
                <a:lnTo>
                  <a:pt x="156590" y="114935"/>
                </a:lnTo>
                <a:lnTo>
                  <a:pt x="0" y="0"/>
                </a:lnTo>
                <a:close/>
              </a:path>
              <a:path w="650875" h="1232535">
                <a:moveTo>
                  <a:pt x="91820" y="115697"/>
                </a:moveTo>
                <a:lnTo>
                  <a:pt x="40258" y="142112"/>
                </a:lnTo>
                <a:lnTo>
                  <a:pt x="53419" y="167791"/>
                </a:lnTo>
                <a:lnTo>
                  <a:pt x="104981" y="141375"/>
                </a:lnTo>
                <a:lnTo>
                  <a:pt x="91820" y="115697"/>
                </a:lnTo>
                <a:close/>
              </a:path>
              <a:path w="650875" h="1232535">
                <a:moveTo>
                  <a:pt x="155103" y="115697"/>
                </a:moveTo>
                <a:lnTo>
                  <a:pt x="91820" y="115697"/>
                </a:lnTo>
                <a:lnTo>
                  <a:pt x="104981" y="141375"/>
                </a:lnTo>
                <a:lnTo>
                  <a:pt x="155103" y="115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3510" y="2245232"/>
            <a:ext cx="5638800" cy="1270000"/>
          </a:xfrm>
          <a:custGeom>
            <a:avLst/>
            <a:gdLst/>
            <a:ahLst/>
            <a:cxnLst/>
            <a:rect l="l" t="t" r="r" b="b"/>
            <a:pathLst>
              <a:path w="5638800" h="1270000">
                <a:moveTo>
                  <a:pt x="5522543" y="1232321"/>
                </a:moveTo>
                <a:lnTo>
                  <a:pt x="5514467" y="1269491"/>
                </a:lnTo>
                <a:lnTo>
                  <a:pt x="5638292" y="1237868"/>
                </a:lnTo>
                <a:lnTo>
                  <a:pt x="5636395" y="1236344"/>
                </a:lnTo>
                <a:lnTo>
                  <a:pt x="5541137" y="1236344"/>
                </a:lnTo>
                <a:lnTo>
                  <a:pt x="5522543" y="1232321"/>
                </a:lnTo>
                <a:close/>
              </a:path>
              <a:path w="5638800" h="1270000">
                <a:moveTo>
                  <a:pt x="5530631" y="1195101"/>
                </a:moveTo>
                <a:lnTo>
                  <a:pt x="5522543" y="1232321"/>
                </a:lnTo>
                <a:lnTo>
                  <a:pt x="5541137" y="1236344"/>
                </a:lnTo>
                <a:lnTo>
                  <a:pt x="5549265" y="1199133"/>
                </a:lnTo>
                <a:lnTo>
                  <a:pt x="5530631" y="1195101"/>
                </a:lnTo>
                <a:close/>
              </a:path>
              <a:path w="5638800" h="1270000">
                <a:moveTo>
                  <a:pt x="5538723" y="1157858"/>
                </a:moveTo>
                <a:lnTo>
                  <a:pt x="5530631" y="1195101"/>
                </a:lnTo>
                <a:lnTo>
                  <a:pt x="5549265" y="1199133"/>
                </a:lnTo>
                <a:lnTo>
                  <a:pt x="5541137" y="1236344"/>
                </a:lnTo>
                <a:lnTo>
                  <a:pt x="5636395" y="1236344"/>
                </a:lnTo>
                <a:lnTo>
                  <a:pt x="5538723" y="1157858"/>
                </a:lnTo>
                <a:close/>
              </a:path>
              <a:path w="5638800" h="1270000">
                <a:moveTo>
                  <a:pt x="8127" y="0"/>
                </a:moveTo>
                <a:lnTo>
                  <a:pt x="0" y="37337"/>
                </a:lnTo>
                <a:lnTo>
                  <a:pt x="5522543" y="1232321"/>
                </a:lnTo>
                <a:lnTo>
                  <a:pt x="5530631" y="1195101"/>
                </a:lnTo>
                <a:lnTo>
                  <a:pt x="812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69493" y="968755"/>
            <a:ext cx="7780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 Why </a:t>
            </a:r>
            <a:r>
              <a:rPr sz="2800" b="1" spc="-10" dirty="0">
                <a:solidFill>
                  <a:srgbClr val="3E79B6"/>
                </a:solidFill>
                <a:latin typeface="Arial"/>
                <a:cs typeface="Arial"/>
              </a:rPr>
              <a:t>Analysis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- Finding the Real Root</a:t>
            </a:r>
            <a:r>
              <a:rPr sz="2800" b="1" spc="4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Cause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473" y="1365810"/>
            <a:ext cx="9697085" cy="379730"/>
          </a:xfrm>
          <a:custGeom>
            <a:avLst/>
            <a:gdLst/>
            <a:ahLst/>
            <a:cxnLst/>
            <a:rect l="l" t="t" r="r" b="b"/>
            <a:pathLst>
              <a:path w="9697085" h="379730">
                <a:moveTo>
                  <a:pt x="0" y="379281"/>
                </a:moveTo>
                <a:lnTo>
                  <a:pt x="9697082" y="379281"/>
                </a:lnTo>
                <a:lnTo>
                  <a:pt x="9697082" y="0"/>
                </a:lnTo>
                <a:lnTo>
                  <a:pt x="0" y="0"/>
                </a:lnTo>
                <a:lnTo>
                  <a:pt x="0" y="379281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2768" y="1529443"/>
            <a:ext cx="493077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490980" algn="l"/>
                <a:tab pos="2969260" algn="l"/>
                <a:tab pos="4447540" algn="l"/>
              </a:tabLst>
            </a:pPr>
            <a:r>
              <a:rPr sz="1100" b="1" spc="55" dirty="0">
                <a:latin typeface="Arial"/>
                <a:cs typeface="Arial"/>
              </a:rPr>
              <a:t>1-</a:t>
            </a:r>
            <a:r>
              <a:rPr sz="1100" b="1" spc="90" dirty="0">
                <a:latin typeface="Arial"/>
                <a:cs typeface="Arial"/>
              </a:rPr>
              <a:t>Why	</a:t>
            </a:r>
            <a:r>
              <a:rPr sz="1100" b="1" spc="55" dirty="0">
                <a:latin typeface="Arial"/>
                <a:cs typeface="Arial"/>
              </a:rPr>
              <a:t>2-</a:t>
            </a:r>
            <a:r>
              <a:rPr sz="1100" b="1" spc="90" dirty="0">
                <a:latin typeface="Arial"/>
                <a:cs typeface="Arial"/>
              </a:rPr>
              <a:t>Why	</a:t>
            </a:r>
            <a:r>
              <a:rPr sz="1100" b="1" spc="55" dirty="0">
                <a:latin typeface="Arial"/>
                <a:cs typeface="Arial"/>
              </a:rPr>
              <a:t>3-</a:t>
            </a:r>
            <a:r>
              <a:rPr sz="1100" b="1" spc="90" dirty="0">
                <a:latin typeface="Arial"/>
                <a:cs typeface="Arial"/>
              </a:rPr>
              <a:t>Why	</a:t>
            </a:r>
            <a:r>
              <a:rPr sz="1100" b="1" spc="55" dirty="0">
                <a:latin typeface="Arial"/>
                <a:cs typeface="Arial"/>
              </a:rPr>
              <a:t>4-</a:t>
            </a:r>
            <a:r>
              <a:rPr sz="1100" b="1" spc="90" dirty="0">
                <a:latin typeface="Arial"/>
                <a:cs typeface="Arial"/>
              </a:rPr>
              <a:t>Why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6316" y="1529443"/>
            <a:ext cx="495934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00" b="1" spc="55" dirty="0">
                <a:latin typeface="Arial"/>
                <a:cs typeface="Arial"/>
              </a:rPr>
              <a:t>5-</a:t>
            </a:r>
            <a:r>
              <a:rPr sz="1100" b="1" spc="90" dirty="0">
                <a:latin typeface="Arial"/>
                <a:cs typeface="Arial"/>
              </a:rPr>
              <a:t>Why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470" y="1454585"/>
            <a:ext cx="37211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60" dirty="0">
                <a:latin typeface="Arial"/>
                <a:cs typeface="Arial"/>
              </a:rPr>
              <a:t>Effect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70967" y="1454585"/>
            <a:ext cx="41275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60" dirty="0">
                <a:latin typeface="Arial"/>
                <a:cs typeface="Arial"/>
              </a:rPr>
              <a:t>Acti</a:t>
            </a:r>
            <a:r>
              <a:rPr sz="850" b="1" spc="75" dirty="0">
                <a:latin typeface="Arial"/>
                <a:cs typeface="Arial"/>
              </a:rPr>
              <a:t>o</a:t>
            </a:r>
            <a:r>
              <a:rPr sz="850" b="1" spc="80" dirty="0">
                <a:latin typeface="Arial"/>
                <a:cs typeface="Arial"/>
              </a:rPr>
              <a:t>n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2624" y="1358101"/>
            <a:ext cx="100901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b="1" spc="60" dirty="0">
                <a:latin typeface="Arial"/>
                <a:cs typeface="Arial"/>
              </a:rPr>
              <a:t>Potential</a:t>
            </a:r>
            <a:r>
              <a:rPr sz="850" b="1" spc="-15" dirty="0">
                <a:latin typeface="Arial"/>
                <a:cs typeface="Arial"/>
              </a:rPr>
              <a:t> </a:t>
            </a:r>
            <a:r>
              <a:rPr sz="850" b="1" spc="70" dirty="0">
                <a:latin typeface="Arial"/>
                <a:cs typeface="Arial"/>
              </a:rPr>
              <a:t>causes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6319" y="1540895"/>
            <a:ext cx="1462405" cy="0"/>
          </a:xfrm>
          <a:custGeom>
            <a:avLst/>
            <a:gdLst/>
            <a:ahLst/>
            <a:cxnLst/>
            <a:rect l="l" t="t" r="r" b="b"/>
            <a:pathLst>
              <a:path w="1462405">
                <a:moveTo>
                  <a:pt x="0" y="0"/>
                </a:moveTo>
                <a:lnTo>
                  <a:pt x="146229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5850" y="1543806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233" y="0"/>
                </a:lnTo>
              </a:path>
            </a:pathLst>
          </a:custGeom>
          <a:ln w="6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4549" y="1540895"/>
            <a:ext cx="1463040" cy="0"/>
          </a:xfrm>
          <a:custGeom>
            <a:avLst/>
            <a:gdLst/>
            <a:ahLst/>
            <a:cxnLst/>
            <a:rect l="l" t="t" r="r" b="b"/>
            <a:pathLst>
              <a:path w="1463039">
                <a:moveTo>
                  <a:pt x="0" y="0"/>
                </a:moveTo>
                <a:lnTo>
                  <a:pt x="1462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64081" y="1543806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389" y="0"/>
                </a:lnTo>
              </a:path>
            </a:pathLst>
          </a:custGeom>
          <a:ln w="6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3015" y="1540895"/>
            <a:ext cx="1463040" cy="0"/>
          </a:xfrm>
          <a:custGeom>
            <a:avLst/>
            <a:gdLst/>
            <a:ahLst/>
            <a:cxnLst/>
            <a:rect l="l" t="t" r="r" b="b"/>
            <a:pathLst>
              <a:path w="1463039">
                <a:moveTo>
                  <a:pt x="0" y="0"/>
                </a:moveTo>
                <a:lnTo>
                  <a:pt x="146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2546" y="1543806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389" y="0"/>
                </a:lnTo>
              </a:path>
            </a:pathLst>
          </a:custGeom>
          <a:ln w="6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21402" y="1540895"/>
            <a:ext cx="146304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53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20934" y="1543806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389" y="0"/>
                </a:lnTo>
              </a:path>
            </a:pathLst>
          </a:custGeom>
          <a:ln w="6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351" y="1372464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49"/>
                </a:lnTo>
              </a:path>
            </a:pathLst>
          </a:custGeom>
          <a:ln w="14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56582" y="1540479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434"/>
                </a:lnTo>
              </a:path>
            </a:pathLst>
          </a:custGeom>
          <a:ln w="14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35047" y="1540479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434"/>
                </a:lnTo>
              </a:path>
            </a:pathLst>
          </a:custGeom>
          <a:ln w="14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3434" y="1540479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434"/>
                </a:lnTo>
              </a:path>
            </a:pathLst>
          </a:custGeom>
          <a:ln w="14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91900" y="1540479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434"/>
                </a:lnTo>
              </a:path>
            </a:pathLst>
          </a:custGeom>
          <a:ln w="14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70287" y="1372464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49"/>
                </a:lnTo>
              </a:path>
            </a:pathLst>
          </a:custGeom>
          <a:ln w="14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5070" y="1751330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78351" y="175088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53301" y="1751330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56582" y="175088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31766" y="1751330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35047" y="175088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10154" y="1751330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13434" y="175088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88619" y="1751330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1900" y="175088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67006" y="1751330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70287" y="175088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5070" y="2337025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8351" y="2336651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53301" y="2337025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56582" y="2336651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31766" y="2337025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35047" y="2336651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10154" y="2337025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613434" y="2336651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8619" y="2337025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91900" y="2336651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67006" y="2337025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2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70287" y="2336651"/>
            <a:ext cx="0" cy="572770"/>
          </a:xfrm>
          <a:custGeom>
            <a:avLst/>
            <a:gdLst/>
            <a:ahLst/>
            <a:cxnLst/>
            <a:rect l="l" t="t" r="r" b="b"/>
            <a:pathLst>
              <a:path h="572769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5070" y="292279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8351" y="2922374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53301" y="292279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56582" y="2922374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31766" y="292279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35047" y="2922374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610154" y="292279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13434" y="2922374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088619" y="292279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091900" y="2922374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567006" y="2922790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70287" y="2922374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75070" y="3508347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78351" y="350790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653301" y="3508347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656582" y="350790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31766" y="3508347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35047" y="350790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10154" y="3508347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13434" y="350790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88619" y="3508347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91900" y="350790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567006" y="3508347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55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70287" y="350790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75070" y="4094042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78351" y="409362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53301" y="4094042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656582" y="409362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31766" y="4094042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35047" y="409362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10154" y="4094042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13434" y="409362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088619" y="4094042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91900" y="409362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567006" y="4094042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570287" y="4093626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75070" y="4679737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78351" y="4679322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53301" y="4679737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56582" y="4679322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31766" y="4679737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35047" y="4679322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610154" y="4679737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13434" y="4679322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088619" y="4679737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091900" y="4679322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567006" y="4679737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4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570287" y="4679322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24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75070" y="5265294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7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78351" y="5264913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58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53301" y="5265294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7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656582" y="5264913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4158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31766" y="5265294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35047" y="526491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610154" y="5265294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13434" y="526491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088619" y="5265294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91900" y="526491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567006" y="5265294"/>
            <a:ext cx="0" cy="572135"/>
          </a:xfrm>
          <a:custGeom>
            <a:avLst/>
            <a:gdLst/>
            <a:ahLst/>
            <a:cxnLst/>
            <a:rect l="l" t="t" r="r" b="b"/>
            <a:pathLst>
              <a:path h="572135">
                <a:moveTo>
                  <a:pt x="0" y="0"/>
                </a:moveTo>
                <a:lnTo>
                  <a:pt x="0" y="5716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570287" y="5264913"/>
            <a:ext cx="0" cy="572770"/>
          </a:xfrm>
          <a:custGeom>
            <a:avLst/>
            <a:gdLst/>
            <a:ahLst/>
            <a:cxnLst/>
            <a:rect l="l" t="t" r="r" b="b"/>
            <a:pathLst>
              <a:path h="572770">
                <a:moveTo>
                  <a:pt x="0" y="0"/>
                </a:moveTo>
                <a:lnTo>
                  <a:pt x="0" y="572415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348" y="1362483"/>
            <a:ext cx="0" cy="5067935"/>
          </a:xfrm>
          <a:custGeom>
            <a:avLst/>
            <a:gdLst/>
            <a:ahLst/>
            <a:cxnLst/>
            <a:rect l="l" t="t" r="r" b="b"/>
            <a:pathLst>
              <a:path h="5067935">
                <a:moveTo>
                  <a:pt x="0" y="0"/>
                </a:moveTo>
                <a:lnTo>
                  <a:pt x="0" y="5067885"/>
                </a:lnTo>
              </a:path>
            </a:pathLst>
          </a:custGeom>
          <a:ln w="11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775704" y="1372455"/>
            <a:ext cx="0" cy="4464685"/>
          </a:xfrm>
          <a:custGeom>
            <a:avLst/>
            <a:gdLst/>
            <a:ahLst/>
            <a:cxnLst/>
            <a:rect l="l" t="t" r="r" b="b"/>
            <a:pathLst>
              <a:path h="4464685">
                <a:moveTo>
                  <a:pt x="0" y="0"/>
                </a:moveTo>
                <a:lnTo>
                  <a:pt x="0" y="4464464"/>
                </a:lnTo>
              </a:path>
            </a:pathLst>
          </a:custGeom>
          <a:ln w="111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31766" y="5851052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8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35047" y="5850634"/>
            <a:ext cx="0" cy="579755"/>
          </a:xfrm>
          <a:custGeom>
            <a:avLst/>
            <a:gdLst/>
            <a:ahLst/>
            <a:cxnLst/>
            <a:rect l="l" t="t" r="r" b="b"/>
            <a:pathLst>
              <a:path h="579754">
                <a:moveTo>
                  <a:pt x="0" y="0"/>
                </a:moveTo>
                <a:lnTo>
                  <a:pt x="0" y="579734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88619" y="5851052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89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091900" y="5850634"/>
            <a:ext cx="0" cy="579755"/>
          </a:xfrm>
          <a:custGeom>
            <a:avLst/>
            <a:gdLst/>
            <a:ahLst/>
            <a:cxnLst/>
            <a:rect l="l" t="t" r="r" b="b"/>
            <a:pathLst>
              <a:path h="579754">
                <a:moveTo>
                  <a:pt x="0" y="0"/>
                </a:moveTo>
                <a:lnTo>
                  <a:pt x="0" y="579734"/>
                </a:lnTo>
              </a:path>
            </a:pathLst>
          </a:custGeom>
          <a:ln w="74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8972" y="1367474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317" y="0"/>
                </a:lnTo>
              </a:path>
            </a:pathLst>
          </a:custGeom>
          <a:ln w="99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099867" y="1540895"/>
            <a:ext cx="1463040" cy="0"/>
          </a:xfrm>
          <a:custGeom>
            <a:avLst/>
            <a:gdLst/>
            <a:ahLst/>
            <a:cxnLst/>
            <a:rect l="l" t="t" r="r" b="b"/>
            <a:pathLst>
              <a:path w="1463040">
                <a:moveTo>
                  <a:pt x="0" y="0"/>
                </a:moveTo>
                <a:lnTo>
                  <a:pt x="14624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099399" y="1543806"/>
            <a:ext cx="1463675" cy="0"/>
          </a:xfrm>
          <a:custGeom>
            <a:avLst/>
            <a:gdLst/>
            <a:ahLst/>
            <a:cxnLst/>
            <a:rect l="l" t="t" r="r" b="b"/>
            <a:pathLst>
              <a:path w="1463675">
                <a:moveTo>
                  <a:pt x="0" y="0"/>
                </a:moveTo>
                <a:lnTo>
                  <a:pt x="1463389" y="0"/>
                </a:lnTo>
              </a:path>
            </a:pathLst>
          </a:custGeom>
          <a:ln w="66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8972" y="1744260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317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8972" y="2329955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317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972" y="2915720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317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8972" y="3501276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317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8972" y="4086972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317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8972" y="4672584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317" y="0"/>
                </a:lnTo>
              </a:path>
            </a:pathLst>
          </a:custGeom>
          <a:ln w="134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8972" y="5258224"/>
            <a:ext cx="9692640" cy="0"/>
          </a:xfrm>
          <a:custGeom>
            <a:avLst/>
            <a:gdLst/>
            <a:ahLst/>
            <a:cxnLst/>
            <a:rect l="l" t="t" r="r" b="b"/>
            <a:pathLst>
              <a:path w="9692640">
                <a:moveTo>
                  <a:pt x="0" y="0"/>
                </a:moveTo>
                <a:lnTo>
                  <a:pt x="9692317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62343" y="5843982"/>
            <a:ext cx="916305" cy="0"/>
          </a:xfrm>
          <a:custGeom>
            <a:avLst/>
            <a:gdLst/>
            <a:ahLst/>
            <a:cxnLst/>
            <a:rect l="l" t="t" r="r" b="b"/>
            <a:pathLst>
              <a:path w="916304">
                <a:moveTo>
                  <a:pt x="0" y="0"/>
                </a:moveTo>
                <a:lnTo>
                  <a:pt x="915924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95700" y="5843982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8972" y="5843982"/>
            <a:ext cx="200660" cy="0"/>
          </a:xfrm>
          <a:custGeom>
            <a:avLst/>
            <a:gdLst/>
            <a:ahLst/>
            <a:cxnLst/>
            <a:rect l="l" t="t" r="r" b="b"/>
            <a:pathLst>
              <a:path w="200660">
                <a:moveTo>
                  <a:pt x="0" y="0"/>
                </a:moveTo>
                <a:lnTo>
                  <a:pt x="200587" y="0"/>
                </a:lnTo>
              </a:path>
            </a:pathLst>
          </a:custGeom>
          <a:ln w="133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6200" y="1360932"/>
            <a:ext cx="9706610" cy="5073650"/>
          </a:xfrm>
          <a:custGeom>
            <a:avLst/>
            <a:gdLst/>
            <a:ahLst/>
            <a:cxnLst/>
            <a:rect l="l" t="t" r="r" b="b"/>
            <a:pathLst>
              <a:path w="9706610" h="5073650">
                <a:moveTo>
                  <a:pt x="0" y="5073396"/>
                </a:moveTo>
                <a:lnTo>
                  <a:pt x="9706356" y="5073396"/>
                </a:lnTo>
                <a:lnTo>
                  <a:pt x="9706356" y="0"/>
                </a:lnTo>
                <a:lnTo>
                  <a:pt x="0" y="0"/>
                </a:lnTo>
                <a:lnTo>
                  <a:pt x="0" y="5073396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90388" y="3714750"/>
            <a:ext cx="1040765" cy="2172335"/>
          </a:xfrm>
          <a:custGeom>
            <a:avLst/>
            <a:gdLst/>
            <a:ahLst/>
            <a:cxnLst/>
            <a:rect l="l" t="t" r="r" b="b"/>
            <a:pathLst>
              <a:path w="1040764" h="2172335">
                <a:moveTo>
                  <a:pt x="940053" y="0"/>
                </a:moveTo>
                <a:lnTo>
                  <a:pt x="705103" y="100711"/>
                </a:lnTo>
                <a:lnTo>
                  <a:pt x="788924" y="134238"/>
                </a:lnTo>
                <a:lnTo>
                  <a:pt x="0" y="2104847"/>
                </a:lnTo>
                <a:lnTo>
                  <a:pt x="167639" y="2171966"/>
                </a:lnTo>
                <a:lnTo>
                  <a:pt x="956563" y="201422"/>
                </a:lnTo>
                <a:lnTo>
                  <a:pt x="1026175" y="201422"/>
                </a:lnTo>
                <a:lnTo>
                  <a:pt x="940053" y="0"/>
                </a:lnTo>
                <a:close/>
              </a:path>
              <a:path w="1040764" h="2172335">
                <a:moveTo>
                  <a:pt x="1026175" y="201422"/>
                </a:moveTo>
                <a:lnTo>
                  <a:pt x="956563" y="201422"/>
                </a:lnTo>
                <a:lnTo>
                  <a:pt x="1040511" y="234950"/>
                </a:lnTo>
                <a:lnTo>
                  <a:pt x="1026175" y="201422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90388" y="3714750"/>
            <a:ext cx="1040765" cy="2172335"/>
          </a:xfrm>
          <a:custGeom>
            <a:avLst/>
            <a:gdLst/>
            <a:ahLst/>
            <a:cxnLst/>
            <a:rect l="l" t="t" r="r" b="b"/>
            <a:pathLst>
              <a:path w="1040764" h="2172335">
                <a:moveTo>
                  <a:pt x="0" y="2104847"/>
                </a:moveTo>
                <a:lnTo>
                  <a:pt x="788924" y="134238"/>
                </a:lnTo>
                <a:lnTo>
                  <a:pt x="705103" y="100711"/>
                </a:lnTo>
                <a:lnTo>
                  <a:pt x="940053" y="0"/>
                </a:lnTo>
                <a:lnTo>
                  <a:pt x="1040511" y="234950"/>
                </a:lnTo>
                <a:lnTo>
                  <a:pt x="956563" y="201422"/>
                </a:lnTo>
                <a:lnTo>
                  <a:pt x="167639" y="2171966"/>
                </a:lnTo>
                <a:lnTo>
                  <a:pt x="0" y="2104847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05302" y="2547873"/>
            <a:ext cx="1330960" cy="3411854"/>
          </a:xfrm>
          <a:custGeom>
            <a:avLst/>
            <a:gdLst/>
            <a:ahLst/>
            <a:cxnLst/>
            <a:rect l="l" t="t" r="r" b="b"/>
            <a:pathLst>
              <a:path w="1330960" h="3411854">
                <a:moveTo>
                  <a:pt x="276069" y="200151"/>
                </a:moveTo>
                <a:lnTo>
                  <a:pt x="85598" y="200151"/>
                </a:lnTo>
                <a:lnTo>
                  <a:pt x="1159383" y="3411689"/>
                </a:lnTo>
                <a:lnTo>
                  <a:pt x="1330578" y="3354425"/>
                </a:lnTo>
                <a:lnTo>
                  <a:pt x="276069" y="200151"/>
                </a:lnTo>
                <a:close/>
              </a:path>
              <a:path w="1330960" h="3411854">
                <a:moveTo>
                  <a:pt x="113919" y="0"/>
                </a:moveTo>
                <a:lnTo>
                  <a:pt x="0" y="228853"/>
                </a:lnTo>
                <a:lnTo>
                  <a:pt x="85598" y="200151"/>
                </a:lnTo>
                <a:lnTo>
                  <a:pt x="276069" y="200151"/>
                </a:lnTo>
                <a:lnTo>
                  <a:pt x="256921" y="142875"/>
                </a:lnTo>
                <a:lnTo>
                  <a:pt x="342519" y="114300"/>
                </a:lnTo>
                <a:lnTo>
                  <a:pt x="113919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305302" y="2547873"/>
            <a:ext cx="1330960" cy="3411854"/>
          </a:xfrm>
          <a:custGeom>
            <a:avLst/>
            <a:gdLst/>
            <a:ahLst/>
            <a:cxnLst/>
            <a:rect l="l" t="t" r="r" b="b"/>
            <a:pathLst>
              <a:path w="1330960" h="3411854">
                <a:moveTo>
                  <a:pt x="1159383" y="3411689"/>
                </a:moveTo>
                <a:lnTo>
                  <a:pt x="85598" y="200151"/>
                </a:lnTo>
                <a:lnTo>
                  <a:pt x="0" y="228853"/>
                </a:lnTo>
                <a:lnTo>
                  <a:pt x="113919" y="0"/>
                </a:lnTo>
                <a:lnTo>
                  <a:pt x="342519" y="114300"/>
                </a:lnTo>
                <a:lnTo>
                  <a:pt x="256921" y="142875"/>
                </a:lnTo>
                <a:lnTo>
                  <a:pt x="1330578" y="3354425"/>
                </a:lnTo>
                <a:lnTo>
                  <a:pt x="1159383" y="3411689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594766" y="909066"/>
            <a:ext cx="6704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99255" algn="l"/>
              </a:tabLst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MACHINING</a:t>
            </a:r>
            <a:r>
              <a:rPr sz="2800" b="1" spc="5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E79B6"/>
                </a:solidFill>
                <a:latin typeface="Arial"/>
                <a:cs typeface="Arial"/>
              </a:rPr>
              <a:t>EXAMPLE:	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5Why</a:t>
            </a:r>
            <a:r>
              <a:rPr sz="2800" b="1" spc="-14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3E79B6"/>
                </a:solidFill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61010" y="1768855"/>
            <a:ext cx="770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86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Can’t Edit  Programs 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Machine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2745104" y="1771903"/>
            <a:ext cx="1322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Many Programs  </a:t>
            </a:r>
            <a:r>
              <a:rPr sz="1200" dirty="0">
                <a:latin typeface="Arial"/>
                <a:cs typeface="Arial"/>
              </a:rPr>
              <a:t>Located on  Leader’s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Computer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501521" y="1768855"/>
            <a:ext cx="789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6195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su</a:t>
            </a:r>
            <a:r>
              <a:rPr sz="1200" spc="-10" dirty="0">
                <a:latin typeface="Arial"/>
                <a:cs typeface="Arial"/>
              </a:rPr>
              <a:t>f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ic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t  </a:t>
            </a:r>
            <a:r>
              <a:rPr sz="1200" spc="-5" dirty="0">
                <a:latin typeface="Arial"/>
                <a:cs typeface="Arial"/>
              </a:rPr>
              <a:t>Memory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  </a:t>
            </a:r>
            <a:r>
              <a:rPr sz="1200" spc="-5" dirty="0">
                <a:latin typeface="Arial"/>
                <a:cs typeface="Arial"/>
              </a:rPr>
              <a:t>Computer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224528" y="1836420"/>
            <a:ext cx="4218940" cy="449580"/>
          </a:xfrm>
          <a:custGeom>
            <a:avLst/>
            <a:gdLst/>
            <a:ahLst/>
            <a:cxnLst/>
            <a:rect l="l" t="t" r="r" b="b"/>
            <a:pathLst>
              <a:path w="4218940" h="449580">
                <a:moveTo>
                  <a:pt x="3993261" y="0"/>
                </a:moveTo>
                <a:lnTo>
                  <a:pt x="3993261" y="112394"/>
                </a:lnTo>
                <a:lnTo>
                  <a:pt x="0" y="112394"/>
                </a:lnTo>
                <a:lnTo>
                  <a:pt x="0" y="337184"/>
                </a:lnTo>
                <a:lnTo>
                  <a:pt x="3993261" y="337184"/>
                </a:lnTo>
                <a:lnTo>
                  <a:pt x="3993261" y="449579"/>
                </a:lnTo>
                <a:lnTo>
                  <a:pt x="4218432" y="224789"/>
                </a:lnTo>
                <a:lnTo>
                  <a:pt x="399326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8781415" y="1756028"/>
            <a:ext cx="7766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Add PC </a:t>
            </a:r>
            <a:r>
              <a:rPr sz="1200" dirty="0">
                <a:latin typeface="Arial"/>
                <a:cs typeface="Arial"/>
              </a:rPr>
              <a:t>to 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ach</a:t>
            </a:r>
            <a:r>
              <a:rPr sz="1200" spc="-5" dirty="0">
                <a:latin typeface="Arial"/>
                <a:cs typeface="Arial"/>
              </a:rPr>
              <a:t>inist</a:t>
            </a:r>
            <a:r>
              <a:rPr sz="1200" spc="-25" dirty="0">
                <a:latin typeface="Arial"/>
                <a:cs typeface="Arial"/>
              </a:rPr>
              <a:t>’</a:t>
            </a:r>
            <a:r>
              <a:rPr sz="1200" dirty="0">
                <a:latin typeface="Arial"/>
                <a:cs typeface="Arial"/>
              </a:rPr>
              <a:t>s  </a:t>
            </a:r>
            <a:r>
              <a:rPr sz="1200" spc="-5" dirty="0">
                <a:latin typeface="Arial"/>
                <a:cs typeface="Arial"/>
              </a:rPr>
              <a:t>Booth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326237" y="3001136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Arial"/>
                <a:cs typeface="Arial"/>
              </a:rPr>
              <a:t>Tooling 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5" dirty="0">
                <a:latin typeface="Arial"/>
                <a:cs typeface="Arial"/>
              </a:rPr>
              <a:t>ho</a:t>
            </a:r>
            <a:r>
              <a:rPr sz="1200" dirty="0">
                <a:latin typeface="Arial"/>
                <a:cs typeface="Arial"/>
              </a:rPr>
              <a:t>rta</a:t>
            </a:r>
            <a:r>
              <a:rPr sz="1200" spc="-15" dirty="0">
                <a:latin typeface="Arial"/>
                <a:cs typeface="Arial"/>
              </a:rPr>
              <a:t>g</a:t>
            </a:r>
            <a:r>
              <a:rPr sz="1200" spc="-5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4256659" y="2920110"/>
            <a:ext cx="1246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Lack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Dedicated  </a:t>
            </a:r>
            <a:r>
              <a:rPr sz="1200" spc="-5" dirty="0">
                <a:latin typeface="Arial"/>
                <a:cs typeface="Arial"/>
              </a:rPr>
              <a:t>Person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35" dirty="0">
                <a:latin typeface="Arial"/>
                <a:cs typeface="Arial"/>
              </a:rPr>
              <a:t>Take  </a:t>
            </a:r>
            <a:r>
              <a:rPr sz="1200" spc="-5" dirty="0">
                <a:latin typeface="Arial"/>
                <a:cs typeface="Arial"/>
              </a:rPr>
              <a:t>Care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Tools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440561" y="3013709"/>
            <a:ext cx="95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Existing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Tools  </a:t>
            </a:r>
            <a:r>
              <a:rPr sz="1200" spc="-5" dirty="0">
                <a:latin typeface="Arial"/>
                <a:cs typeface="Arial"/>
              </a:rPr>
              <a:t>Are </a:t>
            </a:r>
            <a:r>
              <a:rPr sz="1200" dirty="0">
                <a:latin typeface="Arial"/>
                <a:cs typeface="Arial"/>
              </a:rPr>
              <a:t>Worn</a:t>
            </a:r>
            <a:r>
              <a:rPr sz="1200" spc="-114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2787523" y="2920110"/>
            <a:ext cx="1286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No </a:t>
            </a:r>
            <a:r>
              <a:rPr sz="1200" dirty="0">
                <a:latin typeface="Arial"/>
                <a:cs typeface="Arial"/>
              </a:rPr>
              <a:t>Stable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Process  </a:t>
            </a:r>
            <a:r>
              <a:rPr sz="1200" dirty="0">
                <a:latin typeface="Arial"/>
                <a:cs typeface="Arial"/>
              </a:rPr>
              <a:t>to Repair </a:t>
            </a:r>
            <a:r>
              <a:rPr sz="1200" spc="-5" dirty="0">
                <a:latin typeface="Arial"/>
                <a:cs typeface="Arial"/>
              </a:rPr>
              <a:t>or  </a:t>
            </a:r>
            <a:r>
              <a:rPr sz="1200" dirty="0">
                <a:latin typeface="Arial"/>
                <a:cs typeface="Arial"/>
              </a:rPr>
              <a:t>Replace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Tools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7243571" y="2983992"/>
            <a:ext cx="1187450" cy="451484"/>
          </a:xfrm>
          <a:custGeom>
            <a:avLst/>
            <a:gdLst/>
            <a:ahLst/>
            <a:cxnLst/>
            <a:rect l="l" t="t" r="r" b="b"/>
            <a:pathLst>
              <a:path w="1187450" h="451485">
                <a:moveTo>
                  <a:pt x="962151" y="0"/>
                </a:moveTo>
                <a:lnTo>
                  <a:pt x="962151" y="112775"/>
                </a:lnTo>
                <a:lnTo>
                  <a:pt x="0" y="112775"/>
                </a:lnTo>
                <a:lnTo>
                  <a:pt x="0" y="338328"/>
                </a:lnTo>
                <a:lnTo>
                  <a:pt x="962151" y="338328"/>
                </a:lnTo>
                <a:lnTo>
                  <a:pt x="962151" y="451104"/>
                </a:lnTo>
                <a:lnTo>
                  <a:pt x="1187196" y="225552"/>
                </a:lnTo>
                <a:lnTo>
                  <a:pt x="96215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8622538" y="2932938"/>
            <a:ext cx="1156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Move </a:t>
            </a:r>
            <a:r>
              <a:rPr sz="1200" spc="-35" dirty="0">
                <a:latin typeface="Arial"/>
                <a:cs typeface="Arial"/>
              </a:rPr>
              <a:t>Tool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Resp.  to </a:t>
            </a:r>
            <a:r>
              <a:rPr sz="1200" spc="-35" dirty="0">
                <a:latin typeface="Arial"/>
                <a:cs typeface="Arial"/>
              </a:rPr>
              <a:t>Tool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Crib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in Bay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03987" y="4176141"/>
            <a:ext cx="694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roble</a:t>
            </a:r>
            <a:r>
              <a:rPr sz="1200" dirty="0">
                <a:latin typeface="Arial"/>
                <a:cs typeface="Arial"/>
              </a:rPr>
              <a:t>ms  </a:t>
            </a:r>
            <a:r>
              <a:rPr sz="1200" spc="-5" dirty="0">
                <a:latin typeface="Arial"/>
                <a:cs typeface="Arial"/>
              </a:rPr>
              <a:t>with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4231385" y="4096639"/>
            <a:ext cx="1304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431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Last </a:t>
            </a:r>
            <a:r>
              <a:rPr sz="1200" spc="-5" dirty="0">
                <a:latin typeface="Arial"/>
                <a:cs typeface="Arial"/>
              </a:rPr>
              <a:t>Minute  Changes </a:t>
            </a:r>
            <a:r>
              <a:rPr sz="1200" dirty="0">
                <a:latin typeface="Arial"/>
                <a:cs typeface="Arial"/>
              </a:rPr>
              <a:t>to Parts  </a:t>
            </a:r>
            <a:r>
              <a:rPr sz="1200" spc="-5" dirty="0">
                <a:latin typeface="Arial"/>
                <a:cs typeface="Arial"/>
              </a:rPr>
              <a:t>not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Communicated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1455800" y="4190492"/>
            <a:ext cx="92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Wrong Parts  </a:t>
            </a:r>
            <a:r>
              <a:rPr sz="1200" spc="-5" dirty="0">
                <a:latin typeface="Arial"/>
                <a:cs typeface="Arial"/>
              </a:rPr>
              <a:t>are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Delivered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3123692" y="4164838"/>
            <a:ext cx="619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BOM </a:t>
            </a:r>
            <a:r>
              <a:rPr sz="1200" spc="-5" dirty="0">
                <a:latin typeface="Arial"/>
                <a:cs typeface="Arial"/>
              </a:rPr>
              <a:t>is  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co</a:t>
            </a:r>
            <a:r>
              <a:rPr sz="120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r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ct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751576" y="4160520"/>
            <a:ext cx="2680970" cy="451484"/>
          </a:xfrm>
          <a:custGeom>
            <a:avLst/>
            <a:gdLst/>
            <a:ahLst/>
            <a:cxnLst/>
            <a:rect l="l" t="t" r="r" b="b"/>
            <a:pathLst>
              <a:path w="2680970" h="451485">
                <a:moveTo>
                  <a:pt x="2455545" y="0"/>
                </a:moveTo>
                <a:lnTo>
                  <a:pt x="2455545" y="112775"/>
                </a:lnTo>
                <a:lnTo>
                  <a:pt x="0" y="112775"/>
                </a:lnTo>
                <a:lnTo>
                  <a:pt x="0" y="338327"/>
                </a:lnTo>
                <a:lnTo>
                  <a:pt x="2455545" y="338327"/>
                </a:lnTo>
                <a:lnTo>
                  <a:pt x="2455545" y="451103"/>
                </a:lnTo>
                <a:lnTo>
                  <a:pt x="2680716" y="225551"/>
                </a:lnTo>
                <a:lnTo>
                  <a:pt x="245554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 txBox="1"/>
          <p:nvPr/>
        </p:nvSpPr>
        <p:spPr>
          <a:xfrm>
            <a:off x="8764016" y="4163314"/>
            <a:ext cx="878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Revise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BOM  </a:t>
            </a:r>
            <a:r>
              <a:rPr sz="1200" spc="-5" dirty="0">
                <a:latin typeface="Arial"/>
                <a:cs typeface="Arial"/>
              </a:rPr>
              <a:t>Process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5805932" y="3010661"/>
            <a:ext cx="1091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No Budget </a:t>
            </a:r>
            <a:r>
              <a:rPr sz="1200" dirty="0">
                <a:latin typeface="Arial"/>
                <a:cs typeface="Arial"/>
              </a:rPr>
              <a:t>for  </a:t>
            </a:r>
            <a:r>
              <a:rPr sz="1200" spc="-5" dirty="0">
                <a:latin typeface="Arial"/>
                <a:cs typeface="Arial"/>
              </a:rPr>
              <a:t>Add’l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Personnel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971740" y="4654041"/>
            <a:ext cx="725170" cy="968375"/>
          </a:xfrm>
          <a:custGeom>
            <a:avLst/>
            <a:gdLst/>
            <a:ahLst/>
            <a:cxnLst/>
            <a:rect l="l" t="t" r="r" b="b"/>
            <a:pathLst>
              <a:path w="725169" h="968375">
                <a:moveTo>
                  <a:pt x="290919" y="200659"/>
                </a:moveTo>
                <a:lnTo>
                  <a:pt x="75704" y="200659"/>
                </a:lnTo>
                <a:lnTo>
                  <a:pt x="573722" y="967866"/>
                </a:lnTo>
                <a:lnTo>
                  <a:pt x="725106" y="869568"/>
                </a:lnTo>
                <a:lnTo>
                  <a:pt x="290919" y="200659"/>
                </a:lnTo>
                <a:close/>
              </a:path>
              <a:path w="725169" h="968375">
                <a:moveTo>
                  <a:pt x="52997" y="0"/>
                </a:moveTo>
                <a:lnTo>
                  <a:pt x="0" y="249808"/>
                </a:lnTo>
                <a:lnTo>
                  <a:pt x="75704" y="200659"/>
                </a:lnTo>
                <a:lnTo>
                  <a:pt x="290919" y="200659"/>
                </a:lnTo>
                <a:lnTo>
                  <a:pt x="227114" y="102361"/>
                </a:lnTo>
                <a:lnTo>
                  <a:pt x="302831" y="53212"/>
                </a:lnTo>
                <a:lnTo>
                  <a:pt x="5299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289559" y="5529071"/>
            <a:ext cx="3406140" cy="1016635"/>
          </a:xfrm>
          <a:prstGeom prst="rect">
            <a:avLst/>
          </a:prstGeom>
          <a:solidFill>
            <a:srgbClr val="94D3E2"/>
          </a:solidFill>
        </p:spPr>
        <p:txBody>
          <a:bodyPr vert="horz" wrap="square" lIns="0" tIns="40005" rIns="0" bIns="0" rtlCol="0">
            <a:spAutoFit/>
          </a:bodyPr>
          <a:lstStyle/>
          <a:p>
            <a:pPr marL="149225" marR="143510" indent="3175" algn="ctr">
              <a:lnSpc>
                <a:spcPct val="100000"/>
              </a:lnSpc>
              <a:spcBef>
                <a:spcPts val="315"/>
              </a:spcBef>
            </a:pPr>
            <a:r>
              <a:rPr sz="2000" dirty="0">
                <a:latin typeface="Arial"/>
                <a:cs typeface="Arial"/>
              </a:rPr>
              <a:t>The 2 or 3 Most Likely  Potential Root Causes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from  the Fishbone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Analysis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5626" y="1553717"/>
            <a:ext cx="1175385" cy="3276600"/>
          </a:xfrm>
          <a:custGeom>
            <a:avLst/>
            <a:gdLst/>
            <a:ahLst/>
            <a:cxnLst/>
            <a:rect l="l" t="t" r="r" b="b"/>
            <a:pathLst>
              <a:path w="1175385" h="3276600">
                <a:moveTo>
                  <a:pt x="0" y="1638300"/>
                </a:moveTo>
                <a:lnTo>
                  <a:pt x="490" y="1570773"/>
                </a:lnTo>
                <a:lnTo>
                  <a:pt x="1947" y="1503942"/>
                </a:lnTo>
                <a:lnTo>
                  <a:pt x="4353" y="1437857"/>
                </a:lnTo>
                <a:lnTo>
                  <a:pt x="7689" y="1372573"/>
                </a:lnTo>
                <a:lnTo>
                  <a:pt x="11935" y="1308142"/>
                </a:lnTo>
                <a:lnTo>
                  <a:pt x="17074" y="1244617"/>
                </a:lnTo>
                <a:lnTo>
                  <a:pt x="23085" y="1182049"/>
                </a:lnTo>
                <a:lnTo>
                  <a:pt x="29950" y="1120493"/>
                </a:lnTo>
                <a:lnTo>
                  <a:pt x="37651" y="1060001"/>
                </a:lnTo>
                <a:lnTo>
                  <a:pt x="46168" y="1000625"/>
                </a:lnTo>
                <a:lnTo>
                  <a:pt x="55482" y="942418"/>
                </a:lnTo>
                <a:lnTo>
                  <a:pt x="65575" y="885433"/>
                </a:lnTo>
                <a:lnTo>
                  <a:pt x="76427" y="829723"/>
                </a:lnTo>
                <a:lnTo>
                  <a:pt x="88020" y="775340"/>
                </a:lnTo>
                <a:lnTo>
                  <a:pt x="100335" y="722337"/>
                </a:lnTo>
                <a:lnTo>
                  <a:pt x="113352" y="670767"/>
                </a:lnTo>
                <a:lnTo>
                  <a:pt x="127054" y="620682"/>
                </a:lnTo>
                <a:lnTo>
                  <a:pt x="141420" y="572136"/>
                </a:lnTo>
                <a:lnTo>
                  <a:pt x="156433" y="525181"/>
                </a:lnTo>
                <a:lnTo>
                  <a:pt x="172073" y="479869"/>
                </a:lnTo>
                <a:lnTo>
                  <a:pt x="188322" y="436254"/>
                </a:lnTo>
                <a:lnTo>
                  <a:pt x="205160" y="394388"/>
                </a:lnTo>
                <a:lnTo>
                  <a:pt x="222568" y="354323"/>
                </a:lnTo>
                <a:lnTo>
                  <a:pt x="240529" y="316114"/>
                </a:lnTo>
                <a:lnTo>
                  <a:pt x="259022" y="279811"/>
                </a:lnTo>
                <a:lnTo>
                  <a:pt x="278029" y="245469"/>
                </a:lnTo>
                <a:lnTo>
                  <a:pt x="317509" y="182875"/>
                </a:lnTo>
                <a:lnTo>
                  <a:pt x="358818" y="128754"/>
                </a:lnTo>
                <a:lnTo>
                  <a:pt x="401804" y="83527"/>
                </a:lnTo>
                <a:lnTo>
                  <a:pt x="446317" y="47616"/>
                </a:lnTo>
                <a:lnTo>
                  <a:pt x="492205" y="21444"/>
                </a:lnTo>
                <a:lnTo>
                  <a:pt x="539317" y="5431"/>
                </a:lnTo>
                <a:lnTo>
                  <a:pt x="587502" y="0"/>
                </a:lnTo>
                <a:lnTo>
                  <a:pt x="611719" y="1366"/>
                </a:lnTo>
                <a:lnTo>
                  <a:pt x="659386" y="12141"/>
                </a:lnTo>
                <a:lnTo>
                  <a:pt x="705905" y="33286"/>
                </a:lnTo>
                <a:lnTo>
                  <a:pt x="751124" y="64381"/>
                </a:lnTo>
                <a:lnTo>
                  <a:pt x="794893" y="105002"/>
                </a:lnTo>
                <a:lnTo>
                  <a:pt x="837059" y="154729"/>
                </a:lnTo>
                <a:lnTo>
                  <a:pt x="877472" y="213139"/>
                </a:lnTo>
                <a:lnTo>
                  <a:pt x="915981" y="279811"/>
                </a:lnTo>
                <a:lnTo>
                  <a:pt x="934474" y="316114"/>
                </a:lnTo>
                <a:lnTo>
                  <a:pt x="952435" y="354323"/>
                </a:lnTo>
                <a:lnTo>
                  <a:pt x="969843" y="394388"/>
                </a:lnTo>
                <a:lnTo>
                  <a:pt x="986681" y="436254"/>
                </a:lnTo>
                <a:lnTo>
                  <a:pt x="1002930" y="479869"/>
                </a:lnTo>
                <a:lnTo>
                  <a:pt x="1018570" y="525181"/>
                </a:lnTo>
                <a:lnTo>
                  <a:pt x="1033583" y="572136"/>
                </a:lnTo>
                <a:lnTo>
                  <a:pt x="1047949" y="620682"/>
                </a:lnTo>
                <a:lnTo>
                  <a:pt x="1061651" y="670767"/>
                </a:lnTo>
                <a:lnTo>
                  <a:pt x="1074668" y="722337"/>
                </a:lnTo>
                <a:lnTo>
                  <a:pt x="1086983" y="775340"/>
                </a:lnTo>
                <a:lnTo>
                  <a:pt x="1098576" y="829723"/>
                </a:lnTo>
                <a:lnTo>
                  <a:pt x="1109428" y="885433"/>
                </a:lnTo>
                <a:lnTo>
                  <a:pt x="1119521" y="942418"/>
                </a:lnTo>
                <a:lnTo>
                  <a:pt x="1128835" y="1000625"/>
                </a:lnTo>
                <a:lnTo>
                  <a:pt x="1137352" y="1060001"/>
                </a:lnTo>
                <a:lnTo>
                  <a:pt x="1145053" y="1120493"/>
                </a:lnTo>
                <a:lnTo>
                  <a:pt x="1151918" y="1182049"/>
                </a:lnTo>
                <a:lnTo>
                  <a:pt x="1157929" y="1244617"/>
                </a:lnTo>
                <a:lnTo>
                  <a:pt x="1163068" y="1308142"/>
                </a:lnTo>
                <a:lnTo>
                  <a:pt x="1167314" y="1372573"/>
                </a:lnTo>
                <a:lnTo>
                  <a:pt x="1170650" y="1437857"/>
                </a:lnTo>
                <a:lnTo>
                  <a:pt x="1173056" y="1503942"/>
                </a:lnTo>
                <a:lnTo>
                  <a:pt x="1174513" y="1570773"/>
                </a:lnTo>
                <a:lnTo>
                  <a:pt x="1175004" y="1638300"/>
                </a:lnTo>
                <a:lnTo>
                  <a:pt x="1174513" y="1705826"/>
                </a:lnTo>
                <a:lnTo>
                  <a:pt x="1173056" y="1772657"/>
                </a:lnTo>
                <a:lnTo>
                  <a:pt x="1170650" y="1838742"/>
                </a:lnTo>
                <a:lnTo>
                  <a:pt x="1167314" y="1904026"/>
                </a:lnTo>
                <a:lnTo>
                  <a:pt x="1163068" y="1968457"/>
                </a:lnTo>
                <a:lnTo>
                  <a:pt x="1157929" y="2031982"/>
                </a:lnTo>
                <a:lnTo>
                  <a:pt x="1151918" y="2094550"/>
                </a:lnTo>
                <a:lnTo>
                  <a:pt x="1145053" y="2156106"/>
                </a:lnTo>
                <a:lnTo>
                  <a:pt x="1137352" y="2216598"/>
                </a:lnTo>
                <a:lnTo>
                  <a:pt x="1128835" y="2275974"/>
                </a:lnTo>
                <a:lnTo>
                  <a:pt x="1119521" y="2334181"/>
                </a:lnTo>
                <a:lnTo>
                  <a:pt x="1109428" y="2391166"/>
                </a:lnTo>
                <a:lnTo>
                  <a:pt x="1098576" y="2446876"/>
                </a:lnTo>
                <a:lnTo>
                  <a:pt x="1086983" y="2501259"/>
                </a:lnTo>
                <a:lnTo>
                  <a:pt x="1074668" y="2554262"/>
                </a:lnTo>
                <a:lnTo>
                  <a:pt x="1061651" y="2605832"/>
                </a:lnTo>
                <a:lnTo>
                  <a:pt x="1047949" y="2655917"/>
                </a:lnTo>
                <a:lnTo>
                  <a:pt x="1033583" y="2704463"/>
                </a:lnTo>
                <a:lnTo>
                  <a:pt x="1018570" y="2751418"/>
                </a:lnTo>
                <a:lnTo>
                  <a:pt x="1002930" y="2796730"/>
                </a:lnTo>
                <a:lnTo>
                  <a:pt x="986681" y="2840345"/>
                </a:lnTo>
                <a:lnTo>
                  <a:pt x="969843" y="2882211"/>
                </a:lnTo>
                <a:lnTo>
                  <a:pt x="952435" y="2922276"/>
                </a:lnTo>
                <a:lnTo>
                  <a:pt x="934474" y="2960485"/>
                </a:lnTo>
                <a:lnTo>
                  <a:pt x="915981" y="2996788"/>
                </a:lnTo>
                <a:lnTo>
                  <a:pt x="896974" y="3031130"/>
                </a:lnTo>
                <a:lnTo>
                  <a:pt x="857494" y="3093724"/>
                </a:lnTo>
                <a:lnTo>
                  <a:pt x="816185" y="3147845"/>
                </a:lnTo>
                <a:lnTo>
                  <a:pt x="773199" y="3193072"/>
                </a:lnTo>
                <a:lnTo>
                  <a:pt x="728686" y="3228983"/>
                </a:lnTo>
                <a:lnTo>
                  <a:pt x="682798" y="3255155"/>
                </a:lnTo>
                <a:lnTo>
                  <a:pt x="635686" y="3271168"/>
                </a:lnTo>
                <a:lnTo>
                  <a:pt x="587502" y="3276600"/>
                </a:lnTo>
                <a:lnTo>
                  <a:pt x="563284" y="3275233"/>
                </a:lnTo>
                <a:lnTo>
                  <a:pt x="515617" y="3264458"/>
                </a:lnTo>
                <a:lnTo>
                  <a:pt x="469098" y="3243313"/>
                </a:lnTo>
                <a:lnTo>
                  <a:pt x="423879" y="3212218"/>
                </a:lnTo>
                <a:lnTo>
                  <a:pt x="380110" y="3171597"/>
                </a:lnTo>
                <a:lnTo>
                  <a:pt x="337944" y="3121870"/>
                </a:lnTo>
                <a:lnTo>
                  <a:pt x="297531" y="3063460"/>
                </a:lnTo>
                <a:lnTo>
                  <a:pt x="259022" y="2996788"/>
                </a:lnTo>
                <a:lnTo>
                  <a:pt x="240529" y="2960485"/>
                </a:lnTo>
                <a:lnTo>
                  <a:pt x="222568" y="2922276"/>
                </a:lnTo>
                <a:lnTo>
                  <a:pt x="205160" y="2882211"/>
                </a:lnTo>
                <a:lnTo>
                  <a:pt x="188322" y="2840345"/>
                </a:lnTo>
                <a:lnTo>
                  <a:pt x="172073" y="2796730"/>
                </a:lnTo>
                <a:lnTo>
                  <a:pt x="156433" y="2751418"/>
                </a:lnTo>
                <a:lnTo>
                  <a:pt x="141420" y="2704463"/>
                </a:lnTo>
                <a:lnTo>
                  <a:pt x="127054" y="2655917"/>
                </a:lnTo>
                <a:lnTo>
                  <a:pt x="113352" y="2605832"/>
                </a:lnTo>
                <a:lnTo>
                  <a:pt x="100335" y="2554262"/>
                </a:lnTo>
                <a:lnTo>
                  <a:pt x="88020" y="2501259"/>
                </a:lnTo>
                <a:lnTo>
                  <a:pt x="76427" y="2446876"/>
                </a:lnTo>
                <a:lnTo>
                  <a:pt x="65575" y="2391166"/>
                </a:lnTo>
                <a:lnTo>
                  <a:pt x="55482" y="2334181"/>
                </a:lnTo>
                <a:lnTo>
                  <a:pt x="46168" y="2275974"/>
                </a:lnTo>
                <a:lnTo>
                  <a:pt x="37651" y="2216598"/>
                </a:lnTo>
                <a:lnTo>
                  <a:pt x="29950" y="2156106"/>
                </a:lnTo>
                <a:lnTo>
                  <a:pt x="23085" y="2094550"/>
                </a:lnTo>
                <a:lnTo>
                  <a:pt x="17074" y="2031982"/>
                </a:lnTo>
                <a:lnTo>
                  <a:pt x="11935" y="1968457"/>
                </a:lnTo>
                <a:lnTo>
                  <a:pt x="7689" y="1904026"/>
                </a:lnTo>
                <a:lnTo>
                  <a:pt x="4353" y="1838742"/>
                </a:lnTo>
                <a:lnTo>
                  <a:pt x="1947" y="1772657"/>
                </a:lnTo>
                <a:lnTo>
                  <a:pt x="490" y="1705826"/>
                </a:lnTo>
                <a:lnTo>
                  <a:pt x="0" y="16383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84369" y="4976748"/>
            <a:ext cx="425450" cy="911860"/>
          </a:xfrm>
          <a:custGeom>
            <a:avLst/>
            <a:gdLst/>
            <a:ahLst/>
            <a:cxnLst/>
            <a:rect l="l" t="t" r="r" b="b"/>
            <a:pathLst>
              <a:path w="425450" h="911860">
                <a:moveTo>
                  <a:pt x="273247" y="196342"/>
                </a:moveTo>
                <a:lnTo>
                  <a:pt x="88137" y="196342"/>
                </a:lnTo>
                <a:lnTo>
                  <a:pt x="249173" y="911250"/>
                </a:lnTo>
                <a:lnTo>
                  <a:pt x="425450" y="871537"/>
                </a:lnTo>
                <a:lnTo>
                  <a:pt x="273247" y="196342"/>
                </a:lnTo>
                <a:close/>
              </a:path>
              <a:path w="425450" h="911860">
                <a:moveTo>
                  <a:pt x="136397" y="0"/>
                </a:moveTo>
                <a:lnTo>
                  <a:pt x="0" y="216153"/>
                </a:lnTo>
                <a:lnTo>
                  <a:pt x="88137" y="196342"/>
                </a:lnTo>
                <a:lnTo>
                  <a:pt x="273247" y="196342"/>
                </a:lnTo>
                <a:lnTo>
                  <a:pt x="264286" y="156590"/>
                </a:lnTo>
                <a:lnTo>
                  <a:pt x="352425" y="136778"/>
                </a:lnTo>
                <a:lnTo>
                  <a:pt x="13639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84369" y="4976748"/>
            <a:ext cx="425450" cy="911860"/>
          </a:xfrm>
          <a:custGeom>
            <a:avLst/>
            <a:gdLst/>
            <a:ahLst/>
            <a:cxnLst/>
            <a:rect l="l" t="t" r="r" b="b"/>
            <a:pathLst>
              <a:path w="425450" h="911860">
                <a:moveTo>
                  <a:pt x="249173" y="911250"/>
                </a:moveTo>
                <a:lnTo>
                  <a:pt x="88137" y="196342"/>
                </a:lnTo>
                <a:lnTo>
                  <a:pt x="0" y="216153"/>
                </a:lnTo>
                <a:lnTo>
                  <a:pt x="136397" y="0"/>
                </a:lnTo>
                <a:lnTo>
                  <a:pt x="352425" y="136778"/>
                </a:lnTo>
                <a:lnTo>
                  <a:pt x="264286" y="156590"/>
                </a:lnTo>
                <a:lnTo>
                  <a:pt x="425450" y="871537"/>
                </a:lnTo>
                <a:lnTo>
                  <a:pt x="249173" y="911250"/>
                </a:lnTo>
                <a:close/>
              </a:path>
            </a:pathLst>
          </a:custGeom>
          <a:ln w="9525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506217" y="1498853"/>
            <a:ext cx="1717675" cy="1065530"/>
          </a:xfrm>
          <a:custGeom>
            <a:avLst/>
            <a:gdLst/>
            <a:ahLst/>
            <a:cxnLst/>
            <a:rect l="l" t="t" r="r" b="b"/>
            <a:pathLst>
              <a:path w="1717675" h="1065530">
                <a:moveTo>
                  <a:pt x="0" y="532638"/>
                </a:moveTo>
                <a:lnTo>
                  <a:pt x="7838" y="460369"/>
                </a:lnTo>
                <a:lnTo>
                  <a:pt x="30672" y="391054"/>
                </a:lnTo>
                <a:lnTo>
                  <a:pt x="67478" y="325326"/>
                </a:lnTo>
                <a:lnTo>
                  <a:pt x="90802" y="294006"/>
                </a:lnTo>
                <a:lnTo>
                  <a:pt x="117235" y="263821"/>
                </a:lnTo>
                <a:lnTo>
                  <a:pt x="146650" y="234850"/>
                </a:lnTo>
                <a:lnTo>
                  <a:pt x="178918" y="207174"/>
                </a:lnTo>
                <a:lnTo>
                  <a:pt x="213914" y="180870"/>
                </a:lnTo>
                <a:lnTo>
                  <a:pt x="251507" y="156019"/>
                </a:lnTo>
                <a:lnTo>
                  <a:pt x="291571" y="132700"/>
                </a:lnTo>
                <a:lnTo>
                  <a:pt x="333978" y="110992"/>
                </a:lnTo>
                <a:lnTo>
                  <a:pt x="378600" y="90975"/>
                </a:lnTo>
                <a:lnTo>
                  <a:pt x="425308" y="72728"/>
                </a:lnTo>
                <a:lnTo>
                  <a:pt x="473976" y="56331"/>
                </a:lnTo>
                <a:lnTo>
                  <a:pt x="524476" y="41862"/>
                </a:lnTo>
                <a:lnTo>
                  <a:pt x="576679" y="29401"/>
                </a:lnTo>
                <a:lnTo>
                  <a:pt x="630457" y="19028"/>
                </a:lnTo>
                <a:lnTo>
                  <a:pt x="685684" y="10822"/>
                </a:lnTo>
                <a:lnTo>
                  <a:pt x="742231" y="4863"/>
                </a:lnTo>
                <a:lnTo>
                  <a:pt x="799970" y="1228"/>
                </a:lnTo>
                <a:lnTo>
                  <a:pt x="858773" y="0"/>
                </a:lnTo>
                <a:lnTo>
                  <a:pt x="917577" y="1228"/>
                </a:lnTo>
                <a:lnTo>
                  <a:pt x="975316" y="4863"/>
                </a:lnTo>
                <a:lnTo>
                  <a:pt x="1031863" y="10822"/>
                </a:lnTo>
                <a:lnTo>
                  <a:pt x="1087090" y="19028"/>
                </a:lnTo>
                <a:lnTo>
                  <a:pt x="1140868" y="29401"/>
                </a:lnTo>
                <a:lnTo>
                  <a:pt x="1193071" y="41862"/>
                </a:lnTo>
                <a:lnTo>
                  <a:pt x="1243571" y="56331"/>
                </a:lnTo>
                <a:lnTo>
                  <a:pt x="1292239" y="72728"/>
                </a:lnTo>
                <a:lnTo>
                  <a:pt x="1338947" y="90975"/>
                </a:lnTo>
                <a:lnTo>
                  <a:pt x="1383569" y="110992"/>
                </a:lnTo>
                <a:lnTo>
                  <a:pt x="1425976" y="132700"/>
                </a:lnTo>
                <a:lnTo>
                  <a:pt x="1466040" y="156019"/>
                </a:lnTo>
                <a:lnTo>
                  <a:pt x="1503633" y="180870"/>
                </a:lnTo>
                <a:lnTo>
                  <a:pt x="1538629" y="207174"/>
                </a:lnTo>
                <a:lnTo>
                  <a:pt x="1570897" y="234850"/>
                </a:lnTo>
                <a:lnTo>
                  <a:pt x="1600312" y="263821"/>
                </a:lnTo>
                <a:lnTo>
                  <a:pt x="1626745" y="294006"/>
                </a:lnTo>
                <a:lnTo>
                  <a:pt x="1650069" y="325326"/>
                </a:lnTo>
                <a:lnTo>
                  <a:pt x="1670155" y="357702"/>
                </a:lnTo>
                <a:lnTo>
                  <a:pt x="1700103" y="425303"/>
                </a:lnTo>
                <a:lnTo>
                  <a:pt x="1715567" y="496174"/>
                </a:lnTo>
                <a:lnTo>
                  <a:pt x="1717547" y="532638"/>
                </a:lnTo>
                <a:lnTo>
                  <a:pt x="1715567" y="569101"/>
                </a:lnTo>
                <a:lnTo>
                  <a:pt x="1700103" y="639972"/>
                </a:lnTo>
                <a:lnTo>
                  <a:pt x="1670155" y="707573"/>
                </a:lnTo>
                <a:lnTo>
                  <a:pt x="1650069" y="739949"/>
                </a:lnTo>
                <a:lnTo>
                  <a:pt x="1626745" y="771269"/>
                </a:lnTo>
                <a:lnTo>
                  <a:pt x="1600312" y="801454"/>
                </a:lnTo>
                <a:lnTo>
                  <a:pt x="1570897" y="830425"/>
                </a:lnTo>
                <a:lnTo>
                  <a:pt x="1538629" y="858101"/>
                </a:lnTo>
                <a:lnTo>
                  <a:pt x="1503633" y="884405"/>
                </a:lnTo>
                <a:lnTo>
                  <a:pt x="1466040" y="909256"/>
                </a:lnTo>
                <a:lnTo>
                  <a:pt x="1425976" y="932575"/>
                </a:lnTo>
                <a:lnTo>
                  <a:pt x="1383569" y="954283"/>
                </a:lnTo>
                <a:lnTo>
                  <a:pt x="1338947" y="974300"/>
                </a:lnTo>
                <a:lnTo>
                  <a:pt x="1292239" y="992547"/>
                </a:lnTo>
                <a:lnTo>
                  <a:pt x="1243571" y="1008944"/>
                </a:lnTo>
                <a:lnTo>
                  <a:pt x="1193071" y="1023413"/>
                </a:lnTo>
                <a:lnTo>
                  <a:pt x="1140868" y="1035874"/>
                </a:lnTo>
                <a:lnTo>
                  <a:pt x="1087090" y="1046247"/>
                </a:lnTo>
                <a:lnTo>
                  <a:pt x="1031863" y="1054453"/>
                </a:lnTo>
                <a:lnTo>
                  <a:pt x="975316" y="1060412"/>
                </a:lnTo>
                <a:lnTo>
                  <a:pt x="917577" y="1064047"/>
                </a:lnTo>
                <a:lnTo>
                  <a:pt x="858773" y="1065276"/>
                </a:lnTo>
                <a:lnTo>
                  <a:pt x="799970" y="1064047"/>
                </a:lnTo>
                <a:lnTo>
                  <a:pt x="742231" y="1060412"/>
                </a:lnTo>
                <a:lnTo>
                  <a:pt x="685684" y="1054453"/>
                </a:lnTo>
                <a:lnTo>
                  <a:pt x="630457" y="1046247"/>
                </a:lnTo>
                <a:lnTo>
                  <a:pt x="576679" y="1035874"/>
                </a:lnTo>
                <a:lnTo>
                  <a:pt x="524476" y="1023413"/>
                </a:lnTo>
                <a:lnTo>
                  <a:pt x="473976" y="1008944"/>
                </a:lnTo>
                <a:lnTo>
                  <a:pt x="425308" y="992547"/>
                </a:lnTo>
                <a:lnTo>
                  <a:pt x="378600" y="974300"/>
                </a:lnTo>
                <a:lnTo>
                  <a:pt x="333978" y="954283"/>
                </a:lnTo>
                <a:lnTo>
                  <a:pt x="291571" y="932575"/>
                </a:lnTo>
                <a:lnTo>
                  <a:pt x="251507" y="909256"/>
                </a:lnTo>
                <a:lnTo>
                  <a:pt x="213914" y="884405"/>
                </a:lnTo>
                <a:lnTo>
                  <a:pt x="178918" y="858101"/>
                </a:lnTo>
                <a:lnTo>
                  <a:pt x="146650" y="830425"/>
                </a:lnTo>
                <a:lnTo>
                  <a:pt x="117235" y="801454"/>
                </a:lnTo>
                <a:lnTo>
                  <a:pt x="90802" y="771269"/>
                </a:lnTo>
                <a:lnTo>
                  <a:pt x="67478" y="739949"/>
                </a:lnTo>
                <a:lnTo>
                  <a:pt x="47392" y="707573"/>
                </a:lnTo>
                <a:lnTo>
                  <a:pt x="17444" y="639972"/>
                </a:lnTo>
                <a:lnTo>
                  <a:pt x="1980" y="569101"/>
                </a:lnTo>
                <a:lnTo>
                  <a:pt x="0" y="532638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40935" y="5836920"/>
            <a:ext cx="2121535" cy="708660"/>
          </a:xfrm>
          <a:custGeom>
            <a:avLst/>
            <a:gdLst/>
            <a:ahLst/>
            <a:cxnLst/>
            <a:rect l="l" t="t" r="r" b="b"/>
            <a:pathLst>
              <a:path w="2121534" h="708659">
                <a:moveTo>
                  <a:pt x="0" y="708659"/>
                </a:moveTo>
                <a:lnTo>
                  <a:pt x="2121408" y="708659"/>
                </a:lnTo>
                <a:lnTo>
                  <a:pt x="2121408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94D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4604130" y="5864148"/>
            <a:ext cx="17989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The REAL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Root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Causes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8999346" y="4567428"/>
            <a:ext cx="380365" cy="1330325"/>
          </a:xfrm>
          <a:custGeom>
            <a:avLst/>
            <a:gdLst/>
            <a:ahLst/>
            <a:cxnLst/>
            <a:rect l="l" t="t" r="r" b="b"/>
            <a:pathLst>
              <a:path w="380365" h="1330325">
                <a:moveTo>
                  <a:pt x="218185" y="0"/>
                </a:moveTo>
                <a:lnTo>
                  <a:pt x="21081" y="162433"/>
                </a:lnTo>
                <a:lnTo>
                  <a:pt x="110998" y="171069"/>
                </a:lnTo>
                <a:lnTo>
                  <a:pt x="0" y="1312583"/>
                </a:lnTo>
                <a:lnTo>
                  <a:pt x="179704" y="1330032"/>
                </a:lnTo>
                <a:lnTo>
                  <a:pt x="290575" y="188595"/>
                </a:lnTo>
                <a:lnTo>
                  <a:pt x="373263" y="188595"/>
                </a:lnTo>
                <a:lnTo>
                  <a:pt x="218185" y="0"/>
                </a:lnTo>
                <a:close/>
              </a:path>
              <a:path w="380365" h="1330325">
                <a:moveTo>
                  <a:pt x="373263" y="188595"/>
                </a:moveTo>
                <a:lnTo>
                  <a:pt x="290575" y="188595"/>
                </a:lnTo>
                <a:lnTo>
                  <a:pt x="380364" y="197231"/>
                </a:lnTo>
                <a:lnTo>
                  <a:pt x="373263" y="18859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999346" y="4567428"/>
            <a:ext cx="380365" cy="1330325"/>
          </a:xfrm>
          <a:custGeom>
            <a:avLst/>
            <a:gdLst/>
            <a:ahLst/>
            <a:cxnLst/>
            <a:rect l="l" t="t" r="r" b="b"/>
            <a:pathLst>
              <a:path w="380365" h="1330325">
                <a:moveTo>
                  <a:pt x="0" y="1312583"/>
                </a:moveTo>
                <a:lnTo>
                  <a:pt x="110998" y="171069"/>
                </a:lnTo>
                <a:lnTo>
                  <a:pt x="21081" y="162433"/>
                </a:lnTo>
                <a:lnTo>
                  <a:pt x="218185" y="0"/>
                </a:lnTo>
                <a:lnTo>
                  <a:pt x="380364" y="197231"/>
                </a:lnTo>
                <a:lnTo>
                  <a:pt x="290575" y="188595"/>
                </a:lnTo>
                <a:lnTo>
                  <a:pt x="179704" y="1330032"/>
                </a:lnTo>
                <a:lnTo>
                  <a:pt x="0" y="1312583"/>
                </a:lnTo>
                <a:close/>
              </a:path>
            </a:pathLst>
          </a:custGeom>
          <a:ln w="952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431530" y="1553717"/>
            <a:ext cx="1474470" cy="1674495"/>
          </a:xfrm>
          <a:custGeom>
            <a:avLst/>
            <a:gdLst/>
            <a:ahLst/>
            <a:cxnLst/>
            <a:rect l="l" t="t" r="r" b="b"/>
            <a:pathLst>
              <a:path w="1474470" h="1674495">
                <a:moveTo>
                  <a:pt x="0" y="1674114"/>
                </a:moveTo>
                <a:lnTo>
                  <a:pt x="562" y="1608379"/>
                </a:lnTo>
                <a:lnTo>
                  <a:pt x="2237" y="1543286"/>
                </a:lnTo>
                <a:lnTo>
                  <a:pt x="5003" y="1478882"/>
                </a:lnTo>
                <a:lnTo>
                  <a:pt x="8840" y="1415212"/>
                </a:lnTo>
                <a:lnTo>
                  <a:pt x="13727" y="1352324"/>
                </a:lnTo>
                <a:lnTo>
                  <a:pt x="19643" y="1290263"/>
                </a:lnTo>
                <a:lnTo>
                  <a:pt x="26567" y="1229077"/>
                </a:lnTo>
                <a:lnTo>
                  <a:pt x="34480" y="1168812"/>
                </a:lnTo>
                <a:lnTo>
                  <a:pt x="43359" y="1109515"/>
                </a:lnTo>
                <a:lnTo>
                  <a:pt x="53186" y="1051231"/>
                </a:lnTo>
                <a:lnTo>
                  <a:pt x="63938" y="994008"/>
                </a:lnTo>
                <a:lnTo>
                  <a:pt x="75595" y="937893"/>
                </a:lnTo>
                <a:lnTo>
                  <a:pt x="88137" y="882930"/>
                </a:lnTo>
                <a:lnTo>
                  <a:pt x="101543" y="829168"/>
                </a:lnTo>
                <a:lnTo>
                  <a:pt x="115792" y="776653"/>
                </a:lnTo>
                <a:lnTo>
                  <a:pt x="130864" y="725431"/>
                </a:lnTo>
                <a:lnTo>
                  <a:pt x="146737" y="675548"/>
                </a:lnTo>
                <a:lnTo>
                  <a:pt x="163392" y="627052"/>
                </a:lnTo>
                <a:lnTo>
                  <a:pt x="180807" y="579989"/>
                </a:lnTo>
                <a:lnTo>
                  <a:pt x="198962" y="534405"/>
                </a:lnTo>
                <a:lnTo>
                  <a:pt x="217836" y="490347"/>
                </a:lnTo>
                <a:lnTo>
                  <a:pt x="237409" y="447861"/>
                </a:lnTo>
                <a:lnTo>
                  <a:pt x="257659" y="406994"/>
                </a:lnTo>
                <a:lnTo>
                  <a:pt x="278567" y="367792"/>
                </a:lnTo>
                <a:lnTo>
                  <a:pt x="300111" y="330303"/>
                </a:lnTo>
                <a:lnTo>
                  <a:pt x="322271" y="294572"/>
                </a:lnTo>
                <a:lnTo>
                  <a:pt x="345026" y="260646"/>
                </a:lnTo>
                <a:lnTo>
                  <a:pt x="368356" y="228571"/>
                </a:lnTo>
                <a:lnTo>
                  <a:pt x="392239" y="198395"/>
                </a:lnTo>
                <a:lnTo>
                  <a:pt x="441585" y="143923"/>
                </a:lnTo>
                <a:lnTo>
                  <a:pt x="492897" y="97601"/>
                </a:lnTo>
                <a:lnTo>
                  <a:pt x="546011" y="59802"/>
                </a:lnTo>
                <a:lnTo>
                  <a:pt x="600762" y="30899"/>
                </a:lnTo>
                <a:lnTo>
                  <a:pt x="656983" y="11263"/>
                </a:lnTo>
                <a:lnTo>
                  <a:pt x="714510" y="1266"/>
                </a:lnTo>
                <a:lnTo>
                  <a:pt x="743712" y="0"/>
                </a:lnTo>
                <a:lnTo>
                  <a:pt x="772913" y="1266"/>
                </a:lnTo>
                <a:lnTo>
                  <a:pt x="830440" y="11263"/>
                </a:lnTo>
                <a:lnTo>
                  <a:pt x="886661" y="30899"/>
                </a:lnTo>
                <a:lnTo>
                  <a:pt x="941412" y="59802"/>
                </a:lnTo>
                <a:lnTo>
                  <a:pt x="994526" y="97601"/>
                </a:lnTo>
                <a:lnTo>
                  <a:pt x="1045838" y="143923"/>
                </a:lnTo>
                <a:lnTo>
                  <a:pt x="1095184" y="198395"/>
                </a:lnTo>
                <a:lnTo>
                  <a:pt x="1119067" y="228571"/>
                </a:lnTo>
                <a:lnTo>
                  <a:pt x="1142397" y="260646"/>
                </a:lnTo>
                <a:lnTo>
                  <a:pt x="1165152" y="294572"/>
                </a:lnTo>
                <a:lnTo>
                  <a:pt x="1187312" y="330303"/>
                </a:lnTo>
                <a:lnTo>
                  <a:pt x="1208856" y="367792"/>
                </a:lnTo>
                <a:lnTo>
                  <a:pt x="1229764" y="406994"/>
                </a:lnTo>
                <a:lnTo>
                  <a:pt x="1250014" y="447861"/>
                </a:lnTo>
                <a:lnTo>
                  <a:pt x="1269587" y="490346"/>
                </a:lnTo>
                <a:lnTo>
                  <a:pt x="1288461" y="534405"/>
                </a:lnTo>
                <a:lnTo>
                  <a:pt x="1306616" y="579989"/>
                </a:lnTo>
                <a:lnTo>
                  <a:pt x="1324031" y="627052"/>
                </a:lnTo>
                <a:lnTo>
                  <a:pt x="1340686" y="675548"/>
                </a:lnTo>
                <a:lnTo>
                  <a:pt x="1356559" y="725431"/>
                </a:lnTo>
                <a:lnTo>
                  <a:pt x="1371631" y="776653"/>
                </a:lnTo>
                <a:lnTo>
                  <a:pt x="1385880" y="829168"/>
                </a:lnTo>
                <a:lnTo>
                  <a:pt x="1399286" y="882930"/>
                </a:lnTo>
                <a:lnTo>
                  <a:pt x="1411828" y="937893"/>
                </a:lnTo>
                <a:lnTo>
                  <a:pt x="1423485" y="994008"/>
                </a:lnTo>
                <a:lnTo>
                  <a:pt x="1434237" y="1051231"/>
                </a:lnTo>
                <a:lnTo>
                  <a:pt x="1444064" y="1109515"/>
                </a:lnTo>
                <a:lnTo>
                  <a:pt x="1452943" y="1168812"/>
                </a:lnTo>
                <a:lnTo>
                  <a:pt x="1460856" y="1229077"/>
                </a:lnTo>
                <a:lnTo>
                  <a:pt x="1467780" y="1290263"/>
                </a:lnTo>
                <a:lnTo>
                  <a:pt x="1473696" y="1352324"/>
                </a:lnTo>
                <a:lnTo>
                  <a:pt x="1474470" y="1362274"/>
                </a:lnTo>
              </a:path>
            </a:pathLst>
          </a:custGeom>
          <a:ln w="38099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431530" y="3227832"/>
            <a:ext cx="1474470" cy="1674495"/>
          </a:xfrm>
          <a:custGeom>
            <a:avLst/>
            <a:gdLst/>
            <a:ahLst/>
            <a:cxnLst/>
            <a:rect l="l" t="t" r="r" b="b"/>
            <a:pathLst>
              <a:path w="1474470" h="1674495">
                <a:moveTo>
                  <a:pt x="1474470" y="311839"/>
                </a:moveTo>
                <a:lnTo>
                  <a:pt x="1467780" y="383850"/>
                </a:lnTo>
                <a:lnTo>
                  <a:pt x="1460856" y="445036"/>
                </a:lnTo>
                <a:lnTo>
                  <a:pt x="1452943" y="505301"/>
                </a:lnTo>
                <a:lnTo>
                  <a:pt x="1444064" y="564598"/>
                </a:lnTo>
                <a:lnTo>
                  <a:pt x="1434237" y="622882"/>
                </a:lnTo>
                <a:lnTo>
                  <a:pt x="1423485" y="680105"/>
                </a:lnTo>
                <a:lnTo>
                  <a:pt x="1411828" y="736220"/>
                </a:lnTo>
                <a:lnTo>
                  <a:pt x="1399286" y="791183"/>
                </a:lnTo>
                <a:lnTo>
                  <a:pt x="1385880" y="844945"/>
                </a:lnTo>
                <a:lnTo>
                  <a:pt x="1371631" y="897460"/>
                </a:lnTo>
                <a:lnTo>
                  <a:pt x="1356559" y="948682"/>
                </a:lnTo>
                <a:lnTo>
                  <a:pt x="1340686" y="998565"/>
                </a:lnTo>
                <a:lnTo>
                  <a:pt x="1324031" y="1047061"/>
                </a:lnTo>
                <a:lnTo>
                  <a:pt x="1306616" y="1094124"/>
                </a:lnTo>
                <a:lnTo>
                  <a:pt x="1288461" y="1139708"/>
                </a:lnTo>
                <a:lnTo>
                  <a:pt x="1269587" y="1183766"/>
                </a:lnTo>
                <a:lnTo>
                  <a:pt x="1250014" y="1226252"/>
                </a:lnTo>
                <a:lnTo>
                  <a:pt x="1229764" y="1267119"/>
                </a:lnTo>
                <a:lnTo>
                  <a:pt x="1208856" y="1306321"/>
                </a:lnTo>
                <a:lnTo>
                  <a:pt x="1187312" y="1343810"/>
                </a:lnTo>
                <a:lnTo>
                  <a:pt x="1165152" y="1379541"/>
                </a:lnTo>
                <a:lnTo>
                  <a:pt x="1142397" y="1413467"/>
                </a:lnTo>
                <a:lnTo>
                  <a:pt x="1119067" y="1445542"/>
                </a:lnTo>
                <a:lnTo>
                  <a:pt x="1095184" y="1475718"/>
                </a:lnTo>
                <a:lnTo>
                  <a:pt x="1045838" y="1530190"/>
                </a:lnTo>
                <a:lnTo>
                  <a:pt x="994526" y="1576512"/>
                </a:lnTo>
                <a:lnTo>
                  <a:pt x="941412" y="1614311"/>
                </a:lnTo>
                <a:lnTo>
                  <a:pt x="886661" y="1643214"/>
                </a:lnTo>
                <a:lnTo>
                  <a:pt x="830440" y="1662850"/>
                </a:lnTo>
                <a:lnTo>
                  <a:pt x="772913" y="1672847"/>
                </a:lnTo>
                <a:lnTo>
                  <a:pt x="743712" y="1674113"/>
                </a:lnTo>
                <a:lnTo>
                  <a:pt x="714510" y="1672847"/>
                </a:lnTo>
                <a:lnTo>
                  <a:pt x="656983" y="1662850"/>
                </a:lnTo>
                <a:lnTo>
                  <a:pt x="600762" y="1643214"/>
                </a:lnTo>
                <a:lnTo>
                  <a:pt x="546011" y="1614311"/>
                </a:lnTo>
                <a:lnTo>
                  <a:pt x="492897" y="1576512"/>
                </a:lnTo>
                <a:lnTo>
                  <a:pt x="441585" y="1530190"/>
                </a:lnTo>
                <a:lnTo>
                  <a:pt x="392239" y="1475718"/>
                </a:lnTo>
                <a:lnTo>
                  <a:pt x="368356" y="1445542"/>
                </a:lnTo>
                <a:lnTo>
                  <a:pt x="345026" y="1413467"/>
                </a:lnTo>
                <a:lnTo>
                  <a:pt x="322271" y="1379541"/>
                </a:lnTo>
                <a:lnTo>
                  <a:pt x="300111" y="1343810"/>
                </a:lnTo>
                <a:lnTo>
                  <a:pt x="278567" y="1306321"/>
                </a:lnTo>
                <a:lnTo>
                  <a:pt x="257659" y="1267119"/>
                </a:lnTo>
                <a:lnTo>
                  <a:pt x="237409" y="1226252"/>
                </a:lnTo>
                <a:lnTo>
                  <a:pt x="217836" y="1183766"/>
                </a:lnTo>
                <a:lnTo>
                  <a:pt x="198962" y="1139708"/>
                </a:lnTo>
                <a:lnTo>
                  <a:pt x="180807" y="1094124"/>
                </a:lnTo>
                <a:lnTo>
                  <a:pt x="163392" y="1047061"/>
                </a:lnTo>
                <a:lnTo>
                  <a:pt x="146737" y="998565"/>
                </a:lnTo>
                <a:lnTo>
                  <a:pt x="130864" y="948682"/>
                </a:lnTo>
                <a:lnTo>
                  <a:pt x="115792" y="897460"/>
                </a:lnTo>
                <a:lnTo>
                  <a:pt x="101543" y="844945"/>
                </a:lnTo>
                <a:lnTo>
                  <a:pt x="88137" y="791183"/>
                </a:lnTo>
                <a:lnTo>
                  <a:pt x="75595" y="736220"/>
                </a:lnTo>
                <a:lnTo>
                  <a:pt x="63938" y="680105"/>
                </a:lnTo>
                <a:lnTo>
                  <a:pt x="53186" y="622882"/>
                </a:lnTo>
                <a:lnTo>
                  <a:pt x="43359" y="564598"/>
                </a:lnTo>
                <a:lnTo>
                  <a:pt x="34480" y="505301"/>
                </a:lnTo>
                <a:lnTo>
                  <a:pt x="26567" y="445036"/>
                </a:lnTo>
                <a:lnTo>
                  <a:pt x="19643" y="383850"/>
                </a:lnTo>
                <a:lnTo>
                  <a:pt x="13727" y="321789"/>
                </a:lnTo>
                <a:lnTo>
                  <a:pt x="8840" y="258901"/>
                </a:lnTo>
                <a:lnTo>
                  <a:pt x="5003" y="195231"/>
                </a:lnTo>
                <a:lnTo>
                  <a:pt x="2237" y="130827"/>
                </a:lnTo>
                <a:lnTo>
                  <a:pt x="562" y="65734"/>
                </a:lnTo>
                <a:lnTo>
                  <a:pt x="0" y="0"/>
                </a:lnTo>
              </a:path>
            </a:pathLst>
          </a:custGeom>
          <a:ln w="381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478268" y="5836920"/>
            <a:ext cx="2315210" cy="708660"/>
          </a:xfrm>
          <a:custGeom>
            <a:avLst/>
            <a:gdLst/>
            <a:ahLst/>
            <a:cxnLst/>
            <a:rect l="l" t="t" r="r" b="b"/>
            <a:pathLst>
              <a:path w="2315209" h="708659">
                <a:moveTo>
                  <a:pt x="0" y="708659"/>
                </a:moveTo>
                <a:lnTo>
                  <a:pt x="2314955" y="708659"/>
                </a:lnTo>
                <a:lnTo>
                  <a:pt x="2314955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94D3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 txBox="1"/>
          <p:nvPr/>
        </p:nvSpPr>
        <p:spPr>
          <a:xfrm>
            <a:off x="7612760" y="5863844"/>
            <a:ext cx="20491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Actions to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Correct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Issue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526785" y="2679954"/>
            <a:ext cx="1717675" cy="1065530"/>
          </a:xfrm>
          <a:custGeom>
            <a:avLst/>
            <a:gdLst/>
            <a:ahLst/>
            <a:cxnLst/>
            <a:rect l="l" t="t" r="r" b="b"/>
            <a:pathLst>
              <a:path w="1717675" h="1065529">
                <a:moveTo>
                  <a:pt x="0" y="532638"/>
                </a:moveTo>
                <a:lnTo>
                  <a:pt x="7838" y="460369"/>
                </a:lnTo>
                <a:lnTo>
                  <a:pt x="30672" y="391054"/>
                </a:lnTo>
                <a:lnTo>
                  <a:pt x="67478" y="325326"/>
                </a:lnTo>
                <a:lnTo>
                  <a:pt x="90802" y="294006"/>
                </a:lnTo>
                <a:lnTo>
                  <a:pt x="117235" y="263821"/>
                </a:lnTo>
                <a:lnTo>
                  <a:pt x="146650" y="234850"/>
                </a:lnTo>
                <a:lnTo>
                  <a:pt x="178918" y="207174"/>
                </a:lnTo>
                <a:lnTo>
                  <a:pt x="213914" y="180870"/>
                </a:lnTo>
                <a:lnTo>
                  <a:pt x="251507" y="156019"/>
                </a:lnTo>
                <a:lnTo>
                  <a:pt x="291571" y="132700"/>
                </a:lnTo>
                <a:lnTo>
                  <a:pt x="333978" y="110992"/>
                </a:lnTo>
                <a:lnTo>
                  <a:pt x="378600" y="90975"/>
                </a:lnTo>
                <a:lnTo>
                  <a:pt x="425308" y="72728"/>
                </a:lnTo>
                <a:lnTo>
                  <a:pt x="473976" y="56331"/>
                </a:lnTo>
                <a:lnTo>
                  <a:pt x="524476" y="41862"/>
                </a:lnTo>
                <a:lnTo>
                  <a:pt x="576679" y="29401"/>
                </a:lnTo>
                <a:lnTo>
                  <a:pt x="630457" y="19028"/>
                </a:lnTo>
                <a:lnTo>
                  <a:pt x="685684" y="10822"/>
                </a:lnTo>
                <a:lnTo>
                  <a:pt x="742231" y="4863"/>
                </a:lnTo>
                <a:lnTo>
                  <a:pt x="799970" y="1228"/>
                </a:lnTo>
                <a:lnTo>
                  <a:pt x="858774" y="0"/>
                </a:lnTo>
                <a:lnTo>
                  <a:pt x="917577" y="1228"/>
                </a:lnTo>
                <a:lnTo>
                  <a:pt x="975316" y="4863"/>
                </a:lnTo>
                <a:lnTo>
                  <a:pt x="1031863" y="10822"/>
                </a:lnTo>
                <a:lnTo>
                  <a:pt x="1087090" y="19028"/>
                </a:lnTo>
                <a:lnTo>
                  <a:pt x="1140868" y="29401"/>
                </a:lnTo>
                <a:lnTo>
                  <a:pt x="1193071" y="41862"/>
                </a:lnTo>
                <a:lnTo>
                  <a:pt x="1243571" y="56331"/>
                </a:lnTo>
                <a:lnTo>
                  <a:pt x="1292239" y="72728"/>
                </a:lnTo>
                <a:lnTo>
                  <a:pt x="1338947" y="90975"/>
                </a:lnTo>
                <a:lnTo>
                  <a:pt x="1383569" y="110992"/>
                </a:lnTo>
                <a:lnTo>
                  <a:pt x="1425976" y="132700"/>
                </a:lnTo>
                <a:lnTo>
                  <a:pt x="1466040" y="156019"/>
                </a:lnTo>
                <a:lnTo>
                  <a:pt x="1503633" y="180870"/>
                </a:lnTo>
                <a:lnTo>
                  <a:pt x="1538629" y="207174"/>
                </a:lnTo>
                <a:lnTo>
                  <a:pt x="1570897" y="234850"/>
                </a:lnTo>
                <a:lnTo>
                  <a:pt x="1600312" y="263821"/>
                </a:lnTo>
                <a:lnTo>
                  <a:pt x="1626745" y="294006"/>
                </a:lnTo>
                <a:lnTo>
                  <a:pt x="1650069" y="325326"/>
                </a:lnTo>
                <a:lnTo>
                  <a:pt x="1670155" y="357702"/>
                </a:lnTo>
                <a:lnTo>
                  <a:pt x="1700103" y="425303"/>
                </a:lnTo>
                <a:lnTo>
                  <a:pt x="1715567" y="496174"/>
                </a:lnTo>
                <a:lnTo>
                  <a:pt x="1717547" y="532638"/>
                </a:lnTo>
                <a:lnTo>
                  <a:pt x="1715567" y="569101"/>
                </a:lnTo>
                <a:lnTo>
                  <a:pt x="1700103" y="639972"/>
                </a:lnTo>
                <a:lnTo>
                  <a:pt x="1670155" y="707573"/>
                </a:lnTo>
                <a:lnTo>
                  <a:pt x="1650069" y="739949"/>
                </a:lnTo>
                <a:lnTo>
                  <a:pt x="1626745" y="771269"/>
                </a:lnTo>
                <a:lnTo>
                  <a:pt x="1600312" y="801454"/>
                </a:lnTo>
                <a:lnTo>
                  <a:pt x="1570897" y="830425"/>
                </a:lnTo>
                <a:lnTo>
                  <a:pt x="1538629" y="858101"/>
                </a:lnTo>
                <a:lnTo>
                  <a:pt x="1503633" y="884405"/>
                </a:lnTo>
                <a:lnTo>
                  <a:pt x="1466040" y="909256"/>
                </a:lnTo>
                <a:lnTo>
                  <a:pt x="1425976" y="932575"/>
                </a:lnTo>
                <a:lnTo>
                  <a:pt x="1383569" y="954283"/>
                </a:lnTo>
                <a:lnTo>
                  <a:pt x="1338947" y="974300"/>
                </a:lnTo>
                <a:lnTo>
                  <a:pt x="1292239" y="992547"/>
                </a:lnTo>
                <a:lnTo>
                  <a:pt x="1243571" y="1008944"/>
                </a:lnTo>
                <a:lnTo>
                  <a:pt x="1193071" y="1023413"/>
                </a:lnTo>
                <a:lnTo>
                  <a:pt x="1140868" y="1035874"/>
                </a:lnTo>
                <a:lnTo>
                  <a:pt x="1087090" y="1046247"/>
                </a:lnTo>
                <a:lnTo>
                  <a:pt x="1031863" y="1054453"/>
                </a:lnTo>
                <a:lnTo>
                  <a:pt x="975316" y="1060412"/>
                </a:lnTo>
                <a:lnTo>
                  <a:pt x="917577" y="1064047"/>
                </a:lnTo>
                <a:lnTo>
                  <a:pt x="858774" y="1065276"/>
                </a:lnTo>
                <a:lnTo>
                  <a:pt x="799970" y="1064047"/>
                </a:lnTo>
                <a:lnTo>
                  <a:pt x="742231" y="1060412"/>
                </a:lnTo>
                <a:lnTo>
                  <a:pt x="685684" y="1054453"/>
                </a:lnTo>
                <a:lnTo>
                  <a:pt x="630457" y="1046247"/>
                </a:lnTo>
                <a:lnTo>
                  <a:pt x="576679" y="1035874"/>
                </a:lnTo>
                <a:lnTo>
                  <a:pt x="524476" y="1023413"/>
                </a:lnTo>
                <a:lnTo>
                  <a:pt x="473976" y="1008944"/>
                </a:lnTo>
                <a:lnTo>
                  <a:pt x="425308" y="992547"/>
                </a:lnTo>
                <a:lnTo>
                  <a:pt x="378600" y="974300"/>
                </a:lnTo>
                <a:lnTo>
                  <a:pt x="333978" y="954283"/>
                </a:lnTo>
                <a:lnTo>
                  <a:pt x="291571" y="932575"/>
                </a:lnTo>
                <a:lnTo>
                  <a:pt x="251507" y="909256"/>
                </a:lnTo>
                <a:lnTo>
                  <a:pt x="213914" y="884405"/>
                </a:lnTo>
                <a:lnTo>
                  <a:pt x="178918" y="858101"/>
                </a:lnTo>
                <a:lnTo>
                  <a:pt x="146650" y="830425"/>
                </a:lnTo>
                <a:lnTo>
                  <a:pt x="117235" y="801454"/>
                </a:lnTo>
                <a:lnTo>
                  <a:pt x="90802" y="771269"/>
                </a:lnTo>
                <a:lnTo>
                  <a:pt x="67478" y="739949"/>
                </a:lnTo>
                <a:lnTo>
                  <a:pt x="47392" y="707573"/>
                </a:lnTo>
                <a:lnTo>
                  <a:pt x="17444" y="639972"/>
                </a:lnTo>
                <a:lnTo>
                  <a:pt x="1980" y="569101"/>
                </a:lnTo>
                <a:lnTo>
                  <a:pt x="0" y="532638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033265" y="3897629"/>
            <a:ext cx="1719580" cy="1065530"/>
          </a:xfrm>
          <a:custGeom>
            <a:avLst/>
            <a:gdLst/>
            <a:ahLst/>
            <a:cxnLst/>
            <a:rect l="l" t="t" r="r" b="b"/>
            <a:pathLst>
              <a:path w="1719579" h="1065529">
                <a:moveTo>
                  <a:pt x="0" y="532638"/>
                </a:moveTo>
                <a:lnTo>
                  <a:pt x="7846" y="460369"/>
                </a:lnTo>
                <a:lnTo>
                  <a:pt x="30702" y="391054"/>
                </a:lnTo>
                <a:lnTo>
                  <a:pt x="67544" y="325326"/>
                </a:lnTo>
                <a:lnTo>
                  <a:pt x="90889" y="294006"/>
                </a:lnTo>
                <a:lnTo>
                  <a:pt x="117348" y="263821"/>
                </a:lnTo>
                <a:lnTo>
                  <a:pt x="146790" y="234850"/>
                </a:lnTo>
                <a:lnTo>
                  <a:pt x="179089" y="207174"/>
                </a:lnTo>
                <a:lnTo>
                  <a:pt x="214117" y="180870"/>
                </a:lnTo>
                <a:lnTo>
                  <a:pt x="251745" y="156019"/>
                </a:lnTo>
                <a:lnTo>
                  <a:pt x="291846" y="132700"/>
                </a:lnTo>
                <a:lnTo>
                  <a:pt x="334291" y="110992"/>
                </a:lnTo>
                <a:lnTo>
                  <a:pt x="378953" y="90975"/>
                </a:lnTo>
                <a:lnTo>
                  <a:pt x="425704" y="72728"/>
                </a:lnTo>
                <a:lnTo>
                  <a:pt x="474414" y="56331"/>
                </a:lnTo>
                <a:lnTo>
                  <a:pt x="524958" y="41862"/>
                </a:lnTo>
                <a:lnTo>
                  <a:pt x="577206" y="29401"/>
                </a:lnTo>
                <a:lnTo>
                  <a:pt x="631031" y="19028"/>
                </a:lnTo>
                <a:lnTo>
                  <a:pt x="686304" y="10822"/>
                </a:lnTo>
                <a:lnTo>
                  <a:pt x="742898" y="4863"/>
                </a:lnTo>
                <a:lnTo>
                  <a:pt x="800684" y="1228"/>
                </a:lnTo>
                <a:lnTo>
                  <a:pt x="859536" y="0"/>
                </a:lnTo>
                <a:lnTo>
                  <a:pt x="918387" y="1228"/>
                </a:lnTo>
                <a:lnTo>
                  <a:pt x="976173" y="4863"/>
                </a:lnTo>
                <a:lnTo>
                  <a:pt x="1032767" y="10822"/>
                </a:lnTo>
                <a:lnTo>
                  <a:pt x="1088040" y="19028"/>
                </a:lnTo>
                <a:lnTo>
                  <a:pt x="1141865" y="29401"/>
                </a:lnTo>
                <a:lnTo>
                  <a:pt x="1194113" y="41862"/>
                </a:lnTo>
                <a:lnTo>
                  <a:pt x="1244657" y="56331"/>
                </a:lnTo>
                <a:lnTo>
                  <a:pt x="1293367" y="72728"/>
                </a:lnTo>
                <a:lnTo>
                  <a:pt x="1340118" y="90975"/>
                </a:lnTo>
                <a:lnTo>
                  <a:pt x="1384780" y="110992"/>
                </a:lnTo>
                <a:lnTo>
                  <a:pt x="1427225" y="132700"/>
                </a:lnTo>
                <a:lnTo>
                  <a:pt x="1467326" y="156019"/>
                </a:lnTo>
                <a:lnTo>
                  <a:pt x="1504954" y="180870"/>
                </a:lnTo>
                <a:lnTo>
                  <a:pt x="1539982" y="207174"/>
                </a:lnTo>
                <a:lnTo>
                  <a:pt x="1572281" y="234850"/>
                </a:lnTo>
                <a:lnTo>
                  <a:pt x="1601724" y="263821"/>
                </a:lnTo>
                <a:lnTo>
                  <a:pt x="1628182" y="294006"/>
                </a:lnTo>
                <a:lnTo>
                  <a:pt x="1651527" y="325326"/>
                </a:lnTo>
                <a:lnTo>
                  <a:pt x="1671633" y="357702"/>
                </a:lnTo>
                <a:lnTo>
                  <a:pt x="1701609" y="425303"/>
                </a:lnTo>
                <a:lnTo>
                  <a:pt x="1717089" y="496174"/>
                </a:lnTo>
                <a:lnTo>
                  <a:pt x="1719072" y="532638"/>
                </a:lnTo>
                <a:lnTo>
                  <a:pt x="1717089" y="569101"/>
                </a:lnTo>
                <a:lnTo>
                  <a:pt x="1701609" y="639972"/>
                </a:lnTo>
                <a:lnTo>
                  <a:pt x="1671633" y="707573"/>
                </a:lnTo>
                <a:lnTo>
                  <a:pt x="1651527" y="739949"/>
                </a:lnTo>
                <a:lnTo>
                  <a:pt x="1628182" y="771269"/>
                </a:lnTo>
                <a:lnTo>
                  <a:pt x="1601724" y="801454"/>
                </a:lnTo>
                <a:lnTo>
                  <a:pt x="1572281" y="830425"/>
                </a:lnTo>
                <a:lnTo>
                  <a:pt x="1539982" y="858101"/>
                </a:lnTo>
                <a:lnTo>
                  <a:pt x="1504954" y="884405"/>
                </a:lnTo>
                <a:lnTo>
                  <a:pt x="1467326" y="909256"/>
                </a:lnTo>
                <a:lnTo>
                  <a:pt x="1427225" y="932575"/>
                </a:lnTo>
                <a:lnTo>
                  <a:pt x="1384780" y="954283"/>
                </a:lnTo>
                <a:lnTo>
                  <a:pt x="1340118" y="974300"/>
                </a:lnTo>
                <a:lnTo>
                  <a:pt x="1293367" y="992547"/>
                </a:lnTo>
                <a:lnTo>
                  <a:pt x="1244657" y="1008944"/>
                </a:lnTo>
                <a:lnTo>
                  <a:pt x="1194113" y="1023413"/>
                </a:lnTo>
                <a:lnTo>
                  <a:pt x="1141865" y="1035874"/>
                </a:lnTo>
                <a:lnTo>
                  <a:pt x="1088040" y="1046247"/>
                </a:lnTo>
                <a:lnTo>
                  <a:pt x="1032767" y="1054453"/>
                </a:lnTo>
                <a:lnTo>
                  <a:pt x="976173" y="1060412"/>
                </a:lnTo>
                <a:lnTo>
                  <a:pt x="918387" y="1064047"/>
                </a:lnTo>
                <a:lnTo>
                  <a:pt x="859536" y="1065276"/>
                </a:lnTo>
                <a:lnTo>
                  <a:pt x="800684" y="1064047"/>
                </a:lnTo>
                <a:lnTo>
                  <a:pt x="742898" y="1060412"/>
                </a:lnTo>
                <a:lnTo>
                  <a:pt x="686304" y="1054453"/>
                </a:lnTo>
                <a:lnTo>
                  <a:pt x="631031" y="1046247"/>
                </a:lnTo>
                <a:lnTo>
                  <a:pt x="577206" y="1035874"/>
                </a:lnTo>
                <a:lnTo>
                  <a:pt x="524958" y="1023413"/>
                </a:lnTo>
                <a:lnTo>
                  <a:pt x="474414" y="1008944"/>
                </a:lnTo>
                <a:lnTo>
                  <a:pt x="425704" y="992547"/>
                </a:lnTo>
                <a:lnTo>
                  <a:pt x="378953" y="974300"/>
                </a:lnTo>
                <a:lnTo>
                  <a:pt x="334291" y="954283"/>
                </a:lnTo>
                <a:lnTo>
                  <a:pt x="291846" y="932575"/>
                </a:lnTo>
                <a:lnTo>
                  <a:pt x="251745" y="909256"/>
                </a:lnTo>
                <a:lnTo>
                  <a:pt x="214117" y="884405"/>
                </a:lnTo>
                <a:lnTo>
                  <a:pt x="179089" y="858101"/>
                </a:lnTo>
                <a:lnTo>
                  <a:pt x="146790" y="830425"/>
                </a:lnTo>
                <a:lnTo>
                  <a:pt x="117347" y="801454"/>
                </a:lnTo>
                <a:lnTo>
                  <a:pt x="90889" y="771269"/>
                </a:lnTo>
                <a:lnTo>
                  <a:pt x="67544" y="739949"/>
                </a:lnTo>
                <a:lnTo>
                  <a:pt x="47438" y="707573"/>
                </a:lnTo>
                <a:lnTo>
                  <a:pt x="17462" y="639972"/>
                </a:lnTo>
                <a:lnTo>
                  <a:pt x="1982" y="569101"/>
                </a:lnTo>
                <a:lnTo>
                  <a:pt x="0" y="532638"/>
                </a:lnTo>
                <a:close/>
              </a:path>
            </a:pathLst>
          </a:custGeom>
          <a:ln w="381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  <p:sp>
        <p:nvSpPr>
          <p:cNvPr id="170" name="object 17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71" name="object 17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72" name="object 1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63670" y="1132789"/>
            <a:ext cx="2099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5G</a:t>
            </a:r>
            <a:r>
              <a:rPr sz="2800" b="1" spc="-5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Principle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0452" y="2948127"/>
            <a:ext cx="1012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5W1H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9327" y="2864561"/>
            <a:ext cx="1072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</a:t>
            </a:r>
            <a:r>
              <a:rPr sz="2800" b="1" spc="-7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Why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31564" y="1784604"/>
            <a:ext cx="1400556" cy="1330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54920" y="5582625"/>
            <a:ext cx="481330" cy="293370"/>
          </a:xfrm>
          <a:prstGeom prst="rect">
            <a:avLst/>
          </a:prstGeom>
          <a:ln w="3838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33350" marR="52705" indent="-73025">
              <a:lnSpc>
                <a:spcPct val="110700"/>
              </a:lnSpc>
              <a:spcBef>
                <a:spcPts val="320"/>
              </a:spcBef>
            </a:pPr>
            <a:r>
              <a:rPr sz="400" b="1" spc="5" dirty="0">
                <a:solidFill>
                  <a:srgbClr val="4D4D4D"/>
                </a:solidFill>
                <a:latin typeface="Arial"/>
                <a:cs typeface="Arial"/>
              </a:rPr>
              <a:t>Insert</a:t>
            </a:r>
            <a:r>
              <a:rPr sz="4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400" b="1" spc="5" dirty="0">
                <a:solidFill>
                  <a:srgbClr val="4D4D4D"/>
                </a:solidFill>
                <a:latin typeface="Arial"/>
                <a:cs typeface="Arial"/>
              </a:rPr>
              <a:t>Revised  Problem</a:t>
            </a:r>
            <a:endParaRPr sz="4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50"/>
              </a:spcBef>
            </a:pPr>
            <a:r>
              <a:rPr sz="400" b="1" spc="5" dirty="0">
                <a:solidFill>
                  <a:srgbClr val="4D4D4D"/>
                </a:solidFill>
                <a:latin typeface="Arial"/>
                <a:cs typeface="Arial"/>
              </a:rPr>
              <a:t>Statement</a:t>
            </a:r>
            <a:r>
              <a:rPr sz="4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400" b="1" spc="5" dirty="0">
                <a:solidFill>
                  <a:srgbClr val="4D4D4D"/>
                </a:solidFill>
                <a:latin typeface="Arial"/>
                <a:cs typeface="Arial"/>
              </a:rPr>
              <a:t>Here.</a:t>
            </a:r>
            <a:endParaRPr sz="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31464" y="5533304"/>
            <a:ext cx="130175" cy="60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" spc="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87896" y="6234827"/>
            <a:ext cx="273050" cy="99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Machine</a:t>
            </a:r>
            <a:endParaRPr sz="4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9338" y="6234827"/>
            <a:ext cx="149860" cy="99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5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450" b="1" spc="20" dirty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0955" y="4624197"/>
            <a:ext cx="3325495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Fishbone</a:t>
            </a:r>
            <a:r>
              <a:rPr sz="2800" b="1" spc="-2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  <a:p>
            <a:pPr marR="168275" algn="ctr">
              <a:lnSpc>
                <a:spcPct val="100000"/>
              </a:lnSpc>
              <a:spcBef>
                <a:spcPts val="710"/>
              </a:spcBef>
              <a:tabLst>
                <a:tab pos="637540" algn="l"/>
              </a:tabLst>
            </a:pPr>
            <a:r>
              <a:rPr sz="450" b="1" spc="20" dirty="0">
                <a:solidFill>
                  <a:srgbClr val="4D4D4D"/>
                </a:solidFill>
                <a:latin typeface="Arial"/>
                <a:cs typeface="Arial"/>
              </a:rPr>
              <a:t>Materials	</a:t>
            </a: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Methods</a:t>
            </a:r>
            <a:endParaRPr sz="4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53960" y="5224158"/>
            <a:ext cx="1919" cy="1023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80332" y="5728162"/>
            <a:ext cx="1372235" cy="0"/>
          </a:xfrm>
          <a:custGeom>
            <a:avLst/>
            <a:gdLst/>
            <a:ahLst/>
            <a:cxnLst/>
            <a:rect l="l" t="t" r="r" b="b"/>
            <a:pathLst>
              <a:path w="1372235">
                <a:moveTo>
                  <a:pt x="0" y="0"/>
                </a:moveTo>
                <a:lnTo>
                  <a:pt x="1372221" y="0"/>
                </a:lnTo>
              </a:path>
            </a:pathLst>
          </a:custGeom>
          <a:ln w="3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33286" y="5223721"/>
            <a:ext cx="93345" cy="504825"/>
          </a:xfrm>
          <a:custGeom>
            <a:avLst/>
            <a:gdLst/>
            <a:ahLst/>
            <a:cxnLst/>
            <a:rect l="l" t="t" r="r" b="b"/>
            <a:pathLst>
              <a:path w="93345" h="504825">
                <a:moveTo>
                  <a:pt x="83754" y="489592"/>
                </a:moveTo>
                <a:lnTo>
                  <a:pt x="78098" y="490561"/>
                </a:lnTo>
                <a:lnTo>
                  <a:pt x="88257" y="504440"/>
                </a:lnTo>
                <a:lnTo>
                  <a:pt x="91968" y="492126"/>
                </a:lnTo>
                <a:lnTo>
                  <a:pt x="84188" y="492126"/>
                </a:lnTo>
                <a:lnTo>
                  <a:pt x="83754" y="489592"/>
                </a:lnTo>
                <a:close/>
              </a:path>
              <a:path w="93345" h="504825">
                <a:moveTo>
                  <a:pt x="87544" y="488943"/>
                </a:moveTo>
                <a:lnTo>
                  <a:pt x="83754" y="489592"/>
                </a:lnTo>
                <a:lnTo>
                  <a:pt x="84188" y="492126"/>
                </a:lnTo>
                <a:lnTo>
                  <a:pt x="87975" y="491459"/>
                </a:lnTo>
                <a:lnTo>
                  <a:pt x="87544" y="488943"/>
                </a:lnTo>
                <a:close/>
              </a:path>
              <a:path w="93345" h="504825">
                <a:moveTo>
                  <a:pt x="93221" y="487970"/>
                </a:moveTo>
                <a:lnTo>
                  <a:pt x="87544" y="488943"/>
                </a:lnTo>
                <a:lnTo>
                  <a:pt x="87975" y="491459"/>
                </a:lnTo>
                <a:lnTo>
                  <a:pt x="84188" y="492126"/>
                </a:lnTo>
                <a:lnTo>
                  <a:pt x="91968" y="492126"/>
                </a:lnTo>
                <a:lnTo>
                  <a:pt x="93221" y="487970"/>
                </a:lnTo>
                <a:close/>
              </a:path>
              <a:path w="93345" h="504825">
                <a:moveTo>
                  <a:pt x="3787" y="0"/>
                </a:moveTo>
                <a:lnTo>
                  <a:pt x="0" y="641"/>
                </a:lnTo>
                <a:lnTo>
                  <a:pt x="83754" y="489592"/>
                </a:lnTo>
                <a:lnTo>
                  <a:pt x="87544" y="488943"/>
                </a:lnTo>
                <a:lnTo>
                  <a:pt x="3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09043" y="5225671"/>
            <a:ext cx="84455" cy="497205"/>
          </a:xfrm>
          <a:custGeom>
            <a:avLst/>
            <a:gdLst/>
            <a:ahLst/>
            <a:cxnLst/>
            <a:rect l="l" t="t" r="r" b="b"/>
            <a:pathLst>
              <a:path w="84454" h="497204">
                <a:moveTo>
                  <a:pt x="74914" y="481972"/>
                </a:moveTo>
                <a:lnTo>
                  <a:pt x="69244" y="482865"/>
                </a:lnTo>
                <a:lnTo>
                  <a:pt x="79172" y="496898"/>
                </a:lnTo>
                <a:lnTo>
                  <a:pt x="83112" y="484507"/>
                </a:lnTo>
                <a:lnTo>
                  <a:pt x="75309" y="484507"/>
                </a:lnTo>
                <a:lnTo>
                  <a:pt x="74914" y="481972"/>
                </a:lnTo>
                <a:close/>
              </a:path>
              <a:path w="84454" h="497204">
                <a:moveTo>
                  <a:pt x="78700" y="481376"/>
                </a:moveTo>
                <a:lnTo>
                  <a:pt x="74914" y="481972"/>
                </a:lnTo>
                <a:lnTo>
                  <a:pt x="75309" y="484507"/>
                </a:lnTo>
                <a:lnTo>
                  <a:pt x="79096" y="483917"/>
                </a:lnTo>
                <a:lnTo>
                  <a:pt x="78700" y="481376"/>
                </a:lnTo>
                <a:close/>
              </a:path>
              <a:path w="84454" h="497204">
                <a:moveTo>
                  <a:pt x="84393" y="480479"/>
                </a:moveTo>
                <a:lnTo>
                  <a:pt x="78700" y="481376"/>
                </a:lnTo>
                <a:lnTo>
                  <a:pt x="79096" y="483917"/>
                </a:lnTo>
                <a:lnTo>
                  <a:pt x="75309" y="484507"/>
                </a:lnTo>
                <a:lnTo>
                  <a:pt x="83112" y="484507"/>
                </a:lnTo>
                <a:lnTo>
                  <a:pt x="84393" y="480479"/>
                </a:lnTo>
                <a:close/>
              </a:path>
              <a:path w="84454" h="497204">
                <a:moveTo>
                  <a:pt x="3787" y="0"/>
                </a:moveTo>
                <a:lnTo>
                  <a:pt x="0" y="590"/>
                </a:lnTo>
                <a:lnTo>
                  <a:pt x="74914" y="481972"/>
                </a:lnTo>
                <a:lnTo>
                  <a:pt x="78700" y="481376"/>
                </a:lnTo>
                <a:lnTo>
                  <a:pt x="3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27554" y="5730087"/>
            <a:ext cx="132715" cy="516255"/>
          </a:xfrm>
          <a:custGeom>
            <a:avLst/>
            <a:gdLst/>
            <a:ahLst/>
            <a:cxnLst/>
            <a:rect l="l" t="t" r="r" b="b"/>
            <a:pathLst>
              <a:path w="132714" h="516254">
                <a:moveTo>
                  <a:pt x="123005" y="14487"/>
                </a:moveTo>
                <a:lnTo>
                  <a:pt x="0" y="515184"/>
                </a:lnTo>
                <a:lnTo>
                  <a:pt x="3736" y="516103"/>
                </a:lnTo>
                <a:lnTo>
                  <a:pt x="126718" y="15400"/>
                </a:lnTo>
                <a:lnTo>
                  <a:pt x="123005" y="14487"/>
                </a:lnTo>
                <a:close/>
              </a:path>
              <a:path w="132714" h="516254">
                <a:moveTo>
                  <a:pt x="131238" y="11980"/>
                </a:moveTo>
                <a:lnTo>
                  <a:pt x="123621" y="11980"/>
                </a:lnTo>
                <a:lnTo>
                  <a:pt x="127331" y="12904"/>
                </a:lnTo>
                <a:lnTo>
                  <a:pt x="126718" y="15400"/>
                </a:lnTo>
                <a:lnTo>
                  <a:pt x="132321" y="16777"/>
                </a:lnTo>
                <a:lnTo>
                  <a:pt x="131238" y="11980"/>
                </a:lnTo>
                <a:close/>
              </a:path>
              <a:path w="132714" h="516254">
                <a:moveTo>
                  <a:pt x="123621" y="11980"/>
                </a:moveTo>
                <a:lnTo>
                  <a:pt x="123005" y="14487"/>
                </a:lnTo>
                <a:lnTo>
                  <a:pt x="126718" y="15400"/>
                </a:lnTo>
                <a:lnTo>
                  <a:pt x="127331" y="12904"/>
                </a:lnTo>
                <a:lnTo>
                  <a:pt x="123621" y="11980"/>
                </a:lnTo>
                <a:close/>
              </a:path>
              <a:path w="132714" h="516254">
                <a:moveTo>
                  <a:pt x="128534" y="0"/>
                </a:moveTo>
                <a:lnTo>
                  <a:pt x="117403" y="13109"/>
                </a:lnTo>
                <a:lnTo>
                  <a:pt x="123005" y="14487"/>
                </a:lnTo>
                <a:lnTo>
                  <a:pt x="123621" y="11980"/>
                </a:lnTo>
                <a:lnTo>
                  <a:pt x="131238" y="11980"/>
                </a:lnTo>
                <a:lnTo>
                  <a:pt x="128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9473" y="5726238"/>
            <a:ext cx="132715" cy="518159"/>
          </a:xfrm>
          <a:custGeom>
            <a:avLst/>
            <a:gdLst/>
            <a:ahLst/>
            <a:cxnLst/>
            <a:rect l="l" t="t" r="r" b="b"/>
            <a:pathLst>
              <a:path w="132714" h="518160">
                <a:moveTo>
                  <a:pt x="123008" y="14483"/>
                </a:moveTo>
                <a:lnTo>
                  <a:pt x="0" y="517108"/>
                </a:lnTo>
                <a:lnTo>
                  <a:pt x="3736" y="518027"/>
                </a:lnTo>
                <a:lnTo>
                  <a:pt x="126745" y="15404"/>
                </a:lnTo>
                <a:lnTo>
                  <a:pt x="123008" y="14483"/>
                </a:lnTo>
                <a:close/>
              </a:path>
              <a:path w="132714" h="518160">
                <a:moveTo>
                  <a:pt x="131238" y="11980"/>
                </a:moveTo>
                <a:lnTo>
                  <a:pt x="123621" y="11980"/>
                </a:lnTo>
                <a:lnTo>
                  <a:pt x="127357" y="12904"/>
                </a:lnTo>
                <a:lnTo>
                  <a:pt x="126745" y="15404"/>
                </a:lnTo>
                <a:lnTo>
                  <a:pt x="132321" y="16777"/>
                </a:lnTo>
                <a:lnTo>
                  <a:pt x="131238" y="11980"/>
                </a:lnTo>
                <a:close/>
              </a:path>
              <a:path w="132714" h="518160">
                <a:moveTo>
                  <a:pt x="123621" y="11980"/>
                </a:moveTo>
                <a:lnTo>
                  <a:pt x="123008" y="14483"/>
                </a:lnTo>
                <a:lnTo>
                  <a:pt x="126745" y="15404"/>
                </a:lnTo>
                <a:lnTo>
                  <a:pt x="127357" y="12904"/>
                </a:lnTo>
                <a:lnTo>
                  <a:pt x="123621" y="11980"/>
                </a:lnTo>
                <a:close/>
              </a:path>
              <a:path w="132714" h="518160">
                <a:moveTo>
                  <a:pt x="128534" y="0"/>
                </a:moveTo>
                <a:lnTo>
                  <a:pt x="117428" y="13109"/>
                </a:lnTo>
                <a:lnTo>
                  <a:pt x="123008" y="14483"/>
                </a:lnTo>
                <a:lnTo>
                  <a:pt x="123621" y="11980"/>
                </a:lnTo>
                <a:lnTo>
                  <a:pt x="131238" y="11980"/>
                </a:lnTo>
                <a:lnTo>
                  <a:pt x="128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16681" y="3434552"/>
            <a:ext cx="1503029" cy="1308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8891" y="745274"/>
            <a:ext cx="2196261" cy="212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3521" y="4619802"/>
            <a:ext cx="2183523" cy="21444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2754" y="626465"/>
            <a:ext cx="2166454" cy="21630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59573" y="4374388"/>
            <a:ext cx="2123503" cy="2199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70292" y="3505200"/>
            <a:ext cx="1213103" cy="14432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876925" y="138760"/>
            <a:ext cx="2845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Lean</a:t>
            </a:r>
            <a:r>
              <a:rPr spc="-95" dirty="0"/>
              <a:t> </a:t>
            </a:r>
            <a:r>
              <a:rPr dirty="0"/>
              <a:t>Method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437623" y="6665066"/>
            <a:ext cx="174625" cy="1454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sz="800" dirty="0">
                <a:latin typeface="Arial"/>
                <a:cs typeface="Arial"/>
              </a:rPr>
              <a:t>2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5900" y="1070863"/>
            <a:ext cx="8717280" cy="4972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5Why</a:t>
            </a:r>
            <a:r>
              <a:rPr sz="2800" b="1" spc="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u="heavy" spc="-5" dirty="0">
                <a:solidFill>
                  <a:srgbClr val="3E79B6"/>
                </a:solidFill>
                <a:uFill>
                  <a:solidFill>
                    <a:srgbClr val="3E79B6"/>
                  </a:solidFill>
                </a:uFill>
                <a:latin typeface="Arial"/>
                <a:cs typeface="Arial"/>
              </a:rPr>
              <a:t>Guidelines</a:t>
            </a:r>
            <a:endParaRPr sz="2800">
              <a:latin typeface="Arial"/>
              <a:cs typeface="Arial"/>
            </a:endParaRPr>
          </a:p>
          <a:p>
            <a:pPr marL="523875" indent="-343535">
              <a:lnSpc>
                <a:spcPct val="100000"/>
              </a:lnSpc>
              <a:spcBef>
                <a:spcPts val="2465"/>
              </a:spcBef>
              <a:buFont typeface="Wingdings"/>
              <a:buChar char=""/>
              <a:tabLst>
                <a:tab pos="524510" algn="l"/>
              </a:tabLst>
            </a:pPr>
            <a:r>
              <a:rPr sz="2400" spc="-5" dirty="0">
                <a:latin typeface="Calibri"/>
                <a:cs typeface="Calibri"/>
              </a:rPr>
              <a:t>Use short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simple</a:t>
            </a:r>
            <a:r>
              <a:rPr sz="2400" spc="-10" dirty="0">
                <a:latin typeface="Calibri"/>
                <a:cs typeface="Calibri"/>
              </a:rPr>
              <a:t> phrases</a:t>
            </a:r>
            <a:endParaRPr sz="2400">
              <a:latin typeface="Calibri"/>
              <a:cs typeface="Calibri"/>
            </a:endParaRPr>
          </a:p>
          <a:p>
            <a:pPr marL="523875" indent="-34353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524510" algn="l"/>
              </a:tabLst>
            </a:pPr>
            <a:r>
              <a:rPr sz="2400" dirty="0">
                <a:latin typeface="Calibri"/>
                <a:cs typeface="Calibri"/>
              </a:rPr>
              <a:t>Be as </a:t>
            </a:r>
            <a:r>
              <a:rPr sz="2400" spc="-10" dirty="0">
                <a:latin typeface="Calibri"/>
                <a:cs typeface="Calibri"/>
              </a:rPr>
              <a:t>precise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possible, </a:t>
            </a:r>
            <a:r>
              <a:rPr sz="2400" spc="-20" dirty="0">
                <a:latin typeface="Calibri"/>
                <a:cs typeface="Calibri"/>
              </a:rPr>
              <a:t>avoid </a:t>
            </a:r>
            <a:r>
              <a:rPr sz="2400" spc="-10" dirty="0">
                <a:latin typeface="Calibri"/>
                <a:cs typeface="Calibri"/>
              </a:rPr>
              <a:t>general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expressions</a:t>
            </a:r>
            <a:endParaRPr sz="2400">
              <a:latin typeface="Calibri"/>
              <a:cs typeface="Calibri"/>
            </a:endParaRPr>
          </a:p>
          <a:p>
            <a:pPr marL="523875" indent="-34353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524510" algn="l"/>
              </a:tabLst>
            </a:pPr>
            <a:r>
              <a:rPr sz="2400" spc="-50" dirty="0">
                <a:latin typeface="Calibri"/>
                <a:cs typeface="Calibri"/>
              </a:rPr>
              <a:t>Try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quantify</a:t>
            </a:r>
            <a:endParaRPr sz="2400">
              <a:latin typeface="Calibri"/>
              <a:cs typeface="Calibri"/>
            </a:endParaRPr>
          </a:p>
          <a:p>
            <a:pPr marL="523875" indent="-34353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524510" algn="l"/>
              </a:tabLst>
            </a:pPr>
            <a:r>
              <a:rPr sz="2400" spc="-5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spc="-15" dirty="0">
                <a:latin typeface="Calibri"/>
                <a:cs typeface="Calibri"/>
              </a:rPr>
              <a:t>stop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 can </a:t>
            </a:r>
            <a:r>
              <a:rPr sz="2400" dirty="0">
                <a:latin typeface="Calibri"/>
                <a:cs typeface="Calibri"/>
              </a:rPr>
              <a:t>ask “why” another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endParaRPr sz="2400">
              <a:latin typeface="Calibri"/>
              <a:cs typeface="Calibri"/>
            </a:endParaRPr>
          </a:p>
          <a:p>
            <a:pPr marL="523875" indent="-34353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52451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root </a:t>
            </a:r>
            <a:r>
              <a:rPr sz="2400" spc="-5" dirty="0">
                <a:latin typeface="Calibri"/>
                <a:cs typeface="Calibri"/>
              </a:rPr>
              <a:t>cause has been </a:t>
            </a:r>
            <a:r>
              <a:rPr sz="2400" spc="-15" dirty="0">
                <a:latin typeface="Calibri"/>
                <a:cs typeface="Calibri"/>
              </a:rPr>
              <a:t>found </a:t>
            </a:r>
            <a:r>
              <a:rPr sz="2400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you can </a:t>
            </a:r>
            <a:r>
              <a:rPr sz="2400" spc="-5" dirty="0">
                <a:latin typeface="Calibri"/>
                <a:cs typeface="Calibri"/>
              </a:rPr>
              <a:t>put </a:t>
            </a:r>
            <a:r>
              <a:rPr sz="2400" dirty="0">
                <a:latin typeface="Calibri"/>
                <a:cs typeface="Calibri"/>
              </a:rPr>
              <a:t>an action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endParaRPr sz="2400">
              <a:latin typeface="Calibri"/>
              <a:cs typeface="Calibri"/>
            </a:endParaRPr>
          </a:p>
          <a:p>
            <a:pPr marL="523875">
              <a:lnSpc>
                <a:spcPct val="100000"/>
              </a:lnSpc>
              <a:spcBef>
                <a:spcPts val="1440"/>
              </a:spcBef>
            </a:pPr>
            <a:r>
              <a:rPr sz="2400" spc="-10" dirty="0">
                <a:latin typeface="Calibri"/>
                <a:cs typeface="Calibri"/>
              </a:rPr>
              <a:t>elimiate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abnormality</a:t>
            </a:r>
            <a:endParaRPr sz="2400">
              <a:latin typeface="Calibri"/>
              <a:cs typeface="Calibri"/>
            </a:endParaRPr>
          </a:p>
          <a:p>
            <a:pPr marL="523875" indent="-343535">
              <a:lnSpc>
                <a:spcPct val="100000"/>
              </a:lnSpc>
              <a:spcBef>
                <a:spcPts val="1440"/>
              </a:spcBef>
              <a:buFont typeface="Wingdings"/>
              <a:buChar char=""/>
              <a:tabLst>
                <a:tab pos="524510" algn="l"/>
              </a:tabLst>
            </a:pPr>
            <a:r>
              <a:rPr sz="2400" spc="-5" dirty="0">
                <a:latin typeface="Calibri"/>
                <a:cs typeface="Calibri"/>
              </a:rPr>
              <a:t>The analysis should be </a:t>
            </a:r>
            <a:r>
              <a:rPr sz="2400" spc="-10" dirty="0">
                <a:latin typeface="Calibri"/>
                <a:cs typeface="Calibri"/>
              </a:rPr>
              <a:t>supported by real facts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figures</a:t>
            </a:r>
            <a:endParaRPr sz="2400">
              <a:latin typeface="Calibri"/>
              <a:cs typeface="Calibri"/>
            </a:endParaRPr>
          </a:p>
          <a:p>
            <a:pPr marL="523875" indent="-343535">
              <a:lnSpc>
                <a:spcPct val="100000"/>
              </a:lnSpc>
              <a:spcBef>
                <a:spcPts val="1445"/>
              </a:spcBef>
              <a:buFont typeface="Wingdings"/>
              <a:buChar char=""/>
              <a:tabLst>
                <a:tab pos="524510" algn="l"/>
              </a:tabLst>
            </a:pPr>
            <a:r>
              <a:rPr sz="2400" spc="-5" dirty="0">
                <a:latin typeface="Calibri"/>
                <a:cs typeface="Calibri"/>
              </a:rPr>
              <a:t>Do small logical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steps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4914" y="1040637"/>
            <a:ext cx="1642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S</a:t>
            </a:r>
            <a:r>
              <a:rPr sz="2800" b="1" spc="-15" dirty="0">
                <a:solidFill>
                  <a:srgbClr val="3E79B6"/>
                </a:solidFill>
                <a:latin typeface="Arial"/>
                <a:cs typeface="Arial"/>
              </a:rPr>
              <a:t>u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mmary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85063" y="1609713"/>
            <a:ext cx="7112000" cy="438848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220"/>
              </a:spcBef>
              <a:buClr>
                <a:srgbClr val="388BC6"/>
              </a:buClr>
              <a:buSzPct val="112500"/>
              <a:buFont typeface="Wingdings 2"/>
              <a:buChar char="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The 5 Why Analysis is a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problem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solving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tool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used to reach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root</a:t>
            </a:r>
            <a:r>
              <a:rPr sz="1600" b="1" spc="1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causes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385"/>
              </a:spcBef>
              <a:buClr>
                <a:srgbClr val="388BC6"/>
              </a:buClr>
              <a:buSzPct val="112500"/>
              <a:buFont typeface="Wingdings 2"/>
              <a:buChar char="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Use a 5 Why Analysis</a:t>
            </a:r>
            <a:r>
              <a:rPr sz="1600" spc="-7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to:</a:t>
            </a:r>
            <a:endParaRPr sz="1600">
              <a:latin typeface="Arial"/>
              <a:cs typeface="Arial"/>
            </a:endParaRPr>
          </a:p>
          <a:p>
            <a:pPr marL="742950" lvl="1" indent="-274320">
              <a:lnSpc>
                <a:spcPct val="100000"/>
              </a:lnSpc>
              <a:spcBef>
                <a:spcPts val="390"/>
              </a:spcBef>
              <a:buClr>
                <a:srgbClr val="388BC6"/>
              </a:buClr>
              <a:buSzPct val="112500"/>
              <a:buFont typeface="Wingdings 2"/>
              <a:buChar char=""/>
              <a:tabLst>
                <a:tab pos="742315" algn="l"/>
                <a:tab pos="743585" algn="l"/>
              </a:tabLst>
            </a:pP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Reach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root cause of a</a:t>
            </a:r>
            <a:r>
              <a:rPr sz="1600" b="1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380"/>
              </a:spcBef>
              <a:buClr>
                <a:srgbClr val="388BC6"/>
              </a:buClr>
              <a:buSzPct val="112500"/>
              <a:buFont typeface="Wingdings 2"/>
              <a:buChar char="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Remember the general guidelines for 5 Why</a:t>
            </a:r>
            <a:r>
              <a:rPr sz="16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Analysis.</a:t>
            </a:r>
            <a:endParaRPr sz="1600">
              <a:latin typeface="Arial"/>
              <a:cs typeface="Arial"/>
            </a:endParaRPr>
          </a:p>
          <a:p>
            <a:pPr marL="812800" indent="-344170">
              <a:lnSpc>
                <a:spcPct val="100000"/>
              </a:lnSpc>
              <a:spcBef>
                <a:spcPts val="185"/>
              </a:spcBef>
              <a:buClr>
                <a:srgbClr val="388BC6"/>
              </a:buClr>
              <a:buSzPct val="112500"/>
              <a:buAutoNum type="arabicPeriod"/>
              <a:tabLst>
                <a:tab pos="812800" algn="l"/>
                <a:tab pos="8134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Don’t jump to conclusions or assume the </a:t>
            </a: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answer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1600" spc="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obvious.</a:t>
            </a:r>
            <a:endParaRPr sz="1600">
              <a:latin typeface="Arial"/>
              <a:cs typeface="Arial"/>
            </a:endParaRPr>
          </a:p>
          <a:p>
            <a:pPr marL="812800" indent="-344170">
              <a:lnSpc>
                <a:spcPct val="100000"/>
              </a:lnSpc>
              <a:spcBef>
                <a:spcPts val="145"/>
              </a:spcBef>
              <a:buClr>
                <a:srgbClr val="388BC6"/>
              </a:buClr>
              <a:buSzPct val="112500"/>
              <a:buAutoNum type="arabicPeriod"/>
              <a:tabLst>
                <a:tab pos="812800" algn="l"/>
                <a:tab pos="8134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Be</a:t>
            </a: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objective.</a:t>
            </a:r>
            <a:endParaRPr sz="1600">
              <a:latin typeface="Arial"/>
              <a:cs typeface="Arial"/>
            </a:endParaRPr>
          </a:p>
          <a:p>
            <a:pPr marL="812800" indent="-344170">
              <a:lnSpc>
                <a:spcPct val="100000"/>
              </a:lnSpc>
              <a:spcBef>
                <a:spcPts val="145"/>
              </a:spcBef>
              <a:buClr>
                <a:srgbClr val="388BC6"/>
              </a:buClr>
              <a:buSzPct val="112500"/>
              <a:buAutoNum type="arabicPeriod"/>
              <a:tabLst>
                <a:tab pos="812800" algn="l"/>
                <a:tab pos="8134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Focus on systems and processes, not</a:t>
            </a:r>
            <a:r>
              <a:rPr sz="1600" spc="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people</a:t>
            </a:r>
            <a:endParaRPr sz="1600">
              <a:latin typeface="Arial"/>
              <a:cs typeface="Arial"/>
            </a:endParaRPr>
          </a:p>
          <a:p>
            <a:pPr marL="812800" indent="-344170">
              <a:lnSpc>
                <a:spcPct val="100000"/>
              </a:lnSpc>
              <a:spcBef>
                <a:spcPts val="145"/>
              </a:spcBef>
              <a:buClr>
                <a:srgbClr val="388BC6"/>
              </a:buClr>
              <a:buSzPct val="112500"/>
              <a:buAutoNum type="arabicPeriod"/>
              <a:tabLst>
                <a:tab pos="812800" algn="l"/>
                <a:tab pos="813435" algn="l"/>
              </a:tabLst>
            </a:pPr>
            <a:r>
              <a:rPr sz="1600" b="1" spc="-25" dirty="0">
                <a:solidFill>
                  <a:srgbClr val="4D4D4D"/>
                </a:solidFill>
                <a:latin typeface="Arial"/>
                <a:cs typeface="Arial"/>
              </a:rPr>
              <a:t>Ask </a:t>
            </a:r>
            <a:r>
              <a:rPr sz="1600" b="1" spc="-15" dirty="0">
                <a:solidFill>
                  <a:srgbClr val="4D4D4D"/>
                </a:solidFill>
                <a:latin typeface="Arial"/>
                <a:cs typeface="Arial"/>
              </a:rPr>
              <a:t>“Why”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until </a:t>
            </a:r>
            <a:r>
              <a:rPr sz="1600" b="1" spc="-10" dirty="0">
                <a:solidFill>
                  <a:srgbClr val="4D4D4D"/>
                </a:solidFill>
                <a:latin typeface="Arial"/>
                <a:cs typeface="Arial"/>
              </a:rPr>
              <a:t>the root cause </a:t>
            </a:r>
            <a:r>
              <a:rPr sz="1600" b="1" spc="-5" dirty="0">
                <a:solidFill>
                  <a:srgbClr val="4D4D4D"/>
                </a:solidFill>
                <a:latin typeface="Arial"/>
                <a:cs typeface="Arial"/>
              </a:rPr>
              <a:t>is</a:t>
            </a:r>
            <a:r>
              <a:rPr sz="1600" b="1" spc="22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D4D4D"/>
                </a:solidFill>
                <a:latin typeface="Arial"/>
                <a:cs typeface="Arial"/>
              </a:rPr>
              <a:t>uncovered</a:t>
            </a:r>
            <a:endParaRPr sz="1600">
              <a:latin typeface="Arial"/>
              <a:cs typeface="Arial"/>
            </a:endParaRPr>
          </a:p>
          <a:p>
            <a:pPr marL="812800" indent="-344170">
              <a:lnSpc>
                <a:spcPct val="100000"/>
              </a:lnSpc>
              <a:spcBef>
                <a:spcPts val="145"/>
              </a:spcBef>
              <a:buClr>
                <a:srgbClr val="388BC6"/>
              </a:buClr>
              <a:buSzPct val="112500"/>
              <a:buAutoNum type="arabicPeriod"/>
              <a:tabLst>
                <a:tab pos="812800" algn="l"/>
                <a:tab pos="8134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Path should make sense </a:t>
            </a: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when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read in reverse using</a:t>
            </a:r>
            <a:r>
              <a:rPr sz="16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“therefore”</a:t>
            </a:r>
            <a:endParaRPr sz="1600">
              <a:latin typeface="Arial"/>
              <a:cs typeface="Arial"/>
            </a:endParaRPr>
          </a:p>
          <a:p>
            <a:pPr marL="285115" indent="-273050">
              <a:lnSpc>
                <a:spcPct val="100000"/>
              </a:lnSpc>
              <a:spcBef>
                <a:spcPts val="345"/>
              </a:spcBef>
              <a:buClr>
                <a:srgbClr val="388BC6"/>
              </a:buClr>
              <a:buSzPct val="112500"/>
              <a:buFont typeface="Wingdings 2"/>
              <a:buChar char=""/>
              <a:tabLst>
                <a:tab pos="285115" algn="l"/>
                <a:tab pos="28575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How to conduct the 5 Why</a:t>
            </a:r>
            <a:r>
              <a:rPr sz="1600" spc="-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Analysis.</a:t>
            </a:r>
            <a:endParaRPr sz="1600">
              <a:latin typeface="Arial"/>
              <a:cs typeface="Arial"/>
            </a:endParaRPr>
          </a:p>
          <a:p>
            <a:pPr marL="812800" lvl="1" indent="-344170">
              <a:lnSpc>
                <a:spcPct val="100000"/>
              </a:lnSpc>
              <a:spcBef>
                <a:spcPts val="180"/>
              </a:spcBef>
              <a:buClr>
                <a:srgbClr val="388BC6"/>
              </a:buClr>
              <a:buSzPct val="112500"/>
              <a:buAutoNum type="arabicPeriod"/>
              <a:tabLst>
                <a:tab pos="812800" algn="l"/>
                <a:tab pos="813435" algn="l"/>
              </a:tabLst>
            </a:pP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Write down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600" spc="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1600">
              <a:latin typeface="Arial"/>
              <a:cs typeface="Arial"/>
            </a:endParaRPr>
          </a:p>
          <a:p>
            <a:pPr marL="812800" lvl="1" indent="-344170">
              <a:lnSpc>
                <a:spcPct val="100000"/>
              </a:lnSpc>
              <a:spcBef>
                <a:spcPts val="150"/>
              </a:spcBef>
              <a:buClr>
                <a:srgbClr val="388BC6"/>
              </a:buClr>
              <a:buSzPct val="112500"/>
              <a:buAutoNum type="arabicPeriod"/>
              <a:tabLst>
                <a:tab pos="812800" algn="l"/>
                <a:tab pos="8134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Ask </a:t>
            </a: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”Why”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the </a:t>
            </a: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problem happened and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write </a:t>
            </a: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down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the</a:t>
            </a:r>
            <a:r>
              <a:rPr sz="1600" spc="1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4D4D4D"/>
                </a:solidFill>
                <a:latin typeface="Arial"/>
                <a:cs typeface="Arial"/>
              </a:rPr>
              <a:t>answer.</a:t>
            </a:r>
            <a:endParaRPr sz="1600">
              <a:latin typeface="Arial"/>
              <a:cs typeface="Arial"/>
            </a:endParaRPr>
          </a:p>
          <a:p>
            <a:pPr marL="812800" lvl="1" indent="-344170">
              <a:lnSpc>
                <a:spcPct val="100000"/>
              </a:lnSpc>
              <a:spcBef>
                <a:spcPts val="145"/>
              </a:spcBef>
              <a:buClr>
                <a:srgbClr val="388BC6"/>
              </a:buClr>
              <a:buSzPct val="112500"/>
              <a:buAutoNum type="arabicPeriod"/>
              <a:tabLst>
                <a:tab pos="812800" algn="l"/>
                <a:tab pos="813435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Repeat until the Root Cause has been</a:t>
            </a:r>
            <a:r>
              <a:rPr sz="1600" spc="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identified.</a:t>
            </a:r>
            <a:endParaRPr sz="1600">
              <a:latin typeface="Arial"/>
              <a:cs typeface="Arial"/>
            </a:endParaRPr>
          </a:p>
          <a:p>
            <a:pPr marL="1200150" lvl="2" indent="-273050">
              <a:lnSpc>
                <a:spcPct val="100000"/>
              </a:lnSpc>
              <a:spcBef>
                <a:spcPts val="340"/>
              </a:spcBef>
              <a:buClr>
                <a:srgbClr val="388BC6"/>
              </a:buClr>
              <a:buSzPct val="112500"/>
              <a:buFont typeface="Wingdings 2"/>
              <a:buChar char=""/>
              <a:tabLst>
                <a:tab pos="1199515" algn="l"/>
                <a:tab pos="120015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May take more or less than 5</a:t>
            </a:r>
            <a:r>
              <a:rPr sz="1600" spc="5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Whys.</a:t>
            </a:r>
            <a:endParaRPr sz="1600">
              <a:latin typeface="Arial"/>
              <a:cs typeface="Arial"/>
            </a:endParaRPr>
          </a:p>
          <a:p>
            <a:pPr marL="1200150" lvl="2" indent="-273050">
              <a:lnSpc>
                <a:spcPct val="100000"/>
              </a:lnSpc>
              <a:spcBef>
                <a:spcPts val="385"/>
              </a:spcBef>
              <a:buClr>
                <a:srgbClr val="388BC6"/>
              </a:buClr>
              <a:buSzPct val="112500"/>
              <a:buFont typeface="Wingdings 2"/>
              <a:buChar char=""/>
              <a:tabLst>
                <a:tab pos="1199515" algn="l"/>
                <a:tab pos="1200150" algn="l"/>
              </a:tabLst>
            </a:pP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Keep asking until </a:t>
            </a:r>
            <a:r>
              <a:rPr sz="1600" spc="-10" dirty="0">
                <a:solidFill>
                  <a:srgbClr val="4D4D4D"/>
                </a:solidFill>
                <a:latin typeface="Arial"/>
                <a:cs typeface="Arial"/>
              </a:rPr>
              <a:t>you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can no longer</a:t>
            </a:r>
            <a:r>
              <a:rPr sz="1600" spc="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D4D4D"/>
                </a:solidFill>
                <a:latin typeface="Arial"/>
                <a:cs typeface="Arial"/>
              </a:rPr>
              <a:t>answer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" y="448055"/>
            <a:ext cx="3893820" cy="0"/>
          </a:xfrm>
          <a:custGeom>
            <a:avLst/>
            <a:gdLst/>
            <a:ahLst/>
            <a:cxnLst/>
            <a:rect l="l" t="t" r="r" b="b"/>
            <a:pathLst>
              <a:path w="3893820">
                <a:moveTo>
                  <a:pt x="0" y="0"/>
                </a:moveTo>
                <a:lnTo>
                  <a:pt x="3893820" y="0"/>
                </a:lnTo>
              </a:path>
            </a:pathLst>
          </a:custGeom>
          <a:ln w="9144">
            <a:solidFill>
              <a:srgbClr val="3855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0578" y="286003"/>
            <a:ext cx="1782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85579"/>
                </a:solidFill>
                <a:latin typeface="Microsoft Sans Serif"/>
                <a:cs typeface="Microsoft Sans Serif"/>
              </a:rPr>
              <a:t>Knorr-Bremse </a:t>
            </a:r>
            <a:r>
              <a:rPr sz="900" dirty="0">
                <a:solidFill>
                  <a:srgbClr val="385579"/>
                </a:solidFill>
                <a:latin typeface="Microsoft Sans Serif"/>
                <a:cs typeface="Microsoft Sans Serif"/>
              </a:rPr>
              <a:t>Production</a:t>
            </a:r>
            <a:r>
              <a:rPr sz="900" spc="-55" dirty="0">
                <a:solidFill>
                  <a:srgbClr val="385579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385579"/>
                </a:solidFill>
                <a:latin typeface="Microsoft Sans Serif"/>
                <a:cs typeface="Microsoft Sans Serif"/>
              </a:rPr>
              <a:t>Systems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63670" y="1132789"/>
            <a:ext cx="2099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5G</a:t>
            </a:r>
            <a:r>
              <a:rPr sz="2800" spc="-50" dirty="0"/>
              <a:t> </a:t>
            </a:r>
            <a:r>
              <a:rPr sz="2800" spc="-5" dirty="0"/>
              <a:t>Principle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7680452" y="2948127"/>
            <a:ext cx="1012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5W1H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9327" y="2864561"/>
            <a:ext cx="1072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</a:t>
            </a:r>
            <a:r>
              <a:rPr sz="2800" b="1" spc="-7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Why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31564" y="1784604"/>
            <a:ext cx="1400556" cy="13304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54920" y="5582625"/>
            <a:ext cx="481330" cy="293370"/>
          </a:xfrm>
          <a:prstGeom prst="rect">
            <a:avLst/>
          </a:prstGeom>
          <a:ln w="3838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133350" marR="52705" indent="-73025">
              <a:lnSpc>
                <a:spcPct val="110700"/>
              </a:lnSpc>
              <a:spcBef>
                <a:spcPts val="320"/>
              </a:spcBef>
            </a:pPr>
            <a:r>
              <a:rPr sz="400" b="1" spc="5" dirty="0">
                <a:solidFill>
                  <a:srgbClr val="4D4D4D"/>
                </a:solidFill>
                <a:latin typeface="Arial"/>
                <a:cs typeface="Arial"/>
              </a:rPr>
              <a:t>Insert</a:t>
            </a:r>
            <a:r>
              <a:rPr sz="400" b="1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400" b="1" spc="5" dirty="0">
                <a:solidFill>
                  <a:srgbClr val="4D4D4D"/>
                </a:solidFill>
                <a:latin typeface="Arial"/>
                <a:cs typeface="Arial"/>
              </a:rPr>
              <a:t>Revised  Problem</a:t>
            </a:r>
            <a:endParaRPr sz="400">
              <a:latin typeface="Arial"/>
              <a:cs typeface="Arial"/>
            </a:endParaRPr>
          </a:p>
          <a:p>
            <a:pPr marL="39370">
              <a:lnSpc>
                <a:spcPct val="100000"/>
              </a:lnSpc>
              <a:spcBef>
                <a:spcPts val="50"/>
              </a:spcBef>
            </a:pPr>
            <a:r>
              <a:rPr sz="400" b="1" spc="5" dirty="0">
                <a:solidFill>
                  <a:srgbClr val="4D4D4D"/>
                </a:solidFill>
                <a:latin typeface="Arial"/>
                <a:cs typeface="Arial"/>
              </a:rPr>
              <a:t>Statement</a:t>
            </a:r>
            <a:r>
              <a:rPr sz="400" b="1" spc="-1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400" b="1" spc="5" dirty="0">
                <a:solidFill>
                  <a:srgbClr val="4D4D4D"/>
                </a:solidFill>
                <a:latin typeface="Arial"/>
                <a:cs typeface="Arial"/>
              </a:rPr>
              <a:t>Here.</a:t>
            </a:r>
            <a:endParaRPr sz="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31464" y="5533304"/>
            <a:ext cx="130175" cy="603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" spc="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87896" y="6234827"/>
            <a:ext cx="273050" cy="99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Machine</a:t>
            </a:r>
            <a:endParaRPr sz="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9338" y="6234827"/>
            <a:ext cx="149860" cy="99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spc="25" dirty="0">
                <a:solidFill>
                  <a:srgbClr val="4D4D4D"/>
                </a:solidFill>
                <a:latin typeface="Arial"/>
                <a:cs typeface="Arial"/>
              </a:rPr>
              <a:t>M</a:t>
            </a: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a</a:t>
            </a:r>
            <a:r>
              <a:rPr sz="450" b="1" spc="20" dirty="0">
                <a:solidFill>
                  <a:srgbClr val="4D4D4D"/>
                </a:solidFill>
                <a:latin typeface="Arial"/>
                <a:cs typeface="Arial"/>
              </a:rPr>
              <a:t>n</a:t>
            </a:r>
            <a:endParaRPr sz="4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30955" y="4624197"/>
            <a:ext cx="3325495" cy="612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Fishbone</a:t>
            </a:r>
            <a:r>
              <a:rPr sz="2800" b="1" spc="-2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Diagrams</a:t>
            </a:r>
            <a:endParaRPr sz="2800">
              <a:latin typeface="Arial"/>
              <a:cs typeface="Arial"/>
            </a:endParaRPr>
          </a:p>
          <a:p>
            <a:pPr marR="168275" algn="ctr">
              <a:lnSpc>
                <a:spcPct val="100000"/>
              </a:lnSpc>
              <a:spcBef>
                <a:spcPts val="710"/>
              </a:spcBef>
              <a:tabLst>
                <a:tab pos="637540" algn="l"/>
              </a:tabLst>
            </a:pPr>
            <a:r>
              <a:rPr sz="450" b="1" spc="20" dirty="0">
                <a:solidFill>
                  <a:srgbClr val="4D4D4D"/>
                </a:solidFill>
                <a:latin typeface="Arial"/>
                <a:cs typeface="Arial"/>
              </a:rPr>
              <a:t>Materials	</a:t>
            </a:r>
            <a:r>
              <a:rPr sz="450" b="1" spc="15" dirty="0">
                <a:solidFill>
                  <a:srgbClr val="4D4D4D"/>
                </a:solidFill>
                <a:latin typeface="Arial"/>
                <a:cs typeface="Arial"/>
              </a:rPr>
              <a:t>Methods</a:t>
            </a:r>
            <a:endParaRPr sz="4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53960" y="5224158"/>
            <a:ext cx="1919" cy="10233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80332" y="5728162"/>
            <a:ext cx="1372235" cy="0"/>
          </a:xfrm>
          <a:custGeom>
            <a:avLst/>
            <a:gdLst/>
            <a:ahLst/>
            <a:cxnLst/>
            <a:rect l="l" t="t" r="r" b="b"/>
            <a:pathLst>
              <a:path w="1372235">
                <a:moveTo>
                  <a:pt x="0" y="0"/>
                </a:moveTo>
                <a:lnTo>
                  <a:pt x="1372221" y="0"/>
                </a:lnTo>
              </a:path>
            </a:pathLst>
          </a:custGeom>
          <a:ln w="38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33286" y="5223721"/>
            <a:ext cx="93345" cy="504825"/>
          </a:xfrm>
          <a:custGeom>
            <a:avLst/>
            <a:gdLst/>
            <a:ahLst/>
            <a:cxnLst/>
            <a:rect l="l" t="t" r="r" b="b"/>
            <a:pathLst>
              <a:path w="93345" h="504825">
                <a:moveTo>
                  <a:pt x="83754" y="489592"/>
                </a:moveTo>
                <a:lnTo>
                  <a:pt x="78098" y="490561"/>
                </a:lnTo>
                <a:lnTo>
                  <a:pt x="88257" y="504440"/>
                </a:lnTo>
                <a:lnTo>
                  <a:pt x="91968" y="492126"/>
                </a:lnTo>
                <a:lnTo>
                  <a:pt x="84188" y="492126"/>
                </a:lnTo>
                <a:lnTo>
                  <a:pt x="83754" y="489592"/>
                </a:lnTo>
                <a:close/>
              </a:path>
              <a:path w="93345" h="504825">
                <a:moveTo>
                  <a:pt x="87544" y="488943"/>
                </a:moveTo>
                <a:lnTo>
                  <a:pt x="83754" y="489592"/>
                </a:lnTo>
                <a:lnTo>
                  <a:pt x="84188" y="492126"/>
                </a:lnTo>
                <a:lnTo>
                  <a:pt x="87975" y="491459"/>
                </a:lnTo>
                <a:lnTo>
                  <a:pt x="87544" y="488943"/>
                </a:lnTo>
                <a:close/>
              </a:path>
              <a:path w="93345" h="504825">
                <a:moveTo>
                  <a:pt x="93221" y="487970"/>
                </a:moveTo>
                <a:lnTo>
                  <a:pt x="87544" y="488943"/>
                </a:lnTo>
                <a:lnTo>
                  <a:pt x="87975" y="491459"/>
                </a:lnTo>
                <a:lnTo>
                  <a:pt x="84188" y="492126"/>
                </a:lnTo>
                <a:lnTo>
                  <a:pt x="91968" y="492126"/>
                </a:lnTo>
                <a:lnTo>
                  <a:pt x="93221" y="487970"/>
                </a:lnTo>
                <a:close/>
              </a:path>
              <a:path w="93345" h="504825">
                <a:moveTo>
                  <a:pt x="3787" y="0"/>
                </a:moveTo>
                <a:lnTo>
                  <a:pt x="0" y="641"/>
                </a:lnTo>
                <a:lnTo>
                  <a:pt x="83754" y="489592"/>
                </a:lnTo>
                <a:lnTo>
                  <a:pt x="87544" y="488943"/>
                </a:lnTo>
                <a:lnTo>
                  <a:pt x="3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09043" y="5225671"/>
            <a:ext cx="84455" cy="497205"/>
          </a:xfrm>
          <a:custGeom>
            <a:avLst/>
            <a:gdLst/>
            <a:ahLst/>
            <a:cxnLst/>
            <a:rect l="l" t="t" r="r" b="b"/>
            <a:pathLst>
              <a:path w="84454" h="497204">
                <a:moveTo>
                  <a:pt x="74914" y="481972"/>
                </a:moveTo>
                <a:lnTo>
                  <a:pt x="69244" y="482865"/>
                </a:lnTo>
                <a:lnTo>
                  <a:pt x="79172" y="496898"/>
                </a:lnTo>
                <a:lnTo>
                  <a:pt x="83112" y="484507"/>
                </a:lnTo>
                <a:lnTo>
                  <a:pt x="75309" y="484507"/>
                </a:lnTo>
                <a:lnTo>
                  <a:pt x="74914" y="481972"/>
                </a:lnTo>
                <a:close/>
              </a:path>
              <a:path w="84454" h="497204">
                <a:moveTo>
                  <a:pt x="78700" y="481376"/>
                </a:moveTo>
                <a:lnTo>
                  <a:pt x="74914" y="481972"/>
                </a:lnTo>
                <a:lnTo>
                  <a:pt x="75309" y="484507"/>
                </a:lnTo>
                <a:lnTo>
                  <a:pt x="79096" y="483917"/>
                </a:lnTo>
                <a:lnTo>
                  <a:pt x="78700" y="481376"/>
                </a:lnTo>
                <a:close/>
              </a:path>
              <a:path w="84454" h="497204">
                <a:moveTo>
                  <a:pt x="84393" y="480479"/>
                </a:moveTo>
                <a:lnTo>
                  <a:pt x="78700" y="481376"/>
                </a:lnTo>
                <a:lnTo>
                  <a:pt x="79096" y="483917"/>
                </a:lnTo>
                <a:lnTo>
                  <a:pt x="75309" y="484507"/>
                </a:lnTo>
                <a:lnTo>
                  <a:pt x="83112" y="484507"/>
                </a:lnTo>
                <a:lnTo>
                  <a:pt x="84393" y="480479"/>
                </a:lnTo>
                <a:close/>
              </a:path>
              <a:path w="84454" h="497204">
                <a:moveTo>
                  <a:pt x="3787" y="0"/>
                </a:moveTo>
                <a:lnTo>
                  <a:pt x="0" y="590"/>
                </a:lnTo>
                <a:lnTo>
                  <a:pt x="74914" y="481972"/>
                </a:lnTo>
                <a:lnTo>
                  <a:pt x="78700" y="481376"/>
                </a:lnTo>
                <a:lnTo>
                  <a:pt x="37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27554" y="5730087"/>
            <a:ext cx="132715" cy="516255"/>
          </a:xfrm>
          <a:custGeom>
            <a:avLst/>
            <a:gdLst/>
            <a:ahLst/>
            <a:cxnLst/>
            <a:rect l="l" t="t" r="r" b="b"/>
            <a:pathLst>
              <a:path w="132714" h="516254">
                <a:moveTo>
                  <a:pt x="123005" y="14487"/>
                </a:moveTo>
                <a:lnTo>
                  <a:pt x="0" y="515184"/>
                </a:lnTo>
                <a:lnTo>
                  <a:pt x="3736" y="516103"/>
                </a:lnTo>
                <a:lnTo>
                  <a:pt x="126718" y="15400"/>
                </a:lnTo>
                <a:lnTo>
                  <a:pt x="123005" y="14487"/>
                </a:lnTo>
                <a:close/>
              </a:path>
              <a:path w="132714" h="516254">
                <a:moveTo>
                  <a:pt x="131238" y="11980"/>
                </a:moveTo>
                <a:lnTo>
                  <a:pt x="123621" y="11980"/>
                </a:lnTo>
                <a:lnTo>
                  <a:pt x="127331" y="12904"/>
                </a:lnTo>
                <a:lnTo>
                  <a:pt x="126718" y="15400"/>
                </a:lnTo>
                <a:lnTo>
                  <a:pt x="132321" y="16777"/>
                </a:lnTo>
                <a:lnTo>
                  <a:pt x="131238" y="11980"/>
                </a:lnTo>
                <a:close/>
              </a:path>
              <a:path w="132714" h="516254">
                <a:moveTo>
                  <a:pt x="123621" y="11980"/>
                </a:moveTo>
                <a:lnTo>
                  <a:pt x="123005" y="14487"/>
                </a:lnTo>
                <a:lnTo>
                  <a:pt x="126718" y="15400"/>
                </a:lnTo>
                <a:lnTo>
                  <a:pt x="127331" y="12904"/>
                </a:lnTo>
                <a:lnTo>
                  <a:pt x="123621" y="11980"/>
                </a:lnTo>
                <a:close/>
              </a:path>
              <a:path w="132714" h="516254">
                <a:moveTo>
                  <a:pt x="128534" y="0"/>
                </a:moveTo>
                <a:lnTo>
                  <a:pt x="117403" y="13109"/>
                </a:lnTo>
                <a:lnTo>
                  <a:pt x="123005" y="14487"/>
                </a:lnTo>
                <a:lnTo>
                  <a:pt x="123621" y="11980"/>
                </a:lnTo>
                <a:lnTo>
                  <a:pt x="131238" y="11980"/>
                </a:lnTo>
                <a:lnTo>
                  <a:pt x="128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9473" y="5726238"/>
            <a:ext cx="132715" cy="518159"/>
          </a:xfrm>
          <a:custGeom>
            <a:avLst/>
            <a:gdLst/>
            <a:ahLst/>
            <a:cxnLst/>
            <a:rect l="l" t="t" r="r" b="b"/>
            <a:pathLst>
              <a:path w="132714" h="518160">
                <a:moveTo>
                  <a:pt x="123008" y="14483"/>
                </a:moveTo>
                <a:lnTo>
                  <a:pt x="0" y="517108"/>
                </a:lnTo>
                <a:lnTo>
                  <a:pt x="3736" y="518027"/>
                </a:lnTo>
                <a:lnTo>
                  <a:pt x="126745" y="15404"/>
                </a:lnTo>
                <a:lnTo>
                  <a:pt x="123008" y="14483"/>
                </a:lnTo>
                <a:close/>
              </a:path>
              <a:path w="132714" h="518160">
                <a:moveTo>
                  <a:pt x="131238" y="11980"/>
                </a:moveTo>
                <a:lnTo>
                  <a:pt x="123621" y="11980"/>
                </a:lnTo>
                <a:lnTo>
                  <a:pt x="127357" y="12904"/>
                </a:lnTo>
                <a:lnTo>
                  <a:pt x="126745" y="15404"/>
                </a:lnTo>
                <a:lnTo>
                  <a:pt x="132321" y="16777"/>
                </a:lnTo>
                <a:lnTo>
                  <a:pt x="131238" y="11980"/>
                </a:lnTo>
                <a:close/>
              </a:path>
              <a:path w="132714" h="518160">
                <a:moveTo>
                  <a:pt x="123621" y="11980"/>
                </a:moveTo>
                <a:lnTo>
                  <a:pt x="123008" y="14483"/>
                </a:lnTo>
                <a:lnTo>
                  <a:pt x="126745" y="15404"/>
                </a:lnTo>
                <a:lnTo>
                  <a:pt x="127357" y="12904"/>
                </a:lnTo>
                <a:lnTo>
                  <a:pt x="123621" y="11980"/>
                </a:lnTo>
                <a:close/>
              </a:path>
              <a:path w="132714" h="518160">
                <a:moveTo>
                  <a:pt x="128534" y="0"/>
                </a:moveTo>
                <a:lnTo>
                  <a:pt x="117428" y="13109"/>
                </a:lnTo>
                <a:lnTo>
                  <a:pt x="123008" y="14483"/>
                </a:lnTo>
                <a:lnTo>
                  <a:pt x="123621" y="11980"/>
                </a:lnTo>
                <a:lnTo>
                  <a:pt x="131238" y="11980"/>
                </a:lnTo>
                <a:lnTo>
                  <a:pt x="1285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16681" y="3434552"/>
            <a:ext cx="1503029" cy="13080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8891" y="745274"/>
            <a:ext cx="2196261" cy="21284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3521" y="4619802"/>
            <a:ext cx="2183523" cy="21444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2754" y="626465"/>
            <a:ext cx="2166454" cy="21630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9573" y="4374388"/>
            <a:ext cx="2123503" cy="21999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70292" y="3505200"/>
            <a:ext cx="1213103" cy="14432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286003"/>
            <a:ext cx="17824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385579"/>
                </a:solidFill>
                <a:latin typeface="Microsoft Sans Serif"/>
                <a:cs typeface="Microsoft Sans Serif"/>
              </a:rPr>
              <a:t>Knorr-Bremse </a:t>
            </a:r>
            <a:r>
              <a:rPr sz="900" dirty="0">
                <a:solidFill>
                  <a:srgbClr val="385579"/>
                </a:solidFill>
                <a:latin typeface="Microsoft Sans Serif"/>
                <a:cs typeface="Microsoft Sans Serif"/>
              </a:rPr>
              <a:t>Production</a:t>
            </a:r>
            <a:r>
              <a:rPr sz="900" spc="-55" dirty="0">
                <a:solidFill>
                  <a:srgbClr val="385579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385579"/>
                </a:solidFill>
                <a:latin typeface="Microsoft Sans Serif"/>
                <a:cs typeface="Microsoft Sans Serif"/>
              </a:rPr>
              <a:t>Systems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67505" y="2849118"/>
            <a:ext cx="25736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Appendix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901428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77583"/>
            <a:ext cx="9906000" cy="279400"/>
          </a:xfrm>
          <a:custGeom>
            <a:avLst/>
            <a:gdLst/>
            <a:ahLst/>
            <a:cxnLst/>
            <a:rect l="l" t="t" r="r" b="b"/>
            <a:pathLst>
              <a:path w="9906000" h="279400">
                <a:moveTo>
                  <a:pt x="0" y="278892"/>
                </a:moveTo>
                <a:lnTo>
                  <a:pt x="9906000" y="278892"/>
                </a:lnTo>
                <a:lnTo>
                  <a:pt x="990600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9964"/>
            <a:ext cx="9901555" cy="12700"/>
          </a:xfrm>
          <a:custGeom>
            <a:avLst/>
            <a:gdLst/>
            <a:ahLst/>
            <a:cxnLst/>
            <a:rect l="l" t="t" r="r" b="b"/>
            <a:pathLst>
              <a:path w="9901555" h="12700">
                <a:moveTo>
                  <a:pt x="0" y="12191"/>
                </a:moveTo>
                <a:lnTo>
                  <a:pt x="9901428" y="12191"/>
                </a:lnTo>
                <a:lnTo>
                  <a:pt x="9901428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4B5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59" y="6582155"/>
            <a:ext cx="408431" cy="275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7056"/>
            <a:ext cx="685800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2326" y="1265047"/>
            <a:ext cx="199961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5W1H</a:t>
            </a:r>
            <a:r>
              <a:rPr sz="2800" b="1" spc="-7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Form</a:t>
            </a:r>
            <a:endParaRPr sz="2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770631" y="914405"/>
          <a:ext cx="6744970" cy="5590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2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3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7395">
                <a:tc gridSpan="5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5W1H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Define </a:t>
                      </a:r>
                      <a:r>
                        <a:rPr sz="16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problem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DADCDD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1112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732">
                <a:tc rowSpan="2">
                  <a:txBody>
                    <a:bodyPr/>
                    <a:lstStyle/>
                    <a:p>
                      <a:pPr marL="19050" marR="176530">
                        <a:lnSpc>
                          <a:spcPct val="109800"/>
                        </a:lnSpc>
                        <a:spcBef>
                          <a:spcPts val="135"/>
                        </a:spcBef>
                      </a:pPr>
                      <a:r>
                        <a:rPr sz="90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Initial  </a:t>
                      </a:r>
                      <a:r>
                        <a:rPr sz="90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  </a:t>
                      </a:r>
                      <a:r>
                        <a:rPr sz="9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900" b="1" spc="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b="1" spc="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eme</a:t>
                      </a:r>
                      <a:r>
                        <a:rPr sz="90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83822">
                      <a:solidFill>
                        <a:srgbClr val="11121A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83822">
                      <a:solidFill>
                        <a:srgbClr val="11121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ts val="1075"/>
                        </a:lnSpc>
                      </a:pPr>
                      <a:r>
                        <a:rPr sz="1050" b="1" spc="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1050" b="1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1050" b="1" spc="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1050" b="1" spc="-6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4D4D4D"/>
                          </a:solidFill>
                          <a:latin typeface="Arial"/>
                          <a:cs typeface="Arial"/>
                        </a:rPr>
                        <a:t>Not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85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83822">
                      <a:solidFill>
                        <a:srgbClr val="11121A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83822">
                      <a:solidFill>
                        <a:srgbClr val="11121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D7DCE4"/>
                      </a:solidFill>
                      <a:prstDash val="solid"/>
                    </a:lnR>
                    <a:lnB w="83822">
                      <a:solidFill>
                        <a:srgbClr val="1112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D7DCE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83822">
                      <a:solidFill>
                        <a:srgbClr val="1112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43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hat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83822">
                      <a:solidFill>
                        <a:srgbClr val="11121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335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look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like?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product,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machine, material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was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sz="650" b="1" spc="-4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used?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size?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6510" marR="429259">
                        <a:lnSpc>
                          <a:spcPct val="112500"/>
                        </a:lnSpc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boundaries of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problem?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Examples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consider:  organizational,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workflow,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geographic,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customer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segments,</a:t>
                      </a:r>
                      <a:r>
                        <a:rPr sz="650" b="1" spc="-4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etc.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sz="650" b="1" spc="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causing?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happen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it is</a:t>
                      </a:r>
                      <a:r>
                        <a:rPr sz="650" b="1" spc="-5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fixed?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ts val="770"/>
                        </a:lnSpc>
                        <a:spcBef>
                          <a:spcPts val="95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happen if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don’t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solve the</a:t>
                      </a:r>
                      <a:r>
                        <a:rPr sz="650" b="1" spc="5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83822">
                      <a:solidFill>
                        <a:srgbClr val="11121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D7DCE4"/>
                      </a:solidFill>
                      <a:prstDash val="solid"/>
                    </a:lnR>
                    <a:lnT w="83822">
                      <a:solidFill>
                        <a:srgbClr val="11121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D7DCE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83822">
                      <a:solidFill>
                        <a:srgbClr val="11121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500" b="1" u="heavy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did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sz="650" b="1" spc="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occur?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6510" marR="394335">
                        <a:lnSpc>
                          <a:spcPct val="112700"/>
                        </a:lnSpc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sequence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of operation; startup,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continuous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running,  intermittent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problem, shutdown,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changeover?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it </a:t>
                      </a:r>
                      <a:r>
                        <a:rPr sz="650" b="1" spc="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650" b="1" spc="-6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fixed?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D7DC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D7DCE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9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u="heavy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here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565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Where did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where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650" b="1" spc="6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occur?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it only</a:t>
                      </a:r>
                      <a:r>
                        <a:rPr sz="650" b="1" spc="-14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certain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locations,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processes, products,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etc.?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95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Where on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equipment or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material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did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50" b="1" spc="5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D7DC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D7DCE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500" b="1" u="heavy" spc="-2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2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5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Who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650" b="1" spc="-4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effect?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Everyone?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Specific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groups, organizations,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customers,</a:t>
                      </a:r>
                      <a:r>
                        <a:rPr sz="650" b="1" spc="-8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etc.?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6510" marR="15240">
                        <a:lnSpc>
                          <a:spcPts val="880"/>
                        </a:lnSpc>
                        <a:spcBef>
                          <a:spcPts val="45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If it is it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less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 problem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some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individuals or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teams,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info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they  offer?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5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it specific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to a certain</a:t>
                      </a:r>
                      <a:r>
                        <a:rPr sz="650" b="1" spc="-10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shift?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8900" indent="-73025">
                        <a:lnSpc>
                          <a:spcPts val="77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89535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it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skill</a:t>
                      </a:r>
                      <a:r>
                        <a:rPr sz="650" b="1" spc="-4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related?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D7DC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D7DCE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u="heavy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hich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6510" marR="27940">
                        <a:lnSpc>
                          <a:spcPct val="112599"/>
                        </a:lnSpc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trend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pattern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abnormality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have?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e.g.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abnormality 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frequent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on Monday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mornings? After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 change-over?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it random in 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nature?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direction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abnormality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happen in?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(Note: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many 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abnormality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are truly</a:t>
                      </a:r>
                      <a:r>
                        <a:rPr sz="650" b="1" spc="-10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random!)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D7DC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D7DCE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23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80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u="heavy" spc="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H</a:t>
                      </a:r>
                      <a:r>
                        <a:rPr sz="1500" b="1" spc="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ow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49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state of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equipment changed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from the</a:t>
                      </a:r>
                      <a:r>
                        <a:rPr sz="650" b="1" spc="-5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optimal?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650" b="1" spc="-4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650" b="1" spc="-6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times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50" b="1" spc="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</a:t>
                      </a:r>
                      <a:r>
                        <a:rPr sz="650" b="1" spc="-6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occur?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11125" indent="-95250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many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parts are</a:t>
                      </a:r>
                      <a:r>
                        <a:rPr sz="650" b="1" spc="-8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involved?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6510" marR="440690">
                        <a:lnSpc>
                          <a:spcPts val="880"/>
                        </a:lnSpc>
                        <a:spcBef>
                          <a:spcPts val="40"/>
                        </a:spcBef>
                        <a:buChar char="&gt;"/>
                        <a:tabLst>
                          <a:tab pos="111760" algn="l"/>
                        </a:tabLst>
                      </a:pP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going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to solve the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problem? Using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method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techniques?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53975">
                      <a:solidFill>
                        <a:srgbClr val="D7DCE4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3975">
                      <a:solidFill>
                        <a:srgbClr val="D7DCE4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22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434">
                <a:tc>
                  <a:txBody>
                    <a:bodyPr/>
                    <a:lstStyle/>
                    <a:p>
                      <a:pPr marL="19050" marR="176530">
                        <a:lnSpc>
                          <a:spcPct val="109800"/>
                        </a:lnSpc>
                        <a:spcBef>
                          <a:spcPts val="135"/>
                        </a:spcBef>
                      </a:pPr>
                      <a:r>
                        <a:rPr sz="900" b="1" spc="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Revised  </a:t>
                      </a:r>
                      <a:r>
                        <a:rPr sz="90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  </a:t>
                      </a:r>
                      <a:r>
                        <a:rPr sz="9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St</a:t>
                      </a:r>
                      <a:r>
                        <a:rPr sz="900" b="1" spc="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b="1" spc="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eme</a:t>
                      </a:r>
                      <a:r>
                        <a:rPr sz="90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9170505" y="5016363"/>
            <a:ext cx="278130" cy="95250"/>
          </a:xfrm>
          <a:custGeom>
            <a:avLst/>
            <a:gdLst/>
            <a:ahLst/>
            <a:cxnLst/>
            <a:rect l="l" t="t" r="r" b="b"/>
            <a:pathLst>
              <a:path w="278129" h="95250">
                <a:moveTo>
                  <a:pt x="47225" y="0"/>
                </a:moveTo>
                <a:lnTo>
                  <a:pt x="0" y="47410"/>
                </a:lnTo>
                <a:lnTo>
                  <a:pt x="47225" y="94745"/>
                </a:lnTo>
                <a:lnTo>
                  <a:pt x="47225" y="71040"/>
                </a:lnTo>
                <a:lnTo>
                  <a:pt x="278013" y="71040"/>
                </a:lnTo>
                <a:lnTo>
                  <a:pt x="278013" y="23705"/>
                </a:lnTo>
                <a:lnTo>
                  <a:pt x="47225" y="23705"/>
                </a:lnTo>
                <a:lnTo>
                  <a:pt x="47225" y="0"/>
                </a:lnTo>
                <a:close/>
              </a:path>
            </a:pathLst>
          </a:custGeom>
          <a:solidFill>
            <a:srgbClr val="D7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64945" y="4269542"/>
            <a:ext cx="278130" cy="95250"/>
          </a:xfrm>
          <a:custGeom>
            <a:avLst/>
            <a:gdLst/>
            <a:ahLst/>
            <a:cxnLst/>
            <a:rect l="l" t="t" r="r" b="b"/>
            <a:pathLst>
              <a:path w="278129" h="95250">
                <a:moveTo>
                  <a:pt x="47225" y="0"/>
                </a:moveTo>
                <a:lnTo>
                  <a:pt x="0" y="47410"/>
                </a:lnTo>
                <a:lnTo>
                  <a:pt x="47225" y="94745"/>
                </a:lnTo>
                <a:lnTo>
                  <a:pt x="47225" y="71040"/>
                </a:lnTo>
                <a:lnTo>
                  <a:pt x="278013" y="71040"/>
                </a:lnTo>
                <a:lnTo>
                  <a:pt x="278013" y="23705"/>
                </a:lnTo>
                <a:lnTo>
                  <a:pt x="47225" y="23705"/>
                </a:lnTo>
                <a:lnTo>
                  <a:pt x="47225" y="0"/>
                </a:lnTo>
                <a:close/>
              </a:path>
            </a:pathLst>
          </a:custGeom>
          <a:solidFill>
            <a:srgbClr val="D7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70505" y="3600748"/>
            <a:ext cx="278130" cy="95250"/>
          </a:xfrm>
          <a:custGeom>
            <a:avLst/>
            <a:gdLst/>
            <a:ahLst/>
            <a:cxnLst/>
            <a:rect l="l" t="t" r="r" b="b"/>
            <a:pathLst>
              <a:path w="278129" h="95250">
                <a:moveTo>
                  <a:pt x="47225" y="0"/>
                </a:moveTo>
                <a:lnTo>
                  <a:pt x="0" y="47410"/>
                </a:lnTo>
                <a:lnTo>
                  <a:pt x="47225" y="94745"/>
                </a:lnTo>
                <a:lnTo>
                  <a:pt x="47225" y="71040"/>
                </a:lnTo>
                <a:lnTo>
                  <a:pt x="278013" y="71040"/>
                </a:lnTo>
                <a:lnTo>
                  <a:pt x="278013" y="23705"/>
                </a:lnTo>
                <a:lnTo>
                  <a:pt x="47225" y="23705"/>
                </a:lnTo>
                <a:lnTo>
                  <a:pt x="47225" y="0"/>
                </a:lnTo>
                <a:close/>
              </a:path>
            </a:pathLst>
          </a:custGeom>
          <a:solidFill>
            <a:srgbClr val="D7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2703" y="2943099"/>
            <a:ext cx="278130" cy="95250"/>
          </a:xfrm>
          <a:custGeom>
            <a:avLst/>
            <a:gdLst/>
            <a:ahLst/>
            <a:cxnLst/>
            <a:rect l="l" t="t" r="r" b="b"/>
            <a:pathLst>
              <a:path w="278129" h="95250">
                <a:moveTo>
                  <a:pt x="47225" y="0"/>
                </a:moveTo>
                <a:lnTo>
                  <a:pt x="0" y="47410"/>
                </a:lnTo>
                <a:lnTo>
                  <a:pt x="47225" y="94745"/>
                </a:lnTo>
                <a:lnTo>
                  <a:pt x="47225" y="71040"/>
                </a:lnTo>
                <a:lnTo>
                  <a:pt x="278013" y="71040"/>
                </a:lnTo>
                <a:lnTo>
                  <a:pt x="278013" y="23705"/>
                </a:lnTo>
                <a:lnTo>
                  <a:pt x="47225" y="23705"/>
                </a:lnTo>
                <a:lnTo>
                  <a:pt x="47225" y="0"/>
                </a:lnTo>
                <a:close/>
              </a:path>
            </a:pathLst>
          </a:custGeom>
          <a:solidFill>
            <a:srgbClr val="D7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9384" y="2129399"/>
            <a:ext cx="278130" cy="95250"/>
          </a:xfrm>
          <a:custGeom>
            <a:avLst/>
            <a:gdLst/>
            <a:ahLst/>
            <a:cxnLst/>
            <a:rect l="l" t="t" r="r" b="b"/>
            <a:pathLst>
              <a:path w="278129" h="95250">
                <a:moveTo>
                  <a:pt x="47225" y="0"/>
                </a:moveTo>
                <a:lnTo>
                  <a:pt x="0" y="47410"/>
                </a:lnTo>
                <a:lnTo>
                  <a:pt x="47225" y="94745"/>
                </a:lnTo>
                <a:lnTo>
                  <a:pt x="47225" y="71040"/>
                </a:lnTo>
                <a:lnTo>
                  <a:pt x="278013" y="71040"/>
                </a:lnTo>
                <a:lnTo>
                  <a:pt x="278013" y="23705"/>
                </a:lnTo>
                <a:lnTo>
                  <a:pt x="47225" y="23705"/>
                </a:lnTo>
                <a:lnTo>
                  <a:pt x="47225" y="0"/>
                </a:lnTo>
                <a:close/>
              </a:path>
            </a:pathLst>
          </a:custGeom>
          <a:solidFill>
            <a:srgbClr val="D7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70505" y="5016363"/>
            <a:ext cx="278130" cy="95250"/>
          </a:xfrm>
          <a:custGeom>
            <a:avLst/>
            <a:gdLst/>
            <a:ahLst/>
            <a:cxnLst/>
            <a:rect l="l" t="t" r="r" b="b"/>
            <a:pathLst>
              <a:path w="278129" h="95250">
                <a:moveTo>
                  <a:pt x="47225" y="0"/>
                </a:moveTo>
                <a:lnTo>
                  <a:pt x="0" y="47410"/>
                </a:lnTo>
                <a:lnTo>
                  <a:pt x="47225" y="94745"/>
                </a:lnTo>
                <a:lnTo>
                  <a:pt x="47225" y="71040"/>
                </a:lnTo>
                <a:lnTo>
                  <a:pt x="278013" y="71040"/>
                </a:lnTo>
                <a:lnTo>
                  <a:pt x="278013" y="23705"/>
                </a:lnTo>
                <a:lnTo>
                  <a:pt x="47225" y="23705"/>
                </a:lnTo>
                <a:lnTo>
                  <a:pt x="47225" y="0"/>
                </a:lnTo>
                <a:close/>
              </a:path>
            </a:pathLst>
          </a:custGeom>
          <a:solidFill>
            <a:srgbClr val="D7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31582" y="5623852"/>
            <a:ext cx="278130" cy="95250"/>
          </a:xfrm>
          <a:custGeom>
            <a:avLst/>
            <a:gdLst/>
            <a:ahLst/>
            <a:cxnLst/>
            <a:rect l="l" t="t" r="r" b="b"/>
            <a:pathLst>
              <a:path w="278129" h="95250">
                <a:moveTo>
                  <a:pt x="47225" y="0"/>
                </a:moveTo>
                <a:lnTo>
                  <a:pt x="0" y="47410"/>
                </a:lnTo>
                <a:lnTo>
                  <a:pt x="47225" y="94745"/>
                </a:lnTo>
                <a:lnTo>
                  <a:pt x="47225" y="71040"/>
                </a:lnTo>
                <a:lnTo>
                  <a:pt x="278013" y="71040"/>
                </a:lnTo>
                <a:lnTo>
                  <a:pt x="278013" y="23705"/>
                </a:lnTo>
                <a:lnTo>
                  <a:pt x="47225" y="23705"/>
                </a:lnTo>
                <a:lnTo>
                  <a:pt x="47225" y="0"/>
                </a:lnTo>
                <a:close/>
              </a:path>
            </a:pathLst>
          </a:custGeom>
          <a:solidFill>
            <a:srgbClr val="D7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638925" y="138760"/>
            <a:ext cx="170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5W 1</a:t>
            </a:r>
            <a:r>
              <a:rPr spc="-105" dirty="0"/>
              <a:t> </a:t>
            </a:r>
            <a:r>
              <a:rPr dirty="0"/>
              <a:t>H: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88534" y="6653106"/>
            <a:ext cx="3450590" cy="13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©Bendix Commercial Vehicle </a:t>
            </a:r>
            <a:r>
              <a:rPr sz="700" spc="-10" dirty="0">
                <a:latin typeface="Arial"/>
                <a:cs typeface="Arial"/>
              </a:rPr>
              <a:t>Systems LLC 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All Rights Reserved 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6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Bendix Confidential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3554" y="6671402"/>
            <a:ext cx="153479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A member of the Knorr-Bremse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9901428" cy="79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77583"/>
            <a:ext cx="9906000" cy="279400"/>
          </a:xfrm>
          <a:custGeom>
            <a:avLst/>
            <a:gdLst/>
            <a:ahLst/>
            <a:cxnLst/>
            <a:rect l="l" t="t" r="r" b="b"/>
            <a:pathLst>
              <a:path w="9906000" h="279400">
                <a:moveTo>
                  <a:pt x="0" y="278892"/>
                </a:moveTo>
                <a:lnTo>
                  <a:pt x="9906000" y="278892"/>
                </a:lnTo>
                <a:lnTo>
                  <a:pt x="9906000" y="0"/>
                </a:lnTo>
                <a:lnTo>
                  <a:pt x="0" y="0"/>
                </a:lnTo>
                <a:lnTo>
                  <a:pt x="0" y="278892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569964"/>
            <a:ext cx="9901555" cy="12700"/>
          </a:xfrm>
          <a:custGeom>
            <a:avLst/>
            <a:gdLst/>
            <a:ahLst/>
            <a:cxnLst/>
            <a:rect l="l" t="t" r="r" b="b"/>
            <a:pathLst>
              <a:path w="9901555" h="12700">
                <a:moveTo>
                  <a:pt x="0" y="12191"/>
                </a:moveTo>
                <a:lnTo>
                  <a:pt x="9901428" y="12191"/>
                </a:lnTo>
                <a:lnTo>
                  <a:pt x="9901428" y="0"/>
                </a:lnTo>
                <a:lnTo>
                  <a:pt x="0" y="0"/>
                </a:lnTo>
                <a:lnTo>
                  <a:pt x="0" y="12191"/>
                </a:lnTo>
                <a:close/>
              </a:path>
            </a:pathLst>
          </a:custGeom>
          <a:solidFill>
            <a:srgbClr val="4B5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59" y="6582155"/>
            <a:ext cx="408431" cy="275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67056"/>
            <a:ext cx="685800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726770"/>
            <a:ext cx="20796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 Why</a:t>
            </a:r>
            <a:r>
              <a:rPr sz="2800" b="1" spc="-5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form: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8534" y="6653106"/>
            <a:ext cx="3450590" cy="13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5" dirty="0">
                <a:latin typeface="Arial"/>
                <a:cs typeface="Arial"/>
              </a:rPr>
              <a:t>©Bendix Commercial Vehicle </a:t>
            </a:r>
            <a:r>
              <a:rPr sz="700" spc="-10" dirty="0">
                <a:latin typeface="Arial"/>
                <a:cs typeface="Arial"/>
              </a:rPr>
              <a:t>Systems LLC 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-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All Rights Reserved </a:t>
            </a:r>
            <a:r>
              <a:rPr sz="700" spc="-5" dirty="0">
                <a:latin typeface="Symbol"/>
                <a:cs typeface="Symbol"/>
              </a:rPr>
              <a:t></a:t>
            </a:r>
            <a:r>
              <a:rPr sz="700" spc="65" dirty="0">
                <a:latin typeface="Times New Roman"/>
                <a:cs typeface="Times New Roman"/>
              </a:rPr>
              <a:t> </a:t>
            </a:r>
            <a:r>
              <a:rPr sz="700" spc="-5" dirty="0">
                <a:latin typeface="Arial"/>
                <a:cs typeface="Arial"/>
              </a:rPr>
              <a:t>Bendix Confidential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554" y="6671402"/>
            <a:ext cx="1534795" cy="1244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A member of the Knorr-Bremse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Group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37744" y="1234440"/>
          <a:ext cx="9533255" cy="5282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8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5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44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6457">
                <a:tc rowSpan="2">
                  <a:txBody>
                    <a:bodyPr/>
                    <a:lstStyle/>
                    <a:p>
                      <a:pPr marL="39941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200" b="1" spc="185" dirty="0">
                          <a:latin typeface="Arial"/>
                          <a:cs typeface="Arial"/>
                        </a:rPr>
                        <a:t>Effect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b="1" spc="180" dirty="0">
                          <a:latin typeface="Arial"/>
                          <a:cs typeface="Arial"/>
                        </a:rPr>
                        <a:t>Potential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240" dirty="0">
                          <a:latin typeface="Arial"/>
                          <a:cs typeface="Arial"/>
                        </a:rPr>
                        <a:t>Causes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DADCDD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200" b="1" spc="195" dirty="0">
                          <a:latin typeface="Arial"/>
                          <a:cs typeface="Arial"/>
                        </a:rPr>
                        <a:t>Action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9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254" dirty="0">
                          <a:latin typeface="Arial"/>
                          <a:cs typeface="Arial"/>
                        </a:rPr>
                        <a:t>1-Why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254" dirty="0">
                          <a:latin typeface="Arial"/>
                          <a:cs typeface="Arial"/>
                        </a:rPr>
                        <a:t>2-Why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254" dirty="0">
                          <a:latin typeface="Arial"/>
                          <a:cs typeface="Arial"/>
                        </a:rPr>
                        <a:t>3-Why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254" dirty="0">
                          <a:latin typeface="Arial"/>
                          <a:cs typeface="Arial"/>
                        </a:rPr>
                        <a:t>4-Why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254" dirty="0">
                          <a:latin typeface="Arial"/>
                          <a:cs typeface="Arial"/>
                        </a:rPr>
                        <a:t>5-Why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9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2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77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75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75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1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1515">
              <a:lnSpc>
                <a:spcPct val="100000"/>
              </a:lnSpc>
              <a:spcBef>
                <a:spcPts val="100"/>
              </a:spcBef>
            </a:pPr>
            <a:r>
              <a:rPr dirty="0"/>
              <a:t>5</a:t>
            </a:r>
            <a:r>
              <a:rPr spc="-85" dirty="0"/>
              <a:t> </a:t>
            </a:r>
            <a:r>
              <a:rPr spc="-5" dirty="0"/>
              <a:t>Why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008" y="1996439"/>
            <a:ext cx="4094988" cy="3890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99886" y="1722668"/>
            <a:ext cx="3121025" cy="45427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9"/>
              </a:spcBef>
              <a:buSzPct val="115000"/>
              <a:buFont typeface="Tahoma"/>
              <a:buChar char="●"/>
              <a:tabLst>
                <a:tab pos="241300" algn="l"/>
              </a:tabLst>
            </a:pPr>
            <a:r>
              <a:rPr sz="2000" b="1" dirty="0">
                <a:latin typeface="Arial"/>
                <a:cs typeface="Arial"/>
              </a:rPr>
              <a:t>Actual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Place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20"/>
              </a:spcBef>
              <a:buSzPct val="115000"/>
              <a:buFont typeface="Tahoma"/>
              <a:buChar char="●"/>
              <a:tabLst>
                <a:tab pos="241300" algn="l"/>
              </a:tabLst>
            </a:pPr>
            <a:r>
              <a:rPr sz="2000" b="1" dirty="0">
                <a:latin typeface="Arial"/>
                <a:cs typeface="Arial"/>
              </a:rPr>
              <a:t>Go to the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spot</a:t>
            </a:r>
            <a:endParaRPr sz="2000">
              <a:latin typeface="Arial"/>
              <a:cs typeface="Arial"/>
            </a:endParaRPr>
          </a:p>
          <a:p>
            <a:pPr marL="501650">
              <a:lnSpc>
                <a:spcPct val="100000"/>
              </a:lnSpc>
              <a:spcBef>
                <a:spcPts val="725"/>
              </a:spcBef>
            </a:pPr>
            <a:r>
              <a:rPr sz="2000" b="1" dirty="0">
                <a:latin typeface="Arial"/>
                <a:cs typeface="Arial"/>
              </a:rPr>
              <a:t>(GEMBA)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SzPct val="115000"/>
              <a:buFont typeface="Tahoma"/>
              <a:buChar char="●"/>
              <a:tabLst>
                <a:tab pos="241300" algn="l"/>
              </a:tabLst>
            </a:pPr>
            <a:r>
              <a:rPr sz="2000" b="1" dirty="0">
                <a:latin typeface="Arial"/>
                <a:cs typeface="Arial"/>
              </a:rPr>
              <a:t>Actual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Things</a:t>
            </a:r>
            <a:endParaRPr sz="2000">
              <a:latin typeface="Arial"/>
              <a:cs typeface="Arial"/>
            </a:endParaRPr>
          </a:p>
          <a:p>
            <a:pPr marL="241300" marR="414655" indent="-241300">
              <a:lnSpc>
                <a:spcPts val="3120"/>
              </a:lnSpc>
              <a:spcBef>
                <a:spcPts val="220"/>
              </a:spcBef>
              <a:buSzPct val="115000"/>
              <a:buFont typeface="Tahoma"/>
              <a:buChar char="●"/>
              <a:tabLst>
                <a:tab pos="241300" algn="l"/>
              </a:tabLst>
            </a:pPr>
            <a:r>
              <a:rPr sz="2000" b="1" dirty="0">
                <a:latin typeface="Arial"/>
                <a:cs typeface="Arial"/>
              </a:rPr>
              <a:t>Examine the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objects  (GEMBUTSU)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Tahoma"/>
              <a:buChar char="●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ahoma"/>
              <a:buChar char="●"/>
            </a:pP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SzPct val="115000"/>
              <a:buFont typeface="Tahoma"/>
              <a:buChar char="●"/>
              <a:tabLst>
                <a:tab pos="241300" algn="l"/>
              </a:tabLst>
            </a:pPr>
            <a:r>
              <a:rPr sz="2000" b="1" dirty="0">
                <a:latin typeface="Arial"/>
                <a:cs typeface="Arial"/>
              </a:rPr>
              <a:t>Actual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Facts</a:t>
            </a:r>
            <a:endParaRPr sz="2000">
              <a:latin typeface="Arial"/>
              <a:cs typeface="Arial"/>
            </a:endParaRPr>
          </a:p>
          <a:p>
            <a:pPr marL="241300" marR="5080" indent="-241300">
              <a:lnSpc>
                <a:spcPct val="130000"/>
              </a:lnSpc>
              <a:buSzPct val="115000"/>
              <a:buFont typeface="Tahoma"/>
              <a:buChar char="●"/>
              <a:tabLst>
                <a:tab pos="241300" algn="l"/>
              </a:tabLst>
            </a:pPr>
            <a:r>
              <a:rPr sz="2000" b="1" dirty="0">
                <a:latin typeface="Arial"/>
                <a:cs typeface="Arial"/>
              </a:rPr>
              <a:t>Check facts and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figures  (GENJITSU)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437623" y="6665066"/>
            <a:ext cx="174625" cy="1454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sz="800" dirty="0">
                <a:latin typeface="Arial"/>
                <a:cs typeface="Arial"/>
              </a:rPr>
              <a:t>3</a:t>
            </a:fld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466" y="1162558"/>
            <a:ext cx="5156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65245" algn="l"/>
              </a:tabLst>
            </a:pP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5G </a:t>
            </a:r>
            <a:r>
              <a:rPr sz="3600" b="1" spc="-5" dirty="0">
                <a:solidFill>
                  <a:srgbClr val="3E79B6"/>
                </a:solidFill>
                <a:latin typeface="Arial"/>
                <a:cs typeface="Arial"/>
              </a:rPr>
              <a:t>Principle</a:t>
            </a:r>
            <a:r>
              <a:rPr sz="3600" b="1" spc="1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–</a:t>
            </a:r>
            <a:r>
              <a:rPr sz="3600" b="1" spc="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3E79B6"/>
                </a:solidFill>
                <a:latin typeface="Arial"/>
                <a:cs typeface="Arial"/>
              </a:rPr>
              <a:t>1</a:t>
            </a:r>
            <a:r>
              <a:rPr sz="3600" b="1" spc="-7" baseline="25462" dirty="0">
                <a:solidFill>
                  <a:srgbClr val="3E79B6"/>
                </a:solidFill>
                <a:latin typeface="Arial"/>
                <a:cs typeface="Arial"/>
              </a:rPr>
              <a:t>st	</a:t>
            </a: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3</a:t>
            </a:r>
            <a:r>
              <a:rPr sz="3600" b="1" spc="-7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3E79B6"/>
                </a:solidFill>
                <a:latin typeface="Arial"/>
                <a:cs typeface="Arial"/>
              </a:rPr>
              <a:t>G’s: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876925" y="138760"/>
            <a:ext cx="2844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5G</a:t>
            </a:r>
            <a:r>
              <a:rPr spc="-55" dirty="0"/>
              <a:t> </a:t>
            </a:r>
            <a:r>
              <a:rPr spc="-5" dirty="0"/>
              <a:t>Principle: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23416" y="5899403"/>
            <a:ext cx="7271384" cy="483234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  <a:tabLst>
                <a:tab pos="1120775" algn="l"/>
              </a:tabLst>
            </a:pPr>
            <a:r>
              <a:rPr sz="2400" b="1" dirty="0">
                <a:latin typeface="Arial"/>
                <a:cs typeface="Arial"/>
              </a:rPr>
              <a:t>Goal:	</a:t>
            </a:r>
            <a:r>
              <a:rPr sz="2400" b="1" spc="-5" dirty="0">
                <a:latin typeface="Arial"/>
                <a:cs typeface="Arial"/>
              </a:rPr>
              <a:t>Restores conditions </a:t>
            </a:r>
            <a:r>
              <a:rPr sz="2400" b="1" dirty="0">
                <a:latin typeface="Arial"/>
                <a:cs typeface="Arial"/>
              </a:rPr>
              <a:t>to the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Standard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866" y="1162558"/>
            <a:ext cx="9515475" cy="3813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5G </a:t>
            </a:r>
            <a:r>
              <a:rPr sz="3600" b="1" spc="-5" dirty="0">
                <a:solidFill>
                  <a:srgbClr val="3E79B6"/>
                </a:solidFill>
                <a:latin typeface="Arial"/>
                <a:cs typeface="Arial"/>
              </a:rPr>
              <a:t>Principle </a:t>
            </a:r>
            <a:r>
              <a:rPr sz="3600" b="1" dirty="0">
                <a:solidFill>
                  <a:srgbClr val="3E79B6"/>
                </a:solidFill>
                <a:latin typeface="Arial"/>
                <a:cs typeface="Arial"/>
              </a:rPr>
              <a:t>– Last 2</a:t>
            </a:r>
            <a:r>
              <a:rPr sz="3600" b="1" spc="-1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600" b="1" spc="-40" dirty="0">
                <a:solidFill>
                  <a:srgbClr val="3E79B6"/>
                </a:solidFill>
                <a:latin typeface="Arial"/>
                <a:cs typeface="Arial"/>
              </a:rPr>
              <a:t>G’s:</a:t>
            </a:r>
            <a:endParaRPr sz="3600">
              <a:latin typeface="Arial"/>
              <a:cs typeface="Arial"/>
            </a:endParaRPr>
          </a:p>
          <a:p>
            <a:pPr marL="5271135" indent="-229235">
              <a:lnSpc>
                <a:spcPct val="100000"/>
              </a:lnSpc>
              <a:spcBef>
                <a:spcPts val="2765"/>
              </a:spcBef>
              <a:buSzPct val="115000"/>
              <a:buFont typeface="Tahoma"/>
              <a:buChar char="●"/>
              <a:tabLst>
                <a:tab pos="527177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Principles</a:t>
            </a:r>
            <a:endParaRPr sz="2000">
              <a:latin typeface="Arial"/>
              <a:cs typeface="Arial"/>
            </a:endParaRPr>
          </a:p>
          <a:p>
            <a:pPr marL="5391785" marR="5080" indent="-349250">
              <a:lnSpc>
                <a:spcPts val="3120"/>
              </a:lnSpc>
              <a:spcBef>
                <a:spcPts val="225"/>
              </a:spcBef>
              <a:buSzPct val="115000"/>
              <a:buFont typeface="Tahoma"/>
              <a:buChar char="●"/>
              <a:tabLst>
                <a:tab pos="5271770" algn="l"/>
              </a:tabLst>
            </a:pPr>
            <a:r>
              <a:rPr sz="2000" b="1" dirty="0">
                <a:latin typeface="Arial"/>
                <a:cs typeface="Arial"/>
              </a:rPr>
              <a:t>Refer to the proper tools /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methods  (GENRI)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Tahoma"/>
              <a:buChar char="●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ahoma"/>
              <a:buChar char="●"/>
            </a:pPr>
            <a:endParaRPr sz="2300">
              <a:latin typeface="Arial"/>
              <a:cs typeface="Arial"/>
            </a:endParaRPr>
          </a:p>
          <a:p>
            <a:pPr marL="5271135" indent="-229235">
              <a:lnSpc>
                <a:spcPct val="100000"/>
              </a:lnSpc>
              <a:buSzPct val="115000"/>
              <a:buFont typeface="Tahoma"/>
              <a:buChar char="●"/>
              <a:tabLst>
                <a:tab pos="527177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Standards &amp;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parameters</a:t>
            </a:r>
            <a:endParaRPr sz="2000">
              <a:latin typeface="Arial"/>
              <a:cs typeface="Arial"/>
            </a:endParaRPr>
          </a:p>
          <a:p>
            <a:pPr marL="5391785" marR="1835785" indent="-349250">
              <a:lnSpc>
                <a:spcPct val="130000"/>
              </a:lnSpc>
              <a:spcBef>
                <a:spcPts val="5"/>
              </a:spcBef>
              <a:buSzPct val="115000"/>
              <a:buFont typeface="Tahoma"/>
              <a:buChar char="●"/>
              <a:tabLst>
                <a:tab pos="5271770" algn="l"/>
              </a:tabLst>
            </a:pPr>
            <a:r>
              <a:rPr sz="2000" b="1" spc="-5" dirty="0">
                <a:latin typeface="Arial"/>
                <a:cs typeface="Arial"/>
              </a:rPr>
              <a:t>Follow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standard  (GENSOKU)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4631" y="3040379"/>
            <a:ext cx="1932432" cy="1516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22804" y="3040379"/>
            <a:ext cx="1720595" cy="1757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76925" y="138760"/>
            <a:ext cx="2844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5G</a:t>
            </a:r>
            <a:r>
              <a:rPr spc="-55" dirty="0"/>
              <a:t> </a:t>
            </a:r>
            <a:r>
              <a:rPr spc="-5" dirty="0"/>
              <a:t>Principle: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37623" y="6665066"/>
            <a:ext cx="174625" cy="1454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sz="800" dirty="0">
                <a:latin typeface="Arial"/>
                <a:cs typeface="Arial"/>
              </a:rPr>
              <a:t>4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1662" y="4936276"/>
            <a:ext cx="1870710" cy="576580"/>
          </a:xfrm>
          <a:custGeom>
            <a:avLst/>
            <a:gdLst/>
            <a:ahLst/>
            <a:cxnLst/>
            <a:rect l="l" t="t" r="r" b="b"/>
            <a:pathLst>
              <a:path w="1870710" h="576579">
                <a:moveTo>
                  <a:pt x="413358" y="0"/>
                </a:moveTo>
                <a:lnTo>
                  <a:pt x="0" y="272559"/>
                </a:lnTo>
                <a:lnTo>
                  <a:pt x="1431257" y="575979"/>
                </a:lnTo>
                <a:lnTo>
                  <a:pt x="1870389" y="174851"/>
                </a:lnTo>
                <a:lnTo>
                  <a:pt x="41335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99543" y="4591724"/>
            <a:ext cx="1889760" cy="190500"/>
          </a:xfrm>
          <a:custGeom>
            <a:avLst/>
            <a:gdLst/>
            <a:ahLst/>
            <a:cxnLst/>
            <a:rect l="l" t="t" r="r" b="b"/>
            <a:pathLst>
              <a:path w="1889760" h="190500">
                <a:moveTo>
                  <a:pt x="950794" y="0"/>
                </a:moveTo>
                <a:lnTo>
                  <a:pt x="418517" y="15432"/>
                </a:lnTo>
                <a:lnTo>
                  <a:pt x="279004" y="25714"/>
                </a:lnTo>
                <a:lnTo>
                  <a:pt x="165326" y="41147"/>
                </a:lnTo>
                <a:lnTo>
                  <a:pt x="77504" y="56580"/>
                </a:lnTo>
                <a:lnTo>
                  <a:pt x="20655" y="77144"/>
                </a:lnTo>
                <a:lnTo>
                  <a:pt x="5158" y="82295"/>
                </a:lnTo>
                <a:lnTo>
                  <a:pt x="0" y="92577"/>
                </a:lnTo>
                <a:lnTo>
                  <a:pt x="5158" y="102858"/>
                </a:lnTo>
                <a:lnTo>
                  <a:pt x="20655" y="113140"/>
                </a:lnTo>
                <a:lnTo>
                  <a:pt x="77504" y="128573"/>
                </a:lnTo>
                <a:lnTo>
                  <a:pt x="165326" y="149137"/>
                </a:lnTo>
                <a:lnTo>
                  <a:pt x="279004" y="159418"/>
                </a:lnTo>
                <a:lnTo>
                  <a:pt x="578705" y="180002"/>
                </a:lnTo>
                <a:lnTo>
                  <a:pt x="950794" y="190284"/>
                </a:lnTo>
                <a:lnTo>
                  <a:pt x="1317476" y="180002"/>
                </a:lnTo>
                <a:lnTo>
                  <a:pt x="1482968" y="169700"/>
                </a:lnTo>
                <a:lnTo>
                  <a:pt x="1622460" y="159418"/>
                </a:lnTo>
                <a:lnTo>
                  <a:pt x="1736159" y="149137"/>
                </a:lnTo>
                <a:lnTo>
                  <a:pt x="1823857" y="128573"/>
                </a:lnTo>
                <a:lnTo>
                  <a:pt x="1880809" y="113140"/>
                </a:lnTo>
                <a:lnTo>
                  <a:pt x="1889682" y="107245"/>
                </a:lnTo>
                <a:lnTo>
                  <a:pt x="1889682" y="80097"/>
                </a:lnTo>
                <a:lnTo>
                  <a:pt x="1880809" y="77144"/>
                </a:lnTo>
                <a:lnTo>
                  <a:pt x="1823857" y="56580"/>
                </a:lnTo>
                <a:lnTo>
                  <a:pt x="1736159" y="41147"/>
                </a:lnTo>
                <a:lnTo>
                  <a:pt x="1622460" y="25714"/>
                </a:lnTo>
                <a:lnTo>
                  <a:pt x="1482968" y="15432"/>
                </a:lnTo>
                <a:lnTo>
                  <a:pt x="950794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16539" y="3552916"/>
            <a:ext cx="1292225" cy="771525"/>
          </a:xfrm>
          <a:custGeom>
            <a:avLst/>
            <a:gdLst/>
            <a:ahLst/>
            <a:cxnLst/>
            <a:rect l="l" t="t" r="r" b="b"/>
            <a:pathLst>
              <a:path w="1292225" h="771525">
                <a:moveTo>
                  <a:pt x="0" y="174851"/>
                </a:moveTo>
                <a:lnTo>
                  <a:pt x="124015" y="647977"/>
                </a:lnTo>
                <a:lnTo>
                  <a:pt x="144691" y="683974"/>
                </a:lnTo>
                <a:lnTo>
                  <a:pt x="211858" y="730252"/>
                </a:lnTo>
                <a:lnTo>
                  <a:pt x="310039" y="755967"/>
                </a:lnTo>
                <a:lnTo>
                  <a:pt x="392702" y="766248"/>
                </a:lnTo>
                <a:lnTo>
                  <a:pt x="485704" y="771400"/>
                </a:lnTo>
                <a:lnTo>
                  <a:pt x="692321" y="750815"/>
                </a:lnTo>
                <a:lnTo>
                  <a:pt x="806020" y="725121"/>
                </a:lnTo>
                <a:lnTo>
                  <a:pt x="909400" y="699407"/>
                </a:lnTo>
                <a:lnTo>
                  <a:pt x="1007623" y="668541"/>
                </a:lnTo>
                <a:lnTo>
                  <a:pt x="1090162" y="632544"/>
                </a:lnTo>
                <a:lnTo>
                  <a:pt x="1162591" y="591397"/>
                </a:lnTo>
                <a:lnTo>
                  <a:pt x="1214178" y="550270"/>
                </a:lnTo>
                <a:lnTo>
                  <a:pt x="1250495" y="509122"/>
                </a:lnTo>
                <a:lnTo>
                  <a:pt x="1265972" y="473125"/>
                </a:lnTo>
                <a:lnTo>
                  <a:pt x="1275223" y="303425"/>
                </a:lnTo>
                <a:lnTo>
                  <a:pt x="470207" y="303425"/>
                </a:lnTo>
                <a:lnTo>
                  <a:pt x="382364" y="298274"/>
                </a:lnTo>
                <a:lnTo>
                  <a:pt x="217017" y="267428"/>
                </a:lnTo>
                <a:lnTo>
                  <a:pt x="139512" y="241714"/>
                </a:lnTo>
                <a:lnTo>
                  <a:pt x="67187" y="210848"/>
                </a:lnTo>
                <a:lnTo>
                  <a:pt x="0" y="174851"/>
                </a:lnTo>
                <a:close/>
              </a:path>
              <a:path w="1292225" h="771525">
                <a:moveTo>
                  <a:pt x="1291765" y="0"/>
                </a:moveTo>
                <a:lnTo>
                  <a:pt x="1229654" y="51429"/>
                </a:lnTo>
                <a:lnTo>
                  <a:pt x="1162591" y="102858"/>
                </a:lnTo>
                <a:lnTo>
                  <a:pt x="1090162" y="144006"/>
                </a:lnTo>
                <a:lnTo>
                  <a:pt x="1012781" y="185133"/>
                </a:lnTo>
                <a:lnTo>
                  <a:pt x="930035" y="221130"/>
                </a:lnTo>
                <a:lnTo>
                  <a:pt x="842131" y="246844"/>
                </a:lnTo>
                <a:lnTo>
                  <a:pt x="749274" y="272559"/>
                </a:lnTo>
                <a:lnTo>
                  <a:pt x="656210" y="287992"/>
                </a:lnTo>
                <a:lnTo>
                  <a:pt x="563147" y="298274"/>
                </a:lnTo>
                <a:lnTo>
                  <a:pt x="470207" y="303425"/>
                </a:lnTo>
                <a:lnTo>
                  <a:pt x="1275223" y="303425"/>
                </a:lnTo>
                <a:lnTo>
                  <a:pt x="12917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40555" y="3954048"/>
            <a:ext cx="480695" cy="797560"/>
          </a:xfrm>
          <a:custGeom>
            <a:avLst/>
            <a:gdLst/>
            <a:ahLst/>
            <a:cxnLst/>
            <a:rect l="l" t="t" r="r" b="b"/>
            <a:pathLst>
              <a:path w="480694" h="797560">
                <a:moveTo>
                  <a:pt x="449448" y="0"/>
                </a:moveTo>
                <a:lnTo>
                  <a:pt x="439131" y="0"/>
                </a:lnTo>
                <a:lnTo>
                  <a:pt x="423655" y="5130"/>
                </a:lnTo>
                <a:lnTo>
                  <a:pt x="382364" y="20563"/>
                </a:lnTo>
                <a:lnTo>
                  <a:pt x="351350" y="56559"/>
                </a:lnTo>
                <a:lnTo>
                  <a:pt x="320356" y="102838"/>
                </a:lnTo>
                <a:lnTo>
                  <a:pt x="284183" y="164549"/>
                </a:lnTo>
                <a:lnTo>
                  <a:pt x="248010" y="246844"/>
                </a:lnTo>
                <a:lnTo>
                  <a:pt x="227355" y="293122"/>
                </a:lnTo>
                <a:lnTo>
                  <a:pt x="217017" y="349682"/>
                </a:lnTo>
                <a:lnTo>
                  <a:pt x="201520" y="406263"/>
                </a:lnTo>
                <a:lnTo>
                  <a:pt x="191182" y="473125"/>
                </a:lnTo>
                <a:lnTo>
                  <a:pt x="186023" y="545118"/>
                </a:lnTo>
                <a:lnTo>
                  <a:pt x="186023" y="622242"/>
                </a:lnTo>
                <a:lnTo>
                  <a:pt x="113677" y="642826"/>
                </a:lnTo>
                <a:lnTo>
                  <a:pt x="77504" y="658259"/>
                </a:lnTo>
                <a:lnTo>
                  <a:pt x="41331" y="678823"/>
                </a:lnTo>
                <a:lnTo>
                  <a:pt x="15496" y="709668"/>
                </a:lnTo>
                <a:lnTo>
                  <a:pt x="0" y="740534"/>
                </a:lnTo>
                <a:lnTo>
                  <a:pt x="0" y="761097"/>
                </a:lnTo>
                <a:lnTo>
                  <a:pt x="5158" y="781681"/>
                </a:lnTo>
                <a:lnTo>
                  <a:pt x="25834" y="791963"/>
                </a:lnTo>
                <a:lnTo>
                  <a:pt x="51669" y="797094"/>
                </a:lnTo>
                <a:lnTo>
                  <a:pt x="87842" y="797094"/>
                </a:lnTo>
                <a:lnTo>
                  <a:pt x="284183" y="709668"/>
                </a:lnTo>
                <a:lnTo>
                  <a:pt x="289363" y="704537"/>
                </a:lnTo>
                <a:lnTo>
                  <a:pt x="299680" y="689104"/>
                </a:lnTo>
                <a:lnTo>
                  <a:pt x="304860" y="668541"/>
                </a:lnTo>
                <a:lnTo>
                  <a:pt x="304860" y="658259"/>
                </a:lnTo>
                <a:lnTo>
                  <a:pt x="299680" y="642826"/>
                </a:lnTo>
                <a:lnTo>
                  <a:pt x="263528" y="606830"/>
                </a:lnTo>
                <a:lnTo>
                  <a:pt x="263528" y="493689"/>
                </a:lnTo>
                <a:lnTo>
                  <a:pt x="273845" y="416545"/>
                </a:lnTo>
                <a:lnTo>
                  <a:pt x="294522" y="334270"/>
                </a:lnTo>
                <a:lnTo>
                  <a:pt x="310018" y="293122"/>
                </a:lnTo>
                <a:lnTo>
                  <a:pt x="335853" y="246844"/>
                </a:lnTo>
                <a:lnTo>
                  <a:pt x="361688" y="205697"/>
                </a:lnTo>
                <a:lnTo>
                  <a:pt x="392702" y="159418"/>
                </a:lnTo>
                <a:lnTo>
                  <a:pt x="433972" y="123422"/>
                </a:lnTo>
                <a:lnTo>
                  <a:pt x="480607" y="82274"/>
                </a:lnTo>
                <a:lnTo>
                  <a:pt x="480607" y="25714"/>
                </a:lnTo>
                <a:lnTo>
                  <a:pt x="470290" y="10281"/>
                </a:lnTo>
                <a:lnTo>
                  <a:pt x="4494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69195" y="3918052"/>
            <a:ext cx="485775" cy="797560"/>
          </a:xfrm>
          <a:custGeom>
            <a:avLst/>
            <a:gdLst/>
            <a:ahLst/>
            <a:cxnLst/>
            <a:rect l="l" t="t" r="r" b="b"/>
            <a:pathLst>
              <a:path w="485775" h="797560">
                <a:moveTo>
                  <a:pt x="46428" y="0"/>
                </a:moveTo>
                <a:lnTo>
                  <a:pt x="36111" y="0"/>
                </a:lnTo>
                <a:lnTo>
                  <a:pt x="15476" y="10281"/>
                </a:lnTo>
                <a:lnTo>
                  <a:pt x="5158" y="25714"/>
                </a:lnTo>
                <a:lnTo>
                  <a:pt x="5158" y="41127"/>
                </a:lnTo>
                <a:lnTo>
                  <a:pt x="0" y="61711"/>
                </a:lnTo>
                <a:lnTo>
                  <a:pt x="5158" y="82274"/>
                </a:lnTo>
                <a:lnTo>
                  <a:pt x="51587" y="118271"/>
                </a:lnTo>
                <a:lnTo>
                  <a:pt x="92857" y="159418"/>
                </a:lnTo>
                <a:lnTo>
                  <a:pt x="124015" y="200545"/>
                </a:lnTo>
                <a:lnTo>
                  <a:pt x="149809" y="246844"/>
                </a:lnTo>
                <a:lnTo>
                  <a:pt x="170444" y="287971"/>
                </a:lnTo>
                <a:lnTo>
                  <a:pt x="191079" y="334270"/>
                </a:lnTo>
                <a:lnTo>
                  <a:pt x="211714" y="416545"/>
                </a:lnTo>
                <a:lnTo>
                  <a:pt x="222031" y="488538"/>
                </a:lnTo>
                <a:lnTo>
                  <a:pt x="222031" y="550249"/>
                </a:lnTo>
                <a:lnTo>
                  <a:pt x="216872" y="601678"/>
                </a:lnTo>
                <a:lnTo>
                  <a:pt x="185920" y="642826"/>
                </a:lnTo>
                <a:lnTo>
                  <a:pt x="180761" y="653108"/>
                </a:lnTo>
                <a:lnTo>
                  <a:pt x="180761" y="668541"/>
                </a:lnTo>
                <a:lnTo>
                  <a:pt x="185920" y="689104"/>
                </a:lnTo>
                <a:lnTo>
                  <a:pt x="201396" y="704537"/>
                </a:lnTo>
                <a:lnTo>
                  <a:pt x="392682" y="797094"/>
                </a:lnTo>
                <a:lnTo>
                  <a:pt x="433952" y="797094"/>
                </a:lnTo>
                <a:lnTo>
                  <a:pt x="459745" y="791963"/>
                </a:lnTo>
                <a:lnTo>
                  <a:pt x="480380" y="781661"/>
                </a:lnTo>
                <a:lnTo>
                  <a:pt x="485539" y="761097"/>
                </a:lnTo>
                <a:lnTo>
                  <a:pt x="485539" y="740534"/>
                </a:lnTo>
                <a:lnTo>
                  <a:pt x="444269" y="678823"/>
                </a:lnTo>
                <a:lnTo>
                  <a:pt x="408158" y="658238"/>
                </a:lnTo>
                <a:lnTo>
                  <a:pt x="335729" y="627393"/>
                </a:lnTo>
                <a:lnTo>
                  <a:pt x="299618" y="617111"/>
                </a:lnTo>
                <a:lnTo>
                  <a:pt x="299618" y="545118"/>
                </a:lnTo>
                <a:lnTo>
                  <a:pt x="294460" y="473105"/>
                </a:lnTo>
                <a:lnTo>
                  <a:pt x="284142" y="406263"/>
                </a:lnTo>
                <a:lnTo>
                  <a:pt x="253190" y="293122"/>
                </a:lnTo>
                <a:lnTo>
                  <a:pt x="237507" y="246844"/>
                </a:lnTo>
                <a:lnTo>
                  <a:pt x="201396" y="159418"/>
                </a:lnTo>
                <a:lnTo>
                  <a:pt x="165285" y="97707"/>
                </a:lnTo>
                <a:lnTo>
                  <a:pt x="134333" y="56559"/>
                </a:lnTo>
                <a:lnTo>
                  <a:pt x="103174" y="20563"/>
                </a:lnTo>
                <a:lnTo>
                  <a:pt x="61904" y="5130"/>
                </a:lnTo>
                <a:lnTo>
                  <a:pt x="46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63370" y="2776364"/>
            <a:ext cx="1659255" cy="1033780"/>
          </a:xfrm>
          <a:custGeom>
            <a:avLst/>
            <a:gdLst/>
            <a:ahLst/>
            <a:cxnLst/>
            <a:rect l="l" t="t" r="r" b="b"/>
            <a:pathLst>
              <a:path w="1659255" h="1033779">
                <a:moveTo>
                  <a:pt x="1012761" y="0"/>
                </a:moveTo>
                <a:lnTo>
                  <a:pt x="847475" y="0"/>
                </a:lnTo>
                <a:lnTo>
                  <a:pt x="764708" y="10302"/>
                </a:lnTo>
                <a:lnTo>
                  <a:pt x="599361" y="41209"/>
                </a:lnTo>
                <a:lnTo>
                  <a:pt x="521856" y="66965"/>
                </a:lnTo>
                <a:lnTo>
                  <a:pt x="449531" y="92515"/>
                </a:lnTo>
                <a:lnTo>
                  <a:pt x="377185" y="123422"/>
                </a:lnTo>
                <a:lnTo>
                  <a:pt x="310018" y="154329"/>
                </a:lnTo>
                <a:lnTo>
                  <a:pt x="196341" y="236542"/>
                </a:lnTo>
                <a:lnTo>
                  <a:pt x="149830" y="277751"/>
                </a:lnTo>
                <a:lnTo>
                  <a:pt x="108498" y="323906"/>
                </a:lnTo>
                <a:lnTo>
                  <a:pt x="72325" y="370267"/>
                </a:lnTo>
                <a:lnTo>
                  <a:pt x="41331" y="416627"/>
                </a:lnTo>
                <a:lnTo>
                  <a:pt x="20655" y="467933"/>
                </a:lnTo>
                <a:lnTo>
                  <a:pt x="5158" y="519445"/>
                </a:lnTo>
                <a:lnTo>
                  <a:pt x="0" y="570751"/>
                </a:lnTo>
                <a:lnTo>
                  <a:pt x="0" y="622263"/>
                </a:lnTo>
                <a:lnTo>
                  <a:pt x="15496" y="673774"/>
                </a:lnTo>
                <a:lnTo>
                  <a:pt x="30993" y="725121"/>
                </a:lnTo>
                <a:lnTo>
                  <a:pt x="56828" y="766269"/>
                </a:lnTo>
                <a:lnTo>
                  <a:pt x="93001" y="812547"/>
                </a:lnTo>
                <a:lnTo>
                  <a:pt x="134333" y="853695"/>
                </a:lnTo>
                <a:lnTo>
                  <a:pt x="180844" y="889691"/>
                </a:lnTo>
                <a:lnTo>
                  <a:pt x="232514" y="920557"/>
                </a:lnTo>
                <a:lnTo>
                  <a:pt x="289342" y="951403"/>
                </a:lnTo>
                <a:lnTo>
                  <a:pt x="423696" y="992550"/>
                </a:lnTo>
                <a:lnTo>
                  <a:pt x="496021" y="1013114"/>
                </a:lnTo>
                <a:lnTo>
                  <a:pt x="568367" y="1023396"/>
                </a:lnTo>
                <a:lnTo>
                  <a:pt x="728535" y="1033677"/>
                </a:lnTo>
                <a:lnTo>
                  <a:pt x="899062" y="1023396"/>
                </a:lnTo>
                <a:lnTo>
                  <a:pt x="981808" y="1007983"/>
                </a:lnTo>
                <a:lnTo>
                  <a:pt x="1064348" y="987399"/>
                </a:lnTo>
                <a:lnTo>
                  <a:pt x="1141935" y="966836"/>
                </a:lnTo>
                <a:lnTo>
                  <a:pt x="1214157" y="941121"/>
                </a:lnTo>
                <a:lnTo>
                  <a:pt x="1281427" y="910255"/>
                </a:lnTo>
                <a:lnTo>
                  <a:pt x="1348491" y="874258"/>
                </a:lnTo>
                <a:lnTo>
                  <a:pt x="1410602" y="838262"/>
                </a:lnTo>
                <a:lnTo>
                  <a:pt x="1513983" y="755987"/>
                </a:lnTo>
                <a:lnTo>
                  <a:pt x="1555252" y="709709"/>
                </a:lnTo>
                <a:lnTo>
                  <a:pt x="1591363" y="663472"/>
                </a:lnTo>
                <a:lnTo>
                  <a:pt x="1617363" y="611960"/>
                </a:lnTo>
                <a:lnTo>
                  <a:pt x="1643157" y="565806"/>
                </a:lnTo>
                <a:lnTo>
                  <a:pt x="1653475" y="514294"/>
                </a:lnTo>
                <a:lnTo>
                  <a:pt x="1658633" y="462782"/>
                </a:lnTo>
                <a:lnTo>
                  <a:pt x="1658633" y="406325"/>
                </a:lnTo>
                <a:lnTo>
                  <a:pt x="1648316" y="354813"/>
                </a:lnTo>
                <a:lnTo>
                  <a:pt x="1627681" y="308658"/>
                </a:lnTo>
                <a:lnTo>
                  <a:pt x="1601681" y="262298"/>
                </a:lnTo>
                <a:lnTo>
                  <a:pt x="1565570" y="221088"/>
                </a:lnTo>
                <a:lnTo>
                  <a:pt x="1524300" y="180085"/>
                </a:lnTo>
                <a:lnTo>
                  <a:pt x="1477665" y="144027"/>
                </a:lnTo>
                <a:lnTo>
                  <a:pt x="1426078" y="113119"/>
                </a:lnTo>
                <a:lnTo>
                  <a:pt x="1369332" y="82212"/>
                </a:lnTo>
                <a:lnTo>
                  <a:pt x="1307221" y="56663"/>
                </a:lnTo>
                <a:lnTo>
                  <a:pt x="1240157" y="36058"/>
                </a:lnTo>
                <a:lnTo>
                  <a:pt x="1167729" y="20604"/>
                </a:lnTo>
                <a:lnTo>
                  <a:pt x="10127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01043" y="3198143"/>
            <a:ext cx="227965" cy="216535"/>
          </a:xfrm>
          <a:custGeom>
            <a:avLst/>
            <a:gdLst/>
            <a:ahLst/>
            <a:cxnLst/>
            <a:rect l="l" t="t" r="r" b="b"/>
            <a:pathLst>
              <a:path w="227964" h="216535">
                <a:moveTo>
                  <a:pt x="139512" y="0"/>
                </a:moveTo>
                <a:lnTo>
                  <a:pt x="118836" y="0"/>
                </a:lnTo>
                <a:lnTo>
                  <a:pt x="98180" y="5151"/>
                </a:lnTo>
                <a:lnTo>
                  <a:pt x="56849" y="25549"/>
                </a:lnTo>
                <a:lnTo>
                  <a:pt x="20676" y="61608"/>
                </a:lnTo>
                <a:lnTo>
                  <a:pt x="0" y="118271"/>
                </a:lnTo>
                <a:lnTo>
                  <a:pt x="0" y="154123"/>
                </a:lnTo>
                <a:lnTo>
                  <a:pt x="10338" y="190181"/>
                </a:lnTo>
                <a:lnTo>
                  <a:pt x="31014" y="215937"/>
                </a:lnTo>
                <a:lnTo>
                  <a:pt x="72345" y="200484"/>
                </a:lnTo>
                <a:lnTo>
                  <a:pt x="129174" y="190181"/>
                </a:lnTo>
                <a:lnTo>
                  <a:pt x="170506" y="185030"/>
                </a:lnTo>
                <a:lnTo>
                  <a:pt x="206679" y="185030"/>
                </a:lnTo>
                <a:lnTo>
                  <a:pt x="217017" y="164425"/>
                </a:lnTo>
                <a:lnTo>
                  <a:pt x="227355" y="144027"/>
                </a:lnTo>
                <a:lnTo>
                  <a:pt x="227355" y="92515"/>
                </a:lnTo>
                <a:lnTo>
                  <a:pt x="222176" y="71910"/>
                </a:lnTo>
                <a:lnTo>
                  <a:pt x="211858" y="51305"/>
                </a:lnTo>
                <a:lnTo>
                  <a:pt x="196341" y="35852"/>
                </a:lnTo>
                <a:lnTo>
                  <a:pt x="180844" y="20604"/>
                </a:lnTo>
                <a:lnTo>
                  <a:pt x="1395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0845" y="3126027"/>
            <a:ext cx="232410" cy="221615"/>
          </a:xfrm>
          <a:custGeom>
            <a:avLst/>
            <a:gdLst/>
            <a:ahLst/>
            <a:cxnLst/>
            <a:rect l="l" t="t" r="r" b="b"/>
            <a:pathLst>
              <a:path w="232410" h="221614">
                <a:moveTo>
                  <a:pt x="118650" y="0"/>
                </a:moveTo>
                <a:lnTo>
                  <a:pt x="92857" y="0"/>
                </a:lnTo>
                <a:lnTo>
                  <a:pt x="51587" y="10302"/>
                </a:lnTo>
                <a:lnTo>
                  <a:pt x="20634" y="41209"/>
                </a:lnTo>
                <a:lnTo>
                  <a:pt x="10317" y="61814"/>
                </a:lnTo>
                <a:lnTo>
                  <a:pt x="5158" y="82418"/>
                </a:lnTo>
                <a:lnTo>
                  <a:pt x="0" y="107968"/>
                </a:lnTo>
                <a:lnTo>
                  <a:pt x="0" y="128573"/>
                </a:lnTo>
                <a:lnTo>
                  <a:pt x="10317" y="154329"/>
                </a:lnTo>
                <a:lnTo>
                  <a:pt x="20634" y="174934"/>
                </a:lnTo>
                <a:lnTo>
                  <a:pt x="41269" y="200690"/>
                </a:lnTo>
                <a:lnTo>
                  <a:pt x="61904" y="221088"/>
                </a:lnTo>
                <a:lnTo>
                  <a:pt x="113491" y="210992"/>
                </a:lnTo>
                <a:lnTo>
                  <a:pt x="170444" y="200690"/>
                </a:lnTo>
                <a:lnTo>
                  <a:pt x="216872" y="195538"/>
                </a:lnTo>
                <a:lnTo>
                  <a:pt x="227190" y="164631"/>
                </a:lnTo>
                <a:lnTo>
                  <a:pt x="232349" y="133724"/>
                </a:lnTo>
                <a:lnTo>
                  <a:pt x="227190" y="97666"/>
                </a:lnTo>
                <a:lnTo>
                  <a:pt x="211714" y="66965"/>
                </a:lnTo>
                <a:lnTo>
                  <a:pt x="180761" y="25755"/>
                </a:lnTo>
                <a:lnTo>
                  <a:pt x="139491" y="5151"/>
                </a:lnTo>
                <a:lnTo>
                  <a:pt x="118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73389" y="3290658"/>
            <a:ext cx="103505" cy="160020"/>
          </a:xfrm>
          <a:custGeom>
            <a:avLst/>
            <a:gdLst/>
            <a:ahLst/>
            <a:cxnLst/>
            <a:rect l="l" t="t" r="r" b="b"/>
            <a:pathLst>
              <a:path w="103505" h="160020">
                <a:moveTo>
                  <a:pt x="51669" y="0"/>
                </a:moveTo>
                <a:lnTo>
                  <a:pt x="41331" y="0"/>
                </a:lnTo>
                <a:lnTo>
                  <a:pt x="20655" y="10302"/>
                </a:lnTo>
                <a:lnTo>
                  <a:pt x="5158" y="30907"/>
                </a:lnTo>
                <a:lnTo>
                  <a:pt x="0" y="56456"/>
                </a:lnTo>
                <a:lnTo>
                  <a:pt x="0" y="87364"/>
                </a:lnTo>
                <a:lnTo>
                  <a:pt x="5158" y="113119"/>
                </a:lnTo>
                <a:lnTo>
                  <a:pt x="20655" y="138875"/>
                </a:lnTo>
                <a:lnTo>
                  <a:pt x="41331" y="154329"/>
                </a:lnTo>
                <a:lnTo>
                  <a:pt x="51669" y="154329"/>
                </a:lnTo>
                <a:lnTo>
                  <a:pt x="62007" y="159480"/>
                </a:lnTo>
                <a:lnTo>
                  <a:pt x="72325" y="154329"/>
                </a:lnTo>
                <a:lnTo>
                  <a:pt x="77504" y="149178"/>
                </a:lnTo>
                <a:lnTo>
                  <a:pt x="93001" y="128573"/>
                </a:lnTo>
                <a:lnTo>
                  <a:pt x="103339" y="102817"/>
                </a:lnTo>
                <a:lnTo>
                  <a:pt x="103339" y="71910"/>
                </a:lnTo>
                <a:lnTo>
                  <a:pt x="93001" y="41209"/>
                </a:lnTo>
                <a:lnTo>
                  <a:pt x="77504" y="20604"/>
                </a:lnTo>
                <a:lnTo>
                  <a:pt x="62007" y="5151"/>
                </a:lnTo>
                <a:lnTo>
                  <a:pt x="51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77909" y="3218748"/>
            <a:ext cx="103505" cy="154305"/>
          </a:xfrm>
          <a:custGeom>
            <a:avLst/>
            <a:gdLst/>
            <a:ahLst/>
            <a:cxnLst/>
            <a:rect l="l" t="t" r="r" b="b"/>
            <a:pathLst>
              <a:path w="103505" h="154304">
                <a:moveTo>
                  <a:pt x="62111" y="0"/>
                </a:moveTo>
                <a:lnTo>
                  <a:pt x="30952" y="0"/>
                </a:lnTo>
                <a:lnTo>
                  <a:pt x="20634" y="4945"/>
                </a:lnTo>
                <a:lnTo>
                  <a:pt x="10317" y="25549"/>
                </a:lnTo>
                <a:lnTo>
                  <a:pt x="0" y="51305"/>
                </a:lnTo>
                <a:lnTo>
                  <a:pt x="0" y="82212"/>
                </a:lnTo>
                <a:lnTo>
                  <a:pt x="10317" y="113119"/>
                </a:lnTo>
                <a:lnTo>
                  <a:pt x="20634" y="133518"/>
                </a:lnTo>
                <a:lnTo>
                  <a:pt x="41269" y="148972"/>
                </a:lnTo>
                <a:lnTo>
                  <a:pt x="51587" y="154123"/>
                </a:lnTo>
                <a:lnTo>
                  <a:pt x="62111" y="154123"/>
                </a:lnTo>
                <a:lnTo>
                  <a:pt x="82745" y="143821"/>
                </a:lnTo>
                <a:lnTo>
                  <a:pt x="98222" y="128367"/>
                </a:lnTo>
                <a:lnTo>
                  <a:pt x="103380" y="97666"/>
                </a:lnTo>
                <a:lnTo>
                  <a:pt x="103380" y="66759"/>
                </a:lnTo>
                <a:lnTo>
                  <a:pt x="82745" y="15247"/>
                </a:lnTo>
                <a:lnTo>
                  <a:pt x="62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9562" y="3763764"/>
            <a:ext cx="113664" cy="31115"/>
          </a:xfrm>
          <a:custGeom>
            <a:avLst/>
            <a:gdLst/>
            <a:ahLst/>
            <a:cxnLst/>
            <a:rect l="l" t="t" r="r" b="b"/>
            <a:pathLst>
              <a:path w="113664" h="31114">
                <a:moveTo>
                  <a:pt x="51669" y="0"/>
                </a:moveTo>
                <a:lnTo>
                  <a:pt x="0" y="10281"/>
                </a:lnTo>
                <a:lnTo>
                  <a:pt x="46490" y="30865"/>
                </a:lnTo>
                <a:lnTo>
                  <a:pt x="113657" y="15432"/>
                </a:lnTo>
                <a:lnTo>
                  <a:pt x="51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0894" y="3537482"/>
            <a:ext cx="558165" cy="62230"/>
          </a:xfrm>
          <a:custGeom>
            <a:avLst/>
            <a:gdLst/>
            <a:ahLst/>
            <a:cxnLst/>
            <a:rect l="l" t="t" r="r" b="b"/>
            <a:pathLst>
              <a:path w="558164" h="62229">
                <a:moveTo>
                  <a:pt x="487447" y="36017"/>
                </a:moveTo>
                <a:lnTo>
                  <a:pt x="242852" y="36017"/>
                </a:lnTo>
                <a:lnTo>
                  <a:pt x="444269" y="46298"/>
                </a:lnTo>
                <a:lnTo>
                  <a:pt x="557967" y="61711"/>
                </a:lnTo>
                <a:lnTo>
                  <a:pt x="506380" y="41147"/>
                </a:lnTo>
                <a:lnTo>
                  <a:pt x="487447" y="36017"/>
                </a:lnTo>
                <a:close/>
              </a:path>
              <a:path w="558164" h="62229">
                <a:moveTo>
                  <a:pt x="289342" y="0"/>
                </a:moveTo>
                <a:lnTo>
                  <a:pt x="242852" y="0"/>
                </a:lnTo>
                <a:lnTo>
                  <a:pt x="196341" y="5151"/>
                </a:lnTo>
                <a:lnTo>
                  <a:pt x="144671" y="10302"/>
                </a:lnTo>
                <a:lnTo>
                  <a:pt x="98160" y="20584"/>
                </a:lnTo>
                <a:lnTo>
                  <a:pt x="46490" y="36017"/>
                </a:lnTo>
                <a:lnTo>
                  <a:pt x="0" y="56580"/>
                </a:lnTo>
                <a:lnTo>
                  <a:pt x="41331" y="51429"/>
                </a:lnTo>
                <a:lnTo>
                  <a:pt x="160168" y="41147"/>
                </a:lnTo>
                <a:lnTo>
                  <a:pt x="242852" y="36017"/>
                </a:lnTo>
                <a:lnTo>
                  <a:pt x="487447" y="36017"/>
                </a:lnTo>
                <a:lnTo>
                  <a:pt x="449428" y="25714"/>
                </a:lnTo>
                <a:lnTo>
                  <a:pt x="372026" y="10302"/>
                </a:lnTo>
                <a:lnTo>
                  <a:pt x="2893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84290" y="2699303"/>
            <a:ext cx="450215" cy="1151890"/>
          </a:xfrm>
          <a:custGeom>
            <a:avLst/>
            <a:gdLst/>
            <a:ahLst/>
            <a:cxnLst/>
            <a:rect l="l" t="t" r="r" b="b"/>
            <a:pathLst>
              <a:path w="450214" h="1151889">
                <a:moveTo>
                  <a:pt x="320386" y="123422"/>
                </a:moveTo>
                <a:lnTo>
                  <a:pt x="185920" y="123422"/>
                </a:lnTo>
                <a:lnTo>
                  <a:pt x="211920" y="128573"/>
                </a:lnTo>
                <a:lnTo>
                  <a:pt x="232555" y="144027"/>
                </a:lnTo>
                <a:lnTo>
                  <a:pt x="248031" y="169576"/>
                </a:lnTo>
                <a:lnTo>
                  <a:pt x="268666" y="195332"/>
                </a:lnTo>
                <a:lnTo>
                  <a:pt x="299618" y="257147"/>
                </a:lnTo>
                <a:lnTo>
                  <a:pt x="320253" y="329057"/>
                </a:lnTo>
                <a:lnTo>
                  <a:pt x="341094" y="400968"/>
                </a:lnTo>
                <a:lnTo>
                  <a:pt x="351412" y="462782"/>
                </a:lnTo>
                <a:lnTo>
                  <a:pt x="361729" y="519445"/>
                </a:lnTo>
                <a:lnTo>
                  <a:pt x="366888" y="529541"/>
                </a:lnTo>
                <a:lnTo>
                  <a:pt x="361729" y="550146"/>
                </a:lnTo>
                <a:lnTo>
                  <a:pt x="335936" y="591355"/>
                </a:lnTo>
                <a:lnTo>
                  <a:pt x="294460" y="647812"/>
                </a:lnTo>
                <a:lnTo>
                  <a:pt x="242872" y="714778"/>
                </a:lnTo>
                <a:lnTo>
                  <a:pt x="149809" y="822767"/>
                </a:lnTo>
                <a:lnTo>
                  <a:pt x="108539" y="874197"/>
                </a:lnTo>
                <a:lnTo>
                  <a:pt x="93063" y="1151887"/>
                </a:lnTo>
                <a:lnTo>
                  <a:pt x="418475" y="637716"/>
                </a:lnTo>
                <a:lnTo>
                  <a:pt x="439110" y="617111"/>
                </a:lnTo>
                <a:lnTo>
                  <a:pt x="449634" y="586204"/>
                </a:lnTo>
                <a:lnTo>
                  <a:pt x="449634" y="514294"/>
                </a:lnTo>
                <a:lnTo>
                  <a:pt x="444269" y="467933"/>
                </a:lnTo>
                <a:lnTo>
                  <a:pt x="433952" y="421572"/>
                </a:lnTo>
                <a:lnTo>
                  <a:pt x="408158" y="329057"/>
                </a:lnTo>
                <a:lnTo>
                  <a:pt x="372047" y="241693"/>
                </a:lnTo>
                <a:lnTo>
                  <a:pt x="341094" y="164425"/>
                </a:lnTo>
                <a:lnTo>
                  <a:pt x="320386" y="123422"/>
                </a:lnTo>
                <a:close/>
              </a:path>
              <a:path w="450214" h="1151889">
                <a:moveTo>
                  <a:pt x="165285" y="0"/>
                </a:moveTo>
                <a:lnTo>
                  <a:pt x="103380" y="10302"/>
                </a:lnTo>
                <a:lnTo>
                  <a:pt x="56745" y="30701"/>
                </a:lnTo>
                <a:lnTo>
                  <a:pt x="10317" y="77061"/>
                </a:lnTo>
                <a:lnTo>
                  <a:pt x="0" y="97666"/>
                </a:lnTo>
                <a:lnTo>
                  <a:pt x="0" y="138875"/>
                </a:lnTo>
                <a:lnTo>
                  <a:pt x="87904" y="138875"/>
                </a:lnTo>
                <a:lnTo>
                  <a:pt x="103380" y="154123"/>
                </a:lnTo>
                <a:lnTo>
                  <a:pt x="124015" y="159274"/>
                </a:lnTo>
                <a:lnTo>
                  <a:pt x="139491" y="159274"/>
                </a:lnTo>
                <a:lnTo>
                  <a:pt x="154968" y="149178"/>
                </a:lnTo>
                <a:lnTo>
                  <a:pt x="180761" y="133724"/>
                </a:lnTo>
                <a:lnTo>
                  <a:pt x="185920" y="123422"/>
                </a:lnTo>
                <a:lnTo>
                  <a:pt x="320386" y="123422"/>
                </a:lnTo>
                <a:lnTo>
                  <a:pt x="304777" y="92515"/>
                </a:lnTo>
                <a:lnTo>
                  <a:pt x="1652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315" y="4200893"/>
            <a:ext cx="1302385" cy="1101090"/>
          </a:xfrm>
          <a:custGeom>
            <a:avLst/>
            <a:gdLst/>
            <a:ahLst/>
            <a:cxnLst/>
            <a:rect l="l" t="t" r="r" b="b"/>
            <a:pathLst>
              <a:path w="1302385" h="1101089">
                <a:moveTo>
                  <a:pt x="315177" y="0"/>
                </a:moveTo>
                <a:lnTo>
                  <a:pt x="0" y="97707"/>
                </a:lnTo>
                <a:lnTo>
                  <a:pt x="165347" y="1007942"/>
                </a:lnTo>
                <a:lnTo>
                  <a:pt x="981726" y="1100519"/>
                </a:lnTo>
                <a:lnTo>
                  <a:pt x="1219399" y="863956"/>
                </a:lnTo>
                <a:lnTo>
                  <a:pt x="1302083" y="41127"/>
                </a:lnTo>
                <a:lnTo>
                  <a:pt x="315177" y="0"/>
                </a:lnTo>
                <a:close/>
              </a:path>
            </a:pathLst>
          </a:custGeom>
          <a:solidFill>
            <a:srgbClr val="8B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1947" y="3558067"/>
            <a:ext cx="883919" cy="797560"/>
          </a:xfrm>
          <a:custGeom>
            <a:avLst/>
            <a:gdLst/>
            <a:ahLst/>
            <a:cxnLst/>
            <a:rect l="l" t="t" r="r" b="b"/>
            <a:pathLst>
              <a:path w="883919" h="797560">
                <a:moveTo>
                  <a:pt x="614873" y="0"/>
                </a:moveTo>
                <a:lnTo>
                  <a:pt x="0" y="179982"/>
                </a:lnTo>
                <a:lnTo>
                  <a:pt x="465023" y="797094"/>
                </a:lnTo>
                <a:lnTo>
                  <a:pt x="883560" y="668541"/>
                </a:lnTo>
                <a:lnTo>
                  <a:pt x="614873" y="0"/>
                </a:lnTo>
                <a:close/>
              </a:path>
            </a:pathLst>
          </a:custGeom>
          <a:solidFill>
            <a:srgbClr val="8B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316" y="4278037"/>
            <a:ext cx="1106170" cy="180340"/>
          </a:xfrm>
          <a:custGeom>
            <a:avLst/>
            <a:gdLst/>
            <a:ahLst/>
            <a:cxnLst/>
            <a:rect l="l" t="t" r="r" b="b"/>
            <a:pathLst>
              <a:path w="1106170" h="180339">
                <a:moveTo>
                  <a:pt x="232514" y="0"/>
                </a:moveTo>
                <a:lnTo>
                  <a:pt x="0" y="102838"/>
                </a:lnTo>
                <a:lnTo>
                  <a:pt x="775047" y="179982"/>
                </a:lnTo>
                <a:lnTo>
                  <a:pt x="1105742" y="15412"/>
                </a:lnTo>
                <a:lnTo>
                  <a:pt x="2325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11700" y="3650623"/>
            <a:ext cx="594360" cy="375920"/>
          </a:xfrm>
          <a:custGeom>
            <a:avLst/>
            <a:gdLst/>
            <a:ahLst/>
            <a:cxnLst/>
            <a:rect l="l" t="t" r="r" b="b"/>
            <a:pathLst>
              <a:path w="594360" h="375920">
                <a:moveTo>
                  <a:pt x="232514" y="0"/>
                </a:moveTo>
                <a:lnTo>
                  <a:pt x="217017" y="0"/>
                </a:lnTo>
                <a:lnTo>
                  <a:pt x="186003" y="10281"/>
                </a:lnTo>
                <a:lnTo>
                  <a:pt x="170506" y="25714"/>
                </a:lnTo>
                <a:lnTo>
                  <a:pt x="118836" y="87425"/>
                </a:lnTo>
                <a:lnTo>
                  <a:pt x="82663" y="128573"/>
                </a:lnTo>
                <a:lnTo>
                  <a:pt x="51669" y="174851"/>
                </a:lnTo>
                <a:lnTo>
                  <a:pt x="25834" y="226281"/>
                </a:lnTo>
                <a:lnTo>
                  <a:pt x="10338" y="267428"/>
                </a:lnTo>
                <a:lnTo>
                  <a:pt x="0" y="308555"/>
                </a:lnTo>
                <a:lnTo>
                  <a:pt x="5158" y="318858"/>
                </a:lnTo>
                <a:lnTo>
                  <a:pt x="10338" y="334270"/>
                </a:lnTo>
                <a:lnTo>
                  <a:pt x="51669" y="354854"/>
                </a:lnTo>
                <a:lnTo>
                  <a:pt x="108498" y="370267"/>
                </a:lnTo>
                <a:lnTo>
                  <a:pt x="170506" y="375418"/>
                </a:lnTo>
                <a:lnTo>
                  <a:pt x="211837" y="375418"/>
                </a:lnTo>
                <a:lnTo>
                  <a:pt x="594202" y="365136"/>
                </a:lnTo>
                <a:lnTo>
                  <a:pt x="511518" y="303425"/>
                </a:lnTo>
                <a:lnTo>
                  <a:pt x="506359" y="282841"/>
                </a:lnTo>
                <a:lnTo>
                  <a:pt x="82663" y="282841"/>
                </a:lnTo>
                <a:lnTo>
                  <a:pt x="56828" y="277710"/>
                </a:lnTo>
                <a:lnTo>
                  <a:pt x="72325" y="246844"/>
                </a:lnTo>
                <a:lnTo>
                  <a:pt x="103339" y="205717"/>
                </a:lnTo>
                <a:lnTo>
                  <a:pt x="160168" y="138855"/>
                </a:lnTo>
                <a:lnTo>
                  <a:pt x="170506" y="123422"/>
                </a:lnTo>
                <a:lnTo>
                  <a:pt x="186003" y="118291"/>
                </a:lnTo>
                <a:lnTo>
                  <a:pt x="196341" y="113140"/>
                </a:lnTo>
                <a:lnTo>
                  <a:pt x="248010" y="113140"/>
                </a:lnTo>
                <a:lnTo>
                  <a:pt x="279004" y="102858"/>
                </a:lnTo>
                <a:lnTo>
                  <a:pt x="289342" y="92577"/>
                </a:lnTo>
                <a:lnTo>
                  <a:pt x="294522" y="82295"/>
                </a:lnTo>
                <a:lnTo>
                  <a:pt x="299680" y="66862"/>
                </a:lnTo>
                <a:lnTo>
                  <a:pt x="299680" y="46298"/>
                </a:lnTo>
                <a:lnTo>
                  <a:pt x="284183" y="20584"/>
                </a:lnTo>
                <a:lnTo>
                  <a:pt x="263507" y="5151"/>
                </a:lnTo>
                <a:lnTo>
                  <a:pt x="232514" y="0"/>
                </a:lnTo>
                <a:close/>
              </a:path>
              <a:path w="594360" h="375920">
                <a:moveTo>
                  <a:pt x="423696" y="231432"/>
                </a:moveTo>
                <a:lnTo>
                  <a:pt x="397861" y="236562"/>
                </a:lnTo>
                <a:lnTo>
                  <a:pt x="377185" y="241714"/>
                </a:lnTo>
                <a:lnTo>
                  <a:pt x="310018" y="257147"/>
                </a:lnTo>
                <a:lnTo>
                  <a:pt x="217017" y="272559"/>
                </a:lnTo>
                <a:lnTo>
                  <a:pt x="123995" y="282841"/>
                </a:lnTo>
                <a:lnTo>
                  <a:pt x="506359" y="282841"/>
                </a:lnTo>
                <a:lnTo>
                  <a:pt x="496021" y="262277"/>
                </a:lnTo>
                <a:lnTo>
                  <a:pt x="465028" y="241714"/>
                </a:lnTo>
                <a:lnTo>
                  <a:pt x="423696" y="2314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3988" y="2421551"/>
            <a:ext cx="568960" cy="586740"/>
          </a:xfrm>
          <a:custGeom>
            <a:avLst/>
            <a:gdLst/>
            <a:ahLst/>
            <a:cxnLst/>
            <a:rect l="l" t="t" r="r" b="b"/>
            <a:pathLst>
              <a:path w="568960" h="586739">
                <a:moveTo>
                  <a:pt x="546672" y="97666"/>
                </a:moveTo>
                <a:lnTo>
                  <a:pt x="387523" y="97666"/>
                </a:lnTo>
                <a:lnTo>
                  <a:pt x="413358" y="102817"/>
                </a:lnTo>
                <a:lnTo>
                  <a:pt x="434034" y="113119"/>
                </a:lnTo>
                <a:lnTo>
                  <a:pt x="459869" y="138875"/>
                </a:lnTo>
                <a:lnTo>
                  <a:pt x="470207" y="159480"/>
                </a:lnTo>
                <a:lnTo>
                  <a:pt x="475366" y="185030"/>
                </a:lnTo>
                <a:lnTo>
                  <a:pt x="475366" y="215937"/>
                </a:lnTo>
                <a:lnTo>
                  <a:pt x="459869" y="272600"/>
                </a:lnTo>
                <a:lnTo>
                  <a:pt x="423696" y="329057"/>
                </a:lnTo>
                <a:lnTo>
                  <a:pt x="372026" y="365115"/>
                </a:lnTo>
                <a:lnTo>
                  <a:pt x="258349" y="380569"/>
                </a:lnTo>
                <a:lnTo>
                  <a:pt x="304860" y="452479"/>
                </a:lnTo>
                <a:lnTo>
                  <a:pt x="341033" y="493689"/>
                </a:lnTo>
                <a:lnTo>
                  <a:pt x="392702" y="570751"/>
                </a:lnTo>
                <a:lnTo>
                  <a:pt x="403040" y="575902"/>
                </a:lnTo>
                <a:lnTo>
                  <a:pt x="418537" y="586204"/>
                </a:lnTo>
                <a:lnTo>
                  <a:pt x="372026" y="457631"/>
                </a:lnTo>
                <a:lnTo>
                  <a:pt x="408199" y="447328"/>
                </a:lnTo>
                <a:lnTo>
                  <a:pt x="454710" y="431875"/>
                </a:lnTo>
                <a:lnTo>
                  <a:pt x="490863" y="401174"/>
                </a:lnTo>
                <a:lnTo>
                  <a:pt x="521877" y="359964"/>
                </a:lnTo>
                <a:lnTo>
                  <a:pt x="542532" y="318755"/>
                </a:lnTo>
                <a:lnTo>
                  <a:pt x="558050" y="272600"/>
                </a:lnTo>
                <a:lnTo>
                  <a:pt x="568367" y="226239"/>
                </a:lnTo>
                <a:lnTo>
                  <a:pt x="568367" y="174934"/>
                </a:lnTo>
                <a:lnTo>
                  <a:pt x="558050" y="128573"/>
                </a:lnTo>
                <a:lnTo>
                  <a:pt x="552871" y="107968"/>
                </a:lnTo>
                <a:lnTo>
                  <a:pt x="546672" y="97666"/>
                </a:lnTo>
                <a:close/>
              </a:path>
              <a:path w="568960" h="586739">
                <a:moveTo>
                  <a:pt x="397861" y="0"/>
                </a:moveTo>
                <a:lnTo>
                  <a:pt x="330695" y="0"/>
                </a:lnTo>
                <a:lnTo>
                  <a:pt x="294522" y="5151"/>
                </a:lnTo>
                <a:lnTo>
                  <a:pt x="253190" y="15453"/>
                </a:lnTo>
                <a:lnTo>
                  <a:pt x="217017" y="25755"/>
                </a:lnTo>
                <a:lnTo>
                  <a:pt x="180844" y="41209"/>
                </a:lnTo>
                <a:lnTo>
                  <a:pt x="149850" y="61608"/>
                </a:lnTo>
                <a:lnTo>
                  <a:pt x="113677" y="82212"/>
                </a:lnTo>
                <a:lnTo>
                  <a:pt x="67166" y="123422"/>
                </a:lnTo>
                <a:lnTo>
                  <a:pt x="31014" y="174934"/>
                </a:lnTo>
                <a:lnTo>
                  <a:pt x="15496" y="210786"/>
                </a:lnTo>
                <a:lnTo>
                  <a:pt x="0" y="267449"/>
                </a:lnTo>
                <a:lnTo>
                  <a:pt x="0" y="288054"/>
                </a:lnTo>
                <a:lnTo>
                  <a:pt x="5179" y="308452"/>
                </a:lnTo>
                <a:lnTo>
                  <a:pt x="15496" y="329057"/>
                </a:lnTo>
                <a:lnTo>
                  <a:pt x="36172" y="349662"/>
                </a:lnTo>
                <a:lnTo>
                  <a:pt x="77504" y="370267"/>
                </a:lnTo>
                <a:lnTo>
                  <a:pt x="118836" y="370267"/>
                </a:lnTo>
                <a:lnTo>
                  <a:pt x="149850" y="365115"/>
                </a:lnTo>
                <a:lnTo>
                  <a:pt x="170506" y="354813"/>
                </a:lnTo>
                <a:lnTo>
                  <a:pt x="186023" y="334208"/>
                </a:lnTo>
                <a:lnTo>
                  <a:pt x="191182" y="308452"/>
                </a:lnTo>
                <a:lnTo>
                  <a:pt x="186023" y="282903"/>
                </a:lnTo>
                <a:lnTo>
                  <a:pt x="170506" y="262298"/>
                </a:lnTo>
                <a:lnTo>
                  <a:pt x="149850" y="251995"/>
                </a:lnTo>
                <a:lnTo>
                  <a:pt x="98180" y="251995"/>
                </a:lnTo>
                <a:lnTo>
                  <a:pt x="108518" y="231391"/>
                </a:lnTo>
                <a:lnTo>
                  <a:pt x="108518" y="226239"/>
                </a:lnTo>
                <a:lnTo>
                  <a:pt x="134353" y="195332"/>
                </a:lnTo>
                <a:lnTo>
                  <a:pt x="165347" y="164631"/>
                </a:lnTo>
                <a:lnTo>
                  <a:pt x="222176" y="133724"/>
                </a:lnTo>
                <a:lnTo>
                  <a:pt x="279025" y="107968"/>
                </a:lnTo>
                <a:lnTo>
                  <a:pt x="335853" y="97666"/>
                </a:lnTo>
                <a:lnTo>
                  <a:pt x="546672" y="97666"/>
                </a:lnTo>
                <a:lnTo>
                  <a:pt x="537374" y="82212"/>
                </a:lnTo>
                <a:lnTo>
                  <a:pt x="511539" y="51511"/>
                </a:lnTo>
                <a:lnTo>
                  <a:pt x="480545" y="25755"/>
                </a:lnTo>
                <a:lnTo>
                  <a:pt x="444372" y="10302"/>
                </a:lnTo>
                <a:lnTo>
                  <a:pt x="397861" y="0"/>
                </a:lnTo>
                <a:close/>
              </a:path>
              <a:path w="568960" h="586739">
                <a:moveTo>
                  <a:pt x="118836" y="246844"/>
                </a:moveTo>
                <a:lnTo>
                  <a:pt x="98180" y="251995"/>
                </a:lnTo>
                <a:lnTo>
                  <a:pt x="149850" y="251995"/>
                </a:lnTo>
                <a:lnTo>
                  <a:pt x="118836" y="246844"/>
                </a:lnTo>
                <a:close/>
              </a:path>
            </a:pathLst>
          </a:custGeom>
          <a:solidFill>
            <a:srgbClr val="8BC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82526" y="3048965"/>
            <a:ext cx="129174" cy="123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7929" y="1144180"/>
            <a:ext cx="9615805" cy="463867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3200" b="1" dirty="0">
                <a:solidFill>
                  <a:srgbClr val="3E79B6"/>
                </a:solidFill>
                <a:latin typeface="Arial"/>
                <a:cs typeface="Arial"/>
              </a:rPr>
              <a:t>What is</a:t>
            </a:r>
            <a:r>
              <a:rPr sz="3200" b="1" spc="-4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E79B6"/>
                </a:solidFill>
                <a:latin typeface="Arial"/>
                <a:cs typeface="Arial"/>
              </a:rPr>
              <a:t>5W1H?</a:t>
            </a:r>
            <a:endParaRPr sz="3200">
              <a:latin typeface="Arial"/>
              <a:cs typeface="Arial"/>
            </a:endParaRPr>
          </a:p>
          <a:p>
            <a:pPr marL="4053204" indent="-273050">
              <a:lnSpc>
                <a:spcPct val="100000"/>
              </a:lnSpc>
              <a:spcBef>
                <a:spcPts val="1019"/>
              </a:spcBef>
              <a:buClr>
                <a:srgbClr val="388BC6"/>
              </a:buClr>
              <a:buSzPct val="114062"/>
              <a:buFont typeface="Wingdings 2"/>
              <a:buChar char=""/>
              <a:tabLst>
                <a:tab pos="4053840" algn="l"/>
              </a:tabLst>
            </a:pP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Questioning</a:t>
            </a:r>
            <a:r>
              <a:rPr sz="3200" spc="-3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technique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388BC6"/>
              </a:buClr>
              <a:buFont typeface="Wingdings 2"/>
              <a:buChar char=""/>
            </a:pPr>
            <a:endParaRPr sz="5300">
              <a:latin typeface="Arial"/>
              <a:cs typeface="Arial"/>
            </a:endParaRPr>
          </a:p>
          <a:p>
            <a:pPr marL="4053204" marR="5080" indent="-273050">
              <a:lnSpc>
                <a:spcPts val="3840"/>
              </a:lnSpc>
              <a:buClr>
                <a:srgbClr val="388BC6"/>
              </a:buClr>
              <a:buSzPct val="114062"/>
              <a:buFont typeface="Wingdings 2"/>
              <a:buChar char=""/>
              <a:tabLst>
                <a:tab pos="4053840" algn="l"/>
              </a:tabLst>
            </a:pP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That provides the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full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story of</a:t>
            </a:r>
            <a:r>
              <a:rPr sz="3200" spc="-16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a 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problem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388BC6"/>
              </a:buClr>
              <a:buFont typeface="Wingdings 2"/>
              <a:buChar char=""/>
            </a:pPr>
            <a:endParaRPr sz="4200">
              <a:latin typeface="Arial"/>
              <a:cs typeface="Arial"/>
            </a:endParaRPr>
          </a:p>
          <a:p>
            <a:pPr marL="4053204" marR="340360" indent="-273050">
              <a:lnSpc>
                <a:spcPts val="3840"/>
              </a:lnSpc>
              <a:buClr>
                <a:srgbClr val="388BC6"/>
              </a:buClr>
              <a:buSzPct val="114062"/>
              <a:buFont typeface="Wingdings 2"/>
              <a:buChar char=""/>
              <a:tabLst>
                <a:tab pos="4053840" algn="l"/>
              </a:tabLst>
            </a:pP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Asking: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What, When,</a:t>
            </a:r>
            <a:r>
              <a:rPr sz="3200" spc="-6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Where,  Who,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Which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3200" spc="-4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How</a:t>
            </a:r>
            <a:endParaRPr sz="3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437623" y="6665066"/>
            <a:ext cx="174625" cy="14541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fld id="{81D60167-4931-47E6-BA6A-407CBD079E47}" type="slidenum">
              <a:rPr sz="800" dirty="0">
                <a:latin typeface="Arial"/>
                <a:cs typeface="Arial"/>
              </a:rPr>
              <a:t>5</a:t>
            </a:fld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638925" y="138760"/>
            <a:ext cx="170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5W 1</a:t>
            </a:r>
            <a:r>
              <a:rPr spc="-105" dirty="0"/>
              <a:t> </a:t>
            </a:r>
            <a:r>
              <a:rPr dirty="0"/>
              <a:t>H: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37623" y="6342379"/>
            <a:ext cx="1492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mbria Math"/>
                <a:cs typeface="Cambria Math"/>
              </a:rPr>
              <a:t>│</a:t>
            </a:r>
            <a:r>
              <a:rPr sz="800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1265936"/>
            <a:ext cx="9407525" cy="2406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E79B6"/>
                </a:solidFill>
                <a:latin typeface="Arial"/>
                <a:cs typeface="Arial"/>
              </a:rPr>
              <a:t>When do we use</a:t>
            </a:r>
            <a:r>
              <a:rPr sz="3200" b="1" spc="-9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3E79B6"/>
                </a:solidFill>
                <a:latin typeface="Arial"/>
                <a:cs typeface="Arial"/>
              </a:rPr>
              <a:t>5W1H?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600">
              <a:latin typeface="Arial"/>
              <a:cs typeface="Arial"/>
            </a:endParaRPr>
          </a:p>
          <a:p>
            <a:pPr marL="4250690" marR="5080" indent="-273685">
              <a:lnSpc>
                <a:spcPts val="3840"/>
              </a:lnSpc>
              <a:spcBef>
                <a:spcPts val="3210"/>
              </a:spcBef>
              <a:buClr>
                <a:srgbClr val="388BC6"/>
              </a:buClr>
              <a:buSzPct val="114062"/>
              <a:buFont typeface="Wingdings 2"/>
              <a:buChar char=""/>
              <a:tabLst>
                <a:tab pos="4250690" algn="l"/>
              </a:tabLst>
            </a:pPr>
            <a:r>
              <a:rPr sz="3200" spc="-185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define </a:t>
            </a:r>
            <a:r>
              <a:rPr sz="3200" dirty="0">
                <a:solidFill>
                  <a:srgbClr val="4D4D4D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4D4D4D"/>
                </a:solidFill>
                <a:latin typeface="Arial"/>
                <a:cs typeface="Arial"/>
              </a:rPr>
              <a:t>problem/problem  statement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5716" y="2100072"/>
            <a:ext cx="2552700" cy="3037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5716" y="5943600"/>
            <a:ext cx="8140065" cy="523240"/>
          </a:xfrm>
          <a:prstGeom prst="rect">
            <a:avLst/>
          </a:prstGeom>
          <a:solidFill>
            <a:srgbClr val="FFFF66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800" spc="-5" dirty="0">
                <a:latin typeface="Arial"/>
                <a:cs typeface="Arial"/>
              </a:rPr>
              <a:t>A problem well </a:t>
            </a:r>
            <a:r>
              <a:rPr sz="2800" dirty="0">
                <a:latin typeface="Arial"/>
                <a:cs typeface="Arial"/>
              </a:rPr>
              <a:t>stated </a:t>
            </a:r>
            <a:r>
              <a:rPr sz="2800" spc="-5" dirty="0">
                <a:latin typeface="Arial"/>
                <a:cs typeface="Arial"/>
              </a:rPr>
              <a:t>is a problem half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solved……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8925" y="138760"/>
            <a:ext cx="170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5W 1</a:t>
            </a:r>
            <a:r>
              <a:rPr spc="-105" dirty="0"/>
              <a:t> </a:t>
            </a:r>
            <a:r>
              <a:rPr dirty="0"/>
              <a:t>H: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9915" y="4165346"/>
          <a:ext cx="9584055" cy="1153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55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111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2300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5W1H </a:t>
                      </a:r>
                      <a:r>
                        <a:rPr sz="23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23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Define </a:t>
                      </a:r>
                      <a:r>
                        <a:rPr sz="2300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2300" spc="-2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problem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11121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488">
                <a:tc>
                  <a:txBody>
                    <a:bodyPr/>
                    <a:lstStyle/>
                    <a:p>
                      <a:pPr marL="27305" marR="255904">
                        <a:lnSpc>
                          <a:spcPct val="108200"/>
                        </a:lnSpc>
                        <a:spcBef>
                          <a:spcPts val="195"/>
                        </a:spcBef>
                      </a:pPr>
                      <a:r>
                        <a:rPr sz="130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Initial  </a:t>
                      </a:r>
                      <a:r>
                        <a:rPr sz="13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  St</a:t>
                      </a:r>
                      <a:r>
                        <a:rPr sz="1300" b="1" spc="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3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300" b="1" spc="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eme</a:t>
                      </a:r>
                      <a:r>
                        <a:rPr sz="130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30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1112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1112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83565" y="1265047"/>
            <a:ext cx="8117205" cy="210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5W1H – How to do it – Step</a:t>
            </a:r>
            <a:r>
              <a:rPr sz="2800" b="1" spc="65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Arial"/>
              <a:cs typeface="Arial"/>
            </a:endParaRPr>
          </a:p>
          <a:p>
            <a:pPr marL="3306445" marR="5080" indent="-2408555">
              <a:lnSpc>
                <a:spcPct val="100000"/>
              </a:lnSpc>
              <a:spcBef>
                <a:spcPts val="5"/>
              </a:spcBef>
            </a:pPr>
            <a:r>
              <a:rPr sz="3600" spc="-15" dirty="0">
                <a:latin typeface="Arial"/>
                <a:cs typeface="Arial"/>
              </a:rPr>
              <a:t>Write </a:t>
            </a:r>
            <a:r>
              <a:rPr sz="3600" dirty="0">
                <a:latin typeface="Arial"/>
                <a:cs typeface="Arial"/>
              </a:rPr>
              <a:t>down your problem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statement  (top section)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56176" y="3383279"/>
            <a:ext cx="485140" cy="489584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484632" y="246888"/>
                </a:moveTo>
                <a:lnTo>
                  <a:pt x="0" y="246888"/>
                </a:lnTo>
                <a:lnTo>
                  <a:pt x="242315" y="489204"/>
                </a:lnTo>
                <a:lnTo>
                  <a:pt x="484632" y="246888"/>
                </a:lnTo>
                <a:close/>
              </a:path>
              <a:path w="485139" h="489585">
                <a:moveTo>
                  <a:pt x="363474" y="0"/>
                </a:moveTo>
                <a:lnTo>
                  <a:pt x="121158" y="0"/>
                </a:lnTo>
                <a:lnTo>
                  <a:pt x="121158" y="246888"/>
                </a:lnTo>
                <a:lnTo>
                  <a:pt x="363474" y="246888"/>
                </a:lnTo>
                <a:lnTo>
                  <a:pt x="36347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56176" y="3383279"/>
            <a:ext cx="485140" cy="489584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0" y="246888"/>
                </a:moveTo>
                <a:lnTo>
                  <a:pt x="121158" y="246888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46888"/>
                </a:lnTo>
                <a:lnTo>
                  <a:pt x="484632" y="246888"/>
                </a:lnTo>
                <a:lnTo>
                  <a:pt x="242315" y="489204"/>
                </a:lnTo>
                <a:lnTo>
                  <a:pt x="0" y="2468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38925" y="138760"/>
            <a:ext cx="170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5W 1</a:t>
            </a:r>
            <a:r>
              <a:rPr spc="-105" dirty="0"/>
              <a:t> </a:t>
            </a:r>
            <a:r>
              <a:rPr dirty="0"/>
              <a:t>H: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2272" y="4963533"/>
            <a:ext cx="180975" cy="0"/>
          </a:xfrm>
          <a:custGeom>
            <a:avLst/>
            <a:gdLst/>
            <a:ahLst/>
            <a:cxnLst/>
            <a:rect l="l" t="t" r="r" b="b"/>
            <a:pathLst>
              <a:path w="180975">
                <a:moveTo>
                  <a:pt x="0" y="0"/>
                </a:moveTo>
                <a:lnTo>
                  <a:pt x="180853" y="0"/>
                </a:lnTo>
              </a:path>
            </a:pathLst>
          </a:custGeom>
          <a:ln w="2189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075944" y="2514613"/>
          <a:ext cx="6614159" cy="3928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2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5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500" b="1" u="heavy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hat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11121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229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 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look</a:t>
                      </a:r>
                      <a:r>
                        <a:rPr sz="650" b="1" spc="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like?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product,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machine, material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was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being</a:t>
                      </a:r>
                      <a:r>
                        <a:rPr sz="650" b="1" spc="-3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used?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size?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5875" marR="422275">
                        <a:lnSpc>
                          <a:spcPts val="860"/>
                        </a:lnSpc>
                        <a:spcBef>
                          <a:spcPts val="4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boundaries of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problem? Examples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consider:  organizational,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workflow,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geographic,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customer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segments,</a:t>
                      </a:r>
                      <a:r>
                        <a:rPr sz="650" b="1" spc="-3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etc.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4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sz="650" b="1" spc="3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causing?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happen when it is</a:t>
                      </a:r>
                      <a:r>
                        <a:rPr sz="650" b="1" spc="-4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fixed?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will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happen if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don’t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solve the</a:t>
                      </a:r>
                      <a:r>
                        <a:rPr sz="650" b="1" spc="8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11121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11121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477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500" b="1" u="heavy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hen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43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40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did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</a:t>
                      </a:r>
                      <a:r>
                        <a:rPr sz="650" b="1" spc="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occur?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5875" marR="387985">
                        <a:lnSpc>
                          <a:spcPct val="110500"/>
                        </a:lnSpc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sequence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of operation; startup,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continuous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running,  intermittent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problem, shutdown,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changeover?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When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it </a:t>
                      </a:r>
                      <a:r>
                        <a:rPr sz="650" b="1" spc="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need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650" b="1" spc="-5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fixed?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732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500" b="1" u="heavy" spc="-1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1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here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054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470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Where did </a:t>
                      </a:r>
                      <a:r>
                        <a:rPr sz="650" b="1" spc="-3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where does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650" b="1" spc="8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occur?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it only</a:t>
                      </a:r>
                      <a:r>
                        <a:rPr sz="650" b="1" spc="-14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certain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locations,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processes,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products,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etc.?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Where on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equipment or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material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did </a:t>
                      </a:r>
                      <a:r>
                        <a:rPr sz="650" b="1" spc="-3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see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50" b="1" spc="7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issue?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500" b="1" spc="-3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Who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38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Everyone?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Specific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groups, organizations,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customers,</a:t>
                      </a:r>
                      <a:r>
                        <a:rPr sz="650" b="1" spc="-7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etc.?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5875" marR="15240">
                        <a:lnSpc>
                          <a:spcPct val="110500"/>
                        </a:lnSpc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If it is it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less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 problem for 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some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individuals or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teams,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info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can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they  offer?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5875" marR="1729105">
                        <a:lnSpc>
                          <a:spcPct val="110700"/>
                        </a:lnSpc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it specific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to a certain</a:t>
                      </a:r>
                      <a:r>
                        <a:rPr sz="650" b="1" spc="-10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shift?  Is it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skill</a:t>
                      </a:r>
                      <a:r>
                        <a:rPr sz="650" b="1" spc="-4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related?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744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475"/>
                        </a:spcBef>
                      </a:pPr>
                      <a:r>
                        <a:rPr sz="1500" b="1" u="heavy" spc="-2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W</a:t>
                      </a:r>
                      <a:r>
                        <a:rPr sz="1500" b="1" spc="-2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hich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873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marR="27305">
                        <a:lnSpc>
                          <a:spcPct val="110600"/>
                        </a:lnSpc>
                        <a:spcBef>
                          <a:spcPts val="390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trend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pattern does 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abnormality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have?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e.g.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abnormality 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more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frequent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on Monday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mornings?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 change-over?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it random in 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nature?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Which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direction does 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abnormality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happen in?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(Note: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Not 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many 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abnormality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truly</a:t>
                      </a:r>
                      <a:r>
                        <a:rPr sz="650" b="1" spc="-10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random!)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5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1270" algn="ctr">
                        <a:lnSpc>
                          <a:spcPct val="100000"/>
                        </a:lnSpc>
                      </a:pPr>
                      <a:r>
                        <a:rPr sz="1500" b="1" u="heavy" spc="-1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Arial"/>
                          <a:cs typeface="Arial"/>
                        </a:rPr>
                        <a:t>H</a:t>
                      </a:r>
                      <a:r>
                        <a:rPr sz="1500" b="1" spc="-1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ow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 indent="-93980">
                        <a:lnSpc>
                          <a:spcPts val="775"/>
                        </a:lnSpc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is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state of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equipment changed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from the</a:t>
                      </a:r>
                      <a:r>
                        <a:rPr sz="650" b="1" spc="-4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optimal?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0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How</a:t>
                      </a:r>
                      <a:r>
                        <a:rPr sz="650" b="1" spc="-4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many</a:t>
                      </a:r>
                      <a:r>
                        <a:rPr sz="650" b="1" spc="-7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times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does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650" b="1" spc="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</a:t>
                      </a:r>
                      <a:r>
                        <a:rPr sz="650" b="1" spc="-7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occur?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09220" indent="-93980">
                        <a:lnSpc>
                          <a:spcPct val="100000"/>
                        </a:lnSpc>
                        <a:spcBef>
                          <a:spcPts val="8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650" b="1" spc="-2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many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parts are</a:t>
                      </a:r>
                      <a:r>
                        <a:rPr sz="650" b="1" spc="-8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b="1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involved?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15875" marR="434340">
                        <a:lnSpc>
                          <a:spcPts val="860"/>
                        </a:lnSpc>
                        <a:spcBef>
                          <a:spcPts val="45"/>
                        </a:spcBef>
                        <a:buChar char="&gt;"/>
                        <a:tabLst>
                          <a:tab pos="109855" algn="l"/>
                        </a:tabLst>
                      </a:pP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How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are </a:t>
                      </a:r>
                      <a:r>
                        <a:rPr sz="650" b="1" spc="-3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you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going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to solve the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problem?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Using </a:t>
                      </a:r>
                      <a:r>
                        <a:rPr sz="650" b="1" spc="-2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what </a:t>
                      </a:r>
                      <a:r>
                        <a:rPr sz="650" b="1" spc="-1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method </a:t>
                      </a:r>
                      <a:r>
                        <a:rPr sz="650" b="1" spc="-10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or  </a:t>
                      </a:r>
                      <a:r>
                        <a:rPr sz="650" b="1" spc="-5" dirty="0">
                          <a:solidFill>
                            <a:srgbClr val="11121A"/>
                          </a:solidFill>
                          <a:latin typeface="Arial"/>
                          <a:cs typeface="Arial"/>
                        </a:rPr>
                        <a:t>techniques?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900928" y="2316479"/>
            <a:ext cx="485140" cy="489584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484632" y="246887"/>
                </a:moveTo>
                <a:lnTo>
                  <a:pt x="0" y="246887"/>
                </a:lnTo>
                <a:lnTo>
                  <a:pt x="242316" y="489204"/>
                </a:lnTo>
                <a:lnTo>
                  <a:pt x="484632" y="246887"/>
                </a:lnTo>
                <a:close/>
              </a:path>
              <a:path w="485139" h="489585">
                <a:moveTo>
                  <a:pt x="363474" y="0"/>
                </a:moveTo>
                <a:lnTo>
                  <a:pt x="121158" y="0"/>
                </a:lnTo>
                <a:lnTo>
                  <a:pt x="121158" y="246887"/>
                </a:lnTo>
                <a:lnTo>
                  <a:pt x="363474" y="246887"/>
                </a:lnTo>
                <a:lnTo>
                  <a:pt x="363474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0928" y="2316479"/>
            <a:ext cx="485140" cy="489584"/>
          </a:xfrm>
          <a:custGeom>
            <a:avLst/>
            <a:gdLst/>
            <a:ahLst/>
            <a:cxnLst/>
            <a:rect l="l" t="t" r="r" b="b"/>
            <a:pathLst>
              <a:path w="485139" h="489585">
                <a:moveTo>
                  <a:pt x="0" y="246887"/>
                </a:moveTo>
                <a:lnTo>
                  <a:pt x="121158" y="246887"/>
                </a:lnTo>
                <a:lnTo>
                  <a:pt x="121158" y="0"/>
                </a:lnTo>
                <a:lnTo>
                  <a:pt x="363474" y="0"/>
                </a:lnTo>
                <a:lnTo>
                  <a:pt x="363474" y="246887"/>
                </a:lnTo>
                <a:lnTo>
                  <a:pt x="484632" y="246887"/>
                </a:lnTo>
                <a:lnTo>
                  <a:pt x="242316" y="489204"/>
                </a:lnTo>
                <a:lnTo>
                  <a:pt x="0" y="24688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43967" y="1084834"/>
            <a:ext cx="9645650" cy="4066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5W1H – How to do it – Step</a:t>
            </a:r>
            <a:r>
              <a:rPr sz="2800" b="1" spc="6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  <a:p>
            <a:pPr marR="291465" algn="ctr">
              <a:lnSpc>
                <a:spcPts val="4060"/>
              </a:lnSpc>
            </a:pPr>
            <a:r>
              <a:rPr sz="3600" dirty="0">
                <a:latin typeface="Arial"/>
                <a:cs typeface="Arial"/>
              </a:rPr>
              <a:t>Answer the questions </a:t>
            </a:r>
            <a:r>
              <a:rPr sz="3600" spc="-5" dirty="0">
                <a:latin typeface="Arial"/>
                <a:cs typeface="Arial"/>
              </a:rPr>
              <a:t>in </a:t>
            </a:r>
            <a:r>
              <a:rPr sz="3600" dirty="0">
                <a:latin typeface="Arial"/>
                <a:cs typeface="Arial"/>
              </a:rPr>
              <a:t>the boxes at the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right</a:t>
            </a:r>
            <a:endParaRPr sz="3600">
              <a:latin typeface="Arial"/>
              <a:cs typeface="Arial"/>
            </a:endParaRPr>
          </a:p>
          <a:p>
            <a:pPr marR="295910" algn="ctr">
              <a:lnSpc>
                <a:spcPct val="100000"/>
              </a:lnSpc>
            </a:pPr>
            <a:r>
              <a:rPr sz="3600" spc="-5" dirty="0">
                <a:latin typeface="Arial"/>
                <a:cs typeface="Arial"/>
              </a:rPr>
              <a:t>(top </a:t>
            </a:r>
            <a:r>
              <a:rPr sz="3600" dirty="0">
                <a:latin typeface="Arial"/>
                <a:cs typeface="Arial"/>
              </a:rPr>
              <a:t>section)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Arial"/>
              <a:cs typeface="Arial"/>
            </a:endParaRPr>
          </a:p>
          <a:p>
            <a:pPr marL="7712075" marR="5080" indent="-1905" algn="ctr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Is / Is </a:t>
            </a:r>
            <a:r>
              <a:rPr sz="3200" b="1" spc="-5" dirty="0">
                <a:latin typeface="Arial"/>
                <a:cs typeface="Arial"/>
              </a:rPr>
              <a:t>not  Don’t  </a:t>
            </a:r>
            <a:r>
              <a:rPr sz="3200" b="1" dirty="0">
                <a:latin typeface="Arial"/>
                <a:cs typeface="Arial"/>
              </a:rPr>
              <a:t>Forget to  Ask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Both!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38925" y="138760"/>
            <a:ext cx="170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5W 1</a:t>
            </a:r>
            <a:r>
              <a:rPr spc="-105" dirty="0"/>
              <a:t> </a:t>
            </a:r>
            <a:r>
              <a:rPr dirty="0"/>
              <a:t>H: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80" y="286003"/>
            <a:ext cx="39192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145" algn="l"/>
                <a:tab pos="3905885" algn="l"/>
              </a:tabLst>
            </a:pP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	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Knorr-Bremse </a:t>
            </a:r>
            <a:r>
              <a:rPr sz="900" u="sng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Production</a:t>
            </a:r>
            <a:r>
              <a:rPr sz="900" u="sng" spc="-5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 </a:t>
            </a:r>
            <a:r>
              <a:rPr sz="900" u="sng" spc="-5" dirty="0">
                <a:solidFill>
                  <a:srgbClr val="385579"/>
                </a:solidFill>
                <a:uFill>
                  <a:solidFill>
                    <a:srgbClr val="385579"/>
                  </a:solidFill>
                </a:uFill>
                <a:latin typeface="Microsoft Sans Serif"/>
                <a:cs typeface="Microsoft Sans Serif"/>
              </a:rPr>
              <a:t>Systems	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979" y="260604"/>
            <a:ext cx="859536" cy="31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400" y="76200"/>
            <a:ext cx="838200" cy="51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4711" y="74676"/>
            <a:ext cx="861060" cy="851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3591" y="921502"/>
            <a:ext cx="9476105" cy="1951989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1480"/>
              </a:spcBef>
            </a:pP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5W1H – </a:t>
            </a:r>
            <a:r>
              <a:rPr sz="2800" b="1" spc="-10" dirty="0">
                <a:solidFill>
                  <a:srgbClr val="3E79B6"/>
                </a:solidFill>
                <a:latin typeface="Arial"/>
                <a:cs typeface="Arial"/>
              </a:rPr>
              <a:t>How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to do it – Step</a:t>
            </a:r>
            <a:r>
              <a:rPr sz="2800" b="1" spc="70" dirty="0">
                <a:solidFill>
                  <a:srgbClr val="3E79B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3E79B6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780"/>
              </a:spcBef>
            </a:pPr>
            <a:r>
              <a:rPr sz="3600" dirty="0">
                <a:latin typeface="Arial"/>
                <a:cs typeface="Arial"/>
              </a:rPr>
              <a:t>Rewrite your problem </a:t>
            </a:r>
            <a:r>
              <a:rPr sz="3600" spc="-5" dirty="0">
                <a:latin typeface="Arial"/>
                <a:cs typeface="Arial"/>
              </a:rPr>
              <a:t>statement </a:t>
            </a:r>
            <a:r>
              <a:rPr sz="3600" dirty="0">
                <a:latin typeface="Arial"/>
                <a:cs typeface="Arial"/>
              </a:rPr>
              <a:t>using the  </a:t>
            </a:r>
            <a:r>
              <a:rPr sz="3600" spc="-5" dirty="0">
                <a:latin typeface="Arial"/>
                <a:cs typeface="Arial"/>
              </a:rPr>
              <a:t>answers you wrote </a:t>
            </a:r>
            <a:r>
              <a:rPr sz="3600" dirty="0">
                <a:latin typeface="Arial"/>
                <a:cs typeface="Arial"/>
              </a:rPr>
              <a:t>at the right of the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questions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22135" y="2929127"/>
            <a:ext cx="485140" cy="1016635"/>
          </a:xfrm>
          <a:custGeom>
            <a:avLst/>
            <a:gdLst/>
            <a:ahLst/>
            <a:cxnLst/>
            <a:rect l="l" t="t" r="r" b="b"/>
            <a:pathLst>
              <a:path w="485140" h="1016635">
                <a:moveTo>
                  <a:pt x="484632" y="774192"/>
                </a:moveTo>
                <a:lnTo>
                  <a:pt x="0" y="774192"/>
                </a:lnTo>
                <a:lnTo>
                  <a:pt x="242315" y="1016508"/>
                </a:lnTo>
                <a:lnTo>
                  <a:pt x="484632" y="774192"/>
                </a:lnTo>
                <a:close/>
              </a:path>
              <a:path w="485140" h="1016635">
                <a:moveTo>
                  <a:pt x="363473" y="0"/>
                </a:moveTo>
                <a:lnTo>
                  <a:pt x="121158" y="0"/>
                </a:lnTo>
                <a:lnTo>
                  <a:pt x="121158" y="774192"/>
                </a:lnTo>
                <a:lnTo>
                  <a:pt x="363473" y="774192"/>
                </a:lnTo>
                <a:lnTo>
                  <a:pt x="36347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2135" y="2929127"/>
            <a:ext cx="485140" cy="1016635"/>
          </a:xfrm>
          <a:custGeom>
            <a:avLst/>
            <a:gdLst/>
            <a:ahLst/>
            <a:cxnLst/>
            <a:rect l="l" t="t" r="r" b="b"/>
            <a:pathLst>
              <a:path w="485140" h="1016635">
                <a:moveTo>
                  <a:pt x="0" y="774192"/>
                </a:moveTo>
                <a:lnTo>
                  <a:pt x="121158" y="774192"/>
                </a:lnTo>
                <a:lnTo>
                  <a:pt x="121158" y="0"/>
                </a:lnTo>
                <a:lnTo>
                  <a:pt x="363473" y="0"/>
                </a:lnTo>
                <a:lnTo>
                  <a:pt x="363473" y="774192"/>
                </a:lnTo>
                <a:lnTo>
                  <a:pt x="484632" y="774192"/>
                </a:lnTo>
                <a:lnTo>
                  <a:pt x="242315" y="1016508"/>
                </a:lnTo>
                <a:lnTo>
                  <a:pt x="0" y="7741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2249" y="5259283"/>
            <a:ext cx="816610" cy="648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sz="1250" b="1" spc="15" dirty="0">
                <a:solidFill>
                  <a:srgbClr val="11121A"/>
                </a:solidFill>
                <a:latin typeface="Arial"/>
                <a:cs typeface="Arial"/>
              </a:rPr>
              <a:t>Revised  </a:t>
            </a:r>
            <a:r>
              <a:rPr sz="1250" b="1" spc="5" dirty="0">
                <a:solidFill>
                  <a:srgbClr val="11121A"/>
                </a:solidFill>
                <a:latin typeface="Arial"/>
                <a:cs typeface="Arial"/>
              </a:rPr>
              <a:t>Problem  </a:t>
            </a:r>
            <a:r>
              <a:rPr sz="1250" b="1" spc="10" dirty="0">
                <a:solidFill>
                  <a:srgbClr val="11121A"/>
                </a:solidFill>
                <a:latin typeface="Arial"/>
                <a:cs typeface="Arial"/>
              </a:rPr>
              <a:t>St</a:t>
            </a:r>
            <a:r>
              <a:rPr sz="1250" b="1" spc="25" dirty="0">
                <a:solidFill>
                  <a:srgbClr val="11121A"/>
                </a:solidFill>
                <a:latin typeface="Arial"/>
                <a:cs typeface="Arial"/>
              </a:rPr>
              <a:t>a</a:t>
            </a:r>
            <a:r>
              <a:rPr sz="1250" b="1" spc="5" dirty="0">
                <a:solidFill>
                  <a:srgbClr val="11121A"/>
                </a:solidFill>
                <a:latin typeface="Arial"/>
                <a:cs typeface="Arial"/>
              </a:rPr>
              <a:t>t</a:t>
            </a:r>
            <a:r>
              <a:rPr sz="1250" b="1" spc="30" dirty="0">
                <a:solidFill>
                  <a:srgbClr val="11121A"/>
                </a:solidFill>
                <a:latin typeface="Arial"/>
                <a:cs typeface="Arial"/>
              </a:rPr>
              <a:t>em</a:t>
            </a:r>
            <a:r>
              <a:rPr sz="1250" b="1" spc="25" dirty="0">
                <a:solidFill>
                  <a:srgbClr val="11121A"/>
                </a:solidFill>
                <a:latin typeface="Arial"/>
                <a:cs typeface="Arial"/>
              </a:rPr>
              <a:t>e</a:t>
            </a:r>
            <a:r>
              <a:rPr sz="1250" b="1" spc="15" dirty="0">
                <a:solidFill>
                  <a:srgbClr val="11121A"/>
                </a:solidFill>
                <a:latin typeface="Arial"/>
                <a:cs typeface="Arial"/>
              </a:rPr>
              <a:t>n</a:t>
            </a:r>
            <a:r>
              <a:rPr sz="1250" b="1" spc="5" dirty="0">
                <a:solidFill>
                  <a:srgbClr val="11121A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1899" y="5247485"/>
            <a:ext cx="9266555" cy="0"/>
          </a:xfrm>
          <a:custGeom>
            <a:avLst/>
            <a:gdLst/>
            <a:ahLst/>
            <a:cxnLst/>
            <a:rect l="l" t="t" r="r" b="b"/>
            <a:pathLst>
              <a:path w="9266555">
                <a:moveTo>
                  <a:pt x="0" y="0"/>
                </a:moveTo>
                <a:lnTo>
                  <a:pt x="9266272" y="0"/>
                </a:lnTo>
              </a:path>
            </a:pathLst>
          </a:custGeom>
          <a:ln w="156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8057" y="5186176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611"/>
                </a:lnTo>
              </a:path>
            </a:pathLst>
          </a:custGeom>
          <a:ln w="7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0850" y="5186176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611"/>
                </a:lnTo>
              </a:path>
            </a:pathLst>
          </a:custGeom>
          <a:ln w="156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7067" y="5186176"/>
            <a:ext cx="15875" cy="69215"/>
          </a:xfrm>
          <a:custGeom>
            <a:avLst/>
            <a:gdLst/>
            <a:ahLst/>
            <a:cxnLst/>
            <a:rect l="l" t="t" r="r" b="b"/>
            <a:pathLst>
              <a:path w="15875" h="69214">
                <a:moveTo>
                  <a:pt x="0" y="69116"/>
                </a:moveTo>
                <a:lnTo>
                  <a:pt x="15366" y="69116"/>
                </a:lnTo>
                <a:lnTo>
                  <a:pt x="15366" y="0"/>
                </a:lnTo>
                <a:lnTo>
                  <a:pt x="0" y="0"/>
                </a:lnTo>
                <a:lnTo>
                  <a:pt x="0" y="691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899" y="5916247"/>
            <a:ext cx="9266555" cy="0"/>
          </a:xfrm>
          <a:custGeom>
            <a:avLst/>
            <a:gdLst/>
            <a:ahLst/>
            <a:cxnLst/>
            <a:rect l="l" t="t" r="r" b="b"/>
            <a:pathLst>
              <a:path w="9266555">
                <a:moveTo>
                  <a:pt x="0" y="0"/>
                </a:moveTo>
                <a:lnTo>
                  <a:pt x="9266272" y="0"/>
                </a:lnTo>
              </a:path>
            </a:pathLst>
          </a:custGeom>
          <a:ln w="15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70437" y="5186176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611"/>
                </a:lnTo>
              </a:path>
            </a:pathLst>
          </a:custGeom>
          <a:ln w="152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66444" y="2929127"/>
            <a:ext cx="3457955" cy="2060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02173" y="3820667"/>
            <a:ext cx="321310" cy="855980"/>
          </a:xfrm>
          <a:custGeom>
            <a:avLst/>
            <a:gdLst/>
            <a:ahLst/>
            <a:cxnLst/>
            <a:rect l="l" t="t" r="r" b="b"/>
            <a:pathLst>
              <a:path w="321310" h="855979">
                <a:moveTo>
                  <a:pt x="0" y="600201"/>
                </a:moveTo>
                <a:lnTo>
                  <a:pt x="86105" y="855471"/>
                </a:lnTo>
                <a:lnTo>
                  <a:pt x="321055" y="775334"/>
                </a:lnTo>
                <a:lnTo>
                  <a:pt x="240791" y="731519"/>
                </a:lnTo>
                <a:lnTo>
                  <a:pt x="258695" y="675124"/>
                </a:lnTo>
                <a:lnTo>
                  <a:pt x="266706" y="643889"/>
                </a:lnTo>
                <a:lnTo>
                  <a:pt x="80263" y="643889"/>
                </a:lnTo>
                <a:lnTo>
                  <a:pt x="0" y="600201"/>
                </a:lnTo>
                <a:close/>
              </a:path>
              <a:path w="321310" h="855979">
                <a:moveTo>
                  <a:pt x="16383" y="0"/>
                </a:moveTo>
                <a:lnTo>
                  <a:pt x="42561" y="30250"/>
                </a:lnTo>
                <a:lnTo>
                  <a:pt x="65508" y="63859"/>
                </a:lnTo>
                <a:lnTo>
                  <a:pt x="85200" y="100591"/>
                </a:lnTo>
                <a:lnTo>
                  <a:pt x="101615" y="140214"/>
                </a:lnTo>
                <a:lnTo>
                  <a:pt x="114727" y="182493"/>
                </a:lnTo>
                <a:lnTo>
                  <a:pt x="124514" y="227193"/>
                </a:lnTo>
                <a:lnTo>
                  <a:pt x="130952" y="274081"/>
                </a:lnTo>
                <a:lnTo>
                  <a:pt x="134018" y="322923"/>
                </a:lnTo>
                <a:lnTo>
                  <a:pt x="133687" y="373484"/>
                </a:lnTo>
                <a:lnTo>
                  <a:pt x="129936" y="425531"/>
                </a:lnTo>
                <a:lnTo>
                  <a:pt x="122742" y="478829"/>
                </a:lnTo>
                <a:lnTo>
                  <a:pt x="112081" y="533144"/>
                </a:lnTo>
                <a:lnTo>
                  <a:pt x="97930" y="588242"/>
                </a:lnTo>
                <a:lnTo>
                  <a:pt x="80263" y="643889"/>
                </a:lnTo>
                <a:lnTo>
                  <a:pt x="266706" y="643889"/>
                </a:lnTo>
                <a:lnTo>
                  <a:pt x="283600" y="565061"/>
                </a:lnTo>
                <a:lnTo>
                  <a:pt x="290727" y="511798"/>
                </a:lnTo>
                <a:lnTo>
                  <a:pt x="294385" y="459984"/>
                </a:lnTo>
                <a:lnTo>
                  <a:pt x="294638" y="409821"/>
                </a:lnTo>
                <a:lnTo>
                  <a:pt x="291548" y="361511"/>
                </a:lnTo>
                <a:lnTo>
                  <a:pt x="285177" y="315258"/>
                </a:lnTo>
                <a:lnTo>
                  <a:pt x="275587" y="271262"/>
                </a:lnTo>
                <a:lnTo>
                  <a:pt x="262841" y="229726"/>
                </a:lnTo>
                <a:lnTo>
                  <a:pt x="247001" y="190853"/>
                </a:lnTo>
                <a:lnTo>
                  <a:pt x="228130" y="154845"/>
                </a:lnTo>
                <a:lnTo>
                  <a:pt x="206289" y="121904"/>
                </a:lnTo>
                <a:lnTo>
                  <a:pt x="181542" y="92233"/>
                </a:lnTo>
                <a:lnTo>
                  <a:pt x="123576" y="43508"/>
                </a:lnTo>
                <a:lnTo>
                  <a:pt x="54730" y="10289"/>
                </a:lnTo>
                <a:lnTo>
                  <a:pt x="16383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1246" y="3726334"/>
            <a:ext cx="924560" cy="542925"/>
          </a:xfrm>
          <a:custGeom>
            <a:avLst/>
            <a:gdLst/>
            <a:ahLst/>
            <a:cxnLst/>
            <a:rect l="l" t="t" r="r" b="b"/>
            <a:pathLst>
              <a:path w="924560" h="542925">
                <a:moveTo>
                  <a:pt x="622667" y="0"/>
                </a:moveTo>
                <a:lnTo>
                  <a:pt x="546286" y="4376"/>
                </a:lnTo>
                <a:lnTo>
                  <a:pt x="507219" y="12126"/>
                </a:lnTo>
                <a:lnTo>
                  <a:pt x="467793" y="23460"/>
                </a:lnTo>
                <a:lnTo>
                  <a:pt x="428091" y="38326"/>
                </a:lnTo>
                <a:lnTo>
                  <a:pt x="388546" y="56511"/>
                </a:lnTo>
                <a:lnTo>
                  <a:pt x="349065" y="78042"/>
                </a:lnTo>
                <a:lnTo>
                  <a:pt x="309906" y="102788"/>
                </a:lnTo>
                <a:lnTo>
                  <a:pt x="271238" y="130656"/>
                </a:lnTo>
                <a:lnTo>
                  <a:pt x="233233" y="161553"/>
                </a:lnTo>
                <a:lnTo>
                  <a:pt x="196059" y="195387"/>
                </a:lnTo>
                <a:lnTo>
                  <a:pt x="159886" y="232066"/>
                </a:lnTo>
                <a:lnTo>
                  <a:pt x="124886" y="271496"/>
                </a:lnTo>
                <a:lnTo>
                  <a:pt x="91227" y="313585"/>
                </a:lnTo>
                <a:lnTo>
                  <a:pt x="59079" y="358242"/>
                </a:lnTo>
                <a:lnTo>
                  <a:pt x="28614" y="405373"/>
                </a:lnTo>
                <a:lnTo>
                  <a:pt x="0" y="454886"/>
                </a:lnTo>
                <a:lnTo>
                  <a:pt x="160527" y="542516"/>
                </a:lnTo>
                <a:lnTo>
                  <a:pt x="189142" y="493002"/>
                </a:lnTo>
                <a:lnTo>
                  <a:pt x="219607" y="445869"/>
                </a:lnTo>
                <a:lnTo>
                  <a:pt x="251755" y="401208"/>
                </a:lnTo>
                <a:lnTo>
                  <a:pt x="285414" y="359114"/>
                </a:lnTo>
                <a:lnTo>
                  <a:pt x="320414" y="319677"/>
                </a:lnTo>
                <a:lnTo>
                  <a:pt x="356587" y="282992"/>
                </a:lnTo>
                <a:lnTo>
                  <a:pt x="393761" y="249150"/>
                </a:lnTo>
                <a:lnTo>
                  <a:pt x="431766" y="218245"/>
                </a:lnTo>
                <a:lnTo>
                  <a:pt x="470434" y="190368"/>
                </a:lnTo>
                <a:lnTo>
                  <a:pt x="509593" y="165613"/>
                </a:lnTo>
                <a:lnTo>
                  <a:pt x="549074" y="144073"/>
                </a:lnTo>
                <a:lnTo>
                  <a:pt x="588733" y="125829"/>
                </a:lnTo>
                <a:lnTo>
                  <a:pt x="628321" y="111004"/>
                </a:lnTo>
                <a:lnTo>
                  <a:pt x="667747" y="99662"/>
                </a:lnTo>
                <a:lnTo>
                  <a:pt x="706814" y="91905"/>
                </a:lnTo>
                <a:lnTo>
                  <a:pt x="745354" y="87825"/>
                </a:lnTo>
                <a:lnTo>
                  <a:pt x="853890" y="87515"/>
                </a:lnTo>
                <a:lnTo>
                  <a:pt x="763566" y="38286"/>
                </a:lnTo>
                <a:lnTo>
                  <a:pt x="730302" y="22628"/>
                </a:lnTo>
                <a:lnTo>
                  <a:pt x="695575" y="11069"/>
                </a:lnTo>
                <a:lnTo>
                  <a:pt x="659640" y="3557"/>
                </a:lnTo>
                <a:lnTo>
                  <a:pt x="622667" y="0"/>
                </a:lnTo>
                <a:close/>
              </a:path>
              <a:path w="924560" h="542925">
                <a:moveTo>
                  <a:pt x="853890" y="87515"/>
                </a:moveTo>
                <a:lnTo>
                  <a:pt x="783195" y="87515"/>
                </a:lnTo>
                <a:lnTo>
                  <a:pt x="820168" y="91067"/>
                </a:lnTo>
                <a:lnTo>
                  <a:pt x="856103" y="98576"/>
                </a:lnTo>
                <a:lnTo>
                  <a:pt x="890830" y="110132"/>
                </a:lnTo>
                <a:lnTo>
                  <a:pt x="924178" y="125829"/>
                </a:lnTo>
                <a:lnTo>
                  <a:pt x="853890" y="87515"/>
                </a:lnTo>
                <a:close/>
              </a:path>
            </a:pathLst>
          </a:custGeom>
          <a:solidFill>
            <a:srgbClr val="CDC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1246" y="3726334"/>
            <a:ext cx="1142365" cy="949960"/>
          </a:xfrm>
          <a:custGeom>
            <a:avLst/>
            <a:gdLst/>
            <a:ahLst/>
            <a:cxnLst/>
            <a:rect l="l" t="t" r="r" b="b"/>
            <a:pathLst>
              <a:path w="1142364" h="949960">
                <a:moveTo>
                  <a:pt x="924178" y="125829"/>
                </a:moveTo>
                <a:lnTo>
                  <a:pt x="890830" y="110132"/>
                </a:lnTo>
                <a:lnTo>
                  <a:pt x="856103" y="98576"/>
                </a:lnTo>
                <a:lnTo>
                  <a:pt x="820168" y="91067"/>
                </a:lnTo>
                <a:lnTo>
                  <a:pt x="783195" y="87515"/>
                </a:lnTo>
                <a:lnTo>
                  <a:pt x="745354" y="87825"/>
                </a:lnTo>
                <a:lnTo>
                  <a:pt x="706814" y="91905"/>
                </a:lnTo>
                <a:lnTo>
                  <a:pt x="667747" y="99662"/>
                </a:lnTo>
                <a:lnTo>
                  <a:pt x="628321" y="111004"/>
                </a:lnTo>
                <a:lnTo>
                  <a:pt x="588706" y="125839"/>
                </a:lnTo>
                <a:lnTo>
                  <a:pt x="549074" y="144073"/>
                </a:lnTo>
                <a:lnTo>
                  <a:pt x="509593" y="165613"/>
                </a:lnTo>
                <a:lnTo>
                  <a:pt x="470434" y="190368"/>
                </a:lnTo>
                <a:lnTo>
                  <a:pt x="431766" y="218245"/>
                </a:lnTo>
                <a:lnTo>
                  <a:pt x="393761" y="249150"/>
                </a:lnTo>
                <a:lnTo>
                  <a:pt x="356587" y="282992"/>
                </a:lnTo>
                <a:lnTo>
                  <a:pt x="320414" y="319677"/>
                </a:lnTo>
                <a:lnTo>
                  <a:pt x="285414" y="359114"/>
                </a:lnTo>
                <a:lnTo>
                  <a:pt x="251755" y="401208"/>
                </a:lnTo>
                <a:lnTo>
                  <a:pt x="219607" y="445869"/>
                </a:lnTo>
                <a:lnTo>
                  <a:pt x="189142" y="493002"/>
                </a:lnTo>
                <a:lnTo>
                  <a:pt x="160527" y="542516"/>
                </a:lnTo>
                <a:lnTo>
                  <a:pt x="0" y="454886"/>
                </a:lnTo>
                <a:lnTo>
                  <a:pt x="28614" y="405373"/>
                </a:lnTo>
                <a:lnTo>
                  <a:pt x="59079" y="358242"/>
                </a:lnTo>
                <a:lnTo>
                  <a:pt x="91227" y="313585"/>
                </a:lnTo>
                <a:lnTo>
                  <a:pt x="124886" y="271496"/>
                </a:lnTo>
                <a:lnTo>
                  <a:pt x="159886" y="232066"/>
                </a:lnTo>
                <a:lnTo>
                  <a:pt x="196059" y="195387"/>
                </a:lnTo>
                <a:lnTo>
                  <a:pt x="233233" y="161553"/>
                </a:lnTo>
                <a:lnTo>
                  <a:pt x="271238" y="130656"/>
                </a:lnTo>
                <a:lnTo>
                  <a:pt x="309906" y="102788"/>
                </a:lnTo>
                <a:lnTo>
                  <a:pt x="349065" y="78042"/>
                </a:lnTo>
                <a:lnTo>
                  <a:pt x="388546" y="56511"/>
                </a:lnTo>
                <a:lnTo>
                  <a:pt x="428178" y="38286"/>
                </a:lnTo>
                <a:lnTo>
                  <a:pt x="467793" y="23460"/>
                </a:lnTo>
                <a:lnTo>
                  <a:pt x="507219" y="12126"/>
                </a:lnTo>
                <a:lnTo>
                  <a:pt x="546286" y="4376"/>
                </a:lnTo>
                <a:lnTo>
                  <a:pt x="584826" y="303"/>
                </a:lnTo>
                <a:lnTo>
                  <a:pt x="622667" y="0"/>
                </a:lnTo>
                <a:lnTo>
                  <a:pt x="659640" y="3557"/>
                </a:lnTo>
                <a:lnTo>
                  <a:pt x="730302" y="22628"/>
                </a:lnTo>
                <a:lnTo>
                  <a:pt x="924178" y="125829"/>
                </a:lnTo>
                <a:lnTo>
                  <a:pt x="957984" y="147245"/>
                </a:lnTo>
                <a:lnTo>
                  <a:pt x="988648" y="172759"/>
                </a:lnTo>
                <a:lnTo>
                  <a:pt x="1016122" y="202130"/>
                </a:lnTo>
                <a:lnTo>
                  <a:pt x="1040360" y="235118"/>
                </a:lnTo>
                <a:lnTo>
                  <a:pt x="1061314" y="271484"/>
                </a:lnTo>
                <a:lnTo>
                  <a:pt x="1078939" y="310988"/>
                </a:lnTo>
                <a:lnTo>
                  <a:pt x="1093187" y="353390"/>
                </a:lnTo>
                <a:lnTo>
                  <a:pt x="1104010" y="398450"/>
                </a:lnTo>
                <a:lnTo>
                  <a:pt x="1111364" y="445929"/>
                </a:lnTo>
                <a:lnTo>
                  <a:pt x="1115199" y="495586"/>
                </a:lnTo>
                <a:lnTo>
                  <a:pt x="1115471" y="547182"/>
                </a:lnTo>
                <a:lnTo>
                  <a:pt x="1112131" y="600477"/>
                </a:lnTo>
                <a:lnTo>
                  <a:pt x="1105132" y="655232"/>
                </a:lnTo>
                <a:lnTo>
                  <a:pt x="1094429" y="711206"/>
                </a:lnTo>
                <a:lnTo>
                  <a:pt x="1079974" y="768159"/>
                </a:lnTo>
                <a:lnTo>
                  <a:pt x="1061719" y="825853"/>
                </a:lnTo>
                <a:lnTo>
                  <a:pt x="1141983" y="869668"/>
                </a:lnTo>
                <a:lnTo>
                  <a:pt x="907033" y="949805"/>
                </a:lnTo>
                <a:lnTo>
                  <a:pt x="820927" y="694535"/>
                </a:lnTo>
                <a:lnTo>
                  <a:pt x="901191" y="738223"/>
                </a:lnTo>
                <a:lnTo>
                  <a:pt x="918858" y="682575"/>
                </a:lnTo>
                <a:lnTo>
                  <a:pt x="933009" y="627477"/>
                </a:lnTo>
                <a:lnTo>
                  <a:pt x="943670" y="573162"/>
                </a:lnTo>
                <a:lnTo>
                  <a:pt x="950864" y="519864"/>
                </a:lnTo>
                <a:lnTo>
                  <a:pt x="954615" y="467818"/>
                </a:lnTo>
                <a:lnTo>
                  <a:pt x="954946" y="417256"/>
                </a:lnTo>
                <a:lnTo>
                  <a:pt x="951880" y="368415"/>
                </a:lnTo>
                <a:lnTo>
                  <a:pt x="945442" y="321526"/>
                </a:lnTo>
                <a:lnTo>
                  <a:pt x="935655" y="276826"/>
                </a:lnTo>
                <a:lnTo>
                  <a:pt x="922543" y="234547"/>
                </a:lnTo>
                <a:lnTo>
                  <a:pt x="906128" y="194925"/>
                </a:lnTo>
                <a:lnTo>
                  <a:pt x="886436" y="158192"/>
                </a:lnTo>
                <a:lnTo>
                  <a:pt x="863489" y="124583"/>
                </a:lnTo>
                <a:lnTo>
                  <a:pt x="837311" y="943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30341" y="4104843"/>
            <a:ext cx="323215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177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Arial"/>
                <a:cs typeface="Arial"/>
              </a:rPr>
              <a:t>Make sure </a:t>
            </a:r>
            <a:r>
              <a:rPr sz="3200" b="1" dirty="0">
                <a:latin typeface="Arial"/>
                <a:cs typeface="Arial"/>
              </a:rPr>
              <a:t>you  </a:t>
            </a:r>
            <a:r>
              <a:rPr sz="3200" b="1" spc="-5" dirty="0">
                <a:latin typeface="Arial"/>
                <a:cs typeface="Arial"/>
              </a:rPr>
              <a:t>can </a:t>
            </a:r>
            <a:r>
              <a:rPr sz="3200" b="1" dirty="0">
                <a:latin typeface="Arial"/>
                <a:cs typeface="Arial"/>
              </a:rPr>
              <a:t>take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action!!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©Bendix Commercial Vehicle </a:t>
            </a:r>
            <a:r>
              <a:rPr spc="-10" dirty="0"/>
              <a:t>Systems LLC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All Rights Reserved </a:t>
            </a:r>
            <a:r>
              <a:rPr spc="-5" dirty="0">
                <a:latin typeface="Symbol"/>
                <a:cs typeface="Symbol"/>
              </a:rPr>
              <a:t>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Bendix Confidential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5" dirty="0"/>
              <a:t>A member of the Knorr-Bremse</a:t>
            </a:r>
            <a:r>
              <a:rPr spc="55" dirty="0"/>
              <a:t> </a:t>
            </a:r>
            <a:r>
              <a:rPr spc="-10" dirty="0"/>
              <a:t>Group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638925" y="138760"/>
            <a:ext cx="1701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5W 1</a:t>
            </a:r>
            <a:r>
              <a:rPr spc="-105" dirty="0"/>
              <a:t> </a:t>
            </a:r>
            <a:r>
              <a:rPr dirty="0"/>
              <a:t>H: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2321</Words>
  <Application>Microsoft Office PowerPoint</Application>
  <PresentationFormat>A4 Paper (210x297 mm)</PresentationFormat>
  <Paragraphs>411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Microsoft Sans Serif</vt:lpstr>
      <vt:lpstr>Symbol</vt:lpstr>
      <vt:lpstr>Tahoma</vt:lpstr>
      <vt:lpstr>Times New Roman</vt:lpstr>
      <vt:lpstr>Wingdings</vt:lpstr>
      <vt:lpstr>Wingdings 2</vt:lpstr>
      <vt:lpstr>Office Theme</vt:lpstr>
      <vt:lpstr>Bad Method</vt:lpstr>
      <vt:lpstr>Lean Method</vt:lpstr>
      <vt:lpstr>5G Principle:</vt:lpstr>
      <vt:lpstr>5G Principle:</vt:lpstr>
      <vt:lpstr>5W 1 H:</vt:lpstr>
      <vt:lpstr>5W 1 H:</vt:lpstr>
      <vt:lpstr>5W 1 H:</vt:lpstr>
      <vt:lpstr>5W 1 H:</vt:lpstr>
      <vt:lpstr>5W 1 H:</vt:lpstr>
      <vt:lpstr>Fishbone  What is a Fishbone Diagram? Materials Methods</vt:lpstr>
      <vt:lpstr>Fishbone</vt:lpstr>
      <vt:lpstr>Fishbone</vt:lpstr>
      <vt:lpstr>Fishbone</vt:lpstr>
      <vt:lpstr>5 Why</vt:lpstr>
      <vt:lpstr>5 Why</vt:lpstr>
      <vt:lpstr>5 Why</vt:lpstr>
      <vt:lpstr>5 Why</vt:lpstr>
      <vt:lpstr>5 Why</vt:lpstr>
      <vt:lpstr>5 Why</vt:lpstr>
      <vt:lpstr>5 Why</vt:lpstr>
      <vt:lpstr>5 Why</vt:lpstr>
      <vt:lpstr>5G Principle</vt:lpstr>
      <vt:lpstr>Appendix</vt:lpstr>
      <vt:lpstr>5W 1 H:</vt:lpstr>
      <vt:lpstr>5 Why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Method</dc:title>
  <cp:lastModifiedBy>Ahmad Tomasz Fayyad</cp:lastModifiedBy>
  <cp:revision>1</cp:revision>
  <dcterms:created xsi:type="dcterms:W3CDTF">2021-05-15T09:49:12Z</dcterms:created>
  <dcterms:modified xsi:type="dcterms:W3CDTF">2021-05-15T09:51:29Z</dcterms:modified>
</cp:coreProperties>
</file>