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0397" y="2158999"/>
            <a:ext cx="7863205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7072" y="1725739"/>
            <a:ext cx="3032125" cy="3993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50129" y="1750377"/>
            <a:ext cx="3450590" cy="3625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0000" y="5410200"/>
            <a:ext cx="1190625" cy="1181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227" y="697865"/>
            <a:ext cx="7789544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737" y="1706308"/>
            <a:ext cx="7756524" cy="259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025" y="6232502"/>
            <a:ext cx="2748915" cy="46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1F4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397" y="2158999"/>
            <a:ext cx="5423535" cy="13684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5260"/>
              </a:lnSpc>
              <a:spcBef>
                <a:spcPts val="320"/>
              </a:spcBef>
            </a:pPr>
            <a:r>
              <a:rPr sz="4400" spc="20" dirty="0">
                <a:solidFill>
                  <a:srgbClr val="1F4066"/>
                </a:solidFill>
                <a:latin typeface="Arial"/>
                <a:cs typeface="Arial"/>
              </a:rPr>
              <a:t>Food </a:t>
            </a:r>
            <a:r>
              <a:rPr sz="4400" spc="10" dirty="0">
                <a:solidFill>
                  <a:srgbClr val="1F4066"/>
                </a:solidFill>
                <a:latin typeface="Arial"/>
                <a:cs typeface="Arial"/>
              </a:rPr>
              <a:t>Safety</a:t>
            </a:r>
            <a:r>
              <a:rPr sz="4400" spc="-254" dirty="0">
                <a:solidFill>
                  <a:srgbClr val="1F4066"/>
                </a:solidFill>
                <a:latin typeface="Arial"/>
                <a:cs typeface="Arial"/>
              </a:rPr>
              <a:t> </a:t>
            </a:r>
            <a:r>
              <a:rPr sz="4400" spc="20" dirty="0">
                <a:solidFill>
                  <a:srgbClr val="1F4066"/>
                </a:solidFill>
                <a:latin typeface="Arial"/>
                <a:cs typeface="Arial"/>
              </a:rPr>
              <a:t>Manager  </a:t>
            </a:r>
            <a:r>
              <a:rPr sz="4400" spc="15" dirty="0">
                <a:solidFill>
                  <a:srgbClr val="1F4066"/>
                </a:solidFill>
                <a:latin typeface="Arial"/>
                <a:cs typeface="Arial"/>
              </a:rPr>
              <a:t>Training</a:t>
            </a:r>
            <a:r>
              <a:rPr sz="4400" spc="-170" dirty="0">
                <a:solidFill>
                  <a:srgbClr val="1F4066"/>
                </a:solidFill>
                <a:latin typeface="Arial"/>
                <a:cs typeface="Arial"/>
              </a:rPr>
              <a:t> </a:t>
            </a:r>
            <a:r>
              <a:rPr sz="4400" spc="15" dirty="0">
                <a:solidFill>
                  <a:srgbClr val="1F4066"/>
                </a:solidFill>
                <a:latin typeface="Arial"/>
                <a:cs typeface="Arial"/>
              </a:rPr>
              <a:t>Program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34" y="4251007"/>
            <a:ext cx="2120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Name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trainer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419100"/>
            <a:ext cx="1571625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8025" y="6232502"/>
            <a:ext cx="2541270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5" dirty="0">
                <a:solidFill>
                  <a:srgbClr val="1F4066"/>
                </a:solidFill>
                <a:latin typeface="Arial"/>
                <a:cs typeface="Arial"/>
              </a:rPr>
              <a:t>Food </a:t>
            </a:r>
            <a:r>
              <a:rPr sz="1500" dirty="0">
                <a:solidFill>
                  <a:srgbClr val="1F4066"/>
                </a:solidFill>
                <a:latin typeface="Arial"/>
                <a:cs typeface="Arial"/>
              </a:rPr>
              <a:t>Safety </a:t>
            </a:r>
            <a:r>
              <a:rPr sz="1500" spc="-15" dirty="0">
                <a:solidFill>
                  <a:srgbClr val="1F4066"/>
                </a:solidFill>
                <a:latin typeface="Arial"/>
                <a:cs typeface="Arial"/>
              </a:rPr>
              <a:t>Manager: </a:t>
            </a:r>
            <a:r>
              <a:rPr sz="1500" spc="-20" dirty="0">
                <a:solidFill>
                  <a:srgbClr val="1F4066"/>
                </a:solidFill>
                <a:latin typeface="Arial"/>
                <a:cs typeface="Arial"/>
              </a:rPr>
              <a:t>slide</a:t>
            </a:r>
            <a:r>
              <a:rPr sz="1500" spc="150" dirty="0">
                <a:solidFill>
                  <a:srgbClr val="1F4066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500" dirty="0">
                <a:solidFill>
                  <a:srgbClr val="1F4066"/>
                </a:solidFill>
                <a:latin typeface="Arial"/>
                <a:cs typeface="Arial"/>
              </a:rPr>
              <a:t>1</a:t>
            </a:fld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>
                <a:solidFill>
                  <a:srgbClr val="1F4066"/>
                </a:solidFill>
                <a:latin typeface="Arial"/>
                <a:cs typeface="Arial"/>
              </a:rPr>
              <a:t>© </a:t>
            </a:r>
            <a:r>
              <a:rPr sz="950" dirty="0">
                <a:solidFill>
                  <a:srgbClr val="1F4066"/>
                </a:solidFill>
                <a:latin typeface="Arial"/>
                <a:cs typeface="Arial"/>
              </a:rPr>
              <a:t>CIEH</a:t>
            </a:r>
            <a:r>
              <a:rPr sz="950" spc="110" dirty="0">
                <a:solidFill>
                  <a:srgbClr val="1F4066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1F4066"/>
                </a:solidFill>
                <a:latin typeface="Arial"/>
                <a:cs typeface="Arial"/>
              </a:rPr>
              <a:t>2015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49440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Physical</a:t>
            </a:r>
            <a:r>
              <a:rPr spc="25" dirty="0"/>
              <a:t> </a:t>
            </a:r>
            <a:r>
              <a:rPr spc="10" dirty="0"/>
              <a:t>hazards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5770245" cy="22193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Broken glass, </a:t>
            </a:r>
            <a:r>
              <a:rPr sz="2400" spc="5" dirty="0">
                <a:latin typeface="Arial"/>
                <a:cs typeface="Arial"/>
              </a:rPr>
              <a:t>nuts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bolts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Hair, fingernails, </a:t>
            </a:r>
            <a:r>
              <a:rPr sz="2400" spc="-30" dirty="0">
                <a:latin typeface="Arial"/>
                <a:cs typeface="Arial"/>
              </a:rPr>
              <a:t>pens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3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dressings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Stones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leaves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Paper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packaging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Pest </a:t>
            </a:r>
            <a:r>
              <a:rPr sz="2400" spc="-35" dirty="0">
                <a:latin typeface="Arial"/>
                <a:cs typeface="Arial"/>
              </a:rPr>
              <a:t>bodies, </a:t>
            </a:r>
            <a:r>
              <a:rPr sz="2400" spc="-45" dirty="0">
                <a:latin typeface="Arial"/>
                <a:cs typeface="Arial"/>
              </a:rPr>
              <a:t>eggs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nesting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materials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80783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Duties </a:t>
            </a:r>
            <a:r>
              <a:rPr spc="5" dirty="0"/>
              <a:t>of </a:t>
            </a:r>
            <a:r>
              <a:rPr spc="-5" dirty="0"/>
              <a:t>the </a:t>
            </a:r>
            <a:r>
              <a:rPr spc="10" dirty="0"/>
              <a:t>person </a:t>
            </a:r>
            <a:r>
              <a:rPr spc="-25" dirty="0"/>
              <a:t>in </a:t>
            </a:r>
            <a:r>
              <a:rPr spc="10" dirty="0"/>
              <a:t>charge</a:t>
            </a:r>
            <a:r>
              <a:rPr spc="-229" dirty="0"/>
              <a:t> </a:t>
            </a:r>
            <a:r>
              <a:rPr spc="5" dirty="0"/>
              <a:t>(2)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100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7321550" cy="21164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69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Ensure </a:t>
            </a:r>
            <a:r>
              <a:rPr sz="2400" spc="-15" dirty="0">
                <a:latin typeface="Arial"/>
                <a:cs typeface="Arial"/>
              </a:rPr>
              <a:t>that </a:t>
            </a:r>
            <a:r>
              <a:rPr sz="2400" spc="-10" dirty="0">
                <a:latin typeface="Arial"/>
                <a:cs typeface="Arial"/>
              </a:rPr>
              <a:t>consumers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25"/>
              </a:spcBef>
              <a:buChar char="–"/>
              <a:tabLst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advised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that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orders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raw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partially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cooked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ready-to-eat  </a:t>
            </a:r>
            <a:r>
              <a:rPr sz="2000" dirty="0">
                <a:latin typeface="Arial"/>
                <a:cs typeface="Arial"/>
              </a:rPr>
              <a:t>foods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animal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origin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are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not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cooked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sufficiently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ensure  </a:t>
            </a:r>
            <a:r>
              <a:rPr sz="2000" spc="5" dirty="0">
                <a:latin typeface="Arial"/>
                <a:cs typeface="Arial"/>
              </a:rPr>
              <a:t>it </a:t>
            </a:r>
            <a:r>
              <a:rPr sz="2000" spc="10" dirty="0">
                <a:latin typeface="Arial"/>
                <a:cs typeface="Arial"/>
              </a:rPr>
              <a:t>is safe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eat</a:t>
            </a:r>
            <a:endParaRPr sz="2000">
              <a:latin typeface="Arial"/>
              <a:cs typeface="Arial"/>
            </a:endParaRPr>
          </a:p>
          <a:p>
            <a:pPr marL="756285" marR="62230" lvl="1" indent="-286385" algn="just">
              <a:lnSpc>
                <a:spcPct val="100000"/>
              </a:lnSpc>
              <a:spcBef>
                <a:spcPts val="459"/>
              </a:spcBef>
              <a:buChar char="–"/>
              <a:tabLst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notified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that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should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use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clean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tableware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if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they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return 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self-service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areas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such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salad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bars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buffets.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80783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Duties </a:t>
            </a:r>
            <a:r>
              <a:rPr spc="5" dirty="0"/>
              <a:t>of </a:t>
            </a:r>
            <a:r>
              <a:rPr spc="-5" dirty="0"/>
              <a:t>the </a:t>
            </a:r>
            <a:r>
              <a:rPr spc="10" dirty="0"/>
              <a:t>person </a:t>
            </a:r>
            <a:r>
              <a:rPr spc="-25" dirty="0"/>
              <a:t>in </a:t>
            </a:r>
            <a:r>
              <a:rPr spc="10" dirty="0"/>
              <a:t>charge</a:t>
            </a:r>
            <a:r>
              <a:rPr spc="-229" dirty="0"/>
              <a:t> </a:t>
            </a:r>
            <a:r>
              <a:rPr spc="5" dirty="0"/>
              <a:t>(3)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101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7787640" cy="33375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Ensure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that: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persons </a:t>
            </a:r>
            <a:r>
              <a:rPr sz="2000" dirty="0">
                <a:latin typeface="Arial"/>
                <a:cs typeface="Arial"/>
              </a:rPr>
              <a:t>who </a:t>
            </a:r>
            <a:r>
              <a:rPr sz="2000" spc="10" dirty="0">
                <a:latin typeface="Arial"/>
                <a:cs typeface="Arial"/>
              </a:rPr>
              <a:t>are not </a:t>
            </a:r>
            <a:r>
              <a:rPr sz="2000" spc="20" dirty="0">
                <a:latin typeface="Arial"/>
                <a:cs typeface="Arial"/>
              </a:rPr>
              <a:t>essential </a:t>
            </a:r>
            <a:r>
              <a:rPr sz="2000" spc="25" dirty="0">
                <a:latin typeface="Arial"/>
                <a:cs typeface="Arial"/>
              </a:rPr>
              <a:t>to </a:t>
            </a:r>
            <a:r>
              <a:rPr sz="2000" spc="20" dirty="0">
                <a:latin typeface="Arial"/>
                <a:cs typeface="Arial"/>
              </a:rPr>
              <a:t>the </a:t>
            </a:r>
            <a:r>
              <a:rPr sz="2000" spc="10" dirty="0">
                <a:latin typeface="Arial"/>
                <a:cs typeface="Arial"/>
              </a:rPr>
              <a:t>operation of </a:t>
            </a:r>
            <a:r>
              <a:rPr sz="2000" spc="20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food  </a:t>
            </a:r>
            <a:r>
              <a:rPr sz="2000" spc="15" dirty="0">
                <a:latin typeface="Arial"/>
                <a:cs typeface="Arial"/>
              </a:rPr>
              <a:t>establishment should </a:t>
            </a:r>
            <a:r>
              <a:rPr sz="2000" spc="10" dirty="0">
                <a:latin typeface="Arial"/>
                <a:cs typeface="Arial"/>
              </a:rPr>
              <a:t>not </a:t>
            </a:r>
            <a:r>
              <a:rPr sz="2000" spc="5" dirty="0">
                <a:latin typeface="Arial"/>
                <a:cs typeface="Arial"/>
              </a:rPr>
              <a:t>normally </a:t>
            </a:r>
            <a:r>
              <a:rPr sz="2000" spc="15" dirty="0">
                <a:latin typeface="Arial"/>
                <a:cs typeface="Arial"/>
              </a:rPr>
              <a:t>be </a:t>
            </a:r>
            <a:r>
              <a:rPr sz="2000" spc="5" dirty="0">
                <a:latin typeface="Arial"/>
                <a:cs typeface="Arial"/>
              </a:rPr>
              <a:t>allowed </a:t>
            </a:r>
            <a:r>
              <a:rPr sz="2000" spc="15" dirty="0">
                <a:latin typeface="Arial"/>
                <a:cs typeface="Arial"/>
              </a:rPr>
              <a:t>into </a:t>
            </a:r>
            <a:r>
              <a:rPr sz="2000" dirty="0">
                <a:latin typeface="Arial"/>
                <a:cs typeface="Arial"/>
              </a:rPr>
              <a:t>food  </a:t>
            </a:r>
            <a:r>
              <a:rPr sz="2000" spc="10" dirty="0">
                <a:latin typeface="Arial"/>
                <a:cs typeface="Arial"/>
              </a:rPr>
              <a:t>preparation, </a:t>
            </a:r>
            <a:r>
              <a:rPr sz="2000" dirty="0">
                <a:latin typeface="Arial"/>
                <a:cs typeface="Arial"/>
              </a:rPr>
              <a:t>food </a:t>
            </a:r>
            <a:r>
              <a:rPr sz="2000" spc="20" dirty="0">
                <a:latin typeface="Arial"/>
                <a:cs typeface="Arial"/>
              </a:rPr>
              <a:t>storage </a:t>
            </a:r>
            <a:r>
              <a:rPr sz="2000" spc="10" dirty="0">
                <a:latin typeface="Arial"/>
                <a:cs typeface="Arial"/>
              </a:rPr>
              <a:t>or </a:t>
            </a:r>
            <a:r>
              <a:rPr sz="2000" spc="5" dirty="0">
                <a:latin typeface="Arial"/>
                <a:cs typeface="Arial"/>
              </a:rPr>
              <a:t>warewashing </a:t>
            </a:r>
            <a:r>
              <a:rPr sz="2000" spc="10" dirty="0">
                <a:latin typeface="Arial"/>
                <a:cs typeface="Arial"/>
              </a:rPr>
              <a:t>areas </a:t>
            </a:r>
            <a:r>
              <a:rPr sz="2000" spc="5" dirty="0">
                <a:latin typeface="Arial"/>
                <a:cs typeface="Arial"/>
              </a:rPr>
              <a:t>(brief </a:t>
            </a:r>
            <a:r>
              <a:rPr sz="2000" spc="10" dirty="0">
                <a:latin typeface="Arial"/>
                <a:cs typeface="Arial"/>
              </a:rPr>
              <a:t>visits  </a:t>
            </a:r>
            <a:r>
              <a:rPr sz="2000" dirty="0">
                <a:latin typeface="Arial"/>
                <a:cs typeface="Arial"/>
              </a:rPr>
              <a:t>may </a:t>
            </a:r>
            <a:r>
              <a:rPr sz="2000" spc="15" dirty="0">
                <a:latin typeface="Arial"/>
                <a:cs typeface="Arial"/>
              </a:rPr>
              <a:t>be </a:t>
            </a:r>
            <a:r>
              <a:rPr sz="2000" spc="10" dirty="0">
                <a:latin typeface="Arial"/>
                <a:cs typeface="Arial"/>
              </a:rPr>
              <a:t>authorized by </a:t>
            </a:r>
            <a:r>
              <a:rPr sz="2000" spc="20" dirty="0">
                <a:latin typeface="Arial"/>
                <a:cs typeface="Arial"/>
              </a:rPr>
              <a:t>the </a:t>
            </a:r>
            <a:r>
              <a:rPr sz="2000" spc="15" dirty="0">
                <a:latin typeface="Arial"/>
                <a:cs typeface="Arial"/>
              </a:rPr>
              <a:t>person </a:t>
            </a:r>
            <a:r>
              <a:rPr sz="2000" spc="10" dirty="0">
                <a:latin typeface="Arial"/>
                <a:cs typeface="Arial"/>
              </a:rPr>
              <a:t>in </a:t>
            </a:r>
            <a:r>
              <a:rPr sz="2000" spc="15" dirty="0">
                <a:latin typeface="Arial"/>
                <a:cs typeface="Arial"/>
              </a:rPr>
              <a:t>charge </a:t>
            </a:r>
            <a:r>
              <a:rPr sz="2000" spc="5" dirty="0">
                <a:latin typeface="Arial"/>
                <a:cs typeface="Arial"/>
              </a:rPr>
              <a:t>if </a:t>
            </a:r>
            <a:r>
              <a:rPr sz="2000" spc="25" dirty="0">
                <a:latin typeface="Arial"/>
                <a:cs typeface="Arial"/>
              </a:rPr>
              <a:t>steps </a:t>
            </a:r>
            <a:r>
              <a:rPr sz="2000" spc="10" dirty="0">
                <a:latin typeface="Arial"/>
                <a:cs typeface="Arial"/>
              </a:rPr>
              <a:t>are </a:t>
            </a:r>
            <a:r>
              <a:rPr sz="2000" spc="25" dirty="0">
                <a:latin typeface="Arial"/>
                <a:cs typeface="Arial"/>
              </a:rPr>
              <a:t>taken  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prevent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contamination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food, food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equipment,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utensils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etc)</a:t>
            </a:r>
            <a:endParaRPr sz="2000">
              <a:latin typeface="Arial"/>
              <a:cs typeface="Arial"/>
            </a:endParaRPr>
          </a:p>
          <a:p>
            <a:pPr marL="756285" marR="421640" lvl="1" indent="-286385">
              <a:lnSpc>
                <a:spcPct val="100000"/>
              </a:lnSpc>
              <a:spcBef>
                <a:spcPts val="46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employees </a:t>
            </a:r>
            <a:r>
              <a:rPr sz="2000" spc="15" dirty="0">
                <a:latin typeface="Arial"/>
                <a:cs typeface="Arial"/>
              </a:rPr>
              <a:t>and </a:t>
            </a:r>
            <a:r>
              <a:rPr sz="2000" spc="5" dirty="0">
                <a:latin typeface="Arial"/>
                <a:cs typeface="Arial"/>
              </a:rPr>
              <a:t>delivery, </a:t>
            </a:r>
            <a:r>
              <a:rPr sz="2000" spc="15" dirty="0">
                <a:latin typeface="Arial"/>
                <a:cs typeface="Arial"/>
              </a:rPr>
              <a:t>maintenance and </a:t>
            </a:r>
            <a:r>
              <a:rPr sz="2000" spc="20" dirty="0">
                <a:latin typeface="Arial"/>
                <a:cs typeface="Arial"/>
              </a:rPr>
              <a:t>pest control  </a:t>
            </a:r>
            <a:r>
              <a:rPr sz="2000" spc="15" dirty="0">
                <a:latin typeface="Arial"/>
                <a:cs typeface="Arial"/>
              </a:rPr>
              <a:t>personnel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any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others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enter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preparation,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  </a:t>
            </a:r>
            <a:r>
              <a:rPr sz="2000" spc="20" dirty="0">
                <a:latin typeface="Arial"/>
                <a:cs typeface="Arial"/>
              </a:rPr>
              <a:t>storage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warewashing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areas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comply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with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appropriate 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code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16617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T</a:t>
            </a:r>
            <a:r>
              <a:rPr dirty="0"/>
              <a:t>r</a:t>
            </a:r>
            <a:r>
              <a:rPr spc="20" dirty="0"/>
              <a:t>a</a:t>
            </a:r>
            <a:r>
              <a:rPr spc="-50" dirty="0"/>
              <a:t>i</a:t>
            </a:r>
            <a:r>
              <a:rPr spc="15" dirty="0"/>
              <a:t>n</a:t>
            </a:r>
            <a:r>
              <a:rPr spc="-50" dirty="0"/>
              <a:t>i</a:t>
            </a:r>
            <a:r>
              <a:rPr spc="15" dirty="0"/>
              <a:t>n</a:t>
            </a:r>
            <a:r>
              <a:rPr dirty="0"/>
              <a:t>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102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4810125" cy="178053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Orientation (or </a:t>
            </a:r>
            <a:r>
              <a:rPr sz="2400" spc="-10" dirty="0">
                <a:latin typeface="Arial"/>
                <a:cs typeface="Arial"/>
              </a:rPr>
              <a:t>induction)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training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Basic/employee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Supervisory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Refresher/review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5550" y="381000"/>
            <a:ext cx="41529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103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6975" y="685800"/>
            <a:ext cx="4210050" cy="490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072" y="1696783"/>
            <a:ext cx="3486150" cy="395541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Animals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765"/>
              </a:lnSpc>
              <a:spcBef>
                <a:spcPts val="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Raw </a:t>
            </a:r>
            <a:r>
              <a:rPr sz="2400" spc="-20" dirty="0">
                <a:latin typeface="Arial"/>
                <a:cs typeface="Arial"/>
              </a:rPr>
              <a:t>foods,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175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meat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poultry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ts val="218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fish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ts val="214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eggs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ts val="225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vegetables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Air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dust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Pests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Dirt, </a:t>
            </a:r>
            <a:r>
              <a:rPr sz="2400" spc="-45" dirty="0">
                <a:latin typeface="Arial"/>
                <a:cs typeface="Arial"/>
              </a:rPr>
              <a:t>garbage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trash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3284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Sources of </a:t>
            </a:r>
            <a:r>
              <a:rPr dirty="0"/>
              <a:t>pathogenic</a:t>
            </a:r>
            <a:r>
              <a:rPr spc="-185" dirty="0"/>
              <a:t> </a:t>
            </a:r>
            <a:r>
              <a:rPr spc="-5" dirty="0"/>
              <a:t>bacteria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7478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Types </a:t>
            </a:r>
            <a:r>
              <a:rPr spc="5" dirty="0"/>
              <a:t>of</a:t>
            </a:r>
            <a:r>
              <a:rPr spc="40" dirty="0"/>
              <a:t> </a:t>
            </a:r>
            <a:r>
              <a:rPr spc="-5" dirty="0"/>
              <a:t>contamination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571750" y="3505200"/>
            <a:ext cx="3460635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1752600"/>
            <a:ext cx="2219325" cy="2314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695" y="2032000"/>
            <a:ext cx="3248327" cy="142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2622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Methods </a:t>
            </a:r>
            <a:r>
              <a:rPr spc="5" dirty="0"/>
              <a:t>of</a:t>
            </a:r>
            <a:r>
              <a:rPr spc="-60" dirty="0"/>
              <a:t> </a:t>
            </a:r>
            <a:r>
              <a:rPr spc="-5" dirty="0"/>
              <a:t>contamination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7475220" cy="24409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Direct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contact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example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hand-contact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surfaces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food-contact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surfaces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Dripping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example </a:t>
            </a:r>
            <a:r>
              <a:rPr sz="2000" spc="15" dirty="0">
                <a:latin typeface="Arial"/>
                <a:cs typeface="Arial"/>
              </a:rPr>
              <a:t>juices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blood</a:t>
            </a:r>
            <a:endParaRPr sz="2000">
              <a:latin typeface="Arial"/>
              <a:cs typeface="Arial"/>
            </a:endParaRPr>
          </a:p>
          <a:p>
            <a:pPr marL="355600" marR="723265" indent="-343535">
              <a:lnSpc>
                <a:spcPts val="286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Transfer/being </a:t>
            </a:r>
            <a:r>
              <a:rPr sz="2400" spc="-15" dirty="0">
                <a:latin typeface="Arial"/>
                <a:cs typeface="Arial"/>
              </a:rPr>
              <a:t>carried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-20" dirty="0">
                <a:latin typeface="Arial"/>
                <a:cs typeface="Arial"/>
              </a:rPr>
              <a:t>one </a:t>
            </a:r>
            <a:r>
              <a:rPr sz="2400" spc="5" dirty="0">
                <a:latin typeface="Arial"/>
                <a:cs typeface="Arial"/>
              </a:rPr>
              <a:t>surface </a:t>
            </a:r>
            <a:r>
              <a:rPr sz="2400" spc="-3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food 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another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2150" y="428625"/>
            <a:ext cx="5367646" cy="5361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3505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Types </a:t>
            </a:r>
            <a:r>
              <a:rPr spc="5" dirty="0"/>
              <a:t>of foodborne</a:t>
            </a:r>
            <a:r>
              <a:rPr spc="-5" dirty="0"/>
              <a:t> </a:t>
            </a:r>
            <a:r>
              <a:rPr spc="-20" dirty="0"/>
              <a:t>illness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3694429" cy="13417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Foodborne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infection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Foodborne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intoxication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Toxin-mediated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infection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620" y="181293"/>
            <a:ext cx="4536141" cy="5801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88340"/>
            <a:ext cx="757174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-5" dirty="0"/>
              <a:t>Typical </a:t>
            </a:r>
            <a:r>
              <a:rPr sz="3500" spc="-10" dirty="0"/>
              <a:t>symptoms </a:t>
            </a:r>
            <a:r>
              <a:rPr sz="3500" spc="5" dirty="0"/>
              <a:t>of foodborne</a:t>
            </a:r>
            <a:r>
              <a:rPr sz="3500" spc="30" dirty="0"/>
              <a:t> </a:t>
            </a:r>
            <a:r>
              <a:rPr sz="3500" spc="-5" dirty="0"/>
              <a:t>illness</a:t>
            </a:r>
            <a:endParaRPr sz="35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2457450" cy="3983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Abdominal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Diarrhea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Vomiting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Nausea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Headache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Fever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Chill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Numbness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Paralysis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12140"/>
            <a:ext cx="470344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-5" dirty="0"/>
              <a:t>Examples </a:t>
            </a:r>
            <a:r>
              <a:rPr sz="3500" spc="5" dirty="0"/>
              <a:t>of </a:t>
            </a:r>
            <a:r>
              <a:rPr sz="3500" spc="-5" dirty="0"/>
              <a:t>TCS</a:t>
            </a:r>
            <a:r>
              <a:rPr sz="3500" spc="-45" dirty="0"/>
              <a:t> </a:t>
            </a:r>
            <a:r>
              <a:rPr sz="3500" spc="5" dirty="0"/>
              <a:t>foods</a:t>
            </a:r>
            <a:endParaRPr sz="35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19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617980"/>
            <a:ext cx="7719695" cy="3616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Red meat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poultry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Cooked </a:t>
            </a:r>
            <a:r>
              <a:rPr sz="2400" spc="-25" dirty="0">
                <a:latin typeface="Arial"/>
                <a:cs typeface="Arial"/>
              </a:rPr>
              <a:t>meat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products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Milk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dairy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products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565"/>
              </a:lnSpc>
              <a:spcBef>
                <a:spcPts val="4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Raw </a:t>
            </a:r>
            <a:r>
              <a:rPr sz="2400" spc="-10" dirty="0">
                <a:latin typeface="Arial"/>
                <a:cs typeface="Arial"/>
              </a:rPr>
              <a:t>shell </a:t>
            </a:r>
            <a:r>
              <a:rPr sz="2400" spc="-50" dirty="0">
                <a:latin typeface="Arial"/>
                <a:cs typeface="Arial"/>
              </a:rPr>
              <a:t>eggs </a:t>
            </a:r>
            <a:r>
              <a:rPr sz="2400" spc="-15" dirty="0">
                <a:latin typeface="Arial"/>
                <a:cs typeface="Arial"/>
              </a:rPr>
              <a:t>that </a:t>
            </a:r>
            <a:r>
              <a:rPr sz="2400" spc="-35" dirty="0">
                <a:latin typeface="Arial"/>
                <a:cs typeface="Arial"/>
              </a:rPr>
              <a:t>have </a:t>
            </a:r>
            <a:r>
              <a:rPr sz="2400" spc="-20" dirty="0">
                <a:latin typeface="Arial"/>
                <a:cs typeface="Arial"/>
              </a:rPr>
              <a:t>not </a:t>
            </a:r>
            <a:r>
              <a:rPr sz="2400" spc="-50" dirty="0">
                <a:latin typeface="Arial"/>
                <a:cs typeface="Arial"/>
              </a:rPr>
              <a:t>been </a:t>
            </a:r>
            <a:r>
              <a:rPr sz="2400" spc="-25" dirty="0">
                <a:latin typeface="Arial"/>
                <a:cs typeface="Arial"/>
              </a:rPr>
              <a:t>treated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eliminate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65"/>
              </a:lnSpc>
            </a:pPr>
            <a:r>
              <a:rPr sz="2400" i="1" spc="-5" dirty="0">
                <a:latin typeface="Arial"/>
                <a:cs typeface="Arial"/>
              </a:rPr>
              <a:t>Salmonella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7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5" dirty="0">
                <a:latin typeface="Arial"/>
                <a:cs typeface="Arial"/>
              </a:rPr>
              <a:t>Fish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shellfish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7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Cooked </a:t>
            </a:r>
            <a:r>
              <a:rPr sz="2400" spc="-10" dirty="0">
                <a:latin typeface="Arial"/>
                <a:cs typeface="Arial"/>
              </a:rPr>
              <a:t>rice, </a:t>
            </a:r>
            <a:r>
              <a:rPr sz="2400" spc="-30" dirty="0">
                <a:latin typeface="Arial"/>
                <a:cs typeface="Arial"/>
              </a:rPr>
              <a:t>beans, </a:t>
            </a:r>
            <a:r>
              <a:rPr sz="2400" spc="-25" dirty="0">
                <a:latin typeface="Arial"/>
                <a:cs typeface="Arial"/>
              </a:rPr>
              <a:t>pasta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potatoes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7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Raw </a:t>
            </a:r>
            <a:r>
              <a:rPr sz="2400" spc="-35" dirty="0">
                <a:latin typeface="Arial"/>
                <a:cs typeface="Arial"/>
              </a:rPr>
              <a:t>seed </a:t>
            </a:r>
            <a:r>
              <a:rPr sz="2400" spc="-15" dirty="0">
                <a:latin typeface="Arial"/>
                <a:cs typeface="Arial"/>
              </a:rPr>
              <a:t>sprouts </a:t>
            </a:r>
            <a:r>
              <a:rPr sz="2400" spc="-20" dirty="0">
                <a:latin typeface="Arial"/>
                <a:cs typeface="Arial"/>
              </a:rPr>
              <a:t>and soy</a:t>
            </a:r>
            <a:r>
              <a:rPr sz="2400" spc="43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products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5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Cut </a:t>
            </a:r>
            <a:r>
              <a:rPr sz="2400" spc="-15" dirty="0">
                <a:latin typeface="Arial"/>
                <a:cs typeface="Arial"/>
              </a:rPr>
              <a:t>melon, sliced </a:t>
            </a:r>
            <a:r>
              <a:rPr sz="2400" spc="-25" dirty="0">
                <a:latin typeface="Arial"/>
                <a:cs typeface="Arial"/>
              </a:rPr>
              <a:t>tomatoes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cut </a:t>
            </a:r>
            <a:r>
              <a:rPr sz="2400" spc="-10" dirty="0">
                <a:latin typeface="Arial"/>
                <a:cs typeface="Arial"/>
              </a:rPr>
              <a:t>leafy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greens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Garlic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oil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mixtures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6927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Benefits </a:t>
            </a:r>
            <a:r>
              <a:rPr spc="5" dirty="0"/>
              <a:t>of </a:t>
            </a:r>
            <a:r>
              <a:rPr spc="10" dirty="0"/>
              <a:t>good </a:t>
            </a:r>
            <a:r>
              <a:rPr dirty="0"/>
              <a:t>food</a:t>
            </a:r>
            <a:r>
              <a:rPr spc="-130" dirty="0"/>
              <a:t> </a:t>
            </a:r>
            <a:r>
              <a:rPr spc="-5" dirty="0"/>
              <a:t>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025" y="6232502"/>
            <a:ext cx="2541270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5" dirty="0">
                <a:solidFill>
                  <a:srgbClr val="1F4066"/>
                </a:solidFill>
                <a:latin typeface="Arial"/>
                <a:cs typeface="Arial"/>
              </a:rPr>
              <a:t>Food </a:t>
            </a:r>
            <a:r>
              <a:rPr sz="1500" dirty="0">
                <a:solidFill>
                  <a:srgbClr val="1F4066"/>
                </a:solidFill>
                <a:latin typeface="Arial"/>
                <a:cs typeface="Arial"/>
              </a:rPr>
              <a:t>Safety </a:t>
            </a:r>
            <a:r>
              <a:rPr sz="1500" spc="-15" dirty="0">
                <a:solidFill>
                  <a:srgbClr val="1F4066"/>
                </a:solidFill>
                <a:latin typeface="Arial"/>
                <a:cs typeface="Arial"/>
              </a:rPr>
              <a:t>Manager: </a:t>
            </a:r>
            <a:r>
              <a:rPr sz="1500" spc="-20" dirty="0">
                <a:solidFill>
                  <a:srgbClr val="1F4066"/>
                </a:solidFill>
                <a:latin typeface="Arial"/>
                <a:cs typeface="Arial"/>
              </a:rPr>
              <a:t>slide</a:t>
            </a:r>
            <a:r>
              <a:rPr sz="1500" spc="150" dirty="0">
                <a:solidFill>
                  <a:srgbClr val="1F4066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500" dirty="0">
                <a:solidFill>
                  <a:srgbClr val="1F4066"/>
                </a:solidFill>
                <a:latin typeface="Arial"/>
                <a:cs typeface="Arial"/>
              </a:rPr>
              <a:t>2</a:t>
            </a:fld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>
                <a:solidFill>
                  <a:srgbClr val="1F4066"/>
                </a:solidFill>
                <a:latin typeface="Arial"/>
                <a:cs typeface="Arial"/>
              </a:rPr>
              <a:t>© </a:t>
            </a:r>
            <a:r>
              <a:rPr sz="950" dirty="0">
                <a:solidFill>
                  <a:srgbClr val="1F4066"/>
                </a:solidFill>
                <a:latin typeface="Arial"/>
                <a:cs typeface="Arial"/>
              </a:rPr>
              <a:t>CIEH</a:t>
            </a:r>
            <a:r>
              <a:rPr sz="950" spc="110" dirty="0">
                <a:solidFill>
                  <a:srgbClr val="1F4066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1F4066"/>
                </a:solidFill>
                <a:latin typeface="Arial"/>
                <a:cs typeface="Arial"/>
              </a:rPr>
              <a:t>2015</a:t>
            </a:r>
            <a:endParaRPr sz="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072" y="1702752"/>
            <a:ext cx="7390765" cy="435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Satisfied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customers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7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Loyal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confident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customers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5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Good </a:t>
            </a:r>
            <a:r>
              <a:rPr sz="2400" spc="-20" dirty="0">
                <a:latin typeface="Arial"/>
                <a:cs typeface="Arial"/>
              </a:rPr>
              <a:t>reputation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5" dirty="0">
                <a:latin typeface="Arial"/>
                <a:cs typeface="Arial"/>
              </a:rPr>
              <a:t>customer</a:t>
            </a:r>
            <a:r>
              <a:rPr sz="2400" spc="4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recommendations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Operating </a:t>
            </a:r>
            <a:r>
              <a:rPr sz="2400" spc="-10" dirty="0">
                <a:latin typeface="Arial"/>
                <a:cs typeface="Arial"/>
              </a:rPr>
              <a:t>costs </a:t>
            </a:r>
            <a:r>
              <a:rPr sz="2400" spc="-20" dirty="0">
                <a:latin typeface="Arial"/>
                <a:cs typeface="Arial"/>
              </a:rPr>
              <a:t>under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control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70"/>
              </a:lnSpc>
              <a:spcBef>
                <a:spcPts val="4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Profit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ts val="2330"/>
              </a:lnSpc>
              <a:spcBef>
                <a:spcPts val="525"/>
              </a:spcBef>
              <a:buChar char="•"/>
              <a:tabLst>
                <a:tab pos="355600" algn="l"/>
                <a:tab pos="356235" algn="l"/>
                <a:tab pos="3159125" algn="l"/>
              </a:tabLst>
            </a:pPr>
            <a:r>
              <a:rPr sz="2400" spc="-35" dirty="0">
                <a:latin typeface="Arial"/>
                <a:cs typeface="Arial"/>
              </a:rPr>
              <a:t>Legal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compliance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	</a:t>
            </a:r>
            <a:r>
              <a:rPr sz="2400" spc="5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criminal </a:t>
            </a:r>
            <a:r>
              <a:rPr sz="2400" spc="-20" dirty="0">
                <a:latin typeface="Arial"/>
                <a:cs typeface="Arial"/>
              </a:rPr>
              <a:t>prosecutions </a:t>
            </a:r>
            <a:r>
              <a:rPr sz="2400" spc="-35" dirty="0">
                <a:latin typeface="Arial"/>
                <a:cs typeface="Arial"/>
              </a:rPr>
              <a:t>or </a:t>
            </a:r>
            <a:r>
              <a:rPr sz="2400" spc="-20" dirty="0">
                <a:latin typeface="Arial"/>
                <a:cs typeface="Arial"/>
              </a:rPr>
              <a:t>civil  </a:t>
            </a:r>
            <a:r>
              <a:rPr sz="2400" spc="-10" dirty="0">
                <a:latin typeface="Arial"/>
                <a:cs typeface="Arial"/>
              </a:rPr>
              <a:t>lawsuits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5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Pleasant </a:t>
            </a:r>
            <a:r>
              <a:rPr sz="2400" spc="-5" dirty="0">
                <a:latin typeface="Arial"/>
                <a:cs typeface="Arial"/>
              </a:rPr>
              <a:t>working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Healthy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employees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Motivated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employees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Better </a:t>
            </a:r>
            <a:r>
              <a:rPr sz="2400" spc="-20" dirty="0">
                <a:latin typeface="Arial"/>
                <a:cs typeface="Arial"/>
              </a:rPr>
              <a:t>job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Less </a:t>
            </a:r>
            <a:r>
              <a:rPr sz="2400" spc="-40" dirty="0">
                <a:latin typeface="Arial"/>
                <a:cs typeface="Arial"/>
              </a:rPr>
              <a:t>employee </a:t>
            </a:r>
            <a:r>
              <a:rPr sz="2400" spc="-25" dirty="0">
                <a:latin typeface="Arial"/>
                <a:cs typeface="Arial"/>
              </a:rPr>
              <a:t>supervision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required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3817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Examples </a:t>
            </a:r>
            <a:r>
              <a:rPr spc="5" dirty="0"/>
              <a:t>of </a:t>
            </a:r>
            <a:r>
              <a:rPr dirty="0"/>
              <a:t>ready-to-eat</a:t>
            </a:r>
            <a:r>
              <a:rPr spc="-175" dirty="0"/>
              <a:t> </a:t>
            </a:r>
            <a:r>
              <a:rPr spc="5" dirty="0"/>
              <a:t>foods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3956685" cy="178053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Raw, </a:t>
            </a:r>
            <a:r>
              <a:rPr sz="2400" spc="-20" dirty="0">
                <a:latin typeface="Arial"/>
                <a:cs typeface="Arial"/>
              </a:rPr>
              <a:t>washed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fruit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Prepared </a:t>
            </a:r>
            <a:r>
              <a:rPr sz="2400" spc="-25" dirty="0">
                <a:latin typeface="Arial"/>
                <a:cs typeface="Arial"/>
              </a:rPr>
              <a:t>salad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vegetables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Delicatessen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products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Cooked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foods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5510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5" dirty="0"/>
              <a:t> </a:t>
            </a:r>
            <a:r>
              <a:rPr spc="-20" dirty="0"/>
              <a:t>multiplication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3947160" cy="329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Conditions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needed: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1099185" algn="l"/>
                <a:tab pos="1843405" algn="l"/>
              </a:tabLst>
            </a:pPr>
            <a:r>
              <a:rPr sz="2400" b="1" dirty="0">
                <a:latin typeface="Arial"/>
                <a:cs typeface="Arial"/>
              </a:rPr>
              <a:t>F	</a:t>
            </a:r>
            <a:r>
              <a:rPr sz="2400" dirty="0">
                <a:latin typeface="Arial"/>
                <a:cs typeface="Arial"/>
              </a:rPr>
              <a:t>–	</a:t>
            </a:r>
            <a:r>
              <a:rPr sz="2400" spc="-10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  <a:tabLst>
                <a:tab pos="1099185" algn="l"/>
                <a:tab pos="1843405" algn="l"/>
              </a:tabLst>
            </a:pPr>
            <a:r>
              <a:rPr sz="2400" b="1" dirty="0">
                <a:latin typeface="Arial"/>
                <a:cs typeface="Arial"/>
              </a:rPr>
              <a:t>A	</a:t>
            </a:r>
            <a:r>
              <a:rPr sz="2400" dirty="0">
                <a:latin typeface="Arial"/>
                <a:cs typeface="Arial"/>
              </a:rPr>
              <a:t>–	</a:t>
            </a:r>
            <a:r>
              <a:rPr sz="2400" spc="-15" dirty="0">
                <a:latin typeface="Arial"/>
                <a:cs typeface="Arial"/>
              </a:rPr>
              <a:t>acidity/alkalinity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0"/>
              </a:spcBef>
              <a:tabLst>
                <a:tab pos="1099185" algn="l"/>
                <a:tab pos="1843405" algn="l"/>
              </a:tabLst>
            </a:pPr>
            <a:r>
              <a:rPr sz="2400" b="1" dirty="0">
                <a:latin typeface="Arial"/>
                <a:cs typeface="Arial"/>
              </a:rPr>
              <a:t>T	</a:t>
            </a:r>
            <a:r>
              <a:rPr sz="2400" dirty="0">
                <a:latin typeface="Arial"/>
                <a:cs typeface="Arial"/>
              </a:rPr>
              <a:t>–	</a:t>
            </a:r>
            <a:r>
              <a:rPr sz="2400" spc="-15" dirty="0">
                <a:latin typeface="Arial"/>
                <a:cs typeface="Arial"/>
              </a:rPr>
              <a:t>temperature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50"/>
              </a:spcBef>
              <a:tabLst>
                <a:tab pos="1099185" algn="l"/>
                <a:tab pos="1843405" algn="l"/>
              </a:tabLst>
            </a:pPr>
            <a:r>
              <a:rPr sz="2400" b="1" dirty="0">
                <a:latin typeface="Arial"/>
                <a:cs typeface="Arial"/>
              </a:rPr>
              <a:t>T	</a:t>
            </a:r>
            <a:r>
              <a:rPr sz="2400" dirty="0">
                <a:latin typeface="Arial"/>
                <a:cs typeface="Arial"/>
              </a:rPr>
              <a:t>–	</a:t>
            </a:r>
            <a:r>
              <a:rPr sz="2400" spc="5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  <a:tabLst>
                <a:tab pos="1099185" algn="l"/>
                <a:tab pos="1843405" algn="l"/>
              </a:tabLst>
            </a:pPr>
            <a:r>
              <a:rPr sz="2400" b="1" dirty="0">
                <a:latin typeface="Arial"/>
                <a:cs typeface="Arial"/>
              </a:rPr>
              <a:t>O	</a:t>
            </a:r>
            <a:r>
              <a:rPr sz="2400" dirty="0">
                <a:latin typeface="Arial"/>
                <a:cs typeface="Arial"/>
              </a:rPr>
              <a:t>–	</a:t>
            </a:r>
            <a:r>
              <a:rPr sz="2400" spc="-70" dirty="0">
                <a:latin typeface="Arial"/>
                <a:cs typeface="Arial"/>
              </a:rPr>
              <a:t>oxygen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  <a:tabLst>
                <a:tab pos="1099185" algn="l"/>
                <a:tab pos="1843405" algn="l"/>
              </a:tabLst>
            </a:pPr>
            <a:r>
              <a:rPr sz="2400" b="1" dirty="0">
                <a:latin typeface="Arial"/>
                <a:cs typeface="Arial"/>
              </a:rPr>
              <a:t>M	</a:t>
            </a:r>
            <a:r>
              <a:rPr sz="2400" dirty="0">
                <a:latin typeface="Arial"/>
                <a:cs typeface="Arial"/>
              </a:rPr>
              <a:t>–	moisture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547"/>
            <a:ext cx="50438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5" dirty="0"/>
              <a:t>Bacterial </a:t>
            </a:r>
            <a:r>
              <a:rPr sz="3950" dirty="0"/>
              <a:t>growth</a:t>
            </a:r>
            <a:r>
              <a:rPr sz="3950" spc="305" dirty="0"/>
              <a:t> </a:t>
            </a:r>
            <a:r>
              <a:rPr sz="3950" spc="5" dirty="0"/>
              <a:t>curve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1143000" y="1666875"/>
            <a:ext cx="6791325" cy="407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07103" y="5746432"/>
            <a:ext cx="10115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Arial"/>
                <a:cs typeface="Arial"/>
              </a:rPr>
              <a:t>Time/hours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5" name="object 5"/>
          <p:cNvSpPr txBox="1"/>
          <p:nvPr/>
        </p:nvSpPr>
        <p:spPr>
          <a:xfrm>
            <a:off x="869660" y="3034328"/>
            <a:ext cx="227965" cy="25996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400" b="1" spc="30" dirty="0">
                <a:latin typeface="Arial"/>
                <a:cs typeface="Arial"/>
              </a:rPr>
              <a:t>Log</a:t>
            </a:r>
            <a:r>
              <a:rPr sz="1400" b="1" spc="-14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numbers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of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bacterial</a:t>
            </a:r>
            <a:r>
              <a:rPr sz="1400" b="1" spc="-19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cells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3010" y="1463738"/>
            <a:ext cx="44792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5215" algn="l"/>
                <a:tab pos="3230245" algn="l"/>
              </a:tabLst>
            </a:pPr>
            <a:r>
              <a:rPr sz="1200" b="1" dirty="0">
                <a:latin typeface="Arial"/>
                <a:cs typeface="Arial"/>
              </a:rPr>
              <a:t>Lag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phase	Log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phase	</a:t>
            </a:r>
            <a:r>
              <a:rPr sz="1200" b="1" spc="-10" dirty="0">
                <a:latin typeface="Arial"/>
                <a:cs typeface="Arial"/>
              </a:rPr>
              <a:t>Stationary</a:t>
            </a:r>
            <a:r>
              <a:rPr sz="1200" b="1" spc="5" dirty="0">
                <a:latin typeface="Arial"/>
                <a:cs typeface="Arial"/>
              </a:rPr>
              <a:t> phase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3979" y="1463738"/>
            <a:ext cx="10515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Decline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phase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48805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The </a:t>
            </a:r>
            <a:r>
              <a:rPr spc="10" dirty="0"/>
              <a:t>danger</a:t>
            </a:r>
            <a:r>
              <a:rPr spc="-50" dirty="0"/>
              <a:t> </a:t>
            </a:r>
            <a:r>
              <a:rPr spc="5" dirty="0"/>
              <a:t>zone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400300"/>
            <a:ext cx="815340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29460" y="3563016"/>
          <a:ext cx="6496685" cy="1433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989"/>
                        </a:lnSpc>
                      </a:pPr>
                      <a:r>
                        <a:rPr sz="1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danger</a:t>
                      </a:r>
                      <a:r>
                        <a:rPr sz="1800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zone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40335" algn="ctr">
                        <a:lnSpc>
                          <a:spcPct val="100000"/>
                        </a:lnSpc>
                      </a:pP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57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37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921385" algn="ctr">
                        <a:lnSpc>
                          <a:spcPct val="100000"/>
                        </a:lnSpc>
                      </a:pP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55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55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550" spc="-5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5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7">
                <a:tc>
                  <a:txBody>
                    <a:bodyPr/>
                    <a:lstStyle/>
                    <a:p>
                      <a:pPr marR="140970" algn="ctr">
                        <a:lnSpc>
                          <a:spcPts val="1835"/>
                        </a:lnSpc>
                      </a:pP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(135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6920" marR="459740" indent="-238760">
                        <a:lnSpc>
                          <a:spcPts val="1880"/>
                        </a:lnSpc>
                        <a:spcBef>
                          <a:spcPts val="20"/>
                        </a:spcBef>
                      </a:pPr>
                      <a:r>
                        <a:rPr sz="15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55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98</a:t>
                      </a:r>
                      <a:r>
                        <a:rPr sz="155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550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  </a:t>
                      </a:r>
                      <a:r>
                        <a:rPr sz="155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920750" algn="ctr">
                        <a:lnSpc>
                          <a:spcPts val="1835"/>
                        </a:lnSpc>
                      </a:pP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(41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550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835"/>
                        </a:lnSpc>
                      </a:pPr>
                      <a:r>
                        <a:rPr sz="15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55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55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80562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Time-temperature </a:t>
            </a:r>
            <a:r>
              <a:rPr spc="-5" dirty="0"/>
              <a:t>control: </a:t>
            </a:r>
            <a:r>
              <a:rPr spc="10" dirty="0"/>
              <a:t>general</a:t>
            </a:r>
            <a:r>
              <a:rPr spc="-10" dirty="0"/>
              <a:t> </a:t>
            </a:r>
            <a:r>
              <a:rPr spc="-5" dirty="0"/>
              <a:t>rules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3619500" cy="13417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Keep </a:t>
            </a:r>
            <a:r>
              <a:rPr sz="2400" spc="-20" dirty="0">
                <a:latin typeface="Arial"/>
                <a:cs typeface="Arial"/>
              </a:rPr>
              <a:t>hot </a:t>
            </a:r>
            <a:r>
              <a:rPr sz="2400" spc="-10" dirty="0">
                <a:latin typeface="Arial"/>
                <a:cs typeface="Arial"/>
              </a:rPr>
              <a:t>food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hot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Keep </a:t>
            </a:r>
            <a:r>
              <a:rPr sz="2400" spc="-15" dirty="0">
                <a:latin typeface="Arial"/>
                <a:cs typeface="Arial"/>
              </a:rPr>
              <a:t>cold </a:t>
            </a:r>
            <a:r>
              <a:rPr sz="2400" spc="-10" dirty="0">
                <a:latin typeface="Arial"/>
                <a:cs typeface="Arial"/>
              </a:rPr>
              <a:t>food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cold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Keep </a:t>
            </a:r>
            <a:r>
              <a:rPr sz="2400" spc="-15" dirty="0">
                <a:latin typeface="Arial"/>
                <a:cs typeface="Arial"/>
              </a:rPr>
              <a:t>frozen </a:t>
            </a:r>
            <a:r>
              <a:rPr sz="2400" spc="-10" dirty="0">
                <a:latin typeface="Arial"/>
                <a:cs typeface="Arial"/>
              </a:rPr>
              <a:t>food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frozen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0233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Temperature</a:t>
            </a:r>
            <a:r>
              <a:rPr spc="-65" dirty="0"/>
              <a:t> </a:t>
            </a:r>
            <a:r>
              <a:rPr spc="10" dirty="0"/>
              <a:t>abuse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7993380" cy="346138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Improper </a:t>
            </a:r>
            <a:r>
              <a:rPr sz="2400" spc="-15" dirty="0">
                <a:latin typeface="Arial"/>
                <a:cs typeface="Arial"/>
              </a:rPr>
              <a:t>holding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temperatures</a:t>
            </a:r>
            <a:endParaRPr sz="2400">
              <a:latin typeface="Arial"/>
              <a:cs typeface="Arial"/>
            </a:endParaRPr>
          </a:p>
          <a:p>
            <a:pPr marL="756285" marR="80835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preparing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too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soon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before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serving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leaving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  </a:t>
            </a:r>
            <a:r>
              <a:rPr sz="2000" spc="10" dirty="0">
                <a:latin typeface="Arial"/>
                <a:cs typeface="Arial"/>
              </a:rPr>
              <a:t>danger </a:t>
            </a:r>
            <a:r>
              <a:rPr sz="2000" dirty="0">
                <a:latin typeface="Arial"/>
                <a:cs typeface="Arial"/>
              </a:rPr>
              <a:t>zone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temperature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holding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warm,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not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hot,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temperature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inadequate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reheating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–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not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hot </a:t>
            </a:r>
            <a:r>
              <a:rPr sz="2000" spc="15" dirty="0">
                <a:latin typeface="Arial"/>
                <a:cs typeface="Arial"/>
              </a:rPr>
              <a:t>enough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(at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core)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long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enough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Inadequate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cooking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not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enough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(at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core)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long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enough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Inadequate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cooling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4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warm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20" dirty="0">
                <a:latin typeface="Arial"/>
                <a:cs typeface="Arial"/>
              </a:rPr>
              <a:t>too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long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308" y="1162369"/>
            <a:ext cx="8038491" cy="3918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49440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Physical</a:t>
            </a:r>
            <a:r>
              <a:rPr spc="25" dirty="0"/>
              <a:t> </a:t>
            </a:r>
            <a:r>
              <a:rPr spc="10" dirty="0"/>
              <a:t>hazards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7939405" cy="25476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3535">
              <a:lnSpc>
                <a:spcPct val="101699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Natural </a:t>
            </a:r>
            <a:r>
              <a:rPr sz="2400" spc="-25" dirty="0">
                <a:latin typeface="Arial"/>
                <a:cs typeface="Arial"/>
              </a:rPr>
              <a:t>part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5" dirty="0">
                <a:latin typeface="Arial"/>
                <a:cs typeface="Arial"/>
              </a:rPr>
              <a:t>raw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15" dirty="0">
                <a:latin typeface="Arial"/>
                <a:cs typeface="Arial"/>
              </a:rPr>
              <a:t>that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consumer </a:t>
            </a:r>
            <a:r>
              <a:rPr sz="2400" spc="-15" dirty="0">
                <a:latin typeface="Arial"/>
                <a:cs typeface="Arial"/>
              </a:rPr>
              <a:t>may </a:t>
            </a:r>
            <a:r>
              <a:rPr sz="2400" spc="-55" dirty="0">
                <a:latin typeface="Arial"/>
                <a:cs typeface="Arial"/>
              </a:rPr>
              <a:t>expect  </a:t>
            </a:r>
            <a:r>
              <a:rPr sz="2400" spc="-45" dirty="0">
                <a:latin typeface="Arial"/>
                <a:cs typeface="Arial"/>
              </a:rPr>
              <a:t>you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remove</a:t>
            </a:r>
            <a:endParaRPr sz="2400">
              <a:latin typeface="Arial"/>
              <a:cs typeface="Arial"/>
            </a:endParaRPr>
          </a:p>
          <a:p>
            <a:pPr marL="756285" marR="44894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example: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leaves,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twigs,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shell,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scales,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feathers,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pips,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pits,  seeds, stones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bone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Accidentally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added</a:t>
            </a:r>
            <a:endParaRPr sz="2400">
              <a:latin typeface="Arial"/>
              <a:cs typeface="Arial"/>
            </a:endParaRPr>
          </a:p>
          <a:p>
            <a:pPr marL="756285" marR="124460" lvl="1" indent="-286385">
              <a:lnSpc>
                <a:spcPct val="100000"/>
              </a:lnSpc>
              <a:spcBef>
                <a:spcPts val="52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example: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hair,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fingernails,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dressings,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pens,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cigarettes,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nuts,  bolts,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screws,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staples,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pest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nesting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material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feces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76568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Common </a:t>
            </a:r>
            <a:r>
              <a:rPr spc="5" dirty="0"/>
              <a:t>sources of </a:t>
            </a:r>
            <a:r>
              <a:rPr spc="-10" dirty="0"/>
              <a:t>physical</a:t>
            </a:r>
            <a:r>
              <a:rPr spc="-210" dirty="0"/>
              <a:t> </a:t>
            </a:r>
            <a:r>
              <a:rPr spc="10" dirty="0"/>
              <a:t>hazards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5527040" cy="22193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Raw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natural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Packaging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Buildings and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equipment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Pests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6931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Chemical</a:t>
            </a:r>
            <a:r>
              <a:rPr spc="-130" dirty="0"/>
              <a:t> </a:t>
            </a:r>
            <a:r>
              <a:rPr spc="10" dirty="0"/>
              <a:t>hazards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29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699919"/>
            <a:ext cx="7606665" cy="41433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Chemicals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  <a:p>
            <a:pPr marL="756285" marR="541655" lvl="1" indent="-286385">
              <a:lnSpc>
                <a:spcPct val="103200"/>
              </a:lnSpc>
              <a:spcBef>
                <a:spcPts val="22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example: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poisonous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metals,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by-products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industrial  </a:t>
            </a:r>
            <a:r>
              <a:rPr sz="2000" spc="20" dirty="0"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59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Agricultural </a:t>
            </a:r>
            <a:r>
              <a:rPr sz="2400" spc="-20" dirty="0">
                <a:latin typeface="Arial"/>
                <a:cs typeface="Arial"/>
              </a:rPr>
              <a:t>and veterinary</a:t>
            </a:r>
            <a:r>
              <a:rPr sz="2400" spc="3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residues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ts val="2100"/>
              </a:lnSpc>
              <a:spcBef>
                <a:spcPts val="61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example: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traces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pesticides,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animal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antibiotics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animal  </a:t>
            </a:r>
            <a:r>
              <a:rPr sz="2000" spc="10" dirty="0">
                <a:latin typeface="Arial"/>
                <a:cs typeface="Arial"/>
              </a:rPr>
              <a:t>growth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hormones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Incorrect </a:t>
            </a:r>
            <a:r>
              <a:rPr sz="2400" spc="-20" dirty="0">
                <a:latin typeface="Arial"/>
                <a:cs typeface="Arial"/>
              </a:rPr>
              <a:t>quantities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additives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example: </a:t>
            </a:r>
            <a:r>
              <a:rPr sz="2000" spc="-5" dirty="0">
                <a:latin typeface="Arial"/>
                <a:cs typeface="Arial"/>
              </a:rPr>
              <a:t>flavor </a:t>
            </a:r>
            <a:r>
              <a:rPr sz="2000" spc="15" dirty="0">
                <a:latin typeface="Arial"/>
                <a:cs typeface="Arial"/>
              </a:rPr>
              <a:t>enhancers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colorants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Poor </a:t>
            </a:r>
            <a:r>
              <a:rPr sz="2400" spc="-20" dirty="0">
                <a:latin typeface="Arial"/>
                <a:cs typeface="Arial"/>
              </a:rPr>
              <a:t>practices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3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workplace</a:t>
            </a:r>
            <a:endParaRPr sz="2400">
              <a:latin typeface="Arial"/>
              <a:cs typeface="Arial"/>
            </a:endParaRPr>
          </a:p>
          <a:p>
            <a:pPr marL="756285" marR="270510" lvl="1" indent="-286385">
              <a:lnSpc>
                <a:spcPts val="218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example: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careless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use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cleaning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products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machine  </a:t>
            </a:r>
            <a:r>
              <a:rPr sz="2000" spc="15" dirty="0">
                <a:latin typeface="Arial"/>
                <a:cs typeface="Arial"/>
              </a:rPr>
              <a:t>lubricants, </a:t>
            </a:r>
            <a:r>
              <a:rPr sz="2000" spc="10" dirty="0">
                <a:latin typeface="Arial"/>
                <a:cs typeface="Arial"/>
              </a:rPr>
              <a:t>or </a:t>
            </a:r>
            <a:r>
              <a:rPr sz="2000" spc="25" dirty="0">
                <a:latin typeface="Arial"/>
                <a:cs typeface="Arial"/>
              </a:rPr>
              <a:t>contact </a:t>
            </a:r>
            <a:r>
              <a:rPr sz="2000" spc="15" dirty="0">
                <a:latin typeface="Arial"/>
                <a:cs typeface="Arial"/>
              </a:rPr>
              <a:t>reactions </a:t>
            </a:r>
            <a:r>
              <a:rPr sz="2000" spc="5" dirty="0">
                <a:latin typeface="Arial"/>
                <a:cs typeface="Arial"/>
              </a:rPr>
              <a:t>when </a:t>
            </a:r>
            <a:r>
              <a:rPr sz="2000" dirty="0">
                <a:latin typeface="Arial"/>
                <a:cs typeface="Arial"/>
              </a:rPr>
              <a:t>food </a:t>
            </a:r>
            <a:r>
              <a:rPr sz="2000" spc="5" dirty="0">
                <a:latin typeface="Arial"/>
                <a:cs typeface="Arial"/>
              </a:rPr>
              <a:t>is </a:t>
            </a:r>
            <a:r>
              <a:rPr sz="2000" spc="15" dirty="0">
                <a:latin typeface="Arial"/>
                <a:cs typeface="Arial"/>
              </a:rPr>
              <a:t>placed </a:t>
            </a:r>
            <a:r>
              <a:rPr sz="2000" spc="10" dirty="0">
                <a:latin typeface="Arial"/>
                <a:cs typeface="Arial"/>
              </a:rPr>
              <a:t>in  </a:t>
            </a:r>
            <a:r>
              <a:rPr sz="2000" spc="15" dirty="0">
                <a:latin typeface="Arial"/>
                <a:cs typeface="Arial"/>
              </a:rPr>
              <a:t>unsuitable </a:t>
            </a:r>
            <a:r>
              <a:rPr sz="2000" spc="10" dirty="0">
                <a:latin typeface="Arial"/>
                <a:cs typeface="Arial"/>
              </a:rPr>
              <a:t>metal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containers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1028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Costs </a:t>
            </a:r>
            <a:r>
              <a:rPr spc="5" dirty="0"/>
              <a:t>of </a:t>
            </a:r>
            <a:r>
              <a:rPr spc="10" dirty="0"/>
              <a:t>poor </a:t>
            </a:r>
            <a:r>
              <a:rPr dirty="0"/>
              <a:t>food</a:t>
            </a:r>
            <a:r>
              <a:rPr spc="-235" dirty="0"/>
              <a:t> </a:t>
            </a:r>
            <a:r>
              <a:rPr spc="-5" dirty="0"/>
              <a:t>safety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2752"/>
            <a:ext cx="7268209" cy="435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Consumer </a:t>
            </a:r>
            <a:r>
              <a:rPr sz="2400" spc="-15" dirty="0">
                <a:latin typeface="Arial"/>
                <a:cs typeface="Arial"/>
              </a:rPr>
              <a:t>complaints </a:t>
            </a:r>
            <a:r>
              <a:rPr sz="2400" spc="-20" dirty="0">
                <a:latin typeface="Arial"/>
                <a:cs typeface="Arial"/>
              </a:rPr>
              <a:t>and loss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4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custom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7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Loss </a:t>
            </a:r>
            <a:r>
              <a:rPr sz="2400" spc="-35" dirty="0">
                <a:latin typeface="Arial"/>
                <a:cs typeface="Arial"/>
              </a:rPr>
              <a:t>of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income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59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Operating </a:t>
            </a:r>
            <a:r>
              <a:rPr sz="2400" spc="-10" dirty="0">
                <a:latin typeface="Arial"/>
                <a:cs typeface="Arial"/>
              </a:rPr>
              <a:t>costs </a:t>
            </a:r>
            <a:r>
              <a:rPr sz="2400" spc="-15" dirty="0">
                <a:latin typeface="Arial"/>
                <a:cs typeface="Arial"/>
              </a:rPr>
              <a:t>increase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45" dirty="0">
                <a:latin typeface="Arial"/>
                <a:cs typeface="Arial"/>
              </a:rPr>
              <a:t>employee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absenteeism,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25" dirty="0">
                <a:latin typeface="Arial"/>
                <a:cs typeface="Arial"/>
              </a:rPr>
              <a:t>reduced productivity,  </a:t>
            </a:r>
            <a:r>
              <a:rPr sz="2400" spc="-15" dirty="0">
                <a:latin typeface="Arial"/>
                <a:cs typeface="Arial"/>
              </a:rPr>
              <a:t>food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wasted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5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Increased </a:t>
            </a:r>
            <a:r>
              <a:rPr sz="2400" spc="-5" dirty="0">
                <a:latin typeface="Arial"/>
                <a:cs typeface="Arial"/>
              </a:rPr>
              <a:t>insurance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premiums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Lost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profit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Court </a:t>
            </a:r>
            <a:r>
              <a:rPr sz="2400" spc="-25" dirty="0">
                <a:latin typeface="Arial"/>
                <a:cs typeface="Arial"/>
              </a:rPr>
              <a:t>cases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40" dirty="0">
                <a:latin typeface="Arial"/>
                <a:cs typeface="Arial"/>
              </a:rPr>
              <a:t>bad</a:t>
            </a:r>
            <a:r>
              <a:rPr sz="2400" spc="3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publicity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5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Legal </a:t>
            </a:r>
            <a:r>
              <a:rPr sz="2400" spc="-10" dirty="0">
                <a:latin typeface="Arial"/>
                <a:cs typeface="Arial"/>
              </a:rPr>
              <a:t>fees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possible </a:t>
            </a:r>
            <a:r>
              <a:rPr sz="2400" spc="-10" dirty="0">
                <a:latin typeface="Arial"/>
                <a:cs typeface="Arial"/>
              </a:rPr>
              <a:t>lawsuit</a:t>
            </a:r>
            <a:r>
              <a:rPr sz="2400" spc="5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damages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Personal </a:t>
            </a:r>
            <a:r>
              <a:rPr sz="2400" spc="-35" dirty="0">
                <a:latin typeface="Arial"/>
                <a:cs typeface="Arial"/>
              </a:rPr>
              <a:t>pain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suffering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Hospitalizations and </a:t>
            </a:r>
            <a:r>
              <a:rPr sz="2400" spc="-50" dirty="0">
                <a:latin typeface="Arial"/>
                <a:cs typeface="Arial"/>
              </a:rPr>
              <a:t>even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death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Possible </a:t>
            </a:r>
            <a:r>
              <a:rPr sz="2400" spc="-45" dirty="0">
                <a:latin typeface="Arial"/>
                <a:cs typeface="Arial"/>
              </a:rPr>
              <a:t>bad </a:t>
            </a:r>
            <a:r>
              <a:rPr sz="2400" spc="-20" dirty="0">
                <a:latin typeface="Arial"/>
                <a:cs typeface="Arial"/>
              </a:rPr>
              <a:t>impact </a:t>
            </a:r>
            <a:r>
              <a:rPr sz="2400" spc="-35" dirty="0">
                <a:latin typeface="Arial"/>
                <a:cs typeface="Arial"/>
              </a:rPr>
              <a:t>on</a:t>
            </a:r>
            <a:r>
              <a:rPr sz="2400" spc="5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loved-ones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Low </a:t>
            </a:r>
            <a:r>
              <a:rPr sz="2400" spc="-40" dirty="0">
                <a:latin typeface="Arial"/>
                <a:cs typeface="Arial"/>
              </a:rPr>
              <a:t>employee</a:t>
            </a:r>
            <a:r>
              <a:rPr sz="2400" spc="3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morale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381000"/>
            <a:ext cx="4419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837376"/>
            <a:ext cx="5678365" cy="5002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9975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When </a:t>
            </a:r>
            <a:r>
              <a:rPr spc="-15" dirty="0"/>
              <a:t>to </a:t>
            </a:r>
            <a:r>
              <a:rPr spc="-30" dirty="0"/>
              <a:t>wash </a:t>
            </a:r>
            <a:r>
              <a:rPr spc="-15" dirty="0"/>
              <a:t>your </a:t>
            </a:r>
            <a:r>
              <a:rPr spc="10" dirty="0"/>
              <a:t>hands</a:t>
            </a:r>
            <a:r>
              <a:rPr spc="-225" dirty="0"/>
              <a:t> </a:t>
            </a:r>
            <a:r>
              <a:rPr spc="5" dirty="0"/>
              <a:t>(1)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635"/>
            <a:ext cx="5899785" cy="3673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-5" dirty="0">
                <a:latin typeface="Arial"/>
                <a:cs typeface="Arial"/>
              </a:rPr>
              <a:t>Including </a:t>
            </a:r>
            <a:r>
              <a:rPr sz="2450" spc="-10" dirty="0">
                <a:latin typeface="Arial"/>
                <a:cs typeface="Arial"/>
              </a:rPr>
              <a:t>but </a:t>
            </a:r>
            <a:r>
              <a:rPr sz="2450" spc="-35" dirty="0">
                <a:latin typeface="Arial"/>
                <a:cs typeface="Arial"/>
              </a:rPr>
              <a:t>not </a:t>
            </a:r>
            <a:r>
              <a:rPr sz="2450" spc="-25" dirty="0">
                <a:latin typeface="Arial"/>
                <a:cs typeface="Arial"/>
              </a:rPr>
              <a:t>limited </a:t>
            </a:r>
            <a:r>
              <a:rPr sz="2450" spc="5" dirty="0">
                <a:latin typeface="Arial"/>
                <a:cs typeface="Arial"/>
              </a:rPr>
              <a:t>to </a:t>
            </a:r>
            <a:r>
              <a:rPr sz="2450" spc="-5" dirty="0">
                <a:latin typeface="Arial"/>
                <a:cs typeface="Arial"/>
              </a:rPr>
              <a:t>the</a:t>
            </a:r>
            <a:r>
              <a:rPr sz="2450" spc="-280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following: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50" spc="-25" dirty="0">
                <a:latin typeface="Arial"/>
                <a:cs typeface="Arial"/>
              </a:rPr>
              <a:t>Before:</a:t>
            </a:r>
            <a:endParaRPr sz="245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1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starting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handling any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Regularly </a:t>
            </a:r>
            <a:r>
              <a:rPr sz="2400" spc="-5" dirty="0">
                <a:latin typeface="Arial"/>
                <a:cs typeface="Arial"/>
              </a:rPr>
              <a:t>during </a:t>
            </a:r>
            <a:r>
              <a:rPr sz="2400" spc="-15" dirty="0">
                <a:latin typeface="Arial"/>
                <a:cs typeface="Arial"/>
              </a:rPr>
              <a:t>food </a:t>
            </a:r>
            <a:r>
              <a:rPr sz="2400" spc="-30" dirty="0">
                <a:latin typeface="Arial"/>
                <a:cs typeface="Arial"/>
              </a:rPr>
              <a:t>preparation</a:t>
            </a:r>
            <a:r>
              <a:rPr sz="2400" spc="5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tasks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20" dirty="0">
                <a:latin typeface="Arial"/>
                <a:cs typeface="Arial"/>
              </a:rPr>
              <a:t>When </a:t>
            </a:r>
            <a:r>
              <a:rPr sz="2400" dirty="0">
                <a:latin typeface="Arial"/>
                <a:cs typeface="Arial"/>
              </a:rPr>
              <a:t>switching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between: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handling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raw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cooked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ready-to-eat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handling </a:t>
            </a:r>
            <a:r>
              <a:rPr sz="2000" spc="15" dirty="0">
                <a:latin typeface="Arial"/>
                <a:cs typeface="Arial"/>
              </a:rPr>
              <a:t>raw </a:t>
            </a:r>
            <a:r>
              <a:rPr sz="2000" spc="10" dirty="0">
                <a:latin typeface="Arial"/>
                <a:cs typeface="Arial"/>
              </a:rPr>
              <a:t>and </a:t>
            </a:r>
            <a:r>
              <a:rPr sz="2000" spc="15" dirty="0">
                <a:latin typeface="Arial"/>
                <a:cs typeface="Arial"/>
              </a:rPr>
              <a:t>TCS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9975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When </a:t>
            </a:r>
            <a:r>
              <a:rPr spc="-15" dirty="0"/>
              <a:t>to </a:t>
            </a:r>
            <a:r>
              <a:rPr spc="-30" dirty="0"/>
              <a:t>wash </a:t>
            </a:r>
            <a:r>
              <a:rPr spc="-15" dirty="0"/>
              <a:t>your </a:t>
            </a:r>
            <a:r>
              <a:rPr spc="10" dirty="0"/>
              <a:t>hands</a:t>
            </a:r>
            <a:r>
              <a:rPr spc="-225" dirty="0"/>
              <a:t> </a:t>
            </a:r>
            <a:r>
              <a:rPr spc="5" dirty="0"/>
              <a:t>(2)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7294245" cy="407225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After: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preparing raw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visiting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restroom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coughing,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sneezing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blowing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your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nose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touching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your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face,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hair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other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parts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body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cleaning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sanitizing,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handling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containers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cleaning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15" dirty="0">
                <a:latin typeface="Arial"/>
                <a:cs typeface="Arial"/>
              </a:rPr>
              <a:t>chemicals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wearing gloves </a:t>
            </a:r>
            <a:r>
              <a:rPr sz="2000" spc="15" dirty="0">
                <a:latin typeface="Arial"/>
                <a:cs typeface="Arial"/>
              </a:rPr>
              <a:t>(protective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disposable)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dealing </a:t>
            </a:r>
            <a:r>
              <a:rPr sz="2000" spc="5" dirty="0">
                <a:latin typeface="Arial"/>
                <a:cs typeface="Arial"/>
              </a:rPr>
              <a:t>with </a:t>
            </a:r>
            <a:r>
              <a:rPr sz="2000" spc="10" dirty="0">
                <a:latin typeface="Arial"/>
                <a:cs typeface="Arial"/>
              </a:rPr>
              <a:t>garbage or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trash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taking </a:t>
            </a:r>
            <a:r>
              <a:rPr sz="2000" spc="15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meal </a:t>
            </a:r>
            <a:r>
              <a:rPr sz="2000" spc="10" dirty="0">
                <a:latin typeface="Arial"/>
                <a:cs typeface="Arial"/>
              </a:rPr>
              <a:t>or </a:t>
            </a:r>
            <a:r>
              <a:rPr sz="2000" spc="15" dirty="0">
                <a:latin typeface="Arial"/>
                <a:cs typeface="Arial"/>
              </a:rPr>
              <a:t>rest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break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any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other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activity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that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could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contaminate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hands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0438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How </a:t>
            </a:r>
            <a:r>
              <a:rPr spc="-15" dirty="0"/>
              <a:t>to </a:t>
            </a:r>
            <a:r>
              <a:rPr spc="-30" dirty="0"/>
              <a:t>wash </a:t>
            </a:r>
            <a:r>
              <a:rPr spc="-15" dirty="0"/>
              <a:t>your</a:t>
            </a:r>
            <a:r>
              <a:rPr spc="105" dirty="0"/>
              <a:t> </a:t>
            </a:r>
            <a:r>
              <a:rPr spc="10" dirty="0"/>
              <a:t>hands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7456170" cy="36918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826769" indent="-343535">
              <a:lnSpc>
                <a:spcPct val="101699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Moisten </a:t>
            </a:r>
            <a:r>
              <a:rPr sz="2400" spc="-20" dirty="0">
                <a:latin typeface="Arial"/>
                <a:cs typeface="Arial"/>
              </a:rPr>
              <a:t>hands, </a:t>
            </a:r>
            <a:r>
              <a:rPr sz="2400" dirty="0">
                <a:latin typeface="Arial"/>
                <a:cs typeface="Arial"/>
              </a:rPr>
              <a:t>wrists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lower </a:t>
            </a:r>
            <a:r>
              <a:rPr sz="2400" spc="-5" dirty="0">
                <a:latin typeface="Arial"/>
                <a:cs typeface="Arial"/>
              </a:rPr>
              <a:t>forearms with  </a:t>
            </a:r>
            <a:r>
              <a:rPr sz="2400" spc="-10" dirty="0">
                <a:latin typeface="Arial"/>
                <a:cs typeface="Arial"/>
              </a:rPr>
              <a:t>warm-to-hot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Apply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soap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ts val="2850"/>
              </a:lnSpc>
              <a:spcBef>
                <a:spcPts val="6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Rub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soap </a:t>
            </a:r>
            <a:r>
              <a:rPr sz="2400" dirty="0">
                <a:latin typeface="Arial"/>
                <a:cs typeface="Arial"/>
              </a:rPr>
              <a:t>into </a:t>
            </a:r>
            <a:r>
              <a:rPr sz="2400" spc="-20" dirty="0">
                <a:latin typeface="Arial"/>
                <a:cs typeface="Arial"/>
              </a:rPr>
              <a:t>hands, </a:t>
            </a:r>
            <a:r>
              <a:rPr sz="2400" dirty="0">
                <a:latin typeface="Arial"/>
                <a:cs typeface="Arial"/>
              </a:rPr>
              <a:t>wrists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forearms </a:t>
            </a:r>
            <a:r>
              <a:rPr sz="2400" spc="-10" dirty="0">
                <a:latin typeface="Arial"/>
                <a:cs typeface="Arial"/>
              </a:rPr>
              <a:t>briskly 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30" dirty="0">
                <a:latin typeface="Arial"/>
                <a:cs typeface="Arial"/>
              </a:rPr>
              <a:t>at </a:t>
            </a:r>
            <a:r>
              <a:rPr sz="2400" spc="-25" dirty="0">
                <a:latin typeface="Arial"/>
                <a:cs typeface="Arial"/>
              </a:rPr>
              <a:t>least </a:t>
            </a:r>
            <a:r>
              <a:rPr sz="2400" spc="5" dirty="0">
                <a:latin typeface="Arial"/>
                <a:cs typeface="Arial"/>
              </a:rPr>
              <a:t>10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5" dirty="0">
                <a:latin typeface="Arial"/>
                <a:cs typeface="Arial"/>
              </a:rPr>
              <a:t>15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seconds</a:t>
            </a:r>
            <a:endParaRPr sz="2400">
              <a:latin typeface="Arial"/>
              <a:cs typeface="Arial"/>
            </a:endParaRPr>
          </a:p>
          <a:p>
            <a:pPr marL="355600" marR="665480" indent="-343535">
              <a:lnSpc>
                <a:spcPct val="101699"/>
              </a:lnSpc>
              <a:spcBef>
                <a:spcPts val="44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Don’t forget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clean </a:t>
            </a:r>
            <a:r>
              <a:rPr sz="2400" spc="-35" dirty="0">
                <a:latin typeface="Arial"/>
                <a:cs typeface="Arial"/>
              </a:rPr>
              <a:t>between </a:t>
            </a:r>
            <a:r>
              <a:rPr sz="2400" spc="-5" dirty="0">
                <a:latin typeface="Arial"/>
                <a:cs typeface="Arial"/>
              </a:rPr>
              <a:t>fingers </a:t>
            </a:r>
            <a:r>
              <a:rPr sz="2400" spc="-20" dirty="0">
                <a:latin typeface="Arial"/>
                <a:cs typeface="Arial"/>
              </a:rPr>
              <a:t>and under  </a:t>
            </a:r>
            <a:r>
              <a:rPr sz="2400" spc="-10" dirty="0">
                <a:latin typeface="Arial"/>
                <a:cs typeface="Arial"/>
              </a:rPr>
              <a:t>fingernails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Rinse </a:t>
            </a:r>
            <a:r>
              <a:rPr sz="2400" spc="-15" dirty="0">
                <a:latin typeface="Arial"/>
                <a:cs typeface="Arial"/>
              </a:rPr>
              <a:t>thoroughly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spc="-20" dirty="0">
                <a:latin typeface="Arial"/>
                <a:cs typeface="Arial"/>
              </a:rPr>
              <a:t>clean, </a:t>
            </a:r>
            <a:r>
              <a:rPr sz="2400" spc="-5" dirty="0">
                <a:latin typeface="Arial"/>
                <a:cs typeface="Arial"/>
              </a:rPr>
              <a:t>warm, </a:t>
            </a:r>
            <a:r>
              <a:rPr sz="2400" spc="5" dirty="0">
                <a:latin typeface="Arial"/>
                <a:cs typeface="Arial"/>
              </a:rPr>
              <a:t>running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5" dirty="0">
                <a:latin typeface="Arial"/>
                <a:cs typeface="Arial"/>
              </a:rPr>
              <a:t>Dry </a:t>
            </a:r>
            <a:r>
              <a:rPr sz="2400" spc="-20" dirty="0">
                <a:latin typeface="Arial"/>
                <a:cs typeface="Arial"/>
              </a:rPr>
              <a:t>hands </a:t>
            </a:r>
            <a:r>
              <a:rPr sz="2400" spc="-15" dirty="0">
                <a:latin typeface="Arial"/>
                <a:cs typeface="Arial"/>
              </a:rPr>
              <a:t>thoroughly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approved</a:t>
            </a:r>
            <a:r>
              <a:rPr sz="2400" spc="459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manner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745490"/>
            <a:ext cx="46412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" dirty="0"/>
              <a:t>Hand </a:t>
            </a:r>
            <a:r>
              <a:rPr spc="10" dirty="0"/>
              <a:t>and </a:t>
            </a:r>
            <a:r>
              <a:rPr spc="5" dirty="0"/>
              <a:t>arm</a:t>
            </a:r>
            <a:r>
              <a:rPr spc="-285" dirty="0"/>
              <a:t> </a:t>
            </a:r>
            <a:r>
              <a:rPr spc="-10" dirty="0"/>
              <a:t>hygiene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696783"/>
            <a:ext cx="8035925" cy="40506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b="1" spc="-10" dirty="0">
                <a:latin typeface="Arial"/>
                <a:cs typeface="Arial"/>
              </a:rPr>
              <a:t>Requirements for </a:t>
            </a:r>
            <a:r>
              <a:rPr sz="2400" b="1" spc="-20" dirty="0">
                <a:latin typeface="Arial"/>
                <a:cs typeface="Arial"/>
              </a:rPr>
              <a:t>food</a:t>
            </a:r>
            <a:r>
              <a:rPr sz="2400" b="1" spc="1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employees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Keep </a:t>
            </a:r>
            <a:r>
              <a:rPr sz="2400" spc="-20" dirty="0">
                <a:latin typeface="Arial"/>
                <a:cs typeface="Arial"/>
              </a:rPr>
              <a:t>hands and </a:t>
            </a:r>
            <a:r>
              <a:rPr sz="2400" spc="-45" dirty="0">
                <a:latin typeface="Arial"/>
                <a:cs typeface="Arial"/>
              </a:rPr>
              <a:t>exposed </a:t>
            </a:r>
            <a:r>
              <a:rPr sz="2400" spc="-20" dirty="0">
                <a:latin typeface="Arial"/>
                <a:cs typeface="Arial"/>
              </a:rPr>
              <a:t>portions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arms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clean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Keep </a:t>
            </a:r>
            <a:r>
              <a:rPr sz="2400" spc="-10" dirty="0">
                <a:latin typeface="Arial"/>
                <a:cs typeface="Arial"/>
              </a:rPr>
              <a:t>fingernails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0" dirty="0">
                <a:latin typeface="Arial"/>
                <a:cs typeface="Arial"/>
              </a:rPr>
              <a:t>good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condition</a:t>
            </a:r>
            <a:endParaRPr sz="2400">
              <a:latin typeface="Arial"/>
              <a:cs typeface="Arial"/>
            </a:endParaRPr>
          </a:p>
          <a:p>
            <a:pPr marL="756285" marR="603885" indent="-286385">
              <a:lnSpc>
                <a:spcPts val="218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spc="15" dirty="0">
                <a:latin typeface="Arial"/>
                <a:cs typeface="Arial"/>
              </a:rPr>
              <a:t>–	</a:t>
            </a:r>
            <a:r>
              <a:rPr sz="2000" spc="5" dirty="0">
                <a:latin typeface="Arial"/>
                <a:cs typeface="Arial"/>
              </a:rPr>
              <a:t>trimmed,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filed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kept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so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that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edges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are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cleanable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  </a:t>
            </a:r>
            <a:r>
              <a:rPr sz="2000" spc="10" dirty="0">
                <a:latin typeface="Arial"/>
                <a:cs typeface="Arial"/>
              </a:rPr>
              <a:t>not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rough</a:t>
            </a:r>
            <a:endParaRPr sz="20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244"/>
              </a:spcBef>
              <a:buChar char="•"/>
              <a:tabLst>
                <a:tab pos="356235" algn="l"/>
              </a:tabLst>
            </a:pPr>
            <a:r>
              <a:rPr sz="2400" spc="15" dirty="0">
                <a:latin typeface="Arial"/>
                <a:cs typeface="Arial"/>
              </a:rPr>
              <a:t>Wash </a:t>
            </a:r>
            <a:r>
              <a:rPr sz="2400" spc="-20" dirty="0">
                <a:latin typeface="Arial"/>
                <a:cs typeface="Arial"/>
              </a:rPr>
              <a:t>hands </a:t>
            </a:r>
            <a:r>
              <a:rPr sz="2400" spc="-15" dirty="0">
                <a:latin typeface="Arial"/>
                <a:cs typeface="Arial"/>
              </a:rPr>
              <a:t>before donning </a:t>
            </a:r>
            <a:r>
              <a:rPr sz="2400" spc="-45" dirty="0">
                <a:latin typeface="Arial"/>
                <a:cs typeface="Arial"/>
              </a:rPr>
              <a:t>gloves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working with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marR="51435" indent="-343535" algn="just">
              <a:lnSpc>
                <a:spcPct val="89900"/>
              </a:lnSpc>
              <a:spcBef>
                <a:spcPts val="56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Do </a:t>
            </a:r>
            <a:r>
              <a:rPr sz="2400" spc="-20" dirty="0">
                <a:latin typeface="Arial"/>
                <a:cs typeface="Arial"/>
              </a:rPr>
              <a:t>not </a:t>
            </a:r>
            <a:r>
              <a:rPr sz="2400" spc="-35" dirty="0">
                <a:latin typeface="Arial"/>
                <a:cs typeface="Arial"/>
              </a:rPr>
              <a:t>wear </a:t>
            </a:r>
            <a:r>
              <a:rPr sz="2400" spc="-10" dirty="0">
                <a:latin typeface="Arial"/>
                <a:cs typeface="Arial"/>
              </a:rPr>
              <a:t>fingernail </a:t>
            </a:r>
            <a:r>
              <a:rPr sz="2400" spc="-25" dirty="0">
                <a:latin typeface="Arial"/>
                <a:cs typeface="Arial"/>
              </a:rPr>
              <a:t>polish </a:t>
            </a:r>
            <a:r>
              <a:rPr sz="2400" spc="-3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artificial </a:t>
            </a:r>
            <a:r>
              <a:rPr sz="2400" spc="-10" dirty="0">
                <a:latin typeface="Arial"/>
                <a:cs typeface="Arial"/>
              </a:rPr>
              <a:t>fingernails </a:t>
            </a:r>
            <a:r>
              <a:rPr sz="2400" spc="-15" dirty="0">
                <a:latin typeface="Arial"/>
                <a:cs typeface="Arial"/>
              </a:rPr>
              <a:t>when  </a:t>
            </a:r>
            <a:r>
              <a:rPr sz="2400" spc="-5" dirty="0">
                <a:latin typeface="Arial"/>
                <a:cs typeface="Arial"/>
              </a:rPr>
              <a:t>working with </a:t>
            </a:r>
            <a:r>
              <a:rPr sz="2400" spc="-45" dirty="0">
                <a:latin typeface="Arial"/>
                <a:cs typeface="Arial"/>
              </a:rPr>
              <a:t>exposed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5" dirty="0">
                <a:latin typeface="Arial"/>
                <a:cs typeface="Arial"/>
              </a:rPr>
              <a:t>(unless </a:t>
            </a:r>
            <a:r>
              <a:rPr sz="2400" spc="-15" dirty="0">
                <a:latin typeface="Arial"/>
                <a:cs typeface="Arial"/>
              </a:rPr>
              <a:t>wearing </a:t>
            </a:r>
            <a:r>
              <a:rPr sz="2400" spc="-10" dirty="0">
                <a:latin typeface="Arial"/>
                <a:cs typeface="Arial"/>
              </a:rPr>
              <a:t>intact </a:t>
            </a:r>
            <a:r>
              <a:rPr sz="2400" spc="-45" dirty="0">
                <a:latin typeface="Arial"/>
                <a:cs typeface="Arial"/>
              </a:rPr>
              <a:t>gloves 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0" dirty="0">
                <a:latin typeface="Arial"/>
                <a:cs typeface="Arial"/>
              </a:rPr>
              <a:t>good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repair)</a:t>
            </a:r>
            <a:endParaRPr sz="2400">
              <a:latin typeface="Arial"/>
              <a:cs typeface="Arial"/>
            </a:endParaRPr>
          </a:p>
          <a:p>
            <a:pPr marL="355600" indent="-343535" algn="just">
              <a:lnSpc>
                <a:spcPts val="2720"/>
              </a:lnSpc>
              <a:spcBef>
                <a:spcPts val="350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Do </a:t>
            </a:r>
            <a:r>
              <a:rPr sz="2400" spc="-20" dirty="0">
                <a:latin typeface="Arial"/>
                <a:cs typeface="Arial"/>
              </a:rPr>
              <a:t>not </a:t>
            </a:r>
            <a:r>
              <a:rPr sz="2400" spc="-35" dirty="0">
                <a:latin typeface="Arial"/>
                <a:cs typeface="Arial"/>
              </a:rPr>
              <a:t>wear </a:t>
            </a:r>
            <a:r>
              <a:rPr sz="2400" spc="-20" dirty="0">
                <a:latin typeface="Arial"/>
                <a:cs typeface="Arial"/>
              </a:rPr>
              <a:t>jewelry </a:t>
            </a:r>
            <a:r>
              <a:rPr sz="2400" spc="-35" dirty="0">
                <a:latin typeface="Arial"/>
                <a:cs typeface="Arial"/>
              </a:rPr>
              <a:t>on </a:t>
            </a:r>
            <a:r>
              <a:rPr sz="2400" spc="-20" dirty="0">
                <a:latin typeface="Arial"/>
                <a:cs typeface="Arial"/>
              </a:rPr>
              <a:t>hands and </a:t>
            </a:r>
            <a:r>
              <a:rPr sz="2400" spc="-5" dirty="0">
                <a:latin typeface="Arial"/>
                <a:cs typeface="Arial"/>
              </a:rPr>
              <a:t>arms</a:t>
            </a:r>
            <a:r>
              <a:rPr sz="2400" spc="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while</a:t>
            </a:r>
            <a:endParaRPr sz="2400">
              <a:latin typeface="Arial"/>
              <a:cs typeface="Arial"/>
            </a:endParaRPr>
          </a:p>
          <a:p>
            <a:pPr marL="355600" algn="just">
              <a:lnSpc>
                <a:spcPts val="2720"/>
              </a:lnSpc>
            </a:pPr>
            <a:r>
              <a:rPr sz="2400" spc="-25" dirty="0">
                <a:latin typeface="Arial"/>
                <a:cs typeface="Arial"/>
              </a:rPr>
              <a:t>preparing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7585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Protective</a:t>
            </a:r>
            <a:r>
              <a:rPr spc="-80" dirty="0"/>
              <a:t> </a:t>
            </a:r>
            <a:r>
              <a:rPr spc="-10" dirty="0"/>
              <a:t>clothing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696783"/>
            <a:ext cx="7532370" cy="41751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b="1" spc="-15" dirty="0">
                <a:latin typeface="Arial"/>
                <a:cs typeface="Arial"/>
              </a:rPr>
              <a:t>Employee</a:t>
            </a:r>
            <a:r>
              <a:rPr sz="2400" b="1" spc="9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responsibilities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Wear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correct </a:t>
            </a:r>
            <a:r>
              <a:rPr sz="2400" spc="-5" dirty="0">
                <a:latin typeface="Arial"/>
                <a:cs typeface="Arial"/>
              </a:rPr>
              <a:t>clothing </a:t>
            </a:r>
            <a:r>
              <a:rPr sz="2400" spc="5" dirty="0">
                <a:latin typeface="Arial"/>
                <a:cs typeface="Arial"/>
              </a:rPr>
              <a:t>for 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work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720"/>
              </a:lnSpc>
              <a:spcBef>
                <a:spcPts val="27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Change </a:t>
            </a:r>
            <a:r>
              <a:rPr sz="2400" spc="-5" dirty="0">
                <a:latin typeface="Arial"/>
                <a:cs typeface="Arial"/>
              </a:rPr>
              <a:t>clothing </a:t>
            </a:r>
            <a:r>
              <a:rPr sz="2400" spc="-30" dirty="0">
                <a:latin typeface="Arial"/>
                <a:cs typeface="Arial"/>
              </a:rPr>
              <a:t>as </a:t>
            </a:r>
            <a:r>
              <a:rPr sz="2400" spc="-35" dirty="0">
                <a:latin typeface="Arial"/>
                <a:cs typeface="Arial"/>
              </a:rPr>
              <a:t>soon </a:t>
            </a:r>
            <a:r>
              <a:rPr sz="2400" spc="-30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35" dirty="0">
                <a:latin typeface="Arial"/>
                <a:cs typeface="Arial"/>
              </a:rPr>
              <a:t>becomes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soiled,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20"/>
              </a:lnSpc>
            </a:pPr>
            <a:r>
              <a:rPr sz="2400" spc="-10" dirty="0">
                <a:latin typeface="Arial"/>
                <a:cs typeface="Arial"/>
              </a:rPr>
              <a:t>torn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damaged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Tell manager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25" dirty="0">
                <a:latin typeface="Arial"/>
                <a:cs typeface="Arial"/>
              </a:rPr>
              <a:t>protective </a:t>
            </a:r>
            <a:r>
              <a:rPr sz="2400" spc="-5" dirty="0">
                <a:latin typeface="Arial"/>
                <a:cs typeface="Arial"/>
              </a:rPr>
              <a:t>clothing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torn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damaged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720"/>
              </a:lnSpc>
              <a:spcBef>
                <a:spcPts val="27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15" dirty="0">
                <a:latin typeface="Arial"/>
                <a:cs typeface="Arial"/>
              </a:rPr>
              <a:t>Wash </a:t>
            </a:r>
            <a:r>
              <a:rPr sz="2400" spc="-20" dirty="0">
                <a:latin typeface="Arial"/>
                <a:cs typeface="Arial"/>
              </a:rPr>
              <a:t>hands </a:t>
            </a:r>
            <a:r>
              <a:rPr sz="2400" spc="-15" dirty="0">
                <a:latin typeface="Arial"/>
                <a:cs typeface="Arial"/>
              </a:rPr>
              <a:t>before </a:t>
            </a:r>
            <a:r>
              <a:rPr sz="2400" spc="-5" dirty="0">
                <a:latin typeface="Arial"/>
                <a:cs typeface="Arial"/>
              </a:rPr>
              <a:t>putting </a:t>
            </a:r>
            <a:r>
              <a:rPr sz="2400" spc="-35" dirty="0">
                <a:latin typeface="Arial"/>
                <a:cs typeface="Arial"/>
              </a:rPr>
              <a:t>on </a:t>
            </a:r>
            <a:r>
              <a:rPr sz="2400" spc="-25" dirty="0">
                <a:latin typeface="Arial"/>
                <a:cs typeface="Arial"/>
              </a:rPr>
              <a:t>protective</a:t>
            </a:r>
            <a:r>
              <a:rPr sz="2400" spc="4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20"/>
              </a:lnSpc>
            </a:pPr>
            <a:r>
              <a:rPr sz="2400" spc="-30" dirty="0">
                <a:latin typeface="Arial"/>
                <a:cs typeface="Arial"/>
              </a:rPr>
              <a:t>disposable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gloves</a:t>
            </a:r>
            <a:endParaRPr sz="2400">
              <a:latin typeface="Arial"/>
              <a:cs typeface="Arial"/>
            </a:endParaRPr>
          </a:p>
          <a:p>
            <a:pPr marL="355600" marR="1677035" indent="-343535">
              <a:lnSpc>
                <a:spcPts val="2550"/>
              </a:lnSpc>
              <a:spcBef>
                <a:spcPts val="71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15" dirty="0">
                <a:latin typeface="Arial"/>
                <a:cs typeface="Arial"/>
              </a:rPr>
              <a:t>Wash </a:t>
            </a:r>
            <a:r>
              <a:rPr sz="2400" spc="-20" dirty="0">
                <a:latin typeface="Arial"/>
                <a:cs typeface="Arial"/>
              </a:rPr>
              <a:t>hands </a:t>
            </a:r>
            <a:r>
              <a:rPr sz="2400" spc="-10" dirty="0">
                <a:latin typeface="Arial"/>
                <a:cs typeface="Arial"/>
              </a:rPr>
              <a:t>after </a:t>
            </a:r>
            <a:r>
              <a:rPr sz="2400" spc="-20" dirty="0">
                <a:latin typeface="Arial"/>
                <a:cs typeface="Arial"/>
              </a:rPr>
              <a:t>removing </a:t>
            </a:r>
            <a:r>
              <a:rPr sz="2400" spc="-25" dirty="0">
                <a:latin typeface="Arial"/>
                <a:cs typeface="Arial"/>
              </a:rPr>
              <a:t>protective </a:t>
            </a:r>
            <a:r>
              <a:rPr sz="2400" spc="-30" dirty="0">
                <a:latin typeface="Arial"/>
                <a:cs typeface="Arial"/>
              </a:rPr>
              <a:t>or  disposable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gloves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755"/>
              </a:lnSpc>
              <a:spcBef>
                <a:spcPts val="2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Follow workplace </a:t>
            </a:r>
            <a:r>
              <a:rPr sz="2400" spc="-10" dirty="0">
                <a:latin typeface="Arial"/>
                <a:cs typeface="Arial"/>
              </a:rPr>
              <a:t>rules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15" dirty="0">
                <a:latin typeface="Arial"/>
                <a:cs typeface="Arial"/>
              </a:rPr>
              <a:t>storing, </a:t>
            </a:r>
            <a:r>
              <a:rPr sz="2400" spc="-20" dirty="0">
                <a:latin typeface="Arial"/>
                <a:cs typeface="Arial"/>
              </a:rPr>
              <a:t>disposing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55"/>
              </a:lnSpc>
            </a:pPr>
            <a:r>
              <a:rPr sz="2400" spc="-15" dirty="0">
                <a:latin typeface="Arial"/>
                <a:cs typeface="Arial"/>
              </a:rPr>
              <a:t>laundering </a:t>
            </a:r>
            <a:r>
              <a:rPr sz="2400" spc="-25" dirty="0">
                <a:latin typeface="Arial"/>
                <a:cs typeface="Arial"/>
              </a:rPr>
              <a:t>protective</a:t>
            </a:r>
            <a:r>
              <a:rPr sz="2400" spc="3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clothing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584" y="671449"/>
            <a:ext cx="33889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Reporting</a:t>
            </a:r>
            <a:r>
              <a:rPr spc="-125" dirty="0"/>
              <a:t> </a:t>
            </a:r>
            <a:r>
              <a:rPr spc="-20" dirty="0"/>
              <a:t>illness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5562600" cy="31064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5" dirty="0">
                <a:latin typeface="Arial"/>
                <a:cs typeface="Arial"/>
              </a:rPr>
              <a:t>Responsibility </a:t>
            </a:r>
            <a:r>
              <a:rPr sz="2400" b="1" spc="-25" dirty="0">
                <a:latin typeface="Arial"/>
                <a:cs typeface="Arial"/>
              </a:rPr>
              <a:t>of </a:t>
            </a:r>
            <a:r>
              <a:rPr sz="2400" b="1" spc="-10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person </a:t>
            </a:r>
            <a:r>
              <a:rPr sz="2400" b="1" spc="40" dirty="0">
                <a:latin typeface="Arial"/>
                <a:cs typeface="Arial"/>
              </a:rPr>
              <a:t>in</a:t>
            </a:r>
            <a:r>
              <a:rPr sz="2400" b="1" spc="-1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charge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5" dirty="0">
                <a:latin typeface="Arial"/>
                <a:cs typeface="Arial"/>
              </a:rPr>
              <a:t>Salmonella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Typhi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  <a:tab pos="2225040" algn="l"/>
              </a:tabLst>
            </a:pPr>
            <a:r>
              <a:rPr sz="2400" spc="-30" dirty="0">
                <a:latin typeface="Arial"/>
                <a:cs typeface="Arial"/>
              </a:rPr>
              <a:t>Nontyphoidal	</a:t>
            </a:r>
            <a:r>
              <a:rPr sz="2400" i="1" spc="-10" dirty="0">
                <a:latin typeface="Arial"/>
                <a:cs typeface="Arial"/>
              </a:rPr>
              <a:t>Salmonella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5" dirty="0">
                <a:latin typeface="Arial"/>
                <a:cs typeface="Arial"/>
              </a:rPr>
              <a:t>Shigella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species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Shigatoxin-producing </a:t>
            </a:r>
            <a:r>
              <a:rPr sz="2400" i="1" dirty="0">
                <a:latin typeface="Arial"/>
                <a:cs typeface="Arial"/>
              </a:rPr>
              <a:t>Escherichia</a:t>
            </a:r>
            <a:r>
              <a:rPr sz="2400" i="1" spc="-409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coli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Hepatitis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Norovirus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747775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Food </a:t>
            </a:r>
            <a:r>
              <a:rPr spc="-10" dirty="0"/>
              <a:t>employee </a:t>
            </a:r>
            <a:r>
              <a:rPr dirty="0"/>
              <a:t>– </a:t>
            </a:r>
            <a:r>
              <a:rPr spc="10" dirty="0"/>
              <a:t>personal </a:t>
            </a:r>
            <a:r>
              <a:rPr spc="-5" dirty="0"/>
              <a:t>habits</a:t>
            </a:r>
            <a:r>
              <a:rPr spc="-120" dirty="0"/>
              <a:t> </a:t>
            </a:r>
            <a:r>
              <a:rPr spc="5" dirty="0"/>
              <a:t>(1)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4998085" cy="193548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Do: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cover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cuts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with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waterproof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bandage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keep </a:t>
            </a:r>
            <a:r>
              <a:rPr sz="2000" spc="10" dirty="0">
                <a:latin typeface="Arial"/>
                <a:cs typeface="Arial"/>
              </a:rPr>
              <a:t>nails </a:t>
            </a:r>
            <a:r>
              <a:rPr sz="2000" spc="15" dirty="0">
                <a:latin typeface="Arial"/>
                <a:cs typeface="Arial"/>
              </a:rPr>
              <a:t>short and</a:t>
            </a:r>
            <a:r>
              <a:rPr sz="2000" spc="-3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clean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wash hands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regularly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report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illnesses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584" y="671449"/>
            <a:ext cx="74771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Food </a:t>
            </a:r>
            <a:r>
              <a:rPr spc="-10" dirty="0"/>
              <a:t>employee </a:t>
            </a:r>
            <a:r>
              <a:rPr dirty="0"/>
              <a:t>– </a:t>
            </a:r>
            <a:r>
              <a:rPr spc="10" dirty="0"/>
              <a:t>personal </a:t>
            </a:r>
            <a:r>
              <a:rPr spc="-5" dirty="0"/>
              <a:t>habits</a:t>
            </a:r>
            <a:r>
              <a:rPr spc="-120" dirty="0"/>
              <a:t> </a:t>
            </a:r>
            <a:r>
              <a:rPr spc="5" dirty="0"/>
              <a:t>(2)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39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5313680" cy="37668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not: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wear </a:t>
            </a:r>
            <a:r>
              <a:rPr sz="2000" spc="5" dirty="0">
                <a:latin typeface="Arial"/>
                <a:cs typeface="Arial"/>
              </a:rPr>
              <a:t>jewelry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watches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cough </a:t>
            </a:r>
            <a:r>
              <a:rPr sz="2000" spc="10" dirty="0">
                <a:latin typeface="Arial"/>
                <a:cs typeface="Arial"/>
              </a:rPr>
              <a:t>or sneeze </a:t>
            </a:r>
            <a:r>
              <a:rPr sz="2000" dirty="0">
                <a:latin typeface="Arial"/>
                <a:cs typeface="Arial"/>
              </a:rPr>
              <a:t>over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pick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nose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spit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bite </a:t>
            </a:r>
            <a:r>
              <a:rPr sz="2000" spc="10" dirty="0">
                <a:latin typeface="Arial"/>
                <a:cs typeface="Arial"/>
              </a:rPr>
              <a:t>nails or </a:t>
            </a:r>
            <a:r>
              <a:rPr sz="2000" spc="15" dirty="0">
                <a:latin typeface="Arial"/>
                <a:cs typeface="Arial"/>
              </a:rPr>
              <a:t>lick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fingers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5" dirty="0">
                <a:latin typeface="Arial"/>
                <a:cs typeface="Arial"/>
              </a:rPr>
              <a:t>scratch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5" dirty="0">
                <a:latin typeface="Arial"/>
                <a:cs typeface="Arial"/>
              </a:rPr>
              <a:t>touch </a:t>
            </a:r>
            <a:r>
              <a:rPr sz="2000" spc="10" dirty="0">
                <a:latin typeface="Arial"/>
                <a:cs typeface="Arial"/>
              </a:rPr>
              <a:t>face or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hair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eat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preparation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storage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smoke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2525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The </a:t>
            </a:r>
            <a:r>
              <a:rPr dirty="0"/>
              <a:t>FDA </a:t>
            </a:r>
            <a:r>
              <a:rPr i="1" dirty="0">
                <a:latin typeface="Arial"/>
                <a:cs typeface="Arial"/>
              </a:rPr>
              <a:t>Food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15" dirty="0">
                <a:latin typeface="Arial"/>
                <a:cs typeface="Arial"/>
              </a:rPr>
              <a:t>Code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7647940" cy="36156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2354580" indent="-343535">
              <a:lnSpc>
                <a:spcPct val="101699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Recommends </a:t>
            </a:r>
            <a:r>
              <a:rPr sz="2400" spc="-25" dirty="0">
                <a:latin typeface="Arial"/>
                <a:cs typeface="Arial"/>
              </a:rPr>
              <a:t>standards </a:t>
            </a:r>
            <a:r>
              <a:rPr sz="2400" spc="5" dirty="0">
                <a:latin typeface="Arial"/>
                <a:cs typeface="Arial"/>
              </a:rPr>
              <a:t>for the </a:t>
            </a:r>
            <a:r>
              <a:rPr sz="2400" spc="-10" dirty="0">
                <a:latin typeface="Arial"/>
                <a:cs typeface="Arial"/>
              </a:rPr>
              <a:t>food  </a:t>
            </a:r>
            <a:r>
              <a:rPr sz="2400" spc="-5" dirty="0">
                <a:latin typeface="Arial"/>
                <a:cs typeface="Arial"/>
              </a:rPr>
              <a:t>industry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nationwide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Sets out </a:t>
            </a:r>
            <a:r>
              <a:rPr sz="2400" spc="-30" dirty="0">
                <a:latin typeface="Arial"/>
                <a:cs typeface="Arial"/>
              </a:rPr>
              <a:t>best </a:t>
            </a:r>
            <a:r>
              <a:rPr sz="2400" spc="-15" dirty="0">
                <a:latin typeface="Arial"/>
                <a:cs typeface="Arial"/>
              </a:rPr>
              <a:t>practice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10" dirty="0">
                <a:latin typeface="Arial"/>
                <a:cs typeface="Arial"/>
              </a:rPr>
              <a:t>food</a:t>
            </a:r>
            <a:r>
              <a:rPr sz="2400" spc="4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safety</a:t>
            </a:r>
            <a:endParaRPr sz="2400">
              <a:latin typeface="Arial"/>
              <a:cs typeface="Arial"/>
            </a:endParaRPr>
          </a:p>
          <a:p>
            <a:pPr marL="355600" marR="390525" indent="-343535">
              <a:lnSpc>
                <a:spcPts val="2850"/>
              </a:lnSpc>
              <a:spcBef>
                <a:spcPts val="6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Is </a:t>
            </a:r>
            <a:r>
              <a:rPr sz="2400" spc="-20" dirty="0">
                <a:latin typeface="Arial"/>
                <a:cs typeface="Arial"/>
              </a:rPr>
              <a:t>not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40" dirty="0">
                <a:latin typeface="Arial"/>
                <a:cs typeface="Arial"/>
              </a:rPr>
              <a:t>legal </a:t>
            </a:r>
            <a:r>
              <a:rPr sz="2400" spc="-15" dirty="0">
                <a:latin typeface="Arial"/>
                <a:cs typeface="Arial"/>
              </a:rPr>
              <a:t>requirement, </a:t>
            </a:r>
            <a:r>
              <a:rPr sz="2400" spc="-20" dirty="0">
                <a:latin typeface="Arial"/>
                <a:cs typeface="Arial"/>
              </a:rPr>
              <a:t>but </a:t>
            </a:r>
            <a:r>
              <a:rPr sz="2400" spc="-40" dirty="0">
                <a:latin typeface="Arial"/>
                <a:cs typeface="Arial"/>
              </a:rPr>
              <a:t>provides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35" dirty="0">
                <a:latin typeface="Arial"/>
                <a:cs typeface="Arial"/>
              </a:rPr>
              <a:t>model </a:t>
            </a:r>
            <a:r>
              <a:rPr sz="2400" spc="5" dirty="0">
                <a:latin typeface="Arial"/>
                <a:cs typeface="Arial"/>
              </a:rPr>
              <a:t>for  </a:t>
            </a:r>
            <a:r>
              <a:rPr sz="2400" spc="-10" dirty="0">
                <a:latin typeface="Arial"/>
                <a:cs typeface="Arial"/>
              </a:rPr>
              <a:t>state </a:t>
            </a:r>
            <a:r>
              <a:rPr sz="2400" spc="-20" dirty="0">
                <a:latin typeface="Arial"/>
                <a:cs typeface="Arial"/>
              </a:rPr>
              <a:t>laws and </a:t>
            </a:r>
            <a:r>
              <a:rPr sz="2400" spc="-25" dirty="0">
                <a:latin typeface="Arial"/>
                <a:cs typeface="Arial"/>
              </a:rPr>
              <a:t>local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regulations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1699"/>
              </a:lnSpc>
              <a:spcBef>
                <a:spcPts val="44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Is </a:t>
            </a:r>
            <a:r>
              <a:rPr sz="2400" spc="-20" dirty="0">
                <a:latin typeface="Arial"/>
                <a:cs typeface="Arial"/>
              </a:rPr>
              <a:t>published </a:t>
            </a:r>
            <a:r>
              <a:rPr sz="2400" spc="-35" dirty="0">
                <a:latin typeface="Arial"/>
                <a:cs typeface="Arial"/>
              </a:rPr>
              <a:t>every </a:t>
            </a:r>
            <a:r>
              <a:rPr sz="2400" spc="5" dirty="0">
                <a:latin typeface="Arial"/>
                <a:cs typeface="Arial"/>
              </a:rPr>
              <a:t>four </a:t>
            </a:r>
            <a:r>
              <a:rPr sz="2400" spc="-35" dirty="0">
                <a:latin typeface="Arial"/>
                <a:cs typeface="Arial"/>
              </a:rPr>
              <a:t>years </a:t>
            </a:r>
            <a:r>
              <a:rPr sz="2400" spc="-20" dirty="0">
                <a:latin typeface="Arial"/>
                <a:cs typeface="Arial"/>
              </a:rPr>
              <a:t>(supplements </a:t>
            </a:r>
            <a:r>
              <a:rPr sz="2400" spc="-15" dirty="0">
                <a:latin typeface="Arial"/>
                <a:cs typeface="Arial"/>
              </a:rPr>
              <a:t>containing  </a:t>
            </a:r>
            <a:r>
              <a:rPr sz="2400" spc="-20" dirty="0">
                <a:latin typeface="Arial"/>
                <a:cs typeface="Arial"/>
              </a:rPr>
              <a:t>revisions </a:t>
            </a:r>
            <a:r>
              <a:rPr sz="2400" spc="-15" dirty="0">
                <a:latin typeface="Arial"/>
                <a:cs typeface="Arial"/>
              </a:rPr>
              <a:t>are </a:t>
            </a:r>
            <a:r>
              <a:rPr sz="2400" spc="-20" dirty="0">
                <a:latin typeface="Arial"/>
                <a:cs typeface="Arial"/>
              </a:rPr>
              <a:t>published </a:t>
            </a:r>
            <a:r>
              <a:rPr sz="2400" spc="-35" dirty="0">
                <a:latin typeface="Arial"/>
                <a:cs typeface="Arial"/>
              </a:rPr>
              <a:t>every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years)</a:t>
            </a:r>
            <a:endParaRPr sz="2400">
              <a:latin typeface="Arial"/>
              <a:cs typeface="Arial"/>
            </a:endParaRPr>
          </a:p>
          <a:p>
            <a:pPr marL="355600" marR="283845" indent="-343535">
              <a:lnSpc>
                <a:spcPts val="2850"/>
              </a:lnSpc>
              <a:spcBef>
                <a:spcPts val="6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Is </a:t>
            </a:r>
            <a:r>
              <a:rPr sz="2400" spc="-15" dirty="0">
                <a:latin typeface="Arial"/>
                <a:cs typeface="Arial"/>
              </a:rPr>
              <a:t>used </a:t>
            </a:r>
            <a:r>
              <a:rPr sz="2400" spc="-30" dirty="0">
                <a:latin typeface="Arial"/>
                <a:cs typeface="Arial"/>
              </a:rPr>
              <a:t>as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basis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20" dirty="0">
                <a:latin typeface="Arial"/>
                <a:cs typeface="Arial"/>
              </a:rPr>
              <a:t>CFP-recognized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5" dirty="0">
                <a:latin typeface="Arial"/>
                <a:cs typeface="Arial"/>
              </a:rPr>
              <a:t>safety  </a:t>
            </a:r>
            <a:r>
              <a:rPr sz="2400" spc="-30" dirty="0">
                <a:latin typeface="Arial"/>
                <a:cs typeface="Arial"/>
              </a:rPr>
              <a:t>manager </a:t>
            </a:r>
            <a:r>
              <a:rPr sz="2400" spc="-10" dirty="0">
                <a:latin typeface="Arial"/>
                <a:cs typeface="Arial"/>
              </a:rPr>
              <a:t>certification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examinations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1478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Temperature</a:t>
            </a:r>
            <a:r>
              <a:rPr spc="-40" dirty="0"/>
              <a:t> </a:t>
            </a:r>
            <a:r>
              <a:rPr dirty="0"/>
              <a:t>control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2303145" cy="28587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5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60" dirty="0">
                <a:latin typeface="Arial"/>
                <a:cs typeface="Arial"/>
              </a:rPr>
              <a:t>po</a:t>
            </a:r>
            <a:r>
              <a:rPr sz="2400" spc="2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Delivery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refrigerated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frozen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dry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Preparation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9453" y="1706308"/>
            <a:ext cx="1738630" cy="2667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235" algn="l"/>
                <a:tab pos="356870" algn="l"/>
              </a:tabLst>
            </a:pPr>
            <a:r>
              <a:rPr sz="2400" spc="-15" dirty="0">
                <a:latin typeface="Arial"/>
                <a:cs typeface="Arial"/>
              </a:rPr>
              <a:t>Thawing</a:t>
            </a:r>
            <a:endParaRPr sz="24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  <a:tab pos="356870" algn="l"/>
              </a:tabLst>
            </a:pPr>
            <a:r>
              <a:rPr sz="2400" spc="-20" dirty="0">
                <a:latin typeface="Arial"/>
                <a:cs typeface="Arial"/>
              </a:rPr>
              <a:t>Cooking</a:t>
            </a:r>
            <a:endParaRPr sz="24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  <a:tab pos="356870" algn="l"/>
              </a:tabLst>
            </a:pPr>
            <a:r>
              <a:rPr sz="2400" spc="-25" dirty="0">
                <a:latin typeface="Arial"/>
                <a:cs typeface="Arial"/>
              </a:rPr>
              <a:t>Cooling</a:t>
            </a:r>
            <a:endParaRPr sz="24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  <a:tab pos="356870" algn="l"/>
              </a:tabLst>
            </a:pPr>
            <a:r>
              <a:rPr sz="2400" spc="-25" dirty="0">
                <a:latin typeface="Arial"/>
                <a:cs typeface="Arial"/>
              </a:rPr>
              <a:t>Reheating</a:t>
            </a:r>
            <a:endParaRPr sz="24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  <a:tab pos="356870" algn="l"/>
              </a:tabLst>
            </a:pPr>
            <a:r>
              <a:rPr sz="2400" spc="-25" dirty="0">
                <a:latin typeface="Arial"/>
                <a:cs typeface="Arial"/>
              </a:rPr>
              <a:t>Holding</a:t>
            </a:r>
            <a:endParaRPr sz="24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650"/>
              </a:spcBef>
              <a:buChar char="•"/>
              <a:tabLst>
                <a:tab pos="356235" algn="l"/>
                <a:tab pos="356870" algn="l"/>
              </a:tabLst>
            </a:pPr>
            <a:r>
              <a:rPr sz="2400" spc="-25" dirty="0"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744219"/>
            <a:ext cx="65893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Temperature </a:t>
            </a:r>
            <a:r>
              <a:rPr dirty="0"/>
              <a:t>measuring</a:t>
            </a:r>
            <a:r>
              <a:rPr spc="-110" dirty="0"/>
              <a:t> </a:t>
            </a:r>
            <a:r>
              <a:rPr spc="10" dirty="0"/>
              <a:t>devices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7911465" cy="3030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2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ensure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accuracy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readings, </a:t>
            </a:r>
            <a:r>
              <a:rPr sz="2400" spc="-20" dirty="0">
                <a:latin typeface="Arial"/>
                <a:cs typeface="Arial"/>
              </a:rPr>
              <a:t>calibrate</a:t>
            </a:r>
            <a:r>
              <a:rPr sz="2400" spc="6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devices: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before they are </a:t>
            </a:r>
            <a:r>
              <a:rPr sz="2400" spc="15" dirty="0">
                <a:latin typeface="Arial"/>
                <a:cs typeface="Arial"/>
              </a:rPr>
              <a:t>first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used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at </a:t>
            </a:r>
            <a:r>
              <a:rPr sz="2400" spc="-25" dirty="0">
                <a:latin typeface="Arial"/>
                <a:cs typeface="Arial"/>
              </a:rPr>
              <a:t>regular </a:t>
            </a:r>
            <a:r>
              <a:rPr sz="2400" spc="-20" dirty="0">
                <a:latin typeface="Arial"/>
                <a:cs typeface="Arial"/>
              </a:rPr>
              <a:t>intervals, </a:t>
            </a:r>
            <a:r>
              <a:rPr sz="2400" spc="-30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5" dirty="0">
                <a:latin typeface="Arial"/>
                <a:cs typeface="Arial"/>
              </a:rPr>
              <a:t>matter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course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after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damage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after </a:t>
            </a:r>
            <a:r>
              <a:rPr sz="2400" spc="-30" dirty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inaccurate </a:t>
            </a:r>
            <a:r>
              <a:rPr sz="2400" spc="-25" dirty="0">
                <a:latin typeface="Arial"/>
                <a:cs typeface="Arial"/>
              </a:rPr>
              <a:t>reading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suspected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65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whenever </a:t>
            </a: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dirty="0">
                <a:latin typeface="Arial"/>
                <a:cs typeface="Arial"/>
              </a:rPr>
              <a:t>is a confirmed </a:t>
            </a:r>
            <a:r>
              <a:rPr sz="2400" spc="-15" dirty="0">
                <a:latin typeface="Arial"/>
                <a:cs typeface="Arial"/>
              </a:rPr>
              <a:t>case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foodborne </a:t>
            </a:r>
            <a:r>
              <a:rPr sz="2400" spc="-15" dirty="0">
                <a:latin typeface="Arial"/>
                <a:cs typeface="Arial"/>
              </a:rPr>
              <a:t>illness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65"/>
              </a:lnSpc>
            </a:pPr>
            <a:r>
              <a:rPr sz="2400" spc="-10" dirty="0">
                <a:latin typeface="Arial"/>
                <a:cs typeface="Arial"/>
              </a:rPr>
              <a:t>linked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5" dirty="0">
                <a:latin typeface="Arial"/>
                <a:cs typeface="Arial"/>
              </a:rPr>
              <a:t>temperature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abuse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224270" cy="11188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80"/>
              </a:spcBef>
            </a:pPr>
            <a:r>
              <a:rPr spc="5" dirty="0"/>
              <a:t>General guidance </a:t>
            </a:r>
            <a:r>
              <a:rPr spc="-5" dirty="0"/>
              <a:t>for</a:t>
            </a:r>
            <a:r>
              <a:rPr spc="-254" dirty="0"/>
              <a:t> </a:t>
            </a:r>
            <a:r>
              <a:rPr dirty="0"/>
              <a:t>checking  </a:t>
            </a:r>
            <a:r>
              <a:rPr spc="-5" dirty="0"/>
              <a:t>the </a:t>
            </a:r>
            <a:r>
              <a:rPr dirty="0"/>
              <a:t>temperature </a:t>
            </a:r>
            <a:r>
              <a:rPr spc="5" dirty="0"/>
              <a:t>of </a:t>
            </a:r>
            <a:r>
              <a:rPr spc="-25" dirty="0"/>
              <a:t>TCS</a:t>
            </a:r>
            <a:r>
              <a:rPr spc="-35" dirty="0"/>
              <a:t> </a:t>
            </a:r>
            <a:r>
              <a:rPr dirty="0"/>
              <a:t>food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9137" y="1890158"/>
          <a:ext cx="7315834" cy="4057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432">
                <a:tc>
                  <a:txBody>
                    <a:bodyPr/>
                    <a:lstStyle/>
                    <a:p>
                      <a:pPr>
                        <a:lnSpc>
                          <a:spcPts val="1905"/>
                        </a:lnSpc>
                      </a:pPr>
                      <a:r>
                        <a:rPr sz="1700" b="1" spc="15" dirty="0">
                          <a:latin typeface="Arial"/>
                          <a:cs typeface="Arial"/>
                        </a:rPr>
                        <a:t>Stage </a:t>
                      </a:r>
                      <a:r>
                        <a:rPr sz="1700" b="1" spc="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700" b="1" spc="15" dirty="0">
                          <a:latin typeface="Arial"/>
                          <a:cs typeface="Arial"/>
                        </a:rPr>
                        <a:t>food</a:t>
                      </a:r>
                      <a:r>
                        <a:rPr sz="1700" b="1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35" dirty="0">
                          <a:latin typeface="Arial"/>
                          <a:cs typeface="Arial"/>
                        </a:rPr>
                        <a:t>handling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ts val="1905"/>
                        </a:lnSpc>
                      </a:pPr>
                      <a:r>
                        <a:rPr sz="1700" b="1" spc="20" dirty="0">
                          <a:latin typeface="Arial"/>
                          <a:cs typeface="Arial"/>
                        </a:rPr>
                        <a:t>When to </a:t>
                      </a:r>
                      <a:r>
                        <a:rPr sz="1700" b="1" spc="30" dirty="0">
                          <a:latin typeface="Arial"/>
                          <a:cs typeface="Arial"/>
                        </a:rPr>
                        <a:t>check</a:t>
                      </a:r>
                      <a:r>
                        <a:rPr sz="170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15" dirty="0">
                          <a:latin typeface="Arial"/>
                          <a:cs typeface="Arial"/>
                        </a:rPr>
                        <a:t>temperature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DELIVERY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700" spc="5" dirty="0">
                          <a:latin typeface="Arial"/>
                          <a:cs typeface="Arial"/>
                        </a:rPr>
                        <a:t>Every 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time </a:t>
                      </a:r>
                      <a:r>
                        <a:rPr sz="1700" spc="25" dirty="0">
                          <a:latin typeface="Arial"/>
                          <a:cs typeface="Arial"/>
                        </a:rPr>
                        <a:t>food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7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delivered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577">
                <a:tc>
                  <a:txBody>
                    <a:bodyPr/>
                    <a:lstStyle/>
                    <a:p>
                      <a:pPr>
                        <a:lnSpc>
                          <a:spcPts val="1960"/>
                        </a:lnSpc>
                        <a:spcBef>
                          <a:spcPts val="340"/>
                        </a:spcBef>
                      </a:pPr>
                      <a:r>
                        <a:rPr sz="1700" b="1" spc="30" dirty="0">
                          <a:latin typeface="Arial"/>
                          <a:cs typeface="Arial"/>
                        </a:rPr>
                        <a:t>STORAGE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R="852805">
                        <a:lnSpc>
                          <a:spcPct val="90200"/>
                        </a:lnSpc>
                        <a:spcBef>
                          <a:spcPts val="120"/>
                        </a:spcBef>
                      </a:pPr>
                      <a:r>
                        <a:rPr sz="1700" spc="15" dirty="0">
                          <a:latin typeface="Arial"/>
                          <a:cs typeface="Arial"/>
                        </a:rPr>
                        <a:t>Refrigeration  Refrigerated</a:t>
                      </a:r>
                      <a:r>
                        <a:rPr sz="17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display  </a:t>
                      </a:r>
                      <a:r>
                        <a:rPr sz="1700" spc="15" dirty="0">
                          <a:latin typeface="Arial"/>
                          <a:cs typeface="Arial"/>
                        </a:rPr>
                        <a:t>Freezer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sz="1700" spc="30" dirty="0">
                          <a:latin typeface="Arial"/>
                          <a:cs typeface="Arial"/>
                        </a:rPr>
                        <a:t>Dry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95605" marR="2848610" algn="just">
                        <a:lnSpc>
                          <a:spcPct val="89600"/>
                        </a:lnSpc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Daily, </a:t>
                      </a:r>
                      <a:r>
                        <a:rPr sz="1700" spc="15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least 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Daily, </a:t>
                      </a:r>
                      <a:r>
                        <a:rPr sz="1700" spc="15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least 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Daily, </a:t>
                      </a:r>
                      <a:r>
                        <a:rPr sz="1700" spc="15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least  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Regularly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700" b="1" spc="5" dirty="0">
                          <a:latin typeface="Arial"/>
                          <a:cs typeface="Arial"/>
                        </a:rPr>
                        <a:t>THAWING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700" spc="5" dirty="0">
                          <a:latin typeface="Arial"/>
                          <a:cs typeface="Arial"/>
                        </a:rPr>
                        <a:t>Whenever </a:t>
                      </a:r>
                      <a:r>
                        <a:rPr sz="1700" spc="25" dirty="0">
                          <a:latin typeface="Arial"/>
                          <a:cs typeface="Arial"/>
                        </a:rPr>
                        <a:t>food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7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thawed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b="1" spc="15" dirty="0">
                          <a:latin typeface="Arial"/>
                          <a:cs typeface="Arial"/>
                        </a:rPr>
                        <a:t>COOKING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spc="5" dirty="0">
                          <a:latin typeface="Arial"/>
                          <a:cs typeface="Arial"/>
                        </a:rPr>
                        <a:t>Whenever </a:t>
                      </a:r>
                      <a:r>
                        <a:rPr sz="1700" spc="25" dirty="0">
                          <a:latin typeface="Arial"/>
                          <a:cs typeface="Arial"/>
                        </a:rPr>
                        <a:t>food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7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15" dirty="0">
                          <a:latin typeface="Arial"/>
                          <a:cs typeface="Arial"/>
                        </a:rPr>
                        <a:t>cooked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b="1" spc="10" dirty="0">
                          <a:latin typeface="Arial"/>
                          <a:cs typeface="Arial"/>
                        </a:rPr>
                        <a:t>COOLING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spc="5" dirty="0">
                          <a:latin typeface="Arial"/>
                          <a:cs typeface="Arial"/>
                        </a:rPr>
                        <a:t>Whenever </a:t>
                      </a:r>
                      <a:r>
                        <a:rPr sz="1700" spc="25" dirty="0">
                          <a:latin typeface="Arial"/>
                          <a:cs typeface="Arial"/>
                        </a:rPr>
                        <a:t>food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7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cooled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REHEATING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5" dirty="0">
                          <a:latin typeface="Arial"/>
                          <a:cs typeface="Arial"/>
                        </a:rPr>
                        <a:t>Whenever </a:t>
                      </a:r>
                      <a:r>
                        <a:rPr sz="1700" spc="25" dirty="0">
                          <a:latin typeface="Arial"/>
                          <a:cs typeface="Arial"/>
                        </a:rPr>
                        <a:t>food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7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reheated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b="1" spc="25" dirty="0">
                          <a:latin typeface="Arial"/>
                          <a:cs typeface="Arial"/>
                        </a:rPr>
                        <a:t>HOT</a:t>
                      </a:r>
                      <a:r>
                        <a:rPr sz="17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10" dirty="0">
                          <a:latin typeface="Arial"/>
                          <a:cs typeface="Arial"/>
                        </a:rPr>
                        <a:t>HOLDING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spc="-20" dirty="0">
                          <a:latin typeface="Arial"/>
                          <a:cs typeface="Arial"/>
                        </a:rPr>
                        <a:t>Frequently throughout 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holding</a:t>
                      </a:r>
                      <a:r>
                        <a:rPr sz="17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period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02">
                <a:tc>
                  <a:txBody>
                    <a:bodyPr/>
                    <a:lstStyle/>
                    <a:p>
                      <a:pPr>
                        <a:lnSpc>
                          <a:spcPts val="1755"/>
                        </a:lnSpc>
                      </a:pPr>
                      <a:r>
                        <a:rPr sz="1700" b="1" spc="25" dirty="0">
                          <a:latin typeface="Arial"/>
                          <a:cs typeface="Arial"/>
                        </a:rPr>
                        <a:t>COLD</a:t>
                      </a:r>
                      <a:r>
                        <a:rPr sz="17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10" dirty="0">
                          <a:latin typeface="Arial"/>
                          <a:cs typeface="Arial"/>
                        </a:rPr>
                        <a:t>HOLDING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ts val="1755"/>
                        </a:lnSpc>
                      </a:pPr>
                      <a:r>
                        <a:rPr sz="1700" spc="-20" dirty="0">
                          <a:latin typeface="Arial"/>
                          <a:cs typeface="Arial"/>
                        </a:rPr>
                        <a:t>Frequently throughout 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holding</a:t>
                      </a:r>
                      <a:r>
                        <a:rPr sz="17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period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5975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Food </a:t>
            </a:r>
            <a:r>
              <a:rPr spc="5" dirty="0"/>
              <a:t>preservation</a:t>
            </a:r>
            <a:r>
              <a:rPr spc="-204" dirty="0"/>
              <a:t> </a:t>
            </a:r>
            <a:r>
              <a:rPr spc="5" dirty="0"/>
              <a:t>methods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21802"/>
            <a:ext cx="5650865" cy="417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Refrigeration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Freezing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Pasteurization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Ultra-heat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Canning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Sterilization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Use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salt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sugar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Pickling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Modified </a:t>
            </a:r>
            <a:r>
              <a:rPr sz="2400" spc="-20" dirty="0">
                <a:latin typeface="Arial"/>
                <a:cs typeface="Arial"/>
              </a:rPr>
              <a:t>atmosphere </a:t>
            </a:r>
            <a:r>
              <a:rPr sz="2400" spc="-30" dirty="0">
                <a:latin typeface="Arial"/>
                <a:cs typeface="Arial"/>
              </a:rPr>
              <a:t>packaging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(MAP)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Smoking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Dehydration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0518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Receiving</a:t>
            </a:r>
            <a:r>
              <a:rPr spc="-160" dirty="0"/>
              <a:t> </a:t>
            </a:r>
            <a:r>
              <a:rPr dirty="0"/>
              <a:t>food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7985125" cy="42703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Inspect </a:t>
            </a:r>
            <a:r>
              <a:rPr sz="2400" spc="-25" dirty="0">
                <a:latin typeface="Arial"/>
                <a:cs typeface="Arial"/>
              </a:rPr>
              <a:t>supplies </a:t>
            </a:r>
            <a:r>
              <a:rPr sz="2400" spc="-10" dirty="0">
                <a:latin typeface="Arial"/>
                <a:cs typeface="Arial"/>
              </a:rPr>
              <a:t>right</a:t>
            </a:r>
            <a:r>
              <a:rPr sz="2400" spc="37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away</a:t>
            </a:r>
            <a:endParaRPr sz="2400">
              <a:latin typeface="Arial"/>
              <a:cs typeface="Arial"/>
            </a:endParaRPr>
          </a:p>
          <a:p>
            <a:pPr marL="355600" marR="87630" indent="-343535">
              <a:lnSpc>
                <a:spcPct val="101699"/>
              </a:lnSpc>
              <a:spcBef>
                <a:spcPts val="525"/>
              </a:spcBef>
              <a:buChar char="•"/>
              <a:tabLst>
                <a:tab pos="355600" algn="l"/>
                <a:tab pos="356235" algn="l"/>
                <a:tab pos="5755005" algn="l"/>
              </a:tabLst>
            </a:pPr>
            <a:r>
              <a:rPr sz="2400" spc="-10" dirty="0">
                <a:latin typeface="Arial"/>
                <a:cs typeface="Arial"/>
              </a:rPr>
              <a:t>Check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condition  </a:t>
            </a:r>
            <a:r>
              <a:rPr sz="2400" spc="-30" dirty="0">
                <a:latin typeface="Arial"/>
                <a:cs typeface="Arial"/>
              </a:rPr>
              <a:t>and,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appropriate,	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temperature 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delivery</a:t>
            </a:r>
            <a:r>
              <a:rPr sz="2400" spc="2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vehicle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Check </a:t>
            </a:r>
            <a:r>
              <a:rPr sz="2400" spc="-30" dirty="0">
                <a:latin typeface="Arial"/>
                <a:cs typeface="Arial"/>
              </a:rPr>
              <a:t>code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dates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Measure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temperature </a:t>
            </a:r>
            <a:r>
              <a:rPr sz="2400" spc="-35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refrigerated </a:t>
            </a:r>
            <a:r>
              <a:rPr sz="2400" spc="-20" dirty="0">
                <a:latin typeface="Arial"/>
                <a:cs typeface="Arial"/>
              </a:rPr>
              <a:t>and frozen</a:t>
            </a:r>
            <a:r>
              <a:rPr sz="2400" spc="6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Check quantities, </a:t>
            </a:r>
            <a:r>
              <a:rPr sz="2400" spc="-40" dirty="0">
                <a:latin typeface="Arial"/>
                <a:cs typeface="Arial"/>
              </a:rPr>
              <a:t>grades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condition </a:t>
            </a:r>
            <a:r>
              <a:rPr sz="2400" spc="-35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all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7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Reject unacceptable supplies, </a:t>
            </a:r>
            <a:r>
              <a:rPr sz="2400" spc="-10" dirty="0">
                <a:latin typeface="Arial"/>
                <a:cs typeface="Arial"/>
              </a:rPr>
              <a:t>following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workplace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70"/>
              </a:lnSpc>
            </a:pPr>
            <a:r>
              <a:rPr sz="2400" spc="-25" dirty="0">
                <a:latin typeface="Arial"/>
                <a:cs typeface="Arial"/>
              </a:rPr>
              <a:t>procedures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Complete </a:t>
            </a:r>
            <a:r>
              <a:rPr sz="2400" spc="-30" dirty="0">
                <a:latin typeface="Arial"/>
                <a:cs typeface="Arial"/>
              </a:rPr>
              <a:t>appropriate</a:t>
            </a:r>
            <a:r>
              <a:rPr sz="2400" spc="5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documentation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Store </a:t>
            </a:r>
            <a:r>
              <a:rPr sz="2400" spc="-25" dirty="0">
                <a:latin typeface="Arial"/>
                <a:cs typeface="Arial"/>
              </a:rPr>
              <a:t>supplies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30" dirty="0">
                <a:latin typeface="Arial"/>
                <a:cs typeface="Arial"/>
              </a:rPr>
              <a:t>appropriate </a:t>
            </a:r>
            <a:r>
              <a:rPr sz="2400" spc="-25" dirty="0">
                <a:latin typeface="Arial"/>
                <a:cs typeface="Arial"/>
              </a:rPr>
              <a:t>storage </a:t>
            </a:r>
            <a:r>
              <a:rPr sz="2400" spc="-10" dirty="0">
                <a:latin typeface="Arial"/>
                <a:cs typeface="Arial"/>
              </a:rPr>
              <a:t>right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away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3670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Reasons </a:t>
            </a:r>
            <a:r>
              <a:rPr spc="-5" dirty="0"/>
              <a:t>for </a:t>
            </a:r>
            <a:r>
              <a:rPr spc="-10" dirty="0"/>
              <a:t>rejecting</a:t>
            </a:r>
            <a:r>
              <a:rPr spc="-95" dirty="0"/>
              <a:t> </a:t>
            </a:r>
            <a:r>
              <a:rPr dirty="0"/>
              <a:t>food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25739"/>
            <a:ext cx="7073265" cy="39935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2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latin typeface="Arial"/>
                <a:cs typeface="Arial"/>
              </a:rPr>
              <a:t>W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rong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temperature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evidence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temperature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abuse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0" dirty="0">
                <a:latin typeface="Arial"/>
                <a:cs typeface="Arial"/>
              </a:rPr>
              <a:t>Packaging damaged, </a:t>
            </a:r>
            <a:r>
              <a:rPr sz="2000" spc="15" dirty="0">
                <a:latin typeface="Arial"/>
                <a:cs typeface="Arial"/>
              </a:rPr>
              <a:t>dirty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inappropriate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0" dirty="0">
                <a:latin typeface="Arial"/>
                <a:cs typeface="Arial"/>
              </a:rPr>
              <a:t>Cans </a:t>
            </a:r>
            <a:r>
              <a:rPr sz="2000" spc="15" dirty="0">
                <a:latin typeface="Arial"/>
                <a:cs typeface="Arial"/>
              </a:rPr>
              <a:t>dented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bulging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latin typeface="Arial"/>
                <a:cs typeface="Arial"/>
              </a:rPr>
              <a:t>Visible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contamination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adulteration,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such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mold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slime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Discoloration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0" dirty="0">
                <a:latin typeface="Arial"/>
                <a:cs typeface="Arial"/>
              </a:rPr>
              <a:t>Unusual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odor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0" dirty="0">
                <a:latin typeface="Arial"/>
                <a:cs typeface="Arial"/>
              </a:rPr>
              <a:t>Sour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flavor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latin typeface="Arial"/>
                <a:cs typeface="Arial"/>
              </a:rPr>
              <a:t>W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rinkling,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drying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softening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fruit</a:t>
            </a:r>
            <a:r>
              <a:rPr sz="2000" spc="10" dirty="0">
                <a:latin typeface="Arial"/>
                <a:cs typeface="Arial"/>
              </a:rPr>
              <a:t> 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vegetables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Expired </a:t>
            </a:r>
            <a:r>
              <a:rPr sz="2000" spc="20" dirty="0">
                <a:latin typeface="Arial"/>
                <a:cs typeface="Arial"/>
              </a:rPr>
              <a:t>code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date</a:t>
            </a:r>
            <a:endParaRPr sz="2000">
              <a:latin typeface="Arial"/>
              <a:cs typeface="Arial"/>
            </a:endParaRPr>
          </a:p>
          <a:p>
            <a:pPr marL="355600" marR="280035" indent="-343535">
              <a:lnSpc>
                <a:spcPts val="21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No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inspection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seal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tag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foods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such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meat,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poultry,  </a:t>
            </a:r>
            <a:r>
              <a:rPr sz="2000" spc="10" dirty="0">
                <a:latin typeface="Arial"/>
                <a:cs typeface="Arial"/>
              </a:rPr>
              <a:t>eggs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shellfish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0" dirty="0">
                <a:latin typeface="Arial"/>
                <a:cs typeface="Arial"/>
              </a:rPr>
              <a:t>Inadequate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documentation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381000"/>
            <a:ext cx="7086600" cy="544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3324225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0429" y="1254061"/>
            <a:ext cx="195580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06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F4066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F4066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F4066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400" dirty="0">
                <a:solidFill>
                  <a:srgbClr val="1F4066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400" dirty="0">
                <a:solidFill>
                  <a:srgbClr val="1F4066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4800" y="1219200"/>
            <a:ext cx="1143000" cy="77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5700" y="1206500"/>
            <a:ext cx="1143000" cy="81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51600" y="2501691"/>
            <a:ext cx="1130300" cy="886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2700" y="4800600"/>
            <a:ext cx="1219200" cy="771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7400" y="3695563"/>
            <a:ext cx="1143000" cy="822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7800" y="3743325"/>
            <a:ext cx="1219200" cy="8159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5397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Time </a:t>
            </a:r>
            <a:r>
              <a:rPr spc="-5" dirty="0"/>
              <a:t>control: </a:t>
            </a:r>
            <a:r>
              <a:rPr spc="10" dirty="0"/>
              <a:t>good</a:t>
            </a:r>
            <a:r>
              <a:rPr spc="90" dirty="0"/>
              <a:t> </a:t>
            </a:r>
            <a:r>
              <a:rPr spc="-5" dirty="0"/>
              <a:t>practice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2309" y="1574673"/>
            <a:ext cx="7931784" cy="45180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Cook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serve </a:t>
            </a:r>
            <a:r>
              <a:rPr sz="2400" spc="-20" dirty="0">
                <a:latin typeface="Arial"/>
                <a:cs typeface="Arial"/>
              </a:rPr>
              <a:t>immediately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possible</a:t>
            </a:r>
            <a:endParaRPr sz="2400">
              <a:latin typeface="Arial"/>
              <a:cs typeface="Arial"/>
            </a:endParaRPr>
          </a:p>
          <a:p>
            <a:pPr marL="8324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832485" algn="l"/>
                <a:tab pos="833119" algn="l"/>
              </a:tabLst>
            </a:pPr>
            <a:r>
              <a:rPr sz="2000" dirty="0">
                <a:latin typeface="Arial"/>
                <a:cs typeface="Arial"/>
              </a:rPr>
              <a:t>avoid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reheating</a:t>
            </a:r>
            <a:endParaRPr sz="2000">
              <a:latin typeface="Arial"/>
              <a:cs typeface="Arial"/>
            </a:endParaRPr>
          </a:p>
          <a:p>
            <a:pPr marL="8324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832485" algn="l"/>
                <a:tab pos="833119" algn="l"/>
              </a:tabLst>
            </a:pPr>
            <a:r>
              <a:rPr sz="2000" spc="10" dirty="0">
                <a:latin typeface="Arial"/>
                <a:cs typeface="Arial"/>
              </a:rPr>
              <a:t>reheat only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once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Minimize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40" dirty="0">
                <a:latin typeface="Arial"/>
                <a:cs typeface="Arial"/>
              </a:rPr>
              <a:t>danger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zone</a:t>
            </a:r>
            <a:endParaRPr sz="2400">
              <a:latin typeface="Arial"/>
              <a:cs typeface="Arial"/>
            </a:endParaRPr>
          </a:p>
          <a:p>
            <a:pPr marL="8324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832485" algn="l"/>
                <a:tab pos="833119" algn="l"/>
              </a:tabLst>
            </a:pPr>
            <a:r>
              <a:rPr sz="2000" spc="20" dirty="0">
                <a:latin typeface="Arial"/>
                <a:cs typeface="Arial"/>
              </a:rPr>
              <a:t>store </a:t>
            </a:r>
            <a:r>
              <a:rPr sz="2000" spc="5" dirty="0">
                <a:latin typeface="Arial"/>
                <a:cs typeface="Arial"/>
              </a:rPr>
              <a:t>deliveries </a:t>
            </a:r>
            <a:r>
              <a:rPr sz="2000" spc="10" dirty="0">
                <a:latin typeface="Arial"/>
                <a:cs typeface="Arial"/>
              </a:rPr>
              <a:t>right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away</a:t>
            </a:r>
            <a:endParaRPr sz="2000">
              <a:latin typeface="Arial"/>
              <a:cs typeface="Arial"/>
            </a:endParaRPr>
          </a:p>
          <a:p>
            <a:pPr marL="8324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832485" algn="l"/>
                <a:tab pos="833119" algn="l"/>
              </a:tabLst>
            </a:pPr>
            <a:r>
              <a:rPr sz="2000" spc="-5" dirty="0">
                <a:latin typeface="Arial"/>
                <a:cs typeface="Arial"/>
              </a:rPr>
              <a:t>minimize </a:t>
            </a:r>
            <a:r>
              <a:rPr sz="2000" spc="10" dirty="0">
                <a:latin typeface="Arial"/>
                <a:cs typeface="Arial"/>
              </a:rPr>
              <a:t>preparation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  <a:p>
            <a:pPr marL="8324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832485" algn="l"/>
                <a:tab pos="833119" algn="l"/>
              </a:tabLst>
            </a:pPr>
            <a:r>
              <a:rPr sz="2000" spc="10" dirty="0">
                <a:latin typeface="Arial"/>
                <a:cs typeface="Arial"/>
              </a:rPr>
              <a:t>heat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quickly</a:t>
            </a:r>
            <a:endParaRPr sz="2000">
              <a:latin typeface="Arial"/>
              <a:cs typeface="Arial"/>
            </a:endParaRPr>
          </a:p>
          <a:p>
            <a:pPr marL="8324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832485" algn="l"/>
                <a:tab pos="833119" algn="l"/>
              </a:tabLst>
            </a:pPr>
            <a:r>
              <a:rPr sz="2000" spc="15" dirty="0">
                <a:latin typeface="Arial"/>
                <a:cs typeface="Arial"/>
              </a:rPr>
              <a:t>cool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quickly</a:t>
            </a:r>
            <a:endParaRPr sz="2000">
              <a:latin typeface="Arial"/>
              <a:cs typeface="Arial"/>
            </a:endParaRPr>
          </a:p>
          <a:p>
            <a:pPr marL="8324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832485" algn="l"/>
                <a:tab pos="833119" algn="l"/>
              </a:tabLst>
            </a:pPr>
            <a:r>
              <a:rPr sz="2000" spc="20" dirty="0">
                <a:latin typeface="Arial"/>
                <a:cs typeface="Arial"/>
              </a:rPr>
              <a:t>keep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hot,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keep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cold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cold,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keep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frozen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frozen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3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Observe </a:t>
            </a:r>
            <a:r>
              <a:rPr sz="2400" spc="-30" dirty="0">
                <a:latin typeface="Arial"/>
                <a:cs typeface="Arial"/>
              </a:rPr>
              <a:t>code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dates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Rotate foods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  <a:p>
            <a:pPr marL="8324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832485" algn="l"/>
                <a:tab pos="833119" algn="l"/>
              </a:tabLst>
            </a:pPr>
            <a:r>
              <a:rPr sz="2000" spc="5" dirty="0">
                <a:latin typeface="Arial"/>
                <a:cs typeface="Arial"/>
              </a:rPr>
              <a:t>first in, first </a:t>
            </a:r>
            <a:r>
              <a:rPr sz="2000" spc="10" dirty="0">
                <a:latin typeface="Arial"/>
                <a:cs typeface="Arial"/>
              </a:rPr>
              <a:t>out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(FIFO)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745490"/>
            <a:ext cx="44367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Preparation</a:t>
            </a:r>
            <a:r>
              <a:rPr spc="-130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49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696783"/>
            <a:ext cx="7351395" cy="39268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Protect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-15" dirty="0">
                <a:latin typeface="Arial"/>
                <a:cs typeface="Arial"/>
              </a:rPr>
              <a:t>contamination </a:t>
            </a:r>
            <a:r>
              <a:rPr sz="2400" spc="-30" dirty="0">
                <a:latin typeface="Arial"/>
                <a:cs typeface="Arial"/>
              </a:rPr>
              <a:t>at </a:t>
            </a:r>
            <a:r>
              <a:rPr sz="2400" spc="-20" dirty="0">
                <a:latin typeface="Arial"/>
                <a:cs typeface="Arial"/>
              </a:rPr>
              <a:t>all</a:t>
            </a:r>
            <a:r>
              <a:rPr sz="2400" spc="4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times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Wear </a:t>
            </a:r>
            <a:r>
              <a:rPr sz="2400" spc="-20" dirty="0">
                <a:latin typeface="Arial"/>
                <a:cs typeface="Arial"/>
              </a:rPr>
              <a:t>suitable, </a:t>
            </a:r>
            <a:r>
              <a:rPr sz="2400" spc="-25" dirty="0">
                <a:latin typeface="Arial"/>
                <a:cs typeface="Arial"/>
              </a:rPr>
              <a:t>clean </a:t>
            </a:r>
            <a:r>
              <a:rPr sz="2400" spc="-20" dirty="0">
                <a:latin typeface="Arial"/>
                <a:cs typeface="Arial"/>
              </a:rPr>
              <a:t>outer</a:t>
            </a:r>
            <a:r>
              <a:rPr sz="2400" spc="4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clothing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15" dirty="0">
                <a:latin typeface="Arial"/>
                <a:cs typeface="Arial"/>
              </a:rPr>
              <a:t>Wash </a:t>
            </a:r>
            <a:r>
              <a:rPr sz="2400" spc="-20" dirty="0">
                <a:latin typeface="Arial"/>
                <a:cs typeface="Arial"/>
              </a:rPr>
              <a:t>hands </a:t>
            </a:r>
            <a:r>
              <a:rPr sz="2400" spc="-15" dirty="0">
                <a:latin typeface="Arial"/>
                <a:cs typeface="Arial"/>
              </a:rPr>
              <a:t>before </a:t>
            </a:r>
            <a:r>
              <a:rPr sz="2400" spc="-5" dirty="0">
                <a:latin typeface="Arial"/>
                <a:cs typeface="Arial"/>
              </a:rPr>
              <a:t>working with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15" dirty="0">
                <a:latin typeface="Arial"/>
                <a:cs typeface="Arial"/>
              </a:rPr>
              <a:t>Wash </a:t>
            </a:r>
            <a:r>
              <a:rPr sz="2400" spc="-20" dirty="0">
                <a:latin typeface="Arial"/>
                <a:cs typeface="Arial"/>
              </a:rPr>
              <a:t>hands </a:t>
            </a:r>
            <a:r>
              <a:rPr sz="2400" spc="-15" dirty="0">
                <a:latin typeface="Arial"/>
                <a:cs typeface="Arial"/>
              </a:rPr>
              <a:t>regularly </a:t>
            </a:r>
            <a:r>
              <a:rPr sz="2400" spc="-5" dirty="0">
                <a:latin typeface="Arial"/>
                <a:cs typeface="Arial"/>
              </a:rPr>
              <a:t>during </a:t>
            </a:r>
            <a:r>
              <a:rPr sz="2400" spc="-15" dirty="0">
                <a:latin typeface="Arial"/>
                <a:cs typeface="Arial"/>
              </a:rPr>
              <a:t>work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Avoid </a:t>
            </a:r>
            <a:r>
              <a:rPr sz="2400" spc="-5" dirty="0">
                <a:latin typeface="Arial"/>
                <a:cs typeface="Arial"/>
              </a:rPr>
              <a:t>touching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spc="-25" dirty="0">
                <a:latin typeface="Arial"/>
                <a:cs typeface="Arial"/>
              </a:rPr>
              <a:t>bare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hands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755"/>
              </a:lnSpc>
              <a:spcBef>
                <a:spcPts val="2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Use </a:t>
            </a:r>
            <a:r>
              <a:rPr sz="2400" spc="-25" dirty="0">
                <a:latin typeface="Arial"/>
                <a:cs typeface="Arial"/>
              </a:rPr>
              <a:t>clean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sanitized equipment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utensils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55"/>
              </a:lnSpc>
            </a:pPr>
            <a:r>
              <a:rPr sz="2400" spc="-20" dirty="0">
                <a:latin typeface="Arial"/>
                <a:cs typeface="Arial"/>
              </a:rPr>
              <a:t>moving and </a:t>
            </a:r>
            <a:r>
              <a:rPr sz="2400" spc="-10" dirty="0">
                <a:latin typeface="Arial"/>
                <a:cs typeface="Arial"/>
              </a:rPr>
              <a:t>containing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Apply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15" dirty="0">
                <a:latin typeface="Arial"/>
                <a:cs typeface="Arial"/>
              </a:rPr>
              <a:t>temperature </a:t>
            </a:r>
            <a:r>
              <a:rPr sz="2400" spc="-20" dirty="0">
                <a:latin typeface="Arial"/>
                <a:cs typeface="Arial"/>
              </a:rPr>
              <a:t>principles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5" dirty="0">
                <a:latin typeface="Arial"/>
                <a:cs typeface="Arial"/>
              </a:rPr>
              <a:t>TCS</a:t>
            </a:r>
            <a:r>
              <a:rPr sz="2400" spc="6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foods</a:t>
            </a:r>
            <a:endParaRPr sz="2400">
              <a:latin typeface="Arial"/>
              <a:cs typeface="Arial"/>
            </a:endParaRPr>
          </a:p>
          <a:p>
            <a:pPr marL="355600" marR="264795" indent="-343535">
              <a:lnSpc>
                <a:spcPts val="2630"/>
              </a:lnSpc>
              <a:spcBef>
                <a:spcPts val="57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Use a </a:t>
            </a:r>
            <a:r>
              <a:rPr sz="2400" spc="5" dirty="0">
                <a:latin typeface="Arial"/>
                <a:cs typeface="Arial"/>
              </a:rPr>
              <a:t>fresh, </a:t>
            </a:r>
            <a:r>
              <a:rPr sz="2400" spc="-20" dirty="0">
                <a:latin typeface="Arial"/>
                <a:cs typeface="Arial"/>
              </a:rPr>
              <a:t>clean, </a:t>
            </a:r>
            <a:r>
              <a:rPr sz="2400" spc="-25" dirty="0">
                <a:latin typeface="Arial"/>
                <a:cs typeface="Arial"/>
              </a:rPr>
              <a:t>sanitized </a:t>
            </a:r>
            <a:r>
              <a:rPr sz="2400" spc="-35" dirty="0">
                <a:latin typeface="Arial"/>
                <a:cs typeface="Arial"/>
              </a:rPr>
              <a:t>spoon </a:t>
            </a:r>
            <a:r>
              <a:rPr sz="2400" spc="-30" dirty="0">
                <a:latin typeface="Arial"/>
                <a:cs typeface="Arial"/>
              </a:rPr>
              <a:t>each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spc="-45" dirty="0">
                <a:latin typeface="Arial"/>
                <a:cs typeface="Arial"/>
              </a:rPr>
              <a:t>you  </a:t>
            </a:r>
            <a:r>
              <a:rPr sz="2400" spc="-30" dirty="0">
                <a:latin typeface="Arial"/>
                <a:cs typeface="Arial"/>
              </a:rPr>
              <a:t>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5" dirty="0">
                <a:latin typeface="Arial"/>
                <a:cs typeface="Arial"/>
              </a:rPr>
              <a:t>taste-test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16357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" dirty="0"/>
              <a:t>H</a:t>
            </a:r>
            <a:r>
              <a:rPr dirty="0"/>
              <a:t>A</a:t>
            </a:r>
            <a:r>
              <a:rPr spc="15" dirty="0"/>
              <a:t>C</a:t>
            </a:r>
            <a:r>
              <a:rPr spc="20" dirty="0"/>
              <a:t>C</a:t>
            </a:r>
            <a:r>
              <a:rPr dirty="0"/>
              <a:t>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154032"/>
            <a:ext cx="7931150" cy="42011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750" spc="-10" dirty="0">
                <a:solidFill>
                  <a:srgbClr val="1F4066"/>
                </a:solidFill>
                <a:latin typeface="Arial"/>
                <a:cs typeface="Arial"/>
              </a:rPr>
              <a:t>(Hazard </a:t>
            </a:r>
            <a:r>
              <a:rPr sz="2750" spc="-15" dirty="0">
                <a:solidFill>
                  <a:srgbClr val="1F4066"/>
                </a:solidFill>
                <a:latin typeface="Arial"/>
                <a:cs typeface="Arial"/>
              </a:rPr>
              <a:t>Analysis </a:t>
            </a:r>
            <a:r>
              <a:rPr sz="2750" spc="5" dirty="0">
                <a:solidFill>
                  <a:srgbClr val="1F4066"/>
                </a:solidFill>
                <a:latin typeface="Arial"/>
                <a:cs typeface="Arial"/>
              </a:rPr>
              <a:t>and </a:t>
            </a:r>
            <a:r>
              <a:rPr sz="2750" spc="-20" dirty="0">
                <a:solidFill>
                  <a:srgbClr val="1F4066"/>
                </a:solidFill>
                <a:latin typeface="Arial"/>
                <a:cs typeface="Arial"/>
              </a:rPr>
              <a:t>Critical </a:t>
            </a:r>
            <a:r>
              <a:rPr sz="2750" spc="20" dirty="0">
                <a:solidFill>
                  <a:srgbClr val="1F4066"/>
                </a:solidFill>
                <a:latin typeface="Arial"/>
                <a:cs typeface="Arial"/>
              </a:rPr>
              <a:t>Control</a:t>
            </a:r>
            <a:r>
              <a:rPr sz="2750" spc="-500" dirty="0">
                <a:solidFill>
                  <a:srgbClr val="1F4066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1F4066"/>
                </a:solidFill>
                <a:latin typeface="Arial"/>
                <a:cs typeface="Arial"/>
              </a:rPr>
              <a:t>Point)</a:t>
            </a:r>
            <a:endParaRPr sz="2750">
              <a:latin typeface="Arial"/>
              <a:cs typeface="Arial"/>
            </a:endParaRPr>
          </a:p>
          <a:p>
            <a:pPr marL="355600" marR="576580" indent="-343535">
              <a:lnSpc>
                <a:spcPts val="2630"/>
              </a:lnSpc>
              <a:spcBef>
                <a:spcPts val="96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Formal, </a:t>
            </a:r>
            <a:r>
              <a:rPr sz="2400" spc="-20" dirty="0">
                <a:latin typeface="Arial"/>
                <a:cs typeface="Arial"/>
              </a:rPr>
              <a:t>documented </a:t>
            </a:r>
            <a:r>
              <a:rPr sz="2400" spc="-25" dirty="0">
                <a:latin typeface="Arial"/>
                <a:cs typeface="Arial"/>
              </a:rPr>
              <a:t>system </a:t>
            </a:r>
            <a:r>
              <a:rPr sz="2400" spc="-30" dirty="0">
                <a:latin typeface="Arial"/>
                <a:cs typeface="Arial"/>
              </a:rPr>
              <a:t>of hazard </a:t>
            </a:r>
            <a:r>
              <a:rPr sz="2400" spc="-25" dirty="0">
                <a:latin typeface="Arial"/>
                <a:cs typeface="Arial"/>
              </a:rPr>
              <a:t>analysis </a:t>
            </a:r>
            <a:r>
              <a:rPr sz="2400" spc="-20" dirty="0">
                <a:latin typeface="Arial"/>
                <a:cs typeface="Arial"/>
              </a:rPr>
              <a:t>and  </a:t>
            </a:r>
            <a:r>
              <a:rPr sz="2400" spc="-30" dirty="0">
                <a:latin typeface="Arial"/>
                <a:cs typeface="Arial"/>
              </a:rPr>
              <a:t>hazard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control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755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Designed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protect </a:t>
            </a:r>
            <a:r>
              <a:rPr sz="2400" spc="-15" dirty="0">
                <a:latin typeface="Arial"/>
                <a:cs typeface="Arial"/>
              </a:rPr>
              <a:t>food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problems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55"/>
              </a:lnSpc>
            </a:pPr>
            <a:r>
              <a:rPr sz="2400" spc="-10" dirty="0">
                <a:latin typeface="Arial"/>
                <a:cs typeface="Arial"/>
              </a:rPr>
              <a:t>cause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illness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Involves: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identifying </a:t>
            </a:r>
            <a:r>
              <a:rPr sz="2000" spc="15" dirty="0">
                <a:latin typeface="Arial"/>
                <a:cs typeface="Arial"/>
              </a:rPr>
              <a:t>possible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problems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stopping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them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(or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reducing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their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impact)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before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they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happen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identifying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corrective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action,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if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problem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has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already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developed</a:t>
            </a:r>
            <a:endParaRPr sz="2000">
              <a:latin typeface="Arial"/>
              <a:cs typeface="Arial"/>
            </a:endParaRPr>
          </a:p>
          <a:p>
            <a:pPr marL="355600" marR="391795" indent="-343535">
              <a:lnSpc>
                <a:spcPts val="2550"/>
              </a:lnSpc>
              <a:spcBef>
                <a:spcPts val="64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Also </a:t>
            </a:r>
            <a:r>
              <a:rPr sz="2400" spc="-35" dirty="0">
                <a:latin typeface="Arial"/>
                <a:cs typeface="Arial"/>
              </a:rPr>
              <a:t>involves </a:t>
            </a:r>
            <a:r>
              <a:rPr sz="2400" spc="-5" dirty="0">
                <a:latin typeface="Arial"/>
                <a:cs typeface="Arial"/>
              </a:rPr>
              <a:t>checking </a:t>
            </a:r>
            <a:r>
              <a:rPr sz="2400" spc="-20" dirty="0">
                <a:latin typeface="Arial"/>
                <a:cs typeface="Arial"/>
              </a:rPr>
              <a:t>all </a:t>
            </a:r>
            <a:r>
              <a:rPr sz="2400" spc="-30" dirty="0">
                <a:latin typeface="Arial"/>
                <a:cs typeface="Arial"/>
              </a:rPr>
              <a:t>stages of </a:t>
            </a:r>
            <a:r>
              <a:rPr sz="2400" spc="-40" dirty="0">
                <a:latin typeface="Arial"/>
                <a:cs typeface="Arial"/>
              </a:rPr>
              <a:t>delivery, </a:t>
            </a:r>
            <a:r>
              <a:rPr sz="2400" spc="-30" dirty="0">
                <a:latin typeface="Arial"/>
                <a:cs typeface="Arial"/>
              </a:rPr>
              <a:t>storage,  </a:t>
            </a:r>
            <a:r>
              <a:rPr sz="2400" spc="-25" dirty="0">
                <a:latin typeface="Arial"/>
                <a:cs typeface="Arial"/>
              </a:rPr>
              <a:t>preparation, presentation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5375" y="533400"/>
            <a:ext cx="695325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745490"/>
            <a:ext cx="55689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" dirty="0"/>
              <a:t>Approved </a:t>
            </a:r>
            <a:r>
              <a:rPr spc="-25" dirty="0"/>
              <a:t>thawing</a:t>
            </a:r>
            <a:r>
              <a:rPr spc="-130" dirty="0"/>
              <a:t> </a:t>
            </a:r>
            <a:r>
              <a:rPr spc="5" dirty="0"/>
              <a:t>methods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7319009" cy="28143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694055" indent="-343535">
              <a:lnSpc>
                <a:spcPct val="101699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In a </a:t>
            </a:r>
            <a:r>
              <a:rPr sz="2400" spc="-30" dirty="0">
                <a:latin typeface="Arial"/>
                <a:cs typeface="Arial"/>
              </a:rPr>
              <a:t>designated </a:t>
            </a:r>
            <a:r>
              <a:rPr sz="2400" spc="-15" dirty="0">
                <a:latin typeface="Arial"/>
                <a:cs typeface="Arial"/>
              </a:rPr>
              <a:t>refrigeration </a:t>
            </a:r>
            <a:r>
              <a:rPr sz="2400" spc="5" dirty="0">
                <a:latin typeface="Arial"/>
                <a:cs typeface="Arial"/>
              </a:rPr>
              <a:t>unit </a:t>
            </a:r>
            <a:r>
              <a:rPr sz="2400" spc="-30" dirty="0">
                <a:latin typeface="Arial"/>
                <a:cs typeface="Arial"/>
              </a:rPr>
              <a:t>at </a:t>
            </a:r>
            <a:r>
              <a:rPr sz="2400" dirty="0">
                <a:latin typeface="Arial"/>
                <a:cs typeface="Arial"/>
              </a:rPr>
              <a:t>5°C </a:t>
            </a:r>
            <a:r>
              <a:rPr sz="2400" spc="15" dirty="0">
                <a:latin typeface="Arial"/>
                <a:cs typeface="Arial"/>
              </a:rPr>
              <a:t>(41°F) 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colder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In a </a:t>
            </a:r>
            <a:r>
              <a:rPr sz="2400" spc="-20" dirty="0">
                <a:latin typeface="Arial"/>
                <a:cs typeface="Arial"/>
              </a:rPr>
              <a:t>microwave </a:t>
            </a:r>
            <a:r>
              <a:rPr sz="2400" spc="-40" dirty="0">
                <a:latin typeface="Arial"/>
                <a:cs typeface="Arial"/>
              </a:rPr>
              <a:t>oven,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10" dirty="0">
                <a:latin typeface="Arial"/>
                <a:cs typeface="Arial"/>
              </a:rPr>
              <a:t>thawing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25" dirty="0">
                <a:latin typeface="Arial"/>
                <a:cs typeface="Arial"/>
              </a:rPr>
              <a:t>part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65"/>
              </a:lnSpc>
            </a:pPr>
            <a:r>
              <a:rPr sz="2400" spc="-10" dirty="0">
                <a:latin typeface="Arial"/>
                <a:cs typeface="Arial"/>
              </a:rPr>
              <a:t>continuous </a:t>
            </a:r>
            <a:r>
              <a:rPr sz="2400" spc="-20" dirty="0">
                <a:latin typeface="Arial"/>
                <a:cs typeface="Arial"/>
              </a:rPr>
              <a:t>cooking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ts val="286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Submerged </a:t>
            </a:r>
            <a:r>
              <a:rPr sz="2400" spc="-20" dirty="0">
                <a:latin typeface="Arial"/>
                <a:cs typeface="Arial"/>
              </a:rPr>
              <a:t>under </a:t>
            </a:r>
            <a:r>
              <a:rPr sz="2400" spc="-25" dirty="0">
                <a:latin typeface="Arial"/>
                <a:cs typeface="Arial"/>
              </a:rPr>
              <a:t>cold, </a:t>
            </a:r>
            <a:r>
              <a:rPr sz="2400" dirty="0">
                <a:latin typeface="Arial"/>
                <a:cs typeface="Arial"/>
              </a:rPr>
              <a:t>running, </a:t>
            </a:r>
            <a:r>
              <a:rPr sz="2400" spc="-35" dirty="0">
                <a:latin typeface="Arial"/>
                <a:cs typeface="Arial"/>
              </a:rPr>
              <a:t>potable </a:t>
            </a:r>
            <a:r>
              <a:rPr sz="2400" spc="-20" dirty="0">
                <a:latin typeface="Arial"/>
                <a:cs typeface="Arial"/>
              </a:rPr>
              <a:t>(drinkable)  </a:t>
            </a:r>
            <a:r>
              <a:rPr sz="2400" spc="-25" dirty="0">
                <a:latin typeface="Arial"/>
                <a:cs typeface="Arial"/>
              </a:rPr>
              <a:t>water </a:t>
            </a:r>
            <a:r>
              <a:rPr sz="2400" spc="-30" dirty="0">
                <a:latin typeface="Arial"/>
                <a:cs typeface="Arial"/>
              </a:rPr>
              <a:t>at </a:t>
            </a:r>
            <a:r>
              <a:rPr sz="2400" spc="10" dirty="0">
                <a:latin typeface="Arial"/>
                <a:cs typeface="Arial"/>
              </a:rPr>
              <a:t>21°C </a:t>
            </a:r>
            <a:r>
              <a:rPr sz="2400" spc="15" dirty="0">
                <a:latin typeface="Arial"/>
                <a:cs typeface="Arial"/>
              </a:rPr>
              <a:t>(70°F) </a:t>
            </a:r>
            <a:r>
              <a:rPr sz="2400" spc="-35" dirty="0">
                <a:latin typeface="Arial"/>
                <a:cs typeface="Arial"/>
              </a:rPr>
              <a:t>or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below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As </a:t>
            </a:r>
            <a:r>
              <a:rPr sz="2400" spc="-25" dirty="0">
                <a:latin typeface="Arial"/>
                <a:cs typeface="Arial"/>
              </a:rPr>
              <a:t>part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cooking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8074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Thawing</a:t>
            </a:r>
            <a:r>
              <a:rPr spc="165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7519034" cy="36156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3340" indent="-343535">
              <a:lnSpc>
                <a:spcPct val="101699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Plan </a:t>
            </a:r>
            <a:r>
              <a:rPr sz="2400" spc="-15" dirty="0">
                <a:latin typeface="Arial"/>
                <a:cs typeface="Arial"/>
              </a:rPr>
              <a:t>work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5" dirty="0">
                <a:latin typeface="Arial"/>
                <a:cs typeface="Arial"/>
              </a:rPr>
              <a:t>take </a:t>
            </a:r>
            <a:r>
              <a:rPr sz="2400" spc="-10" dirty="0">
                <a:latin typeface="Arial"/>
                <a:cs typeface="Arial"/>
              </a:rPr>
              <a:t>thawing times </a:t>
            </a:r>
            <a:r>
              <a:rPr sz="2400" dirty="0">
                <a:latin typeface="Arial"/>
                <a:cs typeface="Arial"/>
              </a:rPr>
              <a:t>into </a:t>
            </a:r>
            <a:r>
              <a:rPr sz="2400" spc="-15" dirty="0">
                <a:latin typeface="Arial"/>
                <a:cs typeface="Arial"/>
              </a:rPr>
              <a:t>account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some  </a:t>
            </a:r>
            <a:r>
              <a:rPr sz="2400" spc="-20" dirty="0">
                <a:latin typeface="Arial"/>
                <a:cs typeface="Arial"/>
              </a:rPr>
              <a:t>foods </a:t>
            </a:r>
            <a:r>
              <a:rPr sz="2400" spc="-15" dirty="0">
                <a:latin typeface="Arial"/>
                <a:cs typeface="Arial"/>
              </a:rPr>
              <a:t>take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5" dirty="0">
                <a:latin typeface="Arial"/>
                <a:cs typeface="Arial"/>
              </a:rPr>
              <a:t>long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Use </a:t>
            </a:r>
            <a:r>
              <a:rPr sz="2400" spc="-15" dirty="0">
                <a:latin typeface="Arial"/>
                <a:cs typeface="Arial"/>
              </a:rPr>
              <a:t>containers that </a:t>
            </a:r>
            <a:r>
              <a:rPr sz="2400" spc="-5" dirty="0">
                <a:latin typeface="Arial"/>
                <a:cs typeface="Arial"/>
              </a:rPr>
              <a:t>will </a:t>
            </a:r>
            <a:r>
              <a:rPr sz="2400" spc="-20" dirty="0">
                <a:latin typeface="Arial"/>
                <a:cs typeface="Arial"/>
              </a:rPr>
              <a:t>not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overflow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Cover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35" dirty="0">
                <a:latin typeface="Arial"/>
                <a:cs typeface="Arial"/>
              </a:rPr>
              <a:t>prevent </a:t>
            </a:r>
            <a:r>
              <a:rPr sz="2400" spc="-15" dirty="0">
                <a:latin typeface="Arial"/>
                <a:cs typeface="Arial"/>
              </a:rPr>
              <a:t>contamination </a:t>
            </a:r>
            <a:r>
              <a:rPr sz="2400" spc="-5" dirty="0">
                <a:latin typeface="Arial"/>
                <a:cs typeface="Arial"/>
              </a:rPr>
              <a:t>during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thawing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7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Select </a:t>
            </a:r>
            <a:r>
              <a:rPr sz="2400" spc="-10" dirty="0">
                <a:latin typeface="Arial"/>
                <a:cs typeface="Arial"/>
              </a:rPr>
              <a:t>most </a:t>
            </a:r>
            <a:r>
              <a:rPr sz="2400" spc="-15" dirty="0">
                <a:latin typeface="Arial"/>
                <a:cs typeface="Arial"/>
              </a:rPr>
              <a:t>suitable </a:t>
            </a:r>
            <a:r>
              <a:rPr sz="2400" spc="-10" dirty="0">
                <a:latin typeface="Arial"/>
                <a:cs typeface="Arial"/>
              </a:rPr>
              <a:t>thawing </a:t>
            </a:r>
            <a:r>
              <a:rPr sz="2400" spc="-15" dirty="0">
                <a:latin typeface="Arial"/>
                <a:cs typeface="Arial"/>
              </a:rPr>
              <a:t>method </a:t>
            </a:r>
            <a:r>
              <a:rPr sz="2400" spc="-20" dirty="0">
                <a:latin typeface="Arial"/>
                <a:cs typeface="Arial"/>
              </a:rPr>
              <a:t>according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70"/>
              </a:lnSpc>
            </a:pPr>
            <a:r>
              <a:rPr sz="2400" spc="-30" dirty="0">
                <a:latin typeface="Arial"/>
                <a:cs typeface="Arial"/>
              </a:rPr>
              <a:t>type/size of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equipment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available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400"/>
              </a:lnSpc>
              <a:spcBef>
                <a:spcPts val="56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45" dirty="0">
                <a:latin typeface="Arial"/>
                <a:cs typeface="Arial"/>
              </a:rPr>
              <a:t>you </a:t>
            </a:r>
            <a:r>
              <a:rPr sz="2400" spc="-3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to use a </a:t>
            </a:r>
            <a:r>
              <a:rPr sz="2400" spc="-10" dirty="0">
                <a:latin typeface="Arial"/>
                <a:cs typeface="Arial"/>
              </a:rPr>
              <a:t>multi-purpose </a:t>
            </a:r>
            <a:r>
              <a:rPr sz="2400" spc="-15" dirty="0">
                <a:latin typeface="Arial"/>
                <a:cs typeface="Arial"/>
              </a:rPr>
              <a:t>refrigerator, </a:t>
            </a:r>
            <a:r>
              <a:rPr sz="2400" spc="-30" dirty="0">
                <a:latin typeface="Arial"/>
                <a:cs typeface="Arial"/>
              </a:rPr>
              <a:t>place  </a:t>
            </a:r>
            <a:r>
              <a:rPr sz="2400" spc="-15" dirty="0">
                <a:latin typeface="Arial"/>
                <a:cs typeface="Arial"/>
              </a:rPr>
              <a:t>frozen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30" dirty="0">
                <a:latin typeface="Arial"/>
                <a:cs typeface="Arial"/>
              </a:rPr>
              <a:t>on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lowest </a:t>
            </a:r>
            <a:r>
              <a:rPr sz="2400" spc="-10" dirty="0">
                <a:latin typeface="Arial"/>
                <a:cs typeface="Arial"/>
              </a:rPr>
              <a:t>shelf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35" dirty="0">
                <a:latin typeface="Arial"/>
                <a:cs typeface="Arial"/>
              </a:rPr>
              <a:t>prevent </a:t>
            </a:r>
            <a:r>
              <a:rPr sz="2400" spc="-10" dirty="0">
                <a:latin typeface="Arial"/>
                <a:cs typeface="Arial"/>
              </a:rPr>
              <a:t>juices </a:t>
            </a:r>
            <a:r>
              <a:rPr sz="2400" spc="10" dirty="0">
                <a:latin typeface="Arial"/>
                <a:cs typeface="Arial"/>
              </a:rPr>
              <a:t>from  </a:t>
            </a:r>
            <a:r>
              <a:rPr sz="2400" spc="-20" dirty="0">
                <a:latin typeface="Arial"/>
                <a:cs typeface="Arial"/>
              </a:rPr>
              <a:t>dripping </a:t>
            </a:r>
            <a:r>
              <a:rPr sz="2400" spc="-15" dirty="0">
                <a:latin typeface="Arial"/>
                <a:cs typeface="Arial"/>
              </a:rPr>
              <a:t>onto </a:t>
            </a:r>
            <a:r>
              <a:rPr sz="2400" spc="-20" dirty="0">
                <a:latin typeface="Arial"/>
                <a:cs typeface="Arial"/>
              </a:rPr>
              <a:t>other</a:t>
            </a:r>
            <a:r>
              <a:rPr sz="2400" spc="3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foods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84" y="1343025"/>
            <a:ext cx="1400090" cy="153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4849" y="1371600"/>
            <a:ext cx="1323722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1371600"/>
            <a:ext cx="1800225" cy="1571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200" y="1905000"/>
            <a:ext cx="1866900" cy="3238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3810000"/>
            <a:ext cx="1800225" cy="175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3816" y="3670318"/>
            <a:ext cx="1273052" cy="2149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0" y="3886200"/>
            <a:ext cx="1800225" cy="1609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4800"/>
            <a:ext cx="7924800" cy="535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7503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Cooking</a:t>
            </a:r>
            <a:r>
              <a:rPr spc="-125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7606030" cy="39782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635000" indent="-343535">
              <a:lnSpc>
                <a:spcPct val="101699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Plan </a:t>
            </a:r>
            <a:r>
              <a:rPr sz="2400" spc="-15" dirty="0">
                <a:latin typeface="Arial"/>
                <a:cs typeface="Arial"/>
              </a:rPr>
              <a:t>work </a:t>
            </a:r>
            <a:r>
              <a:rPr sz="2400" dirty="0">
                <a:latin typeface="Arial"/>
                <a:cs typeface="Arial"/>
              </a:rPr>
              <a:t>so </a:t>
            </a:r>
            <a:r>
              <a:rPr sz="2400" spc="-15" dirty="0">
                <a:latin typeface="Arial"/>
                <a:cs typeface="Arial"/>
              </a:rPr>
              <a:t>that </a:t>
            </a:r>
            <a:r>
              <a:rPr sz="2400" spc="-20" dirty="0">
                <a:latin typeface="Arial"/>
                <a:cs typeface="Arial"/>
              </a:rPr>
              <a:t>hot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15" dirty="0">
                <a:latin typeface="Arial"/>
                <a:cs typeface="Arial"/>
              </a:rPr>
              <a:t>not </a:t>
            </a:r>
            <a:r>
              <a:rPr sz="2400" spc="-35" dirty="0">
                <a:latin typeface="Arial"/>
                <a:cs typeface="Arial"/>
              </a:rPr>
              <a:t>prepared </a:t>
            </a:r>
            <a:r>
              <a:rPr sz="2400" spc="-20" dirty="0">
                <a:latin typeface="Arial"/>
                <a:cs typeface="Arial"/>
              </a:rPr>
              <a:t>too </a:t>
            </a:r>
            <a:r>
              <a:rPr sz="2400" spc="5" dirty="0">
                <a:latin typeface="Arial"/>
                <a:cs typeface="Arial"/>
              </a:rPr>
              <a:t>far  </a:t>
            </a:r>
            <a:r>
              <a:rPr sz="2400" spc="-35" dirty="0">
                <a:latin typeface="Arial"/>
                <a:cs typeface="Arial"/>
              </a:rPr>
              <a:t>ahead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Rotate </a:t>
            </a:r>
            <a:r>
              <a:rPr sz="2400" spc="-25" dirty="0">
                <a:latin typeface="Arial"/>
                <a:cs typeface="Arial"/>
              </a:rPr>
              <a:t>large </a:t>
            </a:r>
            <a:r>
              <a:rPr sz="2400" spc="-10" dirty="0">
                <a:latin typeface="Arial"/>
                <a:cs typeface="Arial"/>
              </a:rPr>
              <a:t>food items </a:t>
            </a:r>
            <a:r>
              <a:rPr sz="2400" spc="-25" dirty="0">
                <a:latin typeface="Arial"/>
                <a:cs typeface="Arial"/>
              </a:rPr>
              <a:t>part way </a:t>
            </a:r>
            <a:r>
              <a:rPr sz="2400" spc="-10" dirty="0">
                <a:latin typeface="Arial"/>
                <a:cs typeface="Arial"/>
              </a:rPr>
              <a:t>through </a:t>
            </a:r>
            <a:r>
              <a:rPr sz="2400" spc="-20" dirty="0">
                <a:latin typeface="Arial"/>
                <a:cs typeface="Arial"/>
              </a:rPr>
              <a:t>cooking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65"/>
              </a:lnSpc>
            </a:pPr>
            <a:r>
              <a:rPr sz="2400" dirty="0">
                <a:latin typeface="Arial"/>
                <a:cs typeface="Arial"/>
              </a:rPr>
              <a:t>stir </a:t>
            </a:r>
            <a:r>
              <a:rPr sz="2400" spc="-15" dirty="0">
                <a:latin typeface="Arial"/>
                <a:cs typeface="Arial"/>
              </a:rPr>
              <a:t>liquid </a:t>
            </a:r>
            <a:r>
              <a:rPr sz="2400" spc="-25" dirty="0">
                <a:latin typeface="Arial"/>
                <a:cs typeface="Arial"/>
              </a:rPr>
              <a:t>foods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frequently</a:t>
            </a:r>
            <a:endParaRPr sz="2400">
              <a:latin typeface="Arial"/>
              <a:cs typeface="Arial"/>
            </a:endParaRPr>
          </a:p>
          <a:p>
            <a:pPr marL="355600" marR="280035" indent="-343535">
              <a:lnSpc>
                <a:spcPts val="286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Allow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30" dirty="0">
                <a:latin typeface="Arial"/>
                <a:cs typeface="Arial"/>
              </a:rPr>
              <a:t>cooked </a:t>
            </a:r>
            <a:r>
              <a:rPr sz="2400" dirty="0">
                <a:latin typeface="Arial"/>
                <a:cs typeface="Arial"/>
              </a:rPr>
              <a:t>in a </a:t>
            </a:r>
            <a:r>
              <a:rPr sz="2400" spc="-20" dirty="0">
                <a:latin typeface="Arial"/>
                <a:cs typeface="Arial"/>
              </a:rPr>
              <a:t>microwave </a:t>
            </a:r>
            <a:r>
              <a:rPr sz="2400" spc="-50" dirty="0">
                <a:latin typeface="Arial"/>
                <a:cs typeface="Arial"/>
              </a:rPr>
              <a:t>oven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stand </a:t>
            </a:r>
            <a:r>
              <a:rPr sz="2400" spc="5" dirty="0">
                <a:latin typeface="Arial"/>
                <a:cs typeface="Arial"/>
              </a:rPr>
              <a:t>for 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minutes </a:t>
            </a:r>
            <a:r>
              <a:rPr sz="2400" spc="-10" dirty="0">
                <a:latin typeface="Arial"/>
                <a:cs typeface="Arial"/>
              </a:rPr>
              <a:t>after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cooking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5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Measure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internal </a:t>
            </a:r>
            <a:r>
              <a:rPr sz="2400" spc="-15" dirty="0">
                <a:latin typeface="Arial"/>
                <a:cs typeface="Arial"/>
              </a:rPr>
              <a:t>temperature </a:t>
            </a:r>
            <a:r>
              <a:rPr sz="2400" spc="-30" dirty="0">
                <a:latin typeface="Arial"/>
                <a:cs typeface="Arial"/>
              </a:rPr>
              <a:t>at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center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44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65"/>
              </a:lnSpc>
            </a:pPr>
            <a:r>
              <a:rPr sz="2400" spc="-5" dirty="0">
                <a:latin typeface="Arial"/>
                <a:cs typeface="Arial"/>
              </a:rPr>
              <a:t>thickest </a:t>
            </a:r>
            <a:r>
              <a:rPr sz="2400" spc="-30" dirty="0">
                <a:latin typeface="Arial"/>
                <a:cs typeface="Arial"/>
              </a:rPr>
              <a:t>part </a:t>
            </a:r>
            <a:r>
              <a:rPr sz="2400" spc="-35" dirty="0">
                <a:latin typeface="Arial"/>
                <a:cs typeface="Arial"/>
              </a:rPr>
              <a:t>of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marR="598170" indent="-343535">
              <a:lnSpc>
                <a:spcPts val="286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Be certain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25" dirty="0">
                <a:latin typeface="Arial"/>
                <a:cs typeface="Arial"/>
              </a:rPr>
              <a:t>reaches </a:t>
            </a:r>
            <a:r>
              <a:rPr sz="2400" spc="-30" dirty="0">
                <a:latin typeface="Arial"/>
                <a:cs typeface="Arial"/>
              </a:rPr>
              <a:t>at </a:t>
            </a:r>
            <a:r>
              <a:rPr sz="2400" spc="-25" dirty="0">
                <a:latin typeface="Arial"/>
                <a:cs typeface="Arial"/>
              </a:rPr>
              <a:t>least </a:t>
            </a:r>
            <a:r>
              <a:rPr sz="2400" spc="5" dirty="0">
                <a:latin typeface="Arial"/>
                <a:cs typeface="Arial"/>
              </a:rPr>
              <a:t>the minimum  </a:t>
            </a:r>
            <a:r>
              <a:rPr sz="2400" spc="-15" dirty="0">
                <a:latin typeface="Arial"/>
                <a:cs typeface="Arial"/>
              </a:rPr>
              <a:t>temperature </a:t>
            </a:r>
            <a:r>
              <a:rPr sz="2400" spc="-20" dirty="0">
                <a:latin typeface="Arial"/>
                <a:cs typeface="Arial"/>
              </a:rPr>
              <a:t>required </a:t>
            </a:r>
            <a:r>
              <a:rPr sz="2400" spc="5" dirty="0">
                <a:latin typeface="Arial"/>
                <a:cs typeface="Arial"/>
              </a:rPr>
              <a:t>for the </a:t>
            </a:r>
            <a:r>
              <a:rPr sz="2400" spc="-20" dirty="0">
                <a:latin typeface="Arial"/>
                <a:cs typeface="Arial"/>
              </a:rPr>
              <a:t>required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9385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" dirty="0"/>
              <a:t>Approved </a:t>
            </a:r>
            <a:r>
              <a:rPr spc="5" dirty="0"/>
              <a:t>methods of</a:t>
            </a:r>
            <a:r>
              <a:rPr spc="-340" dirty="0"/>
              <a:t> </a:t>
            </a:r>
            <a:r>
              <a:rPr spc="-10" dirty="0"/>
              <a:t>cooling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7985759" cy="36982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Divide </a:t>
            </a:r>
            <a:r>
              <a:rPr sz="2400" spc="-20" dirty="0">
                <a:latin typeface="Arial"/>
                <a:cs typeface="Arial"/>
              </a:rPr>
              <a:t>hot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dirty="0">
                <a:latin typeface="Arial"/>
                <a:cs typeface="Arial"/>
              </a:rPr>
              <a:t>into </a:t>
            </a:r>
            <a:r>
              <a:rPr sz="2400" spc="-20" dirty="0">
                <a:latin typeface="Arial"/>
                <a:cs typeface="Arial"/>
              </a:rPr>
              <a:t>smaller </a:t>
            </a:r>
            <a:r>
              <a:rPr sz="2400" spc="-3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thinner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portions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Use </a:t>
            </a:r>
            <a:r>
              <a:rPr sz="2400" spc="-20" dirty="0">
                <a:latin typeface="Arial"/>
                <a:cs typeface="Arial"/>
              </a:rPr>
              <a:t>shallow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containers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ideally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product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should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be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less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5-8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cm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(2-3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inches)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deep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Divide </a:t>
            </a:r>
            <a:r>
              <a:rPr sz="2400" spc="-20" dirty="0">
                <a:latin typeface="Arial"/>
                <a:cs typeface="Arial"/>
              </a:rPr>
              <a:t>hot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dirty="0">
                <a:latin typeface="Arial"/>
                <a:cs typeface="Arial"/>
              </a:rPr>
              <a:t>into </a:t>
            </a:r>
            <a:r>
              <a:rPr sz="2400" spc="-35" dirty="0">
                <a:latin typeface="Arial"/>
                <a:cs typeface="Arial"/>
              </a:rPr>
              <a:t>several </a:t>
            </a:r>
            <a:r>
              <a:rPr sz="2400" spc="-20" dirty="0">
                <a:latin typeface="Arial"/>
                <a:cs typeface="Arial"/>
              </a:rPr>
              <a:t>smaller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containers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Use </a:t>
            </a:r>
            <a:r>
              <a:rPr sz="2400" spc="-3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ice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bath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place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its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container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another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container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that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holds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ice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10" dirty="0">
                <a:latin typeface="Arial"/>
                <a:cs typeface="Arial"/>
              </a:rPr>
              <a:t>and </a:t>
            </a:r>
            <a:r>
              <a:rPr sz="2000" spc="20" dirty="0">
                <a:latin typeface="Arial"/>
                <a:cs typeface="Arial"/>
              </a:rPr>
              <a:t>cold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Stir </a:t>
            </a:r>
            <a:r>
              <a:rPr sz="2400" spc="-35" dirty="0">
                <a:latin typeface="Arial"/>
                <a:cs typeface="Arial"/>
              </a:rPr>
              <a:t>or </a:t>
            </a:r>
            <a:r>
              <a:rPr sz="2400" spc="10" dirty="0">
                <a:latin typeface="Arial"/>
                <a:cs typeface="Arial"/>
              </a:rPr>
              <a:t>turn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food </a:t>
            </a:r>
            <a:r>
              <a:rPr sz="2400" spc="-5" dirty="0">
                <a:latin typeface="Arial"/>
                <a:cs typeface="Arial"/>
              </a:rPr>
              <a:t>while </a:t>
            </a:r>
            <a:r>
              <a:rPr sz="2400" dirty="0">
                <a:latin typeface="Arial"/>
                <a:cs typeface="Arial"/>
              </a:rPr>
              <a:t>it is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cooling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Add </a:t>
            </a:r>
            <a:r>
              <a:rPr sz="2400" dirty="0">
                <a:latin typeface="Arial"/>
                <a:cs typeface="Arial"/>
              </a:rPr>
              <a:t>ice </a:t>
            </a:r>
            <a:r>
              <a:rPr sz="2400" spc="-20" dirty="0">
                <a:latin typeface="Arial"/>
                <a:cs typeface="Arial"/>
              </a:rPr>
              <a:t>(made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-35" dirty="0">
                <a:latin typeface="Arial"/>
                <a:cs typeface="Arial"/>
              </a:rPr>
              <a:t>potable </a:t>
            </a:r>
            <a:r>
              <a:rPr sz="2400" spc="-20" dirty="0">
                <a:latin typeface="Arial"/>
                <a:cs typeface="Arial"/>
              </a:rPr>
              <a:t>water) </a:t>
            </a:r>
            <a:r>
              <a:rPr sz="2400" spc="-30" dirty="0">
                <a:latin typeface="Arial"/>
                <a:cs typeface="Arial"/>
              </a:rPr>
              <a:t>as </a:t>
            </a:r>
            <a:r>
              <a:rPr sz="2400" spc="-35" dirty="0">
                <a:latin typeface="Arial"/>
                <a:cs typeface="Arial"/>
              </a:rPr>
              <a:t>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ingredient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745490"/>
            <a:ext cx="36264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Cooling</a:t>
            </a:r>
            <a:r>
              <a:rPr spc="-65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7461250" cy="36982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Plan </a:t>
            </a:r>
            <a:r>
              <a:rPr sz="2400" spc="-35" dirty="0">
                <a:latin typeface="Arial"/>
                <a:cs typeface="Arial"/>
              </a:rPr>
              <a:t>your </a:t>
            </a:r>
            <a:r>
              <a:rPr sz="2400" spc="-15" dirty="0">
                <a:latin typeface="Arial"/>
                <a:cs typeface="Arial"/>
              </a:rPr>
              <a:t>work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5" dirty="0">
                <a:latin typeface="Arial"/>
                <a:cs typeface="Arial"/>
              </a:rPr>
              <a:t>take </a:t>
            </a:r>
            <a:r>
              <a:rPr sz="2400" spc="-20" dirty="0">
                <a:latin typeface="Arial"/>
                <a:cs typeface="Arial"/>
              </a:rPr>
              <a:t>cooling </a:t>
            </a:r>
            <a:r>
              <a:rPr sz="2400" spc="-10" dirty="0">
                <a:latin typeface="Arial"/>
                <a:cs typeface="Arial"/>
              </a:rPr>
              <a:t>times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account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Protect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-15" dirty="0">
                <a:latin typeface="Arial"/>
                <a:cs typeface="Arial"/>
              </a:rPr>
              <a:t>contamination </a:t>
            </a:r>
            <a:r>
              <a:rPr sz="2400" spc="-30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3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cools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680"/>
              </a:lnSpc>
              <a:spcBef>
                <a:spcPts val="1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Use </a:t>
            </a:r>
            <a:r>
              <a:rPr sz="2400" spc="-35" dirty="0">
                <a:latin typeface="Arial"/>
                <a:cs typeface="Arial"/>
              </a:rPr>
              <a:t>an </a:t>
            </a:r>
            <a:r>
              <a:rPr sz="2400" spc="-40" dirty="0">
                <a:latin typeface="Arial"/>
                <a:cs typeface="Arial"/>
              </a:rPr>
              <a:t>approved </a:t>
            </a:r>
            <a:r>
              <a:rPr sz="2400" spc="-15" dirty="0">
                <a:latin typeface="Arial"/>
                <a:cs typeface="Arial"/>
              </a:rPr>
              <a:t>method </a:t>
            </a:r>
            <a:r>
              <a:rPr sz="2400" spc="-35" dirty="0">
                <a:latin typeface="Arial"/>
                <a:cs typeface="Arial"/>
              </a:rPr>
              <a:t>of </a:t>
            </a:r>
            <a:r>
              <a:rPr sz="2400" spc="-20" dirty="0">
                <a:latin typeface="Arial"/>
                <a:cs typeface="Arial"/>
              </a:rPr>
              <a:t>cooling </a:t>
            </a:r>
            <a:r>
              <a:rPr sz="2400" spc="-15" dirty="0">
                <a:latin typeface="Arial"/>
                <a:cs typeface="Arial"/>
              </a:rPr>
              <a:t>that </a:t>
            </a:r>
            <a:r>
              <a:rPr sz="2400" spc="-25" dirty="0">
                <a:latin typeface="Arial"/>
                <a:cs typeface="Arial"/>
              </a:rPr>
              <a:t>reduces</a:t>
            </a:r>
            <a:r>
              <a:rPr sz="2400" spc="3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680"/>
              </a:lnSpc>
            </a:pPr>
            <a:r>
              <a:rPr sz="2400" spc="-15" dirty="0">
                <a:latin typeface="Arial"/>
                <a:cs typeface="Arial"/>
              </a:rPr>
              <a:t>temperature </a:t>
            </a:r>
            <a:r>
              <a:rPr sz="2400" spc="-30" dirty="0">
                <a:latin typeface="Arial"/>
                <a:cs typeface="Arial"/>
              </a:rPr>
              <a:t>as </a:t>
            </a:r>
            <a:r>
              <a:rPr sz="2400" spc="-25" dirty="0">
                <a:latin typeface="Arial"/>
                <a:cs typeface="Arial"/>
              </a:rPr>
              <a:t>rapidly </a:t>
            </a:r>
            <a:r>
              <a:rPr sz="2400" spc="-30" dirty="0">
                <a:latin typeface="Arial"/>
                <a:cs typeface="Arial"/>
              </a:rPr>
              <a:t>as</a:t>
            </a:r>
            <a:r>
              <a:rPr sz="2400" spc="4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possible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TCS food </a:t>
            </a:r>
            <a:r>
              <a:rPr sz="2400" spc="-10" dirty="0">
                <a:latin typeface="Arial"/>
                <a:cs typeface="Arial"/>
              </a:rPr>
              <a:t>should </a:t>
            </a:r>
            <a:r>
              <a:rPr sz="2400" spc="-35" dirty="0">
                <a:latin typeface="Arial"/>
                <a:cs typeface="Arial"/>
              </a:rPr>
              <a:t>be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cooled: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from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135°F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(57°C)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70°F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(21°C)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within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two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hours</a:t>
            </a:r>
            <a:endParaRPr sz="2000">
              <a:latin typeface="Arial"/>
              <a:cs typeface="Arial"/>
            </a:endParaRPr>
          </a:p>
          <a:p>
            <a:pPr marL="756285" marR="221615" lvl="1" indent="-286385">
              <a:lnSpc>
                <a:spcPct val="1032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from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135°F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(57°C)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41°F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(5°C)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within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total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six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hours  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less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715"/>
              </a:lnSpc>
              <a:spcBef>
                <a:spcPts val="35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Industry </a:t>
            </a:r>
            <a:r>
              <a:rPr sz="2400" spc="-45" dirty="0">
                <a:latin typeface="Arial"/>
                <a:cs typeface="Arial"/>
              </a:rPr>
              <a:t>good </a:t>
            </a:r>
            <a:r>
              <a:rPr sz="2400" spc="-15" dirty="0">
                <a:latin typeface="Arial"/>
                <a:cs typeface="Arial"/>
              </a:rPr>
              <a:t>practice </a:t>
            </a:r>
            <a:r>
              <a:rPr sz="2400" spc="-25" dirty="0">
                <a:latin typeface="Arial"/>
                <a:cs typeface="Arial"/>
              </a:rPr>
              <a:t>cools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5" dirty="0">
                <a:latin typeface="Arial"/>
                <a:cs typeface="Arial"/>
              </a:rPr>
              <a:t>135°F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(57°C)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15"/>
              </a:lnSpc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10" dirty="0">
                <a:latin typeface="Arial"/>
                <a:cs typeface="Arial"/>
              </a:rPr>
              <a:t>41°F (5°C) </a:t>
            </a:r>
            <a:r>
              <a:rPr sz="2400" spc="-35" dirty="0">
                <a:latin typeface="Arial"/>
                <a:cs typeface="Arial"/>
              </a:rPr>
              <a:t>or colder </a:t>
            </a:r>
            <a:r>
              <a:rPr sz="2400" spc="-5" dirty="0">
                <a:latin typeface="Arial"/>
                <a:cs typeface="Arial"/>
              </a:rPr>
              <a:t>within </a:t>
            </a:r>
            <a:r>
              <a:rPr sz="2400" spc="5" dirty="0">
                <a:latin typeface="Arial"/>
                <a:cs typeface="Arial"/>
              </a:rPr>
              <a:t>four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1575" y="4191000"/>
            <a:ext cx="1800225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762000"/>
            <a:ext cx="2333625" cy="2295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6373" y="1768413"/>
            <a:ext cx="1476077" cy="1254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6100" y="3048000"/>
            <a:ext cx="171450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0500" y="1231900"/>
            <a:ext cx="1460500" cy="128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4191000"/>
            <a:ext cx="2034988" cy="1819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0" y="3733800"/>
            <a:ext cx="1800225" cy="140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1592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Reheating</a:t>
            </a:r>
            <a:r>
              <a:rPr spc="-120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59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482915"/>
            <a:ext cx="7663180" cy="448056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0" dirty="0">
                <a:latin typeface="Arial"/>
                <a:cs typeface="Arial"/>
              </a:rPr>
              <a:t>Protect </a:t>
            </a:r>
            <a:r>
              <a:rPr sz="2000" dirty="0">
                <a:latin typeface="Arial"/>
                <a:cs typeface="Arial"/>
              </a:rPr>
              <a:t>food from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contamination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5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Stir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rotate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frequently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equalize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heat</a:t>
            </a:r>
            <a:endParaRPr sz="2000">
              <a:latin typeface="Arial"/>
              <a:cs typeface="Arial"/>
            </a:endParaRPr>
          </a:p>
          <a:p>
            <a:pPr marL="355600" marR="881380" indent="-343535">
              <a:lnSpc>
                <a:spcPct val="100000"/>
              </a:lnSpc>
              <a:spcBef>
                <a:spcPts val="5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latin typeface="Arial"/>
                <a:cs typeface="Arial"/>
              </a:rPr>
              <a:t>Dispose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reheated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does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not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reach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required  </a:t>
            </a:r>
            <a:r>
              <a:rPr sz="2000" spc="15" dirty="0">
                <a:latin typeface="Arial"/>
                <a:cs typeface="Arial"/>
              </a:rPr>
              <a:t>temperature </a:t>
            </a:r>
            <a:r>
              <a:rPr sz="2000" spc="10" dirty="0">
                <a:latin typeface="Arial"/>
                <a:cs typeface="Arial"/>
              </a:rPr>
              <a:t>within two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hours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5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0" dirty="0">
                <a:latin typeface="Arial"/>
                <a:cs typeface="Arial"/>
              </a:rPr>
              <a:t>Reheat </a:t>
            </a:r>
            <a:r>
              <a:rPr sz="2000" dirty="0">
                <a:latin typeface="Arial"/>
                <a:cs typeface="Arial"/>
              </a:rPr>
              <a:t>food </a:t>
            </a:r>
            <a:r>
              <a:rPr sz="2000" spc="20" dirty="0">
                <a:latin typeface="Arial"/>
                <a:cs typeface="Arial"/>
              </a:rPr>
              <a:t>once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only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latin typeface="Arial"/>
                <a:cs typeface="Arial"/>
              </a:rPr>
              <a:t>Discard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uneaten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portions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reheated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5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0" dirty="0">
                <a:latin typeface="Arial"/>
                <a:cs typeface="Arial"/>
              </a:rPr>
              <a:t>Ensure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that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reaches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minimum </a:t>
            </a:r>
            <a:r>
              <a:rPr sz="2000" spc="15" dirty="0">
                <a:latin typeface="Arial"/>
                <a:cs typeface="Arial"/>
              </a:rPr>
              <a:t>temperature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least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minimum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time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well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within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maximum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two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hours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5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RTE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foods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that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commercially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processed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TCS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foods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shall  be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reheated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minimum </a:t>
            </a:r>
            <a:r>
              <a:rPr sz="2000" spc="10" dirty="0">
                <a:latin typeface="Arial"/>
                <a:cs typeface="Arial"/>
              </a:rPr>
              <a:t>temperature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135°F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holding</a:t>
            </a:r>
            <a:endParaRPr sz="2000">
              <a:latin typeface="Arial"/>
              <a:cs typeface="Arial"/>
            </a:endParaRPr>
          </a:p>
          <a:p>
            <a:pPr marL="355600" marR="530225" indent="-343535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Properly </a:t>
            </a:r>
            <a:r>
              <a:rPr sz="2000" spc="20" dirty="0">
                <a:latin typeface="Arial"/>
                <a:cs typeface="Arial"/>
              </a:rPr>
              <a:t>cooked </a:t>
            </a:r>
            <a:r>
              <a:rPr sz="2000" spc="15" dirty="0">
                <a:latin typeface="Arial"/>
                <a:cs typeface="Arial"/>
              </a:rPr>
              <a:t>and </a:t>
            </a:r>
            <a:r>
              <a:rPr sz="2000" spc="5" dirty="0">
                <a:latin typeface="Arial"/>
                <a:cs typeface="Arial"/>
              </a:rPr>
              <a:t>refrigerated </a:t>
            </a:r>
            <a:r>
              <a:rPr sz="2000" dirty="0">
                <a:latin typeface="Arial"/>
                <a:cs typeface="Arial"/>
              </a:rPr>
              <a:t>food </a:t>
            </a:r>
            <a:r>
              <a:rPr sz="2000" spc="15" dirty="0">
                <a:latin typeface="Arial"/>
                <a:cs typeface="Arial"/>
              </a:rPr>
              <a:t>that </a:t>
            </a:r>
            <a:r>
              <a:rPr sz="2000" spc="5" dirty="0">
                <a:latin typeface="Arial"/>
                <a:cs typeface="Arial"/>
              </a:rPr>
              <a:t>is </a:t>
            </a:r>
            <a:r>
              <a:rPr sz="2000" spc="10" dirty="0">
                <a:latin typeface="Arial"/>
                <a:cs typeface="Arial"/>
              </a:rPr>
              <a:t>prepared </a:t>
            </a:r>
            <a:r>
              <a:rPr sz="2000" spc="-5" dirty="0">
                <a:latin typeface="Arial"/>
                <a:cs typeface="Arial"/>
              </a:rPr>
              <a:t>for  </a:t>
            </a:r>
            <a:r>
              <a:rPr sz="2000" spc="10" dirty="0">
                <a:latin typeface="Arial"/>
                <a:cs typeface="Arial"/>
              </a:rPr>
              <a:t>immediate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service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response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individual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order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be  </a:t>
            </a:r>
            <a:r>
              <a:rPr sz="2000" spc="10" dirty="0">
                <a:latin typeface="Arial"/>
                <a:cs typeface="Arial"/>
              </a:rPr>
              <a:t>served at any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temperature.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5403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Employees </a:t>
            </a:r>
            <a:r>
              <a:rPr spc="10" dirty="0"/>
              <a:t>and </a:t>
            </a:r>
            <a:r>
              <a:rPr dirty="0"/>
              <a:t>food</a:t>
            </a:r>
            <a:r>
              <a:rPr spc="-80" dirty="0"/>
              <a:t> </a:t>
            </a:r>
            <a:r>
              <a:rPr spc="-5" dirty="0"/>
              <a:t>safety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7776845" cy="332041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772795">
              <a:lnSpc>
                <a:spcPct val="101699"/>
              </a:lnSpc>
              <a:spcBef>
                <a:spcPts val="50"/>
              </a:spcBef>
            </a:pPr>
            <a:r>
              <a:rPr sz="2400" spc="-25" dirty="0">
                <a:latin typeface="Arial"/>
                <a:cs typeface="Arial"/>
              </a:rPr>
              <a:t>To </a:t>
            </a:r>
            <a:r>
              <a:rPr sz="2400" spc="-40" dirty="0">
                <a:latin typeface="Arial"/>
                <a:cs typeface="Arial"/>
              </a:rPr>
              <a:t>avoid </a:t>
            </a:r>
            <a:r>
              <a:rPr sz="2400" spc="-25" dirty="0">
                <a:latin typeface="Arial"/>
                <a:cs typeface="Arial"/>
              </a:rPr>
              <a:t>endangering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safety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20" dirty="0">
                <a:latin typeface="Arial"/>
                <a:cs typeface="Arial"/>
              </a:rPr>
              <a:t>food, </a:t>
            </a:r>
            <a:r>
              <a:rPr sz="2400" spc="-40" dirty="0">
                <a:latin typeface="Arial"/>
                <a:cs typeface="Arial"/>
              </a:rPr>
              <a:t>employees  </a:t>
            </a:r>
            <a:r>
              <a:rPr sz="2400" spc="5" dirty="0">
                <a:latin typeface="Arial"/>
                <a:cs typeface="Arial"/>
              </a:rPr>
              <a:t>must: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keep </a:t>
            </a:r>
            <a:r>
              <a:rPr sz="2400" spc="-25" dirty="0">
                <a:latin typeface="Arial"/>
                <a:cs typeface="Arial"/>
              </a:rPr>
              <a:t>themselves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their </a:t>
            </a:r>
            <a:r>
              <a:rPr sz="2400" spc="-20" dirty="0">
                <a:latin typeface="Arial"/>
                <a:cs typeface="Arial"/>
              </a:rPr>
              <a:t>workplace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clean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protect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-15" dirty="0">
                <a:latin typeface="Arial"/>
                <a:cs typeface="Arial"/>
              </a:rPr>
              <a:t>anything that </a:t>
            </a:r>
            <a:r>
              <a:rPr sz="2400" spc="-10" dirty="0">
                <a:latin typeface="Arial"/>
                <a:cs typeface="Arial"/>
              </a:rPr>
              <a:t>could harm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consumers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7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follow </a:t>
            </a:r>
            <a:r>
              <a:rPr sz="2400" spc="-50" dirty="0">
                <a:latin typeface="Arial"/>
                <a:cs typeface="Arial"/>
              </a:rPr>
              <a:t>good </a:t>
            </a:r>
            <a:r>
              <a:rPr sz="2400" spc="-20" dirty="0">
                <a:latin typeface="Arial"/>
                <a:cs typeface="Arial"/>
              </a:rPr>
              <a:t>habits, </a:t>
            </a:r>
            <a:r>
              <a:rPr sz="2400" spc="5" dirty="0">
                <a:latin typeface="Arial"/>
                <a:cs typeface="Arial"/>
              </a:rPr>
              <a:t>such </a:t>
            </a:r>
            <a:r>
              <a:rPr sz="2400" spc="-30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washing their </a:t>
            </a:r>
            <a:r>
              <a:rPr sz="2400" spc="-20" dirty="0">
                <a:latin typeface="Arial"/>
                <a:cs typeface="Arial"/>
              </a:rPr>
              <a:t>hands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before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70"/>
              </a:lnSpc>
            </a:pPr>
            <a:r>
              <a:rPr sz="2400" spc="-25" dirty="0">
                <a:latin typeface="Arial"/>
                <a:cs typeface="Arial"/>
              </a:rPr>
              <a:t>preparing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stay </a:t>
            </a:r>
            <a:r>
              <a:rPr sz="2400" spc="-25" dirty="0">
                <a:latin typeface="Arial"/>
                <a:cs typeface="Arial"/>
              </a:rPr>
              <a:t>alert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5" dirty="0">
                <a:latin typeface="Arial"/>
                <a:cs typeface="Arial"/>
              </a:rPr>
              <a:t>safety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hazards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follow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rules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5" dirty="0">
                <a:latin typeface="Arial"/>
                <a:cs typeface="Arial"/>
              </a:rPr>
              <a:t>safety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workplace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6413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Holding </a:t>
            </a:r>
            <a:r>
              <a:rPr spc="10" dirty="0"/>
              <a:t>and </a:t>
            </a:r>
            <a:r>
              <a:rPr spc="-20" dirty="0"/>
              <a:t>displaying</a:t>
            </a:r>
            <a:r>
              <a:rPr spc="15" dirty="0"/>
              <a:t> </a:t>
            </a:r>
            <a:r>
              <a:rPr dirty="0"/>
              <a:t>food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7395845" cy="28111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Protect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10" dirty="0">
                <a:latin typeface="Arial"/>
                <a:cs typeface="Arial"/>
              </a:rPr>
              <a:t>from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contamination</a:t>
            </a:r>
            <a:endParaRPr sz="2400">
              <a:latin typeface="Arial"/>
              <a:cs typeface="Arial"/>
            </a:endParaRPr>
          </a:p>
          <a:p>
            <a:pPr marL="355600" marR="367665" indent="-343535">
              <a:lnSpc>
                <a:spcPct val="101699"/>
              </a:lnSpc>
              <a:spcBef>
                <a:spcPts val="5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Replace </a:t>
            </a:r>
            <a:r>
              <a:rPr sz="2400" spc="-10" dirty="0">
                <a:latin typeface="Arial"/>
                <a:cs typeface="Arial"/>
              </a:rPr>
              <a:t>self-service utensils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spc="-20" dirty="0">
                <a:latin typeface="Arial"/>
                <a:cs typeface="Arial"/>
              </a:rPr>
              <a:t>clean, </a:t>
            </a:r>
            <a:r>
              <a:rPr sz="2400" spc="-25" dirty="0">
                <a:latin typeface="Arial"/>
                <a:cs typeface="Arial"/>
              </a:rPr>
              <a:t>sanitized  </a:t>
            </a:r>
            <a:r>
              <a:rPr sz="2400" spc="-30" dirty="0">
                <a:latin typeface="Arial"/>
                <a:cs typeface="Arial"/>
              </a:rPr>
              <a:t>ones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regularly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999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Measure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temperature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5" dirty="0">
                <a:latin typeface="Arial"/>
                <a:cs typeface="Arial"/>
              </a:rPr>
              <a:t>frequently </a:t>
            </a:r>
            <a:r>
              <a:rPr sz="2400" spc="-15" dirty="0">
                <a:latin typeface="Arial"/>
                <a:cs typeface="Arial"/>
              </a:rPr>
              <a:t>(at </a:t>
            </a:r>
            <a:r>
              <a:rPr sz="2400" spc="-25" dirty="0">
                <a:latin typeface="Arial"/>
                <a:cs typeface="Arial"/>
              </a:rPr>
              <a:t>least  </a:t>
            </a:r>
            <a:r>
              <a:rPr sz="2400" spc="-15" dirty="0">
                <a:latin typeface="Arial"/>
                <a:cs typeface="Arial"/>
              </a:rPr>
              <a:t>once </a:t>
            </a:r>
            <a:r>
              <a:rPr sz="2400" spc="-35" dirty="0">
                <a:latin typeface="Arial"/>
                <a:cs typeface="Arial"/>
              </a:rPr>
              <a:t>every </a:t>
            </a:r>
            <a:r>
              <a:rPr sz="2400" spc="5" dirty="0">
                <a:latin typeface="Arial"/>
                <a:cs typeface="Arial"/>
              </a:rPr>
              <a:t>four </a:t>
            </a:r>
            <a:r>
              <a:rPr sz="2400" spc="-5" dirty="0">
                <a:latin typeface="Arial"/>
                <a:cs typeface="Arial"/>
              </a:rPr>
              <a:t>hours)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follow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workplace  </a:t>
            </a:r>
            <a:r>
              <a:rPr sz="2400" spc="-25" dirty="0">
                <a:latin typeface="Arial"/>
                <a:cs typeface="Arial"/>
              </a:rPr>
              <a:t>procedures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unsatisfactory </a:t>
            </a:r>
            <a:r>
              <a:rPr sz="2400" spc="-15" dirty="0">
                <a:latin typeface="Arial"/>
                <a:cs typeface="Arial"/>
              </a:rPr>
              <a:t>temperature  </a:t>
            </a:r>
            <a:r>
              <a:rPr sz="2400" spc="-25" dirty="0">
                <a:latin typeface="Arial"/>
                <a:cs typeface="Arial"/>
              </a:rPr>
              <a:t>reading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2175" y="304800"/>
            <a:ext cx="4772025" cy="5826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533400"/>
            <a:ext cx="7200900" cy="523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7405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Definitions </a:t>
            </a:r>
            <a:r>
              <a:rPr spc="5" dirty="0"/>
              <a:t>of </a:t>
            </a:r>
            <a:r>
              <a:rPr spc="-5" dirty="0"/>
              <a:t>cleaning </a:t>
            </a:r>
            <a:r>
              <a:rPr spc="10" dirty="0"/>
              <a:t>and</a:t>
            </a:r>
            <a:r>
              <a:rPr spc="-55" dirty="0"/>
              <a:t> </a:t>
            </a:r>
            <a:r>
              <a:rPr spc="-15" dirty="0"/>
              <a:t>sanitizing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2309" y="1423098"/>
            <a:ext cx="7626984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Clean: </a:t>
            </a:r>
            <a:r>
              <a:rPr sz="2400" spc="10" dirty="0">
                <a:latin typeface="Arial"/>
                <a:cs typeface="Arial"/>
              </a:rPr>
              <a:t>free from </a:t>
            </a:r>
            <a:r>
              <a:rPr sz="2400" spc="-15" dirty="0">
                <a:latin typeface="Arial"/>
                <a:cs typeface="Arial"/>
              </a:rPr>
              <a:t>dirt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soil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Cleaning: removing </a:t>
            </a:r>
            <a:r>
              <a:rPr sz="2400" spc="-15" dirty="0">
                <a:latin typeface="Arial"/>
                <a:cs typeface="Arial"/>
              </a:rPr>
              <a:t>dirt </a:t>
            </a:r>
            <a:r>
              <a:rPr sz="2400" spc="-30" dirty="0">
                <a:latin typeface="Arial"/>
                <a:cs typeface="Arial"/>
              </a:rPr>
              <a:t>by </a:t>
            </a:r>
            <a:r>
              <a:rPr sz="2400" spc="5" dirty="0">
                <a:latin typeface="Arial"/>
                <a:cs typeface="Arial"/>
              </a:rPr>
              <a:t>use </a:t>
            </a:r>
            <a:r>
              <a:rPr sz="2400" spc="-35" dirty="0">
                <a:latin typeface="Arial"/>
                <a:cs typeface="Arial"/>
              </a:rPr>
              <a:t>of</a:t>
            </a:r>
            <a:r>
              <a:rPr sz="2400" spc="5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energy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heat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detergent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physical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effort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ts val="240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Sanitary: </a:t>
            </a:r>
            <a:r>
              <a:rPr sz="2400" spc="5" dirty="0">
                <a:latin typeface="Arial"/>
                <a:cs typeface="Arial"/>
              </a:rPr>
              <a:t>safe for </a:t>
            </a:r>
            <a:r>
              <a:rPr sz="2400" spc="-5" dirty="0">
                <a:latin typeface="Arial"/>
                <a:cs typeface="Arial"/>
              </a:rPr>
              <a:t>health/free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-30" dirty="0">
                <a:latin typeface="Arial"/>
                <a:cs typeface="Arial"/>
              </a:rPr>
              <a:t>dangerous </a:t>
            </a:r>
            <a:r>
              <a:rPr sz="2400" spc="-35" dirty="0">
                <a:latin typeface="Arial"/>
                <a:cs typeface="Arial"/>
              </a:rPr>
              <a:t>levels </a:t>
            </a:r>
            <a:r>
              <a:rPr sz="2400" spc="-30" dirty="0">
                <a:latin typeface="Arial"/>
                <a:cs typeface="Arial"/>
              </a:rPr>
              <a:t>of  pathogens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35" dirty="0">
                <a:latin typeface="Arial"/>
                <a:cs typeface="Arial"/>
              </a:rPr>
              <a:t>spoilage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organisms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3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Sanitizing: reduction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20" dirty="0">
                <a:latin typeface="Arial"/>
                <a:cs typeface="Arial"/>
              </a:rPr>
              <a:t>bacteria </a:t>
            </a:r>
            <a:r>
              <a:rPr sz="2400" dirty="0">
                <a:latin typeface="Arial"/>
                <a:cs typeface="Arial"/>
              </a:rPr>
              <a:t>to a </a:t>
            </a:r>
            <a:r>
              <a:rPr sz="2400" spc="5" dirty="0">
                <a:latin typeface="Arial"/>
                <a:cs typeface="Arial"/>
              </a:rPr>
              <a:t>safe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very </a:t>
            </a:r>
            <a:r>
              <a:rPr sz="2000" spc="10" dirty="0">
                <a:latin typeface="Arial"/>
                <a:cs typeface="Arial"/>
              </a:rPr>
              <a:t>hot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5" dirty="0">
                <a:latin typeface="Arial"/>
                <a:cs typeface="Arial"/>
              </a:rPr>
              <a:t>steam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chemicals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3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Sterilizing: </a:t>
            </a:r>
            <a:r>
              <a:rPr sz="2400" spc="-15" dirty="0">
                <a:latin typeface="Arial"/>
                <a:cs typeface="Arial"/>
              </a:rPr>
              <a:t>elimination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20" dirty="0">
                <a:latin typeface="Arial"/>
                <a:cs typeface="Arial"/>
              </a:rPr>
              <a:t>all bacteria and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26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spores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4946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What </a:t>
            </a:r>
            <a:r>
              <a:rPr spc="-15" dirty="0"/>
              <a:t>to </a:t>
            </a:r>
            <a:r>
              <a:rPr spc="-10" dirty="0"/>
              <a:t>sanitize:</a:t>
            </a:r>
            <a:r>
              <a:rPr spc="-254" dirty="0"/>
              <a:t> </a:t>
            </a:r>
            <a:r>
              <a:rPr dirty="0"/>
              <a:t>examples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772" y="1820555"/>
          <a:ext cx="7992109" cy="296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4058">
                <a:tc>
                  <a:txBody>
                    <a:bodyPr/>
                    <a:lstStyle/>
                    <a:p>
                      <a:pPr marL="127000">
                        <a:lnSpc>
                          <a:spcPts val="2655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Food-contact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2865"/>
                        </a:lnSpc>
                        <a:spcBef>
                          <a:spcPts val="50"/>
                        </a:spcBef>
                      </a:pPr>
                      <a:r>
                        <a:rPr sz="2400" b="1" spc="5" dirty="0">
                          <a:latin typeface="Arial"/>
                          <a:cs typeface="Arial"/>
                        </a:rPr>
                        <a:t>surfaces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7500" indent="-191135">
                        <a:lnSpc>
                          <a:spcPts val="2855"/>
                        </a:lnSpc>
                        <a:buChar char="•"/>
                        <a:tabLst>
                          <a:tab pos="318135" algn="l"/>
                        </a:tabLst>
                      </a:pPr>
                      <a:r>
                        <a:rPr sz="2400" spc="-25" dirty="0">
                          <a:latin typeface="Arial"/>
                          <a:cs typeface="Arial"/>
                        </a:rPr>
                        <a:t>knives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4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utensils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7500" indent="-191135">
                        <a:lnSpc>
                          <a:spcPts val="2870"/>
                        </a:lnSpc>
                        <a:buChar char="•"/>
                        <a:tabLst>
                          <a:tab pos="318135" algn="l"/>
                        </a:tabLst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slicers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4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mincers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7500" indent="-191135">
                        <a:lnSpc>
                          <a:spcPts val="2865"/>
                        </a:lnSpc>
                        <a:spcBef>
                          <a:spcPts val="45"/>
                        </a:spcBef>
                        <a:buChar char="•"/>
                        <a:tabLst>
                          <a:tab pos="318135" algn="l"/>
                        </a:tabLst>
                      </a:pPr>
                      <a:r>
                        <a:rPr sz="2400" spc="-35" dirty="0">
                          <a:latin typeface="Arial"/>
                          <a:cs typeface="Arial"/>
                        </a:rPr>
                        <a:t>mixers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7500" indent="-191135">
                        <a:lnSpc>
                          <a:spcPts val="2865"/>
                        </a:lnSpc>
                        <a:buChar char="•"/>
                        <a:tabLst>
                          <a:tab pos="318135" algn="l"/>
                        </a:tabLst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containers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7500" indent="-191135">
                        <a:lnSpc>
                          <a:spcPts val="2865"/>
                        </a:lnSpc>
                        <a:spcBef>
                          <a:spcPts val="50"/>
                        </a:spcBef>
                        <a:buChar char="•"/>
                        <a:tabLst>
                          <a:tab pos="318135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cutting</a:t>
                      </a:r>
                      <a:r>
                        <a:rPr sz="2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40" dirty="0">
                          <a:latin typeface="Arial"/>
                          <a:cs typeface="Arial"/>
                        </a:rPr>
                        <a:t>boards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7500" indent="-191135">
                        <a:lnSpc>
                          <a:spcPts val="2865"/>
                        </a:lnSpc>
                        <a:buChar char="•"/>
                        <a:tabLst>
                          <a:tab pos="318135" algn="l"/>
                        </a:tabLst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surfaces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2655"/>
                        </a:lnSpc>
                      </a:pPr>
                      <a:r>
                        <a:rPr sz="2400" b="1" spc="-15" dirty="0">
                          <a:latin typeface="Arial"/>
                          <a:cs typeface="Arial"/>
                        </a:rPr>
                        <a:t>Hand-contact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07314">
                        <a:lnSpc>
                          <a:spcPts val="2865"/>
                        </a:lnSpc>
                        <a:spcBef>
                          <a:spcPts val="50"/>
                        </a:spcBef>
                      </a:pPr>
                      <a:r>
                        <a:rPr sz="2400" b="1" spc="5" dirty="0">
                          <a:latin typeface="Arial"/>
                          <a:cs typeface="Arial"/>
                        </a:rPr>
                        <a:t>surfaces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97815" indent="-191135">
                        <a:lnSpc>
                          <a:spcPts val="2865"/>
                        </a:lnSpc>
                        <a:buChar char="•"/>
                        <a:tabLst>
                          <a:tab pos="298450" algn="l"/>
                        </a:tabLst>
                      </a:pPr>
                      <a:r>
                        <a:rPr sz="2400" spc="-30" dirty="0">
                          <a:latin typeface="Arial"/>
                          <a:cs typeface="Arial"/>
                        </a:rPr>
                        <a:t>handles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6865" indent="-210185">
                        <a:lnSpc>
                          <a:spcPct val="100000"/>
                        </a:lnSpc>
                        <a:buChar char="–"/>
                        <a:tabLst>
                          <a:tab pos="317500" algn="l"/>
                        </a:tabLst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doors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16865" indent="-210185">
                        <a:lnSpc>
                          <a:spcPct val="100000"/>
                        </a:lnSpc>
                        <a:buChar char="–"/>
                        <a:tabLst>
                          <a:tab pos="317500" algn="l"/>
                        </a:tabLst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refrigeration</a:t>
                      </a:r>
                      <a:r>
                        <a:rPr sz="2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5" dirty="0">
                          <a:latin typeface="Arial"/>
                          <a:cs typeface="Arial"/>
                        </a:rPr>
                        <a:t>units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16865" indent="-2101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–"/>
                        <a:tabLst>
                          <a:tab pos="31750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freezers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16865" indent="-2101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–"/>
                        <a:tabLst>
                          <a:tab pos="317500" algn="l"/>
                        </a:tabLst>
                      </a:pPr>
                      <a:r>
                        <a:rPr sz="2000" spc="15" dirty="0">
                          <a:latin typeface="Arial"/>
                          <a:cs typeface="Arial"/>
                        </a:rPr>
                        <a:t>cupboards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16865" indent="-210185">
                        <a:lnSpc>
                          <a:spcPts val="2390"/>
                        </a:lnSpc>
                        <a:buChar char="–"/>
                        <a:tabLst>
                          <a:tab pos="317500" algn="l"/>
                        </a:tabLst>
                      </a:pPr>
                      <a:r>
                        <a:rPr sz="2000" spc="15" dirty="0">
                          <a:latin typeface="Arial"/>
                          <a:cs typeface="Arial"/>
                        </a:rPr>
                        <a:t>utensils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97815" indent="-191135">
                        <a:lnSpc>
                          <a:spcPts val="2800"/>
                        </a:lnSpc>
                        <a:buChar char="•"/>
                        <a:tabLst>
                          <a:tab pos="298450" algn="l"/>
                        </a:tabLst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faucets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Contamination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65100">
                        <a:lnSpc>
                          <a:spcPts val="2865"/>
                        </a:lnSpc>
                        <a:spcBef>
                          <a:spcPts val="5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hazards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56235" indent="-191770">
                        <a:lnSpc>
                          <a:spcPts val="2855"/>
                        </a:lnSpc>
                        <a:buChar char="•"/>
                        <a:tabLst>
                          <a:tab pos="356870" algn="l"/>
                        </a:tabLst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trash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37185">
                        <a:lnSpc>
                          <a:spcPts val="2870"/>
                        </a:lnSpc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containers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56235" indent="-191770">
                        <a:lnSpc>
                          <a:spcPct val="100000"/>
                        </a:lnSpc>
                        <a:spcBef>
                          <a:spcPts val="45"/>
                        </a:spcBef>
                        <a:buChar char="•"/>
                        <a:tabLst>
                          <a:tab pos="356870" algn="l"/>
                        </a:tabLst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cleaning</a:t>
                      </a:r>
                      <a:r>
                        <a:rPr sz="24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cloths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3966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When </a:t>
            </a:r>
            <a:r>
              <a:rPr spc="-15" dirty="0"/>
              <a:t>to</a:t>
            </a:r>
            <a:r>
              <a:rPr spc="-330" dirty="0"/>
              <a:t> </a:t>
            </a:r>
            <a:r>
              <a:rPr spc="-15" dirty="0"/>
              <a:t>sanitize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68935" algn="l"/>
                <a:tab pos="369570" algn="l"/>
              </a:tabLst>
            </a:pPr>
            <a:r>
              <a:rPr spc="-10" dirty="0"/>
              <a:t>Before </a:t>
            </a:r>
            <a:r>
              <a:rPr dirty="0"/>
              <a:t>using </a:t>
            </a:r>
            <a:r>
              <a:rPr spc="-25" dirty="0"/>
              <a:t>equipment </a:t>
            </a:r>
            <a:r>
              <a:rPr spc="-30" dirty="0"/>
              <a:t>or</a:t>
            </a:r>
            <a:r>
              <a:rPr spc="270" dirty="0"/>
              <a:t> </a:t>
            </a:r>
            <a:r>
              <a:rPr spc="-5" dirty="0"/>
              <a:t>utensils</a:t>
            </a:r>
          </a:p>
          <a:p>
            <a:pPr marL="3683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68935" algn="l"/>
                <a:tab pos="369570" algn="l"/>
              </a:tabLst>
            </a:pPr>
            <a:r>
              <a:rPr spc="20" dirty="0"/>
              <a:t>When </a:t>
            </a:r>
            <a:r>
              <a:rPr dirty="0"/>
              <a:t>switching to </a:t>
            </a:r>
            <a:r>
              <a:rPr spc="-5" dirty="0"/>
              <a:t>working with </a:t>
            </a:r>
            <a:r>
              <a:rPr spc="-25" dirty="0"/>
              <a:t>another </a:t>
            </a:r>
            <a:r>
              <a:rPr spc="-35" dirty="0"/>
              <a:t>type </a:t>
            </a:r>
            <a:r>
              <a:rPr spc="-30" dirty="0"/>
              <a:t>of</a:t>
            </a:r>
            <a:r>
              <a:rPr spc="-325" dirty="0"/>
              <a:t> </a:t>
            </a:r>
            <a:r>
              <a:rPr spc="-10" dirty="0"/>
              <a:t>food</a:t>
            </a:r>
          </a:p>
          <a:p>
            <a:pPr marL="368300" marR="5080" indent="-343535">
              <a:lnSpc>
                <a:spcPct val="101699"/>
              </a:lnSpc>
              <a:spcBef>
                <a:spcPts val="525"/>
              </a:spcBef>
              <a:buChar char="•"/>
              <a:tabLst>
                <a:tab pos="368935" algn="l"/>
                <a:tab pos="369570" algn="l"/>
              </a:tabLst>
            </a:pPr>
            <a:r>
              <a:rPr spc="-15" dirty="0"/>
              <a:t>As </a:t>
            </a:r>
            <a:r>
              <a:rPr spc="-10" dirty="0"/>
              <a:t>often </a:t>
            </a:r>
            <a:r>
              <a:rPr spc="-30" dirty="0"/>
              <a:t>as </a:t>
            </a:r>
            <a:r>
              <a:rPr spc="-25" dirty="0"/>
              <a:t>possible </a:t>
            </a:r>
            <a:r>
              <a:rPr spc="-5" dirty="0"/>
              <a:t>during </a:t>
            </a:r>
            <a:r>
              <a:rPr spc="5" dirty="0"/>
              <a:t>the </a:t>
            </a:r>
            <a:r>
              <a:rPr spc="15" dirty="0"/>
              <a:t>shift, </a:t>
            </a:r>
            <a:r>
              <a:rPr spc="-20" dirty="0"/>
              <a:t>and </a:t>
            </a:r>
            <a:r>
              <a:rPr spc="-30" dirty="0"/>
              <a:t>at </a:t>
            </a:r>
            <a:r>
              <a:rPr spc="-25" dirty="0"/>
              <a:t>least </a:t>
            </a:r>
            <a:r>
              <a:rPr spc="-35" dirty="0"/>
              <a:t>every  </a:t>
            </a:r>
            <a:r>
              <a:rPr spc="5" dirty="0"/>
              <a:t>four </a:t>
            </a:r>
            <a:r>
              <a:rPr spc="-5" dirty="0"/>
              <a:t>hours </a:t>
            </a:r>
            <a:r>
              <a:rPr dirty="0"/>
              <a:t>if </a:t>
            </a:r>
            <a:r>
              <a:rPr spc="-10" dirty="0"/>
              <a:t>something </a:t>
            </a:r>
            <a:r>
              <a:rPr dirty="0"/>
              <a:t>is in </a:t>
            </a:r>
            <a:r>
              <a:rPr spc="-15" dirty="0"/>
              <a:t>constant</a:t>
            </a:r>
            <a:r>
              <a:rPr spc="120" dirty="0"/>
              <a:t> </a:t>
            </a:r>
            <a:r>
              <a:rPr dirty="0"/>
              <a:t>use</a:t>
            </a:r>
          </a:p>
          <a:p>
            <a:pPr marL="368300" indent="-343535">
              <a:lnSpc>
                <a:spcPct val="100000"/>
              </a:lnSpc>
              <a:spcBef>
                <a:spcPts val="570"/>
              </a:spcBef>
              <a:buChar char="•"/>
              <a:tabLst>
                <a:tab pos="368935" algn="l"/>
                <a:tab pos="369570" algn="l"/>
              </a:tabLst>
            </a:pPr>
            <a:r>
              <a:rPr spc="-20" dirty="0"/>
              <a:t>Immediately </a:t>
            </a:r>
            <a:r>
              <a:rPr spc="-10" dirty="0"/>
              <a:t>after</a:t>
            </a:r>
            <a:r>
              <a:rPr spc="195" dirty="0"/>
              <a:t> </a:t>
            </a:r>
            <a:r>
              <a:rPr spc="5" dirty="0"/>
              <a:t>use</a:t>
            </a:r>
          </a:p>
          <a:p>
            <a:pPr marL="3683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68935" algn="l"/>
                <a:tab pos="369570" algn="l"/>
              </a:tabLst>
            </a:pPr>
            <a:r>
              <a:rPr spc="-15" dirty="0"/>
              <a:t>At </a:t>
            </a:r>
            <a:r>
              <a:rPr spc="5" dirty="0"/>
              <a:t>the </a:t>
            </a:r>
            <a:r>
              <a:rPr spc="-20" dirty="0"/>
              <a:t>end </a:t>
            </a:r>
            <a:r>
              <a:rPr spc="-35" dirty="0"/>
              <a:t>of </a:t>
            </a:r>
            <a:r>
              <a:rPr spc="5" dirty="0"/>
              <a:t>the</a:t>
            </a:r>
            <a:r>
              <a:rPr spc="75" dirty="0"/>
              <a:t> </a:t>
            </a:r>
            <a:r>
              <a:rPr spc="15" dirty="0"/>
              <a:t>shift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4457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Master </a:t>
            </a:r>
            <a:r>
              <a:rPr spc="-5" dirty="0"/>
              <a:t>cleaning</a:t>
            </a:r>
            <a:r>
              <a:rPr spc="10" dirty="0"/>
              <a:t> </a:t>
            </a:r>
            <a:r>
              <a:rPr dirty="0"/>
              <a:t>schedules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3288029" cy="178053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Item/area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Frequency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Method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materials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Employee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6916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Stages </a:t>
            </a:r>
            <a:r>
              <a:rPr spc="5" dirty="0"/>
              <a:t>of </a:t>
            </a:r>
            <a:r>
              <a:rPr spc="-5" dirty="0"/>
              <a:t>cleaning </a:t>
            </a:r>
            <a:r>
              <a:rPr spc="10" dirty="0"/>
              <a:t>and</a:t>
            </a:r>
            <a:r>
              <a:rPr spc="-180" dirty="0"/>
              <a:t> </a:t>
            </a:r>
            <a:r>
              <a:rPr spc="-15" dirty="0"/>
              <a:t>sanitizing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8022" y="1820555"/>
          <a:ext cx="6280150" cy="2096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29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</a:pPr>
                      <a:r>
                        <a:rPr sz="2400" spc="-3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Stage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655"/>
                        </a:lnSpc>
                      </a:pPr>
                      <a:r>
                        <a:rPr sz="240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ts val="2655"/>
                        </a:lnSpc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Pre-clean: 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remove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any 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loose</a:t>
                      </a:r>
                      <a:r>
                        <a:rPr sz="2400" spc="4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dirt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3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Stage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Wash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3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Stage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Rinse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clean, hot</a:t>
                      </a:r>
                      <a:r>
                        <a:rPr sz="24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water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3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Stage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20" dirty="0">
                          <a:latin typeface="Arial"/>
                          <a:cs typeface="Arial"/>
                        </a:rPr>
                        <a:t>Sanitize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29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spcBef>
                          <a:spcPts val="160"/>
                        </a:spcBef>
                      </a:pPr>
                      <a:r>
                        <a:rPr sz="2400" spc="-3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Stage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81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solidFill>
                            <a:srgbClr val="1F406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ts val="2810"/>
                        </a:lnSpc>
                        <a:spcBef>
                          <a:spcPts val="160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Air</a:t>
                      </a:r>
                      <a:r>
                        <a:rPr sz="2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dry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07072" y="4707318"/>
            <a:ext cx="7708900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3-compartment </a:t>
            </a:r>
            <a:r>
              <a:rPr sz="2400" dirty="0">
                <a:latin typeface="Arial"/>
                <a:cs typeface="Arial"/>
              </a:rPr>
              <a:t>sink </a:t>
            </a:r>
            <a:r>
              <a:rPr sz="2400" spc="-10" dirty="0">
                <a:latin typeface="Arial"/>
                <a:cs typeface="Arial"/>
              </a:rPr>
              <a:t>should </a:t>
            </a:r>
            <a:r>
              <a:rPr sz="2400" spc="-15" dirty="0">
                <a:latin typeface="Arial"/>
                <a:cs typeface="Arial"/>
              </a:rPr>
              <a:t>normally </a:t>
            </a:r>
            <a:r>
              <a:rPr sz="2400" spc="-30" dirty="0">
                <a:latin typeface="Arial"/>
                <a:cs typeface="Arial"/>
              </a:rPr>
              <a:t>be </a:t>
            </a:r>
            <a:r>
              <a:rPr sz="2400" spc="-25" dirty="0">
                <a:latin typeface="Arial"/>
                <a:cs typeface="Arial"/>
              </a:rPr>
              <a:t>used,</a:t>
            </a:r>
            <a:r>
              <a:rPr sz="2400" spc="4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although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25" dirty="0">
                <a:latin typeface="Arial"/>
                <a:cs typeface="Arial"/>
              </a:rPr>
              <a:t>local </a:t>
            </a:r>
            <a:r>
              <a:rPr sz="2400" spc="-20" dirty="0">
                <a:latin typeface="Arial"/>
                <a:cs typeface="Arial"/>
              </a:rPr>
              <a:t>regulations </a:t>
            </a:r>
            <a:r>
              <a:rPr sz="2400" spc="-15" dirty="0">
                <a:latin typeface="Arial"/>
                <a:cs typeface="Arial"/>
              </a:rPr>
              <a:t>may</a:t>
            </a:r>
            <a:r>
              <a:rPr sz="2400" spc="4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vary.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745490"/>
            <a:ext cx="38169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Safety</a:t>
            </a:r>
            <a:r>
              <a:rPr spc="-75" dirty="0"/>
              <a:t> </a:t>
            </a:r>
            <a:r>
              <a:rPr dirty="0"/>
              <a:t>precautions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7805420" cy="22193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Store </a:t>
            </a:r>
            <a:r>
              <a:rPr sz="2400" spc="-10" dirty="0">
                <a:latin typeface="Arial"/>
                <a:cs typeface="Arial"/>
              </a:rPr>
              <a:t>chemicals </a:t>
            </a:r>
            <a:r>
              <a:rPr sz="2400" spc="-35" dirty="0">
                <a:latin typeface="Arial"/>
                <a:cs typeface="Arial"/>
              </a:rPr>
              <a:t>away </a:t>
            </a:r>
            <a:r>
              <a:rPr sz="2400" spc="10" dirty="0">
                <a:latin typeface="Arial"/>
                <a:cs typeface="Arial"/>
              </a:rPr>
              <a:t>from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Keep </a:t>
            </a:r>
            <a:r>
              <a:rPr sz="2400" spc="-10" dirty="0">
                <a:latin typeface="Arial"/>
                <a:cs typeface="Arial"/>
              </a:rPr>
              <a:t>chemicals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clearly </a:t>
            </a:r>
            <a:r>
              <a:rPr sz="2400" spc="-45" dirty="0">
                <a:latin typeface="Arial"/>
                <a:cs typeface="Arial"/>
              </a:rPr>
              <a:t>labeled, </a:t>
            </a:r>
            <a:r>
              <a:rPr sz="2400" spc="-40" dirty="0">
                <a:latin typeface="Arial"/>
                <a:cs typeface="Arial"/>
              </a:rPr>
              <a:t>approved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containers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Follow </a:t>
            </a:r>
            <a:r>
              <a:rPr sz="2400" spc="-5" dirty="0">
                <a:latin typeface="Arial"/>
                <a:cs typeface="Arial"/>
              </a:rPr>
              <a:t>safety </a:t>
            </a:r>
            <a:r>
              <a:rPr sz="2400" spc="-25" dirty="0">
                <a:latin typeface="Arial"/>
                <a:cs typeface="Arial"/>
              </a:rPr>
              <a:t>procedures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instructions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Use </a:t>
            </a:r>
            <a:r>
              <a:rPr sz="2400" spc="-15" dirty="0">
                <a:latin typeface="Arial"/>
                <a:cs typeface="Arial"/>
              </a:rPr>
              <a:t>correct </a:t>
            </a:r>
            <a:r>
              <a:rPr sz="2400" spc="-25" dirty="0">
                <a:latin typeface="Arial"/>
                <a:cs typeface="Arial"/>
              </a:rPr>
              <a:t>protective</a:t>
            </a:r>
            <a:r>
              <a:rPr sz="2400" spc="2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clothing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Never </a:t>
            </a:r>
            <a:r>
              <a:rPr sz="2400" spc="5" dirty="0">
                <a:latin typeface="Arial"/>
                <a:cs typeface="Arial"/>
              </a:rPr>
              <a:t>mix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chemicals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Warewashing </a:t>
            </a:r>
            <a:r>
              <a:rPr dirty="0"/>
              <a:t>– </a:t>
            </a:r>
            <a:r>
              <a:rPr spc="-15" dirty="0"/>
              <a:t>sanitization</a:t>
            </a:r>
            <a:r>
              <a:rPr spc="10" dirty="0"/>
              <a:t> </a:t>
            </a:r>
            <a:r>
              <a:rPr spc="-10" dirty="0"/>
              <a:t>guidelines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69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4362" y="1471675"/>
          <a:ext cx="8382634" cy="4257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b="1" spc="20" dirty="0">
                          <a:latin typeface="Arial"/>
                          <a:cs typeface="Arial"/>
                        </a:rPr>
                        <a:t>Agent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1F4066"/>
                      </a:solidFill>
                      <a:prstDash val="solid"/>
                    </a:lnR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b="1" spc="-5" dirty="0">
                          <a:latin typeface="Arial"/>
                          <a:cs typeface="Arial"/>
                        </a:rPr>
                        <a:t>Minimum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50" b="1" spc="15" dirty="0">
                          <a:latin typeface="Arial"/>
                          <a:cs typeface="Arial"/>
                        </a:rPr>
                        <a:t>concentration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b="1" spc="5" dirty="0">
                          <a:latin typeface="Arial"/>
                          <a:cs typeface="Arial"/>
                        </a:rPr>
                        <a:t>Temperature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b="1" spc="20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5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time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1F4066"/>
                      </a:solidFill>
                      <a:prstDash val="solid"/>
                    </a:lnL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spc="-5" dirty="0">
                          <a:latin typeface="Arial"/>
                          <a:cs typeface="Arial"/>
                        </a:rPr>
                        <a:t>Chlorine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25" dirty="0">
                          <a:latin typeface="Arial"/>
                          <a:cs typeface="Arial"/>
                        </a:rPr>
                        <a:t>50mg/L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30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400" spc="30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(100</a:t>
                      </a:r>
                      <a:r>
                        <a:rPr sz="1400" spc="25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F)</a:t>
                      </a:r>
                      <a:r>
                        <a:rPr sz="1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pH10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less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3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400" spc="30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(75</a:t>
                      </a:r>
                      <a:r>
                        <a:rPr sz="1400" spc="20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F)</a:t>
                      </a:r>
                      <a:r>
                        <a:rPr sz="1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pH8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less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least 7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seconds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1F4066"/>
                      </a:solidFill>
                      <a:prstDash val="solid"/>
                    </a:lnL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Iodine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360680">
                        <a:lnSpc>
                          <a:spcPct val="102899"/>
                        </a:lnSpc>
                        <a:spcBef>
                          <a:spcPts val="254"/>
                        </a:spcBef>
                      </a:pPr>
                      <a:r>
                        <a:rPr sz="1400" spc="15" dirty="0">
                          <a:latin typeface="Arial"/>
                          <a:cs typeface="Arial"/>
                        </a:rPr>
                        <a:t>between</a:t>
                      </a:r>
                      <a:r>
                        <a:rPr sz="14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12.5mg/L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25mg/L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3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400" spc="30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(75</a:t>
                      </a:r>
                      <a:r>
                        <a:rPr sz="1400" spc="20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F)</a:t>
                      </a:r>
                      <a:r>
                        <a:rPr sz="1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pH5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less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least 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seconds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1F4066"/>
                      </a:solidFill>
                      <a:prstDash val="solid"/>
                    </a:lnL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Quats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40" dirty="0">
                          <a:latin typeface="Arial"/>
                          <a:cs typeface="Arial"/>
                        </a:rPr>
                        <a:t>200ppm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6205">
                        <a:lnSpc>
                          <a:spcPct val="100600"/>
                        </a:lnSpc>
                        <a:spcBef>
                          <a:spcPts val="315"/>
                        </a:spcBef>
                      </a:pPr>
                      <a:r>
                        <a:rPr sz="1400" spc="3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400" spc="30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(75</a:t>
                      </a:r>
                      <a:r>
                        <a:rPr sz="1400" spc="20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F)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about 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pH7,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but  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affected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hardness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above  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500mg/L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least 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seconds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F4066"/>
                      </a:solidFill>
                      <a:prstDash val="solid"/>
                    </a:lnL>
                    <a:lnT w="12700">
                      <a:solidFill>
                        <a:srgbClr val="1F4066"/>
                      </a:solidFill>
                      <a:prstDash val="solid"/>
                    </a:lnT>
                    <a:lnB w="12700">
                      <a:solidFill>
                        <a:srgbClr val="1F40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178">
                <a:tc>
                  <a:txBody>
                    <a:bodyPr/>
                    <a:lstStyle/>
                    <a:p>
                      <a:pPr marL="86995">
                        <a:lnSpc>
                          <a:spcPts val="1839"/>
                        </a:lnSpc>
                        <a:spcBef>
                          <a:spcPts val="420"/>
                        </a:spcBef>
                      </a:pPr>
                      <a:r>
                        <a:rPr sz="1550" spc="-10" dirty="0">
                          <a:latin typeface="Arial"/>
                          <a:cs typeface="Arial"/>
                        </a:rPr>
                        <a:t>Hot</a:t>
                      </a:r>
                      <a:r>
                        <a:rPr sz="15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20" dirty="0">
                          <a:latin typeface="Arial"/>
                          <a:cs typeface="Arial"/>
                        </a:rPr>
                        <a:t>water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25" dirty="0">
                          <a:latin typeface="Arial"/>
                          <a:cs typeface="Arial"/>
                        </a:rPr>
                        <a:t>77.2</a:t>
                      </a:r>
                      <a:r>
                        <a:rPr sz="1400" spc="25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(171</a:t>
                      </a:r>
                      <a:r>
                        <a:rPr sz="1400" spc="25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F)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manual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immersion: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1F4066"/>
                      </a:solidFill>
                      <a:prstDash val="solid"/>
                    </a:lnL>
                    <a:lnT w="12700">
                      <a:solidFill>
                        <a:srgbClr val="1F406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39">
                <a:tc>
                  <a:txBody>
                    <a:bodyPr/>
                    <a:lstStyle/>
                    <a:p>
                      <a:pPr marL="86995">
                        <a:lnSpc>
                          <a:spcPts val="1795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sanitizing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1F4066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 marR="579755">
                        <a:lnSpc>
                          <a:spcPts val="1430"/>
                        </a:lnSpc>
                        <a:spcBef>
                          <a:spcPts val="265"/>
                        </a:spcBef>
                      </a:pPr>
                      <a:r>
                        <a:rPr sz="1400" spc="3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seconds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(may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vary  in 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some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jurisdictions)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1F40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1F4066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  <a:lnT w="12700">
                      <a:solidFill>
                        <a:srgbClr val="1F406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25" dirty="0">
                          <a:latin typeface="Arial"/>
                          <a:cs typeface="Arial"/>
                        </a:rPr>
                        <a:t>72.2</a:t>
                      </a:r>
                      <a:r>
                        <a:rPr sz="1400" spc="25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(180</a:t>
                      </a:r>
                      <a:r>
                        <a:rPr sz="1400" spc="25" dirty="0"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F)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F4066"/>
                      </a:solidFill>
                      <a:prstDash val="solid"/>
                    </a:lnL>
                    <a:lnR w="12700">
                      <a:solidFill>
                        <a:srgbClr val="1F40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 marR="829310">
                        <a:lnSpc>
                          <a:spcPts val="165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mechanical: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final  rinse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cycle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1F40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381000"/>
            <a:ext cx="6934200" cy="561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4575" y="152400"/>
            <a:ext cx="447675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7909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Types </a:t>
            </a:r>
            <a:r>
              <a:rPr spc="5" dirty="0"/>
              <a:t>of </a:t>
            </a:r>
            <a:r>
              <a:rPr dirty="0"/>
              <a:t>food</a:t>
            </a:r>
            <a:r>
              <a:rPr spc="30" dirty="0"/>
              <a:t> </a:t>
            </a:r>
            <a:r>
              <a:rPr spc="5" dirty="0"/>
              <a:t>pest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12069"/>
            <a:ext cx="5164455" cy="43599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3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Pests that </a:t>
            </a:r>
            <a:r>
              <a:rPr sz="2400" spc="-25" dirty="0">
                <a:latin typeface="Arial"/>
                <a:cs typeface="Arial"/>
              </a:rPr>
              <a:t>live </a:t>
            </a:r>
            <a:r>
              <a:rPr sz="2400" dirty="0">
                <a:latin typeface="Arial"/>
                <a:cs typeface="Arial"/>
              </a:rPr>
              <a:t>in, </a:t>
            </a:r>
            <a:r>
              <a:rPr sz="2400" spc="-30" dirty="0">
                <a:latin typeface="Arial"/>
                <a:cs typeface="Arial"/>
              </a:rPr>
              <a:t>on or </a:t>
            </a:r>
            <a:r>
              <a:rPr sz="2400" spc="-15" dirty="0">
                <a:latin typeface="Arial"/>
                <a:cs typeface="Arial"/>
              </a:rPr>
              <a:t>around</a:t>
            </a:r>
            <a:r>
              <a:rPr sz="2400" spc="43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Rodents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(vermin)</a:t>
            </a:r>
            <a:endParaRPr sz="2000">
              <a:latin typeface="Arial"/>
              <a:cs typeface="Arial"/>
            </a:endParaRPr>
          </a:p>
          <a:p>
            <a:pPr marL="1156335" lvl="2" indent="-229235">
              <a:lnSpc>
                <a:spcPct val="100000"/>
              </a:lnSpc>
              <a:spcBef>
                <a:spcPts val="155"/>
              </a:spcBef>
              <a:buFont typeface="Times New Roman"/>
              <a:buChar char="•"/>
              <a:tabLst>
                <a:tab pos="1156335" algn="l"/>
                <a:tab pos="1156970" algn="l"/>
              </a:tabLst>
            </a:pPr>
            <a:r>
              <a:rPr sz="2000" spc="15" dirty="0">
                <a:latin typeface="Arial"/>
                <a:cs typeface="Arial"/>
              </a:rPr>
              <a:t>rats</a:t>
            </a:r>
            <a:endParaRPr sz="2000">
              <a:latin typeface="Arial"/>
              <a:cs typeface="Arial"/>
            </a:endParaRPr>
          </a:p>
          <a:p>
            <a:pPr marL="1156335" lvl="2" indent="-229235">
              <a:lnSpc>
                <a:spcPct val="100000"/>
              </a:lnSpc>
              <a:spcBef>
                <a:spcPts val="229"/>
              </a:spcBef>
              <a:buFont typeface="Times New Roman"/>
              <a:buChar char="•"/>
              <a:tabLst>
                <a:tab pos="1156335" algn="l"/>
                <a:tab pos="1156970" algn="l"/>
              </a:tabLst>
            </a:pPr>
            <a:r>
              <a:rPr sz="2000" spc="10" dirty="0">
                <a:latin typeface="Arial"/>
                <a:cs typeface="Arial"/>
              </a:rPr>
              <a:t>mice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5" dirty="0">
                <a:latin typeface="Arial"/>
                <a:cs typeface="Arial"/>
              </a:rPr>
              <a:t>Insects</a:t>
            </a:r>
            <a:endParaRPr sz="2000">
              <a:latin typeface="Arial"/>
              <a:cs typeface="Arial"/>
            </a:endParaRPr>
          </a:p>
          <a:p>
            <a:pPr marL="1156335" indent="-229235">
              <a:lnSpc>
                <a:spcPct val="100000"/>
              </a:lnSpc>
              <a:spcBef>
                <a:spcPts val="150"/>
              </a:spcBef>
              <a:buChar char="•"/>
              <a:tabLst>
                <a:tab pos="1156335" algn="l"/>
                <a:tab pos="1156970" algn="l"/>
              </a:tabLst>
            </a:pPr>
            <a:r>
              <a:rPr sz="2000" dirty="0">
                <a:latin typeface="Arial"/>
                <a:cs typeface="Arial"/>
              </a:rPr>
              <a:t>flies</a:t>
            </a:r>
            <a:endParaRPr sz="2000">
              <a:latin typeface="Arial"/>
              <a:cs typeface="Arial"/>
            </a:endParaRPr>
          </a:p>
          <a:p>
            <a:pPr marL="1156335" indent="-229235">
              <a:lnSpc>
                <a:spcPct val="100000"/>
              </a:lnSpc>
              <a:spcBef>
                <a:spcPts val="229"/>
              </a:spcBef>
              <a:buChar char="•"/>
              <a:tabLst>
                <a:tab pos="1156335" algn="l"/>
                <a:tab pos="1156970" algn="l"/>
              </a:tabLst>
            </a:pPr>
            <a:r>
              <a:rPr sz="2000" spc="15" dirty="0">
                <a:latin typeface="Arial"/>
                <a:cs typeface="Arial"/>
              </a:rPr>
              <a:t>cockroaches</a:t>
            </a:r>
            <a:endParaRPr sz="2000">
              <a:latin typeface="Arial"/>
              <a:cs typeface="Arial"/>
            </a:endParaRPr>
          </a:p>
          <a:p>
            <a:pPr marL="1156335" indent="-229235">
              <a:lnSpc>
                <a:spcPct val="100000"/>
              </a:lnSpc>
              <a:spcBef>
                <a:spcPts val="155"/>
              </a:spcBef>
              <a:buChar char="•"/>
              <a:tabLst>
                <a:tab pos="1156335" algn="l"/>
                <a:tab pos="1156970" algn="l"/>
              </a:tabLst>
            </a:pPr>
            <a:r>
              <a:rPr sz="2000" spc="10" dirty="0">
                <a:latin typeface="Arial"/>
                <a:cs typeface="Arial"/>
              </a:rPr>
              <a:t>moths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Birds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1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Stored product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pests</a:t>
            </a:r>
            <a:endParaRPr sz="2000">
              <a:latin typeface="Arial"/>
              <a:cs typeface="Arial"/>
            </a:endParaRPr>
          </a:p>
          <a:p>
            <a:pPr marL="1156335" lvl="1" indent="-229235">
              <a:lnSpc>
                <a:spcPct val="100000"/>
              </a:lnSpc>
              <a:spcBef>
                <a:spcPts val="155"/>
              </a:spcBef>
              <a:buChar char="•"/>
              <a:tabLst>
                <a:tab pos="1156335" algn="l"/>
                <a:tab pos="1156970" algn="l"/>
              </a:tabLst>
            </a:pPr>
            <a:r>
              <a:rPr sz="2000" spc="10" dirty="0">
                <a:latin typeface="Arial"/>
                <a:cs typeface="Arial"/>
              </a:rPr>
              <a:t>mites</a:t>
            </a:r>
            <a:endParaRPr sz="2000">
              <a:latin typeface="Arial"/>
              <a:cs typeface="Arial"/>
            </a:endParaRPr>
          </a:p>
          <a:p>
            <a:pPr marL="1156335" lvl="1" indent="-229235">
              <a:lnSpc>
                <a:spcPct val="100000"/>
              </a:lnSpc>
              <a:spcBef>
                <a:spcPts val="229"/>
              </a:spcBef>
              <a:buChar char="•"/>
              <a:tabLst>
                <a:tab pos="1156335" algn="l"/>
                <a:tab pos="1156970" algn="l"/>
              </a:tabLst>
            </a:pPr>
            <a:r>
              <a:rPr sz="2000" dirty="0">
                <a:latin typeface="Arial"/>
                <a:cs typeface="Arial"/>
              </a:rPr>
              <a:t>weevils</a:t>
            </a:r>
            <a:endParaRPr sz="2000">
              <a:latin typeface="Arial"/>
              <a:cs typeface="Arial"/>
            </a:endParaRPr>
          </a:p>
          <a:p>
            <a:pPr marL="1156335" lvl="1" indent="-229235">
              <a:lnSpc>
                <a:spcPct val="100000"/>
              </a:lnSpc>
              <a:spcBef>
                <a:spcPts val="150"/>
              </a:spcBef>
              <a:buChar char="•"/>
              <a:tabLst>
                <a:tab pos="1156335" algn="l"/>
                <a:tab pos="1156970" algn="l"/>
              </a:tabLst>
            </a:pPr>
            <a:r>
              <a:rPr sz="2000" spc="15" dirty="0">
                <a:latin typeface="Arial"/>
                <a:cs typeface="Arial"/>
              </a:rPr>
              <a:t>beetles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2202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Problems from</a:t>
            </a:r>
            <a:r>
              <a:rPr spc="-110" dirty="0"/>
              <a:t> </a:t>
            </a:r>
            <a:r>
              <a:rPr dirty="0"/>
              <a:t>pests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4840605" cy="2667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Spread of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diseases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Food </a:t>
            </a:r>
            <a:r>
              <a:rPr sz="2400" spc="-15" dirty="0">
                <a:latin typeface="Arial"/>
                <a:cs typeface="Arial"/>
              </a:rPr>
              <a:t>contamination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wastage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Damage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buildings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Loss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customers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sales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Reduced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profit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Legal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violations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4613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What </a:t>
            </a:r>
            <a:r>
              <a:rPr dirty="0"/>
              <a:t>pests</a:t>
            </a:r>
            <a:r>
              <a:rPr spc="-409" dirty="0"/>
              <a:t> </a:t>
            </a:r>
            <a:r>
              <a:rPr spc="10" dirty="0"/>
              <a:t>need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3317240" cy="31089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storage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in garbage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trash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29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20" dirty="0">
                <a:latin typeface="Arial"/>
                <a:cs typeface="Arial"/>
              </a:rPr>
              <a:t>Warmth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from </a:t>
            </a:r>
            <a:r>
              <a:rPr sz="2000" spc="20" dirty="0">
                <a:latin typeface="Arial"/>
                <a:cs typeface="Arial"/>
              </a:rPr>
              <a:t>cooking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activities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from </a:t>
            </a:r>
            <a:r>
              <a:rPr sz="2000" spc="15" dirty="0">
                <a:latin typeface="Arial"/>
                <a:cs typeface="Arial"/>
              </a:rPr>
              <a:t>heating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from </a:t>
            </a:r>
            <a:r>
              <a:rPr sz="2000" spc="5" dirty="0">
                <a:latin typeface="Arial"/>
                <a:cs typeface="Arial"/>
              </a:rPr>
              <a:t>refrigeration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units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9453" y="1704159"/>
            <a:ext cx="3079750" cy="31089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690"/>
              </a:spcBef>
              <a:buChar char="•"/>
              <a:tabLst>
                <a:tab pos="356235" algn="l"/>
                <a:tab pos="356870" algn="l"/>
              </a:tabLst>
            </a:pPr>
            <a:r>
              <a:rPr sz="2400" spc="-5" dirty="0">
                <a:latin typeface="Arial"/>
                <a:cs typeface="Arial"/>
              </a:rPr>
              <a:t>Moisture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dripping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faucets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pools 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295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buChar char="•"/>
              <a:tabLst>
                <a:tab pos="356235" algn="l"/>
                <a:tab pos="356870" algn="l"/>
              </a:tabLst>
            </a:pPr>
            <a:r>
              <a:rPr sz="2400" spc="-25" dirty="0">
                <a:latin typeface="Arial"/>
                <a:cs typeface="Arial"/>
              </a:rPr>
              <a:t>Shelter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under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equipment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in </a:t>
            </a:r>
            <a:r>
              <a:rPr sz="2000" spc="15" dirty="0">
                <a:latin typeface="Arial"/>
                <a:cs typeface="Arial"/>
              </a:rPr>
              <a:t>undisturbed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areas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packaging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5943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Pest prevention </a:t>
            </a:r>
            <a:r>
              <a:rPr spc="10" dirty="0"/>
              <a:t>and</a:t>
            </a:r>
            <a:r>
              <a:rPr spc="-245" dirty="0"/>
              <a:t> </a:t>
            </a:r>
            <a:r>
              <a:rPr dirty="0"/>
              <a:t>control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6509384" cy="22193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Prevent </a:t>
            </a:r>
            <a:r>
              <a:rPr sz="2400" spc="-20" dirty="0">
                <a:latin typeface="Arial"/>
                <a:cs typeface="Arial"/>
              </a:rPr>
              <a:t>access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2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premises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Deny </a:t>
            </a:r>
            <a:r>
              <a:rPr sz="2400" spc="-20" dirty="0">
                <a:latin typeface="Arial"/>
                <a:cs typeface="Arial"/>
              </a:rPr>
              <a:t>access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shelter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Clean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thoroughly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Stay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alert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Operate </a:t>
            </a:r>
            <a:r>
              <a:rPr sz="2400" spc="-30" dirty="0">
                <a:latin typeface="Arial"/>
                <a:cs typeface="Arial"/>
              </a:rPr>
              <a:t>an </a:t>
            </a:r>
            <a:r>
              <a:rPr sz="2400" spc="-20" dirty="0">
                <a:latin typeface="Arial"/>
                <a:cs typeface="Arial"/>
              </a:rPr>
              <a:t>integrated </a:t>
            </a:r>
            <a:r>
              <a:rPr sz="2400" spc="-30" dirty="0">
                <a:latin typeface="Arial"/>
                <a:cs typeface="Arial"/>
              </a:rPr>
              <a:t>pest </a:t>
            </a:r>
            <a:r>
              <a:rPr sz="2400" spc="-25" dirty="0">
                <a:latin typeface="Arial"/>
                <a:cs typeface="Arial"/>
              </a:rPr>
              <a:t>management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6360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Evidence of</a:t>
            </a:r>
            <a:r>
              <a:rPr spc="-180" dirty="0"/>
              <a:t> </a:t>
            </a:r>
            <a:r>
              <a:rPr dirty="0"/>
              <a:t>pests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4965700" cy="424180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Observing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25" dirty="0">
                <a:latin typeface="Arial"/>
                <a:cs typeface="Arial"/>
              </a:rPr>
              <a:t>live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pest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Dead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bodies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Droppings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Damage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debris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2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Noise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Prints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Smell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Feathers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(birds)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Smears, </a:t>
            </a:r>
            <a:r>
              <a:rPr sz="2400" dirty="0">
                <a:latin typeface="Arial"/>
                <a:cs typeface="Arial"/>
              </a:rPr>
              <a:t>rat-runs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25" dirty="0">
                <a:latin typeface="Arial"/>
                <a:cs typeface="Arial"/>
              </a:rPr>
              <a:t>fur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(rodents)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Eggs/larvae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(insects)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4975285"/>
            <a:ext cx="660400" cy="663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3794351"/>
            <a:ext cx="660400" cy="637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5900" y="5070215"/>
            <a:ext cx="673100" cy="505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762000"/>
            <a:ext cx="2886075" cy="2505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8600" y="3768725"/>
            <a:ext cx="660400" cy="80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800" y="4367348"/>
            <a:ext cx="2162175" cy="764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0" y="1244665"/>
            <a:ext cx="2679404" cy="14620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6800" y="3429000"/>
            <a:ext cx="1055771" cy="1402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504825"/>
            <a:ext cx="4810125" cy="555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4433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Principles </a:t>
            </a:r>
            <a:r>
              <a:rPr spc="5" dirty="0"/>
              <a:t>of </a:t>
            </a:r>
            <a:r>
              <a:rPr spc="-15" dirty="0"/>
              <a:t>layout </a:t>
            </a:r>
            <a:r>
              <a:rPr spc="10" dirty="0"/>
              <a:t>and</a:t>
            </a:r>
            <a:r>
              <a:rPr spc="-25" dirty="0"/>
              <a:t> </a:t>
            </a:r>
            <a:r>
              <a:rPr spc="-10" dirty="0"/>
              <a:t>location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4883785" cy="31064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Contamination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prevention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Pest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prevention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Ease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cleaning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Temperature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control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10" dirty="0">
                <a:latin typeface="Arial"/>
                <a:cs typeface="Arial"/>
              </a:rPr>
              <a:t>Fire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safety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Potable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Access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40" dirty="0">
                <a:latin typeface="Arial"/>
                <a:cs typeface="Arial"/>
              </a:rPr>
              <a:t>people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disabilities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609600"/>
            <a:ext cx="6905625" cy="532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79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512" y="743585"/>
            <a:ext cx="37509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Biological</a:t>
            </a:r>
            <a:r>
              <a:rPr spc="15" dirty="0"/>
              <a:t> </a:t>
            </a:r>
            <a:r>
              <a:rPr spc="10" dirty="0"/>
              <a:t>hazards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6348730" cy="3030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Bacteria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Viruses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Parasites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Naturally </a:t>
            </a:r>
            <a:r>
              <a:rPr sz="2400" dirty="0">
                <a:latin typeface="Arial"/>
                <a:cs typeface="Arial"/>
              </a:rPr>
              <a:t>occurring </a:t>
            </a:r>
            <a:r>
              <a:rPr sz="2400" spc="-10" dirty="0">
                <a:latin typeface="Arial"/>
                <a:cs typeface="Arial"/>
              </a:rPr>
              <a:t>chemicals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some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fungi,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5"/>
              </a:spcBef>
            </a:pPr>
            <a:r>
              <a:rPr sz="2400" spc="-15" dirty="0">
                <a:latin typeface="Arial"/>
                <a:cs typeface="Arial"/>
              </a:rPr>
              <a:t>plants, </a:t>
            </a:r>
            <a:r>
              <a:rPr sz="2400" spc="20" dirty="0">
                <a:latin typeface="Arial"/>
                <a:cs typeface="Arial"/>
              </a:rPr>
              <a:t>fish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shellfish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Mycotoxins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Food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allergens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3789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Construction</a:t>
            </a:r>
            <a:r>
              <a:rPr spc="-80" dirty="0"/>
              <a:t> </a:t>
            </a:r>
            <a:r>
              <a:rPr dirty="0"/>
              <a:t>features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5869940" cy="42703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Non-porous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Durable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Cleanable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10" dirty="0">
                <a:latin typeface="Arial"/>
                <a:cs typeface="Arial"/>
              </a:rPr>
              <a:t>Fire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resistant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Non-skid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Pest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proofed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Smooth and </a:t>
            </a:r>
            <a:r>
              <a:rPr sz="2400" spc="-10" dirty="0">
                <a:latin typeface="Arial"/>
                <a:cs typeface="Arial"/>
              </a:rPr>
              <a:t>without </a:t>
            </a:r>
            <a:r>
              <a:rPr sz="2400" spc="-5" dirty="0">
                <a:latin typeface="Arial"/>
                <a:cs typeface="Arial"/>
              </a:rPr>
              <a:t>cracks </a:t>
            </a:r>
            <a:r>
              <a:rPr sz="2400" spc="-15" dirty="0">
                <a:latin typeface="Arial"/>
                <a:cs typeface="Arial"/>
              </a:rPr>
              <a:t>that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could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65"/>
              </a:lnSpc>
            </a:pPr>
            <a:r>
              <a:rPr sz="2400" spc="-30" dirty="0">
                <a:latin typeface="Arial"/>
                <a:cs typeface="Arial"/>
              </a:rPr>
              <a:t>harbor </a:t>
            </a:r>
            <a:r>
              <a:rPr sz="2400" spc="-25" dirty="0">
                <a:latin typeface="Arial"/>
                <a:cs typeface="Arial"/>
              </a:rPr>
              <a:t>bacteria </a:t>
            </a:r>
            <a:r>
              <a:rPr sz="2400" spc="-35" dirty="0">
                <a:latin typeface="Arial"/>
                <a:cs typeface="Arial"/>
              </a:rPr>
              <a:t>or</a:t>
            </a:r>
            <a:r>
              <a:rPr sz="2400" spc="4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pests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ts val="2850"/>
              </a:lnSpc>
              <a:spcBef>
                <a:spcPts val="6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Light </a:t>
            </a:r>
            <a:r>
              <a:rPr sz="2400" spc="-30" dirty="0">
                <a:latin typeface="Arial"/>
                <a:cs typeface="Arial"/>
              </a:rPr>
              <a:t>colored, </a:t>
            </a:r>
            <a:r>
              <a:rPr sz="2400" dirty="0">
                <a:latin typeface="Arial"/>
                <a:cs typeface="Arial"/>
              </a:rPr>
              <a:t>so </a:t>
            </a:r>
            <a:r>
              <a:rPr sz="2400" spc="-15" dirty="0">
                <a:latin typeface="Arial"/>
                <a:cs typeface="Arial"/>
              </a:rPr>
              <a:t>dirt </a:t>
            </a:r>
            <a:r>
              <a:rPr sz="2400" spc="-20" dirty="0">
                <a:latin typeface="Arial"/>
                <a:cs typeface="Arial"/>
              </a:rPr>
              <a:t>can </a:t>
            </a:r>
            <a:r>
              <a:rPr sz="2400" spc="-30" dirty="0">
                <a:latin typeface="Arial"/>
                <a:cs typeface="Arial"/>
              </a:rPr>
              <a:t>be seen </a:t>
            </a:r>
            <a:r>
              <a:rPr sz="2400" spc="-10" dirty="0">
                <a:latin typeface="Arial"/>
                <a:cs typeface="Arial"/>
              </a:rPr>
              <a:t>quickly 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cleaned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75133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Food-contact equipment </a:t>
            </a:r>
            <a:r>
              <a:rPr spc="10" dirty="0"/>
              <a:t>and</a:t>
            </a:r>
            <a:r>
              <a:rPr spc="-325" dirty="0"/>
              <a:t> </a:t>
            </a:r>
            <a:r>
              <a:rPr spc="-10" dirty="0"/>
              <a:t>utensils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4050029" cy="35452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Non-porous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Smooth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Easily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cleanable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Durable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Corrosion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resistant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Rust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resistant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Non-toxic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Free </a:t>
            </a:r>
            <a:r>
              <a:rPr sz="2400" spc="10" dirty="0">
                <a:latin typeface="Arial"/>
                <a:cs typeface="Arial"/>
              </a:rPr>
              <a:t>from </a:t>
            </a:r>
            <a:r>
              <a:rPr sz="2400" spc="-10" dirty="0">
                <a:latin typeface="Arial"/>
                <a:cs typeface="Arial"/>
              </a:rPr>
              <a:t>joints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seams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1154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Utilities </a:t>
            </a:r>
            <a:r>
              <a:rPr spc="10" dirty="0"/>
              <a:t>and</a:t>
            </a:r>
            <a:r>
              <a:rPr spc="95" dirty="0"/>
              <a:t> </a:t>
            </a:r>
            <a:r>
              <a:rPr spc="-25" dirty="0"/>
              <a:t>facilities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4883785" cy="42037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Water </a:t>
            </a:r>
            <a:r>
              <a:rPr sz="2400" spc="-20" dirty="0">
                <a:latin typeface="Arial"/>
                <a:cs typeface="Arial"/>
              </a:rPr>
              <a:t>supply and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drainage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Electricity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gas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Lighting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ventilation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10" dirty="0">
                <a:latin typeface="Arial"/>
                <a:cs typeface="Arial"/>
              </a:rPr>
              <a:t>Washing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facilities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food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sinks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equipment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sinks/warewashers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handwashing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stations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Employee </a:t>
            </a:r>
            <a:r>
              <a:rPr sz="2400" spc="-15" dirty="0">
                <a:latin typeface="Arial"/>
                <a:cs typeface="Arial"/>
              </a:rPr>
              <a:t>rooms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restrooms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Customer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restrooms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Access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45" dirty="0">
                <a:latin typeface="Arial"/>
                <a:cs typeface="Arial"/>
              </a:rPr>
              <a:t>people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disabilities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76200"/>
            <a:ext cx="6734175" cy="5915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4170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Main </a:t>
            </a:r>
            <a:r>
              <a:rPr dirty="0"/>
              <a:t>legal</a:t>
            </a:r>
            <a:r>
              <a:rPr spc="55" dirty="0"/>
              <a:t> </a:t>
            </a:r>
            <a:r>
              <a:rPr spc="-10" dirty="0"/>
              <a:t>obligations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7167880" cy="15728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make </a:t>
            </a:r>
            <a:r>
              <a:rPr sz="2400" spc="-15" dirty="0">
                <a:latin typeface="Arial"/>
                <a:cs typeface="Arial"/>
              </a:rPr>
              <a:t>certain that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dirty="0">
                <a:latin typeface="Arial"/>
                <a:cs typeface="Arial"/>
              </a:rPr>
              <a:t>offered to </a:t>
            </a:r>
            <a:r>
              <a:rPr sz="2400" spc="-10" dirty="0">
                <a:latin typeface="Arial"/>
                <a:cs typeface="Arial"/>
              </a:rPr>
              <a:t>consumers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safe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unadulterated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honestly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presented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7244715" cy="11188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80"/>
              </a:spcBef>
            </a:pPr>
            <a:r>
              <a:rPr dirty="0"/>
              <a:t>Examples </a:t>
            </a:r>
            <a:r>
              <a:rPr spc="5" dirty="0"/>
              <a:t>of </a:t>
            </a:r>
            <a:r>
              <a:rPr spc="-10" dirty="0"/>
              <a:t>topics </a:t>
            </a:r>
            <a:r>
              <a:rPr spc="15" dirty="0"/>
              <a:t>covered </a:t>
            </a:r>
            <a:r>
              <a:rPr spc="5" dirty="0"/>
              <a:t>by</a:t>
            </a:r>
            <a:r>
              <a:rPr spc="-229" dirty="0"/>
              <a:t> </a:t>
            </a:r>
            <a:r>
              <a:rPr dirty="0"/>
              <a:t>food  </a:t>
            </a:r>
            <a:r>
              <a:rPr spc="-5" dirty="0"/>
              <a:t>safety</a:t>
            </a:r>
            <a:r>
              <a:rPr spc="-35" dirty="0"/>
              <a:t> </a:t>
            </a:r>
            <a:r>
              <a:rPr spc="-15" dirty="0"/>
              <a:t>legislation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930082"/>
            <a:ext cx="3949065" cy="39306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147955" indent="-343535">
              <a:lnSpc>
                <a:spcPct val="89700"/>
              </a:lnSpc>
              <a:spcBef>
                <a:spcPts val="37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0" dirty="0">
                <a:latin typeface="Arial"/>
                <a:cs typeface="Arial"/>
              </a:rPr>
              <a:t>Safeguarding public </a:t>
            </a:r>
            <a:r>
              <a:rPr sz="2000" spc="15" dirty="0">
                <a:latin typeface="Arial"/>
                <a:cs typeface="Arial"/>
              </a:rPr>
              <a:t>health </a:t>
            </a:r>
            <a:r>
              <a:rPr sz="2000" spc="10" dirty="0">
                <a:latin typeface="Arial"/>
                <a:cs typeface="Arial"/>
              </a:rPr>
              <a:t>by  </a:t>
            </a:r>
            <a:r>
              <a:rPr sz="2000" spc="5" dirty="0">
                <a:latin typeface="Arial"/>
                <a:cs typeface="Arial"/>
              </a:rPr>
              <a:t>providing </a:t>
            </a:r>
            <a:r>
              <a:rPr sz="2000" spc="15" dirty="0">
                <a:latin typeface="Arial"/>
                <a:cs typeface="Arial"/>
              </a:rPr>
              <a:t>consumers </a:t>
            </a:r>
            <a:r>
              <a:rPr sz="2000" spc="10" dirty="0">
                <a:latin typeface="Arial"/>
                <a:cs typeface="Arial"/>
              </a:rPr>
              <a:t>with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  </a:t>
            </a:r>
            <a:r>
              <a:rPr sz="2000" spc="20" dirty="0">
                <a:latin typeface="Arial"/>
                <a:cs typeface="Arial"/>
              </a:rPr>
              <a:t>that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safe,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unadulterated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  </a:t>
            </a:r>
            <a:r>
              <a:rPr sz="2000" spc="20" dirty="0">
                <a:latin typeface="Arial"/>
                <a:cs typeface="Arial"/>
              </a:rPr>
              <a:t>honestly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presented</a:t>
            </a:r>
            <a:endParaRPr sz="2000">
              <a:latin typeface="Arial"/>
              <a:cs typeface="Arial"/>
            </a:endParaRPr>
          </a:p>
          <a:p>
            <a:pPr marL="355600" marR="543560" indent="-343535">
              <a:lnSpc>
                <a:spcPts val="218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0" dirty="0">
                <a:latin typeface="Arial"/>
                <a:cs typeface="Arial"/>
              </a:rPr>
              <a:t>Control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spc="15" dirty="0">
                <a:latin typeface="Arial"/>
                <a:cs typeface="Arial"/>
              </a:rPr>
              <a:t>contamination,  adulteration and</a:t>
            </a:r>
            <a:r>
              <a:rPr sz="2000" spc="-3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foodborne  </a:t>
            </a:r>
            <a:r>
              <a:rPr sz="2000" spc="15" dirty="0">
                <a:latin typeface="Arial"/>
                <a:cs typeface="Arial"/>
              </a:rPr>
              <a:t>illness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290"/>
              </a:lnSpc>
              <a:spcBef>
                <a:spcPts val="18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Composition and </a:t>
            </a:r>
            <a:r>
              <a:rPr sz="2000" spc="10" dirty="0">
                <a:latin typeface="Arial"/>
                <a:cs typeface="Arial"/>
              </a:rPr>
              <a:t>labeling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90"/>
              </a:lnSpc>
            </a:pPr>
            <a:r>
              <a:rPr sz="2000" dirty="0">
                <a:latin typeface="Arial"/>
                <a:cs typeface="Arial"/>
              </a:rPr>
              <a:t>food </a:t>
            </a:r>
            <a:r>
              <a:rPr sz="2000" spc="20" dirty="0">
                <a:latin typeface="Arial"/>
                <a:cs typeface="Arial"/>
              </a:rPr>
              <a:t>(honestly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presented)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Permits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operate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ts val="218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Sanitation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food </a:t>
            </a:r>
            <a:r>
              <a:rPr sz="2000" spc="10" dirty="0">
                <a:latin typeface="Arial"/>
                <a:cs typeface="Arial"/>
              </a:rPr>
              <a:t>premises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  </a:t>
            </a:r>
            <a:r>
              <a:rPr sz="2000" spc="10" dirty="0">
                <a:latin typeface="Arial"/>
                <a:cs typeface="Arial"/>
              </a:rPr>
              <a:t>equipment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9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0" dirty="0">
                <a:latin typeface="Arial"/>
                <a:cs typeface="Arial"/>
              </a:rPr>
              <a:t>Occupational</a:t>
            </a:r>
            <a:r>
              <a:rPr sz="2000" spc="-4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health and safety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0129" y="1958657"/>
            <a:ext cx="3936365" cy="37496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Provision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spc="15" dirty="0">
                <a:latin typeface="Arial"/>
                <a:cs typeface="Arial"/>
              </a:rPr>
              <a:t>sanitary  </a:t>
            </a:r>
            <a:r>
              <a:rPr sz="2000" spc="10" dirty="0">
                <a:latin typeface="Arial"/>
                <a:cs typeface="Arial"/>
              </a:rPr>
              <a:t>accommodation, water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supplies  </a:t>
            </a:r>
            <a:r>
              <a:rPr sz="2000" spc="15" dirty="0">
                <a:latin typeface="Arial"/>
                <a:cs typeface="Arial"/>
              </a:rPr>
              <a:t>and </a:t>
            </a:r>
            <a:r>
              <a:rPr sz="2000" spc="10" dirty="0">
                <a:latin typeface="Arial"/>
                <a:cs typeface="Arial"/>
              </a:rPr>
              <a:t>washing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facilities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5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Safe </a:t>
            </a:r>
            <a:r>
              <a:rPr sz="2000" spc="1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non-toxic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materials</a:t>
            </a:r>
            <a:endParaRPr sz="2000">
              <a:latin typeface="Arial"/>
              <a:cs typeface="Arial"/>
            </a:endParaRPr>
          </a:p>
          <a:p>
            <a:pPr marL="355600" marR="29209" indent="-343535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latin typeface="Arial"/>
                <a:cs typeface="Arial"/>
              </a:rPr>
              <a:t>Personal </a:t>
            </a:r>
            <a:r>
              <a:rPr sz="2000" spc="15" dirty="0">
                <a:latin typeface="Arial"/>
                <a:cs typeface="Arial"/>
              </a:rPr>
              <a:t>hygiene, </a:t>
            </a:r>
            <a:r>
              <a:rPr sz="2000" spc="10" dirty="0">
                <a:latin typeface="Arial"/>
                <a:cs typeface="Arial"/>
              </a:rPr>
              <a:t>including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  </a:t>
            </a:r>
            <a:r>
              <a:rPr sz="2000" spc="10" dirty="0">
                <a:latin typeface="Arial"/>
                <a:cs typeface="Arial"/>
              </a:rPr>
              <a:t>reporting of </a:t>
            </a:r>
            <a:r>
              <a:rPr sz="2000" spc="20" dirty="0">
                <a:latin typeface="Arial"/>
                <a:cs typeface="Arial"/>
              </a:rPr>
              <a:t>certain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diseases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5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latin typeface="Arial"/>
                <a:cs typeface="Arial"/>
              </a:rPr>
              <a:t>Temperature </a:t>
            </a:r>
            <a:r>
              <a:rPr sz="2000" spc="10" dirty="0">
                <a:latin typeface="Arial"/>
                <a:cs typeface="Arial"/>
              </a:rPr>
              <a:t>and time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Inspections and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corrective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15" dirty="0">
                <a:latin typeface="Arial"/>
                <a:cs typeface="Arial"/>
              </a:rPr>
              <a:t>actions</a:t>
            </a:r>
            <a:endParaRPr sz="2000">
              <a:latin typeface="Arial"/>
              <a:cs typeface="Arial"/>
            </a:endParaRPr>
          </a:p>
          <a:p>
            <a:pPr marL="355600" marR="1029335" indent="-343535">
              <a:lnSpc>
                <a:spcPct val="1189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20" dirty="0">
                <a:latin typeface="Arial"/>
                <a:cs typeface="Arial"/>
              </a:rPr>
              <a:t>Education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training  of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employees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3478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Sources of</a:t>
            </a:r>
            <a:r>
              <a:rPr spc="-125" dirty="0"/>
              <a:t> </a:t>
            </a:r>
            <a:r>
              <a:rPr spc="-5" dirty="0"/>
              <a:t>regulation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1864995" cy="2448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Arial"/>
                <a:cs typeface="Arial"/>
              </a:rPr>
              <a:t>Federal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Local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County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Municipal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Tribal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96747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Forms </a:t>
            </a:r>
            <a:r>
              <a:rPr spc="5" dirty="0"/>
              <a:t>of</a:t>
            </a:r>
            <a:r>
              <a:rPr spc="-45" dirty="0"/>
              <a:t> </a:t>
            </a:r>
            <a:r>
              <a:rPr spc="-5" dirty="0"/>
              <a:t>regulation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4804410" cy="2667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Statutes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Regulations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Ordinances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5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Voluntary </a:t>
            </a:r>
            <a:r>
              <a:rPr sz="2400" spc="-10" dirty="0">
                <a:latin typeface="Arial"/>
                <a:cs typeface="Arial"/>
              </a:rPr>
              <a:t>controls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standards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0026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Federal agencies </a:t>
            </a:r>
            <a:r>
              <a:rPr dirty="0"/>
              <a:t>–</a:t>
            </a:r>
            <a:r>
              <a:rPr spc="-210" dirty="0"/>
              <a:t> </a:t>
            </a:r>
            <a:r>
              <a:rPr dirty="0"/>
              <a:t>examples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677733"/>
            <a:ext cx="7834630" cy="27724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Food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5" dirty="0">
                <a:latin typeface="Arial"/>
                <a:cs typeface="Arial"/>
              </a:rPr>
              <a:t>Drug </a:t>
            </a:r>
            <a:r>
              <a:rPr sz="2400" spc="-10" dirty="0">
                <a:latin typeface="Arial"/>
                <a:cs typeface="Arial"/>
              </a:rPr>
              <a:t>Administration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(FDA)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United </a:t>
            </a:r>
            <a:r>
              <a:rPr sz="2400" spc="-25" dirty="0">
                <a:latin typeface="Arial"/>
                <a:cs typeface="Arial"/>
              </a:rPr>
              <a:t>States </a:t>
            </a:r>
            <a:r>
              <a:rPr sz="2400" spc="-20" dirty="0">
                <a:latin typeface="Arial"/>
                <a:cs typeface="Arial"/>
              </a:rPr>
              <a:t>Department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Agriculture</a:t>
            </a:r>
            <a:r>
              <a:rPr sz="2400" spc="5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(USDA)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Environment </a:t>
            </a:r>
            <a:r>
              <a:rPr sz="2400" spc="-20" dirty="0">
                <a:latin typeface="Arial"/>
                <a:cs typeface="Arial"/>
              </a:rPr>
              <a:t>Protection </a:t>
            </a:r>
            <a:r>
              <a:rPr sz="2400" spc="-25" dirty="0">
                <a:latin typeface="Arial"/>
                <a:cs typeface="Arial"/>
              </a:rPr>
              <a:t>Agency</a:t>
            </a:r>
            <a:r>
              <a:rPr sz="2400" spc="4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(EPA)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Centers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20" dirty="0">
                <a:latin typeface="Arial"/>
                <a:cs typeface="Arial"/>
              </a:rPr>
              <a:t>Disease </a:t>
            </a:r>
            <a:r>
              <a:rPr sz="2400" spc="-15" dirty="0">
                <a:latin typeface="Arial"/>
                <a:cs typeface="Arial"/>
              </a:rPr>
              <a:t>Control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Prevention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(CDC)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National </a:t>
            </a:r>
            <a:r>
              <a:rPr sz="2400" spc="-5" dirty="0">
                <a:latin typeface="Arial"/>
                <a:cs typeface="Arial"/>
              </a:rPr>
              <a:t>Marine </a:t>
            </a:r>
            <a:r>
              <a:rPr sz="2400" spc="-10" dirty="0">
                <a:latin typeface="Arial"/>
                <a:cs typeface="Arial"/>
              </a:rPr>
              <a:t>Fisheries </a:t>
            </a:r>
            <a:r>
              <a:rPr sz="2400" spc="-20" dirty="0">
                <a:latin typeface="Arial"/>
                <a:cs typeface="Arial"/>
              </a:rPr>
              <a:t>Service</a:t>
            </a:r>
            <a:r>
              <a:rPr sz="2400" spc="47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(NMFS)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Occupational </a:t>
            </a:r>
            <a:r>
              <a:rPr sz="2400" spc="-10" dirty="0">
                <a:latin typeface="Arial"/>
                <a:cs typeface="Arial"/>
              </a:rPr>
              <a:t>Safety </a:t>
            </a:r>
            <a:r>
              <a:rPr sz="2400" spc="-20" dirty="0">
                <a:latin typeface="Arial"/>
                <a:cs typeface="Arial"/>
              </a:rPr>
              <a:t>and Health </a:t>
            </a:r>
            <a:r>
              <a:rPr sz="2400" spc="-10" dirty="0">
                <a:latin typeface="Arial"/>
                <a:cs typeface="Arial"/>
              </a:rPr>
              <a:t>Administration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(OSHA)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5354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FDA </a:t>
            </a:r>
            <a:r>
              <a:rPr spc="-10" dirty="0"/>
              <a:t>responsibilities </a:t>
            </a:r>
            <a:r>
              <a:rPr dirty="0"/>
              <a:t>–</a:t>
            </a:r>
            <a:r>
              <a:rPr spc="45" dirty="0"/>
              <a:t> </a:t>
            </a:r>
            <a:r>
              <a:rPr dirty="0"/>
              <a:t>examples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89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8035925" cy="24422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109855" indent="-343535">
              <a:lnSpc>
                <a:spcPct val="101699"/>
              </a:lnSpc>
              <a:spcBef>
                <a:spcPts val="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Regulating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processing, </a:t>
            </a:r>
            <a:r>
              <a:rPr sz="2400" dirty="0">
                <a:latin typeface="Arial"/>
                <a:cs typeface="Arial"/>
              </a:rPr>
              <a:t>manufacturing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interstate  </a:t>
            </a:r>
            <a:r>
              <a:rPr sz="2400" spc="-15" dirty="0">
                <a:latin typeface="Arial"/>
                <a:cs typeface="Arial"/>
              </a:rPr>
              <a:t>shipping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15" dirty="0">
                <a:latin typeface="Arial"/>
                <a:cs typeface="Arial"/>
              </a:rPr>
              <a:t>sale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55" dirty="0">
                <a:latin typeface="Arial"/>
                <a:cs typeface="Arial"/>
              </a:rPr>
              <a:t>except </a:t>
            </a:r>
            <a:r>
              <a:rPr sz="2400" spc="-20" dirty="0">
                <a:latin typeface="Arial"/>
                <a:cs typeface="Arial"/>
              </a:rPr>
              <a:t>meat, </a:t>
            </a:r>
            <a:r>
              <a:rPr sz="2400" spc="-15" dirty="0">
                <a:latin typeface="Arial"/>
                <a:cs typeface="Arial"/>
              </a:rPr>
              <a:t>poultry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39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eggs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2865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Setting </a:t>
            </a:r>
            <a:r>
              <a:rPr sz="2400" spc="-25" dirty="0">
                <a:latin typeface="Arial"/>
                <a:cs typeface="Arial"/>
              </a:rPr>
              <a:t>standards </a:t>
            </a:r>
            <a:r>
              <a:rPr sz="2400" spc="5" dirty="0">
                <a:latin typeface="Arial"/>
                <a:cs typeface="Arial"/>
              </a:rPr>
              <a:t>for the </a:t>
            </a:r>
            <a:r>
              <a:rPr sz="2400" spc="-20" dirty="0">
                <a:latin typeface="Arial"/>
                <a:cs typeface="Arial"/>
              </a:rPr>
              <a:t>composition, </a:t>
            </a:r>
            <a:r>
              <a:rPr sz="2400" spc="-25" dirty="0">
                <a:latin typeface="Arial"/>
                <a:cs typeface="Arial"/>
              </a:rPr>
              <a:t>quality, </a:t>
            </a:r>
            <a:r>
              <a:rPr sz="2400" spc="-5" dirty="0">
                <a:latin typeface="Arial"/>
                <a:cs typeface="Arial"/>
              </a:rPr>
              <a:t>safety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65"/>
              </a:lnSpc>
            </a:pPr>
            <a:r>
              <a:rPr sz="2400" spc="-25" dirty="0">
                <a:latin typeface="Arial"/>
                <a:cs typeface="Arial"/>
              </a:rPr>
              <a:t>labeling </a:t>
            </a:r>
            <a:r>
              <a:rPr sz="2400" spc="-35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15" dirty="0">
                <a:latin typeface="Arial"/>
                <a:cs typeface="Arial"/>
              </a:rPr>
              <a:t>food</a:t>
            </a:r>
            <a:r>
              <a:rPr sz="2400" spc="4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additives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Issuing a </a:t>
            </a:r>
            <a:r>
              <a:rPr sz="2400" spc="-20" dirty="0">
                <a:latin typeface="Arial"/>
                <a:cs typeface="Arial"/>
              </a:rPr>
              <a:t>recall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15" dirty="0">
                <a:latin typeface="Arial"/>
                <a:cs typeface="Arial"/>
              </a:rPr>
              <a:t>that may </a:t>
            </a:r>
            <a:r>
              <a:rPr sz="2400" spc="-10" dirty="0">
                <a:latin typeface="Arial"/>
                <a:cs typeface="Arial"/>
              </a:rPr>
              <a:t>cause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risk to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health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Publishing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15" dirty="0">
                <a:latin typeface="Arial"/>
                <a:cs typeface="Arial"/>
              </a:rPr>
              <a:t>regularly </a:t>
            </a:r>
            <a:r>
              <a:rPr sz="2400" spc="-20" dirty="0">
                <a:latin typeface="Arial"/>
                <a:cs typeface="Arial"/>
              </a:rPr>
              <a:t>updating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10" dirty="0">
                <a:latin typeface="Arial"/>
                <a:cs typeface="Arial"/>
              </a:rPr>
              <a:t>FDA </a:t>
            </a:r>
            <a:r>
              <a:rPr sz="2400" i="1" spc="-25" dirty="0">
                <a:latin typeface="Arial"/>
                <a:cs typeface="Arial"/>
              </a:rPr>
              <a:t>Food</a:t>
            </a:r>
            <a:r>
              <a:rPr sz="2400" i="1" spc="-160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Code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6931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Chemical</a:t>
            </a:r>
            <a:r>
              <a:rPr spc="-130" dirty="0"/>
              <a:t> </a:t>
            </a:r>
            <a:r>
              <a:rPr spc="10" dirty="0"/>
              <a:t>hazards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4766945" cy="178053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Cleaning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15" dirty="0">
                <a:latin typeface="Arial"/>
                <a:cs typeface="Arial"/>
              </a:rPr>
              <a:t>sanitizing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products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Pesticides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Unsuitable </a:t>
            </a:r>
            <a:r>
              <a:rPr sz="2400" spc="-20" dirty="0">
                <a:latin typeface="Arial"/>
                <a:cs typeface="Arial"/>
              </a:rPr>
              <a:t>metal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containers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Arial"/>
                <a:cs typeface="Arial"/>
              </a:rPr>
              <a:t>Excessive </a:t>
            </a:r>
            <a:r>
              <a:rPr sz="2400" spc="-10" dirty="0">
                <a:latin typeface="Arial"/>
                <a:cs typeface="Arial"/>
              </a:rPr>
              <a:t>food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additives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5112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Role </a:t>
            </a:r>
            <a:r>
              <a:rPr spc="5" dirty="0"/>
              <a:t>of </a:t>
            </a:r>
            <a:r>
              <a:rPr spc="-10" dirty="0"/>
              <a:t>state </a:t>
            </a:r>
            <a:r>
              <a:rPr spc="10" dirty="0"/>
              <a:t>and </a:t>
            </a:r>
            <a:r>
              <a:rPr spc="-5" dirty="0"/>
              <a:t>local</a:t>
            </a:r>
            <a:r>
              <a:rPr spc="-120" dirty="0"/>
              <a:t> </a:t>
            </a:r>
            <a:r>
              <a:rPr spc="5" dirty="0"/>
              <a:t>agencies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40852"/>
            <a:ext cx="8014970" cy="357377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176530" indent="-343535">
              <a:lnSpc>
                <a:spcPct val="90000"/>
              </a:lnSpc>
              <a:spcBef>
                <a:spcPts val="3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Various </a:t>
            </a:r>
            <a:r>
              <a:rPr sz="2400" spc="-30" dirty="0">
                <a:latin typeface="Arial"/>
                <a:cs typeface="Arial"/>
              </a:rPr>
              <a:t>agencies </a:t>
            </a:r>
            <a:r>
              <a:rPr sz="2400" spc="-35" dirty="0">
                <a:latin typeface="Arial"/>
                <a:cs typeface="Arial"/>
              </a:rPr>
              <a:t>have </a:t>
            </a:r>
            <a:r>
              <a:rPr sz="2400" spc="-20" dirty="0">
                <a:latin typeface="Arial"/>
                <a:cs typeface="Arial"/>
              </a:rPr>
              <a:t>responsibility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15" dirty="0">
                <a:latin typeface="Arial"/>
                <a:cs typeface="Arial"/>
              </a:rPr>
              <a:t>regulating </a:t>
            </a:r>
            <a:r>
              <a:rPr sz="2400" spc="-20" dirty="0">
                <a:latin typeface="Arial"/>
                <a:cs typeface="Arial"/>
              </a:rPr>
              <a:t>and  </a:t>
            </a:r>
            <a:r>
              <a:rPr sz="2400" dirty="0">
                <a:latin typeface="Arial"/>
                <a:cs typeface="Arial"/>
              </a:rPr>
              <a:t>enforcing </a:t>
            </a:r>
            <a:r>
              <a:rPr sz="2400" spc="-15" dirty="0">
                <a:latin typeface="Arial"/>
                <a:cs typeface="Arial"/>
              </a:rPr>
              <a:t>food </a:t>
            </a:r>
            <a:r>
              <a:rPr sz="2400" spc="-10" dirty="0">
                <a:latin typeface="Arial"/>
                <a:cs typeface="Arial"/>
              </a:rPr>
              <a:t>safety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50" dirty="0">
                <a:latin typeface="Arial"/>
                <a:cs typeface="Arial"/>
              </a:rPr>
              <a:t>example </a:t>
            </a:r>
            <a:r>
              <a:rPr sz="2400" spc="-25" dirty="0">
                <a:latin typeface="Arial"/>
                <a:cs typeface="Arial"/>
              </a:rPr>
              <a:t>public </a:t>
            </a:r>
            <a:r>
              <a:rPr sz="2400" spc="-20" dirty="0">
                <a:latin typeface="Arial"/>
                <a:cs typeface="Arial"/>
              </a:rPr>
              <a:t>health,  environmental health </a:t>
            </a:r>
            <a:r>
              <a:rPr sz="2400" spc="-3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agriculture </a:t>
            </a:r>
            <a:r>
              <a:rPr sz="2400" spc="-25" dirty="0">
                <a:latin typeface="Arial"/>
                <a:cs typeface="Arial"/>
              </a:rPr>
              <a:t>departments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25" dirty="0">
                <a:latin typeface="Arial"/>
                <a:cs typeface="Arial"/>
              </a:rPr>
              <a:t>they: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125"/>
              </a:lnSpc>
              <a:spcBef>
                <a:spcPts val="445"/>
              </a:spcBef>
              <a:buChar char="–"/>
              <a:tabLst>
                <a:tab pos="756285" algn="l"/>
                <a:tab pos="756920" algn="l"/>
              </a:tabLst>
            </a:pPr>
            <a:r>
              <a:rPr sz="1850" spc="-15" dirty="0">
                <a:latin typeface="Arial"/>
                <a:cs typeface="Arial"/>
              </a:rPr>
              <a:t>have </a:t>
            </a:r>
            <a:r>
              <a:rPr sz="1850" spc="20" dirty="0">
                <a:latin typeface="Arial"/>
                <a:cs typeface="Arial"/>
              </a:rPr>
              <a:t>primary influence </a:t>
            </a:r>
            <a:r>
              <a:rPr sz="1850" spc="15" dirty="0">
                <a:latin typeface="Arial"/>
                <a:cs typeface="Arial"/>
              </a:rPr>
              <a:t>on </a:t>
            </a:r>
            <a:r>
              <a:rPr sz="1850" spc="10" dirty="0">
                <a:latin typeface="Arial"/>
                <a:cs typeface="Arial"/>
              </a:rPr>
              <a:t>the day-to-day operation of </a:t>
            </a:r>
            <a:r>
              <a:rPr sz="1850" spc="15" dirty="0">
                <a:latin typeface="Arial"/>
                <a:cs typeface="Arial"/>
              </a:rPr>
              <a:t>a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spc="10" dirty="0">
                <a:latin typeface="Arial"/>
                <a:cs typeface="Arial"/>
              </a:rPr>
              <a:t>food</a:t>
            </a:r>
            <a:endParaRPr sz="1850">
              <a:latin typeface="Arial"/>
              <a:cs typeface="Arial"/>
            </a:endParaRPr>
          </a:p>
          <a:p>
            <a:pPr marL="756285">
              <a:lnSpc>
                <a:spcPts val="2125"/>
              </a:lnSpc>
            </a:pPr>
            <a:r>
              <a:rPr sz="1850" spc="30" dirty="0">
                <a:latin typeface="Arial"/>
                <a:cs typeface="Arial"/>
              </a:rPr>
              <a:t>establishment</a:t>
            </a:r>
            <a:endParaRPr sz="1850">
              <a:latin typeface="Arial"/>
              <a:cs typeface="Arial"/>
            </a:endParaRPr>
          </a:p>
          <a:p>
            <a:pPr marL="756285" marR="5080" lvl="1" indent="-286385">
              <a:lnSpc>
                <a:spcPts val="21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sz="1850" spc="-15" dirty="0">
                <a:latin typeface="Arial"/>
                <a:cs typeface="Arial"/>
              </a:rPr>
              <a:t>have </a:t>
            </a:r>
            <a:r>
              <a:rPr sz="1850" spc="15" dirty="0">
                <a:latin typeface="Arial"/>
                <a:cs typeface="Arial"/>
              </a:rPr>
              <a:t>a </a:t>
            </a:r>
            <a:r>
              <a:rPr sz="1850" spc="10" dirty="0">
                <a:latin typeface="Arial"/>
                <a:cs typeface="Arial"/>
              </a:rPr>
              <a:t>general duty to protect </a:t>
            </a:r>
            <a:r>
              <a:rPr sz="1850" spc="20" dirty="0">
                <a:latin typeface="Arial"/>
                <a:cs typeface="Arial"/>
              </a:rPr>
              <a:t>public </a:t>
            </a:r>
            <a:r>
              <a:rPr sz="1850" spc="15" dirty="0">
                <a:latin typeface="Arial"/>
                <a:cs typeface="Arial"/>
              </a:rPr>
              <a:t>health and ensure </a:t>
            </a:r>
            <a:r>
              <a:rPr sz="1850" spc="10" dirty="0">
                <a:latin typeface="Arial"/>
                <a:cs typeface="Arial"/>
              </a:rPr>
              <a:t>food </a:t>
            </a:r>
            <a:r>
              <a:rPr sz="1850" spc="5" dirty="0">
                <a:latin typeface="Arial"/>
                <a:cs typeface="Arial"/>
              </a:rPr>
              <a:t>offered  </a:t>
            </a:r>
            <a:r>
              <a:rPr sz="1850" spc="10" dirty="0">
                <a:latin typeface="Arial"/>
                <a:cs typeface="Arial"/>
              </a:rPr>
              <a:t>to </a:t>
            </a:r>
            <a:r>
              <a:rPr sz="1850" spc="25" dirty="0">
                <a:latin typeface="Arial"/>
                <a:cs typeface="Arial"/>
              </a:rPr>
              <a:t>consumers </a:t>
            </a:r>
            <a:r>
              <a:rPr sz="1850" spc="20" dirty="0">
                <a:latin typeface="Arial"/>
                <a:cs typeface="Arial"/>
              </a:rPr>
              <a:t>is </a:t>
            </a:r>
            <a:r>
              <a:rPr sz="1850" spc="15" dirty="0">
                <a:latin typeface="Arial"/>
                <a:cs typeface="Arial"/>
              </a:rPr>
              <a:t>safe, </a:t>
            </a:r>
            <a:r>
              <a:rPr sz="1850" spc="10" dirty="0">
                <a:latin typeface="Arial"/>
                <a:cs typeface="Arial"/>
              </a:rPr>
              <a:t>unadulterated </a:t>
            </a:r>
            <a:r>
              <a:rPr sz="1850" spc="15" dirty="0">
                <a:latin typeface="Arial"/>
                <a:cs typeface="Arial"/>
              </a:rPr>
              <a:t>and </a:t>
            </a:r>
            <a:r>
              <a:rPr sz="1850" spc="20" dirty="0">
                <a:latin typeface="Arial"/>
                <a:cs typeface="Arial"/>
              </a:rPr>
              <a:t>honestly</a:t>
            </a:r>
            <a:r>
              <a:rPr sz="1850" spc="175" dirty="0">
                <a:latin typeface="Arial"/>
                <a:cs typeface="Arial"/>
              </a:rPr>
              <a:t> </a:t>
            </a:r>
            <a:r>
              <a:rPr sz="1850" spc="10" dirty="0">
                <a:latin typeface="Arial"/>
                <a:cs typeface="Arial"/>
              </a:rPr>
              <a:t>presented</a:t>
            </a:r>
            <a:endParaRPr sz="185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65"/>
              </a:spcBef>
              <a:buChar char="–"/>
              <a:tabLst>
                <a:tab pos="756285" algn="l"/>
                <a:tab pos="756920" algn="l"/>
              </a:tabLst>
            </a:pPr>
            <a:r>
              <a:rPr sz="1850" spc="30" dirty="0">
                <a:latin typeface="Arial"/>
                <a:cs typeface="Arial"/>
              </a:rPr>
              <a:t>issue </a:t>
            </a:r>
            <a:r>
              <a:rPr sz="1850" spc="10" dirty="0">
                <a:latin typeface="Arial"/>
                <a:cs typeface="Arial"/>
              </a:rPr>
              <a:t>of </a:t>
            </a:r>
            <a:r>
              <a:rPr sz="1850" spc="20" dirty="0">
                <a:latin typeface="Arial"/>
                <a:cs typeface="Arial"/>
              </a:rPr>
              <a:t>permits </a:t>
            </a:r>
            <a:r>
              <a:rPr sz="1850" spc="10" dirty="0">
                <a:latin typeface="Arial"/>
                <a:cs typeface="Arial"/>
              </a:rPr>
              <a:t>to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spc="10" dirty="0">
                <a:latin typeface="Arial"/>
                <a:cs typeface="Arial"/>
              </a:rPr>
              <a:t>operate</a:t>
            </a:r>
            <a:endParaRPr sz="185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50" spc="-5" dirty="0">
                <a:latin typeface="Arial"/>
                <a:cs typeface="Arial"/>
              </a:rPr>
              <a:t>provide </a:t>
            </a:r>
            <a:r>
              <a:rPr sz="1850" dirty="0">
                <a:latin typeface="Arial"/>
                <a:cs typeface="Arial"/>
              </a:rPr>
              <a:t>advice </a:t>
            </a:r>
            <a:r>
              <a:rPr sz="1850" spc="15" dirty="0">
                <a:latin typeface="Arial"/>
                <a:cs typeface="Arial"/>
              </a:rPr>
              <a:t>on </a:t>
            </a:r>
            <a:r>
              <a:rPr sz="1850" spc="20" dirty="0">
                <a:latin typeface="Arial"/>
                <a:cs typeface="Arial"/>
              </a:rPr>
              <a:t>all aspects </a:t>
            </a:r>
            <a:r>
              <a:rPr sz="1850" spc="10" dirty="0">
                <a:latin typeface="Arial"/>
                <a:cs typeface="Arial"/>
              </a:rPr>
              <a:t>of food</a:t>
            </a:r>
            <a:r>
              <a:rPr sz="1850" spc="365" dirty="0">
                <a:latin typeface="Arial"/>
                <a:cs typeface="Arial"/>
              </a:rPr>
              <a:t> </a:t>
            </a:r>
            <a:r>
              <a:rPr sz="1850" spc="15" dirty="0">
                <a:latin typeface="Arial"/>
                <a:cs typeface="Arial"/>
              </a:rPr>
              <a:t>safety</a:t>
            </a:r>
            <a:endParaRPr sz="185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850" spc="20" dirty="0">
                <a:latin typeface="Arial"/>
                <a:cs typeface="Arial"/>
              </a:rPr>
              <a:t>conduct </a:t>
            </a:r>
            <a:r>
              <a:rPr sz="1850" spc="10" dirty="0">
                <a:latin typeface="Arial"/>
                <a:cs typeface="Arial"/>
              </a:rPr>
              <a:t>food </a:t>
            </a:r>
            <a:r>
              <a:rPr sz="1850" spc="15" dirty="0">
                <a:latin typeface="Arial"/>
                <a:cs typeface="Arial"/>
              </a:rPr>
              <a:t>safety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spc="20" dirty="0">
                <a:latin typeface="Arial"/>
                <a:cs typeface="Arial"/>
              </a:rPr>
              <a:t>inspections</a:t>
            </a:r>
            <a:endParaRPr sz="185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850" spc="10" dirty="0">
                <a:latin typeface="Arial"/>
                <a:cs typeface="Arial"/>
              </a:rPr>
              <a:t>enforce the </a:t>
            </a:r>
            <a:r>
              <a:rPr sz="1850" spc="15" dirty="0">
                <a:latin typeface="Arial"/>
                <a:cs typeface="Arial"/>
              </a:rPr>
              <a:t>state </a:t>
            </a:r>
            <a:r>
              <a:rPr sz="1850" spc="10" dirty="0">
                <a:latin typeface="Arial"/>
                <a:cs typeface="Arial"/>
              </a:rPr>
              <a:t>or </a:t>
            </a:r>
            <a:r>
              <a:rPr sz="1850" spc="20" dirty="0">
                <a:latin typeface="Arial"/>
                <a:cs typeface="Arial"/>
              </a:rPr>
              <a:t>local </a:t>
            </a:r>
            <a:r>
              <a:rPr sz="1850" spc="10" dirty="0">
                <a:latin typeface="Arial"/>
                <a:cs typeface="Arial"/>
              </a:rPr>
              <a:t>food</a:t>
            </a:r>
            <a:r>
              <a:rPr sz="1850" spc="155" dirty="0">
                <a:latin typeface="Arial"/>
                <a:cs typeface="Arial"/>
              </a:rPr>
              <a:t> </a:t>
            </a:r>
            <a:r>
              <a:rPr sz="1850" spc="20" dirty="0">
                <a:latin typeface="Arial"/>
                <a:cs typeface="Arial"/>
              </a:rPr>
              <a:t>code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363410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What </a:t>
            </a:r>
            <a:r>
              <a:rPr spc="-25" dirty="0"/>
              <a:t>is</a:t>
            </a:r>
            <a:r>
              <a:rPr spc="-320" dirty="0"/>
              <a:t> </a:t>
            </a:r>
            <a:r>
              <a:rPr spc="-5" dirty="0"/>
              <a:t>inspected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25739"/>
            <a:ext cx="7343140" cy="40506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2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Employee and </a:t>
            </a:r>
            <a:r>
              <a:rPr sz="2000" spc="5" dirty="0">
                <a:latin typeface="Arial"/>
                <a:cs typeface="Arial"/>
              </a:rPr>
              <a:t>management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practices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latin typeface="Arial"/>
                <a:cs typeface="Arial"/>
              </a:rPr>
              <a:t>Personal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hygiene,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including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restrictions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infected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employees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Time </a:t>
            </a:r>
            <a:r>
              <a:rPr sz="2000" spc="15" dirty="0">
                <a:latin typeface="Arial"/>
                <a:cs typeface="Arial"/>
              </a:rPr>
              <a:t>and temperature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0" dirty="0">
                <a:latin typeface="Arial"/>
                <a:cs typeface="Arial"/>
              </a:rPr>
              <a:t>Food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flows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0" dirty="0">
                <a:latin typeface="Arial"/>
                <a:cs typeface="Arial"/>
              </a:rPr>
              <a:t>Measures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prevent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contamination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cross-contamination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Cleaning and sanitizing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0" dirty="0">
                <a:latin typeface="Arial"/>
                <a:cs typeface="Arial"/>
              </a:rPr>
              <a:t>Equipment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utensils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Storage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Pest </a:t>
            </a:r>
            <a:r>
              <a:rPr sz="2000" spc="20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latin typeface="Arial"/>
                <a:cs typeface="Arial"/>
              </a:rPr>
              <a:t>W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ater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supplies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waste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disposal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latin typeface="Arial"/>
                <a:cs typeface="Arial"/>
              </a:rPr>
              <a:t>Handling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toxic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materials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0" dirty="0">
                <a:latin typeface="Arial"/>
                <a:cs typeface="Arial"/>
              </a:rPr>
              <a:t>Conformance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with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HACCP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plan, </a:t>
            </a:r>
            <a:r>
              <a:rPr sz="2000" spc="5" dirty="0">
                <a:latin typeface="Arial"/>
                <a:cs typeface="Arial"/>
              </a:rPr>
              <a:t>if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appropriate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48139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Imminent </a:t>
            </a:r>
            <a:r>
              <a:rPr spc="-5" dirty="0"/>
              <a:t>health</a:t>
            </a:r>
            <a:r>
              <a:rPr spc="70" dirty="0"/>
              <a:t> </a:t>
            </a:r>
            <a:r>
              <a:rPr spc="5" dirty="0"/>
              <a:t>hazard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78952"/>
            <a:ext cx="7571740" cy="3949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106045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significant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threat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danger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human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health,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based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evidence  </a:t>
            </a:r>
            <a:r>
              <a:rPr sz="2000" spc="5" dirty="0">
                <a:latin typeface="Arial"/>
                <a:cs typeface="Arial"/>
              </a:rPr>
              <a:t>sufficient </a:t>
            </a:r>
            <a:r>
              <a:rPr sz="2000" spc="25" dirty="0">
                <a:latin typeface="Arial"/>
                <a:cs typeface="Arial"/>
              </a:rPr>
              <a:t>to </a:t>
            </a:r>
            <a:r>
              <a:rPr sz="2000" spc="20" dirty="0">
                <a:latin typeface="Arial"/>
                <a:cs typeface="Arial"/>
              </a:rPr>
              <a:t>show that </a:t>
            </a:r>
            <a:r>
              <a:rPr sz="2000" spc="15" dirty="0">
                <a:latin typeface="Arial"/>
                <a:cs typeface="Arial"/>
              </a:rPr>
              <a:t>a </a:t>
            </a:r>
            <a:r>
              <a:rPr sz="2000" spc="20" dirty="0">
                <a:latin typeface="Arial"/>
                <a:cs typeface="Arial"/>
              </a:rPr>
              <a:t>product, practice, </a:t>
            </a:r>
            <a:r>
              <a:rPr sz="2000" spc="15" dirty="0">
                <a:latin typeface="Arial"/>
                <a:cs typeface="Arial"/>
              </a:rPr>
              <a:t>circumstance </a:t>
            </a:r>
            <a:r>
              <a:rPr sz="2000" spc="10" dirty="0">
                <a:latin typeface="Arial"/>
                <a:cs typeface="Arial"/>
              </a:rPr>
              <a:t>or </a:t>
            </a:r>
            <a:r>
              <a:rPr sz="2000" spc="5" dirty="0">
                <a:latin typeface="Arial"/>
                <a:cs typeface="Arial"/>
              </a:rPr>
              <a:t>event  </a:t>
            </a:r>
            <a:r>
              <a:rPr sz="2000" spc="20" dirty="0">
                <a:latin typeface="Arial"/>
                <a:cs typeface="Arial"/>
              </a:rPr>
              <a:t>creates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situation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that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requires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immediate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correction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cessation 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spc="15" dirty="0">
                <a:latin typeface="Arial"/>
                <a:cs typeface="Arial"/>
              </a:rPr>
              <a:t>operation </a:t>
            </a:r>
            <a:r>
              <a:rPr sz="2000" spc="25" dirty="0">
                <a:latin typeface="Arial"/>
                <a:cs typeface="Arial"/>
              </a:rPr>
              <a:t>to </a:t>
            </a:r>
            <a:r>
              <a:rPr sz="2000" spc="5" dirty="0">
                <a:latin typeface="Arial"/>
                <a:cs typeface="Arial"/>
              </a:rPr>
              <a:t>prevent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injury.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permit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holder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shall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immediately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discontinue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operations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notify  </a:t>
            </a:r>
            <a:r>
              <a:rPr sz="2000" spc="20" dirty="0">
                <a:latin typeface="Arial"/>
                <a:cs typeface="Arial"/>
              </a:rPr>
              <a:t>the </a:t>
            </a:r>
            <a:r>
              <a:rPr sz="2000" spc="15" dirty="0">
                <a:latin typeface="Arial"/>
                <a:cs typeface="Arial"/>
              </a:rPr>
              <a:t>regulatory </a:t>
            </a:r>
            <a:r>
              <a:rPr sz="2000" spc="20" dirty="0">
                <a:latin typeface="Arial"/>
                <a:cs typeface="Arial"/>
              </a:rPr>
              <a:t>authority </a:t>
            </a:r>
            <a:r>
              <a:rPr sz="2000" spc="5" dirty="0">
                <a:latin typeface="Arial"/>
                <a:cs typeface="Arial"/>
              </a:rPr>
              <a:t>if </a:t>
            </a:r>
            <a:r>
              <a:rPr sz="2000" spc="15" dirty="0">
                <a:latin typeface="Arial"/>
                <a:cs typeface="Arial"/>
              </a:rPr>
              <a:t>an </a:t>
            </a:r>
            <a:r>
              <a:rPr sz="2000" dirty="0">
                <a:latin typeface="Arial"/>
                <a:cs typeface="Arial"/>
              </a:rPr>
              <a:t>imminent </a:t>
            </a:r>
            <a:r>
              <a:rPr sz="2000" spc="15" dirty="0">
                <a:latin typeface="Arial"/>
                <a:cs typeface="Arial"/>
              </a:rPr>
              <a:t>health </a:t>
            </a:r>
            <a:r>
              <a:rPr sz="2000" spc="5" dirty="0">
                <a:latin typeface="Arial"/>
                <a:cs typeface="Arial"/>
              </a:rPr>
              <a:t>hazard </a:t>
            </a:r>
            <a:r>
              <a:rPr sz="2000" dirty="0">
                <a:latin typeface="Arial"/>
                <a:cs typeface="Arial"/>
              </a:rPr>
              <a:t>may </a:t>
            </a:r>
            <a:r>
              <a:rPr sz="2000" spc="-5" dirty="0">
                <a:latin typeface="Arial"/>
                <a:cs typeface="Arial"/>
              </a:rPr>
              <a:t>exist  </a:t>
            </a:r>
            <a:r>
              <a:rPr sz="2000" spc="20" dirty="0">
                <a:latin typeface="Arial"/>
                <a:cs typeface="Arial"/>
              </a:rPr>
              <a:t>because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spc="15" dirty="0">
                <a:latin typeface="Arial"/>
                <a:cs typeface="Arial"/>
              </a:rPr>
              <a:t>an emergency </a:t>
            </a:r>
            <a:r>
              <a:rPr sz="2000" spc="30" dirty="0">
                <a:latin typeface="Arial"/>
                <a:cs typeface="Arial"/>
              </a:rPr>
              <a:t>such </a:t>
            </a:r>
            <a:r>
              <a:rPr sz="2000" spc="10" dirty="0">
                <a:latin typeface="Arial"/>
                <a:cs typeface="Arial"/>
              </a:rPr>
              <a:t>as </a:t>
            </a:r>
            <a:r>
              <a:rPr sz="2000" spc="15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fire, flood, extended  </a:t>
            </a:r>
            <a:r>
              <a:rPr sz="2000" spc="15" dirty="0">
                <a:latin typeface="Arial"/>
                <a:cs typeface="Arial"/>
              </a:rPr>
              <a:t>interruption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spc="20" dirty="0">
                <a:latin typeface="Arial"/>
                <a:cs typeface="Arial"/>
              </a:rPr>
              <a:t>electrical </a:t>
            </a:r>
            <a:r>
              <a:rPr sz="2000" spc="10" dirty="0">
                <a:latin typeface="Arial"/>
                <a:cs typeface="Arial"/>
              </a:rPr>
              <a:t>or water </a:t>
            </a:r>
            <a:r>
              <a:rPr sz="2000" spc="15" dirty="0">
                <a:latin typeface="Arial"/>
                <a:cs typeface="Arial"/>
              </a:rPr>
              <a:t>service, </a:t>
            </a:r>
            <a:r>
              <a:rPr sz="2000" spc="10" dirty="0">
                <a:latin typeface="Arial"/>
                <a:cs typeface="Arial"/>
              </a:rPr>
              <a:t>sewage </a:t>
            </a:r>
            <a:r>
              <a:rPr sz="2000" spc="20" dirty="0">
                <a:latin typeface="Arial"/>
                <a:cs typeface="Arial"/>
              </a:rPr>
              <a:t>backup, </a:t>
            </a:r>
            <a:r>
              <a:rPr sz="2000" spc="15" dirty="0">
                <a:latin typeface="Arial"/>
                <a:cs typeface="Arial"/>
              </a:rPr>
              <a:t>misuse 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poisonous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toxic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materials,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onset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apparent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foodborne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illness  </a:t>
            </a:r>
            <a:r>
              <a:rPr sz="2000" spc="20" dirty="0">
                <a:latin typeface="Arial"/>
                <a:cs typeface="Arial"/>
              </a:rPr>
              <a:t>outbreak, gross </a:t>
            </a:r>
            <a:r>
              <a:rPr sz="2000" spc="15" dirty="0">
                <a:latin typeface="Arial"/>
                <a:cs typeface="Arial"/>
              </a:rPr>
              <a:t>insanitary occurrence </a:t>
            </a:r>
            <a:r>
              <a:rPr sz="2000" spc="10" dirty="0">
                <a:latin typeface="Arial"/>
                <a:cs typeface="Arial"/>
              </a:rPr>
              <a:t>or </a:t>
            </a:r>
            <a:r>
              <a:rPr sz="2000" spc="15" dirty="0">
                <a:latin typeface="Arial"/>
                <a:cs typeface="Arial"/>
              </a:rPr>
              <a:t>condition, </a:t>
            </a:r>
            <a:r>
              <a:rPr sz="2000" spc="10" dirty="0">
                <a:latin typeface="Arial"/>
                <a:cs typeface="Arial"/>
              </a:rPr>
              <a:t>or </a:t>
            </a:r>
            <a:r>
              <a:rPr sz="2000" spc="15" dirty="0">
                <a:latin typeface="Arial"/>
                <a:cs typeface="Arial"/>
              </a:rPr>
              <a:t>other  circumstances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that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could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endanger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public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health.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spc="10" dirty="0">
                <a:latin typeface="Arial"/>
                <a:cs typeface="Arial"/>
              </a:rPr>
              <a:t>FDA </a:t>
            </a:r>
            <a:r>
              <a:rPr sz="2400" i="1" spc="-25" dirty="0">
                <a:latin typeface="Arial"/>
                <a:cs typeface="Arial"/>
              </a:rPr>
              <a:t>Food</a:t>
            </a:r>
            <a:r>
              <a:rPr sz="2400" i="1" spc="60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Code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59416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The </a:t>
            </a:r>
            <a:r>
              <a:rPr spc="20" dirty="0"/>
              <a:t>seven </a:t>
            </a:r>
            <a:r>
              <a:rPr spc="10" dirty="0"/>
              <a:t>HACCP</a:t>
            </a:r>
            <a:r>
              <a:rPr spc="-140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93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6308"/>
            <a:ext cx="6166485" cy="31064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31825" indent="-619760">
              <a:lnSpc>
                <a:spcPct val="100000"/>
              </a:lnSpc>
              <a:spcBef>
                <a:spcPts val="675"/>
              </a:spcBef>
              <a:buClr>
                <a:srgbClr val="1F4066"/>
              </a:buClr>
              <a:buAutoNum type="arabicPeriod"/>
              <a:tabLst>
                <a:tab pos="631825" algn="l"/>
                <a:tab pos="632460" algn="l"/>
              </a:tabLst>
            </a:pPr>
            <a:r>
              <a:rPr sz="2400" spc="-5" dirty="0">
                <a:latin typeface="Arial"/>
                <a:cs typeface="Arial"/>
              </a:rPr>
              <a:t>Identify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hazards</a:t>
            </a:r>
            <a:endParaRPr sz="2400">
              <a:latin typeface="Arial"/>
              <a:cs typeface="Arial"/>
            </a:endParaRPr>
          </a:p>
          <a:p>
            <a:pPr marL="631825" indent="-619760">
              <a:lnSpc>
                <a:spcPct val="100000"/>
              </a:lnSpc>
              <a:spcBef>
                <a:spcPts val="575"/>
              </a:spcBef>
              <a:buClr>
                <a:srgbClr val="1F4066"/>
              </a:buClr>
              <a:buAutoNum type="arabicPeriod"/>
              <a:tabLst>
                <a:tab pos="631825" algn="l"/>
                <a:tab pos="632460" algn="l"/>
              </a:tabLst>
            </a:pPr>
            <a:r>
              <a:rPr sz="2400" spc="-5" dirty="0">
                <a:latin typeface="Arial"/>
                <a:cs typeface="Arial"/>
              </a:rPr>
              <a:t>Identify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critical </a:t>
            </a:r>
            <a:r>
              <a:rPr sz="2400" spc="-15" dirty="0">
                <a:latin typeface="Arial"/>
                <a:cs typeface="Arial"/>
              </a:rPr>
              <a:t>control </a:t>
            </a:r>
            <a:r>
              <a:rPr sz="2400" spc="-20" dirty="0">
                <a:latin typeface="Arial"/>
                <a:cs typeface="Arial"/>
              </a:rPr>
              <a:t>points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(CCPs)</a:t>
            </a:r>
            <a:endParaRPr sz="2400">
              <a:latin typeface="Arial"/>
              <a:cs typeface="Arial"/>
            </a:endParaRPr>
          </a:p>
          <a:p>
            <a:pPr marL="631825" indent="-619760">
              <a:lnSpc>
                <a:spcPct val="100000"/>
              </a:lnSpc>
              <a:spcBef>
                <a:spcPts val="575"/>
              </a:spcBef>
              <a:buClr>
                <a:srgbClr val="1F4066"/>
              </a:buClr>
              <a:buAutoNum type="arabicPeriod"/>
              <a:tabLst>
                <a:tab pos="631825" algn="l"/>
                <a:tab pos="632460" algn="l"/>
              </a:tabLst>
            </a:pPr>
            <a:r>
              <a:rPr sz="2400" spc="-30" dirty="0">
                <a:latin typeface="Arial"/>
                <a:cs typeface="Arial"/>
              </a:rPr>
              <a:t>Set </a:t>
            </a:r>
            <a:r>
              <a:rPr sz="2400" spc="5" dirty="0">
                <a:latin typeface="Arial"/>
                <a:cs typeface="Arial"/>
              </a:rPr>
              <a:t>up </a:t>
            </a:r>
            <a:r>
              <a:rPr sz="2400" spc="-5" dirty="0">
                <a:latin typeface="Arial"/>
                <a:cs typeface="Arial"/>
              </a:rPr>
              <a:t>critical </a:t>
            </a:r>
            <a:r>
              <a:rPr sz="2400" dirty="0">
                <a:latin typeface="Arial"/>
                <a:cs typeface="Arial"/>
              </a:rPr>
              <a:t>limits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30" dirty="0">
                <a:latin typeface="Arial"/>
                <a:cs typeface="Arial"/>
              </a:rPr>
              <a:t>each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CCP</a:t>
            </a:r>
            <a:endParaRPr sz="2400">
              <a:latin typeface="Arial"/>
              <a:cs typeface="Arial"/>
            </a:endParaRPr>
          </a:p>
          <a:p>
            <a:pPr marL="631825" indent="-619760">
              <a:lnSpc>
                <a:spcPct val="100000"/>
              </a:lnSpc>
              <a:spcBef>
                <a:spcPts val="575"/>
              </a:spcBef>
              <a:buClr>
                <a:srgbClr val="1F4066"/>
              </a:buClr>
              <a:buAutoNum type="arabicPeriod"/>
              <a:tabLst>
                <a:tab pos="631825" algn="l"/>
                <a:tab pos="632460" algn="l"/>
              </a:tabLst>
            </a:pPr>
            <a:r>
              <a:rPr sz="2400" spc="-15" dirty="0">
                <a:latin typeface="Arial"/>
                <a:cs typeface="Arial"/>
              </a:rPr>
              <a:t>Monitor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CCPs</a:t>
            </a:r>
            <a:endParaRPr sz="2400">
              <a:latin typeface="Arial"/>
              <a:cs typeface="Arial"/>
            </a:endParaRPr>
          </a:p>
          <a:p>
            <a:pPr marL="631825" indent="-619760">
              <a:lnSpc>
                <a:spcPct val="100000"/>
              </a:lnSpc>
              <a:spcBef>
                <a:spcPts val="575"/>
              </a:spcBef>
              <a:buClr>
                <a:srgbClr val="1F4066"/>
              </a:buClr>
              <a:buAutoNum type="arabicPeriod"/>
              <a:tabLst>
                <a:tab pos="631825" algn="l"/>
                <a:tab pos="632460" algn="l"/>
              </a:tabLst>
            </a:pPr>
            <a:r>
              <a:rPr sz="2400" spc="-20" dirty="0">
                <a:latin typeface="Arial"/>
                <a:cs typeface="Arial"/>
              </a:rPr>
              <a:t>Establish </a:t>
            </a:r>
            <a:r>
              <a:rPr sz="2400" spc="-15" dirty="0">
                <a:latin typeface="Arial"/>
                <a:cs typeface="Arial"/>
              </a:rPr>
              <a:t>corrective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actions</a:t>
            </a:r>
            <a:endParaRPr sz="2400">
              <a:latin typeface="Arial"/>
              <a:cs typeface="Arial"/>
            </a:endParaRPr>
          </a:p>
          <a:p>
            <a:pPr marL="631825" indent="-619760">
              <a:lnSpc>
                <a:spcPct val="100000"/>
              </a:lnSpc>
              <a:spcBef>
                <a:spcPts val="650"/>
              </a:spcBef>
              <a:buClr>
                <a:srgbClr val="1F4066"/>
              </a:buClr>
              <a:buAutoNum type="arabicPeriod"/>
              <a:tabLst>
                <a:tab pos="631825" algn="l"/>
                <a:tab pos="632460" algn="l"/>
              </a:tabLst>
            </a:pPr>
            <a:r>
              <a:rPr sz="2400" dirty="0">
                <a:latin typeface="Arial"/>
                <a:cs typeface="Arial"/>
              </a:rPr>
              <a:t>Verify </a:t>
            </a:r>
            <a:r>
              <a:rPr sz="2400" spc="-15" dirty="0">
                <a:latin typeface="Arial"/>
                <a:cs typeface="Arial"/>
              </a:rPr>
              <a:t>that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HACCP </a:t>
            </a:r>
            <a:r>
              <a:rPr sz="2400" spc="-25" dirty="0">
                <a:latin typeface="Arial"/>
                <a:cs typeface="Arial"/>
              </a:rPr>
              <a:t>system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working</a:t>
            </a:r>
            <a:endParaRPr sz="2400">
              <a:latin typeface="Arial"/>
              <a:cs typeface="Arial"/>
            </a:endParaRPr>
          </a:p>
          <a:p>
            <a:pPr marL="631825" indent="-619760">
              <a:lnSpc>
                <a:spcPct val="100000"/>
              </a:lnSpc>
              <a:spcBef>
                <a:spcPts val="575"/>
              </a:spcBef>
              <a:buClr>
                <a:srgbClr val="1F4066"/>
              </a:buClr>
              <a:buAutoNum type="arabicPeriod"/>
              <a:tabLst>
                <a:tab pos="631825" algn="l"/>
                <a:tab pos="632460" algn="l"/>
              </a:tabLst>
            </a:pPr>
            <a:r>
              <a:rPr sz="2400" spc="-10" dirty="0">
                <a:latin typeface="Arial"/>
                <a:cs typeface="Arial"/>
              </a:rPr>
              <a:t>Document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HACCP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7324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Food </a:t>
            </a:r>
            <a:r>
              <a:rPr spc="-15" dirty="0"/>
              <a:t>flow </a:t>
            </a:r>
            <a:r>
              <a:rPr dirty="0"/>
              <a:t>diagram – </a:t>
            </a:r>
            <a:r>
              <a:rPr spc="-10" dirty="0"/>
              <a:t>retail</a:t>
            </a:r>
            <a:r>
              <a:rPr spc="-15" dirty="0"/>
              <a:t> </a:t>
            </a:r>
            <a:r>
              <a:rPr dirty="0"/>
              <a:t>operation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09712" y="2271712"/>
          <a:ext cx="6139180" cy="69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025">
                <a:tc gridSpan="3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STORAGE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99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CHILLED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FROZEN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24000" y="5257800"/>
            <a:ext cx="60960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541655">
              <a:lnSpc>
                <a:spcPct val="100000"/>
              </a:lnSpc>
              <a:spcBef>
                <a:spcPts val="420"/>
              </a:spcBef>
            </a:pPr>
            <a:r>
              <a:rPr sz="1200" spc="-15" dirty="0">
                <a:latin typeface="Arial"/>
                <a:cs typeface="Arial"/>
              </a:rPr>
              <a:t>REMOVAL/DISPOSAL </a:t>
            </a:r>
            <a:r>
              <a:rPr sz="1200" spc="-20" dirty="0">
                <a:latin typeface="Arial"/>
                <a:cs typeface="Arial"/>
              </a:rPr>
              <a:t>OF </a:t>
            </a:r>
            <a:r>
              <a:rPr sz="1200" spc="-70" dirty="0">
                <a:latin typeface="Arial"/>
                <a:cs typeface="Arial"/>
              </a:rPr>
              <a:t>UNFIT, </a:t>
            </a:r>
            <a:r>
              <a:rPr sz="1200" dirty="0">
                <a:latin typeface="Arial"/>
                <a:cs typeface="Arial"/>
              </a:rPr>
              <a:t>DAMAGED </a:t>
            </a:r>
            <a:r>
              <a:rPr sz="1200" spc="-20" dirty="0">
                <a:latin typeface="Arial"/>
                <a:cs typeface="Arial"/>
              </a:rPr>
              <a:t>OR </a:t>
            </a:r>
            <a:r>
              <a:rPr sz="1200" spc="-30" dirty="0">
                <a:latin typeface="Arial"/>
                <a:cs typeface="Arial"/>
              </a:rPr>
              <a:t>OUT-OF-DATE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400" y="1668526"/>
            <a:ext cx="19812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380"/>
              </a:spcBef>
            </a:pPr>
            <a:r>
              <a:rPr sz="1200" spc="-10" dirty="0">
                <a:latin typeface="Arial"/>
                <a:cs typeface="Arial"/>
              </a:rPr>
              <a:t>RECEIPT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400" y="3284601"/>
            <a:ext cx="1676400" cy="50355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351155" marR="340995" indent="28575">
              <a:lnSpc>
                <a:spcPts val="1430"/>
              </a:lnSpc>
              <a:spcBef>
                <a:spcPts val="450"/>
              </a:spcBef>
            </a:pPr>
            <a:r>
              <a:rPr sz="1200" spc="-30" dirty="0">
                <a:latin typeface="Arial"/>
                <a:cs typeface="Arial"/>
              </a:rPr>
              <a:t>UNPACKING,  </a:t>
            </a:r>
            <a:r>
              <a:rPr sz="1200" spc="-40" dirty="0">
                <a:latin typeface="Arial"/>
                <a:cs typeface="Arial"/>
              </a:rPr>
              <a:t>PRICING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ETC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4600" y="3287776"/>
            <a:ext cx="1600200" cy="50355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67335" marR="243840" indent="57150">
              <a:lnSpc>
                <a:spcPts val="1430"/>
              </a:lnSpc>
              <a:spcBef>
                <a:spcPts val="450"/>
              </a:spcBef>
            </a:pPr>
            <a:r>
              <a:rPr sz="1200" spc="-35" dirty="0">
                <a:latin typeface="Arial"/>
                <a:cs typeface="Arial"/>
              </a:rPr>
              <a:t>PORTIONING,  </a:t>
            </a:r>
            <a:r>
              <a:rPr sz="1200" spc="-30" dirty="0">
                <a:latin typeface="Arial"/>
                <a:cs typeface="Arial"/>
              </a:rPr>
              <a:t>SLICING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(DELI)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5325" y="2004948"/>
            <a:ext cx="142875" cy="285750"/>
          </a:xfrm>
          <a:custGeom>
            <a:avLst/>
            <a:gdLst/>
            <a:ahLst/>
            <a:cxnLst/>
            <a:rect l="l" t="t" r="r" b="b"/>
            <a:pathLst>
              <a:path w="142875" h="285750">
                <a:moveTo>
                  <a:pt x="0" y="142875"/>
                </a:moveTo>
                <a:lnTo>
                  <a:pt x="71500" y="285750"/>
                </a:lnTo>
                <a:lnTo>
                  <a:pt x="119083" y="190500"/>
                </a:lnTo>
                <a:lnTo>
                  <a:pt x="47625" y="190500"/>
                </a:lnTo>
                <a:lnTo>
                  <a:pt x="47625" y="174596"/>
                </a:lnTo>
                <a:lnTo>
                  <a:pt x="0" y="142875"/>
                </a:lnTo>
                <a:close/>
              </a:path>
              <a:path w="142875" h="285750">
                <a:moveTo>
                  <a:pt x="47625" y="174596"/>
                </a:moveTo>
                <a:lnTo>
                  <a:pt x="47625" y="190500"/>
                </a:lnTo>
                <a:lnTo>
                  <a:pt x="71500" y="190500"/>
                </a:lnTo>
                <a:lnTo>
                  <a:pt x="47625" y="174596"/>
                </a:lnTo>
                <a:close/>
              </a:path>
              <a:path w="142875" h="285750">
                <a:moveTo>
                  <a:pt x="95250" y="0"/>
                </a:moveTo>
                <a:lnTo>
                  <a:pt x="47625" y="0"/>
                </a:lnTo>
                <a:lnTo>
                  <a:pt x="47709" y="174653"/>
                </a:lnTo>
                <a:lnTo>
                  <a:pt x="71500" y="190500"/>
                </a:lnTo>
                <a:lnTo>
                  <a:pt x="95250" y="174653"/>
                </a:lnTo>
                <a:lnTo>
                  <a:pt x="95250" y="0"/>
                </a:lnTo>
                <a:close/>
              </a:path>
              <a:path w="142875" h="285750">
                <a:moveTo>
                  <a:pt x="95250" y="174653"/>
                </a:moveTo>
                <a:lnTo>
                  <a:pt x="71500" y="190500"/>
                </a:lnTo>
                <a:lnTo>
                  <a:pt x="95250" y="190500"/>
                </a:lnTo>
                <a:lnTo>
                  <a:pt x="95250" y="174653"/>
                </a:lnTo>
                <a:close/>
              </a:path>
              <a:path w="142875" h="285750">
                <a:moveTo>
                  <a:pt x="142875" y="142875"/>
                </a:moveTo>
                <a:lnTo>
                  <a:pt x="95334" y="174596"/>
                </a:lnTo>
                <a:lnTo>
                  <a:pt x="95250" y="190500"/>
                </a:lnTo>
                <a:lnTo>
                  <a:pt x="119083" y="190500"/>
                </a:lnTo>
                <a:lnTo>
                  <a:pt x="142875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7925" y="2966973"/>
            <a:ext cx="142875" cy="314325"/>
          </a:xfrm>
          <a:custGeom>
            <a:avLst/>
            <a:gdLst/>
            <a:ahLst/>
            <a:cxnLst/>
            <a:rect l="l" t="t" r="r" b="b"/>
            <a:pathLst>
              <a:path w="142875" h="314325">
                <a:moveTo>
                  <a:pt x="0" y="171450"/>
                </a:moveTo>
                <a:lnTo>
                  <a:pt x="71500" y="314325"/>
                </a:lnTo>
                <a:lnTo>
                  <a:pt x="119083" y="219075"/>
                </a:lnTo>
                <a:lnTo>
                  <a:pt x="47625" y="219075"/>
                </a:lnTo>
                <a:lnTo>
                  <a:pt x="47625" y="203171"/>
                </a:lnTo>
                <a:lnTo>
                  <a:pt x="0" y="171450"/>
                </a:lnTo>
                <a:close/>
              </a:path>
              <a:path w="142875" h="314325">
                <a:moveTo>
                  <a:pt x="47625" y="203171"/>
                </a:moveTo>
                <a:lnTo>
                  <a:pt x="47625" y="219075"/>
                </a:lnTo>
                <a:lnTo>
                  <a:pt x="71500" y="219075"/>
                </a:lnTo>
                <a:lnTo>
                  <a:pt x="47625" y="203171"/>
                </a:lnTo>
                <a:close/>
              </a:path>
              <a:path w="142875" h="314325">
                <a:moveTo>
                  <a:pt x="95250" y="0"/>
                </a:moveTo>
                <a:lnTo>
                  <a:pt x="47625" y="126"/>
                </a:lnTo>
                <a:lnTo>
                  <a:pt x="47709" y="203228"/>
                </a:lnTo>
                <a:lnTo>
                  <a:pt x="71500" y="219075"/>
                </a:lnTo>
                <a:lnTo>
                  <a:pt x="95250" y="203228"/>
                </a:lnTo>
                <a:lnTo>
                  <a:pt x="95250" y="0"/>
                </a:lnTo>
                <a:close/>
              </a:path>
              <a:path w="142875" h="314325">
                <a:moveTo>
                  <a:pt x="95250" y="203228"/>
                </a:moveTo>
                <a:lnTo>
                  <a:pt x="71500" y="219075"/>
                </a:lnTo>
                <a:lnTo>
                  <a:pt x="95250" y="219075"/>
                </a:lnTo>
                <a:lnTo>
                  <a:pt x="95250" y="203228"/>
                </a:lnTo>
                <a:close/>
              </a:path>
              <a:path w="142875" h="314325">
                <a:moveTo>
                  <a:pt x="142875" y="171450"/>
                </a:moveTo>
                <a:lnTo>
                  <a:pt x="95334" y="203171"/>
                </a:lnTo>
                <a:lnTo>
                  <a:pt x="95250" y="219075"/>
                </a:lnTo>
                <a:lnTo>
                  <a:pt x="119083" y="219075"/>
                </a:lnTo>
                <a:lnTo>
                  <a:pt x="142875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5325" y="2966973"/>
            <a:ext cx="142875" cy="314325"/>
          </a:xfrm>
          <a:custGeom>
            <a:avLst/>
            <a:gdLst/>
            <a:ahLst/>
            <a:cxnLst/>
            <a:rect l="l" t="t" r="r" b="b"/>
            <a:pathLst>
              <a:path w="142875" h="314325">
                <a:moveTo>
                  <a:pt x="0" y="171450"/>
                </a:moveTo>
                <a:lnTo>
                  <a:pt x="71500" y="314325"/>
                </a:lnTo>
                <a:lnTo>
                  <a:pt x="119083" y="219075"/>
                </a:lnTo>
                <a:lnTo>
                  <a:pt x="47625" y="219075"/>
                </a:lnTo>
                <a:lnTo>
                  <a:pt x="47625" y="203171"/>
                </a:lnTo>
                <a:lnTo>
                  <a:pt x="0" y="171450"/>
                </a:lnTo>
                <a:close/>
              </a:path>
              <a:path w="142875" h="314325">
                <a:moveTo>
                  <a:pt x="47625" y="203171"/>
                </a:moveTo>
                <a:lnTo>
                  <a:pt x="47625" y="219075"/>
                </a:lnTo>
                <a:lnTo>
                  <a:pt x="71500" y="219075"/>
                </a:lnTo>
                <a:lnTo>
                  <a:pt x="47625" y="203171"/>
                </a:lnTo>
                <a:close/>
              </a:path>
              <a:path w="142875" h="314325">
                <a:moveTo>
                  <a:pt x="95250" y="0"/>
                </a:moveTo>
                <a:lnTo>
                  <a:pt x="47625" y="126"/>
                </a:lnTo>
                <a:lnTo>
                  <a:pt x="47709" y="203228"/>
                </a:lnTo>
                <a:lnTo>
                  <a:pt x="71500" y="219075"/>
                </a:lnTo>
                <a:lnTo>
                  <a:pt x="95250" y="203228"/>
                </a:lnTo>
                <a:lnTo>
                  <a:pt x="95250" y="0"/>
                </a:lnTo>
                <a:close/>
              </a:path>
              <a:path w="142875" h="314325">
                <a:moveTo>
                  <a:pt x="95250" y="203228"/>
                </a:moveTo>
                <a:lnTo>
                  <a:pt x="71500" y="219075"/>
                </a:lnTo>
                <a:lnTo>
                  <a:pt x="95250" y="219075"/>
                </a:lnTo>
                <a:lnTo>
                  <a:pt x="95250" y="203228"/>
                </a:lnTo>
                <a:close/>
              </a:path>
              <a:path w="142875" h="314325">
                <a:moveTo>
                  <a:pt x="142875" y="171450"/>
                </a:moveTo>
                <a:lnTo>
                  <a:pt x="95334" y="203171"/>
                </a:lnTo>
                <a:lnTo>
                  <a:pt x="95250" y="219075"/>
                </a:lnTo>
                <a:lnTo>
                  <a:pt x="119083" y="219075"/>
                </a:lnTo>
                <a:lnTo>
                  <a:pt x="142875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2725" y="2957448"/>
            <a:ext cx="142875" cy="1162050"/>
          </a:xfrm>
          <a:custGeom>
            <a:avLst/>
            <a:gdLst/>
            <a:ahLst/>
            <a:cxnLst/>
            <a:rect l="l" t="t" r="r" b="b"/>
            <a:pathLst>
              <a:path w="142875" h="1162050">
                <a:moveTo>
                  <a:pt x="0" y="1019175"/>
                </a:moveTo>
                <a:lnTo>
                  <a:pt x="71374" y="1162050"/>
                </a:lnTo>
                <a:lnTo>
                  <a:pt x="118977" y="1066927"/>
                </a:lnTo>
                <a:lnTo>
                  <a:pt x="47625" y="1066927"/>
                </a:lnTo>
                <a:lnTo>
                  <a:pt x="47540" y="1050896"/>
                </a:lnTo>
                <a:lnTo>
                  <a:pt x="0" y="1019175"/>
                </a:lnTo>
                <a:close/>
              </a:path>
              <a:path w="142875" h="1162050">
                <a:moveTo>
                  <a:pt x="47625" y="1050953"/>
                </a:moveTo>
                <a:lnTo>
                  <a:pt x="47625" y="1066927"/>
                </a:lnTo>
                <a:lnTo>
                  <a:pt x="95250" y="1066927"/>
                </a:lnTo>
                <a:lnTo>
                  <a:pt x="71374" y="1066800"/>
                </a:lnTo>
                <a:lnTo>
                  <a:pt x="47625" y="1050953"/>
                </a:lnTo>
                <a:close/>
              </a:path>
              <a:path w="142875" h="1162050">
                <a:moveTo>
                  <a:pt x="142875" y="1019175"/>
                </a:moveTo>
                <a:lnTo>
                  <a:pt x="95250" y="1050896"/>
                </a:lnTo>
                <a:lnTo>
                  <a:pt x="95250" y="1066927"/>
                </a:lnTo>
                <a:lnTo>
                  <a:pt x="118977" y="1066927"/>
                </a:lnTo>
                <a:lnTo>
                  <a:pt x="142875" y="1019175"/>
                </a:lnTo>
                <a:close/>
              </a:path>
              <a:path w="142875" h="1162050">
                <a:moveTo>
                  <a:pt x="95250" y="0"/>
                </a:moveTo>
                <a:lnTo>
                  <a:pt x="47625" y="0"/>
                </a:lnTo>
                <a:lnTo>
                  <a:pt x="47625" y="1050953"/>
                </a:lnTo>
                <a:lnTo>
                  <a:pt x="71374" y="1066800"/>
                </a:lnTo>
                <a:lnTo>
                  <a:pt x="95165" y="1050953"/>
                </a:lnTo>
                <a:lnTo>
                  <a:pt x="95250" y="0"/>
                </a:lnTo>
                <a:close/>
              </a:path>
              <a:path w="142875" h="1162050">
                <a:moveTo>
                  <a:pt x="95250" y="1050896"/>
                </a:moveTo>
                <a:lnTo>
                  <a:pt x="71374" y="1066800"/>
                </a:lnTo>
                <a:lnTo>
                  <a:pt x="95250" y="1066800"/>
                </a:lnTo>
                <a:lnTo>
                  <a:pt x="95250" y="10508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7925" y="3795648"/>
            <a:ext cx="142875" cy="323850"/>
          </a:xfrm>
          <a:custGeom>
            <a:avLst/>
            <a:gdLst/>
            <a:ahLst/>
            <a:cxnLst/>
            <a:rect l="l" t="t" r="r" b="b"/>
            <a:pathLst>
              <a:path w="142875" h="323850">
                <a:moveTo>
                  <a:pt x="0" y="180975"/>
                </a:moveTo>
                <a:lnTo>
                  <a:pt x="71500" y="323850"/>
                </a:lnTo>
                <a:lnTo>
                  <a:pt x="119083" y="228600"/>
                </a:lnTo>
                <a:lnTo>
                  <a:pt x="47625" y="228600"/>
                </a:lnTo>
                <a:lnTo>
                  <a:pt x="47625" y="212696"/>
                </a:lnTo>
                <a:lnTo>
                  <a:pt x="0" y="180975"/>
                </a:lnTo>
                <a:close/>
              </a:path>
              <a:path w="142875" h="323850">
                <a:moveTo>
                  <a:pt x="47625" y="212696"/>
                </a:moveTo>
                <a:lnTo>
                  <a:pt x="47625" y="228600"/>
                </a:lnTo>
                <a:lnTo>
                  <a:pt x="71500" y="228600"/>
                </a:lnTo>
                <a:lnTo>
                  <a:pt x="47625" y="212696"/>
                </a:lnTo>
                <a:close/>
              </a:path>
              <a:path w="142875" h="323850">
                <a:moveTo>
                  <a:pt x="95250" y="0"/>
                </a:moveTo>
                <a:lnTo>
                  <a:pt x="47625" y="0"/>
                </a:lnTo>
                <a:lnTo>
                  <a:pt x="47709" y="212753"/>
                </a:lnTo>
                <a:lnTo>
                  <a:pt x="71500" y="228600"/>
                </a:lnTo>
                <a:lnTo>
                  <a:pt x="95250" y="212753"/>
                </a:lnTo>
                <a:lnTo>
                  <a:pt x="95250" y="0"/>
                </a:lnTo>
                <a:close/>
              </a:path>
              <a:path w="142875" h="323850">
                <a:moveTo>
                  <a:pt x="95250" y="212753"/>
                </a:moveTo>
                <a:lnTo>
                  <a:pt x="71500" y="228600"/>
                </a:lnTo>
                <a:lnTo>
                  <a:pt x="95250" y="228600"/>
                </a:lnTo>
                <a:lnTo>
                  <a:pt x="95250" y="212753"/>
                </a:lnTo>
                <a:close/>
              </a:path>
              <a:path w="142875" h="323850">
                <a:moveTo>
                  <a:pt x="142875" y="180975"/>
                </a:moveTo>
                <a:lnTo>
                  <a:pt x="95334" y="212696"/>
                </a:lnTo>
                <a:lnTo>
                  <a:pt x="95250" y="228600"/>
                </a:lnTo>
                <a:lnTo>
                  <a:pt x="119083" y="228600"/>
                </a:lnTo>
                <a:lnTo>
                  <a:pt x="142875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05325" y="4786248"/>
            <a:ext cx="142875" cy="476250"/>
          </a:xfrm>
          <a:custGeom>
            <a:avLst/>
            <a:gdLst/>
            <a:ahLst/>
            <a:cxnLst/>
            <a:rect l="l" t="t" r="r" b="b"/>
            <a:pathLst>
              <a:path w="142875" h="476250">
                <a:moveTo>
                  <a:pt x="0" y="333375"/>
                </a:moveTo>
                <a:lnTo>
                  <a:pt x="71500" y="476250"/>
                </a:lnTo>
                <a:lnTo>
                  <a:pt x="119083" y="381000"/>
                </a:lnTo>
                <a:lnTo>
                  <a:pt x="47625" y="381000"/>
                </a:lnTo>
                <a:lnTo>
                  <a:pt x="47625" y="365096"/>
                </a:lnTo>
                <a:lnTo>
                  <a:pt x="0" y="333375"/>
                </a:lnTo>
                <a:close/>
              </a:path>
              <a:path w="142875" h="476250">
                <a:moveTo>
                  <a:pt x="47625" y="365096"/>
                </a:moveTo>
                <a:lnTo>
                  <a:pt x="47625" y="381000"/>
                </a:lnTo>
                <a:lnTo>
                  <a:pt x="71500" y="381000"/>
                </a:lnTo>
                <a:lnTo>
                  <a:pt x="47625" y="365096"/>
                </a:lnTo>
                <a:close/>
              </a:path>
              <a:path w="142875" h="476250">
                <a:moveTo>
                  <a:pt x="95250" y="0"/>
                </a:moveTo>
                <a:lnTo>
                  <a:pt x="47625" y="0"/>
                </a:lnTo>
                <a:lnTo>
                  <a:pt x="47709" y="365153"/>
                </a:lnTo>
                <a:lnTo>
                  <a:pt x="71500" y="381000"/>
                </a:lnTo>
                <a:lnTo>
                  <a:pt x="95250" y="365153"/>
                </a:lnTo>
                <a:lnTo>
                  <a:pt x="95250" y="0"/>
                </a:lnTo>
                <a:close/>
              </a:path>
              <a:path w="142875" h="476250">
                <a:moveTo>
                  <a:pt x="95250" y="365153"/>
                </a:moveTo>
                <a:lnTo>
                  <a:pt x="71500" y="381000"/>
                </a:lnTo>
                <a:lnTo>
                  <a:pt x="95250" y="381000"/>
                </a:lnTo>
                <a:lnTo>
                  <a:pt x="95250" y="365153"/>
                </a:lnTo>
                <a:close/>
              </a:path>
              <a:path w="142875" h="476250">
                <a:moveTo>
                  <a:pt x="142875" y="333375"/>
                </a:moveTo>
                <a:lnTo>
                  <a:pt x="95334" y="365096"/>
                </a:lnTo>
                <a:lnTo>
                  <a:pt x="95250" y="381000"/>
                </a:lnTo>
                <a:lnTo>
                  <a:pt x="119083" y="381000"/>
                </a:lnTo>
                <a:lnTo>
                  <a:pt x="142875" y="333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509712" y="4102163"/>
          <a:ext cx="6139180" cy="860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899">
                <a:tc gridSpan="5"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DISPLAY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25">
                <a:tc grid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AMBIENT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CHILLED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FROZEN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79616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Food </a:t>
            </a:r>
            <a:r>
              <a:rPr spc="-15" dirty="0"/>
              <a:t>flow </a:t>
            </a:r>
            <a:r>
              <a:rPr dirty="0"/>
              <a:t>diagram – </a:t>
            </a:r>
            <a:r>
              <a:rPr spc="-5" dirty="0"/>
              <a:t>catering</a:t>
            </a:r>
            <a:r>
              <a:rPr spc="-3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05325" y="1947798"/>
            <a:ext cx="142875" cy="304800"/>
          </a:xfrm>
          <a:custGeom>
            <a:avLst/>
            <a:gdLst/>
            <a:ahLst/>
            <a:cxnLst/>
            <a:rect l="l" t="t" r="r" b="b"/>
            <a:pathLst>
              <a:path w="142875" h="304800">
                <a:moveTo>
                  <a:pt x="0" y="161925"/>
                </a:moveTo>
                <a:lnTo>
                  <a:pt x="71500" y="304800"/>
                </a:lnTo>
                <a:lnTo>
                  <a:pt x="119083" y="209550"/>
                </a:lnTo>
                <a:lnTo>
                  <a:pt x="47625" y="209550"/>
                </a:lnTo>
                <a:lnTo>
                  <a:pt x="47625" y="193646"/>
                </a:lnTo>
                <a:lnTo>
                  <a:pt x="0" y="161925"/>
                </a:lnTo>
                <a:close/>
              </a:path>
              <a:path w="142875" h="304800">
                <a:moveTo>
                  <a:pt x="47625" y="193646"/>
                </a:moveTo>
                <a:lnTo>
                  <a:pt x="47625" y="209550"/>
                </a:lnTo>
                <a:lnTo>
                  <a:pt x="71500" y="209550"/>
                </a:lnTo>
                <a:lnTo>
                  <a:pt x="47625" y="193646"/>
                </a:lnTo>
                <a:close/>
              </a:path>
              <a:path w="142875" h="304800">
                <a:moveTo>
                  <a:pt x="95250" y="0"/>
                </a:moveTo>
                <a:lnTo>
                  <a:pt x="47625" y="0"/>
                </a:lnTo>
                <a:lnTo>
                  <a:pt x="47709" y="193703"/>
                </a:lnTo>
                <a:lnTo>
                  <a:pt x="71500" y="209550"/>
                </a:lnTo>
                <a:lnTo>
                  <a:pt x="95250" y="193703"/>
                </a:lnTo>
                <a:lnTo>
                  <a:pt x="95250" y="0"/>
                </a:lnTo>
                <a:close/>
              </a:path>
              <a:path w="142875" h="304800">
                <a:moveTo>
                  <a:pt x="95250" y="193703"/>
                </a:moveTo>
                <a:lnTo>
                  <a:pt x="71500" y="209550"/>
                </a:lnTo>
                <a:lnTo>
                  <a:pt x="95250" y="209550"/>
                </a:lnTo>
                <a:lnTo>
                  <a:pt x="95250" y="193703"/>
                </a:lnTo>
                <a:close/>
              </a:path>
              <a:path w="142875" h="304800">
                <a:moveTo>
                  <a:pt x="142875" y="161925"/>
                </a:moveTo>
                <a:lnTo>
                  <a:pt x="95334" y="193646"/>
                </a:lnTo>
                <a:lnTo>
                  <a:pt x="95250" y="209550"/>
                </a:lnTo>
                <a:lnTo>
                  <a:pt x="119083" y="209550"/>
                </a:lnTo>
                <a:lnTo>
                  <a:pt x="142875" y="161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5325" y="2919348"/>
            <a:ext cx="142875" cy="685800"/>
          </a:xfrm>
          <a:custGeom>
            <a:avLst/>
            <a:gdLst/>
            <a:ahLst/>
            <a:cxnLst/>
            <a:rect l="l" t="t" r="r" b="b"/>
            <a:pathLst>
              <a:path w="142875" h="685800">
                <a:moveTo>
                  <a:pt x="0" y="542925"/>
                </a:moveTo>
                <a:lnTo>
                  <a:pt x="71500" y="685800"/>
                </a:lnTo>
                <a:lnTo>
                  <a:pt x="119083" y="590550"/>
                </a:lnTo>
                <a:lnTo>
                  <a:pt x="47625" y="590550"/>
                </a:lnTo>
                <a:lnTo>
                  <a:pt x="47625" y="574646"/>
                </a:lnTo>
                <a:lnTo>
                  <a:pt x="0" y="542925"/>
                </a:lnTo>
                <a:close/>
              </a:path>
              <a:path w="142875" h="685800">
                <a:moveTo>
                  <a:pt x="47625" y="574646"/>
                </a:moveTo>
                <a:lnTo>
                  <a:pt x="47625" y="590550"/>
                </a:lnTo>
                <a:lnTo>
                  <a:pt x="71500" y="590550"/>
                </a:lnTo>
                <a:lnTo>
                  <a:pt x="47625" y="574646"/>
                </a:lnTo>
                <a:close/>
              </a:path>
              <a:path w="142875" h="685800">
                <a:moveTo>
                  <a:pt x="95250" y="0"/>
                </a:moveTo>
                <a:lnTo>
                  <a:pt x="47625" y="0"/>
                </a:lnTo>
                <a:lnTo>
                  <a:pt x="47709" y="574703"/>
                </a:lnTo>
                <a:lnTo>
                  <a:pt x="71500" y="590550"/>
                </a:lnTo>
                <a:lnTo>
                  <a:pt x="95250" y="574703"/>
                </a:lnTo>
                <a:lnTo>
                  <a:pt x="95250" y="0"/>
                </a:lnTo>
                <a:close/>
              </a:path>
              <a:path w="142875" h="685800">
                <a:moveTo>
                  <a:pt x="95250" y="574703"/>
                </a:moveTo>
                <a:lnTo>
                  <a:pt x="71500" y="590550"/>
                </a:lnTo>
                <a:lnTo>
                  <a:pt x="95250" y="590550"/>
                </a:lnTo>
                <a:lnTo>
                  <a:pt x="95250" y="574703"/>
                </a:lnTo>
                <a:close/>
              </a:path>
              <a:path w="142875" h="685800">
                <a:moveTo>
                  <a:pt x="142875" y="542925"/>
                </a:moveTo>
                <a:lnTo>
                  <a:pt x="95334" y="574646"/>
                </a:lnTo>
                <a:lnTo>
                  <a:pt x="95250" y="590550"/>
                </a:lnTo>
                <a:lnTo>
                  <a:pt x="119083" y="590550"/>
                </a:lnTo>
                <a:lnTo>
                  <a:pt x="142875" y="542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4125" y="4500498"/>
            <a:ext cx="142875" cy="304800"/>
          </a:xfrm>
          <a:custGeom>
            <a:avLst/>
            <a:gdLst/>
            <a:ahLst/>
            <a:cxnLst/>
            <a:rect l="l" t="t" r="r" b="b"/>
            <a:pathLst>
              <a:path w="142875" h="304800">
                <a:moveTo>
                  <a:pt x="0" y="161925"/>
                </a:moveTo>
                <a:lnTo>
                  <a:pt x="71500" y="304800"/>
                </a:lnTo>
                <a:lnTo>
                  <a:pt x="119083" y="209550"/>
                </a:lnTo>
                <a:lnTo>
                  <a:pt x="47625" y="209550"/>
                </a:lnTo>
                <a:lnTo>
                  <a:pt x="47625" y="193646"/>
                </a:lnTo>
                <a:lnTo>
                  <a:pt x="0" y="161925"/>
                </a:lnTo>
                <a:close/>
              </a:path>
              <a:path w="142875" h="304800">
                <a:moveTo>
                  <a:pt x="47625" y="193646"/>
                </a:moveTo>
                <a:lnTo>
                  <a:pt x="47625" y="209550"/>
                </a:lnTo>
                <a:lnTo>
                  <a:pt x="71500" y="209550"/>
                </a:lnTo>
                <a:lnTo>
                  <a:pt x="47625" y="193646"/>
                </a:lnTo>
                <a:close/>
              </a:path>
              <a:path w="142875" h="304800">
                <a:moveTo>
                  <a:pt x="95250" y="0"/>
                </a:moveTo>
                <a:lnTo>
                  <a:pt x="47625" y="0"/>
                </a:lnTo>
                <a:lnTo>
                  <a:pt x="47709" y="193703"/>
                </a:lnTo>
                <a:lnTo>
                  <a:pt x="71500" y="209550"/>
                </a:lnTo>
                <a:lnTo>
                  <a:pt x="95250" y="193703"/>
                </a:lnTo>
                <a:lnTo>
                  <a:pt x="95250" y="0"/>
                </a:lnTo>
                <a:close/>
              </a:path>
              <a:path w="142875" h="304800">
                <a:moveTo>
                  <a:pt x="95250" y="193703"/>
                </a:moveTo>
                <a:lnTo>
                  <a:pt x="71500" y="209550"/>
                </a:lnTo>
                <a:lnTo>
                  <a:pt x="95250" y="209550"/>
                </a:lnTo>
                <a:lnTo>
                  <a:pt x="95250" y="193703"/>
                </a:lnTo>
                <a:close/>
              </a:path>
              <a:path w="142875" h="304800">
                <a:moveTo>
                  <a:pt x="142875" y="161925"/>
                </a:moveTo>
                <a:lnTo>
                  <a:pt x="95334" y="193646"/>
                </a:lnTo>
                <a:lnTo>
                  <a:pt x="95250" y="209550"/>
                </a:lnTo>
                <a:lnTo>
                  <a:pt x="119083" y="209550"/>
                </a:lnTo>
                <a:lnTo>
                  <a:pt x="142875" y="161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4125" y="5148198"/>
            <a:ext cx="142875" cy="304800"/>
          </a:xfrm>
          <a:custGeom>
            <a:avLst/>
            <a:gdLst/>
            <a:ahLst/>
            <a:cxnLst/>
            <a:rect l="l" t="t" r="r" b="b"/>
            <a:pathLst>
              <a:path w="142875" h="304800">
                <a:moveTo>
                  <a:pt x="0" y="162051"/>
                </a:moveTo>
                <a:lnTo>
                  <a:pt x="71500" y="304800"/>
                </a:lnTo>
                <a:lnTo>
                  <a:pt x="119083" y="209550"/>
                </a:lnTo>
                <a:lnTo>
                  <a:pt x="47625" y="209550"/>
                </a:lnTo>
                <a:lnTo>
                  <a:pt x="47625" y="193689"/>
                </a:lnTo>
                <a:lnTo>
                  <a:pt x="0" y="162051"/>
                </a:lnTo>
                <a:close/>
              </a:path>
              <a:path w="142875" h="304800">
                <a:moveTo>
                  <a:pt x="47625" y="193689"/>
                </a:moveTo>
                <a:lnTo>
                  <a:pt x="47625" y="209550"/>
                </a:lnTo>
                <a:lnTo>
                  <a:pt x="71500" y="209550"/>
                </a:lnTo>
                <a:lnTo>
                  <a:pt x="47625" y="193689"/>
                </a:lnTo>
                <a:close/>
              </a:path>
              <a:path w="142875" h="304800">
                <a:moveTo>
                  <a:pt x="95250" y="0"/>
                </a:moveTo>
                <a:lnTo>
                  <a:pt x="47625" y="0"/>
                </a:lnTo>
                <a:lnTo>
                  <a:pt x="47646" y="193703"/>
                </a:lnTo>
                <a:lnTo>
                  <a:pt x="71500" y="209550"/>
                </a:lnTo>
                <a:lnTo>
                  <a:pt x="95250" y="193703"/>
                </a:lnTo>
                <a:lnTo>
                  <a:pt x="95250" y="0"/>
                </a:lnTo>
                <a:close/>
              </a:path>
              <a:path w="142875" h="304800">
                <a:moveTo>
                  <a:pt x="95250" y="193703"/>
                </a:moveTo>
                <a:lnTo>
                  <a:pt x="71500" y="209550"/>
                </a:lnTo>
                <a:lnTo>
                  <a:pt x="95250" y="209550"/>
                </a:lnTo>
                <a:lnTo>
                  <a:pt x="95250" y="193703"/>
                </a:lnTo>
                <a:close/>
              </a:path>
              <a:path w="142875" h="304800">
                <a:moveTo>
                  <a:pt x="142875" y="161925"/>
                </a:moveTo>
                <a:lnTo>
                  <a:pt x="95271" y="193689"/>
                </a:lnTo>
                <a:lnTo>
                  <a:pt x="95250" y="209550"/>
                </a:lnTo>
                <a:lnTo>
                  <a:pt x="119083" y="209550"/>
                </a:lnTo>
                <a:lnTo>
                  <a:pt x="142875" y="161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4125" y="4490973"/>
            <a:ext cx="142875" cy="323850"/>
          </a:xfrm>
          <a:custGeom>
            <a:avLst/>
            <a:gdLst/>
            <a:ahLst/>
            <a:cxnLst/>
            <a:rect l="l" t="t" r="r" b="b"/>
            <a:pathLst>
              <a:path w="142875" h="323850">
                <a:moveTo>
                  <a:pt x="0" y="180975"/>
                </a:moveTo>
                <a:lnTo>
                  <a:pt x="71500" y="323850"/>
                </a:lnTo>
                <a:lnTo>
                  <a:pt x="119083" y="228600"/>
                </a:lnTo>
                <a:lnTo>
                  <a:pt x="47625" y="228600"/>
                </a:lnTo>
                <a:lnTo>
                  <a:pt x="47625" y="212696"/>
                </a:lnTo>
                <a:lnTo>
                  <a:pt x="0" y="180975"/>
                </a:lnTo>
                <a:close/>
              </a:path>
              <a:path w="142875" h="323850">
                <a:moveTo>
                  <a:pt x="47625" y="212696"/>
                </a:moveTo>
                <a:lnTo>
                  <a:pt x="47625" y="228600"/>
                </a:lnTo>
                <a:lnTo>
                  <a:pt x="71500" y="228600"/>
                </a:lnTo>
                <a:lnTo>
                  <a:pt x="47625" y="212696"/>
                </a:lnTo>
                <a:close/>
              </a:path>
              <a:path w="142875" h="323850">
                <a:moveTo>
                  <a:pt x="95250" y="0"/>
                </a:moveTo>
                <a:lnTo>
                  <a:pt x="47625" y="0"/>
                </a:lnTo>
                <a:lnTo>
                  <a:pt x="47709" y="212753"/>
                </a:lnTo>
                <a:lnTo>
                  <a:pt x="71500" y="228600"/>
                </a:lnTo>
                <a:lnTo>
                  <a:pt x="95250" y="212753"/>
                </a:lnTo>
                <a:lnTo>
                  <a:pt x="95250" y="0"/>
                </a:lnTo>
                <a:close/>
              </a:path>
              <a:path w="142875" h="323850">
                <a:moveTo>
                  <a:pt x="95250" y="212753"/>
                </a:moveTo>
                <a:lnTo>
                  <a:pt x="71500" y="228600"/>
                </a:lnTo>
                <a:lnTo>
                  <a:pt x="95250" y="228600"/>
                </a:lnTo>
                <a:lnTo>
                  <a:pt x="95250" y="212753"/>
                </a:lnTo>
                <a:close/>
              </a:path>
              <a:path w="142875" h="323850">
                <a:moveTo>
                  <a:pt x="142875" y="180975"/>
                </a:moveTo>
                <a:lnTo>
                  <a:pt x="95334" y="212696"/>
                </a:lnTo>
                <a:lnTo>
                  <a:pt x="95250" y="228600"/>
                </a:lnTo>
                <a:lnTo>
                  <a:pt x="119083" y="228600"/>
                </a:lnTo>
                <a:lnTo>
                  <a:pt x="142875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4125" y="5167248"/>
            <a:ext cx="142875" cy="304800"/>
          </a:xfrm>
          <a:custGeom>
            <a:avLst/>
            <a:gdLst/>
            <a:ahLst/>
            <a:cxnLst/>
            <a:rect l="l" t="t" r="r" b="b"/>
            <a:pathLst>
              <a:path w="142875" h="304800">
                <a:moveTo>
                  <a:pt x="0" y="161925"/>
                </a:moveTo>
                <a:lnTo>
                  <a:pt x="71500" y="304800"/>
                </a:lnTo>
                <a:lnTo>
                  <a:pt x="119083" y="209550"/>
                </a:lnTo>
                <a:lnTo>
                  <a:pt x="47625" y="209550"/>
                </a:lnTo>
                <a:lnTo>
                  <a:pt x="47625" y="193646"/>
                </a:lnTo>
                <a:lnTo>
                  <a:pt x="0" y="161925"/>
                </a:lnTo>
                <a:close/>
              </a:path>
              <a:path w="142875" h="304800">
                <a:moveTo>
                  <a:pt x="47625" y="193646"/>
                </a:moveTo>
                <a:lnTo>
                  <a:pt x="47625" y="209550"/>
                </a:lnTo>
                <a:lnTo>
                  <a:pt x="71500" y="209550"/>
                </a:lnTo>
                <a:lnTo>
                  <a:pt x="47625" y="193646"/>
                </a:lnTo>
                <a:close/>
              </a:path>
              <a:path w="142875" h="304800">
                <a:moveTo>
                  <a:pt x="95250" y="0"/>
                </a:moveTo>
                <a:lnTo>
                  <a:pt x="47625" y="0"/>
                </a:lnTo>
                <a:lnTo>
                  <a:pt x="47709" y="193703"/>
                </a:lnTo>
                <a:lnTo>
                  <a:pt x="71500" y="209550"/>
                </a:lnTo>
                <a:lnTo>
                  <a:pt x="95250" y="193703"/>
                </a:lnTo>
                <a:lnTo>
                  <a:pt x="95250" y="0"/>
                </a:lnTo>
                <a:close/>
              </a:path>
              <a:path w="142875" h="304800">
                <a:moveTo>
                  <a:pt x="95250" y="193703"/>
                </a:moveTo>
                <a:lnTo>
                  <a:pt x="71500" y="209550"/>
                </a:lnTo>
                <a:lnTo>
                  <a:pt x="95250" y="209550"/>
                </a:lnTo>
                <a:lnTo>
                  <a:pt x="95250" y="193703"/>
                </a:lnTo>
                <a:close/>
              </a:path>
              <a:path w="142875" h="304800">
                <a:moveTo>
                  <a:pt x="142875" y="161925"/>
                </a:moveTo>
                <a:lnTo>
                  <a:pt x="95334" y="193646"/>
                </a:lnTo>
                <a:lnTo>
                  <a:pt x="95250" y="209550"/>
                </a:lnTo>
                <a:lnTo>
                  <a:pt x="119083" y="209550"/>
                </a:lnTo>
                <a:lnTo>
                  <a:pt x="142875" y="161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8923" y="4238625"/>
            <a:ext cx="400050" cy="142875"/>
          </a:xfrm>
          <a:custGeom>
            <a:avLst/>
            <a:gdLst/>
            <a:ahLst/>
            <a:cxnLst/>
            <a:rect l="l" t="t" r="r" b="b"/>
            <a:pathLst>
              <a:path w="400050" h="142875">
                <a:moveTo>
                  <a:pt x="304800" y="71374"/>
                </a:moveTo>
                <a:lnTo>
                  <a:pt x="257175" y="142875"/>
                </a:lnTo>
                <a:lnTo>
                  <a:pt x="352340" y="95250"/>
                </a:lnTo>
                <a:lnTo>
                  <a:pt x="304800" y="95250"/>
                </a:lnTo>
                <a:lnTo>
                  <a:pt x="304800" y="71374"/>
                </a:lnTo>
                <a:close/>
              </a:path>
              <a:path w="400050" h="142875">
                <a:moveTo>
                  <a:pt x="288953" y="47625"/>
                </a:moveTo>
                <a:lnTo>
                  <a:pt x="0" y="47625"/>
                </a:lnTo>
                <a:lnTo>
                  <a:pt x="0" y="95250"/>
                </a:lnTo>
                <a:lnTo>
                  <a:pt x="288896" y="95250"/>
                </a:lnTo>
                <a:lnTo>
                  <a:pt x="304800" y="71374"/>
                </a:lnTo>
                <a:lnTo>
                  <a:pt x="288953" y="47625"/>
                </a:lnTo>
                <a:close/>
              </a:path>
              <a:path w="400050" h="142875">
                <a:moveTo>
                  <a:pt x="352509" y="47625"/>
                </a:moveTo>
                <a:lnTo>
                  <a:pt x="304800" y="47625"/>
                </a:lnTo>
                <a:lnTo>
                  <a:pt x="304800" y="95250"/>
                </a:lnTo>
                <a:lnTo>
                  <a:pt x="352340" y="95250"/>
                </a:lnTo>
                <a:lnTo>
                  <a:pt x="400050" y="71374"/>
                </a:lnTo>
                <a:lnTo>
                  <a:pt x="352509" y="47625"/>
                </a:lnTo>
                <a:close/>
              </a:path>
              <a:path w="400050" h="142875">
                <a:moveTo>
                  <a:pt x="257175" y="0"/>
                </a:moveTo>
                <a:lnTo>
                  <a:pt x="304800" y="71374"/>
                </a:lnTo>
                <a:lnTo>
                  <a:pt x="304800" y="47625"/>
                </a:lnTo>
                <a:lnTo>
                  <a:pt x="352509" y="47625"/>
                </a:lnTo>
                <a:lnTo>
                  <a:pt x="257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4898" y="3724275"/>
            <a:ext cx="2124075" cy="142875"/>
          </a:xfrm>
          <a:custGeom>
            <a:avLst/>
            <a:gdLst/>
            <a:ahLst/>
            <a:cxnLst/>
            <a:rect l="l" t="t" r="r" b="b"/>
            <a:pathLst>
              <a:path w="2124075" h="142875">
                <a:moveTo>
                  <a:pt x="2028825" y="71500"/>
                </a:moveTo>
                <a:lnTo>
                  <a:pt x="1981200" y="142875"/>
                </a:lnTo>
                <a:lnTo>
                  <a:pt x="2076534" y="95250"/>
                </a:lnTo>
                <a:lnTo>
                  <a:pt x="2028825" y="95250"/>
                </a:lnTo>
                <a:lnTo>
                  <a:pt x="2028825" y="71500"/>
                </a:lnTo>
                <a:close/>
              </a:path>
              <a:path w="2124075" h="142875">
                <a:moveTo>
                  <a:pt x="2012921" y="47625"/>
                </a:moveTo>
                <a:lnTo>
                  <a:pt x="0" y="47625"/>
                </a:lnTo>
                <a:lnTo>
                  <a:pt x="0" y="95250"/>
                </a:lnTo>
                <a:lnTo>
                  <a:pt x="2012978" y="95250"/>
                </a:lnTo>
                <a:lnTo>
                  <a:pt x="2028825" y="71500"/>
                </a:lnTo>
                <a:lnTo>
                  <a:pt x="2012921" y="47625"/>
                </a:lnTo>
                <a:close/>
              </a:path>
              <a:path w="2124075" h="142875">
                <a:moveTo>
                  <a:pt x="2076365" y="47625"/>
                </a:moveTo>
                <a:lnTo>
                  <a:pt x="2028825" y="47625"/>
                </a:lnTo>
                <a:lnTo>
                  <a:pt x="2028825" y="95250"/>
                </a:lnTo>
                <a:lnTo>
                  <a:pt x="2076534" y="95250"/>
                </a:lnTo>
                <a:lnTo>
                  <a:pt x="2124075" y="71500"/>
                </a:lnTo>
                <a:lnTo>
                  <a:pt x="2076365" y="47625"/>
                </a:lnTo>
                <a:close/>
              </a:path>
              <a:path w="2124075" h="142875">
                <a:moveTo>
                  <a:pt x="1981200" y="0"/>
                </a:moveTo>
                <a:lnTo>
                  <a:pt x="2028825" y="71500"/>
                </a:lnTo>
                <a:lnTo>
                  <a:pt x="2028825" y="47625"/>
                </a:lnTo>
                <a:lnTo>
                  <a:pt x="2076365" y="47625"/>
                </a:lnTo>
                <a:lnTo>
                  <a:pt x="1981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71925" y="3300348"/>
            <a:ext cx="142875" cy="304800"/>
          </a:xfrm>
          <a:custGeom>
            <a:avLst/>
            <a:gdLst/>
            <a:ahLst/>
            <a:cxnLst/>
            <a:rect l="l" t="t" r="r" b="b"/>
            <a:pathLst>
              <a:path w="142875" h="304800">
                <a:moveTo>
                  <a:pt x="0" y="161925"/>
                </a:moveTo>
                <a:lnTo>
                  <a:pt x="71500" y="304800"/>
                </a:lnTo>
                <a:lnTo>
                  <a:pt x="119083" y="209550"/>
                </a:lnTo>
                <a:lnTo>
                  <a:pt x="47625" y="209550"/>
                </a:lnTo>
                <a:lnTo>
                  <a:pt x="47625" y="193646"/>
                </a:lnTo>
                <a:lnTo>
                  <a:pt x="0" y="161925"/>
                </a:lnTo>
                <a:close/>
              </a:path>
              <a:path w="142875" h="304800">
                <a:moveTo>
                  <a:pt x="47625" y="193646"/>
                </a:moveTo>
                <a:lnTo>
                  <a:pt x="47625" y="209550"/>
                </a:lnTo>
                <a:lnTo>
                  <a:pt x="71500" y="209550"/>
                </a:lnTo>
                <a:lnTo>
                  <a:pt x="47625" y="193646"/>
                </a:lnTo>
                <a:close/>
              </a:path>
              <a:path w="142875" h="304800">
                <a:moveTo>
                  <a:pt x="95250" y="0"/>
                </a:moveTo>
                <a:lnTo>
                  <a:pt x="47625" y="0"/>
                </a:lnTo>
                <a:lnTo>
                  <a:pt x="47709" y="193703"/>
                </a:lnTo>
                <a:lnTo>
                  <a:pt x="71500" y="209550"/>
                </a:lnTo>
                <a:lnTo>
                  <a:pt x="95250" y="193703"/>
                </a:lnTo>
                <a:lnTo>
                  <a:pt x="95250" y="0"/>
                </a:lnTo>
                <a:close/>
              </a:path>
              <a:path w="142875" h="304800">
                <a:moveTo>
                  <a:pt x="95250" y="193703"/>
                </a:moveTo>
                <a:lnTo>
                  <a:pt x="71500" y="209550"/>
                </a:lnTo>
                <a:lnTo>
                  <a:pt x="95250" y="209550"/>
                </a:lnTo>
                <a:lnTo>
                  <a:pt x="95250" y="193703"/>
                </a:lnTo>
                <a:close/>
              </a:path>
              <a:path w="142875" h="304800">
                <a:moveTo>
                  <a:pt x="142875" y="161925"/>
                </a:moveTo>
                <a:lnTo>
                  <a:pt x="95334" y="193646"/>
                </a:lnTo>
                <a:lnTo>
                  <a:pt x="95250" y="209550"/>
                </a:lnTo>
                <a:lnTo>
                  <a:pt x="119083" y="209550"/>
                </a:lnTo>
                <a:lnTo>
                  <a:pt x="142875" y="161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5626" y="2909951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5626" y="3319526"/>
            <a:ext cx="1476375" cy="0"/>
          </a:xfrm>
          <a:custGeom>
            <a:avLst/>
            <a:gdLst/>
            <a:ahLst/>
            <a:cxnLst/>
            <a:rect l="l" t="t" r="r" b="b"/>
            <a:pathLst>
              <a:path w="1476375">
                <a:moveTo>
                  <a:pt x="0" y="0"/>
                </a:moveTo>
                <a:lnTo>
                  <a:pt x="1476375" y="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7051" y="3805301"/>
            <a:ext cx="1167130" cy="0"/>
          </a:xfrm>
          <a:custGeom>
            <a:avLst/>
            <a:gdLst/>
            <a:ahLst/>
            <a:cxnLst/>
            <a:rect l="l" t="t" r="r" b="b"/>
            <a:pathLst>
              <a:path w="1167129">
                <a:moveTo>
                  <a:pt x="0" y="0"/>
                </a:moveTo>
                <a:lnTo>
                  <a:pt x="1166749" y="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4125" y="3786123"/>
            <a:ext cx="142875" cy="361950"/>
          </a:xfrm>
          <a:custGeom>
            <a:avLst/>
            <a:gdLst/>
            <a:ahLst/>
            <a:cxnLst/>
            <a:rect l="l" t="t" r="r" b="b"/>
            <a:pathLst>
              <a:path w="142875" h="361950">
                <a:moveTo>
                  <a:pt x="0" y="219075"/>
                </a:moveTo>
                <a:lnTo>
                  <a:pt x="71500" y="361950"/>
                </a:lnTo>
                <a:lnTo>
                  <a:pt x="119083" y="266700"/>
                </a:lnTo>
                <a:lnTo>
                  <a:pt x="47625" y="266700"/>
                </a:lnTo>
                <a:lnTo>
                  <a:pt x="47625" y="250796"/>
                </a:lnTo>
                <a:lnTo>
                  <a:pt x="0" y="219075"/>
                </a:lnTo>
                <a:close/>
              </a:path>
              <a:path w="142875" h="361950">
                <a:moveTo>
                  <a:pt x="47625" y="250796"/>
                </a:moveTo>
                <a:lnTo>
                  <a:pt x="47625" y="266700"/>
                </a:lnTo>
                <a:lnTo>
                  <a:pt x="71500" y="266700"/>
                </a:lnTo>
                <a:lnTo>
                  <a:pt x="47625" y="250796"/>
                </a:lnTo>
                <a:close/>
              </a:path>
              <a:path w="142875" h="361950">
                <a:moveTo>
                  <a:pt x="95250" y="0"/>
                </a:moveTo>
                <a:lnTo>
                  <a:pt x="47625" y="0"/>
                </a:lnTo>
                <a:lnTo>
                  <a:pt x="47709" y="250853"/>
                </a:lnTo>
                <a:lnTo>
                  <a:pt x="71500" y="266700"/>
                </a:lnTo>
                <a:lnTo>
                  <a:pt x="95250" y="250853"/>
                </a:lnTo>
                <a:lnTo>
                  <a:pt x="95250" y="0"/>
                </a:lnTo>
                <a:close/>
              </a:path>
              <a:path w="142875" h="361950">
                <a:moveTo>
                  <a:pt x="95250" y="250853"/>
                </a:moveTo>
                <a:lnTo>
                  <a:pt x="71500" y="266700"/>
                </a:lnTo>
                <a:lnTo>
                  <a:pt x="95250" y="266700"/>
                </a:lnTo>
                <a:lnTo>
                  <a:pt x="95250" y="250853"/>
                </a:lnTo>
                <a:close/>
              </a:path>
              <a:path w="142875" h="361950">
                <a:moveTo>
                  <a:pt x="142875" y="219075"/>
                </a:moveTo>
                <a:lnTo>
                  <a:pt x="95334" y="250796"/>
                </a:lnTo>
                <a:lnTo>
                  <a:pt x="95250" y="266700"/>
                </a:lnTo>
                <a:lnTo>
                  <a:pt x="119083" y="266700"/>
                </a:lnTo>
                <a:lnTo>
                  <a:pt x="142875" y="219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0" y="4290948"/>
            <a:ext cx="142875" cy="495300"/>
          </a:xfrm>
          <a:custGeom>
            <a:avLst/>
            <a:gdLst/>
            <a:ahLst/>
            <a:cxnLst/>
            <a:rect l="l" t="t" r="r" b="b"/>
            <a:pathLst>
              <a:path w="142875" h="495300">
                <a:moveTo>
                  <a:pt x="0" y="352425"/>
                </a:moveTo>
                <a:lnTo>
                  <a:pt x="71437" y="495300"/>
                </a:lnTo>
                <a:lnTo>
                  <a:pt x="119062" y="400050"/>
                </a:lnTo>
                <a:lnTo>
                  <a:pt x="47625" y="400050"/>
                </a:lnTo>
                <a:lnTo>
                  <a:pt x="47625" y="384175"/>
                </a:lnTo>
                <a:lnTo>
                  <a:pt x="0" y="352425"/>
                </a:lnTo>
                <a:close/>
              </a:path>
              <a:path w="142875" h="495300">
                <a:moveTo>
                  <a:pt x="47625" y="384175"/>
                </a:moveTo>
                <a:lnTo>
                  <a:pt x="47625" y="400050"/>
                </a:lnTo>
                <a:lnTo>
                  <a:pt x="71437" y="400050"/>
                </a:lnTo>
                <a:lnTo>
                  <a:pt x="47625" y="384175"/>
                </a:lnTo>
                <a:close/>
              </a:path>
              <a:path w="142875" h="495300">
                <a:moveTo>
                  <a:pt x="95250" y="0"/>
                </a:moveTo>
                <a:lnTo>
                  <a:pt x="47625" y="0"/>
                </a:lnTo>
                <a:lnTo>
                  <a:pt x="47625" y="384175"/>
                </a:lnTo>
                <a:lnTo>
                  <a:pt x="71437" y="400050"/>
                </a:lnTo>
                <a:lnTo>
                  <a:pt x="95250" y="384175"/>
                </a:lnTo>
                <a:lnTo>
                  <a:pt x="95250" y="0"/>
                </a:lnTo>
                <a:close/>
              </a:path>
              <a:path w="142875" h="495300">
                <a:moveTo>
                  <a:pt x="95250" y="384175"/>
                </a:moveTo>
                <a:lnTo>
                  <a:pt x="71437" y="400050"/>
                </a:lnTo>
                <a:lnTo>
                  <a:pt x="95250" y="400050"/>
                </a:lnTo>
                <a:lnTo>
                  <a:pt x="95250" y="384175"/>
                </a:lnTo>
                <a:close/>
              </a:path>
              <a:path w="142875" h="495300">
                <a:moveTo>
                  <a:pt x="142875" y="352425"/>
                </a:moveTo>
                <a:lnTo>
                  <a:pt x="95250" y="384175"/>
                </a:lnTo>
                <a:lnTo>
                  <a:pt x="95250" y="400050"/>
                </a:lnTo>
                <a:lnTo>
                  <a:pt x="119062" y="400050"/>
                </a:lnTo>
                <a:lnTo>
                  <a:pt x="142875" y="352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4387" y="4310126"/>
            <a:ext cx="938530" cy="0"/>
          </a:xfrm>
          <a:custGeom>
            <a:avLst/>
            <a:gdLst/>
            <a:ahLst/>
            <a:cxnLst/>
            <a:rect l="l" t="t" r="r" b="b"/>
            <a:pathLst>
              <a:path w="938530">
                <a:moveTo>
                  <a:pt x="0" y="0"/>
                </a:moveTo>
                <a:lnTo>
                  <a:pt x="938212" y="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3223" y="4219575"/>
            <a:ext cx="2228850" cy="142875"/>
          </a:xfrm>
          <a:custGeom>
            <a:avLst/>
            <a:gdLst/>
            <a:ahLst/>
            <a:cxnLst/>
            <a:rect l="l" t="t" r="r" b="b"/>
            <a:pathLst>
              <a:path w="2228850" h="142875">
                <a:moveTo>
                  <a:pt x="2085975" y="0"/>
                </a:moveTo>
                <a:lnTo>
                  <a:pt x="2133600" y="71374"/>
                </a:lnTo>
                <a:lnTo>
                  <a:pt x="2085975" y="142875"/>
                </a:lnTo>
                <a:lnTo>
                  <a:pt x="2181140" y="95250"/>
                </a:lnTo>
                <a:lnTo>
                  <a:pt x="2133727" y="95250"/>
                </a:lnTo>
                <a:lnTo>
                  <a:pt x="2133727" y="47625"/>
                </a:lnTo>
                <a:lnTo>
                  <a:pt x="2181309" y="47625"/>
                </a:lnTo>
                <a:lnTo>
                  <a:pt x="2085975" y="0"/>
                </a:lnTo>
                <a:close/>
              </a:path>
              <a:path w="2228850" h="142875">
                <a:moveTo>
                  <a:pt x="2117753" y="47625"/>
                </a:moveTo>
                <a:lnTo>
                  <a:pt x="0" y="47625"/>
                </a:lnTo>
                <a:lnTo>
                  <a:pt x="0" y="95250"/>
                </a:lnTo>
                <a:lnTo>
                  <a:pt x="2117696" y="95250"/>
                </a:lnTo>
                <a:lnTo>
                  <a:pt x="2133600" y="71374"/>
                </a:lnTo>
                <a:lnTo>
                  <a:pt x="2117753" y="47625"/>
                </a:lnTo>
                <a:close/>
              </a:path>
              <a:path w="2228850" h="142875">
                <a:moveTo>
                  <a:pt x="2181309" y="47625"/>
                </a:moveTo>
                <a:lnTo>
                  <a:pt x="2133727" y="47625"/>
                </a:lnTo>
                <a:lnTo>
                  <a:pt x="2133727" y="95250"/>
                </a:lnTo>
                <a:lnTo>
                  <a:pt x="2181140" y="95250"/>
                </a:lnTo>
                <a:lnTo>
                  <a:pt x="2228850" y="71374"/>
                </a:lnTo>
                <a:lnTo>
                  <a:pt x="2181309" y="47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81826" y="2909951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05451" y="3319526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752475" y="0"/>
                </a:moveTo>
                <a:lnTo>
                  <a:pt x="0" y="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3000" y="3300348"/>
            <a:ext cx="142875" cy="304800"/>
          </a:xfrm>
          <a:custGeom>
            <a:avLst/>
            <a:gdLst/>
            <a:ahLst/>
            <a:cxnLst/>
            <a:rect l="l" t="t" r="r" b="b"/>
            <a:pathLst>
              <a:path w="142875" h="304800">
                <a:moveTo>
                  <a:pt x="0" y="161925"/>
                </a:moveTo>
                <a:lnTo>
                  <a:pt x="71500" y="304800"/>
                </a:lnTo>
                <a:lnTo>
                  <a:pt x="119083" y="209550"/>
                </a:lnTo>
                <a:lnTo>
                  <a:pt x="47625" y="209550"/>
                </a:lnTo>
                <a:lnTo>
                  <a:pt x="47625" y="193646"/>
                </a:lnTo>
                <a:lnTo>
                  <a:pt x="0" y="161925"/>
                </a:lnTo>
                <a:close/>
              </a:path>
              <a:path w="142875" h="304800">
                <a:moveTo>
                  <a:pt x="47625" y="193646"/>
                </a:moveTo>
                <a:lnTo>
                  <a:pt x="47625" y="209550"/>
                </a:lnTo>
                <a:lnTo>
                  <a:pt x="71500" y="209550"/>
                </a:lnTo>
                <a:lnTo>
                  <a:pt x="47625" y="193646"/>
                </a:lnTo>
                <a:close/>
              </a:path>
              <a:path w="142875" h="304800">
                <a:moveTo>
                  <a:pt x="95250" y="0"/>
                </a:moveTo>
                <a:lnTo>
                  <a:pt x="47625" y="0"/>
                </a:lnTo>
                <a:lnTo>
                  <a:pt x="47709" y="193703"/>
                </a:lnTo>
                <a:lnTo>
                  <a:pt x="71500" y="209550"/>
                </a:lnTo>
                <a:lnTo>
                  <a:pt x="95250" y="193703"/>
                </a:lnTo>
                <a:lnTo>
                  <a:pt x="95250" y="0"/>
                </a:lnTo>
                <a:close/>
              </a:path>
              <a:path w="142875" h="304800">
                <a:moveTo>
                  <a:pt x="95250" y="193703"/>
                </a:moveTo>
                <a:lnTo>
                  <a:pt x="71500" y="209550"/>
                </a:lnTo>
                <a:lnTo>
                  <a:pt x="95250" y="209550"/>
                </a:lnTo>
                <a:lnTo>
                  <a:pt x="95250" y="193703"/>
                </a:lnTo>
                <a:close/>
              </a:path>
              <a:path w="142875" h="304800">
                <a:moveTo>
                  <a:pt x="142875" y="161925"/>
                </a:moveTo>
                <a:lnTo>
                  <a:pt x="95334" y="193646"/>
                </a:lnTo>
                <a:lnTo>
                  <a:pt x="95250" y="209550"/>
                </a:lnTo>
                <a:lnTo>
                  <a:pt x="119083" y="209550"/>
                </a:lnTo>
                <a:lnTo>
                  <a:pt x="142875" y="161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81400" y="1600200"/>
            <a:ext cx="1981200" cy="32893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380"/>
              </a:spcBef>
            </a:pPr>
            <a:r>
              <a:rPr sz="1200" spc="-10" dirty="0">
                <a:latin typeface="Arial"/>
                <a:cs typeface="Arial"/>
              </a:rPr>
              <a:t>DELIVERY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RECEIPT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09775" y="2581275"/>
            <a:ext cx="6124575" cy="0"/>
          </a:xfrm>
          <a:custGeom>
            <a:avLst/>
            <a:gdLst/>
            <a:ahLst/>
            <a:cxnLst/>
            <a:rect l="l" t="t" r="r" b="b"/>
            <a:pathLst>
              <a:path w="6124575">
                <a:moveTo>
                  <a:pt x="0" y="0"/>
                </a:moveTo>
                <a:lnTo>
                  <a:pt x="61244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4000" y="2232025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00" y="2232025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9775" y="2246376"/>
            <a:ext cx="6124575" cy="0"/>
          </a:xfrm>
          <a:custGeom>
            <a:avLst/>
            <a:gdLst/>
            <a:ahLst/>
            <a:cxnLst/>
            <a:rect l="l" t="t" r="r" b="b"/>
            <a:pathLst>
              <a:path w="6124575">
                <a:moveTo>
                  <a:pt x="0" y="0"/>
                </a:moveTo>
                <a:lnTo>
                  <a:pt x="61244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9775" y="2916301"/>
            <a:ext cx="6124575" cy="0"/>
          </a:xfrm>
          <a:custGeom>
            <a:avLst/>
            <a:gdLst/>
            <a:ahLst/>
            <a:cxnLst/>
            <a:rect l="l" t="t" r="r" b="b"/>
            <a:pathLst>
              <a:path w="6124575">
                <a:moveTo>
                  <a:pt x="0" y="0"/>
                </a:moveTo>
                <a:lnTo>
                  <a:pt x="61244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2263139" y="2246376"/>
          <a:ext cx="4784725" cy="669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STORAGE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2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CHILLED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FROZEN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>
            <a:off x="5753100" y="3146425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6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62800" y="3146425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6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8876" y="3160776"/>
            <a:ext cx="1438275" cy="0"/>
          </a:xfrm>
          <a:custGeom>
            <a:avLst/>
            <a:gdLst/>
            <a:ahLst/>
            <a:cxnLst/>
            <a:rect l="l" t="t" r="r" b="b"/>
            <a:pathLst>
              <a:path w="1438275">
                <a:moveTo>
                  <a:pt x="0" y="0"/>
                </a:moveTo>
                <a:lnTo>
                  <a:pt x="14381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38876" y="3495675"/>
            <a:ext cx="1438275" cy="0"/>
          </a:xfrm>
          <a:custGeom>
            <a:avLst/>
            <a:gdLst/>
            <a:ahLst/>
            <a:cxnLst/>
            <a:rect l="l" t="t" r="r" b="b"/>
            <a:pathLst>
              <a:path w="1438275">
                <a:moveTo>
                  <a:pt x="0" y="0"/>
                </a:moveTo>
                <a:lnTo>
                  <a:pt x="14381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38875" y="3198495"/>
            <a:ext cx="456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T</a:t>
            </a:r>
            <a:r>
              <a:rPr sz="1200" spc="-45" dirty="0">
                <a:latin typeface="Arial"/>
                <a:cs typeface="Arial"/>
              </a:rPr>
              <a:t>H</a:t>
            </a:r>
            <a:r>
              <a:rPr sz="1200" spc="-5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W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33800" y="3613150"/>
            <a:ext cx="16764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400"/>
              </a:spcBef>
            </a:pPr>
            <a:r>
              <a:rPr sz="1200" spc="-30" dirty="0">
                <a:latin typeface="Arial"/>
                <a:cs typeface="Arial"/>
              </a:rPr>
              <a:t>PREPARATION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52600" y="4143375"/>
            <a:ext cx="16764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405"/>
              </a:spcBef>
            </a:pPr>
            <a:r>
              <a:rPr sz="1200" spc="-25" dirty="0">
                <a:latin typeface="Arial"/>
                <a:cs typeface="Arial"/>
              </a:rPr>
              <a:t>COOKING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52600" y="4811776"/>
            <a:ext cx="16764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46405">
              <a:lnSpc>
                <a:spcPct val="100000"/>
              </a:lnSpc>
              <a:spcBef>
                <a:spcPts val="414"/>
              </a:spcBef>
            </a:pPr>
            <a:r>
              <a:rPr sz="1200" spc="-25" dirty="0">
                <a:latin typeface="Arial"/>
                <a:cs typeface="Arial"/>
              </a:rPr>
              <a:t>HOT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HOLD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52600" y="5451475"/>
            <a:ext cx="16764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420"/>
              </a:spcBef>
            </a:pPr>
            <a:r>
              <a:rPr sz="1200" dirty="0">
                <a:latin typeface="Arial"/>
                <a:cs typeface="Arial"/>
              </a:rPr>
              <a:t>SERVE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HOT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8600" y="4786376"/>
            <a:ext cx="13716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414"/>
              </a:spcBef>
            </a:pPr>
            <a:r>
              <a:rPr sz="1200" dirty="0">
                <a:latin typeface="Arial"/>
                <a:cs typeface="Arial"/>
              </a:rPr>
              <a:t>SERVE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HOT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75376" y="4151376"/>
            <a:ext cx="14478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405"/>
              </a:spcBef>
            </a:pPr>
            <a:r>
              <a:rPr sz="1200" spc="-25" dirty="0">
                <a:latin typeface="Arial"/>
                <a:cs typeface="Arial"/>
              </a:rPr>
              <a:t>CHILL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75376" y="4824476"/>
            <a:ext cx="14478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414"/>
              </a:spcBef>
            </a:pPr>
            <a:r>
              <a:rPr sz="1200" spc="-20" dirty="0">
                <a:latin typeface="Arial"/>
                <a:cs typeface="Arial"/>
              </a:rPr>
              <a:t>REHEAT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76900" y="5489575"/>
            <a:ext cx="1447800" cy="3352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420"/>
              </a:spcBef>
            </a:pPr>
            <a:r>
              <a:rPr sz="1200" spc="5" dirty="0">
                <a:latin typeface="Arial"/>
                <a:cs typeface="Arial"/>
              </a:rPr>
              <a:t>SERVE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43800" y="4199001"/>
            <a:ext cx="1447800" cy="53213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latin typeface="Arial"/>
                <a:cs typeface="Arial"/>
              </a:rPr>
              <a:t>SERVE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43800" y="3619563"/>
            <a:ext cx="1447800" cy="579755"/>
          </a:xfrm>
          <a:custGeom>
            <a:avLst/>
            <a:gdLst/>
            <a:ahLst/>
            <a:cxnLst/>
            <a:rect l="l" t="t" r="r" b="b"/>
            <a:pathLst>
              <a:path w="1447800" h="579754">
                <a:moveTo>
                  <a:pt x="0" y="579437"/>
                </a:moveTo>
                <a:lnTo>
                  <a:pt x="1447800" y="579437"/>
                </a:lnTo>
                <a:lnTo>
                  <a:pt x="14478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543800" y="3619500"/>
            <a:ext cx="1447800" cy="57975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400"/>
              </a:spcBef>
            </a:pPr>
            <a:r>
              <a:rPr sz="1200" spc="5" dirty="0">
                <a:latin typeface="Arial"/>
                <a:cs typeface="Arial"/>
              </a:rPr>
              <a:t>SERVE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072" y="554736"/>
            <a:ext cx="1776730" cy="9944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>
              <a:lnSpc>
                <a:spcPct val="76500"/>
              </a:lnSpc>
              <a:spcBef>
                <a:spcPts val="1120"/>
              </a:spcBef>
            </a:pPr>
            <a:r>
              <a:rPr sz="3600" spc="20" dirty="0">
                <a:solidFill>
                  <a:srgbClr val="1F4066"/>
                </a:solidFill>
                <a:latin typeface="Arial"/>
                <a:cs typeface="Arial"/>
              </a:rPr>
              <a:t>D</a:t>
            </a:r>
            <a:r>
              <a:rPr sz="3600" spc="15" dirty="0">
                <a:solidFill>
                  <a:srgbClr val="1F4066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1F4066"/>
                </a:solidFill>
                <a:latin typeface="Arial"/>
                <a:cs typeface="Arial"/>
              </a:rPr>
              <a:t>c</a:t>
            </a:r>
            <a:r>
              <a:rPr sz="3600" spc="-50" dirty="0">
                <a:solidFill>
                  <a:srgbClr val="1F406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1F4066"/>
                </a:solidFill>
                <a:latin typeface="Arial"/>
                <a:cs typeface="Arial"/>
              </a:rPr>
              <a:t>s</a:t>
            </a:r>
            <a:r>
              <a:rPr sz="3600" spc="-50" dirty="0">
                <a:solidFill>
                  <a:srgbClr val="1F4066"/>
                </a:solidFill>
                <a:latin typeface="Arial"/>
                <a:cs typeface="Arial"/>
              </a:rPr>
              <a:t>i</a:t>
            </a:r>
            <a:r>
              <a:rPr sz="3600" spc="15" dirty="0">
                <a:solidFill>
                  <a:srgbClr val="1F4066"/>
                </a:solidFill>
                <a:latin typeface="Arial"/>
                <a:cs typeface="Arial"/>
              </a:rPr>
              <a:t>o</a:t>
            </a:r>
            <a:r>
              <a:rPr sz="3600" dirty="0">
                <a:solidFill>
                  <a:srgbClr val="1F4066"/>
                </a:solidFill>
                <a:latin typeface="Arial"/>
                <a:cs typeface="Arial"/>
              </a:rPr>
              <a:t>n  </a:t>
            </a:r>
            <a:r>
              <a:rPr sz="3600" spc="-5" dirty="0">
                <a:solidFill>
                  <a:srgbClr val="1F4066"/>
                </a:solidFill>
                <a:latin typeface="Arial"/>
                <a:cs typeface="Arial"/>
              </a:rPr>
              <a:t>tree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5033" y="304800"/>
            <a:ext cx="2332990" cy="3657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620" algn="ctr">
              <a:lnSpc>
                <a:spcPts val="1065"/>
              </a:lnSpc>
              <a:spcBef>
                <a:spcPts val="365"/>
              </a:spcBef>
            </a:pPr>
            <a:r>
              <a:rPr sz="900" spc="-1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THERE A </a:t>
            </a:r>
            <a:r>
              <a:rPr sz="900" spc="-25" dirty="0">
                <a:latin typeface="Arial"/>
                <a:cs typeface="Arial"/>
              </a:rPr>
              <a:t>HAZARD </a:t>
            </a:r>
            <a:r>
              <a:rPr sz="900" spc="-40" dirty="0">
                <a:latin typeface="Arial"/>
                <a:cs typeface="Arial"/>
              </a:rPr>
              <a:t>AT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THIS</a:t>
            </a:r>
            <a:endParaRPr sz="900">
              <a:latin typeface="Arial"/>
              <a:cs typeface="Arial"/>
            </a:endParaRPr>
          </a:p>
          <a:p>
            <a:pPr marL="5715" algn="ctr">
              <a:lnSpc>
                <a:spcPts val="1065"/>
              </a:lnSpc>
            </a:pPr>
            <a:r>
              <a:rPr sz="900" dirty="0">
                <a:latin typeface="Arial"/>
                <a:cs typeface="Arial"/>
              </a:rPr>
              <a:t>PROCESS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STEP?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400" y="852424"/>
            <a:ext cx="457200" cy="228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70"/>
              </a:spcBef>
            </a:pPr>
            <a:r>
              <a:rPr sz="900" spc="-25" dirty="0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5033" y="1233424"/>
            <a:ext cx="2332990" cy="381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75"/>
              </a:spcBef>
            </a:pPr>
            <a:r>
              <a:rPr sz="900" spc="10" dirty="0">
                <a:latin typeface="Arial"/>
                <a:cs typeface="Arial"/>
              </a:rPr>
              <a:t>DO </a:t>
            </a:r>
            <a:r>
              <a:rPr sz="900" spc="-25" dirty="0">
                <a:latin typeface="Arial"/>
                <a:cs typeface="Arial"/>
              </a:rPr>
              <a:t>PREVENTATIVE </a:t>
            </a:r>
            <a:r>
              <a:rPr sz="900" spc="-15" dirty="0">
                <a:latin typeface="Arial"/>
                <a:cs typeface="Arial"/>
              </a:rPr>
              <a:t>MEASURES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EXIST?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5033" y="2209800"/>
            <a:ext cx="2332990" cy="64008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18745" marR="81915" algn="ctr">
              <a:lnSpc>
                <a:spcPct val="99700"/>
              </a:lnSpc>
              <a:spcBef>
                <a:spcPts val="385"/>
              </a:spcBef>
            </a:pPr>
            <a:r>
              <a:rPr sz="900" spc="-15" dirty="0">
                <a:latin typeface="Arial"/>
                <a:cs typeface="Arial"/>
              </a:rPr>
              <a:t>IS </a:t>
            </a:r>
            <a:r>
              <a:rPr sz="900" spc="-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PROCESS </a:t>
            </a:r>
            <a:r>
              <a:rPr sz="900" spc="-10" dirty="0">
                <a:latin typeface="Arial"/>
                <a:cs typeface="Arial"/>
              </a:rPr>
              <a:t>STEP SPECIFICALLY  </a:t>
            </a:r>
            <a:r>
              <a:rPr sz="900" spc="-5" dirty="0">
                <a:latin typeface="Arial"/>
                <a:cs typeface="Arial"/>
              </a:rPr>
              <a:t>DESIGNED </a:t>
            </a:r>
            <a:r>
              <a:rPr sz="900" spc="-15" dirty="0">
                <a:latin typeface="Arial"/>
                <a:cs typeface="Arial"/>
              </a:rPr>
              <a:t>TO </a:t>
            </a:r>
            <a:r>
              <a:rPr sz="900" spc="-25" dirty="0">
                <a:latin typeface="Arial"/>
                <a:cs typeface="Arial"/>
              </a:rPr>
              <a:t>ELIMINATE </a:t>
            </a:r>
            <a:r>
              <a:rPr sz="900" spc="-5" dirty="0">
                <a:latin typeface="Arial"/>
                <a:cs typeface="Arial"/>
              </a:rPr>
              <a:t>THE  </a:t>
            </a:r>
            <a:r>
              <a:rPr sz="900" spc="-25" dirty="0">
                <a:latin typeface="Arial"/>
                <a:cs typeface="Arial"/>
              </a:rPr>
              <a:t>HAZARD </a:t>
            </a:r>
            <a:r>
              <a:rPr sz="900" spc="-15" dirty="0">
                <a:latin typeface="Arial"/>
                <a:cs typeface="Arial"/>
              </a:rPr>
              <a:t>OR </a:t>
            </a:r>
            <a:r>
              <a:rPr sz="900" spc="10" dirty="0">
                <a:latin typeface="Arial"/>
                <a:cs typeface="Arial"/>
              </a:rPr>
              <a:t>REDUCE </a:t>
            </a:r>
            <a:r>
              <a:rPr sz="900" spc="-15" dirty="0">
                <a:latin typeface="Arial"/>
                <a:cs typeface="Arial"/>
              </a:rPr>
              <a:t>IT TO </a:t>
            </a:r>
            <a:r>
              <a:rPr sz="900" spc="-45" dirty="0">
                <a:latin typeface="Arial"/>
                <a:cs typeface="Arial"/>
              </a:rPr>
              <a:t>AN  </a:t>
            </a:r>
            <a:r>
              <a:rPr sz="900" spc="-10" dirty="0">
                <a:latin typeface="Arial"/>
                <a:cs typeface="Arial"/>
              </a:rPr>
              <a:t>ACCEPTABLE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LEVEL?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8425" y="4667250"/>
            <a:ext cx="2324100" cy="50292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4139" marR="97155" algn="ctr">
              <a:lnSpc>
                <a:spcPct val="97400"/>
              </a:lnSpc>
              <a:spcBef>
                <a:spcPts val="440"/>
              </a:spcBef>
            </a:pPr>
            <a:r>
              <a:rPr sz="900" spc="-10" dirty="0">
                <a:latin typeface="Arial"/>
                <a:cs typeface="Arial"/>
              </a:rPr>
              <a:t>WILL </a:t>
            </a:r>
            <a:r>
              <a:rPr sz="900" dirty="0">
                <a:latin typeface="Arial"/>
                <a:cs typeface="Arial"/>
              </a:rPr>
              <a:t>A SUBSEQUENT PROCESS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STEP  </a:t>
            </a:r>
            <a:r>
              <a:rPr sz="900" spc="-25" dirty="0">
                <a:latin typeface="Arial"/>
                <a:cs typeface="Arial"/>
              </a:rPr>
              <a:t>ELIMINATE </a:t>
            </a:r>
            <a:r>
              <a:rPr sz="900" spc="-15" dirty="0">
                <a:latin typeface="Arial"/>
                <a:cs typeface="Arial"/>
              </a:rPr>
              <a:t>OR </a:t>
            </a:r>
            <a:r>
              <a:rPr sz="900" spc="10" dirty="0">
                <a:latin typeface="Arial"/>
                <a:cs typeface="Arial"/>
              </a:rPr>
              <a:t>REDUCE </a:t>
            </a:r>
            <a:r>
              <a:rPr sz="900" dirty="0">
                <a:latin typeface="Arial"/>
                <a:cs typeface="Arial"/>
              </a:rPr>
              <a:t>OCCURANCE  </a:t>
            </a:r>
            <a:r>
              <a:rPr sz="900" spc="-15" dirty="0">
                <a:latin typeface="Arial"/>
                <a:cs typeface="Arial"/>
              </a:rPr>
              <a:t>TO </a:t>
            </a:r>
            <a:r>
              <a:rPr sz="900" spc="-40" dirty="0">
                <a:latin typeface="Arial"/>
                <a:cs typeface="Arial"/>
              </a:rPr>
              <a:t>AN </a:t>
            </a:r>
            <a:r>
              <a:rPr sz="900" spc="-15" dirty="0">
                <a:latin typeface="Arial"/>
                <a:cs typeface="Arial"/>
              </a:rPr>
              <a:t>ACCEPTABLE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LEVEL?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4775" y="5738812"/>
            <a:ext cx="2336800" cy="3657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7620" algn="ctr">
              <a:lnSpc>
                <a:spcPts val="1065"/>
              </a:lnSpc>
              <a:spcBef>
                <a:spcPts val="425"/>
              </a:spcBef>
            </a:pPr>
            <a:r>
              <a:rPr sz="900" spc="-10" dirty="0">
                <a:latin typeface="Arial"/>
                <a:cs typeface="Arial"/>
              </a:rPr>
              <a:t>THIS </a:t>
            </a:r>
            <a:r>
              <a:rPr sz="900" spc="-1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NOT A </a:t>
            </a:r>
            <a:r>
              <a:rPr sz="900" spc="-15" dirty="0">
                <a:latin typeface="Arial"/>
                <a:cs typeface="Arial"/>
              </a:rPr>
              <a:t>CRITICAL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CONTROL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spc="-15" dirty="0">
                <a:latin typeface="Arial"/>
                <a:cs typeface="Arial"/>
              </a:rPr>
              <a:t>POINT. </a:t>
            </a:r>
            <a:r>
              <a:rPr sz="900" dirty="0">
                <a:latin typeface="Arial"/>
                <a:cs typeface="Arial"/>
              </a:rPr>
              <a:t>CONSIDER </a:t>
            </a:r>
            <a:r>
              <a:rPr sz="900" spc="-5" dirty="0">
                <a:latin typeface="Arial"/>
                <a:cs typeface="Arial"/>
              </a:rPr>
              <a:t>THE </a:t>
            </a:r>
            <a:r>
              <a:rPr sz="900" spc="-15" dirty="0">
                <a:latin typeface="Arial"/>
                <a:cs typeface="Arial"/>
              </a:rPr>
              <a:t>NEXT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HAZARD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8850" y="4586223"/>
            <a:ext cx="2590800" cy="50292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12725" marR="193675" indent="-2540" algn="ctr">
              <a:lnSpc>
                <a:spcPct val="97300"/>
              </a:lnSpc>
              <a:spcBef>
                <a:spcPts val="440"/>
              </a:spcBef>
            </a:pPr>
            <a:r>
              <a:rPr sz="900" spc="-10" dirty="0">
                <a:latin typeface="Arial"/>
                <a:cs typeface="Arial"/>
              </a:rPr>
              <a:t>THIS </a:t>
            </a:r>
            <a:r>
              <a:rPr sz="900" spc="-1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A </a:t>
            </a:r>
            <a:r>
              <a:rPr sz="900" spc="-15" dirty="0">
                <a:latin typeface="Arial"/>
                <a:cs typeface="Arial"/>
              </a:rPr>
              <a:t>CRITICAL </a:t>
            </a:r>
            <a:r>
              <a:rPr sz="900" spc="-5" dirty="0">
                <a:latin typeface="Arial"/>
                <a:cs typeface="Arial"/>
              </a:rPr>
              <a:t>CONTROL </a:t>
            </a:r>
            <a:r>
              <a:rPr sz="900" spc="-15" dirty="0">
                <a:latin typeface="Arial"/>
                <a:cs typeface="Arial"/>
              </a:rPr>
              <a:t>POINT.  </a:t>
            </a:r>
            <a:r>
              <a:rPr sz="900" dirty="0">
                <a:latin typeface="Arial"/>
                <a:cs typeface="Arial"/>
              </a:rPr>
              <a:t>CONTROLS </a:t>
            </a:r>
            <a:r>
              <a:rPr sz="900" spc="-15" dirty="0">
                <a:latin typeface="Arial"/>
                <a:cs typeface="Arial"/>
              </a:rPr>
              <a:t>MUST </a:t>
            </a:r>
            <a:r>
              <a:rPr sz="900" dirty="0">
                <a:latin typeface="Arial"/>
                <a:cs typeface="Arial"/>
              </a:rPr>
              <a:t>BE </a:t>
            </a:r>
            <a:r>
              <a:rPr sz="900" spc="-5" dirty="0">
                <a:latin typeface="Arial"/>
                <a:cs typeface="Arial"/>
              </a:rPr>
              <a:t>DEVELOPED </a:t>
            </a:r>
            <a:r>
              <a:rPr sz="900" spc="-15" dirty="0">
                <a:latin typeface="Arial"/>
                <a:cs typeface="Arial"/>
              </a:rPr>
              <a:t>FOR  </a:t>
            </a:r>
            <a:r>
              <a:rPr sz="900" spc="-25" dirty="0">
                <a:latin typeface="Arial"/>
                <a:cs typeface="Arial"/>
              </a:rPr>
              <a:t>FOOD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SAFETY.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9800" y="3700398"/>
            <a:ext cx="2590800" cy="3657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985" algn="ctr">
              <a:lnSpc>
                <a:spcPts val="1065"/>
              </a:lnSpc>
              <a:spcBef>
                <a:spcPts val="400"/>
              </a:spcBef>
            </a:pPr>
            <a:r>
              <a:rPr sz="900" spc="-10" dirty="0">
                <a:latin typeface="Arial"/>
                <a:cs typeface="Arial"/>
              </a:rPr>
              <a:t>THIS </a:t>
            </a:r>
            <a:r>
              <a:rPr sz="900" spc="-15" dirty="0">
                <a:latin typeface="Arial"/>
                <a:cs typeface="Arial"/>
              </a:rPr>
              <a:t>IS </a:t>
            </a:r>
            <a:r>
              <a:rPr sz="900" spc="-5" dirty="0">
                <a:latin typeface="Arial"/>
                <a:cs typeface="Arial"/>
              </a:rPr>
              <a:t>NOT </a:t>
            </a:r>
            <a:r>
              <a:rPr sz="900" dirty="0">
                <a:latin typeface="Arial"/>
                <a:cs typeface="Arial"/>
              </a:rPr>
              <a:t>A </a:t>
            </a:r>
            <a:r>
              <a:rPr sz="900" spc="-15" dirty="0">
                <a:latin typeface="Arial"/>
                <a:cs typeface="Arial"/>
              </a:rPr>
              <a:t>CRITICAL </a:t>
            </a:r>
            <a:r>
              <a:rPr sz="900" spc="-5" dirty="0">
                <a:latin typeface="Arial"/>
                <a:cs typeface="Arial"/>
              </a:rPr>
              <a:t>CONTROL</a:t>
            </a:r>
            <a:r>
              <a:rPr sz="900" spc="-15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POINT.</a:t>
            </a:r>
            <a:endParaRPr sz="900">
              <a:latin typeface="Arial"/>
              <a:cs typeface="Arial"/>
            </a:endParaRPr>
          </a:p>
          <a:p>
            <a:pPr marL="8890" algn="ctr">
              <a:lnSpc>
                <a:spcPts val="1065"/>
              </a:lnSpc>
            </a:pPr>
            <a:r>
              <a:rPr sz="900" dirty="0">
                <a:latin typeface="Arial"/>
                <a:cs typeface="Arial"/>
              </a:rPr>
              <a:t>CONSIDER </a:t>
            </a:r>
            <a:r>
              <a:rPr sz="900" spc="-5" dirty="0">
                <a:latin typeface="Arial"/>
                <a:cs typeface="Arial"/>
              </a:rPr>
              <a:t>THE </a:t>
            </a:r>
            <a:r>
              <a:rPr sz="900" spc="-15" dirty="0">
                <a:latin typeface="Arial"/>
                <a:cs typeface="Arial"/>
              </a:rPr>
              <a:t>NEXT</a:t>
            </a:r>
            <a:r>
              <a:rPr sz="900" spc="-20" dirty="0">
                <a:latin typeface="Arial"/>
                <a:cs typeface="Arial"/>
              </a:rPr>
              <a:t> HAZARD.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0300" y="2833623"/>
            <a:ext cx="2590800" cy="3657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8255" algn="ctr">
              <a:lnSpc>
                <a:spcPts val="1065"/>
              </a:lnSpc>
              <a:spcBef>
                <a:spcPts val="390"/>
              </a:spcBef>
            </a:pPr>
            <a:r>
              <a:rPr sz="900" spc="-10" dirty="0">
                <a:latin typeface="Arial"/>
                <a:cs typeface="Arial"/>
              </a:rPr>
              <a:t>THIS </a:t>
            </a:r>
            <a:r>
              <a:rPr sz="900" spc="-15" dirty="0">
                <a:latin typeface="Arial"/>
                <a:cs typeface="Arial"/>
              </a:rPr>
              <a:t>IS </a:t>
            </a:r>
            <a:r>
              <a:rPr sz="900" spc="-5" dirty="0">
                <a:latin typeface="Arial"/>
                <a:cs typeface="Arial"/>
              </a:rPr>
              <a:t>NOT </a:t>
            </a:r>
            <a:r>
              <a:rPr sz="900" dirty="0">
                <a:latin typeface="Arial"/>
                <a:cs typeface="Arial"/>
              </a:rPr>
              <a:t>A </a:t>
            </a:r>
            <a:r>
              <a:rPr sz="900" spc="-15" dirty="0">
                <a:latin typeface="Arial"/>
                <a:cs typeface="Arial"/>
              </a:rPr>
              <a:t>CRITICAL </a:t>
            </a:r>
            <a:r>
              <a:rPr sz="900" spc="-5" dirty="0">
                <a:latin typeface="Arial"/>
                <a:cs typeface="Arial"/>
              </a:rPr>
              <a:t>CONTROL</a:t>
            </a:r>
            <a:r>
              <a:rPr sz="900" spc="-130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POINT.</a:t>
            </a:r>
            <a:endParaRPr sz="900">
              <a:latin typeface="Arial"/>
              <a:cs typeface="Arial"/>
            </a:endParaRPr>
          </a:p>
          <a:p>
            <a:pPr marL="9525" algn="ctr">
              <a:lnSpc>
                <a:spcPts val="1065"/>
              </a:lnSpc>
            </a:pPr>
            <a:r>
              <a:rPr sz="900" dirty="0">
                <a:latin typeface="Arial"/>
                <a:cs typeface="Arial"/>
              </a:rPr>
              <a:t>CONSIDER </a:t>
            </a:r>
            <a:r>
              <a:rPr sz="900" spc="-5" dirty="0">
                <a:latin typeface="Arial"/>
                <a:cs typeface="Arial"/>
              </a:rPr>
              <a:t>THE </a:t>
            </a:r>
            <a:r>
              <a:rPr sz="900" spc="-15" dirty="0">
                <a:latin typeface="Arial"/>
                <a:cs typeface="Arial"/>
              </a:rPr>
              <a:t>NEXT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HAZARD.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3050" y="2243073"/>
            <a:ext cx="2590800" cy="3657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12140" marR="177165" indent="-410209">
              <a:lnSpc>
                <a:spcPts val="1050"/>
              </a:lnSpc>
              <a:spcBef>
                <a:spcPts val="445"/>
              </a:spcBef>
            </a:pPr>
            <a:r>
              <a:rPr sz="900" spc="-15" dirty="0">
                <a:latin typeface="Arial"/>
                <a:cs typeface="Arial"/>
              </a:rPr>
              <a:t>IS IT ESSENTIAL </a:t>
            </a:r>
            <a:r>
              <a:rPr sz="900" spc="-20" dirty="0">
                <a:latin typeface="Arial"/>
                <a:cs typeface="Arial"/>
              </a:rPr>
              <a:t>FOR </a:t>
            </a:r>
            <a:r>
              <a:rPr sz="900" spc="-25" dirty="0">
                <a:latin typeface="Arial"/>
                <a:cs typeface="Arial"/>
              </a:rPr>
              <a:t>FOOD SAFETY </a:t>
            </a:r>
            <a:r>
              <a:rPr sz="900" spc="-15" dirty="0">
                <a:latin typeface="Arial"/>
                <a:cs typeface="Arial"/>
              </a:rPr>
              <a:t>TO  </a:t>
            </a:r>
            <a:r>
              <a:rPr sz="900" dirty="0">
                <a:latin typeface="Arial"/>
                <a:cs typeface="Arial"/>
              </a:rPr>
              <a:t>CONTROL THE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HAZARD?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0300" y="1690623"/>
            <a:ext cx="2590800" cy="3657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240" algn="ctr">
              <a:lnSpc>
                <a:spcPts val="1065"/>
              </a:lnSpc>
              <a:spcBef>
                <a:spcPts val="380"/>
              </a:spcBef>
            </a:pPr>
            <a:r>
              <a:rPr sz="900" spc="-10" dirty="0">
                <a:latin typeface="Arial"/>
                <a:cs typeface="Arial"/>
              </a:rPr>
              <a:t>CHANGE </a:t>
            </a:r>
            <a:r>
              <a:rPr sz="900" spc="-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PROCESS </a:t>
            </a:r>
            <a:r>
              <a:rPr sz="900" spc="-15" dirty="0">
                <a:latin typeface="Arial"/>
                <a:cs typeface="Arial"/>
              </a:rPr>
              <a:t>OR </a:t>
            </a:r>
            <a:r>
              <a:rPr sz="900" spc="-25" dirty="0">
                <a:latin typeface="Arial"/>
                <a:cs typeface="Arial"/>
              </a:rPr>
              <a:t>MODIFY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 marL="20955" algn="ctr">
              <a:lnSpc>
                <a:spcPts val="1065"/>
              </a:lnSpc>
            </a:pPr>
            <a:r>
              <a:rPr sz="900" dirty="0">
                <a:latin typeface="Arial"/>
                <a:cs typeface="Arial"/>
              </a:rPr>
              <a:t>PRODUCT.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86400" y="762000"/>
            <a:ext cx="2590800" cy="3657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6670" algn="ctr">
              <a:lnSpc>
                <a:spcPts val="1065"/>
              </a:lnSpc>
              <a:spcBef>
                <a:spcPts val="370"/>
              </a:spcBef>
            </a:pPr>
            <a:r>
              <a:rPr sz="900" spc="-5" dirty="0">
                <a:latin typeface="Arial"/>
                <a:cs typeface="Arial"/>
              </a:rPr>
              <a:t>THIS </a:t>
            </a:r>
            <a:r>
              <a:rPr sz="900" spc="-1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NOT A </a:t>
            </a:r>
            <a:r>
              <a:rPr sz="900" spc="-10" dirty="0">
                <a:latin typeface="Arial"/>
                <a:cs typeface="Arial"/>
              </a:rPr>
              <a:t>CRITICAL </a:t>
            </a:r>
            <a:r>
              <a:rPr sz="900" spc="5" dirty="0">
                <a:latin typeface="Arial"/>
                <a:cs typeface="Arial"/>
              </a:rPr>
              <a:t>CONTRL</a:t>
            </a:r>
            <a:r>
              <a:rPr sz="900" spc="-1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POINT.</a:t>
            </a:r>
            <a:endParaRPr sz="900">
              <a:latin typeface="Arial"/>
              <a:cs typeface="Arial"/>
            </a:endParaRPr>
          </a:p>
          <a:p>
            <a:pPr marL="13970" algn="ctr">
              <a:lnSpc>
                <a:spcPts val="1065"/>
              </a:lnSpc>
            </a:pPr>
            <a:r>
              <a:rPr sz="900" dirty="0">
                <a:latin typeface="Arial"/>
                <a:cs typeface="Arial"/>
              </a:rPr>
              <a:t>CONSIDER THE </a:t>
            </a:r>
            <a:r>
              <a:rPr sz="900" spc="-15" dirty="0">
                <a:latin typeface="Arial"/>
                <a:cs typeface="Arial"/>
              </a:rPr>
              <a:t>NEXT HAZARD.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37250" y="304800"/>
            <a:ext cx="457200" cy="23495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414"/>
              </a:spcBef>
            </a:pPr>
            <a:r>
              <a:rPr sz="900" spc="2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1400" y="5334000"/>
            <a:ext cx="457200" cy="228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420"/>
              </a:spcBef>
            </a:pPr>
            <a:r>
              <a:rPr sz="900" spc="-30" dirty="0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1400" y="3207511"/>
            <a:ext cx="457200" cy="228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340"/>
              </a:spcBef>
            </a:pPr>
            <a:r>
              <a:rPr sz="900" spc="25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81400" y="1840738"/>
            <a:ext cx="457200" cy="21717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285"/>
              </a:spcBef>
            </a:pPr>
            <a:r>
              <a:rPr sz="900" spc="-30" dirty="0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9600" y="3207511"/>
            <a:ext cx="508000" cy="228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455"/>
              </a:spcBef>
            </a:pPr>
            <a:r>
              <a:rPr sz="900" spc="-30" dirty="0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08600" y="4714875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71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5800" y="4714875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71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94376" y="472909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4376" y="495769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41315" y="4768532"/>
            <a:ext cx="2038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3050" y="2938398"/>
            <a:ext cx="457200" cy="228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95"/>
              </a:spcBef>
            </a:pPr>
            <a:r>
              <a:rPr sz="900" spc="25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05800" y="2314575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71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3000" y="2314575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71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1576" y="232879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91576" y="255739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22385" y="2365375"/>
            <a:ext cx="2451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latin typeface="Arial"/>
                <a:cs typeface="Arial"/>
              </a:rPr>
              <a:t>Y</a:t>
            </a:r>
            <a:r>
              <a:rPr sz="900" dirty="0"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34000" y="1690623"/>
            <a:ext cx="457200" cy="228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80"/>
              </a:spcBef>
            </a:pPr>
            <a:r>
              <a:rPr sz="900" spc="2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71900" y="3443223"/>
            <a:ext cx="85725" cy="18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14826" y="671576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4826" y="1081150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14826" y="1614550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90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4826" y="206222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14826" y="2843276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1900" y="4500498"/>
            <a:ext cx="85725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71900" y="5576823"/>
            <a:ext cx="85725" cy="152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14826" y="5167376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53026" y="2852801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67426" y="2614676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38776" y="442976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34100" y="547751"/>
            <a:ext cx="85725" cy="200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24500" y="1928748"/>
            <a:ext cx="85725" cy="304800"/>
          </a:xfrm>
          <a:custGeom>
            <a:avLst/>
            <a:gdLst/>
            <a:ahLst/>
            <a:cxnLst/>
            <a:rect l="l" t="t" r="r" b="b"/>
            <a:pathLst>
              <a:path w="85725" h="304800">
                <a:moveTo>
                  <a:pt x="0" y="219075"/>
                </a:moveTo>
                <a:lnTo>
                  <a:pt x="42925" y="304800"/>
                </a:lnTo>
                <a:lnTo>
                  <a:pt x="71458" y="247650"/>
                </a:lnTo>
                <a:lnTo>
                  <a:pt x="28575" y="247650"/>
                </a:lnTo>
                <a:lnTo>
                  <a:pt x="28575" y="238096"/>
                </a:lnTo>
                <a:lnTo>
                  <a:pt x="0" y="219075"/>
                </a:lnTo>
                <a:close/>
              </a:path>
              <a:path w="85725" h="304800">
                <a:moveTo>
                  <a:pt x="28575" y="238096"/>
                </a:moveTo>
                <a:lnTo>
                  <a:pt x="28575" y="247650"/>
                </a:lnTo>
                <a:lnTo>
                  <a:pt x="42925" y="247650"/>
                </a:lnTo>
                <a:lnTo>
                  <a:pt x="28575" y="238096"/>
                </a:lnTo>
                <a:close/>
              </a:path>
              <a:path w="85725" h="304800">
                <a:moveTo>
                  <a:pt x="57150" y="0"/>
                </a:moveTo>
                <a:lnTo>
                  <a:pt x="28575" y="0"/>
                </a:lnTo>
                <a:lnTo>
                  <a:pt x="28659" y="238153"/>
                </a:lnTo>
                <a:lnTo>
                  <a:pt x="42925" y="247650"/>
                </a:lnTo>
                <a:lnTo>
                  <a:pt x="57150" y="238153"/>
                </a:lnTo>
                <a:lnTo>
                  <a:pt x="57150" y="0"/>
                </a:lnTo>
                <a:close/>
              </a:path>
              <a:path w="85725" h="304800">
                <a:moveTo>
                  <a:pt x="57150" y="238153"/>
                </a:moveTo>
                <a:lnTo>
                  <a:pt x="42925" y="247650"/>
                </a:lnTo>
                <a:lnTo>
                  <a:pt x="57150" y="247650"/>
                </a:lnTo>
                <a:lnTo>
                  <a:pt x="57150" y="238153"/>
                </a:lnTo>
                <a:close/>
              </a:path>
              <a:path w="85725" h="304800">
                <a:moveTo>
                  <a:pt x="85725" y="219075"/>
                </a:moveTo>
                <a:lnTo>
                  <a:pt x="57234" y="238096"/>
                </a:lnTo>
                <a:lnTo>
                  <a:pt x="57150" y="247650"/>
                </a:lnTo>
                <a:lnTo>
                  <a:pt x="71458" y="247650"/>
                </a:lnTo>
                <a:lnTo>
                  <a:pt x="85725" y="219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48676" y="2452751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96300" y="2062226"/>
            <a:ext cx="85725" cy="276225"/>
          </a:xfrm>
          <a:custGeom>
            <a:avLst/>
            <a:gdLst/>
            <a:ahLst/>
            <a:cxnLst/>
            <a:rect l="l" t="t" r="r" b="b"/>
            <a:pathLst>
              <a:path w="85725" h="276225">
                <a:moveTo>
                  <a:pt x="42799" y="57150"/>
                </a:moveTo>
                <a:lnTo>
                  <a:pt x="28575" y="66646"/>
                </a:lnTo>
                <a:lnTo>
                  <a:pt x="28575" y="276225"/>
                </a:lnTo>
                <a:lnTo>
                  <a:pt x="57150" y="276225"/>
                </a:lnTo>
                <a:lnTo>
                  <a:pt x="57065" y="66646"/>
                </a:lnTo>
                <a:lnTo>
                  <a:pt x="42799" y="57150"/>
                </a:lnTo>
                <a:close/>
              </a:path>
              <a:path w="85725" h="276225">
                <a:moveTo>
                  <a:pt x="42799" y="0"/>
                </a:moveTo>
                <a:lnTo>
                  <a:pt x="0" y="85725"/>
                </a:lnTo>
                <a:lnTo>
                  <a:pt x="28490" y="66703"/>
                </a:lnTo>
                <a:lnTo>
                  <a:pt x="28575" y="57150"/>
                </a:lnTo>
                <a:lnTo>
                  <a:pt x="71416" y="57150"/>
                </a:lnTo>
                <a:lnTo>
                  <a:pt x="42799" y="0"/>
                </a:lnTo>
                <a:close/>
              </a:path>
              <a:path w="85725" h="276225">
                <a:moveTo>
                  <a:pt x="71416" y="57150"/>
                </a:moveTo>
                <a:lnTo>
                  <a:pt x="57150" y="57150"/>
                </a:lnTo>
                <a:lnTo>
                  <a:pt x="57150" y="66703"/>
                </a:lnTo>
                <a:lnTo>
                  <a:pt x="85725" y="85725"/>
                </a:lnTo>
                <a:lnTo>
                  <a:pt x="71416" y="57150"/>
                </a:lnTo>
                <a:close/>
              </a:path>
              <a:path w="85725" h="276225">
                <a:moveTo>
                  <a:pt x="57150" y="57150"/>
                </a:moveTo>
                <a:lnTo>
                  <a:pt x="42799" y="57150"/>
                </a:lnTo>
                <a:lnTo>
                  <a:pt x="57150" y="66703"/>
                </a:lnTo>
                <a:lnTo>
                  <a:pt x="57150" y="57150"/>
                </a:lnTo>
                <a:close/>
              </a:path>
              <a:path w="85725" h="276225">
                <a:moveTo>
                  <a:pt x="42799" y="57150"/>
                </a:moveTo>
                <a:lnTo>
                  <a:pt x="28575" y="57150"/>
                </a:lnTo>
                <a:lnTo>
                  <a:pt x="28575" y="66646"/>
                </a:lnTo>
                <a:lnTo>
                  <a:pt x="42799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10526" y="1414525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67351" y="1381125"/>
            <a:ext cx="2543175" cy="85725"/>
          </a:xfrm>
          <a:custGeom>
            <a:avLst/>
            <a:gdLst/>
            <a:ahLst/>
            <a:cxnLst/>
            <a:rect l="l" t="t" r="r" b="b"/>
            <a:pathLst>
              <a:path w="2543175" h="85725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66646" y="57150"/>
                </a:lnTo>
                <a:lnTo>
                  <a:pt x="57023" y="57150"/>
                </a:lnTo>
                <a:lnTo>
                  <a:pt x="57023" y="28575"/>
                </a:lnTo>
                <a:lnTo>
                  <a:pt x="66703" y="28575"/>
                </a:lnTo>
                <a:lnTo>
                  <a:pt x="85725" y="0"/>
                </a:lnTo>
                <a:close/>
              </a:path>
              <a:path w="2543175" h="85725">
                <a:moveTo>
                  <a:pt x="66703" y="28575"/>
                </a:moveTo>
                <a:lnTo>
                  <a:pt x="57023" y="28575"/>
                </a:lnTo>
                <a:lnTo>
                  <a:pt x="57023" y="57150"/>
                </a:lnTo>
                <a:lnTo>
                  <a:pt x="66646" y="57150"/>
                </a:lnTo>
                <a:lnTo>
                  <a:pt x="57150" y="42925"/>
                </a:lnTo>
                <a:lnTo>
                  <a:pt x="66703" y="28575"/>
                </a:lnTo>
                <a:close/>
              </a:path>
              <a:path w="2543175" h="85725">
                <a:moveTo>
                  <a:pt x="2543048" y="28575"/>
                </a:moveTo>
                <a:lnTo>
                  <a:pt x="66703" y="28575"/>
                </a:lnTo>
                <a:lnTo>
                  <a:pt x="57150" y="42925"/>
                </a:lnTo>
                <a:lnTo>
                  <a:pt x="66646" y="57150"/>
                </a:lnTo>
                <a:lnTo>
                  <a:pt x="2543048" y="57150"/>
                </a:lnTo>
                <a:lnTo>
                  <a:pt x="2543048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14948" y="3009900"/>
            <a:ext cx="390525" cy="85725"/>
          </a:xfrm>
          <a:custGeom>
            <a:avLst/>
            <a:gdLst/>
            <a:ahLst/>
            <a:cxnLst/>
            <a:rect l="l" t="t" r="r" b="b"/>
            <a:pathLst>
              <a:path w="390525" h="85725">
                <a:moveTo>
                  <a:pt x="333375" y="42925"/>
                </a:moveTo>
                <a:lnTo>
                  <a:pt x="304800" y="85725"/>
                </a:lnTo>
                <a:lnTo>
                  <a:pt x="362034" y="57150"/>
                </a:lnTo>
                <a:lnTo>
                  <a:pt x="333375" y="57150"/>
                </a:lnTo>
                <a:lnTo>
                  <a:pt x="333375" y="42925"/>
                </a:lnTo>
                <a:close/>
              </a:path>
              <a:path w="390525" h="85725">
                <a:moveTo>
                  <a:pt x="323821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323878" y="57150"/>
                </a:lnTo>
                <a:lnTo>
                  <a:pt x="333375" y="42925"/>
                </a:lnTo>
                <a:lnTo>
                  <a:pt x="323821" y="28575"/>
                </a:lnTo>
                <a:close/>
              </a:path>
              <a:path w="390525" h="85725">
                <a:moveTo>
                  <a:pt x="361865" y="28575"/>
                </a:moveTo>
                <a:lnTo>
                  <a:pt x="333375" y="28575"/>
                </a:lnTo>
                <a:lnTo>
                  <a:pt x="333375" y="57150"/>
                </a:lnTo>
                <a:lnTo>
                  <a:pt x="362034" y="57150"/>
                </a:lnTo>
                <a:lnTo>
                  <a:pt x="390525" y="42925"/>
                </a:lnTo>
                <a:lnTo>
                  <a:pt x="361865" y="28575"/>
                </a:lnTo>
                <a:close/>
              </a:path>
              <a:path w="390525" h="85725">
                <a:moveTo>
                  <a:pt x="304800" y="0"/>
                </a:moveTo>
                <a:lnTo>
                  <a:pt x="333375" y="42925"/>
                </a:lnTo>
                <a:lnTo>
                  <a:pt x="333375" y="28575"/>
                </a:lnTo>
                <a:lnTo>
                  <a:pt x="361865" y="28575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53026" y="345287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7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53026" y="3548126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10701" y="3538601"/>
            <a:ext cx="9525" cy="1371600"/>
          </a:xfrm>
          <a:custGeom>
            <a:avLst/>
            <a:gdLst/>
            <a:ahLst/>
            <a:cxnLst/>
            <a:rect l="l" t="t" r="r" b="b"/>
            <a:pathLst>
              <a:path w="9525" h="1371600">
                <a:moveTo>
                  <a:pt x="0" y="0"/>
                </a:moveTo>
                <a:lnTo>
                  <a:pt x="9525" y="13716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44001" y="4848225"/>
            <a:ext cx="266700" cy="85725"/>
          </a:xfrm>
          <a:custGeom>
            <a:avLst/>
            <a:gdLst/>
            <a:ahLst/>
            <a:cxnLst/>
            <a:rect l="l" t="t" r="r" b="b"/>
            <a:pathLst>
              <a:path w="266700" h="85725">
                <a:moveTo>
                  <a:pt x="85725" y="0"/>
                </a:moveTo>
                <a:lnTo>
                  <a:pt x="0" y="42799"/>
                </a:lnTo>
                <a:lnTo>
                  <a:pt x="85725" y="85725"/>
                </a:lnTo>
                <a:lnTo>
                  <a:pt x="66703" y="57150"/>
                </a:lnTo>
                <a:lnTo>
                  <a:pt x="57150" y="57150"/>
                </a:lnTo>
                <a:lnTo>
                  <a:pt x="57150" y="28575"/>
                </a:lnTo>
                <a:lnTo>
                  <a:pt x="66646" y="28575"/>
                </a:lnTo>
                <a:lnTo>
                  <a:pt x="85725" y="0"/>
                </a:lnTo>
                <a:close/>
              </a:path>
              <a:path w="266700" h="85725">
                <a:moveTo>
                  <a:pt x="57150" y="42799"/>
                </a:moveTo>
                <a:lnTo>
                  <a:pt x="57150" y="57150"/>
                </a:lnTo>
                <a:lnTo>
                  <a:pt x="66703" y="57150"/>
                </a:lnTo>
                <a:lnTo>
                  <a:pt x="57150" y="42799"/>
                </a:lnTo>
                <a:close/>
              </a:path>
              <a:path w="266700" h="85725">
                <a:moveTo>
                  <a:pt x="266700" y="28575"/>
                </a:moveTo>
                <a:lnTo>
                  <a:pt x="66646" y="28575"/>
                </a:lnTo>
                <a:lnTo>
                  <a:pt x="57150" y="42799"/>
                </a:lnTo>
                <a:lnTo>
                  <a:pt x="66703" y="57150"/>
                </a:lnTo>
                <a:lnTo>
                  <a:pt x="266700" y="57150"/>
                </a:lnTo>
                <a:lnTo>
                  <a:pt x="266700" y="28575"/>
                </a:lnTo>
                <a:close/>
              </a:path>
              <a:path w="266700" h="85725">
                <a:moveTo>
                  <a:pt x="66646" y="28575"/>
                </a:moveTo>
                <a:lnTo>
                  <a:pt x="57150" y="28575"/>
                </a:lnTo>
                <a:lnTo>
                  <a:pt x="57150" y="42799"/>
                </a:lnTo>
                <a:lnTo>
                  <a:pt x="6664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2614612" y="3619436"/>
          <a:ext cx="3129280" cy="890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">
                <a:tc rowSpan="4" gridSpan="4">
                  <a:txBody>
                    <a:bodyPr/>
                    <a:lstStyle/>
                    <a:p>
                      <a:pPr marL="161290" marR="149860" algn="ctr">
                        <a:lnSpc>
                          <a:spcPct val="97400"/>
                        </a:lnSpc>
                        <a:spcBef>
                          <a:spcPts val="430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COULD 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CONTAMINATION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OCCUR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UNACCEPTABLE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LEVEL?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01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98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19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55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4967351" y="4862576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67323" y="4810125"/>
            <a:ext cx="266700" cy="85725"/>
          </a:xfrm>
          <a:custGeom>
            <a:avLst/>
            <a:gdLst/>
            <a:ahLst/>
            <a:cxnLst/>
            <a:rect l="l" t="t" r="r" b="b"/>
            <a:pathLst>
              <a:path w="266700" h="85725">
                <a:moveTo>
                  <a:pt x="209550" y="42799"/>
                </a:moveTo>
                <a:lnTo>
                  <a:pt x="180975" y="85725"/>
                </a:lnTo>
                <a:lnTo>
                  <a:pt x="238040" y="57150"/>
                </a:lnTo>
                <a:lnTo>
                  <a:pt x="209550" y="57150"/>
                </a:lnTo>
                <a:lnTo>
                  <a:pt x="209550" y="42799"/>
                </a:lnTo>
                <a:close/>
              </a:path>
              <a:path w="266700" h="85725">
                <a:moveTo>
                  <a:pt x="200053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99996" y="57150"/>
                </a:lnTo>
                <a:lnTo>
                  <a:pt x="209550" y="42799"/>
                </a:lnTo>
                <a:lnTo>
                  <a:pt x="200053" y="28575"/>
                </a:lnTo>
                <a:close/>
              </a:path>
              <a:path w="266700" h="85725">
                <a:moveTo>
                  <a:pt x="238209" y="28575"/>
                </a:moveTo>
                <a:lnTo>
                  <a:pt x="209550" y="28575"/>
                </a:lnTo>
                <a:lnTo>
                  <a:pt x="209550" y="57150"/>
                </a:lnTo>
                <a:lnTo>
                  <a:pt x="238040" y="57150"/>
                </a:lnTo>
                <a:lnTo>
                  <a:pt x="266700" y="42799"/>
                </a:lnTo>
                <a:lnTo>
                  <a:pt x="238209" y="28575"/>
                </a:lnTo>
                <a:close/>
              </a:path>
              <a:path w="266700" h="85725">
                <a:moveTo>
                  <a:pt x="180975" y="0"/>
                </a:moveTo>
                <a:lnTo>
                  <a:pt x="209550" y="42799"/>
                </a:lnTo>
                <a:lnTo>
                  <a:pt x="209550" y="28575"/>
                </a:lnTo>
                <a:lnTo>
                  <a:pt x="238209" y="28575"/>
                </a:lnTo>
                <a:lnTo>
                  <a:pt x="1809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19698" y="3848100"/>
            <a:ext cx="295275" cy="85725"/>
          </a:xfrm>
          <a:custGeom>
            <a:avLst/>
            <a:gdLst/>
            <a:ahLst/>
            <a:cxnLst/>
            <a:rect l="l" t="t" r="r" b="b"/>
            <a:pathLst>
              <a:path w="295275" h="85725">
                <a:moveTo>
                  <a:pt x="238125" y="42799"/>
                </a:moveTo>
                <a:lnTo>
                  <a:pt x="209550" y="85725"/>
                </a:lnTo>
                <a:lnTo>
                  <a:pt x="266784" y="57150"/>
                </a:lnTo>
                <a:lnTo>
                  <a:pt x="238125" y="57150"/>
                </a:lnTo>
                <a:lnTo>
                  <a:pt x="238125" y="42799"/>
                </a:lnTo>
                <a:close/>
              </a:path>
              <a:path w="295275" h="85725">
                <a:moveTo>
                  <a:pt x="228628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28571" y="57150"/>
                </a:lnTo>
                <a:lnTo>
                  <a:pt x="238125" y="42799"/>
                </a:lnTo>
                <a:lnTo>
                  <a:pt x="228628" y="28575"/>
                </a:lnTo>
                <a:close/>
              </a:path>
              <a:path w="295275" h="85725">
                <a:moveTo>
                  <a:pt x="266615" y="28575"/>
                </a:moveTo>
                <a:lnTo>
                  <a:pt x="238125" y="28575"/>
                </a:lnTo>
                <a:lnTo>
                  <a:pt x="238125" y="57150"/>
                </a:lnTo>
                <a:lnTo>
                  <a:pt x="266784" y="57150"/>
                </a:lnTo>
                <a:lnTo>
                  <a:pt x="295275" y="42925"/>
                </a:lnTo>
                <a:lnTo>
                  <a:pt x="266615" y="28575"/>
                </a:lnTo>
                <a:close/>
              </a:path>
              <a:path w="295275" h="85725">
                <a:moveTo>
                  <a:pt x="209550" y="0"/>
                </a:moveTo>
                <a:lnTo>
                  <a:pt x="238125" y="42799"/>
                </a:lnTo>
                <a:lnTo>
                  <a:pt x="238125" y="28575"/>
                </a:lnTo>
                <a:lnTo>
                  <a:pt x="266615" y="28575"/>
                </a:lnTo>
                <a:lnTo>
                  <a:pt x="209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9226" y="161455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19701" y="185267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60960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4905" y="650806"/>
            <a:ext cx="4982797" cy="532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758253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Some supervisory </a:t>
            </a:r>
            <a:r>
              <a:rPr spc="10" dirty="0"/>
              <a:t>management</a:t>
            </a:r>
            <a:r>
              <a:rPr spc="-315" dirty="0"/>
              <a:t> </a:t>
            </a:r>
            <a:r>
              <a:rPr spc="-25" dirty="0"/>
              <a:t>skills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20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Listening</a:t>
            </a: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pc="10" dirty="0"/>
              <a:t>Observing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Explaining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pc="10" dirty="0"/>
              <a:t>Advising</a:t>
            </a: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Demonstrating</a:t>
            </a: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pc="5" dirty="0"/>
              <a:t>Training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pc="20" dirty="0"/>
              <a:t>Setting </a:t>
            </a:r>
            <a:r>
              <a:rPr spc="15" dirty="0"/>
              <a:t>a good</a:t>
            </a:r>
            <a:r>
              <a:rPr spc="-335" dirty="0"/>
              <a:t> </a:t>
            </a:r>
            <a:r>
              <a:rPr spc="-10" dirty="0"/>
              <a:t>example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Motivating</a:t>
            </a: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Supporting</a:t>
            </a:r>
          </a:p>
          <a:p>
            <a:pPr marL="355600" marR="256540" indent="-343535">
              <a:lnSpc>
                <a:spcPts val="21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pc="10" dirty="0"/>
              <a:t>Trouble-shooting</a:t>
            </a:r>
            <a:r>
              <a:rPr spc="-235" dirty="0"/>
              <a:t> </a:t>
            </a:r>
            <a:r>
              <a:rPr spc="15" dirty="0"/>
              <a:t>and  </a:t>
            </a:r>
            <a:r>
              <a:rPr spc="5" dirty="0"/>
              <a:t>problem-solving</a:t>
            </a:r>
          </a:p>
          <a:p>
            <a:pPr marL="355600" indent="-343535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  <a:tab pos="356235" algn="l"/>
              </a:tabLst>
            </a:pPr>
            <a:r>
              <a:rPr spc="10" dirty="0"/>
              <a:t>Analyzing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833119" indent="-343535">
              <a:lnSpc>
                <a:spcPts val="2180"/>
              </a:lnSpc>
              <a:spcBef>
                <a:spcPts val="380"/>
              </a:spcBef>
              <a:buChar char="•"/>
              <a:tabLst>
                <a:tab pos="355600" algn="l"/>
                <a:tab pos="356235" algn="l"/>
              </a:tabLst>
            </a:pPr>
            <a:r>
              <a:rPr spc="20" dirty="0"/>
              <a:t>Creating</a:t>
            </a:r>
            <a:r>
              <a:rPr spc="-245" dirty="0"/>
              <a:t> </a:t>
            </a:r>
            <a:r>
              <a:rPr spc="15" dirty="0"/>
              <a:t>(standards  and</a:t>
            </a:r>
            <a:r>
              <a:rPr spc="-55" dirty="0"/>
              <a:t> </a:t>
            </a:r>
            <a:r>
              <a:rPr spc="15" dirty="0"/>
              <a:t>procedures)</a:t>
            </a:r>
          </a:p>
          <a:p>
            <a:pPr marL="355600" indent="-343535">
              <a:lnSpc>
                <a:spcPct val="100000"/>
              </a:lnSpc>
              <a:spcBef>
                <a:spcPts val="190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Monitoring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Testing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Controlling and</a:t>
            </a:r>
            <a:r>
              <a:rPr spc="-265" dirty="0"/>
              <a:t> </a:t>
            </a:r>
            <a:r>
              <a:rPr spc="10" dirty="0"/>
              <a:t>enforcing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pc="20" dirty="0"/>
              <a:t>Correcting</a:t>
            </a: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Char char="•"/>
              <a:tabLst>
                <a:tab pos="355600" algn="l"/>
                <a:tab pos="356235" algn="l"/>
              </a:tabLst>
            </a:pPr>
            <a:r>
              <a:rPr spc="5" dirty="0"/>
              <a:t>Reviewing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Documenting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Ensuring </a:t>
            </a:r>
            <a:r>
              <a:rPr dirty="0"/>
              <a:t>food </a:t>
            </a:r>
            <a:r>
              <a:rPr spc="5" dirty="0"/>
              <a:t>is safe </a:t>
            </a:r>
            <a:r>
              <a:rPr spc="25" dirty="0"/>
              <a:t>to</a:t>
            </a:r>
            <a:r>
              <a:rPr spc="-360" dirty="0"/>
              <a:t> </a:t>
            </a:r>
            <a:r>
              <a:rPr spc="10" dirty="0"/>
              <a:t>eat</a:t>
            </a:r>
          </a:p>
          <a:p>
            <a:pPr marL="355600" indent="-343535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Ensuring </a:t>
            </a:r>
            <a:r>
              <a:rPr dirty="0"/>
              <a:t>food</a:t>
            </a:r>
            <a:r>
              <a:rPr spc="-180" dirty="0"/>
              <a:t> </a:t>
            </a:r>
            <a:r>
              <a:rPr spc="10" dirty="0"/>
              <a:t>quality</a:t>
            </a: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har char="•"/>
              <a:tabLst>
                <a:tab pos="355600" algn="l"/>
                <a:tab pos="356235" algn="l"/>
              </a:tabLst>
            </a:pPr>
            <a:r>
              <a:rPr spc="15" dirty="0"/>
              <a:t>Ensuring </a:t>
            </a:r>
            <a:r>
              <a:rPr spc="5" dirty="0"/>
              <a:t>legal</a:t>
            </a:r>
            <a:r>
              <a:rPr spc="-250" dirty="0"/>
              <a:t> </a:t>
            </a:r>
            <a:r>
              <a:rPr spc="10" dirty="0"/>
              <a:t>compliance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697865"/>
            <a:ext cx="680783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Duties </a:t>
            </a:r>
            <a:r>
              <a:rPr spc="5" dirty="0"/>
              <a:t>of </a:t>
            </a:r>
            <a:r>
              <a:rPr spc="-5" dirty="0"/>
              <a:t>the </a:t>
            </a:r>
            <a:r>
              <a:rPr spc="10" dirty="0"/>
              <a:t>person </a:t>
            </a:r>
            <a:r>
              <a:rPr spc="-25" dirty="0"/>
              <a:t>in </a:t>
            </a:r>
            <a:r>
              <a:rPr spc="10" dirty="0"/>
              <a:t>charge</a:t>
            </a:r>
            <a:r>
              <a:rPr spc="-229" dirty="0"/>
              <a:t> </a:t>
            </a:r>
            <a:r>
              <a:rPr spc="5" dirty="0"/>
              <a:t>(1)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pc="-15" dirty="0"/>
              <a:t>Food </a:t>
            </a:r>
            <a:r>
              <a:rPr dirty="0"/>
              <a:t>Safety </a:t>
            </a:r>
            <a:r>
              <a:rPr spc="-15" dirty="0"/>
              <a:t>Manager: </a:t>
            </a:r>
            <a:r>
              <a:rPr spc="-20" dirty="0"/>
              <a:t>slide</a:t>
            </a:r>
            <a:r>
              <a:rPr spc="155" dirty="0"/>
              <a:t> </a:t>
            </a:r>
            <a:fld id="{81D60167-4931-47E6-BA6A-407CBD079E47}" type="slidenum">
              <a:rPr dirty="0"/>
              <a:t>99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20" dirty="0"/>
              <a:t>© </a:t>
            </a:r>
            <a:r>
              <a:rPr sz="950" dirty="0"/>
              <a:t>CIEH</a:t>
            </a:r>
            <a:r>
              <a:rPr sz="950" spc="110" dirty="0"/>
              <a:t> </a:t>
            </a:r>
            <a:r>
              <a:rPr sz="950" dirty="0"/>
              <a:t>2015</a:t>
            </a: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707072" y="1704159"/>
            <a:ext cx="7628890" cy="39477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Ensure </a:t>
            </a:r>
            <a:r>
              <a:rPr sz="2400" spc="-15" dirty="0">
                <a:latin typeface="Arial"/>
                <a:cs typeface="Arial"/>
              </a:rPr>
              <a:t>that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employees: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" dirty="0">
                <a:latin typeface="Arial"/>
                <a:cs typeface="Arial"/>
              </a:rPr>
              <a:t>clean </a:t>
            </a:r>
            <a:r>
              <a:rPr sz="2000" spc="10" dirty="0">
                <a:latin typeface="Arial"/>
                <a:cs typeface="Arial"/>
              </a:rPr>
              <a:t>hands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effectively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5" dirty="0">
                <a:latin typeface="Arial"/>
                <a:cs typeface="Arial"/>
              </a:rPr>
              <a:t>check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are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received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Cook </a:t>
            </a:r>
            <a:r>
              <a:rPr sz="2000" spc="15" dirty="0">
                <a:latin typeface="Arial"/>
                <a:cs typeface="Arial"/>
              </a:rPr>
              <a:t>TCS </a:t>
            </a:r>
            <a:r>
              <a:rPr sz="2000" dirty="0">
                <a:latin typeface="Arial"/>
                <a:cs typeface="Arial"/>
              </a:rPr>
              <a:t>foods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properly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20" dirty="0">
                <a:latin typeface="Arial"/>
                <a:cs typeface="Arial"/>
              </a:rPr>
              <a:t>use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approved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methods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cool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TCS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rapidly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sanitize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multi-use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equipment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utensils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after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cleaning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latin typeface="Arial"/>
                <a:cs typeface="Arial"/>
              </a:rPr>
              <a:t>before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reuse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prevent </a:t>
            </a:r>
            <a:r>
              <a:rPr sz="2000" spc="20" dirty="0">
                <a:latin typeface="Arial"/>
                <a:cs typeface="Arial"/>
              </a:rPr>
              <a:t>the </a:t>
            </a:r>
            <a:r>
              <a:rPr sz="2000" spc="10" dirty="0">
                <a:latin typeface="Arial"/>
                <a:cs typeface="Arial"/>
              </a:rPr>
              <a:t>cross-contamination of ready-to-eat </a:t>
            </a:r>
            <a:r>
              <a:rPr sz="2000" dirty="0">
                <a:latin typeface="Arial"/>
                <a:cs typeface="Arial"/>
              </a:rPr>
              <a:t>food from  </a:t>
            </a:r>
            <a:r>
              <a:rPr sz="2000" spc="10" dirty="0">
                <a:latin typeface="Arial"/>
                <a:cs typeface="Arial"/>
              </a:rPr>
              <a:t>bare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hands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by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using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suitable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utensils,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dispensing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equipment,  deli paper or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gloves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latin typeface="Arial"/>
                <a:cs typeface="Arial"/>
              </a:rPr>
              <a:t>receive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proper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training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safety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relevant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duties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4787</Words>
  <Application>Microsoft Office PowerPoint</Application>
  <PresentationFormat>On-screen Show (4:3)</PresentationFormat>
  <Paragraphs>1001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8" baseType="lpstr">
      <vt:lpstr>MS PGothic</vt:lpstr>
      <vt:lpstr>Arial</vt:lpstr>
      <vt:lpstr>Calibri</vt:lpstr>
      <vt:lpstr>Times New Roman</vt:lpstr>
      <vt:lpstr>Office Theme</vt:lpstr>
      <vt:lpstr>PowerPoint Presentation</vt:lpstr>
      <vt:lpstr>Benefits of good food safety</vt:lpstr>
      <vt:lpstr>Costs of poor food safety</vt:lpstr>
      <vt:lpstr>The FDA Food Code</vt:lpstr>
      <vt:lpstr>HACCP</vt:lpstr>
      <vt:lpstr>Employees and food safety</vt:lpstr>
      <vt:lpstr>PowerPoint Presentation</vt:lpstr>
      <vt:lpstr>Biological hazards</vt:lpstr>
      <vt:lpstr>Chemical hazards</vt:lpstr>
      <vt:lpstr>Physical hazards</vt:lpstr>
      <vt:lpstr>PowerPoint Presentation</vt:lpstr>
      <vt:lpstr>Sources of pathogenic bacteria</vt:lpstr>
      <vt:lpstr>Types of contamination</vt:lpstr>
      <vt:lpstr>Methods of contamination</vt:lpstr>
      <vt:lpstr>PowerPoint Presentation</vt:lpstr>
      <vt:lpstr>Types of foodborne illness</vt:lpstr>
      <vt:lpstr>PowerPoint Presentation</vt:lpstr>
      <vt:lpstr>Typical symptoms of foodborne illness</vt:lpstr>
      <vt:lpstr>Examples of TCS foods</vt:lpstr>
      <vt:lpstr>Examples of ready-to-eat foods</vt:lpstr>
      <vt:lpstr>Bacterial multiplication</vt:lpstr>
      <vt:lpstr>Bacterial growth curve</vt:lpstr>
      <vt:lpstr>The danger zone</vt:lpstr>
      <vt:lpstr>Time-temperature control: general rules</vt:lpstr>
      <vt:lpstr>Temperature abuse</vt:lpstr>
      <vt:lpstr>PowerPoint Presentation</vt:lpstr>
      <vt:lpstr>Physical hazards</vt:lpstr>
      <vt:lpstr>Common sources of physical hazards</vt:lpstr>
      <vt:lpstr>Chemical hazards</vt:lpstr>
      <vt:lpstr>PowerPoint Presentation</vt:lpstr>
      <vt:lpstr>PowerPoint Presentation</vt:lpstr>
      <vt:lpstr>When to wash your hands (1)</vt:lpstr>
      <vt:lpstr>When to wash your hands (2)</vt:lpstr>
      <vt:lpstr>How to wash your hands</vt:lpstr>
      <vt:lpstr>Hand and arm hygiene</vt:lpstr>
      <vt:lpstr>Protective clothing</vt:lpstr>
      <vt:lpstr>Reporting illness</vt:lpstr>
      <vt:lpstr>Food employee – personal habits (1)</vt:lpstr>
      <vt:lpstr>Food employee – personal habits (2)</vt:lpstr>
      <vt:lpstr>Temperature control</vt:lpstr>
      <vt:lpstr>Temperature measuring devices</vt:lpstr>
      <vt:lpstr>General guidance for checking  the temperature of TCS food</vt:lpstr>
      <vt:lpstr>Food preservation methods</vt:lpstr>
      <vt:lpstr>Receiving food</vt:lpstr>
      <vt:lpstr>Reasons for rejecting food</vt:lpstr>
      <vt:lpstr>PowerPoint Presentation</vt:lpstr>
      <vt:lpstr>PowerPoint Presentation</vt:lpstr>
      <vt:lpstr>Time control: good practice</vt:lpstr>
      <vt:lpstr>Preparation principles</vt:lpstr>
      <vt:lpstr>PowerPoint Presentation</vt:lpstr>
      <vt:lpstr>Approved thawing methods</vt:lpstr>
      <vt:lpstr>Thawing principles</vt:lpstr>
      <vt:lpstr>PowerPoint Presentation</vt:lpstr>
      <vt:lpstr>PowerPoint Presentation</vt:lpstr>
      <vt:lpstr>Cooking principles</vt:lpstr>
      <vt:lpstr>Approved methods of cooling</vt:lpstr>
      <vt:lpstr>Cooling principles</vt:lpstr>
      <vt:lpstr>PowerPoint Presentation</vt:lpstr>
      <vt:lpstr>Reheating principles</vt:lpstr>
      <vt:lpstr>Holding and displaying food</vt:lpstr>
      <vt:lpstr>PowerPoint Presentation</vt:lpstr>
      <vt:lpstr>PowerPoint Presentation</vt:lpstr>
      <vt:lpstr>Definitions of cleaning and sanitizing</vt:lpstr>
      <vt:lpstr>What to sanitize: examples</vt:lpstr>
      <vt:lpstr>When to sanitize</vt:lpstr>
      <vt:lpstr>Master cleaning schedules</vt:lpstr>
      <vt:lpstr>Stages of cleaning and sanitizing</vt:lpstr>
      <vt:lpstr>Safety precautions</vt:lpstr>
      <vt:lpstr>Warewashing – sanitization guidelines</vt:lpstr>
      <vt:lpstr>PowerPoint Presentation</vt:lpstr>
      <vt:lpstr>Types of food pest</vt:lpstr>
      <vt:lpstr>Problems from pests</vt:lpstr>
      <vt:lpstr>What pests need</vt:lpstr>
      <vt:lpstr>Pest prevention and control</vt:lpstr>
      <vt:lpstr>Evidence of pests</vt:lpstr>
      <vt:lpstr>PowerPoint Presentation</vt:lpstr>
      <vt:lpstr>PowerPoint Presentation</vt:lpstr>
      <vt:lpstr>Principles of layout and location</vt:lpstr>
      <vt:lpstr>PowerPoint Presentation</vt:lpstr>
      <vt:lpstr>Construction features</vt:lpstr>
      <vt:lpstr>Food-contact equipment and utensils</vt:lpstr>
      <vt:lpstr>Utilities and facilities</vt:lpstr>
      <vt:lpstr>PowerPoint Presentation</vt:lpstr>
      <vt:lpstr>Main legal obligations</vt:lpstr>
      <vt:lpstr>Examples of topics covered by food  safety legislation</vt:lpstr>
      <vt:lpstr>Sources of regulation</vt:lpstr>
      <vt:lpstr>Forms of regulation</vt:lpstr>
      <vt:lpstr>Federal agencies – examples</vt:lpstr>
      <vt:lpstr>FDA responsibilities – examples</vt:lpstr>
      <vt:lpstr>Role of state and local agencies</vt:lpstr>
      <vt:lpstr>What is inspected</vt:lpstr>
      <vt:lpstr>Imminent health hazard</vt:lpstr>
      <vt:lpstr>The seven HACCP principles</vt:lpstr>
      <vt:lpstr>Food flow diagram – retail operation</vt:lpstr>
      <vt:lpstr>Food flow diagram – catering operation</vt:lpstr>
      <vt:lpstr>PowerPoint Presentation</vt:lpstr>
      <vt:lpstr>PowerPoint Presentation</vt:lpstr>
      <vt:lpstr>Some supervisory management skills</vt:lpstr>
      <vt:lpstr>Duties of the person in charge (1)</vt:lpstr>
      <vt:lpstr>Duties of the person in charge (2)</vt:lpstr>
      <vt:lpstr>Duties of the person in charge (3)</vt:lpstr>
      <vt:lpstr>Training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Ahmad Tomasz Fayyad</cp:lastModifiedBy>
  <cp:revision>1</cp:revision>
  <dcterms:created xsi:type="dcterms:W3CDTF">2021-05-15T09:52:24Z</dcterms:created>
  <dcterms:modified xsi:type="dcterms:W3CDTF">2021-05-15T09:54:36Z</dcterms:modified>
</cp:coreProperties>
</file>