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7" r:id="rId2"/>
    <p:sldId id="276" r:id="rId3"/>
    <p:sldId id="258" r:id="rId4"/>
    <p:sldId id="261" r:id="rId5"/>
    <p:sldId id="262" r:id="rId6"/>
    <p:sldId id="263" r:id="rId7"/>
    <p:sldId id="264" r:id="rId8"/>
    <p:sldId id="265" r:id="rId9"/>
    <p:sldId id="266" r:id="rId10"/>
    <p:sldId id="267" r:id="rId11"/>
    <p:sldId id="268" r:id="rId12"/>
    <p:sldId id="269" r:id="rId13"/>
    <p:sldId id="27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8CB42D7-2D1D-4764-BF2C-C7F8E47164BB}" type="datetimeFigureOut">
              <a:rPr lang="ar-EG" smtClean="0"/>
              <a:pPr/>
              <a:t>17/02/1437</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6BE8E7F-9EC9-4C90-955A-1977B234964B}" type="slidenum">
              <a:rPr lang="ar-EG" smtClean="0"/>
              <a:pPr/>
              <a:t>‹#›</a:t>
            </a:fld>
            <a:endParaRPr lang="ar-EG"/>
          </a:p>
        </p:txBody>
      </p:sp>
    </p:spTree>
    <p:extLst>
      <p:ext uri="{BB962C8B-B14F-4D97-AF65-F5344CB8AC3E}">
        <p14:creationId xmlns:p14="http://schemas.microsoft.com/office/powerpoint/2010/main" val="26809442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11/29/2015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590800"/>
            <a:ext cx="8503920" cy="3508248"/>
          </a:xfrm>
        </p:spPr>
        <p:txBody>
          <a:bodyPr/>
          <a:lstStyle/>
          <a:p>
            <a:pPr marL="0" indent="0" algn="ctr">
              <a:buNone/>
            </a:pPr>
            <a:r>
              <a:rPr lang="ar-EG" sz="9600" b="1" i="1" dirty="0" smtClean="0">
                <a:solidFill>
                  <a:schemeClr val="accent3">
                    <a:lumMod val="75000"/>
                  </a:schemeClr>
                </a:solidFill>
              </a:rPr>
              <a:t>السلامة فى العمليات</a:t>
            </a:r>
            <a:endParaRPr lang="en-US" sz="9600" i="1" dirty="0" smtClean="0">
              <a:solidFill>
                <a:schemeClr val="accent3">
                  <a:lumMod val="75000"/>
                </a:schemeClr>
              </a:solidFill>
            </a:endParaRPr>
          </a:p>
          <a:p>
            <a:pPr marL="0" indent="0">
              <a:buNone/>
            </a:pPr>
            <a:endParaRPr lang="ar-EG" dirty="0"/>
          </a:p>
        </p:txBody>
      </p:sp>
    </p:spTree>
    <p:extLst>
      <p:ext uri="{BB962C8B-B14F-4D97-AF65-F5344CB8AC3E}">
        <p14:creationId xmlns:p14="http://schemas.microsoft.com/office/powerpoint/2010/main" val="1146637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430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t/>
            </a:r>
            <a:br>
              <a:rPr lang="en-US" dirty="0"/>
            </a:br>
            <a:endParaRPr lang="ar-EG" dirty="0"/>
          </a:p>
        </p:txBody>
      </p:sp>
      <p:sp>
        <p:nvSpPr>
          <p:cNvPr id="3" name="Content Placeholder 2"/>
          <p:cNvSpPr>
            <a:spLocks noGrp="1"/>
          </p:cNvSpPr>
          <p:nvPr>
            <p:ph sz="quarter" idx="1"/>
          </p:nvPr>
        </p:nvSpPr>
        <p:spPr/>
        <p:txBody>
          <a:bodyPr/>
          <a:lstStyle/>
          <a:p>
            <a:pPr marL="0" indent="0">
              <a:buNone/>
            </a:pPr>
            <a:r>
              <a:rPr lang="ar-EG" b="1" i="1" u="sng" dirty="0" smtClean="0">
                <a:solidFill>
                  <a:srgbClr val="C00000"/>
                </a:solidFill>
              </a:rPr>
              <a:t>@ إحلال الهواء بإستخدام أبخرة الغاز المسال </a:t>
            </a:r>
            <a:r>
              <a:rPr lang="en-US" b="1" i="1" u="sng" dirty="0">
                <a:solidFill>
                  <a:srgbClr val="C00000"/>
                </a:solidFill>
              </a:rPr>
              <a:t>Displacing Air With LPG</a:t>
            </a:r>
            <a:endParaRPr lang="ar-EG" b="1" i="1" u="sng" dirty="0">
              <a:solidFill>
                <a:srgbClr val="C00000"/>
              </a:solidFill>
            </a:endParaRPr>
          </a:p>
          <a:p>
            <a:pPr marL="0" indent="0">
              <a:buNone/>
            </a:pPr>
            <a:r>
              <a:rPr lang="ar-EG" b="1" i="1" dirty="0" smtClean="0"/>
              <a:t>@ تستخدم هذه الطريقة فى خزانات الغاز المسال فى حالة تعذر إستخدام الماء أوالغاز الخامل حيث يتم إدخال أبخرة الغاز المسال </a:t>
            </a:r>
            <a:r>
              <a:rPr lang="en-US" b="1" i="1" dirty="0" smtClean="0"/>
              <a:t>LPG Vapors </a:t>
            </a:r>
            <a:endParaRPr lang="ar-EG" b="1" i="1" dirty="0" smtClean="0"/>
          </a:p>
          <a:p>
            <a:pPr marL="0" indent="0">
              <a:buNone/>
            </a:pPr>
            <a:r>
              <a:rPr lang="ar-EG" b="1" i="1" dirty="0" smtClean="0"/>
              <a:t>من خلال وصلة من القاع للخزان وبمعدل بطئ </a:t>
            </a:r>
            <a:r>
              <a:rPr lang="en-US" b="1" i="1" dirty="0" smtClean="0"/>
              <a:t> Low Rate </a:t>
            </a:r>
            <a:r>
              <a:rPr lang="ar-EG" b="1" i="1" dirty="0" smtClean="0"/>
              <a:t>لتجنب إختلاطه من الهواء الخارج من الفتحة العلوية </a:t>
            </a:r>
            <a:r>
              <a:rPr lang="en-US" b="1" i="1" dirty="0" smtClean="0"/>
              <a:t>Top Vent</a:t>
            </a:r>
            <a:r>
              <a:rPr lang="ar-EG" b="1" i="1" dirty="0" smtClean="0"/>
              <a:t> للخزان أو الوعاء للتصريف إلى الشعلة أو مكان آمن </a:t>
            </a:r>
          </a:p>
          <a:p>
            <a:pPr marL="0" indent="0">
              <a:buNone/>
            </a:pPr>
            <a:r>
              <a:rPr lang="ar-EG" b="1" i="1" dirty="0" smtClean="0"/>
              <a:t>@ عندما تصل نسبة الأكسجين فى الخليط لأقل من </a:t>
            </a:r>
            <a:r>
              <a:rPr lang="en-US" b="1" i="1" dirty="0" smtClean="0"/>
              <a:t>0.5%</a:t>
            </a:r>
            <a:r>
              <a:rPr lang="ar-EG" b="1" i="1" dirty="0" smtClean="0"/>
              <a:t> بالعملية بالحجم يصبح الخزان أو الوعاء جاهز للتشغيل – عندها يتم إيقاف عملية التصريف بإغلاق خط التصريف </a:t>
            </a:r>
            <a:r>
              <a:rPr lang="en-US" b="1" i="1" dirty="0" smtClean="0"/>
              <a:t>Top Vent</a:t>
            </a:r>
            <a:endParaRPr lang="ar-EG" b="1" i="1" dirty="0" smtClean="0"/>
          </a:p>
        </p:txBody>
      </p:sp>
    </p:spTree>
    <p:extLst>
      <p:ext uri="{BB962C8B-B14F-4D97-AF65-F5344CB8AC3E}">
        <p14:creationId xmlns:p14="http://schemas.microsoft.com/office/powerpoint/2010/main" val="214804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solidFill>
                  <a:srgbClr val="C00000"/>
                </a:solidFill>
              </a:rPr>
              <a:t>أخطار الهواء </a:t>
            </a:r>
            <a:r>
              <a:rPr lang="en-US" b="1" dirty="0">
                <a:solidFill>
                  <a:srgbClr val="C00000"/>
                </a:solidFill>
              </a:rPr>
              <a:t>Hazards Of Air</a:t>
            </a:r>
            <a:endParaRPr lang="ar-EG" dirty="0"/>
          </a:p>
        </p:txBody>
      </p:sp>
      <p:sp>
        <p:nvSpPr>
          <p:cNvPr id="3" name="Content Placeholder 2"/>
          <p:cNvSpPr>
            <a:spLocks noGrp="1"/>
          </p:cNvSpPr>
          <p:nvPr>
            <p:ph sz="quarter" idx="1"/>
          </p:nvPr>
        </p:nvSpPr>
        <p:spPr/>
        <p:txBody>
          <a:bodyPr/>
          <a:lstStyle/>
          <a:p>
            <a:pPr marL="0" indent="0">
              <a:buNone/>
            </a:pPr>
            <a:r>
              <a:rPr lang="ar-EG" b="1" dirty="0" smtClean="0"/>
              <a:t>@ فى وحدات التكسير بالعامل المسال الدوار </a:t>
            </a:r>
          </a:p>
          <a:p>
            <a:pPr marL="0" indent="0">
              <a:buNone/>
            </a:pPr>
            <a:r>
              <a:rPr lang="en-US" b="1" dirty="0"/>
              <a:t> </a:t>
            </a:r>
            <a:r>
              <a:rPr lang="en-US" b="1" dirty="0" smtClean="0"/>
              <a:t>        </a:t>
            </a:r>
            <a:r>
              <a:rPr lang="ar-EG" b="1" dirty="0" smtClean="0"/>
              <a:t> </a:t>
            </a:r>
            <a:r>
              <a:rPr lang="en-US" b="1" dirty="0" smtClean="0"/>
              <a:t>Fluid Catalytic Cracking  (FCC)</a:t>
            </a:r>
            <a:endParaRPr lang="ar-EG" b="1" dirty="0" smtClean="0"/>
          </a:p>
          <a:p>
            <a:pPr marL="0" indent="0">
              <a:buNone/>
            </a:pPr>
            <a:r>
              <a:rPr lang="ar-EG" b="1" dirty="0" smtClean="0"/>
              <a:t>يستخدم الزيت الثقيل  </a:t>
            </a:r>
            <a:r>
              <a:rPr lang="en-US" b="1" dirty="0" smtClean="0"/>
              <a:t>Heavy Oil</a:t>
            </a:r>
            <a:r>
              <a:rPr lang="ar-EG" b="1" dirty="0" smtClean="0"/>
              <a:t> كزيت للإشعال </a:t>
            </a:r>
            <a:r>
              <a:rPr lang="en-US" b="1" dirty="0" smtClean="0"/>
              <a:t>Torch Oil </a:t>
            </a:r>
            <a:r>
              <a:rPr lang="ar-EG" b="1" dirty="0" smtClean="0"/>
              <a:t> فى مفاعل إعادة </a:t>
            </a:r>
            <a:r>
              <a:rPr lang="ar-EG" b="1" dirty="0"/>
              <a:t>التنشيط </a:t>
            </a:r>
            <a:r>
              <a:rPr lang="ar-EG" b="1" dirty="0" smtClean="0"/>
              <a:t> للعامل المساعد </a:t>
            </a:r>
            <a:r>
              <a:rPr lang="en-US" b="1" dirty="0" smtClean="0"/>
              <a:t>Catalyst Regenerators </a:t>
            </a:r>
            <a:endParaRPr lang="ar-EG" b="1" dirty="0" smtClean="0"/>
          </a:p>
          <a:p>
            <a:pPr marL="0" indent="0">
              <a:buNone/>
            </a:pPr>
            <a:r>
              <a:rPr lang="ar-EG" b="1" dirty="0" smtClean="0"/>
              <a:t>وذلك للمساعدة فى الحفاظ  على الإتزان الحرارى بالوحدة </a:t>
            </a:r>
          </a:p>
          <a:p>
            <a:pPr marL="0" indent="0">
              <a:buNone/>
            </a:pPr>
            <a:r>
              <a:rPr lang="en-US" b="1" dirty="0" smtClean="0"/>
              <a:t>Unit Heat Balance </a:t>
            </a:r>
            <a:r>
              <a:rPr lang="ar-EG" b="1" dirty="0" smtClean="0"/>
              <a:t> أن عملية إحراق المواد المواد الهيدروكربونية فى وجود الهواء داخل وعاء مغلق هو أحد مراحل التشغيل فى مثل هذه النوعية من التقنية المستخدمة فى عمليات التكسير لجزيئات الهيدروكربونات الثقيلة </a:t>
            </a:r>
          </a:p>
          <a:p>
            <a:pPr marL="0" indent="0">
              <a:buNone/>
            </a:pPr>
            <a:endParaRPr lang="ar-EG" b="1" dirty="0"/>
          </a:p>
        </p:txBody>
      </p:sp>
    </p:spTree>
    <p:extLst>
      <p:ext uri="{BB962C8B-B14F-4D97-AF65-F5344CB8AC3E}">
        <p14:creationId xmlns:p14="http://schemas.microsoft.com/office/powerpoint/2010/main" val="1311202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b="1" dirty="0">
                <a:solidFill>
                  <a:srgbClr val="C00000"/>
                </a:solidFill>
              </a:rPr>
              <a:t>أخطار الهواء </a:t>
            </a:r>
            <a:r>
              <a:rPr lang="en-US" b="1" dirty="0">
                <a:solidFill>
                  <a:srgbClr val="C00000"/>
                </a:solidFill>
              </a:rPr>
              <a:t>Hazards Of Air</a:t>
            </a:r>
            <a:endParaRPr lang="ar-EG" dirty="0"/>
          </a:p>
        </p:txBody>
      </p:sp>
      <p:sp>
        <p:nvSpPr>
          <p:cNvPr id="3" name="Content Placeholder 2"/>
          <p:cNvSpPr>
            <a:spLocks noGrp="1"/>
          </p:cNvSpPr>
          <p:nvPr>
            <p:ph sz="quarter" idx="1"/>
          </p:nvPr>
        </p:nvSpPr>
        <p:spPr/>
        <p:txBody>
          <a:bodyPr/>
          <a:lstStyle/>
          <a:p>
            <a:pPr marL="0" indent="0">
              <a:buNone/>
            </a:pPr>
            <a:r>
              <a:rPr lang="ar-EG" b="1" dirty="0" smtClean="0"/>
              <a:t>ولضمان سلامة التشغيل من خلال الإشعال الفورى للزيت المستخدم كمشعل  </a:t>
            </a:r>
          </a:p>
          <a:p>
            <a:pPr marL="0" indent="0">
              <a:buNone/>
            </a:pPr>
            <a:r>
              <a:rPr lang="en-US" b="1" dirty="0" smtClean="0"/>
              <a:t>Torch Oil </a:t>
            </a:r>
            <a:r>
              <a:rPr lang="ar-EG" b="1" dirty="0" smtClean="0"/>
              <a:t> واستمرار إحتراقه فإن هذا الزيت لا يتم إدخاله إلى المفاعل مالم تكن فتحة حقن الزيت  </a:t>
            </a:r>
            <a:r>
              <a:rPr lang="en-US" b="1" dirty="0" smtClean="0"/>
              <a:t>Injection Nozzle </a:t>
            </a:r>
            <a:r>
              <a:rPr lang="ar-EG" b="1" dirty="0" smtClean="0"/>
              <a:t> قد تم تغطيتها بواسطة طبقة من العامل المساعد لا تقل عن 4 قدم والذى تم تسخينه إلى درجة حرارة كافية لإشعال الزيت الثقيل فور حقنه فى طبقة العامل المساعد لضمان إشتعاله واحتراقه فور دخوله للمفاعل </a:t>
            </a:r>
          </a:p>
          <a:p>
            <a:pPr marL="0" indent="0">
              <a:buNone/>
            </a:pPr>
            <a:r>
              <a:rPr lang="ar-EG" b="1" dirty="0" smtClean="0"/>
              <a:t>لذلك يستخدم الأزدواج الحرارى لمعرفة أن الزيت يحترق –وذلك بوضعه قرب فتحة الحقن </a:t>
            </a:r>
            <a:r>
              <a:rPr lang="en-US" b="1" dirty="0"/>
              <a:t>Injection Nozzle </a:t>
            </a:r>
            <a:r>
              <a:rPr lang="ar-EG" b="1" dirty="0" smtClean="0"/>
              <a:t> حتى يمكن معرفة أن الإشتعال قد حدث فعلا للزيت عند الحقن</a:t>
            </a:r>
            <a:endParaRPr lang="ar-EG" b="1" dirty="0"/>
          </a:p>
        </p:txBody>
      </p:sp>
    </p:spTree>
    <p:extLst>
      <p:ext uri="{BB962C8B-B14F-4D97-AF65-F5344CB8AC3E}">
        <p14:creationId xmlns:p14="http://schemas.microsoft.com/office/powerpoint/2010/main" val="284696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74319"/>
            <a:ext cx="8534400" cy="45719"/>
          </a:xfrm>
        </p:spPr>
        <p:txBody>
          <a:bodyPr>
            <a:normAutofit fontScale="90000"/>
          </a:bodyPr>
          <a:lstStyle/>
          <a:p>
            <a:endParaRPr lang="ar-EG" dirty="0"/>
          </a:p>
        </p:txBody>
      </p:sp>
      <p:sp>
        <p:nvSpPr>
          <p:cNvPr id="3" name="Content Placeholder 2"/>
          <p:cNvSpPr>
            <a:spLocks noGrp="1"/>
          </p:cNvSpPr>
          <p:nvPr>
            <p:ph sz="quarter" idx="1"/>
          </p:nvPr>
        </p:nvSpPr>
        <p:spPr>
          <a:xfrm>
            <a:off x="152400" y="1295400"/>
            <a:ext cx="8503920" cy="4727448"/>
          </a:xfrm>
        </p:spPr>
        <p:txBody>
          <a:bodyPr>
            <a:normAutofit/>
          </a:bodyPr>
          <a:lstStyle/>
          <a:p>
            <a:pPr marL="0" indent="0" algn="ctr">
              <a:buNone/>
            </a:pPr>
            <a:r>
              <a:rPr lang="ar-EG" sz="8000" b="1" i="1" dirty="0" smtClean="0">
                <a:solidFill>
                  <a:srgbClr val="C00000"/>
                </a:solidFill>
              </a:rPr>
              <a:t>مع خالص شكرى وتقديرى</a:t>
            </a:r>
          </a:p>
          <a:p>
            <a:pPr marL="0" indent="0" algn="ctr">
              <a:buNone/>
            </a:pPr>
            <a:r>
              <a:rPr lang="ar-EG" sz="8000" b="1" i="1" dirty="0" smtClean="0">
                <a:solidFill>
                  <a:schemeClr val="accent3">
                    <a:lumMod val="75000"/>
                  </a:schemeClr>
                </a:solidFill>
              </a:rPr>
              <a:t>مهندس/ </a:t>
            </a:r>
            <a:r>
              <a:rPr lang="ar-EG" sz="8000" b="1" i="1" dirty="0">
                <a:solidFill>
                  <a:schemeClr val="accent3">
                    <a:lumMod val="75000"/>
                  </a:schemeClr>
                </a:solidFill>
              </a:rPr>
              <a:t>مصطفى أغا</a:t>
            </a:r>
          </a:p>
          <a:p>
            <a:pPr marL="0" indent="0" algn="ctr">
              <a:buNone/>
            </a:pPr>
            <a:endParaRPr lang="ar-EG" sz="5400" b="1" i="1" dirty="0" smtClean="0">
              <a:solidFill>
                <a:schemeClr val="accent3">
                  <a:lumMod val="75000"/>
                </a:schemeClr>
              </a:solidFill>
            </a:endParaRPr>
          </a:p>
        </p:txBody>
      </p:sp>
    </p:spTree>
    <p:extLst>
      <p:ext uri="{BB962C8B-B14F-4D97-AF65-F5344CB8AC3E}">
        <p14:creationId xmlns:p14="http://schemas.microsoft.com/office/powerpoint/2010/main" val="4066130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solidFill>
                  <a:srgbClr val="C00000"/>
                </a:solidFill>
              </a:rPr>
              <a:t/>
            </a:r>
            <a:br>
              <a:rPr lang="en-US" dirty="0">
                <a:solidFill>
                  <a:srgbClr val="C00000"/>
                </a:solidFill>
              </a:rPr>
            </a:br>
            <a:endParaRPr lang="ar-EG" dirty="0"/>
          </a:p>
        </p:txBody>
      </p:sp>
      <p:sp>
        <p:nvSpPr>
          <p:cNvPr id="3" name="Content Placeholder 2"/>
          <p:cNvSpPr>
            <a:spLocks noGrp="1"/>
          </p:cNvSpPr>
          <p:nvPr>
            <p:ph sz="quarter" idx="1"/>
          </p:nvPr>
        </p:nvSpPr>
        <p:spPr/>
        <p:txBody>
          <a:bodyPr/>
          <a:lstStyle/>
          <a:p>
            <a:pPr marL="0" indent="0">
              <a:buNone/>
            </a:pPr>
            <a:r>
              <a:rPr lang="ar-EG" sz="3200" b="1" u="sng" dirty="0">
                <a:solidFill>
                  <a:srgbClr val="C00000"/>
                </a:solidFill>
              </a:rPr>
              <a:t>مصادر الهواء فى العمليات التشغيلية</a:t>
            </a:r>
            <a:endParaRPr lang="en-US" sz="3200" u="sng" dirty="0">
              <a:solidFill>
                <a:srgbClr val="C00000"/>
              </a:solidFill>
            </a:endParaRPr>
          </a:p>
          <a:p>
            <a:pPr marL="0" indent="0">
              <a:buNone/>
            </a:pPr>
            <a:r>
              <a:rPr lang="ar-EG" b="1" dirty="0"/>
              <a:t>إن وجود الهواء فى العمليات التشغيلية يشكل خطر الحريق و الإنفجار </a:t>
            </a:r>
            <a:endParaRPr lang="en-US" dirty="0"/>
          </a:p>
          <a:p>
            <a:pPr marL="0" indent="0">
              <a:buNone/>
            </a:pPr>
            <a:r>
              <a:rPr lang="ar-EG" b="1" dirty="0"/>
              <a:t>سواء أثناء التشغيل أو التوقف - أعمال الصيانة - </a:t>
            </a:r>
            <a:endParaRPr lang="en-US" dirty="0"/>
          </a:p>
          <a:p>
            <a:pPr marL="0" indent="0">
              <a:buNone/>
            </a:pPr>
            <a:r>
              <a:rPr lang="ar-EG" b="1" dirty="0"/>
              <a:t>وتتعدد مصادر  دخول الهواء إلى المعدات على النحو التالى :</a:t>
            </a:r>
          </a:p>
          <a:p>
            <a:pPr marL="0" indent="0">
              <a:buNone/>
            </a:pPr>
            <a:r>
              <a:rPr lang="ar-EG" b="1" dirty="0"/>
              <a:t>@ دخول الهواء الجوى فى الخطوط والأوعية المفتوحة قد يسبب</a:t>
            </a:r>
            <a:endParaRPr lang="en-US" dirty="0"/>
          </a:p>
          <a:p>
            <a:pPr marL="0" indent="0">
              <a:buNone/>
            </a:pPr>
            <a:r>
              <a:rPr lang="ar-EG" b="1" dirty="0"/>
              <a:t> الحريق وإصابة العاملين بالحروق – مثلا – عند فتح مانهول وعاء</a:t>
            </a:r>
            <a:endParaRPr lang="en-US" dirty="0"/>
          </a:p>
          <a:p>
            <a:pPr marL="0" indent="0">
              <a:buNone/>
            </a:pPr>
            <a:r>
              <a:rPr lang="ar-EG" b="1" dirty="0"/>
              <a:t> به بقايا مواد كبريتية  يدخل الهواء فيسبب الحريق نتيجة الإشتعال</a:t>
            </a:r>
            <a:endParaRPr lang="en-US" dirty="0"/>
          </a:p>
          <a:p>
            <a:pPr marL="0" indent="0">
              <a:buNone/>
            </a:pPr>
            <a:r>
              <a:rPr lang="ar-EG" b="1" dirty="0"/>
              <a:t>الذاتى .. لذا يجب عمل دش مياه أثناء فتح المانهول وأثناء العمل</a:t>
            </a:r>
            <a:endParaRPr lang="en-US" dirty="0"/>
          </a:p>
          <a:p>
            <a:pPr marL="0" indent="0">
              <a:buNone/>
            </a:pPr>
            <a:r>
              <a:rPr lang="ar-EG" b="1" dirty="0"/>
              <a:t>داخل الوعاء أو البرج</a:t>
            </a:r>
            <a:endParaRPr lang="ar-EG" dirty="0"/>
          </a:p>
          <a:p>
            <a:endParaRPr lang="ar-EG" dirty="0"/>
          </a:p>
        </p:txBody>
      </p:sp>
    </p:spTree>
    <p:extLst>
      <p:ext uri="{BB962C8B-B14F-4D97-AF65-F5344CB8AC3E}">
        <p14:creationId xmlns:p14="http://schemas.microsoft.com/office/powerpoint/2010/main" val="1150376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1066800"/>
          </a:xfrm>
        </p:spPr>
        <p:txBody>
          <a:bodyPr>
            <a:normAutofit fontScale="90000"/>
          </a:bodyPr>
          <a:lstStyle/>
          <a:p>
            <a:r>
              <a:rPr lang="ar-EG" b="1" dirty="0">
                <a:solidFill>
                  <a:srgbClr val="C00000"/>
                </a:solidFill>
              </a:rPr>
              <a:t>أخطار الهواء </a:t>
            </a:r>
            <a:r>
              <a:rPr lang="en-US" b="1" dirty="0">
                <a:solidFill>
                  <a:srgbClr val="C00000"/>
                </a:solidFill>
              </a:rPr>
              <a:t>Hazards Of Air</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Content Placeholder 2"/>
          <p:cNvSpPr>
            <a:spLocks noGrp="1"/>
          </p:cNvSpPr>
          <p:nvPr>
            <p:ph sz="quarter" idx="1"/>
          </p:nvPr>
        </p:nvSpPr>
        <p:spPr/>
        <p:txBody>
          <a:bodyPr/>
          <a:lstStyle/>
          <a:p>
            <a:pPr marL="0" indent="0">
              <a:buNone/>
            </a:pPr>
            <a:endParaRPr lang="ar-EG" b="1" dirty="0" smtClean="0"/>
          </a:p>
          <a:p>
            <a:pPr marL="0" indent="0">
              <a:buNone/>
            </a:pPr>
            <a:r>
              <a:rPr lang="ar-EG" b="1" dirty="0" smtClean="0"/>
              <a:t>@ </a:t>
            </a:r>
            <a:r>
              <a:rPr lang="ar-EG" b="1" dirty="0"/>
              <a:t>دخول </a:t>
            </a:r>
            <a:r>
              <a:rPr lang="ar-EG" b="1" dirty="0" smtClean="0"/>
              <a:t>الهواء </a:t>
            </a:r>
            <a:r>
              <a:rPr lang="ar-EG" b="1" dirty="0"/>
              <a:t>الذائب فى المياه المستخدمة فى العمليات التشغيلية </a:t>
            </a:r>
            <a:endParaRPr lang="en-US" dirty="0"/>
          </a:p>
          <a:p>
            <a:pPr marL="0" indent="0">
              <a:buNone/>
            </a:pPr>
            <a:r>
              <a:rPr lang="ar-EG" b="1" dirty="0" smtClean="0"/>
              <a:t>أو </a:t>
            </a:r>
            <a:r>
              <a:rPr lang="ar-EG" b="1" dirty="0"/>
              <a:t>الغسيل للأوعية والخطوط والمعدات </a:t>
            </a:r>
            <a:endParaRPr lang="en-US" dirty="0"/>
          </a:p>
          <a:p>
            <a:pPr marL="0" indent="0">
              <a:buNone/>
            </a:pPr>
            <a:r>
              <a:rPr lang="ar-EG" b="1" dirty="0"/>
              <a:t>@ تسرب الهواء إلى الوحدات التى تعمل تحت ضغط تفريغى</a:t>
            </a:r>
            <a:endParaRPr lang="en-US" dirty="0"/>
          </a:p>
          <a:p>
            <a:pPr marL="0" indent="0">
              <a:buNone/>
            </a:pPr>
            <a:r>
              <a:rPr lang="ar-EG" b="1" dirty="0"/>
              <a:t> </a:t>
            </a:r>
            <a:r>
              <a:rPr lang="en-US" b="1" dirty="0"/>
              <a:t>Vacuum  </a:t>
            </a:r>
            <a:r>
              <a:rPr lang="ar-EG" b="1" dirty="0"/>
              <a:t>يؤدى إلى تفحم المنتجات البترولية وحريق أو إنفجار</a:t>
            </a:r>
            <a:endParaRPr lang="en-US" dirty="0"/>
          </a:p>
          <a:p>
            <a:pPr marL="0" indent="0">
              <a:buNone/>
            </a:pPr>
            <a:r>
              <a:rPr lang="ar-EG" b="1" dirty="0"/>
              <a:t>@ دخول الهواء عن طريق البلوف التى قد تكون مفتوحة أو</a:t>
            </a:r>
            <a:endParaRPr lang="en-US" dirty="0"/>
          </a:p>
          <a:p>
            <a:pPr marL="0" indent="0">
              <a:buNone/>
            </a:pPr>
            <a:r>
              <a:rPr lang="ar-EG" b="1" dirty="0" smtClean="0"/>
              <a:t> </a:t>
            </a:r>
            <a:r>
              <a:rPr lang="ar-EG" b="1" dirty="0"/>
              <a:t>بها عيوب مما يسبب  فى تكوين مخلوط إنفجارى يؤدى إلى</a:t>
            </a:r>
            <a:endParaRPr lang="en-US" dirty="0"/>
          </a:p>
          <a:p>
            <a:pPr marL="0" indent="0">
              <a:buNone/>
            </a:pPr>
            <a:r>
              <a:rPr lang="ar-EG" b="1" dirty="0"/>
              <a:t>حريق أو إنفجار مع وجود مصدر </a:t>
            </a:r>
            <a:r>
              <a:rPr lang="ar-EG" b="1" dirty="0" smtClean="0"/>
              <a:t>حرارى</a:t>
            </a:r>
          </a:p>
          <a:p>
            <a:pPr marL="0" indent="0">
              <a:buNone/>
            </a:pPr>
            <a:endParaRPr lang="en-US" dirty="0"/>
          </a:p>
          <a:p>
            <a:pPr marL="0" indent="0">
              <a:buNone/>
            </a:pPr>
            <a:endParaRPr lang="ar-EG" dirty="0"/>
          </a:p>
        </p:txBody>
      </p:sp>
    </p:spTree>
    <p:extLst>
      <p:ext uri="{BB962C8B-B14F-4D97-AF65-F5344CB8AC3E}">
        <p14:creationId xmlns:p14="http://schemas.microsoft.com/office/powerpoint/2010/main" val="70438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t/>
            </a:r>
            <a:br>
              <a:rPr lang="en-US" dirty="0"/>
            </a:br>
            <a:endParaRPr lang="ar-EG" dirty="0"/>
          </a:p>
        </p:txBody>
      </p:sp>
      <p:sp>
        <p:nvSpPr>
          <p:cNvPr id="3" name="Content Placeholder 2"/>
          <p:cNvSpPr>
            <a:spLocks noGrp="1"/>
          </p:cNvSpPr>
          <p:nvPr>
            <p:ph sz="quarter" idx="1"/>
          </p:nvPr>
        </p:nvSpPr>
        <p:spPr/>
        <p:txBody>
          <a:bodyPr/>
          <a:lstStyle/>
          <a:p>
            <a:pPr marL="0" indent="0">
              <a:buNone/>
            </a:pPr>
            <a:r>
              <a:rPr lang="ar-EG" sz="2800" b="1" dirty="0"/>
              <a:t>@ دخول الهواء إلى الأوعية أثناء تفريغها أو نزول مستوى السائل </a:t>
            </a:r>
            <a:endParaRPr lang="en-US" sz="2800" dirty="0"/>
          </a:p>
          <a:p>
            <a:pPr marL="0" indent="0">
              <a:buNone/>
            </a:pPr>
            <a:r>
              <a:rPr lang="ar-EG" sz="2800" b="1" dirty="0" smtClean="0"/>
              <a:t> </a:t>
            </a:r>
            <a:r>
              <a:rPr lang="ar-EG" sz="2800" b="1" dirty="0"/>
              <a:t>بها – يتسبب فى تكوين مخلوط إنفجارى يسبب حريق –</a:t>
            </a:r>
            <a:endParaRPr lang="en-US" sz="2800" dirty="0"/>
          </a:p>
          <a:p>
            <a:pPr marL="0" indent="0">
              <a:buNone/>
            </a:pPr>
            <a:r>
              <a:rPr lang="ar-EG" sz="2800" b="1" dirty="0" smtClean="0"/>
              <a:t>لذا </a:t>
            </a:r>
            <a:r>
              <a:rPr lang="ar-EG" sz="2800" b="1" dirty="0"/>
              <a:t>يتم تصميم المستودعات ذات السقف العائم للمنتجات البترولية</a:t>
            </a:r>
            <a:endParaRPr lang="en-US" sz="2800" dirty="0"/>
          </a:p>
          <a:p>
            <a:pPr marL="0" indent="0">
              <a:buNone/>
            </a:pPr>
            <a:r>
              <a:rPr lang="ar-EG" sz="2800" b="1" dirty="0" smtClean="0"/>
              <a:t> </a:t>
            </a:r>
            <a:r>
              <a:rPr lang="ar-EG" sz="2800" b="1" dirty="0"/>
              <a:t>المتطايرة – مثل البنزين – حيث يهبط السقف ويصعد حسب منسوب</a:t>
            </a:r>
            <a:endParaRPr lang="en-US" sz="2800" dirty="0"/>
          </a:p>
          <a:p>
            <a:pPr marL="0" indent="0">
              <a:buNone/>
            </a:pPr>
            <a:r>
              <a:rPr lang="ar-EG" sz="2800" b="1" dirty="0" smtClean="0"/>
              <a:t> </a:t>
            </a:r>
            <a:r>
              <a:rPr lang="ar-EG" sz="2800" b="1" dirty="0"/>
              <a:t>السائل فلا تكون هناك فراغ للهواء لتكوين مخلوط إنفجارى</a:t>
            </a:r>
            <a:endParaRPr lang="en-US" sz="2800" dirty="0"/>
          </a:p>
          <a:p>
            <a:pPr marL="0" indent="0">
              <a:buNone/>
            </a:pPr>
            <a:r>
              <a:rPr lang="ar-EG" sz="2800" b="1" dirty="0"/>
              <a:t>@ إستخدام الهواء المضغوط فى كسح خطوط المنتجات البترولية</a:t>
            </a:r>
            <a:endParaRPr lang="en-US" sz="2800" dirty="0"/>
          </a:p>
          <a:p>
            <a:pPr marL="0" indent="0">
              <a:buNone/>
            </a:pPr>
            <a:r>
              <a:rPr lang="ar-EG" sz="2800" b="1" dirty="0" smtClean="0"/>
              <a:t>يؤدى </a:t>
            </a:r>
            <a:r>
              <a:rPr lang="ar-EG" sz="2800" b="1" dirty="0"/>
              <a:t>إلى تكوين مخلوط إنفجارى وخطر الحريق أو الإنفجار</a:t>
            </a:r>
            <a:endParaRPr lang="en-US" sz="2800" dirty="0"/>
          </a:p>
          <a:p>
            <a:pPr marL="0" indent="0">
              <a:buNone/>
            </a:pPr>
            <a:r>
              <a:rPr lang="ar-EG" b="1" dirty="0"/>
              <a:t>@ إستخدام الهواء كوسيلة للتقليب </a:t>
            </a:r>
            <a:endParaRPr lang="en-US" dirty="0"/>
          </a:p>
          <a:p>
            <a:pPr marL="0" indent="0">
              <a:buNone/>
            </a:pPr>
            <a:endParaRPr lang="ar-EG" dirty="0"/>
          </a:p>
        </p:txBody>
      </p:sp>
    </p:spTree>
    <p:extLst>
      <p:ext uri="{BB962C8B-B14F-4D97-AF65-F5344CB8AC3E}">
        <p14:creationId xmlns:p14="http://schemas.microsoft.com/office/powerpoint/2010/main" val="254205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Content Placeholder 2"/>
          <p:cNvSpPr>
            <a:spLocks noGrp="1"/>
          </p:cNvSpPr>
          <p:nvPr>
            <p:ph sz="quarter" idx="1"/>
          </p:nvPr>
        </p:nvSpPr>
        <p:spPr/>
        <p:txBody>
          <a:bodyPr/>
          <a:lstStyle/>
          <a:p>
            <a:pPr marL="0" indent="0">
              <a:buNone/>
            </a:pPr>
            <a:r>
              <a:rPr lang="ar-EG" b="1" dirty="0"/>
              <a:t>@ إستخدام الهواء فى عمليات الأكسدة  </a:t>
            </a:r>
            <a:r>
              <a:rPr lang="en-US" b="1" dirty="0"/>
              <a:t>Oxidation Process</a:t>
            </a:r>
            <a:endParaRPr lang="en-US" dirty="0"/>
          </a:p>
          <a:p>
            <a:pPr marL="0" indent="0">
              <a:buNone/>
            </a:pPr>
            <a:r>
              <a:rPr lang="ar-EG" b="1" dirty="0" smtClean="0"/>
              <a:t>تسبب </a:t>
            </a:r>
            <a:r>
              <a:rPr lang="ar-EG" b="1" dirty="0"/>
              <a:t>الحريق </a:t>
            </a:r>
            <a:endParaRPr lang="en-US" dirty="0"/>
          </a:p>
          <a:p>
            <a:pPr marL="0" indent="0">
              <a:buNone/>
            </a:pPr>
            <a:r>
              <a:rPr lang="ar-EG" b="1" dirty="0"/>
              <a:t>@ الهواء الذائب فى تغذية الوحدة </a:t>
            </a:r>
            <a:r>
              <a:rPr lang="en-US" b="1" dirty="0"/>
              <a:t>Feed Stock</a:t>
            </a:r>
            <a:r>
              <a:rPr lang="ar-EG" b="1" dirty="0"/>
              <a:t> أو المنتجات </a:t>
            </a:r>
            <a:r>
              <a:rPr lang="ar-EG" b="1" dirty="0" smtClean="0"/>
              <a:t>البترولية</a:t>
            </a:r>
            <a:r>
              <a:rPr lang="ar-EG" b="1" dirty="0"/>
              <a:t>@ الهواء الذائب فى تغذية الوحدة </a:t>
            </a:r>
            <a:r>
              <a:rPr lang="en-US" b="1" dirty="0"/>
              <a:t>Feed Stock</a:t>
            </a:r>
            <a:r>
              <a:rPr lang="ar-EG" b="1" dirty="0"/>
              <a:t> أو المنتجات البترولية</a:t>
            </a:r>
            <a:endParaRPr lang="en-US" dirty="0"/>
          </a:p>
          <a:p>
            <a:pPr marL="0" indent="0">
              <a:buNone/>
            </a:pPr>
            <a:r>
              <a:rPr lang="ar-EG" b="1" dirty="0"/>
              <a:t>@ وجود نسبة أكسجين عالية فى غاز النتروجين أو أى غاز خامل آخر </a:t>
            </a:r>
            <a:endParaRPr lang="en-US" dirty="0"/>
          </a:p>
          <a:p>
            <a:pPr marL="0" indent="0">
              <a:buNone/>
            </a:pPr>
            <a:r>
              <a:rPr lang="ar-EG" b="1" dirty="0" smtClean="0"/>
              <a:t>  </a:t>
            </a:r>
            <a:r>
              <a:rPr lang="ar-EG" b="1" dirty="0"/>
              <a:t>يستخدم فى عمليات الكسح أو التشغيل للوحدات – يؤدى إلى تكوين </a:t>
            </a:r>
            <a:endParaRPr lang="en-US" dirty="0"/>
          </a:p>
          <a:p>
            <a:pPr marL="0" indent="0">
              <a:buNone/>
            </a:pPr>
            <a:r>
              <a:rPr lang="ar-EG" b="1" dirty="0" smtClean="0"/>
              <a:t>مخلوط </a:t>
            </a:r>
            <a:r>
              <a:rPr lang="ar-EG" b="1" dirty="0"/>
              <a:t>إنفجارى – يؤدى إلى حريق أو إنفجار – لذا يجب قياس نسبة</a:t>
            </a:r>
            <a:endParaRPr lang="en-US" dirty="0"/>
          </a:p>
          <a:p>
            <a:pPr marL="0" indent="0">
              <a:buNone/>
            </a:pPr>
            <a:r>
              <a:rPr lang="ar-EG" b="1" dirty="0" smtClean="0"/>
              <a:t>الأكسجين </a:t>
            </a:r>
            <a:r>
              <a:rPr lang="ar-EG" b="1" dirty="0"/>
              <a:t>بأخذ عينة وتحليها بالمعمل الكيميائى</a:t>
            </a:r>
            <a:endParaRPr lang="en-US" dirty="0"/>
          </a:p>
          <a:p>
            <a:pPr marL="0" indent="0">
              <a:buNone/>
            </a:pPr>
            <a:endParaRPr lang="ar-EG" b="1" dirty="0" smtClean="0"/>
          </a:p>
          <a:p>
            <a:pPr marL="0" indent="0">
              <a:buNone/>
            </a:pPr>
            <a:endParaRPr lang="en-US" dirty="0"/>
          </a:p>
          <a:p>
            <a:pPr marL="0" indent="0">
              <a:buNone/>
            </a:pPr>
            <a:endParaRPr lang="ar-EG" dirty="0"/>
          </a:p>
        </p:txBody>
      </p:sp>
    </p:spTree>
    <p:extLst>
      <p:ext uri="{BB962C8B-B14F-4D97-AF65-F5344CB8AC3E}">
        <p14:creationId xmlns:p14="http://schemas.microsoft.com/office/powerpoint/2010/main" val="210819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Content Placeholder 2"/>
          <p:cNvSpPr>
            <a:spLocks noGrp="1"/>
          </p:cNvSpPr>
          <p:nvPr>
            <p:ph sz="quarter" idx="1"/>
          </p:nvPr>
        </p:nvSpPr>
        <p:spPr/>
        <p:txBody>
          <a:bodyPr/>
          <a:lstStyle/>
          <a:p>
            <a:pPr marL="0" indent="0">
              <a:buNone/>
            </a:pPr>
            <a:r>
              <a:rPr lang="ar-EG" b="1" i="1" u="sng" dirty="0" smtClean="0">
                <a:solidFill>
                  <a:schemeClr val="accent3">
                    <a:lumMod val="75000"/>
                  </a:schemeClr>
                </a:solidFill>
              </a:rPr>
              <a:t>الأكسجين الذائب فى بعض المنتجات </a:t>
            </a:r>
          </a:p>
          <a:p>
            <a:pPr marL="0" indent="0">
              <a:buNone/>
            </a:pPr>
            <a:r>
              <a:rPr lang="ar-EG" b="1" dirty="0" smtClean="0"/>
              <a:t>المنتجات الخفيفة مثل البروبان والبيوتان لها خاصية إذابة الأكسجين بها</a:t>
            </a:r>
          </a:p>
          <a:p>
            <a:pPr marL="0" indent="0">
              <a:buNone/>
            </a:pPr>
            <a:r>
              <a:rPr lang="ar-EG" b="1" dirty="0" smtClean="0"/>
              <a:t>بصورة أكبر من المنتجات البترولية الأخرى الأثقل منها – وتبدو هذه الخطورة بصورة أوضح فى صهاريج التخزين للغاز المسال مثل البيوتان فى حالة وجود هواء أو أكسجين ذائب بها </a:t>
            </a:r>
            <a:r>
              <a:rPr lang="en-US" b="1" dirty="0" err="1" smtClean="0"/>
              <a:t>Dissoled</a:t>
            </a:r>
            <a:r>
              <a:rPr lang="en-US" b="1" dirty="0" smtClean="0"/>
              <a:t> Air Or Oxygen</a:t>
            </a:r>
          </a:p>
          <a:p>
            <a:pPr marL="0" indent="0">
              <a:buNone/>
            </a:pPr>
            <a:r>
              <a:rPr lang="ar-EG" b="1" dirty="0" smtClean="0"/>
              <a:t>والذى يتجمع فى الفراغ الذى يعلو سطح السائل – وعند هبوط درجة الحرارة تحت 31فْ (</a:t>
            </a:r>
            <a:r>
              <a:rPr lang="en-US" b="1" dirty="0" smtClean="0"/>
              <a:t>-0.6C</a:t>
            </a:r>
            <a:r>
              <a:rPr lang="ar-EG" b="1" dirty="0" smtClean="0"/>
              <a:t>) فإن أبخرة البيوتان فى الفراغ الذى يعلو سطح السائل يبدأ فى التكثيف وبالتالى تزداد نسبة الأكسجين فى الفراغ</a:t>
            </a:r>
          </a:p>
          <a:p>
            <a:pPr marL="0" indent="0">
              <a:buNone/>
            </a:pPr>
            <a:r>
              <a:rPr lang="ar-EG" b="1" dirty="0" smtClean="0"/>
              <a:t>كما تزداد هذه النسبة قياسا لحجم الفراغ أعلى سطح السائل كلما قل حجم الفراغ بإرتفاع مستوى السائل داخل صهاريج التخزين عند التعبئة </a:t>
            </a:r>
            <a:endParaRPr lang="ar-EG" b="1" dirty="0"/>
          </a:p>
        </p:txBody>
      </p:sp>
    </p:spTree>
    <p:extLst>
      <p:ext uri="{BB962C8B-B14F-4D97-AF65-F5344CB8AC3E}">
        <p14:creationId xmlns:p14="http://schemas.microsoft.com/office/powerpoint/2010/main" val="2127983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Content Placeholder 2"/>
          <p:cNvSpPr>
            <a:spLocks noGrp="1"/>
          </p:cNvSpPr>
          <p:nvPr>
            <p:ph sz="quarter" idx="1"/>
          </p:nvPr>
        </p:nvSpPr>
        <p:spPr/>
        <p:txBody>
          <a:bodyPr/>
          <a:lstStyle/>
          <a:p>
            <a:pPr marL="0" indent="0">
              <a:buNone/>
            </a:pPr>
            <a:r>
              <a:rPr lang="ar-EG" b="1" dirty="0" smtClean="0"/>
              <a:t>ومع إستمار التشغيل لفترات طويلة قد يزداد تركيز الأكسجين فى الفراغ بصهاريج التخزين الكروية للغاز المسال إذا ما كانت هناك أى فرصة لدخول الغاز المسال به هواء أو أكسجين ذائب –مما يشكل خطر الإنفجار</a:t>
            </a:r>
          </a:p>
          <a:p>
            <a:pPr marL="0" indent="0">
              <a:buNone/>
            </a:pPr>
            <a:r>
              <a:rPr lang="ar-EG" b="1" dirty="0" smtClean="0">
                <a:solidFill>
                  <a:schemeClr val="accent3">
                    <a:lumMod val="75000"/>
                  </a:schemeClr>
                </a:solidFill>
              </a:rPr>
              <a:t>وللوقاية يجب أن يكون هناك جهاز التحليل للأكسجين فى الأبخرة التى تحتويها صهاريج التخزين الكروية  </a:t>
            </a:r>
            <a:r>
              <a:rPr lang="en-US" b="1" dirty="0" smtClean="0">
                <a:solidFill>
                  <a:schemeClr val="accent3">
                    <a:lumMod val="75000"/>
                  </a:schemeClr>
                </a:solidFill>
              </a:rPr>
              <a:t>Oxygen Analyzer</a:t>
            </a:r>
            <a:r>
              <a:rPr lang="ar-EG" b="1" dirty="0" smtClean="0">
                <a:solidFill>
                  <a:schemeClr val="accent3">
                    <a:lumMod val="75000"/>
                  </a:schemeClr>
                </a:solidFill>
              </a:rPr>
              <a:t> </a:t>
            </a:r>
            <a:r>
              <a:rPr lang="ar-EG" b="1" dirty="0" smtClean="0"/>
              <a:t>وذلك بصورة روتينية لتجنب تكوين المخلوط  القابل للإنفجار</a:t>
            </a:r>
            <a:endParaRPr lang="ar-EG" b="1" dirty="0">
              <a:solidFill>
                <a:schemeClr val="accent3">
                  <a:lumMod val="75000"/>
                </a:schemeClr>
              </a:solidFill>
            </a:endParaRPr>
          </a:p>
        </p:txBody>
      </p:sp>
    </p:spTree>
    <p:extLst>
      <p:ext uri="{BB962C8B-B14F-4D97-AF65-F5344CB8AC3E}">
        <p14:creationId xmlns:p14="http://schemas.microsoft.com/office/powerpoint/2010/main" val="200001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192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Content Placeholder 2"/>
          <p:cNvSpPr>
            <a:spLocks noGrp="1"/>
          </p:cNvSpPr>
          <p:nvPr>
            <p:ph sz="quarter" idx="1"/>
          </p:nvPr>
        </p:nvSpPr>
        <p:spPr/>
        <p:txBody>
          <a:bodyPr/>
          <a:lstStyle/>
          <a:p>
            <a:pPr marL="0" indent="0">
              <a:buNone/>
            </a:pPr>
            <a:r>
              <a:rPr lang="ar-EG" b="1" i="1" u="sng" dirty="0" smtClean="0">
                <a:solidFill>
                  <a:schemeClr val="accent3">
                    <a:lumMod val="75000"/>
                  </a:schemeClr>
                </a:solidFill>
              </a:rPr>
              <a:t>الغازات الخاملة </a:t>
            </a:r>
            <a:r>
              <a:rPr lang="en-US" b="1" i="1" u="sng" dirty="0" smtClean="0">
                <a:solidFill>
                  <a:schemeClr val="accent3">
                    <a:lumMod val="75000"/>
                  </a:schemeClr>
                </a:solidFill>
              </a:rPr>
              <a:t> Inert Gases</a:t>
            </a:r>
            <a:endParaRPr lang="ar-EG" b="1" i="1" u="sng" dirty="0" smtClean="0">
              <a:solidFill>
                <a:schemeClr val="accent3">
                  <a:lumMod val="75000"/>
                </a:schemeClr>
              </a:solidFill>
            </a:endParaRPr>
          </a:p>
          <a:p>
            <a:pPr marL="0" indent="0">
              <a:buNone/>
            </a:pPr>
            <a:r>
              <a:rPr lang="ar-EG" b="1" i="1" dirty="0" smtClean="0"/>
              <a:t>@ تستخدم الغازات الخاملة مثل النيتروجين أو ثانى أكسيد الكربون فى كسح المعدات والأوعية والخطوط </a:t>
            </a:r>
          </a:p>
          <a:p>
            <a:pPr marL="0" indent="0">
              <a:buNone/>
            </a:pPr>
            <a:r>
              <a:rPr lang="ar-EG" b="1" i="1" dirty="0" smtClean="0"/>
              <a:t>ويجب الأخذ فى الإعتبار أن هذه الغازات لا تصبح خاملة إذا ما إختلطت بالهواء أو الأبخرة الهيدروكربونية </a:t>
            </a:r>
          </a:p>
          <a:p>
            <a:pPr marL="0" indent="0">
              <a:buNone/>
            </a:pPr>
            <a:r>
              <a:rPr lang="ar-EG" b="1" i="1" dirty="0" smtClean="0"/>
              <a:t>لذلك يجب مراقبة تيارات الغازات </a:t>
            </a:r>
            <a:r>
              <a:rPr lang="en-US" b="1" i="1" dirty="0" smtClean="0"/>
              <a:t>Gas Streams</a:t>
            </a:r>
            <a:r>
              <a:rPr lang="ar-EG" b="1" i="1" dirty="0" smtClean="0"/>
              <a:t> لمعرفة مكوناتها</a:t>
            </a:r>
          </a:p>
          <a:p>
            <a:pPr marL="0" indent="0">
              <a:buNone/>
            </a:pPr>
            <a:r>
              <a:rPr lang="ar-EG" b="1" i="1" dirty="0" smtClean="0"/>
              <a:t>وما تحتويه من ملوثات هيدروكربونية ونسبة الأكسجين بها </a:t>
            </a:r>
          </a:p>
          <a:p>
            <a:pPr marL="0" indent="0">
              <a:buNone/>
            </a:pPr>
            <a:r>
              <a:rPr lang="ar-EG" b="1" i="1" dirty="0" smtClean="0"/>
              <a:t>ولتجنب الأخطار تستخدم أجهزة التحليل </a:t>
            </a:r>
            <a:r>
              <a:rPr lang="en-US" b="1" i="1" dirty="0" smtClean="0">
                <a:solidFill>
                  <a:srgbClr val="00B050"/>
                </a:solidFill>
              </a:rPr>
              <a:t>Analyzers </a:t>
            </a:r>
            <a:r>
              <a:rPr lang="ar-EG" b="1" i="1" dirty="0" smtClean="0">
                <a:solidFill>
                  <a:srgbClr val="00B050"/>
                </a:solidFill>
              </a:rPr>
              <a:t> </a:t>
            </a:r>
            <a:endParaRPr lang="ar-EG" b="1" i="1" dirty="0"/>
          </a:p>
        </p:txBody>
      </p:sp>
    </p:spTree>
    <p:extLst>
      <p:ext uri="{BB962C8B-B14F-4D97-AF65-F5344CB8AC3E}">
        <p14:creationId xmlns:p14="http://schemas.microsoft.com/office/powerpoint/2010/main" val="3913565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95400"/>
          </a:xfrm>
        </p:spPr>
        <p:txBody>
          <a:bodyPr>
            <a:normAutofit/>
          </a:bodyPr>
          <a:lstStyle/>
          <a:p>
            <a:r>
              <a:rPr lang="ar-EG" b="1" dirty="0">
                <a:solidFill>
                  <a:srgbClr val="C00000"/>
                </a:solidFill>
              </a:rPr>
              <a:t>أخطار الهواء </a:t>
            </a:r>
            <a:r>
              <a:rPr lang="en-US" b="1" dirty="0">
                <a:solidFill>
                  <a:srgbClr val="C00000"/>
                </a:solidFill>
              </a:rPr>
              <a:t>Hazards Of Air</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Content Placeholder 2"/>
          <p:cNvSpPr>
            <a:spLocks noGrp="1"/>
          </p:cNvSpPr>
          <p:nvPr>
            <p:ph sz="quarter" idx="1"/>
          </p:nvPr>
        </p:nvSpPr>
        <p:spPr/>
        <p:txBody>
          <a:bodyPr/>
          <a:lstStyle/>
          <a:p>
            <a:pPr marL="0" indent="0">
              <a:buNone/>
            </a:pPr>
            <a:r>
              <a:rPr lang="ar-EG" b="1" dirty="0" smtClean="0"/>
              <a:t>ولتجنب خلط  الأبخرة أو الغازات القابلة للإشتعال و الإنفجار مع الهواء عند إستخدام الغازات الخاملة فى عمليات الكسح – يجب أن تكون نسب التركيز فى مخاليط الهواء مع الغاز الخامل على النحو التالى :</a:t>
            </a:r>
          </a:p>
          <a:p>
            <a:pPr marL="0" indent="0">
              <a:buNone/>
            </a:pPr>
            <a:r>
              <a:rPr lang="ar-EG" b="1" i="1" u="sng" dirty="0" smtClean="0">
                <a:solidFill>
                  <a:srgbClr val="C00000"/>
                </a:solidFill>
              </a:rPr>
              <a:t>@ عند إستخدام ثانى أكسيد الكربون </a:t>
            </a:r>
            <a:r>
              <a:rPr lang="en-US" b="1" i="1" u="sng" dirty="0" smtClean="0">
                <a:solidFill>
                  <a:srgbClr val="C00000"/>
                </a:solidFill>
              </a:rPr>
              <a:t>CO2 </a:t>
            </a:r>
            <a:endParaRPr lang="ar-EG" b="1" i="1" u="sng" dirty="0" smtClean="0">
              <a:solidFill>
                <a:srgbClr val="C00000"/>
              </a:solidFill>
            </a:endParaRPr>
          </a:p>
          <a:p>
            <a:pPr marL="0" indent="0">
              <a:buNone/>
            </a:pPr>
            <a:r>
              <a:rPr lang="ar-EG" b="1" i="1" dirty="0" smtClean="0"/>
              <a:t>تركيذ ثانى أكسيد الكربون </a:t>
            </a:r>
            <a:r>
              <a:rPr lang="en-US" b="1" i="1" dirty="0" smtClean="0"/>
              <a:t>43%</a:t>
            </a:r>
            <a:r>
              <a:rPr lang="ar-EG" b="1" i="1" dirty="0" smtClean="0"/>
              <a:t> بالحجم –بينما يكون تركيذ الأكسجين </a:t>
            </a:r>
            <a:r>
              <a:rPr lang="en-US" b="1" i="1" dirty="0" smtClean="0"/>
              <a:t>11.4%</a:t>
            </a:r>
            <a:r>
              <a:rPr lang="ar-EG" b="1" i="1" dirty="0" smtClean="0"/>
              <a:t> بالحجم </a:t>
            </a:r>
          </a:p>
          <a:p>
            <a:pPr marL="0" indent="0">
              <a:buNone/>
            </a:pPr>
            <a:r>
              <a:rPr lang="ar-EG" b="1" i="1" u="sng" dirty="0" smtClean="0">
                <a:solidFill>
                  <a:srgbClr val="C00000"/>
                </a:solidFill>
              </a:rPr>
              <a:t>@ عند إستخدام النيتروجين </a:t>
            </a:r>
            <a:r>
              <a:rPr lang="en-US" b="1" i="1" u="sng" dirty="0" smtClean="0">
                <a:solidFill>
                  <a:srgbClr val="C00000"/>
                </a:solidFill>
              </a:rPr>
              <a:t>N2</a:t>
            </a:r>
            <a:r>
              <a:rPr lang="ar-EG" b="1" i="1" u="sng" dirty="0" smtClean="0">
                <a:solidFill>
                  <a:srgbClr val="C00000"/>
                </a:solidFill>
              </a:rPr>
              <a:t> </a:t>
            </a:r>
          </a:p>
          <a:p>
            <a:pPr marL="0" indent="0">
              <a:buNone/>
            </a:pPr>
            <a:r>
              <a:rPr lang="ar-EG" b="1" i="1" dirty="0" smtClean="0"/>
              <a:t>يجب أن يكون تركيز النيتروجين </a:t>
            </a:r>
            <a:r>
              <a:rPr lang="en-US" b="1" i="1" dirty="0" smtClean="0"/>
              <a:t>90%</a:t>
            </a:r>
            <a:r>
              <a:rPr lang="ar-EG" b="1" i="1" dirty="0" smtClean="0"/>
              <a:t> بالحجم – بينما يكون تركيز الأكسجين </a:t>
            </a:r>
            <a:r>
              <a:rPr lang="en-US" b="1" i="1" dirty="0" smtClean="0"/>
              <a:t>9.7%</a:t>
            </a:r>
            <a:r>
              <a:rPr lang="ar-EG" b="1" i="1" dirty="0" smtClean="0"/>
              <a:t> بالحجم</a:t>
            </a:r>
            <a:endParaRPr lang="ar-EG" b="1" i="1" dirty="0"/>
          </a:p>
        </p:txBody>
      </p:sp>
    </p:spTree>
    <p:extLst>
      <p:ext uri="{BB962C8B-B14F-4D97-AF65-F5344CB8AC3E}">
        <p14:creationId xmlns:p14="http://schemas.microsoft.com/office/powerpoint/2010/main" val="25112546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553</TotalTime>
  <Words>924</Words>
  <Application>Microsoft Office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PowerPoint Presentation</vt:lpstr>
      <vt:lpstr>أخطار الهواء Hazards Of Air </vt:lpstr>
      <vt:lpstr>أخطار الهواء Hazards Of Air </vt:lpstr>
      <vt:lpstr>أخطار الهواء Hazards Of Air </vt:lpstr>
      <vt:lpstr>أخطار الهواء Hazards Of Air </vt:lpstr>
      <vt:lpstr>أخطار الهواء Hazards Of Air </vt:lpstr>
      <vt:lpstr>أخطار الهواء Hazards Of Air </vt:lpstr>
      <vt:lpstr>أخطار الهواء Hazards Of Air </vt:lpstr>
      <vt:lpstr>أخطار الهواء Hazards Of Air </vt:lpstr>
      <vt:lpstr>أخطار الهواء Hazards Of Air </vt:lpstr>
      <vt:lpstr>أخطار الهواء Hazards Of Air</vt:lpstr>
      <vt:lpstr>أخطار الهواء Hazards Of Air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 tal3at</dc:creator>
  <cp:lastModifiedBy>cs</cp:lastModifiedBy>
  <cp:revision>85</cp:revision>
  <dcterms:created xsi:type="dcterms:W3CDTF">2006-08-16T00:00:00Z</dcterms:created>
  <dcterms:modified xsi:type="dcterms:W3CDTF">2015-11-29T19:25:04Z</dcterms:modified>
</cp:coreProperties>
</file>