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  <p:sldMasterId id="2147483670" r:id="rId11"/>
    <p:sldMasterId id="2147483671" r:id="rId12"/>
  </p:sldMasterIdLst>
  <p:notesMasterIdLst>
    <p:notesMasterId r:id="rId29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</p:sldIdLst>
  <p:sldSz cx="9144000" cy="6858000" type="screen4x3"/>
  <p:notesSz cx="7053263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D34480D-A981-44EB-A615-617E67F7F768}">
  <a:tblStyle styleId="{AD34480D-A981-44EB-A615-617E67F7F76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996210" y="0"/>
            <a:ext cx="3056977" cy="467438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8754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7509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6263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35018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3772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1128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87545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22563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597" y="0"/>
            <a:ext cx="3056976" cy="467438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8754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7509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6263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35018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3772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1128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87545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22563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996210" y="8841737"/>
            <a:ext cx="3056977" cy="467438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8754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7509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6263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35018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3772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11281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87545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22563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597" y="8841737"/>
            <a:ext cx="3056976" cy="467438"/>
          </a:xfrm>
          <a:prstGeom prst="rect">
            <a:avLst/>
          </a:prstGeom>
          <a:noFill/>
          <a:ln>
            <a:noFill/>
          </a:ln>
        </p:spPr>
        <p:txBody>
          <a:bodyPr lIns="91736" tIns="45855" rIns="91736" bIns="45855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z="1200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853680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705965" y="4479687"/>
            <a:ext cx="5641282" cy="3665901"/>
          </a:xfrm>
          <a:prstGeom prst="rect">
            <a:avLst/>
          </a:prstGeom>
        </p:spPr>
        <p:txBody>
          <a:bodyPr lIns="91736" tIns="91736" rIns="91736" bIns="91736" anchor="t" anchorCtr="0">
            <a:noAutofit/>
          </a:bodyPr>
          <a:lstStyle/>
          <a:p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None/>
              <a:defRPr sz="2400"/>
            </a:lvl1pPr>
            <a:lvl2pPr marL="45720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2000"/>
            </a:lvl2pPr>
            <a:lvl3pPr marL="91440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800"/>
            </a:lvl3pPr>
            <a:lvl4pPr marL="137160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600"/>
            </a:lvl4pPr>
            <a:lvl5pPr marL="182880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600"/>
            </a:lvl5pPr>
            <a:lvl6pPr marL="228600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/>
            </a:lvl6pPr>
            <a:lvl7pPr marL="274320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/>
            </a:lvl7pPr>
            <a:lvl8pPr marL="320040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/>
            </a:lvl8pPr>
            <a:lvl9pPr marL="365760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29840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29840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None/>
              <a:defRPr sz="1600"/>
            </a:lvl1pPr>
            <a:lvl2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400"/>
            </a:lvl2pPr>
            <a:lvl3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200"/>
            </a:lvl3pPr>
            <a:lvl4pPr marL="137160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000"/>
            </a:lvl4pPr>
            <a:lvl5pPr marL="182880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000"/>
            </a:lvl5pPr>
            <a:lvl6pPr marL="22860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6pPr>
            <a:lvl7pPr marL="27432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7pPr>
            <a:lvl8pPr marL="32004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8pPr>
            <a:lvl9pPr marL="36576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>
  <p:cSld name="Title and Vertical 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None/>
              <a:defRPr sz="2400">
                <a:solidFill>
                  <a:srgbClr val="888888"/>
                </a:solidFill>
              </a:defRPr>
            </a:lvl1pPr>
            <a:lvl2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2pPr>
            <a:lvl3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3pPr>
            <a:lvl4pPr marL="137160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4pPr>
            <a:lvl5pPr marL="182880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5pPr>
            <a:lvl6pPr marL="228600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6pPr>
            <a:lvl7pPr marL="274320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7pPr>
            <a:lvl8pPr marL="320040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8pPr>
            <a:lvl9pPr marL="365760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None/>
              <a:defRPr sz="2400" b="1"/>
            </a:lvl1pPr>
            <a:lvl2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2000" b="1"/>
            </a:lvl2pPr>
            <a:lvl3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800" b="1"/>
            </a:lvl3pPr>
            <a:lvl4pPr marL="137160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600" b="1"/>
            </a:lvl4pPr>
            <a:lvl5pPr marL="182880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600" b="1"/>
            </a:lvl5pPr>
            <a:lvl6pPr marL="22860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6pPr>
            <a:lvl7pPr marL="27432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7pPr>
            <a:lvl8pPr marL="32004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8pPr>
            <a:lvl9pPr marL="36576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None/>
              <a:defRPr sz="2400" b="1"/>
            </a:lvl1pPr>
            <a:lvl2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2000" b="1"/>
            </a:lvl2pPr>
            <a:lvl3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800" b="1"/>
            </a:lvl3pPr>
            <a:lvl4pPr marL="137160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600" b="1"/>
            </a:lvl4pPr>
            <a:lvl5pPr marL="182880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600" b="1"/>
            </a:lvl5pPr>
            <a:lvl6pPr marL="22860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6pPr>
            <a:lvl7pPr marL="27432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7pPr>
            <a:lvl8pPr marL="32004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8pPr>
            <a:lvl9pPr marL="36576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marL="685800" lvl="1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marL="1143000" lvl="2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marL="160020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marL="205740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marL="251460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6pPr>
            <a:lvl7pPr marL="297180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7pPr>
            <a:lvl8pPr marL="342900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8pPr>
            <a:lvl9pPr marL="388620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9840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45720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91440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137160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182880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defRPr sz="3200"/>
            </a:lvl1pPr>
            <a:lvl2pPr marL="68580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defRPr sz="2800"/>
            </a:lvl2pPr>
            <a:lvl3pPr marL="1143000" lvl="2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defRPr sz="2400"/>
            </a:lvl3pPr>
            <a:lvl4pPr marL="1600200" lvl="3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defRPr sz="2000"/>
            </a:lvl4pPr>
            <a:lvl5pPr marL="2057400" lvl="4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defRPr sz="2000"/>
            </a:lvl5pPr>
            <a:lvl6pPr marL="251460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defRPr sz="2000"/>
            </a:lvl6pPr>
            <a:lvl7pPr marL="297180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defRPr sz="2000"/>
            </a:lvl7pPr>
            <a:lvl8pPr marL="342900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defRPr sz="2000"/>
            </a:lvl8pPr>
            <a:lvl9pPr marL="388620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defRPr sz="20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629840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None/>
              <a:defRPr sz="1600"/>
            </a:lvl1pPr>
            <a:lvl2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400"/>
            </a:lvl2pPr>
            <a:lvl3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200"/>
            </a:lvl3pPr>
            <a:lvl4pPr marL="137160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000"/>
            </a:lvl4pPr>
            <a:lvl5pPr marL="182880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None/>
              <a:defRPr sz="1000"/>
            </a:lvl5pPr>
            <a:lvl6pPr marL="228600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6pPr>
            <a:lvl7pPr marL="274320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7pPr>
            <a:lvl8pPr marL="320040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8pPr>
            <a:lvl9pPr marL="365760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None/>
              <a:defRPr sz="10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</a:defRPr>
            </a:lvl1pPr>
            <a:lvl2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137160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182880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228600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320040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45720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640080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4">
            <a:alphaModFix amt="45000"/>
          </a:blip>
          <a:srcRect l="28677" r="2065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Shape 45" descr="maglassegypt-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50" y="5845175"/>
            <a:ext cx="1700100" cy="9333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1152128" cy="1152128"/>
          </a:xfrm>
          <a:prstGeom prst="rect">
            <a:avLst/>
          </a:prstGeom>
        </p:spPr>
      </p:pic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0" y="2286000"/>
            <a:ext cx="8991600" cy="7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خطة الطوارئ لمقاومة فايروس كورونا</a:t>
            </a:r>
            <a:br>
              <a:rPr lang="en-US" sz="4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i="0" u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COVID-19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1371600" y="3810000"/>
            <a:ext cx="6324600" cy="7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dirty="0" err="1" smtClean="0">
                <a:solidFill>
                  <a:schemeClr val="dk1"/>
                </a:solidFill>
                <a:sym typeface="Arial"/>
              </a:rPr>
              <a:t>مصنع</a:t>
            </a:r>
            <a:r>
              <a:rPr lang="en-US" sz="4000" b="1" dirty="0">
                <a:solidFill>
                  <a:schemeClr val="dk1"/>
                </a:solidFill>
              </a:rPr>
              <a:t> </a:t>
            </a:r>
            <a:r>
              <a:rPr lang="ar-EG" sz="4000" b="1" dirty="0" smtClean="0">
                <a:solidFill>
                  <a:schemeClr val="dk1"/>
                </a:solidFill>
              </a:rPr>
              <a:t>نوبل واكس برودكتس </a:t>
            </a:r>
            <a:r>
              <a:rPr lang="ar-EG" sz="4000" b="1" i="0" u="none" strike="noStrike" cap="none" dirty="0" smtClean="0">
                <a:solidFill>
                  <a:schemeClr val="dk1"/>
                </a:solidFill>
                <a:sym typeface="Arial"/>
              </a:rPr>
              <a:t>ل</a:t>
            </a:r>
            <a:r>
              <a:rPr lang="en-US" sz="4000" b="1" i="0" u="none" strike="noStrike" cap="none" dirty="0" err="1" smtClean="0">
                <a:solidFill>
                  <a:schemeClr val="dk1"/>
                </a:solidFill>
                <a:sym typeface="Arial"/>
              </a:rPr>
              <a:t>لمنظفات</a:t>
            </a:r>
            <a:r>
              <a:rPr lang="ar-EG" sz="4000" b="1" dirty="0">
                <a:solidFill>
                  <a:schemeClr val="dk1"/>
                </a:solidFill>
              </a:rPr>
              <a:t> </a:t>
            </a:r>
            <a:r>
              <a:rPr lang="ar-EG" sz="4000" b="1" dirty="0" smtClean="0">
                <a:solidFill>
                  <a:schemeClr val="dk1"/>
                </a:solidFill>
              </a:rPr>
              <a:t>والكيماويات</a:t>
            </a:r>
            <a:endParaRPr lang="en-US" sz="4000" b="1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228600" y="5943600"/>
            <a:ext cx="4199384" cy="59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898989"/>
              </a:buClr>
              <a:buSzPct val="25000"/>
            </a:pPr>
            <a:r>
              <a:rPr lang="en-US" b="1" dirty="0" smtClean="0">
                <a:solidFill>
                  <a:srgbClr val="898989"/>
                </a:solidFill>
              </a:rPr>
              <a:t>Prepared </a:t>
            </a:r>
            <a:r>
              <a:rPr lang="en-US" b="1" i="0" u="none" strike="noStrike" cap="none" dirty="0" smtClean="0">
                <a:solidFill>
                  <a:srgbClr val="898989"/>
                </a:solidFill>
                <a:sym typeface="Arial"/>
              </a:rPr>
              <a:t>by: </a:t>
            </a:r>
            <a:r>
              <a:rPr lang="en-US" b="1" dirty="0" smtClean="0">
                <a:solidFill>
                  <a:srgbClr val="898989"/>
                </a:solidFill>
              </a:rPr>
              <a:t>MR. </a:t>
            </a:r>
            <a:r>
              <a:rPr lang="en-US" b="1" dirty="0" err="1" smtClean="0">
                <a:solidFill>
                  <a:srgbClr val="898989"/>
                </a:solidFill>
              </a:rPr>
              <a:t>Taha</a:t>
            </a:r>
            <a:r>
              <a:rPr lang="en-US" b="1" dirty="0" smtClean="0">
                <a:solidFill>
                  <a:srgbClr val="898989"/>
                </a:solidFill>
              </a:rPr>
              <a:t> Mahmoud </a:t>
            </a:r>
            <a:r>
              <a:rPr lang="en-US" b="1" dirty="0" err="1" smtClean="0">
                <a:solidFill>
                  <a:srgbClr val="898989"/>
                </a:solidFill>
              </a:rPr>
              <a:t>Taha</a:t>
            </a:r>
            <a:r>
              <a:rPr lang="ar-EG" b="1" dirty="0" smtClean="0">
                <a:solidFill>
                  <a:srgbClr val="898989"/>
                </a:solidFill>
              </a:rPr>
              <a:t>  </a:t>
            </a:r>
            <a:r>
              <a:rPr lang="en-US" b="1" dirty="0" smtClean="0">
                <a:solidFill>
                  <a:srgbClr val="898989"/>
                </a:solidFill>
              </a:rPr>
              <a:t> HR-DP</a:t>
            </a:r>
            <a:endParaRPr lang="en-US" b="1" i="0" u="none" strike="noStrike" cap="none" dirty="0">
              <a:solidFill>
                <a:srgbClr val="898989"/>
              </a:solidFill>
              <a:sym typeface="Arial"/>
            </a:endParaRPr>
          </a:p>
        </p:txBody>
      </p:sp>
      <p:graphicFrame>
        <p:nvGraphicFramePr>
          <p:cNvPr id="164" name="Shape 164"/>
          <p:cNvGraphicFramePr/>
          <p:nvPr>
            <p:extLst>
              <p:ext uri="{D42A27DB-BD31-4B8C-83A1-F6EECF244321}">
                <p14:modId xmlns:p14="http://schemas.microsoft.com/office/powerpoint/2010/main" val="947601787"/>
              </p:ext>
            </p:extLst>
          </p:nvPr>
        </p:nvGraphicFramePr>
        <p:xfrm>
          <a:off x="623540" y="548680"/>
          <a:ext cx="7908900" cy="1023925"/>
        </p:xfrm>
        <a:graphic>
          <a:graphicData uri="http://schemas.openxmlformats.org/drawingml/2006/table">
            <a:tbl>
              <a:tblPr>
                <a:noFill/>
                <a:tableStyleId>{AD34480D-A981-44EB-A615-617E67F7F768}</a:tableStyleId>
              </a:tblPr>
              <a:tblGrid>
                <a:gridCol w="2403475"/>
                <a:gridCol w="2636825"/>
                <a:gridCol w="2868600"/>
              </a:tblGrid>
              <a:tr h="1023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إجراء</a:t>
                      </a:r>
                      <a:r>
                        <a:rPr lang="ar-EG" sz="1600" b="1" i="0" u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</a:t>
                      </a:r>
                      <a:r>
                        <a:rPr lang="en-US" sz="1600" b="1" i="0" u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 b="1" i="0" u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الاستعداد</a:t>
                      </a:r>
                      <a:r>
                        <a:rPr lang="en-US" sz="1600" b="1" i="0" u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 b="1" i="0" u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والاستجابة</a:t>
                      </a:r>
                      <a:r>
                        <a:rPr lang="en-US" sz="1600" b="1" i="0" u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 b="1" i="0" u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للطوارئ</a:t>
                      </a:r>
                      <a:r>
                        <a:rPr lang="en-US" sz="1600" b="1" i="0" u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 b="1" i="0" u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EMEG-P12  </a:t>
                      </a:r>
                      <a:endParaRPr lang="en-US" sz="1600" b="1" i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مصنع نوبل واكس برودكتس</a:t>
                      </a:r>
                      <a:r>
                        <a:rPr lang="ar-EG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للمنظفات الصناعية</a:t>
                      </a:r>
                      <a:endParaRPr lang="en-US" sz="1400" b="1" i="0" u="none" strike="noStrike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ctr"/>
                      <a:r>
                        <a:rPr lang="en-US" sz="1200" b="1" i="0" u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Noble Wax Products 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</a:t>
                      </a:r>
                      <a:r>
                        <a:rPr lang="en-US" sz="1200" b="1" i="0" u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Detergents</a:t>
                      </a:r>
                      <a:endParaRPr lang="en-US" sz="1200" b="1" i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28650" y="762000"/>
            <a:ext cx="7886700" cy="541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تعقيم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الخارجي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لـ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سيارات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الشركة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/>
              <a:t>باستخدام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المسح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بالكحول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تركيز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 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لكل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أبواب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السيارات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والمقاعد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والزجاج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وكل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ما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يتوقع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لمسه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باليد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استخدام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المرشا</a:t>
            </a:r>
            <a:r>
              <a:rPr lang="ar-EG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 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بالضغط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المحتوية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كلور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محضر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كمايلي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جزء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كلور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5%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لكل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جزء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ماء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)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لرش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جميع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أبواب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المصنع</a:t>
            </a:r>
            <a:r>
              <a:rPr lang="ar-EG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والحمامات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الخارجية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وأماكن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دخول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الزوار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والتجمعات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والمرافق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الأخرى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قبل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شخص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متدرب</a:t>
            </a:r>
            <a:endParaRPr lang="en-US" sz="2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يشرف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مسؤول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السلامة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تأكيد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تنفيذ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عمليات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التعقيم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المصنع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78867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4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مهمات الوقاية: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228600" y="906462"/>
            <a:ext cx="86868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 توزيع الكمامات على جميع العاملين والموظفين بالمصنع.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 التنبيه على جميع الموظفين بضرورة ارتداء الكمامة اثناء التواجد داخل الشركة ويتم </a:t>
            </a:r>
            <a:r>
              <a:rPr lang="en-US" sz="2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توقيع الجزاء 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 غير الملتزمين من الموظفين ومحاسبته.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 تغيير الكمامات عندما تكون غير صالحة ويتم تحديد حالة الكمامة بواسطة مسؤول السلامة وهو المسؤول عن متابعة حالة الكمامات لكل الموظفين اثناء المرور اليومي.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مشرفي الأقسام بمراقبة اتباع العاملين لسبل التعقيم والتنظيف.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مسؤول السلامة بقياس درجات حرارة العاملين بشكل يومي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باستخدام جهاز قياس الحرارة الالكتروني عن بعد.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1143000" y="990600"/>
            <a:ext cx="6858000" cy="8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5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الفحص الطبي والاصابة</a:t>
            </a:r>
          </a:p>
        </p:txBody>
      </p:sp>
      <p:sp>
        <p:nvSpPr>
          <p:cNvPr id="310" name="Shape 310"/>
          <p:cNvSpPr/>
          <p:nvPr/>
        </p:nvSpPr>
        <p:spPr>
          <a:xfrm>
            <a:off x="3198811" y="2540000"/>
            <a:ext cx="2209799" cy="812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الفحص الطبي والاصابة</a:t>
            </a:r>
          </a:p>
        </p:txBody>
      </p:sp>
      <p:sp>
        <p:nvSpPr>
          <p:cNvPr id="311" name="Shape 311"/>
          <p:cNvSpPr/>
          <p:nvPr/>
        </p:nvSpPr>
        <p:spPr>
          <a:xfrm>
            <a:off x="2267744" y="4287837"/>
            <a:ext cx="1500299" cy="922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بروتوكول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الاشتباه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فى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الاصابة</a:t>
            </a:r>
            <a:endParaRPr lang="en-US" sz="2000" b="1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2" name="Shape 312"/>
          <p:cNvCxnSpPr/>
          <p:nvPr/>
        </p:nvCxnSpPr>
        <p:spPr>
          <a:xfrm>
            <a:off x="4303712" y="3336925"/>
            <a:ext cx="0" cy="366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3" name="Shape 313"/>
          <p:cNvCxnSpPr/>
          <p:nvPr/>
        </p:nvCxnSpPr>
        <p:spPr>
          <a:xfrm flipV="1">
            <a:off x="2987824" y="3686237"/>
            <a:ext cx="2661708" cy="17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/>
          <p:nvPr/>
        </p:nvCxnSpPr>
        <p:spPr>
          <a:xfrm>
            <a:off x="5652120" y="3703637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315" name="Shape 315"/>
          <p:cNvCxnSpPr/>
          <p:nvPr/>
        </p:nvCxnSpPr>
        <p:spPr>
          <a:xfrm>
            <a:off x="2987824" y="3703637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316" name="Shape 316"/>
          <p:cNvSpPr/>
          <p:nvPr/>
        </p:nvSpPr>
        <p:spPr>
          <a:xfrm>
            <a:off x="5004048" y="4291012"/>
            <a:ext cx="1322400" cy="919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الفحص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الطبى</a:t>
            </a:r>
            <a:endParaRPr lang="en-US" sz="2000" b="1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95250" y="152400"/>
            <a:ext cx="89154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0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الفحص الطبى:-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04800" y="990600"/>
            <a:ext cx="8686800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فحص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العاملين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بالمصنع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وقياس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درجة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حرارتهم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EG" sz="2800" b="1" i="0" u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يوميا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قبل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الدخول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المصنع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طريق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افراد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الامن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أو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مسؤول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السلامة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بعد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اعطاء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التدريب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الكافي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لهم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بواسطة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أخصائي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ويتم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عزل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الافراد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المشتبه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اصابتهم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غرفة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خاصة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نظيفة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</a:t>
            </a:r>
            <a:r>
              <a:rPr lang="ar-EG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تبليغ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المسؤولين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توفير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جهازين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لقياس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درجة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الحرارة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بعد</a:t>
            </a:r>
            <a:r>
              <a:rPr lang="ar-EG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للامن 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2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اعطاء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اجازة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لأي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موظف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تظهر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عليه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اعراض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البرد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العادي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ويلتزم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بعدم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الحضور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المصنع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لأي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سبب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كان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حتى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تمام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الشفاء</a:t>
            </a:r>
            <a:r>
              <a:rPr lang="en-US" sz="2800" b="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وتنبيه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العاملين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بضرورة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عدم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الالتقاء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خارج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فترة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العمل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حتى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الشفاء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التام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95250" y="152400"/>
            <a:ext cx="89154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0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البروتوكول المتبع فى حالة الاشتباه في الاصابة: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304800" y="609600"/>
            <a:ext cx="8686800" cy="53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الطبيب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والممرض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أو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مسؤول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السلامة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المدرب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مسؤولين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توقيع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الكشف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والفحص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الموظفين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وفى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حالة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ظهور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الاعراض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احد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الموظفين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والاشتباه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اصابته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بالفيروس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يعطى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كمامة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وقفازات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لارتدائها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و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عزل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المشتبه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اصابته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باقي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العاملين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غرفة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العزل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</a:p>
          <a:p>
            <a:pPr marL="228600" marR="0" lvl="0" indent="-228600" algn="just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ينبه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العامل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بضرورة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التوجه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الى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الجهات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الصحية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ويزود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بخط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الطوارئ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الساخن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ويعطى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إجازة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صحية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ويتم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متابعة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حالته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والتأكد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سلامته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just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حال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كانت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الحالة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حرجة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واستمر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فترة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المرض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التواصل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مع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الجهات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الحكومية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وتزودها</a:t>
            </a:r>
            <a:r>
              <a:rPr lang="en-US" sz="28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بالتفاصيل</a:t>
            </a:r>
            <a:endParaRPr lang="en-US" sz="2800" b="1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just" rtl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مرفق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مخطط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توضيحي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للفحص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والبروتوكول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فى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حالة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الاشتباه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329" name="Shape 329"/>
          <p:cNvSpPr/>
          <p:nvPr/>
        </p:nvSpPr>
        <p:spPr>
          <a:xfrm>
            <a:off x="808036" y="5646737"/>
            <a:ext cx="1508100" cy="15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251520" y="188640"/>
            <a:ext cx="8712968" cy="64087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Shape 335"/>
          <p:cNvSpPr txBox="1"/>
          <p:nvPr/>
        </p:nvSpPr>
        <p:spPr>
          <a:xfrm>
            <a:off x="2483768" y="6165304"/>
            <a:ext cx="3672408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898989"/>
              </a:buClr>
              <a:buSzPct val="25000"/>
            </a:pPr>
            <a:r>
              <a:rPr lang="en-US" sz="1200" b="1" dirty="0">
                <a:solidFill>
                  <a:srgbClr val="898989"/>
                </a:solidFill>
              </a:rPr>
              <a:t>Prepared by: MR. </a:t>
            </a:r>
            <a:r>
              <a:rPr lang="en-US" sz="1200" b="1" dirty="0" err="1">
                <a:solidFill>
                  <a:srgbClr val="898989"/>
                </a:solidFill>
              </a:rPr>
              <a:t>Taha</a:t>
            </a:r>
            <a:r>
              <a:rPr lang="en-US" sz="1200" b="1" dirty="0">
                <a:solidFill>
                  <a:srgbClr val="898989"/>
                </a:solidFill>
              </a:rPr>
              <a:t> Mahmoud </a:t>
            </a:r>
            <a:r>
              <a:rPr lang="en-US" sz="1200" b="1" dirty="0" err="1">
                <a:solidFill>
                  <a:srgbClr val="898989"/>
                </a:solidFill>
              </a:rPr>
              <a:t>Taha</a:t>
            </a:r>
            <a:r>
              <a:rPr lang="ar-EG" sz="1200" b="1" dirty="0">
                <a:solidFill>
                  <a:srgbClr val="898989"/>
                </a:solidFill>
              </a:rPr>
              <a:t>  </a:t>
            </a:r>
            <a:r>
              <a:rPr lang="en-US" sz="1200" b="1" dirty="0">
                <a:solidFill>
                  <a:srgbClr val="898989"/>
                </a:solidFill>
              </a:rPr>
              <a:t> HR-DP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5316091" y="2217737"/>
            <a:ext cx="308100" cy="32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لا</a:t>
            </a:r>
          </a:p>
        </p:txBody>
      </p:sp>
      <p:sp>
        <p:nvSpPr>
          <p:cNvPr id="337" name="Shape 337"/>
          <p:cNvSpPr/>
          <p:nvPr/>
        </p:nvSpPr>
        <p:spPr>
          <a:xfrm>
            <a:off x="3112641" y="476250"/>
            <a:ext cx="2417700" cy="8079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 scaled="0"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0000" dir="5400000">
              <a:srgbClr val="000000">
                <a:alpha val="3765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الفحص الحرارة والاستقصائي  الدوري على الموظفين</a:t>
            </a:r>
          </a:p>
        </p:txBody>
      </p:sp>
      <p:sp>
        <p:nvSpPr>
          <p:cNvPr id="338" name="Shape 338"/>
          <p:cNvSpPr/>
          <p:nvPr/>
        </p:nvSpPr>
        <p:spPr>
          <a:xfrm>
            <a:off x="3261866" y="1692275"/>
            <a:ext cx="2117725" cy="1511300"/>
          </a:xfrm>
          <a:prstGeom prst="flowChartDecision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 scaled="0"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0000" dir="5400000">
              <a:srgbClr val="000000">
                <a:alpha val="3765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هل هناك اشتباه فى الاصابة؟</a:t>
            </a:r>
          </a:p>
        </p:txBody>
      </p:sp>
      <p:cxnSp>
        <p:nvCxnSpPr>
          <p:cNvPr id="339" name="Shape 339"/>
          <p:cNvCxnSpPr/>
          <p:nvPr/>
        </p:nvCxnSpPr>
        <p:spPr>
          <a:xfrm>
            <a:off x="4320728" y="1309274"/>
            <a:ext cx="0" cy="38584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340" name="Shape 340"/>
          <p:cNvCxnSpPr/>
          <p:nvPr/>
        </p:nvCxnSpPr>
        <p:spPr>
          <a:xfrm>
            <a:off x="5413660" y="2447925"/>
            <a:ext cx="5985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1" name="Shape 341"/>
          <p:cNvCxnSpPr/>
          <p:nvPr/>
        </p:nvCxnSpPr>
        <p:spPr>
          <a:xfrm flipV="1">
            <a:off x="6012160" y="620689"/>
            <a:ext cx="0" cy="1827236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2" name="Shape 342"/>
          <p:cNvCxnSpPr/>
          <p:nvPr/>
        </p:nvCxnSpPr>
        <p:spPr>
          <a:xfrm rot="10800000">
            <a:off x="5530403" y="609600"/>
            <a:ext cx="4572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343" name="Shape 343"/>
          <p:cNvCxnSpPr/>
          <p:nvPr/>
        </p:nvCxnSpPr>
        <p:spPr>
          <a:xfrm>
            <a:off x="4320728" y="3203575"/>
            <a:ext cx="0" cy="51345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344" name="Shape 344"/>
          <p:cNvSpPr txBox="1"/>
          <p:nvPr/>
        </p:nvSpPr>
        <p:spPr>
          <a:xfrm>
            <a:off x="2980877" y="3750444"/>
            <a:ext cx="2594099" cy="974700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 scaled="0"/>
          </a:gradFill>
          <a:ln w="9525" cap="flat" cmpd="sng">
            <a:solidFill>
              <a:srgbClr val="BC4542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0000" dir="5400000">
              <a:srgbClr val="000000">
                <a:alpha val="3765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عزل المصاب فى غرفة العزل</a:t>
            </a:r>
          </a:p>
        </p:txBody>
      </p:sp>
      <p:cxnSp>
        <p:nvCxnSpPr>
          <p:cNvPr id="345" name="Shape 345"/>
          <p:cNvCxnSpPr/>
          <p:nvPr/>
        </p:nvCxnSpPr>
        <p:spPr>
          <a:xfrm>
            <a:off x="4320728" y="4725144"/>
            <a:ext cx="0" cy="36004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346" name="Shape 346"/>
          <p:cNvSpPr/>
          <p:nvPr/>
        </p:nvSpPr>
        <p:spPr>
          <a:xfrm>
            <a:off x="3131840" y="5157192"/>
            <a:ext cx="2417699" cy="8079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 scaled="0"/>
          </a:gra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0000" dir="5400000">
              <a:srgbClr val="000000">
                <a:alpha val="3765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الاتصال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بالجهة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الطبية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الحكومية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عند</a:t>
            </a:r>
            <a:r>
              <a:rPr lang="en-US" sz="1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400" b="1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استعصاء</a:t>
            </a:r>
            <a:r>
              <a:rPr lang="en-US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الحالة</a:t>
            </a:r>
            <a:r>
              <a:rPr lang="ar-EG" sz="14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(م - النيل)</a:t>
            </a:r>
            <a:endParaRPr lang="en-US" sz="14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4092128" y="3249017"/>
            <a:ext cx="457200" cy="323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نعم</a:t>
            </a:r>
            <a:endParaRPr lang="en-US" sz="16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-97284" y="-24130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2398266" y="34925"/>
            <a:ext cx="4908600" cy="361800"/>
          </a:xfrm>
          <a:prstGeom prst="rect">
            <a:avLst/>
          </a:prstGeom>
          <a:gradFill>
            <a:gsLst>
              <a:gs pos="0">
                <a:srgbClr val="9EEAFF"/>
              </a:gs>
              <a:gs pos="35000">
                <a:srgbClr val="BBEFFF"/>
              </a:gs>
              <a:gs pos="100000">
                <a:srgbClr val="E4F9FF"/>
              </a:gs>
            </a:gsLst>
            <a:lin ang="16200038" scaled="0"/>
          </a:gradFill>
          <a:ln w="9525" cap="flat" cmpd="sng">
            <a:solidFill>
              <a:srgbClr val="40A7C2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0000" dir="5400000">
              <a:srgbClr val="000000">
                <a:alpha val="3765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مخطط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توضيحى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للفحص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الطبى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والبروتوكول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فى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حالة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الاشتباه</a:t>
            </a:r>
            <a:r>
              <a:rPr lang="en-US" sz="1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بالاصابة</a:t>
            </a:r>
            <a:endParaRPr lang="en-US" sz="16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188640"/>
            <a:ext cx="8712968" cy="64087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Shape 354"/>
          <p:cNvSpPr txBox="1">
            <a:spLocks noGrp="1"/>
          </p:cNvSpPr>
          <p:nvPr>
            <p:ph type="ctrTitle"/>
          </p:nvPr>
        </p:nvSpPr>
        <p:spPr>
          <a:xfrm>
            <a:off x="1115616" y="692696"/>
            <a:ext cx="6858000" cy="12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نتمنى</a:t>
            </a:r>
            <a:r>
              <a:rPr lang="en-US" sz="6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السلامة</a:t>
            </a:r>
            <a:r>
              <a:rPr lang="en-US" sz="6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للجميع</a:t>
            </a:r>
            <a:endParaRPr lang="en-US" sz="60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 txBox="1"/>
          <p:nvPr/>
        </p:nvSpPr>
        <p:spPr>
          <a:xfrm>
            <a:off x="2800983" y="5368156"/>
            <a:ext cx="3816424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898989"/>
              </a:buClr>
              <a:buSzPct val="25000"/>
            </a:pPr>
            <a:r>
              <a:rPr lang="en-US" sz="1200" b="1" dirty="0">
                <a:solidFill>
                  <a:srgbClr val="898989"/>
                </a:solidFill>
              </a:rPr>
              <a:t>Prepared by: MR. </a:t>
            </a:r>
            <a:r>
              <a:rPr lang="en-US" sz="1200" b="1" dirty="0" err="1">
                <a:solidFill>
                  <a:srgbClr val="898989"/>
                </a:solidFill>
              </a:rPr>
              <a:t>Taha</a:t>
            </a:r>
            <a:r>
              <a:rPr lang="en-US" sz="1200" b="1" dirty="0">
                <a:solidFill>
                  <a:srgbClr val="898989"/>
                </a:solidFill>
              </a:rPr>
              <a:t> Mahmoud </a:t>
            </a:r>
            <a:r>
              <a:rPr lang="en-US" sz="1200" b="1" dirty="0" err="1">
                <a:solidFill>
                  <a:srgbClr val="898989"/>
                </a:solidFill>
              </a:rPr>
              <a:t>Taha</a:t>
            </a:r>
            <a:r>
              <a:rPr lang="ar-EG" sz="1200" b="1" dirty="0">
                <a:solidFill>
                  <a:srgbClr val="898989"/>
                </a:solidFill>
              </a:rPr>
              <a:t>  </a:t>
            </a:r>
            <a:r>
              <a:rPr lang="en-US" sz="1200" b="1" dirty="0">
                <a:solidFill>
                  <a:srgbClr val="898989"/>
                </a:solidFill>
              </a:rPr>
              <a:t> HR-DP</a:t>
            </a:r>
          </a:p>
        </p:txBody>
      </p:sp>
      <p:sp>
        <p:nvSpPr>
          <p:cNvPr id="4" name="Shape 354"/>
          <p:cNvSpPr txBox="1">
            <a:spLocks/>
          </p:cNvSpPr>
          <p:nvPr/>
        </p:nvSpPr>
        <p:spPr>
          <a:xfrm>
            <a:off x="2173660" y="2564904"/>
            <a:ext cx="4741912" cy="6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chemeClr val="dk1"/>
              </a:buClr>
              <a:buSzPct val="25000"/>
              <a:buFont typeface="Calibri"/>
              <a:buNone/>
            </a:pPr>
            <a:r>
              <a:rPr lang="ar-EG" sz="1800" b="1" dirty="0" smtClean="0"/>
              <a:t>مع تحيات ادارة مصنع نوبل واكس برودكتس</a:t>
            </a:r>
            <a:endParaRPr lang="en-US" sz="1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64" y="3212976"/>
            <a:ext cx="2039293" cy="20392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2" y="3283399"/>
            <a:ext cx="2039293" cy="20392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11187" y="287337"/>
            <a:ext cx="7886700" cy="54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4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محاور الخطة:</a:t>
            </a:r>
          </a:p>
        </p:txBody>
      </p:sp>
      <p:sp>
        <p:nvSpPr>
          <p:cNvPr id="171" name="Shape 171"/>
          <p:cNvSpPr/>
          <p:nvPr/>
        </p:nvSpPr>
        <p:spPr>
          <a:xfrm>
            <a:off x="2978150" y="1093787"/>
            <a:ext cx="3379800" cy="1009800"/>
          </a:xfrm>
          <a:prstGeom prst="roundRect">
            <a:avLst>
              <a:gd name="adj" fmla="val 16667"/>
            </a:avLst>
          </a:prstGeom>
          <a:solidFill>
            <a:srgbClr val="843C0C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خطة الطوارئ</a:t>
            </a:r>
          </a:p>
        </p:txBody>
      </p:sp>
      <p:sp>
        <p:nvSpPr>
          <p:cNvPr id="172" name="Shape 172"/>
          <p:cNvSpPr/>
          <p:nvPr/>
        </p:nvSpPr>
        <p:spPr>
          <a:xfrm>
            <a:off x="6931216" y="3019425"/>
            <a:ext cx="1889256" cy="789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التوعية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4668837" y="2103437"/>
            <a:ext cx="0" cy="915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74" name="Shape 174"/>
          <p:cNvCxnSpPr/>
          <p:nvPr/>
        </p:nvCxnSpPr>
        <p:spPr>
          <a:xfrm>
            <a:off x="7842250" y="2386012"/>
            <a:ext cx="0" cy="633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75" name="Shape 175"/>
          <p:cNvCxnSpPr/>
          <p:nvPr/>
        </p:nvCxnSpPr>
        <p:spPr>
          <a:xfrm>
            <a:off x="1500187" y="2362200"/>
            <a:ext cx="2876400" cy="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76" name="Shape 176"/>
          <p:cNvCxnSpPr/>
          <p:nvPr/>
        </p:nvCxnSpPr>
        <p:spPr>
          <a:xfrm>
            <a:off x="1500187" y="2376487"/>
            <a:ext cx="0" cy="642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77" name="Shape 177"/>
          <p:cNvCxnSpPr/>
          <p:nvPr/>
        </p:nvCxnSpPr>
        <p:spPr>
          <a:xfrm>
            <a:off x="4362450" y="2376487"/>
            <a:ext cx="3479700" cy="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8" name="Shape 178"/>
          <p:cNvSpPr/>
          <p:nvPr/>
        </p:nvSpPr>
        <p:spPr>
          <a:xfrm>
            <a:off x="495732" y="3019425"/>
            <a:ext cx="2008909" cy="812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الفحص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الطبي</a:t>
            </a: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والاصابة</a:t>
            </a:r>
            <a:endParaRPr lang="en-US" sz="24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3720664" y="3019425"/>
            <a:ext cx="1896273" cy="83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الوقاية</a:t>
            </a:r>
          </a:p>
        </p:txBody>
      </p:sp>
      <p:cxnSp>
        <p:nvCxnSpPr>
          <p:cNvPr id="180" name="Shape 180"/>
          <p:cNvCxnSpPr/>
          <p:nvPr/>
        </p:nvCxnSpPr>
        <p:spPr>
          <a:xfrm>
            <a:off x="7842250" y="3808412"/>
            <a:ext cx="0" cy="408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81" name="Shape 181"/>
          <p:cNvCxnSpPr/>
          <p:nvPr/>
        </p:nvCxnSpPr>
        <p:spPr>
          <a:xfrm>
            <a:off x="7118350" y="4216400"/>
            <a:ext cx="1379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82" name="Shape 182"/>
          <p:cNvCxnSpPr/>
          <p:nvPr/>
        </p:nvCxnSpPr>
        <p:spPr>
          <a:xfrm>
            <a:off x="8497887" y="4216400"/>
            <a:ext cx="0" cy="57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83" name="Shape 183"/>
          <p:cNvCxnSpPr/>
          <p:nvPr/>
        </p:nvCxnSpPr>
        <p:spPr>
          <a:xfrm>
            <a:off x="7118350" y="4216400"/>
            <a:ext cx="0" cy="57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84" name="Shape 184"/>
          <p:cNvSpPr/>
          <p:nvPr/>
        </p:nvSpPr>
        <p:spPr>
          <a:xfrm>
            <a:off x="7979199" y="4792662"/>
            <a:ext cx="985289" cy="731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التدريب</a:t>
            </a:r>
          </a:p>
        </p:txBody>
      </p:sp>
      <p:sp>
        <p:nvSpPr>
          <p:cNvPr id="185" name="Shape 185"/>
          <p:cNvSpPr/>
          <p:nvPr/>
        </p:nvSpPr>
        <p:spPr>
          <a:xfrm>
            <a:off x="6588318" y="4792662"/>
            <a:ext cx="1060165" cy="731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اللوحات الارشادية</a:t>
            </a:r>
          </a:p>
        </p:txBody>
      </p:sp>
      <p:sp>
        <p:nvSpPr>
          <p:cNvPr id="186" name="Shape 186"/>
          <p:cNvSpPr/>
          <p:nvPr/>
        </p:nvSpPr>
        <p:spPr>
          <a:xfrm>
            <a:off x="4960821" y="4795837"/>
            <a:ext cx="1178182" cy="728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التنظيف والتعقيم</a:t>
            </a:r>
          </a:p>
        </p:txBody>
      </p:sp>
      <p:sp>
        <p:nvSpPr>
          <p:cNvPr id="187" name="Shape 187"/>
          <p:cNvSpPr/>
          <p:nvPr/>
        </p:nvSpPr>
        <p:spPr>
          <a:xfrm>
            <a:off x="3200400" y="4795837"/>
            <a:ext cx="1468500" cy="728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مهمات الوقاية</a:t>
            </a:r>
          </a:p>
        </p:txBody>
      </p:sp>
      <p:cxnSp>
        <p:nvCxnSpPr>
          <p:cNvPr id="188" name="Shape 188"/>
          <p:cNvCxnSpPr/>
          <p:nvPr/>
        </p:nvCxnSpPr>
        <p:spPr>
          <a:xfrm>
            <a:off x="4668837" y="3849687"/>
            <a:ext cx="0" cy="366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89" name="Shape 189"/>
          <p:cNvCxnSpPr/>
          <p:nvPr/>
        </p:nvCxnSpPr>
        <p:spPr>
          <a:xfrm rot="10800000" flipH="1">
            <a:off x="3937000" y="4198999"/>
            <a:ext cx="1608000" cy="17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0" name="Shape 190"/>
          <p:cNvCxnSpPr/>
          <p:nvPr/>
        </p:nvCxnSpPr>
        <p:spPr>
          <a:xfrm>
            <a:off x="5551487" y="4216400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91" name="Shape 191"/>
          <p:cNvCxnSpPr/>
          <p:nvPr/>
        </p:nvCxnSpPr>
        <p:spPr>
          <a:xfrm>
            <a:off x="3933825" y="4216400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92" name="Shape 192"/>
          <p:cNvSpPr/>
          <p:nvPr/>
        </p:nvSpPr>
        <p:spPr>
          <a:xfrm>
            <a:off x="251520" y="4792662"/>
            <a:ext cx="1176772" cy="922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بروتوكول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الاشتباه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فى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الاصابة</a:t>
            </a:r>
            <a:endParaRPr lang="en-US" sz="2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3" name="Shape 193"/>
          <p:cNvCxnSpPr/>
          <p:nvPr/>
        </p:nvCxnSpPr>
        <p:spPr>
          <a:xfrm>
            <a:off x="1547664" y="3841750"/>
            <a:ext cx="0" cy="366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4" name="Shape 194"/>
          <p:cNvCxnSpPr/>
          <p:nvPr/>
        </p:nvCxnSpPr>
        <p:spPr>
          <a:xfrm flipV="1">
            <a:off x="839906" y="4191062"/>
            <a:ext cx="1465005" cy="2535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5" name="Shape 195"/>
          <p:cNvCxnSpPr/>
          <p:nvPr/>
        </p:nvCxnSpPr>
        <p:spPr>
          <a:xfrm>
            <a:off x="2305050" y="4208462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96" name="Shape 196"/>
          <p:cNvCxnSpPr/>
          <p:nvPr/>
        </p:nvCxnSpPr>
        <p:spPr>
          <a:xfrm>
            <a:off x="827584" y="4208462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97" name="Shape 197"/>
          <p:cNvSpPr/>
          <p:nvPr/>
        </p:nvSpPr>
        <p:spPr>
          <a:xfrm>
            <a:off x="1695450" y="4797152"/>
            <a:ext cx="1322400" cy="75966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الفحص الطبى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1219200" y="1447800"/>
            <a:ext cx="6858000" cy="8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914400" lvl="0" indent="-91440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5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التوعية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96850" y="6324600"/>
            <a:ext cx="372745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898989"/>
              </a:buClr>
              <a:buSzPct val="25000"/>
            </a:pPr>
            <a:r>
              <a:rPr lang="en-US" sz="1200" b="1" dirty="0">
                <a:solidFill>
                  <a:srgbClr val="898989"/>
                </a:solidFill>
              </a:rPr>
              <a:t>Prepared by: MR. </a:t>
            </a:r>
            <a:r>
              <a:rPr lang="en-US" sz="1200" b="1" dirty="0" err="1">
                <a:solidFill>
                  <a:srgbClr val="898989"/>
                </a:solidFill>
              </a:rPr>
              <a:t>Taha</a:t>
            </a:r>
            <a:r>
              <a:rPr lang="en-US" sz="1200" b="1" dirty="0">
                <a:solidFill>
                  <a:srgbClr val="898989"/>
                </a:solidFill>
              </a:rPr>
              <a:t> Mahmoud </a:t>
            </a:r>
            <a:r>
              <a:rPr lang="en-US" sz="1200" b="1" dirty="0" err="1">
                <a:solidFill>
                  <a:srgbClr val="898989"/>
                </a:solidFill>
              </a:rPr>
              <a:t>Taha</a:t>
            </a:r>
            <a:r>
              <a:rPr lang="ar-EG" sz="1200" b="1" dirty="0">
                <a:solidFill>
                  <a:srgbClr val="898989"/>
                </a:solidFill>
              </a:rPr>
              <a:t>  </a:t>
            </a:r>
            <a:r>
              <a:rPr lang="en-US" sz="1200" b="1" dirty="0">
                <a:solidFill>
                  <a:srgbClr val="898989"/>
                </a:solidFill>
              </a:rPr>
              <a:t> HR-DP</a:t>
            </a:r>
          </a:p>
        </p:txBody>
      </p:sp>
      <p:sp>
        <p:nvSpPr>
          <p:cNvPr id="204" name="Shape 204"/>
          <p:cNvSpPr/>
          <p:nvPr/>
        </p:nvSpPr>
        <p:spPr>
          <a:xfrm>
            <a:off x="3505200" y="2590800"/>
            <a:ext cx="2286000" cy="789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التوعية</a:t>
            </a:r>
          </a:p>
        </p:txBody>
      </p:sp>
      <p:cxnSp>
        <p:nvCxnSpPr>
          <p:cNvPr id="205" name="Shape 205"/>
          <p:cNvCxnSpPr/>
          <p:nvPr/>
        </p:nvCxnSpPr>
        <p:spPr>
          <a:xfrm>
            <a:off x="4648200" y="3379787"/>
            <a:ext cx="0" cy="408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06" name="Shape 206"/>
          <p:cNvCxnSpPr/>
          <p:nvPr/>
        </p:nvCxnSpPr>
        <p:spPr>
          <a:xfrm>
            <a:off x="3285469" y="3789040"/>
            <a:ext cx="2726691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>
            <a:off x="6012160" y="3787775"/>
            <a:ext cx="0" cy="57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08" name="Shape 208"/>
          <p:cNvCxnSpPr/>
          <p:nvPr/>
        </p:nvCxnSpPr>
        <p:spPr>
          <a:xfrm>
            <a:off x="3275856" y="3787775"/>
            <a:ext cx="0" cy="576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5396024" y="4364037"/>
            <a:ext cx="1192200" cy="731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التدريب</a:t>
            </a:r>
          </a:p>
        </p:txBody>
      </p:sp>
      <p:sp>
        <p:nvSpPr>
          <p:cNvPr id="210" name="Shape 210"/>
          <p:cNvSpPr/>
          <p:nvPr/>
        </p:nvSpPr>
        <p:spPr>
          <a:xfrm>
            <a:off x="2627784" y="4364037"/>
            <a:ext cx="1282800" cy="731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اللوحات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الارشادية</a:t>
            </a:r>
            <a:endParaRPr lang="en-US" sz="2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8867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4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1.1. التدريب: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04800" y="990600"/>
            <a:ext cx="8515200" cy="571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 تدريب جميع العاملين والموظفين بالشركة على التعريف بالفيروس والاعراض وطرق الوقاية منه ويتم التدريب في خلال مدة اقصاها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ثلاثة أيام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من بدأ تنفيذ الخطة حيث يتم توزيع بروشورات للجميع.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 تدريب جميع العاملين ويتم تدريب مقدمي الخدمات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(الامن ،السائقين ، المندوبين وكل من له صلة بالشركة بشكل مباشر،.......).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 تدريب جميع العمال الجدد قبل التوظيف ويتم اضافة التدريب الى التدريب التعريفي للموظفين والعمال الجدد حسب خطة التدريب.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مرفق خطة التدريب المرفقة: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Shape 222"/>
          <p:cNvGrpSpPr/>
          <p:nvPr/>
        </p:nvGrpSpPr>
        <p:grpSpPr>
          <a:xfrm>
            <a:off x="628650" y="2438400"/>
            <a:ext cx="7886700" cy="2427300"/>
            <a:chOff x="628650" y="2438400"/>
            <a:chExt cx="7886700" cy="2427300"/>
          </a:xfrm>
        </p:grpSpPr>
        <p:sp>
          <p:nvSpPr>
            <p:cNvPr id="223" name="Shape 223"/>
            <p:cNvSpPr txBox="1"/>
            <p:nvPr/>
          </p:nvSpPr>
          <p:spPr>
            <a:xfrm>
              <a:off x="7654925" y="2438400"/>
              <a:ext cx="860400" cy="619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الوردية</a:t>
              </a:r>
            </a:p>
          </p:txBody>
        </p:sp>
        <p:sp>
          <p:nvSpPr>
            <p:cNvPr id="224" name="Shape 224"/>
            <p:cNvSpPr txBox="1"/>
            <p:nvPr/>
          </p:nvSpPr>
          <p:spPr>
            <a:xfrm>
              <a:off x="6345236" y="2438400"/>
              <a:ext cx="1309799" cy="619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التاريخ</a:t>
              </a: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2917825" y="2438400"/>
              <a:ext cx="3427500" cy="619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القسم الخاضع للتدريب</a:t>
              </a: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1884362" y="2438400"/>
              <a:ext cx="1033500" cy="619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القائم بالتدريب</a:t>
              </a: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628650" y="2438400"/>
              <a:ext cx="1255800" cy="619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هل تم التنفيذ؟</a:t>
              </a:r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7654925" y="3057525"/>
              <a:ext cx="860400" cy="18081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الصباحية</a:t>
              </a: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6345236" y="3057525"/>
              <a:ext cx="1309799" cy="514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 strike="noStrike" cap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٢٠٢٠/٠</a:t>
              </a:r>
              <a:r>
                <a:rPr lang="ar-EG" sz="1600" b="1" i="0" u="none" strike="noStrike" cap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r>
                <a:rPr lang="en-US" sz="1600" b="1" i="0" u="none" strike="noStrike" cap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/</a:t>
              </a:r>
              <a:r>
                <a:rPr lang="ar-EG" sz="1600" b="1" i="0" u="none" strike="noStrike" cap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2917825" y="3057525"/>
              <a:ext cx="3427500" cy="514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عاملي الإنتاج</a:t>
              </a: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1884362" y="3057525"/>
              <a:ext cx="1033500" cy="18081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628650" y="3057525"/>
              <a:ext cx="1255800" cy="514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b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</a:p>
          </p:txBody>
        </p:sp>
        <p:sp>
          <p:nvSpPr>
            <p:cNvPr id="233" name="Shape 233"/>
            <p:cNvSpPr txBox="1"/>
            <p:nvPr/>
          </p:nvSpPr>
          <p:spPr>
            <a:xfrm>
              <a:off x="6345236" y="3571875"/>
              <a:ext cx="1309799" cy="514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ct val="25000"/>
              </a:pPr>
              <a:endParaRPr lang="ar-EG" sz="1600" b="1" dirty="0" smtClean="0">
                <a:latin typeface="Calibri"/>
                <a:ea typeface="Calibri"/>
                <a:cs typeface="Calibri"/>
                <a:sym typeface="Calibri"/>
              </a:endParaRPr>
            </a:p>
            <a:p>
              <a:pPr algn="ctr">
                <a:buClr>
                  <a:srgbClr val="000000"/>
                </a:buClr>
                <a:buSzPct val="25000"/>
              </a:pPr>
              <a:r>
                <a:rPr lang="en-US" sz="1600" b="1" dirty="0" smtClean="0">
                  <a:latin typeface="Calibri"/>
                  <a:ea typeface="Calibri"/>
                  <a:cs typeface="Calibri"/>
                  <a:sym typeface="Calibri"/>
                </a:rPr>
                <a:t>٢٠٢٠/٠</a:t>
              </a:r>
              <a:r>
                <a:rPr lang="ar-EG" sz="1600" b="1" dirty="0">
                  <a:latin typeface="Calibri"/>
                  <a:ea typeface="Calibri"/>
                  <a:cs typeface="Calibri"/>
                  <a:sym typeface="Calibri"/>
                </a:rPr>
                <a:t>4</a:t>
              </a:r>
              <a:r>
                <a:rPr lang="en-US" sz="1600" b="1" dirty="0">
                  <a:latin typeface="Calibri"/>
                  <a:ea typeface="Calibri"/>
                  <a:cs typeface="Calibri"/>
                  <a:sym typeface="Calibri"/>
                </a:rPr>
                <a:t>/</a:t>
              </a:r>
              <a:r>
                <a:rPr lang="ar-EG" sz="1600" b="1" dirty="0" smtClean="0"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lang="en-US" sz="1600" b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endParaRPr lang="en-US" sz="16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2917825" y="3571875"/>
              <a:ext cx="3427500" cy="514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عاملي الأمن والمناديب والسائقين</a:t>
              </a:r>
            </a:p>
          </p:txBody>
        </p:sp>
        <p:sp>
          <p:nvSpPr>
            <p:cNvPr id="235" name="Shape 235"/>
            <p:cNvSpPr txBox="1"/>
            <p:nvPr/>
          </p:nvSpPr>
          <p:spPr>
            <a:xfrm>
              <a:off x="628650" y="3571875"/>
              <a:ext cx="1255800" cy="5142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b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6345236" y="4086225"/>
              <a:ext cx="1309799" cy="7794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lvl="0" algn="ctr">
                <a:buClr>
                  <a:srgbClr val="000000"/>
                </a:buClr>
                <a:buSzPct val="25000"/>
              </a:pPr>
              <a:r>
                <a:rPr lang="en-US" sz="1600" b="1" dirty="0">
                  <a:latin typeface="Calibri"/>
                  <a:ea typeface="Calibri"/>
                  <a:cs typeface="Calibri"/>
                  <a:sym typeface="Calibri"/>
                </a:rPr>
                <a:t>٢٠٢٠/٠</a:t>
              </a:r>
              <a:r>
                <a:rPr lang="ar-EG" sz="1600" b="1" dirty="0">
                  <a:latin typeface="Calibri"/>
                  <a:ea typeface="Calibri"/>
                  <a:cs typeface="Calibri"/>
                  <a:sym typeface="Calibri"/>
                </a:rPr>
                <a:t>4</a:t>
              </a:r>
              <a:r>
                <a:rPr lang="en-US" sz="1600" b="1" dirty="0">
                  <a:latin typeface="Calibri"/>
                  <a:ea typeface="Calibri"/>
                  <a:cs typeface="Calibri"/>
                  <a:sym typeface="Calibri"/>
                </a:rPr>
                <a:t>/</a:t>
              </a:r>
              <a:r>
                <a:rPr lang="ar-EG" sz="1600" b="1" dirty="0" smtClean="0"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lang="en-US" sz="1600" b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x="2917825" y="4086225"/>
              <a:ext cx="3427500" cy="7794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ctr" anchorCtr="0">
              <a:noAutofit/>
            </a:bodyPr>
            <a:lstStyle/>
            <a:p>
              <a:pPr marL="0" marR="0" lvl="0" indent="0" algn="ct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عاملي</a:t>
              </a:r>
              <a:r>
                <a:rPr lang="en-US" sz="1600" b="1" i="0" u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600" b="1" i="0" u="none" dirty="0" err="1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المخا</a:t>
              </a:r>
              <a:r>
                <a:rPr lang="ar-EG" sz="1600" b="1" i="0" u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ز</a:t>
              </a:r>
              <a:r>
                <a:rPr lang="en-US" sz="1600" b="1" i="0" u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ن-</a:t>
              </a:r>
              <a:r>
                <a:rPr lang="en-US" sz="1600" b="1" i="0" u="none" dirty="0" err="1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الصيانة</a:t>
              </a:r>
              <a:endParaRPr lang="en-US" sz="16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Shape 238"/>
            <p:cNvSpPr txBox="1"/>
            <p:nvPr/>
          </p:nvSpPr>
          <p:spPr>
            <a:xfrm>
              <a:off x="628650" y="4086225"/>
              <a:ext cx="1255800" cy="779400"/>
            </a:xfrm>
            <a:prstGeom prst="rect">
              <a:avLst/>
            </a:prstGeom>
            <a:solidFill>
              <a:srgbClr val="E9EBF5"/>
            </a:solidFill>
            <a:ln>
              <a:noFill/>
            </a:ln>
          </p:spPr>
          <p:txBody>
            <a:bodyPr lIns="9225" tIns="9225" rIns="9225" bIns="0" anchor="b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-US" sz="1600" b="1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</a:p>
          </p:txBody>
        </p:sp>
        <p:cxnSp>
          <p:nvCxnSpPr>
            <p:cNvPr id="239" name="Shape 239"/>
            <p:cNvCxnSpPr/>
            <p:nvPr/>
          </p:nvCxnSpPr>
          <p:spPr>
            <a:xfrm>
              <a:off x="7654925" y="2438400"/>
              <a:ext cx="0" cy="24273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0" name="Shape 240"/>
            <p:cNvCxnSpPr/>
            <p:nvPr/>
          </p:nvCxnSpPr>
          <p:spPr>
            <a:xfrm>
              <a:off x="6345237" y="2438400"/>
              <a:ext cx="0" cy="24273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1" name="Shape 241"/>
            <p:cNvCxnSpPr/>
            <p:nvPr/>
          </p:nvCxnSpPr>
          <p:spPr>
            <a:xfrm>
              <a:off x="2917825" y="2438400"/>
              <a:ext cx="0" cy="24273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2" name="Shape 242"/>
            <p:cNvCxnSpPr/>
            <p:nvPr/>
          </p:nvCxnSpPr>
          <p:spPr>
            <a:xfrm>
              <a:off x="1884362" y="2438400"/>
              <a:ext cx="0" cy="24273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3" name="Shape 243"/>
            <p:cNvCxnSpPr/>
            <p:nvPr/>
          </p:nvCxnSpPr>
          <p:spPr>
            <a:xfrm>
              <a:off x="628650" y="3057525"/>
              <a:ext cx="78867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4" name="Shape 244"/>
            <p:cNvCxnSpPr/>
            <p:nvPr/>
          </p:nvCxnSpPr>
          <p:spPr>
            <a:xfrm>
              <a:off x="2917825" y="3571875"/>
              <a:ext cx="47370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5" name="Shape 245"/>
            <p:cNvCxnSpPr/>
            <p:nvPr/>
          </p:nvCxnSpPr>
          <p:spPr>
            <a:xfrm>
              <a:off x="628650" y="3571875"/>
              <a:ext cx="12558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6" name="Shape 246"/>
            <p:cNvCxnSpPr/>
            <p:nvPr/>
          </p:nvCxnSpPr>
          <p:spPr>
            <a:xfrm>
              <a:off x="2917825" y="4086225"/>
              <a:ext cx="47370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628650" y="4086225"/>
              <a:ext cx="12558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8" name="Shape 248"/>
            <p:cNvCxnSpPr/>
            <p:nvPr/>
          </p:nvCxnSpPr>
          <p:spPr>
            <a:xfrm>
              <a:off x="8515350" y="2438400"/>
              <a:ext cx="0" cy="24273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628650" y="2438400"/>
              <a:ext cx="0" cy="242730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628650" y="2438400"/>
              <a:ext cx="78867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1" name="Shape 251"/>
            <p:cNvCxnSpPr/>
            <p:nvPr/>
          </p:nvCxnSpPr>
          <p:spPr>
            <a:xfrm>
              <a:off x="628650" y="4865687"/>
              <a:ext cx="78867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4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2. اللوحات الارشادية والتوعوية: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طباعة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عدد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اللوحات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الارشادية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تتضمن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طرق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مقاومة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عدوى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الفيروس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وطرق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النظافة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الشخصية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مثل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غسل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اليدين</a:t>
            </a:r>
            <a:r>
              <a:rPr lang="ar-EG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واستعمال المطهرات .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تعليق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وتوزيع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اللوحات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فى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اقسام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الشركة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المختلفة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وفى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صالات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الانتاج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وفى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دورات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المياه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والبوفيهات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وفى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مداخل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الشركة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لتوعية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الزائرين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مرفق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نماذج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اللوحات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الارشادية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258" name="Shape 258"/>
          <p:cNvSpPr/>
          <p:nvPr/>
        </p:nvSpPr>
        <p:spPr>
          <a:xfrm>
            <a:off x="3363912" y="3911600"/>
            <a:ext cx="1066800" cy="9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7620000" y="4872037"/>
            <a:ext cx="1089000" cy="9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6176961" y="4916487"/>
            <a:ext cx="1265099" cy="106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4656137" y="4930775"/>
            <a:ext cx="1247700" cy="105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3249611" y="4927600"/>
            <a:ext cx="1095299" cy="9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1789112" y="4937125"/>
            <a:ext cx="1084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401636" y="4927600"/>
            <a:ext cx="1179600" cy="9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7810500" y="5867400"/>
            <a:ext cx="914400" cy="7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6278561" y="5937250"/>
            <a:ext cx="914399" cy="7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4778375" y="5983287"/>
            <a:ext cx="914400" cy="7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3530600" y="5983287"/>
            <a:ext cx="914400" cy="7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1836737" y="3959225"/>
            <a:ext cx="914400" cy="7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469900" y="3976687"/>
            <a:ext cx="914400" cy="7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ctrTitle"/>
          </p:nvPr>
        </p:nvSpPr>
        <p:spPr>
          <a:xfrm>
            <a:off x="990600" y="1219200"/>
            <a:ext cx="6858000" cy="8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5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الوقاية</a:t>
            </a:r>
          </a:p>
        </p:txBody>
      </p:sp>
      <p:sp>
        <p:nvSpPr>
          <p:cNvPr id="276" name="Shape 276"/>
          <p:cNvSpPr/>
          <p:nvPr/>
        </p:nvSpPr>
        <p:spPr>
          <a:xfrm>
            <a:off x="3440112" y="2362200"/>
            <a:ext cx="2085900" cy="830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4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الوقاية</a:t>
            </a:r>
          </a:p>
        </p:txBody>
      </p:sp>
      <p:sp>
        <p:nvSpPr>
          <p:cNvPr id="277" name="Shape 277"/>
          <p:cNvSpPr/>
          <p:nvPr/>
        </p:nvSpPr>
        <p:spPr>
          <a:xfrm>
            <a:off x="5162624" y="4138612"/>
            <a:ext cx="1425600" cy="728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التنظيف</a:t>
            </a:r>
            <a:r>
              <a:rPr lang="en-US" sz="20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والتعقيم</a:t>
            </a:r>
            <a:endParaRPr lang="en-US" sz="2000" b="1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2483768" y="4140460"/>
            <a:ext cx="1468499" cy="7287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مهمات الوقاية</a:t>
            </a:r>
          </a:p>
        </p:txBody>
      </p:sp>
      <p:cxnSp>
        <p:nvCxnSpPr>
          <p:cNvPr id="279" name="Shape 279"/>
          <p:cNvCxnSpPr/>
          <p:nvPr/>
        </p:nvCxnSpPr>
        <p:spPr>
          <a:xfrm>
            <a:off x="4483100" y="3192461"/>
            <a:ext cx="0" cy="36659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0" name="Shape 280"/>
          <p:cNvCxnSpPr/>
          <p:nvPr/>
        </p:nvCxnSpPr>
        <p:spPr>
          <a:xfrm flipV="1">
            <a:off x="3189418" y="3542372"/>
            <a:ext cx="2750734" cy="1680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1" name="Shape 281"/>
          <p:cNvCxnSpPr/>
          <p:nvPr/>
        </p:nvCxnSpPr>
        <p:spPr>
          <a:xfrm>
            <a:off x="5940152" y="3559175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82" name="Shape 282"/>
          <p:cNvCxnSpPr/>
          <p:nvPr/>
        </p:nvCxnSpPr>
        <p:spPr>
          <a:xfrm>
            <a:off x="3203848" y="3559175"/>
            <a:ext cx="0" cy="579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7886700" cy="7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400" b="1" i="0" u="none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1. التنظيف والتعقيم:-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839200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اتباع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خطة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للنظافة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تتضمن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نظافة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اماكن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تجمع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العمال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مثل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البوفيهات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والاستراحات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والمكاتب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مرتين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اليوم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الاقل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تعقيم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صال</a:t>
            </a:r>
            <a:r>
              <a:rPr lang="ar-EG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ات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الانتاج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مرة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يوميا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الاقل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ونظافة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الحمامات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بصفة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دورية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التنظيف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باستخدام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الكلور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حيث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الابحاث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اثبتت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انه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اكثر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فاعلية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مكافحة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الفيروس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ويمكن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استخدامه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بتركيز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جزء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كلور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5 %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الي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 </a:t>
            </a:r>
            <a:r>
              <a:rPr lang="ar-EG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جزء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ماء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تعقيم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</a:t>
            </a:r>
            <a:r>
              <a:rPr lang="ar-EG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قابض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الأبواب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وحنفيات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المياه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بشكل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يومي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باستخدام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الكحول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بتركيز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قبل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شخص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مختص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متدرب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توزيع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الصابون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والمناديل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الورقية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الحمامات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والبوفيهات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ومناطق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دخول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العاملين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لاستخدامهم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غسل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الأيدي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والتعقيم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بواسطة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العمال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5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325437" y="0"/>
            <a:ext cx="8839200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algn="just" rtl="1">
              <a:lnSpc>
                <a:spcPct val="100000"/>
              </a:lnSpc>
            </a:pP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تركيب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عبوات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تحتوى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جيل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معقم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لليدين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مدخل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صال</a:t>
            </a:r>
            <a:r>
              <a:rPr lang="ar-EG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ات</a:t>
            </a:r>
            <a:r>
              <a:rPr lang="en-US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الانتاج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وعند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اماكن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استراحات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العمال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وجميع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المكاتب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واقسام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المصنع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ويتم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التنبيه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جميع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الموظفين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بتنظيف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اليد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باستخدام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الجيل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قبل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الدخول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الى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صالة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الانتاج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وقبل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وبعد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الاستراحة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البريك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وبعد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الخروج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الحمامات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وقبل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مغادرة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الشركة</a:t>
            </a:r>
            <a:r>
              <a:rPr lang="en-US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يتم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استخدام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مرشات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بالضغط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مزودة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بكحول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تركيز</a:t>
            </a:r>
            <a:r>
              <a:rPr lang="en-US" sz="2800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70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بالمئة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لرش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لباس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العاملين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عند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الدخول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كما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ويستخدم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مرشات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بالضغط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محتوية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على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كلور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محضر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بجزء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كلور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5%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الى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جزء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ماء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ويرش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بها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اسطح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الأرض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والطاولات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والكراسي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والحمامات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والابواب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حيث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تتم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عمليات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الرش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هذه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قبل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شخص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مدرب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ولجميع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أقسم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المصنع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الداخلية</a:t>
            </a:r>
            <a:r>
              <a:rPr lang="en-US" sz="28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5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5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M&amp;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873</Words>
  <Application>Microsoft Office PowerPoint</Application>
  <PresentationFormat>On-screen Show (4:3)</PresentationFormat>
  <Paragraphs>110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1_M&amp;A</vt:lpstr>
      <vt:lpstr>2_M&amp;A</vt:lpstr>
      <vt:lpstr>M&amp;A</vt:lpstr>
      <vt:lpstr>3_M&amp;A</vt:lpstr>
      <vt:lpstr>4_M&amp;A</vt:lpstr>
      <vt:lpstr>5_M&amp;A</vt:lpstr>
      <vt:lpstr>6_M&amp;A</vt:lpstr>
      <vt:lpstr>7_M&amp;A</vt:lpstr>
      <vt:lpstr>8_M&amp;A</vt:lpstr>
      <vt:lpstr>9_M&amp;A</vt:lpstr>
      <vt:lpstr>10_M&amp;A</vt:lpstr>
      <vt:lpstr>11_M&amp;A</vt:lpstr>
      <vt:lpstr>خطة الطوارئ لمقاومة فايروس كورونا COVID-19</vt:lpstr>
      <vt:lpstr>محاور الخطة:</vt:lpstr>
      <vt:lpstr>التوعية</vt:lpstr>
      <vt:lpstr>1.1. التدريب:</vt:lpstr>
      <vt:lpstr>PowerPoint Presentation</vt:lpstr>
      <vt:lpstr>2. اللوحات الارشادية والتوعوية:</vt:lpstr>
      <vt:lpstr>الوقاية</vt:lpstr>
      <vt:lpstr>1. التنظيف والتعقيم:-</vt:lpstr>
      <vt:lpstr>PowerPoint Presentation</vt:lpstr>
      <vt:lpstr>PowerPoint Presentation</vt:lpstr>
      <vt:lpstr>2. مهمات الوقاية:</vt:lpstr>
      <vt:lpstr>الفحص الطبي والاصابة</vt:lpstr>
      <vt:lpstr>1. الفحص الطبى:-</vt:lpstr>
      <vt:lpstr>2. البروتوكول المتبع فى حالة الاشتباه في الاصابة:</vt:lpstr>
      <vt:lpstr>PowerPoint Presentation</vt:lpstr>
      <vt:lpstr>نتمنى السلامة للجميع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خطة الطوارئ لمقاومة فايروس كورونا COVID-19</dc:title>
  <dc:creator>taha</dc:creator>
  <cp:lastModifiedBy>taha</cp:lastModifiedBy>
  <cp:revision>30</cp:revision>
  <cp:lastPrinted>2020-04-12T10:36:18Z</cp:lastPrinted>
  <dcterms:modified xsi:type="dcterms:W3CDTF">2020-04-12T12:22:09Z</dcterms:modified>
</cp:coreProperties>
</file>