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2"/>
  </p:sldMasterIdLst>
  <p:notesMasterIdLst>
    <p:notesMasterId r:id="rId22"/>
  </p:notesMasterIdLst>
  <p:sldIdLst>
    <p:sldId id="256" r:id="rId3"/>
    <p:sldId id="261" r:id="rId4"/>
    <p:sldId id="264" r:id="rId5"/>
    <p:sldId id="257" r:id="rId6"/>
    <p:sldId id="258" r:id="rId7"/>
    <p:sldId id="260" r:id="rId8"/>
    <p:sldId id="274" r:id="rId9"/>
    <p:sldId id="263" r:id="rId10"/>
    <p:sldId id="265" r:id="rId11"/>
    <p:sldId id="266" r:id="rId12"/>
    <p:sldId id="267" r:id="rId13"/>
    <p:sldId id="268" r:id="rId14"/>
    <p:sldId id="276" r:id="rId15"/>
    <p:sldId id="272" r:id="rId16"/>
    <p:sldId id="273" r:id="rId17"/>
    <p:sldId id="275" r:id="rId18"/>
    <p:sldId id="271" r:id="rId19"/>
    <p:sldId id="277" r:id="rId20"/>
    <p:sldId id="26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CC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3" autoAdjust="0"/>
    <p:restoredTop sz="82406" autoAdjust="0"/>
  </p:normalViewPr>
  <p:slideViewPr>
    <p:cSldViewPr>
      <p:cViewPr varScale="1">
        <p:scale>
          <a:sx n="58" d="100"/>
          <a:sy n="58" d="100"/>
        </p:scale>
        <p:origin x="1662" y="60"/>
      </p:cViewPr>
      <p:guideLst>
        <p:guide orient="horz" pos="2160"/>
        <p:guide pos="2880"/>
      </p:guideLst>
    </p:cSldViewPr>
  </p:slideViewPr>
  <p:outlineViewPr>
    <p:cViewPr>
      <p:scale>
        <a:sx n="33" d="100"/>
        <a:sy n="33" d="100"/>
      </p:scale>
      <p:origin x="0" y="0"/>
    </p:cViewPr>
  </p:outlineViewPr>
  <p:notesTextViewPr>
    <p:cViewPr>
      <p:scale>
        <a:sx n="75" d="100"/>
        <a:sy n="75" d="100"/>
      </p:scale>
      <p:origin x="0" y="-79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87B956-B42C-44AF-8303-EEE389C8FA66}" type="datetimeFigureOut">
              <a:rPr lang="en-US" smtClean="0"/>
              <a:pPr/>
              <a:t>10/5/2013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1CDF37-F700-4542-9515-55E4F04FB4E8}" type="slidenum">
              <a:rPr lang="en-US" smtClean="0"/>
              <a:pPr/>
              <a:t>‹#›</a:t>
            </a:fld>
            <a:endParaRPr lang="en-US"/>
          </a:p>
        </p:txBody>
      </p:sp>
    </p:spTree>
    <p:extLst>
      <p:ext uri="{BB962C8B-B14F-4D97-AF65-F5344CB8AC3E}">
        <p14:creationId xmlns:p14="http://schemas.microsoft.com/office/powerpoint/2010/main" val="35722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youtu.be/_9IhS2jv2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cdc.gov/injur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youtube.com/user/CB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youtu.be/lUojO1HvC8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oodsafety.gov/poisoning/causes/bacteriaviruses/index.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ww.foodsafety.gov/poisoning/causes/allergens/index.html" TargetMode="External"/><Relationship Id="rId5" Type="http://schemas.openxmlformats.org/officeDocument/2006/relationships/hyperlink" Target="http://www.foodsafety.gov/poisoning/causes/Molds/index.html" TargetMode="External"/><Relationship Id="rId4" Type="http://schemas.openxmlformats.org/officeDocument/2006/relationships/hyperlink" Target="http://www.foodsafety.gov/poisoning/causes/parasites/index.html"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foodsafety.gov/poisoning/causes/parasites/toxoplasmosis/index.html" TargetMode="External"/><Relationship Id="rId3" Type="http://schemas.openxmlformats.org/officeDocument/2006/relationships/hyperlink" Target="http://www.foodsafety.gov/poisoning/causes/bacteriaviruses/ecoli/index.html" TargetMode="External"/><Relationship Id="rId7" Type="http://schemas.openxmlformats.org/officeDocument/2006/relationships/hyperlink" Target="http://www.foodsafety.gov/poisoning/causes/bacteriaviruses/listeria/index.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foodsafety.gov/poisoning/causes/bacteriaviruses/campylobacter/index.html" TargetMode="External"/><Relationship Id="rId5" Type="http://schemas.openxmlformats.org/officeDocument/2006/relationships/hyperlink" Target="http://www.foodsafety.gov/poisoning/causes/bacteriaviruses/salmonella/index.html" TargetMode="External"/><Relationship Id="rId10" Type="http://schemas.openxmlformats.org/officeDocument/2006/relationships/hyperlink" Target="http://www.foodsafety.gov/poisoning/causes/bacteriaviruses/vibrio_infections/index.html" TargetMode="External"/><Relationship Id="rId4" Type="http://schemas.openxmlformats.org/officeDocument/2006/relationships/hyperlink" Target="http://www.foodsafety.gov/poisoning/causes/bacteriaviruses/shigella/index.html" TargetMode="External"/><Relationship Id="rId9" Type="http://schemas.openxmlformats.org/officeDocument/2006/relationships/hyperlink" Target="http://www.foodsafety.gov/poisoning/causes/bacteriaviruses/norovirus/index.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1CDF37-F700-4542-9515-55E4F04FB4E8}" type="slidenum">
              <a:rPr lang="en-US" smtClean="0"/>
              <a:pPr/>
              <a:t>1</a:t>
            </a:fld>
            <a:endParaRPr lang="en-US"/>
          </a:p>
        </p:txBody>
      </p:sp>
    </p:spTree>
    <p:extLst>
      <p:ext uri="{BB962C8B-B14F-4D97-AF65-F5344CB8AC3E}">
        <p14:creationId xmlns:p14="http://schemas.microsoft.com/office/powerpoint/2010/main" val="2223982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u="sng" dirty="0" smtClean="0">
                <a:solidFill>
                  <a:schemeClr val="tx1"/>
                </a:solidFill>
              </a:rPr>
              <a:t>Older</a:t>
            </a:r>
            <a:r>
              <a:rPr lang="en-US" b="1" u="sng" baseline="0" dirty="0" smtClean="0">
                <a:solidFill>
                  <a:schemeClr val="tx1"/>
                </a:solidFill>
              </a:rPr>
              <a:t> Adults</a:t>
            </a:r>
            <a:r>
              <a:rPr lang="en-US" u="sng" dirty="0" smtClean="0">
                <a:solidFill>
                  <a:schemeClr val="tx1"/>
                </a:solidFill>
              </a:rPr>
              <a:t/>
            </a:r>
            <a:br>
              <a:rPr lang="en-US" u="sng" dirty="0" smtClean="0">
                <a:solidFill>
                  <a:schemeClr val="tx1"/>
                </a:solidFill>
              </a:rPr>
            </a:br>
            <a:r>
              <a:rPr lang="en-US" dirty="0" smtClean="0"/>
              <a:t>As we age, our immune system and other organs in our bodies become less effective in recognizing and ridding the body of microorganisms that cause foodborne illness. If an older person contracts a foodborne illness, there is a great chance of that the effects will be serious or even deadly. </a:t>
            </a:r>
          </a:p>
          <a:p>
            <a:endParaRPr lang="en-US" dirty="0" smtClean="0"/>
          </a:p>
          <a:p>
            <a:r>
              <a:rPr lang="en-US" b="1" u="sng" dirty="0" smtClean="0">
                <a:solidFill>
                  <a:srgbClr val="0070C0"/>
                </a:solidFill>
              </a:rPr>
              <a:t>Very Young Children</a:t>
            </a:r>
          </a:p>
          <a:p>
            <a:r>
              <a:rPr lang="en-US" dirty="0" smtClean="0"/>
              <a:t>Small children have not built up strong immune</a:t>
            </a:r>
            <a:r>
              <a:rPr lang="en-US" baseline="0" dirty="0" smtClean="0"/>
              <a:t> systems and are </a:t>
            </a:r>
            <a:r>
              <a:rPr lang="en-US" baseline="0" dirty="0" smtClean="0"/>
              <a:t>therefore </a:t>
            </a:r>
            <a:r>
              <a:rPr lang="en-US" baseline="0" dirty="0" smtClean="0"/>
              <a:t>more likely to become ill.</a:t>
            </a:r>
          </a:p>
          <a:p>
            <a:endParaRPr lang="en-US" b="1" dirty="0" smtClean="0"/>
          </a:p>
          <a:p>
            <a:r>
              <a:rPr lang="en-US" b="1" u="sng" dirty="0" smtClean="0"/>
              <a:t>Persons with Chronic</a:t>
            </a:r>
            <a:r>
              <a:rPr lang="en-US" b="1" u="sng" baseline="0" dirty="0" smtClean="0"/>
              <a:t> Illnesses</a:t>
            </a:r>
            <a:r>
              <a:rPr lang="en-US" b="1" u="sng" dirty="0" smtClean="0"/>
              <a:t/>
            </a:r>
            <a:br>
              <a:rPr lang="en-US" b="1" u="sng" dirty="0" smtClean="0"/>
            </a:br>
            <a:r>
              <a:rPr lang="en-US" dirty="0" smtClean="0"/>
              <a:t>If you have a chronic illness such as AIDS, cancer, or diabetes, the illness and sometimes its treatments can weaken your immune system. Similarly, if you are a transplant recipient, you take drugs </a:t>
            </a:r>
            <a:r>
              <a:rPr lang="en-US" dirty="0" smtClean="0"/>
              <a:t>to </a:t>
            </a:r>
            <a:r>
              <a:rPr lang="en-US" dirty="0" smtClean="0"/>
              <a:t>prevent your body from rejecting the new organ. These drugs also prevent your immune system from attacking dangerous microorganisms in food.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t>Pregnant Women</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Women who</a:t>
            </a:r>
            <a:r>
              <a:rPr lang="en-US" b="0" baseline="0" dirty="0" smtClean="0"/>
              <a:t> are pregnant are not specifically spelled out by the FDA and are therefore not listed at risk but should take precautions</a:t>
            </a:r>
            <a:r>
              <a:rPr lang="en-US" b="1" baseline="0" dirty="0" smtClean="0"/>
              <a:t> </a:t>
            </a:r>
            <a:r>
              <a:rPr lang="en-US" b="0" baseline="0" dirty="0" smtClean="0"/>
              <a:t>as their</a:t>
            </a:r>
            <a:r>
              <a:rPr lang="en-US" dirty="0" smtClean="0"/>
              <a:t> immune system is weakened, which makes it harder to fight off harmful microorganisms in food. At the same time, an unborn baby's immune system is not developed enough to fight off dangerous bacteria. In addition, certain toxins in food, such as mercury, can damage an unborn baby’s developing nervous system. </a:t>
            </a:r>
          </a:p>
          <a:p>
            <a:endParaRPr lang="en-US" dirty="0"/>
          </a:p>
        </p:txBody>
      </p:sp>
      <p:sp>
        <p:nvSpPr>
          <p:cNvPr id="4" name="Slide Number Placeholder 3"/>
          <p:cNvSpPr>
            <a:spLocks noGrp="1"/>
          </p:cNvSpPr>
          <p:nvPr>
            <p:ph type="sldNum" sz="quarter" idx="10"/>
          </p:nvPr>
        </p:nvSpPr>
        <p:spPr/>
        <p:txBody>
          <a:bodyPr/>
          <a:lstStyle/>
          <a:p>
            <a:fld id="{351CDF37-F700-4542-9515-55E4F04FB4E8}" type="slidenum">
              <a:rPr lang="en-US" smtClean="0"/>
              <a:pPr/>
              <a:t>12</a:t>
            </a:fld>
            <a:endParaRPr lang="en-US"/>
          </a:p>
        </p:txBody>
      </p:sp>
    </p:spTree>
    <p:extLst>
      <p:ext uri="{BB962C8B-B14F-4D97-AF65-F5344CB8AC3E}">
        <p14:creationId xmlns:p14="http://schemas.microsoft.com/office/powerpoint/2010/main" val="198546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All surfaces</a:t>
            </a:r>
            <a:r>
              <a:rPr lang="en-US" sz="1200" b="0" i="0" kern="1200" baseline="0" dirty="0" smtClean="0">
                <a:solidFill>
                  <a:schemeClr val="tx1"/>
                </a:solidFill>
                <a:latin typeface="+mn-lt"/>
                <a:ea typeface="+mn-ea"/>
                <a:cs typeface="+mn-cs"/>
              </a:rPr>
              <a:t> must be cleaned and rinsed. Such as:</a:t>
            </a:r>
          </a:p>
          <a:p>
            <a:pPr>
              <a:buFont typeface="Arial" pitchFamily="34" charset="0"/>
              <a:buChar char="•"/>
            </a:pPr>
            <a:r>
              <a:rPr lang="en-US" sz="1200" b="0" i="0" kern="1200" baseline="0" dirty="0" smtClean="0">
                <a:solidFill>
                  <a:schemeClr val="tx1"/>
                </a:solidFill>
                <a:latin typeface="+mn-lt"/>
                <a:ea typeface="+mn-ea"/>
                <a:cs typeface="+mn-cs"/>
              </a:rPr>
              <a:t>Walls</a:t>
            </a:r>
          </a:p>
          <a:p>
            <a:pPr>
              <a:buFont typeface="Arial" pitchFamily="34" charset="0"/>
              <a:buChar char="•"/>
            </a:pPr>
            <a:r>
              <a:rPr lang="en-US" sz="1200" b="0" i="0" kern="1200" baseline="0" dirty="0" smtClean="0">
                <a:solidFill>
                  <a:schemeClr val="tx1"/>
                </a:solidFill>
                <a:latin typeface="+mn-lt"/>
                <a:ea typeface="+mn-ea"/>
                <a:cs typeface="+mn-cs"/>
              </a:rPr>
              <a:t>Storage shelves</a:t>
            </a:r>
          </a:p>
          <a:p>
            <a:pPr>
              <a:buFont typeface="Arial" pitchFamily="34" charset="0"/>
              <a:buChar char="•"/>
            </a:pPr>
            <a:r>
              <a:rPr lang="en-US" sz="1200" b="0" i="0" kern="1200" baseline="0" dirty="0" smtClean="0">
                <a:solidFill>
                  <a:schemeClr val="tx1"/>
                </a:solidFill>
                <a:latin typeface="+mn-lt"/>
                <a:ea typeface="+mn-ea"/>
                <a:cs typeface="+mn-cs"/>
              </a:rPr>
              <a:t>Garbage containers</a:t>
            </a:r>
          </a:p>
          <a:p>
            <a:pPr>
              <a:buFont typeface="Arial" pitchFamily="34" charset="0"/>
              <a:buNone/>
            </a:pPr>
            <a:endParaRPr lang="en-US" sz="1200" b="0" i="0" kern="1200" baseline="0" dirty="0" smtClean="0">
              <a:solidFill>
                <a:schemeClr val="tx1"/>
              </a:solidFill>
              <a:latin typeface="+mn-lt"/>
              <a:ea typeface="+mn-ea"/>
              <a:cs typeface="+mn-cs"/>
            </a:endParaRPr>
          </a:p>
          <a:p>
            <a:pPr>
              <a:buFont typeface="Arial" pitchFamily="34" charset="0"/>
              <a:buNone/>
            </a:pPr>
            <a:r>
              <a:rPr lang="en-US" sz="1200" b="0" i="0" kern="1200" baseline="0" dirty="0" smtClean="0">
                <a:solidFill>
                  <a:schemeClr val="tx1"/>
                </a:solidFill>
                <a:latin typeface="+mn-lt"/>
                <a:ea typeface="+mn-ea"/>
                <a:cs typeface="+mn-cs"/>
              </a:rPr>
              <a:t>Any </a:t>
            </a:r>
            <a:r>
              <a:rPr lang="en-US" sz="1200" b="0" i="0" kern="1200" baseline="0" dirty="0" smtClean="0">
                <a:solidFill>
                  <a:schemeClr val="tx1"/>
                </a:solidFill>
                <a:latin typeface="+mn-lt"/>
                <a:ea typeface="+mn-ea"/>
                <a:cs typeface="+mn-cs"/>
              </a:rPr>
              <a:t>surface that touches food must be cleaned and sanitized.  Such as:</a:t>
            </a:r>
          </a:p>
          <a:p>
            <a:pPr>
              <a:buFont typeface="Arial" pitchFamily="34" charset="0"/>
              <a:buChar char="•"/>
            </a:pPr>
            <a:r>
              <a:rPr lang="en-US" sz="1200" b="0" i="0" kern="1200" baseline="0" dirty="0" smtClean="0">
                <a:solidFill>
                  <a:schemeClr val="tx1"/>
                </a:solidFill>
                <a:latin typeface="+mn-lt"/>
                <a:ea typeface="+mn-ea"/>
                <a:cs typeface="+mn-cs"/>
              </a:rPr>
              <a:t>Knives</a:t>
            </a:r>
          </a:p>
          <a:p>
            <a:pPr>
              <a:buFont typeface="Arial" pitchFamily="34" charset="0"/>
              <a:buChar char="•"/>
            </a:pPr>
            <a:r>
              <a:rPr lang="en-US" sz="1200" b="0" i="0" kern="1200" baseline="0" dirty="0" smtClean="0">
                <a:solidFill>
                  <a:schemeClr val="tx1"/>
                </a:solidFill>
                <a:latin typeface="+mn-lt"/>
                <a:ea typeface="+mn-ea"/>
                <a:cs typeface="+mn-cs"/>
              </a:rPr>
              <a:t>Stockpots</a:t>
            </a:r>
          </a:p>
          <a:p>
            <a:pPr>
              <a:buFont typeface="Arial" pitchFamily="34" charset="0"/>
              <a:buChar char="•"/>
            </a:pPr>
            <a:r>
              <a:rPr lang="en-US" sz="1200" b="0" i="0" kern="1200" baseline="0" dirty="0" smtClean="0">
                <a:solidFill>
                  <a:schemeClr val="tx1"/>
                </a:solidFill>
                <a:latin typeface="+mn-lt"/>
                <a:ea typeface="+mn-ea"/>
                <a:cs typeface="+mn-cs"/>
              </a:rPr>
              <a:t>Cutting boards</a:t>
            </a:r>
            <a:endParaRPr lang="en-US" sz="1200" b="0"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Click</a:t>
            </a:r>
            <a:r>
              <a:rPr lang="en-US" sz="1200" b="0" i="0" kern="1200" baseline="0" dirty="0" smtClean="0">
                <a:solidFill>
                  <a:schemeClr val="tx1"/>
                </a:solidFill>
                <a:latin typeface="+mn-lt"/>
                <a:ea typeface="+mn-ea"/>
                <a:cs typeface="+mn-cs"/>
              </a:rPr>
              <a:t> on link:</a:t>
            </a:r>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Sanitizing the Kitchen</a:t>
            </a:r>
          </a:p>
          <a:p>
            <a:r>
              <a:rPr lang="en-US" sz="1200" b="0" i="0" kern="1200" dirty="0" smtClean="0">
                <a:solidFill>
                  <a:schemeClr val="tx1"/>
                </a:solidFill>
                <a:latin typeface="+mn-lt"/>
                <a:ea typeface="+mn-ea"/>
                <a:cs typeface="+mn-cs"/>
              </a:rPr>
              <a:t>Consumers can protect themselves by preventing the spread of germs by both cleaning and sanitizing surfaces where food is prepared. This video explains how to make sanitizing solution with ingredients most people already have around the house.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http://youtu.be/_9IhS2jv2OM</a:t>
            </a:r>
            <a:endParaRPr lang="en-US" dirty="0" smtClean="0"/>
          </a:p>
          <a:p>
            <a:endParaRPr lang="en-US" dirty="0"/>
          </a:p>
        </p:txBody>
      </p:sp>
      <p:sp>
        <p:nvSpPr>
          <p:cNvPr id="4" name="Slide Number Placeholder 3"/>
          <p:cNvSpPr>
            <a:spLocks noGrp="1"/>
          </p:cNvSpPr>
          <p:nvPr>
            <p:ph type="sldNum" sz="quarter" idx="10"/>
          </p:nvPr>
        </p:nvSpPr>
        <p:spPr/>
        <p:txBody>
          <a:bodyPr/>
          <a:lstStyle/>
          <a:p>
            <a:fld id="{351CDF37-F700-4542-9515-55E4F04FB4E8}" type="slidenum">
              <a:rPr lang="en-US" smtClean="0"/>
              <a:pPr/>
              <a:t>13</a:t>
            </a:fld>
            <a:endParaRPr lang="en-US"/>
          </a:p>
        </p:txBody>
      </p:sp>
    </p:spTree>
    <p:extLst>
      <p:ext uri="{BB962C8B-B14F-4D97-AF65-F5344CB8AC3E}">
        <p14:creationId xmlns:p14="http://schemas.microsoft.com/office/powerpoint/2010/main" val="359339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 Wash Your Hands</a:t>
            </a:r>
          </a:p>
          <a:p>
            <a:pPr marL="228600" indent="-228600">
              <a:buFont typeface="+mj-lt"/>
              <a:buAutoNum type="arabicPeriod"/>
            </a:pPr>
            <a:r>
              <a:rPr lang="en-US" dirty="0" smtClean="0"/>
              <a:t>Wet hands and arms</a:t>
            </a:r>
          </a:p>
          <a:p>
            <a:pPr marL="685800" lvl="1" indent="-228600">
              <a:buFont typeface="+mj-lt"/>
              <a:buAutoNum type="alphaLcPeriod"/>
            </a:pPr>
            <a:r>
              <a:rPr lang="en-US" dirty="0" smtClean="0"/>
              <a:t>use</a:t>
            </a:r>
            <a:r>
              <a:rPr lang="en-US" baseline="0" dirty="0" smtClean="0"/>
              <a:t> running water as hot as you can comfortably stand</a:t>
            </a:r>
            <a:endParaRPr lang="en-US" dirty="0" smtClean="0"/>
          </a:p>
          <a:p>
            <a:pPr marL="228600" indent="-228600">
              <a:buFont typeface="+mj-lt"/>
              <a:buAutoNum type="arabicPeriod"/>
            </a:pPr>
            <a:r>
              <a:rPr lang="en-US" dirty="0" smtClean="0"/>
              <a:t>Apply</a:t>
            </a:r>
            <a:r>
              <a:rPr lang="en-US" baseline="0" dirty="0" smtClean="0"/>
              <a:t> soap</a:t>
            </a:r>
          </a:p>
          <a:p>
            <a:pPr marL="685800" lvl="1" indent="-228600">
              <a:buFont typeface="+mj-lt"/>
              <a:buAutoNum type="alphaLcPeriod"/>
            </a:pPr>
            <a:r>
              <a:rPr lang="en-US" baseline="0" dirty="0" smtClean="0"/>
              <a:t>Apply enough to build up a good lather</a:t>
            </a:r>
          </a:p>
          <a:p>
            <a:pPr marL="228600" indent="-228600">
              <a:buFont typeface="+mj-lt"/>
              <a:buAutoNum type="arabicPeriod"/>
            </a:pPr>
            <a:r>
              <a:rPr lang="en-US" baseline="0" dirty="0" smtClean="0"/>
              <a:t>Scrub hands and arms vigorously</a:t>
            </a:r>
          </a:p>
          <a:p>
            <a:pPr marL="685800" lvl="1" indent="-228600">
              <a:buFont typeface="+mj-lt"/>
              <a:buAutoNum type="alphaLcPeriod"/>
            </a:pPr>
            <a:r>
              <a:rPr lang="en-US" baseline="0" dirty="0" smtClean="0"/>
              <a:t>Scrub them for 10 to 15 seconds</a:t>
            </a:r>
          </a:p>
          <a:p>
            <a:pPr marL="685800" lvl="1" indent="-228600">
              <a:buFont typeface="+mj-lt"/>
              <a:buAutoNum type="alphaLcPeriod"/>
            </a:pPr>
            <a:r>
              <a:rPr lang="en-US" baseline="0" dirty="0" smtClean="0"/>
              <a:t>Clean under fingernails and between fingers</a:t>
            </a:r>
          </a:p>
          <a:p>
            <a:pPr marL="228600" indent="-228600">
              <a:buFont typeface="+mj-lt"/>
              <a:buAutoNum type="arabicPeriod"/>
            </a:pPr>
            <a:r>
              <a:rPr lang="en-US" baseline="0" dirty="0" smtClean="0"/>
              <a:t>Rinse hands and arms thoroughly</a:t>
            </a:r>
          </a:p>
          <a:p>
            <a:pPr marL="685800" lvl="1" indent="-228600">
              <a:buFont typeface="+mj-lt"/>
              <a:buAutoNum type="alphaLcPeriod"/>
            </a:pPr>
            <a:r>
              <a:rPr lang="en-US" baseline="0" dirty="0" smtClean="0"/>
              <a:t>Use running water</a:t>
            </a:r>
          </a:p>
          <a:p>
            <a:pPr marL="228600" indent="-228600">
              <a:buFont typeface="+mj-lt"/>
              <a:buAutoNum type="arabicPeriod"/>
            </a:pPr>
            <a:r>
              <a:rPr lang="en-US" baseline="0" dirty="0" smtClean="0"/>
              <a:t>Dry hands and arms</a:t>
            </a:r>
          </a:p>
          <a:p>
            <a:pPr marL="685800" lvl="1" indent="-228600">
              <a:buFont typeface="+mj-lt"/>
              <a:buAutoNum type="alphaLcPeriod"/>
            </a:pPr>
            <a:r>
              <a:rPr lang="en-US" baseline="0" dirty="0" smtClean="0"/>
              <a:t>Do NOT use your apron or any part of your uniform</a:t>
            </a:r>
          </a:p>
          <a:p>
            <a:pPr marL="685800" lvl="1" indent="-228600">
              <a:buFont typeface="+mj-lt"/>
              <a:buAutoNum type="alphaLcPeriod"/>
            </a:pPr>
            <a:r>
              <a:rPr lang="en-US" baseline="0" dirty="0" smtClean="0"/>
              <a:t>Use a single-use paper towel or hand dryer</a:t>
            </a:r>
          </a:p>
          <a:p>
            <a:pPr marL="685800" lvl="1" indent="-228600">
              <a:buFont typeface="+mj-lt"/>
              <a:buNone/>
            </a:pPr>
            <a:endParaRPr lang="en-US" baseline="0" dirty="0" smtClean="0"/>
          </a:p>
          <a:p>
            <a:pPr marL="228600" indent="-228600">
              <a:buFont typeface="+mj-lt"/>
              <a:buNone/>
            </a:pPr>
            <a:r>
              <a:rPr lang="en-US" baseline="0" dirty="0" smtClean="0"/>
              <a:t>CDC – Centers for Disease Control and Prevention</a:t>
            </a:r>
          </a:p>
          <a:p>
            <a:pPr marL="228600" indent="-228600">
              <a:buFont typeface="+mj-lt"/>
              <a:buNone/>
            </a:pPr>
            <a:r>
              <a:rPr lang="en-US" baseline="0" dirty="0" smtClean="0"/>
              <a:t>Put Your Hands Together</a:t>
            </a:r>
          </a:p>
          <a:p>
            <a:pPr marL="228600" indent="-228600">
              <a:buFont typeface="+mj-lt"/>
              <a:buNone/>
            </a:pPr>
            <a:r>
              <a:rPr lang="en-US" baseline="0" dirty="0" smtClean="0"/>
              <a:t>http://www.cdc.gov/cdctv/handstogether/</a:t>
            </a:r>
          </a:p>
          <a:p>
            <a:pPr marL="228600" indent="-228600">
              <a:buFont typeface="+mj-lt"/>
              <a:buNone/>
            </a:pPr>
            <a:endParaRPr lang="en-US" baseline="0" dirty="0" smtClean="0"/>
          </a:p>
          <a:p>
            <a:pPr marL="685800" lvl="1" indent="-22860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351CDF37-F700-4542-9515-55E4F04FB4E8}" type="slidenum">
              <a:rPr lang="en-US" smtClean="0"/>
              <a:pPr/>
              <a:t>15</a:t>
            </a:fld>
            <a:endParaRPr lang="en-US"/>
          </a:p>
        </p:txBody>
      </p:sp>
    </p:spTree>
    <p:extLst>
      <p:ext uri="{BB962C8B-B14F-4D97-AF65-F5344CB8AC3E}">
        <p14:creationId xmlns:p14="http://schemas.microsoft.com/office/powerpoint/2010/main" val="2172322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Aprons</a:t>
            </a:r>
          </a:p>
          <a:p>
            <a:r>
              <a:rPr lang="en-US" dirty="0" smtClean="0"/>
              <a:t>Should</a:t>
            </a:r>
            <a:r>
              <a:rPr lang="en-US" baseline="0" dirty="0" smtClean="0"/>
              <a:t> be clean and removed when leaving the food prep areas.</a:t>
            </a:r>
          </a:p>
          <a:p>
            <a:r>
              <a:rPr lang="en-US" b="1" baseline="0" dirty="0" smtClean="0"/>
              <a:t>Clothes</a:t>
            </a:r>
          </a:p>
          <a:p>
            <a:r>
              <a:rPr lang="en-US" baseline="0" dirty="0" smtClean="0"/>
              <a:t>Should be clean including chef coats and uniforms.</a:t>
            </a:r>
          </a:p>
          <a:p>
            <a:r>
              <a:rPr lang="en-US" b="1" baseline="0" dirty="0" smtClean="0"/>
              <a:t>Hair restraint</a:t>
            </a:r>
          </a:p>
          <a:p>
            <a:r>
              <a:rPr lang="en-US" baseline="0" dirty="0" smtClean="0"/>
              <a:t>Always wear a clean hat or other hair covering while prepping food, working in food prep areas, and the dishwashing area.</a:t>
            </a:r>
          </a:p>
          <a:p>
            <a:r>
              <a:rPr lang="en-US" baseline="0" dirty="0" smtClean="0"/>
              <a:t>Bobby pins may be provided to keep “bangs” from dangling over food prep areas.</a:t>
            </a:r>
          </a:p>
          <a:p>
            <a:r>
              <a:rPr lang="en-US" b="1" baseline="0" dirty="0" smtClean="0"/>
              <a:t>Shoes (slip resistant)</a:t>
            </a:r>
          </a:p>
          <a:p>
            <a:r>
              <a:rPr lang="en-US" b="0" baseline="0" dirty="0" smtClean="0"/>
              <a:t>Slip resistant shoes are recommended by the Office of Occupational Safety to prevent slips and falls.</a:t>
            </a:r>
          </a:p>
          <a:p>
            <a:r>
              <a:rPr lang="en-US" b="1" baseline="0" dirty="0" smtClean="0"/>
              <a:t>Fingernails</a:t>
            </a:r>
          </a:p>
          <a:p>
            <a:r>
              <a:rPr lang="en-US" baseline="0" dirty="0" smtClean="0"/>
              <a:t>Keep fingernails short and clean.</a:t>
            </a:r>
          </a:p>
          <a:p>
            <a:r>
              <a:rPr lang="en-US" baseline="0" dirty="0" smtClean="0"/>
              <a:t>Do not wear false fingernails or nail polish. </a:t>
            </a:r>
          </a:p>
          <a:p>
            <a:r>
              <a:rPr lang="en-US" baseline="0" dirty="0" smtClean="0"/>
              <a:t>Fingernail polish remover may be provided to keep nails clear.</a:t>
            </a:r>
          </a:p>
          <a:p>
            <a:r>
              <a:rPr lang="en-US" b="1" baseline="0" dirty="0" smtClean="0"/>
              <a:t>Jewelry</a:t>
            </a:r>
          </a:p>
          <a:p>
            <a:r>
              <a:rPr lang="en-US" baseline="0" dirty="0" smtClean="0"/>
              <a:t>Remove all jewelry from hands and arms including watches, dangling earrings, bracelets and rings except for a plain metal band.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51CDF37-F700-4542-9515-55E4F04FB4E8}" type="slidenum">
              <a:rPr lang="en-US" smtClean="0"/>
              <a:pPr/>
              <a:t>17</a:t>
            </a:fld>
            <a:endParaRPr lang="en-US"/>
          </a:p>
        </p:txBody>
      </p:sp>
    </p:spTree>
    <p:extLst>
      <p:ext uri="{BB962C8B-B14F-4D97-AF65-F5344CB8AC3E}">
        <p14:creationId xmlns:p14="http://schemas.microsoft.com/office/powerpoint/2010/main" val="182243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Kitchens are the gathering place for many families. As parents</a:t>
            </a:r>
            <a:r>
              <a:rPr lang="en-US" baseline="0" dirty="0" smtClean="0"/>
              <a:t> are cooking, children are working on their homework, helping with the chores, and sharing their day.  There are five main hazards that can occur in the kitchen.  </a:t>
            </a:r>
          </a:p>
          <a:p>
            <a:endParaRPr lang="en-US" baseline="0" dirty="0" smtClean="0"/>
          </a:p>
          <a:p>
            <a:pPr>
              <a:buFont typeface="Wingdings" pitchFamily="2" charset="2"/>
              <a:buChar char="Ø"/>
            </a:pPr>
            <a:r>
              <a:rPr lang="en-US" baseline="0" dirty="0" smtClean="0"/>
              <a:t>Burns – prevent by keeping the kitchen </a:t>
            </a:r>
            <a:r>
              <a:rPr lang="en-US" baseline="0" dirty="0" smtClean="0"/>
              <a:t>clean</a:t>
            </a:r>
            <a:endParaRPr lang="en-US" baseline="0" dirty="0" smtClean="0"/>
          </a:p>
          <a:p>
            <a:pPr>
              <a:buFont typeface="Wingdings" pitchFamily="2" charset="2"/>
              <a:buChar char="Ø"/>
            </a:pPr>
            <a:r>
              <a:rPr lang="en-US" baseline="0" dirty="0" smtClean="0"/>
              <a:t>Cuts – prevent by handling and washing knives, graters, and other sharp-edged tools </a:t>
            </a:r>
            <a:r>
              <a:rPr lang="en-US" baseline="0" dirty="0" smtClean="0"/>
              <a:t>carefully</a:t>
            </a:r>
            <a:endParaRPr lang="en-US" baseline="0" dirty="0" smtClean="0"/>
          </a:p>
          <a:p>
            <a:pPr>
              <a:buFont typeface="Wingdings" pitchFamily="2" charset="2"/>
              <a:buChar char="Ø"/>
            </a:pPr>
            <a:r>
              <a:rPr lang="en-US" baseline="0" dirty="0" smtClean="0"/>
              <a:t>Electrical shocks – prevent by handling cords, appliances, and chemicals </a:t>
            </a:r>
            <a:r>
              <a:rPr lang="en-US" baseline="0" dirty="0" smtClean="0"/>
              <a:t>carefully</a:t>
            </a:r>
            <a:endParaRPr lang="en-US" baseline="0" dirty="0" smtClean="0"/>
          </a:p>
          <a:p>
            <a:pPr>
              <a:buFont typeface="Wingdings" pitchFamily="2" charset="2"/>
              <a:buChar char="Ø"/>
            </a:pPr>
            <a:r>
              <a:rPr lang="en-US" baseline="0" dirty="0" smtClean="0"/>
              <a:t>Falls – prevent by removing hazards that could cause slips and </a:t>
            </a:r>
            <a:r>
              <a:rPr lang="en-US" baseline="0" dirty="0" smtClean="0"/>
              <a:t>trips</a:t>
            </a:r>
            <a:endParaRPr lang="en-US" baseline="0" dirty="0" smtClean="0"/>
          </a:p>
          <a:p>
            <a:pPr>
              <a:buFont typeface="Wingdings" pitchFamily="2" charset="2"/>
              <a:buChar char="Ø"/>
            </a:pPr>
            <a:r>
              <a:rPr lang="en-US" baseline="0" dirty="0" smtClean="0"/>
              <a:t>Poisoning – prevent by storing all household chemicals away </a:t>
            </a:r>
            <a:r>
              <a:rPr lang="en-US" baseline="0" dirty="0" smtClean="0"/>
              <a:t>from </a:t>
            </a:r>
            <a:r>
              <a:rPr lang="en-US" baseline="0" dirty="0" smtClean="0"/>
              <a:t>food and out of children’s </a:t>
            </a:r>
            <a:r>
              <a:rPr lang="en-US" baseline="0" dirty="0" smtClean="0"/>
              <a:t>reach</a:t>
            </a:r>
            <a:endParaRPr lang="en-US"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dirty="0" smtClean="0"/>
              <a:t>Deaths from fires and burns are the third leading cause of fatal home </a:t>
            </a:r>
            <a:r>
              <a:rPr lang="en-US" dirty="0" smtClean="0"/>
              <a:t>injury</a:t>
            </a:r>
            <a:endParaRPr lang="en-US"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dirty="0" smtClean="0"/>
              <a:t>Falls are the leading cause of non-fatal injuries for all children ages 0 to 19. Every day, approximately 8,000 children are treated in U.S. emergency rooms for fall-related </a:t>
            </a:r>
            <a:r>
              <a:rPr lang="en-US" dirty="0" smtClean="0"/>
              <a:t>  injuries</a:t>
            </a:r>
            <a:endParaRPr lang="en-US" dirty="0" smtClean="0"/>
          </a:p>
          <a:p>
            <a:pPr>
              <a:buFont typeface="Wingdings" pitchFamily="2" charset="2"/>
              <a:buChar char="Ø"/>
            </a:pPr>
            <a:r>
              <a:rPr lang="en-US" dirty="0" smtClean="0"/>
              <a:t>Every day, nearly 82 people die as a result of unintentional poisoning; another 1,941 are treated in emergency </a:t>
            </a:r>
            <a:r>
              <a:rPr lang="en-US" dirty="0" smtClean="0"/>
              <a:t>departments</a:t>
            </a:r>
            <a:endParaRPr lang="en-US" sz="1200" dirty="0" smtClean="0"/>
          </a:p>
          <a:p>
            <a:endParaRPr lang="en-US" sz="1200" dirty="0" smtClean="0"/>
          </a:p>
          <a:p>
            <a:r>
              <a:rPr lang="en-US" sz="1200" dirty="0" smtClean="0"/>
              <a:t>Content source: </a:t>
            </a:r>
            <a:r>
              <a:rPr lang="en-US" sz="1200" dirty="0" smtClean="0">
                <a:hlinkClick r:id="rId3"/>
              </a:rPr>
              <a:t>Centers for Disease Control and Prevention</a:t>
            </a:r>
            <a:endParaRPr lang="en-US" sz="1200" dirty="0" smtClean="0"/>
          </a:p>
          <a:p>
            <a:r>
              <a:rPr lang="en-US" sz="1200" dirty="0" smtClean="0">
                <a:hlinkClick r:id="rId4"/>
              </a:rPr>
              <a:t>National Center for Injury Prevention and Control</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51CDF37-F700-4542-9515-55E4F04FB4E8}" type="slidenum">
              <a:rPr lang="en-US" smtClean="0"/>
              <a:pPr/>
              <a:t>4</a:t>
            </a:fld>
            <a:endParaRPr lang="en-US"/>
          </a:p>
        </p:txBody>
      </p:sp>
    </p:spTree>
    <p:extLst>
      <p:ext uri="{BB962C8B-B14F-4D97-AF65-F5344CB8AC3E}">
        <p14:creationId xmlns:p14="http://schemas.microsoft.com/office/powerpoint/2010/main" val="416688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a:t>
            </a:r>
            <a:r>
              <a:rPr lang="en-US" baseline="0" dirty="0" smtClean="0"/>
              <a:t> a few seconds of carelessness can turn the kitchen into an accident waiting to happen.</a:t>
            </a:r>
          </a:p>
          <a:p>
            <a:pPr>
              <a:buFont typeface="Arial" pitchFamily="34" charset="0"/>
              <a:buChar char="•"/>
            </a:pPr>
            <a:r>
              <a:rPr lang="en-US" baseline="0" dirty="0" smtClean="0"/>
              <a:t> Focus on what you are doing especially when cutting, cooking or using appliances.</a:t>
            </a:r>
          </a:p>
          <a:p>
            <a:pPr>
              <a:buFont typeface="Arial" pitchFamily="34" charset="0"/>
              <a:buChar char="•"/>
            </a:pPr>
            <a:r>
              <a:rPr lang="en-US" baseline="0" dirty="0" smtClean="0"/>
              <a:t> Wear short or snug sleeves and tie back long hair and apron strings.</a:t>
            </a:r>
          </a:p>
          <a:p>
            <a:pPr>
              <a:buFont typeface="Arial" pitchFamily="34" charset="0"/>
              <a:buChar char="•"/>
            </a:pPr>
            <a:r>
              <a:rPr lang="en-US" baseline="0" dirty="0" smtClean="0"/>
              <a:t> Put items back where they belong as soon as you finish them to control clutter.</a:t>
            </a:r>
          </a:p>
          <a:p>
            <a:pPr>
              <a:buFont typeface="Arial" pitchFamily="34" charset="0"/>
              <a:buChar char="•"/>
            </a:pPr>
            <a:r>
              <a:rPr lang="en-US" baseline="0" dirty="0" smtClean="0"/>
              <a:t> Make sure cabinet doors and drawers are closed completely to avoid bumps and bruises.</a:t>
            </a:r>
          </a:p>
          <a:p>
            <a:pPr>
              <a:buFont typeface="Arial" pitchFamily="34" charset="0"/>
              <a:buChar char="•"/>
            </a:pPr>
            <a:r>
              <a:rPr lang="en-US" baseline="0" dirty="0" smtClean="0"/>
              <a:t> Always use kitchen utensils safely and use the right tool for the job.</a:t>
            </a:r>
          </a:p>
          <a:p>
            <a:pPr>
              <a:buFont typeface="Arial" pitchFamily="34" charset="0"/>
              <a:buChar char="•"/>
            </a:pPr>
            <a:r>
              <a:rPr lang="en-US" baseline="0" dirty="0" smtClean="0"/>
              <a:t> Store large pots and heavy items on low shelves to prevent them falling on you.</a:t>
            </a:r>
          </a:p>
          <a:p>
            <a:pPr>
              <a:buFont typeface="Arial" pitchFamily="34" charset="0"/>
              <a:buChar char="•"/>
            </a:pPr>
            <a:r>
              <a:rPr lang="en-US" baseline="0" dirty="0" smtClean="0"/>
              <a:t> Know how to evacuate the room if needed.</a:t>
            </a:r>
            <a:endParaRPr lang="en-US" dirty="0"/>
          </a:p>
        </p:txBody>
      </p:sp>
      <p:sp>
        <p:nvSpPr>
          <p:cNvPr id="4" name="Slide Number Placeholder 3"/>
          <p:cNvSpPr>
            <a:spLocks noGrp="1"/>
          </p:cNvSpPr>
          <p:nvPr>
            <p:ph type="sldNum" sz="quarter" idx="10"/>
          </p:nvPr>
        </p:nvSpPr>
        <p:spPr/>
        <p:txBody>
          <a:bodyPr/>
          <a:lstStyle/>
          <a:p>
            <a:fld id="{351CDF37-F700-4542-9515-55E4F04FB4E8}" type="slidenum">
              <a:rPr lang="en-US" smtClean="0"/>
              <a:pPr/>
              <a:t>5</a:t>
            </a:fld>
            <a:endParaRPr lang="en-US"/>
          </a:p>
        </p:txBody>
      </p:sp>
    </p:spTree>
    <p:extLst>
      <p:ext uri="{BB962C8B-B14F-4D97-AF65-F5344CB8AC3E}">
        <p14:creationId xmlns:p14="http://schemas.microsoft.com/office/powerpoint/2010/main" val="406517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View video</a:t>
            </a:r>
            <a:r>
              <a:rPr lang="en-US" sz="1200" baseline="0" dirty="0" smtClean="0"/>
              <a:t> on how quickly a kitchen fire can spread and then how to use a fire extinguisher.  Have students locate the fire extinguisher in your classroom.</a:t>
            </a:r>
            <a:endParaRPr lang="en-US" sz="1200" dirty="0" smtClean="0"/>
          </a:p>
          <a:p>
            <a:r>
              <a:rPr lang="en-US" sz="1200" b="0" dirty="0" smtClean="0"/>
              <a:t>Click</a:t>
            </a:r>
            <a:r>
              <a:rPr lang="en-US" sz="1200" b="0" baseline="0" dirty="0" smtClean="0"/>
              <a:t> on hyperlink:</a:t>
            </a:r>
            <a:endParaRPr lang="en-US" sz="1200" b="0" dirty="0" smtClean="0"/>
          </a:p>
          <a:p>
            <a:r>
              <a:rPr lang="en-US" sz="1200" b="1" dirty="0" smtClean="0"/>
              <a:t>Kitchen Fire 411</a:t>
            </a:r>
          </a:p>
          <a:p>
            <a:r>
              <a:rPr lang="en-US" sz="1200" dirty="0" smtClean="0"/>
              <a:t>Uploaded by </a:t>
            </a:r>
            <a:r>
              <a:rPr lang="en-US" sz="1200" dirty="0" smtClean="0">
                <a:hlinkClick r:id="rId3" action="ppaction://hlinkfile"/>
              </a:rPr>
              <a:t>CBS</a:t>
            </a:r>
            <a:endParaRPr lang="en-US" sz="1200" dirty="0" smtClean="0"/>
          </a:p>
          <a:p>
            <a:r>
              <a:rPr lang="en-US" sz="1200" dirty="0" smtClean="0"/>
              <a:t>Susan </a:t>
            </a:r>
            <a:r>
              <a:rPr lang="en-US" sz="1200" dirty="0" err="1" smtClean="0"/>
              <a:t>Koeppen</a:t>
            </a:r>
            <a:r>
              <a:rPr lang="en-US" sz="1200" dirty="0" smtClean="0"/>
              <a:t> visits a fire testing facility to show you how to deal with a grease fire in your kitchen quickly and safely.</a:t>
            </a:r>
          </a:p>
          <a:p>
            <a:r>
              <a:rPr lang="en-US" dirty="0" smtClean="0"/>
              <a:t>http://youtu.be/PyrbiU0sB4s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51CDF37-F700-4542-9515-55E4F04FB4E8}" type="slidenum">
              <a:rPr lang="en-US" smtClean="0"/>
              <a:pPr/>
              <a:t>6</a:t>
            </a:fld>
            <a:endParaRPr lang="en-US"/>
          </a:p>
        </p:txBody>
      </p:sp>
    </p:spTree>
    <p:extLst>
      <p:ext uri="{BB962C8B-B14F-4D97-AF65-F5344CB8AC3E}">
        <p14:creationId xmlns:p14="http://schemas.microsoft.com/office/powerpoint/2010/main" val="299261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Accidents happen. Be prepared to fight your own fire by learning how to use a fire extinguisher.</a:t>
            </a:r>
          </a:p>
          <a:p>
            <a:endParaRPr lang="en-US" dirty="0" smtClean="0"/>
          </a:p>
          <a:p>
            <a:r>
              <a:rPr lang="en-US" dirty="0" smtClean="0"/>
              <a:t>Click on hyperlink:</a:t>
            </a:r>
          </a:p>
          <a:p>
            <a:r>
              <a:rPr lang="en-US" dirty="0" smtClean="0"/>
              <a:t>How to</a:t>
            </a:r>
            <a:r>
              <a:rPr lang="en-US" baseline="0" dirty="0" smtClean="0"/>
              <a:t> Use a Fire Extinguisher</a:t>
            </a:r>
          </a:p>
          <a:p>
            <a:r>
              <a:rPr lang="en-US" baseline="0" dirty="0" err="1" smtClean="0"/>
              <a:t>Howcast</a:t>
            </a:r>
            <a:r>
              <a:rPr lang="en-US" baseline="0" dirty="0" smtClean="0"/>
              <a:t> video</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http://youtu.be/lUojO1HvC8c</a:t>
            </a:r>
            <a:endParaRPr lang="en-US" dirty="0" smtClean="0"/>
          </a:p>
          <a:p>
            <a:endParaRPr lang="en-US" dirty="0" smtClean="0"/>
          </a:p>
          <a:p>
            <a:r>
              <a:rPr lang="en-US" b="1" dirty="0" smtClean="0"/>
              <a:t>You Will Need</a:t>
            </a:r>
          </a:p>
          <a:p>
            <a:r>
              <a:rPr lang="en-US" dirty="0" smtClean="0"/>
              <a:t>Courage</a:t>
            </a:r>
          </a:p>
          <a:p>
            <a:r>
              <a:rPr lang="en-US" dirty="0" smtClean="0"/>
              <a:t>Calm</a:t>
            </a:r>
          </a:p>
          <a:p>
            <a:r>
              <a:rPr lang="en-US" dirty="0" smtClean="0"/>
              <a:t>Fire extinguisher</a:t>
            </a:r>
          </a:p>
          <a:p>
            <a:r>
              <a:rPr lang="en-US" b="1" dirty="0" smtClean="0"/>
              <a:t>Step 1: Know how fire extinguishers are classified</a:t>
            </a:r>
          </a:p>
          <a:p>
            <a:r>
              <a:rPr lang="en-US" dirty="0" smtClean="0"/>
              <a:t>Know how fire extinguishers are classified. Class A extinguishers are for common combustibles like paper or wood; Class B are for flammable liquids; and Class C are for electrical fires.</a:t>
            </a:r>
          </a:p>
          <a:p>
            <a:r>
              <a:rPr lang="en-US" dirty="0" smtClean="0"/>
              <a:t>The Red Cross recommends ABC classified fire extinguishers for home use.</a:t>
            </a:r>
          </a:p>
          <a:p>
            <a:r>
              <a:rPr lang="en-US" b="1" dirty="0" smtClean="0"/>
              <a:t>Step 2: Inspect the fire extinguisher</a:t>
            </a:r>
          </a:p>
          <a:p>
            <a:r>
              <a:rPr lang="en-US" dirty="0" smtClean="0"/>
              <a:t>Inspect the fire extinguisher before use. Read instructions and warnings; check that the pressure gauge needle is in the green portion of the gauge; and check for a clogged nozzle, a broken seal, or other damage.</a:t>
            </a:r>
          </a:p>
          <a:p>
            <a:r>
              <a:rPr lang="en-US" dirty="0" smtClean="0"/>
              <a:t>A fire extinguisher won’t work if it’s not properly charged. The pressure gauge measures the charge.</a:t>
            </a:r>
          </a:p>
          <a:p>
            <a:r>
              <a:rPr lang="en-US" b="1" dirty="0" smtClean="0"/>
              <a:t>Step 3: Decide if you'll evacuate or stay and fight</a:t>
            </a:r>
          </a:p>
          <a:p>
            <a:r>
              <a:rPr lang="en-US" dirty="0" smtClean="0"/>
              <a:t>Decide if you’ll evacuate or stay and fight the fire. Consider the size of the fire, the amount of smoke in the room, and whether there is a reliable escape route.</a:t>
            </a:r>
          </a:p>
          <a:p>
            <a:r>
              <a:rPr lang="en-US" b="1" dirty="0" smtClean="0"/>
              <a:t>Step 4: Remember the acronym PASS</a:t>
            </a:r>
          </a:p>
          <a:p>
            <a:r>
              <a:rPr lang="en-US" dirty="0" smtClean="0"/>
              <a:t>Remember the acronym PASS. It stands for Pull, Aim, Squeeze, and Sweep.</a:t>
            </a:r>
          </a:p>
          <a:p>
            <a:r>
              <a:rPr lang="en-US" b="1" dirty="0" smtClean="0"/>
              <a:t>Step 5: Pull the pin that unlocks the operating handle</a:t>
            </a:r>
          </a:p>
          <a:p>
            <a:r>
              <a:rPr lang="en-US" dirty="0" smtClean="0"/>
              <a:t>Pull the pin or ring that unlocks the fire extinguisher’s operating handle, and aim the extinguisher at the base of the fire.</a:t>
            </a:r>
          </a:p>
          <a:p>
            <a:r>
              <a:rPr lang="en-US" dirty="0" smtClean="0"/>
              <a:t>Aim at the fire from 6 to 8 feet away.</a:t>
            </a:r>
          </a:p>
          <a:p>
            <a:r>
              <a:rPr lang="en-US" b="1" dirty="0" smtClean="0"/>
              <a:t>Step 6: Squeeze extinguisher lever to discharge contents</a:t>
            </a:r>
          </a:p>
          <a:p>
            <a:r>
              <a:rPr lang="en-US" dirty="0" smtClean="0"/>
              <a:t>Squeeze the extinguisher lever to discharge its contents, and sweep the hose back and forth until the extinguisher is empty.</a:t>
            </a:r>
          </a:p>
          <a:p>
            <a:r>
              <a:rPr lang="en-US" dirty="0" smtClean="0"/>
              <a:t>Food Network star Alton Brown used a carbon dioxide fire extinguisher, a water cooler bottle, and a tennis racket to make a fruit smoothie on television.</a:t>
            </a:r>
          </a:p>
          <a:p>
            <a:endParaRPr lang="en-US" dirty="0"/>
          </a:p>
        </p:txBody>
      </p:sp>
      <p:sp>
        <p:nvSpPr>
          <p:cNvPr id="4" name="Slide Number Placeholder 3"/>
          <p:cNvSpPr>
            <a:spLocks noGrp="1"/>
          </p:cNvSpPr>
          <p:nvPr>
            <p:ph type="sldNum" sz="quarter" idx="10"/>
          </p:nvPr>
        </p:nvSpPr>
        <p:spPr/>
        <p:txBody>
          <a:bodyPr/>
          <a:lstStyle/>
          <a:p>
            <a:fld id="{351CDF37-F700-4542-9515-55E4F04FB4E8}" type="slidenum">
              <a:rPr lang="en-US" smtClean="0"/>
              <a:pPr/>
              <a:t>7</a:t>
            </a:fld>
            <a:endParaRPr lang="en-US"/>
          </a:p>
        </p:txBody>
      </p:sp>
    </p:spTree>
    <p:extLst>
      <p:ext uri="{BB962C8B-B14F-4D97-AF65-F5344CB8AC3E}">
        <p14:creationId xmlns:p14="http://schemas.microsoft.com/office/powerpoint/2010/main" val="1460192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1CDF37-F700-4542-9515-55E4F04FB4E8}" type="slidenum">
              <a:rPr lang="en-US" smtClean="0"/>
              <a:pPr/>
              <a:t>8</a:t>
            </a:fld>
            <a:endParaRPr lang="en-US"/>
          </a:p>
        </p:txBody>
      </p:sp>
    </p:spTree>
    <p:extLst>
      <p:ext uri="{BB962C8B-B14F-4D97-AF65-F5344CB8AC3E}">
        <p14:creationId xmlns:p14="http://schemas.microsoft.com/office/powerpoint/2010/main" val="65225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illness may be mild, lasting just a</a:t>
            </a:r>
            <a:r>
              <a:rPr lang="en-US" baseline="0" dirty="0" smtClean="0"/>
              <a:t> day or two, or even severe enough to require hospitalization.  In some cases it can even result in death.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F73DD19-3D56-445F-ABFE-6925B89EB183}" type="slidenum">
              <a:rPr lang="en-US" smtClean="0"/>
              <a:pPr/>
              <a:t>9</a:t>
            </a:fld>
            <a:endParaRPr lang="en-US" dirty="0"/>
          </a:p>
        </p:txBody>
      </p:sp>
    </p:spTree>
    <p:extLst>
      <p:ext uri="{BB962C8B-B14F-4D97-AF65-F5344CB8AC3E}">
        <p14:creationId xmlns:p14="http://schemas.microsoft.com/office/powerpoint/2010/main" val="410911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hlinkClick r:id="rId3" action="ppaction://hlinkfile"/>
              </a:rPr>
              <a:t>Bacteria and Viruses</a:t>
            </a:r>
            <a:endParaRPr lang="en-US" dirty="0" smtClean="0"/>
          </a:p>
          <a:p>
            <a:r>
              <a:rPr lang="en-US" dirty="0" smtClean="0"/>
              <a:t>Bacteria and viruses are the most common cause of food poisoning. The symptoms and severity of food poisoning vary, depending on which bacteria or virus has contaminated the food.</a:t>
            </a:r>
          </a:p>
          <a:p>
            <a:r>
              <a:rPr lang="en-US" b="1" u="sng" dirty="0" smtClean="0">
                <a:hlinkClick r:id="rId4" action="ppaction://hlinkfile"/>
              </a:rPr>
              <a:t>Parasites</a:t>
            </a:r>
            <a:endParaRPr lang="en-US" dirty="0" smtClean="0"/>
          </a:p>
          <a:p>
            <a:r>
              <a:rPr lang="en-US" dirty="0" smtClean="0"/>
              <a:t>Parasites are organisms that derive nourishment and protection from other living organisms known as hosts. In the United States, the most common </a:t>
            </a:r>
            <a:r>
              <a:rPr lang="en-US" dirty="0" err="1" smtClean="0"/>
              <a:t>foodborne</a:t>
            </a:r>
            <a:r>
              <a:rPr lang="en-US" dirty="0" smtClean="0"/>
              <a:t> parasites are protozoa, roundworms, and tapeworms.</a:t>
            </a:r>
          </a:p>
          <a:p>
            <a:r>
              <a:rPr lang="en-US" b="1" u="sng" dirty="0" smtClean="0">
                <a:hlinkClick r:id="rId5" action="ppaction://hlinkfile"/>
              </a:rPr>
              <a:t>Mold, Toxins, and Contaminants</a:t>
            </a:r>
            <a:endParaRPr lang="en-US" dirty="0" smtClean="0"/>
          </a:p>
          <a:p>
            <a:r>
              <a:rPr lang="en-US" dirty="0" smtClean="0"/>
              <a:t>Most food poisoning is caused by bacteria, viruses, and parasites rather than toxic substances in the food. But, some cases of food poisoning can be linked to either natural toxins or chemical toxins.</a:t>
            </a:r>
          </a:p>
          <a:p>
            <a:r>
              <a:rPr lang="en-US" b="1" u="sng" dirty="0" smtClean="0">
                <a:hlinkClick r:id="rId6" action="ppaction://hlinkfile"/>
              </a:rPr>
              <a:t>Allergens</a:t>
            </a:r>
            <a:endParaRPr lang="en-US" dirty="0" smtClean="0"/>
          </a:p>
          <a:p>
            <a:r>
              <a:rPr lang="en-US" dirty="0" smtClean="0"/>
              <a:t>Food allergy is an abnormal response to a food triggered by your body's immune system. Some foods, such as nuts, milk, eggs, or </a:t>
            </a:r>
            <a:r>
              <a:rPr lang="en-US" dirty="0" smtClean="0"/>
              <a:t>seafood </a:t>
            </a:r>
            <a:r>
              <a:rPr lang="en-US" dirty="0" smtClean="0"/>
              <a:t>can cause allergic reactions in people with food allergies.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51CDF37-F700-4542-9515-55E4F04FB4E8}" type="slidenum">
              <a:rPr lang="en-US" smtClean="0"/>
              <a:pPr/>
              <a:t>10</a:t>
            </a:fld>
            <a:endParaRPr lang="en-US"/>
          </a:p>
        </p:txBody>
      </p:sp>
    </p:spTree>
    <p:extLst>
      <p:ext uri="{BB962C8B-B14F-4D97-AF65-F5344CB8AC3E}">
        <p14:creationId xmlns:p14="http://schemas.microsoft.com/office/powerpoint/2010/main" val="529234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Kidney failure</a:t>
            </a:r>
          </a:p>
          <a:p>
            <a:r>
              <a:rPr lang="en-US" dirty="0" smtClean="0"/>
              <a:t>Hemolytic-uremic syndrome (HUS) is a serious illness that usually occurs when an infection in the digestive system produces toxic substances that destroy red blood cells, causing kidney injury. HUS may occur after infection with some kinds of </a:t>
            </a:r>
            <a:r>
              <a:rPr lang="en-US" i="1" dirty="0" smtClean="0">
                <a:hlinkClick r:id="rId3" action="ppaction://hlinkfile"/>
              </a:rPr>
              <a:t>E. coli</a:t>
            </a:r>
            <a:r>
              <a:rPr lang="en-US" dirty="0" smtClean="0"/>
              <a:t> bacteria.</a:t>
            </a:r>
          </a:p>
          <a:p>
            <a:r>
              <a:rPr lang="en-US" dirty="0" smtClean="0"/>
              <a:t>HUS is most common in children. In fact, it is the most common cause of acute kidney failure in children.</a:t>
            </a:r>
          </a:p>
          <a:p>
            <a:r>
              <a:rPr lang="en-US" b="1" dirty="0" smtClean="0"/>
              <a:t>Chronic arthritis</a:t>
            </a:r>
          </a:p>
          <a:p>
            <a:r>
              <a:rPr lang="en-US" dirty="0" smtClean="0"/>
              <a:t>A small number of persons with </a:t>
            </a:r>
            <a:r>
              <a:rPr lang="en-US" i="1" dirty="0" err="1" smtClean="0">
                <a:hlinkClick r:id="rId4" action="ppaction://hlinkfile"/>
              </a:rPr>
              <a:t>Shigella</a:t>
            </a:r>
            <a:r>
              <a:rPr lang="en-US" dirty="0" smtClean="0"/>
              <a:t> or </a:t>
            </a:r>
            <a:r>
              <a:rPr lang="en-US" i="1" dirty="0" smtClean="0">
                <a:hlinkClick r:id="rId5" action="ppaction://hlinkfile"/>
              </a:rPr>
              <a:t>Salmonella</a:t>
            </a:r>
            <a:r>
              <a:rPr lang="en-US" dirty="0" smtClean="0"/>
              <a:t> infection develop pain in their joints, irritation of the eyes, and painful urination. This is called reactive arthritis. It can last for months or years, and can lead to chronic arthritis, which is difficult to treat. Persons with </a:t>
            </a:r>
            <a:r>
              <a:rPr lang="en-US" i="1" dirty="0" smtClean="0">
                <a:hlinkClick r:id="rId6" action="ppaction://hlinkfile"/>
              </a:rPr>
              <a:t>Campylobacter</a:t>
            </a:r>
            <a:r>
              <a:rPr lang="en-US" dirty="0" smtClean="0"/>
              <a:t> infections may also develop chronic arthritis.</a:t>
            </a:r>
          </a:p>
          <a:p>
            <a:r>
              <a:rPr lang="en-US" b="1" dirty="0" smtClean="0"/>
              <a:t>Brain and nerve damage</a:t>
            </a:r>
          </a:p>
          <a:p>
            <a:r>
              <a:rPr lang="en-US" dirty="0" smtClean="0"/>
              <a:t>A </a:t>
            </a:r>
            <a:r>
              <a:rPr lang="en-US" i="1" dirty="0" err="1" smtClean="0"/>
              <a:t>Listeria</a:t>
            </a:r>
            <a:r>
              <a:rPr lang="en-US" dirty="0" smtClean="0"/>
              <a:t> infection can lead to meningitis, an inflammation of the membranes surrounding the brain. If a newborn infant is infected with </a:t>
            </a:r>
            <a:r>
              <a:rPr lang="en-US" i="1" dirty="0" err="1" smtClean="0">
                <a:hlinkClick r:id="rId7" action="ppaction://hlinkfile"/>
              </a:rPr>
              <a:t>Listeria</a:t>
            </a:r>
            <a:r>
              <a:rPr lang="en-US" dirty="0" smtClean="0"/>
              <a:t>, long-term consequences may include mental retardation, seizures, paralysis, blindness, or deafness.</a:t>
            </a:r>
          </a:p>
          <a:p>
            <a:r>
              <a:rPr lang="en-US" dirty="0" err="1" smtClean="0"/>
              <a:t>Guillain-Barré</a:t>
            </a:r>
            <a:r>
              <a:rPr lang="en-US" dirty="0" smtClean="0"/>
              <a:t> syndrome is a disorder that affects the nerves of the body. This occurs when a person's immune system attacks the body's own nerves. It can result in paralysis that lasts several weeks and usually requires intensive care. As many as 40 percent of </a:t>
            </a:r>
            <a:r>
              <a:rPr lang="en-US" dirty="0" err="1" smtClean="0"/>
              <a:t>Guillain-Barré</a:t>
            </a:r>
            <a:r>
              <a:rPr lang="en-US" dirty="0" smtClean="0"/>
              <a:t> syndrome cases in this country may be triggered by an infection with </a:t>
            </a:r>
            <a:r>
              <a:rPr lang="en-US" i="1" dirty="0" smtClean="0">
                <a:hlinkClick r:id="rId6" action="ppaction://hlinkfile"/>
              </a:rPr>
              <a:t>Campylobacter</a:t>
            </a:r>
            <a:r>
              <a:rPr lang="en-US" dirty="0" smtClean="0"/>
              <a:t>.</a:t>
            </a:r>
          </a:p>
          <a:p>
            <a:r>
              <a:rPr lang="en-US" b="1" dirty="0" smtClean="0"/>
              <a:t>Death</a:t>
            </a:r>
          </a:p>
          <a:p>
            <a:r>
              <a:rPr lang="en-US" dirty="0" smtClean="0"/>
              <a:t>In the United States, approximately 3,000 people die each year of illnesses associated with food poisoning. Five types of organisms account for 88 percent of the deaths for which the cause is known: </a:t>
            </a:r>
            <a:r>
              <a:rPr lang="en-US" i="1" dirty="0" smtClean="0">
                <a:hlinkClick r:id="rId5" action="ppaction://hlinkfile"/>
              </a:rPr>
              <a:t>Salmonella</a:t>
            </a:r>
            <a:r>
              <a:rPr lang="en-US" dirty="0" smtClean="0"/>
              <a:t>, </a:t>
            </a:r>
            <a:r>
              <a:rPr lang="en-US" i="1" dirty="0" err="1" smtClean="0">
                <a:hlinkClick r:id="rId8" action="ppaction://hlinkfile"/>
              </a:rPr>
              <a:t>Toxoplasma</a:t>
            </a:r>
            <a:r>
              <a:rPr lang="en-US" dirty="0" smtClean="0"/>
              <a:t>, </a:t>
            </a:r>
            <a:r>
              <a:rPr lang="en-US" i="1" dirty="0" err="1" smtClean="0">
                <a:hlinkClick r:id="rId7" action="ppaction://hlinkfile"/>
              </a:rPr>
              <a:t>Listeria</a:t>
            </a:r>
            <a:r>
              <a:rPr lang="en-US" dirty="0" smtClean="0"/>
              <a:t>, </a:t>
            </a:r>
            <a:r>
              <a:rPr lang="en-US" dirty="0" err="1" smtClean="0">
                <a:hlinkClick r:id="rId9" action="ppaction://hlinkfile"/>
              </a:rPr>
              <a:t>norovirus</a:t>
            </a:r>
            <a:r>
              <a:rPr lang="en-US" dirty="0" smtClean="0"/>
              <a:t>, and </a:t>
            </a:r>
            <a:r>
              <a:rPr lang="en-US" i="1" dirty="0" smtClean="0">
                <a:hlinkClick r:id="rId6" action="ppaction://hlinkfile"/>
              </a:rPr>
              <a:t>Campylobacter</a:t>
            </a:r>
            <a:r>
              <a:rPr lang="en-US" dirty="0" smtClean="0"/>
              <a:t>.</a:t>
            </a:r>
          </a:p>
          <a:p>
            <a:r>
              <a:rPr lang="en-US" dirty="0" smtClean="0"/>
              <a:t>Other types of </a:t>
            </a:r>
            <a:r>
              <a:rPr lang="en-US" dirty="0" err="1" smtClean="0"/>
              <a:t>foodborne</a:t>
            </a:r>
            <a:r>
              <a:rPr lang="en-US" dirty="0" smtClean="0"/>
              <a:t> illness may cause death as well. For example, some </a:t>
            </a:r>
            <a:r>
              <a:rPr lang="en-US" i="1" dirty="0" err="1" smtClean="0">
                <a:hlinkClick r:id="rId10" action="ppaction://hlinkfile"/>
              </a:rPr>
              <a:t>Vibrio</a:t>
            </a:r>
            <a:r>
              <a:rPr lang="en-US" dirty="0" smtClean="0">
                <a:hlinkClick r:id="rId10" action="ppaction://hlinkfile"/>
              </a:rPr>
              <a:t> infections</a:t>
            </a:r>
            <a:r>
              <a:rPr lang="en-US" dirty="0" smtClean="0"/>
              <a:t> (usually associated with eating raw shellfish) may infect the bloodstream and cause a severe, life-threatening illness. About half of these infections are fatal, and death can occur within two days.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51CDF37-F700-4542-9515-55E4F04FB4E8}" type="slidenum">
              <a:rPr lang="en-US" smtClean="0"/>
              <a:pPr/>
              <a:t>11</a:t>
            </a:fld>
            <a:endParaRPr lang="en-US"/>
          </a:p>
        </p:txBody>
      </p:sp>
    </p:spTree>
    <p:extLst>
      <p:ext uri="{BB962C8B-B14F-4D97-AF65-F5344CB8AC3E}">
        <p14:creationId xmlns:p14="http://schemas.microsoft.com/office/powerpoint/2010/main" val="1254314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C5D8BAB-1CEC-437A-927C-3244BFC4C39E}" type="datetime1">
              <a:rPr lang="en-US" smtClean="0"/>
              <a:pPr/>
              <a:t>10/5/2013</a:t>
            </a:fld>
            <a:endParaRPr lang="en-US"/>
          </a:p>
        </p:txBody>
      </p:sp>
      <p:sp>
        <p:nvSpPr>
          <p:cNvPr id="17" name="Footer Placeholder 16"/>
          <p:cNvSpPr>
            <a:spLocks noGrp="1"/>
          </p:cNvSpPr>
          <p:nvPr>
            <p:ph type="ftr" sz="quarter" idx="11"/>
          </p:nvPr>
        </p:nvSpPr>
        <p:spPr/>
        <p:txBody>
          <a:bodyPr/>
          <a:lstStyle/>
          <a:p>
            <a:r>
              <a:rPr lang="en-US" smtClean="0"/>
              <a:t>Copyright © Texas Education Agency, 2012. All rights reserved.</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B57336C-D285-497B-8F30-CFF118B7AB0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0BF64E-5B28-4162-AAE5-EDC690C2B011}" type="datetime1">
              <a:rPr lang="en-US" smtClean="0"/>
              <a:pPr/>
              <a:t>10/5/2013</a:t>
            </a:fld>
            <a:endParaRPr lang="en-US"/>
          </a:p>
        </p:txBody>
      </p:sp>
      <p:sp>
        <p:nvSpPr>
          <p:cNvPr id="5" name="Footer Placeholder 4"/>
          <p:cNvSpPr>
            <a:spLocks noGrp="1"/>
          </p:cNvSpPr>
          <p:nvPr>
            <p:ph type="ftr" sz="quarter" idx="11"/>
          </p:nvPr>
        </p:nvSpPr>
        <p:spPr/>
        <p:txBody>
          <a:bodyPr/>
          <a:lstStyle/>
          <a:p>
            <a:r>
              <a:rPr lang="en-US" smtClean="0"/>
              <a:t>Copyright © Texas Education Agency, 2012. All rights reserved.</a:t>
            </a:r>
            <a:endParaRPr lang="en-US"/>
          </a:p>
        </p:txBody>
      </p:sp>
      <p:sp>
        <p:nvSpPr>
          <p:cNvPr id="6" name="Slide Number Placeholder 5"/>
          <p:cNvSpPr>
            <a:spLocks noGrp="1"/>
          </p:cNvSpPr>
          <p:nvPr>
            <p:ph type="sldNum" sz="quarter" idx="12"/>
          </p:nvPr>
        </p:nvSpPr>
        <p:spPr/>
        <p:txBody>
          <a:bodyPr/>
          <a:lstStyle/>
          <a:p>
            <a:fld id="{AB57336C-D285-497B-8F30-CFF118B7AB0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B57336C-D285-497B-8F30-CFF118B7AB0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8CD361-4713-4C59-811B-A9CDFEEE5DC9}" type="datetime1">
              <a:rPr lang="en-US" smtClean="0"/>
              <a:pPr/>
              <a:t>10/5/2013</a:t>
            </a:fld>
            <a:endParaRPr lang="en-US"/>
          </a:p>
        </p:txBody>
      </p:sp>
      <p:sp>
        <p:nvSpPr>
          <p:cNvPr id="5" name="Footer Placeholder 4"/>
          <p:cNvSpPr>
            <a:spLocks noGrp="1"/>
          </p:cNvSpPr>
          <p:nvPr>
            <p:ph type="ftr" sz="quarter" idx="11"/>
          </p:nvPr>
        </p:nvSpPr>
        <p:spPr/>
        <p:txBody>
          <a:bodyPr/>
          <a:lstStyle/>
          <a:p>
            <a:r>
              <a:rPr lang="en-US" smtClean="0"/>
              <a:t>Copyright © Texas Education Agency, 2012. All rights reserved.</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EE07636-E3BA-4F2A-AC64-D2D38A710616}" type="datetime1">
              <a:rPr lang="en-US" smtClean="0"/>
              <a:pPr/>
              <a:t>10/5/2013</a:t>
            </a:fld>
            <a:endParaRPr lang="en-US"/>
          </a:p>
        </p:txBody>
      </p:sp>
      <p:sp>
        <p:nvSpPr>
          <p:cNvPr id="5" name="Footer Placeholder 4"/>
          <p:cNvSpPr>
            <a:spLocks noGrp="1"/>
          </p:cNvSpPr>
          <p:nvPr>
            <p:ph type="ftr" sz="quarter" idx="11"/>
          </p:nvPr>
        </p:nvSpPr>
        <p:spPr/>
        <p:txBody>
          <a:bodyPr/>
          <a:lstStyle/>
          <a:p>
            <a:r>
              <a:rPr lang="en-US" smtClean="0"/>
              <a:t>Copyright © Texas Education Agency, 2012. All rights reserved.</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B57336C-D285-497B-8F30-CFF118B7AB0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Copyright © Texas Education Agency, 2012. All rights reserved.</a:t>
            </a:r>
            <a:endParaRPr lang="en-US"/>
          </a:p>
        </p:txBody>
      </p:sp>
      <p:sp>
        <p:nvSpPr>
          <p:cNvPr id="4" name="Date Placeholder 3"/>
          <p:cNvSpPr>
            <a:spLocks noGrp="1"/>
          </p:cNvSpPr>
          <p:nvPr>
            <p:ph type="dt" sz="half" idx="10"/>
          </p:nvPr>
        </p:nvSpPr>
        <p:spPr/>
        <p:txBody>
          <a:bodyPr/>
          <a:lstStyle/>
          <a:p>
            <a:fld id="{13C03AC7-3D8B-4BAF-94E9-12CD6C05181A}" type="datetime1">
              <a:rPr lang="en-US" smtClean="0"/>
              <a:pPr/>
              <a:t>10/5/2013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B57336C-D285-497B-8F30-CFF118B7AB0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EE6090B-6009-4CCB-AA2F-2794D2FF184A}" type="datetime1">
              <a:rPr lang="en-US" smtClean="0"/>
              <a:pPr/>
              <a:t>10/5/2013</a:t>
            </a:fld>
            <a:endParaRPr lang="en-US"/>
          </a:p>
        </p:txBody>
      </p:sp>
      <p:sp>
        <p:nvSpPr>
          <p:cNvPr id="6" name="Footer Placeholder 5"/>
          <p:cNvSpPr>
            <a:spLocks noGrp="1"/>
          </p:cNvSpPr>
          <p:nvPr>
            <p:ph type="ftr" sz="quarter" idx="11"/>
          </p:nvPr>
        </p:nvSpPr>
        <p:spPr/>
        <p:txBody>
          <a:bodyPr/>
          <a:lstStyle/>
          <a:p>
            <a:r>
              <a:rPr lang="en-US" smtClean="0"/>
              <a:t>Copyright © Texas Education Agency, 2012. All rights reserved.</a:t>
            </a:r>
            <a:endParaRPr lang="en-US"/>
          </a:p>
        </p:txBody>
      </p:sp>
      <p:sp>
        <p:nvSpPr>
          <p:cNvPr id="7" name="Slide Number Placeholder 6"/>
          <p:cNvSpPr>
            <a:spLocks noGrp="1"/>
          </p:cNvSpPr>
          <p:nvPr>
            <p:ph type="sldNum" sz="quarter" idx="12"/>
          </p:nvPr>
        </p:nvSpPr>
        <p:spPr/>
        <p:txBody>
          <a:bodyPr/>
          <a:lstStyle/>
          <a:p>
            <a:fld id="{AB57336C-D285-497B-8F30-CFF118B7AB0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9C88AA-0295-4E82-A607-174B182703BC}" type="datetime1">
              <a:rPr lang="en-US" smtClean="0"/>
              <a:pPr/>
              <a:t>10/5/2013</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Copyright © Texas Education Agency, 2012. All rights reserved.</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B57336C-D285-497B-8F30-CFF118B7AB0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C19A81D-4AF8-401A-86BD-74BC59A08431}" type="datetime1">
              <a:rPr lang="en-US" smtClean="0"/>
              <a:pPr/>
              <a:t>10/5/2013</a:t>
            </a:fld>
            <a:endParaRPr lang="en-US"/>
          </a:p>
        </p:txBody>
      </p:sp>
      <p:sp>
        <p:nvSpPr>
          <p:cNvPr id="4" name="Footer Placeholder 3"/>
          <p:cNvSpPr>
            <a:spLocks noGrp="1"/>
          </p:cNvSpPr>
          <p:nvPr>
            <p:ph type="ftr" sz="quarter" idx="11"/>
          </p:nvPr>
        </p:nvSpPr>
        <p:spPr/>
        <p:txBody>
          <a:bodyPr/>
          <a:lstStyle/>
          <a:p>
            <a:r>
              <a:rPr lang="en-US" smtClean="0"/>
              <a:t>Copyright © Texas Education Agency, 2012. All rights reserved.</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B57336C-D285-497B-8F30-CFF118B7AB0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54F3635-3CF0-4F17-B979-379400D142CF}" type="datetime1">
              <a:rPr lang="en-US" smtClean="0"/>
              <a:pPr/>
              <a:t>10/5/2013</a:t>
            </a:fld>
            <a:endParaRPr lang="en-US"/>
          </a:p>
        </p:txBody>
      </p:sp>
      <p:sp>
        <p:nvSpPr>
          <p:cNvPr id="3" name="Footer Placeholder 2"/>
          <p:cNvSpPr>
            <a:spLocks noGrp="1"/>
          </p:cNvSpPr>
          <p:nvPr>
            <p:ph type="ftr" sz="quarter" idx="11"/>
          </p:nvPr>
        </p:nvSpPr>
        <p:spPr/>
        <p:txBody>
          <a:bodyPr/>
          <a:lstStyle/>
          <a:p>
            <a:r>
              <a:rPr lang="en-US" smtClean="0"/>
              <a:t>Copyright © Texas Education Agency, 2012. All rights reserved.</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B57336C-D285-497B-8F30-CFF118B7AB0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B57336C-D285-497B-8F30-CFF118B7AB0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B884142-1248-4FA6-811A-248DC4BD3FC0}" type="datetime1">
              <a:rPr lang="en-US" smtClean="0"/>
              <a:pPr/>
              <a:t>10/5/2013</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Copyright © Texas Education Agency, 2012. All rights reserved.</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B57336C-D285-497B-8F30-CFF118B7AB0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1F58D2C-B5C4-412F-B36F-BE9FCB32E996}" type="datetime1">
              <a:rPr lang="en-US" smtClean="0"/>
              <a:pPr/>
              <a:t>10/5/2013</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Copyright © Texas Education Agency, 2012. All rights reserved.</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FAC420D-871F-4611-9EDA-A51EBD2DE012}" type="datetime1">
              <a:rPr lang="en-US" smtClean="0"/>
              <a:pPr/>
              <a:t>10/5/2013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Copyright © Texas Education Agency, 2012. All rights reserved.</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B57336C-D285-497B-8F30-CFF118B7AB0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hyperlink" Target="http://youtu.be/_9IhS2jv2OM"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cdc.gov/cdctv/handstogether/"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youtu.be/PyrbiU0sB4s" TargetMode="External"/><Relationship Id="rId2" Type="http://schemas.openxmlformats.org/officeDocument/2006/relationships/hyperlink" Target="http://youtu.be/lUojO1HvC8c" TargetMode="External"/><Relationship Id="rId1" Type="http://schemas.openxmlformats.org/officeDocument/2006/relationships/slideLayout" Target="../slideLayouts/slideLayout2.xml"/><Relationship Id="rId5" Type="http://schemas.openxmlformats.org/officeDocument/2006/relationships/hyperlink" Target="http://youtu.be/_9IhS2jv2OM" TargetMode="External"/><Relationship Id="rId4" Type="http://schemas.openxmlformats.org/officeDocument/2006/relationships/hyperlink" Target="http://www.cdc.gov/cdctv/handstogether/"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copyrights@tea.state.tx.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youtu.be/PyrbiU0sB4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hyperlink" Target="http://youtu.be/lUojO1HvC8c"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14748" y="0"/>
            <a:ext cx="9129252" cy="1143000"/>
          </a:xfrm>
          <a:prstGeom prst="flowChart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676400"/>
            <a:ext cx="8534400" cy="1673352"/>
          </a:xfrm>
        </p:spPr>
        <p:txBody>
          <a:bodyPr>
            <a:normAutofit fontScale="90000"/>
          </a:bodyPr>
          <a:lstStyle/>
          <a:p>
            <a:r>
              <a:rPr lang="en-US" sz="5400" b="1" dirty="0" smtClean="0">
                <a:solidFill>
                  <a:schemeClr val="accent1"/>
                </a:solidFill>
              </a:rPr>
              <a:t>Food Safety and Sanitation Guidelines</a:t>
            </a:r>
            <a:endParaRPr lang="en-US" sz="5400" b="1" dirty="0">
              <a:solidFill>
                <a:schemeClr val="accent1"/>
              </a:solidFill>
            </a:endParaRPr>
          </a:p>
        </p:txBody>
      </p:sp>
      <p:pic>
        <p:nvPicPr>
          <p:cNvPr id="7" name="Picture 1070" descr="Interior of hot-air balloon"/>
          <p:cNvPicPr>
            <a:picLocks noChangeAspect="1" noChangeArrowheads="1"/>
          </p:cNvPicPr>
          <p:nvPr/>
        </p:nvPicPr>
        <p:blipFill>
          <a:blip r:embed="rId3" cstate="print"/>
          <a:stretch>
            <a:fillRect/>
          </a:stretch>
        </p:blipFill>
        <p:spPr bwMode="auto">
          <a:xfrm>
            <a:off x="1905000" y="3387118"/>
            <a:ext cx="5486400" cy="274319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Food Poisoning</a:t>
            </a:r>
            <a:endParaRPr lang="en-US" dirty="0"/>
          </a:p>
        </p:txBody>
      </p:sp>
      <p:sp>
        <p:nvSpPr>
          <p:cNvPr id="3" name="Footer Placeholder 2"/>
          <p:cNvSpPr>
            <a:spLocks noGrp="1"/>
          </p:cNvSpPr>
          <p:nvPr>
            <p:ph type="ftr" sz="quarter" idx="11"/>
          </p:nvPr>
        </p:nvSpPr>
        <p:spPr>
          <a:xfrm>
            <a:off x="2667000" y="6477000"/>
            <a:ext cx="4114800" cy="299608"/>
          </a:xfrm>
        </p:spPr>
        <p:txBody>
          <a:bodyPr/>
          <a:lstStyle/>
          <a:p>
            <a:pPr algn="ctr"/>
            <a:r>
              <a:rPr lang="en-US" sz="1000" dirty="0" smtClean="0">
                <a:latin typeface="Arial" pitchFamily="34" charset="0"/>
                <a:cs typeface="Arial" pitchFamily="34" charset="0"/>
              </a:rPr>
              <a:t>Copyright © Texas Education Agency, 2012. All rights </a:t>
            </a:r>
            <a:r>
              <a:rPr lang="en-US" dirty="0" smtClean="0"/>
              <a:t>reserved.</a:t>
            </a:r>
            <a:endParaRPr lang="en-US" dirty="0"/>
          </a:p>
        </p:txBody>
      </p:sp>
      <p:sp>
        <p:nvSpPr>
          <p:cNvPr id="4" name="Content Placeholder 3"/>
          <p:cNvSpPr>
            <a:spLocks noGrp="1"/>
          </p:cNvSpPr>
          <p:nvPr>
            <p:ph sz="quarter" idx="1"/>
          </p:nvPr>
        </p:nvSpPr>
        <p:spPr/>
        <p:txBody>
          <a:bodyPr>
            <a:normAutofit/>
          </a:bodyPr>
          <a:lstStyle/>
          <a:p>
            <a:r>
              <a:rPr lang="en-US" sz="3600" dirty="0" smtClean="0"/>
              <a:t>Bacteria and Viruses</a:t>
            </a:r>
          </a:p>
          <a:p>
            <a:r>
              <a:rPr lang="en-US" sz="3600" dirty="0" smtClean="0"/>
              <a:t>Parasites</a:t>
            </a:r>
          </a:p>
          <a:p>
            <a:r>
              <a:rPr lang="en-US" sz="3600" dirty="0" smtClean="0"/>
              <a:t>Mold, Toxins, and Contaminants</a:t>
            </a:r>
          </a:p>
          <a:p>
            <a:r>
              <a:rPr lang="en-US" sz="3600" dirty="0" smtClean="0"/>
              <a:t>Allergens</a:t>
            </a:r>
            <a:endParaRPr lang="en-US" sz="3600" dirty="0"/>
          </a:p>
        </p:txBody>
      </p:sp>
      <p:pic>
        <p:nvPicPr>
          <p:cNvPr id="1029" name="Picture 5" descr="C:\Users\CTE\AppData\Local\Microsoft\Windows\Temporary Internet Files\Content.IE5\W45M8FMH\MP900439333[1].jpg"/>
          <p:cNvPicPr>
            <a:picLocks noChangeAspect="1" noChangeArrowheads="1"/>
          </p:cNvPicPr>
          <p:nvPr/>
        </p:nvPicPr>
        <p:blipFill>
          <a:blip r:embed="rId3" cstate="print"/>
          <a:srcRect/>
          <a:stretch>
            <a:fillRect/>
          </a:stretch>
        </p:blipFill>
        <p:spPr bwMode="auto">
          <a:xfrm rot="713342">
            <a:off x="6349603" y="3594395"/>
            <a:ext cx="1882410" cy="2657963"/>
          </a:xfrm>
          <a:prstGeom prst="rect">
            <a:avLst/>
          </a:prstGeom>
          <a:noFill/>
        </p:spPr>
      </p:pic>
      <p:sp>
        <p:nvSpPr>
          <p:cNvPr id="13" name="Slide Number Placeholder 12"/>
          <p:cNvSpPr>
            <a:spLocks noGrp="1"/>
          </p:cNvSpPr>
          <p:nvPr>
            <p:ph type="sldNum" sz="quarter" idx="12"/>
          </p:nvPr>
        </p:nvSpPr>
        <p:spPr/>
        <p:txBody>
          <a:bodyPr/>
          <a:lstStyle/>
          <a:p>
            <a:fld id="{AB57336C-D285-497B-8F30-CFF118B7AB01}"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Effects</a:t>
            </a:r>
            <a:endParaRPr lang="en-US" dirty="0"/>
          </a:p>
        </p:txBody>
      </p:sp>
      <p:sp>
        <p:nvSpPr>
          <p:cNvPr id="3" name="Footer Placeholder 2"/>
          <p:cNvSpPr>
            <a:spLocks noGrp="1"/>
          </p:cNvSpPr>
          <p:nvPr>
            <p:ph type="ftr" sz="quarter" idx="11"/>
          </p:nvPr>
        </p:nvSpPr>
        <p:spPr>
          <a:xfrm>
            <a:off x="2209800" y="6482192"/>
            <a:ext cx="4724400" cy="452008"/>
          </a:xfrm>
        </p:spPr>
        <p:txBody>
          <a:bodyPr/>
          <a:lstStyle/>
          <a:p>
            <a:pPr algn="ctr"/>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
        <p:nvSpPr>
          <p:cNvPr id="4" name="Content Placeholder 3"/>
          <p:cNvSpPr>
            <a:spLocks noGrp="1"/>
          </p:cNvSpPr>
          <p:nvPr>
            <p:ph sz="quarter" idx="1"/>
          </p:nvPr>
        </p:nvSpPr>
        <p:spPr/>
        <p:txBody>
          <a:bodyPr/>
          <a:lstStyle/>
          <a:p>
            <a:r>
              <a:rPr lang="en-US" sz="3600" dirty="0" smtClean="0"/>
              <a:t>Kidney failure</a:t>
            </a:r>
          </a:p>
          <a:p>
            <a:r>
              <a:rPr lang="en-US" sz="3600" dirty="0" smtClean="0"/>
              <a:t>Chronic arthritis</a:t>
            </a:r>
          </a:p>
          <a:p>
            <a:r>
              <a:rPr lang="en-US" sz="3600" dirty="0" smtClean="0"/>
              <a:t>Brain and nerve damage</a:t>
            </a:r>
          </a:p>
          <a:p>
            <a:r>
              <a:rPr lang="en-US" sz="3600" dirty="0" smtClean="0"/>
              <a:t>Death</a:t>
            </a:r>
          </a:p>
          <a:p>
            <a:pPr>
              <a:buNone/>
            </a:pPr>
            <a:endParaRPr lang="en-US" sz="3600" dirty="0" smtClean="0"/>
          </a:p>
          <a:p>
            <a:pPr>
              <a:buNone/>
            </a:pPr>
            <a:endParaRPr lang="en-US" dirty="0"/>
          </a:p>
        </p:txBody>
      </p:sp>
      <p:sp>
        <p:nvSpPr>
          <p:cNvPr id="5" name="Slide Number Placeholder 4"/>
          <p:cNvSpPr>
            <a:spLocks noGrp="1"/>
          </p:cNvSpPr>
          <p:nvPr>
            <p:ph type="sldNum" sz="quarter" idx="12"/>
          </p:nvPr>
        </p:nvSpPr>
        <p:spPr/>
        <p:txBody>
          <a:bodyPr/>
          <a:lstStyle/>
          <a:p>
            <a:fld id="{AB57336C-D285-497B-8F30-CFF118B7AB01}"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at Risk?</a:t>
            </a:r>
            <a:endParaRPr lang="en-US" dirty="0"/>
          </a:p>
        </p:txBody>
      </p:sp>
      <p:sp>
        <p:nvSpPr>
          <p:cNvPr id="3" name="Footer Placeholder 2"/>
          <p:cNvSpPr>
            <a:spLocks noGrp="1"/>
          </p:cNvSpPr>
          <p:nvPr>
            <p:ph type="ftr" sz="quarter" idx="11"/>
          </p:nvPr>
        </p:nvSpPr>
        <p:spPr>
          <a:xfrm>
            <a:off x="1981200" y="6416040"/>
            <a:ext cx="5181600" cy="441960"/>
          </a:xfrm>
        </p:spPr>
        <p:txBody>
          <a:bodyPr/>
          <a:lstStyle/>
          <a:p>
            <a:pPr algn="ctr"/>
            <a:r>
              <a:rPr lang="en-US" sz="1000" dirty="0" smtClean="0">
                <a:latin typeface="Arial" pitchFamily="34" charset="0"/>
                <a:cs typeface="Arial" pitchFamily="34" charset="0"/>
              </a:rPr>
              <a:t>Copyright © Texas Education Agency, 2012. All </a:t>
            </a:r>
            <a:r>
              <a:rPr lang="en-US" dirty="0" smtClean="0"/>
              <a:t>rights reserve.</a:t>
            </a:r>
            <a:endParaRPr lang="en-US" dirty="0"/>
          </a:p>
        </p:txBody>
      </p:sp>
      <p:sp>
        <p:nvSpPr>
          <p:cNvPr id="4" name="Content Placeholder 3"/>
          <p:cNvSpPr>
            <a:spLocks noGrp="1"/>
          </p:cNvSpPr>
          <p:nvPr>
            <p:ph sz="quarter" idx="1"/>
          </p:nvPr>
        </p:nvSpPr>
        <p:spPr/>
        <p:txBody>
          <a:bodyPr>
            <a:normAutofit/>
          </a:bodyPr>
          <a:lstStyle/>
          <a:p>
            <a:r>
              <a:rPr lang="en-US" sz="3600" dirty="0" smtClean="0"/>
              <a:t>Older adults</a:t>
            </a:r>
          </a:p>
          <a:p>
            <a:r>
              <a:rPr lang="en-US" sz="3600" dirty="0" smtClean="0"/>
              <a:t>Very young children</a:t>
            </a:r>
          </a:p>
          <a:p>
            <a:r>
              <a:rPr lang="en-US" sz="3600" dirty="0" smtClean="0"/>
              <a:t>Persons with chronic illnesses</a:t>
            </a:r>
            <a:endParaRPr lang="en-US" sz="3600" dirty="0"/>
          </a:p>
        </p:txBody>
      </p:sp>
      <p:pic>
        <p:nvPicPr>
          <p:cNvPr id="6" name="Picture 4" descr="C:\Users\CTE\AppData\Local\Microsoft\Windows\Temporary Internet Files\Content.IE5\6HVCECCH\MP900430769[1].jpg"/>
          <p:cNvPicPr>
            <a:picLocks noChangeAspect="1" noChangeArrowheads="1"/>
          </p:cNvPicPr>
          <p:nvPr/>
        </p:nvPicPr>
        <p:blipFill>
          <a:blip r:embed="rId3" cstate="print"/>
          <a:srcRect/>
          <a:stretch>
            <a:fillRect/>
          </a:stretch>
        </p:blipFill>
        <p:spPr bwMode="auto">
          <a:xfrm rot="418896">
            <a:off x="1015947" y="3812890"/>
            <a:ext cx="2667000" cy="1833563"/>
          </a:xfrm>
          <a:prstGeom prst="rect">
            <a:avLst/>
          </a:prstGeom>
          <a:noFill/>
        </p:spPr>
      </p:pic>
      <p:pic>
        <p:nvPicPr>
          <p:cNvPr id="7" name="Picture 5" descr="C:\Users\CTE\AppData\Local\Microsoft\Windows\Temporary Internet Files\Content.IE5\3W3444O1\MC900078784[1].wmf"/>
          <p:cNvPicPr>
            <a:picLocks noChangeAspect="1" noChangeArrowheads="1"/>
          </p:cNvPicPr>
          <p:nvPr/>
        </p:nvPicPr>
        <p:blipFill>
          <a:blip r:embed="rId4" cstate="print"/>
          <a:srcRect/>
          <a:stretch>
            <a:fillRect/>
          </a:stretch>
        </p:blipFill>
        <p:spPr bwMode="auto">
          <a:xfrm>
            <a:off x="6400800" y="1409107"/>
            <a:ext cx="1979212" cy="1515426"/>
          </a:xfrm>
          <a:prstGeom prst="rect">
            <a:avLst/>
          </a:prstGeom>
          <a:noFill/>
        </p:spPr>
      </p:pic>
      <p:sp>
        <p:nvSpPr>
          <p:cNvPr id="8" name="Slide Number Placeholder 7"/>
          <p:cNvSpPr>
            <a:spLocks noGrp="1"/>
          </p:cNvSpPr>
          <p:nvPr>
            <p:ph type="sldNum" sz="quarter" idx="12"/>
          </p:nvPr>
        </p:nvSpPr>
        <p:spPr/>
        <p:txBody>
          <a:bodyPr/>
          <a:lstStyle/>
          <a:p>
            <a:fld id="{AB57336C-D285-497B-8F30-CFF118B7AB01}" type="slidenum">
              <a:rPr lang="en-US" smtClean="0"/>
              <a:pPr/>
              <a:t>12</a:t>
            </a:fld>
            <a:endParaRPr lang="en-US"/>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0295" y="3657600"/>
            <a:ext cx="3329717" cy="221894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sz="2400" dirty="0" smtClean="0"/>
              <a:t>Cleaning and Sanitizing</a:t>
            </a:r>
            <a:endParaRPr lang="en-US" sz="2400" dirty="0"/>
          </a:p>
        </p:txBody>
      </p:sp>
      <p:sp>
        <p:nvSpPr>
          <p:cNvPr id="11" name="Text Placeholder 10"/>
          <p:cNvSpPr>
            <a:spLocks noGrp="1"/>
          </p:cNvSpPr>
          <p:nvPr>
            <p:ph type="body" idx="2"/>
          </p:nvPr>
        </p:nvSpPr>
        <p:spPr/>
        <p:txBody>
          <a:bodyPr/>
          <a:lstStyle/>
          <a:p>
            <a:r>
              <a:rPr lang="en-US" dirty="0" smtClean="0">
                <a:solidFill>
                  <a:schemeClr val="bg1"/>
                </a:solidFill>
              </a:rPr>
              <a:t>Prevents the spread of pathogens to food.</a:t>
            </a:r>
          </a:p>
          <a:p>
            <a:r>
              <a:rPr lang="en-US" sz="1800" dirty="0" smtClean="0">
                <a:solidFill>
                  <a:schemeClr val="bg1"/>
                </a:solidFill>
              </a:rPr>
              <a:t>Steps:</a:t>
            </a:r>
          </a:p>
          <a:p>
            <a:pPr marL="342900" indent="-342900">
              <a:buAutoNum type="arabicPeriod"/>
            </a:pPr>
            <a:r>
              <a:rPr lang="en-US" sz="1800" dirty="0" smtClean="0">
                <a:solidFill>
                  <a:schemeClr val="bg1"/>
                </a:solidFill>
              </a:rPr>
              <a:t>Clean the surface</a:t>
            </a:r>
          </a:p>
          <a:p>
            <a:pPr marL="342900" indent="-342900">
              <a:buAutoNum type="arabicPeriod"/>
            </a:pPr>
            <a:r>
              <a:rPr lang="en-US" sz="1800" dirty="0" smtClean="0">
                <a:solidFill>
                  <a:schemeClr val="bg1"/>
                </a:solidFill>
              </a:rPr>
              <a:t>Rinse the surface</a:t>
            </a:r>
          </a:p>
          <a:p>
            <a:pPr marL="342900" indent="-342900">
              <a:buAutoNum type="arabicPeriod"/>
            </a:pPr>
            <a:r>
              <a:rPr lang="en-US" sz="1800" dirty="0" smtClean="0">
                <a:solidFill>
                  <a:schemeClr val="bg1"/>
                </a:solidFill>
              </a:rPr>
              <a:t>Sanitize the surface</a:t>
            </a:r>
          </a:p>
          <a:p>
            <a:pPr marL="342900" indent="-342900">
              <a:buAutoNum type="arabicPeriod"/>
            </a:pPr>
            <a:r>
              <a:rPr lang="en-US" sz="1800" dirty="0" smtClean="0">
                <a:solidFill>
                  <a:schemeClr val="bg1"/>
                </a:solidFill>
              </a:rPr>
              <a:t>Allow the surface to air-dry</a:t>
            </a:r>
          </a:p>
        </p:txBody>
      </p:sp>
      <p:sp>
        <p:nvSpPr>
          <p:cNvPr id="10" name="Content Placeholder 9"/>
          <p:cNvSpPr>
            <a:spLocks noGrp="1"/>
          </p:cNvSpPr>
          <p:nvPr>
            <p:ph sz="quarter" idx="1"/>
          </p:nvPr>
        </p:nvSpPr>
        <p:spPr/>
        <p:txBody>
          <a:bodyPr/>
          <a:lstStyle/>
          <a:p>
            <a:r>
              <a:rPr lang="en-US" b="1" dirty="0" smtClean="0"/>
              <a:t>Cleaning</a:t>
            </a:r>
            <a:r>
              <a:rPr lang="en-US" dirty="0" smtClean="0"/>
              <a:t> removes food and dirt from surface</a:t>
            </a:r>
          </a:p>
          <a:p>
            <a:r>
              <a:rPr lang="en-US" b="1" dirty="0" smtClean="0"/>
              <a:t>Sanitizing</a:t>
            </a:r>
            <a:r>
              <a:rPr lang="en-US" dirty="0" smtClean="0"/>
              <a:t> reduces pathogens on a surface to safe levels</a:t>
            </a:r>
          </a:p>
          <a:p>
            <a:pPr marL="0" indent="0" algn="ctr">
              <a:buNone/>
            </a:pPr>
            <a:endParaRPr lang="en-US" dirty="0">
              <a:hlinkClick r:id="rId3"/>
            </a:endParaRPr>
          </a:p>
          <a:p>
            <a:pPr marL="0" indent="0" algn="ctr">
              <a:buNone/>
            </a:pPr>
            <a:r>
              <a:rPr lang="en-US" sz="3200" dirty="0" smtClean="0">
                <a:hlinkClick r:id="rId3"/>
              </a:rPr>
              <a:t>Sanitizing the Kitchen</a:t>
            </a:r>
            <a:endParaRPr lang="en-US" sz="3200" dirty="0" smtClean="0"/>
          </a:p>
          <a:p>
            <a:pPr marL="0" indent="0" algn="ctr">
              <a:buNone/>
            </a:pPr>
            <a:r>
              <a:rPr lang="en-US" sz="1800" dirty="0" smtClean="0"/>
              <a:t>(Click on link)</a:t>
            </a:r>
            <a:endParaRPr lang="en-US" sz="1800" dirty="0"/>
          </a:p>
        </p:txBody>
      </p:sp>
      <p:sp>
        <p:nvSpPr>
          <p:cNvPr id="7" name="Slide Number Placeholder 6"/>
          <p:cNvSpPr>
            <a:spLocks noGrp="1"/>
          </p:cNvSpPr>
          <p:nvPr>
            <p:ph type="sldNum" sz="quarter" idx="12"/>
          </p:nvPr>
        </p:nvSpPr>
        <p:spPr/>
        <p:txBody>
          <a:bodyPr/>
          <a:lstStyle/>
          <a:p>
            <a:fld id="{AB57336C-D285-497B-8F30-CFF118B7AB01}" type="slidenum">
              <a:rPr lang="en-US" smtClean="0"/>
              <a:pPr/>
              <a:t>13</a:t>
            </a:fld>
            <a:endParaRPr lang="en-US"/>
          </a:p>
        </p:txBody>
      </p:sp>
      <p:sp>
        <p:nvSpPr>
          <p:cNvPr id="4" name="Footer Placeholder 3"/>
          <p:cNvSpPr>
            <a:spLocks noGrp="1"/>
          </p:cNvSpPr>
          <p:nvPr>
            <p:ph type="ftr" sz="quarter" idx="11"/>
          </p:nvPr>
        </p:nvSpPr>
        <p:spPr>
          <a:xfrm>
            <a:off x="1676400" y="6482192"/>
            <a:ext cx="5794248" cy="375808"/>
          </a:xfrm>
        </p:spPr>
        <p:txBody>
          <a:bodyPr/>
          <a:lstStyle/>
          <a:p>
            <a:pPr algn="ctr"/>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209800" y="6482192"/>
            <a:ext cx="4724400" cy="375808"/>
          </a:xfrm>
        </p:spPr>
        <p:txBody>
          <a:bodyPr/>
          <a:lstStyle/>
          <a:p>
            <a:pPr algn="ctr"/>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AB57336C-D285-497B-8F30-CFF118B7AB01}" type="slidenum">
              <a:rPr lang="en-US" smtClean="0"/>
              <a:pPr/>
              <a:t>14</a:t>
            </a:fld>
            <a:endParaRPr lang="en-US"/>
          </a:p>
        </p:txBody>
      </p:sp>
      <p:sp>
        <p:nvSpPr>
          <p:cNvPr id="5" name="Title 4"/>
          <p:cNvSpPr>
            <a:spLocks noGrp="1"/>
          </p:cNvSpPr>
          <p:nvPr>
            <p:ph type="title"/>
          </p:nvPr>
        </p:nvSpPr>
        <p:spPr/>
        <p:txBody>
          <a:bodyPr/>
          <a:lstStyle/>
          <a:p>
            <a:r>
              <a:rPr lang="en-US" dirty="0" smtClean="0"/>
              <a:t>Personal Hygiene</a:t>
            </a:r>
            <a:endParaRPr lang="en-US" dirty="0"/>
          </a:p>
        </p:txBody>
      </p:sp>
      <p:pic>
        <p:nvPicPr>
          <p:cNvPr id="3075" name="Picture 3" descr="C:\Users\CTE\AppData\Local\Microsoft\Windows\Temporary Internet Files\Content.IE5\W45M8FMH\MP900424379[1].jpg"/>
          <p:cNvPicPr>
            <a:picLocks noChangeAspect="1" noChangeArrowheads="1"/>
          </p:cNvPicPr>
          <p:nvPr/>
        </p:nvPicPr>
        <p:blipFill>
          <a:blip r:embed="rId2" cstate="print"/>
          <a:srcRect/>
          <a:stretch>
            <a:fillRect/>
          </a:stretch>
        </p:blipFill>
        <p:spPr bwMode="auto">
          <a:xfrm rot="20885940">
            <a:off x="1015370" y="2996572"/>
            <a:ext cx="2743200" cy="2743200"/>
          </a:xfrm>
          <a:prstGeom prst="rect">
            <a:avLst/>
          </a:prstGeom>
          <a:noFill/>
        </p:spPr>
      </p:pic>
      <p:pic>
        <p:nvPicPr>
          <p:cNvPr id="3085" name="Picture 13" descr="C:\Users\CTE\AppData\Local\Microsoft\Windows\Temporary Internet Files\Content.IE5\D41GS1B9\MP900386217[1].jpg"/>
          <p:cNvPicPr>
            <a:picLocks noChangeAspect="1" noChangeArrowheads="1"/>
          </p:cNvPicPr>
          <p:nvPr/>
        </p:nvPicPr>
        <p:blipFill>
          <a:blip r:embed="rId3" cstate="print"/>
          <a:srcRect/>
          <a:stretch>
            <a:fillRect/>
          </a:stretch>
        </p:blipFill>
        <p:spPr bwMode="auto">
          <a:xfrm rot="1261670">
            <a:off x="5583997" y="2774345"/>
            <a:ext cx="2012152" cy="304103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Wash Your Hands</a:t>
            </a:r>
            <a:endParaRPr lang="en-US" dirty="0"/>
          </a:p>
        </p:txBody>
      </p:sp>
      <p:sp>
        <p:nvSpPr>
          <p:cNvPr id="3" name="Text Placeholder 2"/>
          <p:cNvSpPr>
            <a:spLocks noGrp="1"/>
          </p:cNvSpPr>
          <p:nvPr>
            <p:ph type="body" idx="2"/>
          </p:nvPr>
        </p:nvSpPr>
        <p:spPr>
          <a:xfrm>
            <a:off x="152400" y="1981200"/>
            <a:ext cx="2743200" cy="4343400"/>
          </a:xfrm>
        </p:spPr>
        <p:txBody>
          <a:bodyPr>
            <a:normAutofit/>
          </a:bodyPr>
          <a:lstStyle/>
          <a:p>
            <a:pPr marL="342900" indent="-342900">
              <a:buClr>
                <a:schemeClr val="bg1"/>
              </a:buClr>
              <a:buFont typeface="+mj-lt"/>
              <a:buAutoNum type="arabicPeriod"/>
            </a:pPr>
            <a:r>
              <a:rPr lang="en-US" dirty="0" smtClean="0"/>
              <a:t>Wet hands and arms</a:t>
            </a:r>
          </a:p>
          <a:p>
            <a:pPr marL="342900" indent="-342900">
              <a:buClr>
                <a:schemeClr val="bg1"/>
              </a:buClr>
              <a:buFont typeface="+mj-lt"/>
              <a:buAutoNum type="arabicPeriod"/>
            </a:pPr>
            <a:r>
              <a:rPr lang="en-US" dirty="0" smtClean="0"/>
              <a:t>Apply soap</a:t>
            </a:r>
          </a:p>
          <a:p>
            <a:pPr marL="342900" indent="-342900">
              <a:buClr>
                <a:schemeClr val="bg1"/>
              </a:buClr>
              <a:buFont typeface="+mj-lt"/>
              <a:buAutoNum type="arabicPeriod"/>
            </a:pPr>
            <a:r>
              <a:rPr lang="en-US" dirty="0" smtClean="0"/>
              <a:t>Scrub hands and arms vigorously</a:t>
            </a:r>
          </a:p>
          <a:p>
            <a:pPr marL="342900" indent="-342900">
              <a:buClr>
                <a:schemeClr val="bg1"/>
              </a:buClr>
              <a:buFont typeface="+mj-lt"/>
              <a:buAutoNum type="arabicPeriod"/>
            </a:pPr>
            <a:r>
              <a:rPr lang="en-US" dirty="0" smtClean="0"/>
              <a:t>Rinse hands and arms thoroughly</a:t>
            </a:r>
          </a:p>
          <a:p>
            <a:pPr marL="342900" indent="-342900">
              <a:buClr>
                <a:schemeClr val="bg1"/>
              </a:buClr>
              <a:buFont typeface="+mj-lt"/>
              <a:buAutoNum type="arabicPeriod"/>
            </a:pPr>
            <a:r>
              <a:rPr lang="en-US" dirty="0" smtClean="0"/>
              <a:t>Dry hands and arms</a:t>
            </a:r>
          </a:p>
          <a:p>
            <a:pPr>
              <a:buClr>
                <a:schemeClr val="bg1"/>
              </a:buClr>
            </a:pPr>
            <a:r>
              <a:rPr lang="en-US" sz="1400" b="1" dirty="0" smtClean="0"/>
              <a:t>After Washing Your Hands</a:t>
            </a:r>
          </a:p>
          <a:p>
            <a:pPr marL="342900" indent="-342900">
              <a:buClr>
                <a:schemeClr val="bg1"/>
              </a:buClr>
              <a:buFont typeface="+mj-lt"/>
              <a:buAutoNum type="arabicPeriod"/>
            </a:pPr>
            <a:r>
              <a:rPr lang="en-US" dirty="0" smtClean="0"/>
              <a:t>Use a paper towel to turn off faucet.</a:t>
            </a:r>
          </a:p>
          <a:p>
            <a:pPr marL="342900" indent="-342900">
              <a:buClr>
                <a:schemeClr val="bg1"/>
              </a:buClr>
              <a:buFont typeface="+mj-lt"/>
              <a:buAutoNum type="arabicPeriod"/>
            </a:pPr>
            <a:r>
              <a:rPr lang="en-US" dirty="0" smtClean="0"/>
              <a:t>Use a paper towel to open restroom door.</a:t>
            </a:r>
            <a:endParaRPr lang="en-US" dirty="0"/>
          </a:p>
        </p:txBody>
      </p:sp>
      <p:sp>
        <p:nvSpPr>
          <p:cNvPr id="5" name="Slide Number Placeholder 4"/>
          <p:cNvSpPr>
            <a:spLocks noGrp="1"/>
          </p:cNvSpPr>
          <p:nvPr>
            <p:ph type="sldNum" sz="quarter" idx="12"/>
          </p:nvPr>
        </p:nvSpPr>
        <p:spPr/>
        <p:txBody>
          <a:bodyPr/>
          <a:lstStyle/>
          <a:p>
            <a:fld id="{AB57336C-D285-497B-8F30-CFF118B7AB01}" type="slidenum">
              <a:rPr lang="en-US" smtClean="0"/>
              <a:pPr/>
              <a:t>15</a:t>
            </a:fld>
            <a:endParaRPr lang="en-US"/>
          </a:p>
        </p:txBody>
      </p:sp>
      <p:sp>
        <p:nvSpPr>
          <p:cNvPr id="6" name="Footer Placeholder 5"/>
          <p:cNvSpPr>
            <a:spLocks noGrp="1"/>
          </p:cNvSpPr>
          <p:nvPr>
            <p:ph type="ftr" sz="quarter" idx="11"/>
          </p:nvPr>
        </p:nvSpPr>
        <p:spPr>
          <a:xfrm>
            <a:off x="1673352" y="6477000"/>
            <a:ext cx="5718048" cy="375808"/>
          </a:xfrm>
        </p:spPr>
        <p:txBody>
          <a:bodyPr/>
          <a:lstStyle/>
          <a:p>
            <a:pPr algn="ctr"/>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
        <p:nvSpPr>
          <p:cNvPr id="14" name="Content Placeholder 13"/>
          <p:cNvSpPr>
            <a:spLocks noGrp="1"/>
          </p:cNvSpPr>
          <p:nvPr>
            <p:ph sz="quarter" idx="1"/>
          </p:nvPr>
        </p:nvSpPr>
        <p:spPr>
          <a:xfrm>
            <a:off x="3124200" y="785658"/>
            <a:ext cx="5638800" cy="2895600"/>
          </a:xfrm>
        </p:spPr>
        <p:txBody>
          <a:bodyPr/>
          <a:lstStyle/>
          <a:p>
            <a:pPr marL="0" indent="0" algn="ctr">
              <a:buNone/>
            </a:pPr>
            <a:endParaRPr lang="en-US" dirty="0">
              <a:hlinkClick r:id="rId3"/>
            </a:endParaRPr>
          </a:p>
          <a:p>
            <a:pPr marL="0" indent="0" algn="ctr">
              <a:buNone/>
            </a:pPr>
            <a:r>
              <a:rPr lang="en-US" sz="3200" dirty="0" smtClean="0">
                <a:hlinkClick r:id="rId3"/>
              </a:rPr>
              <a:t>Put Your Hands Together</a:t>
            </a:r>
            <a:endParaRPr lang="en-US" sz="3200" dirty="0" smtClean="0"/>
          </a:p>
          <a:p>
            <a:pPr marL="0" indent="0" algn="ctr">
              <a:buNone/>
            </a:pPr>
            <a:r>
              <a:rPr lang="en-US" sz="1800" dirty="0" smtClean="0"/>
              <a:t>(Click on link)</a:t>
            </a:r>
            <a:endParaRPr lang="en-US" sz="1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476341"/>
            <a:ext cx="2826321" cy="384349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 Hands After</a:t>
            </a:r>
            <a:endParaRPr lang="en-US" dirty="0"/>
          </a:p>
        </p:txBody>
      </p:sp>
      <p:sp>
        <p:nvSpPr>
          <p:cNvPr id="3" name="Footer Placeholder 2"/>
          <p:cNvSpPr>
            <a:spLocks noGrp="1"/>
          </p:cNvSpPr>
          <p:nvPr>
            <p:ph type="ftr" sz="quarter" idx="11"/>
          </p:nvPr>
        </p:nvSpPr>
        <p:spPr>
          <a:xfrm>
            <a:off x="2057400" y="6482192"/>
            <a:ext cx="4953000" cy="375808"/>
          </a:xfrm>
        </p:spPr>
        <p:txBody>
          <a:bodyPr/>
          <a:lstStyle/>
          <a:p>
            <a:pPr algn="ctr"/>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AB57336C-D285-497B-8F30-CFF118B7AB01}" type="slidenum">
              <a:rPr lang="en-US" smtClean="0"/>
              <a:pPr/>
              <a:t>16</a:t>
            </a:fld>
            <a:endParaRPr lang="en-US"/>
          </a:p>
        </p:txBody>
      </p:sp>
      <p:sp>
        <p:nvSpPr>
          <p:cNvPr id="5" name="Content Placeholder 4"/>
          <p:cNvSpPr>
            <a:spLocks noGrp="1"/>
          </p:cNvSpPr>
          <p:nvPr>
            <p:ph sz="half" idx="1"/>
          </p:nvPr>
        </p:nvSpPr>
        <p:spPr/>
        <p:txBody>
          <a:bodyPr>
            <a:normAutofit fontScale="92500" lnSpcReduction="10000"/>
          </a:bodyPr>
          <a:lstStyle/>
          <a:p>
            <a:r>
              <a:rPr lang="en-US" dirty="0" smtClean="0"/>
              <a:t>Using the restroom</a:t>
            </a:r>
          </a:p>
          <a:p>
            <a:r>
              <a:rPr lang="en-US" dirty="0" smtClean="0"/>
              <a:t>Touching your hair, face, or body</a:t>
            </a:r>
          </a:p>
          <a:p>
            <a:r>
              <a:rPr lang="en-US" dirty="0" smtClean="0"/>
              <a:t>Handling raw meat poultry, or seafood (before and after)</a:t>
            </a:r>
          </a:p>
          <a:p>
            <a:r>
              <a:rPr lang="en-US" dirty="0" smtClean="0"/>
              <a:t>Touching clothing or aprons</a:t>
            </a:r>
          </a:p>
          <a:p>
            <a:r>
              <a:rPr lang="en-US" dirty="0" smtClean="0"/>
              <a:t>Taking out garbage</a:t>
            </a:r>
          </a:p>
          <a:p>
            <a:r>
              <a:rPr lang="en-US" dirty="0" smtClean="0"/>
              <a:t>Sneezing, coughing, or using a tissue</a:t>
            </a:r>
            <a:endParaRPr lang="en-US" dirty="0"/>
          </a:p>
        </p:txBody>
      </p:sp>
      <p:sp>
        <p:nvSpPr>
          <p:cNvPr id="6" name="Content Placeholder 5"/>
          <p:cNvSpPr>
            <a:spLocks noGrp="1"/>
          </p:cNvSpPr>
          <p:nvPr>
            <p:ph sz="half" idx="2"/>
          </p:nvPr>
        </p:nvSpPr>
        <p:spPr/>
        <p:txBody>
          <a:bodyPr>
            <a:normAutofit fontScale="92500" lnSpcReduction="10000"/>
          </a:bodyPr>
          <a:lstStyle/>
          <a:p>
            <a:r>
              <a:rPr lang="en-US" dirty="0" smtClean="0"/>
              <a:t>Handling chemicals</a:t>
            </a:r>
          </a:p>
          <a:p>
            <a:r>
              <a:rPr lang="en-US" dirty="0" smtClean="0"/>
              <a:t>Cleaning tables or busing dirty dishes</a:t>
            </a:r>
          </a:p>
          <a:p>
            <a:r>
              <a:rPr lang="en-US" dirty="0" smtClean="0"/>
              <a:t>Eating or drinking</a:t>
            </a:r>
          </a:p>
          <a:p>
            <a:r>
              <a:rPr lang="en-US" dirty="0" smtClean="0"/>
              <a:t>Chewing gum</a:t>
            </a:r>
          </a:p>
          <a:p>
            <a:r>
              <a:rPr lang="en-US" dirty="0" smtClean="0"/>
              <a:t>Handling money</a:t>
            </a:r>
          </a:p>
          <a:p>
            <a:r>
              <a:rPr lang="en-US" dirty="0" smtClean="0"/>
              <a:t>Handling fish or shellfish in a display tank</a:t>
            </a:r>
          </a:p>
          <a:p>
            <a:r>
              <a:rPr lang="en-US" dirty="0" smtClean="0"/>
              <a:t>Before putting on gloves</a:t>
            </a:r>
          </a:p>
          <a:p>
            <a:r>
              <a:rPr lang="en-US" dirty="0" smtClean="0"/>
              <a:t>Touching anything that may contaminate your hands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r>
              <a:rPr lang="en-US" dirty="0" smtClean="0"/>
              <a:t>Wear</a:t>
            </a:r>
            <a:endParaRPr lang="en-US" dirty="0"/>
          </a:p>
        </p:txBody>
      </p:sp>
      <p:sp>
        <p:nvSpPr>
          <p:cNvPr id="8" name="Text Placeholder 7"/>
          <p:cNvSpPr>
            <a:spLocks noGrp="1"/>
          </p:cNvSpPr>
          <p:nvPr>
            <p:ph type="body" sz="half" idx="3"/>
          </p:nvPr>
        </p:nvSpPr>
        <p:spPr/>
        <p:txBody>
          <a:bodyPr/>
          <a:lstStyle/>
          <a:p>
            <a:r>
              <a:rPr lang="en-US" dirty="0" smtClean="0"/>
              <a:t>Do Not Wear</a:t>
            </a:r>
            <a:endParaRPr lang="en-US" dirty="0"/>
          </a:p>
        </p:txBody>
      </p:sp>
      <p:sp>
        <p:nvSpPr>
          <p:cNvPr id="3" name="Footer Placeholder 2"/>
          <p:cNvSpPr>
            <a:spLocks noGrp="1"/>
          </p:cNvSpPr>
          <p:nvPr>
            <p:ph type="ftr" sz="quarter" idx="11"/>
          </p:nvPr>
        </p:nvSpPr>
        <p:spPr>
          <a:xfrm>
            <a:off x="1905000" y="6483096"/>
            <a:ext cx="5486400" cy="374904"/>
          </a:xfrm>
        </p:spPr>
        <p:txBody>
          <a:bodyPr/>
          <a:lstStyle/>
          <a:p>
            <a:pPr algn="ctr"/>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
        <p:nvSpPr>
          <p:cNvPr id="5" name="Content Placeholder 4"/>
          <p:cNvSpPr>
            <a:spLocks noGrp="1"/>
          </p:cNvSpPr>
          <p:nvPr>
            <p:ph sz="quarter" idx="2"/>
          </p:nvPr>
        </p:nvSpPr>
        <p:spPr/>
        <p:txBody>
          <a:bodyPr/>
          <a:lstStyle/>
          <a:p>
            <a:r>
              <a:rPr lang="en-US" dirty="0" smtClean="0"/>
              <a:t>Clean Aprons</a:t>
            </a:r>
          </a:p>
          <a:p>
            <a:r>
              <a:rPr lang="en-US" dirty="0" smtClean="0"/>
              <a:t>Clean Clothes</a:t>
            </a:r>
          </a:p>
          <a:p>
            <a:r>
              <a:rPr lang="en-US" dirty="0" smtClean="0"/>
              <a:t>Hair restraint</a:t>
            </a:r>
          </a:p>
          <a:p>
            <a:r>
              <a:rPr lang="en-US" dirty="0" smtClean="0"/>
              <a:t>Shoes (slip resistant)</a:t>
            </a:r>
          </a:p>
        </p:txBody>
      </p:sp>
      <p:sp>
        <p:nvSpPr>
          <p:cNvPr id="6" name="Content Placeholder 5"/>
          <p:cNvSpPr>
            <a:spLocks noGrp="1"/>
          </p:cNvSpPr>
          <p:nvPr>
            <p:ph sz="quarter" idx="4"/>
          </p:nvPr>
        </p:nvSpPr>
        <p:spPr/>
        <p:txBody>
          <a:bodyPr>
            <a:normAutofit/>
          </a:bodyPr>
          <a:lstStyle/>
          <a:p>
            <a:r>
              <a:rPr lang="en-US" dirty="0" smtClean="0"/>
              <a:t>False nails</a:t>
            </a:r>
          </a:p>
          <a:p>
            <a:r>
              <a:rPr lang="en-US" dirty="0" smtClean="0"/>
              <a:t>Fingernail polish</a:t>
            </a:r>
          </a:p>
          <a:p>
            <a:r>
              <a:rPr lang="en-US" dirty="0" smtClean="0"/>
              <a:t>Jewelry</a:t>
            </a:r>
          </a:p>
          <a:p>
            <a:pPr lvl="1"/>
            <a:r>
              <a:rPr lang="en-US" dirty="0" smtClean="0"/>
              <a:t>Watches</a:t>
            </a:r>
          </a:p>
          <a:p>
            <a:pPr lvl="1"/>
            <a:r>
              <a:rPr lang="en-US" dirty="0" smtClean="0"/>
              <a:t>Dangling earrings</a:t>
            </a:r>
          </a:p>
          <a:p>
            <a:pPr lvl="1"/>
            <a:r>
              <a:rPr lang="en-US" dirty="0" smtClean="0"/>
              <a:t>Rings</a:t>
            </a:r>
          </a:p>
          <a:p>
            <a:pPr lvl="2"/>
            <a:r>
              <a:rPr lang="en-US" dirty="0" smtClean="0"/>
              <a:t>Except for a plain metal band</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AB57336C-D285-497B-8F30-CFF118B7AB01}" type="slidenum">
              <a:rPr lang="en-US" smtClean="0"/>
              <a:pPr/>
              <a:t>17</a:t>
            </a:fld>
            <a:endParaRPr lang="en-US"/>
          </a:p>
        </p:txBody>
      </p:sp>
      <p:sp>
        <p:nvSpPr>
          <p:cNvPr id="2" name="Title 1"/>
          <p:cNvSpPr>
            <a:spLocks noGrp="1"/>
          </p:cNvSpPr>
          <p:nvPr>
            <p:ph type="title"/>
          </p:nvPr>
        </p:nvSpPr>
        <p:spPr/>
        <p:txBody>
          <a:bodyPr/>
          <a:lstStyle/>
          <a:p>
            <a:r>
              <a:rPr lang="en-US" dirty="0" smtClean="0"/>
              <a:t>Appropriate Attire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a:bodyPr>
          <a:lstStyle/>
          <a:p>
            <a:fld id="{401CF334-2D5C-4859-84A6-CA7E6E43FAEB}" type="slidenum">
              <a:rPr lang="en-US" smtClean="0"/>
              <a:pPr/>
              <a:t>18</a:t>
            </a:fld>
            <a:endParaRPr lang="en-US"/>
          </a:p>
        </p:txBody>
      </p:sp>
      <p:sp>
        <p:nvSpPr>
          <p:cNvPr id="4" name="Title 3"/>
          <p:cNvSpPr>
            <a:spLocks noGrp="1"/>
          </p:cNvSpPr>
          <p:nvPr>
            <p:ph type="title"/>
          </p:nvPr>
        </p:nvSpPr>
        <p:spPr/>
        <p:txBody>
          <a:bodyPr/>
          <a:lstStyle/>
          <a:p>
            <a:r>
              <a:rPr lang="en-US" dirty="0" smtClean="0"/>
              <a:t>Questions?</a:t>
            </a:r>
            <a:endParaRPr lang="en-US" dirty="0"/>
          </a:p>
        </p:txBody>
      </p:sp>
      <p:sp>
        <p:nvSpPr>
          <p:cNvPr id="6" name="Rectangle 5"/>
          <p:cNvSpPr/>
          <p:nvPr/>
        </p:nvSpPr>
        <p:spPr>
          <a:xfrm>
            <a:off x="2298471" y="6459379"/>
            <a:ext cx="4572000" cy="246221"/>
          </a:xfrm>
          <a:prstGeom prst="rect">
            <a:avLst/>
          </a:prstGeom>
        </p:spPr>
        <p:txBody>
          <a:bodyPr>
            <a:spAutoFit/>
          </a:bodyPr>
          <a:lstStyle/>
          <a:p>
            <a:pPr algn="ctr"/>
            <a:r>
              <a:rPr lang="en-US" sz="1000" dirty="0" smtClean="0">
                <a:solidFill>
                  <a:schemeClr val="bg1"/>
                </a:solidFill>
                <a:latin typeface="Arial" pitchFamily="34" charset="0"/>
                <a:cs typeface="Arial" pitchFamily="34" charset="0"/>
              </a:rPr>
              <a:t>Copyright © Texas Education Agency, 2012. All rights reserved.</a:t>
            </a:r>
            <a:endParaRPr lang="en-US" sz="1000" dirty="0">
              <a:solidFill>
                <a:schemeClr val="bg1"/>
              </a:solidFill>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823" y="2327820"/>
            <a:ext cx="3200257" cy="3200257"/>
          </a:xfrm>
          <a:prstGeom prst="rect">
            <a:avLst/>
          </a:prstGeom>
        </p:spPr>
      </p:pic>
    </p:spTree>
    <p:extLst>
      <p:ext uri="{BB962C8B-B14F-4D97-AF65-F5344CB8AC3E}">
        <p14:creationId xmlns:p14="http://schemas.microsoft.com/office/powerpoint/2010/main" val="3904290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3" name="Footer Placeholder 2"/>
          <p:cNvSpPr>
            <a:spLocks noGrp="1"/>
          </p:cNvSpPr>
          <p:nvPr>
            <p:ph type="ftr" sz="quarter" idx="11"/>
          </p:nvPr>
        </p:nvSpPr>
        <p:spPr>
          <a:xfrm>
            <a:off x="1828800" y="6482192"/>
            <a:ext cx="5715000" cy="375808"/>
          </a:xfrm>
        </p:spPr>
        <p:txBody>
          <a:bodyPr/>
          <a:lstStyle/>
          <a:p>
            <a:pPr algn="ctr"/>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
        <p:nvSpPr>
          <p:cNvPr id="4" name="Content Placeholder 3"/>
          <p:cNvSpPr>
            <a:spLocks noGrp="1"/>
          </p:cNvSpPr>
          <p:nvPr>
            <p:ph sz="quarter" idx="1"/>
          </p:nvPr>
        </p:nvSpPr>
        <p:spPr/>
        <p:txBody>
          <a:bodyPr>
            <a:normAutofit fontScale="55000" lnSpcReduction="20000"/>
          </a:bodyPr>
          <a:lstStyle/>
          <a:p>
            <a:pPr>
              <a:buNone/>
            </a:pPr>
            <a:r>
              <a:rPr lang="en-US" sz="2200" dirty="0" smtClean="0"/>
              <a:t>Images:</a:t>
            </a:r>
          </a:p>
          <a:p>
            <a:r>
              <a:rPr lang="en-US" sz="2200" dirty="0" smtClean="0"/>
              <a:t>Microsoft Office Clip Art</a:t>
            </a:r>
            <a:r>
              <a:rPr lang="en-US" sz="2200" dirty="0"/>
              <a:t>: Used with permission from Microsoft</a:t>
            </a:r>
            <a:r>
              <a:rPr lang="en-US" sz="2200" dirty="0" smtClean="0"/>
              <a:t>.</a:t>
            </a:r>
          </a:p>
          <a:p>
            <a:pPr>
              <a:buNone/>
            </a:pPr>
            <a:r>
              <a:rPr lang="en-US" sz="2200" dirty="0" smtClean="0"/>
              <a:t>Textbooks:</a:t>
            </a:r>
          </a:p>
          <a:p>
            <a:r>
              <a:rPr lang="en-US" sz="2200" dirty="0" err="1" smtClean="0"/>
              <a:t>Kowtaluk</a:t>
            </a:r>
            <a:r>
              <a:rPr lang="en-US" sz="2200" dirty="0" smtClean="0"/>
              <a:t>, H. (2010). </a:t>
            </a:r>
            <a:r>
              <a:rPr lang="en-US" sz="2200" i="1" dirty="0" smtClean="0"/>
              <a:t>Food for today</a:t>
            </a:r>
            <a:r>
              <a:rPr lang="en-US" sz="2200" dirty="0" smtClean="0"/>
              <a:t>. Columbus, OH: Glencoe/McGraw-Hill.</a:t>
            </a:r>
          </a:p>
          <a:p>
            <a:r>
              <a:rPr lang="en-US" sz="2200" i="1" dirty="0" smtClean="0"/>
              <a:t>ServSafe® Manager</a:t>
            </a:r>
            <a:r>
              <a:rPr lang="en-US" sz="2200" dirty="0" smtClean="0"/>
              <a:t>. 6</a:t>
            </a:r>
            <a:r>
              <a:rPr lang="en-US" sz="2200" baseline="30000" dirty="0" smtClean="0"/>
              <a:t>th</a:t>
            </a:r>
            <a:r>
              <a:rPr lang="en-US" sz="2200" dirty="0" smtClean="0"/>
              <a:t>. Chicago, IL: National Restaurant Association, 2012. Print.</a:t>
            </a:r>
          </a:p>
          <a:p>
            <a:r>
              <a:rPr lang="en-US" sz="2200" i="1" dirty="0" smtClean="0"/>
              <a:t>ServSafe Starters Employee Guide™</a:t>
            </a:r>
            <a:r>
              <a:rPr lang="en-US" sz="2200" dirty="0" smtClean="0"/>
              <a:t>, 5</a:t>
            </a:r>
            <a:r>
              <a:rPr lang="en-US" sz="2200" baseline="30000" dirty="0" smtClean="0"/>
              <a:t>th</a:t>
            </a:r>
            <a:r>
              <a:rPr lang="en-US" sz="2200" dirty="0" smtClean="0"/>
              <a:t>. Chicago, IL: National Restaurant Association, 2010. Print.</a:t>
            </a:r>
          </a:p>
          <a:p>
            <a:pPr>
              <a:buNone/>
            </a:pPr>
            <a:r>
              <a:rPr lang="en-US" sz="2200" dirty="0" smtClean="0"/>
              <a:t>Websites:</a:t>
            </a:r>
          </a:p>
          <a:p>
            <a:r>
              <a:rPr lang="en-US" sz="2200" dirty="0" smtClean="0"/>
              <a:t>Your Gateway to Federal Food Safety Information</a:t>
            </a:r>
          </a:p>
          <a:p>
            <a:pPr>
              <a:buNone/>
            </a:pPr>
            <a:r>
              <a:rPr lang="en-US" sz="2200" dirty="0" smtClean="0"/>
              <a:t>	www.foodsafety.gov</a:t>
            </a:r>
          </a:p>
          <a:p>
            <a:pPr>
              <a:buNone/>
            </a:pPr>
            <a:r>
              <a:rPr lang="en-US" sz="2200" dirty="0" smtClean="0"/>
              <a:t>YouTube™:</a:t>
            </a:r>
          </a:p>
          <a:p>
            <a:r>
              <a:rPr lang="en-US" sz="2200" dirty="0" smtClean="0"/>
              <a:t>How to Use a Fire Extinguisher</a:t>
            </a:r>
          </a:p>
          <a:p>
            <a:pPr>
              <a:buNone/>
            </a:pPr>
            <a:r>
              <a:rPr lang="en-US" sz="2200" b="1" dirty="0" smtClean="0"/>
              <a:t>	</a:t>
            </a:r>
            <a:r>
              <a:rPr lang="en-US" sz="2200" dirty="0" smtClean="0"/>
              <a:t>Accidents happen. Be prepared to fight your own fire by learning how to use a fire extinguisher.</a:t>
            </a:r>
          </a:p>
          <a:p>
            <a:pPr>
              <a:buNone/>
            </a:pPr>
            <a:r>
              <a:rPr lang="en-US" sz="2200" dirty="0" smtClean="0"/>
              <a:t>	</a:t>
            </a:r>
            <a:r>
              <a:rPr lang="en-US" sz="2200" dirty="0" smtClean="0">
                <a:hlinkClick r:id="rId2"/>
              </a:rPr>
              <a:t>http://youtu.be/lUojO1HvC8c</a:t>
            </a:r>
            <a:endParaRPr lang="en-US" sz="2200" dirty="0" smtClean="0"/>
          </a:p>
          <a:p>
            <a:r>
              <a:rPr lang="en-US" sz="2200" dirty="0" smtClean="0"/>
              <a:t>Kitchen Fire 411</a:t>
            </a:r>
          </a:p>
          <a:p>
            <a:pPr>
              <a:buNone/>
            </a:pPr>
            <a:r>
              <a:rPr lang="en-US" sz="2200" dirty="0" smtClean="0"/>
              <a:t>	Susan </a:t>
            </a:r>
            <a:r>
              <a:rPr lang="en-US" sz="2200" dirty="0" err="1" smtClean="0"/>
              <a:t>Koeppen</a:t>
            </a:r>
            <a:r>
              <a:rPr lang="en-US" sz="2200" dirty="0" smtClean="0"/>
              <a:t> visits a fire testing facility to show you how to deal with a grease fire in your kitchen quickly and safely.</a:t>
            </a:r>
          </a:p>
          <a:p>
            <a:pPr>
              <a:buNone/>
            </a:pPr>
            <a:r>
              <a:rPr lang="en-US" sz="2200" dirty="0" smtClean="0"/>
              <a:t>	</a:t>
            </a:r>
            <a:r>
              <a:rPr lang="en-US" sz="2200" dirty="0" smtClean="0">
                <a:hlinkClick r:id="rId3"/>
              </a:rPr>
              <a:t>http://youtu.be/PyrbiU0sB4s</a:t>
            </a:r>
            <a:endParaRPr lang="en-US" sz="2200" dirty="0" smtClean="0"/>
          </a:p>
          <a:p>
            <a:r>
              <a:rPr lang="en-US" sz="2200" dirty="0" smtClean="0"/>
              <a:t>Put Your Hands Together </a:t>
            </a:r>
          </a:p>
          <a:p>
            <a:pPr>
              <a:buNone/>
            </a:pPr>
            <a:r>
              <a:rPr lang="en-US" sz="2200" dirty="0" smtClean="0"/>
              <a:t>	CDC – Centers for Disease Control and Prevention</a:t>
            </a:r>
          </a:p>
          <a:p>
            <a:pPr marL="273050" indent="15875">
              <a:buNone/>
            </a:pPr>
            <a:r>
              <a:rPr lang="en-US" sz="2200" dirty="0">
                <a:hlinkClick r:id="rId4"/>
              </a:rPr>
              <a:t>http://www.cdc.gov/cdctv/handstogether</a:t>
            </a:r>
            <a:r>
              <a:rPr lang="en-US" sz="2200" dirty="0" smtClean="0">
                <a:hlinkClick r:id="rId4"/>
              </a:rPr>
              <a:t>/</a:t>
            </a:r>
            <a:endParaRPr lang="en-US" sz="2200" dirty="0" smtClean="0"/>
          </a:p>
          <a:p>
            <a:r>
              <a:rPr lang="en-US" sz="2200" dirty="0" smtClean="0"/>
              <a:t>Sanitizing the Kitchen</a:t>
            </a:r>
          </a:p>
          <a:p>
            <a:pPr>
              <a:buNone/>
            </a:pPr>
            <a:r>
              <a:rPr lang="en-US" sz="2200" dirty="0" smtClean="0"/>
              <a:t>	Consumers can protect themselves by preventing the spread of germs by both cleaning and sanitizing surfaces where food is prepared. This video explains how to make sanitizing solution with ingredients most people already have around the house.</a:t>
            </a:r>
          </a:p>
          <a:p>
            <a:pPr>
              <a:buNone/>
            </a:pPr>
            <a:r>
              <a:rPr lang="en-US" sz="2200" dirty="0" smtClean="0"/>
              <a:t>	</a:t>
            </a:r>
            <a:r>
              <a:rPr lang="en-US" sz="2200" dirty="0" smtClean="0">
                <a:hlinkClick r:id="rId5"/>
              </a:rPr>
              <a:t>http://youtu.be/_9IhS2jv2OM</a:t>
            </a:r>
            <a:endParaRPr lang="en-US" sz="2200" dirty="0" smtClean="0"/>
          </a:p>
          <a:p>
            <a:pPr>
              <a:buNone/>
            </a:pPr>
            <a:endParaRPr lang="en-US" sz="2200" dirty="0" smtClean="0"/>
          </a:p>
          <a:p>
            <a:endParaRPr lang="en-US" sz="2200" dirty="0" smtClean="0"/>
          </a:p>
          <a:p>
            <a:pPr>
              <a:buNone/>
            </a:pPr>
            <a:endParaRPr lang="en-US" sz="2800"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AB57336C-D285-497B-8F30-CFF118B7AB01}"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3" name="Footer Placeholder 2"/>
          <p:cNvSpPr>
            <a:spLocks noGrp="1"/>
          </p:cNvSpPr>
          <p:nvPr>
            <p:ph type="ftr" sz="quarter" idx="11"/>
          </p:nvPr>
        </p:nvSpPr>
        <p:spPr>
          <a:xfrm>
            <a:off x="2286000" y="6485731"/>
            <a:ext cx="4724400" cy="524669"/>
          </a:xfrm>
        </p:spPr>
        <p:txBody>
          <a:bodyPr/>
          <a:lstStyle/>
          <a:p>
            <a:pPr algn="ctr"/>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
        <p:nvSpPr>
          <p:cNvPr id="5" name="Rectangle 2"/>
          <p:cNvSpPr>
            <a:spLocks noGrp="1" noChangeArrowheads="1"/>
          </p:cNvSpPr>
          <p:nvPr>
            <p:ph sz="quarter" idx="1"/>
          </p:nvPr>
        </p:nvSpPr>
        <p:spPr/>
        <p:txBody>
          <a:bodyPr>
            <a:normAutofit lnSpcReduction="10000"/>
          </a:bodyPr>
          <a:lstStyle/>
          <a:p>
            <a:pPr marL="0" indent="0" eaLnBrk="1" hangingPunct="1">
              <a:lnSpc>
                <a:spcPct val="80000"/>
              </a:lnSpc>
              <a:buFontTx/>
              <a:buNone/>
            </a:pPr>
            <a:r>
              <a:rPr lang="en-US" sz="1600" b="1" dirty="0" smtClean="0">
                <a:solidFill>
                  <a:schemeClr val="tx2"/>
                </a:solidFill>
              </a:rPr>
              <a:t>Copyright © Texas Education Agency, 2012. </a:t>
            </a:r>
            <a:r>
              <a:rPr lang="en-US" sz="1600" dirty="0" smtClean="0">
                <a:solidFill>
                  <a:schemeClr val="tx2"/>
                </a:solidFill>
              </a:rPr>
              <a:t>These Materials are copyrighted © and trademarked ™ as the property of the Texas Education Agency (TEA) and may not be reproduced without the express written permission of TEA, except under the following conditions:</a:t>
            </a:r>
          </a:p>
          <a:p>
            <a:pPr marL="457200" indent="-277813" eaLnBrk="1" hangingPunct="1">
              <a:lnSpc>
                <a:spcPct val="80000"/>
              </a:lnSpc>
              <a:buFontTx/>
              <a:buNone/>
            </a:pPr>
            <a:r>
              <a:rPr lang="en-US" sz="1600" dirty="0" smtClean="0">
                <a:solidFill>
                  <a:schemeClr val="tx2"/>
                </a:solidFill>
              </a:rPr>
              <a:t>1)  Texas public school districts, charter schools, and Education Service Centers may reproduce and use copies of the Materials and Related Materials for the districts’ and schools’ educational use without obtaining permission from TEA.</a:t>
            </a:r>
          </a:p>
          <a:p>
            <a:pPr marL="457200" indent="-277813" eaLnBrk="1" hangingPunct="1">
              <a:lnSpc>
                <a:spcPct val="80000"/>
              </a:lnSpc>
              <a:buFontTx/>
              <a:buNone/>
            </a:pPr>
            <a:r>
              <a:rPr lang="en-US" sz="1600" dirty="0" smtClean="0">
                <a:solidFill>
                  <a:schemeClr val="tx2"/>
                </a:solidFill>
              </a:rPr>
              <a:t>2)  Residents of the state of Texas may reproduce and use copies of the Materials and Related Materials for individual personal use only, without obtaining written permission of TEA.</a:t>
            </a:r>
          </a:p>
          <a:p>
            <a:pPr marL="457200" indent="-277813" eaLnBrk="1" hangingPunct="1">
              <a:lnSpc>
                <a:spcPct val="80000"/>
              </a:lnSpc>
              <a:buFontTx/>
              <a:buNone/>
            </a:pPr>
            <a:r>
              <a:rPr lang="en-US" sz="1600" dirty="0" smtClean="0">
                <a:solidFill>
                  <a:schemeClr val="tx2"/>
                </a:solidFill>
              </a:rPr>
              <a:t>3)  Any portion reproduced must be reproduced in its entirety and remain unedited, unaltered and unchanged in any way.</a:t>
            </a:r>
          </a:p>
          <a:p>
            <a:pPr marL="457200" indent="-277813" eaLnBrk="1" hangingPunct="1">
              <a:lnSpc>
                <a:spcPct val="80000"/>
              </a:lnSpc>
              <a:buFontTx/>
              <a:buNone/>
            </a:pPr>
            <a:r>
              <a:rPr lang="en-US" sz="1600" dirty="0" smtClean="0">
                <a:solidFill>
                  <a:schemeClr val="tx2"/>
                </a:solidFill>
              </a:rPr>
              <a:t>4)  No monetary charge can be made for the reproduced materials or any document containing them; however, a reasonable charge to cover only the cost of reproduction and distribution may be charged.</a:t>
            </a:r>
          </a:p>
          <a:p>
            <a:pPr marL="0" indent="0" eaLnBrk="1" hangingPunct="1">
              <a:lnSpc>
                <a:spcPct val="80000"/>
              </a:lnSpc>
              <a:buFontTx/>
              <a:buNone/>
            </a:pPr>
            <a:r>
              <a:rPr lang="en-US" sz="1600" dirty="0" smtClean="0">
                <a:solidFill>
                  <a:schemeClr val="tx2"/>
                </a:solidFill>
              </a:rPr>
              <a:t>Private entities or persons located in Texas that are </a:t>
            </a:r>
            <a:r>
              <a:rPr lang="en-US" sz="1600" b="1" dirty="0" smtClean="0">
                <a:solidFill>
                  <a:schemeClr val="tx2"/>
                </a:solidFill>
              </a:rPr>
              <a:t>not</a:t>
            </a:r>
            <a:r>
              <a:rPr lang="en-US" sz="1600" dirty="0" smtClean="0">
                <a:solidFill>
                  <a:schemeClr val="tx2"/>
                </a:solidFill>
              </a:rPr>
              <a:t> Texas public school districts, Texas Education Service Centers, or Texas charter schools or any entity, whether public or private, educational or non-educational, located </a:t>
            </a:r>
            <a:r>
              <a:rPr lang="en-US" sz="1600" b="1" dirty="0" smtClean="0">
                <a:solidFill>
                  <a:schemeClr val="tx2"/>
                </a:solidFill>
              </a:rPr>
              <a:t>outside the state of Texas</a:t>
            </a:r>
            <a:r>
              <a:rPr lang="en-US" sz="1600" dirty="0" smtClean="0">
                <a:solidFill>
                  <a:schemeClr val="tx2"/>
                </a:solidFill>
              </a:rPr>
              <a:t> </a:t>
            </a:r>
            <a:r>
              <a:rPr lang="en-US" sz="1600" i="1" dirty="0" smtClean="0">
                <a:solidFill>
                  <a:schemeClr val="tx2"/>
                </a:solidFill>
              </a:rPr>
              <a:t>MUST</a:t>
            </a:r>
            <a:r>
              <a:rPr lang="en-US" sz="1600" dirty="0" smtClean="0">
                <a:solidFill>
                  <a:schemeClr val="tx2"/>
                </a:solidFill>
              </a:rPr>
              <a:t> obtain written approval from TEA and will be required to enter into a license agreement that may involve the payment of a licensing fee or a royalty.</a:t>
            </a:r>
          </a:p>
          <a:p>
            <a:pPr marL="0" indent="0" eaLnBrk="1" hangingPunct="1">
              <a:lnSpc>
                <a:spcPct val="80000"/>
              </a:lnSpc>
              <a:buFontTx/>
              <a:buNone/>
            </a:pPr>
            <a:r>
              <a:rPr lang="en-US" sz="1600" dirty="0" smtClean="0">
                <a:solidFill>
                  <a:schemeClr val="tx2"/>
                </a:solidFill>
              </a:rPr>
              <a:t>For information contact: Office of Copyrights, Trademarks, License Agreements, and Royalties, Texas Education Agency, 1701 N. Congress Ave., Austin, TX  78701-1494; phone 512-463-7004; email: </a:t>
            </a:r>
            <a:r>
              <a:rPr lang="en-US" sz="1600" dirty="0" smtClean="0">
                <a:solidFill>
                  <a:schemeClr val="tx2"/>
                </a:solidFill>
                <a:hlinkClick r:id="rId2"/>
              </a:rPr>
              <a:t>copyrights@tea.state.tx.us</a:t>
            </a:r>
            <a:r>
              <a:rPr lang="en-US" sz="1600" dirty="0" smtClean="0">
                <a:solidFill>
                  <a:schemeClr val="tx2"/>
                </a:solidFill>
              </a:rPr>
              <a:t>.</a:t>
            </a:r>
          </a:p>
        </p:txBody>
      </p:sp>
      <p:sp>
        <p:nvSpPr>
          <p:cNvPr id="6" name="Slide Number Placeholder 5"/>
          <p:cNvSpPr>
            <a:spLocks noGrp="1"/>
          </p:cNvSpPr>
          <p:nvPr>
            <p:ph type="sldNum" sz="quarter" idx="12"/>
          </p:nvPr>
        </p:nvSpPr>
        <p:spPr/>
        <p:txBody>
          <a:bodyPr/>
          <a:lstStyle/>
          <a:p>
            <a:fld id="{AB57336C-D285-497B-8F30-CFF118B7AB01}"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447800" y="6482192"/>
            <a:ext cx="6400800" cy="452008"/>
          </a:xfrm>
        </p:spPr>
        <p:txBody>
          <a:bodyPr/>
          <a:lstStyle/>
          <a:p>
            <a:pPr algn="ctr"/>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
        <p:nvSpPr>
          <p:cNvPr id="4" name="Title 3"/>
          <p:cNvSpPr>
            <a:spLocks noGrp="1"/>
          </p:cNvSpPr>
          <p:nvPr>
            <p:ph type="title"/>
          </p:nvPr>
        </p:nvSpPr>
        <p:spPr/>
        <p:txBody>
          <a:bodyPr/>
          <a:lstStyle/>
          <a:p>
            <a:r>
              <a:rPr lang="en-US" dirty="0" smtClean="0"/>
              <a:t>Kitchen Safety</a:t>
            </a:r>
            <a:endParaRPr lang="en-US" dirty="0"/>
          </a:p>
        </p:txBody>
      </p:sp>
      <p:pic>
        <p:nvPicPr>
          <p:cNvPr id="3077" name="Picture 5"/>
          <p:cNvPicPr>
            <a:picLocks noChangeAspect="1" noChangeArrowheads="1"/>
          </p:cNvPicPr>
          <p:nvPr/>
        </p:nvPicPr>
        <p:blipFill>
          <a:blip r:embed="rId2" cstate="print"/>
          <a:srcRect/>
          <a:stretch>
            <a:fillRect/>
          </a:stretch>
        </p:blipFill>
        <p:spPr bwMode="auto">
          <a:xfrm>
            <a:off x="4876800" y="3200400"/>
            <a:ext cx="3276600" cy="2414337"/>
          </a:xfrm>
          <a:prstGeom prst="rect">
            <a:avLst/>
          </a:prstGeom>
          <a:noFill/>
          <a:ln w="9525">
            <a:noFill/>
            <a:miter lim="800000"/>
            <a:headEnd/>
            <a:tailEnd/>
          </a:ln>
          <a:effectLst/>
        </p:spPr>
      </p:pic>
      <p:pic>
        <p:nvPicPr>
          <p:cNvPr id="3078" name="Picture 6"/>
          <p:cNvPicPr>
            <a:picLocks noChangeAspect="1" noChangeArrowheads="1"/>
          </p:cNvPicPr>
          <p:nvPr/>
        </p:nvPicPr>
        <p:blipFill>
          <a:blip r:embed="rId3" cstate="print"/>
          <a:srcRect/>
          <a:stretch>
            <a:fillRect/>
          </a:stretch>
        </p:blipFill>
        <p:spPr bwMode="auto">
          <a:xfrm>
            <a:off x="1295400" y="3048000"/>
            <a:ext cx="2035313" cy="2544763"/>
          </a:xfrm>
          <a:prstGeom prst="rect">
            <a:avLst/>
          </a:prstGeom>
          <a:noFill/>
          <a:ln w="9525">
            <a:noFill/>
            <a:miter lim="800000"/>
            <a:headEnd/>
            <a:tailEnd/>
          </a:ln>
          <a:effectLst/>
        </p:spPr>
      </p:pic>
      <p:sp>
        <p:nvSpPr>
          <p:cNvPr id="10" name="Slide Number Placeholder 9"/>
          <p:cNvSpPr>
            <a:spLocks noGrp="1"/>
          </p:cNvSpPr>
          <p:nvPr>
            <p:ph type="sldNum" sz="quarter" idx="12"/>
          </p:nvPr>
        </p:nvSpPr>
        <p:spPr/>
        <p:txBody>
          <a:bodyPr/>
          <a:lstStyle/>
          <a:p>
            <a:fld id="{AB57336C-D285-497B-8F30-CFF118B7AB01}"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Kitchen Hazards</a:t>
            </a:r>
            <a:endParaRPr lang="en-US" dirty="0"/>
          </a:p>
        </p:txBody>
      </p:sp>
      <p:sp>
        <p:nvSpPr>
          <p:cNvPr id="18" name="Footer Placeholder 17"/>
          <p:cNvSpPr>
            <a:spLocks noGrp="1"/>
          </p:cNvSpPr>
          <p:nvPr>
            <p:ph type="ftr" sz="quarter" idx="11"/>
          </p:nvPr>
        </p:nvSpPr>
        <p:spPr>
          <a:xfrm>
            <a:off x="1752600" y="6482192"/>
            <a:ext cx="5638800" cy="375808"/>
          </a:xfrm>
        </p:spPr>
        <p:txBody>
          <a:bodyPr/>
          <a:lstStyle/>
          <a:p>
            <a:pPr algn="ctr"/>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
        <p:nvSpPr>
          <p:cNvPr id="3" name="Content Placeholder 2"/>
          <p:cNvSpPr>
            <a:spLocks noGrp="1"/>
          </p:cNvSpPr>
          <p:nvPr>
            <p:ph sz="quarter" idx="1"/>
          </p:nvPr>
        </p:nvSpPr>
        <p:spPr/>
        <p:txBody>
          <a:bodyPr/>
          <a:lstStyle/>
          <a:p>
            <a:r>
              <a:rPr lang="en-US" sz="3600" dirty="0" smtClean="0"/>
              <a:t>Burns</a:t>
            </a:r>
          </a:p>
          <a:p>
            <a:r>
              <a:rPr lang="en-US" sz="3600" dirty="0" smtClean="0"/>
              <a:t>Cuts</a:t>
            </a:r>
          </a:p>
          <a:p>
            <a:r>
              <a:rPr lang="en-US" sz="3600" dirty="0" smtClean="0"/>
              <a:t>Electrical shocks</a:t>
            </a:r>
          </a:p>
          <a:p>
            <a:r>
              <a:rPr lang="en-US" sz="3600" dirty="0" smtClean="0"/>
              <a:t>Falls</a:t>
            </a:r>
          </a:p>
          <a:p>
            <a:r>
              <a:rPr lang="en-US" sz="3600" dirty="0" smtClean="0"/>
              <a:t>Poisoning</a:t>
            </a:r>
          </a:p>
          <a:p>
            <a:pPr>
              <a:buNone/>
            </a:pPr>
            <a:endParaRPr lang="en-US" sz="3600" dirty="0" smtClean="0"/>
          </a:p>
          <a:p>
            <a:pPr>
              <a:buNone/>
            </a:pPr>
            <a:endParaRPr lang="en-US" sz="3600" dirty="0" smtClean="0"/>
          </a:p>
          <a:p>
            <a:endParaRPr lang="en-US" dirty="0" smtClean="0"/>
          </a:p>
        </p:txBody>
      </p:sp>
      <p:pic>
        <p:nvPicPr>
          <p:cNvPr id="1026" name="Picture 2" descr="C:\Users\CTE\AppData\Local\Microsoft\Windows\Temporary Internet Files\Content.IE5\3W3444O1\MC900056281[1].wmf"/>
          <p:cNvPicPr>
            <a:picLocks noChangeAspect="1" noChangeArrowheads="1"/>
          </p:cNvPicPr>
          <p:nvPr/>
        </p:nvPicPr>
        <p:blipFill>
          <a:blip r:embed="rId3" cstate="print"/>
          <a:srcRect/>
          <a:stretch>
            <a:fillRect/>
          </a:stretch>
        </p:blipFill>
        <p:spPr bwMode="auto">
          <a:xfrm>
            <a:off x="6629400" y="4267200"/>
            <a:ext cx="1796796" cy="1784909"/>
          </a:xfrm>
          <a:prstGeom prst="rect">
            <a:avLst/>
          </a:prstGeom>
          <a:noFill/>
        </p:spPr>
      </p:pic>
      <p:pic>
        <p:nvPicPr>
          <p:cNvPr id="1031" name="Picture 7" descr="C:\Users\CTE\AppData\Local\Microsoft\Windows\Temporary Internet Files\Content.IE5\ZUPIM01Q\MP900401555[1].jpg"/>
          <p:cNvPicPr>
            <a:picLocks noChangeAspect="1" noChangeArrowheads="1"/>
          </p:cNvPicPr>
          <p:nvPr/>
        </p:nvPicPr>
        <p:blipFill>
          <a:blip r:embed="rId4" cstate="print"/>
          <a:srcRect/>
          <a:stretch>
            <a:fillRect/>
          </a:stretch>
        </p:blipFill>
        <p:spPr bwMode="auto">
          <a:xfrm rot="633604">
            <a:off x="5779075" y="1600934"/>
            <a:ext cx="2667000" cy="1777305"/>
          </a:xfrm>
          <a:prstGeom prst="rect">
            <a:avLst/>
          </a:prstGeom>
          <a:noFill/>
        </p:spPr>
      </p:pic>
      <p:pic>
        <p:nvPicPr>
          <p:cNvPr id="1037" name="Picture 13" descr="C:\Users\CTE\AppData\Local\Microsoft\Windows\Temporary Internet Files\Content.IE5\3W3444O1\MP900438619[1].jpg"/>
          <p:cNvPicPr>
            <a:picLocks noChangeAspect="1" noChangeArrowheads="1"/>
          </p:cNvPicPr>
          <p:nvPr/>
        </p:nvPicPr>
        <p:blipFill>
          <a:blip r:embed="rId5" cstate="print"/>
          <a:srcRect/>
          <a:stretch>
            <a:fillRect/>
          </a:stretch>
        </p:blipFill>
        <p:spPr bwMode="auto">
          <a:xfrm>
            <a:off x="4343400" y="3352800"/>
            <a:ext cx="1683584" cy="2514600"/>
          </a:xfrm>
          <a:prstGeom prst="rect">
            <a:avLst/>
          </a:prstGeom>
          <a:noFill/>
        </p:spPr>
      </p:pic>
      <p:sp>
        <p:nvSpPr>
          <p:cNvPr id="8" name="Slide Number Placeholder 7"/>
          <p:cNvSpPr>
            <a:spLocks noGrp="1"/>
          </p:cNvSpPr>
          <p:nvPr>
            <p:ph type="sldNum" sz="quarter" idx="12"/>
          </p:nvPr>
        </p:nvSpPr>
        <p:spPr/>
        <p:txBody>
          <a:bodyPr/>
          <a:lstStyle/>
          <a:p>
            <a:fld id="{AB57336C-D285-497B-8F30-CFF118B7AB01}"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Guidelines</a:t>
            </a:r>
            <a:endParaRPr lang="en-US" dirty="0"/>
          </a:p>
        </p:txBody>
      </p:sp>
      <p:sp>
        <p:nvSpPr>
          <p:cNvPr id="5" name="Footer Placeholder 4"/>
          <p:cNvSpPr>
            <a:spLocks noGrp="1"/>
          </p:cNvSpPr>
          <p:nvPr>
            <p:ph type="ftr" sz="quarter" idx="11"/>
          </p:nvPr>
        </p:nvSpPr>
        <p:spPr>
          <a:xfrm>
            <a:off x="2057400" y="6477000"/>
            <a:ext cx="5181600" cy="299608"/>
          </a:xfrm>
        </p:spPr>
        <p:txBody>
          <a:bodyPr/>
          <a:lstStyle/>
          <a:p>
            <a:pPr algn="ctr"/>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
        <p:nvSpPr>
          <p:cNvPr id="3" name="Content Placeholder 2"/>
          <p:cNvSpPr>
            <a:spLocks noGrp="1"/>
          </p:cNvSpPr>
          <p:nvPr>
            <p:ph sz="quarter" idx="1"/>
          </p:nvPr>
        </p:nvSpPr>
        <p:spPr/>
        <p:txBody>
          <a:bodyPr>
            <a:normAutofit/>
          </a:bodyPr>
          <a:lstStyle/>
          <a:p>
            <a:r>
              <a:rPr lang="en-US" sz="3200" dirty="0" smtClean="0"/>
              <a:t>Pay attention to tasks</a:t>
            </a:r>
          </a:p>
          <a:p>
            <a:r>
              <a:rPr lang="en-US" sz="3200" dirty="0" smtClean="0"/>
              <a:t>Dress for safety</a:t>
            </a:r>
          </a:p>
          <a:p>
            <a:r>
              <a:rPr lang="en-US" sz="3200" dirty="0" smtClean="0"/>
              <a:t>Prevent clutter</a:t>
            </a:r>
          </a:p>
          <a:p>
            <a:r>
              <a:rPr lang="en-US" sz="3200" dirty="0" smtClean="0"/>
              <a:t>Close drawers and doors completely</a:t>
            </a:r>
          </a:p>
          <a:p>
            <a:r>
              <a:rPr lang="en-US" sz="3200" dirty="0" smtClean="0"/>
              <a:t>Use the right tool for the right job</a:t>
            </a:r>
          </a:p>
          <a:p>
            <a:r>
              <a:rPr lang="en-US" sz="3200" dirty="0" smtClean="0"/>
              <a:t>Store heavy items on low shelves</a:t>
            </a:r>
          </a:p>
          <a:p>
            <a:r>
              <a:rPr lang="en-US" sz="3200" dirty="0" smtClean="0"/>
              <a:t>Be aware of exit route</a:t>
            </a:r>
          </a:p>
        </p:txBody>
      </p:sp>
      <p:pic>
        <p:nvPicPr>
          <p:cNvPr id="4101" name="Picture 5" descr="C:\Users\CTE\AppData\Local\Microsoft\Windows\Temporary Internet Files\Content.IE5\6HVCECCH\MC900351636[1].wmf"/>
          <p:cNvPicPr>
            <a:picLocks noChangeAspect="1" noChangeArrowheads="1"/>
          </p:cNvPicPr>
          <p:nvPr/>
        </p:nvPicPr>
        <p:blipFill>
          <a:blip r:embed="rId3" cstate="print"/>
          <a:srcRect/>
          <a:stretch>
            <a:fillRect/>
          </a:stretch>
        </p:blipFill>
        <p:spPr bwMode="auto">
          <a:xfrm>
            <a:off x="6934200" y="4876800"/>
            <a:ext cx="1447800" cy="1612913"/>
          </a:xfrm>
          <a:prstGeom prst="rect">
            <a:avLst/>
          </a:prstGeom>
          <a:noFill/>
        </p:spPr>
      </p:pic>
      <p:sp>
        <p:nvSpPr>
          <p:cNvPr id="6" name="Slide Number Placeholder 5"/>
          <p:cNvSpPr>
            <a:spLocks noGrp="1"/>
          </p:cNvSpPr>
          <p:nvPr>
            <p:ph type="sldNum" sz="quarter" idx="12"/>
          </p:nvPr>
        </p:nvSpPr>
        <p:spPr/>
        <p:txBody>
          <a:bodyPr/>
          <a:lstStyle/>
          <a:p>
            <a:fld id="{AB57336C-D285-497B-8F30-CFF118B7AB01}"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Fire Safety</a:t>
            </a:r>
            <a:endParaRPr lang="en-US" dirty="0"/>
          </a:p>
        </p:txBody>
      </p:sp>
      <p:sp>
        <p:nvSpPr>
          <p:cNvPr id="8" name="Footer Placeholder 7"/>
          <p:cNvSpPr>
            <a:spLocks noGrp="1"/>
          </p:cNvSpPr>
          <p:nvPr>
            <p:ph type="ftr" sz="quarter" idx="11"/>
          </p:nvPr>
        </p:nvSpPr>
        <p:spPr>
          <a:xfrm>
            <a:off x="2209800" y="6482192"/>
            <a:ext cx="4953000" cy="375808"/>
          </a:xfrm>
        </p:spPr>
        <p:txBody>
          <a:bodyPr/>
          <a:lstStyle/>
          <a:p>
            <a:pPr algn="ctr"/>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
        <p:nvSpPr>
          <p:cNvPr id="6" name="Content Placeholder 5"/>
          <p:cNvSpPr>
            <a:spLocks noGrp="1"/>
          </p:cNvSpPr>
          <p:nvPr>
            <p:ph sz="quarter" idx="1"/>
          </p:nvPr>
        </p:nvSpPr>
        <p:spPr>
          <a:xfrm>
            <a:off x="381000" y="1447800"/>
            <a:ext cx="8229600" cy="4525963"/>
          </a:xfrm>
        </p:spPr>
        <p:txBody>
          <a:bodyPr>
            <a:normAutofit/>
          </a:bodyPr>
          <a:lstStyle/>
          <a:p>
            <a:pPr marL="0" indent="0">
              <a:buNone/>
            </a:pPr>
            <a:endParaRPr lang="en-US" dirty="0" smtClean="0"/>
          </a:p>
          <a:p>
            <a:pPr algn="ctr">
              <a:buNone/>
            </a:pPr>
            <a:endParaRPr lang="en-US" sz="3600" dirty="0" smtClean="0">
              <a:hlinkClick r:id="rId3"/>
            </a:endParaRPr>
          </a:p>
          <a:p>
            <a:pPr algn="ctr">
              <a:buNone/>
            </a:pPr>
            <a:r>
              <a:rPr lang="en-US" sz="3600" dirty="0" smtClean="0">
                <a:hlinkClick r:id="rId3"/>
              </a:rPr>
              <a:t>Kitchen Fire 411</a:t>
            </a:r>
            <a:endParaRPr lang="en-US" sz="3600" dirty="0" smtClean="0"/>
          </a:p>
          <a:p>
            <a:pPr algn="ctr">
              <a:buNone/>
            </a:pPr>
            <a:r>
              <a:rPr lang="en-US" sz="1800" dirty="0" smtClean="0"/>
              <a:t>(Click on link)</a:t>
            </a:r>
            <a:endParaRPr lang="en-US" sz="1800" dirty="0"/>
          </a:p>
        </p:txBody>
      </p:sp>
      <p:sp>
        <p:nvSpPr>
          <p:cNvPr id="7" name="Slide Number Placeholder 6"/>
          <p:cNvSpPr>
            <a:spLocks noGrp="1"/>
          </p:cNvSpPr>
          <p:nvPr>
            <p:ph type="sldNum" sz="quarter" idx="12"/>
          </p:nvPr>
        </p:nvSpPr>
        <p:spPr/>
        <p:txBody>
          <a:bodyPr/>
          <a:lstStyle/>
          <a:p>
            <a:fld id="{AB57336C-D285-497B-8F30-CFF118B7AB01}" type="slidenum">
              <a:rPr lang="en-US" smtClean="0"/>
              <a:pPr/>
              <a:t>6</a:t>
            </a:fld>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1488" y="3764280"/>
            <a:ext cx="3657600" cy="24079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Extinguisher</a:t>
            </a:r>
            <a:endParaRPr lang="en-US" dirty="0"/>
          </a:p>
        </p:txBody>
      </p:sp>
      <p:sp>
        <p:nvSpPr>
          <p:cNvPr id="3" name="Footer Placeholder 2"/>
          <p:cNvSpPr>
            <a:spLocks noGrp="1"/>
          </p:cNvSpPr>
          <p:nvPr>
            <p:ph type="ftr" sz="quarter" idx="11"/>
          </p:nvPr>
        </p:nvSpPr>
        <p:spPr>
          <a:xfrm>
            <a:off x="2514600" y="6477000"/>
            <a:ext cx="4035552" cy="339232"/>
          </a:xfrm>
        </p:spPr>
        <p:txBody>
          <a:bodyPr/>
          <a:lstStyle/>
          <a:p>
            <a:pPr algn="ctr"/>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AB57336C-D285-497B-8F30-CFF118B7AB01}" type="slidenum">
              <a:rPr lang="en-US" smtClean="0"/>
              <a:pPr/>
              <a:t>7</a:t>
            </a:fld>
            <a:endParaRPr lang="en-US"/>
          </a:p>
        </p:txBody>
      </p:sp>
      <p:sp>
        <p:nvSpPr>
          <p:cNvPr id="5" name="Content Placeholder 4"/>
          <p:cNvSpPr>
            <a:spLocks noGrp="1"/>
          </p:cNvSpPr>
          <p:nvPr>
            <p:ph sz="half" idx="1"/>
          </p:nvPr>
        </p:nvSpPr>
        <p:spPr/>
        <p:txBody>
          <a:bodyPr>
            <a:normAutofit fontScale="92500"/>
          </a:bodyPr>
          <a:lstStyle/>
          <a:p>
            <a:r>
              <a:rPr lang="en-US" sz="2400" b="1" dirty="0" smtClean="0"/>
              <a:t>How to Use a Fire Extinguisher</a:t>
            </a:r>
            <a:endParaRPr lang="en-US" sz="2400" dirty="0" smtClean="0"/>
          </a:p>
          <a:p>
            <a:pPr lvl="1"/>
            <a:r>
              <a:rPr lang="en-US" dirty="0" smtClean="0"/>
              <a:t>Know how fire extinguishers are classified</a:t>
            </a:r>
          </a:p>
          <a:p>
            <a:pPr lvl="1"/>
            <a:r>
              <a:rPr lang="en-US" dirty="0" smtClean="0"/>
              <a:t>Inspect the fire extinguisher</a:t>
            </a:r>
          </a:p>
          <a:p>
            <a:pPr lvl="1"/>
            <a:r>
              <a:rPr lang="en-US" dirty="0" smtClean="0"/>
              <a:t>Decide if you will evacuate or stay and fight</a:t>
            </a:r>
          </a:p>
          <a:p>
            <a:pPr lvl="1"/>
            <a:r>
              <a:rPr lang="en-US" dirty="0" smtClean="0"/>
              <a:t>Remember the acronym PASS</a:t>
            </a:r>
          </a:p>
          <a:p>
            <a:pPr lvl="2"/>
            <a:r>
              <a:rPr lang="en-US" dirty="0" smtClean="0"/>
              <a:t>Pull the pin</a:t>
            </a:r>
          </a:p>
          <a:p>
            <a:pPr lvl="2"/>
            <a:r>
              <a:rPr lang="en-US" dirty="0" smtClean="0"/>
              <a:t>Aim at the base of the fire Squeeze the lever</a:t>
            </a:r>
          </a:p>
          <a:p>
            <a:pPr lvl="2"/>
            <a:r>
              <a:rPr lang="en-US" dirty="0" smtClean="0"/>
              <a:t>Sweep back and forth</a:t>
            </a:r>
          </a:p>
          <a:p>
            <a:pPr>
              <a:buNone/>
            </a:pPr>
            <a:endParaRPr lang="en-US" dirty="0"/>
          </a:p>
        </p:txBody>
      </p:sp>
      <p:sp>
        <p:nvSpPr>
          <p:cNvPr id="7" name="Content Placeholder 6"/>
          <p:cNvSpPr>
            <a:spLocks noGrp="1"/>
          </p:cNvSpPr>
          <p:nvPr>
            <p:ph sz="half" idx="2"/>
          </p:nvPr>
        </p:nvSpPr>
        <p:spPr/>
        <p:txBody>
          <a:bodyPr>
            <a:normAutofit fontScale="92500"/>
          </a:bodyPr>
          <a:lstStyle/>
          <a:p>
            <a:pPr marL="0" lvl="2" indent="0" algn="ctr">
              <a:buClr>
                <a:schemeClr val="accent1"/>
              </a:buClr>
              <a:buSzPct val="85000"/>
              <a:buNone/>
            </a:pPr>
            <a:endParaRPr lang="en-US" dirty="0" smtClean="0">
              <a:hlinkClick r:id="rId3"/>
            </a:endParaRPr>
          </a:p>
          <a:p>
            <a:pPr marL="0" lvl="2" indent="0" algn="ctr">
              <a:buClr>
                <a:schemeClr val="accent1"/>
              </a:buClr>
              <a:buSzPct val="85000"/>
              <a:buNone/>
            </a:pPr>
            <a:endParaRPr lang="en-US" dirty="0">
              <a:hlinkClick r:id="rId3"/>
            </a:endParaRPr>
          </a:p>
          <a:p>
            <a:pPr marL="0" lvl="2" indent="0" algn="ctr">
              <a:buClr>
                <a:schemeClr val="accent1"/>
              </a:buClr>
              <a:buSzPct val="85000"/>
              <a:buNone/>
            </a:pPr>
            <a:endParaRPr lang="en-US" dirty="0" smtClean="0">
              <a:hlinkClick r:id="rId3"/>
            </a:endParaRPr>
          </a:p>
          <a:p>
            <a:pPr marL="0" lvl="2" indent="0" algn="ctr">
              <a:buClr>
                <a:schemeClr val="accent1"/>
              </a:buClr>
              <a:buSzPct val="85000"/>
              <a:buNone/>
            </a:pPr>
            <a:endParaRPr lang="en-US" dirty="0">
              <a:hlinkClick r:id="rId3"/>
            </a:endParaRPr>
          </a:p>
          <a:p>
            <a:pPr marL="0" lvl="2" indent="0" algn="ctr">
              <a:buClr>
                <a:schemeClr val="accent1"/>
              </a:buClr>
              <a:buSzPct val="85000"/>
              <a:buNone/>
            </a:pPr>
            <a:r>
              <a:rPr lang="en-US" sz="3500" dirty="0" smtClean="0">
                <a:hlinkClick r:id="rId3"/>
              </a:rPr>
              <a:t>How </a:t>
            </a:r>
            <a:r>
              <a:rPr lang="en-US" sz="3500" dirty="0">
                <a:hlinkClick r:id="rId3"/>
              </a:rPr>
              <a:t>to Use a </a:t>
            </a:r>
            <a:r>
              <a:rPr lang="en-US" sz="3500" dirty="0" smtClean="0">
                <a:hlinkClick r:id="rId3"/>
              </a:rPr>
              <a:t>Fire Extinguisher</a:t>
            </a:r>
            <a:endParaRPr lang="en-US" sz="3500" dirty="0" smtClean="0"/>
          </a:p>
          <a:p>
            <a:pPr marL="0" lvl="2" indent="0" algn="ctr">
              <a:buClr>
                <a:schemeClr val="accent1"/>
              </a:buClr>
              <a:buSzPct val="85000"/>
              <a:buNone/>
            </a:pPr>
            <a:r>
              <a:rPr lang="en-US" sz="1900" dirty="0" smtClean="0"/>
              <a:t>(Click on link)</a:t>
            </a:r>
            <a:endParaRPr lang="en-US" sz="1900" dirty="0"/>
          </a:p>
        </p:txBody>
      </p:sp>
      <p:pic>
        <p:nvPicPr>
          <p:cNvPr id="8" name="Picture 3" descr="C:\Users\CTE\AppData\Local\Microsoft\Windows\Temporary Internet Files\Content.IE5\3W3444O1\MP900341704[1].jpg"/>
          <p:cNvPicPr>
            <a:picLocks noChangeAspect="1" noChangeArrowheads="1"/>
          </p:cNvPicPr>
          <p:nvPr/>
        </p:nvPicPr>
        <p:blipFill>
          <a:blip r:embed="rId4" cstate="print"/>
          <a:srcRect/>
          <a:stretch>
            <a:fillRect/>
          </a:stretch>
        </p:blipFill>
        <p:spPr bwMode="auto">
          <a:xfrm>
            <a:off x="6248400" y="4382396"/>
            <a:ext cx="1343041" cy="188276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447800" y="6482192"/>
            <a:ext cx="6096000" cy="375808"/>
          </a:xfrm>
        </p:spPr>
        <p:txBody>
          <a:bodyPr/>
          <a:lstStyle/>
          <a:p>
            <a:pPr algn="ctr"/>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
        <p:nvSpPr>
          <p:cNvPr id="5" name="Title 4"/>
          <p:cNvSpPr>
            <a:spLocks noGrp="1"/>
          </p:cNvSpPr>
          <p:nvPr>
            <p:ph type="title"/>
          </p:nvPr>
        </p:nvSpPr>
        <p:spPr/>
        <p:txBody>
          <a:bodyPr/>
          <a:lstStyle/>
          <a:p>
            <a:r>
              <a:rPr lang="en-US" dirty="0" smtClean="0"/>
              <a:t>Food Safety</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133600" y="2743200"/>
            <a:ext cx="4879975" cy="323921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AB57336C-D285-497B-8F30-CFF118B7AB01}"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Each year, 1 in 6 Americans (or 48 million people) </a:t>
            </a:r>
            <a:r>
              <a:rPr lang="en-US" sz="3600" dirty="0" smtClean="0"/>
              <a:t>get </a:t>
            </a:r>
            <a:r>
              <a:rPr lang="en-US" sz="3600" dirty="0" smtClean="0"/>
              <a:t>sick from and 3,000 die of foodborne diseases.</a:t>
            </a:r>
          </a:p>
          <a:p>
            <a:r>
              <a:rPr lang="en-US" sz="3600" dirty="0" smtClean="0"/>
              <a:t>Reducing </a:t>
            </a:r>
            <a:r>
              <a:rPr lang="en-US" sz="3600" dirty="0" err="1" smtClean="0"/>
              <a:t>foodborne</a:t>
            </a:r>
            <a:r>
              <a:rPr lang="en-US" sz="3600" dirty="0" smtClean="0"/>
              <a:t> illness by just 10% would keep 5 million Americans from getting sick each year.</a:t>
            </a:r>
          </a:p>
        </p:txBody>
      </p:sp>
      <p:sp>
        <p:nvSpPr>
          <p:cNvPr id="3" name="Title 2"/>
          <p:cNvSpPr>
            <a:spLocks noGrp="1"/>
          </p:cNvSpPr>
          <p:nvPr>
            <p:ph type="title"/>
          </p:nvPr>
        </p:nvSpPr>
        <p:spPr/>
        <p:txBody>
          <a:bodyPr/>
          <a:lstStyle/>
          <a:p>
            <a:r>
              <a:rPr lang="en-US" dirty="0" err="1" smtClean="0"/>
              <a:t>Foodborne</a:t>
            </a:r>
            <a:r>
              <a:rPr lang="en-US" dirty="0" smtClean="0"/>
              <a:t> Illness</a:t>
            </a:r>
            <a:endParaRPr lang="en-US" dirty="0"/>
          </a:p>
        </p:txBody>
      </p:sp>
      <p:sp>
        <p:nvSpPr>
          <p:cNvPr id="4" name="Footer Placeholder 3"/>
          <p:cNvSpPr>
            <a:spLocks noGrp="1"/>
          </p:cNvSpPr>
          <p:nvPr>
            <p:ph type="ftr" sz="quarter" idx="11"/>
          </p:nvPr>
        </p:nvSpPr>
        <p:spPr>
          <a:xfrm>
            <a:off x="2438400" y="6492875"/>
            <a:ext cx="4495800" cy="517525"/>
          </a:xfrm>
        </p:spPr>
        <p:txBody>
          <a:bodyPr/>
          <a:lstStyle/>
          <a:p>
            <a:pPr algn="ctr"/>
            <a:r>
              <a:rPr lang="en-US" sz="1000" dirty="0" smtClean="0">
                <a:latin typeface="Arial" pitchFamily="34" charset="0"/>
                <a:cs typeface="Arial" pitchFamily="34" charset="0"/>
              </a:rPr>
              <a:t>Copyright © Texas Education Agency, 2012. All rights reserved.</a:t>
            </a:r>
            <a:endParaRPr lang="en-US" sz="1000" dirty="0">
              <a:latin typeface="Arial" pitchFamily="34" charset="0"/>
              <a:cs typeface="Arial" pitchFamily="34" charset="0"/>
            </a:endParaRPr>
          </a:p>
        </p:txBody>
      </p:sp>
      <p:sp>
        <p:nvSpPr>
          <p:cNvPr id="5" name="Rectangle 4"/>
          <p:cNvSpPr/>
          <p:nvPr/>
        </p:nvSpPr>
        <p:spPr>
          <a:xfrm>
            <a:off x="6705600" y="5257800"/>
            <a:ext cx="1962397" cy="369332"/>
          </a:xfrm>
          <a:prstGeom prst="rect">
            <a:avLst/>
          </a:prstGeom>
        </p:spPr>
        <p:txBody>
          <a:bodyPr wrap="none">
            <a:spAutoFit/>
          </a:bodyPr>
          <a:lstStyle/>
          <a:p>
            <a:r>
              <a:rPr lang="en-US" dirty="0" smtClean="0"/>
              <a:t>FoodSafety.gov </a:t>
            </a:r>
            <a:endParaRPr lang="en-US" dirty="0"/>
          </a:p>
        </p:txBody>
      </p:sp>
      <p:sp>
        <p:nvSpPr>
          <p:cNvPr id="8" name="Slide Number Placeholder 7"/>
          <p:cNvSpPr>
            <a:spLocks noGrp="1"/>
          </p:cNvSpPr>
          <p:nvPr>
            <p:ph type="sldNum" sz="quarter" idx="12"/>
          </p:nvPr>
        </p:nvSpPr>
        <p:spPr/>
        <p:txBody>
          <a:bodyPr/>
          <a:lstStyle/>
          <a:p>
            <a:fld id="{AB57336C-D285-497B-8F30-CFF118B7AB01}" type="slidenum">
              <a:rPr lang="en-US" smtClean="0"/>
              <a:pPr/>
              <a:t>9</a:t>
            </a:fld>
            <a:endParaRPr 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F9880E0-D169-4E1B-94D2-727BA816D4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Civic</Template>
  <TotalTime>4536</TotalTime>
  <Words>2369</Words>
  <Application>Microsoft Office PowerPoint</Application>
  <PresentationFormat>On-screen Show (4:3)</PresentationFormat>
  <Paragraphs>326</Paragraphs>
  <Slides>19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Georgia</vt:lpstr>
      <vt:lpstr>Wingdings</vt:lpstr>
      <vt:lpstr>Wingdings 2</vt:lpstr>
      <vt:lpstr>Civic</vt:lpstr>
      <vt:lpstr>Food Safety and Sanitation Guidelines</vt:lpstr>
      <vt:lpstr>Copyright</vt:lpstr>
      <vt:lpstr>Kitchen Safety</vt:lpstr>
      <vt:lpstr>Kitchen Hazards</vt:lpstr>
      <vt:lpstr>Safety Guidelines</vt:lpstr>
      <vt:lpstr>Fire Safety</vt:lpstr>
      <vt:lpstr>Fire Extinguisher</vt:lpstr>
      <vt:lpstr>Food Safety</vt:lpstr>
      <vt:lpstr>Foodborne Illness</vt:lpstr>
      <vt:lpstr>Causes of Food Poisoning</vt:lpstr>
      <vt:lpstr>Long Term Effects</vt:lpstr>
      <vt:lpstr>Who’s at Risk?</vt:lpstr>
      <vt:lpstr>Cleaning and Sanitizing</vt:lpstr>
      <vt:lpstr>Personal Hygiene</vt:lpstr>
      <vt:lpstr>How to Wash Your Hands</vt:lpstr>
      <vt:lpstr>Wash Hands After</vt:lpstr>
      <vt:lpstr>Appropriate Attire</vt:lpstr>
      <vt:lpstr>Questions?</vt:lpstr>
      <vt:lpstr>References and Resources</vt:lpstr>
    </vt:vector>
  </TitlesOfParts>
  <Manager>Cynthia Moreno</Manager>
  <Company>Stephen F. Austin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Food Safety and Sanitation Guidelines</dc:title>
  <dc:subject>Human Services</dc:subject>
  <dc:creator>Statewide Instructional Resources Development Center</dc:creator>
  <cp:keywords>Food Safety and Sanitation Guidelines</cp:keywords>
  <dc:description>© Copyright TEA</dc:description>
  <cp:lastModifiedBy>Cynthia Moreno</cp:lastModifiedBy>
  <cp:revision>125</cp:revision>
  <dcterms:created xsi:type="dcterms:W3CDTF">2011-08-22T18:57:05Z</dcterms:created>
  <dcterms:modified xsi:type="dcterms:W3CDTF">2013-10-05T05:52:18Z</dcterms:modified>
  <cp:category>Lifetime Nutrition and Wellness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TC300093729990</vt:lpwstr>
  </property>
</Properties>
</file>