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9144000" cy="6858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30-Apr-20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30-Apr-20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30-Apr-20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57287" y="930274"/>
            <a:ext cx="6827774" cy="59277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30-Apr-20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30-Apr-20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1601" y="482549"/>
            <a:ext cx="7085330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74975" y="1478979"/>
            <a:ext cx="4389120" cy="462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30-Apr-20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99018" y="6446122"/>
            <a:ext cx="2216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4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35480" y="1438783"/>
            <a:ext cx="6273038" cy="4200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478661" y="5528564"/>
            <a:ext cx="64884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4800" b="1" u="heavy" spc="-25" dirty="0">
                <a:latin typeface="Calibri"/>
                <a:cs typeface="Calibri"/>
              </a:rPr>
              <a:t>Life </a:t>
            </a:r>
            <a:r>
              <a:rPr sz="4800" b="1" u="heavy" spc="-10" dirty="0">
                <a:latin typeface="Calibri"/>
                <a:cs typeface="Calibri"/>
              </a:rPr>
              <a:t>Critical</a:t>
            </a:r>
            <a:r>
              <a:rPr sz="4800" b="1" u="heavy" spc="-20" dirty="0">
                <a:latin typeface="Calibri"/>
                <a:cs typeface="Calibri"/>
              </a:rPr>
              <a:t> Requirements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38286" y="36321"/>
            <a:ext cx="875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Rev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002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934" y="287477"/>
            <a:ext cx="5884545" cy="840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329"/>
              </a:lnSpc>
              <a:spcBef>
                <a:spcPts val="95"/>
              </a:spcBef>
              <a:tabLst>
                <a:tab pos="600075" algn="l"/>
              </a:tabLst>
            </a:pPr>
            <a:r>
              <a:rPr sz="2800" b="0" spc="-5" dirty="0">
                <a:latin typeface="Impact"/>
                <a:cs typeface="Impact"/>
              </a:rPr>
              <a:t>#7</a:t>
            </a:r>
            <a:r>
              <a:rPr sz="2600" b="0" spc="-5" dirty="0">
                <a:latin typeface="Calibri"/>
                <a:cs typeface="Calibri"/>
              </a:rPr>
              <a:t>:	</a:t>
            </a:r>
            <a:r>
              <a:rPr sz="2600" spc="-5" dirty="0"/>
              <a:t>Never </a:t>
            </a:r>
            <a:r>
              <a:rPr sz="2600" spc="-15" dirty="0"/>
              <a:t>disregard </a:t>
            </a:r>
            <a:r>
              <a:rPr sz="2600" dirty="0"/>
              <a:t>or bypass </a:t>
            </a:r>
            <a:r>
              <a:rPr sz="2600" spc="-5" dirty="0"/>
              <a:t>signage</a:t>
            </a:r>
            <a:r>
              <a:rPr sz="2600" dirty="0"/>
              <a:t> and</a:t>
            </a:r>
            <a:endParaRPr sz="2600">
              <a:latin typeface="Calibri"/>
              <a:cs typeface="Calibri"/>
            </a:endParaRPr>
          </a:p>
          <a:p>
            <a:pPr algn="ctr">
              <a:lnSpc>
                <a:spcPts val="3090"/>
              </a:lnSpc>
            </a:pPr>
            <a:r>
              <a:rPr sz="2600" spc="-5" dirty="0"/>
              <a:t>barricading.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3051175" y="1825879"/>
            <a:ext cx="4208780" cy="2022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43180" indent="-286385" algn="l" rtl="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Only </a:t>
            </a:r>
            <a:r>
              <a:rPr sz="1800" spc="-5" dirty="0">
                <a:latin typeface="Arial"/>
                <a:cs typeface="Arial"/>
              </a:rPr>
              <a:t>authorized personnel </a:t>
            </a:r>
            <a:r>
              <a:rPr sz="1800" dirty="0">
                <a:latin typeface="Arial"/>
                <a:cs typeface="Arial"/>
              </a:rPr>
              <a:t>may </a:t>
            </a:r>
            <a:r>
              <a:rPr sz="1800" spc="-15" dirty="0">
                <a:latin typeface="Arial"/>
                <a:cs typeface="Arial"/>
              </a:rPr>
              <a:t>work  within </a:t>
            </a:r>
            <a:r>
              <a:rPr sz="1800" spc="-10" dirty="0">
                <a:latin typeface="Arial"/>
                <a:cs typeface="Arial"/>
              </a:rPr>
              <a:t>“Danger” </a:t>
            </a:r>
            <a:r>
              <a:rPr sz="1800" spc="-5" dirty="0">
                <a:latin typeface="Arial"/>
                <a:cs typeface="Arial"/>
              </a:rPr>
              <a:t>designated </a:t>
            </a:r>
            <a:r>
              <a:rPr sz="1800" spc="-10" dirty="0">
                <a:latin typeface="Arial"/>
                <a:cs typeface="Arial"/>
              </a:rPr>
              <a:t>barricades  </a:t>
            </a:r>
            <a:r>
              <a:rPr sz="1800" spc="-5" dirty="0">
                <a:latin typeface="Arial"/>
                <a:cs typeface="Arial"/>
              </a:rPr>
              <a:t>indicated by red danger tape or  international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equivalent.</a:t>
            </a:r>
            <a:endParaRPr sz="1800" dirty="0">
              <a:latin typeface="Arial"/>
              <a:cs typeface="Arial"/>
            </a:endParaRPr>
          </a:p>
          <a:p>
            <a:pPr marL="299085" marR="5080" indent="-286385" algn="just" rtl="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5" dirty="0">
                <a:latin typeface="Arial"/>
                <a:cs typeface="Arial"/>
              </a:rPr>
              <a:t>Always </a:t>
            </a:r>
            <a:r>
              <a:rPr sz="1800" spc="-5" dirty="0">
                <a:latin typeface="Arial"/>
                <a:cs typeface="Arial"/>
              </a:rPr>
              <a:t>isolate imminent danger areas 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proper barricades and information  tags.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1447800"/>
            <a:ext cx="22860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258" y="439877"/>
            <a:ext cx="6795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Impact"/>
                <a:cs typeface="Impact"/>
              </a:rPr>
              <a:t>#8</a:t>
            </a:r>
            <a:r>
              <a:rPr sz="2600" b="0" spc="-5" dirty="0">
                <a:latin typeface="Calibri"/>
                <a:cs typeface="Calibri"/>
              </a:rPr>
              <a:t>: </a:t>
            </a:r>
            <a:r>
              <a:rPr sz="2600" spc="-5" dirty="0"/>
              <a:t>Never </a:t>
            </a:r>
            <a:r>
              <a:rPr sz="2600" spc="-20" dirty="0"/>
              <a:t>operate any </a:t>
            </a:r>
            <a:r>
              <a:rPr sz="2600" spc="-5" dirty="0"/>
              <a:t>mechanical </a:t>
            </a:r>
            <a:r>
              <a:rPr sz="2600" spc="-20" dirty="0"/>
              <a:t>elevated</a:t>
            </a:r>
            <a:r>
              <a:rPr sz="2600" spc="125" dirty="0"/>
              <a:t> </a:t>
            </a:r>
            <a:r>
              <a:rPr sz="2600" spc="-5" dirty="0"/>
              <a:t>work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5508" y="857758"/>
            <a:ext cx="5902960" cy="39497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600" b="1" spc="-10" dirty="0">
                <a:latin typeface="Calibri"/>
                <a:cs typeface="Calibri"/>
              </a:rPr>
              <a:t>platform </a:t>
            </a:r>
            <a:r>
              <a:rPr sz="2600" b="1" spc="-5" dirty="0">
                <a:latin typeface="Calibri"/>
                <a:cs typeface="Calibri"/>
              </a:rPr>
              <a:t>without documented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training.</a:t>
            </a:r>
            <a:endParaRPr sz="2600" dirty="0">
              <a:latin typeface="Calibri"/>
              <a:cs typeface="Calibri"/>
            </a:endParaRPr>
          </a:p>
          <a:p>
            <a:pPr algn="l" rtl="0">
              <a:lnSpc>
                <a:spcPct val="100000"/>
              </a:lnSpc>
              <a:spcBef>
                <a:spcPts val="5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868170" marR="179705" indent="-286385" algn="l" rtl="0">
              <a:lnSpc>
                <a:spcPct val="100000"/>
              </a:lnSpc>
              <a:buFont typeface="Wingdings"/>
              <a:buChar char=""/>
              <a:tabLst>
                <a:tab pos="1868805" algn="l"/>
              </a:tabLst>
            </a:pPr>
            <a:r>
              <a:rPr sz="1800" spc="-5" dirty="0">
                <a:latin typeface="Arial"/>
                <a:cs typeface="Arial"/>
              </a:rPr>
              <a:t>Never stand </a:t>
            </a:r>
            <a:r>
              <a:rPr sz="1800" spc="-10" dirty="0">
                <a:latin typeface="Arial"/>
                <a:cs typeface="Arial"/>
              </a:rPr>
              <a:t>on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toe-board, mid-rail  or top-rail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basket.</a:t>
            </a:r>
            <a:endParaRPr sz="1800" dirty="0">
              <a:latin typeface="Arial"/>
              <a:cs typeface="Arial"/>
            </a:endParaRPr>
          </a:p>
          <a:p>
            <a:pPr marL="1868170" marR="64135" indent="-286385" algn="l" rtl="0">
              <a:lnSpc>
                <a:spcPct val="100000"/>
              </a:lnSpc>
              <a:spcBef>
                <a:spcPts val="595"/>
              </a:spcBef>
              <a:buFont typeface="Wingdings"/>
              <a:buChar char=""/>
              <a:tabLst>
                <a:tab pos="1868805" algn="l"/>
              </a:tabLst>
            </a:pPr>
            <a:r>
              <a:rPr sz="1800" spc="-5" dirty="0">
                <a:latin typeface="Arial"/>
                <a:cs typeface="Arial"/>
              </a:rPr>
              <a:t>Never enter a basket </a:t>
            </a:r>
            <a:r>
              <a:rPr sz="1800" spc="-10" dirty="0">
                <a:latin typeface="Arial"/>
                <a:cs typeface="Arial"/>
              </a:rPr>
              <a:t>without </a:t>
            </a:r>
            <a:r>
              <a:rPr sz="1800" spc="-5" dirty="0">
                <a:latin typeface="Arial"/>
                <a:cs typeface="Arial"/>
              </a:rPr>
              <a:t>being tied  </a:t>
            </a:r>
            <a:r>
              <a:rPr sz="1800" spc="-15" dirty="0">
                <a:latin typeface="Arial"/>
                <a:cs typeface="Arial"/>
              </a:rPr>
              <a:t>off </a:t>
            </a:r>
            <a:r>
              <a:rPr sz="1800" dirty="0">
                <a:latin typeface="Arial"/>
                <a:cs typeface="Arial"/>
              </a:rPr>
              <a:t>to the </a:t>
            </a:r>
            <a:r>
              <a:rPr sz="1800" spc="-5" dirty="0">
                <a:latin typeface="Arial"/>
                <a:cs typeface="Arial"/>
              </a:rPr>
              <a:t>manufacturer’s designated  anchor point, even during ground  positioning, </a:t>
            </a:r>
            <a:r>
              <a:rPr sz="1800" spc="-10" dirty="0">
                <a:latin typeface="Arial"/>
                <a:cs typeface="Arial"/>
              </a:rPr>
              <a:t>without </a:t>
            </a:r>
            <a:r>
              <a:rPr sz="1800" spc="-5" dirty="0">
                <a:latin typeface="Arial"/>
                <a:cs typeface="Arial"/>
              </a:rPr>
              <a:t>documented  approval </a:t>
            </a:r>
            <a:r>
              <a:rPr sz="1800" dirty="0">
                <a:latin typeface="Arial"/>
                <a:cs typeface="Arial"/>
              </a:rPr>
              <a:t>for 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deviation.</a:t>
            </a:r>
            <a:endParaRPr sz="1800" dirty="0">
              <a:latin typeface="Arial"/>
              <a:cs typeface="Arial"/>
            </a:endParaRPr>
          </a:p>
          <a:p>
            <a:pPr marL="1868170" marR="5080" indent="-286385" algn="l" rtl="0">
              <a:lnSpc>
                <a:spcPct val="100000"/>
              </a:lnSpc>
              <a:spcBef>
                <a:spcPts val="595"/>
              </a:spcBef>
              <a:buFont typeface="Wingdings"/>
              <a:buChar char=""/>
              <a:tabLst>
                <a:tab pos="1868805" algn="l"/>
              </a:tabLst>
            </a:pPr>
            <a:r>
              <a:rPr sz="1800" spc="-5" dirty="0">
                <a:latin typeface="Arial"/>
                <a:cs typeface="Arial"/>
              </a:rPr>
              <a:t>Never </a:t>
            </a:r>
            <a:r>
              <a:rPr sz="1800" spc="-10" dirty="0">
                <a:latin typeface="Arial"/>
                <a:cs typeface="Arial"/>
              </a:rPr>
              <a:t>exit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basket </a:t>
            </a:r>
            <a:r>
              <a:rPr sz="1800" dirty="0">
                <a:latin typeface="Arial"/>
                <a:cs typeface="Arial"/>
              </a:rPr>
              <a:t>at </a:t>
            </a:r>
            <a:r>
              <a:rPr sz="1800" spc="-5" dirty="0">
                <a:latin typeface="Arial"/>
                <a:cs typeface="Arial"/>
              </a:rPr>
              <a:t>height unless  </a:t>
            </a:r>
            <a:r>
              <a:rPr sz="1800" spc="-20" dirty="0">
                <a:latin typeface="Arial"/>
                <a:cs typeface="Arial"/>
              </a:rPr>
              <a:t>prior, </a:t>
            </a:r>
            <a:r>
              <a:rPr sz="1800" spc="-5" dirty="0">
                <a:latin typeface="Arial"/>
                <a:cs typeface="Arial"/>
              </a:rPr>
              <a:t>documented, approval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the  deviation has been obtained </a:t>
            </a:r>
            <a:r>
              <a:rPr sz="1800" dirty="0">
                <a:latin typeface="Arial"/>
                <a:cs typeface="Arial"/>
              </a:rPr>
              <a:t>from </a:t>
            </a:r>
            <a:r>
              <a:rPr sz="1800" spc="-10" dirty="0">
                <a:latin typeface="Arial"/>
                <a:cs typeface="Arial"/>
              </a:rPr>
              <a:t>Royal  </a:t>
            </a:r>
            <a:r>
              <a:rPr sz="1800" spc="-5" dirty="0">
                <a:latin typeface="Arial"/>
                <a:cs typeface="Arial"/>
              </a:rPr>
              <a:t>Commission </a:t>
            </a:r>
            <a:r>
              <a:rPr sz="1800" dirty="0">
                <a:latin typeface="Arial"/>
                <a:cs typeface="Arial"/>
              </a:rPr>
              <a:t>ES&amp;H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personnel.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905000"/>
            <a:ext cx="236220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ctr">
              <a:lnSpc>
                <a:spcPct val="98700"/>
              </a:lnSpc>
              <a:spcBef>
                <a:spcPts val="135"/>
              </a:spcBef>
            </a:pPr>
            <a:r>
              <a:rPr sz="2500" b="0" spc="-5" dirty="0">
                <a:latin typeface="Impact"/>
                <a:cs typeface="Impact"/>
              </a:rPr>
              <a:t>#9</a:t>
            </a:r>
            <a:r>
              <a:rPr b="0" spc="-5" dirty="0">
                <a:latin typeface="Calibri"/>
                <a:cs typeface="Calibri"/>
              </a:rPr>
              <a:t>: </a:t>
            </a:r>
            <a:r>
              <a:rPr spc="-10" dirty="0"/>
              <a:t>Never </a:t>
            </a:r>
            <a:r>
              <a:rPr spc="-5" dirty="0"/>
              <a:t>access </a:t>
            </a:r>
            <a:r>
              <a:rPr spc="-20" dirty="0"/>
              <a:t>any </a:t>
            </a:r>
            <a:r>
              <a:rPr spc="-15" dirty="0"/>
              <a:t>scaffold </a:t>
            </a:r>
            <a:r>
              <a:rPr spc="-10" dirty="0"/>
              <a:t>without </a:t>
            </a:r>
            <a:r>
              <a:rPr spc="-15" dirty="0"/>
              <a:t>documented </a:t>
            </a:r>
            <a:r>
              <a:rPr spc="-10" dirty="0"/>
              <a:t>evidence  </a:t>
            </a:r>
            <a:r>
              <a:rPr spc="-5" dirty="0"/>
              <a:t>of </a:t>
            </a:r>
            <a:r>
              <a:rPr spc="-10" dirty="0"/>
              <a:t>inspection by </a:t>
            </a:r>
            <a:r>
              <a:rPr spc="-5" dirty="0"/>
              <a:t>a designed </a:t>
            </a:r>
            <a:r>
              <a:rPr spc="-15" dirty="0"/>
              <a:t>Competent </a:t>
            </a:r>
            <a:r>
              <a:rPr spc="-20" dirty="0"/>
              <a:t>Person before </a:t>
            </a:r>
            <a:r>
              <a:rPr spc="-10" dirty="0"/>
              <a:t>each  work</a:t>
            </a:r>
            <a:r>
              <a:rPr spc="15" dirty="0"/>
              <a:t> </a:t>
            </a:r>
            <a:r>
              <a:rPr spc="-5" dirty="0"/>
              <a:t>shift.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6385" rtl="0">
              <a:lnSpc>
                <a:spcPct val="100000"/>
              </a:lnSpc>
              <a:spcBef>
                <a:spcPts val="70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pc="-5" dirty="0"/>
              <a:t>Obey the scaffold requirements at all</a:t>
            </a:r>
            <a:r>
              <a:rPr spc="60" dirty="0"/>
              <a:t> </a:t>
            </a:r>
            <a:r>
              <a:rPr spc="-5" dirty="0"/>
              <a:t>times.</a:t>
            </a:r>
          </a:p>
          <a:p>
            <a:pPr marL="299085" marR="6985" indent="-286385" rtl="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pc="-5" dirty="0"/>
              <a:t>Never use any scaffold without a current date  tag (daily inspection). Scaffold rules include  strict adherence to the color-coded tagging  </a:t>
            </a:r>
            <a:r>
              <a:rPr spc="-10" dirty="0"/>
              <a:t>system </a:t>
            </a:r>
            <a:r>
              <a:rPr spc="-5" dirty="0"/>
              <a:t>of red, </a:t>
            </a:r>
            <a:r>
              <a:rPr spc="-10" dirty="0"/>
              <a:t>yellow </a:t>
            </a:r>
            <a:r>
              <a:rPr spc="-5" dirty="0"/>
              <a:t>and green tags as  appropriate (some projects may not use  </a:t>
            </a:r>
            <a:r>
              <a:rPr spc="-10" dirty="0"/>
              <a:t>yellow).</a:t>
            </a:r>
          </a:p>
          <a:p>
            <a:pPr marL="299085" marR="186055" indent="-286385" rtl="0">
              <a:lnSpc>
                <a:spcPct val="100000"/>
              </a:lnSpc>
              <a:spcBef>
                <a:spcPts val="59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pc="-5" dirty="0"/>
              <a:t>Never access a red-tagged scaffold. Only  authorized scaffold builders are permitted  and they must </a:t>
            </a:r>
            <a:r>
              <a:rPr spc="-10" dirty="0"/>
              <a:t>wear </a:t>
            </a:r>
            <a:r>
              <a:rPr spc="-5" dirty="0"/>
              <a:t>required fall</a:t>
            </a:r>
            <a:r>
              <a:rPr spc="85" dirty="0"/>
              <a:t> </a:t>
            </a:r>
            <a:r>
              <a:rPr spc="-5" dirty="0"/>
              <a:t>protection.</a:t>
            </a:r>
          </a:p>
          <a:p>
            <a:pPr marL="299085" marR="617855" indent="-286385" rtl="0">
              <a:lnSpc>
                <a:spcPct val="100000"/>
              </a:lnSpc>
              <a:spcBef>
                <a:spcPts val="59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pc="-5" dirty="0"/>
              <a:t>Never access a yellow-tagged scaffold  without 100% tie </a:t>
            </a:r>
            <a:r>
              <a:rPr spc="-10" dirty="0"/>
              <a:t>off </a:t>
            </a:r>
            <a:r>
              <a:rPr spc="-5" dirty="0"/>
              <a:t>or fall</a:t>
            </a:r>
            <a:r>
              <a:rPr spc="40" dirty="0"/>
              <a:t> </a:t>
            </a:r>
            <a:r>
              <a:rPr spc="-5" dirty="0"/>
              <a:t>protection.</a:t>
            </a:r>
          </a:p>
          <a:p>
            <a:pPr marL="299085" marR="73660" indent="-286385" rtl="0">
              <a:lnSpc>
                <a:spcPct val="100000"/>
              </a:lnSpc>
              <a:spcBef>
                <a:spcPts val="59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pc="-5" dirty="0"/>
              <a:t>Scaffolds not tagged are assumed to be </a:t>
            </a:r>
            <a:r>
              <a:rPr dirty="0"/>
              <a:t>red-  </a:t>
            </a:r>
            <a:r>
              <a:rPr spc="-5" dirty="0"/>
              <a:t>tagged.</a:t>
            </a:r>
          </a:p>
          <a:p>
            <a:pPr marL="299085" marR="5080" indent="-286385" rtl="0">
              <a:lnSpc>
                <a:spcPct val="100000"/>
              </a:lnSpc>
              <a:spcBef>
                <a:spcPts val="59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pc="-5" dirty="0"/>
              <a:t>Never alter or modify a scaffold unless </a:t>
            </a:r>
            <a:r>
              <a:rPr spc="-10" dirty="0"/>
              <a:t>you  </a:t>
            </a:r>
            <a:r>
              <a:rPr spc="-5" dirty="0"/>
              <a:t>are competent, qualified and authorized to do  so.</a:t>
            </a:r>
          </a:p>
        </p:txBody>
      </p:sp>
      <p:sp>
        <p:nvSpPr>
          <p:cNvPr id="4" name="object 4"/>
          <p:cNvSpPr/>
          <p:nvPr/>
        </p:nvSpPr>
        <p:spPr>
          <a:xfrm>
            <a:off x="511632" y="2133600"/>
            <a:ext cx="236220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605" y="482549"/>
            <a:ext cx="7032625" cy="10680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-2540" algn="ctr">
              <a:lnSpc>
                <a:spcPct val="98700"/>
              </a:lnSpc>
              <a:spcBef>
                <a:spcPts val="135"/>
              </a:spcBef>
            </a:pPr>
            <a:r>
              <a:rPr sz="2500" b="0" spc="-5" dirty="0">
                <a:latin typeface="Impact"/>
                <a:cs typeface="Impact"/>
              </a:rPr>
              <a:t># 10</a:t>
            </a:r>
            <a:r>
              <a:rPr b="0" spc="-5" dirty="0">
                <a:latin typeface="Calibri"/>
                <a:cs typeface="Calibri"/>
              </a:rPr>
              <a:t>: </a:t>
            </a:r>
            <a:r>
              <a:rPr spc="-10" dirty="0"/>
              <a:t>Never </a:t>
            </a:r>
            <a:r>
              <a:rPr spc="-5" dirty="0"/>
              <a:t>access an </a:t>
            </a:r>
            <a:r>
              <a:rPr spc="-25" dirty="0"/>
              <a:t>excavation </a:t>
            </a:r>
            <a:r>
              <a:rPr spc="-5" dirty="0"/>
              <a:t>deeper than 4 </a:t>
            </a:r>
            <a:r>
              <a:rPr spc="-20" dirty="0"/>
              <a:t>feet </a:t>
            </a:r>
            <a:r>
              <a:rPr spc="-5" dirty="0"/>
              <a:t>(1.2  </a:t>
            </a:r>
            <a:r>
              <a:rPr spc="-15" dirty="0"/>
              <a:t>meters) that </a:t>
            </a:r>
            <a:r>
              <a:rPr spc="-5" dirty="0"/>
              <a:t>has not been sloped, benched or </a:t>
            </a:r>
            <a:r>
              <a:rPr spc="-10" dirty="0"/>
              <a:t>shored </a:t>
            </a:r>
            <a:r>
              <a:rPr spc="-5" dirty="0"/>
              <a:t>and an  </a:t>
            </a:r>
            <a:r>
              <a:rPr spc="-25" dirty="0"/>
              <a:t>excavation </a:t>
            </a:r>
            <a:r>
              <a:rPr spc="-5" dirty="0"/>
              <a:t>permit</a:t>
            </a:r>
            <a:r>
              <a:rPr spc="80" dirty="0"/>
              <a:t> </a:t>
            </a:r>
            <a:r>
              <a:rPr spc="-15" dirty="0"/>
              <a:t>completed.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4975" y="1839595"/>
            <a:ext cx="4413250" cy="4370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43510" indent="-286385" algn="l" rtl="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Never enter an excavation or trench, or  direct others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enter </a:t>
            </a:r>
            <a:r>
              <a:rPr sz="1800" spc="-10" dirty="0">
                <a:latin typeface="Arial"/>
                <a:cs typeface="Arial"/>
              </a:rPr>
              <a:t>without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spc="-25" dirty="0">
                <a:latin typeface="Arial"/>
                <a:cs typeface="Arial"/>
              </a:rPr>
              <a:t>prior,  </a:t>
            </a:r>
            <a:r>
              <a:rPr sz="1800" spc="-5" dirty="0">
                <a:latin typeface="Arial"/>
                <a:cs typeface="Arial"/>
              </a:rPr>
              <a:t>documented, formal assessment by </a:t>
            </a:r>
            <a:r>
              <a:rPr sz="1800" dirty="0">
                <a:latin typeface="Arial"/>
                <a:cs typeface="Arial"/>
              </a:rPr>
              <a:t>a  </a:t>
            </a:r>
            <a:r>
              <a:rPr sz="1800" spc="-5" dirty="0">
                <a:latin typeface="Arial"/>
                <a:cs typeface="Arial"/>
              </a:rPr>
              <a:t>Competent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Person.</a:t>
            </a:r>
            <a:endParaRPr sz="1800" dirty="0">
              <a:latin typeface="Arial"/>
              <a:cs typeface="Arial"/>
            </a:endParaRPr>
          </a:p>
          <a:p>
            <a:pPr marL="299085" marR="55244" indent="-286385" algn="l" rtl="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Never enter an excavation that </a:t>
            </a:r>
            <a:r>
              <a:rPr sz="1800" spc="-10" dirty="0">
                <a:latin typeface="Arial"/>
                <a:cs typeface="Arial"/>
              </a:rPr>
              <a:t>does </a:t>
            </a:r>
            <a:r>
              <a:rPr sz="1800" spc="-5" dirty="0">
                <a:latin typeface="Arial"/>
                <a:cs typeface="Arial"/>
              </a:rPr>
              <a:t>not  have an up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date daily inspection  checklist posted indicating that </a:t>
            </a:r>
            <a:r>
              <a:rPr sz="1800" dirty="0">
                <a:latin typeface="Arial"/>
                <a:cs typeface="Arial"/>
              </a:rPr>
              <a:t>it is </a:t>
            </a:r>
            <a:r>
              <a:rPr sz="1800" spc="-5" dirty="0">
                <a:latin typeface="Arial"/>
                <a:cs typeface="Arial"/>
              </a:rPr>
              <a:t>safe 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enter.</a:t>
            </a:r>
            <a:endParaRPr sz="1800" dirty="0">
              <a:latin typeface="Arial"/>
              <a:cs typeface="Arial"/>
            </a:endParaRPr>
          </a:p>
          <a:p>
            <a:pPr marL="299085" marR="397510" indent="-286385" algn="l" rtl="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Never perform excavations </a:t>
            </a:r>
            <a:r>
              <a:rPr sz="1800" spc="-10" dirty="0">
                <a:latin typeface="Arial"/>
                <a:cs typeface="Arial"/>
              </a:rPr>
              <a:t>without </a:t>
            </a:r>
            <a:r>
              <a:rPr sz="1800" spc="-5" dirty="0">
                <a:latin typeface="Arial"/>
                <a:cs typeface="Arial"/>
              </a:rPr>
              <a:t>a  Competent Person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present.</a:t>
            </a:r>
            <a:endParaRPr sz="1800" dirty="0">
              <a:latin typeface="Arial"/>
              <a:cs typeface="Arial"/>
            </a:endParaRPr>
          </a:p>
          <a:p>
            <a:pPr marL="299085" marR="5080" indent="-286385" algn="l" rtl="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latin typeface="Arial"/>
                <a:cs typeface="Arial"/>
              </a:rPr>
              <a:t>Adequate </a:t>
            </a:r>
            <a:r>
              <a:rPr sz="1800" spc="-5" dirty="0">
                <a:latin typeface="Arial"/>
                <a:cs typeface="Arial"/>
              </a:rPr>
              <a:t>ingress/egress such </a:t>
            </a:r>
            <a:r>
              <a:rPr sz="1800" dirty="0">
                <a:latin typeface="Arial"/>
                <a:cs typeface="Arial"/>
              </a:rPr>
              <a:t>as </a:t>
            </a:r>
            <a:r>
              <a:rPr sz="1800" spc="-5" dirty="0">
                <a:latin typeface="Arial"/>
                <a:cs typeface="Arial"/>
              </a:rPr>
              <a:t>stairs  and ladders are required </a:t>
            </a:r>
            <a:r>
              <a:rPr sz="1800" spc="-10" dirty="0">
                <a:latin typeface="Arial"/>
                <a:cs typeface="Arial"/>
              </a:rPr>
              <a:t>within </a:t>
            </a:r>
            <a:r>
              <a:rPr sz="1800" spc="-5" dirty="0">
                <a:latin typeface="Arial"/>
                <a:cs typeface="Arial"/>
              </a:rPr>
              <a:t>25 feet  (7.6 meters)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each </a:t>
            </a:r>
            <a:r>
              <a:rPr sz="1800" spc="-10" dirty="0">
                <a:latin typeface="Arial"/>
                <a:cs typeface="Arial"/>
              </a:rPr>
              <a:t>worker </a:t>
            </a:r>
            <a:r>
              <a:rPr sz="1800" spc="-5" dirty="0">
                <a:latin typeface="Arial"/>
                <a:cs typeface="Arial"/>
              </a:rPr>
              <a:t>in all  trenches greater than 4 feet (1.2 </a:t>
            </a:r>
            <a:r>
              <a:rPr sz="1800" dirty="0">
                <a:latin typeface="Arial"/>
                <a:cs typeface="Arial"/>
              </a:rPr>
              <a:t>meters) 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depth.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951354"/>
            <a:ext cx="22860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129" y="482549"/>
            <a:ext cx="7026275" cy="732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965"/>
              </a:lnSpc>
              <a:spcBef>
                <a:spcPts val="95"/>
              </a:spcBef>
            </a:pPr>
            <a:r>
              <a:rPr sz="2500" b="0" spc="-5" dirty="0">
                <a:latin typeface="Impact"/>
                <a:cs typeface="Impact"/>
              </a:rPr>
              <a:t># 11</a:t>
            </a:r>
            <a:r>
              <a:rPr b="0" spc="-5" dirty="0">
                <a:latin typeface="Calibri"/>
                <a:cs typeface="Calibri"/>
              </a:rPr>
              <a:t>: </a:t>
            </a:r>
            <a:r>
              <a:rPr spc="-10" dirty="0"/>
              <a:t>Never work </a:t>
            </a:r>
            <a:r>
              <a:rPr spc="-5" dirty="0"/>
              <a:t>or </a:t>
            </a:r>
            <a:r>
              <a:rPr spc="-10" dirty="0"/>
              <a:t>walk around vehicles </a:t>
            </a:r>
            <a:r>
              <a:rPr spc="-5" dirty="0"/>
              <a:t>and </a:t>
            </a:r>
            <a:r>
              <a:rPr spc="-10" dirty="0"/>
              <a:t>machines</a:t>
            </a:r>
            <a:r>
              <a:rPr spc="180" dirty="0"/>
              <a:t> </a:t>
            </a:r>
            <a:r>
              <a:rPr spc="-10" dirty="0"/>
              <a:t>that</a:t>
            </a:r>
            <a:endParaRPr sz="2500">
              <a:latin typeface="Calibri"/>
              <a:cs typeface="Calibri"/>
            </a:endParaRPr>
          </a:p>
          <a:p>
            <a:pPr algn="ctr">
              <a:lnSpc>
                <a:spcPts val="2605"/>
              </a:lnSpc>
            </a:pPr>
            <a:r>
              <a:rPr spc="-15" dirty="0"/>
              <a:t>are </a:t>
            </a:r>
            <a:r>
              <a:rPr spc="-5" dirty="0"/>
              <a:t>not </a:t>
            </a:r>
            <a:r>
              <a:rPr spc="-15" dirty="0"/>
              <a:t>stopped </a:t>
            </a:r>
            <a:r>
              <a:rPr spc="-10" dirty="0"/>
              <a:t>,controlled </a:t>
            </a:r>
            <a:r>
              <a:rPr spc="-5" dirty="0"/>
              <a:t>or</a:t>
            </a:r>
            <a:r>
              <a:rPr spc="105" dirty="0"/>
              <a:t> </a:t>
            </a:r>
            <a:r>
              <a:rPr spc="-15" dirty="0"/>
              <a:t>separated.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74975" y="1551177"/>
            <a:ext cx="4408805" cy="5071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 algn="l" rtl="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Never operate equipment on </a:t>
            </a:r>
            <a:r>
              <a:rPr sz="1800" dirty="0">
                <a:latin typeface="Arial"/>
                <a:cs typeface="Arial"/>
              </a:rPr>
              <a:t>site </a:t>
            </a:r>
            <a:r>
              <a:rPr sz="1800" spc="-10" dirty="0">
                <a:latin typeface="Arial"/>
                <a:cs typeface="Arial"/>
              </a:rPr>
              <a:t>without  </a:t>
            </a:r>
            <a:r>
              <a:rPr sz="1800" spc="-5" dirty="0">
                <a:latin typeface="Arial"/>
                <a:cs typeface="Arial"/>
              </a:rPr>
              <a:t>identifying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15" dirty="0">
                <a:latin typeface="Arial"/>
                <a:cs typeface="Arial"/>
              </a:rPr>
              <a:t>swing </a:t>
            </a:r>
            <a:r>
              <a:rPr sz="1800" spc="-5" dirty="0">
                <a:latin typeface="Arial"/>
                <a:cs typeface="Arial"/>
              </a:rPr>
              <a:t>radius, </a:t>
            </a:r>
            <a:r>
              <a:rPr sz="1800" spc="-10" dirty="0">
                <a:latin typeface="Arial"/>
                <a:cs typeface="Arial"/>
              </a:rPr>
              <a:t>and  </a:t>
            </a:r>
            <a:r>
              <a:rPr sz="1800" spc="-5" dirty="0">
                <a:latin typeface="Arial"/>
                <a:cs typeface="Arial"/>
              </a:rPr>
              <a:t>barricading and signing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accordingly.</a:t>
            </a:r>
            <a:endParaRPr sz="1800" dirty="0">
              <a:latin typeface="Arial"/>
              <a:cs typeface="Arial"/>
            </a:endParaRPr>
          </a:p>
          <a:p>
            <a:pPr marL="299085" marR="269240" indent="-286385" algn="l" rtl="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Never </a:t>
            </a:r>
            <a:r>
              <a:rPr sz="1800" spc="-15" dirty="0">
                <a:latin typeface="Arial"/>
                <a:cs typeface="Arial"/>
              </a:rPr>
              <a:t>walk </a:t>
            </a:r>
            <a:r>
              <a:rPr sz="1800" spc="-5" dirty="0">
                <a:latin typeface="Arial"/>
                <a:cs typeface="Arial"/>
              </a:rPr>
              <a:t>in a </a:t>
            </a:r>
            <a:r>
              <a:rPr sz="1800" spc="-15" dirty="0">
                <a:latin typeface="Arial"/>
                <a:cs typeface="Arial"/>
              </a:rPr>
              <a:t>work </a:t>
            </a:r>
            <a:r>
              <a:rPr sz="1800" spc="-5" dirty="0">
                <a:latin typeface="Arial"/>
                <a:cs typeface="Arial"/>
              </a:rPr>
              <a:t>area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mobile  equipment operating </a:t>
            </a:r>
            <a:r>
              <a:rPr sz="1800" spc="-10" dirty="0">
                <a:latin typeface="Arial"/>
                <a:cs typeface="Arial"/>
              </a:rPr>
              <a:t>without </a:t>
            </a:r>
            <a:r>
              <a:rPr sz="1800" spc="-5" dirty="0">
                <a:latin typeface="Arial"/>
                <a:cs typeface="Arial"/>
              </a:rPr>
              <a:t>gaining  </a:t>
            </a:r>
            <a:r>
              <a:rPr sz="1800" spc="-10" dirty="0">
                <a:latin typeface="Arial"/>
                <a:cs typeface="Arial"/>
              </a:rPr>
              <a:t>approval and </a:t>
            </a:r>
            <a:r>
              <a:rPr sz="1800" spc="-5" dirty="0">
                <a:latin typeface="Arial"/>
                <a:cs typeface="Arial"/>
              </a:rPr>
              <a:t>making positive contact 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all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drivers/operators.</a:t>
            </a:r>
            <a:endParaRPr sz="1800" dirty="0">
              <a:latin typeface="Arial"/>
              <a:cs typeface="Arial"/>
            </a:endParaRPr>
          </a:p>
          <a:p>
            <a:pPr marL="299085" marR="145415" indent="-286385" algn="l" rtl="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Only </a:t>
            </a:r>
            <a:r>
              <a:rPr sz="1800" spc="-5" dirty="0">
                <a:latin typeface="Arial"/>
                <a:cs typeface="Arial"/>
              </a:rPr>
              <a:t>approach mobile equipment </a:t>
            </a:r>
            <a:r>
              <a:rPr sz="1800" spc="-15" dirty="0">
                <a:latin typeface="Arial"/>
                <a:cs typeface="Arial"/>
              </a:rPr>
              <a:t>when  </a:t>
            </a: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is stopped and secured </a:t>
            </a:r>
            <a:r>
              <a:rPr sz="1800" dirty="0">
                <a:latin typeface="Arial"/>
                <a:cs typeface="Arial"/>
              </a:rPr>
              <a:t>from  </a:t>
            </a:r>
            <a:r>
              <a:rPr sz="1800" spc="-5" dirty="0">
                <a:latin typeface="Arial"/>
                <a:cs typeface="Arial"/>
              </a:rPr>
              <a:t>movement.</a:t>
            </a:r>
            <a:endParaRPr sz="1800" dirty="0">
              <a:latin typeface="Arial"/>
              <a:cs typeface="Arial"/>
            </a:endParaRPr>
          </a:p>
          <a:p>
            <a:pPr marL="299085" marR="51435" indent="-286385" algn="l" rtl="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Never </a:t>
            </a:r>
            <a:r>
              <a:rPr sz="1800" spc="-15" dirty="0">
                <a:latin typeface="Arial"/>
                <a:cs typeface="Arial"/>
              </a:rPr>
              <a:t>walk </a:t>
            </a:r>
            <a:r>
              <a:rPr sz="1800" spc="-5" dirty="0">
                <a:latin typeface="Arial"/>
                <a:cs typeface="Arial"/>
              </a:rPr>
              <a:t>near any moving mobile  equipment on an access road that is not  controlled by 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banksman.</a:t>
            </a:r>
            <a:endParaRPr sz="1800" dirty="0">
              <a:latin typeface="Arial"/>
              <a:cs typeface="Arial"/>
            </a:endParaRPr>
          </a:p>
          <a:p>
            <a:pPr marL="299085" marR="318770" indent="-286385" algn="just" rtl="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5" dirty="0">
                <a:latin typeface="Arial"/>
                <a:cs typeface="Arial"/>
              </a:rPr>
              <a:t>Always </a:t>
            </a:r>
            <a:r>
              <a:rPr sz="1800" spc="-5" dirty="0">
                <a:latin typeface="Arial"/>
                <a:cs typeface="Arial"/>
              </a:rPr>
              <a:t>use pedestrian access routes  and dedicated crossing points, do not  </a:t>
            </a:r>
            <a:r>
              <a:rPr sz="1800" spc="-15" dirty="0">
                <a:latin typeface="Arial"/>
                <a:cs typeface="Arial"/>
              </a:rPr>
              <a:t>walk </a:t>
            </a:r>
            <a:r>
              <a:rPr sz="1800" spc="-5" dirty="0">
                <a:latin typeface="Arial"/>
                <a:cs typeface="Arial"/>
              </a:rPr>
              <a:t>on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roadways.</a:t>
            </a:r>
            <a:endParaRPr sz="1800" dirty="0">
              <a:latin typeface="Arial"/>
              <a:cs typeface="Arial"/>
            </a:endParaRPr>
          </a:p>
          <a:p>
            <a:pPr marL="299085" indent="-286385" algn="l" rtl="0">
              <a:lnSpc>
                <a:spcPct val="100000"/>
              </a:lnSpc>
              <a:spcBef>
                <a:spcPts val="59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NEVER go into a blind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spot.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951354"/>
            <a:ext cx="22860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11718" y="643168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7837" y="1860025"/>
            <a:ext cx="2476430" cy="2394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3417" y="482549"/>
            <a:ext cx="6986905" cy="732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" algn="ctr">
              <a:lnSpc>
                <a:spcPts val="2965"/>
              </a:lnSpc>
              <a:spcBef>
                <a:spcPts val="95"/>
              </a:spcBef>
            </a:pPr>
            <a:r>
              <a:rPr sz="2500" b="0" spc="-5" dirty="0">
                <a:latin typeface="Impact"/>
                <a:cs typeface="Impact"/>
              </a:rPr>
              <a:t># 12</a:t>
            </a:r>
            <a:r>
              <a:rPr b="0" spc="-5" dirty="0">
                <a:latin typeface="Calibri"/>
                <a:cs typeface="Calibri"/>
              </a:rPr>
              <a:t>: </a:t>
            </a:r>
            <a:r>
              <a:rPr spc="-10" dirty="0"/>
              <a:t>Never perform hazardous work without</a:t>
            </a:r>
            <a:r>
              <a:rPr spc="175" dirty="0"/>
              <a:t> </a:t>
            </a:r>
            <a:r>
              <a:rPr spc="-10" dirty="0"/>
              <a:t>personal</a:t>
            </a:r>
            <a:endParaRPr sz="2500">
              <a:latin typeface="Calibri"/>
              <a:cs typeface="Calibri"/>
            </a:endParaRPr>
          </a:p>
          <a:p>
            <a:pPr algn="ctr">
              <a:lnSpc>
                <a:spcPts val="2605"/>
              </a:lnSpc>
            </a:pPr>
            <a:r>
              <a:rPr spc="-15" dirty="0"/>
              <a:t>protective life </a:t>
            </a:r>
            <a:r>
              <a:rPr spc="-10" dirty="0"/>
              <a:t>saving equipment, training </a:t>
            </a:r>
            <a:r>
              <a:rPr spc="-5" dirty="0"/>
              <a:t>and</a:t>
            </a:r>
            <a:r>
              <a:rPr spc="140" dirty="0"/>
              <a:t> </a:t>
            </a:r>
            <a:r>
              <a:rPr spc="-10" dirty="0"/>
              <a:t>authorization.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74975" y="1839595"/>
            <a:ext cx="4375785" cy="433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0320" indent="-286385" algn="l" rtl="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Ensure respiratory protective equipment  is available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all persons </a:t>
            </a:r>
            <a:r>
              <a:rPr sz="1800" spc="-15" dirty="0">
                <a:latin typeface="Arial"/>
                <a:cs typeface="Arial"/>
              </a:rPr>
              <a:t>who </a:t>
            </a:r>
            <a:r>
              <a:rPr sz="1800" spc="-5" dirty="0">
                <a:latin typeface="Arial"/>
                <a:cs typeface="Arial"/>
              </a:rPr>
              <a:t>are  </a:t>
            </a:r>
            <a:r>
              <a:rPr sz="1800" spc="-10" dirty="0">
                <a:latin typeface="Arial"/>
                <a:cs typeface="Arial"/>
              </a:rPr>
              <a:t>exposed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0" dirty="0">
                <a:latin typeface="Arial"/>
                <a:cs typeface="Arial"/>
              </a:rPr>
              <a:t>any </a:t>
            </a:r>
            <a:r>
              <a:rPr sz="1800" spc="-5" dirty="0">
                <a:latin typeface="Arial"/>
                <a:cs typeface="Arial"/>
              </a:rPr>
              <a:t>situation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which </a:t>
            </a:r>
            <a:r>
              <a:rPr sz="1800" spc="-5" dirty="0">
                <a:latin typeface="Arial"/>
                <a:cs typeface="Arial"/>
              </a:rPr>
              <a:t>there  is a possibility </a:t>
            </a:r>
            <a:r>
              <a:rPr sz="1800" dirty="0">
                <a:latin typeface="Arial"/>
                <a:cs typeface="Arial"/>
              </a:rPr>
              <a:t>of the </a:t>
            </a:r>
            <a:r>
              <a:rPr sz="1800" spc="-5" dirty="0">
                <a:latin typeface="Arial"/>
                <a:cs typeface="Arial"/>
              </a:rPr>
              <a:t>atmosphere being  or becoming deficient in </a:t>
            </a:r>
            <a:r>
              <a:rPr sz="1800" spc="-10" dirty="0">
                <a:latin typeface="Arial"/>
                <a:cs typeface="Arial"/>
              </a:rPr>
              <a:t>oxygen </a:t>
            </a:r>
            <a:r>
              <a:rPr sz="1800" spc="-5" dirty="0">
                <a:latin typeface="Arial"/>
                <a:cs typeface="Arial"/>
              </a:rPr>
              <a:t>or  containing harmful substance (e.g.  particle, dust, </a:t>
            </a:r>
            <a:r>
              <a:rPr sz="1800" dirty="0">
                <a:latin typeface="Arial"/>
                <a:cs typeface="Arial"/>
              </a:rPr>
              <a:t>mist, </a:t>
            </a:r>
            <a:r>
              <a:rPr sz="1800" spc="-5" dirty="0">
                <a:latin typeface="Arial"/>
                <a:cs typeface="Arial"/>
              </a:rPr>
              <a:t>vapor </a:t>
            </a:r>
            <a:r>
              <a:rPr sz="1800" spc="-10" dirty="0">
                <a:latin typeface="Arial"/>
                <a:cs typeface="Arial"/>
              </a:rPr>
              <a:t>or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gas).</a:t>
            </a:r>
            <a:endParaRPr sz="1800" dirty="0">
              <a:latin typeface="Arial"/>
              <a:cs typeface="Arial"/>
            </a:endParaRPr>
          </a:p>
          <a:p>
            <a:pPr algn="l" rtl="0">
              <a:lnSpc>
                <a:spcPct val="100000"/>
              </a:lnSpc>
              <a:spcBef>
                <a:spcPts val="25"/>
              </a:spcBef>
              <a:buFont typeface="Wingdings"/>
              <a:buChar char=""/>
            </a:pPr>
            <a:endParaRPr sz="2900" dirty="0">
              <a:latin typeface="Times New Roman"/>
              <a:cs typeface="Times New Roman"/>
            </a:endParaRPr>
          </a:p>
          <a:p>
            <a:pPr marL="299085" marR="5080" indent="-286385" algn="l" rtl="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Never </a:t>
            </a:r>
            <a:r>
              <a:rPr sz="1800" spc="-15" dirty="0">
                <a:latin typeface="Arial"/>
                <a:cs typeface="Arial"/>
              </a:rPr>
              <a:t>work </a:t>
            </a:r>
            <a:r>
              <a:rPr sz="1800" spc="-10" dirty="0">
                <a:latin typeface="Arial"/>
                <a:cs typeface="Arial"/>
              </a:rPr>
              <a:t>without </a:t>
            </a:r>
            <a:r>
              <a:rPr sz="1800" spc="-5" dirty="0">
                <a:latin typeface="Arial"/>
                <a:cs typeface="Arial"/>
              </a:rPr>
              <a:t>proper respiratory  protective equipment selected on </a:t>
            </a:r>
            <a:r>
              <a:rPr sz="1800" dirty="0">
                <a:latin typeface="Arial"/>
                <a:cs typeface="Arial"/>
              </a:rPr>
              <a:t>the  </a:t>
            </a:r>
            <a:r>
              <a:rPr sz="1800" spc="-5" dirty="0">
                <a:latin typeface="Arial"/>
                <a:cs typeface="Arial"/>
              </a:rPr>
              <a:t>basis of hazard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which </a:t>
            </a:r>
            <a:r>
              <a:rPr sz="1800" spc="-15" dirty="0">
                <a:latin typeface="Arial"/>
                <a:cs typeface="Arial"/>
              </a:rPr>
              <a:t>you will </a:t>
            </a:r>
            <a:r>
              <a:rPr sz="1800" spc="-5" dirty="0">
                <a:latin typeface="Arial"/>
                <a:cs typeface="Arial"/>
              </a:rPr>
              <a:t>be  exposed and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information provided in  Material Safety Data Sheet (MSDS)  associated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substance being  used.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3540" y="1981200"/>
            <a:ext cx="2819400" cy="2466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5920" y="530479"/>
            <a:ext cx="4312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Calibri"/>
                <a:cs typeface="Calibri"/>
              </a:rPr>
              <a:t>Benefits </a:t>
            </a:r>
            <a:r>
              <a:rPr sz="3600" b="0" spc="-5" dirty="0">
                <a:latin typeface="Calibri"/>
                <a:cs typeface="Calibri"/>
              </a:rPr>
              <a:t>of</a:t>
            </a:r>
            <a:r>
              <a:rPr sz="3600" b="0" spc="-15" dirty="0">
                <a:latin typeface="Calibri"/>
                <a:cs typeface="Calibri"/>
              </a:rPr>
              <a:t> </a:t>
            </a:r>
            <a:r>
              <a:rPr sz="3600" b="0" spc="-5" dirty="0">
                <a:latin typeface="Calibri"/>
                <a:cs typeface="Calibri"/>
              </a:rPr>
              <a:t>Compliance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3738"/>
            <a:ext cx="7934959" cy="37215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Common </a:t>
            </a:r>
            <a:r>
              <a:rPr sz="2400" spc="-10" dirty="0">
                <a:latin typeface="Calibri"/>
                <a:cs typeface="Calibri"/>
              </a:rPr>
              <a:t>understanding </a:t>
            </a:r>
            <a:r>
              <a:rPr sz="2400" spc="-5" dirty="0">
                <a:latin typeface="Calibri"/>
                <a:cs typeface="Calibri"/>
              </a:rPr>
              <a:t>of those </a:t>
            </a:r>
            <a:r>
              <a:rPr sz="2400" spc="-10" dirty="0">
                <a:latin typeface="Calibri"/>
                <a:cs typeface="Calibri"/>
              </a:rPr>
              <a:t>risks that pose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significant</a:t>
            </a:r>
            <a:endParaRPr sz="2400" dirty="0">
              <a:latin typeface="Calibri"/>
              <a:cs typeface="Calibri"/>
            </a:endParaRPr>
          </a:p>
          <a:p>
            <a:pPr marL="355600" algn="l" rtl="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threat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20" dirty="0">
                <a:latin typeface="Calibri"/>
                <a:cs typeface="Calibri"/>
              </a:rPr>
              <a:t>life </a:t>
            </a:r>
            <a:r>
              <a:rPr sz="2400" spc="-5" dirty="0">
                <a:latin typeface="Calibri"/>
                <a:cs typeface="Calibri"/>
              </a:rPr>
              <a:t>and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health</a:t>
            </a:r>
            <a:endParaRPr sz="2400" dirty="0">
              <a:latin typeface="Calibri"/>
              <a:cs typeface="Calibri"/>
            </a:endParaRPr>
          </a:p>
          <a:p>
            <a:pPr marL="355600" marR="217170" indent="-342900" algn="l" rtl="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Ensures understanding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how </a:t>
            </a:r>
            <a:r>
              <a:rPr sz="2400" spc="-15" dirty="0">
                <a:latin typeface="Calibri"/>
                <a:cs typeface="Calibri"/>
              </a:rPr>
              <a:t>to work safely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if </a:t>
            </a:r>
            <a:r>
              <a:rPr sz="2400" spc="-10" dirty="0">
                <a:latin typeface="Calibri"/>
                <a:cs typeface="Calibri"/>
              </a:rPr>
              <a:t>you don’t  </a:t>
            </a:r>
            <a:r>
              <a:rPr sz="2400" spc="-5" dirty="0">
                <a:latin typeface="Calibri"/>
                <a:cs typeface="Calibri"/>
              </a:rPr>
              <a:t>know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find out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how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 algn="l" rtl="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Addresses </a:t>
            </a:r>
            <a:r>
              <a:rPr sz="2400" spc="-15" dirty="0">
                <a:latin typeface="Calibri"/>
                <a:cs typeface="Calibri"/>
              </a:rPr>
              <a:t>hazardous </a:t>
            </a:r>
            <a:r>
              <a:rPr sz="2400" spc="-5" dirty="0">
                <a:latin typeface="Calibri"/>
                <a:cs typeface="Calibri"/>
              </a:rPr>
              <a:t>or at-risk </a:t>
            </a:r>
            <a:r>
              <a:rPr sz="2400" spc="-10" dirty="0">
                <a:latin typeface="Calibri"/>
                <a:cs typeface="Calibri"/>
              </a:rPr>
              <a:t>behavior </a:t>
            </a:r>
            <a:r>
              <a:rPr sz="2400" dirty="0">
                <a:latin typeface="Calibri"/>
                <a:cs typeface="Calibri"/>
              </a:rPr>
              <a:t>in a </a:t>
            </a:r>
            <a:r>
              <a:rPr sz="2400" spc="-10" dirty="0">
                <a:latin typeface="Calibri"/>
                <a:cs typeface="Calibri"/>
              </a:rPr>
              <a:t>constructive </a:t>
            </a:r>
            <a:r>
              <a:rPr sz="2400" spc="-5" dirty="0">
                <a:latin typeface="Calibri"/>
                <a:cs typeface="Calibri"/>
              </a:rPr>
              <a:t>and  </a:t>
            </a:r>
            <a:r>
              <a:rPr sz="2400" spc="-15" dirty="0">
                <a:latin typeface="Calibri"/>
                <a:cs typeface="Calibri"/>
              </a:rPr>
              <a:t>consistent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manner</a:t>
            </a:r>
          </a:p>
          <a:p>
            <a:pPr marL="355600" indent="-342900" algn="l" rtl="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Encourages exercising </a:t>
            </a:r>
            <a:r>
              <a:rPr sz="2400" spc="-5" dirty="0">
                <a:latin typeface="Calibri"/>
                <a:cs typeface="Calibri"/>
              </a:rPr>
              <a:t>our </a:t>
            </a:r>
            <a:r>
              <a:rPr sz="2400" spc="-10" dirty="0">
                <a:latin typeface="Calibri"/>
                <a:cs typeface="Calibri"/>
              </a:rPr>
              <a:t>Stop </a:t>
            </a:r>
            <a:r>
              <a:rPr sz="2400" spc="-30" dirty="0">
                <a:latin typeface="Calibri"/>
                <a:cs typeface="Calibri"/>
              </a:rPr>
              <a:t>Work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Authority</a:t>
            </a:r>
          </a:p>
          <a:p>
            <a:pPr marL="355600" indent="-342900" algn="l" rtl="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Encourages </a:t>
            </a:r>
            <a:r>
              <a:rPr sz="2400" spc="-5" dirty="0">
                <a:latin typeface="Calibri"/>
                <a:cs typeface="Calibri"/>
              </a:rPr>
              <a:t>reporting of </a:t>
            </a:r>
            <a:r>
              <a:rPr sz="2400" dirty="0">
                <a:latin typeface="Calibri"/>
                <a:cs typeface="Calibri"/>
              </a:rPr>
              <a:t>all injuries /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illnesses</a:t>
            </a:r>
          </a:p>
          <a:p>
            <a:pPr marL="355600" indent="-342900" algn="l" rtl="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Encourages </a:t>
            </a:r>
            <a:r>
              <a:rPr sz="2400" spc="-10" dirty="0">
                <a:latin typeface="Calibri"/>
                <a:cs typeface="Calibri"/>
              </a:rPr>
              <a:t>Courageous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Leadership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701" y="774319"/>
            <a:ext cx="792924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10" dirty="0">
                <a:latin typeface="Calibri"/>
                <a:cs typeface="Calibri"/>
              </a:rPr>
              <a:t>Responsibility </a:t>
            </a:r>
            <a:r>
              <a:rPr sz="3400" b="0" spc="-5" dirty="0">
                <a:latin typeface="Calibri"/>
                <a:cs typeface="Calibri"/>
              </a:rPr>
              <a:t>– </a:t>
            </a:r>
            <a:r>
              <a:rPr sz="3400" b="0" spc="-20" dirty="0">
                <a:latin typeface="Calibri"/>
                <a:cs typeface="Calibri"/>
              </a:rPr>
              <a:t>Contractor </a:t>
            </a:r>
            <a:r>
              <a:rPr sz="3400" b="0" spc="-15" dirty="0">
                <a:latin typeface="Calibri"/>
                <a:cs typeface="Calibri"/>
              </a:rPr>
              <a:t>Site</a:t>
            </a:r>
            <a:r>
              <a:rPr sz="3400" b="0" spc="5" dirty="0">
                <a:latin typeface="Calibri"/>
                <a:cs typeface="Calibri"/>
              </a:rPr>
              <a:t> </a:t>
            </a:r>
            <a:r>
              <a:rPr sz="3400" b="0" spc="-10" dirty="0">
                <a:latin typeface="Calibri"/>
                <a:cs typeface="Calibri"/>
              </a:rPr>
              <a:t>Management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3738"/>
            <a:ext cx="7019290" cy="3172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Endorse </a:t>
            </a:r>
            <a:r>
              <a:rPr sz="2400" b="1" spc="-10" dirty="0">
                <a:latin typeface="Calibri"/>
                <a:cs typeface="Calibri"/>
              </a:rPr>
              <a:t>Life </a:t>
            </a:r>
            <a:r>
              <a:rPr sz="2400" b="1" spc="-5" dirty="0">
                <a:latin typeface="Calibri"/>
                <a:cs typeface="Calibri"/>
              </a:rPr>
              <a:t>Critical </a:t>
            </a:r>
            <a:r>
              <a:rPr sz="2400" b="1" spc="-15" dirty="0">
                <a:latin typeface="Calibri"/>
                <a:cs typeface="Calibri"/>
              </a:rPr>
              <a:t>Requirements </a:t>
            </a:r>
            <a:r>
              <a:rPr sz="2400" spc="-5" dirty="0">
                <a:latin typeface="Calibri"/>
                <a:cs typeface="Calibri"/>
              </a:rPr>
              <a:t>and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answer</a:t>
            </a:r>
            <a:endParaRPr sz="2400" dirty="0">
              <a:latin typeface="Calibri"/>
              <a:cs typeface="Calibri"/>
            </a:endParaRPr>
          </a:p>
          <a:p>
            <a:pPr marL="355600" algn="l" rtl="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employee </a:t>
            </a:r>
            <a:r>
              <a:rPr sz="2400" spc="-5" dirty="0">
                <a:latin typeface="Calibri"/>
                <a:cs typeface="Calibri"/>
              </a:rPr>
              <a:t>questions prior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acknowledgement.</a:t>
            </a:r>
            <a:endParaRPr sz="2400" dirty="0">
              <a:latin typeface="Calibri"/>
              <a:cs typeface="Calibri"/>
            </a:endParaRPr>
          </a:p>
          <a:p>
            <a:pPr marL="355600" marR="204470" indent="-342900" algn="l" rtl="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Facilitate </a:t>
            </a:r>
            <a:r>
              <a:rPr sz="2400" spc="-10" dirty="0">
                <a:latin typeface="Calibri"/>
                <a:cs typeface="Calibri"/>
              </a:rPr>
              <a:t>training </a:t>
            </a:r>
            <a:r>
              <a:rPr sz="2400" dirty="0">
                <a:latin typeface="Calibri"/>
                <a:cs typeface="Calibri"/>
              </a:rPr>
              <a:t>in the </a:t>
            </a:r>
            <a:r>
              <a:rPr sz="2400" spc="-5" dirty="0">
                <a:latin typeface="Calibri"/>
                <a:cs typeface="Calibri"/>
              </a:rPr>
              <a:t>applicable </a:t>
            </a:r>
            <a:r>
              <a:rPr sz="2400" spc="-10" dirty="0">
                <a:latin typeface="Calibri"/>
                <a:cs typeface="Calibri"/>
              </a:rPr>
              <a:t>ES&amp;H Procedures 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Job </a:t>
            </a:r>
            <a:r>
              <a:rPr sz="2400" spc="-10" dirty="0">
                <a:latin typeface="Calibri"/>
                <a:cs typeface="Calibri"/>
              </a:rPr>
              <a:t>Site </a:t>
            </a:r>
            <a:r>
              <a:rPr sz="2400" spc="-30" dirty="0">
                <a:latin typeface="Calibri"/>
                <a:cs typeface="Calibri"/>
              </a:rPr>
              <a:t>Work </a:t>
            </a:r>
            <a:r>
              <a:rPr sz="2400" dirty="0">
                <a:latin typeface="Calibri"/>
                <a:cs typeface="Calibri"/>
              </a:rPr>
              <a:t>Rules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employees and  </a:t>
            </a:r>
            <a:r>
              <a:rPr sz="2400" spc="-15" dirty="0">
                <a:latin typeface="Calibri"/>
                <a:cs typeface="Calibri"/>
              </a:rPr>
              <a:t>subcontractors.</a:t>
            </a:r>
            <a:endParaRPr sz="2400" dirty="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Implement </a:t>
            </a:r>
            <a:r>
              <a:rPr sz="2400" b="1" spc="-10" dirty="0">
                <a:latin typeface="Calibri"/>
                <a:cs typeface="Calibri"/>
              </a:rPr>
              <a:t>Life Critical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Requirements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 algn="l" rtl="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Investigate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25" dirty="0">
                <a:latin typeface="Calibri"/>
                <a:cs typeface="Calibri"/>
              </a:rPr>
              <a:t>take </a:t>
            </a:r>
            <a:r>
              <a:rPr sz="2400" spc="-10" dirty="0">
                <a:latin typeface="Calibri"/>
                <a:cs typeface="Calibri"/>
              </a:rPr>
              <a:t>appropriate </a:t>
            </a:r>
            <a:r>
              <a:rPr sz="2400" dirty="0">
                <a:latin typeface="Calibri"/>
                <a:cs typeface="Calibri"/>
              </a:rPr>
              <a:t>action in </a:t>
            </a:r>
            <a:r>
              <a:rPr sz="2400" spc="-5" dirty="0">
                <a:latin typeface="Calibri"/>
                <a:cs typeface="Calibri"/>
              </a:rPr>
              <a:t>response </a:t>
            </a:r>
            <a:r>
              <a:rPr sz="2400" spc="-15" dirty="0">
                <a:latin typeface="Calibri"/>
                <a:cs typeface="Calibri"/>
              </a:rPr>
              <a:t>to  </a:t>
            </a:r>
            <a:r>
              <a:rPr sz="2400" spc="-5" dirty="0">
                <a:latin typeface="Calibri"/>
                <a:cs typeface="Calibri"/>
              </a:rPr>
              <a:t>identified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non-compliance.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1457" y="547243"/>
            <a:ext cx="563880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10" dirty="0">
                <a:latin typeface="Calibri"/>
                <a:cs typeface="Calibri"/>
              </a:rPr>
              <a:t>Responsibility </a:t>
            </a:r>
            <a:r>
              <a:rPr sz="3400" b="0" spc="-5" dirty="0">
                <a:latin typeface="Calibri"/>
                <a:cs typeface="Calibri"/>
              </a:rPr>
              <a:t>– </a:t>
            </a:r>
            <a:r>
              <a:rPr sz="3400" b="0" spc="-15" dirty="0">
                <a:latin typeface="Calibri"/>
                <a:cs typeface="Calibri"/>
              </a:rPr>
              <a:t>Site</a:t>
            </a:r>
            <a:r>
              <a:rPr sz="3400" b="0" spc="-95" dirty="0">
                <a:latin typeface="Calibri"/>
                <a:cs typeface="Calibri"/>
              </a:rPr>
              <a:t> </a:t>
            </a:r>
            <a:r>
              <a:rPr sz="3400" b="0" dirty="0">
                <a:latin typeface="Calibri"/>
                <a:cs typeface="Calibri"/>
              </a:rPr>
              <a:t>Supervision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61261"/>
            <a:ext cx="7137400" cy="3172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53035" indent="-342900" algn="just" rtl="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Ensure training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employees </a:t>
            </a:r>
            <a:r>
              <a:rPr sz="2400" dirty="0">
                <a:latin typeface="Calibri"/>
                <a:cs typeface="Calibri"/>
              </a:rPr>
              <a:t>in the </a:t>
            </a:r>
            <a:r>
              <a:rPr sz="2400" spc="-5" dirty="0">
                <a:latin typeface="Calibri"/>
                <a:cs typeface="Calibri"/>
              </a:rPr>
              <a:t>applicable </a:t>
            </a:r>
            <a:r>
              <a:rPr sz="2400" spc="-10" dirty="0">
                <a:latin typeface="Calibri"/>
                <a:cs typeface="Calibri"/>
              </a:rPr>
              <a:t>ES&amp;H  Procedures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Job </a:t>
            </a:r>
            <a:r>
              <a:rPr sz="2400" spc="-10" dirty="0">
                <a:latin typeface="Calibri"/>
                <a:cs typeface="Calibri"/>
              </a:rPr>
              <a:t>Site </a:t>
            </a:r>
            <a:r>
              <a:rPr sz="2400" spc="-30" dirty="0">
                <a:latin typeface="Calibri"/>
                <a:cs typeface="Calibri"/>
              </a:rPr>
              <a:t>Work </a:t>
            </a:r>
            <a:r>
              <a:rPr sz="2400" dirty="0">
                <a:latin typeface="Calibri"/>
                <a:cs typeface="Calibri"/>
              </a:rPr>
              <a:t>Rules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work </a:t>
            </a:r>
            <a:r>
              <a:rPr sz="2400" spc="-5" dirty="0">
                <a:latin typeface="Calibri"/>
                <a:cs typeface="Calibri"/>
              </a:rPr>
              <a:t>they  do.</a:t>
            </a:r>
            <a:endParaRPr sz="2400" dirty="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Conduct </a:t>
            </a:r>
            <a:r>
              <a:rPr sz="2400" spc="-15" dirty="0">
                <a:latin typeface="Calibri"/>
                <a:cs typeface="Calibri"/>
              </a:rPr>
              <a:t>pre </a:t>
            </a:r>
            <a:r>
              <a:rPr sz="2400" spc="-10" dirty="0">
                <a:latin typeface="Calibri"/>
                <a:cs typeface="Calibri"/>
              </a:rPr>
              <a:t>work </a:t>
            </a:r>
            <a:r>
              <a:rPr sz="2400" spc="-40" dirty="0">
                <a:latin typeface="Calibri"/>
                <a:cs typeface="Calibri"/>
              </a:rPr>
              <a:t>STARRT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briefings.</a:t>
            </a:r>
            <a:endParaRPr sz="2400" dirty="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Properly </a:t>
            </a:r>
            <a:r>
              <a:rPr sz="2400" spc="-5" dirty="0">
                <a:latin typeface="Calibri"/>
                <a:cs typeface="Calibri"/>
              </a:rPr>
              <a:t>plan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15" dirty="0">
                <a:latin typeface="Calibri"/>
                <a:cs typeface="Calibri"/>
              </a:rPr>
              <a:t>tasks </a:t>
            </a:r>
            <a:r>
              <a:rPr sz="2400" spc="-5" dirty="0">
                <a:latin typeface="Calibri"/>
                <a:cs typeface="Calibri"/>
              </a:rPr>
              <a:t>associated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b="1" spc="-10" dirty="0">
                <a:latin typeface="Calibri"/>
                <a:cs typeface="Calibri"/>
              </a:rPr>
              <a:t>Life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Critical</a:t>
            </a:r>
            <a:endParaRPr sz="2400" dirty="0">
              <a:latin typeface="Calibri"/>
              <a:cs typeface="Calibri"/>
            </a:endParaRPr>
          </a:p>
          <a:p>
            <a:pPr marL="355600" algn="l" rtl="0">
              <a:lnSpc>
                <a:spcPct val="100000"/>
              </a:lnSpc>
            </a:pPr>
            <a:r>
              <a:rPr sz="2400" b="1" spc="-15" dirty="0">
                <a:latin typeface="Calibri"/>
                <a:cs typeface="Calibri"/>
              </a:rPr>
              <a:t>Requirements </a:t>
            </a:r>
            <a:r>
              <a:rPr sz="2400" spc="-15" dirty="0">
                <a:latin typeface="Calibri"/>
                <a:cs typeface="Calibri"/>
              </a:rPr>
              <a:t>to mitigate </a:t>
            </a:r>
            <a:r>
              <a:rPr sz="2400" dirty="0">
                <a:latin typeface="Calibri"/>
                <a:cs typeface="Calibri"/>
              </a:rPr>
              <a:t>the risk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potential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hazards.</a:t>
            </a:r>
            <a:endParaRPr sz="2400" dirty="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Report </a:t>
            </a:r>
            <a:r>
              <a:rPr sz="2400" spc="-5" dirty="0">
                <a:latin typeface="Calibri"/>
                <a:cs typeface="Calibri"/>
              </a:rPr>
              <a:t>violations observed </a:t>
            </a:r>
            <a:r>
              <a:rPr sz="2400" dirty="0">
                <a:latin typeface="Calibri"/>
                <a:cs typeface="Calibri"/>
              </a:rPr>
              <a:t>when </a:t>
            </a:r>
            <a:r>
              <a:rPr sz="2400" spc="-5" dirty="0">
                <a:latin typeface="Calibri"/>
                <a:cs typeface="Calibri"/>
              </a:rPr>
              <a:t>employees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perform</a:t>
            </a:r>
            <a:endParaRPr sz="2400" dirty="0">
              <a:latin typeface="Calibri"/>
              <a:cs typeface="Calibri"/>
            </a:endParaRPr>
          </a:p>
          <a:p>
            <a:pPr marL="355600" algn="l" rtl="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work </a:t>
            </a:r>
            <a:r>
              <a:rPr sz="2400" spc="-15" dirty="0">
                <a:latin typeface="Calibri"/>
                <a:cs typeface="Calibri"/>
              </a:rPr>
              <a:t>contrary to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established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standards.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5410200"/>
            <a:ext cx="7010400" cy="685800"/>
          </a:xfrm>
          <a:prstGeom prst="rect">
            <a:avLst/>
          </a:prstGeom>
          <a:ln w="25400">
            <a:solidFill>
              <a:srgbClr val="FF9933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2000" i="1" spc="-5" dirty="0">
                <a:latin typeface="Calibri"/>
                <a:cs typeface="Calibri"/>
              </a:rPr>
              <a:t>Disciplinary action will </a:t>
            </a:r>
            <a:r>
              <a:rPr sz="2000" i="1" dirty="0">
                <a:latin typeface="Calibri"/>
                <a:cs typeface="Calibri"/>
              </a:rPr>
              <a:t>be </a:t>
            </a:r>
            <a:r>
              <a:rPr sz="2000" i="1" spc="-5" dirty="0">
                <a:latin typeface="Calibri"/>
                <a:cs typeface="Calibri"/>
              </a:rPr>
              <a:t>enforced </a:t>
            </a:r>
            <a:r>
              <a:rPr sz="2000" i="1" dirty="0">
                <a:latin typeface="Calibri"/>
                <a:cs typeface="Calibri"/>
              </a:rPr>
              <a:t>if </a:t>
            </a:r>
            <a:r>
              <a:rPr sz="2000" i="1" spc="-5" dirty="0">
                <a:latin typeface="Calibri"/>
                <a:cs typeface="Calibri"/>
              </a:rPr>
              <a:t>direction </a:t>
            </a:r>
            <a:r>
              <a:rPr sz="2000" i="1" dirty="0">
                <a:latin typeface="Calibri"/>
                <a:cs typeface="Calibri"/>
              </a:rPr>
              <a:t>or </a:t>
            </a:r>
            <a:r>
              <a:rPr sz="2000" i="1" spc="-10" dirty="0">
                <a:latin typeface="Calibri"/>
                <a:cs typeface="Calibri"/>
              </a:rPr>
              <a:t>failure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of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i="1" spc="-5" dirty="0">
                <a:latin typeface="Calibri"/>
                <a:cs typeface="Calibri"/>
              </a:rPr>
              <a:t>direction </a:t>
            </a:r>
            <a:r>
              <a:rPr sz="2000" i="1" spc="-10" dirty="0">
                <a:latin typeface="Calibri"/>
                <a:cs typeface="Calibri"/>
              </a:rPr>
              <a:t>by </a:t>
            </a:r>
            <a:r>
              <a:rPr sz="2000" i="1" spc="-5" dirty="0">
                <a:latin typeface="Calibri"/>
                <a:cs typeface="Calibri"/>
              </a:rPr>
              <a:t>supervisor </a:t>
            </a:r>
            <a:r>
              <a:rPr sz="2000" i="1" dirty="0">
                <a:latin typeface="Calibri"/>
                <a:cs typeface="Calibri"/>
              </a:rPr>
              <a:t>results in a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violation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3857" y="547243"/>
            <a:ext cx="533717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10" dirty="0">
                <a:latin typeface="Calibri"/>
                <a:cs typeface="Calibri"/>
              </a:rPr>
              <a:t>Responsibility </a:t>
            </a:r>
            <a:r>
              <a:rPr sz="3400" b="0" spc="-5" dirty="0">
                <a:latin typeface="Calibri"/>
                <a:cs typeface="Calibri"/>
              </a:rPr>
              <a:t>– </a:t>
            </a:r>
            <a:r>
              <a:rPr sz="3400" b="0" spc="-15" dirty="0">
                <a:latin typeface="Calibri"/>
                <a:cs typeface="Calibri"/>
              </a:rPr>
              <a:t>Site</a:t>
            </a:r>
            <a:r>
              <a:rPr sz="3400" b="0" spc="-85" dirty="0">
                <a:latin typeface="Calibri"/>
                <a:cs typeface="Calibri"/>
              </a:rPr>
              <a:t> </a:t>
            </a:r>
            <a:r>
              <a:rPr sz="3400" b="0" spc="-20" dirty="0">
                <a:latin typeface="Calibri"/>
                <a:cs typeface="Calibri"/>
              </a:rPr>
              <a:t>Personnel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40573"/>
            <a:ext cx="7813040" cy="4241546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Calibri"/>
                <a:cs typeface="Calibri"/>
              </a:rPr>
              <a:t>All </a:t>
            </a:r>
            <a:r>
              <a:rPr sz="2400" spc="-10" dirty="0">
                <a:latin typeface="Calibri"/>
                <a:cs typeface="Calibri"/>
              </a:rPr>
              <a:t>persons performing work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spc="-15" dirty="0">
                <a:latin typeface="Calibri"/>
                <a:cs typeface="Calibri"/>
              </a:rPr>
              <a:t>site are </a:t>
            </a:r>
            <a:r>
              <a:rPr sz="2400" spc="-10" dirty="0">
                <a:latin typeface="Calibri"/>
                <a:cs typeface="Calibri"/>
              </a:rPr>
              <a:t>required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to:</a:t>
            </a:r>
            <a:endParaRPr sz="2400" dirty="0">
              <a:latin typeface="Calibri"/>
              <a:cs typeface="Calibri"/>
            </a:endParaRPr>
          </a:p>
          <a:p>
            <a:pPr marL="355600" marR="387350" indent="-342900" algn="l" rtl="0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Read </a:t>
            </a:r>
            <a:r>
              <a:rPr sz="2400" spc="-5" dirty="0">
                <a:latin typeface="Calibri"/>
                <a:cs typeface="Calibri"/>
              </a:rPr>
              <a:t>(or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spc="-10" dirty="0">
                <a:latin typeface="Calibri"/>
                <a:cs typeface="Calibri"/>
              </a:rPr>
              <a:t>read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you), </a:t>
            </a:r>
            <a:r>
              <a:rPr sz="2400" spc="-15" dirty="0">
                <a:latin typeface="Calibri"/>
                <a:cs typeface="Calibri"/>
              </a:rPr>
              <a:t>understand </a:t>
            </a:r>
            <a:r>
              <a:rPr sz="2400" spc="-5" dirty="0">
                <a:latin typeface="Calibri"/>
                <a:cs typeface="Calibri"/>
              </a:rPr>
              <a:t>and acknowledge  acceptance 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Life </a:t>
            </a:r>
            <a:r>
              <a:rPr sz="2400" b="1" spc="-5" dirty="0">
                <a:latin typeface="Calibri"/>
                <a:cs typeface="Calibri"/>
              </a:rPr>
              <a:t>Critical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Requirements</a:t>
            </a:r>
            <a:endParaRPr sz="2400" dirty="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Participate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b="1" spc="-10" dirty="0">
                <a:latin typeface="Calibri"/>
                <a:cs typeface="Calibri"/>
              </a:rPr>
              <a:t>Life </a:t>
            </a:r>
            <a:r>
              <a:rPr sz="2400" b="1" spc="-5" dirty="0">
                <a:latin typeface="Calibri"/>
                <a:cs typeface="Calibri"/>
              </a:rPr>
              <a:t>Critical </a:t>
            </a:r>
            <a:r>
              <a:rPr sz="2400" b="1" spc="-15" dirty="0">
                <a:latin typeface="Calibri"/>
                <a:cs typeface="Calibri"/>
              </a:rPr>
              <a:t>Requirements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training</a:t>
            </a:r>
            <a:endParaRPr sz="2400" dirty="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Exercise </a:t>
            </a:r>
            <a:r>
              <a:rPr sz="2400" spc="-10" dirty="0">
                <a:latin typeface="Calibri"/>
                <a:cs typeface="Calibri"/>
              </a:rPr>
              <a:t>your Stop </a:t>
            </a:r>
            <a:r>
              <a:rPr sz="2400" spc="-30" dirty="0">
                <a:latin typeface="Calibri"/>
                <a:cs typeface="Calibri"/>
              </a:rPr>
              <a:t>Work </a:t>
            </a:r>
            <a:r>
              <a:rPr sz="2400" dirty="0">
                <a:latin typeface="Calibri"/>
                <a:cs typeface="Calibri"/>
              </a:rPr>
              <a:t>Authority without </a:t>
            </a:r>
            <a:r>
              <a:rPr sz="2400" spc="-20" dirty="0">
                <a:latin typeface="Calibri"/>
                <a:cs typeface="Calibri"/>
              </a:rPr>
              <a:t>fear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reprisal</a:t>
            </a:r>
            <a:endParaRPr sz="2400" dirty="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Understand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task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perform </a:t>
            </a:r>
            <a:r>
              <a:rPr sz="2400" dirty="0">
                <a:latin typeface="Calibri"/>
                <a:cs typeface="Calibri"/>
              </a:rPr>
              <a:t>it </a:t>
            </a:r>
            <a:r>
              <a:rPr sz="2400" spc="-15" dirty="0">
                <a:latin typeface="Calibri"/>
                <a:cs typeface="Calibri"/>
              </a:rPr>
              <a:t>safely: </a:t>
            </a:r>
            <a:r>
              <a:rPr sz="2400" dirty="0">
                <a:latin typeface="Calibri"/>
                <a:cs typeface="Calibri"/>
              </a:rPr>
              <a:t>if </a:t>
            </a:r>
            <a:r>
              <a:rPr sz="2400" spc="-10" dirty="0">
                <a:latin typeface="Calibri"/>
                <a:cs typeface="Calibri"/>
              </a:rPr>
              <a:t>you </a:t>
            </a:r>
            <a:r>
              <a:rPr sz="2400" spc="-5" dirty="0">
                <a:latin typeface="Calibri"/>
                <a:cs typeface="Calibri"/>
              </a:rPr>
              <a:t>don’t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know</a:t>
            </a:r>
            <a:endParaRPr sz="2400" dirty="0">
              <a:latin typeface="Calibri"/>
              <a:cs typeface="Calibri"/>
            </a:endParaRPr>
          </a:p>
          <a:p>
            <a:pPr marL="355600" algn="l" rtl="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how </a:t>
            </a:r>
            <a:r>
              <a:rPr sz="2400" dirty="0">
                <a:latin typeface="Calibri"/>
                <a:cs typeface="Calibri"/>
              </a:rPr>
              <a:t>– ask!</a:t>
            </a:r>
          </a:p>
          <a:p>
            <a:pPr marL="355600" indent="-342900" algn="l" rtl="0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Practice Courageous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Leadership</a:t>
            </a:r>
            <a:endParaRPr sz="2400" dirty="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Report </a:t>
            </a:r>
            <a:r>
              <a:rPr sz="2400" dirty="0">
                <a:latin typeface="Calibri"/>
                <a:cs typeface="Calibri"/>
              </a:rPr>
              <a:t>injuries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illnesses </a:t>
            </a:r>
            <a:r>
              <a:rPr sz="2400" spc="-5" dirty="0">
                <a:latin typeface="Calibri"/>
                <a:cs typeface="Calibri"/>
              </a:rPr>
              <a:t>immediately per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project</a:t>
            </a:r>
            <a:endParaRPr sz="2400" dirty="0">
              <a:latin typeface="Calibri"/>
              <a:cs typeface="Calibri"/>
            </a:endParaRPr>
          </a:p>
          <a:p>
            <a:pPr marL="355600" algn="l" rtl="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requirements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4670" y="564006"/>
            <a:ext cx="29927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40" dirty="0">
                <a:latin typeface="Calibri"/>
                <a:cs typeface="Calibri"/>
              </a:rPr>
              <a:t>Training</a:t>
            </a:r>
            <a:r>
              <a:rPr sz="3200" b="0" spc="-10" dirty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Overview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35706"/>
            <a:ext cx="6612255" cy="42938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What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Requirements?</a:t>
            </a:r>
            <a:endParaRPr sz="2400" dirty="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Benefits of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Compliance</a:t>
            </a:r>
            <a:endParaRPr sz="2400" dirty="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Review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Responsibilities</a:t>
            </a:r>
            <a:endParaRPr sz="2400" dirty="0">
              <a:latin typeface="Calibri"/>
              <a:cs typeface="Calibri"/>
            </a:endParaRPr>
          </a:p>
          <a:p>
            <a:pPr marL="756285" lvl="1" indent="-286385" algn="l" rtl="0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Management</a:t>
            </a:r>
            <a:endParaRPr sz="2000" dirty="0">
              <a:latin typeface="Calibri"/>
              <a:cs typeface="Calibri"/>
            </a:endParaRPr>
          </a:p>
          <a:p>
            <a:pPr marL="756285" lvl="1" indent="-286385" algn="l" rtl="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Supervision</a:t>
            </a:r>
          </a:p>
          <a:p>
            <a:pPr marL="756285" lvl="1" indent="-286385" algn="l" rtl="0">
              <a:lnSpc>
                <a:spcPct val="100000"/>
              </a:lnSpc>
              <a:spcBef>
                <a:spcPts val="47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latin typeface="Calibri"/>
                <a:cs typeface="Calibri"/>
              </a:rPr>
              <a:t>Personnel</a:t>
            </a:r>
            <a:endParaRPr sz="2000" dirty="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Consequences 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Non-Compliance</a:t>
            </a:r>
            <a:endParaRPr sz="2400" dirty="0">
              <a:latin typeface="Calibri"/>
              <a:cs typeface="Calibri"/>
            </a:endParaRPr>
          </a:p>
          <a:p>
            <a:pPr marL="756285" marR="5080" lvl="1" indent="-286385" algn="just" rtl="0">
              <a:lnSpc>
                <a:spcPct val="100000"/>
              </a:lnSpc>
              <a:spcBef>
                <a:spcPts val="509"/>
              </a:spcBef>
              <a:buFont typeface="Arial"/>
              <a:buChar char="–"/>
              <a:tabLst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Applies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all </a:t>
            </a:r>
            <a:r>
              <a:rPr sz="2000" spc="-10" dirty="0">
                <a:latin typeface="Calibri"/>
                <a:cs typeface="Calibri"/>
              </a:rPr>
              <a:t>Project Personnel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non-manual </a:t>
            </a:r>
            <a:r>
              <a:rPr sz="2000" spc="-10" dirty="0">
                <a:latin typeface="Calibri"/>
                <a:cs typeface="Calibri"/>
              </a:rPr>
              <a:t>personnel,  direct hire craft, </a:t>
            </a:r>
            <a:r>
              <a:rPr sz="2000" dirty="0">
                <a:latin typeface="Calibri"/>
                <a:cs typeface="Calibri"/>
              </a:rPr>
              <a:t>manual </a:t>
            </a:r>
            <a:r>
              <a:rPr sz="2000" spc="-20" dirty="0">
                <a:latin typeface="Calibri"/>
                <a:cs typeface="Calibri"/>
              </a:rPr>
              <a:t>workers,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subcontractors </a:t>
            </a:r>
            <a:r>
              <a:rPr sz="2000" spc="-5" dirty="0">
                <a:latin typeface="Calibri"/>
                <a:cs typeface="Calibri"/>
              </a:rPr>
              <a:t>(all  </a:t>
            </a:r>
            <a:r>
              <a:rPr sz="2000" spc="-10" dirty="0">
                <a:latin typeface="Calibri"/>
                <a:cs typeface="Calibri"/>
              </a:rPr>
              <a:t>tiers)</a:t>
            </a:r>
            <a:endParaRPr sz="2000" dirty="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Summary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84361" y="6446122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1436" y="530479"/>
            <a:ext cx="5960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5" dirty="0">
                <a:latin typeface="Calibri"/>
                <a:cs typeface="Calibri"/>
              </a:rPr>
              <a:t>Understanding</a:t>
            </a:r>
            <a:r>
              <a:rPr sz="3600" b="0" spc="-45" dirty="0">
                <a:latin typeface="Calibri"/>
                <a:cs typeface="Calibri"/>
              </a:rPr>
              <a:t> </a:t>
            </a:r>
            <a:r>
              <a:rPr sz="3600" b="0" spc="-5" dirty="0">
                <a:latin typeface="Calibri"/>
                <a:cs typeface="Calibri"/>
              </a:rPr>
              <a:t>Non-Compliance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19886"/>
            <a:ext cx="6981825" cy="5010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448309" indent="-342900" algn="l" rtl="0">
              <a:lnSpc>
                <a:spcPts val="2590"/>
              </a:lnSpc>
              <a:spcBef>
                <a:spcPts val="425"/>
              </a:spcBef>
              <a:buChar char="-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Compliance </a:t>
            </a:r>
            <a:r>
              <a:rPr sz="2400" dirty="0">
                <a:latin typeface="Calibri"/>
                <a:cs typeface="Calibri"/>
              </a:rPr>
              <a:t>is a </a:t>
            </a:r>
            <a:r>
              <a:rPr sz="2400" spc="-10" dirty="0">
                <a:latin typeface="Calibri"/>
                <a:cs typeface="Calibri"/>
              </a:rPr>
              <a:t>condition </a:t>
            </a:r>
            <a:r>
              <a:rPr sz="2400" spc="-5" dirty="0">
                <a:latin typeface="Calibri"/>
                <a:cs typeface="Calibri"/>
              </a:rPr>
              <a:t>of employment and </a:t>
            </a:r>
            <a:r>
              <a:rPr sz="2400" spc="-10" dirty="0">
                <a:latin typeface="Calibri"/>
                <a:cs typeface="Calibri"/>
              </a:rPr>
              <a:t>site  </a:t>
            </a:r>
            <a:r>
              <a:rPr sz="2400" spc="-5" dirty="0">
                <a:latin typeface="Calibri"/>
                <a:cs typeface="Calibri"/>
              </a:rPr>
              <a:t>access</a:t>
            </a:r>
            <a:endParaRPr sz="2400" dirty="0">
              <a:latin typeface="Calibri"/>
              <a:cs typeface="Calibri"/>
            </a:endParaRPr>
          </a:p>
          <a:p>
            <a:pPr marL="355600" marR="63500" indent="-342900" algn="l" rtl="0">
              <a:lnSpc>
                <a:spcPts val="2590"/>
              </a:lnSpc>
              <a:spcBef>
                <a:spcPts val="575"/>
              </a:spcBef>
              <a:buChar char="-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Non-Compliance results </a:t>
            </a:r>
            <a:r>
              <a:rPr sz="2400" dirty="0">
                <a:latin typeface="Calibri"/>
                <a:cs typeface="Calibri"/>
              </a:rPr>
              <a:t>in the actions </a:t>
            </a:r>
            <a:r>
              <a:rPr sz="2400" spc="-10" dirty="0">
                <a:latin typeface="Calibri"/>
                <a:cs typeface="Calibri"/>
              </a:rPr>
              <a:t>defined by </a:t>
            </a:r>
            <a:r>
              <a:rPr sz="2400" dirty="0">
                <a:latin typeface="Calibri"/>
                <a:cs typeface="Calibri"/>
              </a:rPr>
              <a:t>the  guidelines</a:t>
            </a:r>
          </a:p>
          <a:p>
            <a:pPr marL="355600" indent="-342900" algn="l" rtl="0">
              <a:lnSpc>
                <a:spcPct val="100000"/>
              </a:lnSpc>
              <a:spcBef>
                <a:spcPts val="245"/>
              </a:spcBef>
              <a:buChar char="-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Non-Compliance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by:</a:t>
            </a:r>
            <a:endParaRPr sz="2400" dirty="0">
              <a:latin typeface="Calibri"/>
              <a:cs typeface="Calibri"/>
            </a:endParaRPr>
          </a:p>
          <a:p>
            <a:pPr marL="756285" marR="72390" lvl="1" indent="-286385" algn="l" rtl="0">
              <a:lnSpc>
                <a:spcPct val="90000"/>
              </a:lnSpc>
              <a:spcBef>
                <a:spcPts val="545"/>
              </a:spcBef>
              <a:buFont typeface="Calibri"/>
              <a:buChar char="-"/>
              <a:tabLst>
                <a:tab pos="756285" algn="l"/>
                <a:tab pos="756920" algn="l"/>
                <a:tab pos="3515360" algn="l"/>
                <a:tab pos="5545455" algn="l"/>
              </a:tabLst>
            </a:pPr>
            <a:r>
              <a:rPr sz="2200" b="1" spc="-20" dirty="0">
                <a:latin typeface="Calibri"/>
                <a:cs typeface="Calibri"/>
              </a:rPr>
              <a:t>Contractor</a:t>
            </a:r>
            <a:r>
              <a:rPr sz="2200" b="1" spc="7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employees</a:t>
            </a:r>
            <a:r>
              <a:rPr sz="2200" spc="-10" dirty="0">
                <a:latin typeface="Calibri"/>
                <a:cs typeface="Calibri"/>
              </a:rPr>
              <a:t>:	</a:t>
            </a:r>
            <a:r>
              <a:rPr sz="2200" spc="-15" dirty="0">
                <a:latin typeface="Calibri"/>
                <a:cs typeface="Calibri"/>
              </a:rPr>
              <a:t>Failure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comply </a:t>
            </a:r>
            <a:r>
              <a:rPr sz="2200" spc="-5" dirty="0">
                <a:latin typeface="Calibri"/>
                <a:cs typeface="Calibri"/>
              </a:rPr>
              <a:t>will result in  </a:t>
            </a:r>
            <a:r>
              <a:rPr sz="2200" spc="-15" dirty="0">
                <a:latin typeface="Calibri"/>
                <a:cs typeface="Calibri"/>
              </a:rPr>
              <a:t>removal from </a:t>
            </a:r>
            <a:r>
              <a:rPr sz="2200" spc="-25" dirty="0">
                <a:latin typeface="Calibri"/>
                <a:cs typeface="Calibri"/>
              </a:rPr>
              <a:t>Royal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Commission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jobsites.	</a:t>
            </a:r>
            <a:r>
              <a:rPr sz="2200" spc="-15" dirty="0">
                <a:latin typeface="Calibri"/>
                <a:cs typeface="Calibri"/>
              </a:rPr>
              <a:t>Rehire  </a:t>
            </a:r>
            <a:r>
              <a:rPr sz="2200" spc="-5" dirty="0">
                <a:latin typeface="Calibri"/>
                <a:cs typeface="Calibri"/>
              </a:rPr>
              <a:t>eligibility is </a:t>
            </a:r>
            <a:r>
              <a:rPr sz="2200" spc="-15" dirty="0">
                <a:latin typeface="Calibri"/>
                <a:cs typeface="Calibri"/>
              </a:rPr>
              <a:t>at </a:t>
            </a:r>
            <a:r>
              <a:rPr sz="2200" spc="-25" dirty="0">
                <a:latin typeface="Calibri"/>
                <a:cs typeface="Calibri"/>
              </a:rPr>
              <a:t>Royal </a:t>
            </a:r>
            <a:r>
              <a:rPr sz="2200" spc="-5" dirty="0">
                <a:latin typeface="Calibri"/>
                <a:cs typeface="Calibri"/>
              </a:rPr>
              <a:t>Commissions sole </a:t>
            </a:r>
            <a:r>
              <a:rPr sz="2200" spc="-10" dirty="0">
                <a:latin typeface="Calibri"/>
                <a:cs typeface="Calibri"/>
              </a:rPr>
              <a:t>discretion and  </a:t>
            </a:r>
            <a:r>
              <a:rPr sz="2200" spc="-5" dirty="0">
                <a:latin typeface="Calibri"/>
                <a:cs typeface="Calibri"/>
              </a:rPr>
              <a:t>will </a:t>
            </a:r>
            <a:r>
              <a:rPr sz="2200" spc="-10" dirty="0">
                <a:latin typeface="Calibri"/>
                <a:cs typeface="Calibri"/>
              </a:rPr>
              <a:t>not </a:t>
            </a:r>
            <a:r>
              <a:rPr sz="2200" spc="-5" dirty="0">
                <a:latin typeface="Calibri"/>
                <a:cs typeface="Calibri"/>
              </a:rPr>
              <a:t>be </a:t>
            </a:r>
            <a:r>
              <a:rPr sz="2200" spc="-10" dirty="0">
                <a:latin typeface="Calibri"/>
                <a:cs typeface="Calibri"/>
              </a:rPr>
              <a:t>considered until </a:t>
            </a:r>
            <a:r>
              <a:rPr sz="2200" spc="-5" dirty="0">
                <a:latin typeface="Calibri"/>
                <a:cs typeface="Calibri"/>
              </a:rPr>
              <a:t>a minimum of 6 </a:t>
            </a:r>
            <a:r>
              <a:rPr sz="2200" spc="-10" dirty="0">
                <a:latin typeface="Calibri"/>
                <a:cs typeface="Calibri"/>
              </a:rPr>
              <a:t>months  </a:t>
            </a:r>
            <a:r>
              <a:rPr sz="2200" spc="-15" dirty="0">
                <a:latin typeface="Calibri"/>
                <a:cs typeface="Calibri"/>
              </a:rPr>
              <a:t>following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termination.</a:t>
            </a:r>
            <a:endParaRPr sz="2200" dirty="0">
              <a:latin typeface="Calibri"/>
              <a:cs typeface="Calibri"/>
            </a:endParaRPr>
          </a:p>
          <a:p>
            <a:pPr marL="756285" marR="5080" lvl="1" indent="-286385" algn="l" rtl="0">
              <a:lnSpc>
                <a:spcPct val="90000"/>
              </a:lnSpc>
              <a:spcBef>
                <a:spcPts val="525"/>
              </a:spcBef>
              <a:buFont typeface="Calibri"/>
              <a:buChar char="-"/>
              <a:tabLst>
                <a:tab pos="756285" algn="l"/>
                <a:tab pos="756920" algn="l"/>
              </a:tabLst>
            </a:pPr>
            <a:r>
              <a:rPr sz="2200" b="1" spc="-15" dirty="0">
                <a:latin typeface="Calibri"/>
                <a:cs typeface="Calibri"/>
              </a:rPr>
              <a:t>Subcontractor employees</a:t>
            </a:r>
            <a:r>
              <a:rPr sz="2200" spc="-15" dirty="0">
                <a:latin typeface="Calibri"/>
                <a:cs typeface="Calibri"/>
              </a:rPr>
              <a:t>: Failure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comply </a:t>
            </a:r>
            <a:r>
              <a:rPr sz="2200" spc="-5" dirty="0">
                <a:latin typeface="Calibri"/>
                <a:cs typeface="Calibri"/>
              </a:rPr>
              <a:t>will </a:t>
            </a:r>
            <a:r>
              <a:rPr sz="2200" spc="-10" dirty="0">
                <a:latin typeface="Calibri"/>
                <a:cs typeface="Calibri"/>
              </a:rPr>
              <a:t>result 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5" dirty="0">
                <a:latin typeface="Calibri"/>
                <a:cs typeface="Calibri"/>
              </a:rPr>
              <a:t>removal from </a:t>
            </a:r>
            <a:r>
              <a:rPr sz="2200" spc="-25" dirty="0">
                <a:latin typeface="Calibri"/>
                <a:cs typeface="Calibri"/>
              </a:rPr>
              <a:t>Royal </a:t>
            </a:r>
            <a:r>
              <a:rPr sz="2200" spc="-5" dirty="0">
                <a:latin typeface="Calibri"/>
                <a:cs typeface="Calibri"/>
              </a:rPr>
              <a:t>Commission </a:t>
            </a:r>
            <a:r>
              <a:rPr sz="2200" spc="-10" dirty="0">
                <a:latin typeface="Calibri"/>
                <a:cs typeface="Calibri"/>
              </a:rPr>
              <a:t>jobsites. </a:t>
            </a:r>
            <a:r>
              <a:rPr sz="2200" spc="-5" dirty="0">
                <a:latin typeface="Calibri"/>
                <a:cs typeface="Calibri"/>
              </a:rPr>
              <a:t>Access will  be </a:t>
            </a:r>
            <a:r>
              <a:rPr sz="2200" spc="-15" dirty="0">
                <a:latin typeface="Calibri"/>
                <a:cs typeface="Calibri"/>
              </a:rPr>
              <a:t>reinstated at </a:t>
            </a:r>
            <a:r>
              <a:rPr sz="2200" spc="-25" dirty="0">
                <a:latin typeface="Calibri"/>
                <a:cs typeface="Calibri"/>
              </a:rPr>
              <a:t>Royal </a:t>
            </a:r>
            <a:r>
              <a:rPr sz="2200" spc="-5" dirty="0">
                <a:latin typeface="Calibri"/>
                <a:cs typeface="Calibri"/>
              </a:rPr>
              <a:t>Commissions sole </a:t>
            </a:r>
            <a:r>
              <a:rPr sz="2200" spc="-10" dirty="0">
                <a:latin typeface="Calibri"/>
                <a:cs typeface="Calibri"/>
              </a:rPr>
              <a:t>discretion and  </a:t>
            </a:r>
            <a:r>
              <a:rPr sz="2200" spc="-5" dirty="0">
                <a:latin typeface="Calibri"/>
                <a:cs typeface="Calibri"/>
              </a:rPr>
              <a:t>will not be </a:t>
            </a:r>
            <a:r>
              <a:rPr sz="2200" spc="-10" dirty="0">
                <a:latin typeface="Calibri"/>
                <a:cs typeface="Calibri"/>
              </a:rPr>
              <a:t>considered until </a:t>
            </a:r>
            <a:r>
              <a:rPr sz="2200" spc="-5" dirty="0">
                <a:latin typeface="Calibri"/>
                <a:cs typeface="Calibri"/>
              </a:rPr>
              <a:t>a minimum of 6 </a:t>
            </a:r>
            <a:r>
              <a:rPr sz="2200" spc="-10" dirty="0">
                <a:latin typeface="Calibri"/>
                <a:cs typeface="Calibri"/>
              </a:rPr>
              <a:t>months  following denial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access.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1641" y="287858"/>
            <a:ext cx="4218305" cy="1061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400" b="0" spc="-15" dirty="0">
                <a:latin typeface="Calibri"/>
                <a:cs typeface="Calibri"/>
              </a:rPr>
              <a:t>Site</a:t>
            </a:r>
            <a:r>
              <a:rPr sz="3400" b="0" spc="-25" dirty="0">
                <a:latin typeface="Calibri"/>
                <a:cs typeface="Calibri"/>
              </a:rPr>
              <a:t> </a:t>
            </a:r>
            <a:r>
              <a:rPr sz="3400" b="0" spc="-20" dirty="0">
                <a:latin typeface="Calibri"/>
                <a:cs typeface="Calibri"/>
              </a:rPr>
              <a:t>Personnel</a:t>
            </a:r>
            <a:endParaRPr sz="3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400" b="0" spc="-10" dirty="0">
                <a:latin typeface="Calibri"/>
                <a:cs typeface="Calibri"/>
              </a:rPr>
              <a:t>Violation</a:t>
            </a:r>
            <a:r>
              <a:rPr sz="3400" b="0" spc="-85" dirty="0">
                <a:latin typeface="Calibri"/>
                <a:cs typeface="Calibri"/>
              </a:rPr>
              <a:t> </a:t>
            </a:r>
            <a:r>
              <a:rPr sz="3400" b="0" spc="-5" dirty="0">
                <a:latin typeface="Calibri"/>
                <a:cs typeface="Calibri"/>
              </a:rPr>
              <a:t>Consequences</a:t>
            </a:r>
            <a:endParaRPr sz="3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64874"/>
            <a:ext cx="7983220" cy="444690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Each </a:t>
            </a:r>
            <a:r>
              <a:rPr sz="2000" spc="-5" dirty="0">
                <a:latin typeface="Calibri"/>
                <a:cs typeface="Calibri"/>
              </a:rPr>
              <a:t>identified </a:t>
            </a:r>
            <a:r>
              <a:rPr sz="2000" dirty="0">
                <a:latin typeface="Calibri"/>
                <a:cs typeface="Calibri"/>
              </a:rPr>
              <a:t>rule </a:t>
            </a:r>
            <a:r>
              <a:rPr sz="2000" spc="-5" dirty="0">
                <a:latin typeface="Calibri"/>
                <a:cs typeface="Calibri"/>
              </a:rPr>
              <a:t>violation will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15" dirty="0">
                <a:latin typeface="Calibri"/>
                <a:cs typeface="Calibri"/>
              </a:rPr>
              <a:t>investigated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thoroughly</a:t>
            </a:r>
            <a:endParaRPr sz="2000" dirty="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11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40" dirty="0">
                <a:latin typeface="Calibri"/>
                <a:cs typeface="Calibri"/>
              </a:rPr>
              <a:t>Two </a:t>
            </a:r>
            <a:r>
              <a:rPr sz="2000" spc="-5" dirty="0">
                <a:latin typeface="Calibri"/>
                <a:cs typeface="Calibri"/>
              </a:rPr>
              <a:t>questions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asked:</a:t>
            </a:r>
            <a:endParaRPr sz="2000" dirty="0">
              <a:latin typeface="Calibri"/>
              <a:cs typeface="Calibri"/>
            </a:endParaRPr>
          </a:p>
          <a:p>
            <a:pPr marL="814069" lvl="1" indent="-344170" algn="l" rtl="0">
              <a:lnSpc>
                <a:spcPct val="100000"/>
              </a:lnSpc>
              <a:spcBef>
                <a:spcPts val="1195"/>
              </a:spcBef>
              <a:buAutoNum type="arabicPeriod"/>
              <a:tabLst>
                <a:tab pos="814069" algn="l"/>
                <a:tab pos="814705" algn="l"/>
              </a:tabLst>
            </a:pPr>
            <a:r>
              <a:rPr sz="2000" spc="-25" dirty="0">
                <a:latin typeface="Calibri"/>
                <a:cs typeface="Calibri"/>
              </a:rPr>
              <a:t>Was </a:t>
            </a:r>
            <a:r>
              <a:rPr sz="2000" dirty="0">
                <a:latin typeface="Calibri"/>
                <a:cs typeface="Calibri"/>
              </a:rPr>
              <a:t>the individual </a:t>
            </a:r>
            <a:r>
              <a:rPr sz="2000" spc="-10" dirty="0">
                <a:latin typeface="Calibri"/>
                <a:cs typeface="Calibri"/>
              </a:rPr>
              <a:t>informed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rule?</a:t>
            </a:r>
          </a:p>
          <a:p>
            <a:pPr marL="814069" lvl="1" indent="-344170" algn="l" rtl="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814069" algn="l"/>
                <a:tab pos="814705" algn="l"/>
              </a:tabLst>
            </a:pPr>
            <a:r>
              <a:rPr sz="2000" spc="-5" dirty="0">
                <a:latin typeface="Calibri"/>
                <a:cs typeface="Calibri"/>
              </a:rPr>
              <a:t>Did </a:t>
            </a:r>
            <a:r>
              <a:rPr sz="2000" dirty="0">
                <a:latin typeface="Calibri"/>
                <a:cs typeface="Calibri"/>
              </a:rPr>
              <a:t>the individual </a:t>
            </a:r>
            <a:r>
              <a:rPr sz="2000" spc="-10" dirty="0">
                <a:latin typeface="Calibri"/>
                <a:cs typeface="Calibri"/>
              </a:rPr>
              <a:t>violate </a:t>
            </a:r>
            <a:r>
              <a:rPr sz="2000" dirty="0">
                <a:latin typeface="Calibri"/>
                <a:cs typeface="Calibri"/>
              </a:rPr>
              <a:t>the rule?</a:t>
            </a:r>
          </a:p>
          <a:p>
            <a:pPr marL="756285" indent="-286385" algn="l" rtl="0">
              <a:lnSpc>
                <a:spcPct val="100000"/>
              </a:lnSpc>
              <a:spcBef>
                <a:spcPts val="1200"/>
              </a:spcBef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If </a:t>
            </a:r>
            <a:r>
              <a:rPr sz="2000" spc="-5" dirty="0">
                <a:latin typeface="Calibri"/>
                <a:cs typeface="Calibri"/>
              </a:rPr>
              <a:t>both </a:t>
            </a:r>
            <a:r>
              <a:rPr sz="2000" spc="-10" dirty="0">
                <a:latin typeface="Calibri"/>
                <a:cs typeface="Calibri"/>
              </a:rPr>
              <a:t>answers are</a:t>
            </a:r>
            <a:r>
              <a:rPr sz="2000" spc="-5" dirty="0">
                <a:latin typeface="Calibri"/>
                <a:cs typeface="Calibri"/>
              </a:rPr>
              <a:t> yes:</a:t>
            </a:r>
            <a:endParaRPr sz="2000" dirty="0">
              <a:latin typeface="Calibri"/>
              <a:cs typeface="Calibri"/>
            </a:endParaRPr>
          </a:p>
          <a:p>
            <a:pPr marL="1155700" lvl="1" indent="-228600" algn="l" rtl="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10" dirty="0">
                <a:latin typeface="Calibri"/>
                <a:cs typeface="Calibri"/>
              </a:rPr>
              <a:t>Appropriate </a:t>
            </a:r>
            <a:r>
              <a:rPr sz="2000" dirty="0">
                <a:latin typeface="Calibri"/>
                <a:cs typeface="Calibri"/>
              </a:rPr>
              <a:t>action </a:t>
            </a:r>
            <a:r>
              <a:rPr sz="2000" spc="-5" dirty="0">
                <a:latin typeface="Calibri"/>
                <a:cs typeface="Calibri"/>
              </a:rPr>
              <a:t>will be </a:t>
            </a:r>
            <a:r>
              <a:rPr sz="2000" spc="-20" dirty="0">
                <a:latin typeface="Calibri"/>
                <a:cs typeface="Calibri"/>
              </a:rPr>
              <a:t>taken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accordance with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guidelines</a:t>
            </a:r>
          </a:p>
          <a:p>
            <a:pPr marL="756285" indent="-286385" algn="l" rtl="0">
              <a:lnSpc>
                <a:spcPct val="100000"/>
              </a:lnSpc>
              <a:spcBef>
                <a:spcPts val="1200"/>
              </a:spcBef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If the </a:t>
            </a:r>
            <a:r>
              <a:rPr sz="2000" spc="-5" dirty="0">
                <a:latin typeface="Calibri"/>
                <a:cs typeface="Calibri"/>
              </a:rPr>
              <a:t>answer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no:</a:t>
            </a:r>
            <a:endParaRPr sz="2000" dirty="0">
              <a:latin typeface="Calibri"/>
              <a:cs typeface="Calibri"/>
            </a:endParaRPr>
          </a:p>
          <a:p>
            <a:pPr marL="1155700" lvl="1" indent="-228600" algn="l" rtl="0">
              <a:lnSpc>
                <a:spcPct val="100000"/>
              </a:lnSpc>
              <a:spcBef>
                <a:spcPts val="119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The consequences under </a:t>
            </a:r>
            <a:r>
              <a:rPr sz="2000" dirty="0">
                <a:latin typeface="Calibri"/>
                <a:cs typeface="Calibri"/>
              </a:rPr>
              <a:t>the guidelines </a:t>
            </a:r>
            <a:r>
              <a:rPr sz="2000" spc="-5" dirty="0">
                <a:latin typeface="Calibri"/>
                <a:cs typeface="Calibri"/>
              </a:rPr>
              <a:t>will not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apply</a:t>
            </a:r>
          </a:p>
          <a:p>
            <a:pPr marL="355600" marR="1240790" indent="-342900" algn="l" rtl="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Each </a:t>
            </a:r>
            <a:r>
              <a:rPr sz="2000" spc="-5" dirty="0">
                <a:latin typeface="Calibri"/>
                <a:cs typeface="Calibri"/>
              </a:rPr>
              <a:t>occurrence will be </a:t>
            </a:r>
            <a:r>
              <a:rPr sz="2000" spc="-10" dirty="0">
                <a:latin typeface="Calibri"/>
                <a:cs typeface="Calibri"/>
              </a:rPr>
              <a:t>reviewed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spc="-20" dirty="0">
                <a:latin typeface="Calibri"/>
                <a:cs typeface="Calibri"/>
              </a:rPr>
              <a:t>Royal </a:t>
            </a:r>
            <a:r>
              <a:rPr sz="2000" spc="-5" dirty="0">
                <a:latin typeface="Calibri"/>
                <a:cs typeface="Calibri"/>
              </a:rPr>
              <a:t>Commission </a:t>
            </a:r>
            <a:r>
              <a:rPr sz="2000" dirty="0">
                <a:latin typeface="Calibri"/>
                <a:cs typeface="Calibri"/>
              </a:rPr>
              <a:t>Senior  </a:t>
            </a:r>
            <a:r>
              <a:rPr sz="2000" spc="-5" dirty="0">
                <a:latin typeface="Calibri"/>
                <a:cs typeface="Calibri"/>
              </a:rPr>
              <a:t>Management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ensure </a:t>
            </a:r>
            <a:r>
              <a:rPr sz="2000" spc="-10" dirty="0">
                <a:latin typeface="Calibri"/>
                <a:cs typeface="Calibri"/>
              </a:rPr>
              <a:t>fairness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process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consistency.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1641" y="287858"/>
            <a:ext cx="4218305" cy="1061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3400" b="0" spc="-15" dirty="0">
                <a:latin typeface="Calibri"/>
                <a:cs typeface="Calibri"/>
              </a:rPr>
              <a:t>Site</a:t>
            </a:r>
            <a:r>
              <a:rPr sz="3400" b="0" spc="-25" dirty="0">
                <a:latin typeface="Calibri"/>
                <a:cs typeface="Calibri"/>
              </a:rPr>
              <a:t> </a:t>
            </a:r>
            <a:r>
              <a:rPr sz="3400" b="0" dirty="0">
                <a:latin typeface="Calibri"/>
                <a:cs typeface="Calibri"/>
              </a:rPr>
              <a:t>Supervision</a:t>
            </a:r>
            <a:endParaRPr sz="3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400" b="0" spc="-10" dirty="0">
                <a:latin typeface="Calibri"/>
                <a:cs typeface="Calibri"/>
              </a:rPr>
              <a:t>Violation</a:t>
            </a:r>
            <a:r>
              <a:rPr sz="3400" b="0" spc="-85" dirty="0">
                <a:latin typeface="Calibri"/>
                <a:cs typeface="Calibri"/>
              </a:rPr>
              <a:t> </a:t>
            </a:r>
            <a:r>
              <a:rPr sz="3400" b="0" spc="-5" dirty="0">
                <a:latin typeface="Calibri"/>
                <a:cs typeface="Calibri"/>
              </a:rPr>
              <a:t>Consequences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64874"/>
            <a:ext cx="7983220" cy="35318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Each </a:t>
            </a:r>
            <a:r>
              <a:rPr sz="2000" spc="-5" dirty="0">
                <a:latin typeface="Calibri"/>
                <a:cs typeface="Calibri"/>
              </a:rPr>
              <a:t>rule violation will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5" dirty="0">
                <a:latin typeface="Calibri"/>
                <a:cs typeface="Calibri"/>
              </a:rPr>
              <a:t>thoroughly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investigated</a:t>
            </a:r>
            <a:endParaRPr sz="2000" dirty="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11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Question </a:t>
            </a:r>
            <a:r>
              <a:rPr sz="2000" spc="-15" dirty="0">
                <a:latin typeface="Calibri"/>
                <a:cs typeface="Calibri"/>
              </a:rPr>
              <a:t>asked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supervisor:</a:t>
            </a:r>
            <a:endParaRPr sz="2000" dirty="0">
              <a:latin typeface="Calibri"/>
              <a:cs typeface="Calibri"/>
            </a:endParaRPr>
          </a:p>
          <a:p>
            <a:pPr marL="814069" lvl="1" indent="-344170" algn="l" rtl="0">
              <a:lnSpc>
                <a:spcPct val="100000"/>
              </a:lnSpc>
              <a:spcBef>
                <a:spcPts val="1195"/>
              </a:spcBef>
              <a:buAutoNum type="arabicPeriod"/>
              <a:tabLst>
                <a:tab pos="814069" algn="l"/>
                <a:tab pos="814705" algn="l"/>
              </a:tabLst>
            </a:pPr>
            <a:r>
              <a:rPr sz="2000" spc="-5" dirty="0">
                <a:latin typeface="Calibri"/>
                <a:cs typeface="Calibri"/>
              </a:rPr>
              <a:t>Did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direction or </a:t>
            </a:r>
            <a:r>
              <a:rPr sz="2000" dirty="0">
                <a:latin typeface="Calibri"/>
                <a:cs typeface="Calibri"/>
              </a:rPr>
              <a:t>lack </a:t>
            </a:r>
            <a:r>
              <a:rPr sz="2000" spc="-5" dirty="0">
                <a:latin typeface="Calibri"/>
                <a:cs typeface="Calibri"/>
              </a:rPr>
              <a:t>of direction by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supervisor result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</a:p>
          <a:p>
            <a:pPr marL="814069" algn="l" rtl="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violation?</a:t>
            </a:r>
            <a:endParaRPr sz="2000" dirty="0">
              <a:latin typeface="Calibri"/>
              <a:cs typeface="Calibri"/>
            </a:endParaRPr>
          </a:p>
          <a:p>
            <a:pPr marL="756285" indent="-286385" algn="l" rtl="0">
              <a:lnSpc>
                <a:spcPct val="100000"/>
              </a:lnSpc>
              <a:spcBef>
                <a:spcPts val="1200"/>
              </a:spcBef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If the </a:t>
            </a:r>
            <a:r>
              <a:rPr sz="2000" spc="-5" dirty="0">
                <a:latin typeface="Calibri"/>
                <a:cs typeface="Calibri"/>
              </a:rPr>
              <a:t>answer is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yes:</a:t>
            </a:r>
            <a:endParaRPr sz="2000" dirty="0">
              <a:latin typeface="Calibri"/>
              <a:cs typeface="Calibri"/>
            </a:endParaRPr>
          </a:p>
          <a:p>
            <a:pPr marL="1155700" lvl="1" indent="-228600" algn="l" rtl="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10" dirty="0">
                <a:latin typeface="Calibri"/>
                <a:cs typeface="Calibri"/>
              </a:rPr>
              <a:t>Appropriate </a:t>
            </a:r>
            <a:r>
              <a:rPr sz="2000" dirty="0">
                <a:latin typeface="Calibri"/>
                <a:cs typeface="Calibri"/>
              </a:rPr>
              <a:t>action </a:t>
            </a:r>
            <a:r>
              <a:rPr sz="2000" spc="-5" dirty="0">
                <a:latin typeface="Calibri"/>
                <a:cs typeface="Calibri"/>
              </a:rPr>
              <a:t>will be </a:t>
            </a:r>
            <a:r>
              <a:rPr sz="2000" spc="-20" dirty="0">
                <a:latin typeface="Calibri"/>
                <a:cs typeface="Calibri"/>
              </a:rPr>
              <a:t>taken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accordance with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guidelines</a:t>
            </a:r>
          </a:p>
          <a:p>
            <a:pPr marL="756285" indent="-286385" algn="l" rtl="0">
              <a:lnSpc>
                <a:spcPct val="100000"/>
              </a:lnSpc>
              <a:spcBef>
                <a:spcPts val="1200"/>
              </a:spcBef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If the </a:t>
            </a:r>
            <a:r>
              <a:rPr sz="2000" spc="-5" dirty="0">
                <a:latin typeface="Calibri"/>
                <a:cs typeface="Calibri"/>
              </a:rPr>
              <a:t>answer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no:</a:t>
            </a:r>
            <a:endParaRPr sz="2000" dirty="0">
              <a:latin typeface="Calibri"/>
              <a:cs typeface="Calibri"/>
            </a:endParaRPr>
          </a:p>
          <a:p>
            <a:pPr marL="1155700" lvl="1" indent="-228600" algn="l" rtl="0">
              <a:lnSpc>
                <a:spcPct val="100000"/>
              </a:lnSpc>
              <a:spcBef>
                <a:spcPts val="119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Calibri"/>
                <a:cs typeface="Calibri"/>
              </a:rPr>
              <a:t>No </a:t>
            </a:r>
            <a:r>
              <a:rPr sz="2000" spc="-5" dirty="0">
                <a:latin typeface="Calibri"/>
                <a:cs typeface="Calibri"/>
              </a:rPr>
              <a:t>action will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20" dirty="0">
                <a:latin typeface="Calibri"/>
                <a:cs typeface="Calibri"/>
              </a:rPr>
              <a:t>taken </a:t>
            </a:r>
            <a:r>
              <a:rPr sz="2000" spc="-10" dirty="0">
                <a:latin typeface="Calibri"/>
                <a:cs typeface="Calibri"/>
              </a:rPr>
              <a:t>against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supervisor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7861" y="530479"/>
            <a:ext cx="2205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70" dirty="0">
                <a:latin typeface="Calibri"/>
                <a:cs typeface="Calibri"/>
              </a:rPr>
              <a:t>Your</a:t>
            </a:r>
            <a:r>
              <a:rPr sz="3600" b="0" spc="-105" dirty="0">
                <a:latin typeface="Calibri"/>
                <a:cs typeface="Calibri"/>
              </a:rPr>
              <a:t> </a:t>
            </a:r>
            <a:r>
              <a:rPr sz="3600" b="0" spc="-5" dirty="0">
                <a:latin typeface="Calibri"/>
                <a:cs typeface="Calibri"/>
              </a:rPr>
              <a:t>Choice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62200" y="1828800"/>
            <a:ext cx="3097276" cy="3084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22775" y="1838325"/>
            <a:ext cx="5873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CC00"/>
                </a:solidFill>
                <a:latin typeface="Tahoma"/>
                <a:cs typeface="Tahoma"/>
              </a:rPr>
              <a:t>Safe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24829" y="3308984"/>
            <a:ext cx="798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1800" b="1" spc="-5" dirty="0">
                <a:solidFill>
                  <a:srgbClr val="FF0000"/>
                </a:solidFill>
                <a:latin typeface="Tahoma"/>
                <a:cs typeface="Tahoma"/>
              </a:rPr>
              <a:t>t</a:t>
            </a:r>
            <a:r>
              <a:rPr sz="1800" b="1" dirty="0">
                <a:solidFill>
                  <a:srgbClr val="FF0000"/>
                </a:solidFill>
                <a:latin typeface="Tahoma"/>
                <a:cs typeface="Tahoma"/>
              </a:rPr>
              <a:t>-ri</a:t>
            </a:r>
            <a:r>
              <a:rPr sz="1800" b="1" spc="-10" dirty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sz="1800" b="1" dirty="0">
                <a:solidFill>
                  <a:srgbClr val="FF0000"/>
                </a:solidFill>
                <a:latin typeface="Tahoma"/>
                <a:cs typeface="Tahoma"/>
              </a:rPr>
              <a:t>k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82164" y="2235200"/>
            <a:ext cx="798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1800" b="1" spc="-5" dirty="0">
                <a:solidFill>
                  <a:srgbClr val="FF0000"/>
                </a:solidFill>
                <a:latin typeface="Tahoma"/>
                <a:cs typeface="Tahoma"/>
              </a:rPr>
              <a:t>t</a:t>
            </a:r>
            <a:r>
              <a:rPr sz="1800" b="1" dirty="0">
                <a:solidFill>
                  <a:srgbClr val="FF0000"/>
                </a:solidFill>
                <a:latin typeface="Tahoma"/>
                <a:cs typeface="Tahoma"/>
              </a:rPr>
              <a:t>-ri</a:t>
            </a:r>
            <a:r>
              <a:rPr sz="1800" b="1" spc="-10" dirty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sz="1800" b="1" dirty="0">
                <a:solidFill>
                  <a:srgbClr val="FF0000"/>
                </a:solidFill>
                <a:latin typeface="Tahoma"/>
                <a:cs typeface="Tahoma"/>
              </a:rPr>
              <a:t>k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394" y="4963490"/>
            <a:ext cx="743204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Tahoma"/>
                <a:cs typeface="Tahoma"/>
              </a:rPr>
              <a:t>If </a:t>
            </a:r>
            <a:r>
              <a:rPr sz="3200" b="1" dirty="0">
                <a:latin typeface="Tahoma"/>
                <a:cs typeface="Tahoma"/>
              </a:rPr>
              <a:t>you </a:t>
            </a:r>
            <a:r>
              <a:rPr sz="3200" spc="-5" dirty="0">
                <a:latin typeface="Tahoma"/>
                <a:cs typeface="Tahoma"/>
              </a:rPr>
              <a:t>choose </a:t>
            </a:r>
            <a:r>
              <a:rPr sz="3200" dirty="0">
                <a:latin typeface="Tahoma"/>
                <a:cs typeface="Tahoma"/>
              </a:rPr>
              <a:t>to </a:t>
            </a:r>
            <a:r>
              <a:rPr sz="3200" spc="-5" dirty="0">
                <a:latin typeface="Tahoma"/>
                <a:cs typeface="Tahoma"/>
              </a:rPr>
              <a:t>violate these  requirements, </a:t>
            </a:r>
            <a:r>
              <a:rPr sz="3200" b="1" dirty="0">
                <a:latin typeface="Tahoma"/>
                <a:cs typeface="Tahoma"/>
              </a:rPr>
              <a:t>you </a:t>
            </a:r>
            <a:r>
              <a:rPr sz="3200" spc="-5" dirty="0">
                <a:latin typeface="Tahoma"/>
                <a:cs typeface="Tahoma"/>
              </a:rPr>
              <a:t>choose </a:t>
            </a:r>
            <a:r>
              <a:rPr sz="3200" dirty="0">
                <a:latin typeface="Tahoma"/>
                <a:cs typeface="Tahoma"/>
              </a:rPr>
              <a:t>not </a:t>
            </a:r>
            <a:r>
              <a:rPr sz="3200" spc="-5" dirty="0">
                <a:latin typeface="Tahoma"/>
                <a:cs typeface="Tahoma"/>
              </a:rPr>
              <a:t>to work </a:t>
            </a:r>
            <a:r>
              <a:rPr sz="3200" dirty="0">
                <a:latin typeface="Tahoma"/>
                <a:cs typeface="Tahoma"/>
              </a:rPr>
              <a:t>at  </a:t>
            </a:r>
            <a:r>
              <a:rPr sz="3200" b="1" spc="-5" dirty="0">
                <a:latin typeface="Tahoma"/>
                <a:cs typeface="Tahoma"/>
              </a:rPr>
              <a:t>Royal</a:t>
            </a:r>
            <a:r>
              <a:rPr sz="3200" b="1" spc="-3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Commission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5002" y="530479"/>
            <a:ext cx="2255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Calibri"/>
                <a:cs typeface="Calibri"/>
              </a:rPr>
              <a:t>In</a:t>
            </a:r>
            <a:r>
              <a:rPr sz="3600" b="0" spc="-70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Summary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3995459"/>
            <a:ext cx="8898890" cy="18548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Prevent </a:t>
            </a:r>
            <a:r>
              <a:rPr sz="2000" spc="-5" dirty="0">
                <a:latin typeface="Calibri"/>
                <a:cs typeface="Calibri"/>
              </a:rPr>
              <a:t>loss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15" dirty="0">
                <a:latin typeface="Calibri"/>
                <a:cs typeface="Calibri"/>
              </a:rPr>
              <a:t>life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injury</a:t>
            </a:r>
          </a:p>
          <a:p>
            <a:pPr marL="355600" indent="-342900" algn="l" rtl="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Provide </a:t>
            </a:r>
            <a:r>
              <a:rPr sz="2000" dirty="0">
                <a:latin typeface="Calibri"/>
                <a:cs typeface="Calibri"/>
              </a:rPr>
              <a:t>clear &amp; </a:t>
            </a:r>
            <a:r>
              <a:rPr sz="2000" spc="-10" dirty="0">
                <a:latin typeface="Calibri"/>
                <a:cs typeface="Calibri"/>
              </a:rPr>
              <a:t>consistent set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requirements</a:t>
            </a:r>
            <a:endParaRPr sz="2000" dirty="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Create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culture of </a:t>
            </a:r>
            <a:r>
              <a:rPr sz="2000" spc="-10" dirty="0">
                <a:latin typeface="Calibri"/>
                <a:cs typeface="Calibri"/>
              </a:rPr>
              <a:t>consistent </a:t>
            </a:r>
            <a:r>
              <a:rPr sz="2000" spc="-5" dirty="0">
                <a:latin typeface="Calibri"/>
                <a:cs typeface="Calibri"/>
              </a:rPr>
              <a:t>compliance </a:t>
            </a:r>
            <a:r>
              <a:rPr sz="2000" dirty="0">
                <a:latin typeface="Calibri"/>
                <a:cs typeface="Calibri"/>
              </a:rPr>
              <a:t>&amp; </a:t>
            </a:r>
            <a:r>
              <a:rPr sz="2000" spc="-10" dirty="0">
                <a:latin typeface="Calibri"/>
                <a:cs typeface="Calibri"/>
              </a:rPr>
              <a:t>consistent </a:t>
            </a:r>
            <a:r>
              <a:rPr sz="2000" spc="-5" dirty="0">
                <a:latin typeface="Calibri"/>
                <a:cs typeface="Calibri"/>
              </a:rPr>
              <a:t>consequences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violations</a:t>
            </a:r>
            <a:endParaRPr sz="2000" dirty="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Requirements are </a:t>
            </a:r>
            <a:r>
              <a:rPr sz="2000" spc="-5" dirty="0">
                <a:latin typeface="Calibri"/>
                <a:cs typeface="Calibri"/>
              </a:rPr>
              <a:t>not new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10" dirty="0">
                <a:latin typeface="Calibri"/>
                <a:cs typeface="Calibri"/>
              </a:rPr>
              <a:t>just </a:t>
            </a:r>
            <a:r>
              <a:rPr sz="2000" spc="-5" dirty="0">
                <a:latin typeface="Calibri"/>
                <a:cs typeface="Calibri"/>
              </a:rPr>
              <a:t>calling </a:t>
            </a:r>
            <a:r>
              <a:rPr sz="2000" spc="-10" dirty="0">
                <a:latin typeface="Calibri"/>
                <a:cs typeface="Calibri"/>
              </a:rPr>
              <a:t>attention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25" dirty="0">
                <a:latin typeface="Calibri"/>
                <a:cs typeface="Calibri"/>
              </a:rPr>
              <a:t>one’s </a:t>
            </a:r>
            <a:r>
              <a:rPr sz="2000" spc="-5" dirty="0">
                <a:latin typeface="Calibri"/>
                <a:cs typeface="Calibri"/>
              </a:rPr>
              <a:t>that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spc="-15" dirty="0">
                <a:latin typeface="Calibri"/>
                <a:cs typeface="Calibri"/>
              </a:rPr>
              <a:t>life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critical</a:t>
            </a:r>
            <a:endParaRPr sz="2000" dirty="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Compliance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mandatory </a:t>
            </a:r>
            <a:r>
              <a:rPr sz="2000" dirty="0">
                <a:latin typeface="Calibri"/>
                <a:cs typeface="Calibri"/>
              </a:rPr>
              <a:t>– no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exceptions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38325" y="1206627"/>
            <a:ext cx="10668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52800" y="1219200"/>
            <a:ext cx="10668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3000" y="1244980"/>
            <a:ext cx="1065568" cy="10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24600" y="1206627"/>
            <a:ext cx="10668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4825" y="2857500"/>
            <a:ext cx="10668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57375" y="2857500"/>
            <a:ext cx="1066800" cy="1066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90900" y="2838704"/>
            <a:ext cx="1066800" cy="1066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62525" y="2857500"/>
            <a:ext cx="1066800" cy="1066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24600" y="2838704"/>
            <a:ext cx="1066800" cy="1066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9367" y="2324100"/>
            <a:ext cx="7367016" cy="5882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86936" y="2401316"/>
            <a:ext cx="2017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The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Requirements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20254" y="1142936"/>
            <a:ext cx="1351915" cy="118294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10296" y="2825392"/>
            <a:ext cx="1124972" cy="10875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1487" y="1188872"/>
            <a:ext cx="1190625" cy="11370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8458" y="530479"/>
            <a:ext cx="6789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latin typeface="Calibri"/>
                <a:cs typeface="Calibri"/>
              </a:rPr>
              <a:t>What </a:t>
            </a:r>
            <a:r>
              <a:rPr sz="3600" b="0" spc="-15" dirty="0">
                <a:latin typeface="Calibri"/>
                <a:cs typeface="Calibri"/>
              </a:rPr>
              <a:t>are </a:t>
            </a:r>
            <a:r>
              <a:rPr sz="3600" b="0" spc="-25" dirty="0">
                <a:latin typeface="Calibri"/>
                <a:cs typeface="Calibri"/>
              </a:rPr>
              <a:t>Life </a:t>
            </a:r>
            <a:r>
              <a:rPr sz="3600" b="0" spc="-10" dirty="0">
                <a:latin typeface="Calibri"/>
                <a:cs typeface="Calibri"/>
              </a:rPr>
              <a:t>Critical</a:t>
            </a:r>
            <a:r>
              <a:rPr sz="3600" b="0" spc="-35" dirty="0">
                <a:latin typeface="Calibri"/>
                <a:cs typeface="Calibri"/>
              </a:rPr>
              <a:t> </a:t>
            </a:r>
            <a:r>
              <a:rPr sz="3600" b="0" spc="-15" dirty="0">
                <a:latin typeface="Calibri"/>
                <a:cs typeface="Calibri"/>
              </a:rPr>
              <a:t>Requirements?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3738"/>
            <a:ext cx="8057515" cy="311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12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requirements that </a:t>
            </a:r>
            <a:r>
              <a:rPr sz="2400" dirty="0">
                <a:latin typeface="Calibri"/>
                <a:cs typeface="Calibri"/>
              </a:rPr>
              <a:t>if </a:t>
            </a:r>
            <a:r>
              <a:rPr sz="2400" spc="-10" dirty="0">
                <a:latin typeface="Calibri"/>
                <a:cs typeface="Calibri"/>
              </a:rPr>
              <a:t>not complied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5" dirty="0">
                <a:latin typeface="Calibri"/>
                <a:cs typeface="Calibri"/>
              </a:rPr>
              <a:t>pose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significant</a:t>
            </a:r>
            <a:endParaRPr sz="2400" dirty="0">
              <a:latin typeface="Calibri"/>
              <a:cs typeface="Calibri"/>
            </a:endParaRPr>
          </a:p>
          <a:p>
            <a:pPr marL="355600" algn="l" rtl="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risk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20" dirty="0">
                <a:latin typeface="Calibri"/>
                <a:cs typeface="Calibri"/>
              </a:rPr>
              <a:t>life </a:t>
            </a:r>
            <a:r>
              <a:rPr sz="2400" spc="-5" dirty="0">
                <a:latin typeface="Calibri"/>
                <a:cs typeface="Calibri"/>
              </a:rPr>
              <a:t>and</a:t>
            </a:r>
            <a:r>
              <a:rPr sz="2400" spc="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health</a:t>
            </a:r>
            <a:endParaRPr sz="2400" dirty="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These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spc="-10" dirty="0">
                <a:latin typeface="Calibri"/>
                <a:cs typeface="Calibri"/>
              </a:rPr>
              <a:t>new</a:t>
            </a:r>
            <a:r>
              <a:rPr sz="2400" spc="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requirements</a:t>
            </a:r>
            <a:endParaRPr sz="2400" dirty="0">
              <a:latin typeface="Calibri"/>
              <a:cs typeface="Calibri"/>
            </a:endParaRPr>
          </a:p>
          <a:p>
            <a:pPr marR="263525" algn="ctr" rtl="0">
              <a:lnSpc>
                <a:spcPct val="100000"/>
              </a:lnSpc>
              <a:spcBef>
                <a:spcPts val="505"/>
              </a:spcBef>
              <a:tabLst>
                <a:tab pos="2863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dirty="0">
                <a:latin typeface="Calibri"/>
                <a:cs typeface="Calibri"/>
              </a:rPr>
              <a:t>Based </a:t>
            </a:r>
            <a:r>
              <a:rPr sz="2000" spc="-20" dirty="0">
                <a:latin typeface="Calibri"/>
                <a:cs typeface="Calibri"/>
              </a:rPr>
              <a:t>Royal </a:t>
            </a:r>
            <a:r>
              <a:rPr sz="2000" spc="-5" dirty="0">
                <a:latin typeface="Calibri"/>
                <a:cs typeface="Calibri"/>
              </a:rPr>
              <a:t>Commission </a:t>
            </a:r>
            <a:r>
              <a:rPr sz="2000" spc="-10" dirty="0">
                <a:latin typeface="Calibri"/>
                <a:cs typeface="Calibri"/>
              </a:rPr>
              <a:t>ES&amp;H </a:t>
            </a:r>
            <a:r>
              <a:rPr sz="2000" dirty="0">
                <a:latin typeface="Calibri"/>
                <a:cs typeface="Calibri"/>
              </a:rPr>
              <a:t>Manual </a:t>
            </a:r>
            <a:r>
              <a:rPr sz="2000" spc="-15" dirty="0">
                <a:latin typeface="Calibri"/>
                <a:cs typeface="Calibri"/>
              </a:rPr>
              <a:t>(except </a:t>
            </a:r>
            <a:r>
              <a:rPr sz="2000" i="1" spc="-5" dirty="0">
                <a:latin typeface="Calibri"/>
                <a:cs typeface="Calibri"/>
              </a:rPr>
              <a:t>Fitness </a:t>
            </a:r>
            <a:r>
              <a:rPr sz="2000" i="1" spc="-10" dirty="0">
                <a:latin typeface="Calibri"/>
                <a:cs typeface="Calibri"/>
              </a:rPr>
              <a:t>for</a:t>
            </a:r>
            <a:r>
              <a:rPr sz="2000" i="1" spc="25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Work</a:t>
            </a:r>
            <a:endParaRPr sz="2000" dirty="0">
              <a:latin typeface="Calibri"/>
              <a:cs typeface="Calibri"/>
            </a:endParaRPr>
          </a:p>
          <a:p>
            <a:pPr marL="756285" algn="l" rtl="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reminders)</a:t>
            </a:r>
            <a:endParaRPr sz="2000" dirty="0">
              <a:latin typeface="Calibri"/>
              <a:cs typeface="Calibri"/>
            </a:endParaRPr>
          </a:p>
          <a:p>
            <a:pPr marL="355600" marR="1179195" indent="-342900" algn="l" rtl="0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Apply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all </a:t>
            </a:r>
            <a:r>
              <a:rPr sz="2400" spc="-15" dirty="0">
                <a:latin typeface="Calibri"/>
                <a:cs typeface="Calibri"/>
              </a:rPr>
              <a:t>Contractor </a:t>
            </a:r>
            <a:r>
              <a:rPr sz="2400" spc="-10" dirty="0">
                <a:latin typeface="Calibri"/>
                <a:cs typeface="Calibri"/>
              </a:rPr>
              <a:t>employees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subcontractor  </a:t>
            </a:r>
            <a:r>
              <a:rPr sz="2400" spc="-10" dirty="0">
                <a:latin typeface="Calibri"/>
                <a:cs typeface="Calibri"/>
              </a:rPr>
              <a:t>personnel </a:t>
            </a:r>
            <a:r>
              <a:rPr sz="2400" dirty="0">
                <a:latin typeface="Calibri"/>
                <a:cs typeface="Calibri"/>
              </a:rPr>
              <a:t>who </a:t>
            </a:r>
            <a:r>
              <a:rPr sz="2400" spc="-10" dirty="0">
                <a:latin typeface="Calibri"/>
                <a:cs typeface="Calibri"/>
              </a:rPr>
              <a:t>perform work on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project</a:t>
            </a:r>
            <a:endParaRPr sz="2400" dirty="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Consistent </a:t>
            </a:r>
            <a:r>
              <a:rPr sz="2400" spc="-5" dirty="0">
                <a:latin typeface="Calibri"/>
                <a:cs typeface="Calibri"/>
              </a:rPr>
              <a:t>consequences </a:t>
            </a:r>
            <a:r>
              <a:rPr sz="2400" spc="-25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non-compliance on every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project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84361" y="6446122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6653" y="228091"/>
            <a:ext cx="7025640" cy="87439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926715" marR="5080" indent="-2914650" rtl="0">
              <a:lnSpc>
                <a:spcPts val="3329"/>
              </a:lnSpc>
              <a:spcBef>
                <a:spcPts val="229"/>
              </a:spcBef>
              <a:tabLst>
                <a:tab pos="626745" algn="l"/>
              </a:tabLst>
            </a:pPr>
            <a:r>
              <a:rPr lang="en-US" sz="2800" spc="-5" dirty="0"/>
              <a:t>#1:</a:t>
            </a:r>
            <a:r>
              <a:rPr sz="2800" b="0" spc="-5" dirty="0">
                <a:latin typeface="Calibri"/>
                <a:cs typeface="Calibri"/>
              </a:rPr>
              <a:t>	</a:t>
            </a:r>
            <a:r>
              <a:rPr sz="2800" spc="-15" dirty="0"/>
              <a:t>Never </a:t>
            </a:r>
            <a:r>
              <a:rPr sz="2800" spc="-10" dirty="0"/>
              <a:t>work </a:t>
            </a:r>
            <a:r>
              <a:rPr sz="2800" spc="-5" dirty="0"/>
              <a:t>under the </a:t>
            </a:r>
            <a:r>
              <a:rPr sz="2800" spc="-10" dirty="0"/>
              <a:t>influence </a:t>
            </a:r>
            <a:r>
              <a:rPr sz="2800" spc="-5" dirty="0"/>
              <a:t>of drugs or  alcohol.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97061" y="643168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1175" y="1322577"/>
            <a:ext cx="4406900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-15" dirty="0">
                <a:latin typeface="Arial"/>
                <a:cs typeface="Arial"/>
              </a:rPr>
              <a:t>Always </a:t>
            </a:r>
            <a:r>
              <a:rPr sz="1800" spc="-5" dirty="0">
                <a:latin typeface="Arial"/>
                <a:cs typeface="Arial"/>
              </a:rPr>
              <a:t>report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5" dirty="0">
                <a:latin typeface="Arial"/>
                <a:cs typeface="Arial"/>
              </a:rPr>
              <a:t>work </a:t>
            </a:r>
            <a:r>
              <a:rPr sz="1800" dirty="0">
                <a:latin typeface="Arial"/>
                <a:cs typeface="Arial"/>
              </a:rPr>
              <a:t>fit </a:t>
            </a:r>
            <a:r>
              <a:rPr sz="1800" spc="-5" dirty="0">
                <a:latin typeface="Arial"/>
                <a:cs typeface="Arial"/>
              </a:rPr>
              <a:t>for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duty.</a:t>
            </a:r>
            <a:endParaRPr sz="1800" dirty="0">
              <a:latin typeface="Arial"/>
              <a:cs typeface="Arial"/>
            </a:endParaRPr>
          </a:p>
          <a:p>
            <a:pPr marL="355600" marR="246379" indent="-342900" algn="l" rtl="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Never use, possess, distribute, sell or  be under the influence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illegal drugs  and/or abuse controlled substances  (including prescription drugs not  authorized by 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physician).</a:t>
            </a:r>
            <a:endParaRPr sz="1800" dirty="0">
              <a:latin typeface="Arial"/>
              <a:cs typeface="Arial"/>
            </a:endParaRPr>
          </a:p>
          <a:p>
            <a:pPr marL="355600" indent="-342900" algn="l" rtl="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Never consume or </a:t>
            </a:r>
            <a:r>
              <a:rPr sz="1800" dirty="0">
                <a:latin typeface="Arial"/>
                <a:cs typeface="Arial"/>
              </a:rPr>
              <a:t>be </a:t>
            </a:r>
            <a:r>
              <a:rPr sz="1800" spc="-5" dirty="0">
                <a:latin typeface="Arial"/>
                <a:cs typeface="Arial"/>
              </a:rPr>
              <a:t>under</a:t>
            </a:r>
            <a:r>
              <a:rPr sz="1800" spc="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</a:p>
          <a:p>
            <a:pPr marL="355600" algn="l" rtl="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influence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alcohol.</a:t>
            </a:r>
            <a:endParaRPr sz="1800" dirty="0">
              <a:latin typeface="Arial"/>
              <a:cs typeface="Arial"/>
            </a:endParaRPr>
          </a:p>
          <a:p>
            <a:pPr marL="355600" marR="144780" indent="-342900" algn="l" rtl="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-10" dirty="0">
                <a:latin typeface="Arial"/>
                <a:cs typeface="Arial"/>
              </a:rPr>
              <a:t>Employees </a:t>
            </a:r>
            <a:r>
              <a:rPr sz="1800" spc="-5" dirty="0">
                <a:latin typeface="Arial"/>
                <a:cs typeface="Arial"/>
              </a:rPr>
              <a:t>using prescription or legal  non-prescription drug that might in any  </a:t>
            </a:r>
            <a:r>
              <a:rPr sz="1800" spc="-15" dirty="0">
                <a:latin typeface="Arial"/>
                <a:cs typeface="Arial"/>
              </a:rPr>
              <a:t>way </a:t>
            </a:r>
            <a:r>
              <a:rPr sz="1800" spc="-5" dirty="0">
                <a:latin typeface="Arial"/>
                <a:cs typeface="Arial"/>
              </a:rPr>
              <a:t>impair their ability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perform  assigned job duties shall immediately  notify human  resources/supervisor/Safety  department before using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drug at  </a:t>
            </a:r>
            <a:r>
              <a:rPr sz="1800" spc="-10" dirty="0">
                <a:latin typeface="Arial"/>
                <a:cs typeface="Arial"/>
              </a:rPr>
              <a:t>work.</a:t>
            </a:r>
            <a:endParaRPr sz="1800" dirty="0">
              <a:latin typeface="Arial"/>
              <a:cs typeface="Arial"/>
            </a:endParaRPr>
          </a:p>
          <a:p>
            <a:pPr marL="355600" marR="5080" indent="-342900" algn="l" rtl="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Medications brought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site must have a  prescription indicating </a:t>
            </a:r>
            <a:r>
              <a:rPr sz="1800" spc="-10" dirty="0">
                <a:latin typeface="Arial"/>
                <a:cs typeface="Arial"/>
              </a:rPr>
              <a:t>employee </a:t>
            </a:r>
            <a:r>
              <a:rPr sz="1800" spc="-5" dirty="0">
                <a:latin typeface="Arial"/>
                <a:cs typeface="Arial"/>
              </a:rPr>
              <a:t>name  and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quantity.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" y="1752600"/>
            <a:ext cx="2280158" cy="2359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094" y="228091"/>
            <a:ext cx="6366510" cy="87439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795655" marR="5080" indent="-783590" rtl="0">
              <a:lnSpc>
                <a:spcPts val="3329"/>
              </a:lnSpc>
              <a:spcBef>
                <a:spcPts val="229"/>
              </a:spcBef>
              <a:tabLst>
                <a:tab pos="669290" algn="l"/>
              </a:tabLst>
            </a:pPr>
            <a:r>
              <a:rPr lang="en-US" sz="2800" b="0" spc="-5" dirty="0">
                <a:latin typeface="Impact"/>
                <a:cs typeface="Impact"/>
              </a:rPr>
              <a:t>#2:</a:t>
            </a:r>
            <a:r>
              <a:rPr sz="2800" b="0" spc="-5" dirty="0">
                <a:latin typeface="Calibri"/>
                <a:cs typeface="Calibri"/>
              </a:rPr>
              <a:t>	</a:t>
            </a:r>
            <a:r>
              <a:rPr sz="2800" spc="-15" dirty="0"/>
              <a:t>Never </a:t>
            </a:r>
            <a:r>
              <a:rPr sz="2800" spc="-10" dirty="0"/>
              <a:t>work </a:t>
            </a:r>
            <a:r>
              <a:rPr sz="2800" spc="-15" dirty="0"/>
              <a:t>at </a:t>
            </a:r>
            <a:r>
              <a:rPr sz="2800" spc="-10" dirty="0"/>
              <a:t>height </a:t>
            </a:r>
            <a:r>
              <a:rPr sz="2800" spc="-5" dirty="0"/>
              <a:t>or near </a:t>
            </a:r>
            <a:r>
              <a:rPr sz="2800" spc="-10" dirty="0"/>
              <a:t>openings  without </a:t>
            </a:r>
            <a:r>
              <a:rPr sz="2800" spc="-15" dirty="0"/>
              <a:t>required fall</a:t>
            </a:r>
            <a:r>
              <a:rPr sz="2800" spc="65" dirty="0"/>
              <a:t> </a:t>
            </a:r>
            <a:r>
              <a:rPr sz="2800" spc="-15" dirty="0"/>
              <a:t>protection.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68244" y="1322577"/>
            <a:ext cx="4393565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l" rtl="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4965" algn="l"/>
                <a:tab pos="355600" algn="l"/>
                <a:tab pos="1611630" algn="l"/>
              </a:tabLst>
            </a:pPr>
            <a:r>
              <a:rPr sz="1800" spc="-5" dirty="0">
                <a:latin typeface="Arial"/>
                <a:cs typeface="Arial"/>
              </a:rPr>
              <a:t>Never </a:t>
            </a:r>
            <a:r>
              <a:rPr sz="1800" spc="-10" dirty="0">
                <a:latin typeface="Arial"/>
                <a:cs typeface="Arial"/>
              </a:rPr>
              <a:t>expose yourself, </a:t>
            </a:r>
            <a:r>
              <a:rPr sz="1800" spc="-5" dirty="0">
                <a:latin typeface="Arial"/>
                <a:cs typeface="Arial"/>
              </a:rPr>
              <a:t>direct/allow  others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be exposed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potential falls  </a:t>
            </a:r>
            <a:r>
              <a:rPr sz="1800" dirty="0">
                <a:latin typeface="Arial"/>
                <a:cs typeface="Arial"/>
              </a:rPr>
              <a:t>from </a:t>
            </a:r>
            <a:r>
              <a:rPr sz="1800" spc="-5" dirty="0">
                <a:latin typeface="Arial"/>
                <a:cs typeface="Arial"/>
              </a:rPr>
              <a:t>unprotected heights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6 </a:t>
            </a:r>
            <a:r>
              <a:rPr sz="1800" dirty="0">
                <a:latin typeface="Arial"/>
                <a:cs typeface="Arial"/>
              </a:rPr>
              <a:t>feet </a:t>
            </a:r>
            <a:r>
              <a:rPr sz="1800" spc="-5" dirty="0">
                <a:latin typeface="Arial"/>
                <a:cs typeface="Arial"/>
              </a:rPr>
              <a:t>(1.83  meters) or greater </a:t>
            </a:r>
            <a:r>
              <a:rPr sz="1800" spc="-10" dirty="0">
                <a:latin typeface="Arial"/>
                <a:cs typeface="Arial"/>
              </a:rPr>
              <a:t>without </a:t>
            </a:r>
            <a:r>
              <a:rPr sz="1800" spc="-5" dirty="0">
                <a:latin typeface="Arial"/>
                <a:cs typeface="Arial"/>
              </a:rPr>
              <a:t>the use </a:t>
            </a:r>
            <a:r>
              <a:rPr sz="1800" dirty="0">
                <a:latin typeface="Arial"/>
                <a:cs typeface="Arial"/>
              </a:rPr>
              <a:t>of  </a:t>
            </a:r>
            <a:r>
              <a:rPr sz="1800" spc="-5" dirty="0">
                <a:latin typeface="Arial"/>
                <a:cs typeface="Arial"/>
              </a:rPr>
              <a:t>positive fall protection or fall arrest  equipment.	(Exception: Use </a:t>
            </a:r>
            <a:r>
              <a:rPr sz="1800" dirty="0">
                <a:latin typeface="Arial"/>
                <a:cs typeface="Arial"/>
              </a:rPr>
              <a:t>of  </a:t>
            </a:r>
            <a:r>
              <a:rPr sz="1800" spc="-10" dirty="0">
                <a:latin typeface="Arial"/>
                <a:cs typeface="Arial"/>
              </a:rPr>
              <a:t>personal </a:t>
            </a:r>
            <a:r>
              <a:rPr sz="1800" spc="-5" dirty="0">
                <a:latin typeface="Arial"/>
                <a:cs typeface="Arial"/>
              </a:rPr>
              <a:t>fall protection </a:t>
            </a:r>
            <a:r>
              <a:rPr sz="1800" dirty="0">
                <a:latin typeface="Arial"/>
                <a:cs typeface="Arial"/>
              </a:rPr>
              <a:t>is </a:t>
            </a:r>
            <a:r>
              <a:rPr sz="1800" spc="-10" dirty="0">
                <a:latin typeface="Arial"/>
                <a:cs typeface="Arial"/>
              </a:rPr>
              <a:t>not </a:t>
            </a:r>
            <a:r>
              <a:rPr sz="1800" spc="-5" dirty="0">
                <a:latin typeface="Arial"/>
                <a:cs typeface="Arial"/>
              </a:rPr>
              <a:t>required  </a:t>
            </a:r>
            <a:r>
              <a:rPr sz="1800" spc="-15" dirty="0">
                <a:latin typeface="Arial"/>
                <a:cs typeface="Arial"/>
              </a:rPr>
              <a:t>when </a:t>
            </a:r>
            <a:r>
              <a:rPr sz="1800" spc="-5" dirty="0">
                <a:latin typeface="Arial"/>
                <a:cs typeface="Arial"/>
              </a:rPr>
              <a:t>climbing or </a:t>
            </a:r>
            <a:r>
              <a:rPr sz="1800" spc="-10" dirty="0">
                <a:latin typeface="Arial"/>
                <a:cs typeface="Arial"/>
              </a:rPr>
              <a:t>working </a:t>
            </a:r>
            <a:r>
              <a:rPr sz="1800" spc="-5" dirty="0">
                <a:latin typeface="Arial"/>
                <a:cs typeface="Arial"/>
              </a:rPr>
              <a:t>on fixed  ladders less than </a:t>
            </a:r>
            <a:r>
              <a:rPr sz="1800" spc="-10" dirty="0">
                <a:latin typeface="Arial"/>
                <a:cs typeface="Arial"/>
              </a:rPr>
              <a:t>24 </a:t>
            </a:r>
            <a:r>
              <a:rPr sz="1800" spc="-5" dirty="0">
                <a:latin typeface="Arial"/>
                <a:cs typeface="Arial"/>
              </a:rPr>
              <a:t>feet </a:t>
            </a:r>
            <a:r>
              <a:rPr sz="1800" dirty="0">
                <a:latin typeface="Arial"/>
                <a:cs typeface="Arial"/>
              </a:rPr>
              <a:t>(7.3 meters) </a:t>
            </a:r>
            <a:r>
              <a:rPr sz="1800" spc="-5" dirty="0">
                <a:latin typeface="Arial"/>
                <a:cs typeface="Arial"/>
              </a:rPr>
              <a:t>in  length or </a:t>
            </a:r>
            <a:r>
              <a:rPr sz="1800" spc="-10" dirty="0">
                <a:latin typeface="Arial"/>
                <a:cs typeface="Arial"/>
              </a:rPr>
              <a:t>on </a:t>
            </a:r>
            <a:r>
              <a:rPr sz="1800" spc="-5" dirty="0">
                <a:latin typeface="Arial"/>
                <a:cs typeface="Arial"/>
              </a:rPr>
              <a:t>portable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ladders).</a:t>
            </a:r>
            <a:endParaRPr sz="1800" dirty="0">
              <a:latin typeface="Arial"/>
              <a:cs typeface="Arial"/>
            </a:endParaRPr>
          </a:p>
          <a:p>
            <a:pPr marL="355600" marR="970915" indent="-342900" algn="l" rtl="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-15" dirty="0">
                <a:latin typeface="Arial"/>
                <a:cs typeface="Arial"/>
              </a:rPr>
              <a:t>Always </a:t>
            </a:r>
            <a:r>
              <a:rPr sz="1800" spc="-5" dirty="0">
                <a:latin typeface="Arial"/>
                <a:cs typeface="Arial"/>
              </a:rPr>
              <a:t>secure at an approved  anchorage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point.</a:t>
            </a:r>
            <a:endParaRPr sz="1800" dirty="0">
              <a:latin typeface="Arial"/>
              <a:cs typeface="Arial"/>
            </a:endParaRPr>
          </a:p>
          <a:p>
            <a:pPr marL="355600" marR="6350" indent="-342900" algn="l" rtl="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Never </a:t>
            </a:r>
            <a:r>
              <a:rPr sz="1800" spc="-15" dirty="0">
                <a:latin typeface="Arial"/>
                <a:cs typeface="Arial"/>
              </a:rPr>
              <a:t>work </a:t>
            </a:r>
            <a:r>
              <a:rPr sz="1800" spc="-5" dirty="0">
                <a:latin typeface="Arial"/>
                <a:cs typeface="Arial"/>
              </a:rPr>
              <a:t>around exposed edges and  floor openings that are not securely  covered and/or hard barricaded.  Immediately report all </a:t>
            </a:r>
            <a:r>
              <a:rPr sz="1800" spc="-10" dirty="0">
                <a:latin typeface="Arial"/>
                <a:cs typeface="Arial"/>
              </a:rPr>
              <a:t>unguarded edges  </a:t>
            </a:r>
            <a:r>
              <a:rPr sz="1800" spc="-5" dirty="0">
                <a:latin typeface="Arial"/>
                <a:cs typeface="Arial"/>
              </a:rPr>
              <a:t>and open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holes.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1828800"/>
            <a:ext cx="2133600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706" y="243281"/>
            <a:ext cx="6477000" cy="1301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-5715" algn="ctr">
              <a:lnSpc>
                <a:spcPct val="99500"/>
              </a:lnSpc>
              <a:spcBef>
                <a:spcPts val="114"/>
              </a:spcBef>
              <a:tabLst>
                <a:tab pos="737235" algn="l"/>
              </a:tabLst>
            </a:pPr>
            <a:r>
              <a:rPr lang="en-US" sz="2800" spc="-5" dirty="0">
                <a:latin typeface="Calibri"/>
                <a:cs typeface="Calibri"/>
              </a:rPr>
              <a:t>#3:</a:t>
            </a:r>
            <a:r>
              <a:rPr sz="2800" b="0" spc="-5" dirty="0">
                <a:latin typeface="Calibri"/>
                <a:cs typeface="Calibri"/>
              </a:rPr>
              <a:t>	</a:t>
            </a:r>
            <a:r>
              <a:rPr sz="2800" spc="-15" dirty="0"/>
              <a:t>Never </a:t>
            </a:r>
            <a:r>
              <a:rPr sz="2800" spc="-20" dirty="0"/>
              <a:t>enter </a:t>
            </a:r>
            <a:r>
              <a:rPr sz="2800" spc="-5" dirty="0"/>
              <a:t>a </a:t>
            </a:r>
            <a:r>
              <a:rPr sz="2800" spc="-10" dirty="0"/>
              <a:t>confined </a:t>
            </a:r>
            <a:r>
              <a:rPr sz="2800" spc="-5" dirty="0"/>
              <a:t>space </a:t>
            </a:r>
            <a:r>
              <a:rPr sz="2800" spc="-10" dirty="0"/>
              <a:t>unless  </a:t>
            </a:r>
            <a:r>
              <a:rPr sz="2800" spc="-15" dirty="0"/>
              <a:t>trained, </a:t>
            </a:r>
            <a:r>
              <a:rPr sz="2800" spc="-10" dirty="0"/>
              <a:t>authorized </a:t>
            </a:r>
            <a:r>
              <a:rPr sz="2800" spc="-5" dirty="0"/>
              <a:t>and an </a:t>
            </a:r>
            <a:r>
              <a:rPr sz="2800" spc="-10" dirty="0"/>
              <a:t>entry </a:t>
            </a:r>
            <a:r>
              <a:rPr sz="2800" spc="-5" dirty="0"/>
              <a:t>permit has  been</a:t>
            </a:r>
            <a:r>
              <a:rPr sz="2800" spc="5" dirty="0"/>
              <a:t> </a:t>
            </a:r>
            <a:r>
              <a:rPr sz="2800" spc="-15" dirty="0"/>
              <a:t>completed.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51175" y="1932558"/>
            <a:ext cx="4401820" cy="2372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388620" indent="-286385" algn="l" rtl="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Never enter a confined space unless  atmospheric testing has been  performed.</a:t>
            </a:r>
            <a:endParaRPr sz="1800" dirty="0">
              <a:latin typeface="Arial"/>
              <a:cs typeface="Arial"/>
            </a:endParaRPr>
          </a:p>
          <a:p>
            <a:pPr marL="299085" marR="5080" indent="-286385" algn="l" rtl="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Never enter a confined space </a:t>
            </a:r>
            <a:r>
              <a:rPr sz="1800" spc="-10" dirty="0">
                <a:latin typeface="Arial"/>
                <a:cs typeface="Arial"/>
              </a:rPr>
              <a:t>without </a:t>
            </a:r>
            <a:r>
              <a:rPr sz="1800" spc="-5" dirty="0">
                <a:latin typeface="Arial"/>
                <a:cs typeface="Arial"/>
              </a:rPr>
              <a:t>an  approved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permit.</a:t>
            </a:r>
            <a:endParaRPr sz="1800" dirty="0">
              <a:latin typeface="Arial"/>
              <a:cs typeface="Arial"/>
            </a:endParaRPr>
          </a:p>
          <a:p>
            <a:pPr marL="299085" marR="5080" indent="-286385" algn="l" rtl="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Never enter a confined space </a:t>
            </a:r>
            <a:r>
              <a:rPr sz="1800" spc="-10" dirty="0">
                <a:latin typeface="Arial"/>
                <a:cs typeface="Arial"/>
              </a:rPr>
              <a:t>without </a:t>
            </a:r>
            <a:r>
              <a:rPr sz="1800" spc="-5" dirty="0">
                <a:latin typeface="Arial"/>
                <a:cs typeface="Arial"/>
              </a:rPr>
              <a:t>an  attendant </a:t>
            </a:r>
            <a:r>
              <a:rPr sz="1800" dirty="0">
                <a:latin typeface="Arial"/>
                <a:cs typeface="Arial"/>
              </a:rPr>
              <a:t>at </a:t>
            </a:r>
            <a:r>
              <a:rPr sz="1800" spc="-5" dirty="0">
                <a:latin typeface="Arial"/>
                <a:cs typeface="Arial"/>
              </a:rPr>
              <a:t>the entrance and an  effective </a:t>
            </a:r>
            <a:r>
              <a:rPr sz="1800" spc="-15" dirty="0">
                <a:latin typeface="Arial"/>
                <a:cs typeface="Arial"/>
              </a:rPr>
              <a:t>way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communicate.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1981200"/>
            <a:ext cx="22098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0714" y="243281"/>
            <a:ext cx="6350000" cy="1301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-3810" algn="ctr">
              <a:lnSpc>
                <a:spcPct val="99500"/>
              </a:lnSpc>
              <a:spcBef>
                <a:spcPts val="114"/>
              </a:spcBef>
              <a:tabLst>
                <a:tab pos="666115" algn="l"/>
              </a:tabLst>
            </a:pPr>
            <a:r>
              <a:rPr lang="en-US" sz="2800" spc="-10" dirty="0"/>
              <a:t>#4:</a:t>
            </a:r>
            <a:r>
              <a:rPr sz="2800" spc="-10" dirty="0"/>
              <a:t>	</a:t>
            </a:r>
            <a:r>
              <a:rPr sz="2800" spc="-15" dirty="0"/>
              <a:t>Never </a:t>
            </a:r>
            <a:r>
              <a:rPr sz="2800" spc="-10" dirty="0"/>
              <a:t>commence work </a:t>
            </a:r>
            <a:r>
              <a:rPr sz="2800" spc="-15" dirty="0"/>
              <a:t>until </a:t>
            </a:r>
            <a:r>
              <a:rPr sz="2800" spc="-5" dirty="0"/>
              <a:t>all </a:t>
            </a:r>
            <a:r>
              <a:rPr sz="2800" spc="-10" dirty="0"/>
              <a:t>energy  </a:t>
            </a:r>
            <a:r>
              <a:rPr sz="2800" spc="-15" dirty="0"/>
              <a:t>sources </a:t>
            </a:r>
            <a:r>
              <a:rPr sz="2800" spc="-25" dirty="0"/>
              <a:t>have </a:t>
            </a:r>
            <a:r>
              <a:rPr sz="2800" spc="-10" dirty="0"/>
              <a:t>been identified and isolated </a:t>
            </a:r>
            <a:r>
              <a:rPr sz="2800" spc="-5" dirty="0"/>
              <a:t>in  </a:t>
            </a:r>
            <a:r>
              <a:rPr sz="2800" spc="-15" dirty="0"/>
              <a:t>accordance </a:t>
            </a:r>
            <a:r>
              <a:rPr sz="2800" spc="-5" dirty="0"/>
              <a:t>with</a:t>
            </a:r>
            <a:r>
              <a:rPr sz="2800" spc="0" dirty="0"/>
              <a:t> </a:t>
            </a:r>
            <a:r>
              <a:rPr sz="2800" spc="-15" dirty="0"/>
              <a:t>procedures.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3051175" y="1932558"/>
            <a:ext cx="4350385" cy="264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 algn="l" rtl="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Never remove and/or tamper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any  </a:t>
            </a:r>
            <a:r>
              <a:rPr sz="1800" dirty="0">
                <a:latin typeface="Arial"/>
                <a:cs typeface="Arial"/>
              </a:rPr>
              <a:t>tag </a:t>
            </a:r>
            <a:r>
              <a:rPr sz="1800" spc="-5" dirty="0">
                <a:latin typeface="Arial"/>
                <a:cs typeface="Arial"/>
              </a:rPr>
              <a:t>and/or lock installed </a:t>
            </a:r>
            <a:r>
              <a:rPr sz="1800" dirty="0">
                <a:latin typeface="Arial"/>
                <a:cs typeface="Arial"/>
              </a:rPr>
              <a:t>for the safety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 </a:t>
            </a:r>
            <a:r>
              <a:rPr sz="1800" spc="-5" dirty="0">
                <a:latin typeface="Arial"/>
                <a:cs typeface="Arial"/>
              </a:rPr>
              <a:t>personnel.</a:t>
            </a:r>
            <a:endParaRPr sz="1800" dirty="0">
              <a:latin typeface="Arial"/>
              <a:cs typeface="Arial"/>
            </a:endParaRPr>
          </a:p>
          <a:p>
            <a:pPr marL="299085" marR="283210" indent="-286385" algn="l" rtl="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Prior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5" dirty="0">
                <a:latin typeface="Arial"/>
                <a:cs typeface="Arial"/>
              </a:rPr>
              <a:t>work </a:t>
            </a:r>
            <a:r>
              <a:rPr sz="1800" spc="-5" dirty="0">
                <a:latin typeface="Arial"/>
                <a:cs typeface="Arial"/>
              </a:rPr>
              <a:t>lock and </a:t>
            </a:r>
            <a:r>
              <a:rPr sz="1800" dirty="0">
                <a:latin typeface="Arial"/>
                <a:cs typeface="Arial"/>
              </a:rPr>
              <a:t>tag </a:t>
            </a:r>
            <a:r>
              <a:rPr sz="1800" spc="-20" dirty="0">
                <a:latin typeface="Arial"/>
                <a:cs typeface="Arial"/>
              </a:rPr>
              <a:t>machinery,  </a:t>
            </a:r>
            <a:r>
              <a:rPr sz="1800" spc="-5" dirty="0">
                <a:latin typeface="Arial"/>
                <a:cs typeface="Arial"/>
              </a:rPr>
              <a:t>equipment, components, and/or  systems that </a:t>
            </a:r>
            <a:r>
              <a:rPr sz="1800" dirty="0">
                <a:latin typeface="Arial"/>
                <a:cs typeface="Arial"/>
              </a:rPr>
              <a:t>may </a:t>
            </a:r>
            <a:r>
              <a:rPr sz="1800" spc="-5" dirty="0">
                <a:latin typeface="Arial"/>
                <a:cs typeface="Arial"/>
              </a:rPr>
              <a:t>contain any </a:t>
            </a:r>
            <a:r>
              <a:rPr sz="1800" spc="-10" dirty="0">
                <a:latin typeface="Arial"/>
                <a:cs typeface="Arial"/>
              </a:rPr>
              <a:t>type </a:t>
            </a:r>
            <a:r>
              <a:rPr sz="1800" dirty="0">
                <a:latin typeface="Arial"/>
                <a:cs typeface="Arial"/>
              </a:rPr>
              <a:t>of  </a:t>
            </a:r>
            <a:r>
              <a:rPr sz="1800" spc="-5" dirty="0">
                <a:latin typeface="Arial"/>
                <a:cs typeface="Arial"/>
              </a:rPr>
              <a:t>stored </a:t>
            </a:r>
            <a:r>
              <a:rPr sz="1800" spc="-30" dirty="0">
                <a:latin typeface="Arial"/>
                <a:cs typeface="Arial"/>
              </a:rPr>
              <a:t>energy.</a:t>
            </a:r>
            <a:endParaRPr sz="1800" dirty="0">
              <a:latin typeface="Arial"/>
              <a:cs typeface="Arial"/>
            </a:endParaRPr>
          </a:p>
          <a:p>
            <a:pPr marL="299085" marR="247015" indent="-286385" algn="l" rtl="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All residual/stored energy </a:t>
            </a:r>
            <a:r>
              <a:rPr sz="1800" dirty="0">
                <a:latin typeface="Arial"/>
                <a:cs typeface="Arial"/>
              </a:rPr>
              <a:t>must </a:t>
            </a:r>
            <a:r>
              <a:rPr sz="1800" spc="-5" dirty="0">
                <a:latin typeface="Arial"/>
                <a:cs typeface="Arial"/>
              </a:rPr>
              <a:t>be  eliminated prior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any </a:t>
            </a:r>
            <a:r>
              <a:rPr sz="1800" spc="-15" dirty="0">
                <a:latin typeface="Arial"/>
                <a:cs typeface="Arial"/>
              </a:rPr>
              <a:t>work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activities.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2133600"/>
            <a:ext cx="2126996" cy="2129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8469" y="432257"/>
            <a:ext cx="6918959" cy="12369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065" marR="5080" indent="-1270" algn="ctr">
              <a:lnSpc>
                <a:spcPct val="99000"/>
              </a:lnSpc>
              <a:spcBef>
                <a:spcPts val="130"/>
              </a:spcBef>
              <a:tabLst>
                <a:tab pos="661670" algn="l"/>
              </a:tabLst>
            </a:pPr>
            <a:r>
              <a:rPr lang="en-US" sz="2600" spc="-5" dirty="0"/>
              <a:t>#5:</a:t>
            </a:r>
            <a:r>
              <a:rPr sz="2600" spc="-5" dirty="0"/>
              <a:t>Never conduct lifting </a:t>
            </a:r>
            <a:r>
              <a:rPr sz="2600" spc="-10" dirty="0"/>
              <a:t>operations </a:t>
            </a:r>
            <a:r>
              <a:rPr sz="2600" dirty="0"/>
              <a:t>unless  </a:t>
            </a:r>
            <a:r>
              <a:rPr sz="2600" spc="-5" dirty="0"/>
              <a:t>authorized </a:t>
            </a:r>
            <a:r>
              <a:rPr sz="2600" dirty="0"/>
              <a:t>and </a:t>
            </a:r>
            <a:r>
              <a:rPr sz="2600" spc="-5" dirty="0"/>
              <a:t>verified </a:t>
            </a:r>
            <a:r>
              <a:rPr sz="2600" dirty="0"/>
              <a:t>as </a:t>
            </a:r>
            <a:r>
              <a:rPr sz="2600" spc="-10" dirty="0"/>
              <a:t>competent. Never </a:t>
            </a:r>
            <a:r>
              <a:rPr sz="2600" spc="-5" dirty="0"/>
              <a:t>work  under </a:t>
            </a:r>
            <a:r>
              <a:rPr sz="2600" dirty="0"/>
              <a:t>a suspended</a:t>
            </a:r>
            <a:r>
              <a:rPr sz="2600" spc="50" dirty="0"/>
              <a:t> </a:t>
            </a:r>
            <a:r>
              <a:rPr sz="2600" dirty="0"/>
              <a:t>load.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51175" y="1932558"/>
            <a:ext cx="4363720" cy="452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324485" indent="-286385" algn="l" rtl="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Operate all equipment in accordance 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manufacturer’s  instructions/guidelines.</a:t>
            </a:r>
            <a:endParaRPr sz="1800" dirty="0">
              <a:latin typeface="Arial"/>
              <a:cs typeface="Arial"/>
            </a:endParaRPr>
          </a:p>
          <a:p>
            <a:pPr marL="299085" marR="19685" indent="-286385" algn="l" rtl="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Never </a:t>
            </a:r>
            <a:r>
              <a:rPr sz="1800" spc="-15" dirty="0">
                <a:latin typeface="Arial"/>
                <a:cs typeface="Arial"/>
              </a:rPr>
              <a:t>walk </a:t>
            </a:r>
            <a:r>
              <a:rPr sz="1800" spc="-5" dirty="0">
                <a:latin typeface="Arial"/>
                <a:cs typeface="Arial"/>
              </a:rPr>
              <a:t>or stand under a suspended  load.</a:t>
            </a:r>
            <a:endParaRPr sz="1800" dirty="0">
              <a:latin typeface="Arial"/>
              <a:cs typeface="Arial"/>
            </a:endParaRPr>
          </a:p>
          <a:p>
            <a:pPr marL="299085" indent="-286385" algn="l" rtl="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Never hoist loads over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people.</a:t>
            </a:r>
            <a:endParaRPr sz="1800" dirty="0">
              <a:latin typeface="Arial"/>
              <a:cs typeface="Arial"/>
            </a:endParaRPr>
          </a:p>
          <a:p>
            <a:pPr marL="299085" marR="233045" indent="-286385" algn="l" rtl="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Never </a:t>
            </a:r>
            <a:r>
              <a:rPr sz="1800" spc="-15" dirty="0">
                <a:latin typeface="Arial"/>
                <a:cs typeface="Arial"/>
              </a:rPr>
              <a:t>work </a:t>
            </a:r>
            <a:r>
              <a:rPr sz="1800" spc="-10" dirty="0">
                <a:latin typeface="Arial"/>
                <a:cs typeface="Arial"/>
              </a:rPr>
              <a:t>within </a:t>
            </a:r>
            <a:r>
              <a:rPr sz="1800" spc="-5" dirty="0">
                <a:latin typeface="Arial"/>
                <a:cs typeface="Arial"/>
              </a:rPr>
              <a:t>a load </a:t>
            </a:r>
            <a:r>
              <a:rPr sz="1800" spc="-25" dirty="0">
                <a:latin typeface="Arial"/>
                <a:cs typeface="Arial"/>
              </a:rPr>
              <a:t>shadow, </a:t>
            </a:r>
            <a:r>
              <a:rPr sz="1800" dirty="0">
                <a:latin typeface="Arial"/>
                <a:cs typeface="Arial"/>
              </a:rPr>
              <a:t>i.e.,  </a:t>
            </a:r>
            <a:r>
              <a:rPr sz="1800" spc="-10" dirty="0">
                <a:latin typeface="Arial"/>
                <a:cs typeface="Arial"/>
              </a:rPr>
              <a:t>anywhere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load can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fall.</a:t>
            </a:r>
            <a:endParaRPr sz="1800" dirty="0">
              <a:latin typeface="Arial"/>
              <a:cs typeface="Arial"/>
            </a:endParaRPr>
          </a:p>
          <a:p>
            <a:pPr marL="299085" marR="5080" indent="-286385" algn="l" rtl="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Never </a:t>
            </a:r>
            <a:r>
              <a:rPr sz="1800" dirty="0">
                <a:latin typeface="Arial"/>
                <a:cs typeface="Arial"/>
              </a:rPr>
              <a:t>cross </a:t>
            </a:r>
            <a:r>
              <a:rPr sz="1800" spc="-5" dirty="0">
                <a:latin typeface="Arial"/>
                <a:cs typeface="Arial"/>
              </a:rPr>
              <a:t>a barricade that controls an  area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a suspended load unless </a:t>
            </a:r>
            <a:r>
              <a:rPr sz="1800" spc="-10" dirty="0">
                <a:latin typeface="Arial"/>
                <a:cs typeface="Arial"/>
              </a:rPr>
              <a:t>you  </a:t>
            </a:r>
            <a:r>
              <a:rPr sz="1800" spc="-5" dirty="0">
                <a:latin typeface="Arial"/>
                <a:cs typeface="Arial"/>
              </a:rPr>
              <a:t>are authorized, </a:t>
            </a:r>
            <a:r>
              <a:rPr sz="1800" dirty="0">
                <a:latin typeface="Arial"/>
                <a:cs typeface="Arial"/>
              </a:rPr>
              <a:t>i.e., </a:t>
            </a:r>
            <a:r>
              <a:rPr sz="1800" spc="-5" dirty="0">
                <a:latin typeface="Arial"/>
                <a:cs typeface="Arial"/>
              </a:rPr>
              <a:t>part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lift </a:t>
            </a:r>
            <a:r>
              <a:rPr sz="1800" spc="-5" dirty="0">
                <a:latin typeface="Arial"/>
                <a:cs typeface="Arial"/>
              </a:rPr>
              <a:t>team.</a:t>
            </a:r>
            <a:endParaRPr sz="1800" dirty="0">
              <a:latin typeface="Arial"/>
              <a:cs typeface="Arial"/>
            </a:endParaRPr>
          </a:p>
          <a:p>
            <a:pPr marL="299085" marR="7620" indent="-286385" algn="l" rtl="0">
              <a:lnSpc>
                <a:spcPct val="100000"/>
              </a:lnSpc>
              <a:spcBef>
                <a:spcPts val="59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Never operate cranes, lifting equipment,  suspended personnel platforms, and/or  rigging devices unless authorized and  verified as</a:t>
            </a:r>
            <a:r>
              <a:rPr sz="1800" spc="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competent.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2451480"/>
            <a:ext cx="2196719" cy="2196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093" y="477977"/>
            <a:ext cx="6832600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64845" algn="l"/>
              </a:tabLst>
            </a:pPr>
            <a:r>
              <a:rPr lang="en-US" sz="2600" spc="-5" dirty="0">
                <a:latin typeface="Calibri"/>
                <a:cs typeface="Calibri"/>
              </a:rPr>
              <a:t>#6:</a:t>
            </a:r>
            <a:r>
              <a:rPr sz="2600" spc="-10" dirty="0"/>
              <a:t>Never </a:t>
            </a:r>
            <a:r>
              <a:rPr sz="2600" spc="-5" dirty="0"/>
              <a:t>disable, bypass, modify </a:t>
            </a:r>
            <a:r>
              <a:rPr sz="2600" dirty="0"/>
              <a:t>or </a:t>
            </a:r>
            <a:r>
              <a:rPr sz="2600" spc="-10" dirty="0"/>
              <a:t>remove</a:t>
            </a:r>
            <a:r>
              <a:rPr sz="2600" spc="30" dirty="0"/>
              <a:t> </a:t>
            </a:r>
            <a:r>
              <a:rPr sz="2600" spc="-20" dirty="0"/>
              <a:t>any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7562" y="1143000"/>
            <a:ext cx="6492875" cy="4735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600" b="1" spc="-15" dirty="0">
                <a:latin typeface="Calibri"/>
                <a:cs typeface="Calibri"/>
              </a:rPr>
              <a:t>safety </a:t>
            </a:r>
            <a:r>
              <a:rPr sz="2600" b="1" spc="-10" dirty="0">
                <a:latin typeface="Calibri"/>
                <a:cs typeface="Calibri"/>
              </a:rPr>
              <a:t>protection </a:t>
            </a:r>
            <a:r>
              <a:rPr sz="2600" b="1" spc="-5" dirty="0">
                <a:latin typeface="Calibri"/>
                <a:cs typeface="Calibri"/>
              </a:rPr>
              <a:t>device without</a:t>
            </a:r>
            <a:r>
              <a:rPr sz="2600" b="1" spc="3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authorization.</a:t>
            </a:r>
            <a:endParaRPr sz="2600" dirty="0">
              <a:latin typeface="Calibri"/>
              <a:cs typeface="Calibri"/>
            </a:endParaRPr>
          </a:p>
          <a:p>
            <a:pPr marL="2119630" algn="l" rtl="0">
              <a:lnSpc>
                <a:spcPct val="100000"/>
              </a:lnSpc>
              <a:spcBef>
                <a:spcPts val="1420"/>
              </a:spcBef>
            </a:pPr>
            <a:r>
              <a:rPr sz="1800" spc="-5" dirty="0">
                <a:latin typeface="Arial"/>
                <a:cs typeface="Arial"/>
              </a:rPr>
              <a:t>This includes but is not limited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to:</a:t>
            </a:r>
          </a:p>
          <a:p>
            <a:pPr marL="2668270" indent="-285115" algn="l" rtl="0">
              <a:lnSpc>
                <a:spcPct val="100000"/>
              </a:lnSpc>
              <a:spcBef>
                <a:spcPts val="720"/>
              </a:spcBef>
              <a:buFont typeface="Wingdings"/>
              <a:buChar char=""/>
              <a:tabLst>
                <a:tab pos="2668905" algn="l"/>
              </a:tabLst>
            </a:pPr>
            <a:r>
              <a:rPr sz="1800" spc="-5" dirty="0">
                <a:latin typeface="Arial"/>
                <a:cs typeface="Arial"/>
              </a:rPr>
              <a:t>Disconnecting </a:t>
            </a:r>
            <a:r>
              <a:rPr sz="1800" spc="-10" dirty="0">
                <a:latin typeface="Arial"/>
                <a:cs typeface="Arial"/>
              </a:rPr>
              <a:t>load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indicators</a:t>
            </a:r>
            <a:endParaRPr sz="1800" dirty="0">
              <a:latin typeface="Arial"/>
              <a:cs typeface="Arial"/>
            </a:endParaRPr>
          </a:p>
          <a:p>
            <a:pPr marL="2668270" indent="-285115" algn="l" rtl="0">
              <a:lnSpc>
                <a:spcPct val="100000"/>
              </a:lnSpc>
              <a:spcBef>
                <a:spcPts val="715"/>
              </a:spcBef>
              <a:buFont typeface="Wingdings"/>
              <a:buChar char=""/>
              <a:tabLst>
                <a:tab pos="2668905" algn="l"/>
              </a:tabLst>
            </a:pPr>
            <a:r>
              <a:rPr sz="1800" spc="-5" dirty="0">
                <a:latin typeface="Arial"/>
                <a:cs typeface="Arial"/>
              </a:rPr>
              <a:t>Removing rotating equipment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guards</a:t>
            </a:r>
            <a:endParaRPr sz="1800" dirty="0">
              <a:latin typeface="Arial"/>
              <a:cs typeface="Arial"/>
            </a:endParaRPr>
          </a:p>
          <a:p>
            <a:pPr marL="2668270" marR="133985" indent="-285115" algn="l" rtl="0">
              <a:lnSpc>
                <a:spcPct val="100000"/>
              </a:lnSpc>
              <a:spcBef>
                <a:spcPts val="130"/>
              </a:spcBef>
              <a:buFont typeface="Wingdings"/>
              <a:buChar char=""/>
              <a:tabLst>
                <a:tab pos="2668905" algn="l"/>
              </a:tabLst>
            </a:pPr>
            <a:r>
              <a:rPr sz="1800" spc="-5" dirty="0">
                <a:latin typeface="Arial"/>
                <a:cs typeface="Arial"/>
              </a:rPr>
              <a:t>Fixing triggers/power </a:t>
            </a:r>
            <a:r>
              <a:rPr sz="1800" spc="-10" dirty="0">
                <a:latin typeface="Arial"/>
                <a:cs typeface="Arial"/>
              </a:rPr>
              <a:t>switches </a:t>
            </a:r>
            <a:r>
              <a:rPr sz="1800" spc="-5" dirty="0">
                <a:latin typeface="Arial"/>
                <a:cs typeface="Arial"/>
              </a:rPr>
              <a:t>in the  “on” position</a:t>
            </a:r>
            <a:endParaRPr sz="1800" dirty="0">
              <a:latin typeface="Arial"/>
              <a:cs typeface="Arial"/>
            </a:endParaRPr>
          </a:p>
          <a:p>
            <a:pPr marL="2668270" indent="-285115" algn="l" rtl="0">
              <a:lnSpc>
                <a:spcPct val="100000"/>
              </a:lnSpc>
              <a:spcBef>
                <a:spcPts val="590"/>
              </a:spcBef>
              <a:buFont typeface="Wingdings"/>
              <a:buChar char=""/>
              <a:tabLst>
                <a:tab pos="2668905" algn="l"/>
              </a:tabLst>
            </a:pPr>
            <a:r>
              <a:rPr sz="1800" spc="-5" dirty="0">
                <a:latin typeface="Arial"/>
                <a:cs typeface="Arial"/>
              </a:rPr>
              <a:t>Removing equipment/tool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handles</a:t>
            </a:r>
            <a:endParaRPr sz="1800" dirty="0">
              <a:latin typeface="Arial"/>
              <a:cs typeface="Arial"/>
            </a:endParaRPr>
          </a:p>
          <a:p>
            <a:pPr marL="2668270" marR="668020" indent="-285115" algn="l" rtl="0">
              <a:lnSpc>
                <a:spcPct val="100000"/>
              </a:lnSpc>
              <a:spcBef>
                <a:spcPts val="130"/>
              </a:spcBef>
              <a:buFont typeface="Wingdings"/>
              <a:buChar char=""/>
              <a:tabLst>
                <a:tab pos="2668905" algn="l"/>
              </a:tabLst>
            </a:pPr>
            <a:r>
              <a:rPr sz="1800" spc="-5" dirty="0">
                <a:latin typeface="Arial"/>
                <a:cs typeface="Arial"/>
              </a:rPr>
              <a:t>Hard </a:t>
            </a:r>
            <a:r>
              <a:rPr sz="1800" spc="-10" dirty="0">
                <a:latin typeface="Arial"/>
                <a:cs typeface="Arial"/>
              </a:rPr>
              <a:t>wiring </a:t>
            </a:r>
            <a:r>
              <a:rPr sz="1800" spc="-5" dirty="0">
                <a:latin typeface="Arial"/>
                <a:cs typeface="Arial"/>
              </a:rPr>
              <a:t>electrical </a:t>
            </a:r>
            <a:r>
              <a:rPr sz="1800" spc="-15" dirty="0">
                <a:latin typeface="Arial"/>
                <a:cs typeface="Arial"/>
              </a:rPr>
              <a:t>wires </a:t>
            </a:r>
            <a:r>
              <a:rPr sz="1800" spc="-5" dirty="0">
                <a:latin typeface="Arial"/>
                <a:cs typeface="Arial"/>
              </a:rPr>
              <a:t>into  outlets</a:t>
            </a:r>
            <a:endParaRPr sz="1800" dirty="0">
              <a:latin typeface="Arial"/>
              <a:cs typeface="Arial"/>
            </a:endParaRPr>
          </a:p>
          <a:p>
            <a:pPr marL="2668270" indent="-285115" algn="l" rtl="0">
              <a:lnSpc>
                <a:spcPct val="100000"/>
              </a:lnSpc>
              <a:buFont typeface="Wingdings"/>
              <a:buChar char=""/>
              <a:tabLst>
                <a:tab pos="2668905" algn="l"/>
              </a:tabLst>
            </a:pPr>
            <a:r>
              <a:rPr sz="1800" spc="-5" dirty="0">
                <a:latin typeface="Arial"/>
                <a:cs typeface="Arial"/>
              </a:rPr>
              <a:t>Use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damaged equipment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and/or</a:t>
            </a:r>
            <a:endParaRPr sz="1800" dirty="0">
              <a:latin typeface="Arial"/>
              <a:cs typeface="Arial"/>
            </a:endParaRPr>
          </a:p>
          <a:p>
            <a:pPr marL="2668270" algn="l" rtl="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tools</a:t>
            </a:r>
            <a:endParaRPr sz="1800" dirty="0">
              <a:latin typeface="Arial"/>
              <a:cs typeface="Arial"/>
            </a:endParaRPr>
          </a:p>
          <a:p>
            <a:pPr marL="2668270" marR="236220" indent="-285115" algn="l" rtl="0">
              <a:lnSpc>
                <a:spcPct val="100000"/>
              </a:lnSpc>
              <a:buFont typeface="Wingdings"/>
              <a:buChar char=""/>
              <a:tabLst>
                <a:tab pos="2668905" algn="l"/>
              </a:tabLst>
            </a:pPr>
            <a:r>
              <a:rPr sz="1800" spc="-5" dirty="0">
                <a:latin typeface="Arial"/>
                <a:cs typeface="Arial"/>
              </a:rPr>
              <a:t>Failure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inspect equipment and/or  tools</a:t>
            </a:r>
            <a:endParaRPr sz="1800" dirty="0">
              <a:latin typeface="Arial"/>
              <a:cs typeface="Arial"/>
            </a:endParaRPr>
          </a:p>
          <a:p>
            <a:pPr marL="2668270" marR="337820" indent="-285115" algn="l" rtl="0">
              <a:lnSpc>
                <a:spcPct val="100000"/>
              </a:lnSpc>
              <a:buFont typeface="Wingdings"/>
              <a:buChar char=""/>
              <a:tabLst>
                <a:tab pos="2668905" algn="l"/>
              </a:tabLst>
            </a:pPr>
            <a:r>
              <a:rPr sz="1800" spc="-5" dirty="0">
                <a:latin typeface="Arial"/>
                <a:cs typeface="Arial"/>
              </a:rPr>
              <a:t>Failure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use equipment outrigger  </a:t>
            </a:r>
            <a:r>
              <a:rPr sz="1800" spc="-10" dirty="0">
                <a:latin typeface="Arial"/>
                <a:cs typeface="Arial"/>
              </a:rPr>
              <a:t>pads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3072" y="2514600"/>
            <a:ext cx="22860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1877</Words>
  <Application>Microsoft Office PowerPoint</Application>
  <PresentationFormat>On-screen Show (4:3)</PresentationFormat>
  <Paragraphs>188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Impact</vt:lpstr>
      <vt:lpstr>Tahoma</vt:lpstr>
      <vt:lpstr>Times New Roman</vt:lpstr>
      <vt:lpstr>Wingdings</vt:lpstr>
      <vt:lpstr>Office Theme</vt:lpstr>
      <vt:lpstr>PowerPoint Presentation</vt:lpstr>
      <vt:lpstr>Training Overview</vt:lpstr>
      <vt:lpstr>What are Life Critical Requirements?</vt:lpstr>
      <vt:lpstr>#1: Never work under the influence of drugs or  alcohol.</vt:lpstr>
      <vt:lpstr>#2: Never work at height or near openings  without required fall protection.</vt:lpstr>
      <vt:lpstr>#3: Never enter a confined space unless  trained, authorized and an entry permit has  been completed.</vt:lpstr>
      <vt:lpstr>#4: Never commence work until all energy  sources have been identified and isolated in  accordance with procedures.</vt:lpstr>
      <vt:lpstr>#5:Never conduct lifting operations unless  authorized and verified as competent. Never work  under a suspended load.</vt:lpstr>
      <vt:lpstr>#6:Never disable, bypass, modify or remove any</vt:lpstr>
      <vt:lpstr>#7: Never disregard or bypass signage and barricading.</vt:lpstr>
      <vt:lpstr>#8: Never operate any mechanical elevated work</vt:lpstr>
      <vt:lpstr>#9: Never access any scaffold without documented evidence  of inspection by a designed Competent Person before each  work shift.</vt:lpstr>
      <vt:lpstr># 10: Never access an excavation deeper than 4 feet (1.2  meters) that has not been sloped, benched or shored and an  excavation permit completed.</vt:lpstr>
      <vt:lpstr># 11: Never work or walk around vehicles and machines that are not stopped ,controlled or separated.</vt:lpstr>
      <vt:lpstr># 12: Never perform hazardous work without personal protective life saving equipment, training and authorization.</vt:lpstr>
      <vt:lpstr>Benefits of Compliance</vt:lpstr>
      <vt:lpstr>Responsibility – Contractor Site Management</vt:lpstr>
      <vt:lpstr>Responsibility – Site Supervision</vt:lpstr>
      <vt:lpstr>Responsibility – Site Personnel</vt:lpstr>
      <vt:lpstr>Understanding Non-Compliance</vt:lpstr>
      <vt:lpstr>Site Personnel Violation Consequences</vt:lpstr>
      <vt:lpstr>Site Supervision Violation Consequences</vt:lpstr>
      <vt:lpstr>Your Choice</vt:lpstr>
      <vt:lpstr>In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portex8</dc:creator>
  <cp:lastModifiedBy>Ahmad Tomasz Fayyad</cp:lastModifiedBy>
  <cp:revision>12</cp:revision>
  <dcterms:created xsi:type="dcterms:W3CDTF">2017-11-23T16:36:18Z</dcterms:created>
  <dcterms:modified xsi:type="dcterms:W3CDTF">2020-04-30T12:15:13Z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2016-10-24T00:00:00Z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2017-11-23T00:00:00Z</vt:filetime>
  </property>
</Properties>
</file>