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57" r:id="rId3"/>
    <p:sldId id="280" r:id="rId4"/>
    <p:sldId id="281" r:id="rId5"/>
    <p:sldId id="258" r:id="rId6"/>
    <p:sldId id="282" r:id="rId7"/>
    <p:sldId id="259" r:id="rId8"/>
    <p:sldId id="260" r:id="rId9"/>
    <p:sldId id="261" r:id="rId10"/>
    <p:sldId id="262" r:id="rId11"/>
    <p:sldId id="263" r:id="rId12"/>
    <p:sldId id="283" r:id="rId13"/>
    <p:sldId id="264" r:id="rId14"/>
    <p:sldId id="265" r:id="rId15"/>
    <p:sldId id="266" r:id="rId16"/>
    <p:sldId id="267" r:id="rId17"/>
    <p:sldId id="268" r:id="rId18"/>
    <p:sldId id="269" r:id="rId19"/>
    <p:sldId id="270" r:id="rId20"/>
    <p:sldId id="271" r:id="rId21"/>
    <p:sldId id="272" r:id="rId22"/>
    <p:sldId id="273" r:id="rId23"/>
    <p:sldId id="275" r:id="rId24"/>
    <p:sldId id="276" r:id="rId25"/>
    <p:sldId id="277" r:id="rId26"/>
    <p:sldId id="278" r:id="rId27"/>
    <p:sldId id="279" r:id="rId28"/>
    <p:sldId id="27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B4B6EC-7B6A-4589-AEBB-22DB2D43B5EB}"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94280908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4B6EC-7B6A-4589-AEBB-22DB2D43B5EB}"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415407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4B6EC-7B6A-4589-AEBB-22DB2D43B5EB}"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185061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4B6EC-7B6A-4589-AEBB-22DB2D43B5EB}"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FD4CC7B-4CFA-4570-B5DF-6D6093C16B99}" type="slidenum">
              <a:rPr lang="en-US" smtClean="0"/>
              <a:pPr>
                <a:defRPr/>
              </a:pPr>
              <a:t>‹#›</a:t>
            </a:fld>
            <a:endParaRPr lang="en-US" dirty="0"/>
          </a:p>
        </p:txBody>
      </p:sp>
    </p:spTree>
    <p:extLst>
      <p:ext uri="{BB962C8B-B14F-4D97-AF65-F5344CB8AC3E}">
        <p14:creationId xmlns:p14="http://schemas.microsoft.com/office/powerpoint/2010/main" val="264318655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4B6EC-7B6A-4589-AEBB-22DB2D43B5EB}"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344944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B4B6EC-7B6A-4589-AEBB-22DB2D43B5EB}" type="datetimeFigureOut">
              <a:rPr lang="en-US" smtClean="0"/>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214689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B4B6EC-7B6A-4589-AEBB-22DB2D43B5EB}" type="datetimeFigureOut">
              <a:rPr lang="en-US" smtClean="0"/>
              <a:t>12/24/2020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248594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B4B6EC-7B6A-4589-AEBB-22DB2D43B5EB}" type="datetimeFigureOut">
              <a:rPr lang="en-US" smtClean="0"/>
              <a:t>12/24/2020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32785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4B6EC-7B6A-4589-AEBB-22DB2D43B5EB}" type="datetimeFigureOut">
              <a:rPr lang="en-US" smtClean="0"/>
              <a:t>12/24/2020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421733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4B6EC-7B6A-4589-AEBB-22DB2D43B5EB}" type="datetimeFigureOut">
              <a:rPr lang="en-US" smtClean="0"/>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187011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4B6EC-7B6A-4589-AEBB-22DB2D43B5EB}" type="datetimeFigureOut">
              <a:rPr lang="en-US" smtClean="0"/>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33843-069D-445F-BBC4-BD09098BB6B1}" type="slidenum">
              <a:rPr lang="en-US" smtClean="0"/>
              <a:t>‹#›</a:t>
            </a:fld>
            <a:endParaRPr lang="en-US"/>
          </a:p>
        </p:txBody>
      </p:sp>
    </p:spTree>
    <p:extLst>
      <p:ext uri="{BB962C8B-B14F-4D97-AF65-F5344CB8AC3E}">
        <p14:creationId xmlns:p14="http://schemas.microsoft.com/office/powerpoint/2010/main" val="41153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45000"/>
                <a:lumOff val="55000"/>
              </a:schemeClr>
            </a:gs>
            <a:gs pos="100000">
              <a:schemeClr val="accent1">
                <a:lumMod val="45000"/>
                <a:lumOff val="55000"/>
              </a:schemeClr>
            </a:gs>
            <a:gs pos="88000">
              <a:srgbClr val="0070C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4B6EC-7B6A-4589-AEBB-22DB2D43B5EB}" type="datetimeFigureOut">
              <a:rPr lang="en-US" smtClean="0"/>
              <a:t>12/24/2020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33843-069D-445F-BBC4-BD09098BB6B1}" type="slidenum">
              <a:rPr lang="en-US" smtClean="0"/>
              <a:t>‹#›</a:t>
            </a:fld>
            <a:endParaRPr lang="en-US"/>
          </a:p>
        </p:txBody>
      </p:sp>
    </p:spTree>
    <p:extLst>
      <p:ext uri="{BB962C8B-B14F-4D97-AF65-F5344CB8AC3E}">
        <p14:creationId xmlns:p14="http://schemas.microsoft.com/office/powerpoint/2010/main" val="2056582306"/>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p:fade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458200" cy="1222375"/>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
        <p:nvSpPr>
          <p:cNvPr id="5" name="Title 1">
            <a:extLst>
              <a:ext uri="{FF2B5EF4-FFF2-40B4-BE49-F238E27FC236}">
                <a16:creationId xmlns:a16="http://schemas.microsoft.com/office/drawing/2014/main" id="{B47E2D4D-F4B4-4D1B-BAA8-E7D072B18A2C}"/>
              </a:ext>
            </a:extLst>
          </p:cNvPr>
          <p:cNvSpPr txBox="1">
            <a:spLocks/>
          </p:cNvSpPr>
          <p:nvPr/>
        </p:nvSpPr>
        <p:spPr>
          <a:xfrm>
            <a:off x="228600" y="6553200"/>
            <a:ext cx="8686800" cy="228600"/>
          </a:xfrm>
          <a:prstGeom prst="rect">
            <a:avLst/>
          </a:prstGeom>
          <a:solidFill>
            <a:srgbClr val="0070C0"/>
          </a:solidFill>
          <a:ln w="127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solidFill>
                  <a:srgbClr val="FFFF00"/>
                </a:solidFill>
                <a:latin typeface="Tahoma" panose="020B0604030504040204" pitchFamily="34" charset="0"/>
                <a:ea typeface="Tahoma" panose="020B0604030504040204" pitchFamily="34" charset="0"/>
                <a:cs typeface="Tahoma" panose="020B0604030504040204" pitchFamily="34" charset="0"/>
              </a:rPr>
              <a:t>Get more training presentation from fjcabagte@gmail.com | +639950276663 | Call | Text | WhatsApp | Viber | Telegram</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7886700" cy="1325563"/>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LPG – avoiding leaks</a:t>
            </a:r>
          </a:p>
        </p:txBody>
      </p:sp>
      <p:sp>
        <p:nvSpPr>
          <p:cNvPr id="3" name="Content Placeholder 2"/>
          <p:cNvSpPr>
            <a:spLocks noGrp="1"/>
          </p:cNvSpPr>
          <p:nvPr>
            <p:ph idx="1"/>
          </p:nvPr>
        </p:nvSpPr>
        <p:spPr>
          <a:xfrm>
            <a:off x="533400" y="1981200"/>
            <a:ext cx="7886700" cy="4351338"/>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Due to the high flammability of LPG, even a minor leak is a serious hazard. This is made worse because humans may not be able to detect the slight odor from a minor LPG leak, but it is vital that any potential leaks are identified and quickly eliminated. But if you smell a strong gas leak you must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TURN OFF</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the supply at the cylinder valve and have it investigated by a qualified and experienced plumber.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NEVER</a:t>
            </a:r>
            <a:r>
              <a:rPr lang="en-US" dirty="0">
                <a:latin typeface="Tahoma" panose="020B0604030504040204" pitchFamily="34" charset="0"/>
                <a:ea typeface="Tahoma" panose="020B0604030504040204" pitchFamily="34" charset="0"/>
                <a:cs typeface="Tahoma" panose="020B0604030504040204" pitchFamily="34" charset="0"/>
              </a:rPr>
              <a:t> use matches, cigarette lighters or any other open flame to search for gas leaks.  </a:t>
            </a:r>
          </a:p>
          <a:p>
            <a:endParaRPr lang="en-US" dirty="0">
              <a:latin typeface="Tahoma" panose="020B0604030504040204" pitchFamily="34" charset="0"/>
              <a:ea typeface="Tahoma" panose="020B0604030504040204" pitchFamily="34" charset="0"/>
              <a:cs typeface="Tahoma" panose="020B0604030504040204" pitchFamily="34" charset="0"/>
            </a:endParaRPr>
          </a:p>
          <a:p>
            <a:pPr>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DC8AA6CA-3BC9-4227-8B7B-5BEB169C897D}"/>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4800600"/>
          </a:xfrm>
        </p:spPr>
        <p:txBody>
          <a:bodyPr>
            <a:normAutofit lnSpcReduction="100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But if you suspect you have a minor gas leak, a simple and quick LPG leak detector can be made by adding some soap or washing up detergent liquid to water. Sprinkle the soapy water with a rag or a brush all over the LPG </a:t>
            </a:r>
            <a:r>
              <a:rPr lang="en-US" dirty="0" err="1">
                <a:latin typeface="Tahoma" panose="020B0604030504040204" pitchFamily="34" charset="0"/>
                <a:ea typeface="Tahoma" panose="020B0604030504040204" pitchFamily="34" charset="0"/>
                <a:cs typeface="Tahoma" panose="020B0604030504040204" pitchFamily="34" charset="0"/>
              </a:rPr>
              <a:t>pipework</a:t>
            </a:r>
            <a:r>
              <a:rPr lang="en-US" dirty="0">
                <a:latin typeface="Tahoma" panose="020B0604030504040204" pitchFamily="34" charset="0"/>
                <a:ea typeface="Tahoma" panose="020B0604030504040204" pitchFamily="34" charset="0"/>
                <a:cs typeface="Tahoma" panose="020B0604030504040204" pitchFamily="34" charset="0"/>
              </a:rPr>
              <a:t> and cylinder valve, and wherever there is a leak large bubbles will form. If you detect a leak no matter how small,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IMMEDIATELY TURN OFF</a:t>
            </a:r>
            <a:r>
              <a:rPr lang="en-US" dirty="0">
                <a:latin typeface="Tahoma" panose="020B0604030504040204" pitchFamily="34" charset="0"/>
                <a:ea typeface="Tahoma" panose="020B0604030504040204" pitchFamily="34" charset="0"/>
                <a:cs typeface="Tahoma" panose="020B0604030504040204" pitchFamily="34" charset="0"/>
              </a:rPr>
              <a:t> the LPG using the valve on the cylinder. Have a qualified and experienced plumber correct the leak before attempting to reuse the LPG equipment. Prevention of leaks is always better than having to deal with a dangerous LPG fire or worse an explosion. </a:t>
            </a:r>
          </a:p>
        </p:txBody>
      </p:sp>
      <p:sp>
        <p:nvSpPr>
          <p:cNvPr id="4" name="Title 1">
            <a:extLst>
              <a:ext uri="{FF2B5EF4-FFF2-40B4-BE49-F238E27FC236}">
                <a16:creationId xmlns:a16="http://schemas.microsoft.com/office/drawing/2014/main" id="{D2C4841B-18A9-4937-BAE9-AE89866E2771}"/>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2010\Safety\CS 2010\LPG Safety\images\LPG_Gas_Regulator_pipe.jpg"/>
          <p:cNvPicPr>
            <a:picLocks noGrp="1"/>
          </p:cNvPicPr>
          <p:nvPr>
            <p:ph idx="1"/>
          </p:nvPr>
        </p:nvPicPr>
        <p:blipFill>
          <a:blip r:embed="rId2" cstate="print"/>
          <a:srcRect/>
          <a:stretch>
            <a:fillRect/>
          </a:stretch>
        </p:blipFill>
        <p:spPr bwMode="auto">
          <a:xfrm>
            <a:off x="2267932" y="1524000"/>
            <a:ext cx="4800600" cy="4640262"/>
          </a:xfrm>
          <a:prstGeom prst="rect">
            <a:avLst/>
          </a:prstGeom>
          <a:noFill/>
          <a:ln w="9525">
            <a:noFill/>
            <a:miter lim="800000"/>
            <a:headEnd/>
            <a:tailEnd/>
          </a:ln>
        </p:spPr>
      </p:pic>
      <p:sp>
        <p:nvSpPr>
          <p:cNvPr id="3" name="Title 1">
            <a:extLst>
              <a:ext uri="{FF2B5EF4-FFF2-40B4-BE49-F238E27FC236}">
                <a16:creationId xmlns:a16="http://schemas.microsoft.com/office/drawing/2014/main" id="{65FF24E4-2851-4EEE-A700-72CA60F31D72}"/>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
        <p:nvSpPr>
          <p:cNvPr id="6" name="Title 1">
            <a:extLst>
              <a:ext uri="{FF2B5EF4-FFF2-40B4-BE49-F238E27FC236}">
                <a16:creationId xmlns:a16="http://schemas.microsoft.com/office/drawing/2014/main" id="{B40AC45D-576E-45DF-B503-4824BD6AF53D}"/>
              </a:ext>
            </a:extLst>
          </p:cNvPr>
          <p:cNvSpPr txBox="1">
            <a:spLocks/>
          </p:cNvSpPr>
          <p:nvPr/>
        </p:nvSpPr>
        <p:spPr>
          <a:xfrm>
            <a:off x="228600" y="6553200"/>
            <a:ext cx="8686800" cy="228600"/>
          </a:xfrm>
          <a:prstGeom prst="rect">
            <a:avLst/>
          </a:prstGeom>
          <a:solidFill>
            <a:srgbClr val="0070C0"/>
          </a:solidFill>
          <a:ln w="127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solidFill>
                  <a:srgbClr val="FFFF00"/>
                </a:solidFill>
                <a:latin typeface="Tahoma" panose="020B0604030504040204" pitchFamily="34" charset="0"/>
                <a:ea typeface="Tahoma" panose="020B0604030504040204" pitchFamily="34" charset="0"/>
                <a:cs typeface="Tahoma" panose="020B0604030504040204" pitchFamily="34" charset="0"/>
              </a:rPr>
              <a:t>Get more training presentation from fjcabagte@gmail.com | +639950276663 | Call | Text | WhatsApp | Viber | Telegram</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763000" cy="1325563"/>
          </a:xfrm>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Suitable leak prevention measures</a:t>
            </a:r>
          </a:p>
        </p:txBody>
      </p:sp>
      <p:sp>
        <p:nvSpPr>
          <p:cNvPr id="3" name="Content Placeholder 2"/>
          <p:cNvSpPr>
            <a:spLocks noGrp="1"/>
          </p:cNvSpPr>
          <p:nvPr>
            <p:ph idx="1"/>
          </p:nvPr>
        </p:nvSpPr>
        <p:spPr>
          <a:xfrm>
            <a:off x="457200" y="2514600"/>
            <a:ext cx="7886700" cy="2517775"/>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Use only purpose made steel-braided synthetic-rubber LPG hoses with threaded couplings and they will last for many years without leaks. Copper pipes can be used but they can be quickly worn out after many repetitive connections and reconnections, and so they are not recommended. </a:t>
            </a:r>
          </a:p>
          <a:p>
            <a:pPr>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488BF391-8889-4AEB-B980-41816DFF3382}"/>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3429000"/>
          </a:xfrm>
        </p:spPr>
        <p:txBody>
          <a:bodyPr>
            <a:normAutofit fontScale="92500"/>
          </a:bodyPr>
          <a:lstStyle/>
          <a:p>
            <a:r>
              <a:rPr lang="en-US" dirty="0">
                <a:latin typeface="Tahoma" panose="020B0604030504040204" pitchFamily="34" charset="0"/>
                <a:ea typeface="Tahoma" panose="020B0604030504040204" pitchFamily="34" charset="0"/>
                <a:cs typeface="Tahoma" panose="020B0604030504040204" pitchFamily="34" charset="0"/>
              </a:rPr>
              <a:t>Natural rubber hoses [</a:t>
            </a:r>
            <a:r>
              <a:rPr lang="en-US" i="1" dirty="0">
                <a:latin typeface="Tahoma" panose="020B0604030504040204" pitchFamily="34" charset="0"/>
                <a:ea typeface="Tahoma" panose="020B0604030504040204" pitchFamily="34" charset="0"/>
                <a:cs typeface="Tahoma" panose="020B0604030504040204" pitchFamily="34" charset="0"/>
              </a:rPr>
              <a:t>often pink or light brown color</a:t>
            </a:r>
            <a:r>
              <a:rPr lang="en-US" dirty="0">
                <a:latin typeface="Tahoma" panose="020B0604030504040204" pitchFamily="34" charset="0"/>
                <a:ea typeface="Tahoma" panose="020B0604030504040204" pitchFamily="34" charset="0"/>
                <a:cs typeface="Tahoma" panose="020B0604030504040204" pitchFamily="34" charset="0"/>
              </a:rPr>
              <a:t>] with ‘jubilee clips’ (adjustable clamps)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MUST NEVER BE USED</a:t>
            </a:r>
            <a:r>
              <a:rPr lang="en-US" dirty="0">
                <a:latin typeface="Tahoma" panose="020B0604030504040204" pitchFamily="34" charset="0"/>
                <a:ea typeface="Tahoma" panose="020B0604030504040204" pitchFamily="34" charset="0"/>
                <a:cs typeface="Tahoma" panose="020B0604030504040204" pitchFamily="34" charset="0"/>
              </a:rPr>
              <a:t>.  LPG dries out the natural rubber and eventually it will split or crack causing a leak; and ‘jubilee clips’ or twisted wire can easily work loose or bite into the rubber if they are too tight causing leaks. </a:t>
            </a:r>
          </a:p>
          <a:p>
            <a:r>
              <a:rPr lang="en-US" dirty="0">
                <a:latin typeface="Tahoma" panose="020B0604030504040204" pitchFamily="34" charset="0"/>
                <a:ea typeface="Tahoma" panose="020B0604030504040204" pitchFamily="34" charset="0"/>
                <a:cs typeface="Tahoma" panose="020B0604030504040204" pitchFamily="34" charset="0"/>
              </a:rPr>
              <a:t>If the cylinder valve is broken or the coupling threads are damaged,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DO NOT USE</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and replace with a new cylinder.</a:t>
            </a:r>
          </a:p>
        </p:txBody>
      </p:sp>
      <p:sp>
        <p:nvSpPr>
          <p:cNvPr id="4" name="Title 1">
            <a:extLst>
              <a:ext uri="{FF2B5EF4-FFF2-40B4-BE49-F238E27FC236}">
                <a16:creationId xmlns:a16="http://schemas.microsoft.com/office/drawing/2014/main" id="{05CEF6AD-8CE4-449E-BFCA-9A1CBE698115}"/>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86800" cy="3657600"/>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LPG is under high pressure in the cylinder, and so the regulator safely reduces the gas pressure before it reaches your LPG appliance. Accordingly, if the regulator is damaged or malfunctioning, high pressure gas may reach your LPG appliance resulting in potential serious injury and fire. If you suspect the regulator is not functioning correctly</a:t>
            </a:r>
            <a:r>
              <a:rPr lang="en-US" b="1" dirty="0">
                <a:latin typeface="Tahoma" panose="020B0604030504040204" pitchFamily="34" charset="0"/>
                <a:ea typeface="Tahoma" panose="020B0604030504040204" pitchFamily="34" charset="0"/>
                <a:cs typeface="Tahoma" panose="020B0604030504040204" pitchFamily="34" charset="0"/>
              </a:rPr>
              <a:t>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DO NOT USE</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and contact your local LPG dealer/vendor to check the regulator and replace it if cannot be properly and safely repaired. </a:t>
            </a:r>
          </a:p>
        </p:txBody>
      </p:sp>
      <p:sp>
        <p:nvSpPr>
          <p:cNvPr id="4" name="Title 1">
            <a:extLst>
              <a:ext uri="{FF2B5EF4-FFF2-40B4-BE49-F238E27FC236}">
                <a16:creationId xmlns:a16="http://schemas.microsoft.com/office/drawing/2014/main" id="{57A98DE5-4548-4EE3-B949-1BAEA1C8073E}"/>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2010\Safety\CS 2010\LPG Safety\images\ha901.jpg"/>
          <p:cNvPicPr>
            <a:picLocks noGrp="1"/>
          </p:cNvPicPr>
          <p:nvPr>
            <p:ph idx="1"/>
          </p:nvPr>
        </p:nvPicPr>
        <p:blipFill>
          <a:blip r:embed="rId2" cstate="print"/>
          <a:srcRect/>
          <a:stretch>
            <a:fillRect/>
          </a:stretch>
        </p:blipFill>
        <p:spPr bwMode="auto">
          <a:xfrm>
            <a:off x="1752600" y="1524000"/>
            <a:ext cx="5638800" cy="4065588"/>
          </a:xfrm>
          <a:prstGeom prst="rect">
            <a:avLst/>
          </a:prstGeom>
          <a:noFill/>
          <a:ln w="9525">
            <a:noFill/>
            <a:miter lim="800000"/>
            <a:headEnd/>
            <a:tailEnd/>
          </a:ln>
        </p:spPr>
      </p:pic>
      <p:sp>
        <p:nvSpPr>
          <p:cNvPr id="3" name="Title 1">
            <a:extLst>
              <a:ext uri="{FF2B5EF4-FFF2-40B4-BE49-F238E27FC236}">
                <a16:creationId xmlns:a16="http://schemas.microsoft.com/office/drawing/2014/main" id="{A9126BC4-3386-4632-B668-5383F4EBBEF1}"/>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
        <p:nvSpPr>
          <p:cNvPr id="6" name="Title 1">
            <a:extLst>
              <a:ext uri="{FF2B5EF4-FFF2-40B4-BE49-F238E27FC236}">
                <a16:creationId xmlns:a16="http://schemas.microsoft.com/office/drawing/2014/main" id="{9E93CE5F-FF9B-4DF9-8522-7A047B83EBB2}"/>
              </a:ext>
            </a:extLst>
          </p:cNvPr>
          <p:cNvSpPr txBox="1">
            <a:spLocks/>
          </p:cNvSpPr>
          <p:nvPr/>
        </p:nvSpPr>
        <p:spPr>
          <a:xfrm>
            <a:off x="228600" y="6553200"/>
            <a:ext cx="8686800" cy="228600"/>
          </a:xfrm>
          <a:prstGeom prst="rect">
            <a:avLst/>
          </a:prstGeom>
          <a:solidFill>
            <a:srgbClr val="0070C0"/>
          </a:solidFill>
          <a:ln w="127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solidFill>
                  <a:srgbClr val="FFFF00"/>
                </a:solidFill>
                <a:latin typeface="Tahoma" panose="020B0604030504040204" pitchFamily="34" charset="0"/>
                <a:ea typeface="Tahoma" panose="020B0604030504040204" pitchFamily="34" charset="0"/>
                <a:cs typeface="Tahoma" panose="020B0604030504040204" pitchFamily="34" charset="0"/>
              </a:rPr>
              <a:t>Get more training presentation from fjcabagte@gmail.com | +639950276663 | Call | Text | WhatsApp | Viber | Telegram</a:t>
            </a: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686800" cy="2514600"/>
          </a:xfrm>
        </p:spPr>
        <p:txBody>
          <a:bodyPr>
            <a:normAutofit lnSpcReduction="10000"/>
          </a:bodyPr>
          <a:lstStyle/>
          <a:p>
            <a:pPr lvl="0"/>
            <a:r>
              <a:rPr lang="en-US" dirty="0">
                <a:latin typeface="Tahoma" panose="020B0604030504040204" pitchFamily="34" charset="0"/>
                <a:ea typeface="Tahoma" panose="020B0604030504040204" pitchFamily="34" charset="0"/>
                <a:cs typeface="Tahoma" panose="020B0604030504040204" pitchFamily="34" charset="0"/>
              </a:rPr>
              <a:t>LPG can be used for cooking and heating, and so to avoid leaks or accidents it is very important  that your LPG appliance is working correctly with no damaged control valves, flame failure devices, burners, etc. Have LPG dealer/vendor or a qualified and experienced plumber check your LPG appliance at least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ONCE A YEAR</a:t>
            </a:r>
            <a:r>
              <a:rPr lang="en-US" dirty="0">
                <a:latin typeface="Tahoma" panose="020B0604030504040204" pitchFamily="34" charset="0"/>
                <a:ea typeface="Tahoma" panose="020B0604030504040204" pitchFamily="34" charset="0"/>
                <a:cs typeface="Tahoma" panose="020B0604030504040204" pitchFamily="34" charset="0"/>
              </a:rPr>
              <a:t>.    </a:t>
            </a:r>
          </a:p>
          <a:p>
            <a:pPr>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6ADC47BA-D899-434C-B0D8-17C3507C1A8B}"/>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257800"/>
          </a:xfrm>
        </p:spPr>
        <p:txBody>
          <a:bodyPr>
            <a:normAutofit fontScale="92500" lnSpcReduction="100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a:t>
            </a:r>
            <a:r>
              <a:rPr lang="en-US" b="1" dirty="0">
                <a:latin typeface="Tahoma" panose="020B0604030504040204" pitchFamily="34" charset="0"/>
                <a:ea typeface="Tahoma" panose="020B0604030504040204" pitchFamily="34" charset="0"/>
                <a:cs typeface="Tahoma" panose="020B0604030504040204" pitchFamily="34" charset="0"/>
              </a:rPr>
              <a:t>If you discover a LPG leak </a:t>
            </a:r>
            <a:r>
              <a:rPr lang="en-US" b="1" u="sng" dirty="0">
                <a:solidFill>
                  <a:srgbClr val="FFFF00"/>
                </a:solidFill>
                <a:latin typeface="Tahoma" panose="020B0604030504040204" pitchFamily="34" charset="0"/>
                <a:ea typeface="Tahoma" panose="020B0604030504040204" pitchFamily="34" charset="0"/>
                <a:cs typeface="Tahoma" panose="020B0604030504040204" pitchFamily="34" charset="0"/>
              </a:rPr>
              <a:t>inside</a:t>
            </a:r>
            <a:r>
              <a:rPr lang="en-US" b="1" dirty="0">
                <a:latin typeface="Tahoma" panose="020B0604030504040204" pitchFamily="34" charset="0"/>
                <a:ea typeface="Tahoma" panose="020B0604030504040204" pitchFamily="34" charset="0"/>
                <a:cs typeface="Tahoma" panose="020B0604030504040204" pitchFamily="34" charset="0"/>
              </a:rPr>
              <a:t> a building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YOU MUST</a:t>
            </a:r>
            <a:r>
              <a:rPr lang="en-US" b="1" dirty="0">
                <a:latin typeface="Tahoma" panose="020B0604030504040204" pitchFamily="34" charset="0"/>
                <a:ea typeface="Tahoma" panose="020B0604030504040204" pitchFamily="34" charset="0"/>
                <a:cs typeface="Tahoma" panose="020B0604030504040204" pitchFamily="34" charset="0"/>
              </a:rPr>
              <a:t> do the following:</a:t>
            </a:r>
          </a:p>
          <a:p>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AVOID </a:t>
            </a:r>
            <a:r>
              <a:rPr lang="en-US" b="1" dirty="0">
                <a:latin typeface="Tahoma" panose="020B0604030504040204" pitchFamily="34" charset="0"/>
                <a:ea typeface="Tahoma" panose="020B0604030504040204" pitchFamily="34" charset="0"/>
                <a:cs typeface="Tahoma" panose="020B0604030504040204" pitchFamily="34" charset="0"/>
              </a:rPr>
              <a:t>panicking </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TURN OFF </a:t>
            </a:r>
            <a:r>
              <a:rPr lang="en-US" b="1" dirty="0">
                <a:latin typeface="Tahoma" panose="020B0604030504040204" pitchFamily="34" charset="0"/>
                <a:ea typeface="Tahoma" panose="020B0604030504040204" pitchFamily="34" charset="0"/>
                <a:cs typeface="Tahoma" panose="020B0604030504040204" pitchFamily="34" charset="0"/>
              </a:rPr>
              <a:t>all control valves on your LPG appliances (cooking stoves, space heaters, etc) </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DO NOT </a:t>
            </a:r>
            <a:r>
              <a:rPr lang="en-US" b="1" dirty="0">
                <a:latin typeface="Tahoma" panose="020B0604030504040204" pitchFamily="34" charset="0"/>
                <a:ea typeface="Tahoma" panose="020B0604030504040204" pitchFamily="34" charset="0"/>
                <a:cs typeface="Tahoma" panose="020B0604030504040204" pitchFamily="34" charset="0"/>
              </a:rPr>
              <a:t>use matches, cigarette lighters or any other open flames to search for gas leaks</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DO NOT </a:t>
            </a:r>
            <a:r>
              <a:rPr lang="en-US" b="1" dirty="0">
                <a:latin typeface="Tahoma" panose="020B0604030504040204" pitchFamily="34" charset="0"/>
                <a:ea typeface="Tahoma" panose="020B0604030504040204" pitchFamily="34" charset="0"/>
                <a:cs typeface="Tahoma" panose="020B0604030504040204" pitchFamily="34" charset="0"/>
              </a:rPr>
              <a:t>operate electrical switches</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TURN OFF </a:t>
            </a:r>
            <a:r>
              <a:rPr lang="en-US" b="1" dirty="0">
                <a:latin typeface="Tahoma" panose="020B0604030504040204" pitchFamily="34" charset="0"/>
                <a:ea typeface="Tahoma" panose="020B0604030504040204" pitchFamily="34" charset="0"/>
                <a:cs typeface="Tahoma" panose="020B0604030504040204" pitchFamily="34" charset="0"/>
              </a:rPr>
              <a:t>the LPG cylinder valve </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EXTINGUISH</a:t>
            </a:r>
            <a:r>
              <a:rPr lang="en-US" b="1" dirty="0">
                <a:latin typeface="Tahoma" panose="020B0604030504040204" pitchFamily="34" charset="0"/>
                <a:ea typeface="Tahoma" panose="020B0604030504040204" pitchFamily="34" charset="0"/>
                <a:cs typeface="Tahoma" panose="020B0604030504040204" pitchFamily="34" charset="0"/>
              </a:rPr>
              <a:t> all open flames in the house (candles, oil lamps, incense sticks, etc)</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OPEN</a:t>
            </a:r>
            <a:r>
              <a:rPr lang="en-US" b="1" dirty="0">
                <a:latin typeface="Tahoma" panose="020B0604030504040204" pitchFamily="34" charset="0"/>
                <a:ea typeface="Tahoma" panose="020B0604030504040204" pitchFamily="34" charset="0"/>
                <a:cs typeface="Tahoma" panose="020B0604030504040204" pitchFamily="34" charset="0"/>
              </a:rPr>
              <a:t> all doors and windows</a:t>
            </a:r>
          </a:p>
          <a:p>
            <a:pPr lvl="0"/>
            <a:r>
              <a:rPr lang="en-US" b="1" dirty="0">
                <a:latin typeface="Tahoma" panose="020B0604030504040204" pitchFamily="34" charset="0"/>
                <a:ea typeface="Tahoma" panose="020B0604030504040204" pitchFamily="34" charset="0"/>
                <a:cs typeface="Tahoma" panose="020B0604030504040204" pitchFamily="34" charset="0"/>
              </a:rPr>
              <a:t>Report the emergency</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F9D1E773-05FA-4071-8849-C7B6CB549F2E}"/>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699125"/>
          </a:xfrm>
        </p:spPr>
        <p:txBody>
          <a:bodyPr>
            <a:normAutofit/>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If you discover a LPG leak </a:t>
            </a:r>
            <a:r>
              <a:rPr lang="en-US" u="sng" dirty="0">
                <a:solidFill>
                  <a:srgbClr val="FFFF00"/>
                </a:solidFill>
                <a:latin typeface="Tahoma" panose="020B0604030504040204" pitchFamily="34" charset="0"/>
                <a:ea typeface="Tahoma" panose="020B0604030504040204" pitchFamily="34" charset="0"/>
                <a:cs typeface="Tahoma" panose="020B0604030504040204" pitchFamily="34" charset="0"/>
              </a:rPr>
              <a:t>outside</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YOU MUST</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do the following:</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AVOID</a:t>
            </a:r>
            <a:r>
              <a:rPr lang="en-US" dirty="0">
                <a:latin typeface="Tahoma" panose="020B0604030504040204" pitchFamily="34" charset="0"/>
                <a:ea typeface="Tahoma" panose="020B0604030504040204" pitchFamily="34" charset="0"/>
                <a:cs typeface="Tahoma" panose="020B0604030504040204" pitchFamily="34" charset="0"/>
              </a:rPr>
              <a:t> panicking</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TURN OFF</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all control valves on your LPG appliances (barbecue grills, space heaters, etc) </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DO NOT</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use matches, cigarette lighters or any other open flames to search for gas leaks</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TURN OFF</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the LPG cylinder valve </a:t>
            </a:r>
          </a:p>
          <a:p>
            <a:pPr lvl="0"/>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EXTINGUISH</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all open flames (candles, oil lamps, incense sticks, etc) within 10-meters (30-ft) of any LPG appliance, </a:t>
            </a:r>
            <a:r>
              <a:rPr lang="en-US" dirty="0" err="1">
                <a:latin typeface="Tahoma" panose="020B0604030504040204" pitchFamily="34" charset="0"/>
                <a:ea typeface="Tahoma" panose="020B0604030504040204" pitchFamily="34" charset="0"/>
                <a:cs typeface="Tahoma" panose="020B0604030504040204" pitchFamily="34" charset="0"/>
              </a:rPr>
              <a:t>pipework</a:t>
            </a:r>
            <a:r>
              <a:rPr lang="en-US" dirty="0">
                <a:latin typeface="Tahoma" panose="020B0604030504040204" pitchFamily="34" charset="0"/>
                <a:ea typeface="Tahoma" panose="020B0604030504040204" pitchFamily="34" charset="0"/>
                <a:cs typeface="Tahoma" panose="020B0604030504040204" pitchFamily="34" charset="0"/>
              </a:rPr>
              <a:t> or the cylinder </a:t>
            </a:r>
          </a:p>
          <a:p>
            <a:r>
              <a:rPr lang="en-US" dirty="0">
                <a:latin typeface="Tahoma" panose="020B0604030504040204" pitchFamily="34" charset="0"/>
                <a:ea typeface="Tahoma" panose="020B0604030504040204" pitchFamily="34" charset="0"/>
                <a:cs typeface="Tahoma" panose="020B0604030504040204" pitchFamily="34" charset="0"/>
              </a:rPr>
              <a:t>Report the emergency</a:t>
            </a:r>
          </a:p>
        </p:txBody>
      </p:sp>
      <p:sp>
        <p:nvSpPr>
          <p:cNvPr id="4" name="Title 1">
            <a:extLst>
              <a:ext uri="{FF2B5EF4-FFF2-40B4-BE49-F238E27FC236}">
                <a16:creationId xmlns:a16="http://schemas.microsoft.com/office/drawing/2014/main" id="{FC2D58DD-9664-4910-9A4D-15C67A6BF47D}"/>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32395"/>
            <a:ext cx="8686800" cy="838200"/>
          </a:xfrm>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What is LPG?</a:t>
            </a:r>
          </a:p>
        </p:txBody>
      </p:sp>
      <p:sp>
        <p:nvSpPr>
          <p:cNvPr id="3" name="Content Placeholder 2"/>
          <p:cNvSpPr>
            <a:spLocks noGrp="1"/>
          </p:cNvSpPr>
          <p:nvPr>
            <p:ph idx="1"/>
          </p:nvPr>
        </p:nvSpPr>
        <p:spPr>
          <a:xfrm>
            <a:off x="381000" y="2020086"/>
            <a:ext cx="7886700" cy="4351338"/>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LPG (liquefied petroleum gas) </a:t>
            </a:r>
            <a:r>
              <a:rPr lang="en-US" dirty="0">
                <a:latin typeface="Tahoma" panose="020B0604030504040204" pitchFamily="34" charset="0"/>
                <a:ea typeface="Tahoma" panose="020B0604030504040204" pitchFamily="34" charset="0"/>
                <a:cs typeface="Tahoma" panose="020B0604030504040204" pitchFamily="34" charset="0"/>
              </a:rPr>
              <a:t>generally comes in two common forms:</a:t>
            </a:r>
          </a:p>
          <a:p>
            <a:pPr>
              <a:buNone/>
            </a:pPr>
            <a:r>
              <a:rPr lang="en-US" dirty="0">
                <a:latin typeface="Tahoma" panose="020B0604030504040204" pitchFamily="34" charset="0"/>
                <a:ea typeface="Tahoma" panose="020B0604030504040204" pitchFamily="34" charset="0"/>
                <a:cs typeface="Tahoma" panose="020B0604030504040204" pitchFamily="34" charset="0"/>
              </a:rPr>
              <a:t>		* BUTANE</a:t>
            </a:r>
          </a:p>
          <a:p>
            <a:pPr>
              <a:buNone/>
            </a:pPr>
            <a:r>
              <a:rPr lang="en-US" dirty="0">
                <a:latin typeface="Tahoma" panose="020B0604030504040204" pitchFamily="34" charset="0"/>
                <a:ea typeface="Tahoma" panose="020B0604030504040204" pitchFamily="34" charset="0"/>
                <a:cs typeface="Tahoma" panose="020B0604030504040204" pitchFamily="34" charset="0"/>
              </a:rPr>
              <a:t>		* PROPANE</a:t>
            </a:r>
          </a:p>
          <a:p>
            <a:pPr>
              <a:buNone/>
            </a:pPr>
            <a:r>
              <a:rPr lang="en-US" dirty="0">
                <a:latin typeface="Tahoma" panose="020B0604030504040204" pitchFamily="34" charset="0"/>
                <a:ea typeface="Tahoma" panose="020B0604030504040204" pitchFamily="34" charset="0"/>
                <a:cs typeface="Tahoma" panose="020B0604030504040204" pitchFamily="34" charset="0"/>
              </a:rPr>
              <a:t>	Butane is predominantly used in portable heaters and leisure applications such as barbecues, while propane is predominantly used in domestic heating, commercial cooking, industrial applications, etc.  </a:t>
            </a:r>
          </a:p>
          <a:p>
            <a:pPr>
              <a:buNone/>
            </a:pPr>
            <a:endParaRPr lang="en-US" dirty="0">
              <a:latin typeface="Tahoma" panose="020B0604030504040204" pitchFamily="34" charset="0"/>
              <a:ea typeface="Tahoma" panose="020B0604030504040204" pitchFamily="34" charset="0"/>
              <a:cs typeface="Tahoma" panose="020B0604030504040204" pitchFamily="34" charset="0"/>
            </a:endParaRPr>
          </a:p>
          <a:p>
            <a:pPr>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CC0341FF-5260-4221-80ED-2360541321E5}"/>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886700" cy="1325563"/>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LPG - cylinders</a:t>
            </a:r>
          </a:p>
        </p:txBody>
      </p:sp>
      <p:sp>
        <p:nvSpPr>
          <p:cNvPr id="3" name="Content Placeholder 2"/>
          <p:cNvSpPr>
            <a:spLocks noGrp="1"/>
          </p:cNvSpPr>
          <p:nvPr>
            <p:ph idx="1"/>
          </p:nvPr>
        </p:nvSpPr>
        <p:spPr>
          <a:xfrm>
            <a:off x="533400" y="2132109"/>
            <a:ext cx="8229600" cy="4351338"/>
          </a:xfrm>
        </p:spPr>
        <p:txBody>
          <a:bodyPr>
            <a:normAutofit fontScale="925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When full LPG cylinders are heavy, have sharp edges in places and contain liquefied gas under pressure. The main hazards are as follows: </a:t>
            </a:r>
          </a:p>
          <a:p>
            <a:pPr lvl="0"/>
            <a:r>
              <a:rPr lang="en-US" dirty="0">
                <a:latin typeface="Tahoma" panose="020B0604030504040204" pitchFamily="34" charset="0"/>
                <a:ea typeface="Tahoma" panose="020B0604030504040204" pitchFamily="34" charset="0"/>
                <a:cs typeface="Tahoma" panose="020B0604030504040204" pitchFamily="34" charset="0"/>
              </a:rPr>
              <a:t>Blast impact from a gas cylinder explosion or rapid release of compressed gas, following a mechanical impact or fire</a:t>
            </a:r>
          </a:p>
          <a:p>
            <a:pPr lvl="0"/>
            <a:r>
              <a:rPr lang="en-US" dirty="0">
                <a:latin typeface="Tahoma" panose="020B0604030504040204" pitchFamily="34" charset="0"/>
                <a:ea typeface="Tahoma" panose="020B0604030504040204" pitchFamily="34" charset="0"/>
                <a:cs typeface="Tahoma" panose="020B0604030504040204" pitchFamily="34" charset="0"/>
              </a:rPr>
              <a:t>Impact from parts of LPG cylinders or valves that fail</a:t>
            </a:r>
          </a:p>
          <a:p>
            <a:pPr lvl="0"/>
            <a:r>
              <a:rPr lang="en-US" dirty="0">
                <a:latin typeface="Tahoma" panose="020B0604030504040204" pitchFamily="34" charset="0"/>
                <a:ea typeface="Tahoma" panose="020B0604030504040204" pitchFamily="34" charset="0"/>
                <a:cs typeface="Tahoma" panose="020B0604030504040204" pitchFamily="34" charset="0"/>
              </a:rPr>
              <a:t>Fire resulting from the escape of LPG</a:t>
            </a:r>
          </a:p>
          <a:p>
            <a:pPr lvl="0"/>
            <a:r>
              <a:rPr lang="en-US" dirty="0">
                <a:latin typeface="Tahoma" panose="020B0604030504040204" pitchFamily="34" charset="0"/>
                <a:ea typeface="Tahoma" panose="020B0604030504040204" pitchFamily="34" charset="0"/>
                <a:cs typeface="Tahoma" panose="020B0604030504040204" pitchFamily="34" charset="0"/>
              </a:rPr>
              <a:t>Impact from falling cylinders, or manual handling injuries</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6FC75E0B-3676-4194-8FF9-3F5A5BA6A22C}"/>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2010\Safety\CS 2010\LPG Safety\images\Butane13Kg(1).gif"/>
          <p:cNvPicPr>
            <a:picLocks noGrp="1"/>
          </p:cNvPicPr>
          <p:nvPr>
            <p:ph idx="1"/>
          </p:nvPr>
        </p:nvPicPr>
        <p:blipFill>
          <a:blip r:embed="rId2" cstate="print"/>
          <a:srcRect/>
          <a:stretch>
            <a:fillRect/>
          </a:stretch>
        </p:blipFill>
        <p:spPr bwMode="auto">
          <a:xfrm>
            <a:off x="2971800" y="1295400"/>
            <a:ext cx="3429000" cy="4800600"/>
          </a:xfrm>
          <a:prstGeom prst="rect">
            <a:avLst/>
          </a:prstGeom>
          <a:noFill/>
          <a:ln w="9525">
            <a:noFill/>
            <a:miter lim="800000"/>
            <a:headEnd/>
            <a:tailEnd/>
          </a:ln>
        </p:spPr>
      </p:pic>
      <p:sp>
        <p:nvSpPr>
          <p:cNvPr id="3" name="Title 1">
            <a:extLst>
              <a:ext uri="{FF2B5EF4-FFF2-40B4-BE49-F238E27FC236}">
                <a16:creationId xmlns:a16="http://schemas.microsoft.com/office/drawing/2014/main" id="{CB1BF586-0750-49A8-96EB-720A7D29654C}"/>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
        <p:nvSpPr>
          <p:cNvPr id="6" name="Title 1">
            <a:extLst>
              <a:ext uri="{FF2B5EF4-FFF2-40B4-BE49-F238E27FC236}">
                <a16:creationId xmlns:a16="http://schemas.microsoft.com/office/drawing/2014/main" id="{25F5D8C6-1C58-4947-975C-FE73BC87F605}"/>
              </a:ext>
            </a:extLst>
          </p:cNvPr>
          <p:cNvSpPr txBox="1">
            <a:spLocks/>
          </p:cNvSpPr>
          <p:nvPr/>
        </p:nvSpPr>
        <p:spPr>
          <a:xfrm>
            <a:off x="228600" y="6553200"/>
            <a:ext cx="8686800" cy="228600"/>
          </a:xfrm>
          <a:prstGeom prst="rect">
            <a:avLst/>
          </a:prstGeom>
          <a:solidFill>
            <a:srgbClr val="0070C0"/>
          </a:solidFill>
          <a:ln w="127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solidFill>
                  <a:srgbClr val="FFFF00"/>
                </a:solidFill>
                <a:latin typeface="Tahoma" panose="020B0604030504040204" pitchFamily="34" charset="0"/>
                <a:ea typeface="Tahoma" panose="020B0604030504040204" pitchFamily="34" charset="0"/>
                <a:cs typeface="Tahoma" panose="020B0604030504040204" pitchFamily="34" charset="0"/>
              </a:rPr>
              <a:t>Get more training presentation from fjcabagte@gmail.com | +639950276663 | Call | Text | WhatsApp | Viber | Telegram</a:t>
            </a: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534400" cy="1325563"/>
          </a:xfrm>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The correct procedure for replacing an empty LPG cylinder is as follows:</a:t>
            </a:r>
          </a:p>
        </p:txBody>
      </p:sp>
      <p:sp>
        <p:nvSpPr>
          <p:cNvPr id="3" name="Content Placeholder 2"/>
          <p:cNvSpPr>
            <a:spLocks noGrp="1"/>
          </p:cNvSpPr>
          <p:nvPr>
            <p:ph idx="1"/>
          </p:nvPr>
        </p:nvSpPr>
        <p:spPr>
          <a:xfrm>
            <a:off x="533400" y="2324328"/>
            <a:ext cx="7886700" cy="4351338"/>
          </a:xfrm>
        </p:spPr>
        <p:txBody>
          <a:bodyPr>
            <a:normAutofit fontScale="92500"/>
          </a:bodyPr>
          <a:lstStyle/>
          <a:p>
            <a:pPr>
              <a:buNone/>
            </a:pPr>
            <a:r>
              <a:rPr lang="en-US" b="1" i="1" dirty="0">
                <a:latin typeface="Tahoma" panose="020B0604030504040204" pitchFamily="34" charset="0"/>
                <a:ea typeface="Tahoma" panose="020B0604030504040204" pitchFamily="34" charset="0"/>
                <a:cs typeface="Tahoma" panose="020B0604030504040204" pitchFamily="34" charset="0"/>
              </a:rPr>
              <a:t>	</a:t>
            </a:r>
            <a:r>
              <a:rPr lang="en-US" b="1" i="1" dirty="0">
                <a:solidFill>
                  <a:srgbClr val="FFFF00"/>
                </a:solidFill>
                <a:latin typeface="Tahoma" panose="020B0604030504040204" pitchFamily="34" charset="0"/>
                <a:ea typeface="Tahoma" panose="020B0604030504040204" pitchFamily="34" charset="0"/>
                <a:cs typeface="Tahoma" panose="020B0604030504040204" pitchFamily="34" charset="0"/>
              </a:rPr>
              <a:t>Removing an empty cylinder…</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lvl="0"/>
            <a:r>
              <a:rPr lang="en-US" dirty="0">
                <a:latin typeface="Tahoma" panose="020B0604030504040204" pitchFamily="34" charset="0"/>
                <a:ea typeface="Tahoma" panose="020B0604030504040204" pitchFamily="34" charset="0"/>
                <a:cs typeface="Tahoma" panose="020B0604030504040204" pitchFamily="34" charset="0"/>
              </a:rPr>
              <a:t>Turn off all control valves on your LPG appliance </a:t>
            </a:r>
          </a:p>
          <a:p>
            <a:pPr lvl="0"/>
            <a:r>
              <a:rPr lang="en-US" dirty="0">
                <a:latin typeface="Tahoma" panose="020B0604030504040204" pitchFamily="34" charset="0"/>
                <a:ea typeface="Tahoma" panose="020B0604030504040204" pitchFamily="34" charset="0"/>
                <a:cs typeface="Tahoma" panose="020B0604030504040204" pitchFamily="34" charset="0"/>
              </a:rPr>
              <a:t>Turn off the valve on the LPG cylinder </a:t>
            </a:r>
          </a:p>
          <a:p>
            <a:pPr lvl="0"/>
            <a:r>
              <a:rPr lang="en-US" dirty="0">
                <a:latin typeface="Tahoma" panose="020B0604030504040204" pitchFamily="34" charset="0"/>
                <a:ea typeface="Tahoma" panose="020B0604030504040204" pitchFamily="34" charset="0"/>
                <a:cs typeface="Tahoma" panose="020B0604030504040204" pitchFamily="34" charset="0"/>
              </a:rPr>
              <a:t>Using the correct size wrench, carefully undo the nut on the pipe coupling</a:t>
            </a:r>
          </a:p>
          <a:p>
            <a:pPr lvl="0"/>
            <a:r>
              <a:rPr lang="en-US" dirty="0">
                <a:latin typeface="Tahoma" panose="020B0604030504040204" pitchFamily="34" charset="0"/>
                <a:ea typeface="Tahoma" panose="020B0604030504040204" pitchFamily="34" charset="0"/>
                <a:cs typeface="Tahoma" panose="020B0604030504040204" pitchFamily="34" charset="0"/>
              </a:rPr>
              <a:t>Remove the pipe coupling and with your finger check the condition of the synthetic rubber ‘O’ ring seal. If the seal is damaged replace before reusing the coupling</a:t>
            </a:r>
          </a:p>
          <a:p>
            <a:r>
              <a:rPr lang="en-US" dirty="0">
                <a:latin typeface="Tahoma" panose="020B0604030504040204" pitchFamily="34" charset="0"/>
                <a:ea typeface="Tahoma" panose="020B0604030504040204" pitchFamily="34" charset="0"/>
                <a:cs typeface="Tahoma" panose="020B0604030504040204" pitchFamily="34" charset="0"/>
              </a:rPr>
              <a:t>Remove the LPG cylinder</a:t>
            </a:r>
          </a:p>
        </p:txBody>
      </p:sp>
      <p:sp>
        <p:nvSpPr>
          <p:cNvPr id="4" name="Title 1">
            <a:extLst>
              <a:ext uri="{FF2B5EF4-FFF2-40B4-BE49-F238E27FC236}">
                <a16:creationId xmlns:a16="http://schemas.microsoft.com/office/drawing/2014/main" id="{B5389759-9440-4E48-9FE8-AC93BE3878E7}"/>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686800" cy="5622925"/>
          </a:xfrm>
        </p:spPr>
        <p:txBody>
          <a:bodyPr>
            <a:normAutofit fontScale="92500" lnSpcReduction="20000"/>
          </a:bodyPr>
          <a:lstStyle/>
          <a:p>
            <a:pPr>
              <a:buNone/>
            </a:pPr>
            <a:r>
              <a:rPr lang="en-US" b="1" i="1" dirty="0">
                <a:latin typeface="Tahoma" panose="020B0604030504040204" pitchFamily="34" charset="0"/>
                <a:ea typeface="Tahoma" panose="020B0604030504040204" pitchFamily="34" charset="0"/>
                <a:cs typeface="Tahoma" panose="020B0604030504040204" pitchFamily="34" charset="0"/>
              </a:rPr>
              <a:t>	</a:t>
            </a:r>
            <a:r>
              <a:rPr lang="en-US" b="1" i="1" dirty="0">
                <a:solidFill>
                  <a:srgbClr val="FFFF00"/>
                </a:solidFill>
                <a:latin typeface="Tahoma" panose="020B0604030504040204" pitchFamily="34" charset="0"/>
                <a:ea typeface="Tahoma" panose="020B0604030504040204" pitchFamily="34" charset="0"/>
                <a:cs typeface="Tahoma" panose="020B0604030504040204" pitchFamily="34" charset="0"/>
              </a:rPr>
              <a:t>Installing a full cylinder…</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lvl="0"/>
            <a:r>
              <a:rPr lang="en-US" dirty="0">
                <a:latin typeface="Tahoma" panose="020B0604030504040204" pitchFamily="34" charset="0"/>
                <a:ea typeface="Tahoma" panose="020B0604030504040204" pitchFamily="34" charset="0"/>
                <a:cs typeface="Tahoma" panose="020B0604030504040204" pitchFamily="34" charset="0"/>
              </a:rPr>
              <a:t>Put the LPG cylinder in position and remove the dust cap (if provided)</a:t>
            </a:r>
          </a:p>
          <a:p>
            <a:pPr lvl="0"/>
            <a:r>
              <a:rPr lang="en-US" dirty="0">
                <a:latin typeface="Tahoma" panose="020B0604030504040204" pitchFamily="34" charset="0"/>
                <a:ea typeface="Tahoma" panose="020B0604030504040204" pitchFamily="34" charset="0"/>
                <a:cs typeface="Tahoma" panose="020B0604030504040204" pitchFamily="34" charset="0"/>
              </a:rPr>
              <a:t>Carefully reinstall the pipe coupling finger tight making sure the threads are properly aligned, and then tighten the nut on the pipe coupling with the correct size wrench. Do not over tighten or damage the nut</a:t>
            </a:r>
          </a:p>
          <a:p>
            <a:r>
              <a:rPr lang="en-US" dirty="0">
                <a:latin typeface="Tahoma" panose="020B0604030504040204" pitchFamily="34" charset="0"/>
                <a:ea typeface="Tahoma" panose="020B0604030504040204" pitchFamily="34" charset="0"/>
                <a:cs typeface="Tahoma" panose="020B0604030504040204" pitchFamily="34" charset="0"/>
              </a:rPr>
              <a:t>Prepare a mixture of soap or washing up detergent liquid in some water, turn on the LPG cylinder valve fully open, and using a brush or rag cover the nut, regulator and surrounding </a:t>
            </a:r>
            <a:r>
              <a:rPr lang="en-US" dirty="0" err="1">
                <a:latin typeface="Tahoma" panose="020B0604030504040204" pitchFamily="34" charset="0"/>
                <a:ea typeface="Tahoma" panose="020B0604030504040204" pitchFamily="34" charset="0"/>
                <a:cs typeface="Tahoma" panose="020B0604030504040204" pitchFamily="34" charset="0"/>
              </a:rPr>
              <a:t>pipework</a:t>
            </a:r>
            <a:r>
              <a:rPr lang="en-US" dirty="0">
                <a:latin typeface="Tahoma" panose="020B0604030504040204" pitchFamily="34" charset="0"/>
                <a:ea typeface="Tahoma" panose="020B0604030504040204" pitchFamily="34" charset="0"/>
                <a:cs typeface="Tahoma" panose="020B0604030504040204" pitchFamily="34" charset="0"/>
              </a:rPr>
              <a:t> with the soapy solution. If no large bubbles are observed the LPG appliance is ready to use. However, if bubbles appear there is a gas leak, turn off the cylinder valve and investigate the cause. Repeat the process and if the leak persists, have a qualified and experienced plumber to inspect the problem. </a:t>
            </a:r>
          </a:p>
        </p:txBody>
      </p:sp>
      <p:sp>
        <p:nvSpPr>
          <p:cNvPr id="4" name="Title 1">
            <a:extLst>
              <a:ext uri="{FF2B5EF4-FFF2-40B4-BE49-F238E27FC236}">
                <a16:creationId xmlns:a16="http://schemas.microsoft.com/office/drawing/2014/main" id="{83D8AE80-7033-4AB3-A2B3-D72A4AFB58E0}"/>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686800" cy="2590800"/>
          </a:xfrm>
        </p:spPr>
        <p:txBody>
          <a:bodyPr>
            <a:normAutofit lnSpcReduction="100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When transporting empty or refilled LPG cylinders, they should be in an upright position and must be securely tied down to ensure they do not roll around and get damaged. Check that the valve is firmly turned off before putting the LPG cylinder into a vehicle, and no smoking during any part of the journey.</a:t>
            </a:r>
          </a:p>
        </p:txBody>
      </p:sp>
      <p:sp>
        <p:nvSpPr>
          <p:cNvPr id="4" name="Title 1">
            <a:extLst>
              <a:ext uri="{FF2B5EF4-FFF2-40B4-BE49-F238E27FC236}">
                <a16:creationId xmlns:a16="http://schemas.microsoft.com/office/drawing/2014/main" id="{96CDCB29-9FFC-4319-A30E-EFFA97561C8D}"/>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57400"/>
            <a:ext cx="8686800" cy="2438400"/>
          </a:xfrm>
        </p:spPr>
        <p:txBody>
          <a:bodyPr>
            <a:normAutofit fontScale="925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Smaller quantities of LPG are available in Camping </a:t>
            </a:r>
            <a:r>
              <a:rPr lang="en-US" dirty="0" err="1">
                <a:latin typeface="Tahoma" panose="020B0604030504040204" pitchFamily="34" charset="0"/>
                <a:ea typeface="Tahoma" panose="020B0604030504040204" pitchFamily="34" charset="0"/>
                <a:cs typeface="Tahoma" panose="020B0604030504040204" pitchFamily="34" charset="0"/>
              </a:rPr>
              <a:t>Gaz</a:t>
            </a:r>
            <a:r>
              <a:rPr lang="en-US" dirty="0">
                <a:latin typeface="Tahoma" panose="020B0604030504040204" pitchFamily="34" charset="0"/>
                <a:ea typeface="Tahoma" panose="020B0604030504040204" pitchFamily="34" charset="0"/>
                <a:cs typeface="Tahoma" panose="020B0604030504040204" pitchFamily="34" charset="0"/>
              </a:rPr>
              <a:t> (Gas) Cartridges; the hazards are same for the larger cylinders, except the cartridge is constructed from aluminum alloy. This means the cartridge can be more easily punctured by sharp objects and has less resistance to heat during a fire or from strong sunlight. </a:t>
            </a:r>
          </a:p>
        </p:txBody>
      </p:sp>
      <p:sp>
        <p:nvSpPr>
          <p:cNvPr id="4" name="Title 1">
            <a:extLst>
              <a:ext uri="{FF2B5EF4-FFF2-40B4-BE49-F238E27FC236}">
                <a16:creationId xmlns:a16="http://schemas.microsoft.com/office/drawing/2014/main" id="{F9C9A970-0114-4FBC-9870-5351F30AF932}"/>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2010\Safety\CS 2010\LPG Safety\images\gas-cartridge.jpg"/>
          <p:cNvPicPr>
            <a:picLocks noGrp="1"/>
          </p:cNvPicPr>
          <p:nvPr>
            <p:ph idx="1"/>
          </p:nvPr>
        </p:nvPicPr>
        <p:blipFill>
          <a:blip r:embed="rId2" cstate="print"/>
          <a:srcRect/>
          <a:stretch>
            <a:fillRect/>
          </a:stretch>
        </p:blipFill>
        <p:spPr bwMode="auto">
          <a:xfrm>
            <a:off x="2667000" y="1524000"/>
            <a:ext cx="3886200" cy="4572000"/>
          </a:xfrm>
          <a:prstGeom prst="rect">
            <a:avLst/>
          </a:prstGeom>
          <a:noFill/>
          <a:ln w="9525">
            <a:noFill/>
            <a:miter lim="800000"/>
            <a:headEnd/>
            <a:tailEnd/>
          </a:ln>
        </p:spPr>
      </p:pic>
      <p:sp>
        <p:nvSpPr>
          <p:cNvPr id="3" name="Title 1">
            <a:extLst>
              <a:ext uri="{FF2B5EF4-FFF2-40B4-BE49-F238E27FC236}">
                <a16:creationId xmlns:a16="http://schemas.microsoft.com/office/drawing/2014/main" id="{90AC4036-6E9D-4213-857A-F624B1FFAA97}"/>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
        <p:nvSpPr>
          <p:cNvPr id="6" name="Title 1">
            <a:extLst>
              <a:ext uri="{FF2B5EF4-FFF2-40B4-BE49-F238E27FC236}">
                <a16:creationId xmlns:a16="http://schemas.microsoft.com/office/drawing/2014/main" id="{575A8B01-2099-48AE-BE8E-64C6BD258512}"/>
              </a:ext>
            </a:extLst>
          </p:cNvPr>
          <p:cNvSpPr txBox="1">
            <a:spLocks/>
          </p:cNvSpPr>
          <p:nvPr/>
        </p:nvSpPr>
        <p:spPr>
          <a:xfrm>
            <a:off x="228600" y="6553200"/>
            <a:ext cx="8686800" cy="228600"/>
          </a:xfrm>
          <a:prstGeom prst="rect">
            <a:avLst/>
          </a:prstGeom>
          <a:solidFill>
            <a:srgbClr val="0070C0"/>
          </a:solidFill>
          <a:ln w="127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solidFill>
                  <a:srgbClr val="FFFF00"/>
                </a:solidFill>
                <a:latin typeface="Tahoma" panose="020B0604030504040204" pitchFamily="34" charset="0"/>
                <a:ea typeface="Tahoma" panose="020B0604030504040204" pitchFamily="34" charset="0"/>
                <a:cs typeface="Tahoma" panose="020B0604030504040204" pitchFamily="34" charset="0"/>
              </a:rPr>
              <a:t>Get more training presentation from fjcabagte@gmail.com | +639950276663 | Call | Text | WhatsApp | Viber | Telegram</a:t>
            </a: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206" y="2057400"/>
            <a:ext cx="8686800" cy="2438400"/>
          </a:xfrm>
        </p:spPr>
        <p:txBody>
          <a:bodyPr>
            <a:normAutofit fontScale="925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LPG can be stored in larger quantities than in a cylinder, such as bulk storage tanks, but the entire installation must be designed, installed and operated in accordance with NFPA 54 [National Fuel Gas Code]. This is beyond the scope of the normal user and this must be handled by an LPG specialist mechanical engineer. </a:t>
            </a:r>
          </a:p>
        </p:txBody>
      </p:sp>
      <p:sp>
        <p:nvSpPr>
          <p:cNvPr id="4" name="Title 1">
            <a:extLst>
              <a:ext uri="{FF2B5EF4-FFF2-40B4-BE49-F238E27FC236}">
                <a16:creationId xmlns:a16="http://schemas.microsoft.com/office/drawing/2014/main" id="{5A36AC05-46F2-4250-8471-CCB0983A3170}"/>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33600"/>
            <a:ext cx="8686800" cy="838200"/>
          </a:xfrm>
        </p:spPr>
        <p:txBody>
          <a:bodyPr>
            <a:normAutofit/>
          </a:bodyPr>
          <a:lstStyle/>
          <a:p>
            <a:pPr algn="ctr"/>
            <a:r>
              <a:rPr lang="en-US" sz="4800" b="1" dirty="0">
                <a:latin typeface="Tahoma" panose="020B0604030504040204" pitchFamily="34" charset="0"/>
                <a:ea typeface="Tahoma" panose="020B0604030504040204" pitchFamily="34" charset="0"/>
                <a:cs typeface="Tahoma" panose="020B0604030504040204" pitchFamily="34" charset="0"/>
              </a:rPr>
              <a:t>THANK YOU</a:t>
            </a:r>
          </a:p>
        </p:txBody>
      </p:sp>
      <p:sp>
        <p:nvSpPr>
          <p:cNvPr id="3" name="Title 1">
            <a:extLst>
              <a:ext uri="{FF2B5EF4-FFF2-40B4-BE49-F238E27FC236}">
                <a16:creationId xmlns:a16="http://schemas.microsoft.com/office/drawing/2014/main" id="{1FC11EBF-BBCD-4D43-A997-96CB257C0662}"/>
              </a:ext>
            </a:extLst>
          </p:cNvPr>
          <p:cNvSpPr txBox="1">
            <a:spLocks/>
          </p:cNvSpPr>
          <p:nvPr/>
        </p:nvSpPr>
        <p:spPr>
          <a:xfrm>
            <a:off x="228600" y="6553200"/>
            <a:ext cx="8686800" cy="228600"/>
          </a:xfrm>
          <a:prstGeom prst="rect">
            <a:avLst/>
          </a:prstGeom>
          <a:solidFill>
            <a:srgbClr val="0070C0"/>
          </a:solidFill>
          <a:ln w="127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solidFill>
                  <a:srgbClr val="FFFF00"/>
                </a:solidFill>
                <a:latin typeface="Tahoma" panose="020B0604030504040204" pitchFamily="34" charset="0"/>
                <a:ea typeface="Tahoma" panose="020B0604030504040204" pitchFamily="34" charset="0"/>
                <a:cs typeface="Tahoma" panose="020B0604030504040204" pitchFamily="34" charset="0"/>
              </a:rPr>
              <a:t>Get more training presentation from fjcabagte@gmail.com | +639950276663 | Call | Text | WhatsApp | Viber | Telegram</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732" y="1676400"/>
            <a:ext cx="8686800" cy="2438400"/>
          </a:xfrm>
        </p:spPr>
        <p:txBody>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LPG is usually stored in portable pressurized cylinders, but can be stored in larger quantities using bulk storage tanks. Being pressurized means that any time there is a leak, large quantities of highly flammable gas can be released and is a significant fire hazard.  </a:t>
            </a:r>
          </a:p>
          <a:p>
            <a:pPr>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7D7771DF-8033-4BF4-8290-F762915093C6}"/>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2010\Safety\CS 2010\LPG Safety\images\gas-range.jpg"/>
          <p:cNvPicPr>
            <a:picLocks noGrp="1"/>
          </p:cNvPicPr>
          <p:nvPr>
            <p:ph idx="1"/>
          </p:nvPr>
        </p:nvPicPr>
        <p:blipFill>
          <a:blip r:embed="rId2" cstate="print"/>
          <a:srcRect/>
          <a:stretch>
            <a:fillRect/>
          </a:stretch>
        </p:blipFill>
        <p:spPr bwMode="auto">
          <a:xfrm>
            <a:off x="2057400" y="1600200"/>
            <a:ext cx="4762500" cy="4762500"/>
          </a:xfrm>
          <a:prstGeom prst="rect">
            <a:avLst/>
          </a:prstGeom>
          <a:noFill/>
          <a:ln w="9525">
            <a:noFill/>
            <a:miter lim="800000"/>
            <a:headEnd/>
            <a:tailEnd/>
          </a:ln>
        </p:spPr>
      </p:pic>
      <p:sp>
        <p:nvSpPr>
          <p:cNvPr id="3" name="Title 1">
            <a:extLst>
              <a:ext uri="{FF2B5EF4-FFF2-40B4-BE49-F238E27FC236}">
                <a16:creationId xmlns:a16="http://schemas.microsoft.com/office/drawing/2014/main" id="{706AAC4B-266D-4357-A547-FC2BEB23833C}"/>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
        <p:nvSpPr>
          <p:cNvPr id="6" name="Title 1">
            <a:extLst>
              <a:ext uri="{FF2B5EF4-FFF2-40B4-BE49-F238E27FC236}">
                <a16:creationId xmlns:a16="http://schemas.microsoft.com/office/drawing/2014/main" id="{82EF242E-54D7-4E32-A0AF-B6092711FA03}"/>
              </a:ext>
            </a:extLst>
          </p:cNvPr>
          <p:cNvSpPr txBox="1">
            <a:spLocks/>
          </p:cNvSpPr>
          <p:nvPr/>
        </p:nvSpPr>
        <p:spPr>
          <a:xfrm>
            <a:off x="228600" y="6553200"/>
            <a:ext cx="8686800" cy="228600"/>
          </a:xfrm>
          <a:prstGeom prst="rect">
            <a:avLst/>
          </a:prstGeom>
          <a:solidFill>
            <a:srgbClr val="0070C0"/>
          </a:solidFill>
          <a:ln w="127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solidFill>
                  <a:srgbClr val="FFFF00"/>
                </a:solidFill>
                <a:latin typeface="Tahoma" panose="020B0604030504040204" pitchFamily="34" charset="0"/>
                <a:ea typeface="Tahoma" panose="020B0604030504040204" pitchFamily="34" charset="0"/>
                <a:cs typeface="Tahoma" panose="020B0604030504040204" pitchFamily="34" charset="0"/>
              </a:rPr>
              <a:t>Get more training presentation from fjcabagte@gmail.com | +639950276663 | Call | Text | WhatsApp | Viber | Telegram</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732" y="989013"/>
            <a:ext cx="7886700" cy="1325563"/>
          </a:xfrm>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LPG - PROPERTIES</a:t>
            </a:r>
          </a:p>
        </p:txBody>
      </p:sp>
      <p:sp>
        <p:nvSpPr>
          <p:cNvPr id="3" name="Content Placeholder 2"/>
          <p:cNvSpPr>
            <a:spLocks noGrp="1"/>
          </p:cNvSpPr>
          <p:nvPr>
            <p:ph idx="1"/>
          </p:nvPr>
        </p:nvSpPr>
        <p:spPr>
          <a:xfrm>
            <a:off x="628650" y="2173190"/>
            <a:ext cx="7886700" cy="3051175"/>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LPG is a liquid when pressurized in a cylinder and only becomes a gas when it is released.  LPG as a gas is heavier than air, almost two times heavier for butane, and one-and-a-half times for propane. This means that if there is a leak the gas will collect in low points such as in drains and sewers and remain a fire hazard for some time before dispersing.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4D51E043-5A45-40A8-B127-A5C98B94A28F}"/>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686800" cy="2514600"/>
          </a:xfrm>
        </p:spPr>
        <p:txBody>
          <a:bodyPr>
            <a:normAutofit lnSpcReduction="100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	LPG is non-toxic and generally there are no injurious effects to humans except in large quantities by inhalation. LPG in its natural state is colorless, odorless and tasteless, and so to warn us of a leak the manufacturers add an odorant, which is a harmless chemical and gives LPG its characteristic smell.</a:t>
            </a:r>
          </a:p>
        </p:txBody>
      </p:sp>
      <p:sp>
        <p:nvSpPr>
          <p:cNvPr id="4" name="Title 1">
            <a:extLst>
              <a:ext uri="{FF2B5EF4-FFF2-40B4-BE49-F238E27FC236}">
                <a16:creationId xmlns:a16="http://schemas.microsoft.com/office/drawing/2014/main" id="{D20C5F5B-E3E9-48B0-8FCA-CF958856F706}"/>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991600" cy="5699125"/>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LPG is highly flammable and has a very low flash point, −60 °C for butane, and −104 °C for propane, so at normal temperature &amp; air pressure LPG will ignite when exposed to an ignition source. LPG burns with a very high temperature flame, above 1,000 °C for a pre-mixed flame.  Moreover, LPG only needs a small quantity of gas in air by volume for flammability to occur, 1.9% to 8.5% for butane, and 2% to 10.3% for propane in air. This means that LPG needs lots of air to support combustion, externally air is readily available, but inside building adequate ventilation must be provided when burning LPG.  Without an adequate supply of fresh air incomplete combustion of the LPG will occur and deadly carbon monoxide gas is produced. Carbon monoxide [CO] is a deadly colorless, odorless and tasteless gas known as the ‘silent killer’. </a:t>
            </a:r>
          </a:p>
          <a:p>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B7F33709-E8F4-4D5A-BFAA-20D047448A9C}"/>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15722"/>
            <a:ext cx="7886700" cy="1325563"/>
          </a:xfrm>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Symptoms of carbon monoxide poisoning</a:t>
            </a:r>
          </a:p>
        </p:txBody>
      </p:sp>
      <p:sp>
        <p:nvSpPr>
          <p:cNvPr id="3" name="Content Placeholder 2"/>
          <p:cNvSpPr>
            <a:spLocks noGrp="1"/>
          </p:cNvSpPr>
          <p:nvPr>
            <p:ph idx="1"/>
          </p:nvPr>
        </p:nvSpPr>
        <p:spPr>
          <a:xfrm>
            <a:off x="628650" y="2278062"/>
            <a:ext cx="7886700" cy="4351338"/>
          </a:xfrm>
        </p:spPr>
        <p:txBody>
          <a:bodyPr>
            <a:normAutofit fontScale="77500" lnSpcReduction="20000"/>
          </a:bodyPr>
          <a:lstStyle/>
          <a:p>
            <a:pPr>
              <a:buNone/>
            </a:pPr>
            <a:r>
              <a:rPr lang="en-US" b="1" dirty="0">
                <a:latin typeface="Tahoma" panose="020B0604030504040204" pitchFamily="34" charset="0"/>
                <a:ea typeface="Tahoma" panose="020B0604030504040204" pitchFamily="34" charset="0"/>
                <a:cs typeface="Tahoma" panose="020B0604030504040204" pitchFamily="34" charset="0"/>
              </a:rPr>
              <a:t>Minor concentrations and exposure…</a:t>
            </a:r>
          </a:p>
          <a:p>
            <a:pPr lvl="0"/>
            <a:r>
              <a:rPr lang="en-US" b="1" dirty="0">
                <a:latin typeface="Tahoma" panose="020B0604030504040204" pitchFamily="34" charset="0"/>
                <a:ea typeface="Tahoma" panose="020B0604030504040204" pitchFamily="34" charset="0"/>
                <a:cs typeface="Tahoma" panose="020B0604030504040204" pitchFamily="34" charset="0"/>
              </a:rPr>
              <a:t>Shortness of breath </a:t>
            </a:r>
          </a:p>
          <a:p>
            <a:pPr lvl="0"/>
            <a:r>
              <a:rPr lang="en-US" b="1" dirty="0">
                <a:latin typeface="Tahoma" panose="020B0604030504040204" pitchFamily="34" charset="0"/>
                <a:ea typeface="Tahoma" panose="020B0604030504040204" pitchFamily="34" charset="0"/>
                <a:cs typeface="Tahoma" panose="020B0604030504040204" pitchFamily="34" charset="0"/>
              </a:rPr>
              <a:t>Mild nausea </a:t>
            </a:r>
          </a:p>
          <a:p>
            <a:pPr lvl="0"/>
            <a:r>
              <a:rPr lang="en-US" b="1" dirty="0">
                <a:latin typeface="Tahoma" panose="020B0604030504040204" pitchFamily="34" charset="0"/>
                <a:ea typeface="Tahoma" panose="020B0604030504040204" pitchFamily="34" charset="0"/>
                <a:cs typeface="Tahoma" panose="020B0604030504040204" pitchFamily="34" charset="0"/>
              </a:rPr>
              <a:t>Mild headaches         </a:t>
            </a:r>
          </a:p>
          <a:p>
            <a:pPr>
              <a:buNone/>
            </a:pPr>
            <a:r>
              <a:rPr lang="en-US" b="1" dirty="0">
                <a:latin typeface="Tahoma" panose="020B0604030504040204" pitchFamily="34" charset="0"/>
                <a:ea typeface="Tahoma" panose="020B0604030504040204" pitchFamily="34" charset="0"/>
                <a:cs typeface="Tahoma" panose="020B0604030504040204" pitchFamily="34" charset="0"/>
              </a:rPr>
              <a:t>Moderate concentrations and exposure…</a:t>
            </a:r>
          </a:p>
          <a:p>
            <a:pPr lvl="0"/>
            <a:r>
              <a:rPr lang="en-US" b="1" dirty="0">
                <a:latin typeface="Tahoma" panose="020B0604030504040204" pitchFamily="34" charset="0"/>
                <a:ea typeface="Tahoma" panose="020B0604030504040204" pitchFamily="34" charset="0"/>
                <a:cs typeface="Tahoma" panose="020B0604030504040204" pitchFamily="34" charset="0"/>
              </a:rPr>
              <a:t>Headaches </a:t>
            </a:r>
          </a:p>
          <a:p>
            <a:pPr lvl="0"/>
            <a:r>
              <a:rPr lang="en-US" b="1" dirty="0">
                <a:latin typeface="Tahoma" panose="020B0604030504040204" pitchFamily="34" charset="0"/>
                <a:ea typeface="Tahoma" panose="020B0604030504040204" pitchFamily="34" charset="0"/>
                <a:cs typeface="Tahoma" panose="020B0604030504040204" pitchFamily="34" charset="0"/>
              </a:rPr>
              <a:t>Dizziness </a:t>
            </a:r>
          </a:p>
          <a:p>
            <a:pPr lvl="0"/>
            <a:r>
              <a:rPr lang="en-US" b="1" dirty="0">
                <a:latin typeface="Tahoma" panose="020B0604030504040204" pitchFamily="34" charset="0"/>
                <a:ea typeface="Tahoma" panose="020B0604030504040204" pitchFamily="34" charset="0"/>
                <a:cs typeface="Tahoma" panose="020B0604030504040204" pitchFamily="34" charset="0"/>
              </a:rPr>
              <a:t>Nausea </a:t>
            </a:r>
          </a:p>
          <a:p>
            <a:r>
              <a:rPr lang="en-US" b="1" dirty="0">
                <a:latin typeface="Tahoma" panose="020B0604030504040204" pitchFamily="34" charset="0"/>
                <a:ea typeface="Tahoma" panose="020B0604030504040204" pitchFamily="34" charset="0"/>
                <a:cs typeface="Tahoma" panose="020B0604030504040204" pitchFamily="34" charset="0"/>
              </a:rPr>
              <a:t>Light-headedness</a:t>
            </a:r>
          </a:p>
          <a:p>
            <a:pPr>
              <a:buNone/>
            </a:pPr>
            <a:r>
              <a:rPr lang="en-US" b="1" dirty="0">
                <a:latin typeface="Tahoma" panose="020B0604030504040204" pitchFamily="34" charset="0"/>
                <a:ea typeface="Tahoma" panose="020B0604030504040204" pitchFamily="34" charset="0"/>
                <a:cs typeface="Tahoma" panose="020B0604030504040204" pitchFamily="34" charset="0"/>
              </a:rPr>
              <a:t>Prolonged and high concentrations can result loss of </a:t>
            </a:r>
          </a:p>
          <a:p>
            <a:pPr>
              <a:buNone/>
            </a:pPr>
            <a:r>
              <a:rPr lang="en-US" b="1" dirty="0">
                <a:latin typeface="Tahoma" panose="020B0604030504040204" pitchFamily="34" charset="0"/>
                <a:ea typeface="Tahoma" panose="020B0604030504040204" pitchFamily="34" charset="0"/>
                <a:cs typeface="Tahoma" panose="020B0604030504040204" pitchFamily="34" charset="0"/>
              </a:rPr>
              <a:t>consciousness and death!</a:t>
            </a:r>
          </a:p>
          <a:p>
            <a:endParaRPr lang="en-US" dirty="0">
              <a:latin typeface="Tahoma" panose="020B0604030504040204" pitchFamily="34" charset="0"/>
              <a:ea typeface="Tahoma" panose="020B0604030504040204" pitchFamily="34" charset="0"/>
              <a:cs typeface="Tahoma" panose="020B0604030504040204" pitchFamily="34" charset="0"/>
            </a:endParaRPr>
          </a:p>
          <a:p>
            <a:pPr>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E02CD7FA-750C-408E-A211-199CAA5A30EA}"/>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32718"/>
            <a:ext cx="8686800" cy="3992563"/>
          </a:xfrm>
        </p:spPr>
        <p:txBody>
          <a:bodyPr>
            <a:normAutofit fontScale="92500" lnSpcReduction="10000"/>
          </a:bodyPr>
          <a:lstStyle/>
          <a:p>
            <a:pPr>
              <a:buNone/>
            </a:pPr>
            <a:r>
              <a:rPr lang="en-US" dirty="0">
                <a:latin typeface="Tahoma" panose="020B0604030504040204" pitchFamily="34" charset="0"/>
                <a:ea typeface="Tahoma" panose="020B0604030504040204" pitchFamily="34" charset="0"/>
                <a:cs typeface="Tahoma" panose="020B0604030504040204" pitchFamily="34" charset="0"/>
              </a:rPr>
              <a:t>Treatment options for persons suffering from</a:t>
            </a:r>
          </a:p>
          <a:p>
            <a:pPr>
              <a:buNone/>
            </a:pPr>
            <a:r>
              <a:rPr lang="en-US" dirty="0">
                <a:latin typeface="Tahoma" panose="020B0604030504040204" pitchFamily="34" charset="0"/>
                <a:ea typeface="Tahoma" panose="020B0604030504040204" pitchFamily="34" charset="0"/>
                <a:cs typeface="Tahoma" panose="020B0604030504040204" pitchFamily="34" charset="0"/>
              </a:rPr>
              <a:t>carbon monoxide poisoning: </a:t>
            </a:r>
          </a:p>
          <a:p>
            <a:pPr lvl="0"/>
            <a:r>
              <a:rPr lang="en-US" dirty="0">
                <a:latin typeface="Tahoma" panose="020B0604030504040204" pitchFamily="34" charset="0"/>
                <a:ea typeface="Tahoma" panose="020B0604030504040204" pitchFamily="34" charset="0"/>
                <a:cs typeface="Tahoma" panose="020B0604030504040204" pitchFamily="34" charset="0"/>
              </a:rPr>
              <a:t>Get the victims into fresh air immediately </a:t>
            </a:r>
          </a:p>
          <a:p>
            <a:pPr lvl="0"/>
            <a:r>
              <a:rPr lang="en-US" dirty="0">
                <a:latin typeface="Tahoma" panose="020B0604030504040204" pitchFamily="34" charset="0"/>
                <a:ea typeface="Tahoma" panose="020B0604030504040204" pitchFamily="34" charset="0"/>
                <a:cs typeface="Tahoma" panose="020B0604030504040204" pitchFamily="34" charset="0"/>
              </a:rPr>
              <a:t>Evacuate all persons from the affected house or building </a:t>
            </a:r>
          </a:p>
          <a:p>
            <a:pPr lvl="0"/>
            <a:r>
              <a:rPr lang="en-US" dirty="0">
                <a:latin typeface="Tahoma" panose="020B0604030504040204" pitchFamily="34" charset="0"/>
                <a:ea typeface="Tahoma" panose="020B0604030504040204" pitchFamily="34" charset="0"/>
                <a:cs typeface="Tahoma" panose="020B0604030504040204" pitchFamily="34" charset="0"/>
              </a:rPr>
              <a:t>Open all windows and doors </a:t>
            </a:r>
          </a:p>
          <a:p>
            <a:pPr lvl="0"/>
            <a:r>
              <a:rPr lang="en-US" dirty="0">
                <a:latin typeface="Tahoma" panose="020B0604030504040204" pitchFamily="34" charset="0"/>
                <a:ea typeface="Tahoma" panose="020B0604030504040204" pitchFamily="34" charset="0"/>
                <a:cs typeface="Tahoma" panose="020B0604030504040204" pitchFamily="34" charset="0"/>
              </a:rPr>
              <a:t>Turn off the LPG using the valve on the cylinder </a:t>
            </a:r>
          </a:p>
          <a:p>
            <a:pPr lvl="0"/>
            <a:r>
              <a:rPr lang="en-US" dirty="0">
                <a:latin typeface="Tahoma" panose="020B0604030504040204" pitchFamily="34" charset="0"/>
                <a:ea typeface="Tahoma" panose="020B0604030504040204" pitchFamily="34" charset="0"/>
                <a:cs typeface="Tahoma" panose="020B0604030504040204" pitchFamily="34" charset="0"/>
              </a:rPr>
              <a:t>Call for emergency assistance and get persons affected by carbon monoxide to a hospital as quickly as possible .</a:t>
            </a:r>
          </a:p>
          <a:p>
            <a:pPr>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4C068AE9-1E86-4D87-83A5-083181CFA898}"/>
              </a:ext>
            </a:extLst>
          </p:cNvPr>
          <p:cNvSpPr txBox="1">
            <a:spLocks/>
          </p:cNvSpPr>
          <p:nvPr/>
        </p:nvSpPr>
        <p:spPr>
          <a:xfrm>
            <a:off x="286732" y="228600"/>
            <a:ext cx="3962400" cy="760413"/>
          </a:xfrm>
          <a:prstGeom prst="rect">
            <a:avLst/>
          </a:prstGeom>
          <a:ln w="38100">
            <a:solidFill>
              <a:srgbClr val="FFC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LPG SAFETY</a:t>
            </a:r>
          </a:p>
        </p:txBody>
      </p:sp>
    </p:spTree>
  </p:cSld>
  <p:clrMapOvr>
    <a:masterClrMapping/>
  </p:clrMapOvr>
  <p:transition>
    <p:fade thruBlk="1"/>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1919</Words>
  <PresentationFormat>On-screen Show (4:3)</PresentationFormat>
  <Paragraphs>109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Tahoma</vt:lpstr>
      <vt:lpstr>Office Theme</vt:lpstr>
      <vt:lpstr>LPG SAFETY</vt:lpstr>
      <vt:lpstr>What is LPG?</vt:lpstr>
      <vt:lpstr>PowerPoint Presentation</vt:lpstr>
      <vt:lpstr>PowerPoint Presentation</vt:lpstr>
      <vt:lpstr>LPG - PROPERTIES</vt:lpstr>
      <vt:lpstr>PowerPoint Presentation</vt:lpstr>
      <vt:lpstr>PowerPoint Presentation</vt:lpstr>
      <vt:lpstr>Symptoms of carbon monoxide poisoning</vt:lpstr>
      <vt:lpstr>PowerPoint Presentation</vt:lpstr>
      <vt:lpstr>LPG – avoiding leaks</vt:lpstr>
      <vt:lpstr>PowerPoint Presentation</vt:lpstr>
      <vt:lpstr>PowerPoint Presentation</vt:lpstr>
      <vt:lpstr>Suitable leak prevention measures</vt:lpstr>
      <vt:lpstr>PowerPoint Presentation</vt:lpstr>
      <vt:lpstr>PowerPoint Presentation</vt:lpstr>
      <vt:lpstr>PowerPoint Presentation</vt:lpstr>
      <vt:lpstr>PowerPoint Presentation</vt:lpstr>
      <vt:lpstr>PowerPoint Presentation</vt:lpstr>
      <vt:lpstr>PowerPoint Presentation</vt:lpstr>
      <vt:lpstr>LPG - cylinders</vt:lpstr>
      <vt:lpstr>PowerPoint Presentation</vt:lpstr>
      <vt:lpstr>The correct procedure for replacing an empty LPG cylinder is as follows:</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2011-04-27T10:51:23Z</dcterms:created>
  <dcterms:modified xsi:type="dcterms:W3CDTF">2020-12-24T07:56:26Z</dcterms:modified>
</cp:coreProperties>
</file>