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0"/>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1" r:id="rId15"/>
    <p:sldId id="273" r:id="rId16"/>
    <p:sldId id="274" r:id="rId17"/>
    <p:sldId id="272" r:id="rId18"/>
    <p:sldId id="275" r:id="rId19"/>
    <p:sldId id="276" r:id="rId20"/>
    <p:sldId id="277" r:id="rId21"/>
    <p:sldId id="278" r:id="rId22"/>
    <p:sldId id="283" r:id="rId23"/>
    <p:sldId id="280" r:id="rId24"/>
    <p:sldId id="282" r:id="rId25"/>
    <p:sldId id="284" r:id="rId26"/>
    <p:sldId id="281" r:id="rId27"/>
    <p:sldId id="285" r:id="rId28"/>
    <p:sldId id="286" r:id="rId29"/>
    <p:sldId id="287" r:id="rId30"/>
    <p:sldId id="288" r:id="rId31"/>
    <p:sldId id="289" r:id="rId32"/>
    <p:sldId id="290" r:id="rId33"/>
    <p:sldId id="292" r:id="rId34"/>
    <p:sldId id="291" r:id="rId35"/>
    <p:sldId id="293" r:id="rId36"/>
    <p:sldId id="294" r:id="rId37"/>
    <p:sldId id="295" r:id="rId38"/>
    <p:sldId id="371" r:id="rId39"/>
    <p:sldId id="372" r:id="rId40"/>
    <p:sldId id="373" r:id="rId41"/>
    <p:sldId id="296" r:id="rId42"/>
    <p:sldId id="360" r:id="rId43"/>
    <p:sldId id="374" r:id="rId44"/>
    <p:sldId id="375" r:id="rId45"/>
    <p:sldId id="376" r:id="rId46"/>
    <p:sldId id="297" r:id="rId47"/>
    <p:sldId id="362" r:id="rId48"/>
    <p:sldId id="377" r:id="rId49"/>
    <p:sldId id="378" r:id="rId50"/>
    <p:sldId id="379" r:id="rId51"/>
    <p:sldId id="298" r:id="rId52"/>
    <p:sldId id="363" r:id="rId53"/>
    <p:sldId id="300" r:id="rId54"/>
    <p:sldId id="301" r:id="rId55"/>
    <p:sldId id="302" r:id="rId56"/>
    <p:sldId id="303" r:id="rId57"/>
    <p:sldId id="304" r:id="rId58"/>
    <p:sldId id="305" r:id="rId59"/>
    <p:sldId id="306" r:id="rId60"/>
    <p:sldId id="307" r:id="rId61"/>
    <p:sldId id="308" r:id="rId62"/>
    <p:sldId id="309" r:id="rId63"/>
    <p:sldId id="325" r:id="rId64"/>
    <p:sldId id="310" r:id="rId65"/>
    <p:sldId id="311" r:id="rId66"/>
    <p:sldId id="315" r:id="rId67"/>
    <p:sldId id="312" r:id="rId68"/>
    <p:sldId id="313" r:id="rId69"/>
    <p:sldId id="314" r:id="rId70"/>
    <p:sldId id="316" r:id="rId71"/>
    <p:sldId id="318" r:id="rId72"/>
    <p:sldId id="317" r:id="rId73"/>
    <p:sldId id="319" r:id="rId74"/>
    <p:sldId id="320" r:id="rId75"/>
    <p:sldId id="322" r:id="rId76"/>
    <p:sldId id="323" r:id="rId77"/>
    <p:sldId id="324"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4" r:id="rId96"/>
    <p:sldId id="345" r:id="rId97"/>
    <p:sldId id="346" r:id="rId98"/>
    <p:sldId id="348" r:id="rId99"/>
    <p:sldId id="347" r:id="rId100"/>
    <p:sldId id="349" r:id="rId101"/>
    <p:sldId id="350" r:id="rId102"/>
    <p:sldId id="352" r:id="rId103"/>
    <p:sldId id="351" r:id="rId104"/>
    <p:sldId id="364" r:id="rId105"/>
    <p:sldId id="353" r:id="rId106"/>
    <p:sldId id="354" r:id="rId107"/>
    <p:sldId id="365" r:id="rId108"/>
    <p:sldId id="356" r:id="rId109"/>
    <p:sldId id="366" r:id="rId110"/>
    <p:sldId id="367" r:id="rId111"/>
    <p:sldId id="368" r:id="rId112"/>
    <p:sldId id="369" r:id="rId113"/>
    <p:sldId id="380" r:id="rId114"/>
    <p:sldId id="381" r:id="rId115"/>
    <p:sldId id="382" r:id="rId116"/>
    <p:sldId id="383" r:id="rId117"/>
    <p:sldId id="384" r:id="rId118"/>
    <p:sldId id="389" r:id="rId119"/>
    <p:sldId id="390" r:id="rId120"/>
    <p:sldId id="385" r:id="rId121"/>
    <p:sldId id="386" r:id="rId122"/>
    <p:sldId id="387" r:id="rId123"/>
    <p:sldId id="388" r:id="rId124"/>
    <p:sldId id="391" r:id="rId125"/>
    <p:sldId id="392" r:id="rId126"/>
    <p:sldId id="393" r:id="rId127"/>
    <p:sldId id="394" r:id="rId128"/>
    <p:sldId id="370" r:id="rId1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98B7FF-2837-433D-8AF1-296D2832F2EF}" type="datetimeFigureOut">
              <a:rPr lang="en-US" smtClean="0"/>
              <a:t>4/29/2021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5B8C2-B6E5-4668-817F-42DC15DB92B7}" type="slidenum">
              <a:rPr lang="en-US" smtClean="0"/>
              <a:t>‹#›</a:t>
            </a:fld>
            <a:endParaRPr lang="en-US"/>
          </a:p>
        </p:txBody>
      </p:sp>
    </p:spTree>
    <p:extLst>
      <p:ext uri="{BB962C8B-B14F-4D97-AF65-F5344CB8AC3E}">
        <p14:creationId xmlns:p14="http://schemas.microsoft.com/office/powerpoint/2010/main" val="67341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5B8C2-B6E5-4668-817F-42DC15DB92B7}" type="slidenum">
              <a:rPr lang="en-US" smtClean="0"/>
              <a:t>31</a:t>
            </a:fld>
            <a:endParaRPr lang="en-US"/>
          </a:p>
        </p:txBody>
      </p:sp>
    </p:spTree>
    <p:extLst>
      <p:ext uri="{BB962C8B-B14F-4D97-AF65-F5344CB8AC3E}">
        <p14:creationId xmlns:p14="http://schemas.microsoft.com/office/powerpoint/2010/main" val="265485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5B8C2-B6E5-4668-817F-42DC15DB92B7}" type="slidenum">
              <a:rPr lang="en-US" smtClean="0"/>
              <a:t>61</a:t>
            </a:fld>
            <a:endParaRPr lang="en-US"/>
          </a:p>
        </p:txBody>
      </p:sp>
    </p:spTree>
    <p:extLst>
      <p:ext uri="{BB962C8B-B14F-4D97-AF65-F5344CB8AC3E}">
        <p14:creationId xmlns:p14="http://schemas.microsoft.com/office/powerpoint/2010/main" val="153056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78A5B716-C5AA-4A7B-A9D4-AB19BBB1F04A}" type="datetime1">
              <a:rPr lang="en-US" smtClean="0"/>
              <a:t>4/29/2021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F624168-4D72-4DF4-8FE7-8C9B6C8A1024}" type="datetime1">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B758E7-EAE2-49F4-B8ED-674CD6E0498A}" type="datetime1">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E75A4AC-632F-43B1-A059-04B04D3AFEE0}" type="datetime1">
              <a:rPr lang="en-US" smtClean="0"/>
              <a:t>4/29/2021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AE229FA-0C0F-4827-8FD9-1627675004D0}" type="datetime1">
              <a:rPr lang="en-US" smtClean="0"/>
              <a:t>4/29/2021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F5BCBDE-86C2-40B4-9A68-355562EB5006}" type="datetime1">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E241649A-5DCC-46EA-A972-CF0ACBC24F02}" type="datetime1">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16C92F9-C67C-427B-BA68-4CF3BA952BEF}" type="datetime1">
              <a:rPr lang="en-US" smtClean="0"/>
              <a:t>4/29/2021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68757-2BDA-4BC6-A0CC-64101EFB7CFF}" type="datetime1">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7BCA3423-E785-4982-A7D7-01AD9EA94C34}" type="datetime1">
              <a:rPr lang="en-US" smtClean="0"/>
              <a:t>4/29/2021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50CDFEB-0644-4A29-9F75-AE7A9C329323}" type="datetime1">
              <a:rPr lang="en-US" smtClean="0"/>
              <a:t>4/29/2021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52121F9-32AD-4ECD-ABEA-E0024F518AAF}" type="datetime1">
              <a:rPr lang="en-US" smtClean="0"/>
              <a:t>4/29/2021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00.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32.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64.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0.xml.rels><?xml version="1.0" encoding="UTF-8" standalone="yes"?>
<Relationships xmlns="http://schemas.openxmlformats.org/package/2006/relationships"><Relationship Id="rId2" Type="http://schemas.openxmlformats.org/officeDocument/2006/relationships/image" Target="../media/image166.gi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7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67.png"/><Relationship Id="rId1" Type="http://schemas.openxmlformats.org/officeDocument/2006/relationships/slideLayout" Target="../slideLayouts/slideLayout2.xml"/><Relationship Id="rId4" Type="http://schemas.openxmlformats.org/officeDocument/2006/relationships/image" Target="../media/image173.png"/></Relationships>
</file>

<file path=ppt/slides/_rels/slide118.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2.xml"/><Relationship Id="rId4" Type="http://schemas.openxmlformats.org/officeDocument/2006/relationships/image" Target="../media/image177.png"/></Relationships>
</file>

<file path=ppt/slides/_rels/slide121.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2.xml"/><Relationship Id="rId5" Type="http://schemas.openxmlformats.org/officeDocument/2006/relationships/image" Target="../media/image181.png"/><Relationship Id="rId4" Type="http://schemas.openxmlformats.org/officeDocument/2006/relationships/image" Target="../media/image180.png"/></Relationships>
</file>

<file path=ppt/slides/_rels/slide122.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hyperlink" Target="Cranes/videoplayback.mp4"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86.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Slinging%20and%20Rigging-%20Videos/Slinging%20and%20Rigging%20Videos/Crosby%20Rigging%20Tips%20-%20Determine%20the%20Load%20Weight%20&amp;%20Center%20of%20Gravity%20Using%20One%20Load%20Cell%20-%20Imperial.mp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Slinging%20and%20Rigging-%20Videos/Slinging%20and%20Rigging%20Videos/Crosby%20Rigging%20Tips%20-%20Three%20Basic%20Sling%20Hitches%20-%20Universal.mp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Slinging%20and%20Rigging-%20Videos/Slinging%20and%20Rigging%20Videos/The%20Crosby%20Group%20Center%20of%20Gravity%20High.mp4"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Slinging%20and%20Rigging-%20Videos/Slinging%20and%20Rigging%20Videos/Crosby%20Rigging%20Tips%20-%20The%20Basket%20Hitch%20-%20Metric.mp4" TargetMode="Externa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jpg"/><Relationship Id="rId1" Type="http://schemas.openxmlformats.org/officeDocument/2006/relationships/slideLayout" Target="../slideLayouts/slideLayout2.xml"/><Relationship Id="rId4" Type="http://schemas.openxmlformats.org/officeDocument/2006/relationships/image" Target="../media/image59.gif"/></Relationships>
</file>

<file path=ppt/slides/_rels/slide47.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hyperlink" Target="Slinging%20and%20Rigging-%20Videos/Slinging%20and%20Rigging%20Videos/Crosby%20Rigging%20Tips%20-%20The%20Choker%20Hitch-%20All%20Slings%20-%20Universal.mp4" TargetMode="Externa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Slinging%20and%20Rigging-%20Videos/Slinging%20and%20Rigging%20Videos/Crosby%20Rigging%20Tips%20-%20The%20Use%20of%20L-H%20&amp;%20The%20Horizontal%20Sling%20Angle%20-%20Imperial.mp4" TargetMode="External"/><Relationship Id="rId2" Type="http://schemas.openxmlformats.org/officeDocument/2006/relationships/hyperlink" Target="Slinging%20and%20Rigging-%20Videos/Slinging%20and%20Rigging%20Videos/Crosby%20Rigging%20Tips%20-%20Sling%20Angles%20&amp;%20SlingTension%20-%20Imperial.mp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Slinging%20and%20Rigging-%20Videos/Slinging%20and%20Ridding%20Videos/Crosby%20Rigging%20Tips%20-%20Bolt%20Type%20Shackle%20Basics%20-%20Imperial.mp4"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Slinging%20and%20Rigging-%20Videos/Slinging%20and%20Ridding%20Videos/Crosby%20Rigging%20Tips%20-%20General%20Information%20about%20Crosby%20Shackles%20-%20Universal.mp4" TargetMode="External"/><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67.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73.png"/><Relationship Id="rId7" Type="http://schemas.openxmlformats.org/officeDocument/2006/relationships/image" Target="../media/image87.jpe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43.png"/><Relationship Id="rId4" Type="http://schemas.openxmlformats.org/officeDocument/2006/relationships/image" Target="../media/image85.png"/><Relationship Id="rId9" Type="http://schemas.openxmlformats.org/officeDocument/2006/relationships/image" Target="../media/image89.jpg"/></Relationships>
</file>

<file path=ppt/slides/_rels/slide6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0.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2.xml"/><Relationship Id="rId4" Type="http://schemas.openxmlformats.org/officeDocument/2006/relationships/image" Target="../media/image94.jpg"/></Relationships>
</file>

<file path=ppt/slides/_rels/slide71.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96.png"/></Relationships>
</file>

<file path=ppt/slides/_rels/slide7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5.jpg"/><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43.png"/><Relationship Id="rId4" Type="http://schemas.openxmlformats.org/officeDocument/2006/relationships/image" Target="../media/image98.jpeg"/></Relationships>
</file>

<file path=ppt/slides/_rels/slide7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hyperlink" Target="Slinging%20and%20Rigging-%20Videos/Slinging%20and%20Rigging%20Videos/Crosby%20Rigging%20Tips%20-%20Side%20Loading%20of%20Crosby%20Shackles%20-%20Universal.mp4" TargetMode="Externa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7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07.jpeg"/></Relationships>
</file>

<file path=ppt/slides/_rels/slide7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jpeg"/><Relationship Id="rId1" Type="http://schemas.openxmlformats.org/officeDocument/2006/relationships/slideLayout" Target="../slideLayouts/slideLayout2.xml"/><Relationship Id="rId5" Type="http://schemas.openxmlformats.org/officeDocument/2006/relationships/image" Target="../media/image111.jpeg"/><Relationship Id="rId4" Type="http://schemas.openxmlformats.org/officeDocument/2006/relationships/image" Target="../media/image110.png"/></Relationships>
</file>

<file path=ppt/slides/_rels/slide78.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jpe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gif"/><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e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83.xml.rels><?xml version="1.0" encoding="UTF-8" standalone="yes"?>
<Relationships xmlns="http://schemas.openxmlformats.org/package/2006/relationships"><Relationship Id="rId3" Type="http://schemas.openxmlformats.org/officeDocument/2006/relationships/image" Target="../media/image125.gif"/><Relationship Id="rId2" Type="http://schemas.openxmlformats.org/officeDocument/2006/relationships/image" Target="../media/image124.gif"/><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1.jpeg"/></Relationships>
</file>

<file path=ppt/slides/_rels/slide84.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27.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8.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hyperlink" Target="Slinging%20and%20Rigging-%20Videos/Slinging%20and%20Rigging%20Videos/The%20Crosby%20Group%20Calculating%20Loads%20High-%20Shoulder%20Eye%20Bolt.mp4"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137.gif"/><Relationship Id="rId3" Type="http://schemas.openxmlformats.org/officeDocument/2006/relationships/image" Target="../media/image132.gif"/><Relationship Id="rId7" Type="http://schemas.openxmlformats.org/officeDocument/2006/relationships/image" Target="../media/image136.gif"/><Relationship Id="rId2" Type="http://schemas.openxmlformats.org/officeDocument/2006/relationships/image" Target="../media/image131.gif"/><Relationship Id="rId1" Type="http://schemas.openxmlformats.org/officeDocument/2006/relationships/slideLayout" Target="../slideLayouts/slideLayout2.xml"/><Relationship Id="rId6" Type="http://schemas.openxmlformats.org/officeDocument/2006/relationships/image" Target="../media/image135.gif"/><Relationship Id="rId5" Type="http://schemas.openxmlformats.org/officeDocument/2006/relationships/image" Target="../media/image134.gif"/><Relationship Id="rId4" Type="http://schemas.openxmlformats.org/officeDocument/2006/relationships/image" Target="../media/image133.gi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0.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0.gif"/><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94.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gif"/><Relationship Id="rId1" Type="http://schemas.openxmlformats.org/officeDocument/2006/relationships/slideLayout" Target="../slideLayouts/slideLayout2.xml"/><Relationship Id="rId4" Type="http://schemas.openxmlformats.org/officeDocument/2006/relationships/image" Target="../media/image146.jpeg"/></Relationships>
</file>

<file path=ppt/slides/_rels/slide95.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4.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9.jpeg"/><Relationship Id="rId1" Type="http://schemas.openxmlformats.org/officeDocument/2006/relationships/slideLayout" Target="../slideLayouts/slideLayout2.xml"/><Relationship Id="rId4" Type="http://schemas.openxmlformats.org/officeDocument/2006/relationships/image" Target="../media/image150.gif"/></Relationships>
</file>

<file path=ppt/slides/_rels/slide98.xml.rels><?xml version="1.0" encoding="UTF-8" standalone="yes"?>
<Relationships xmlns="http://schemas.openxmlformats.org/package/2006/relationships"><Relationship Id="rId3" Type="http://schemas.openxmlformats.org/officeDocument/2006/relationships/image" Target="../media/image144.gif"/><Relationship Id="rId2" Type="http://schemas.openxmlformats.org/officeDocument/2006/relationships/hyperlink" Target="Slinging%20and%20Rigging-%20Videos/Slinging%20and%20Rigging%20Videos/The%20Crosby%20Group%20S421T%20Terminator.mp4"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52.gif"/><Relationship Id="rId2" Type="http://schemas.openxmlformats.org/officeDocument/2006/relationships/image" Target="../media/image15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Slinging and Rigging</a:t>
            </a:r>
          </a:p>
        </p:txBody>
      </p:sp>
      <p:sp>
        <p:nvSpPr>
          <p:cNvPr id="3" name="Subtitle 2"/>
          <p:cNvSpPr>
            <a:spLocks noGrp="1"/>
          </p:cNvSpPr>
          <p:nvPr>
            <p:ph type="subTitle" idx="1"/>
          </p:nvPr>
        </p:nvSpPr>
        <p:spPr/>
        <p:txBody>
          <a:bodyPr/>
          <a:lstStyle/>
          <a:p>
            <a:pPr algn="r"/>
            <a:r>
              <a:rPr lang="en-US" dirty="0"/>
              <a:t>Prepared By: OC HSE Dept.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4766" y="457200"/>
            <a:ext cx="3551870" cy="32766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424683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marL="457200" indent="-457200" algn="ctr" rtl="1">
              <a:buFont typeface="Wingdings" panose="05000000000000000000" pitchFamily="2" charset="2"/>
              <a:buChar char="v"/>
            </a:pPr>
            <a:r>
              <a:rPr lang="ar-EG" sz="2800" b="1" dirty="0"/>
              <a:t>الويرات الصلب   </a:t>
            </a:r>
            <a:r>
              <a:rPr lang="en-US" sz="2800" b="1" dirty="0"/>
              <a:t>Wire Rope Slings            </a:t>
            </a:r>
          </a:p>
        </p:txBody>
      </p:sp>
      <p:sp>
        <p:nvSpPr>
          <p:cNvPr id="3" name="Content Placeholder 2"/>
          <p:cNvSpPr>
            <a:spLocks noGrp="1"/>
          </p:cNvSpPr>
          <p:nvPr>
            <p:ph sz="quarter" idx="1"/>
          </p:nvPr>
        </p:nvSpPr>
        <p:spPr>
          <a:xfrm>
            <a:off x="4114800" y="1600200"/>
            <a:ext cx="3810000" cy="4873752"/>
          </a:xfrm>
        </p:spPr>
        <p:txBody>
          <a:bodyPr/>
          <a:lstStyle/>
          <a:p>
            <a:pPr algn="r" rtl="1"/>
            <a:r>
              <a:rPr lang="ar-EG" dirty="0"/>
              <a:t>يتكون الواير الصلب من عدة ويرات  منفردة يتم لفها سويا لتكون جدلات ويتم لف الجدلات لتكون اللفات التي تلتف حول واير داخلي مكونة الواير.</a:t>
            </a:r>
          </a:p>
          <a:p>
            <a:pPr algn="r" rtl="1"/>
            <a:r>
              <a:rPr lang="ar-EG" dirty="0"/>
              <a:t>قد يكون القلب (الواير الداخلي) مصنوعا من الفايبر فيكون أكثر مرونة لكنه يكون أقل مقاومة للمؤثرات البيئية.</a:t>
            </a:r>
          </a:p>
          <a:p>
            <a:pPr algn="r" rtl="1"/>
            <a:r>
              <a:rPr lang="ar-EG" dirty="0"/>
              <a:t>عندما يكون قلب الواير مصنوعا من الصلب فإنه يكون أكثر قوة وأكثر مقاومة للحرارة.</a:t>
            </a:r>
          </a:p>
          <a:p>
            <a:pPr algn="r" rtl="1"/>
            <a:endParaRPr lang="en-US" dirty="0"/>
          </a:p>
        </p:txBody>
      </p:sp>
      <p:pic>
        <p:nvPicPr>
          <p:cNvPr id="4" name="Picture 12" descr="D:\Courses\Courses\SAFE LIFTING AND RIGGING OPERATION\rigging and sliging\Slings\Pic\imagesCA8CILTH.jpg"/>
          <p:cNvPicPr>
            <a:picLocks noChangeAspect="1" noChangeArrowheads="1"/>
          </p:cNvPicPr>
          <p:nvPr/>
        </p:nvPicPr>
        <p:blipFill>
          <a:blip r:embed="rId2" cstate="print"/>
          <a:srcRect/>
          <a:stretch>
            <a:fillRect/>
          </a:stretch>
        </p:blipFill>
        <p:spPr bwMode="auto">
          <a:xfrm>
            <a:off x="152401" y="1447801"/>
            <a:ext cx="2057400" cy="2285999"/>
          </a:xfrm>
          <a:prstGeom prst="rect">
            <a:avLst/>
          </a:prstGeom>
          <a:ln>
            <a:noFill/>
          </a:ln>
          <a:effectLst>
            <a:softEdge rad="112500"/>
          </a:effectLst>
        </p:spPr>
      </p:pic>
      <p:pic>
        <p:nvPicPr>
          <p:cNvPr id="5" name="Picture 14" descr="D:\Courses\Courses\SAFE LIFTING AND RIGGING OPERATION\rigging and sliging\Slings\Pic\imagesCABBLK7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962400"/>
            <a:ext cx="1905001" cy="1490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13" descr="D:\Courses\Courses\SAFE LIFTING AND RIGGING OPERATION\rigging and sliging\Slings\Pic\imagesCAOPBV0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545327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5"/>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1348639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t>Flemish Eye Termination</a:t>
            </a:r>
          </a:p>
        </p:txBody>
      </p:sp>
      <p:sp>
        <p:nvSpPr>
          <p:cNvPr id="3" name="Content Placeholder 2"/>
          <p:cNvSpPr>
            <a:spLocks noGrp="1"/>
          </p:cNvSpPr>
          <p:nvPr>
            <p:ph sz="quarter" idx="1"/>
          </p:nvPr>
        </p:nvSpPr>
        <p:spPr>
          <a:xfrm>
            <a:off x="609600" y="1600200"/>
            <a:ext cx="7315200" cy="2514600"/>
          </a:xfrm>
        </p:spPr>
        <p:txBody>
          <a:bodyPr>
            <a:normAutofit fontScale="92500" lnSpcReduction="20000"/>
          </a:bodyPr>
          <a:lstStyle/>
          <a:p>
            <a:pPr marL="0" indent="0" algn="r" rtl="1">
              <a:buNone/>
            </a:pPr>
            <a:r>
              <a:rPr lang="ar-EG" b="1" dirty="0">
                <a:solidFill>
                  <a:srgbClr val="FF0000"/>
                </a:solidFill>
              </a:rPr>
              <a:t>المتطلبات الرئيسية لعمل الغاصة الخاصة ب </a:t>
            </a:r>
            <a:r>
              <a:rPr lang="en-US" b="1" dirty="0">
                <a:solidFill>
                  <a:srgbClr val="FF0000"/>
                </a:solidFill>
              </a:rPr>
              <a:t>Flemish Eye</a:t>
            </a:r>
          </a:p>
          <a:p>
            <a:pPr algn="r" rtl="1"/>
            <a:r>
              <a:rPr lang="ar-EG" dirty="0"/>
              <a:t>يتم فك الواير وتقسيمه إلى 3 جدلات و3 جدلات مع قلب الواير</a:t>
            </a:r>
          </a:p>
          <a:p>
            <a:pPr algn="r" rtl="1"/>
            <a:r>
              <a:rPr lang="ar-EG" dirty="0"/>
              <a:t>يتم استخدام رصاصة (</a:t>
            </a:r>
            <a:r>
              <a:rPr lang="en-US" dirty="0"/>
              <a:t>Sleeve</a:t>
            </a:r>
            <a:r>
              <a:rPr lang="ar-EG" dirty="0"/>
              <a:t>) مناسب لحجم الواير</a:t>
            </a:r>
          </a:p>
          <a:p>
            <a:pPr algn="r" rtl="1"/>
            <a:r>
              <a:rPr lang="ar-EG" dirty="0"/>
              <a:t>يتم عمل الغاصة وجدل الوايرات كما هو موضح أدناه مع مراعاة الطول المناسب ولف الواير مرة أخرى </a:t>
            </a:r>
          </a:p>
          <a:p>
            <a:pPr algn="r" rtl="1"/>
            <a:r>
              <a:rPr lang="ar-EG" dirty="0"/>
              <a:t>يتم قياس قطر الواير </a:t>
            </a:r>
          </a:p>
          <a:p>
            <a:pPr algn="r" rtl="1"/>
            <a:r>
              <a:rPr lang="ar-EG" dirty="0"/>
              <a:t>يفضل استخدام رصاصة على الغاصة لحماية الواير </a:t>
            </a:r>
            <a:endParaRPr lang="en-US" dirty="0"/>
          </a:p>
        </p:txBody>
      </p:sp>
      <p:pic>
        <p:nvPicPr>
          <p:cNvPr id="19458" name="Picture 2" descr="http://www.rigmarine.com/images/wirerope_products0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4429124"/>
            <a:ext cx="7467600" cy="18954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100</a:t>
            </a:fld>
            <a:endParaRPr lang="en-US"/>
          </a:p>
        </p:txBody>
      </p:sp>
    </p:spTree>
    <p:extLst>
      <p:ext uri="{BB962C8B-B14F-4D97-AF65-F5344CB8AC3E}">
        <p14:creationId xmlns:p14="http://schemas.microsoft.com/office/powerpoint/2010/main" val="24925879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err="1"/>
              <a:t>Turnback</a:t>
            </a:r>
            <a:r>
              <a:rPr lang="en-US" b="1" dirty="0"/>
              <a:t> Eye Termination</a:t>
            </a:r>
          </a:p>
        </p:txBody>
      </p:sp>
      <p:sp>
        <p:nvSpPr>
          <p:cNvPr id="3" name="Content Placeholder 2"/>
          <p:cNvSpPr>
            <a:spLocks noGrp="1"/>
          </p:cNvSpPr>
          <p:nvPr>
            <p:ph sz="quarter" idx="1"/>
          </p:nvPr>
        </p:nvSpPr>
        <p:spPr>
          <a:xfrm>
            <a:off x="609600" y="1600200"/>
            <a:ext cx="7315200" cy="2514600"/>
          </a:xfrm>
        </p:spPr>
        <p:txBody>
          <a:bodyPr>
            <a:normAutofit lnSpcReduction="10000"/>
          </a:bodyPr>
          <a:lstStyle/>
          <a:p>
            <a:pPr marL="0" indent="0" algn="r" rtl="1">
              <a:buNone/>
            </a:pPr>
            <a:r>
              <a:rPr lang="ar-EG" b="1" dirty="0">
                <a:solidFill>
                  <a:srgbClr val="FF0000"/>
                </a:solidFill>
              </a:rPr>
              <a:t>المتطلبات الرئيسية لعمل الغاصة الخاصة ب </a:t>
            </a:r>
            <a:r>
              <a:rPr lang="en-US" b="1" dirty="0" err="1">
                <a:solidFill>
                  <a:srgbClr val="FF0000"/>
                </a:solidFill>
              </a:rPr>
              <a:t>Turnback</a:t>
            </a:r>
            <a:r>
              <a:rPr lang="en-US" b="1" dirty="0">
                <a:solidFill>
                  <a:srgbClr val="FF0000"/>
                </a:solidFill>
              </a:rPr>
              <a:t> Eye</a:t>
            </a:r>
          </a:p>
          <a:p>
            <a:pPr algn="r" rtl="1"/>
            <a:r>
              <a:rPr lang="ar-EG" dirty="0"/>
              <a:t>يتم استخدام رصاصة (</a:t>
            </a:r>
            <a:r>
              <a:rPr lang="en-US" dirty="0"/>
              <a:t>Sleeve</a:t>
            </a:r>
            <a:r>
              <a:rPr lang="ar-EG" dirty="0"/>
              <a:t>) مناسبة لحجم الواير</a:t>
            </a:r>
          </a:p>
          <a:p>
            <a:pPr algn="r" rtl="1"/>
            <a:r>
              <a:rPr lang="ar-EG" dirty="0"/>
              <a:t>يتم عمل الغاصة ولف الواير ومراعاة إعادة لف كمية مناسبة من الواير</a:t>
            </a:r>
          </a:p>
          <a:p>
            <a:pPr algn="r" rtl="1"/>
            <a:r>
              <a:rPr lang="ar-EG" dirty="0"/>
              <a:t>تأكد من خروج الذيل (النهاية) مسافة لا تقل عن (مرة قطر الواير) من الرصاصة (</a:t>
            </a:r>
            <a:r>
              <a:rPr lang="en-US" dirty="0"/>
              <a:t>Sleeve</a:t>
            </a:r>
            <a:r>
              <a:rPr lang="ar-EG" dirty="0"/>
              <a:t>).</a:t>
            </a:r>
          </a:p>
          <a:p>
            <a:pPr algn="r" rtl="1"/>
            <a:r>
              <a:rPr lang="ar-EG" dirty="0"/>
              <a:t>يتم ضغط الواير والقياس للتأكد من قطر الواير</a:t>
            </a:r>
            <a:endParaRPr lang="en-US" dirty="0"/>
          </a:p>
        </p:txBody>
      </p:sp>
      <p:pic>
        <p:nvPicPr>
          <p:cNvPr id="22530" name="Picture 2" descr="https://www.iso.org/iobp/graphics/std/iso_std_iso_8793_ed-1_v1_en/fig_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4495800"/>
            <a:ext cx="161925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www.bairstow.com/v/vspfiles/photos/S50638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4752975"/>
            <a:ext cx="1485900" cy="14859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101</a:t>
            </a:fld>
            <a:endParaRPr lang="en-US"/>
          </a:p>
        </p:txBody>
      </p:sp>
    </p:spTree>
    <p:extLst>
      <p:ext uri="{BB962C8B-B14F-4D97-AF65-F5344CB8AC3E}">
        <p14:creationId xmlns:p14="http://schemas.microsoft.com/office/powerpoint/2010/main" val="4200792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t>Swage Socket</a:t>
            </a:r>
          </a:p>
        </p:txBody>
      </p:sp>
      <p:sp>
        <p:nvSpPr>
          <p:cNvPr id="3" name="Content Placeholder 2"/>
          <p:cNvSpPr>
            <a:spLocks noGrp="1"/>
          </p:cNvSpPr>
          <p:nvPr>
            <p:ph sz="quarter" idx="1"/>
          </p:nvPr>
        </p:nvSpPr>
        <p:spPr>
          <a:xfrm>
            <a:off x="609600" y="1600200"/>
            <a:ext cx="7315200" cy="2514600"/>
          </a:xfrm>
        </p:spPr>
        <p:txBody>
          <a:bodyPr>
            <a:normAutofit/>
          </a:bodyPr>
          <a:lstStyle/>
          <a:p>
            <a:pPr marL="0" indent="0" algn="r" rtl="1">
              <a:buNone/>
            </a:pPr>
            <a:r>
              <a:rPr lang="ar-EG" b="1" dirty="0">
                <a:solidFill>
                  <a:srgbClr val="FF0000"/>
                </a:solidFill>
              </a:rPr>
              <a:t>المتطلبات الرئيسية لعمل الغاصة الخاصة ب </a:t>
            </a:r>
            <a:r>
              <a:rPr lang="en-US" b="1" dirty="0">
                <a:solidFill>
                  <a:srgbClr val="FF0000"/>
                </a:solidFill>
              </a:rPr>
              <a:t>Swage Socket</a:t>
            </a:r>
          </a:p>
          <a:p>
            <a:pPr algn="r" rtl="1"/>
            <a:r>
              <a:rPr lang="ar-EG" dirty="0"/>
              <a:t>التاكد من ملاءمة قطر وحجم الواير للسوكيت</a:t>
            </a:r>
          </a:p>
          <a:p>
            <a:pPr algn="r" rtl="1"/>
            <a:r>
              <a:rPr lang="ar-EG" dirty="0"/>
              <a:t>يتم إدخال المسافة محددة للواير داخل السوكيت</a:t>
            </a:r>
          </a:p>
          <a:p>
            <a:pPr algn="r" rtl="1"/>
            <a:r>
              <a:rPr lang="ar-EG" dirty="0"/>
              <a:t>يتم الربط والضغط مع مراعاة عدم حدوث كسور أو تشققات</a:t>
            </a:r>
          </a:p>
          <a:p>
            <a:pPr algn="r" rtl="1"/>
            <a:r>
              <a:rPr lang="ar-EG" dirty="0"/>
              <a:t>يتم</a:t>
            </a:r>
            <a:r>
              <a:rPr lang="en-US" dirty="0"/>
              <a:t> </a:t>
            </a:r>
            <a:r>
              <a:rPr lang="ar-EG" dirty="0"/>
              <a:t>القياس للتأكد من قطر الواير</a:t>
            </a:r>
            <a:endParaRPr lang="en-US" dirty="0"/>
          </a:p>
        </p:txBody>
      </p:sp>
      <p:pic>
        <p:nvPicPr>
          <p:cNvPr id="21506" name="Picture 2" descr="http://unirope.com/wp-content/uploads/2012/06/swage_socket_4_1b.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4343400"/>
            <a:ext cx="2286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scanunit.se/userfiles/katalog/22/Obraz4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962400"/>
            <a:ext cx="1724025" cy="24098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102</a:t>
            </a:fld>
            <a:endParaRPr lang="en-US"/>
          </a:p>
        </p:txBody>
      </p:sp>
    </p:spTree>
    <p:extLst>
      <p:ext uri="{BB962C8B-B14F-4D97-AF65-F5344CB8AC3E}">
        <p14:creationId xmlns:p14="http://schemas.microsoft.com/office/powerpoint/2010/main" val="144510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305800" cy="1143000"/>
          </a:xfrm>
        </p:spPr>
        <p:txBody>
          <a:bodyPr>
            <a:noAutofit/>
          </a:bodyPr>
          <a:lstStyle/>
          <a:p>
            <a:pPr algn="ctr" rtl="1"/>
            <a:r>
              <a:rPr lang="en-US" sz="4800" b="1" dirty="0"/>
              <a:t> </a:t>
            </a:r>
            <a:r>
              <a:rPr lang="ar-EG" sz="4800" b="1" dirty="0"/>
              <a:t>  فحص أدوات الرفع والتصبين</a:t>
            </a:r>
            <a:br>
              <a:rPr lang="ar-EG" sz="4800" b="1" dirty="0"/>
            </a:br>
            <a:r>
              <a:rPr lang="en-US" sz="4800" b="1" dirty="0"/>
              <a:t>Inspection of Hardware</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103</a:t>
            </a:fld>
            <a:endParaRPr lang="en-US"/>
          </a:p>
        </p:txBody>
      </p:sp>
      <p:pic>
        <p:nvPicPr>
          <p:cNvPr id="23554" name="Picture 2" descr="http://www.damteqsolutions.com/swl/wp-content/uploads/2013/04/lifting-equipment-sales.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2286000"/>
            <a:ext cx="7086600"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4375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r" rtl="1"/>
            <a:r>
              <a:rPr lang="ar-EG" b="1" dirty="0"/>
              <a:t>أنواع الفحص</a:t>
            </a:r>
            <a:endParaRPr lang="en-US" b="1" dirty="0"/>
          </a:p>
        </p:txBody>
      </p:sp>
      <p:sp>
        <p:nvSpPr>
          <p:cNvPr id="3" name="Content Placeholder 2"/>
          <p:cNvSpPr>
            <a:spLocks noGrp="1"/>
          </p:cNvSpPr>
          <p:nvPr>
            <p:ph sz="quarter" idx="1"/>
          </p:nvPr>
        </p:nvSpPr>
        <p:spPr>
          <a:xfrm>
            <a:off x="3930366" y="1600200"/>
            <a:ext cx="3994434" cy="4873752"/>
          </a:xfrm>
        </p:spPr>
        <p:txBody>
          <a:bodyPr/>
          <a:lstStyle/>
          <a:p>
            <a:pPr algn="r" rtl="1"/>
            <a:r>
              <a:rPr lang="ar-EG" b="1" dirty="0"/>
              <a:t>فحص ابتدائي:    </a:t>
            </a:r>
            <a:r>
              <a:rPr lang="ar-EG" dirty="0"/>
              <a:t>قبل الإستخدام</a:t>
            </a:r>
          </a:p>
          <a:p>
            <a:pPr algn="r" rtl="1"/>
            <a:endParaRPr lang="ar-EG" dirty="0"/>
          </a:p>
          <a:p>
            <a:pPr algn="r" rtl="1"/>
            <a:r>
              <a:rPr lang="ar-EG" b="1" dirty="0"/>
              <a:t>فحص دائم / متكرر: </a:t>
            </a:r>
            <a:r>
              <a:rPr lang="ar-EG" dirty="0"/>
              <a:t>كل يوم أو كل وردية عمل قبل الإستخدام</a:t>
            </a:r>
          </a:p>
          <a:p>
            <a:pPr algn="r" rtl="1"/>
            <a:endParaRPr lang="ar-EG" dirty="0"/>
          </a:p>
          <a:p>
            <a:pPr algn="r" rtl="1"/>
            <a:r>
              <a:rPr lang="ar-EG" b="1" dirty="0"/>
              <a:t>الفحص الدوري: </a:t>
            </a:r>
          </a:p>
          <a:p>
            <a:pPr algn="r" rtl="1">
              <a:buFont typeface="Arial" panose="020B0604020202020204" pitchFamily="34" charset="0"/>
              <a:buChar char="•"/>
            </a:pPr>
            <a:r>
              <a:rPr lang="ar-EG" dirty="0"/>
              <a:t>سنوي أو نصف سنوي  -   الأعمال العامة</a:t>
            </a:r>
          </a:p>
          <a:p>
            <a:pPr algn="r" rtl="1">
              <a:buFont typeface="Arial" panose="020B0604020202020204" pitchFamily="34" charset="0"/>
              <a:buChar char="•"/>
            </a:pPr>
            <a:r>
              <a:rPr lang="ar-EG" dirty="0"/>
              <a:t>شهري أو كل ثلاثة أشهر  -  الخدمات الشاقة</a:t>
            </a:r>
          </a:p>
          <a:p>
            <a:pPr marL="0" indent="0" algn="r" rtl="1">
              <a:buNone/>
            </a:pP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104</a:t>
            </a:fld>
            <a:endParaRPr lang="en-US"/>
          </a:p>
        </p:txBody>
      </p:sp>
      <p:pic>
        <p:nvPicPr>
          <p:cNvPr id="29698" name="Picture 2" descr="http://3.bp.blogspot.com/-jH2o9upIqjA/VYQ4CvjbviI/AAAAAAAADN8/aEjTZOKgJ2c/s1600/1623fig0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4666" y="1447800"/>
            <a:ext cx="36957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814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3600" b="1" dirty="0"/>
              <a:t>فحص الهوك</a:t>
            </a:r>
            <a:br>
              <a:rPr lang="en-US" sz="3600" b="1" dirty="0"/>
            </a:br>
            <a:r>
              <a:rPr lang="en-US" sz="3600" b="1" dirty="0"/>
              <a:t>Inspection Of Hook</a:t>
            </a:r>
          </a:p>
        </p:txBody>
      </p:sp>
      <p:sp>
        <p:nvSpPr>
          <p:cNvPr id="3" name="Content Placeholder 2"/>
          <p:cNvSpPr>
            <a:spLocks noGrp="1"/>
          </p:cNvSpPr>
          <p:nvPr>
            <p:ph sz="quarter" idx="1"/>
          </p:nvPr>
        </p:nvSpPr>
        <p:spPr>
          <a:xfrm>
            <a:off x="3733800" y="1600200"/>
            <a:ext cx="4191000" cy="4873752"/>
          </a:xfrm>
        </p:spPr>
        <p:txBody>
          <a:bodyPr/>
          <a:lstStyle/>
          <a:p>
            <a:pPr algn="r" rtl="1"/>
            <a:r>
              <a:rPr lang="ar-EG" dirty="0"/>
              <a:t>يتم استبعاد الهوك من الخدمة في حالة نقص قطر الهوك بمقدار 5 % من الحلقة أو الرقبة أسفل الحلقة.</a:t>
            </a:r>
          </a:p>
          <a:p>
            <a:pPr algn="r" rtl="1"/>
            <a:endParaRPr lang="ar-EG" dirty="0"/>
          </a:p>
          <a:p>
            <a:pPr algn="r" rtl="1"/>
            <a:r>
              <a:rPr lang="ar-EG" dirty="0"/>
              <a:t>يتم استبعاد الهوك من الخدمة في حالة نقص حجم الهوك من أي مكان آخر بمقدار 10%</a:t>
            </a:r>
          </a:p>
          <a:p>
            <a:pPr algn="r" rtl="1"/>
            <a:endParaRPr lang="ar-EG" dirty="0"/>
          </a:p>
          <a:p>
            <a:pPr algn="r" rtl="1"/>
            <a:r>
              <a:rPr lang="ar-EG" dirty="0"/>
              <a:t>في حالة إتساع فتحة الهوك عن </a:t>
            </a:r>
            <a:r>
              <a:rPr lang="ar-EG" dirty="0">
                <a:solidFill>
                  <a:srgbClr val="FF0000"/>
                </a:solidFill>
              </a:rPr>
              <a:t>5</a:t>
            </a:r>
            <a:r>
              <a:rPr lang="ar-EG" dirty="0"/>
              <a:t> % بحيث لا تزيد عن </a:t>
            </a:r>
            <a:r>
              <a:rPr lang="ar-EG" dirty="0">
                <a:solidFill>
                  <a:srgbClr val="FF0000"/>
                </a:solidFill>
              </a:rPr>
              <a:t>7</a:t>
            </a:r>
            <a:r>
              <a:rPr lang="ar-EG" dirty="0"/>
              <a:t> مم يتم استبعاد الهوك </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105</a:t>
            </a:fld>
            <a:endParaRPr lang="en-US"/>
          </a:p>
        </p:txBody>
      </p:sp>
      <p:pic>
        <p:nvPicPr>
          <p:cNvPr id="24578" name="Picture 2" descr="http://www.nobles.com.au/getattachment/5541dc61-d299-4a90-8edf-92b934585b7f/hook-inspection.jpg.asp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981200"/>
            <a:ext cx="2857500" cy="3038476"/>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a:off x="2133600" y="2514600"/>
            <a:ext cx="533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828283">
            <a:off x="303937" y="2507786"/>
            <a:ext cx="1699751" cy="264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09800" y="2450068"/>
            <a:ext cx="609600" cy="369332"/>
          </a:xfrm>
          <a:prstGeom prst="rect">
            <a:avLst/>
          </a:prstGeom>
          <a:noFill/>
        </p:spPr>
        <p:txBody>
          <a:bodyPr wrap="square" rtlCol="0">
            <a:spAutoFit/>
          </a:bodyPr>
          <a:lstStyle/>
          <a:p>
            <a:r>
              <a:rPr lang="ar-EG" dirty="0"/>
              <a:t>5%</a:t>
            </a:r>
            <a:endParaRPr lang="en-US" dirty="0"/>
          </a:p>
        </p:txBody>
      </p:sp>
      <p:sp>
        <p:nvSpPr>
          <p:cNvPr id="9" name="TextBox 8"/>
          <p:cNvSpPr txBox="1"/>
          <p:nvPr/>
        </p:nvSpPr>
        <p:spPr>
          <a:xfrm>
            <a:off x="685800" y="2209800"/>
            <a:ext cx="609600" cy="369332"/>
          </a:xfrm>
          <a:prstGeom prst="rect">
            <a:avLst/>
          </a:prstGeom>
          <a:noFill/>
        </p:spPr>
        <p:txBody>
          <a:bodyPr wrap="square" rtlCol="0">
            <a:spAutoFit/>
          </a:bodyPr>
          <a:lstStyle/>
          <a:p>
            <a:r>
              <a:rPr lang="ar-EG" dirty="0"/>
              <a:t>5%</a:t>
            </a:r>
            <a:endParaRPr lang="en-US" dirty="0"/>
          </a:p>
        </p:txBody>
      </p:sp>
      <p:sp>
        <p:nvSpPr>
          <p:cNvPr id="8" name="Oval 7"/>
          <p:cNvSpPr/>
          <p:nvPr/>
        </p:nvSpPr>
        <p:spPr>
          <a:xfrm>
            <a:off x="1619250" y="3328988"/>
            <a:ext cx="781050" cy="4810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7"/>
          </p:cNvCxnSpPr>
          <p:nvPr/>
        </p:nvCxnSpPr>
        <p:spPr>
          <a:xfrm flipV="1">
            <a:off x="2285918" y="2743200"/>
            <a:ext cx="952582" cy="65623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24200" y="2514600"/>
            <a:ext cx="609600" cy="369332"/>
          </a:xfrm>
          <a:prstGeom prst="rect">
            <a:avLst/>
          </a:prstGeom>
          <a:noFill/>
        </p:spPr>
        <p:txBody>
          <a:bodyPr wrap="square" rtlCol="0">
            <a:spAutoFit/>
          </a:bodyPr>
          <a:lstStyle/>
          <a:p>
            <a:r>
              <a:rPr lang="ar-EG" dirty="0"/>
              <a:t>5%</a:t>
            </a:r>
            <a:endParaRPr lang="en-US" dirty="0"/>
          </a:p>
        </p:txBody>
      </p:sp>
    </p:spTree>
    <p:extLst>
      <p:ext uri="{BB962C8B-B14F-4D97-AF65-F5344CB8AC3E}">
        <p14:creationId xmlns:p14="http://schemas.microsoft.com/office/powerpoint/2010/main" val="18792516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Inspection </a:t>
            </a:r>
            <a:r>
              <a:rPr lang="ar-EG" b="1" dirty="0"/>
              <a:t>الفحص                               </a:t>
            </a:r>
            <a:endParaRPr lang="en-US" b="1"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106</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269543" y="2381250"/>
            <a:ext cx="2324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1066800" y="2133600"/>
            <a:ext cx="218365" cy="200167"/>
          </a:xfrm>
          <a:custGeom>
            <a:avLst/>
            <a:gdLst>
              <a:gd name="connsiteX0" fmla="*/ 218365 w 218365"/>
              <a:gd name="connsiteY0" fmla="*/ 0 h 109182"/>
              <a:gd name="connsiteX1" fmla="*/ 150126 w 218365"/>
              <a:gd name="connsiteY1" fmla="*/ 40943 h 109182"/>
              <a:gd name="connsiteX2" fmla="*/ 109182 w 218365"/>
              <a:gd name="connsiteY2" fmla="*/ 68239 h 109182"/>
              <a:gd name="connsiteX3" fmla="*/ 27296 w 218365"/>
              <a:gd name="connsiteY3" fmla="*/ 95534 h 109182"/>
              <a:gd name="connsiteX4" fmla="*/ 0 w 218365"/>
              <a:gd name="connsiteY4" fmla="*/ 109182 h 10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65" h="109182">
                <a:moveTo>
                  <a:pt x="218365" y="0"/>
                </a:moveTo>
                <a:cubicBezTo>
                  <a:pt x="195619" y="13648"/>
                  <a:pt x="172620" y="26884"/>
                  <a:pt x="150126" y="40943"/>
                </a:cubicBezTo>
                <a:cubicBezTo>
                  <a:pt x="136216" y="49636"/>
                  <a:pt x="124171" y="61577"/>
                  <a:pt x="109182" y="68239"/>
                </a:cubicBezTo>
                <a:cubicBezTo>
                  <a:pt x="82890" y="79924"/>
                  <a:pt x="54591" y="86436"/>
                  <a:pt x="27296" y="95534"/>
                </a:cubicBezTo>
                <a:cubicBezTo>
                  <a:pt x="17645" y="98751"/>
                  <a:pt x="9099" y="104633"/>
                  <a:pt x="0" y="10918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609600" y="1981200"/>
            <a:ext cx="457200" cy="252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4600" y="1905000"/>
            <a:ext cx="4038600" cy="646331"/>
          </a:xfrm>
          <a:prstGeom prst="rect">
            <a:avLst/>
          </a:prstGeom>
          <a:noFill/>
        </p:spPr>
        <p:txBody>
          <a:bodyPr wrap="square" rtlCol="0">
            <a:spAutoFit/>
          </a:bodyPr>
          <a:lstStyle/>
          <a:p>
            <a:pPr algn="r" rtl="1"/>
            <a:r>
              <a:rPr lang="ar-EG" b="1" dirty="0"/>
              <a:t>يتم استبعاد الواير من الخدمة في حالة وجود أي واير مقطوع عند نهاية الواير (الغاصة)</a:t>
            </a:r>
            <a:endParaRPr lang="en-US" b="1" dirty="0"/>
          </a:p>
        </p:txBody>
      </p:sp>
      <p:pic>
        <p:nvPicPr>
          <p:cNvPr id="25602" name="Picture 2" descr="C:\Users\osama.tawfik\Desktop\Rigging Photos\Crane_Hook_-_Noun_project_4635.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5293" y="4572000"/>
            <a:ext cx="1752600" cy="1290108"/>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1"/>
          <p:cNvSpPr/>
          <p:nvPr/>
        </p:nvSpPr>
        <p:spPr>
          <a:xfrm>
            <a:off x="1219200" y="5486400"/>
            <a:ext cx="218365" cy="200167"/>
          </a:xfrm>
          <a:custGeom>
            <a:avLst/>
            <a:gdLst>
              <a:gd name="connsiteX0" fmla="*/ 218365 w 218365"/>
              <a:gd name="connsiteY0" fmla="*/ 0 h 109182"/>
              <a:gd name="connsiteX1" fmla="*/ 150126 w 218365"/>
              <a:gd name="connsiteY1" fmla="*/ 40943 h 109182"/>
              <a:gd name="connsiteX2" fmla="*/ 109182 w 218365"/>
              <a:gd name="connsiteY2" fmla="*/ 68239 h 109182"/>
              <a:gd name="connsiteX3" fmla="*/ 27296 w 218365"/>
              <a:gd name="connsiteY3" fmla="*/ 95534 h 109182"/>
              <a:gd name="connsiteX4" fmla="*/ 0 w 218365"/>
              <a:gd name="connsiteY4" fmla="*/ 109182 h 10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65" h="109182">
                <a:moveTo>
                  <a:pt x="218365" y="0"/>
                </a:moveTo>
                <a:cubicBezTo>
                  <a:pt x="195619" y="13648"/>
                  <a:pt x="172620" y="26884"/>
                  <a:pt x="150126" y="40943"/>
                </a:cubicBezTo>
                <a:cubicBezTo>
                  <a:pt x="136216" y="49636"/>
                  <a:pt x="124171" y="61577"/>
                  <a:pt x="109182" y="68239"/>
                </a:cubicBezTo>
                <a:cubicBezTo>
                  <a:pt x="82890" y="79924"/>
                  <a:pt x="54591" y="86436"/>
                  <a:pt x="27296" y="95534"/>
                </a:cubicBezTo>
                <a:cubicBezTo>
                  <a:pt x="17645" y="98751"/>
                  <a:pt x="9099" y="104633"/>
                  <a:pt x="0" y="10918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838200" y="5310117"/>
            <a:ext cx="457200" cy="252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62200" y="4611469"/>
            <a:ext cx="4038600" cy="646331"/>
          </a:xfrm>
          <a:prstGeom prst="rect">
            <a:avLst/>
          </a:prstGeom>
          <a:noFill/>
        </p:spPr>
        <p:txBody>
          <a:bodyPr wrap="square" rtlCol="0">
            <a:spAutoFit/>
          </a:bodyPr>
          <a:lstStyle/>
          <a:p>
            <a:pPr algn="r" rtl="1"/>
            <a:r>
              <a:rPr lang="ar-EG" b="1" dirty="0"/>
              <a:t>يتم استبعاد الهوك من الخدمة في حالة وجود أي لحامات</a:t>
            </a:r>
            <a:endParaRPr lang="en-US" b="1" dirty="0"/>
          </a:p>
        </p:txBody>
      </p:sp>
    </p:spTree>
    <p:extLst>
      <p:ext uri="{BB962C8B-B14F-4D97-AF65-F5344CB8AC3E}">
        <p14:creationId xmlns:p14="http://schemas.microsoft.com/office/powerpoint/2010/main" val="42533811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Inspection </a:t>
            </a:r>
            <a:r>
              <a:rPr lang="ar-EG" b="1" dirty="0"/>
              <a:t>الفحص                               </a:t>
            </a:r>
            <a:endParaRPr lang="en-US" b="1"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107</a:t>
            </a:fld>
            <a:endParaRPr lang="en-US"/>
          </a:p>
        </p:txBody>
      </p:sp>
      <p:sp>
        <p:nvSpPr>
          <p:cNvPr id="10" name="TextBox 9"/>
          <p:cNvSpPr txBox="1"/>
          <p:nvPr/>
        </p:nvSpPr>
        <p:spPr>
          <a:xfrm>
            <a:off x="4267200" y="1905000"/>
            <a:ext cx="4038600" cy="646331"/>
          </a:xfrm>
          <a:prstGeom prst="rect">
            <a:avLst/>
          </a:prstGeom>
          <a:noFill/>
        </p:spPr>
        <p:txBody>
          <a:bodyPr wrap="square" rtlCol="0">
            <a:spAutoFit/>
          </a:bodyPr>
          <a:lstStyle/>
          <a:p>
            <a:pPr algn="r" rtl="1"/>
            <a:r>
              <a:rPr lang="ar-EG" b="1" dirty="0"/>
              <a:t>يتم استبعاد الواير من الخدمة في حالة نقص قطر الواير بمقدار 10 %</a:t>
            </a:r>
            <a:endParaRPr lang="en-US" b="1" dirty="0"/>
          </a:p>
        </p:txBody>
      </p:sp>
      <p:pic>
        <p:nvPicPr>
          <p:cNvPr id="33794" name="Picture 2" descr="http://www.tpub.com/air/jpg/3_36_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667887"/>
            <a:ext cx="3873794" cy="17668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267200" y="4459069"/>
            <a:ext cx="4038600" cy="646331"/>
          </a:xfrm>
          <a:prstGeom prst="rect">
            <a:avLst/>
          </a:prstGeom>
          <a:noFill/>
        </p:spPr>
        <p:txBody>
          <a:bodyPr wrap="square" rtlCol="0">
            <a:spAutoFit/>
          </a:bodyPr>
          <a:lstStyle/>
          <a:p>
            <a:pPr algn="r" rtl="1"/>
            <a:r>
              <a:rPr lang="ar-EG" b="1" dirty="0"/>
              <a:t>يتم استبعاد السلاسل من الخدمة في حالة حدوث تآكل في السلسة بمقدار 10 % أو حسب تعليمات المصنع</a:t>
            </a:r>
            <a:endParaRPr lang="en-US" b="1" dirty="0"/>
          </a:p>
        </p:txBody>
      </p:sp>
      <p:pic>
        <p:nvPicPr>
          <p:cNvPr id="33796" name="Picture 4" descr="http://practicalmaintenance.net/wp-content/uploads/chain-sling-wea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565173"/>
            <a:ext cx="3048000" cy="131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2361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إستخدام البكرة</a:t>
            </a:r>
            <a:br>
              <a:rPr lang="en-US" b="1" dirty="0"/>
            </a:br>
            <a:r>
              <a:rPr lang="en-US" b="1" dirty="0"/>
              <a:t>Working with Blocks</a:t>
            </a:r>
          </a:p>
        </p:txBody>
      </p:sp>
      <p:sp>
        <p:nvSpPr>
          <p:cNvPr id="3" name="Content Placeholder 2"/>
          <p:cNvSpPr>
            <a:spLocks noGrp="1"/>
          </p:cNvSpPr>
          <p:nvPr>
            <p:ph sz="quarter" idx="1"/>
          </p:nvPr>
        </p:nvSpPr>
        <p:spPr>
          <a:xfrm>
            <a:off x="304801" y="1600200"/>
            <a:ext cx="7620000" cy="4873752"/>
          </a:xfrm>
        </p:spPr>
        <p:txBody>
          <a:bodyPr>
            <a:normAutofit/>
          </a:bodyPr>
          <a:lstStyle/>
          <a:p>
            <a:pPr algn="r" rtl="1"/>
            <a:r>
              <a:rPr lang="ar-EG" sz="1800" b="1" dirty="0"/>
              <a:t>الوزن الكلي </a:t>
            </a:r>
            <a:r>
              <a:rPr lang="ar-EG" sz="3200" b="1" dirty="0"/>
              <a:t>= </a:t>
            </a:r>
            <a:r>
              <a:rPr lang="ar-EG" sz="1800" b="1" dirty="0"/>
              <a:t>وزن الشد على الواير (</a:t>
            </a:r>
            <a:r>
              <a:rPr lang="en-US" sz="1800" b="1" dirty="0"/>
              <a:t>Line Pull</a:t>
            </a:r>
            <a:r>
              <a:rPr lang="ar-EG" sz="1800" b="1" dirty="0"/>
              <a:t>) </a:t>
            </a:r>
            <a:r>
              <a:rPr lang="en-US" sz="1800" b="1" dirty="0"/>
              <a:t>x</a:t>
            </a:r>
            <a:r>
              <a:rPr lang="ar-EG" sz="1800" b="1" dirty="0"/>
              <a:t> معامل الزاوية (</a:t>
            </a:r>
            <a:r>
              <a:rPr lang="en-US" sz="1800" b="1" dirty="0"/>
              <a:t>Angle Factor</a:t>
            </a:r>
            <a:r>
              <a:rPr lang="ar-EG" sz="1800" b="1" dirty="0"/>
              <a:t>)</a:t>
            </a:r>
            <a:endParaRPr lang="en-US" sz="1800" b="1"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108</a:t>
            </a:fld>
            <a:endParaRPr lang="en-US"/>
          </a:p>
        </p:txBody>
      </p:sp>
      <p:pic>
        <p:nvPicPr>
          <p:cNvPr id="34822" name="Picture 6" descr="http://www.wireropes.co.nz/images/resources/tech/blocks1.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0"/>
            <a:ext cx="769620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5109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إستخدام البكرة</a:t>
            </a:r>
            <a:br>
              <a:rPr lang="en-US" b="1" dirty="0"/>
            </a:br>
            <a:r>
              <a:rPr lang="en-US" b="1" dirty="0"/>
              <a:t>Working with Blocks</a:t>
            </a:r>
          </a:p>
        </p:txBody>
      </p:sp>
      <p:sp>
        <p:nvSpPr>
          <p:cNvPr id="3" name="Content Placeholder 2"/>
          <p:cNvSpPr>
            <a:spLocks noGrp="1"/>
          </p:cNvSpPr>
          <p:nvPr>
            <p:ph sz="quarter" idx="1"/>
          </p:nvPr>
        </p:nvSpPr>
        <p:spPr>
          <a:xfrm>
            <a:off x="3505199" y="1600200"/>
            <a:ext cx="4419601" cy="4873752"/>
          </a:xfrm>
        </p:spPr>
        <p:txBody>
          <a:bodyPr>
            <a:normAutofit/>
          </a:bodyPr>
          <a:lstStyle/>
          <a:p>
            <a:pPr algn="r" rtl="1"/>
            <a:r>
              <a:rPr lang="ar-EG" sz="1800" b="1" dirty="0"/>
              <a:t>وزن الشد أو السحب =  </a:t>
            </a:r>
            <a:r>
              <a:rPr lang="ar-EG" sz="1800" b="1" u="sng" dirty="0"/>
              <a:t>الوزن الكــــــــــــلي</a:t>
            </a:r>
          </a:p>
          <a:p>
            <a:pPr algn="r" rtl="1"/>
            <a:endParaRPr lang="ar-EG" sz="1800" b="1" u="sng" dirty="0"/>
          </a:p>
          <a:p>
            <a:pPr algn="r" rtl="1"/>
            <a:r>
              <a:rPr lang="ar-EG" sz="1800" b="1" dirty="0"/>
              <a:t>مثال: إذا كان الوزن الكلي 4000 كجم وعدد الويرات 2</a:t>
            </a:r>
          </a:p>
          <a:p>
            <a:pPr algn="r" rtl="1"/>
            <a:r>
              <a:rPr lang="ar-EG" sz="1800" b="1" dirty="0"/>
              <a:t>وزن الشد أو السحب = 4000/2= 2000 كجم</a:t>
            </a:r>
          </a:p>
          <a:p>
            <a:pPr algn="r" rtl="1"/>
            <a:endParaRPr lang="ar-EG" sz="1800" b="1" u="sng" dirty="0"/>
          </a:p>
          <a:p>
            <a:pPr algn="r" rtl="1"/>
            <a:r>
              <a:rPr lang="ar-EG" sz="1800" b="1" dirty="0"/>
              <a:t>مثال 2:  إذا كان الوزن الكلي 4000 كجم وعدد الويرات  4.</a:t>
            </a:r>
          </a:p>
          <a:p>
            <a:pPr algn="r" rtl="1"/>
            <a:r>
              <a:rPr lang="ar-EG" sz="1800" b="1" dirty="0"/>
              <a:t>وزن الشد أو السحب= 4000/4=1000كجم</a:t>
            </a:r>
          </a:p>
          <a:p>
            <a:pPr algn="r" rtl="1"/>
            <a:endParaRPr lang="en-US" sz="1800" b="1" u="sng"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109</a:t>
            </a:fld>
            <a:endParaRPr lang="en-US"/>
          </a:p>
        </p:txBody>
      </p:sp>
      <p:sp>
        <p:nvSpPr>
          <p:cNvPr id="5" name="Rectangle 4"/>
          <p:cNvSpPr/>
          <p:nvPr/>
        </p:nvSpPr>
        <p:spPr>
          <a:xfrm>
            <a:off x="4419600" y="1981200"/>
            <a:ext cx="1371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solidFill>
                  <a:schemeClr val="tx1"/>
                </a:solidFill>
              </a:rPr>
              <a:t>عدد  أجزاءالوير</a:t>
            </a:r>
            <a:endParaRPr lang="en-US" b="1" dirty="0">
              <a:solidFill>
                <a:schemeClr val="tx1"/>
              </a:solidFill>
            </a:endParaRPr>
          </a:p>
        </p:txBody>
      </p:sp>
      <p:pic>
        <p:nvPicPr>
          <p:cNvPr id="35844" name="Picture 4" descr="http://titanic-model.com/articles/Rigging/Purchase_diagram.g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4352" r="15369"/>
          <a:stretch/>
        </p:blipFill>
        <p:spPr bwMode="auto">
          <a:xfrm>
            <a:off x="479946" y="1752600"/>
            <a:ext cx="2110854"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1361" y="4251278"/>
            <a:ext cx="1676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t>4000 كجم</a:t>
            </a:r>
            <a:endParaRPr lang="en-US" b="1" dirty="0"/>
          </a:p>
        </p:txBody>
      </p:sp>
    </p:spTree>
    <p:extLst>
      <p:ext uri="{BB962C8B-B14F-4D97-AF65-F5344CB8AC3E}">
        <p14:creationId xmlns:p14="http://schemas.microsoft.com/office/powerpoint/2010/main" val="422698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73162"/>
          </a:xfrm>
        </p:spPr>
        <p:txBody>
          <a:bodyPr>
            <a:normAutofit/>
          </a:bodyPr>
          <a:lstStyle/>
          <a:p>
            <a:pPr algn="r" rtl="1"/>
            <a:r>
              <a:rPr lang="ar-EG" b="1" dirty="0"/>
              <a:t>اللفة  </a:t>
            </a:r>
            <a:r>
              <a:rPr lang="en-US" b="1" dirty="0"/>
              <a:t>Rope Lay                                           </a:t>
            </a:r>
          </a:p>
        </p:txBody>
      </p:sp>
      <p:sp>
        <p:nvSpPr>
          <p:cNvPr id="3" name="Content Placeholder 2"/>
          <p:cNvSpPr>
            <a:spLocks noGrp="1"/>
          </p:cNvSpPr>
          <p:nvPr>
            <p:ph sz="quarter" idx="1"/>
          </p:nvPr>
        </p:nvSpPr>
        <p:spPr>
          <a:xfrm>
            <a:off x="2971800" y="1600200"/>
            <a:ext cx="4953000" cy="4873752"/>
          </a:xfrm>
        </p:spPr>
        <p:txBody>
          <a:bodyPr>
            <a:normAutofit lnSpcReduction="10000"/>
          </a:bodyPr>
          <a:lstStyle/>
          <a:p>
            <a:pPr marL="0" indent="0" algn="r" rtl="1">
              <a:buNone/>
            </a:pPr>
            <a:r>
              <a:rPr lang="ar-EG" b="1" dirty="0"/>
              <a:t>اللفة قد تعني واحدة من ثلاثة معاني</a:t>
            </a:r>
            <a:endParaRPr lang="en-US" b="1" dirty="0"/>
          </a:p>
          <a:p>
            <a:pPr marL="0" indent="0" algn="r" rtl="1">
              <a:buNone/>
            </a:pPr>
            <a:endParaRPr lang="ar-EG" dirty="0"/>
          </a:p>
          <a:p>
            <a:pPr algn="r" rtl="1"/>
            <a:r>
              <a:rPr lang="ar-EG" dirty="0"/>
              <a:t>أولا: لفة كاملة للجدلة حول قلب الواير</a:t>
            </a:r>
            <a:endParaRPr lang="en-US" dirty="0"/>
          </a:p>
          <a:p>
            <a:pPr algn="r" rtl="1"/>
            <a:endParaRPr lang="ar-EG" dirty="0"/>
          </a:p>
          <a:p>
            <a:pPr algn="r" rtl="1"/>
            <a:r>
              <a:rPr lang="ar-EG" dirty="0"/>
              <a:t>ثانيا: اتجاه لف الجدلات حول قلب الواير (يمينا أو يسارا)</a:t>
            </a:r>
            <a:endParaRPr lang="en-US" dirty="0"/>
          </a:p>
          <a:p>
            <a:pPr algn="r" rtl="1"/>
            <a:endParaRPr lang="ar-EG" dirty="0"/>
          </a:p>
          <a:p>
            <a:pPr algn="r" rtl="1"/>
            <a:r>
              <a:rPr lang="ar-EG" dirty="0"/>
              <a:t>ثالثا: اتجاه لف الويرات في الجدلة وعلاقتها بإتجاه الجدلات حول قلب الواير: عادة ما يكون اتجاه الويرات على الجدلة عكس اتجاه الجدلات حول القلب ويسمي </a:t>
            </a:r>
            <a:r>
              <a:rPr lang="en-US" dirty="0"/>
              <a:t>Regular Lay Rope</a:t>
            </a:r>
            <a:r>
              <a:rPr lang="ar-EG" dirty="0"/>
              <a:t> وإذا كات اتجاه الويرات في نفس اتجاه الجدلات يسمى </a:t>
            </a:r>
            <a:r>
              <a:rPr lang="en-US" dirty="0"/>
              <a:t>Lang Lay Rope</a:t>
            </a:r>
            <a:endParaRPr lang="ar-EG" dirty="0"/>
          </a:p>
          <a:p>
            <a:pPr algn="r" rtl="1"/>
            <a:endParaRPr lang="ar-EG" dirty="0"/>
          </a:p>
          <a:p>
            <a:pPr algn="r" rtl="1"/>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1" y="2286000"/>
            <a:ext cx="274319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0892" y="3429000"/>
            <a:ext cx="277090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1" y="4290147"/>
            <a:ext cx="2743199"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245466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التصبين باستخدام البكرة</a:t>
            </a:r>
            <a:br>
              <a:rPr lang="ar-EG" b="1" dirty="0"/>
            </a:br>
            <a:r>
              <a:rPr lang="en-US" b="1" dirty="0"/>
              <a:t>Rigging with Blocks</a:t>
            </a:r>
          </a:p>
        </p:txBody>
      </p:sp>
      <p:sp>
        <p:nvSpPr>
          <p:cNvPr id="3" name="Content Placeholder 2"/>
          <p:cNvSpPr>
            <a:spLocks noGrp="1"/>
          </p:cNvSpPr>
          <p:nvPr>
            <p:ph sz="quarter" idx="1"/>
          </p:nvPr>
        </p:nvSpPr>
        <p:spPr>
          <a:xfrm>
            <a:off x="3154680" y="1600200"/>
            <a:ext cx="4770120" cy="4873752"/>
          </a:xfrm>
        </p:spPr>
        <p:txBody>
          <a:bodyPr/>
          <a:lstStyle/>
          <a:p>
            <a:pPr algn="r" rtl="1"/>
            <a:r>
              <a:rPr lang="ar-EG" dirty="0"/>
              <a:t>مثال 1</a:t>
            </a:r>
          </a:p>
          <a:p>
            <a:pPr algn="r" rtl="1"/>
            <a:r>
              <a:rPr lang="ar-EG" dirty="0"/>
              <a:t>وزن الطرد 1</a:t>
            </a:r>
          </a:p>
          <a:p>
            <a:pPr algn="r" rtl="1"/>
            <a:r>
              <a:rPr lang="ar-EG" dirty="0"/>
              <a:t>أجزاء الواير= 1</a:t>
            </a:r>
          </a:p>
          <a:p>
            <a:pPr algn="r" rtl="1"/>
            <a:r>
              <a:rPr lang="ar-EG" dirty="0"/>
              <a:t>الوزن على البكرة = 1</a:t>
            </a:r>
          </a:p>
          <a:p>
            <a:pPr algn="r" rtl="1"/>
            <a:r>
              <a:rPr lang="ar-EG" dirty="0"/>
              <a:t>وزن الشد = 1</a:t>
            </a:r>
          </a:p>
          <a:p>
            <a:pPr algn="r" rtl="1"/>
            <a:r>
              <a:rPr lang="ar-EG" dirty="0"/>
              <a:t>الوزن الكلي= 2</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110</a:t>
            </a:fld>
            <a:endParaRPr lang="en-US"/>
          </a:p>
        </p:txBody>
      </p:sp>
      <p:pic>
        <p:nvPicPr>
          <p:cNvPr id="36866" name="Picture 2" descr="http://www.weyou.co/pictures/info/201281597252.gif"/>
          <p:cNvPicPr>
            <a:picLocks noChangeAspect="1" noChangeArrowheads="1"/>
          </p:cNvPicPr>
          <p:nvPr/>
        </p:nvPicPr>
        <p:blipFill rotWithShape="1">
          <a:blip r:embed="rId2">
            <a:extLst>
              <a:ext uri="{28A0092B-C50C-407E-A947-70E740481C1C}">
                <a14:useLocalDpi xmlns:a14="http://schemas.microsoft.com/office/drawing/2010/main"/>
              </a:ext>
            </a:extLst>
          </a:blip>
          <a:srcRect t="-334" r="53735" b="52610"/>
          <a:stretch/>
        </p:blipFill>
        <p:spPr bwMode="auto">
          <a:xfrm>
            <a:off x="228599" y="1541060"/>
            <a:ext cx="4367283" cy="341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717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التصبين باستخدام البكرة</a:t>
            </a:r>
            <a:br>
              <a:rPr lang="ar-EG" b="1" dirty="0"/>
            </a:br>
            <a:r>
              <a:rPr lang="en-US" b="1" dirty="0"/>
              <a:t>Rigging with Blocks</a:t>
            </a:r>
          </a:p>
        </p:txBody>
      </p:sp>
      <p:sp>
        <p:nvSpPr>
          <p:cNvPr id="3" name="Content Placeholder 2"/>
          <p:cNvSpPr>
            <a:spLocks noGrp="1"/>
          </p:cNvSpPr>
          <p:nvPr>
            <p:ph sz="quarter" idx="1"/>
          </p:nvPr>
        </p:nvSpPr>
        <p:spPr>
          <a:xfrm>
            <a:off x="3154680" y="1600200"/>
            <a:ext cx="4770120" cy="4873752"/>
          </a:xfrm>
        </p:spPr>
        <p:txBody>
          <a:bodyPr/>
          <a:lstStyle/>
          <a:p>
            <a:pPr algn="r" rtl="1"/>
            <a:r>
              <a:rPr lang="ar-EG" dirty="0"/>
              <a:t>مثال2</a:t>
            </a:r>
          </a:p>
          <a:p>
            <a:pPr algn="r" rtl="1"/>
            <a:r>
              <a:rPr lang="ar-EG" dirty="0"/>
              <a:t>وزن الطرد 1</a:t>
            </a:r>
          </a:p>
          <a:p>
            <a:pPr algn="r" rtl="1"/>
            <a:r>
              <a:rPr lang="ar-EG" dirty="0"/>
              <a:t>أجزاء الواير= 2</a:t>
            </a:r>
          </a:p>
          <a:p>
            <a:pPr algn="r" rtl="1"/>
            <a:r>
              <a:rPr lang="ar-EG" dirty="0"/>
              <a:t>الوزن على البكرة = 1</a:t>
            </a:r>
          </a:p>
          <a:p>
            <a:pPr algn="r" rtl="1"/>
            <a:r>
              <a:rPr lang="ar-EG" dirty="0"/>
              <a:t>وزن الشد =1/2</a:t>
            </a:r>
          </a:p>
          <a:p>
            <a:pPr algn="r" rtl="1"/>
            <a:r>
              <a:rPr lang="ar-EG" dirty="0"/>
              <a:t>الوزن الكلي= 1</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111</a:t>
            </a:fld>
            <a:endParaRPr lang="en-US"/>
          </a:p>
        </p:txBody>
      </p:sp>
      <p:pic>
        <p:nvPicPr>
          <p:cNvPr id="37890" name="Picture 2" descr="C:\Users\osama.tawfik\Desktop\Rigging Photos\cat-0605.jpg"/>
          <p:cNvPicPr>
            <a:picLocks noChangeAspect="1" noChangeArrowheads="1"/>
          </p:cNvPicPr>
          <p:nvPr/>
        </p:nvPicPr>
        <p:blipFill rotWithShape="1">
          <a:blip r:embed="rId2">
            <a:extLst>
              <a:ext uri="{28A0092B-C50C-407E-A947-70E740481C1C}">
                <a14:useLocalDpi xmlns:a14="http://schemas.microsoft.com/office/drawing/2010/main"/>
              </a:ext>
            </a:extLst>
          </a:blip>
          <a:srcRect l="29386" r="53367"/>
          <a:stretch/>
        </p:blipFill>
        <p:spPr bwMode="auto">
          <a:xfrm>
            <a:off x="762000" y="1600200"/>
            <a:ext cx="2209800" cy="44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547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التصبين باستخدام البكرة</a:t>
            </a:r>
            <a:br>
              <a:rPr lang="ar-EG" b="1" dirty="0"/>
            </a:br>
            <a:r>
              <a:rPr lang="en-US" b="1" dirty="0"/>
              <a:t>Rigging with Blocks</a:t>
            </a:r>
          </a:p>
        </p:txBody>
      </p:sp>
      <p:sp>
        <p:nvSpPr>
          <p:cNvPr id="3" name="Content Placeholder 2"/>
          <p:cNvSpPr>
            <a:spLocks noGrp="1"/>
          </p:cNvSpPr>
          <p:nvPr>
            <p:ph sz="quarter" idx="1"/>
          </p:nvPr>
        </p:nvSpPr>
        <p:spPr>
          <a:xfrm>
            <a:off x="3154680" y="1600200"/>
            <a:ext cx="4770120" cy="4873752"/>
          </a:xfrm>
        </p:spPr>
        <p:txBody>
          <a:bodyPr/>
          <a:lstStyle/>
          <a:p>
            <a:pPr algn="r" rtl="1"/>
            <a:r>
              <a:rPr lang="ar-EG" dirty="0"/>
              <a:t>مثال2</a:t>
            </a:r>
          </a:p>
          <a:p>
            <a:pPr algn="r" rtl="1"/>
            <a:r>
              <a:rPr lang="ar-EG" dirty="0"/>
              <a:t>وزن الطرد 1</a:t>
            </a:r>
          </a:p>
          <a:p>
            <a:pPr algn="r" rtl="1"/>
            <a:r>
              <a:rPr lang="ar-EG" dirty="0"/>
              <a:t>أجزاء الواير= 2</a:t>
            </a:r>
          </a:p>
          <a:p>
            <a:pPr algn="r" rtl="1"/>
            <a:r>
              <a:rPr lang="ar-EG" dirty="0"/>
              <a:t>الوزن على البكرة = 1</a:t>
            </a:r>
          </a:p>
          <a:p>
            <a:pPr algn="r" rtl="1"/>
            <a:r>
              <a:rPr lang="ar-EG" dirty="0"/>
              <a:t>وزن الشد =1/2</a:t>
            </a:r>
          </a:p>
          <a:p>
            <a:pPr algn="r" rtl="1"/>
            <a:r>
              <a:rPr lang="ar-EG" dirty="0"/>
              <a:t>الوزن الكلي= 1.5</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112</a:t>
            </a:fld>
            <a:endParaRPr lang="en-US"/>
          </a:p>
        </p:txBody>
      </p:sp>
      <p:pic>
        <p:nvPicPr>
          <p:cNvPr id="38914" name="Picture 2" descr="C:\Users\osama.tawfik\Desktop\Rigging Photos\cat-0605.jpg"/>
          <p:cNvPicPr>
            <a:picLocks noChangeAspect="1" noChangeArrowheads="1"/>
          </p:cNvPicPr>
          <p:nvPr/>
        </p:nvPicPr>
        <p:blipFill rotWithShape="1">
          <a:blip r:embed="rId2">
            <a:extLst>
              <a:ext uri="{28A0092B-C50C-407E-A947-70E740481C1C}">
                <a14:useLocalDpi xmlns:a14="http://schemas.microsoft.com/office/drawing/2010/main"/>
              </a:ext>
            </a:extLst>
          </a:blip>
          <a:srcRect l="54923" r="25916"/>
          <a:stretch/>
        </p:blipFill>
        <p:spPr bwMode="auto">
          <a:xfrm>
            <a:off x="685800" y="1600200"/>
            <a:ext cx="1849228" cy="452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865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467600" cy="1143000"/>
          </a:xfrm>
        </p:spPr>
        <p:txBody>
          <a:bodyPr>
            <a:noAutofit/>
          </a:bodyPr>
          <a:lstStyle/>
          <a:p>
            <a:pPr algn="ctr"/>
            <a:br>
              <a:rPr lang="en-US" sz="4400" b="1" dirty="0"/>
            </a:br>
            <a:r>
              <a:rPr lang="ar-EG" sz="4400" b="1" dirty="0"/>
              <a:t>فحص الأونــاش</a:t>
            </a:r>
            <a:br>
              <a:rPr lang="ar-EG" sz="4400" b="1" dirty="0"/>
            </a:br>
            <a:r>
              <a:rPr lang="en-US" sz="4400" b="1" dirty="0"/>
              <a:t>Crane Inspection</a:t>
            </a:r>
          </a:p>
        </p:txBody>
      </p:sp>
      <p:pic>
        <p:nvPicPr>
          <p:cNvPr id="5" name="Content Placeholder 4"/>
          <p:cNvPicPr>
            <a:picLocks noGrp="1" noChangeAspect="1"/>
          </p:cNvPicPr>
          <p:nvPr>
            <p:ph sz="quarter" idx="1"/>
          </p:nvPr>
        </p:nvPicPr>
        <p:blipFill>
          <a:blip r:embed="rId2"/>
          <a:stretch>
            <a:fillRect/>
          </a:stretch>
        </p:blipFill>
        <p:spPr>
          <a:xfrm>
            <a:off x="465041" y="2590800"/>
            <a:ext cx="7604318" cy="4031016"/>
          </a:xfrm>
          <a:prstGeom prst="rect">
            <a:avLst/>
          </a:prstGeom>
        </p:spPr>
      </p:pic>
      <p:sp>
        <p:nvSpPr>
          <p:cNvPr id="4" name="Slide Number Placeholder 3"/>
          <p:cNvSpPr>
            <a:spLocks noGrp="1"/>
          </p:cNvSpPr>
          <p:nvPr>
            <p:ph type="sldNum" sz="quarter" idx="15"/>
          </p:nvPr>
        </p:nvSpPr>
        <p:spPr/>
        <p:txBody>
          <a:bodyPr/>
          <a:lstStyle/>
          <a:p>
            <a:fld id="{B6F15528-21DE-4FAA-801E-634DDDAF4B2B}" type="slidenum">
              <a:rPr lang="en-US" smtClean="0"/>
              <a:pPr/>
              <a:t>113</a:t>
            </a:fld>
            <a:endParaRPr lang="en-US"/>
          </a:p>
        </p:txBody>
      </p:sp>
    </p:spTree>
    <p:extLst>
      <p:ext uri="{BB962C8B-B14F-4D97-AF65-F5344CB8AC3E}">
        <p14:creationId xmlns:p14="http://schemas.microsoft.com/office/powerpoint/2010/main" val="10765731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t>Crane Documents</a:t>
            </a:r>
            <a:br>
              <a:rPr lang="en-US" sz="4000" b="1" dirty="0"/>
            </a:br>
            <a:r>
              <a:rPr lang="ar-EG" sz="4000" b="1" dirty="0"/>
              <a:t>فحص أوراق الونش</a:t>
            </a:r>
            <a:endParaRPr lang="en-US" sz="4000" b="1" dirty="0"/>
          </a:p>
        </p:txBody>
      </p:sp>
      <p:sp>
        <p:nvSpPr>
          <p:cNvPr id="3" name="Content Placeholder 2"/>
          <p:cNvSpPr>
            <a:spLocks noGrp="1"/>
          </p:cNvSpPr>
          <p:nvPr>
            <p:ph sz="quarter" idx="1"/>
          </p:nvPr>
        </p:nvSpPr>
        <p:spPr>
          <a:xfrm>
            <a:off x="457200" y="1981200"/>
            <a:ext cx="7467600" cy="4492752"/>
          </a:xfrm>
        </p:spPr>
        <p:txBody>
          <a:bodyPr/>
          <a:lstStyle/>
          <a:p>
            <a:pPr algn="r" rtl="1"/>
            <a:r>
              <a:rPr lang="ar-EG" dirty="0"/>
              <a:t>رخصة السائق</a:t>
            </a:r>
          </a:p>
          <a:p>
            <a:pPr algn="r" rtl="1"/>
            <a:r>
              <a:rPr lang="ar-EG" dirty="0"/>
              <a:t>شهادة المعايرة</a:t>
            </a:r>
          </a:p>
          <a:p>
            <a:pPr algn="r" rtl="1"/>
            <a:r>
              <a:rPr lang="ar-EG" dirty="0"/>
              <a:t>كتيب الونش وجدول الأحمال</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114</a:t>
            </a:fld>
            <a:endParaRPr lang="en-US"/>
          </a:p>
        </p:txBody>
      </p:sp>
      <p:pic>
        <p:nvPicPr>
          <p:cNvPr id="5" name="Picture 4"/>
          <p:cNvPicPr>
            <a:picLocks noChangeAspect="1"/>
          </p:cNvPicPr>
          <p:nvPr/>
        </p:nvPicPr>
        <p:blipFill>
          <a:blip r:embed="rId2"/>
          <a:stretch>
            <a:fillRect/>
          </a:stretch>
        </p:blipFill>
        <p:spPr>
          <a:xfrm>
            <a:off x="457200" y="1828800"/>
            <a:ext cx="3521928" cy="4654530"/>
          </a:xfrm>
          <a:prstGeom prst="rect">
            <a:avLst/>
          </a:prstGeom>
        </p:spPr>
      </p:pic>
    </p:spTree>
    <p:extLst>
      <p:ext uri="{BB962C8B-B14F-4D97-AF65-F5344CB8AC3E}">
        <p14:creationId xmlns:p14="http://schemas.microsoft.com/office/powerpoint/2010/main" val="12347625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3542" y="159135"/>
            <a:ext cx="2667000" cy="639762"/>
          </a:xfrm>
        </p:spPr>
        <p:txBody>
          <a:bodyPr/>
          <a:lstStyle/>
          <a:p>
            <a:r>
              <a:rPr lang="en-US" dirty="0"/>
              <a:t>Case Study</a:t>
            </a:r>
          </a:p>
        </p:txBody>
      </p:sp>
      <p:pic>
        <p:nvPicPr>
          <p:cNvPr id="5" name="Content Placeholder 4"/>
          <p:cNvPicPr>
            <a:picLocks noGrp="1" noChangeAspect="1"/>
          </p:cNvPicPr>
          <p:nvPr>
            <p:ph sz="quarter" idx="1"/>
          </p:nvPr>
        </p:nvPicPr>
        <p:blipFill rotWithShape="1">
          <a:blip r:embed="rId2"/>
          <a:srcRect l="30612" t="6479" r="28571" b="6404"/>
          <a:stretch/>
        </p:blipFill>
        <p:spPr>
          <a:xfrm>
            <a:off x="228600" y="159135"/>
            <a:ext cx="5814942" cy="6666781"/>
          </a:xfrm>
          <a:prstGeom prst="rect">
            <a:avLst/>
          </a:prstGeom>
        </p:spPr>
      </p:pic>
      <p:sp>
        <p:nvSpPr>
          <p:cNvPr id="4" name="Slide Number Placeholder 3"/>
          <p:cNvSpPr>
            <a:spLocks noGrp="1"/>
          </p:cNvSpPr>
          <p:nvPr>
            <p:ph type="sldNum" sz="quarter" idx="15"/>
          </p:nvPr>
        </p:nvSpPr>
        <p:spPr/>
        <p:txBody>
          <a:bodyPr/>
          <a:lstStyle/>
          <a:p>
            <a:fld id="{B6F15528-21DE-4FAA-801E-634DDDAF4B2B}" type="slidenum">
              <a:rPr lang="en-US" smtClean="0"/>
              <a:pPr/>
              <a:t>115</a:t>
            </a:fld>
            <a:endParaRPr lang="en-US"/>
          </a:p>
        </p:txBody>
      </p:sp>
      <p:sp>
        <p:nvSpPr>
          <p:cNvPr id="6" name="TextBox 5"/>
          <p:cNvSpPr txBox="1"/>
          <p:nvPr/>
        </p:nvSpPr>
        <p:spPr>
          <a:xfrm>
            <a:off x="6063595" y="1219200"/>
            <a:ext cx="2675021" cy="923330"/>
          </a:xfrm>
          <a:prstGeom prst="rect">
            <a:avLst/>
          </a:prstGeom>
          <a:noFill/>
        </p:spPr>
        <p:txBody>
          <a:bodyPr wrap="square" rtlCol="0">
            <a:spAutoFit/>
          </a:bodyPr>
          <a:lstStyle/>
          <a:p>
            <a:r>
              <a:rPr lang="en-US" sz="1200" b="1" dirty="0"/>
              <a:t>5 ton Load</a:t>
            </a:r>
          </a:p>
          <a:p>
            <a:r>
              <a:rPr lang="en-US" sz="1200" b="1" dirty="0"/>
              <a:t>Pick Point: 14 meters</a:t>
            </a:r>
          </a:p>
          <a:p>
            <a:r>
              <a:rPr lang="en-US" sz="1200" b="1" dirty="0"/>
              <a:t>Unloading Point: 18 meters</a:t>
            </a:r>
          </a:p>
          <a:p>
            <a:endParaRPr lang="en-US" dirty="0"/>
          </a:p>
        </p:txBody>
      </p:sp>
    </p:spTree>
    <p:extLst>
      <p:ext uri="{BB962C8B-B14F-4D97-AF65-F5344CB8AC3E}">
        <p14:creationId xmlns:p14="http://schemas.microsoft.com/office/powerpoint/2010/main" val="19119842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Crane Outriggers</a:t>
            </a:r>
            <a:br>
              <a:rPr lang="en-US" b="1" dirty="0"/>
            </a:br>
            <a:r>
              <a:rPr lang="ar-EG" b="1" dirty="0"/>
              <a:t>ركائز الونش</a:t>
            </a:r>
            <a:endParaRPr lang="en-US" b="1" dirty="0"/>
          </a:p>
        </p:txBody>
      </p:sp>
      <p:pic>
        <p:nvPicPr>
          <p:cNvPr id="5" name="Content Placeholder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990600" y="1906372"/>
            <a:ext cx="6934200" cy="3827678"/>
          </a:xfrm>
          <a:prstGeom prst="rect">
            <a:avLst/>
          </a:prstGeom>
        </p:spPr>
      </p:pic>
      <p:sp>
        <p:nvSpPr>
          <p:cNvPr id="4" name="Slide Number Placeholder 3"/>
          <p:cNvSpPr>
            <a:spLocks noGrp="1"/>
          </p:cNvSpPr>
          <p:nvPr>
            <p:ph type="sldNum" sz="quarter" idx="15"/>
          </p:nvPr>
        </p:nvSpPr>
        <p:spPr/>
        <p:txBody>
          <a:bodyPr/>
          <a:lstStyle/>
          <a:p>
            <a:fld id="{B6F15528-21DE-4FAA-801E-634DDDAF4B2B}" type="slidenum">
              <a:rPr lang="en-US" smtClean="0"/>
              <a:pPr/>
              <a:t>116</a:t>
            </a:fld>
            <a:endParaRPr lang="en-US"/>
          </a:p>
        </p:txBody>
      </p:sp>
    </p:spTree>
    <p:extLst>
      <p:ext uri="{BB962C8B-B14F-4D97-AF65-F5344CB8AC3E}">
        <p14:creationId xmlns:p14="http://schemas.microsoft.com/office/powerpoint/2010/main" val="13348902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Crane Mat/ mudsill</a:t>
            </a:r>
            <a:br>
              <a:rPr lang="en-US" dirty="0"/>
            </a:br>
            <a:r>
              <a:rPr lang="ar-EG" dirty="0"/>
              <a:t>طبلية الونش</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Area</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𝑚</m:t>
                            </m:r>
                          </m:e>
                        </m:d>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65</m:t>
                    </m:r>
                    <m:r>
                      <a:rPr lang="en-US" i="1">
                        <a:latin typeface="Cambria Math" panose="02040503050406030204" pitchFamily="18" charset="0"/>
                      </a:rPr>
                      <m:t>𝑥</m:t>
                    </m:r>
                    <m:f>
                      <m:fPr>
                        <m:ctrlPr>
                          <a:rPr lang="en-US" i="1">
                            <a:latin typeface="Cambria Math" panose="02040503050406030204" pitchFamily="18" charset="0"/>
                          </a:rPr>
                        </m:ctrlPr>
                      </m:fPr>
                      <m:num>
                        <m:r>
                          <a:rPr lang="en-US" i="1">
                            <a:latin typeface="Cambria Math" panose="02040503050406030204" pitchFamily="18" charset="0"/>
                          </a:rPr>
                          <m:t>𝑐𝑟𝑎𝑛𝑒</m:t>
                        </m:r>
                        <m:r>
                          <a:rPr lang="en-US" i="1">
                            <a:latin typeface="Cambria Math" panose="02040503050406030204" pitchFamily="18" charset="0"/>
                          </a:rPr>
                          <m:t> </m:t>
                        </m:r>
                        <m:r>
                          <a:rPr lang="en-US" i="1">
                            <a:latin typeface="Cambria Math" panose="02040503050406030204" pitchFamily="18" charset="0"/>
                          </a:rPr>
                          <m:t>𝑚𝑎𝑠𝑠</m:t>
                        </m:r>
                        <m:r>
                          <a:rPr lang="en-US" i="1">
                            <a:latin typeface="Cambria Math" panose="02040503050406030204" pitchFamily="18" charset="0"/>
                          </a:rPr>
                          <m:t>+</m:t>
                        </m:r>
                        <m:r>
                          <a:rPr lang="en-US" i="1">
                            <a:latin typeface="Cambria Math" panose="02040503050406030204" pitchFamily="18" charset="0"/>
                          </a:rPr>
                          <m:t>𝑙𝑜𝑎𝑑</m:t>
                        </m:r>
                      </m:num>
                      <m:den>
                        <m:r>
                          <a:rPr lang="en-US" i="1">
                            <a:latin typeface="Cambria Math" panose="02040503050406030204" pitchFamily="18" charset="0"/>
                          </a:rPr>
                          <m:t>𝑠𝑜𝑖𝑙</m:t>
                        </m:r>
                        <m:r>
                          <a:rPr lang="en-US" i="1">
                            <a:latin typeface="Cambria Math" panose="02040503050406030204" pitchFamily="18" charset="0"/>
                          </a:rPr>
                          <m:t> </m:t>
                        </m:r>
                        <m:r>
                          <a:rPr lang="en-US" i="1">
                            <a:latin typeface="Cambria Math" panose="02040503050406030204" pitchFamily="18" charset="0"/>
                          </a:rPr>
                          <m:t>𝑏𝑒𝑎𝑟𝑖𝑛𝑔</m:t>
                        </m:r>
                        <m:r>
                          <a:rPr lang="en-US" i="1">
                            <a:latin typeface="Cambria Math" panose="02040503050406030204" pitchFamily="18" charset="0"/>
                          </a:rPr>
                          <m:t> </m:t>
                        </m:r>
                        <m:r>
                          <a:rPr lang="en-US" i="1">
                            <a:latin typeface="Cambria Math" panose="02040503050406030204" pitchFamily="18" charset="0"/>
                          </a:rPr>
                          <m:t>𝑝𝑟𝑒𝑠𝑠𝑢𝑟𝑒</m:t>
                        </m:r>
                      </m:den>
                    </m:f>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327"/>
                </a:stretch>
              </a:blipFill>
            </p:spPr>
            <p:txBody>
              <a:bodyPr/>
              <a:lstStyle/>
              <a:p>
                <a:r>
                  <a:rPr lang="en-US">
                    <a:noFill/>
                  </a:rPr>
                  <a:t> </a:t>
                </a:r>
              </a:p>
            </p:txBody>
          </p:sp>
        </mc:Fallback>
      </mc:AlternateContent>
      <p:sp>
        <p:nvSpPr>
          <p:cNvPr id="4" name="Slide Number Placeholder 3"/>
          <p:cNvSpPr>
            <a:spLocks noGrp="1"/>
          </p:cNvSpPr>
          <p:nvPr>
            <p:ph type="sldNum" sz="quarter" idx="15"/>
          </p:nvPr>
        </p:nvSpPr>
        <p:spPr/>
        <p:txBody>
          <a:bodyPr/>
          <a:lstStyle/>
          <a:p>
            <a:fld id="{B6F15528-21DE-4FAA-801E-634DDDAF4B2B}" type="slidenum">
              <a:rPr lang="en-US" smtClean="0"/>
              <a:pPr/>
              <a:t>117</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079" y="2562796"/>
            <a:ext cx="3968768" cy="294855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9979" y="2562797"/>
            <a:ext cx="3992831" cy="2948558"/>
          </a:xfrm>
          <a:prstGeom prst="rect">
            <a:avLst/>
          </a:prstGeom>
        </p:spPr>
      </p:pic>
    </p:spTree>
    <p:extLst>
      <p:ext uri="{BB962C8B-B14F-4D97-AF65-F5344CB8AC3E}">
        <p14:creationId xmlns:p14="http://schemas.microsoft.com/office/powerpoint/2010/main" val="15081073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52400" y="228599"/>
            <a:ext cx="8153400" cy="5420613"/>
          </a:xfrm>
          <a:prstGeom prst="rect">
            <a:avLst/>
          </a:prstGeom>
        </p:spPr>
      </p:pic>
      <p:sp>
        <p:nvSpPr>
          <p:cNvPr id="4" name="Slide Number Placeholder 3"/>
          <p:cNvSpPr>
            <a:spLocks noGrp="1"/>
          </p:cNvSpPr>
          <p:nvPr>
            <p:ph type="sldNum" sz="quarter" idx="15"/>
          </p:nvPr>
        </p:nvSpPr>
        <p:spPr/>
        <p:txBody>
          <a:bodyPr/>
          <a:lstStyle/>
          <a:p>
            <a:fld id="{B6F15528-21DE-4FAA-801E-634DDDAF4B2B}" type="slidenum">
              <a:rPr lang="en-US" smtClean="0"/>
              <a:pPr/>
              <a:t>118</a:t>
            </a:fld>
            <a:endParaRPr lang="en-US"/>
          </a:p>
        </p:txBody>
      </p:sp>
    </p:spTree>
    <p:extLst>
      <p:ext uri="{BB962C8B-B14F-4D97-AF65-F5344CB8AC3E}">
        <p14:creationId xmlns:p14="http://schemas.microsoft.com/office/powerpoint/2010/main" val="42408394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sz="quarter" idx="1"/>
          </p:nvPr>
        </p:nvSpPr>
        <p:spPr/>
        <p:txBody>
          <a:bodyPr/>
          <a:lstStyle/>
          <a:p>
            <a:r>
              <a:rPr lang="en-US" dirty="0"/>
              <a:t>50 Ton Crane Lifting 4 Ton</a:t>
            </a:r>
          </a:p>
          <a:p>
            <a:r>
              <a:rPr lang="en-US" dirty="0"/>
              <a:t>Ground Bearing Capacity= 28.5 ton/m2</a:t>
            </a:r>
          </a:p>
          <a:p>
            <a:pPr marL="0" indent="0">
              <a:buNone/>
            </a:pPr>
            <a:endParaRPr lang="en-US" dirty="0"/>
          </a:p>
          <a:p>
            <a:r>
              <a:rPr lang="en-US" dirty="0"/>
              <a:t>Mat Size Required?????</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119</a:t>
            </a:fld>
            <a:endParaRPr lang="en-US"/>
          </a:p>
        </p:txBody>
      </p:sp>
    </p:spTree>
    <p:extLst>
      <p:ext uri="{BB962C8B-B14F-4D97-AF65-F5344CB8AC3E}">
        <p14:creationId xmlns:p14="http://schemas.microsoft.com/office/powerpoint/2010/main" val="3542273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639762"/>
          </a:xfrm>
        </p:spPr>
        <p:txBody>
          <a:bodyPr>
            <a:normAutofit/>
          </a:bodyPr>
          <a:lstStyle/>
          <a:p>
            <a:pPr algn="r" rtl="1"/>
            <a:r>
              <a:rPr lang="ar-EG" sz="2400" b="1" dirty="0"/>
              <a:t>طريقة إختيار الويرات الصلب  </a:t>
            </a:r>
            <a:r>
              <a:rPr lang="en-US" sz="2400" b="1" dirty="0"/>
              <a:t>Wire Rope Sling Selection</a:t>
            </a:r>
          </a:p>
        </p:txBody>
      </p:sp>
      <p:sp>
        <p:nvSpPr>
          <p:cNvPr id="3" name="Content Placeholder 2"/>
          <p:cNvSpPr>
            <a:spLocks noGrp="1"/>
          </p:cNvSpPr>
          <p:nvPr>
            <p:ph sz="quarter" idx="1"/>
          </p:nvPr>
        </p:nvSpPr>
        <p:spPr/>
        <p:txBody>
          <a:bodyPr/>
          <a:lstStyle/>
          <a:p>
            <a:pPr algn="r" rtl="1"/>
            <a:r>
              <a:rPr lang="ar-EG" b="1" dirty="0"/>
              <a:t>القوة   </a:t>
            </a:r>
            <a:r>
              <a:rPr lang="en-US" b="1" dirty="0"/>
              <a:t>Strength                                                         </a:t>
            </a:r>
          </a:p>
          <a:p>
            <a:pPr algn="r" rtl="1"/>
            <a:endParaRPr lang="ar-EG" dirty="0"/>
          </a:p>
          <a:p>
            <a:pPr algn="r" rtl="1">
              <a:buFont typeface="Wingdings" panose="05000000000000000000" pitchFamily="2" charset="2"/>
              <a:buChar char="§"/>
            </a:pPr>
            <a:r>
              <a:rPr lang="ar-EG" dirty="0"/>
              <a:t>تتحدد قوة الواير بناء على حجمه ودرجته وبنائه</a:t>
            </a:r>
          </a:p>
          <a:p>
            <a:pPr algn="r" rtl="1">
              <a:buFont typeface="Wingdings" panose="05000000000000000000" pitchFamily="2" charset="2"/>
              <a:buChar char="§"/>
            </a:pPr>
            <a:endParaRPr lang="ar-EG" dirty="0"/>
          </a:p>
          <a:p>
            <a:pPr algn="r" rtl="1">
              <a:buFont typeface="Wingdings" panose="05000000000000000000" pitchFamily="2" charset="2"/>
              <a:buChar char="§"/>
            </a:pPr>
            <a:r>
              <a:rPr lang="ar-EG" dirty="0"/>
              <a:t>يتم صنع الواير الصلب بمعامل أمان (</a:t>
            </a:r>
            <a:r>
              <a:rPr lang="en-US" dirty="0"/>
              <a:t>Design Factor</a:t>
            </a:r>
            <a:r>
              <a:rPr lang="ar-EG" dirty="0"/>
              <a:t>) 5:1 أي أن الواير المصمم لرفع حمولة قصوى مقدارها 2 طن يتم تصميمه واختباره بحيث يتحمل 10 أطنان كي يتحمل ظروف الخدمة الشاقة.</a:t>
            </a:r>
          </a:p>
          <a:p>
            <a:pPr algn="r" rtl="1">
              <a:buFont typeface="Wingdings" panose="05000000000000000000" pitchFamily="2" charset="2"/>
              <a:buChar char="§"/>
            </a:pPr>
            <a:endParaRPr lang="ar-EG" dirty="0"/>
          </a:p>
          <a:p>
            <a:pPr algn="r" rtl="1">
              <a:buFont typeface="Wingdings" panose="05000000000000000000" pitchFamily="2" charset="2"/>
              <a:buChar char="§"/>
            </a:pPr>
            <a:r>
              <a:rPr lang="ar-EG" dirty="0"/>
              <a:t>إذا تم صنع الواير بمعامل أمان أقل من 5:1 يجب أن يتم تقليل الحمولة القصوى حتى تصل الى 5:1</a:t>
            </a:r>
          </a:p>
          <a:p>
            <a:pPr algn="r" rtl="1"/>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3587909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and Bad practice</a:t>
            </a:r>
          </a:p>
        </p:txBody>
      </p:sp>
      <p:pic>
        <p:nvPicPr>
          <p:cNvPr id="5" name="Content Placeholder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52400" y="1828800"/>
            <a:ext cx="4319016" cy="1885022"/>
          </a:xfrm>
          <a:prstGeom prst="rect">
            <a:avLst/>
          </a:prstGeom>
        </p:spPr>
      </p:pic>
      <p:sp>
        <p:nvSpPr>
          <p:cNvPr id="4" name="Slide Number Placeholder 3"/>
          <p:cNvSpPr>
            <a:spLocks noGrp="1"/>
          </p:cNvSpPr>
          <p:nvPr>
            <p:ph type="sldNum" sz="quarter" idx="15"/>
          </p:nvPr>
        </p:nvSpPr>
        <p:spPr/>
        <p:txBody>
          <a:bodyPr/>
          <a:lstStyle/>
          <a:p>
            <a:fld id="{B6F15528-21DE-4FAA-801E-634DDDAF4B2B}" type="slidenum">
              <a:rPr lang="en-US" smtClean="0"/>
              <a:pPr/>
              <a:t>120</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4495800"/>
            <a:ext cx="4343400" cy="204154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1416" y="1828800"/>
            <a:ext cx="4195544" cy="1925443"/>
          </a:xfrm>
          <a:prstGeom prst="rect">
            <a:avLst/>
          </a:prstGeom>
        </p:spPr>
      </p:pic>
    </p:spTree>
    <p:extLst>
      <p:ext uri="{BB962C8B-B14F-4D97-AF65-F5344CB8AC3E}">
        <p14:creationId xmlns:p14="http://schemas.microsoft.com/office/powerpoint/2010/main" val="32187254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and Bad practice</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121</a:t>
            </a:fld>
            <a:endParaRPr lang="en-US"/>
          </a:p>
        </p:txBody>
      </p:sp>
      <p:pic>
        <p:nvPicPr>
          <p:cNvPr id="6" name="Content Placeholder 5"/>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65221" y="1600200"/>
            <a:ext cx="3365264" cy="2354703"/>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0" y="1600199"/>
            <a:ext cx="3361253" cy="235470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4137465"/>
            <a:ext cx="3365264" cy="235470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38600" y="4137464"/>
            <a:ext cx="3373285" cy="2354704"/>
          </a:xfrm>
          <a:prstGeom prst="rect">
            <a:avLst/>
          </a:prstGeom>
        </p:spPr>
      </p:pic>
    </p:spTree>
    <p:extLst>
      <p:ext uri="{BB962C8B-B14F-4D97-AF65-F5344CB8AC3E}">
        <p14:creationId xmlns:p14="http://schemas.microsoft.com/office/powerpoint/2010/main" val="4932906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Excavation </a:t>
            </a:r>
            <a:r>
              <a:rPr lang="ar-EG" b="1" dirty="0"/>
              <a:t>الحفر   </a:t>
            </a:r>
            <a:endParaRPr lang="en-US" b="1" dirty="0"/>
          </a:p>
        </p:txBody>
      </p:sp>
      <p:pic>
        <p:nvPicPr>
          <p:cNvPr id="5" name="Content Placeholder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457200" y="2054176"/>
            <a:ext cx="7467600" cy="3965672"/>
          </a:xfrm>
          <a:prstGeom prst="rect">
            <a:avLst/>
          </a:prstGeom>
        </p:spPr>
      </p:pic>
      <p:sp>
        <p:nvSpPr>
          <p:cNvPr id="4" name="Slide Number Placeholder 3"/>
          <p:cNvSpPr>
            <a:spLocks noGrp="1"/>
          </p:cNvSpPr>
          <p:nvPr>
            <p:ph type="sldNum" sz="quarter" idx="15"/>
          </p:nvPr>
        </p:nvSpPr>
        <p:spPr/>
        <p:txBody>
          <a:bodyPr/>
          <a:lstStyle/>
          <a:p>
            <a:fld id="{B6F15528-21DE-4FAA-801E-634DDDAF4B2B}" type="slidenum">
              <a:rPr lang="en-US" smtClean="0"/>
              <a:pPr/>
              <a:t>122</a:t>
            </a:fld>
            <a:endParaRPr lang="en-US"/>
          </a:p>
        </p:txBody>
      </p:sp>
    </p:spTree>
    <p:extLst>
      <p:ext uri="{BB962C8B-B14F-4D97-AF65-F5344CB8AC3E}">
        <p14:creationId xmlns:p14="http://schemas.microsoft.com/office/powerpoint/2010/main" val="9097130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Excavation </a:t>
            </a:r>
            <a:r>
              <a:rPr lang="ar-EG" b="1" dirty="0"/>
              <a:t>الحفر   </a:t>
            </a:r>
            <a:endParaRPr lang="en-US" b="1" dirty="0"/>
          </a:p>
        </p:txBody>
      </p:sp>
      <p:pic>
        <p:nvPicPr>
          <p:cNvPr id="5" name="Content Placeholder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652789" y="1676400"/>
            <a:ext cx="5883148" cy="4021555"/>
          </a:xfrm>
          <a:prstGeom prst="rect">
            <a:avLst/>
          </a:prstGeom>
        </p:spPr>
      </p:pic>
      <p:sp>
        <p:nvSpPr>
          <p:cNvPr id="4" name="Slide Number Placeholder 3"/>
          <p:cNvSpPr>
            <a:spLocks noGrp="1"/>
          </p:cNvSpPr>
          <p:nvPr>
            <p:ph type="sldNum" sz="quarter" idx="15"/>
          </p:nvPr>
        </p:nvSpPr>
        <p:spPr/>
        <p:txBody>
          <a:bodyPr/>
          <a:lstStyle/>
          <a:p>
            <a:fld id="{B6F15528-21DE-4FAA-801E-634DDDAF4B2B}" type="slidenum">
              <a:rPr lang="en-US" smtClean="0"/>
              <a:pPr/>
              <a:t>123</a:t>
            </a:fld>
            <a:endParaRPr lang="en-US"/>
          </a:p>
        </p:txBody>
      </p:sp>
      <p:sp>
        <p:nvSpPr>
          <p:cNvPr id="3" name="TextBox 2"/>
          <p:cNvSpPr txBox="1"/>
          <p:nvPr/>
        </p:nvSpPr>
        <p:spPr>
          <a:xfrm>
            <a:off x="304799" y="2209800"/>
            <a:ext cx="2347989" cy="3600986"/>
          </a:xfrm>
          <a:prstGeom prst="rect">
            <a:avLst/>
          </a:prstGeom>
          <a:noFill/>
        </p:spPr>
        <p:txBody>
          <a:bodyPr wrap="square" rtlCol="0">
            <a:spAutoFit/>
          </a:bodyPr>
          <a:lstStyle/>
          <a:p>
            <a:pPr>
              <a:lnSpc>
                <a:spcPct val="150000"/>
              </a:lnSpc>
            </a:pPr>
            <a:r>
              <a:rPr lang="en-US" sz="1400" b="1" dirty="0"/>
              <a:t>B = 1 m</a:t>
            </a:r>
          </a:p>
          <a:p>
            <a:pPr>
              <a:lnSpc>
                <a:spcPct val="150000"/>
              </a:lnSpc>
            </a:pPr>
            <a:r>
              <a:rPr lang="en-US" sz="1400" b="1" dirty="0">
                <a:effectLst>
                  <a:outerShdw blurRad="38100" dist="38100" dir="2700000" algn="tl">
                    <a:srgbClr val="000000">
                      <a:alpha val="43137"/>
                    </a:srgbClr>
                  </a:outerShdw>
                </a:effectLst>
              </a:rPr>
              <a:t>D = 5 m</a:t>
            </a:r>
          </a:p>
          <a:p>
            <a:pPr>
              <a:lnSpc>
                <a:spcPct val="150000"/>
              </a:lnSpc>
            </a:pPr>
            <a:r>
              <a:rPr lang="en-US" sz="1400" b="1" dirty="0">
                <a:effectLst>
                  <a:outerShdw blurRad="38100" dist="38100" dir="2700000" algn="tl">
                    <a:srgbClr val="000000">
                      <a:alpha val="43137"/>
                    </a:srgbClr>
                  </a:outerShdw>
                </a:effectLst>
              </a:rPr>
              <a:t>d = 6 m</a:t>
            </a:r>
          </a:p>
          <a:p>
            <a:pPr>
              <a:lnSpc>
                <a:spcPct val="150000"/>
              </a:lnSpc>
            </a:pPr>
            <a:r>
              <a:rPr lang="en-US" sz="1400" b="1" dirty="0">
                <a:effectLst>
                  <a:outerShdw blurRad="38100" dist="38100" dir="2700000" algn="tl">
                    <a:srgbClr val="000000">
                      <a:alpha val="43137"/>
                    </a:srgbClr>
                  </a:outerShdw>
                </a:effectLst>
              </a:rPr>
              <a:t>H = 4</a:t>
            </a:r>
            <a:endParaRPr lang="ar-EG" sz="1400" b="1" dirty="0">
              <a:effectLst>
                <a:outerShdw blurRad="38100" dist="38100" dir="2700000" algn="tl">
                  <a:srgbClr val="000000">
                    <a:alpha val="43137"/>
                  </a:srgbClr>
                </a:outerShdw>
              </a:effectLst>
            </a:endParaRPr>
          </a:p>
          <a:p>
            <a:pPr>
              <a:lnSpc>
                <a:spcPct val="150000"/>
              </a:lnSpc>
            </a:pPr>
            <a:endParaRPr lang="en-US" sz="1400" b="1" dirty="0">
              <a:effectLst>
                <a:outerShdw blurRad="38100" dist="38100" dir="2700000" algn="tl">
                  <a:srgbClr val="000000">
                    <a:alpha val="43137"/>
                  </a:srgbClr>
                </a:outerShdw>
              </a:effectLst>
            </a:endParaRPr>
          </a:p>
          <a:p>
            <a:pPr>
              <a:lnSpc>
                <a:spcPct val="150000"/>
              </a:lnSpc>
            </a:pPr>
            <a:r>
              <a:rPr lang="en-US" sz="1400" b="1" dirty="0">
                <a:effectLst>
                  <a:outerShdw blurRad="38100" dist="38100" dir="2700000" algn="tl">
                    <a:srgbClr val="000000">
                      <a:alpha val="43137"/>
                    </a:srgbClr>
                  </a:outerShdw>
                </a:effectLst>
              </a:rPr>
              <a:t>(4B = 4m)	</a:t>
            </a:r>
            <a:endParaRPr lang="ar-EG" sz="1400" b="1" dirty="0">
              <a:effectLst>
                <a:outerShdw blurRad="38100" dist="38100" dir="2700000" algn="tl">
                  <a:srgbClr val="000000">
                    <a:alpha val="43137"/>
                  </a:srgbClr>
                </a:outerShdw>
              </a:effectLst>
            </a:endParaRPr>
          </a:p>
          <a:p>
            <a:pPr>
              <a:lnSpc>
                <a:spcPct val="150000"/>
              </a:lnSpc>
            </a:pPr>
            <a:r>
              <a:rPr lang="en-US" sz="1400" b="1" dirty="0">
                <a:effectLst>
                  <a:outerShdw blurRad="38100" dist="38100" dir="2700000" algn="tl">
                    <a:srgbClr val="000000">
                      <a:alpha val="43137"/>
                    </a:srgbClr>
                  </a:outerShdw>
                </a:effectLst>
              </a:rPr>
              <a:t>(2H = 8m)</a:t>
            </a:r>
          </a:p>
          <a:p>
            <a:pPr>
              <a:lnSpc>
                <a:spcPct val="150000"/>
              </a:lnSpc>
            </a:pPr>
            <a:endParaRPr lang="en-US" sz="1400" b="1" dirty="0">
              <a:effectLst>
                <a:outerShdw blurRad="38100" dist="38100" dir="2700000" algn="tl">
                  <a:srgbClr val="000000">
                    <a:alpha val="43137"/>
                  </a:srgbClr>
                </a:outerShdw>
              </a:effectLst>
            </a:endParaRPr>
          </a:p>
          <a:p>
            <a:pPr>
              <a:lnSpc>
                <a:spcPct val="150000"/>
              </a:lnSpc>
            </a:pPr>
            <a:r>
              <a:rPr lang="en-US" sz="1400" b="1" dirty="0">
                <a:effectLst>
                  <a:outerShdw blurRad="38100" dist="38100" dir="2700000" algn="tl">
                    <a:srgbClr val="000000">
                      <a:alpha val="43137"/>
                    </a:srgbClr>
                  </a:outerShdw>
                </a:effectLst>
              </a:rPr>
              <a:t>D = 5m &gt; 4B = 4m</a:t>
            </a:r>
          </a:p>
          <a:p>
            <a:pPr>
              <a:lnSpc>
                <a:spcPct val="150000"/>
              </a:lnSpc>
            </a:pPr>
            <a:r>
              <a:rPr lang="en-US" sz="1400" b="1" dirty="0">
                <a:effectLst>
                  <a:outerShdw blurRad="38100" dist="38100" dir="2700000" algn="tl">
                    <a:srgbClr val="000000">
                      <a:alpha val="43137"/>
                    </a:srgbClr>
                  </a:outerShdw>
                </a:effectLst>
              </a:rPr>
              <a:t>D + d = 11 m &gt; 2H = 8m</a:t>
            </a:r>
          </a:p>
          <a:p>
            <a:endParaRPr lang="en-US" dirty="0"/>
          </a:p>
        </p:txBody>
      </p:sp>
    </p:spTree>
    <p:extLst>
      <p:ext uri="{BB962C8B-B14F-4D97-AF65-F5344CB8AC3E}">
        <p14:creationId xmlns:p14="http://schemas.microsoft.com/office/powerpoint/2010/main" val="7555220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Crane Drum</a:t>
            </a:r>
            <a:br>
              <a:rPr lang="en-US" b="1" dirty="0"/>
            </a:br>
            <a:r>
              <a:rPr lang="ar-EG" b="1" dirty="0"/>
              <a:t>رصاص الونش</a:t>
            </a:r>
            <a:endParaRPr lang="en-US" b="1" dirty="0"/>
          </a:p>
        </p:txBody>
      </p:sp>
      <p:pic>
        <p:nvPicPr>
          <p:cNvPr id="5" name="Content Placeholder 4">
            <a:hlinkClick r:id="rId2" action="ppaction://hlinkfile"/>
          </p:cNvPr>
          <p:cNvPicPr>
            <a:picLocks noGrp="1" noChangeAspect="1"/>
          </p:cNvPicPr>
          <p:nvPr>
            <p:ph sz="quarter" idx="1"/>
          </p:nvPr>
        </p:nvPicPr>
        <p:blipFill>
          <a:blip r:embed="rId3"/>
          <a:stretch>
            <a:fillRect/>
          </a:stretch>
        </p:blipFill>
        <p:spPr>
          <a:xfrm>
            <a:off x="1143000" y="1897901"/>
            <a:ext cx="6096000" cy="4076700"/>
          </a:xfrm>
          <a:prstGeom prst="rect">
            <a:avLst/>
          </a:prstGeom>
        </p:spPr>
      </p:pic>
      <p:sp>
        <p:nvSpPr>
          <p:cNvPr id="4" name="Slide Number Placeholder 3"/>
          <p:cNvSpPr>
            <a:spLocks noGrp="1"/>
          </p:cNvSpPr>
          <p:nvPr>
            <p:ph type="sldNum" sz="quarter" idx="15"/>
          </p:nvPr>
        </p:nvSpPr>
        <p:spPr/>
        <p:txBody>
          <a:bodyPr/>
          <a:lstStyle/>
          <a:p>
            <a:fld id="{B6F15528-21DE-4FAA-801E-634DDDAF4B2B}" type="slidenum">
              <a:rPr lang="en-US" smtClean="0"/>
              <a:pPr/>
              <a:t>124</a:t>
            </a:fld>
            <a:endParaRPr lang="en-US"/>
          </a:p>
        </p:txBody>
      </p:sp>
    </p:spTree>
    <p:extLst>
      <p:ext uri="{BB962C8B-B14F-4D97-AF65-F5344CB8AC3E}">
        <p14:creationId xmlns:p14="http://schemas.microsoft.com/office/powerpoint/2010/main" val="39482398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7467600" cy="563562"/>
          </a:xfrm>
        </p:spPr>
        <p:txBody>
          <a:bodyPr>
            <a:noAutofit/>
          </a:bodyPr>
          <a:lstStyle/>
          <a:p>
            <a:pPr algn="ctr"/>
            <a:r>
              <a:rPr lang="en-US" sz="4000" b="1" dirty="0"/>
              <a:t>sheaves</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228600" y="1143000"/>
            <a:ext cx="7900416" cy="5229726"/>
          </a:xfrm>
        </p:spPr>
      </p:pic>
      <p:sp>
        <p:nvSpPr>
          <p:cNvPr id="4" name="Slide Number Placeholder 3"/>
          <p:cNvSpPr>
            <a:spLocks noGrp="1"/>
          </p:cNvSpPr>
          <p:nvPr>
            <p:ph type="sldNum" sz="quarter" idx="15"/>
          </p:nvPr>
        </p:nvSpPr>
        <p:spPr/>
        <p:txBody>
          <a:bodyPr/>
          <a:lstStyle/>
          <a:p>
            <a:fld id="{B6F15528-21DE-4FAA-801E-634DDDAF4B2B}" type="slidenum">
              <a:rPr lang="en-US" smtClean="0"/>
              <a:pPr/>
              <a:t>125</a:t>
            </a:fld>
            <a:endParaRPr lang="en-US"/>
          </a:p>
        </p:txBody>
      </p:sp>
    </p:spTree>
    <p:extLst>
      <p:ext uri="{BB962C8B-B14F-4D97-AF65-F5344CB8AC3E}">
        <p14:creationId xmlns:p14="http://schemas.microsoft.com/office/powerpoint/2010/main" val="38332954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39762"/>
          </a:xfrm>
        </p:spPr>
        <p:txBody>
          <a:bodyPr/>
          <a:lstStyle/>
          <a:p>
            <a:r>
              <a:rPr lang="en-US" dirty="0"/>
              <a:t>Crane Computer- Indicator</a:t>
            </a:r>
          </a:p>
        </p:txBody>
      </p:sp>
      <p:pic>
        <p:nvPicPr>
          <p:cNvPr id="5" name="Content Placeholder 4"/>
          <p:cNvPicPr>
            <a:picLocks noGrp="1" noChangeAspect="1"/>
          </p:cNvPicPr>
          <p:nvPr>
            <p:ph sz="quarter" idx="1"/>
          </p:nvPr>
        </p:nvPicPr>
        <p:blipFill rotWithShape="1">
          <a:blip r:embed="rId2" cstate="email">
            <a:extLst>
              <a:ext uri="{28A0092B-C50C-407E-A947-70E740481C1C}">
                <a14:useLocalDpi xmlns:a14="http://schemas.microsoft.com/office/drawing/2010/main"/>
              </a:ext>
            </a:extLst>
          </a:blip>
          <a:srcRect t="17199" b="15179"/>
          <a:stretch/>
        </p:blipFill>
        <p:spPr>
          <a:xfrm>
            <a:off x="220900" y="868362"/>
            <a:ext cx="7908116" cy="5897323"/>
          </a:xfrm>
        </p:spPr>
      </p:pic>
      <p:sp>
        <p:nvSpPr>
          <p:cNvPr id="4" name="Slide Number Placeholder 3"/>
          <p:cNvSpPr>
            <a:spLocks noGrp="1"/>
          </p:cNvSpPr>
          <p:nvPr>
            <p:ph type="sldNum" sz="quarter" idx="15"/>
          </p:nvPr>
        </p:nvSpPr>
        <p:spPr/>
        <p:txBody>
          <a:bodyPr/>
          <a:lstStyle/>
          <a:p>
            <a:fld id="{B6F15528-21DE-4FAA-801E-634DDDAF4B2B}" type="slidenum">
              <a:rPr lang="en-US" smtClean="0"/>
              <a:pPr/>
              <a:t>126</a:t>
            </a:fld>
            <a:endParaRPr lang="en-US"/>
          </a:p>
        </p:txBody>
      </p:sp>
    </p:spTree>
    <p:extLst>
      <p:ext uri="{BB962C8B-B14F-4D97-AF65-F5344CB8AC3E}">
        <p14:creationId xmlns:p14="http://schemas.microsoft.com/office/powerpoint/2010/main" val="30281701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load</a:t>
            </a:r>
          </a:p>
        </p:txBody>
      </p:sp>
      <p:sp>
        <p:nvSpPr>
          <p:cNvPr id="3" name="Content Placeholder 2"/>
          <p:cNvSpPr>
            <a:spLocks noGrp="1"/>
          </p:cNvSpPr>
          <p:nvPr>
            <p:ph sz="quarter" idx="1"/>
          </p:nvPr>
        </p:nvSpPr>
        <p:spPr/>
        <p:txBody>
          <a:bodyPr/>
          <a:lstStyle/>
          <a:p>
            <a:r>
              <a:rPr lang="en-US" dirty="0"/>
              <a:t>F= A*B*Cd</a:t>
            </a:r>
          </a:p>
          <a:p>
            <a:endParaRPr lang="en-US" dirty="0"/>
          </a:p>
          <a:p>
            <a:r>
              <a:rPr lang="en-US" dirty="0"/>
              <a:t>F= Force or Wind Load</a:t>
            </a:r>
          </a:p>
          <a:p>
            <a:r>
              <a:rPr lang="en-US" dirty="0"/>
              <a:t>A=Projected area of the object (length*width)</a:t>
            </a:r>
          </a:p>
          <a:p>
            <a:r>
              <a:rPr lang="en-US" dirty="0"/>
              <a:t>B=Wind pressure (0.00256*V2) mph</a:t>
            </a:r>
          </a:p>
          <a:p>
            <a:r>
              <a:rPr lang="en-US" dirty="0"/>
              <a:t>B=Wind Pressure (0.613*v2) meters per second</a:t>
            </a:r>
          </a:p>
          <a:p>
            <a:r>
              <a:rPr lang="en-US" dirty="0"/>
              <a:t>Cd=Drag coefficient 1.2 long cylinder</a:t>
            </a:r>
          </a:p>
          <a:p>
            <a:r>
              <a:rPr lang="en-US" dirty="0"/>
              <a:t>Cd=Drag coefficient 0.8 short cylinder</a:t>
            </a:r>
          </a:p>
          <a:p>
            <a:r>
              <a:rPr lang="en-US" dirty="0"/>
              <a:t>Cd=Drag coefficient 2 Flat Plate</a:t>
            </a:r>
          </a:p>
          <a:p>
            <a:r>
              <a:rPr lang="en-US" dirty="0"/>
              <a:t>Cd= Drag Coefficient 1.4 shorter flat plate</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127</a:t>
            </a:fld>
            <a:endParaRPr lang="en-US"/>
          </a:p>
        </p:txBody>
      </p:sp>
    </p:spTree>
    <p:extLst>
      <p:ext uri="{BB962C8B-B14F-4D97-AF65-F5344CB8AC3E}">
        <p14:creationId xmlns:p14="http://schemas.microsoft.com/office/powerpoint/2010/main" val="6908216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71800"/>
            <a:ext cx="7467600" cy="1143000"/>
          </a:xfrm>
        </p:spPr>
        <p:txBody>
          <a:bodyPr>
            <a:noAutofit/>
          </a:bodyPr>
          <a:lstStyle/>
          <a:p>
            <a:pPr algn="ctr"/>
            <a:r>
              <a:rPr lang="en-US" sz="8000" b="1" dirty="0">
                <a:solidFill>
                  <a:srgbClr val="0070C0"/>
                </a:solidFill>
              </a:rPr>
              <a:t>Thank You</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128</a:t>
            </a:fld>
            <a:endParaRPr lang="en-US"/>
          </a:p>
        </p:txBody>
      </p:sp>
    </p:spTree>
    <p:extLst>
      <p:ext uri="{BB962C8B-B14F-4D97-AF65-F5344CB8AC3E}">
        <p14:creationId xmlns:p14="http://schemas.microsoft.com/office/powerpoint/2010/main" val="372648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rtl="1"/>
            <a:r>
              <a:rPr lang="ar-EG" dirty="0"/>
              <a:t>مثـــال   </a:t>
            </a:r>
            <a:r>
              <a:rPr lang="en-US" dirty="0"/>
              <a:t>Example                                          </a:t>
            </a:r>
          </a:p>
        </p:txBody>
      </p:sp>
      <p:sp>
        <p:nvSpPr>
          <p:cNvPr id="3" name="Content Placeholder 2"/>
          <p:cNvSpPr>
            <a:spLocks noGrp="1"/>
          </p:cNvSpPr>
          <p:nvPr>
            <p:ph sz="quarter" idx="1"/>
          </p:nvPr>
        </p:nvSpPr>
        <p:spPr/>
        <p:txBody>
          <a:bodyPr/>
          <a:lstStyle/>
          <a:p>
            <a:r>
              <a:rPr lang="en-US" dirty="0"/>
              <a:t>IF WLL is 2000 KG</a:t>
            </a:r>
          </a:p>
          <a:p>
            <a:r>
              <a:rPr lang="en-US" dirty="0"/>
              <a:t>Design Factor is 3:1</a:t>
            </a:r>
          </a:p>
          <a:p>
            <a:r>
              <a:rPr lang="en-US" b="1" dirty="0"/>
              <a:t>SWL???</a:t>
            </a:r>
          </a:p>
          <a:p>
            <a:endParaRPr lang="en-US" dirty="0"/>
          </a:p>
          <a:p>
            <a:pPr marL="0" indent="0">
              <a:buNone/>
            </a:pPr>
            <a:r>
              <a:rPr lang="en-US" b="1" u="sng" dirty="0"/>
              <a:t>Answer</a:t>
            </a:r>
          </a:p>
          <a:p>
            <a:r>
              <a:rPr lang="en-US" dirty="0"/>
              <a:t>2000*3= 6000</a:t>
            </a:r>
          </a:p>
          <a:p>
            <a:r>
              <a:rPr lang="en-US" dirty="0"/>
              <a:t>2000*5=10000</a:t>
            </a:r>
          </a:p>
          <a:p>
            <a:r>
              <a:rPr lang="en-US" dirty="0"/>
              <a:t>6000/1000= 60%</a:t>
            </a:r>
          </a:p>
          <a:p>
            <a:r>
              <a:rPr lang="en-US" dirty="0"/>
              <a:t>(60*2000)/100=1200</a:t>
            </a:r>
          </a:p>
          <a:p>
            <a:r>
              <a:rPr lang="en-US" b="1" dirty="0"/>
              <a:t>SWL</a:t>
            </a:r>
            <a:r>
              <a:rPr lang="en-US" dirty="0"/>
              <a:t>=1200 KG</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425631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639762"/>
          </a:xfrm>
        </p:spPr>
        <p:txBody>
          <a:bodyPr>
            <a:normAutofit/>
          </a:bodyPr>
          <a:lstStyle/>
          <a:p>
            <a:pPr algn="r" rtl="1"/>
            <a:r>
              <a:rPr lang="ar-EG" sz="2400" b="1" dirty="0"/>
              <a:t>طريقة إختيار الويرات الصلب  </a:t>
            </a:r>
            <a:r>
              <a:rPr lang="en-US" sz="2400" b="1" dirty="0"/>
              <a:t>Wire Rope Sling Selection</a:t>
            </a:r>
          </a:p>
        </p:txBody>
      </p:sp>
      <p:sp>
        <p:nvSpPr>
          <p:cNvPr id="3" name="Content Placeholder 2"/>
          <p:cNvSpPr>
            <a:spLocks noGrp="1"/>
          </p:cNvSpPr>
          <p:nvPr>
            <p:ph sz="quarter" idx="1"/>
          </p:nvPr>
        </p:nvSpPr>
        <p:spPr/>
        <p:txBody>
          <a:bodyPr/>
          <a:lstStyle/>
          <a:p>
            <a:pPr algn="r" rtl="1"/>
            <a:r>
              <a:rPr lang="ar-EG" b="1" dirty="0"/>
              <a:t>حالة الواير  (الاستهلاك)  </a:t>
            </a:r>
            <a:r>
              <a:rPr lang="en-US" b="1" dirty="0"/>
              <a:t>Fatigue                                                         </a:t>
            </a:r>
          </a:p>
          <a:p>
            <a:pPr algn="r" rtl="1"/>
            <a:endParaRPr lang="ar-EG" dirty="0"/>
          </a:p>
          <a:p>
            <a:pPr algn="r" rtl="1"/>
            <a:r>
              <a:rPr lang="ar-EG" dirty="0"/>
              <a:t>يجب أن يتحمل الواير الإنثناء عدة مرات دون ضرر.</a:t>
            </a:r>
          </a:p>
          <a:p>
            <a:pPr algn="r" rtl="1"/>
            <a:r>
              <a:rPr lang="ar-EG" dirty="0"/>
              <a:t>يظهر الضرر على الواير نتيجة الثني تحت وزن الحمل ويؤثر على قطر الواير.</a:t>
            </a:r>
          </a:p>
          <a:p>
            <a:pPr algn="r" rtl="1"/>
            <a:r>
              <a:rPr lang="ar-EG" dirty="0"/>
              <a:t>لتفادي حدوث ذلك يجب وضع حماية أو وسيلة لمنع إنثناء الواير بصورة حادة</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4761807"/>
            <a:ext cx="4648200" cy="1943793"/>
          </a:xfrm>
          <a:prstGeom prst="rect">
            <a:avLst/>
          </a:prstGeom>
        </p:spPr>
      </p:pic>
      <p:sp>
        <p:nvSpPr>
          <p:cNvPr id="5" name="Slide Number Placeholder 4"/>
          <p:cNvSpPr>
            <a:spLocks noGrp="1"/>
          </p:cNvSpPr>
          <p:nvPr>
            <p:ph type="sldNum" sz="quarter" idx="15"/>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89821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639762"/>
          </a:xfrm>
        </p:spPr>
        <p:txBody>
          <a:bodyPr>
            <a:normAutofit/>
          </a:bodyPr>
          <a:lstStyle/>
          <a:p>
            <a:pPr algn="r" rtl="1"/>
            <a:r>
              <a:rPr lang="ar-EG" sz="2400" b="1" dirty="0"/>
              <a:t>طريقة إختيار الويرات الصلب  </a:t>
            </a:r>
            <a:r>
              <a:rPr lang="en-US" sz="2400" b="1" dirty="0"/>
              <a:t>Wire Rope Sling Selection</a:t>
            </a:r>
          </a:p>
        </p:txBody>
      </p:sp>
      <p:sp>
        <p:nvSpPr>
          <p:cNvPr id="3" name="Content Placeholder 2"/>
          <p:cNvSpPr>
            <a:spLocks noGrp="1"/>
          </p:cNvSpPr>
          <p:nvPr>
            <p:ph sz="quarter" idx="1"/>
          </p:nvPr>
        </p:nvSpPr>
        <p:spPr/>
        <p:txBody>
          <a:bodyPr/>
          <a:lstStyle/>
          <a:p>
            <a:pPr algn="r" rtl="1"/>
            <a:r>
              <a:rPr lang="ar-EG" b="1" dirty="0"/>
              <a:t>قطع الواير</a:t>
            </a:r>
            <a:r>
              <a:rPr lang="en-US" b="1" dirty="0"/>
              <a:t>Abrasive Wear                                                         </a:t>
            </a:r>
          </a:p>
          <a:p>
            <a:pPr algn="r" rtl="1"/>
            <a:endParaRPr lang="ar-EG" dirty="0"/>
          </a:p>
          <a:p>
            <a:pPr algn="r" rtl="1"/>
            <a:r>
              <a:rPr lang="ar-EG" dirty="0"/>
              <a:t>تعتمد قدرة الواير على مقاومة القطع والجرح على الحجم وعدد الويرات والتركيب (بناء الواير)</a:t>
            </a:r>
          </a:p>
          <a:p>
            <a:pPr algn="r" rtl="1"/>
            <a:r>
              <a:rPr lang="ar-EG" dirty="0"/>
              <a:t>الويرات الأقل سمكا تكون أكثر مرونة وقابلية للإنثناء لكنها أقل مقاومة للقطع.</a:t>
            </a:r>
          </a:p>
          <a:p>
            <a:pPr algn="r" rtl="1"/>
            <a:r>
              <a:rPr lang="ar-EG" dirty="0"/>
              <a:t>الويرات الأكثر سمكا تكون أكثر مقاومة للقطع</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2834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639762"/>
          </a:xfrm>
        </p:spPr>
        <p:txBody>
          <a:bodyPr>
            <a:normAutofit/>
          </a:bodyPr>
          <a:lstStyle/>
          <a:p>
            <a:pPr algn="r" rtl="1"/>
            <a:r>
              <a:rPr lang="ar-EG" sz="2400" b="1" dirty="0"/>
              <a:t>طريقة إختيار الويرات الصلب  </a:t>
            </a:r>
            <a:r>
              <a:rPr lang="en-US" sz="2400" b="1" dirty="0"/>
              <a:t>Wire Rope Sling Selection</a:t>
            </a:r>
          </a:p>
        </p:txBody>
      </p:sp>
      <p:sp>
        <p:nvSpPr>
          <p:cNvPr id="3" name="Content Placeholder 2"/>
          <p:cNvSpPr>
            <a:spLocks noGrp="1"/>
          </p:cNvSpPr>
          <p:nvPr>
            <p:ph sz="quarter" idx="1"/>
          </p:nvPr>
        </p:nvSpPr>
        <p:spPr/>
        <p:txBody>
          <a:bodyPr/>
          <a:lstStyle/>
          <a:p>
            <a:pPr algn="r" rtl="1"/>
            <a:r>
              <a:rPr lang="ar-EG" b="1" dirty="0"/>
              <a:t>سوء الإستخدام</a:t>
            </a:r>
            <a:r>
              <a:rPr lang="en-US" b="1" dirty="0"/>
              <a:t>Abuse                                                         </a:t>
            </a:r>
          </a:p>
          <a:p>
            <a:pPr algn="r" rtl="1"/>
            <a:endParaRPr lang="ar-EG" dirty="0"/>
          </a:p>
          <a:p>
            <a:pPr algn="r" rtl="1"/>
            <a:r>
              <a:rPr lang="ar-EG" dirty="0"/>
              <a:t>سوء استخدام الواير يؤدي لتدميره في شكل (عش العصفور- الإلتواءات- نقص قطر الواير أو قطع الواير)</a:t>
            </a:r>
          </a:p>
        </p:txBody>
      </p:sp>
      <p:pic>
        <p:nvPicPr>
          <p:cNvPr id="4" name="Picture 8" descr="Slide21"/>
          <p:cNvPicPr>
            <a:picLocks noChangeAspect="1" noChangeArrowheads="1"/>
          </p:cNvPicPr>
          <p:nvPr/>
        </p:nvPicPr>
        <p:blipFill>
          <a:blip r:embed="rId2" cstate="print"/>
          <a:srcRect l="6667" t="25864" r="56667" b="44507"/>
          <a:stretch>
            <a:fillRect/>
          </a:stretch>
        </p:blipFill>
        <p:spPr bwMode="auto">
          <a:xfrm>
            <a:off x="3124200" y="4100515"/>
            <a:ext cx="2893507" cy="1752600"/>
          </a:xfrm>
          <a:prstGeom prst="rect">
            <a:avLst/>
          </a:prstGeom>
          <a:ln>
            <a:noFill/>
          </a:ln>
          <a:effectLst>
            <a:softEdge rad="112500"/>
          </a:effectLst>
        </p:spPr>
      </p:pic>
      <p:pic>
        <p:nvPicPr>
          <p:cNvPr id="5" name="Picture 9" descr="Slide21"/>
          <p:cNvPicPr>
            <a:picLocks noChangeAspect="1" noChangeArrowheads="1"/>
          </p:cNvPicPr>
          <p:nvPr/>
        </p:nvPicPr>
        <p:blipFill>
          <a:blip r:embed="rId2" cstate="print"/>
          <a:srcRect l="48889" t="25555" r="14676" b="44815"/>
          <a:stretch>
            <a:fillRect/>
          </a:stretch>
        </p:blipFill>
        <p:spPr bwMode="auto">
          <a:xfrm>
            <a:off x="6218597" y="4191000"/>
            <a:ext cx="2514600" cy="1532447"/>
          </a:xfrm>
          <a:prstGeom prst="rect">
            <a:avLst/>
          </a:prstGeom>
          <a:ln>
            <a:noFill/>
          </a:ln>
          <a:effectLst>
            <a:softEdge rad="112500"/>
          </a:effectLst>
        </p:spPr>
      </p:pic>
      <p:pic>
        <p:nvPicPr>
          <p:cNvPr id="6" name="Picture 10" descr="Slide21"/>
          <p:cNvPicPr>
            <a:picLocks noChangeAspect="1" noChangeArrowheads="1"/>
          </p:cNvPicPr>
          <p:nvPr/>
        </p:nvPicPr>
        <p:blipFill>
          <a:blip r:embed="rId2" cstate="print"/>
          <a:srcRect l="36667" t="57408" r="36667" b="14444"/>
          <a:stretch>
            <a:fillRect/>
          </a:stretch>
        </p:blipFill>
        <p:spPr bwMode="auto">
          <a:xfrm>
            <a:off x="457200" y="4191000"/>
            <a:ext cx="2367485" cy="1521621"/>
          </a:xfrm>
          <a:prstGeom prst="rect">
            <a:avLst/>
          </a:prstGeom>
          <a:ln>
            <a:noFill/>
          </a:ln>
          <a:effectLst>
            <a:softEdge rad="112500"/>
          </a:effectLst>
        </p:spPr>
      </p:pic>
      <p:sp>
        <p:nvSpPr>
          <p:cNvPr id="7" name="Slide Number Placeholder 6"/>
          <p:cNvSpPr>
            <a:spLocks noGrp="1"/>
          </p:cNvSpPr>
          <p:nvPr>
            <p:ph type="sldNum" sz="quarter" idx="15"/>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464792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marL="457200" indent="-457200" algn="ctr" rtl="1">
              <a:buFont typeface="Wingdings" panose="05000000000000000000" pitchFamily="2" charset="2"/>
              <a:buChar char="v"/>
            </a:pPr>
            <a:r>
              <a:rPr lang="ar-EG" dirty="0"/>
              <a:t>الويرات الفايبر (الأحبال)</a:t>
            </a:r>
            <a:r>
              <a:rPr lang="en-US" dirty="0"/>
              <a:t>           </a:t>
            </a:r>
            <a:r>
              <a:rPr lang="ar-EG" dirty="0"/>
              <a:t> </a:t>
            </a:r>
            <a:r>
              <a:rPr lang="en-US" dirty="0"/>
              <a:t>Fiber Rope</a:t>
            </a:r>
          </a:p>
        </p:txBody>
      </p:sp>
      <p:sp>
        <p:nvSpPr>
          <p:cNvPr id="3" name="Content Placeholder 2"/>
          <p:cNvSpPr>
            <a:spLocks noGrp="1"/>
          </p:cNvSpPr>
          <p:nvPr>
            <p:ph sz="quarter" idx="1"/>
          </p:nvPr>
        </p:nvSpPr>
        <p:spPr/>
        <p:txBody>
          <a:bodyPr/>
          <a:lstStyle/>
          <a:p>
            <a:pPr algn="r" rtl="1"/>
            <a:r>
              <a:rPr lang="ar-EG" dirty="0"/>
              <a:t>تستخدم الأحبال الفايبر بكثرة في بعض أنواع الرفع بسبب ليونتها, وقدرتها على التكيف وملائمة شكل الحمل والتمسك به بالإضافة إلى عدم تشويه الحمولة.</a:t>
            </a:r>
          </a:p>
          <a:p>
            <a:pPr algn="r" rtl="1"/>
            <a:endParaRPr lang="ar-EG" dirty="0"/>
          </a:p>
          <a:p>
            <a:pPr algn="r" rtl="1"/>
            <a:r>
              <a:rPr lang="ar-EG" dirty="0"/>
              <a:t>تستخدم لرفع أحمال خفيفة لا يوجد بها حواف حادة أو ساخنة أو تحتوي على أحماض.</a:t>
            </a:r>
          </a:p>
          <a:p>
            <a:pPr algn="r" rtl="1"/>
            <a:endParaRPr lang="ar-EG" dirty="0"/>
          </a:p>
          <a:p>
            <a:pPr algn="r" rtl="1"/>
            <a:r>
              <a:rPr lang="ar-EG" dirty="0"/>
              <a:t>يعتمد حجم الواير المستخدم على وزن الحمل, وزاوية الرفع, كما يجب فحص الواير جيدا قبل الإستخدام حيث يهترئ بشكل أسرع من الويرات الصلب.</a:t>
            </a:r>
          </a:p>
          <a:p>
            <a:pPr algn="r" rtl="1"/>
            <a:endParaRPr lang="ar-EG" dirty="0"/>
          </a:p>
          <a:p>
            <a:pPr algn="r" rt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5486400"/>
            <a:ext cx="5078557"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726330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EG" b="1" dirty="0"/>
              <a:t>الفحص     </a:t>
            </a:r>
            <a:r>
              <a:rPr lang="en-US" b="1" dirty="0"/>
              <a:t> Fiber Rope Inspection</a:t>
            </a:r>
            <a:r>
              <a:rPr lang="ar-EG" b="1" dirty="0"/>
              <a:t> </a:t>
            </a:r>
            <a:endParaRPr lang="en-US" b="1" dirty="0"/>
          </a:p>
        </p:txBody>
      </p:sp>
      <p:sp>
        <p:nvSpPr>
          <p:cNvPr id="3" name="Content Placeholder 2"/>
          <p:cNvSpPr>
            <a:spLocks noGrp="1"/>
          </p:cNvSpPr>
          <p:nvPr>
            <p:ph sz="quarter" idx="1"/>
          </p:nvPr>
        </p:nvSpPr>
        <p:spPr>
          <a:xfrm>
            <a:off x="3505200" y="1600200"/>
            <a:ext cx="4419600" cy="4873752"/>
          </a:xfrm>
        </p:spPr>
        <p:txBody>
          <a:bodyPr>
            <a:normAutofit fontScale="92500"/>
          </a:bodyPr>
          <a:lstStyle/>
          <a:p>
            <a:pPr algn="r" rtl="1"/>
            <a:r>
              <a:rPr lang="ar-EG" dirty="0"/>
              <a:t>يتم فحص السطح الخارجي أولا والبحث عن الأجزاء الجافة, المجروحة أو المقطوعة أو أي ويرات متغيرة اللون.</a:t>
            </a:r>
          </a:p>
          <a:p>
            <a:pPr algn="r" rtl="1"/>
            <a:endParaRPr lang="ar-EG" dirty="0"/>
          </a:p>
          <a:p>
            <a:pPr algn="r" rtl="1"/>
            <a:r>
              <a:rPr lang="ar-EG" dirty="0"/>
              <a:t>يتم بعد ذلك فحص قلب الواير ويجب أن يكون اللون الداخلي نفس لون الواير الجديد مع مراعاة وجود أي مادة تشبه البودرة داخل الواير حيث تدل على تعرض الواير للإهتراء الشديد.</a:t>
            </a:r>
          </a:p>
          <a:p>
            <a:pPr algn="r" rtl="1"/>
            <a:endParaRPr lang="ar-EG" dirty="0"/>
          </a:p>
          <a:p>
            <a:pPr algn="r" rtl="1"/>
            <a:r>
              <a:rPr lang="ar-EG" dirty="0"/>
              <a:t>أخيرا قم بحك الواير بأظافر اليد في حالة خروج مواد من الواير بسهولة تعني أن الواير تعرض لمواد كيميائية ويجب استبعاده فورا.</a:t>
            </a:r>
            <a:endParaRPr lang="en-US" dirty="0"/>
          </a:p>
        </p:txBody>
      </p:sp>
      <p:pic>
        <p:nvPicPr>
          <p:cNvPr id="3075" name="Picture 3" descr="C:\Users\osama.tawfik\Desktop\Rigging Photos\I9_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524000"/>
            <a:ext cx="1905000" cy="47118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104011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rtl="1"/>
            <a:r>
              <a:rPr lang="ar-EG" b="1" dirty="0"/>
              <a:t>الويرات الصناعية   </a:t>
            </a:r>
            <a:r>
              <a:rPr lang="en-US" b="1" dirty="0"/>
              <a:t>Synthetic Web slings</a:t>
            </a:r>
          </a:p>
        </p:txBody>
      </p:sp>
      <p:sp>
        <p:nvSpPr>
          <p:cNvPr id="3" name="Content Placeholder 2"/>
          <p:cNvSpPr>
            <a:spLocks noGrp="1"/>
          </p:cNvSpPr>
          <p:nvPr>
            <p:ph sz="quarter" idx="1"/>
          </p:nvPr>
        </p:nvSpPr>
        <p:spPr>
          <a:xfrm>
            <a:off x="457200" y="1600200"/>
            <a:ext cx="7467600" cy="4419600"/>
          </a:xfrm>
        </p:spPr>
        <p:txBody>
          <a:bodyPr>
            <a:normAutofit fontScale="92500" lnSpcReduction="20000"/>
          </a:bodyPr>
          <a:lstStyle/>
          <a:p>
            <a:pPr marL="0" indent="0" algn="r" rtl="1">
              <a:buNone/>
            </a:pPr>
            <a:r>
              <a:rPr lang="ar-EG" dirty="0"/>
              <a:t>تستخدم الويرات الصناعية بكثرة في عمليات الرفع وتصنع من مواد مختلفة مثل النايلون والداكرون والبوليستر ومن فوائدها:</a:t>
            </a:r>
          </a:p>
          <a:p>
            <a:pPr algn="r" rtl="1"/>
            <a:r>
              <a:rPr lang="ar-EG" dirty="0"/>
              <a:t>القوة: حيث يمحنها رفع أحمال تصل إلى 300,000 رطل</a:t>
            </a:r>
          </a:p>
          <a:p>
            <a:pPr algn="r" rtl="1"/>
            <a:r>
              <a:rPr lang="ar-EG" dirty="0"/>
              <a:t>الملائمة: حيث يمكنها ملائمة أي حمولة.</a:t>
            </a:r>
          </a:p>
          <a:p>
            <a:pPr algn="r" rtl="1"/>
            <a:r>
              <a:rPr lang="ar-EG" dirty="0"/>
              <a:t>الأمان: التمسك بالحمل بقوة ومنع إزلاق الحمل</a:t>
            </a:r>
          </a:p>
          <a:p>
            <a:pPr algn="r" rtl="1"/>
            <a:r>
              <a:rPr lang="ar-EG" dirty="0"/>
              <a:t>حماية الطرد: لا تؤثر على سلامة الطرد ولا تجرح السطح او تزيل الدهانات الموجودة عليه.</a:t>
            </a:r>
          </a:p>
          <a:p>
            <a:pPr algn="r" rtl="1"/>
            <a:r>
              <a:rPr lang="ar-EG" dirty="0"/>
              <a:t>طويلة العمر (الأجل): لا تتأثر بالعفن الفطري و البكتيريا وتقاوم بعض المواد الكيميائية ولها مقاومة ممتازة للقطع والجرح.</a:t>
            </a:r>
          </a:p>
          <a:p>
            <a:pPr algn="r" rtl="1"/>
            <a:r>
              <a:rPr lang="ar-EG" dirty="0"/>
              <a:t>إقتصادية: تكلفة أقل وفترة خدمة أطول.</a:t>
            </a:r>
          </a:p>
          <a:p>
            <a:pPr algn="r" rtl="1"/>
            <a:r>
              <a:rPr lang="ar-EG" dirty="0"/>
              <a:t>إمتصاص الصدمة: يمكنهاتحمل صدمات عنيفة دون التأثير على سلامة الواير.</a:t>
            </a:r>
          </a:p>
          <a:p>
            <a:pPr algn="r" rtl="1"/>
            <a:r>
              <a:rPr lang="ar-EG" dirty="0"/>
              <a:t>مقاومة الحرارة: تتحمل درجات حرارة تصل إلى 180 درجة فهرنهايت (82 درجة مئوية)</a:t>
            </a:r>
            <a:endParaRPr lang="en-US" dirty="0"/>
          </a:p>
        </p:txBody>
      </p:sp>
      <p:pic>
        <p:nvPicPr>
          <p:cNvPr id="10242" name="Picture 2" descr="http://www.swssi.com/old/images/type3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793" y="5588577"/>
            <a:ext cx="4762500" cy="12763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36765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Ground Rules</a:t>
            </a:r>
          </a:p>
        </p:txBody>
      </p:sp>
      <p:sp>
        <p:nvSpPr>
          <p:cNvPr id="3" name="Content Placeholder 2"/>
          <p:cNvSpPr>
            <a:spLocks noGrp="1"/>
          </p:cNvSpPr>
          <p:nvPr>
            <p:ph sz="quarter" idx="1"/>
          </p:nvPr>
        </p:nvSpPr>
        <p:spPr/>
        <p:txBody>
          <a:bodyPr/>
          <a:lstStyle/>
          <a:p>
            <a:r>
              <a:rPr lang="en-US" dirty="0"/>
              <a:t>Course Duration: 2 Days</a:t>
            </a:r>
          </a:p>
          <a:p>
            <a:pPr marL="0" indent="0">
              <a:buNone/>
            </a:pPr>
            <a:endParaRPr lang="en-US" dirty="0"/>
          </a:p>
          <a:p>
            <a:r>
              <a:rPr lang="en-US" dirty="0"/>
              <a:t>Emergency Procedures</a:t>
            </a:r>
          </a:p>
          <a:p>
            <a:pPr marL="0" indent="0">
              <a:buNone/>
            </a:pPr>
            <a:endParaRPr lang="en-US" dirty="0"/>
          </a:p>
          <a:p>
            <a:r>
              <a:rPr lang="en-US" dirty="0"/>
              <a:t>No Smoking</a:t>
            </a:r>
          </a:p>
          <a:p>
            <a:pPr marL="0" indent="0">
              <a:buNone/>
            </a:pPr>
            <a:endParaRPr lang="en-US" dirty="0"/>
          </a:p>
          <a:p>
            <a:r>
              <a:rPr lang="en-US" dirty="0"/>
              <a:t>Mobiles Off/ Silent</a:t>
            </a:r>
          </a:p>
          <a:p>
            <a:pPr marL="0" indent="0">
              <a:buNone/>
            </a:pPr>
            <a:endParaRPr lang="en-US" dirty="0"/>
          </a:p>
          <a:p>
            <a:r>
              <a:rPr lang="en-US" dirty="0"/>
              <a:t>Breaks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0" y="982662"/>
            <a:ext cx="1600200" cy="158908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6429" y="4267200"/>
            <a:ext cx="1083341" cy="1143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6268" y="3313834"/>
            <a:ext cx="1754332" cy="877166"/>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1710" y="5410200"/>
            <a:ext cx="2172580" cy="1029566"/>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6269" y="2514600"/>
            <a:ext cx="1754332" cy="718804"/>
          </a:xfrm>
          <a:prstGeom prst="rect">
            <a:avLst/>
          </a:prstGeom>
        </p:spPr>
      </p:pic>
      <p:sp>
        <p:nvSpPr>
          <p:cNvPr id="9" name="Slide Number Placeholder 8"/>
          <p:cNvSpPr>
            <a:spLocks noGrp="1"/>
          </p:cNvSpPr>
          <p:nvPr>
            <p:ph type="sldNum" sz="quarter" idx="15"/>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61711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EG" sz="2800" b="1" dirty="0"/>
              <a:t>إختيار الواير الصناعي </a:t>
            </a:r>
            <a:r>
              <a:rPr lang="en-US" sz="2800" b="1" dirty="0"/>
              <a:t>Selection of Synthetic Web</a:t>
            </a:r>
          </a:p>
        </p:txBody>
      </p:sp>
      <p:sp>
        <p:nvSpPr>
          <p:cNvPr id="3" name="Content Placeholder 2"/>
          <p:cNvSpPr>
            <a:spLocks noGrp="1"/>
          </p:cNvSpPr>
          <p:nvPr>
            <p:ph sz="quarter" idx="1"/>
          </p:nvPr>
        </p:nvSpPr>
        <p:spPr>
          <a:xfrm>
            <a:off x="3429000" y="1600200"/>
            <a:ext cx="4495800" cy="4873752"/>
          </a:xfrm>
        </p:spPr>
        <p:txBody>
          <a:bodyPr>
            <a:normAutofit fontScale="77500" lnSpcReduction="20000"/>
          </a:bodyPr>
          <a:lstStyle/>
          <a:p>
            <a:pPr marL="0" indent="0" algn="r" rtl="1">
              <a:buNone/>
            </a:pPr>
            <a:r>
              <a:rPr lang="ar-EG" dirty="0"/>
              <a:t>لكل نوع من الويرات الصناعية خصائصه واستخداماته:</a:t>
            </a:r>
          </a:p>
          <a:p>
            <a:pPr marL="0" indent="0" algn="r" rtl="1">
              <a:buNone/>
            </a:pPr>
            <a:endParaRPr lang="ar-EG" dirty="0"/>
          </a:p>
          <a:p>
            <a:pPr algn="r" rtl="1"/>
            <a:r>
              <a:rPr lang="ar-EG" b="1" dirty="0"/>
              <a:t>الويرات المصنوعة من النايلون: </a:t>
            </a:r>
            <a:endParaRPr lang="en-US" b="1" dirty="0"/>
          </a:p>
          <a:p>
            <a:pPr marL="0" indent="0" algn="r" rtl="1">
              <a:buNone/>
            </a:pPr>
            <a:r>
              <a:rPr lang="ar-EG" dirty="0"/>
              <a:t>تستخدم في حالة وجود مواد قلوية أو شحوم وفي حالة وجود مواد كيميائية أو مذيبات.</a:t>
            </a:r>
          </a:p>
          <a:p>
            <a:pPr algn="r" rtl="1"/>
            <a:endParaRPr lang="ar-EG" dirty="0"/>
          </a:p>
          <a:p>
            <a:pPr algn="r" rtl="1"/>
            <a:r>
              <a:rPr lang="ar-EG" b="1" dirty="0"/>
              <a:t>الويرات المصنوعة من الداكرون:  </a:t>
            </a:r>
            <a:endParaRPr lang="en-US" b="1" dirty="0"/>
          </a:p>
          <a:p>
            <a:pPr marL="0" indent="0" algn="r" rtl="1">
              <a:buNone/>
            </a:pPr>
            <a:r>
              <a:rPr lang="ar-EG" dirty="0"/>
              <a:t>تستخدم في حالة وجود تركيزات قوية من الأحماض  مثل حمض الكبريتيك والهيدروكلوريك والنيتريك والفورميك والمواد ذات درجات الحرارة العالية (النايلون لا يمكنه تحمل هذه الظروف) الداكرون لا يستخدم مع القلويات ويجب استخدام البوليستر أو النايلون.</a:t>
            </a:r>
          </a:p>
          <a:p>
            <a:pPr algn="r" rtl="1"/>
            <a:endParaRPr lang="ar-EG" dirty="0"/>
          </a:p>
          <a:p>
            <a:pPr algn="r" rtl="1"/>
            <a:r>
              <a:rPr lang="ar-EG" b="1" dirty="0"/>
              <a:t>الويرات المصنوعة من البوليستر:  </a:t>
            </a:r>
            <a:endParaRPr lang="en-US" b="1" dirty="0"/>
          </a:p>
          <a:p>
            <a:pPr marL="0" indent="0" algn="r" rtl="1">
              <a:buNone/>
            </a:pPr>
            <a:r>
              <a:rPr lang="ar-EG" dirty="0"/>
              <a:t>يستخدم البوليستر مع الأحماض والمبيضات (المنظفات) وفي حالة عدم الرغبة في استطالة الواير</a:t>
            </a:r>
            <a:endParaRPr lang="ar-EG" b="1" dirty="0"/>
          </a:p>
          <a:p>
            <a:pPr algn="r" rtl="1"/>
            <a:endParaRPr lang="en-US" b="1" dirty="0"/>
          </a:p>
        </p:txBody>
      </p:sp>
      <p:pic>
        <p:nvPicPr>
          <p:cNvPr id="11266" name="Picture 2" descr="http://www.strapworks.com/v/vspfiles/assets/images/polyester-catagory-350x250-sm-7-16-1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575" y="1676400"/>
            <a:ext cx="3333750"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57258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pPr algn="ctr" rtl="1"/>
            <a:r>
              <a:rPr lang="ar-EG" sz="2400" b="1" dirty="0"/>
              <a:t>فحص الويرات </a:t>
            </a:r>
            <a:r>
              <a:rPr lang="en-US" sz="2400" b="1" dirty="0"/>
              <a:t>        </a:t>
            </a:r>
            <a:r>
              <a:rPr lang="ar-EG" sz="2400" b="1" dirty="0"/>
              <a:t> </a:t>
            </a:r>
            <a:r>
              <a:rPr lang="en-US" sz="2400" b="1" dirty="0"/>
              <a:t>Inspection of Synthetic Web</a:t>
            </a:r>
          </a:p>
        </p:txBody>
      </p:sp>
      <p:sp>
        <p:nvSpPr>
          <p:cNvPr id="3" name="Content Placeholder 2"/>
          <p:cNvSpPr>
            <a:spLocks noGrp="1"/>
          </p:cNvSpPr>
          <p:nvPr>
            <p:ph sz="quarter" idx="1"/>
          </p:nvPr>
        </p:nvSpPr>
        <p:spPr>
          <a:xfrm>
            <a:off x="2667000" y="1600200"/>
            <a:ext cx="5257800" cy="4873752"/>
          </a:xfrm>
        </p:spPr>
        <p:txBody>
          <a:bodyPr/>
          <a:lstStyle/>
          <a:p>
            <a:pPr marL="0" indent="0" algn="r" rtl="1">
              <a:buNone/>
            </a:pPr>
            <a:r>
              <a:rPr lang="ar-EG" b="1" dirty="0"/>
              <a:t>يتم استبعاد الواير من الخدمة في الحالات الآتية:</a:t>
            </a:r>
          </a:p>
          <a:p>
            <a:pPr marL="0" indent="0" algn="r" rtl="1">
              <a:buNone/>
            </a:pPr>
            <a:endParaRPr lang="ar-EG" dirty="0"/>
          </a:p>
          <a:p>
            <a:pPr algn="r" rtl="1"/>
            <a:r>
              <a:rPr lang="ar-EG" dirty="0"/>
              <a:t>وجود أحماض أو حروق بالواير</a:t>
            </a:r>
          </a:p>
          <a:p>
            <a:pPr algn="r" rtl="1"/>
            <a:r>
              <a:rPr lang="ar-EG" dirty="0"/>
              <a:t>انصهار أو تمزق أي جزء من سطح الواير</a:t>
            </a:r>
          </a:p>
          <a:p>
            <a:pPr algn="r" rtl="1"/>
            <a:r>
              <a:rPr lang="ar-EG" dirty="0"/>
              <a:t>أي قطع أو تمزق أو ثقوب بالواير</a:t>
            </a:r>
          </a:p>
          <a:p>
            <a:pPr algn="r" rtl="1"/>
            <a:r>
              <a:rPr lang="ar-EG" dirty="0"/>
              <a:t>تمزق أو قطع الخياة بالواير</a:t>
            </a:r>
          </a:p>
          <a:p>
            <a:pPr algn="r" rtl="1"/>
            <a:r>
              <a:rPr lang="ar-EG" dirty="0"/>
              <a:t>تمزق الغرز</a:t>
            </a:r>
          </a:p>
          <a:p>
            <a:pPr algn="r" rtl="1"/>
            <a:r>
              <a:rPr lang="ar-EG" dirty="0"/>
              <a:t>أي قطع يتجاوز النسبة المسموح بها طبقا لتوصيات المصنع</a:t>
            </a:r>
            <a:endParaRPr lang="en-US" dirty="0"/>
          </a:p>
        </p:txBody>
      </p:sp>
      <p:pic>
        <p:nvPicPr>
          <p:cNvPr id="9218" name="Picture 2" descr="http://www.stren-flex.com/Images/SyntheticSlings/SynSlingDam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371600"/>
            <a:ext cx="2228850"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675193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44762"/>
          </a:xfrm>
        </p:spPr>
        <p:txBody>
          <a:bodyPr>
            <a:noAutofit/>
          </a:bodyPr>
          <a:lstStyle/>
          <a:p>
            <a:pPr algn="ctr" rtl="1"/>
            <a:r>
              <a:rPr lang="ar-EG" sz="4400" b="1" dirty="0"/>
              <a:t>أساسيات التصبين والتحكم في الطرود </a:t>
            </a:r>
            <a:r>
              <a:rPr lang="en-US" sz="4400" b="1" dirty="0"/>
              <a:t>                 </a:t>
            </a:r>
            <a:r>
              <a:rPr lang="ar-EG" sz="4400" b="1" dirty="0"/>
              <a:t> </a:t>
            </a:r>
            <a:r>
              <a:rPr lang="en-US" sz="4400" b="1" dirty="0"/>
              <a:t>                Rigging Principals and Load Control</a:t>
            </a:r>
          </a:p>
        </p:txBody>
      </p:sp>
      <p:pic>
        <p:nvPicPr>
          <p:cNvPr id="3074"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838200" y="3276600"/>
            <a:ext cx="6724650" cy="3362325"/>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5"/>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373838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EG" b="1" dirty="0"/>
              <a:t>مركــز الثــقل</a:t>
            </a:r>
            <a:r>
              <a:rPr lang="en-US" b="1" dirty="0"/>
              <a:t>Center of Gravity and        Sling Loading             </a:t>
            </a:r>
          </a:p>
        </p:txBody>
      </p:sp>
      <p:sp>
        <p:nvSpPr>
          <p:cNvPr id="4" name="TextBox 3"/>
          <p:cNvSpPr txBox="1"/>
          <p:nvPr/>
        </p:nvSpPr>
        <p:spPr>
          <a:xfrm>
            <a:off x="4343400" y="1905000"/>
            <a:ext cx="3810000" cy="3046988"/>
          </a:xfrm>
          <a:prstGeom prst="rect">
            <a:avLst/>
          </a:prstGeom>
          <a:noFill/>
        </p:spPr>
        <p:txBody>
          <a:bodyPr wrap="square" rtlCol="0">
            <a:spAutoFit/>
          </a:bodyPr>
          <a:lstStyle/>
          <a:p>
            <a:pPr algn="r" rtl="1"/>
            <a:r>
              <a:rPr lang="ar-EG" sz="2400" b="1" dirty="0"/>
              <a:t>عند رفع الطرد بشكل عمودي فإن الحمولة سيتم توزيعها بالتساوي </a:t>
            </a:r>
            <a:r>
              <a:rPr lang="ar-EG" sz="2400" b="1" dirty="0">
                <a:solidFill>
                  <a:srgbClr val="FF0000"/>
                </a:solidFill>
              </a:rPr>
              <a:t>إذا كان مركز الثقل في منتصف المسافة بين نقطتي الرفع</a:t>
            </a:r>
            <a:r>
              <a:rPr lang="ar-EG" sz="2400" b="1" dirty="0"/>
              <a:t>.</a:t>
            </a:r>
          </a:p>
          <a:p>
            <a:pPr algn="r" rtl="1"/>
            <a:endParaRPr lang="ar-EG" sz="2400" b="1" dirty="0"/>
          </a:p>
          <a:p>
            <a:pPr algn="r" rtl="1"/>
            <a:r>
              <a:rPr lang="ar-EG" sz="2400" b="1" dirty="0"/>
              <a:t>إذا كانت الحمولة 10 طن فإن الحمولة على كل واير وكل قفل وكل نقطة رفع ستكون 5 طن</a:t>
            </a:r>
            <a:endParaRPr lang="en-US" sz="2400" b="1" dirty="0"/>
          </a:p>
        </p:txBody>
      </p:sp>
      <p:pic>
        <p:nvPicPr>
          <p:cNvPr id="1027" name="Picture 3" descr="C:\Users\osama.tawfik\Desktop\Rigging Photos\load-limit-center-of-gravity-1.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2482396"/>
            <a:ext cx="3581400" cy="24973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5"/>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545599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EG" b="1" dirty="0"/>
              <a:t>مركــز الثــقل</a:t>
            </a:r>
            <a:r>
              <a:rPr lang="en-US" b="1" dirty="0"/>
              <a:t>Center of Gravity and        Sling Loading             </a:t>
            </a:r>
          </a:p>
        </p:txBody>
      </p:sp>
      <p:sp>
        <p:nvSpPr>
          <p:cNvPr id="4" name="TextBox 3"/>
          <p:cNvSpPr txBox="1"/>
          <p:nvPr/>
        </p:nvSpPr>
        <p:spPr>
          <a:xfrm>
            <a:off x="4343400" y="1905000"/>
            <a:ext cx="3810000" cy="3046988"/>
          </a:xfrm>
          <a:prstGeom prst="rect">
            <a:avLst/>
          </a:prstGeom>
          <a:noFill/>
        </p:spPr>
        <p:txBody>
          <a:bodyPr wrap="square" rtlCol="0">
            <a:spAutoFit/>
          </a:bodyPr>
          <a:lstStyle/>
          <a:p>
            <a:pPr algn="r" rtl="1"/>
            <a:r>
              <a:rPr lang="ar-EG" sz="2400" b="1" dirty="0"/>
              <a:t>إذا لم يكن مركز الثقل في منتصف المسافة بين نقطتي الرفع (التصبين) فإن الويرات والأقفال لن تقوم بحمل نفس الأحمال.</a:t>
            </a:r>
          </a:p>
          <a:p>
            <a:pPr algn="r" rtl="1"/>
            <a:r>
              <a:rPr lang="ar-EG" sz="2400" b="1" dirty="0"/>
              <a:t>الويرات والأقفال ونقاط الرفع القريبة من مركز الثقل ستقوم برفع النصيب الأكبر من الأحمال</a:t>
            </a:r>
          </a:p>
          <a:p>
            <a:pPr algn="r" rtl="1"/>
            <a:endParaRPr lang="ar-EG" sz="2400" b="1" dirty="0"/>
          </a:p>
        </p:txBody>
      </p:sp>
      <p:pic>
        <p:nvPicPr>
          <p:cNvPr id="2050" name="Picture 2" descr="C:\Users\osama.tawfik\Desktop\Rigging Photos\center_of_gravity_3.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1768423"/>
            <a:ext cx="2667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1459610"/>
            <a:ext cx="1143000" cy="2889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Sling 2</a:t>
            </a:r>
          </a:p>
        </p:txBody>
      </p:sp>
      <p:sp>
        <p:nvSpPr>
          <p:cNvPr id="7" name="Rectangle 6"/>
          <p:cNvSpPr/>
          <p:nvPr/>
        </p:nvSpPr>
        <p:spPr>
          <a:xfrm>
            <a:off x="304800" y="1447800"/>
            <a:ext cx="1143000" cy="2889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Sling 1</a:t>
            </a:r>
          </a:p>
        </p:txBody>
      </p:sp>
      <p:sp>
        <p:nvSpPr>
          <p:cNvPr id="5" name="TextBox 4"/>
          <p:cNvSpPr txBox="1"/>
          <p:nvPr/>
        </p:nvSpPr>
        <p:spPr>
          <a:xfrm>
            <a:off x="876300" y="4816423"/>
            <a:ext cx="7277100" cy="1077218"/>
          </a:xfrm>
          <a:prstGeom prst="rect">
            <a:avLst/>
          </a:prstGeom>
          <a:noFill/>
        </p:spPr>
        <p:txBody>
          <a:bodyPr wrap="square" rtlCol="0">
            <a:spAutoFit/>
          </a:bodyPr>
          <a:lstStyle/>
          <a:p>
            <a:pPr algn="r" rtl="1"/>
            <a:r>
              <a:rPr lang="ar-EG" sz="2800" b="1" dirty="0"/>
              <a:t>لحساب الحمل على كل واير</a:t>
            </a:r>
          </a:p>
          <a:p>
            <a:pPr algn="r" rtl="1"/>
            <a:r>
              <a:rPr lang="ar-EG" b="1" dirty="0"/>
              <a:t>الواير رقم 2: </a:t>
            </a:r>
            <a:r>
              <a:rPr lang="ar-EG" dirty="0"/>
              <a:t>10000 </a:t>
            </a:r>
            <a:r>
              <a:rPr lang="en-US" dirty="0"/>
              <a:t>X</a:t>
            </a:r>
            <a:r>
              <a:rPr lang="ar-EG" dirty="0"/>
              <a:t> 8 </a:t>
            </a:r>
            <a:r>
              <a:rPr lang="en-US" dirty="0"/>
              <a:t>/</a:t>
            </a:r>
            <a:r>
              <a:rPr lang="ar-EG" dirty="0"/>
              <a:t> (8+2)=  8000 كجم</a:t>
            </a:r>
          </a:p>
          <a:p>
            <a:pPr algn="r" rtl="1"/>
            <a:r>
              <a:rPr lang="ar-EG" b="1" dirty="0"/>
              <a:t>الواير رقم 1: </a:t>
            </a:r>
            <a:r>
              <a:rPr lang="ar-EG" dirty="0"/>
              <a:t>10000</a:t>
            </a:r>
            <a:r>
              <a:rPr lang="en-US" dirty="0"/>
              <a:t>  X</a:t>
            </a:r>
            <a:r>
              <a:rPr lang="ar-EG" dirty="0"/>
              <a:t> 2</a:t>
            </a:r>
            <a:r>
              <a:rPr lang="en-US" dirty="0"/>
              <a:t>/</a:t>
            </a:r>
            <a:r>
              <a:rPr lang="ar-EG" dirty="0"/>
              <a:t>(8+2)= 2000 كجم</a:t>
            </a:r>
            <a:endParaRPr lang="en-US"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237970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Load Stability and Center Of Gravity</a:t>
            </a:r>
            <a:r>
              <a:rPr lang="ar-EG" b="1" dirty="0"/>
              <a:t>      </a:t>
            </a:r>
            <a:r>
              <a:rPr lang="en-US" b="1" dirty="0"/>
              <a:t>  </a:t>
            </a:r>
            <a:r>
              <a:rPr lang="ar-EG" b="1" dirty="0"/>
              <a:t>تحديد مركز الثقل وتوازن الطرد</a:t>
            </a:r>
            <a:endParaRPr lang="en-US" b="1" dirty="0"/>
          </a:p>
        </p:txBody>
      </p:sp>
      <p:sp>
        <p:nvSpPr>
          <p:cNvPr id="3" name="Content Placeholder 2"/>
          <p:cNvSpPr>
            <a:spLocks noGrp="1"/>
          </p:cNvSpPr>
          <p:nvPr>
            <p:ph sz="quarter" idx="1"/>
          </p:nvPr>
        </p:nvSpPr>
        <p:spPr/>
        <p:txBody>
          <a:bodyPr/>
          <a:lstStyle/>
          <a:p>
            <a:pPr algn="r" rtl="1"/>
            <a:r>
              <a:rPr lang="ar-EG" dirty="0"/>
              <a:t>يجب أن يتم تجميع الويرات فوق مركز الثقل مباشرة.</a:t>
            </a:r>
          </a:p>
          <a:p>
            <a:pPr algn="r" rtl="1"/>
            <a:r>
              <a:rPr lang="ar-EG" dirty="0"/>
              <a:t>إذا لم تكن الويرات فوق مركز ثقل الطرد فسيؤثر ذلك على توازنه (تأرجح الطرد)</a:t>
            </a:r>
          </a:p>
          <a:p>
            <a:pPr algn="r" rtl="1"/>
            <a:r>
              <a:rPr lang="ar-EG" dirty="0"/>
              <a:t>يجب إبقاء أكبر مسافة ممكنة بين الواير ومركز ثقل الطرد</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481" y="3809999"/>
            <a:ext cx="7503319" cy="2150205"/>
          </a:xfrm>
          <a:prstGeom prst="rect">
            <a:avLst/>
          </a:prstGeom>
          <a:scene3d>
            <a:camera prst="orthographicFront"/>
            <a:lightRig rig="threePt" dir="t"/>
          </a:scene3d>
          <a:sp3d>
            <a:bevelT/>
            <a:bevelB w="165100" prst="coolSlant"/>
          </a:sp3d>
        </p:spPr>
      </p:pic>
      <p:sp>
        <p:nvSpPr>
          <p:cNvPr id="5" name="Slide Number Placeholder 4"/>
          <p:cNvSpPr>
            <a:spLocks noGrp="1"/>
          </p:cNvSpPr>
          <p:nvPr>
            <p:ph type="sldNum" sz="quarter" idx="15"/>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1050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b="1" dirty="0"/>
              <a:t>Calculate Weight</a:t>
            </a:r>
            <a:r>
              <a:rPr lang="ar-EG" b="1" dirty="0"/>
              <a:t>         </a:t>
            </a:r>
            <a:r>
              <a:rPr lang="en-US" b="1" dirty="0"/>
              <a:t>   </a:t>
            </a:r>
            <a:r>
              <a:rPr lang="ar-EG" b="1" dirty="0"/>
              <a:t>حساب الأوزان</a:t>
            </a:r>
            <a:endParaRPr lang="en-US" b="1" dirty="0"/>
          </a:p>
        </p:txBody>
      </p:sp>
      <p:sp>
        <p:nvSpPr>
          <p:cNvPr id="3" name="Content Placeholder 2"/>
          <p:cNvSpPr>
            <a:spLocks noGrp="1"/>
          </p:cNvSpPr>
          <p:nvPr>
            <p:ph sz="quarter" idx="1"/>
          </p:nvPr>
        </p:nvSpPr>
        <p:spPr>
          <a:xfrm>
            <a:off x="3886200" y="1596531"/>
            <a:ext cx="4724400" cy="4873752"/>
          </a:xfrm>
        </p:spPr>
        <p:txBody>
          <a:bodyPr>
            <a:normAutofit lnSpcReduction="10000"/>
          </a:bodyPr>
          <a:lstStyle/>
          <a:p>
            <a:pPr algn="r" rtl="1"/>
            <a:r>
              <a:rPr lang="ar-EG" sz="1800" b="1" u="sng" dirty="0">
                <a:solidFill>
                  <a:schemeClr val="tx1">
                    <a:lumMod val="95000"/>
                    <a:lumOff val="5000"/>
                  </a:schemeClr>
                </a:solidFill>
              </a:rPr>
              <a:t>مثال 1: الأجسام المسطحة</a:t>
            </a:r>
          </a:p>
          <a:p>
            <a:pPr algn="r" rtl="1"/>
            <a:r>
              <a:rPr lang="ar-EG" sz="1800" b="1" u="sng" dirty="0">
                <a:solidFill>
                  <a:srgbClr val="002060"/>
                </a:solidFill>
              </a:rPr>
              <a:t>الوزن = الطول </a:t>
            </a:r>
            <a:r>
              <a:rPr lang="en-US" sz="1800" b="1" u="sng" dirty="0">
                <a:solidFill>
                  <a:srgbClr val="002060"/>
                </a:solidFill>
              </a:rPr>
              <a:t>X</a:t>
            </a:r>
            <a:r>
              <a:rPr lang="ar-EG" sz="1800" b="1" u="sng" dirty="0">
                <a:solidFill>
                  <a:srgbClr val="002060"/>
                </a:solidFill>
              </a:rPr>
              <a:t> العرض </a:t>
            </a:r>
            <a:r>
              <a:rPr lang="en-US" sz="1800" b="1" u="sng" dirty="0">
                <a:solidFill>
                  <a:srgbClr val="002060"/>
                </a:solidFill>
              </a:rPr>
              <a:t>X</a:t>
            </a:r>
            <a:r>
              <a:rPr lang="ar-EG" sz="1800" b="1" u="sng" dirty="0">
                <a:solidFill>
                  <a:srgbClr val="002060"/>
                </a:solidFill>
              </a:rPr>
              <a:t> الإرتفاع </a:t>
            </a:r>
            <a:r>
              <a:rPr lang="en-US" sz="1800" b="1" u="sng" dirty="0">
                <a:solidFill>
                  <a:srgbClr val="002060"/>
                </a:solidFill>
              </a:rPr>
              <a:t>X</a:t>
            </a:r>
            <a:r>
              <a:rPr lang="ar-EG" sz="1800" b="1" u="sng" dirty="0">
                <a:solidFill>
                  <a:srgbClr val="002060"/>
                </a:solidFill>
              </a:rPr>
              <a:t> الوزن النوعي</a:t>
            </a:r>
          </a:p>
          <a:p>
            <a:pPr algn="r" rtl="1"/>
            <a:endParaRPr lang="ar-EG" sz="1800" b="1" dirty="0"/>
          </a:p>
          <a:p>
            <a:pPr algn="r" rtl="1"/>
            <a:r>
              <a:rPr lang="ar-EG" sz="1800" b="1" dirty="0"/>
              <a:t>الوزن النوعي للصلب: </a:t>
            </a:r>
            <a:r>
              <a:rPr lang="ar-EG" sz="1800" b="1" dirty="0">
                <a:solidFill>
                  <a:srgbClr val="FF0000"/>
                </a:solidFill>
              </a:rPr>
              <a:t>7.85</a:t>
            </a:r>
            <a:r>
              <a:rPr lang="ar-EG" sz="1800" b="1" dirty="0"/>
              <a:t> طن/م3</a:t>
            </a:r>
          </a:p>
          <a:p>
            <a:pPr algn="r" rtl="1"/>
            <a:r>
              <a:rPr lang="ar-EG" sz="1800" b="1" dirty="0"/>
              <a:t>الوزن= 5م </a:t>
            </a:r>
            <a:r>
              <a:rPr lang="en-US" sz="1800" b="1" dirty="0"/>
              <a:t>X</a:t>
            </a:r>
            <a:r>
              <a:rPr lang="ar-EG" sz="1800" b="1" dirty="0"/>
              <a:t> 2م </a:t>
            </a:r>
            <a:r>
              <a:rPr lang="en-US" sz="1800" b="1" dirty="0"/>
              <a:t>X</a:t>
            </a:r>
            <a:r>
              <a:rPr lang="ar-EG" sz="1800" b="1" dirty="0"/>
              <a:t> 0.1م </a:t>
            </a:r>
            <a:r>
              <a:rPr lang="en-US" sz="1800" b="1" dirty="0"/>
              <a:t>X </a:t>
            </a:r>
            <a:r>
              <a:rPr lang="ar-EG" sz="1800" b="1" dirty="0"/>
              <a:t> 7.85 طن/م3= 7.85 طن</a:t>
            </a:r>
          </a:p>
          <a:p>
            <a:pPr algn="r" rtl="1"/>
            <a:endParaRPr lang="ar-EG" sz="1800" b="1" dirty="0"/>
          </a:p>
          <a:p>
            <a:pPr algn="r" rtl="1"/>
            <a:r>
              <a:rPr lang="ar-EG" sz="1800" b="1" dirty="0"/>
              <a:t>الوزن النوعي للألومنيوم: </a:t>
            </a:r>
            <a:r>
              <a:rPr lang="ar-EG" sz="1800" b="1" dirty="0">
                <a:solidFill>
                  <a:srgbClr val="FF0000"/>
                </a:solidFill>
              </a:rPr>
              <a:t>2.64</a:t>
            </a:r>
            <a:r>
              <a:rPr lang="ar-EG" sz="1800" b="1" dirty="0"/>
              <a:t> طن/م3</a:t>
            </a:r>
          </a:p>
          <a:p>
            <a:pPr algn="r" rtl="1"/>
            <a:r>
              <a:rPr lang="ar-EG" sz="1800" b="1" dirty="0"/>
              <a:t>الوزن= 5م </a:t>
            </a:r>
            <a:r>
              <a:rPr lang="en-US" sz="1800" b="1" dirty="0"/>
              <a:t>X</a:t>
            </a:r>
            <a:r>
              <a:rPr lang="ar-EG" sz="1800" b="1" dirty="0"/>
              <a:t> 2م </a:t>
            </a:r>
            <a:r>
              <a:rPr lang="en-US" sz="1800" b="1" dirty="0"/>
              <a:t>X</a:t>
            </a:r>
            <a:r>
              <a:rPr lang="ar-EG" sz="1800" b="1" dirty="0"/>
              <a:t> 0.1م </a:t>
            </a:r>
            <a:r>
              <a:rPr lang="en-US" sz="1800" b="1" dirty="0"/>
              <a:t>X </a:t>
            </a:r>
            <a:r>
              <a:rPr lang="ar-EG" sz="1800" b="1" dirty="0"/>
              <a:t> 2.64 طن/م3= 2.64 طن</a:t>
            </a:r>
          </a:p>
          <a:p>
            <a:pPr algn="r" rtl="1"/>
            <a:endParaRPr lang="ar-EG" sz="1800" b="1" dirty="0"/>
          </a:p>
          <a:p>
            <a:pPr algn="r" rtl="1"/>
            <a:r>
              <a:rPr lang="ar-EG" sz="1800" b="1" dirty="0"/>
              <a:t>الوزن النوعي للخرسانة: </a:t>
            </a:r>
            <a:r>
              <a:rPr lang="ar-EG" sz="1800" b="1" dirty="0">
                <a:solidFill>
                  <a:srgbClr val="FF0000"/>
                </a:solidFill>
              </a:rPr>
              <a:t>2.40 </a:t>
            </a:r>
            <a:r>
              <a:rPr lang="ar-EG" sz="1800" b="1" dirty="0"/>
              <a:t>طن/م3</a:t>
            </a:r>
          </a:p>
          <a:p>
            <a:pPr algn="r" rtl="1"/>
            <a:r>
              <a:rPr lang="ar-EG" sz="1800" b="1" dirty="0"/>
              <a:t>الوزن= 5م </a:t>
            </a:r>
            <a:r>
              <a:rPr lang="en-US" sz="1800" b="1" dirty="0"/>
              <a:t>X</a:t>
            </a:r>
            <a:r>
              <a:rPr lang="ar-EG" sz="1800" b="1" dirty="0"/>
              <a:t> 2م </a:t>
            </a:r>
            <a:r>
              <a:rPr lang="en-US" sz="1800" b="1" dirty="0"/>
              <a:t>X</a:t>
            </a:r>
            <a:r>
              <a:rPr lang="ar-EG" sz="1800" b="1" dirty="0"/>
              <a:t> 0.1م </a:t>
            </a:r>
            <a:r>
              <a:rPr lang="en-US" sz="1800" b="1" dirty="0"/>
              <a:t>X </a:t>
            </a:r>
            <a:r>
              <a:rPr lang="ar-EG" sz="1800" b="1" dirty="0"/>
              <a:t> 2.40 طن/م3= 2.40 طن</a:t>
            </a:r>
          </a:p>
          <a:p>
            <a:pPr algn="r" rtl="1"/>
            <a:endParaRPr lang="ar-EG" sz="1800" b="1" dirty="0"/>
          </a:p>
          <a:p>
            <a:pPr algn="r" rtl="1"/>
            <a:endParaRPr lang="ar-EG" sz="1800" b="1" dirty="0"/>
          </a:p>
          <a:p>
            <a:pPr algn="r" rtl="1"/>
            <a:r>
              <a:rPr lang="ar-EG" sz="1800" b="1" dirty="0"/>
              <a:t> </a:t>
            </a:r>
            <a:endParaRPr lang="en-US" sz="1800" b="1" dirty="0"/>
          </a:p>
        </p:txBody>
      </p:sp>
      <p:sp>
        <p:nvSpPr>
          <p:cNvPr id="4" name="Cube 3"/>
          <p:cNvSpPr/>
          <p:nvPr/>
        </p:nvSpPr>
        <p:spPr>
          <a:xfrm flipV="1">
            <a:off x="1295400" y="1219200"/>
            <a:ext cx="2514600" cy="3195207"/>
          </a:xfrm>
          <a:prstGeom prst="cube">
            <a:avLst>
              <a:gd name="adj" fmla="val 12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3964" y="1724891"/>
            <a:ext cx="1101436"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 5 m</a:t>
            </a:r>
          </a:p>
        </p:txBody>
      </p:sp>
      <p:sp>
        <p:nvSpPr>
          <p:cNvPr id="6" name="Rectangle 5"/>
          <p:cNvSpPr/>
          <p:nvPr/>
        </p:nvSpPr>
        <p:spPr>
          <a:xfrm>
            <a:off x="135082" y="4223907"/>
            <a:ext cx="1219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0.1 m</a:t>
            </a:r>
          </a:p>
        </p:txBody>
      </p:sp>
      <p:sp>
        <p:nvSpPr>
          <p:cNvPr id="7" name="Rectangle 6"/>
          <p:cNvSpPr/>
          <p:nvPr/>
        </p:nvSpPr>
        <p:spPr>
          <a:xfrm>
            <a:off x="1981200" y="4876800"/>
            <a:ext cx="1295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 2 m</a:t>
            </a:r>
          </a:p>
        </p:txBody>
      </p:sp>
      <p:sp>
        <p:nvSpPr>
          <p:cNvPr id="8" name="Slide Number Placeholder 7"/>
          <p:cNvSpPr>
            <a:spLocks noGrp="1"/>
          </p:cNvSpPr>
          <p:nvPr>
            <p:ph type="sldNum" sz="quarter" idx="15"/>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11112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b="1" dirty="0"/>
              <a:t>Calculate Weight</a:t>
            </a:r>
            <a:r>
              <a:rPr lang="ar-EG" b="1" dirty="0"/>
              <a:t>         </a:t>
            </a:r>
            <a:r>
              <a:rPr lang="en-US" b="1" dirty="0"/>
              <a:t>   </a:t>
            </a:r>
            <a:r>
              <a:rPr lang="ar-EG" b="1" dirty="0"/>
              <a:t>حساب الأوزان</a:t>
            </a:r>
            <a:endParaRPr lang="en-US" b="1" dirty="0"/>
          </a:p>
        </p:txBody>
      </p:sp>
      <p:sp>
        <p:nvSpPr>
          <p:cNvPr id="3" name="Content Placeholder 2"/>
          <p:cNvSpPr>
            <a:spLocks noGrp="1"/>
          </p:cNvSpPr>
          <p:nvPr>
            <p:ph sz="quarter" idx="1"/>
          </p:nvPr>
        </p:nvSpPr>
        <p:spPr>
          <a:xfrm>
            <a:off x="3886200" y="1596531"/>
            <a:ext cx="4724400" cy="4873752"/>
          </a:xfrm>
        </p:spPr>
        <p:txBody>
          <a:bodyPr>
            <a:normAutofit fontScale="85000" lnSpcReduction="20000"/>
          </a:bodyPr>
          <a:lstStyle/>
          <a:p>
            <a:pPr algn="r" rtl="1"/>
            <a:r>
              <a:rPr lang="ar-EG" sz="1800" b="1" u="sng" dirty="0">
                <a:solidFill>
                  <a:schemeClr val="tx1">
                    <a:lumMod val="95000"/>
                    <a:lumOff val="5000"/>
                  </a:schemeClr>
                </a:solidFill>
              </a:rPr>
              <a:t>مثال 2: اسطوانة مصمته</a:t>
            </a:r>
          </a:p>
          <a:p>
            <a:pPr marL="0" indent="0" algn="r" rtl="1">
              <a:buNone/>
            </a:pPr>
            <a:endParaRPr lang="ar-EG" sz="1800" b="1" u="sng" dirty="0">
              <a:solidFill>
                <a:schemeClr val="tx1">
                  <a:lumMod val="95000"/>
                  <a:lumOff val="5000"/>
                </a:schemeClr>
              </a:solidFill>
            </a:endParaRPr>
          </a:p>
          <a:p>
            <a:pPr algn="r" rtl="1"/>
            <a:r>
              <a:rPr lang="ar-EG" sz="1600" b="1" dirty="0">
                <a:solidFill>
                  <a:schemeClr val="tx1">
                    <a:lumMod val="95000"/>
                    <a:lumOff val="5000"/>
                  </a:schemeClr>
                </a:solidFill>
              </a:rPr>
              <a:t>الوزن= </a:t>
            </a:r>
            <a:r>
              <a:rPr lang="ar-EG" sz="1600" b="1" u="sng" dirty="0">
                <a:solidFill>
                  <a:srgbClr val="FF0000"/>
                </a:solidFill>
              </a:rPr>
              <a:t>3.14 </a:t>
            </a:r>
            <a:r>
              <a:rPr lang="en-US" sz="1600" b="1" u="sng" dirty="0"/>
              <a:t>X</a:t>
            </a:r>
            <a:r>
              <a:rPr lang="ar-EG" sz="1600" b="1" u="sng" dirty="0">
                <a:solidFill>
                  <a:srgbClr val="FF0000"/>
                </a:solidFill>
              </a:rPr>
              <a:t> (قطر الدائرة)</a:t>
            </a:r>
            <a:r>
              <a:rPr lang="ar-EG" sz="1600" b="1" dirty="0">
                <a:solidFill>
                  <a:srgbClr val="FF0000"/>
                </a:solidFill>
              </a:rPr>
              <a:t>² </a:t>
            </a:r>
            <a:r>
              <a:rPr lang="en-US" sz="1600" b="1" dirty="0"/>
              <a:t>X</a:t>
            </a:r>
            <a:r>
              <a:rPr lang="ar-EG" sz="1600" b="1" dirty="0">
                <a:solidFill>
                  <a:srgbClr val="FF0000"/>
                </a:solidFill>
              </a:rPr>
              <a:t> طول الإسطوانة</a:t>
            </a:r>
            <a:r>
              <a:rPr lang="en-US" sz="1600" b="1" dirty="0"/>
              <a:t>X</a:t>
            </a:r>
            <a:r>
              <a:rPr lang="ar-EG" sz="1600" b="1" dirty="0"/>
              <a:t> </a:t>
            </a:r>
            <a:r>
              <a:rPr lang="ar-EG" sz="1600" b="1" dirty="0">
                <a:solidFill>
                  <a:srgbClr val="FF0000"/>
                </a:solidFill>
              </a:rPr>
              <a:t>الوزن النوعي</a:t>
            </a:r>
          </a:p>
          <a:p>
            <a:pPr marL="0" indent="0" algn="r" rtl="1">
              <a:buNone/>
            </a:pPr>
            <a:r>
              <a:rPr lang="ar-EG" sz="1600" b="1" dirty="0">
                <a:solidFill>
                  <a:srgbClr val="FF0000"/>
                </a:solidFill>
              </a:rPr>
              <a:t>                               4</a:t>
            </a:r>
            <a:r>
              <a:rPr lang="ar-EG" sz="1600" b="1" dirty="0">
                <a:solidFill>
                  <a:schemeClr val="tx1">
                    <a:lumMod val="95000"/>
                    <a:lumOff val="5000"/>
                  </a:schemeClr>
                </a:solidFill>
              </a:rPr>
              <a:t>   </a:t>
            </a:r>
            <a:endParaRPr lang="en-US" sz="1600" b="1" dirty="0">
              <a:solidFill>
                <a:schemeClr val="tx1">
                  <a:lumMod val="95000"/>
                  <a:lumOff val="5000"/>
                </a:schemeClr>
              </a:solidFill>
            </a:endParaRPr>
          </a:p>
          <a:p>
            <a:pPr algn="r" rtl="1"/>
            <a:r>
              <a:rPr lang="ar-EG" sz="1800" b="1" dirty="0"/>
              <a:t>الوزن النوعي للصلب: </a:t>
            </a:r>
            <a:r>
              <a:rPr lang="ar-EG" sz="1800" b="1" dirty="0">
                <a:solidFill>
                  <a:srgbClr val="FF0000"/>
                </a:solidFill>
              </a:rPr>
              <a:t>7.85</a:t>
            </a:r>
            <a:r>
              <a:rPr lang="ar-EG" sz="1800" b="1" dirty="0"/>
              <a:t> طن/م3</a:t>
            </a:r>
          </a:p>
          <a:p>
            <a:pPr algn="r" rtl="1"/>
            <a:r>
              <a:rPr lang="ar-EG" sz="1800" b="1" dirty="0"/>
              <a:t>الوزن= </a:t>
            </a:r>
            <a:r>
              <a:rPr lang="ar-EG" sz="1800" b="1" u="sng" dirty="0"/>
              <a:t>3.14 </a:t>
            </a:r>
            <a:r>
              <a:rPr lang="en-US" sz="1800" b="1" u="sng" dirty="0"/>
              <a:t>X</a:t>
            </a:r>
            <a:r>
              <a:rPr lang="ar-EG" sz="1800" b="1" u="sng" dirty="0"/>
              <a:t> (0.5)</a:t>
            </a:r>
            <a:r>
              <a:rPr lang="ar-EG" sz="1800" b="1" dirty="0"/>
              <a:t>² </a:t>
            </a:r>
            <a:r>
              <a:rPr lang="en-US" sz="1800" b="1" dirty="0"/>
              <a:t>X</a:t>
            </a:r>
            <a:r>
              <a:rPr lang="ar-EG" sz="1800" b="1" dirty="0"/>
              <a:t> 5</a:t>
            </a:r>
            <a:r>
              <a:rPr lang="en-US" sz="1800" b="1" dirty="0"/>
              <a:t>X</a:t>
            </a:r>
            <a:r>
              <a:rPr lang="ar-EG" sz="1800" b="1" dirty="0"/>
              <a:t> 7.85= 7.70 طن</a:t>
            </a:r>
          </a:p>
          <a:p>
            <a:pPr marL="0" indent="0" algn="r" rtl="1">
              <a:buNone/>
            </a:pPr>
            <a:r>
              <a:rPr lang="ar-EG" sz="1800" b="1" dirty="0">
                <a:solidFill>
                  <a:srgbClr val="FF0000"/>
                </a:solidFill>
              </a:rPr>
              <a:t>                        </a:t>
            </a:r>
            <a:r>
              <a:rPr lang="ar-EG" sz="1800" b="1" dirty="0"/>
              <a:t> 4 </a:t>
            </a:r>
            <a:r>
              <a:rPr lang="ar-EG" sz="1800" b="1" dirty="0">
                <a:solidFill>
                  <a:schemeClr val="tx1">
                    <a:lumMod val="95000"/>
                    <a:lumOff val="5000"/>
                  </a:schemeClr>
                </a:solidFill>
              </a:rPr>
              <a:t>  </a:t>
            </a:r>
            <a:endParaRPr lang="en-US" sz="1800" b="1" dirty="0">
              <a:solidFill>
                <a:schemeClr val="tx1">
                  <a:lumMod val="95000"/>
                  <a:lumOff val="5000"/>
                </a:schemeClr>
              </a:solidFill>
            </a:endParaRPr>
          </a:p>
          <a:p>
            <a:pPr algn="r" rtl="1"/>
            <a:endParaRPr lang="ar-EG" sz="1800" b="1" dirty="0"/>
          </a:p>
          <a:p>
            <a:pPr algn="r" rtl="1"/>
            <a:r>
              <a:rPr lang="ar-EG" sz="1800" b="1" dirty="0"/>
              <a:t>الوزن النوعي للألومنيوم: </a:t>
            </a:r>
            <a:r>
              <a:rPr lang="ar-EG" sz="1800" b="1" dirty="0">
                <a:solidFill>
                  <a:srgbClr val="FF0000"/>
                </a:solidFill>
              </a:rPr>
              <a:t>2.64</a:t>
            </a:r>
            <a:r>
              <a:rPr lang="ar-EG" sz="1800" b="1" dirty="0"/>
              <a:t> طن/م3</a:t>
            </a:r>
          </a:p>
          <a:p>
            <a:pPr algn="r" rtl="1"/>
            <a:r>
              <a:rPr lang="ar-EG" sz="1800" b="1" dirty="0"/>
              <a:t>الوزن= </a:t>
            </a:r>
            <a:r>
              <a:rPr lang="ar-EG" sz="1800" b="1" u="sng" dirty="0"/>
              <a:t>3.14 </a:t>
            </a:r>
            <a:r>
              <a:rPr lang="en-US" sz="1800" b="1" u="sng" dirty="0"/>
              <a:t>X</a:t>
            </a:r>
            <a:r>
              <a:rPr lang="ar-EG" sz="1800" b="1" u="sng" dirty="0"/>
              <a:t> (0.5)</a:t>
            </a:r>
            <a:r>
              <a:rPr lang="ar-EG" sz="1800" b="1" dirty="0"/>
              <a:t>² </a:t>
            </a:r>
            <a:r>
              <a:rPr lang="en-US" sz="1800" b="1" dirty="0"/>
              <a:t>X</a:t>
            </a:r>
            <a:r>
              <a:rPr lang="ar-EG" sz="1800" b="1" dirty="0"/>
              <a:t> 5</a:t>
            </a:r>
            <a:r>
              <a:rPr lang="en-US" sz="1800" b="1" dirty="0"/>
              <a:t>X</a:t>
            </a:r>
            <a:r>
              <a:rPr lang="ar-EG" sz="1800" b="1" dirty="0"/>
              <a:t> 2.64= 2.59 طن</a:t>
            </a:r>
          </a:p>
          <a:p>
            <a:pPr marL="0" indent="0" algn="r" rtl="1">
              <a:buNone/>
            </a:pPr>
            <a:r>
              <a:rPr lang="ar-EG" sz="1800" b="1" dirty="0">
                <a:solidFill>
                  <a:srgbClr val="FF0000"/>
                </a:solidFill>
              </a:rPr>
              <a:t>                        </a:t>
            </a:r>
            <a:r>
              <a:rPr lang="ar-EG" sz="1800" b="1" dirty="0"/>
              <a:t> 4 </a:t>
            </a:r>
            <a:r>
              <a:rPr lang="ar-EG" sz="1800" b="1" dirty="0">
                <a:solidFill>
                  <a:schemeClr val="tx1">
                    <a:lumMod val="95000"/>
                    <a:lumOff val="5000"/>
                  </a:schemeClr>
                </a:solidFill>
              </a:rPr>
              <a:t>  </a:t>
            </a:r>
            <a:endParaRPr lang="en-US" sz="1800" b="1" dirty="0">
              <a:solidFill>
                <a:schemeClr val="tx1">
                  <a:lumMod val="95000"/>
                  <a:lumOff val="5000"/>
                </a:schemeClr>
              </a:solidFill>
            </a:endParaRPr>
          </a:p>
          <a:p>
            <a:pPr algn="r" rtl="1"/>
            <a:endParaRPr lang="ar-EG" sz="1800" b="1" dirty="0"/>
          </a:p>
          <a:p>
            <a:pPr algn="r" rtl="1"/>
            <a:r>
              <a:rPr lang="ar-EG" sz="1800" b="1" dirty="0"/>
              <a:t>الوزن النوعي للخرسانة: </a:t>
            </a:r>
            <a:r>
              <a:rPr lang="ar-EG" sz="1800" b="1" dirty="0">
                <a:solidFill>
                  <a:srgbClr val="FF0000"/>
                </a:solidFill>
              </a:rPr>
              <a:t>2.40 </a:t>
            </a:r>
            <a:r>
              <a:rPr lang="ar-EG" sz="1800" b="1" dirty="0"/>
              <a:t>طن/م3</a:t>
            </a:r>
          </a:p>
          <a:p>
            <a:pPr algn="r" rtl="1"/>
            <a:r>
              <a:rPr lang="ar-EG" sz="1800" b="1" dirty="0"/>
              <a:t>الوزن= </a:t>
            </a:r>
            <a:r>
              <a:rPr lang="ar-EG" sz="1800" b="1" u="sng" dirty="0"/>
              <a:t>3.14 </a:t>
            </a:r>
            <a:r>
              <a:rPr lang="en-US" sz="1800" b="1" u="sng" dirty="0"/>
              <a:t>X</a:t>
            </a:r>
            <a:r>
              <a:rPr lang="ar-EG" sz="1800" b="1" u="sng" dirty="0"/>
              <a:t> (0.5)</a:t>
            </a:r>
            <a:r>
              <a:rPr lang="ar-EG" sz="1800" b="1" dirty="0"/>
              <a:t>² </a:t>
            </a:r>
            <a:r>
              <a:rPr lang="en-US" sz="1800" b="1" dirty="0"/>
              <a:t>X</a:t>
            </a:r>
            <a:r>
              <a:rPr lang="ar-EG" sz="1800" b="1" dirty="0"/>
              <a:t> 5</a:t>
            </a:r>
            <a:r>
              <a:rPr lang="en-US" sz="1800" b="1" dirty="0"/>
              <a:t>X</a:t>
            </a:r>
            <a:r>
              <a:rPr lang="ar-EG" sz="1800" b="1" dirty="0"/>
              <a:t> 2.40= 2.35 طن</a:t>
            </a:r>
          </a:p>
          <a:p>
            <a:pPr marL="0" indent="0" algn="r" rtl="1">
              <a:buNone/>
            </a:pPr>
            <a:r>
              <a:rPr lang="ar-EG" sz="1800" b="1" dirty="0">
                <a:solidFill>
                  <a:srgbClr val="FF0000"/>
                </a:solidFill>
              </a:rPr>
              <a:t>                        </a:t>
            </a:r>
            <a:r>
              <a:rPr lang="ar-EG" sz="1800" b="1" dirty="0"/>
              <a:t> 4 </a:t>
            </a:r>
            <a:r>
              <a:rPr lang="ar-EG" sz="1800" b="1" dirty="0">
                <a:solidFill>
                  <a:schemeClr val="tx1">
                    <a:lumMod val="95000"/>
                    <a:lumOff val="5000"/>
                  </a:schemeClr>
                </a:solidFill>
              </a:rPr>
              <a:t>  </a:t>
            </a:r>
            <a:endParaRPr lang="en-US" sz="1800" b="1" dirty="0">
              <a:solidFill>
                <a:schemeClr val="tx1">
                  <a:lumMod val="95000"/>
                  <a:lumOff val="5000"/>
                </a:schemeClr>
              </a:solidFill>
            </a:endParaRPr>
          </a:p>
          <a:p>
            <a:pPr algn="r" rtl="1"/>
            <a:endParaRPr lang="ar-EG" sz="1800" b="1" dirty="0"/>
          </a:p>
          <a:p>
            <a:pPr algn="r" rtl="1"/>
            <a:endParaRPr lang="ar-EG" sz="1800" b="1" dirty="0"/>
          </a:p>
          <a:p>
            <a:pPr algn="r" rtl="1"/>
            <a:r>
              <a:rPr lang="ar-EG" sz="1800" b="1" dirty="0"/>
              <a:t> </a:t>
            </a:r>
            <a:endParaRPr lang="en-US" sz="1800" b="1" dirty="0"/>
          </a:p>
        </p:txBody>
      </p:sp>
      <p:sp>
        <p:nvSpPr>
          <p:cNvPr id="5" name="Rectangle 4"/>
          <p:cNvSpPr/>
          <p:nvPr/>
        </p:nvSpPr>
        <p:spPr>
          <a:xfrm>
            <a:off x="1646961" y="2365664"/>
            <a:ext cx="1101436"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 5 m</a:t>
            </a:r>
          </a:p>
        </p:txBody>
      </p:sp>
      <p:sp>
        <p:nvSpPr>
          <p:cNvPr id="6" name="Rectangle 5"/>
          <p:cNvSpPr/>
          <p:nvPr/>
        </p:nvSpPr>
        <p:spPr>
          <a:xfrm>
            <a:off x="148937" y="3056382"/>
            <a:ext cx="1219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 0.5 m</a:t>
            </a:r>
          </a:p>
        </p:txBody>
      </p:sp>
      <p:sp>
        <p:nvSpPr>
          <p:cNvPr id="8" name="Can 7"/>
          <p:cNvSpPr/>
          <p:nvPr/>
        </p:nvSpPr>
        <p:spPr>
          <a:xfrm rot="16200000">
            <a:off x="2367397" y="1880478"/>
            <a:ext cx="762000" cy="2732810"/>
          </a:xfrm>
          <a:prstGeom prst="can">
            <a:avLst>
              <a:gd name="adj" fmla="val 97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95726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EG" b="1" dirty="0"/>
              <a:t>إيجاد مركز الثقل بناء على الأوزان</a:t>
            </a:r>
            <a:br>
              <a:rPr lang="ar-EG" b="1" dirty="0"/>
            </a:br>
            <a:r>
              <a:rPr lang="en-US" b="1" dirty="0"/>
              <a:t>Finding The Center of Gravity Based On Weights</a:t>
            </a:r>
          </a:p>
        </p:txBody>
      </p:sp>
      <p:sp>
        <p:nvSpPr>
          <p:cNvPr id="3" name="Content Placeholder 2"/>
          <p:cNvSpPr>
            <a:spLocks noGrp="1"/>
          </p:cNvSpPr>
          <p:nvPr>
            <p:ph sz="quarter" idx="1"/>
          </p:nvPr>
        </p:nvSpPr>
        <p:spPr>
          <a:xfrm>
            <a:off x="3390900" y="1600200"/>
            <a:ext cx="4533900" cy="4873752"/>
          </a:xfrm>
        </p:spPr>
        <p:txBody>
          <a:bodyPr/>
          <a:lstStyle/>
          <a:p>
            <a:pPr algn="r" rtl="1"/>
            <a:r>
              <a:rPr lang="ar-EG" dirty="0"/>
              <a:t>يمكن تحديد مركز ثقل طرد له شكل معقد عن طريق تقسيمه إلى إلي أجزاء بسيطة.</a:t>
            </a:r>
          </a:p>
          <a:p>
            <a:pPr algn="r" rtl="1"/>
            <a:r>
              <a:rPr lang="ar-EG" dirty="0"/>
              <a:t>مركز الثقل سيكون محصورا في المنطقة المحددة داخل الخطوط الواصلة بين الأجزاء الثلاثة.</a:t>
            </a:r>
          </a:p>
          <a:p>
            <a:pPr algn="r" rtl="1"/>
            <a:endParaRPr lang="ar-EG" dirty="0"/>
          </a:p>
          <a:p>
            <a:pPr algn="r" rtl="1"/>
            <a:r>
              <a:rPr lang="ar-EG" sz="2000" dirty="0"/>
              <a:t>الوزن الكلي= 3000+6000+2000= 11000 كجم</a:t>
            </a:r>
          </a:p>
          <a:p>
            <a:pPr marL="0" indent="0" algn="r" rtl="1">
              <a:buNone/>
            </a:pPr>
            <a:endParaRPr lang="ar-EG" sz="2000" dirty="0"/>
          </a:p>
        </p:txBody>
      </p:sp>
      <p:sp>
        <p:nvSpPr>
          <p:cNvPr id="4" name="Rectangle 3"/>
          <p:cNvSpPr/>
          <p:nvPr/>
        </p:nvSpPr>
        <p:spPr>
          <a:xfrm>
            <a:off x="2400300" y="1600200"/>
            <a:ext cx="990600" cy="1219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1600200"/>
            <a:ext cx="9906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2743200"/>
            <a:ext cx="1219200" cy="1219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2819400" y="2133600"/>
            <a:ext cx="152400"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1790700" y="3276600"/>
            <a:ext cx="152400"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609600" y="3325859"/>
            <a:ext cx="152400"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76500" y="2971800"/>
            <a:ext cx="14859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2000 KG</a:t>
            </a:r>
          </a:p>
        </p:txBody>
      </p:sp>
      <p:sp>
        <p:nvSpPr>
          <p:cNvPr id="11" name="Rectangle 10"/>
          <p:cNvSpPr/>
          <p:nvPr/>
        </p:nvSpPr>
        <p:spPr>
          <a:xfrm>
            <a:off x="152400" y="4287981"/>
            <a:ext cx="1143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3000 KG</a:t>
            </a:r>
          </a:p>
        </p:txBody>
      </p:sp>
      <p:sp>
        <p:nvSpPr>
          <p:cNvPr id="12" name="Rectangle 11"/>
          <p:cNvSpPr/>
          <p:nvPr/>
        </p:nvSpPr>
        <p:spPr>
          <a:xfrm>
            <a:off x="1122218" y="5410200"/>
            <a:ext cx="14859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6000 KG</a:t>
            </a:r>
          </a:p>
        </p:txBody>
      </p:sp>
      <p:cxnSp>
        <p:nvCxnSpPr>
          <p:cNvPr id="14" name="Straight Connector 13"/>
          <p:cNvCxnSpPr/>
          <p:nvPr/>
        </p:nvCxnSpPr>
        <p:spPr>
          <a:xfrm flipH="1">
            <a:off x="1866900" y="2209800"/>
            <a:ext cx="10287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39682" y="3352800"/>
            <a:ext cx="1051018" cy="53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7"/>
            <a:endCxn id="7" idx="2"/>
          </p:cNvCxnSpPr>
          <p:nvPr/>
        </p:nvCxnSpPr>
        <p:spPr>
          <a:xfrm flipV="1">
            <a:off x="739682" y="2209800"/>
            <a:ext cx="2079718" cy="1138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5"/>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330691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90900" y="1600200"/>
            <a:ext cx="4533900" cy="4873752"/>
          </a:xfrm>
        </p:spPr>
        <p:txBody>
          <a:bodyPr/>
          <a:lstStyle/>
          <a:p>
            <a:pPr algn="r" rtl="1"/>
            <a:r>
              <a:rPr lang="ar-EG" dirty="0"/>
              <a:t>نختار جزأين من الأجزاء الثلاثة ونقوم بتحديد مركز الثقل للجزأين معا.</a:t>
            </a:r>
          </a:p>
          <a:p>
            <a:pPr algn="r" rtl="1"/>
            <a:r>
              <a:rPr lang="ar-EG" sz="2000" dirty="0"/>
              <a:t>مركز الثقل سيكون في المنطقة الواصلة بين مركزي الثقل وسيكون أقرب للوزن الأثقل</a:t>
            </a:r>
          </a:p>
          <a:p>
            <a:pPr algn="r" rtl="1"/>
            <a:r>
              <a:rPr lang="ar-EG" sz="2000" dirty="0"/>
              <a:t>الوزن الأثقل = 6000 كجم</a:t>
            </a:r>
          </a:p>
          <a:p>
            <a:pPr algn="r" rtl="1"/>
            <a:r>
              <a:rPr lang="ar-EG" sz="2000" dirty="0"/>
              <a:t>الوزن الكلي للجزأين= 8000</a:t>
            </a:r>
          </a:p>
          <a:p>
            <a:pPr algn="r" rtl="1"/>
            <a:r>
              <a:rPr lang="ar-EG" sz="2000" dirty="0"/>
              <a:t>6000/8000= ¾ أو 75 % </a:t>
            </a:r>
          </a:p>
          <a:p>
            <a:pPr algn="r" rtl="1"/>
            <a:r>
              <a:rPr lang="ar-EG" sz="2000" dirty="0"/>
              <a:t>مركز الثقل يكون 75% من المسافة تجاه الوزن الأثقل</a:t>
            </a:r>
          </a:p>
          <a:p>
            <a:pPr algn="r" rtl="1"/>
            <a:r>
              <a:rPr lang="ar-EG" sz="2000" dirty="0"/>
              <a:t>يتم التعامل مع الجزأين ككتلة واحدة</a:t>
            </a:r>
          </a:p>
          <a:p>
            <a:pPr marL="0" indent="0" algn="r" rtl="1">
              <a:buNone/>
            </a:pPr>
            <a:endParaRPr lang="ar-EG" sz="2000" dirty="0"/>
          </a:p>
        </p:txBody>
      </p:sp>
      <p:sp>
        <p:nvSpPr>
          <p:cNvPr id="4" name="Rectangle 3"/>
          <p:cNvSpPr/>
          <p:nvPr/>
        </p:nvSpPr>
        <p:spPr>
          <a:xfrm>
            <a:off x="2400300" y="1600200"/>
            <a:ext cx="990600" cy="1219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1600200"/>
            <a:ext cx="9906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2819400" y="2133600"/>
            <a:ext cx="152400"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1790700" y="3276600"/>
            <a:ext cx="152400"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76500" y="2971800"/>
            <a:ext cx="14859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2000 KG</a:t>
            </a:r>
          </a:p>
        </p:txBody>
      </p:sp>
      <p:sp>
        <p:nvSpPr>
          <p:cNvPr id="12" name="Rectangle 11"/>
          <p:cNvSpPr/>
          <p:nvPr/>
        </p:nvSpPr>
        <p:spPr>
          <a:xfrm>
            <a:off x="1122218" y="5410200"/>
            <a:ext cx="14859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6000 KG</a:t>
            </a:r>
          </a:p>
        </p:txBody>
      </p:sp>
      <p:cxnSp>
        <p:nvCxnSpPr>
          <p:cNvPr id="14" name="Straight Connector 13"/>
          <p:cNvCxnSpPr/>
          <p:nvPr/>
        </p:nvCxnSpPr>
        <p:spPr>
          <a:xfrm flipH="1">
            <a:off x="1866900" y="2209800"/>
            <a:ext cx="10287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rot="8217983">
            <a:off x="1589548" y="1908104"/>
            <a:ext cx="1049836" cy="609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0" y="1981200"/>
            <a:ext cx="519545"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400" dirty="0">
                <a:solidFill>
                  <a:schemeClr val="tx1"/>
                </a:solidFill>
              </a:rPr>
              <a:t>75%</a:t>
            </a:r>
            <a:endParaRPr lang="en-US" sz="1400" dirty="0">
              <a:solidFill>
                <a:schemeClr val="tx1"/>
              </a:solidFill>
            </a:endParaRPr>
          </a:p>
        </p:txBody>
      </p:sp>
      <p:sp>
        <p:nvSpPr>
          <p:cNvPr id="19" name="Flowchart: Connector 18"/>
          <p:cNvSpPr/>
          <p:nvPr/>
        </p:nvSpPr>
        <p:spPr>
          <a:xfrm>
            <a:off x="2057400" y="2971800"/>
            <a:ext cx="152400" cy="1524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5"/>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96400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a:t>Course Objectives</a:t>
            </a:r>
          </a:p>
        </p:txBody>
      </p:sp>
      <p:sp>
        <p:nvSpPr>
          <p:cNvPr id="3" name="Content Placeholder 2"/>
          <p:cNvSpPr>
            <a:spLocks noGrp="1"/>
          </p:cNvSpPr>
          <p:nvPr>
            <p:ph sz="quarter" idx="1"/>
          </p:nvPr>
        </p:nvSpPr>
        <p:spPr/>
        <p:txBody>
          <a:bodyPr>
            <a:normAutofit fontScale="92500" lnSpcReduction="10000"/>
          </a:bodyPr>
          <a:lstStyle/>
          <a:p>
            <a:pPr marL="0" indent="0">
              <a:buNone/>
            </a:pPr>
            <a:r>
              <a:rPr lang="en-US" b="1" dirty="0"/>
              <a:t>By the end of this course the participant will be able to undertake/understand:</a:t>
            </a:r>
          </a:p>
          <a:p>
            <a:pPr marL="0" indent="0">
              <a:buNone/>
            </a:pPr>
            <a:endParaRPr lang="en-US" b="1" dirty="0"/>
          </a:p>
          <a:p>
            <a:r>
              <a:rPr lang="en-US" dirty="0"/>
              <a:t>Rigging principles and load control</a:t>
            </a:r>
          </a:p>
          <a:p>
            <a:r>
              <a:rPr lang="en-US" dirty="0"/>
              <a:t>Load on rigging and the rigging triangle</a:t>
            </a:r>
          </a:p>
          <a:p>
            <a:r>
              <a:rPr lang="en-US" dirty="0"/>
              <a:t>Application of hoist hooks, shackles and links</a:t>
            </a:r>
          </a:p>
          <a:p>
            <a:r>
              <a:rPr lang="en-US" dirty="0"/>
              <a:t>Application of eye bolts, hoist rings and turnbuckles</a:t>
            </a:r>
          </a:p>
          <a:p>
            <a:r>
              <a:rPr lang="en-US" dirty="0"/>
              <a:t>Application of wire rope terminations</a:t>
            </a:r>
          </a:p>
          <a:p>
            <a:r>
              <a:rPr lang="en-US" dirty="0"/>
              <a:t>Inspection of Cranes and hardware</a:t>
            </a:r>
          </a:p>
          <a:p>
            <a:r>
              <a:rPr lang="en-US" dirty="0"/>
              <a:t>Sling hitches and application</a:t>
            </a:r>
          </a:p>
          <a:p>
            <a:r>
              <a:rPr lang="en-US" dirty="0"/>
              <a:t>Inspection of slings</a:t>
            </a:r>
          </a:p>
          <a:p>
            <a:r>
              <a:rPr lang="en-US" dirty="0"/>
              <a:t>Working with blocks</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774416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90900" y="1600200"/>
            <a:ext cx="4533900" cy="4873752"/>
          </a:xfrm>
        </p:spPr>
        <p:txBody>
          <a:bodyPr/>
          <a:lstStyle/>
          <a:p>
            <a:pPr algn="r" rtl="1"/>
            <a:r>
              <a:rPr lang="ar-EG" dirty="0"/>
              <a:t>يتم تحديد مركز الثقل بنفس الطريقة السابقة بناء على مركز الثقل الجديد.</a:t>
            </a:r>
          </a:p>
          <a:p>
            <a:pPr algn="r" rtl="1"/>
            <a:r>
              <a:rPr lang="ar-EG" dirty="0"/>
              <a:t>مركز الثقل سيكون في المنطقة الواصلة بين مركزي الثقل تجاه الوزن الأثقل </a:t>
            </a:r>
          </a:p>
          <a:p>
            <a:pPr algn="r" rtl="1"/>
            <a:endParaRPr lang="ar-EG" dirty="0"/>
          </a:p>
          <a:p>
            <a:pPr algn="r" rtl="1"/>
            <a:r>
              <a:rPr lang="ar-EG" sz="2000" dirty="0"/>
              <a:t>الوزن الكلي= 8000+3000= 11000 كجم</a:t>
            </a:r>
          </a:p>
          <a:p>
            <a:pPr algn="r" rtl="1"/>
            <a:r>
              <a:rPr lang="ar-EG" sz="2000" dirty="0"/>
              <a:t>8000/ 11000= 73% تجاه الوزن الأثقل</a:t>
            </a:r>
          </a:p>
          <a:p>
            <a:pPr marL="0" indent="0" algn="r" rtl="1">
              <a:buNone/>
            </a:pPr>
            <a:endParaRPr lang="ar-EG" sz="2000" dirty="0"/>
          </a:p>
        </p:txBody>
      </p:sp>
      <p:sp>
        <p:nvSpPr>
          <p:cNvPr id="4" name="Rectangle 3"/>
          <p:cNvSpPr/>
          <p:nvPr/>
        </p:nvSpPr>
        <p:spPr>
          <a:xfrm>
            <a:off x="2362200" y="16002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1600200"/>
            <a:ext cx="9906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2743200"/>
            <a:ext cx="1219200" cy="1219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609600" y="3325859"/>
            <a:ext cx="152400"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4287981"/>
            <a:ext cx="1143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3000 KG</a:t>
            </a:r>
          </a:p>
        </p:txBody>
      </p:sp>
      <p:sp>
        <p:nvSpPr>
          <p:cNvPr id="12" name="Rectangle 11"/>
          <p:cNvSpPr/>
          <p:nvPr/>
        </p:nvSpPr>
        <p:spPr>
          <a:xfrm>
            <a:off x="1619250" y="1981200"/>
            <a:ext cx="14859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8000 KG</a:t>
            </a:r>
          </a:p>
        </p:txBody>
      </p:sp>
      <p:cxnSp>
        <p:nvCxnSpPr>
          <p:cNvPr id="15" name="Straight Connector 14"/>
          <p:cNvCxnSpPr/>
          <p:nvPr/>
        </p:nvCxnSpPr>
        <p:spPr>
          <a:xfrm flipV="1">
            <a:off x="772391" y="3048000"/>
            <a:ext cx="1371600" cy="354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lowchart: Connector 15"/>
          <p:cNvSpPr/>
          <p:nvPr/>
        </p:nvSpPr>
        <p:spPr>
          <a:xfrm>
            <a:off x="2057400" y="2971800"/>
            <a:ext cx="152400"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20746623">
            <a:off x="643909" y="2543976"/>
            <a:ext cx="994043" cy="67003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rPr>
              <a:t>73%</a:t>
            </a:r>
            <a:endParaRPr lang="en-US" dirty="0">
              <a:solidFill>
                <a:schemeClr val="tx1"/>
              </a:solidFill>
            </a:endParaRPr>
          </a:p>
        </p:txBody>
      </p:sp>
      <p:sp>
        <p:nvSpPr>
          <p:cNvPr id="20" name="Flowchart: Connector 19"/>
          <p:cNvSpPr/>
          <p:nvPr/>
        </p:nvSpPr>
        <p:spPr>
          <a:xfrm>
            <a:off x="1630507" y="3034146"/>
            <a:ext cx="247650" cy="27785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5"/>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738480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EG" b="1" dirty="0"/>
              <a:t>إيجاد مركز الثقل بناء على تجارب الرفع</a:t>
            </a:r>
            <a:br>
              <a:rPr lang="ar-EG" b="1" dirty="0"/>
            </a:br>
            <a:r>
              <a:rPr lang="en-US" b="1" dirty="0">
                <a:hlinkClick r:id="rId3" action="ppaction://hlinkfile"/>
              </a:rPr>
              <a:t>Finding Center Of Gravity By Trail Lifts</a:t>
            </a:r>
            <a:endParaRPr lang="en-US" b="1" dirty="0"/>
          </a:p>
        </p:txBody>
      </p:sp>
      <p:pic>
        <p:nvPicPr>
          <p:cNvPr id="17" name="Content Placeholder 16"/>
          <p:cNvPicPr>
            <a:picLocks noGrp="1" noChangeAspect="1"/>
          </p:cNvPicPr>
          <p:nvPr>
            <p:ph sz="quarter" idx="1"/>
          </p:nvPr>
        </p:nvPicPr>
        <p:blipFill>
          <a:blip r:embed="rId4" cstate="email">
            <a:extLst>
              <a:ext uri="{28A0092B-C50C-407E-A947-70E740481C1C}">
                <a14:useLocalDpi xmlns:a14="http://schemas.microsoft.com/office/drawing/2010/main"/>
              </a:ext>
            </a:extLst>
          </a:blip>
          <a:stretch>
            <a:fillRect/>
          </a:stretch>
        </p:blipFill>
        <p:spPr>
          <a:xfrm>
            <a:off x="1936173" y="914400"/>
            <a:ext cx="1143000" cy="838200"/>
          </a:xfrm>
        </p:spPr>
      </p:pic>
      <p:sp>
        <p:nvSpPr>
          <p:cNvPr id="4" name="Cube 3"/>
          <p:cNvSpPr/>
          <p:nvPr/>
        </p:nvSpPr>
        <p:spPr>
          <a:xfrm>
            <a:off x="381000" y="3048000"/>
            <a:ext cx="3048000" cy="1447800"/>
          </a:xfrm>
          <a:prstGeom prst="cube">
            <a:avLst>
              <a:gd name="adj" fmla="val 690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14600" y="21336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371600" y="2133600"/>
            <a:ext cx="11430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438400" y="1828800"/>
            <a:ext cx="1524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2514600" y="1981200"/>
            <a:ext cx="0" cy="1905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14600" y="1638300"/>
            <a:ext cx="0" cy="1905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200890" y="1660952"/>
            <a:ext cx="2008909" cy="56429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Load Cell</a:t>
            </a:r>
          </a:p>
        </p:txBody>
      </p:sp>
      <p:sp>
        <p:nvSpPr>
          <p:cNvPr id="27" name="Rectangle 26"/>
          <p:cNvSpPr/>
          <p:nvPr/>
        </p:nvSpPr>
        <p:spPr>
          <a:xfrm>
            <a:off x="2285999" y="2438400"/>
            <a:ext cx="381001"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28" name="Rectangle 27"/>
          <p:cNvSpPr/>
          <p:nvPr/>
        </p:nvSpPr>
        <p:spPr>
          <a:xfrm>
            <a:off x="2971799" y="4038600"/>
            <a:ext cx="381001"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9" name="Rectangle 28"/>
          <p:cNvSpPr/>
          <p:nvPr/>
        </p:nvSpPr>
        <p:spPr>
          <a:xfrm>
            <a:off x="1295400" y="4724400"/>
            <a:ext cx="381001"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30" name="Rectangle 29"/>
          <p:cNvSpPr/>
          <p:nvPr/>
        </p:nvSpPr>
        <p:spPr>
          <a:xfrm>
            <a:off x="457200" y="3048000"/>
            <a:ext cx="381001"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31" name="TextBox 30"/>
          <p:cNvSpPr txBox="1"/>
          <p:nvPr/>
        </p:nvSpPr>
        <p:spPr>
          <a:xfrm>
            <a:off x="4114800" y="1660952"/>
            <a:ext cx="4191000" cy="3970318"/>
          </a:xfrm>
          <a:prstGeom prst="rect">
            <a:avLst/>
          </a:prstGeom>
          <a:noFill/>
        </p:spPr>
        <p:txBody>
          <a:bodyPr wrap="square" rtlCol="0">
            <a:spAutoFit/>
          </a:bodyPr>
          <a:lstStyle/>
          <a:p>
            <a:pPr algn="r"/>
            <a:endParaRPr lang="ar-EG" dirty="0"/>
          </a:p>
          <a:p>
            <a:pPr algn="r"/>
            <a:r>
              <a:rPr lang="ar-EG" dirty="0"/>
              <a:t>يتم رفع جانب من جوانب الطرد وتسجيل النتيجة</a:t>
            </a:r>
          </a:p>
          <a:p>
            <a:pPr algn="r"/>
            <a:endParaRPr lang="ar-EG" dirty="0"/>
          </a:p>
          <a:p>
            <a:pPr algn="r"/>
            <a:r>
              <a:rPr lang="en-US" dirty="0"/>
              <a:t>A= 6000 KG</a:t>
            </a:r>
          </a:p>
          <a:p>
            <a:pPr algn="r"/>
            <a:r>
              <a:rPr lang="en-US" dirty="0"/>
              <a:t>B= 4000 KG</a:t>
            </a:r>
          </a:p>
          <a:p>
            <a:pPr algn="r"/>
            <a:r>
              <a:rPr lang="en-US" dirty="0"/>
              <a:t>C= 2000 KG</a:t>
            </a:r>
          </a:p>
          <a:p>
            <a:pPr algn="r"/>
            <a:r>
              <a:rPr lang="en-US" dirty="0"/>
              <a:t>D= 4000 KG</a:t>
            </a:r>
          </a:p>
          <a:p>
            <a:pPr algn="r"/>
            <a:r>
              <a:rPr lang="ar-EG" dirty="0"/>
              <a:t>الوزن الكلي يكون دائما مجموع  أوزان جهتين متقابلتين</a:t>
            </a:r>
          </a:p>
          <a:p>
            <a:pPr algn="r"/>
            <a:endParaRPr lang="ar-EG" dirty="0"/>
          </a:p>
          <a:p>
            <a:pPr algn="r"/>
            <a:r>
              <a:rPr lang="ar-EG" dirty="0"/>
              <a:t>الوزن</a:t>
            </a:r>
          </a:p>
          <a:p>
            <a:pPr algn="r"/>
            <a:r>
              <a:rPr lang="en-US" dirty="0"/>
              <a:t>A+C= 6000+2000= 8000 KG</a:t>
            </a:r>
            <a:endParaRPr lang="ar-EG" dirty="0"/>
          </a:p>
          <a:p>
            <a:pPr algn="r"/>
            <a:r>
              <a:rPr lang="ar-EG" dirty="0"/>
              <a:t> </a:t>
            </a:r>
            <a:r>
              <a:rPr lang="en-US" dirty="0"/>
              <a:t>or</a:t>
            </a:r>
          </a:p>
          <a:p>
            <a:pPr algn="r"/>
            <a:r>
              <a:rPr lang="en-US" dirty="0"/>
              <a:t>B+D=4000+4000=  8000 KG</a:t>
            </a:r>
          </a:p>
          <a:p>
            <a:pPr algn="r"/>
            <a:endParaRPr lang="en-US"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746418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EG" dirty="0"/>
              <a:t>لتحديد مركز الثقل</a:t>
            </a:r>
            <a:br>
              <a:rPr lang="ar-EG" dirty="0"/>
            </a:br>
            <a:endParaRPr lang="en-US" dirty="0"/>
          </a:p>
        </p:txBody>
      </p:sp>
      <p:sp>
        <p:nvSpPr>
          <p:cNvPr id="3" name="Content Placeholder 2"/>
          <p:cNvSpPr>
            <a:spLocks noGrp="1"/>
          </p:cNvSpPr>
          <p:nvPr>
            <p:ph sz="quarter" idx="1"/>
          </p:nvPr>
        </p:nvSpPr>
        <p:spPr>
          <a:xfrm>
            <a:off x="2895600" y="1600200"/>
            <a:ext cx="5029200" cy="4873752"/>
          </a:xfrm>
        </p:spPr>
        <p:txBody>
          <a:bodyPr/>
          <a:lstStyle/>
          <a:p>
            <a:r>
              <a:rPr lang="en-US" dirty="0"/>
              <a:t>A+C= 6000+2000= 8000 KG</a:t>
            </a:r>
            <a:endParaRPr lang="ar-EG" dirty="0"/>
          </a:p>
          <a:p>
            <a:pPr marL="0" indent="0">
              <a:buNone/>
            </a:pPr>
            <a:r>
              <a:rPr lang="ar-EG" b="1" u="sng" dirty="0">
                <a:solidFill>
                  <a:srgbClr val="92D050"/>
                </a:solidFill>
              </a:rPr>
              <a:t> </a:t>
            </a:r>
            <a:r>
              <a:rPr lang="en-US" b="1" u="sng" dirty="0">
                <a:solidFill>
                  <a:srgbClr val="92D050"/>
                </a:solidFill>
              </a:rPr>
              <a:t>or</a:t>
            </a:r>
          </a:p>
          <a:p>
            <a:r>
              <a:rPr lang="en-US" dirty="0"/>
              <a:t>B+D=4000+4000=  8000 KG</a:t>
            </a:r>
          </a:p>
          <a:p>
            <a:pPr algn="r"/>
            <a:endParaRPr lang="en-US" dirty="0"/>
          </a:p>
          <a:p>
            <a:pPr algn="r" rtl="1"/>
            <a:r>
              <a:rPr lang="ar-EG" dirty="0"/>
              <a:t>مركز الثقل يقع على مسافة 8000/ 6000 تجاه </a:t>
            </a:r>
            <a:r>
              <a:rPr lang="en-US" dirty="0"/>
              <a:t>A</a:t>
            </a:r>
            <a:r>
              <a:rPr lang="ar-EG" dirty="0"/>
              <a:t> أو 75%</a:t>
            </a:r>
          </a:p>
          <a:p>
            <a:pPr algn="r" rtl="1"/>
            <a:r>
              <a:rPr lang="ar-EG" dirty="0"/>
              <a:t>مركز الثقل يقع على مسافة 4000/8000 تجاه </a:t>
            </a:r>
            <a:r>
              <a:rPr lang="en-US" dirty="0"/>
              <a:t>D </a:t>
            </a:r>
            <a:r>
              <a:rPr lang="ar-EG" dirty="0"/>
              <a:t>أو </a:t>
            </a:r>
            <a:r>
              <a:rPr lang="en-US" dirty="0"/>
              <a:t>50 %</a:t>
            </a:r>
          </a:p>
          <a:p>
            <a:endParaRPr lang="en-US" dirty="0"/>
          </a:p>
        </p:txBody>
      </p:sp>
      <p:sp>
        <p:nvSpPr>
          <p:cNvPr id="4" name="Rectangle 3"/>
          <p:cNvSpPr/>
          <p:nvPr/>
        </p:nvSpPr>
        <p:spPr>
          <a:xfrm>
            <a:off x="838200" y="2209800"/>
            <a:ext cx="19050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0199" y="1371600"/>
            <a:ext cx="381001"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 name="Rectangle 5"/>
          <p:cNvSpPr/>
          <p:nvPr/>
        </p:nvSpPr>
        <p:spPr>
          <a:xfrm>
            <a:off x="1523999" y="5334000"/>
            <a:ext cx="381001"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Rectangle 6"/>
          <p:cNvSpPr/>
          <p:nvPr/>
        </p:nvSpPr>
        <p:spPr>
          <a:xfrm>
            <a:off x="2362199" y="3467100"/>
            <a:ext cx="381001"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8" name="Rectangle 7"/>
          <p:cNvSpPr/>
          <p:nvPr/>
        </p:nvSpPr>
        <p:spPr>
          <a:xfrm>
            <a:off x="838200" y="3429000"/>
            <a:ext cx="381001"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cxnSp>
        <p:nvCxnSpPr>
          <p:cNvPr id="10" name="Straight Connector 9"/>
          <p:cNvCxnSpPr/>
          <p:nvPr/>
        </p:nvCxnSpPr>
        <p:spPr>
          <a:xfrm>
            <a:off x="1790699" y="1905000"/>
            <a:ext cx="1"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19100" y="43815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ight Arrow 17"/>
          <p:cNvSpPr/>
          <p:nvPr/>
        </p:nvSpPr>
        <p:spPr>
          <a:xfrm>
            <a:off x="370610" y="1638300"/>
            <a:ext cx="1181098" cy="533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50%</a:t>
            </a:r>
          </a:p>
        </p:txBody>
      </p:sp>
      <p:sp>
        <p:nvSpPr>
          <p:cNvPr id="19" name="Right Arrow 18"/>
          <p:cNvSpPr/>
          <p:nvPr/>
        </p:nvSpPr>
        <p:spPr>
          <a:xfrm rot="5400000">
            <a:off x="-171449" y="3409951"/>
            <a:ext cx="1181098" cy="533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75%</a:t>
            </a:r>
          </a:p>
        </p:txBody>
      </p:sp>
      <p:sp>
        <p:nvSpPr>
          <p:cNvPr id="21" name="Flowchart: Connector 20"/>
          <p:cNvSpPr/>
          <p:nvPr/>
        </p:nvSpPr>
        <p:spPr>
          <a:xfrm>
            <a:off x="1714500" y="4267200"/>
            <a:ext cx="114300" cy="1905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133526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524000"/>
          </a:xfrm>
        </p:spPr>
        <p:txBody>
          <a:bodyPr>
            <a:normAutofit fontScale="90000"/>
          </a:bodyPr>
          <a:lstStyle/>
          <a:p>
            <a:pPr algn="ctr"/>
            <a:r>
              <a:rPr lang="ar-EG" b="1" dirty="0"/>
              <a:t>تحديد مركز الثقل عن طريق تجارب الرفع</a:t>
            </a:r>
            <a:br>
              <a:rPr lang="ar-EG" b="1" dirty="0"/>
            </a:br>
            <a:r>
              <a:rPr lang="en-US" b="1" dirty="0"/>
              <a:t>Finding Center OF Gravity By Trial Lifts</a:t>
            </a:r>
            <a:br>
              <a:rPr lang="ar-EG" b="1" dirty="0"/>
            </a:br>
            <a:endParaRPr lang="en-US" b="1" dirty="0"/>
          </a:p>
        </p:txBody>
      </p:sp>
      <p:sp>
        <p:nvSpPr>
          <p:cNvPr id="3" name="Content Placeholder 2"/>
          <p:cNvSpPr>
            <a:spLocks noGrp="1"/>
          </p:cNvSpPr>
          <p:nvPr>
            <p:ph sz="quarter" idx="1"/>
          </p:nvPr>
        </p:nvSpPr>
        <p:spPr>
          <a:xfrm>
            <a:off x="3581400" y="1447800"/>
            <a:ext cx="5029200" cy="5026152"/>
          </a:xfrm>
        </p:spPr>
        <p:txBody>
          <a:bodyPr>
            <a:normAutofit fontScale="55000" lnSpcReduction="20000"/>
          </a:bodyPr>
          <a:lstStyle/>
          <a:p>
            <a:pPr algn="r" rtl="1"/>
            <a:r>
              <a:rPr lang="ar-EG" sz="4400" b="1" dirty="0"/>
              <a:t>لمعرفة الحمولة عند كل زاوية</a:t>
            </a:r>
          </a:p>
          <a:p>
            <a:pPr algn="r" rtl="1"/>
            <a:r>
              <a:rPr lang="ar-EG" sz="2500" b="1" dirty="0"/>
              <a:t>يتم ضرب وزن نهاية الطرد في (ناتج قسمة وزن جانب الطرد على الوزن الكلي).</a:t>
            </a:r>
          </a:p>
          <a:p>
            <a:pPr algn="r" rtl="1"/>
            <a:endParaRPr lang="ar-EG" dirty="0"/>
          </a:p>
          <a:p>
            <a:r>
              <a:rPr lang="en-US" sz="2000" b="1" dirty="0"/>
              <a:t>NW</a:t>
            </a:r>
            <a:r>
              <a:rPr lang="en-US" sz="2000" dirty="0"/>
              <a:t>= C weight x (B weight/ total)</a:t>
            </a:r>
          </a:p>
          <a:p>
            <a:pPr marL="0" indent="0">
              <a:buNone/>
            </a:pPr>
            <a:r>
              <a:rPr lang="en-US" sz="2000" dirty="0"/>
              <a:t>= 2000 x (4000/8000)</a:t>
            </a:r>
          </a:p>
          <a:p>
            <a:pPr marL="0" indent="0">
              <a:buNone/>
            </a:pPr>
            <a:r>
              <a:rPr lang="en-US" sz="2000" dirty="0"/>
              <a:t>=2000 x 0.5= </a:t>
            </a:r>
            <a:r>
              <a:rPr lang="en-US" sz="2000" b="1" dirty="0">
                <a:solidFill>
                  <a:srgbClr val="FF0000"/>
                </a:solidFill>
              </a:rPr>
              <a:t>1000</a:t>
            </a:r>
            <a:r>
              <a:rPr lang="en-US" sz="2000" dirty="0"/>
              <a:t> KG</a:t>
            </a:r>
          </a:p>
          <a:p>
            <a:pPr marL="0" indent="0">
              <a:buNone/>
            </a:pPr>
            <a:endParaRPr lang="ar-EG" sz="2000" dirty="0"/>
          </a:p>
          <a:p>
            <a:r>
              <a:rPr lang="en-US" sz="2000" b="1" dirty="0"/>
              <a:t>NE</a:t>
            </a:r>
            <a:r>
              <a:rPr lang="en-US" sz="2000" dirty="0"/>
              <a:t>= C weight x (D weight/ total)</a:t>
            </a:r>
          </a:p>
          <a:p>
            <a:pPr marL="0" indent="0">
              <a:buNone/>
            </a:pPr>
            <a:r>
              <a:rPr lang="en-US" sz="2000" dirty="0"/>
              <a:t>= 2000 x (4000/8000)</a:t>
            </a:r>
          </a:p>
          <a:p>
            <a:pPr marL="0" indent="0">
              <a:buNone/>
            </a:pPr>
            <a:r>
              <a:rPr lang="en-US" sz="2000" dirty="0"/>
              <a:t>=2000 x 0.5= </a:t>
            </a:r>
            <a:r>
              <a:rPr lang="en-US" sz="2000" b="1" dirty="0">
                <a:solidFill>
                  <a:srgbClr val="FF0000"/>
                </a:solidFill>
              </a:rPr>
              <a:t>1000</a:t>
            </a:r>
            <a:r>
              <a:rPr lang="en-US" sz="2000" dirty="0"/>
              <a:t> KG</a:t>
            </a:r>
          </a:p>
          <a:p>
            <a:pPr marL="0" indent="0">
              <a:buNone/>
            </a:pPr>
            <a:endParaRPr lang="en-US" sz="2000" dirty="0"/>
          </a:p>
          <a:p>
            <a:r>
              <a:rPr lang="en-US" sz="2000" b="1" dirty="0"/>
              <a:t>SW</a:t>
            </a:r>
            <a:r>
              <a:rPr lang="en-US" sz="2000" dirty="0"/>
              <a:t>= A weight x (B weight/ total)</a:t>
            </a:r>
          </a:p>
          <a:p>
            <a:pPr marL="0" indent="0">
              <a:buNone/>
            </a:pPr>
            <a:r>
              <a:rPr lang="en-US" sz="2000" dirty="0"/>
              <a:t>=6000 x (4000/8000)</a:t>
            </a:r>
          </a:p>
          <a:p>
            <a:pPr marL="0" indent="0">
              <a:buNone/>
            </a:pPr>
            <a:r>
              <a:rPr lang="en-US" sz="2000" dirty="0"/>
              <a:t>=6000 x 0.5=</a:t>
            </a:r>
            <a:r>
              <a:rPr lang="en-US" sz="2000" b="1" dirty="0">
                <a:solidFill>
                  <a:srgbClr val="FF0000"/>
                </a:solidFill>
              </a:rPr>
              <a:t> 3000 </a:t>
            </a:r>
            <a:r>
              <a:rPr lang="en-US" sz="2000" dirty="0"/>
              <a:t>KG</a:t>
            </a:r>
          </a:p>
          <a:p>
            <a:pPr marL="0" indent="0">
              <a:buNone/>
            </a:pPr>
            <a:endParaRPr lang="en-US" sz="2000" dirty="0"/>
          </a:p>
          <a:p>
            <a:r>
              <a:rPr lang="en-US" sz="2000" dirty="0"/>
              <a:t> </a:t>
            </a:r>
            <a:r>
              <a:rPr lang="en-US" sz="2000" b="1" dirty="0"/>
              <a:t>SE</a:t>
            </a:r>
            <a:r>
              <a:rPr lang="en-US" sz="2000" dirty="0"/>
              <a:t>= A weight x (D weight/ total)</a:t>
            </a:r>
          </a:p>
          <a:p>
            <a:pPr marL="0" indent="0">
              <a:buNone/>
            </a:pPr>
            <a:r>
              <a:rPr lang="en-US" sz="2000" dirty="0"/>
              <a:t>= 6000 x (4000/8000)</a:t>
            </a:r>
          </a:p>
          <a:p>
            <a:pPr marL="0" indent="0">
              <a:buNone/>
            </a:pPr>
            <a:r>
              <a:rPr lang="en-US" sz="2000" dirty="0"/>
              <a:t>= 6000 x 0.5= </a:t>
            </a:r>
            <a:r>
              <a:rPr lang="en-US" sz="2000" b="1" dirty="0">
                <a:solidFill>
                  <a:srgbClr val="FF0000"/>
                </a:solidFill>
              </a:rPr>
              <a:t>3000</a:t>
            </a:r>
            <a:r>
              <a:rPr lang="en-US" sz="2000" dirty="0"/>
              <a:t> KG</a:t>
            </a:r>
          </a:p>
          <a:p>
            <a:pPr marL="0" indent="0">
              <a:buNone/>
            </a:pPr>
            <a:endParaRPr lang="en-US" sz="2000" dirty="0"/>
          </a:p>
          <a:p>
            <a:pPr marL="0" indent="0">
              <a:buNone/>
            </a:pPr>
            <a:r>
              <a:rPr lang="en-US" sz="2000" b="1" dirty="0"/>
              <a:t>Total</a:t>
            </a:r>
            <a:r>
              <a:rPr lang="en-US" sz="2000" dirty="0"/>
              <a:t>= 1000 + 1000+ 3000+ 3000= 8000 KG</a:t>
            </a:r>
          </a:p>
          <a:p>
            <a:pPr marL="0" indent="0" algn="r" rtl="1">
              <a:buNone/>
            </a:pPr>
            <a:r>
              <a:rPr lang="ar-EG" sz="3300" b="1" dirty="0"/>
              <a:t>       المجموع 8000 كجم كما تم تحديده سابقا</a:t>
            </a:r>
            <a:endParaRPr lang="en-US" sz="3300" b="1" dirty="0"/>
          </a:p>
          <a:p>
            <a:pPr marL="0" indent="0" algn="r">
              <a:buNone/>
            </a:pPr>
            <a:endParaRPr lang="en-US" sz="2000" dirty="0"/>
          </a:p>
          <a:p>
            <a:pPr marL="0" indent="0">
              <a:buNone/>
            </a:pPr>
            <a:endParaRPr lang="en-US" sz="2000" dirty="0"/>
          </a:p>
          <a:p>
            <a:pPr marL="0" indent="0">
              <a:buNone/>
            </a:pPr>
            <a:endParaRPr lang="en-US" sz="2000" dirty="0"/>
          </a:p>
          <a:p>
            <a:endParaRPr lang="en-US" sz="2000" dirty="0"/>
          </a:p>
          <a:p>
            <a:endParaRPr lang="ar-EG" sz="2000" dirty="0"/>
          </a:p>
          <a:p>
            <a:pPr algn="r" rtl="1"/>
            <a:endParaRPr lang="en-US" dirty="0"/>
          </a:p>
          <a:p>
            <a:endParaRPr lang="en-US" dirty="0"/>
          </a:p>
        </p:txBody>
      </p:sp>
      <p:sp>
        <p:nvSpPr>
          <p:cNvPr id="4" name="Rectangle 3"/>
          <p:cNvSpPr/>
          <p:nvPr/>
        </p:nvSpPr>
        <p:spPr>
          <a:xfrm>
            <a:off x="838200" y="2209800"/>
            <a:ext cx="1905000" cy="2895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0199" y="2209800"/>
            <a:ext cx="381001"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 name="Rectangle 5"/>
          <p:cNvSpPr/>
          <p:nvPr/>
        </p:nvSpPr>
        <p:spPr>
          <a:xfrm>
            <a:off x="1600199" y="4724400"/>
            <a:ext cx="381001"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Rectangle 6"/>
          <p:cNvSpPr/>
          <p:nvPr/>
        </p:nvSpPr>
        <p:spPr>
          <a:xfrm>
            <a:off x="2362199" y="3467100"/>
            <a:ext cx="381001"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8" name="Rectangle 7"/>
          <p:cNvSpPr/>
          <p:nvPr/>
        </p:nvSpPr>
        <p:spPr>
          <a:xfrm>
            <a:off x="838200" y="3429000"/>
            <a:ext cx="381001"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21" name="Flowchart: Connector 20"/>
          <p:cNvSpPr/>
          <p:nvPr/>
        </p:nvSpPr>
        <p:spPr>
          <a:xfrm>
            <a:off x="1714500" y="4267200"/>
            <a:ext cx="114300" cy="1905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1" y="1752600"/>
            <a:ext cx="609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NW</a:t>
            </a:r>
          </a:p>
        </p:txBody>
      </p:sp>
      <p:sp>
        <p:nvSpPr>
          <p:cNvPr id="16" name="Rectangle 15"/>
          <p:cNvSpPr/>
          <p:nvPr/>
        </p:nvSpPr>
        <p:spPr>
          <a:xfrm>
            <a:off x="2743200" y="1752600"/>
            <a:ext cx="609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a:t>
            </a:r>
          </a:p>
        </p:txBody>
      </p:sp>
      <p:sp>
        <p:nvSpPr>
          <p:cNvPr id="17" name="Rectangle 16"/>
          <p:cNvSpPr/>
          <p:nvPr/>
        </p:nvSpPr>
        <p:spPr>
          <a:xfrm>
            <a:off x="228600" y="5181600"/>
            <a:ext cx="609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SW</a:t>
            </a:r>
          </a:p>
        </p:txBody>
      </p:sp>
      <p:sp>
        <p:nvSpPr>
          <p:cNvPr id="20" name="Rectangle 19"/>
          <p:cNvSpPr/>
          <p:nvPr/>
        </p:nvSpPr>
        <p:spPr>
          <a:xfrm>
            <a:off x="2743200" y="5181600"/>
            <a:ext cx="609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a:t>
            </a:r>
          </a:p>
        </p:txBody>
      </p:sp>
      <p:sp>
        <p:nvSpPr>
          <p:cNvPr id="9" name="Rectangle 8"/>
          <p:cNvSpPr/>
          <p:nvPr/>
        </p:nvSpPr>
        <p:spPr>
          <a:xfrm>
            <a:off x="1219201" y="1752600"/>
            <a:ext cx="1142998"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rPr>
              <a:t>2000 </a:t>
            </a:r>
            <a:endParaRPr lang="en-US" dirty="0">
              <a:solidFill>
                <a:schemeClr val="tx1"/>
              </a:solidFill>
            </a:endParaRPr>
          </a:p>
        </p:txBody>
      </p:sp>
      <p:sp>
        <p:nvSpPr>
          <p:cNvPr id="22" name="Rectangle 21"/>
          <p:cNvSpPr/>
          <p:nvPr/>
        </p:nvSpPr>
        <p:spPr>
          <a:xfrm>
            <a:off x="76201" y="3422073"/>
            <a:ext cx="723898"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rPr>
              <a:t>4000 </a:t>
            </a:r>
            <a:endParaRPr lang="en-US" dirty="0">
              <a:solidFill>
                <a:schemeClr val="tx1"/>
              </a:solidFill>
            </a:endParaRPr>
          </a:p>
        </p:txBody>
      </p:sp>
      <p:sp>
        <p:nvSpPr>
          <p:cNvPr id="23" name="Rectangle 22"/>
          <p:cNvSpPr/>
          <p:nvPr/>
        </p:nvSpPr>
        <p:spPr>
          <a:xfrm>
            <a:off x="2781301" y="3467100"/>
            <a:ext cx="876299"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rPr>
              <a:t>4000 </a:t>
            </a:r>
            <a:endParaRPr lang="en-US" dirty="0">
              <a:solidFill>
                <a:schemeClr val="tx1"/>
              </a:solidFill>
            </a:endParaRPr>
          </a:p>
        </p:txBody>
      </p:sp>
      <p:sp>
        <p:nvSpPr>
          <p:cNvPr id="24" name="Rectangle 23"/>
          <p:cNvSpPr/>
          <p:nvPr/>
        </p:nvSpPr>
        <p:spPr>
          <a:xfrm>
            <a:off x="1143000" y="5257800"/>
            <a:ext cx="1142998"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rPr>
              <a:t>6000 </a:t>
            </a:r>
            <a:endParaRPr lang="en-US" dirty="0">
              <a:solidFill>
                <a:schemeClr val="tx1"/>
              </a:solidFill>
            </a:endParaRPr>
          </a:p>
        </p:txBody>
      </p:sp>
      <p:sp>
        <p:nvSpPr>
          <p:cNvPr id="10" name="Slide Number Placeholder 9"/>
          <p:cNvSpPr>
            <a:spLocks noGrp="1"/>
          </p:cNvSpPr>
          <p:nvPr>
            <p:ph type="sldNum" sz="quarter" idx="15"/>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36142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Autofit/>
          </a:bodyPr>
          <a:lstStyle/>
          <a:p>
            <a:pPr algn="ctr"/>
            <a:r>
              <a:rPr lang="en-US" sz="4000" b="1" dirty="0"/>
              <a:t>Examples</a:t>
            </a:r>
            <a:r>
              <a:rPr lang="ar-EG" sz="4000" b="1" dirty="0"/>
              <a:t>  أمثلة                          </a:t>
            </a:r>
            <a:endParaRPr lang="en-US" sz="4000" b="1" dirty="0"/>
          </a:p>
        </p:txBody>
      </p:sp>
      <p:sp>
        <p:nvSpPr>
          <p:cNvPr id="4" name="Rectangle 3"/>
          <p:cNvSpPr/>
          <p:nvPr/>
        </p:nvSpPr>
        <p:spPr>
          <a:xfrm>
            <a:off x="1219200" y="5562600"/>
            <a:ext cx="3124200" cy="2286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0200" y="4495800"/>
            <a:ext cx="2362200" cy="1066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47950" y="4953000"/>
            <a:ext cx="266700" cy="152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1219200" y="3429000"/>
            <a:ext cx="1562100" cy="213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781300" y="3429000"/>
            <a:ext cx="1562100" cy="213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781300" y="5029200"/>
            <a:ext cx="1562100" cy="533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219200" y="41910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Content Placeholder 16"/>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209772" y="2743200"/>
            <a:ext cx="1143055" cy="839626"/>
          </a:xfrm>
        </p:spPr>
      </p:pic>
      <p:sp>
        <p:nvSpPr>
          <p:cNvPr id="27" name="Right Arrow 26"/>
          <p:cNvSpPr/>
          <p:nvPr/>
        </p:nvSpPr>
        <p:spPr>
          <a:xfrm rot="18640811">
            <a:off x="2878488" y="5586305"/>
            <a:ext cx="70485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5581108">
            <a:off x="1189922" y="3526238"/>
            <a:ext cx="70485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85800" y="2819400"/>
            <a:ext cx="1600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b="1" dirty="0">
                <a:solidFill>
                  <a:schemeClr val="tx1"/>
                </a:solidFill>
              </a:rPr>
              <a:t>زاوية </a:t>
            </a:r>
            <a:r>
              <a:rPr lang="en-US" b="1" dirty="0">
                <a:solidFill>
                  <a:schemeClr val="tx1"/>
                </a:solidFill>
              </a:rPr>
              <a:t>A</a:t>
            </a:r>
          </a:p>
        </p:txBody>
      </p:sp>
      <p:sp>
        <p:nvSpPr>
          <p:cNvPr id="30" name="Rectangle 29"/>
          <p:cNvSpPr/>
          <p:nvPr/>
        </p:nvSpPr>
        <p:spPr>
          <a:xfrm>
            <a:off x="2286000" y="6142273"/>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b="1" dirty="0">
                <a:solidFill>
                  <a:schemeClr val="tx1"/>
                </a:solidFill>
              </a:rPr>
              <a:t>زاوية </a:t>
            </a:r>
            <a:r>
              <a:rPr lang="en-US" b="1" dirty="0">
                <a:solidFill>
                  <a:schemeClr val="tx1"/>
                </a:solidFill>
              </a:rPr>
              <a:t>B </a:t>
            </a:r>
          </a:p>
        </p:txBody>
      </p:sp>
      <p:sp>
        <p:nvSpPr>
          <p:cNvPr id="31" name="TextBox 30"/>
          <p:cNvSpPr txBox="1"/>
          <p:nvPr/>
        </p:nvSpPr>
        <p:spPr>
          <a:xfrm>
            <a:off x="4343400" y="1676400"/>
            <a:ext cx="3581400" cy="2031325"/>
          </a:xfrm>
          <a:prstGeom prst="rect">
            <a:avLst/>
          </a:prstGeom>
          <a:noFill/>
        </p:spPr>
        <p:txBody>
          <a:bodyPr wrap="square" rtlCol="0">
            <a:spAutoFit/>
          </a:bodyPr>
          <a:lstStyle/>
          <a:p>
            <a:pPr marL="285750" indent="-285750" algn="r" rtl="1">
              <a:buFont typeface="Arial" panose="020B0604020202020204" pitchFamily="34" charset="0"/>
              <a:buChar char="•"/>
            </a:pPr>
            <a:r>
              <a:rPr lang="ar-EG" b="1" dirty="0"/>
              <a:t>قد يكون الطرد غير مستقر.</a:t>
            </a:r>
          </a:p>
          <a:p>
            <a:pPr marL="285750" indent="-285750" algn="r" rtl="1">
              <a:buFont typeface="Arial" panose="020B0604020202020204" pitchFamily="34" charset="0"/>
              <a:buChar char="•"/>
            </a:pPr>
            <a:endParaRPr lang="ar-EG" b="1" dirty="0"/>
          </a:p>
          <a:p>
            <a:pPr marL="285750" indent="-285750" algn="r" rtl="1">
              <a:buFont typeface="Arial" panose="020B0604020202020204" pitchFamily="34" charset="0"/>
              <a:buChar char="•"/>
            </a:pPr>
            <a:r>
              <a:rPr lang="ar-EG" b="1" dirty="0"/>
              <a:t>يجب الحفاظ على الزاوية </a:t>
            </a:r>
            <a:r>
              <a:rPr lang="en-US" b="1" dirty="0"/>
              <a:t>A</a:t>
            </a:r>
            <a:r>
              <a:rPr lang="ar-EG" b="1" dirty="0"/>
              <a:t> أقل بكثير من الزاوية </a:t>
            </a:r>
            <a:r>
              <a:rPr lang="en-US" b="1" dirty="0"/>
              <a:t>B </a:t>
            </a:r>
            <a:r>
              <a:rPr lang="ar-EG" b="1" dirty="0"/>
              <a:t>.</a:t>
            </a:r>
          </a:p>
          <a:p>
            <a:pPr marL="285750" indent="-285750" algn="r" rtl="1">
              <a:buFont typeface="Arial" panose="020B0604020202020204" pitchFamily="34" charset="0"/>
              <a:buChar char="•"/>
            </a:pPr>
            <a:endParaRPr lang="ar-EG" b="1" dirty="0"/>
          </a:p>
          <a:p>
            <a:pPr marL="285750" indent="-285750" algn="r" rtl="1">
              <a:buFont typeface="Arial" panose="020B0604020202020204" pitchFamily="34" charset="0"/>
              <a:buChar char="•"/>
            </a:pPr>
            <a:r>
              <a:rPr lang="ar-EG" b="1" dirty="0"/>
              <a:t>حافظ على مسافة كبيرة بين مركز الثقل  وبين نقطة تجميع الواير.</a:t>
            </a:r>
            <a:endParaRPr lang="en-US" b="1"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17704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r"/>
            <a:r>
              <a:rPr lang="ar-EG" b="1" dirty="0"/>
              <a:t>هل تؤثر طريقة التصبين على ثبات واتزان الطرد؟؟</a:t>
            </a:r>
            <a:endParaRPr lang="en-US" b="1" dirty="0"/>
          </a:p>
        </p:txBody>
      </p:sp>
      <p:grpSp>
        <p:nvGrpSpPr>
          <p:cNvPr id="11" name="Group 10"/>
          <p:cNvGrpSpPr/>
          <p:nvPr/>
        </p:nvGrpSpPr>
        <p:grpSpPr>
          <a:xfrm>
            <a:off x="684662" y="3124200"/>
            <a:ext cx="3353938" cy="2819400"/>
            <a:chOff x="684662" y="3124200"/>
            <a:chExt cx="3353938" cy="2819400"/>
          </a:xfrm>
        </p:grpSpPr>
        <p:sp>
          <p:nvSpPr>
            <p:cNvPr id="5" name="Cube 4"/>
            <p:cNvSpPr/>
            <p:nvPr/>
          </p:nvSpPr>
          <p:spPr>
            <a:xfrm>
              <a:off x="684662" y="4114800"/>
              <a:ext cx="1601337" cy="1828800"/>
            </a:xfrm>
            <a:prstGeom prst="cube">
              <a:avLst>
                <a:gd name="adj" fmla="val 33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1752600" y="4991100"/>
              <a:ext cx="2286000" cy="952500"/>
            </a:xfrm>
            <a:prstGeom prst="cube">
              <a:avLst>
                <a:gd name="adj" fmla="val 602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43000" y="5410200"/>
              <a:ext cx="228600" cy="2476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066800" y="3124200"/>
              <a:ext cx="685800" cy="281940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52600" y="3124200"/>
              <a:ext cx="1371600" cy="2819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52600" y="3124200"/>
              <a:ext cx="152400" cy="99060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52600" y="3124200"/>
              <a:ext cx="1524000" cy="18669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 name="Content Placeholder 16"/>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142944" y="2438400"/>
            <a:ext cx="1143055" cy="839626"/>
          </a:xfrm>
        </p:spPr>
      </p:pic>
      <p:sp>
        <p:nvSpPr>
          <p:cNvPr id="3" name="TextBox 2"/>
          <p:cNvSpPr txBox="1"/>
          <p:nvPr/>
        </p:nvSpPr>
        <p:spPr>
          <a:xfrm>
            <a:off x="2057400" y="2893367"/>
            <a:ext cx="6455613" cy="461665"/>
          </a:xfrm>
          <a:prstGeom prst="rect">
            <a:avLst/>
          </a:prstGeom>
          <a:noFill/>
        </p:spPr>
        <p:txBody>
          <a:bodyPr wrap="none" rtlCol="0">
            <a:spAutoFit/>
          </a:bodyPr>
          <a:lstStyle/>
          <a:p>
            <a:pPr algn="r" rtl="1"/>
            <a:r>
              <a:rPr lang="ar-EG" sz="2400" b="1" dirty="0"/>
              <a:t>يجب أن تكون تجميع الويرات في الهوك فوق مركز الثقل مباشرة</a:t>
            </a:r>
            <a:endParaRPr lang="en-US" sz="2400"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4314825"/>
            <a:ext cx="1426964" cy="1343025"/>
          </a:xfrm>
          <a:prstGeom prst="rect">
            <a:avLst/>
          </a:prstGeom>
        </p:spPr>
      </p:pic>
      <p:sp>
        <p:nvSpPr>
          <p:cNvPr id="8" name="Slide Number Placeholder 7"/>
          <p:cNvSpPr>
            <a:spLocks noGrp="1"/>
          </p:cNvSpPr>
          <p:nvPr>
            <p:ph type="sldNum" sz="quarter" idx="15"/>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071520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Autofit/>
          </a:bodyPr>
          <a:lstStyle/>
          <a:p>
            <a:pPr algn="ctr" rtl="1"/>
            <a:r>
              <a:rPr lang="ar-EG" sz="3200" b="1" dirty="0">
                <a:hlinkClick r:id="rId2" action="ppaction://hlinkfile"/>
              </a:rPr>
              <a:t>اختيار طريقة الواير وطريقة التصبين للتحكم في الطرد</a:t>
            </a:r>
            <a:br>
              <a:rPr lang="en-US" sz="3200" b="1" dirty="0">
                <a:hlinkClick r:id="rId2" action="ppaction://hlinkfile"/>
              </a:rPr>
            </a:br>
            <a:r>
              <a:rPr lang="en-US" sz="3200" b="1" dirty="0">
                <a:hlinkClick r:id="rId2" action="ppaction://hlinkfile"/>
              </a:rPr>
              <a:t>Selecting Slings and Hitches for Load Control</a:t>
            </a:r>
            <a:endParaRPr lang="en-US" sz="3200" b="1" dirty="0"/>
          </a:p>
        </p:txBody>
      </p:sp>
      <p:pic>
        <p:nvPicPr>
          <p:cNvPr id="1026" name="Picture 2" descr="C:\Users\osama.tawfik\Desktop\Rigging Photos\types-of-hitches.jpg"/>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bwMode="auto">
          <a:xfrm>
            <a:off x="533400" y="2362200"/>
            <a:ext cx="4660323"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1866781"/>
            <a:ext cx="3352800" cy="800219"/>
          </a:xfrm>
          <a:prstGeom prst="rect">
            <a:avLst/>
          </a:prstGeom>
          <a:noFill/>
        </p:spPr>
        <p:txBody>
          <a:bodyPr wrap="square" rtlCol="0">
            <a:spAutoFit/>
          </a:bodyPr>
          <a:lstStyle/>
          <a:p>
            <a:pPr algn="r" rtl="1"/>
            <a:r>
              <a:rPr lang="ar-EG" sz="2800" b="1" dirty="0"/>
              <a:t>أنواع التصبين</a:t>
            </a:r>
          </a:p>
          <a:p>
            <a:pPr algn="r" rtl="1"/>
            <a:endParaRPr lang="en-US"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4188826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r" rtl="1"/>
            <a:r>
              <a:rPr lang="ar-EG" b="1" dirty="0"/>
              <a:t>التصبين باستخدام واير واحد</a:t>
            </a:r>
            <a:endParaRPr lang="en-US" b="1" dirty="0"/>
          </a:p>
        </p:txBody>
      </p:sp>
      <p:sp>
        <p:nvSpPr>
          <p:cNvPr id="3" name="Content Placeholder 2"/>
          <p:cNvSpPr>
            <a:spLocks noGrp="1"/>
          </p:cNvSpPr>
          <p:nvPr>
            <p:ph sz="quarter" idx="1"/>
          </p:nvPr>
        </p:nvSpPr>
        <p:spPr/>
        <p:txBody>
          <a:bodyPr/>
          <a:lstStyle/>
          <a:p>
            <a:pPr algn="r" rtl="1"/>
            <a:r>
              <a:rPr lang="ar-EG" b="1" dirty="0"/>
              <a:t>يمكن استخدام واير واحد للتصبين لرفع الأحمال البسيطة</a:t>
            </a:r>
          </a:p>
          <a:p>
            <a:pPr algn="r" rtl="1"/>
            <a:endParaRPr lang="ar-EG" b="1" dirty="0"/>
          </a:p>
          <a:p>
            <a:pPr algn="r" rtl="1"/>
            <a:r>
              <a:rPr lang="ar-EG" b="1" dirty="0"/>
              <a:t>لا يستخدم لرفع المواد المعرضة للسقوط (المواسير مثلا), والخامات الطويلة والأحمال التي يمكن أن تتعرض للسقوط</a:t>
            </a:r>
            <a:endParaRPr lang="en-US" b="1" dirty="0"/>
          </a:p>
        </p:txBody>
      </p:sp>
      <p:pic>
        <p:nvPicPr>
          <p:cNvPr id="2050" name="Picture 2" descr="C:\Users\osama.tawfik\Desktop\Rigging Photos\Single_leg_chain_slin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3810000"/>
            <a:ext cx="7467599" cy="23526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481753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a:solidFill>
                  <a:srgbClr val="FF0000"/>
                </a:solidFill>
              </a:rPr>
              <a:t>Single Vertical Hitch</a:t>
            </a:r>
          </a:p>
        </p:txBody>
      </p:sp>
      <p:sp>
        <p:nvSpPr>
          <p:cNvPr id="3" name="Content Placeholder 2"/>
          <p:cNvSpPr>
            <a:spLocks noGrp="1"/>
          </p:cNvSpPr>
          <p:nvPr>
            <p:ph sz="quarter" idx="1"/>
          </p:nvPr>
        </p:nvSpPr>
        <p:spPr>
          <a:xfrm>
            <a:off x="2286000" y="1371600"/>
            <a:ext cx="5638800" cy="5105400"/>
          </a:xfrm>
        </p:spPr>
        <p:txBody>
          <a:bodyPr>
            <a:normAutofit lnSpcReduction="10000"/>
          </a:bodyPr>
          <a:lstStyle/>
          <a:p>
            <a:pPr algn="r" rtl="1"/>
            <a:r>
              <a:rPr lang="ar-EG" sz="2000" dirty="0"/>
              <a:t>يتم رفع الطرد باستخدام واير واحد عمودي على الطرد.</a:t>
            </a:r>
          </a:p>
          <a:p>
            <a:pPr algn="r" rtl="1"/>
            <a:endParaRPr lang="ar-EG" sz="2000" dirty="0"/>
          </a:p>
          <a:p>
            <a:pPr algn="r" rtl="1"/>
            <a:r>
              <a:rPr lang="ar-EG" sz="2000" dirty="0"/>
              <a:t>الوزن الكلي للطرد يكون محمولا بواسطة الواير.</a:t>
            </a:r>
          </a:p>
          <a:p>
            <a:pPr algn="r" rtl="1"/>
            <a:endParaRPr lang="ar-EG" sz="2000" dirty="0"/>
          </a:p>
          <a:p>
            <a:pPr algn="r" rtl="1"/>
            <a:r>
              <a:rPr lang="ar-EG" sz="2000" dirty="0"/>
              <a:t> زاوية الطرد 90</a:t>
            </a:r>
            <a:r>
              <a:rPr lang="ar-EG" sz="2000" dirty="0">
                <a:sym typeface="Symbol" panose="05050102010706020507" pitchFamily="18" charset="2"/>
              </a:rPr>
              <a:t>.</a:t>
            </a:r>
          </a:p>
          <a:p>
            <a:pPr algn="r" rtl="1"/>
            <a:endParaRPr lang="ar-EG" sz="2000" dirty="0">
              <a:sym typeface="Symbol" panose="05050102010706020507" pitchFamily="18" charset="2"/>
            </a:endParaRPr>
          </a:p>
          <a:p>
            <a:pPr algn="r" rtl="1"/>
            <a:r>
              <a:rPr lang="ar-EG" sz="2000" dirty="0">
                <a:sym typeface="Symbol" panose="05050102010706020507" pitchFamily="18" charset="2"/>
              </a:rPr>
              <a:t>يمكن استخدام ويرات وأقفال وأدوات رفع مساوية لحمولة الطرد.</a:t>
            </a:r>
          </a:p>
          <a:p>
            <a:pPr algn="r" rtl="1"/>
            <a:r>
              <a:rPr lang="ar-EG" sz="2000" dirty="0">
                <a:sym typeface="Symbol" panose="05050102010706020507" pitchFamily="18" charset="2"/>
              </a:rPr>
              <a:t>يجب ان تكون عيون التصبين الخاصة بالويرات ذات جدلات من نوع </a:t>
            </a:r>
            <a:r>
              <a:rPr lang="en-US" sz="2000" dirty="0">
                <a:solidFill>
                  <a:srgbClr val="FF0000"/>
                </a:solidFill>
                <a:sym typeface="Symbol" panose="05050102010706020507" pitchFamily="18" charset="2"/>
              </a:rPr>
              <a:t>Mechanical Flemish Splice</a:t>
            </a:r>
            <a:r>
              <a:rPr lang="ar-EG" sz="2000" dirty="0">
                <a:sym typeface="Symbol" panose="05050102010706020507" pitchFamily="18" charset="2"/>
              </a:rPr>
              <a:t> </a:t>
            </a:r>
          </a:p>
          <a:p>
            <a:pPr algn="r" rtl="1"/>
            <a:endParaRPr lang="ar-EG" sz="2000" dirty="0">
              <a:sym typeface="Symbol" panose="05050102010706020507" pitchFamily="18" charset="2"/>
            </a:endParaRPr>
          </a:p>
          <a:p>
            <a:pPr algn="r" rtl="1"/>
            <a:r>
              <a:rPr lang="ar-EG" sz="2000" dirty="0">
                <a:sym typeface="Symbol" panose="05050102010706020507" pitchFamily="18" charset="2"/>
              </a:rPr>
              <a:t>لا يستخدم هذا النوع مع الأحمال غير المتماسكة أو الطويلة أو غير المتزنة.</a:t>
            </a:r>
          </a:p>
          <a:p>
            <a:pPr algn="r" rtl="1"/>
            <a:endParaRPr lang="ar-EG" sz="2000" dirty="0">
              <a:sym typeface="Symbol" panose="05050102010706020507" pitchFamily="18" charset="2"/>
            </a:endParaRPr>
          </a:p>
          <a:p>
            <a:pPr algn="r" rtl="1"/>
            <a:r>
              <a:rPr lang="ar-EG" sz="2000" dirty="0">
                <a:sym typeface="Symbol" panose="05050102010706020507" pitchFamily="18" charset="2"/>
              </a:rPr>
              <a:t>يتم استخدام هذا النوع مع الأحمال التي تحتوي على أقفال أو مبات.</a:t>
            </a:r>
          </a:p>
          <a:p>
            <a:pPr algn="r" rtl="1"/>
            <a:endParaRPr lang="ar-EG"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38</a:t>
            </a:fld>
            <a:endParaRPr lang="en-US"/>
          </a:p>
        </p:txBody>
      </p:sp>
      <p:pic>
        <p:nvPicPr>
          <p:cNvPr id="5" name="Picture 4"/>
          <p:cNvPicPr>
            <a:picLocks noChangeAspect="1"/>
          </p:cNvPicPr>
          <p:nvPr/>
        </p:nvPicPr>
        <p:blipFill>
          <a:blip r:embed="rId2"/>
          <a:stretch>
            <a:fillRect/>
          </a:stretch>
        </p:blipFill>
        <p:spPr>
          <a:xfrm>
            <a:off x="216877" y="1295400"/>
            <a:ext cx="1864907" cy="359903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877" y="4894439"/>
            <a:ext cx="1870769" cy="1679221"/>
          </a:xfrm>
          <a:prstGeom prst="rect">
            <a:avLst/>
          </a:prstGeom>
        </p:spPr>
      </p:pic>
    </p:spTree>
    <p:extLst>
      <p:ext uri="{BB962C8B-B14F-4D97-AF65-F5344CB8AC3E}">
        <p14:creationId xmlns:p14="http://schemas.microsoft.com/office/powerpoint/2010/main" val="2957601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solidFill>
                  <a:srgbClr val="FF0000"/>
                </a:solidFill>
              </a:rPr>
              <a:t>Bridle Hitch</a:t>
            </a:r>
          </a:p>
        </p:txBody>
      </p:sp>
      <p:sp>
        <p:nvSpPr>
          <p:cNvPr id="3" name="Content Placeholder 2"/>
          <p:cNvSpPr>
            <a:spLocks noGrp="1"/>
          </p:cNvSpPr>
          <p:nvPr>
            <p:ph sz="quarter" idx="1"/>
          </p:nvPr>
        </p:nvSpPr>
        <p:spPr>
          <a:xfrm>
            <a:off x="485335" y="990600"/>
            <a:ext cx="7810500" cy="3962400"/>
          </a:xfrm>
        </p:spPr>
        <p:txBody>
          <a:bodyPr>
            <a:normAutofit/>
          </a:bodyPr>
          <a:lstStyle/>
          <a:p>
            <a:pPr algn="r" rtl="1"/>
            <a:r>
              <a:rPr lang="ar-EG" sz="2000" dirty="0"/>
              <a:t>يمكن استخدام ويران أو أكثر لتصبين الطرود.</a:t>
            </a:r>
          </a:p>
          <a:p>
            <a:pPr algn="r" rtl="1"/>
            <a:endParaRPr lang="ar-EG" sz="2000" dirty="0"/>
          </a:p>
          <a:p>
            <a:pPr algn="r" rtl="1"/>
            <a:r>
              <a:rPr lang="ar-EG" sz="2000" dirty="0"/>
              <a:t>هذه الطريقة تحقق اتزان ممتاز للطرد حينما يتم توزيع الحمل بالتساوي على الويرات.</a:t>
            </a:r>
          </a:p>
          <a:p>
            <a:pPr algn="r" rtl="1"/>
            <a:endParaRPr lang="ar-EG" sz="2000" dirty="0"/>
          </a:p>
          <a:p>
            <a:pPr algn="r" rtl="1"/>
            <a:r>
              <a:rPr lang="ar-EG" sz="2000" dirty="0"/>
              <a:t>يجب أن يكون الهوك فرق مركز ثقل الطرد مباشرة.</a:t>
            </a:r>
          </a:p>
          <a:p>
            <a:pPr algn="r" rtl="1"/>
            <a:endParaRPr lang="ar-EG" sz="2000" dirty="0"/>
          </a:p>
          <a:p>
            <a:pPr algn="r" rtl="1"/>
            <a:r>
              <a:rPr lang="ar-EG" sz="2000" dirty="0"/>
              <a:t>لتوزيع الأحمال بالتساوي يمكن استخدام </a:t>
            </a:r>
            <a:r>
              <a:rPr lang="en-US" sz="2000" dirty="0"/>
              <a:t>Turnbuckles</a:t>
            </a:r>
            <a:r>
              <a:rPr lang="ar-EG" sz="2000" dirty="0"/>
              <a:t> كما هو موضح بالشكل.</a:t>
            </a:r>
          </a:p>
          <a:p>
            <a:pPr algn="r" rtl="1"/>
            <a:endParaRPr lang="ar-EG" sz="2000" dirty="0"/>
          </a:p>
          <a:p>
            <a:pPr algn="r" rtl="1"/>
            <a:r>
              <a:rPr lang="ar-EG" sz="2000" dirty="0"/>
              <a:t>يجب قياس الزوايا الخاصة بالويرات بدقة لضمان عدم التحميل الزائد على الويرات</a:t>
            </a:r>
            <a:endParaRPr lang="en-US" sz="20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39</a:t>
            </a:fld>
            <a:endParaRPr lang="en-US"/>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21250"/>
          <a:stretch/>
        </p:blipFill>
        <p:spPr>
          <a:xfrm>
            <a:off x="304800" y="4495800"/>
            <a:ext cx="3581400" cy="2314428"/>
          </a:xfrm>
          <a:prstGeom prst="rect">
            <a:avLst/>
          </a:prstGeom>
        </p:spPr>
      </p:pic>
    </p:spTree>
    <p:extLst>
      <p:ext uri="{BB962C8B-B14F-4D97-AF65-F5344CB8AC3E}">
        <p14:creationId xmlns:p14="http://schemas.microsoft.com/office/powerpoint/2010/main" val="246304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r" rtl="1"/>
            <a:r>
              <a:rPr lang="ar-EG" b="1" dirty="0"/>
              <a:t>مقدمة</a:t>
            </a:r>
            <a:endParaRPr lang="en-US" b="1" dirty="0"/>
          </a:p>
        </p:txBody>
      </p:sp>
      <p:sp>
        <p:nvSpPr>
          <p:cNvPr id="3" name="Content Placeholder 2"/>
          <p:cNvSpPr>
            <a:spLocks noGrp="1"/>
          </p:cNvSpPr>
          <p:nvPr>
            <p:ph sz="quarter" idx="1"/>
          </p:nvPr>
        </p:nvSpPr>
        <p:spPr>
          <a:xfrm>
            <a:off x="457200" y="914400"/>
            <a:ext cx="7467600" cy="4873752"/>
          </a:xfrm>
        </p:spPr>
        <p:txBody>
          <a:bodyPr/>
          <a:lstStyle/>
          <a:p>
            <a:pPr algn="r" rtl="1"/>
            <a:r>
              <a:rPr lang="ar-EG" dirty="0"/>
              <a:t>القدرة على نقل وتحريك المواد والخامات المختلفة ضروري وحيوي في مواقع الإنشاءات والصناعات في جميع مراحل العمل المختلفة, كما أن جميع العاملين يكون لهم دور في عملية نقل وتحريك المواد بصورة أو بأخرى وهو ما يعرضهم للإصابات أحيانا.</a:t>
            </a:r>
          </a:p>
          <a:p>
            <a:pPr algn="r" rtl="1"/>
            <a:endParaRPr lang="ar-EG" dirty="0"/>
          </a:p>
          <a:p>
            <a:pPr algn="r" rtl="1"/>
            <a:r>
              <a:rPr lang="ar-EG" dirty="0"/>
              <a:t>ولأن الأوناش ومعدات الرفع المختلفة تعتمد على أدوات التصبين والرفع لنقل ورفع وتحريك الأحمال فسنقوم بتوفير المعلومات اللازمة عن عمليات الإختيار المناسب والصيانة واستعمال أدوات الرفع والتصبين</a:t>
            </a:r>
            <a:endParaRPr lang="en-US" dirty="0"/>
          </a:p>
          <a:p>
            <a:pPr algn="r" rt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4080730"/>
            <a:ext cx="2057400" cy="2624869"/>
          </a:xfrm>
          <a:prstGeom prst="rect">
            <a:avLst/>
          </a:prstGeom>
        </p:spPr>
      </p:pic>
      <p:sp>
        <p:nvSpPr>
          <p:cNvPr id="5" name="Slide Number Placeholder 4"/>
          <p:cNvSpPr>
            <a:spLocks noGrp="1"/>
          </p:cNvSpPr>
          <p:nvPr>
            <p:ph type="sldNum" sz="quarter" idx="15"/>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189412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solidFill>
                  <a:srgbClr val="FF0000"/>
                </a:solidFill>
              </a:rPr>
              <a:t>3-Leg&amp; 4-Leg Bridle Hitch</a:t>
            </a:r>
          </a:p>
        </p:txBody>
      </p:sp>
      <p:sp>
        <p:nvSpPr>
          <p:cNvPr id="3" name="Content Placeholder 2"/>
          <p:cNvSpPr>
            <a:spLocks noGrp="1"/>
          </p:cNvSpPr>
          <p:nvPr>
            <p:ph sz="quarter" idx="1"/>
          </p:nvPr>
        </p:nvSpPr>
        <p:spPr/>
        <p:txBody>
          <a:bodyPr>
            <a:normAutofit/>
          </a:bodyPr>
          <a:lstStyle/>
          <a:p>
            <a:pPr algn="r" rtl="1"/>
            <a:r>
              <a:rPr lang="ar-EG" sz="2000" dirty="0">
                <a:hlinkClick r:id="rId2" action="ppaction://hlinkfile"/>
              </a:rPr>
              <a:t>قد تكون حمولة الطرد موزعة على ميران فقط في حين يقوم الواير الثالث يوزن الطرد فقط لذلك يتم حساب الحمل على ويران فقط</a:t>
            </a:r>
            <a:endParaRPr lang="ar-EG" sz="2000" dirty="0"/>
          </a:p>
          <a:p>
            <a:pPr algn="r" rtl="1"/>
            <a:endParaRPr lang="ar-EG" sz="2000" dirty="0"/>
          </a:p>
          <a:p>
            <a:pPr algn="r" rtl="1"/>
            <a:r>
              <a:rPr lang="ar-EG" sz="2000" dirty="0"/>
              <a:t>قد لا يكون الحمل موزعا بالتساوي على الويرات الأربعة لذلك يجب اعتبار الواير ثنائي وحساب الأحمال وعلى ويران فقط</a:t>
            </a:r>
            <a:endParaRPr lang="en-US" sz="20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40</a:t>
            </a:fld>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42649"/>
          <a:stretch/>
        </p:blipFill>
        <p:spPr>
          <a:xfrm>
            <a:off x="685800" y="3581400"/>
            <a:ext cx="6153150" cy="3033712"/>
          </a:xfrm>
          <a:prstGeom prst="rect">
            <a:avLst/>
          </a:prstGeom>
        </p:spPr>
      </p:pic>
    </p:spTree>
    <p:extLst>
      <p:ext uri="{BB962C8B-B14F-4D97-AF65-F5344CB8AC3E}">
        <p14:creationId xmlns:p14="http://schemas.microsoft.com/office/powerpoint/2010/main" val="1782657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a:t>Basket Hitch and Load Control</a:t>
            </a:r>
          </a:p>
        </p:txBody>
      </p:sp>
      <p:sp>
        <p:nvSpPr>
          <p:cNvPr id="3" name="Content Placeholder 2"/>
          <p:cNvSpPr>
            <a:spLocks noGrp="1"/>
          </p:cNvSpPr>
          <p:nvPr>
            <p:ph sz="quarter" idx="1"/>
          </p:nvPr>
        </p:nvSpPr>
        <p:spPr/>
        <p:txBody>
          <a:bodyPr/>
          <a:lstStyle/>
          <a:p>
            <a:pPr algn="r" rtl="1"/>
            <a:r>
              <a:rPr lang="ar-EG" dirty="0"/>
              <a:t>للتحكم أكثر في الطرد قم بلف الواير حول الطرد.</a:t>
            </a:r>
          </a:p>
          <a:p>
            <a:pPr algn="r" rtl="1"/>
            <a:r>
              <a:rPr lang="ar-EG" dirty="0"/>
              <a:t>تجنب عمل الأوفرلاب تحت الطرد</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2971800"/>
            <a:ext cx="4572000" cy="34480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5400" y="3657600"/>
            <a:ext cx="3314700" cy="1562100"/>
          </a:xfrm>
          <a:prstGeom prst="rect">
            <a:avLst/>
          </a:prstGeom>
        </p:spPr>
      </p:pic>
      <p:sp>
        <p:nvSpPr>
          <p:cNvPr id="9" name="Slide Number Placeholder 8"/>
          <p:cNvSpPr>
            <a:spLocks noGrp="1"/>
          </p:cNvSpPr>
          <p:nvPr>
            <p:ph type="sldNum" sz="quarter" idx="15"/>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3599347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b="1" dirty="0">
                <a:hlinkClick r:id="rId2" action="ppaction://hlinkfile"/>
              </a:rPr>
              <a:t>Basket Hitch</a:t>
            </a:r>
            <a:endParaRPr lang="en-US" b="1" dirty="0"/>
          </a:p>
        </p:txBody>
      </p:sp>
      <p:sp>
        <p:nvSpPr>
          <p:cNvPr id="3" name="Content Placeholder 2"/>
          <p:cNvSpPr>
            <a:spLocks noGrp="1"/>
          </p:cNvSpPr>
          <p:nvPr>
            <p:ph sz="quarter" idx="1"/>
          </p:nvPr>
        </p:nvSpPr>
        <p:spPr>
          <a:xfrm>
            <a:off x="685800" y="1600200"/>
            <a:ext cx="7239000" cy="838200"/>
          </a:xfrm>
        </p:spPr>
        <p:txBody>
          <a:bodyPr>
            <a:normAutofit fontScale="85000" lnSpcReduction="20000"/>
          </a:bodyPr>
          <a:lstStyle/>
          <a:p>
            <a:pPr algn="r" rtl="1"/>
            <a:r>
              <a:rPr lang="ar-EG" b="1" dirty="0">
                <a:solidFill>
                  <a:srgbClr val="0070C0"/>
                </a:solidFill>
              </a:rPr>
              <a:t>يستطيع الواير في هذا النوع حمل ضعف حمولته بشرط  أن تكون الزاوية قائمة وأن تكون النسبة بين </a:t>
            </a:r>
            <a:r>
              <a:rPr lang="en-US" b="1" dirty="0">
                <a:solidFill>
                  <a:srgbClr val="FF0000"/>
                </a:solidFill>
              </a:rPr>
              <a:t>D</a:t>
            </a:r>
            <a:r>
              <a:rPr lang="ar-EG" b="1" dirty="0">
                <a:solidFill>
                  <a:srgbClr val="0070C0"/>
                </a:solidFill>
              </a:rPr>
              <a:t> (المسافة بين طرفي الواير حول الطرد) وبين </a:t>
            </a:r>
            <a:r>
              <a:rPr lang="en-US" b="1" dirty="0">
                <a:solidFill>
                  <a:srgbClr val="FF0000"/>
                </a:solidFill>
              </a:rPr>
              <a:t>d</a:t>
            </a:r>
            <a:r>
              <a:rPr lang="ar-EG" b="1" dirty="0">
                <a:solidFill>
                  <a:srgbClr val="0070C0"/>
                </a:solidFill>
              </a:rPr>
              <a:t> (قطر الواير) </a:t>
            </a:r>
            <a:r>
              <a:rPr lang="ar-EG" b="1" dirty="0">
                <a:solidFill>
                  <a:srgbClr val="FF0000"/>
                </a:solidFill>
              </a:rPr>
              <a:t>25</a:t>
            </a:r>
            <a:r>
              <a:rPr lang="ar-EG" b="1" dirty="0">
                <a:solidFill>
                  <a:srgbClr val="0070C0"/>
                </a:solidFill>
              </a:rPr>
              <a:t> إلى </a:t>
            </a:r>
            <a:r>
              <a:rPr lang="ar-EG" b="1" dirty="0">
                <a:solidFill>
                  <a:srgbClr val="FF0000"/>
                </a:solidFill>
              </a:rPr>
              <a:t>1</a:t>
            </a:r>
            <a:endParaRPr lang="en-US" b="1" dirty="0">
              <a:solidFill>
                <a:srgbClr val="FF0000"/>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42</a:t>
            </a:fld>
            <a:endParaRPr lang="en-US"/>
          </a:p>
        </p:txBody>
      </p:sp>
      <p:pic>
        <p:nvPicPr>
          <p:cNvPr id="26626" name="Picture 2" descr="http://www.unifuntex.com/img/propic/fws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4648200"/>
            <a:ext cx="3257550" cy="1809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316336794"/>
              </p:ext>
            </p:extLst>
          </p:nvPr>
        </p:nvGraphicFramePr>
        <p:xfrm>
          <a:off x="3733800" y="4631046"/>
          <a:ext cx="4191000" cy="18542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tblGrid>
              <a:tr h="370840">
                <a:tc>
                  <a:txBody>
                    <a:bodyPr/>
                    <a:lstStyle/>
                    <a:p>
                      <a:pPr algn="ctr" rtl="1"/>
                      <a:r>
                        <a:rPr lang="ar-EG" dirty="0"/>
                        <a:t>الحمل الآمن</a:t>
                      </a:r>
                      <a:endParaRPr lang="en-US" dirty="0"/>
                    </a:p>
                  </a:txBody>
                  <a:tcPr/>
                </a:tc>
                <a:tc>
                  <a:txBody>
                    <a:bodyPr/>
                    <a:lstStyle/>
                    <a:p>
                      <a:pPr algn="ctr" rtl="1"/>
                      <a:r>
                        <a:rPr lang="ar-EG" dirty="0"/>
                        <a:t>الزاوية</a:t>
                      </a:r>
                      <a:r>
                        <a:rPr lang="ar-EG" baseline="0" dirty="0"/>
                        <a:t> الداخلية</a:t>
                      </a:r>
                      <a:endParaRPr lang="en-US" dirty="0"/>
                    </a:p>
                  </a:txBody>
                  <a:tcPr/>
                </a:tc>
                <a:extLst>
                  <a:ext uri="{0D108BD9-81ED-4DB2-BD59-A6C34878D82A}">
                    <a16:rowId xmlns:a16="http://schemas.microsoft.com/office/drawing/2014/main" val="10000"/>
                  </a:ext>
                </a:extLst>
              </a:tr>
              <a:tr h="370840">
                <a:tc>
                  <a:txBody>
                    <a:bodyPr/>
                    <a:lstStyle/>
                    <a:p>
                      <a:pPr algn="ctr" rtl="1"/>
                      <a:r>
                        <a:rPr lang="ar-EG" dirty="0"/>
                        <a:t>200%</a:t>
                      </a:r>
                      <a:endParaRPr lang="en-US" dirty="0"/>
                    </a:p>
                  </a:txBody>
                  <a:tcPr/>
                </a:tc>
                <a:tc>
                  <a:txBody>
                    <a:bodyPr/>
                    <a:lstStyle/>
                    <a:p>
                      <a:pPr algn="ctr" rtl="1"/>
                      <a:r>
                        <a:rPr lang="ar-EG" dirty="0"/>
                        <a:t>90</a:t>
                      </a:r>
                      <a:endParaRPr lang="en-US" dirty="0"/>
                    </a:p>
                  </a:txBody>
                  <a:tcPr/>
                </a:tc>
                <a:extLst>
                  <a:ext uri="{0D108BD9-81ED-4DB2-BD59-A6C34878D82A}">
                    <a16:rowId xmlns:a16="http://schemas.microsoft.com/office/drawing/2014/main" val="10001"/>
                  </a:ext>
                </a:extLst>
              </a:tr>
              <a:tr h="370840">
                <a:tc>
                  <a:txBody>
                    <a:bodyPr/>
                    <a:lstStyle/>
                    <a:p>
                      <a:pPr algn="ctr" rtl="1"/>
                      <a:r>
                        <a:rPr lang="ar-EG" dirty="0"/>
                        <a:t>170%</a:t>
                      </a:r>
                      <a:endParaRPr lang="en-US" dirty="0"/>
                    </a:p>
                  </a:txBody>
                  <a:tcPr/>
                </a:tc>
                <a:tc>
                  <a:txBody>
                    <a:bodyPr/>
                    <a:lstStyle/>
                    <a:p>
                      <a:pPr algn="ctr" rtl="1"/>
                      <a:r>
                        <a:rPr lang="ar-EG" dirty="0"/>
                        <a:t>60</a:t>
                      </a:r>
                      <a:endParaRPr lang="en-US" dirty="0"/>
                    </a:p>
                  </a:txBody>
                  <a:tcPr/>
                </a:tc>
                <a:extLst>
                  <a:ext uri="{0D108BD9-81ED-4DB2-BD59-A6C34878D82A}">
                    <a16:rowId xmlns:a16="http://schemas.microsoft.com/office/drawing/2014/main" val="10002"/>
                  </a:ext>
                </a:extLst>
              </a:tr>
              <a:tr h="370840">
                <a:tc>
                  <a:txBody>
                    <a:bodyPr/>
                    <a:lstStyle/>
                    <a:p>
                      <a:pPr algn="ctr" rtl="1"/>
                      <a:r>
                        <a:rPr lang="ar-EG" dirty="0"/>
                        <a:t>140%</a:t>
                      </a:r>
                      <a:endParaRPr lang="en-US" dirty="0"/>
                    </a:p>
                  </a:txBody>
                  <a:tcPr/>
                </a:tc>
                <a:tc>
                  <a:txBody>
                    <a:bodyPr/>
                    <a:lstStyle/>
                    <a:p>
                      <a:pPr algn="ctr" rtl="1"/>
                      <a:r>
                        <a:rPr lang="ar-EG" dirty="0"/>
                        <a:t>45</a:t>
                      </a:r>
                      <a:endParaRPr lang="en-US" dirty="0"/>
                    </a:p>
                  </a:txBody>
                  <a:tcPr/>
                </a:tc>
                <a:extLst>
                  <a:ext uri="{0D108BD9-81ED-4DB2-BD59-A6C34878D82A}">
                    <a16:rowId xmlns:a16="http://schemas.microsoft.com/office/drawing/2014/main" val="10003"/>
                  </a:ext>
                </a:extLst>
              </a:tr>
              <a:tr h="370840">
                <a:tc>
                  <a:txBody>
                    <a:bodyPr/>
                    <a:lstStyle/>
                    <a:p>
                      <a:pPr algn="ctr" rtl="1"/>
                      <a:r>
                        <a:rPr lang="ar-EG" dirty="0"/>
                        <a:t>100%</a:t>
                      </a:r>
                      <a:endParaRPr lang="en-US" dirty="0"/>
                    </a:p>
                  </a:txBody>
                  <a:tcPr/>
                </a:tc>
                <a:tc>
                  <a:txBody>
                    <a:bodyPr/>
                    <a:lstStyle/>
                    <a:p>
                      <a:pPr algn="ctr" rtl="1"/>
                      <a:r>
                        <a:rPr lang="ar-EG" dirty="0"/>
                        <a:t>30</a:t>
                      </a:r>
                      <a:endParaRPr lang="en-US" dirty="0"/>
                    </a:p>
                  </a:txBody>
                  <a:tcPr/>
                </a:tc>
                <a:extLst>
                  <a:ext uri="{0D108BD9-81ED-4DB2-BD59-A6C34878D82A}">
                    <a16:rowId xmlns:a16="http://schemas.microsoft.com/office/drawing/2014/main" val="10004"/>
                  </a:ext>
                </a:extLst>
              </a:tr>
            </a:tbl>
          </a:graphicData>
        </a:graphic>
      </p:graphicFrame>
      <p:pic>
        <p:nvPicPr>
          <p:cNvPr id="26628" name="Picture 4" descr="http://www.certifiedslings.com/wp-content/themes/certifiedslings2014/images/stories/referenceguide/load-limit-basket-hitch-capacit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3112" y="2819400"/>
            <a:ext cx="2857500" cy="1562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1551481936"/>
              </p:ext>
            </p:extLst>
          </p:nvPr>
        </p:nvGraphicFramePr>
        <p:xfrm>
          <a:off x="3733800" y="2489200"/>
          <a:ext cx="4191000" cy="18542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tblGrid>
              <a:tr h="370840">
                <a:tc>
                  <a:txBody>
                    <a:bodyPr/>
                    <a:lstStyle/>
                    <a:p>
                      <a:pPr algn="ctr" rtl="1"/>
                      <a:r>
                        <a:rPr lang="ar-EG" dirty="0"/>
                        <a:t>الحمل الآمن</a:t>
                      </a:r>
                      <a:endParaRPr lang="en-US" dirty="0"/>
                    </a:p>
                  </a:txBody>
                  <a:tcPr/>
                </a:tc>
                <a:tc>
                  <a:txBody>
                    <a:bodyPr/>
                    <a:lstStyle/>
                    <a:p>
                      <a:pPr algn="ctr" rtl="1"/>
                      <a:r>
                        <a:rPr lang="ar-EG" dirty="0"/>
                        <a:t>الزاوية</a:t>
                      </a:r>
                      <a:r>
                        <a:rPr lang="ar-EG" baseline="0" dirty="0"/>
                        <a:t> الخارجية</a:t>
                      </a:r>
                      <a:endParaRPr lang="en-US" dirty="0"/>
                    </a:p>
                  </a:txBody>
                  <a:tcPr/>
                </a:tc>
                <a:extLst>
                  <a:ext uri="{0D108BD9-81ED-4DB2-BD59-A6C34878D82A}">
                    <a16:rowId xmlns:a16="http://schemas.microsoft.com/office/drawing/2014/main" val="10000"/>
                  </a:ext>
                </a:extLst>
              </a:tr>
              <a:tr h="370840">
                <a:tc>
                  <a:txBody>
                    <a:bodyPr/>
                    <a:lstStyle/>
                    <a:p>
                      <a:pPr algn="ctr" rtl="1"/>
                      <a:r>
                        <a:rPr lang="ar-EG" dirty="0"/>
                        <a:t>200%</a:t>
                      </a:r>
                      <a:endParaRPr lang="en-US" dirty="0"/>
                    </a:p>
                  </a:txBody>
                  <a:tcPr/>
                </a:tc>
                <a:tc>
                  <a:txBody>
                    <a:bodyPr/>
                    <a:lstStyle/>
                    <a:p>
                      <a:pPr algn="ctr" rtl="1"/>
                      <a:r>
                        <a:rPr lang="ar-EG" dirty="0"/>
                        <a:t>0</a:t>
                      </a:r>
                      <a:endParaRPr lang="en-US" dirty="0"/>
                    </a:p>
                  </a:txBody>
                  <a:tcPr/>
                </a:tc>
                <a:extLst>
                  <a:ext uri="{0D108BD9-81ED-4DB2-BD59-A6C34878D82A}">
                    <a16:rowId xmlns:a16="http://schemas.microsoft.com/office/drawing/2014/main" val="10001"/>
                  </a:ext>
                </a:extLst>
              </a:tr>
              <a:tr h="370840">
                <a:tc>
                  <a:txBody>
                    <a:bodyPr/>
                    <a:lstStyle/>
                    <a:p>
                      <a:pPr algn="ctr" rtl="1"/>
                      <a:r>
                        <a:rPr lang="ar-EG" dirty="0"/>
                        <a:t>170%</a:t>
                      </a:r>
                      <a:endParaRPr lang="en-US" dirty="0"/>
                    </a:p>
                  </a:txBody>
                  <a:tcPr/>
                </a:tc>
                <a:tc>
                  <a:txBody>
                    <a:bodyPr/>
                    <a:lstStyle/>
                    <a:p>
                      <a:pPr algn="ctr" rtl="1"/>
                      <a:r>
                        <a:rPr lang="ar-EG" dirty="0"/>
                        <a:t>30</a:t>
                      </a:r>
                      <a:endParaRPr lang="en-US" dirty="0"/>
                    </a:p>
                  </a:txBody>
                  <a:tcPr/>
                </a:tc>
                <a:extLst>
                  <a:ext uri="{0D108BD9-81ED-4DB2-BD59-A6C34878D82A}">
                    <a16:rowId xmlns:a16="http://schemas.microsoft.com/office/drawing/2014/main" val="10002"/>
                  </a:ext>
                </a:extLst>
              </a:tr>
              <a:tr h="370840">
                <a:tc>
                  <a:txBody>
                    <a:bodyPr/>
                    <a:lstStyle/>
                    <a:p>
                      <a:pPr algn="ctr" rtl="1"/>
                      <a:r>
                        <a:rPr lang="ar-EG" dirty="0"/>
                        <a:t>140%</a:t>
                      </a:r>
                      <a:endParaRPr lang="en-US" dirty="0"/>
                    </a:p>
                  </a:txBody>
                  <a:tcPr/>
                </a:tc>
                <a:tc>
                  <a:txBody>
                    <a:bodyPr/>
                    <a:lstStyle/>
                    <a:p>
                      <a:pPr algn="ctr" rtl="1"/>
                      <a:r>
                        <a:rPr lang="ar-EG" dirty="0"/>
                        <a:t>45</a:t>
                      </a:r>
                      <a:endParaRPr lang="en-US" dirty="0"/>
                    </a:p>
                  </a:txBody>
                  <a:tcPr/>
                </a:tc>
                <a:extLst>
                  <a:ext uri="{0D108BD9-81ED-4DB2-BD59-A6C34878D82A}">
                    <a16:rowId xmlns:a16="http://schemas.microsoft.com/office/drawing/2014/main" val="10003"/>
                  </a:ext>
                </a:extLst>
              </a:tr>
              <a:tr h="370840">
                <a:tc>
                  <a:txBody>
                    <a:bodyPr/>
                    <a:lstStyle/>
                    <a:p>
                      <a:pPr algn="ctr" rtl="1"/>
                      <a:r>
                        <a:rPr lang="ar-EG" dirty="0"/>
                        <a:t>100%</a:t>
                      </a:r>
                      <a:endParaRPr lang="en-US" dirty="0"/>
                    </a:p>
                  </a:txBody>
                  <a:tcPr/>
                </a:tc>
                <a:tc>
                  <a:txBody>
                    <a:bodyPr/>
                    <a:lstStyle/>
                    <a:p>
                      <a:pPr algn="ctr" rtl="1"/>
                      <a:r>
                        <a:rPr lang="ar-EG" dirty="0"/>
                        <a:t>60</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6937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solidFill>
                  <a:srgbClr val="FF0000"/>
                </a:solidFill>
              </a:rPr>
              <a:t>Single Basket Hitch</a:t>
            </a:r>
          </a:p>
        </p:txBody>
      </p:sp>
      <p:sp>
        <p:nvSpPr>
          <p:cNvPr id="3" name="Content Placeholder 2"/>
          <p:cNvSpPr>
            <a:spLocks noGrp="1"/>
          </p:cNvSpPr>
          <p:nvPr>
            <p:ph sz="quarter" idx="1"/>
          </p:nvPr>
        </p:nvSpPr>
        <p:spPr>
          <a:xfrm>
            <a:off x="457200" y="1143000"/>
            <a:ext cx="7467600" cy="5330952"/>
          </a:xfrm>
        </p:spPr>
        <p:txBody>
          <a:bodyPr>
            <a:normAutofit/>
          </a:bodyPr>
          <a:lstStyle/>
          <a:p>
            <a:pPr algn="r" rtl="1"/>
            <a:r>
              <a:rPr lang="ar-EG" sz="2000" dirty="0"/>
              <a:t>يتم رفع الطرد عن طريق وضع إحدى الغاصات بالهوك وتمرير الواير تحت الطرد ثم وضع الغاصة بالهوك.</a:t>
            </a:r>
          </a:p>
          <a:p>
            <a:pPr algn="r" rtl="1"/>
            <a:endParaRPr lang="ar-EG" sz="2000" dirty="0"/>
          </a:p>
          <a:p>
            <a:pPr algn="r" rtl="1"/>
            <a:r>
              <a:rPr lang="ar-EG" sz="2000" dirty="0"/>
              <a:t>يجب التأكد من عدم دوران الطرد أوانزلاقه أثناء الرفع حتى لا يحدث ضرر للواير أو الطرد.</a:t>
            </a:r>
          </a:p>
          <a:p>
            <a:pPr algn="r" rtl="1"/>
            <a:endParaRPr lang="ar-EG" sz="2000" dirty="0"/>
          </a:p>
          <a:p>
            <a:pPr algn="r" rtl="1"/>
            <a:r>
              <a:rPr lang="ar-EG" sz="2000" dirty="0"/>
              <a:t>حمولة الواير تتأثر بزاوية التصبين </a:t>
            </a:r>
            <a:endParaRPr lang="en-US" sz="20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43</a:t>
            </a:fld>
            <a:endParaRPr lang="en-US"/>
          </a:p>
        </p:txBody>
      </p:sp>
      <p:pic>
        <p:nvPicPr>
          <p:cNvPr id="5" name="Picture 4"/>
          <p:cNvPicPr>
            <a:picLocks noChangeAspect="1"/>
          </p:cNvPicPr>
          <p:nvPr/>
        </p:nvPicPr>
        <p:blipFill>
          <a:blip r:embed="rId2"/>
          <a:stretch>
            <a:fillRect/>
          </a:stretch>
        </p:blipFill>
        <p:spPr>
          <a:xfrm>
            <a:off x="427892" y="4037076"/>
            <a:ext cx="6048375" cy="2733675"/>
          </a:xfrm>
          <a:prstGeom prst="rect">
            <a:avLst/>
          </a:prstGeom>
        </p:spPr>
      </p:pic>
    </p:spTree>
    <p:extLst>
      <p:ext uri="{BB962C8B-B14F-4D97-AF65-F5344CB8AC3E}">
        <p14:creationId xmlns:p14="http://schemas.microsoft.com/office/powerpoint/2010/main" val="4045550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dirty="0">
                <a:solidFill>
                  <a:srgbClr val="FF0000"/>
                </a:solidFill>
              </a:rPr>
              <a:t>Double Basket Hitch</a:t>
            </a:r>
          </a:p>
        </p:txBody>
      </p:sp>
      <p:sp>
        <p:nvSpPr>
          <p:cNvPr id="3" name="Content Placeholder 2"/>
          <p:cNvSpPr>
            <a:spLocks noGrp="1"/>
          </p:cNvSpPr>
          <p:nvPr>
            <p:ph sz="quarter" idx="1"/>
          </p:nvPr>
        </p:nvSpPr>
        <p:spPr>
          <a:xfrm>
            <a:off x="281119" y="884916"/>
            <a:ext cx="8457497" cy="3153684"/>
          </a:xfrm>
        </p:spPr>
        <p:txBody>
          <a:bodyPr>
            <a:normAutofit lnSpcReduction="10000"/>
          </a:bodyPr>
          <a:lstStyle/>
          <a:p>
            <a:pPr algn="r" rtl="1"/>
            <a:r>
              <a:rPr lang="ar-EG" sz="2000" dirty="0"/>
              <a:t>ويران يتم تمريرهما تحت الطرد لضمان اتزانه.</a:t>
            </a:r>
          </a:p>
          <a:p>
            <a:pPr algn="r" rtl="1"/>
            <a:endParaRPr lang="ar-EG" sz="2000" dirty="0"/>
          </a:p>
          <a:p>
            <a:pPr algn="r" rtl="1"/>
            <a:r>
              <a:rPr lang="ar-EG" sz="2000" dirty="0"/>
              <a:t>يجب ابعاد الويران عن بعضهما بمسافة كافية لضمان اتزان الطرد مع مراعاة عدم زيادة المسافة بصورة كبيرة تؤثر على زاوية الواير.</a:t>
            </a:r>
          </a:p>
          <a:p>
            <a:pPr algn="r" rtl="1"/>
            <a:endParaRPr lang="ar-EG" sz="2000" dirty="0"/>
          </a:p>
          <a:p>
            <a:pPr algn="r" rtl="1"/>
            <a:r>
              <a:rPr lang="ar-EG" sz="2000" dirty="0"/>
              <a:t>يجب أن تكون الزاوية بين الطرد والواير60</a:t>
            </a:r>
            <a:r>
              <a:rPr lang="ar-EG" sz="2000" dirty="0">
                <a:sym typeface="Symbol" panose="05050102010706020507" pitchFamily="18" charset="2"/>
              </a:rPr>
              <a:t> أو أكثر لتفادي انزلاق الطرد.</a:t>
            </a:r>
          </a:p>
          <a:p>
            <a:pPr algn="r" rtl="1"/>
            <a:endParaRPr lang="ar-EG" sz="2000" dirty="0">
              <a:sym typeface="Symbol" panose="05050102010706020507" pitchFamily="18" charset="2"/>
            </a:endParaRPr>
          </a:p>
          <a:p>
            <a:pPr algn="r" rtl="1"/>
            <a:r>
              <a:rPr lang="ar-EG" sz="2000" dirty="0">
                <a:sym typeface="Symbol" panose="05050102010706020507" pitchFamily="18" charset="2"/>
              </a:rPr>
              <a:t>الطرود ذات الأسطح الملساء يتم تصبين الويرات حول نقاط مختلفة الحجم لمنع الانزلاق كما هو موضح بالشكل أو يتم لف الواير لفة كاملة (مزدوجة) حول الطرد.</a:t>
            </a:r>
            <a:endParaRPr lang="ar-EG" sz="2000" dirty="0"/>
          </a:p>
          <a:p>
            <a:pPr algn="r" rtl="1"/>
            <a:endParaRPr lang="en-US" sz="20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44</a:t>
            </a:fld>
            <a:endParaRPr lang="en-US"/>
          </a:p>
        </p:txBody>
      </p:sp>
      <p:pic>
        <p:nvPicPr>
          <p:cNvPr id="5" name="Picture 4"/>
          <p:cNvPicPr>
            <a:picLocks noChangeAspect="1"/>
          </p:cNvPicPr>
          <p:nvPr/>
        </p:nvPicPr>
        <p:blipFill>
          <a:blip r:embed="rId2"/>
          <a:stretch>
            <a:fillRect/>
          </a:stretch>
        </p:blipFill>
        <p:spPr>
          <a:xfrm>
            <a:off x="281119" y="4191000"/>
            <a:ext cx="6076950" cy="2562225"/>
          </a:xfrm>
          <a:prstGeom prst="rect">
            <a:avLst/>
          </a:prstGeom>
        </p:spPr>
      </p:pic>
    </p:spTree>
    <p:extLst>
      <p:ext uri="{BB962C8B-B14F-4D97-AF65-F5344CB8AC3E}">
        <p14:creationId xmlns:p14="http://schemas.microsoft.com/office/powerpoint/2010/main" val="3766267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dirty="0">
                <a:solidFill>
                  <a:srgbClr val="FF0000"/>
                </a:solidFill>
              </a:rPr>
              <a:t>Double Wrap Basket Hitch</a:t>
            </a:r>
          </a:p>
        </p:txBody>
      </p:sp>
      <p:sp>
        <p:nvSpPr>
          <p:cNvPr id="3" name="Content Placeholder 2"/>
          <p:cNvSpPr>
            <a:spLocks noGrp="1"/>
          </p:cNvSpPr>
          <p:nvPr>
            <p:ph sz="quarter" idx="1"/>
          </p:nvPr>
        </p:nvSpPr>
        <p:spPr/>
        <p:txBody>
          <a:bodyPr>
            <a:normAutofit/>
          </a:bodyPr>
          <a:lstStyle/>
          <a:p>
            <a:pPr algn="r" rtl="1"/>
            <a:r>
              <a:rPr lang="ar-EG" sz="2000" dirty="0"/>
              <a:t>يتم لف الواير لفة كاملة حول الطرد والضغط عليه بدلا من حمله فقط بطريقة السلة "</a:t>
            </a:r>
            <a:r>
              <a:rPr lang="ar-EG" sz="2000" dirty="0" err="1"/>
              <a:t>الباسكت</a:t>
            </a:r>
            <a:r>
              <a:rPr lang="ar-EG" sz="2000" dirty="0"/>
              <a:t>".</a:t>
            </a:r>
          </a:p>
          <a:p>
            <a:pPr algn="r" rtl="1"/>
            <a:endParaRPr lang="ar-EG" sz="2000" dirty="0"/>
          </a:p>
          <a:p>
            <a:pPr algn="r" rtl="1"/>
            <a:r>
              <a:rPr lang="ar-EG" sz="2000" dirty="0"/>
              <a:t>يمكن استخدام واير واحد أو ويران حسب الحاجة.</a:t>
            </a:r>
          </a:p>
          <a:p>
            <a:pPr algn="r" rtl="1"/>
            <a:endParaRPr lang="ar-EG" sz="2000" dirty="0"/>
          </a:p>
          <a:p>
            <a:pPr algn="r" rtl="1"/>
            <a:r>
              <a:rPr lang="ar-EG" sz="2000" dirty="0"/>
              <a:t>هذا النوع ممتاز في حالة رفع احمال غير متماسكة كالمواسير والأسطوانات حيث يوفر اتصال 360</a:t>
            </a:r>
            <a:r>
              <a:rPr lang="ar-EG" sz="2000" dirty="0">
                <a:sym typeface="Symbol" panose="05050102010706020507" pitchFamily="18" charset="2"/>
              </a:rPr>
              <a:t> بالطرد وضم الطرود.</a:t>
            </a:r>
            <a:endParaRPr lang="ar-EG" sz="20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45</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754" y="4037076"/>
            <a:ext cx="4257675" cy="2663952"/>
          </a:xfrm>
          <a:prstGeom prst="rect">
            <a:avLst/>
          </a:prstGeom>
        </p:spPr>
      </p:pic>
    </p:spTree>
    <p:extLst>
      <p:ext uri="{BB962C8B-B14F-4D97-AF65-F5344CB8AC3E}">
        <p14:creationId xmlns:p14="http://schemas.microsoft.com/office/powerpoint/2010/main" val="1390225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a:t>Choker Hitch and Load Control</a:t>
            </a:r>
          </a:p>
        </p:txBody>
      </p:sp>
      <p:sp>
        <p:nvSpPr>
          <p:cNvPr id="3" name="Content Placeholder 2"/>
          <p:cNvSpPr>
            <a:spLocks noGrp="1"/>
          </p:cNvSpPr>
          <p:nvPr>
            <p:ph sz="quarter" idx="1"/>
          </p:nvPr>
        </p:nvSpPr>
        <p:spPr/>
        <p:txBody>
          <a:bodyPr/>
          <a:lstStyle/>
          <a:p>
            <a:pPr algn="r" rtl="1"/>
            <a:r>
              <a:rPr lang="ar-EG" dirty="0"/>
              <a:t>التصبين بطريقة </a:t>
            </a:r>
            <a:r>
              <a:rPr lang="en-US" dirty="0"/>
              <a:t>Choker</a:t>
            </a:r>
            <a:r>
              <a:rPr lang="ar-EG" dirty="0"/>
              <a:t> لا يوفر اتصال بجسم الطرد بنسبة 360 درجة.</a:t>
            </a:r>
          </a:p>
          <a:p>
            <a:pPr algn="r" rtl="1"/>
            <a:r>
              <a:rPr lang="ar-EG" dirty="0"/>
              <a:t>يمكن وضع قطعة من الخشب بين الواير والطرد لتحسين زاوية الطرد وزيادة التماسك.</a:t>
            </a:r>
          </a:p>
          <a:p>
            <a:pPr algn="r" rtl="1"/>
            <a:r>
              <a:rPr lang="ar-EG" dirty="0"/>
              <a:t>يمكن إدخال جسم الواير من الغاصة والعكس غير صحيح</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3733800"/>
            <a:ext cx="3505200" cy="27241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0" y="4572000"/>
            <a:ext cx="1676400" cy="16859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48400" y="4800599"/>
            <a:ext cx="1905000" cy="1228725"/>
          </a:xfrm>
          <a:prstGeom prst="rect">
            <a:avLst/>
          </a:prstGeom>
        </p:spPr>
      </p:pic>
      <p:sp>
        <p:nvSpPr>
          <p:cNvPr id="7" name="Slide Number Placeholder 6"/>
          <p:cNvSpPr>
            <a:spLocks noGrp="1"/>
          </p:cNvSpPr>
          <p:nvPr>
            <p:ph type="sldNum" sz="quarter" idx="15"/>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699640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sz="3600" b="1" dirty="0">
                <a:hlinkClick r:id="rId2" action="ppaction://hlinkfile"/>
              </a:rPr>
              <a:t>Choker Hitch</a:t>
            </a:r>
            <a:endParaRPr lang="en-US" sz="3600" b="1" dirty="0"/>
          </a:p>
        </p:txBody>
      </p:sp>
      <p:sp>
        <p:nvSpPr>
          <p:cNvPr id="3" name="Content Placeholder 2"/>
          <p:cNvSpPr>
            <a:spLocks noGrp="1"/>
          </p:cNvSpPr>
          <p:nvPr>
            <p:ph sz="quarter" idx="1"/>
          </p:nvPr>
        </p:nvSpPr>
        <p:spPr>
          <a:xfrm>
            <a:off x="2667000" y="1600200"/>
            <a:ext cx="5791200" cy="1295400"/>
          </a:xfrm>
        </p:spPr>
        <p:txBody>
          <a:bodyPr>
            <a:normAutofit/>
          </a:bodyPr>
          <a:lstStyle/>
          <a:p>
            <a:pPr algn="r" rtl="1"/>
            <a:r>
              <a:rPr lang="ar-EG" sz="2100" b="1" dirty="0">
                <a:solidFill>
                  <a:srgbClr val="0070C0"/>
                </a:solidFill>
              </a:rPr>
              <a:t>الحمولة الآمنة للواير في هذا النوع من التصبين هي 80% من حمولة الواير بشرط عمل حماية في زوايا الطرد وألا تقل الزاوية الرأسية عن </a:t>
            </a:r>
            <a:r>
              <a:rPr lang="ar-EG" sz="2100" b="1" dirty="0">
                <a:solidFill>
                  <a:srgbClr val="FF0000"/>
                </a:solidFill>
              </a:rPr>
              <a:t>60</a:t>
            </a:r>
            <a:r>
              <a:rPr lang="ar-EG" sz="2100" b="1" dirty="0">
                <a:solidFill>
                  <a:srgbClr val="0070C0"/>
                </a:solidFill>
              </a:rPr>
              <a:t> درجة كما هو موضح بالشكل</a:t>
            </a:r>
            <a:endParaRPr lang="en-US" sz="2100" b="1" dirty="0">
              <a:solidFill>
                <a:srgbClr val="0070C0"/>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47</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622821563"/>
              </p:ext>
            </p:extLst>
          </p:nvPr>
        </p:nvGraphicFramePr>
        <p:xfrm>
          <a:off x="3733800" y="4546600"/>
          <a:ext cx="4191000" cy="18542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tblGrid>
              <a:tr h="370840">
                <a:tc>
                  <a:txBody>
                    <a:bodyPr/>
                    <a:lstStyle/>
                    <a:p>
                      <a:pPr algn="ctr" rtl="1"/>
                      <a:r>
                        <a:rPr lang="ar-EG" dirty="0"/>
                        <a:t>الحمل الآمن</a:t>
                      </a:r>
                      <a:endParaRPr lang="en-US" dirty="0"/>
                    </a:p>
                  </a:txBody>
                  <a:tcPr/>
                </a:tc>
                <a:tc>
                  <a:txBody>
                    <a:bodyPr/>
                    <a:lstStyle/>
                    <a:p>
                      <a:pPr algn="ctr" rtl="1"/>
                      <a:r>
                        <a:rPr lang="ar-EG" dirty="0"/>
                        <a:t>الزاوية</a:t>
                      </a:r>
                      <a:r>
                        <a:rPr lang="ar-EG" baseline="0" dirty="0"/>
                        <a:t> </a:t>
                      </a:r>
                      <a:endParaRPr lang="en-US" dirty="0"/>
                    </a:p>
                  </a:txBody>
                  <a:tcPr/>
                </a:tc>
                <a:extLst>
                  <a:ext uri="{0D108BD9-81ED-4DB2-BD59-A6C34878D82A}">
                    <a16:rowId xmlns:a16="http://schemas.microsoft.com/office/drawing/2014/main" val="10000"/>
                  </a:ext>
                </a:extLst>
              </a:tr>
              <a:tr h="370840">
                <a:tc>
                  <a:txBody>
                    <a:bodyPr/>
                    <a:lstStyle/>
                    <a:p>
                      <a:pPr algn="ctr" rtl="1"/>
                      <a:r>
                        <a:rPr lang="ar-EG" dirty="0"/>
                        <a:t>80 %</a:t>
                      </a:r>
                      <a:endParaRPr lang="en-US" dirty="0"/>
                    </a:p>
                  </a:txBody>
                  <a:tcPr/>
                </a:tc>
                <a:tc>
                  <a:txBody>
                    <a:bodyPr/>
                    <a:lstStyle/>
                    <a:p>
                      <a:pPr algn="ctr" rtl="1"/>
                      <a:r>
                        <a:rPr lang="ar-EG" dirty="0"/>
                        <a:t>120- 180</a:t>
                      </a:r>
                      <a:endParaRPr lang="en-US" dirty="0"/>
                    </a:p>
                  </a:txBody>
                  <a:tcPr/>
                </a:tc>
                <a:extLst>
                  <a:ext uri="{0D108BD9-81ED-4DB2-BD59-A6C34878D82A}">
                    <a16:rowId xmlns:a16="http://schemas.microsoft.com/office/drawing/2014/main" val="10001"/>
                  </a:ext>
                </a:extLst>
              </a:tr>
              <a:tr h="370840">
                <a:tc>
                  <a:txBody>
                    <a:bodyPr/>
                    <a:lstStyle/>
                    <a:p>
                      <a:pPr algn="ctr" rtl="1"/>
                      <a:r>
                        <a:rPr lang="ar-EG" dirty="0"/>
                        <a:t>65 %</a:t>
                      </a:r>
                      <a:endParaRPr lang="en-US" dirty="0"/>
                    </a:p>
                  </a:txBody>
                  <a:tcPr/>
                </a:tc>
                <a:tc>
                  <a:txBody>
                    <a:bodyPr/>
                    <a:lstStyle/>
                    <a:p>
                      <a:pPr algn="ctr" rtl="1"/>
                      <a:r>
                        <a:rPr lang="ar-EG" dirty="0"/>
                        <a:t>90- 119</a:t>
                      </a:r>
                      <a:endParaRPr lang="en-US" dirty="0"/>
                    </a:p>
                  </a:txBody>
                  <a:tcPr/>
                </a:tc>
                <a:extLst>
                  <a:ext uri="{0D108BD9-81ED-4DB2-BD59-A6C34878D82A}">
                    <a16:rowId xmlns:a16="http://schemas.microsoft.com/office/drawing/2014/main" val="10002"/>
                  </a:ext>
                </a:extLst>
              </a:tr>
              <a:tr h="370840">
                <a:tc>
                  <a:txBody>
                    <a:bodyPr/>
                    <a:lstStyle/>
                    <a:p>
                      <a:pPr algn="ctr" rtl="1"/>
                      <a:r>
                        <a:rPr lang="ar-EG" dirty="0"/>
                        <a:t>55 %</a:t>
                      </a:r>
                      <a:endParaRPr lang="en-US" dirty="0"/>
                    </a:p>
                  </a:txBody>
                  <a:tcPr/>
                </a:tc>
                <a:tc>
                  <a:txBody>
                    <a:bodyPr/>
                    <a:lstStyle/>
                    <a:p>
                      <a:pPr algn="ctr" rtl="1"/>
                      <a:r>
                        <a:rPr lang="ar-EG" dirty="0"/>
                        <a:t>60- 89</a:t>
                      </a:r>
                      <a:endParaRPr lang="en-US" dirty="0"/>
                    </a:p>
                  </a:txBody>
                  <a:tcPr/>
                </a:tc>
                <a:extLst>
                  <a:ext uri="{0D108BD9-81ED-4DB2-BD59-A6C34878D82A}">
                    <a16:rowId xmlns:a16="http://schemas.microsoft.com/office/drawing/2014/main" val="10003"/>
                  </a:ext>
                </a:extLst>
              </a:tr>
              <a:tr h="370840">
                <a:tc>
                  <a:txBody>
                    <a:bodyPr/>
                    <a:lstStyle/>
                    <a:p>
                      <a:pPr algn="ctr" rtl="1"/>
                      <a:r>
                        <a:rPr lang="ar-EG" dirty="0"/>
                        <a:t>45 %</a:t>
                      </a:r>
                      <a:endParaRPr lang="en-US" dirty="0"/>
                    </a:p>
                  </a:txBody>
                  <a:tcPr/>
                </a:tc>
                <a:tc>
                  <a:txBody>
                    <a:bodyPr/>
                    <a:lstStyle/>
                    <a:p>
                      <a:pPr algn="ctr" rtl="1"/>
                      <a:r>
                        <a:rPr lang="ar-EG" dirty="0"/>
                        <a:t>30- 59</a:t>
                      </a:r>
                      <a:endParaRPr lang="en-US" dirty="0"/>
                    </a:p>
                  </a:txBody>
                  <a:tcPr/>
                </a:tc>
                <a:extLst>
                  <a:ext uri="{0D108BD9-81ED-4DB2-BD59-A6C34878D82A}">
                    <a16:rowId xmlns:a16="http://schemas.microsoft.com/office/drawing/2014/main" val="10004"/>
                  </a:ext>
                </a:extLst>
              </a:tr>
            </a:tbl>
          </a:graphicData>
        </a:graphic>
      </p:graphicFrame>
      <p:pic>
        <p:nvPicPr>
          <p:cNvPr id="27650" name="Picture 2" descr="http://info.iti.com/Portals/78935/images/Aisi-chart.gif"/>
          <p:cNvPicPr>
            <a:picLocks noChangeAspect="1" noChangeArrowheads="1"/>
          </p:cNvPicPr>
          <p:nvPr/>
        </p:nvPicPr>
        <p:blipFill rotWithShape="1">
          <a:blip r:embed="rId3">
            <a:extLst>
              <a:ext uri="{28A0092B-C50C-407E-A947-70E740481C1C}">
                <a14:useLocalDpi xmlns:a14="http://schemas.microsoft.com/office/drawing/2010/main"/>
              </a:ext>
            </a:extLst>
          </a:blip>
          <a:srcRect l="50085" r="978"/>
          <a:stretch/>
        </p:blipFill>
        <p:spPr bwMode="auto">
          <a:xfrm>
            <a:off x="228600" y="3886200"/>
            <a:ext cx="289560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www.lift-it.com/images/gi_rh_ch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4687" y="3161731"/>
            <a:ext cx="2409825" cy="1324686"/>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www.certifiedslings.com/wp-content/themes/certifiedslings2014/images/stories/referenceguide/load-limit-roundsling-capacities-choker.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82450" y="1697298"/>
            <a:ext cx="981075"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2166937" y="21336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981200" y="2467899"/>
            <a:ext cx="129261" cy="1818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700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solidFill>
                  <a:srgbClr val="FF0000"/>
                </a:solidFill>
              </a:rPr>
              <a:t>Single Choker Hitch</a:t>
            </a:r>
          </a:p>
        </p:txBody>
      </p:sp>
      <p:sp>
        <p:nvSpPr>
          <p:cNvPr id="3" name="Content Placeholder 2"/>
          <p:cNvSpPr>
            <a:spLocks noGrp="1"/>
          </p:cNvSpPr>
          <p:nvPr>
            <p:ph sz="quarter" idx="1"/>
          </p:nvPr>
        </p:nvSpPr>
        <p:spPr>
          <a:xfrm>
            <a:off x="457200" y="853440"/>
            <a:ext cx="7467600" cy="5178552"/>
          </a:xfrm>
        </p:spPr>
        <p:txBody>
          <a:bodyPr>
            <a:normAutofit/>
          </a:bodyPr>
          <a:lstStyle/>
          <a:p>
            <a:pPr algn="r" rtl="1"/>
            <a:r>
              <a:rPr lang="ar-EG" sz="2000" dirty="0"/>
              <a:t>يتم عمل ما يشبه العقدة عن طريق تمرير الواير من خلال إحدى الغاصات أو القفل.</a:t>
            </a:r>
          </a:p>
          <a:p>
            <a:pPr algn="r" rtl="1"/>
            <a:endParaRPr lang="ar-EG" sz="2000" dirty="0"/>
          </a:p>
          <a:p>
            <a:pPr algn="r" rtl="1"/>
            <a:r>
              <a:rPr lang="ar-EG" sz="2000" dirty="0"/>
              <a:t>لا يوفر اتصال كامل بالطرد لذلك لا يتم استخدامه مع الحمال التي يصعب اتزانها بواسطة واير واحد أو غير المتماسكة.</a:t>
            </a:r>
          </a:p>
          <a:p>
            <a:pPr algn="r" rtl="1"/>
            <a:endParaRPr lang="ar-EG" sz="2000" dirty="0"/>
          </a:p>
          <a:p>
            <a:pPr algn="r" rtl="1"/>
            <a:r>
              <a:rPr lang="ar-EG" sz="2000" dirty="0"/>
              <a:t>يمكن أيضا زوج الواير لرفع ضعف حمولته أو لتدوير/ قلب الطرد</a:t>
            </a:r>
          </a:p>
          <a:p>
            <a:pPr algn="r" rtl="1"/>
            <a:endParaRPr lang="ar-EG" sz="2000" dirty="0"/>
          </a:p>
          <a:p>
            <a:pPr algn="r" rtl="1"/>
            <a:r>
              <a:rPr lang="ar-EG" sz="2000" dirty="0"/>
              <a:t>عند وجود حاجة لقلب الطرد يتم وضع كلا الغاصتين فوق الطرد في الاتجاه المعاكس لاتجاه تدوير/ قلب الطرد ويكون منتصف الواير حول الطرد ويتم تمرير من خلال الغاصتين ووضعه بالهوك كما هو موضح بالشكل.</a:t>
            </a:r>
          </a:p>
        </p:txBody>
      </p:sp>
      <p:sp>
        <p:nvSpPr>
          <p:cNvPr id="4" name="Slide Number Placeholder 3"/>
          <p:cNvSpPr>
            <a:spLocks noGrp="1"/>
          </p:cNvSpPr>
          <p:nvPr>
            <p:ph type="sldNum" sz="quarter" idx="15"/>
          </p:nvPr>
        </p:nvSpPr>
        <p:spPr/>
        <p:txBody>
          <a:bodyPr/>
          <a:lstStyle/>
          <a:p>
            <a:fld id="{B6F15528-21DE-4FAA-801E-634DDDAF4B2B}" type="slidenum">
              <a:rPr lang="en-US" smtClean="0"/>
              <a:pPr/>
              <a:t>48</a:t>
            </a:fld>
            <a:endParaRPr lang="en-US"/>
          </a:p>
        </p:txBody>
      </p:sp>
      <p:pic>
        <p:nvPicPr>
          <p:cNvPr id="5" name="Picture 4"/>
          <p:cNvPicPr>
            <a:picLocks noChangeAspect="1"/>
          </p:cNvPicPr>
          <p:nvPr/>
        </p:nvPicPr>
        <p:blipFill>
          <a:blip r:embed="rId2"/>
          <a:stretch>
            <a:fillRect/>
          </a:stretch>
        </p:blipFill>
        <p:spPr>
          <a:xfrm>
            <a:off x="457200" y="4419600"/>
            <a:ext cx="5855673" cy="2146554"/>
          </a:xfrm>
          <a:prstGeom prst="rect">
            <a:avLst/>
          </a:prstGeom>
        </p:spPr>
      </p:pic>
    </p:spTree>
    <p:extLst>
      <p:ext uri="{BB962C8B-B14F-4D97-AF65-F5344CB8AC3E}">
        <p14:creationId xmlns:p14="http://schemas.microsoft.com/office/powerpoint/2010/main" val="2415434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solidFill>
                  <a:srgbClr val="FF0000"/>
                </a:solidFill>
              </a:rPr>
              <a:t>Double Choker Hitch</a:t>
            </a:r>
          </a:p>
        </p:txBody>
      </p:sp>
      <p:sp>
        <p:nvSpPr>
          <p:cNvPr id="3" name="Content Placeholder 2"/>
          <p:cNvSpPr>
            <a:spLocks noGrp="1"/>
          </p:cNvSpPr>
          <p:nvPr>
            <p:ph sz="quarter" idx="1"/>
          </p:nvPr>
        </p:nvSpPr>
        <p:spPr/>
        <p:txBody>
          <a:bodyPr>
            <a:normAutofit/>
          </a:bodyPr>
          <a:lstStyle/>
          <a:p>
            <a:pPr algn="r" rtl="1"/>
            <a:r>
              <a:rPr lang="ar-EG" sz="2000" dirty="0"/>
              <a:t>يتم استخدام ويران للمحافظة على اتزان الطرد.</a:t>
            </a:r>
          </a:p>
          <a:p>
            <a:pPr algn="r" rtl="1"/>
            <a:endParaRPr lang="ar-EG" sz="2000" dirty="0"/>
          </a:p>
          <a:p>
            <a:pPr algn="r" rtl="1"/>
            <a:r>
              <a:rPr lang="ar-EG" sz="2000" dirty="0"/>
              <a:t>تشبه الواير الفردي في عدم الإمساك الكامل للطرد لكن احتمالية انقلاب الطرد تكون أقل بكثير لذلك يمكن استخدام هذا النوع مع الأحمال غير المتماسكة.</a:t>
            </a:r>
            <a:endParaRPr lang="en-US" sz="20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49</a:t>
            </a:fld>
            <a:endParaRPr lang="en-US"/>
          </a:p>
        </p:txBody>
      </p:sp>
      <p:pic>
        <p:nvPicPr>
          <p:cNvPr id="5" name="Picture 4"/>
          <p:cNvPicPr>
            <a:picLocks noChangeAspect="1"/>
          </p:cNvPicPr>
          <p:nvPr/>
        </p:nvPicPr>
        <p:blipFill>
          <a:blip r:embed="rId2"/>
          <a:stretch>
            <a:fillRect/>
          </a:stretch>
        </p:blipFill>
        <p:spPr>
          <a:xfrm>
            <a:off x="838200" y="3581400"/>
            <a:ext cx="6665824" cy="2592265"/>
          </a:xfrm>
          <a:prstGeom prst="rect">
            <a:avLst/>
          </a:prstGeom>
        </p:spPr>
      </p:pic>
    </p:spTree>
    <p:extLst>
      <p:ext uri="{BB962C8B-B14F-4D97-AF65-F5344CB8AC3E}">
        <p14:creationId xmlns:p14="http://schemas.microsoft.com/office/powerpoint/2010/main" val="67201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r" rtl="1"/>
            <a:r>
              <a:rPr lang="ar-EG" b="1" dirty="0"/>
              <a:t>أنواع الويرات</a:t>
            </a:r>
            <a:endParaRPr lang="en-US" b="1" dirty="0"/>
          </a:p>
        </p:txBody>
      </p:sp>
      <p:sp>
        <p:nvSpPr>
          <p:cNvPr id="3" name="Content Placeholder 2"/>
          <p:cNvSpPr>
            <a:spLocks noGrp="1"/>
          </p:cNvSpPr>
          <p:nvPr>
            <p:ph sz="quarter" idx="1"/>
          </p:nvPr>
        </p:nvSpPr>
        <p:spPr>
          <a:xfrm>
            <a:off x="457200" y="990600"/>
            <a:ext cx="7467600" cy="5483352"/>
          </a:xfrm>
        </p:spPr>
        <p:txBody>
          <a:bodyPr>
            <a:normAutofit lnSpcReduction="10000"/>
          </a:bodyPr>
          <a:lstStyle/>
          <a:p>
            <a:pPr marL="0" indent="0" algn="r" rtl="1">
              <a:buNone/>
            </a:pPr>
            <a:r>
              <a:rPr lang="ar-EG" b="1" dirty="0"/>
              <a:t>توجد ستة أنواع رئيسية للويرات:</a:t>
            </a:r>
          </a:p>
          <a:p>
            <a:pPr marL="0" indent="0" algn="r" rtl="1">
              <a:buNone/>
            </a:pPr>
            <a:endParaRPr lang="ar-EG" b="1" dirty="0"/>
          </a:p>
          <a:p>
            <a:pPr algn="r" rtl="1"/>
            <a:r>
              <a:rPr lang="ar-EG" b="1" dirty="0"/>
              <a:t>السلاسل</a:t>
            </a:r>
          </a:p>
          <a:p>
            <a:pPr algn="r" rtl="1"/>
            <a:endParaRPr lang="ar-EG" b="1" dirty="0"/>
          </a:p>
          <a:p>
            <a:pPr algn="r" rtl="1"/>
            <a:r>
              <a:rPr lang="ar-EG" b="1" dirty="0"/>
              <a:t>الويرات الصلب</a:t>
            </a:r>
          </a:p>
          <a:p>
            <a:pPr algn="r" rtl="1"/>
            <a:endParaRPr lang="ar-EG" b="1" dirty="0"/>
          </a:p>
          <a:p>
            <a:pPr algn="r" rtl="1"/>
            <a:r>
              <a:rPr lang="ar-EG" b="1" dirty="0"/>
              <a:t>ويرات الشبكة المعدنية</a:t>
            </a:r>
          </a:p>
          <a:p>
            <a:pPr algn="r" rtl="1"/>
            <a:endParaRPr lang="ar-EG" b="1" dirty="0"/>
          </a:p>
          <a:p>
            <a:pPr algn="r" rtl="1"/>
            <a:r>
              <a:rPr lang="ar-EG" b="1" dirty="0"/>
              <a:t>ويرات (حبال) القماش الصناعي </a:t>
            </a:r>
          </a:p>
          <a:p>
            <a:pPr algn="r" rtl="1"/>
            <a:endParaRPr lang="ar-EG" b="1" dirty="0"/>
          </a:p>
          <a:p>
            <a:pPr algn="r" rtl="1"/>
            <a:r>
              <a:rPr lang="ar-EG" b="1" dirty="0"/>
              <a:t>ويرات (حبال) القماش الطبيعي</a:t>
            </a:r>
          </a:p>
          <a:p>
            <a:pPr algn="r" rtl="1"/>
            <a:endParaRPr lang="ar-EG" b="1" dirty="0"/>
          </a:p>
          <a:p>
            <a:pPr algn="r" rtl="1"/>
            <a:r>
              <a:rPr lang="ar-EG" b="1" dirty="0"/>
              <a:t>الويرات الصناعية</a:t>
            </a:r>
            <a:endParaRPr lang="en-US"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5791200"/>
            <a:ext cx="3429000" cy="9906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3886200"/>
            <a:ext cx="3429000" cy="100965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1" y="4978111"/>
            <a:ext cx="3429000" cy="81308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2971800"/>
            <a:ext cx="3429001" cy="91440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2456" y="2362200"/>
            <a:ext cx="3415144" cy="77152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28599" y="628650"/>
            <a:ext cx="3429001" cy="1657350"/>
          </a:xfrm>
          <a:prstGeom prst="rect">
            <a:avLst/>
          </a:prstGeom>
        </p:spPr>
      </p:pic>
      <p:sp>
        <p:nvSpPr>
          <p:cNvPr id="10" name="Slide Number Placeholder 9"/>
          <p:cNvSpPr>
            <a:spLocks noGrp="1"/>
          </p:cNvSpPr>
          <p:nvPr>
            <p:ph type="sldNum" sz="quarter" idx="15"/>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4012739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solidFill>
                  <a:srgbClr val="FF0000"/>
                </a:solidFill>
              </a:rPr>
              <a:t>Double Wrap Choker Hitch</a:t>
            </a:r>
          </a:p>
        </p:txBody>
      </p:sp>
      <p:sp>
        <p:nvSpPr>
          <p:cNvPr id="3" name="Content Placeholder 2"/>
          <p:cNvSpPr>
            <a:spLocks noGrp="1"/>
          </p:cNvSpPr>
          <p:nvPr>
            <p:ph sz="quarter" idx="1"/>
          </p:nvPr>
        </p:nvSpPr>
        <p:spPr/>
        <p:txBody>
          <a:bodyPr/>
          <a:lstStyle/>
          <a:p>
            <a:pPr algn="r" rtl="1"/>
            <a:r>
              <a:rPr lang="ar-EG" dirty="0"/>
              <a:t>عند لف الواير لفة مزدوجة حول الطرد فإن زاوية اتصاله مع سطح الطرد تكون 360 درجة.</a:t>
            </a:r>
            <a:endParaRPr lang="en-US" dirty="0"/>
          </a:p>
          <a:p>
            <a:pPr algn="r" rtl="1"/>
            <a:endParaRPr lang="ar-EG" dirty="0"/>
          </a:p>
          <a:p>
            <a:pPr algn="r" rtl="1"/>
            <a:r>
              <a:rPr lang="ar-EG" dirty="0"/>
              <a:t>يمكن استخدام واير واحد أو ويران للتصبين بهذه الطريقة</a:t>
            </a:r>
          </a:p>
          <a:p>
            <a:pPr algn="r" rtl="1"/>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50</a:t>
            </a:fld>
            <a:endParaRPr lang="en-US"/>
          </a:p>
        </p:txBody>
      </p:sp>
      <p:pic>
        <p:nvPicPr>
          <p:cNvPr id="5" name="Picture 4"/>
          <p:cNvPicPr>
            <a:picLocks noChangeAspect="1"/>
          </p:cNvPicPr>
          <p:nvPr/>
        </p:nvPicPr>
        <p:blipFill>
          <a:blip r:embed="rId2"/>
          <a:stretch>
            <a:fillRect/>
          </a:stretch>
        </p:blipFill>
        <p:spPr>
          <a:xfrm>
            <a:off x="488852" y="3581400"/>
            <a:ext cx="4257675" cy="3095625"/>
          </a:xfrm>
          <a:prstGeom prst="rect">
            <a:avLst/>
          </a:prstGeom>
        </p:spPr>
      </p:pic>
    </p:spTree>
    <p:extLst>
      <p:ext uri="{BB962C8B-B14F-4D97-AF65-F5344CB8AC3E}">
        <p14:creationId xmlns:p14="http://schemas.microsoft.com/office/powerpoint/2010/main" val="1128409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b="1" dirty="0"/>
              <a:t>Hitches And Load Control</a:t>
            </a:r>
          </a:p>
        </p:txBody>
      </p:sp>
      <p:sp>
        <p:nvSpPr>
          <p:cNvPr id="3" name="Content Placeholder 2"/>
          <p:cNvSpPr>
            <a:spLocks noGrp="1"/>
          </p:cNvSpPr>
          <p:nvPr>
            <p:ph sz="quarter" idx="1"/>
          </p:nvPr>
        </p:nvSpPr>
        <p:spPr/>
        <p:txBody>
          <a:bodyPr/>
          <a:lstStyle/>
          <a:p>
            <a:pPr algn="r" rtl="1"/>
            <a:r>
              <a:rPr lang="ar-EG" dirty="0"/>
              <a:t>عند لف الواير لفة مزدوجة حول الطرد فإن زاوية اتصاله مع سطح الطرد تزيد عن 360 درجة.</a:t>
            </a:r>
          </a:p>
          <a:p>
            <a:pPr algn="r" rtl="1"/>
            <a:r>
              <a:rPr lang="ar-EG" dirty="0"/>
              <a:t>لا يجب عمل الأوفرلاب تحت الطرد</a:t>
            </a:r>
          </a:p>
          <a:p>
            <a:pPr algn="r" rtl="1"/>
            <a:r>
              <a:rPr lang="ar-EG" dirty="0"/>
              <a:t>تجنب تمديد الواير من (</a:t>
            </a:r>
            <a:r>
              <a:rPr lang="en-US" dirty="0"/>
              <a:t>eye bolt</a:t>
            </a:r>
            <a:r>
              <a:rPr lang="ar-EG" dirty="0"/>
              <a:t>) لأن ذلك يزيد الحمل على الواير ويؤثر على زاوية الرفع</a:t>
            </a:r>
          </a:p>
          <a:p>
            <a:pPr algn="r" rtl="1"/>
            <a:r>
              <a:rPr lang="ar-EG" dirty="0"/>
              <a:t>عند التصبين يتم عكس اتجاه الغاصات لمنع سحب الغاصة اسفل الطرد</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4738444"/>
            <a:ext cx="2819400" cy="20433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4698600"/>
            <a:ext cx="2746397" cy="19308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l="1" r="59678"/>
          <a:stretch/>
        </p:blipFill>
        <p:spPr>
          <a:xfrm>
            <a:off x="3060510" y="4738445"/>
            <a:ext cx="2516536" cy="2057400"/>
          </a:xfrm>
          <a:prstGeom prst="rect">
            <a:avLst/>
          </a:prstGeom>
        </p:spPr>
      </p:pic>
      <p:sp>
        <p:nvSpPr>
          <p:cNvPr id="8" name="Down Arrow 7"/>
          <p:cNvSpPr/>
          <p:nvPr/>
        </p:nvSpPr>
        <p:spPr>
          <a:xfrm>
            <a:off x="3962400" y="4038600"/>
            <a:ext cx="356378" cy="699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604285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التصبين</a:t>
            </a:r>
            <a:br>
              <a:rPr lang="ar-EG" b="1" dirty="0"/>
            </a:br>
            <a:r>
              <a:rPr lang="en-US" b="1" dirty="0"/>
              <a:t>Hitches</a:t>
            </a:r>
          </a:p>
        </p:txBody>
      </p:sp>
      <p:sp>
        <p:nvSpPr>
          <p:cNvPr id="3" name="Content Placeholder 2"/>
          <p:cNvSpPr>
            <a:spLocks noGrp="1"/>
          </p:cNvSpPr>
          <p:nvPr>
            <p:ph sz="quarter" idx="1"/>
          </p:nvPr>
        </p:nvSpPr>
        <p:spPr>
          <a:xfrm>
            <a:off x="4114800" y="1600200"/>
            <a:ext cx="3810000" cy="4873752"/>
          </a:xfrm>
        </p:spPr>
        <p:txBody>
          <a:bodyPr/>
          <a:lstStyle/>
          <a:p>
            <a:pPr algn="r" rtl="1"/>
            <a:r>
              <a:rPr lang="ar-EG" dirty="0"/>
              <a:t>عرض الهوك أو الوصلة (القفل مثلا) يجب أن تكون أكبر من قطر الواير ولكن لا تزيد عن نصف (1/2) طول الغاصة </a:t>
            </a:r>
            <a:r>
              <a:rPr lang="en-US" dirty="0"/>
              <a:t>  </a:t>
            </a:r>
            <a:r>
              <a:rPr lang="en-US" dirty="0">
                <a:solidFill>
                  <a:srgbClr val="FF0000"/>
                </a:solidFill>
              </a:rPr>
              <a:t>L</a:t>
            </a:r>
            <a:endParaRPr lang="ar-EG" dirty="0">
              <a:solidFill>
                <a:srgbClr val="FF0000"/>
              </a:solidFill>
            </a:endParaRPr>
          </a:p>
          <a:p>
            <a:pPr algn="r" rtl="1"/>
            <a:endParaRPr lang="en-US" dirty="0"/>
          </a:p>
          <a:p>
            <a:pPr algn="r" rtl="1"/>
            <a:endParaRPr lang="ar-EG" dirty="0"/>
          </a:p>
          <a:p>
            <a:pPr algn="r" rtl="1"/>
            <a:r>
              <a:rPr lang="ar-EG" dirty="0"/>
              <a:t>في حالة التصبين بطريقة السلة إذا بلغت الزاوية القائمة 60 درجة فإن الحمولة تكون نفس حمولة الواير (في الوضع العمودي)</a:t>
            </a:r>
            <a:r>
              <a:rPr lang="en-US" dirty="0"/>
              <a:t> </a:t>
            </a:r>
          </a:p>
        </p:txBody>
      </p:sp>
      <p:sp>
        <p:nvSpPr>
          <p:cNvPr id="4" name="Slide Number Placeholder 3"/>
          <p:cNvSpPr>
            <a:spLocks noGrp="1"/>
          </p:cNvSpPr>
          <p:nvPr>
            <p:ph type="sldNum" sz="quarter" idx="15"/>
          </p:nvPr>
        </p:nvSpPr>
        <p:spPr/>
        <p:txBody>
          <a:bodyPr/>
          <a:lstStyle/>
          <a:p>
            <a:fld id="{B6F15528-21DE-4FAA-801E-634DDDAF4B2B}" type="slidenum">
              <a:rPr lang="en-US" smtClean="0"/>
              <a:pPr/>
              <a:t>52</a:t>
            </a:fld>
            <a:endParaRPr lang="en-US"/>
          </a:p>
        </p:txBody>
      </p:sp>
      <p:pic>
        <p:nvPicPr>
          <p:cNvPr id="28674" name="Picture 2" descr="http://www.certifiedslings.com/wp-content/themes/certifiedslings2014/images/stories/referenceguide/load-limit-connection-to-fitting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676400"/>
            <a:ext cx="28575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certifiedslings.com/wp-content/themes/certifiedslings2014/images/stories/referenceguide/load-limit-basket-hitch-capacity.jpg"/>
          <p:cNvPicPr>
            <a:picLocks noChangeAspect="1" noChangeArrowheads="1"/>
          </p:cNvPicPr>
          <p:nvPr/>
        </p:nvPicPr>
        <p:blipFill rotWithShape="1">
          <a:blip r:embed="rId3">
            <a:extLst>
              <a:ext uri="{28A0092B-C50C-407E-A947-70E740481C1C}">
                <a14:useLocalDpi xmlns:a14="http://schemas.microsoft.com/office/drawing/2010/main"/>
              </a:ext>
            </a:extLst>
          </a:blip>
          <a:srcRect l="37333" r="-1332"/>
          <a:stretch/>
        </p:blipFill>
        <p:spPr bwMode="auto">
          <a:xfrm>
            <a:off x="481084" y="4495800"/>
            <a:ext cx="2705100" cy="20193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609600" y="4724400"/>
            <a:ext cx="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5105400"/>
            <a:ext cx="457200" cy="381000"/>
          </a:xfrm>
          <a:prstGeom prst="rect">
            <a:avLst/>
          </a:prstGeom>
          <a:noFill/>
        </p:spPr>
        <p:txBody>
          <a:bodyPr wrap="square" rtlCol="0">
            <a:spAutoFit/>
          </a:bodyPr>
          <a:lstStyle/>
          <a:p>
            <a:r>
              <a:rPr lang="en-US" dirty="0"/>
              <a:t>60</a:t>
            </a:r>
          </a:p>
        </p:txBody>
      </p:sp>
    </p:spTree>
    <p:extLst>
      <p:ext uri="{BB962C8B-B14F-4D97-AF65-F5344CB8AC3E}">
        <p14:creationId xmlns:p14="http://schemas.microsoft.com/office/powerpoint/2010/main" val="804872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44762"/>
          </a:xfrm>
        </p:spPr>
        <p:txBody>
          <a:bodyPr>
            <a:noAutofit/>
          </a:bodyPr>
          <a:lstStyle/>
          <a:p>
            <a:pPr algn="ctr" rtl="1"/>
            <a:r>
              <a:rPr lang="ar-EG" sz="4400" b="1" dirty="0"/>
              <a:t>     حساب الأحمال ومثلث التصبين </a:t>
            </a:r>
            <a:r>
              <a:rPr lang="en-US" sz="4400" b="1" dirty="0"/>
              <a:t>                 </a:t>
            </a:r>
            <a:r>
              <a:rPr lang="ar-EG" sz="4400" b="1" dirty="0"/>
              <a:t> </a:t>
            </a:r>
            <a:r>
              <a:rPr lang="en-US" sz="4400" b="1" dirty="0"/>
              <a:t>                Loads on Rigging and Rigging Triangle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3048000"/>
            <a:ext cx="4229100" cy="3705225"/>
          </a:xfrm>
          <a:prstGeom prst="rect">
            <a:avLst/>
          </a:prstGeom>
        </p:spPr>
      </p:pic>
      <p:sp>
        <p:nvSpPr>
          <p:cNvPr id="4" name="Slide Number Placeholder 3"/>
          <p:cNvSpPr>
            <a:spLocks noGrp="1"/>
          </p:cNvSpPr>
          <p:nvPr>
            <p:ph type="sldNum" sz="quarter" idx="15"/>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2895626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b="1" dirty="0">
                <a:hlinkClick r:id="rId2" action="ppaction://hlinkfile"/>
              </a:rPr>
              <a:t>Sling Angles </a:t>
            </a:r>
            <a:r>
              <a:rPr lang="ar-EG" b="1" dirty="0">
                <a:hlinkClick r:id="rId2" action="ppaction://hlinkfile"/>
              </a:rPr>
              <a:t>                        </a:t>
            </a:r>
            <a:r>
              <a:rPr lang="en-US" b="1" dirty="0">
                <a:hlinkClick r:id="rId2" action="ppaction://hlinkfile"/>
              </a:rPr>
              <a:t> </a:t>
            </a:r>
            <a:r>
              <a:rPr lang="ar-EG" b="1" dirty="0">
                <a:hlinkClick r:id="rId2" action="ppaction://hlinkfile"/>
              </a:rPr>
              <a:t>زوايا التصبين والويرات</a:t>
            </a:r>
            <a:endParaRPr lang="en-US" b="1" dirty="0"/>
          </a:p>
        </p:txBody>
      </p:sp>
      <p:sp>
        <p:nvSpPr>
          <p:cNvPr id="3" name="Content Placeholder 2"/>
          <p:cNvSpPr>
            <a:spLocks noGrp="1"/>
          </p:cNvSpPr>
          <p:nvPr>
            <p:ph sz="quarter" idx="1"/>
          </p:nvPr>
        </p:nvSpPr>
        <p:spPr>
          <a:xfrm>
            <a:off x="3581400" y="1600200"/>
            <a:ext cx="4343400" cy="4873752"/>
          </a:xfrm>
        </p:spPr>
        <p:txBody>
          <a:bodyPr>
            <a:normAutofit/>
          </a:bodyPr>
          <a:lstStyle/>
          <a:p>
            <a:pPr algn="r" rtl="1"/>
            <a:r>
              <a:rPr lang="ar-EG" b="1" dirty="0"/>
              <a:t>لحساب الحمولة (الطرد)</a:t>
            </a:r>
          </a:p>
          <a:p>
            <a:pPr algn="r" rtl="1"/>
            <a:r>
              <a:rPr lang="ar-EG" b="1" dirty="0"/>
              <a:t>الوزن على كل واير= الوزن على الواير عموديا </a:t>
            </a:r>
            <a:r>
              <a:rPr lang="en-US" b="1" dirty="0"/>
              <a:t>X</a:t>
            </a:r>
            <a:r>
              <a:rPr lang="ar-EG" b="1" dirty="0"/>
              <a:t> معامل زاوية الطرد (الحمولة) </a:t>
            </a:r>
            <a:r>
              <a:rPr lang="en-US" b="1" dirty="0"/>
              <a:t>ß</a:t>
            </a:r>
          </a:p>
          <a:p>
            <a:pPr algn="r" rtl="1"/>
            <a:endParaRPr lang="en-US" b="1" dirty="0"/>
          </a:p>
          <a:p>
            <a:pPr algn="r" rtl="1"/>
            <a:endParaRPr lang="ar-EG" b="1" dirty="0"/>
          </a:p>
          <a:p>
            <a:pPr algn="r" rtl="1"/>
            <a:r>
              <a:rPr lang="ar-EG" b="1" dirty="0">
                <a:hlinkClick r:id="rId3" action="ppaction://hlinkfile"/>
              </a:rPr>
              <a:t>معامل الزاوية= طول الواير / الإرتفاع (</a:t>
            </a:r>
            <a:r>
              <a:rPr lang="en-US" b="1" dirty="0">
                <a:hlinkClick r:id="rId3" action="ppaction://hlinkfile"/>
              </a:rPr>
              <a:t>L/H</a:t>
            </a:r>
            <a:r>
              <a:rPr lang="ar-EG" b="1" dirty="0">
                <a:hlinkClick r:id="rId3" action="ppaction://hlinkfile"/>
              </a:rPr>
              <a:t>)</a:t>
            </a:r>
            <a:endParaRPr lang="ar-EG" b="1" dirty="0"/>
          </a:p>
          <a:p>
            <a:pPr algn="r" rtl="1"/>
            <a:endParaRPr lang="ar-EG" b="1" dirty="0"/>
          </a:p>
          <a:p>
            <a:pPr algn="r" rtl="1"/>
            <a:r>
              <a:rPr lang="ar-EG" b="1" dirty="0"/>
              <a:t>الحمولة = 500 </a:t>
            </a:r>
            <a:r>
              <a:rPr lang="en-US" b="1" dirty="0"/>
              <a:t>x</a:t>
            </a:r>
            <a:r>
              <a:rPr lang="ar-EG" b="1" dirty="0"/>
              <a:t> معامل زاوية الطرد</a:t>
            </a:r>
          </a:p>
          <a:p>
            <a:pPr algn="r" rtl="1"/>
            <a:endParaRPr lang="ar-EG" b="1" dirty="0"/>
          </a:p>
        </p:txBody>
      </p:sp>
      <p:sp>
        <p:nvSpPr>
          <p:cNvPr id="4" name="Rectangle 3"/>
          <p:cNvSpPr/>
          <p:nvPr/>
        </p:nvSpPr>
        <p:spPr>
          <a:xfrm>
            <a:off x="685800" y="2590800"/>
            <a:ext cx="2133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1000 KG</a:t>
            </a:r>
          </a:p>
        </p:txBody>
      </p:sp>
      <p:cxnSp>
        <p:nvCxnSpPr>
          <p:cNvPr id="6" name="Straight Connector 5"/>
          <p:cNvCxnSpPr/>
          <p:nvPr/>
        </p:nvCxnSpPr>
        <p:spPr>
          <a:xfrm flipV="1">
            <a:off x="2819400" y="13716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85800" y="1371600"/>
            <a:ext cx="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6200000">
            <a:off x="2552700" y="17907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500 KG</a:t>
            </a:r>
          </a:p>
        </p:txBody>
      </p:sp>
      <p:sp>
        <p:nvSpPr>
          <p:cNvPr id="9" name="Rectangle 8"/>
          <p:cNvSpPr/>
          <p:nvPr/>
        </p:nvSpPr>
        <p:spPr>
          <a:xfrm rot="16200000">
            <a:off x="419100" y="17907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500 KG</a:t>
            </a:r>
          </a:p>
        </p:txBody>
      </p:sp>
      <p:sp>
        <p:nvSpPr>
          <p:cNvPr id="10" name="Rectangle 9"/>
          <p:cNvSpPr/>
          <p:nvPr/>
        </p:nvSpPr>
        <p:spPr>
          <a:xfrm>
            <a:off x="685800" y="5334000"/>
            <a:ext cx="2133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1000 KG</a:t>
            </a:r>
          </a:p>
        </p:txBody>
      </p:sp>
      <p:cxnSp>
        <p:nvCxnSpPr>
          <p:cNvPr id="11" name="Straight Connector 10"/>
          <p:cNvCxnSpPr/>
          <p:nvPr/>
        </p:nvCxnSpPr>
        <p:spPr>
          <a:xfrm flipV="1">
            <a:off x="685800" y="4114800"/>
            <a:ext cx="10668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752600" y="4114800"/>
            <a:ext cx="10668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19400" y="40386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133600" y="4267200"/>
            <a:ext cx="685800" cy="152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5300" y="3962400"/>
            <a:ext cx="1028700" cy="11049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47800" y="38100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1000" y="5029200"/>
            <a:ext cx="2286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8956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895600" y="4114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048000" y="4152900"/>
            <a:ext cx="0" cy="11049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rot="16200000">
            <a:off x="2857500" y="45339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45" name="Rectangle 44"/>
          <p:cNvSpPr/>
          <p:nvPr/>
        </p:nvSpPr>
        <p:spPr>
          <a:xfrm rot="18845020">
            <a:off x="203132" y="4135187"/>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sp>
        <p:nvSpPr>
          <p:cNvPr id="46" name="Rectangle 45"/>
          <p:cNvSpPr/>
          <p:nvPr/>
        </p:nvSpPr>
        <p:spPr>
          <a:xfrm rot="20902089">
            <a:off x="2049009" y="3775760"/>
            <a:ext cx="620127"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ß</a:t>
            </a:r>
          </a:p>
        </p:txBody>
      </p:sp>
      <p:sp>
        <p:nvSpPr>
          <p:cNvPr id="5" name="Slide Number Placeholder 4"/>
          <p:cNvSpPr>
            <a:spLocks noGrp="1"/>
          </p:cNvSpPr>
          <p:nvPr>
            <p:ph type="sldNum" sz="quarter" idx="15"/>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1897048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pPr algn="r" rtl="1"/>
            <a:r>
              <a:rPr lang="ar-EG" b="1" dirty="0"/>
              <a:t>معامل الزوايا</a:t>
            </a:r>
            <a:r>
              <a:rPr lang="en-US" b="1" dirty="0"/>
              <a:t> Load Angle Factor                  </a:t>
            </a:r>
          </a:p>
        </p:txBody>
      </p:sp>
      <p:sp>
        <p:nvSpPr>
          <p:cNvPr id="4" name="Rectangle 3"/>
          <p:cNvSpPr/>
          <p:nvPr/>
        </p:nvSpPr>
        <p:spPr>
          <a:xfrm>
            <a:off x="685800" y="5334000"/>
            <a:ext cx="2133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1000 KG</a:t>
            </a:r>
          </a:p>
        </p:txBody>
      </p:sp>
      <p:cxnSp>
        <p:nvCxnSpPr>
          <p:cNvPr id="5" name="Straight Connector 4"/>
          <p:cNvCxnSpPr/>
          <p:nvPr/>
        </p:nvCxnSpPr>
        <p:spPr>
          <a:xfrm flipV="1">
            <a:off x="685800" y="4114800"/>
            <a:ext cx="10668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1752600" y="4114800"/>
            <a:ext cx="10668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819400" y="40386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133600" y="4267200"/>
            <a:ext cx="685800" cy="152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95300" y="3962400"/>
            <a:ext cx="1028700" cy="11049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47800" y="38100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5029200"/>
            <a:ext cx="2286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5600" y="5334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95600" y="4114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48000" y="4152900"/>
            <a:ext cx="0" cy="11049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16200000">
            <a:off x="2857500" y="45339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6" name="Rectangle 15"/>
          <p:cNvSpPr/>
          <p:nvPr/>
        </p:nvSpPr>
        <p:spPr>
          <a:xfrm rot="18845020">
            <a:off x="203132" y="4135187"/>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sp>
        <p:nvSpPr>
          <p:cNvPr id="17" name="Rectangle 16"/>
          <p:cNvSpPr/>
          <p:nvPr/>
        </p:nvSpPr>
        <p:spPr>
          <a:xfrm rot="20902089">
            <a:off x="2049009" y="3775760"/>
            <a:ext cx="620127"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ß</a:t>
            </a:r>
          </a:p>
        </p:txBody>
      </p:sp>
      <p:graphicFrame>
        <p:nvGraphicFramePr>
          <p:cNvPr id="18" name="Table 17"/>
          <p:cNvGraphicFramePr>
            <a:graphicFrameLocks noGrp="1"/>
          </p:cNvGraphicFramePr>
          <p:nvPr>
            <p:extLst>
              <p:ext uri="{D42A27DB-BD31-4B8C-83A1-F6EECF244321}">
                <p14:modId xmlns:p14="http://schemas.microsoft.com/office/powerpoint/2010/main" val="470843001"/>
              </p:ext>
            </p:extLst>
          </p:nvPr>
        </p:nvGraphicFramePr>
        <p:xfrm>
          <a:off x="1524000" y="1397000"/>
          <a:ext cx="6096000" cy="2123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Vertical</a:t>
                      </a:r>
                      <a:r>
                        <a:rPr lang="en-US" baseline="0" dirty="0"/>
                        <a:t> Sling Angle ß</a:t>
                      </a:r>
                    </a:p>
                    <a:p>
                      <a:pPr algn="ctr"/>
                      <a:r>
                        <a:rPr lang="ar-EG" baseline="0" dirty="0"/>
                        <a:t>الزاويــة قائــمة</a:t>
                      </a:r>
                      <a:endParaRPr lang="en-US" dirty="0"/>
                    </a:p>
                  </a:txBody>
                  <a:tcPr/>
                </a:tc>
                <a:tc>
                  <a:txBody>
                    <a:bodyPr/>
                    <a:lstStyle/>
                    <a:p>
                      <a:r>
                        <a:rPr lang="en-US" sz="1600" dirty="0"/>
                        <a:t>Load Angle Factor = L/H</a:t>
                      </a:r>
                      <a:r>
                        <a:rPr lang="ar-EG" sz="1600" dirty="0"/>
                        <a:t>  </a:t>
                      </a:r>
                    </a:p>
                    <a:p>
                      <a:r>
                        <a:rPr lang="ar-EG" dirty="0"/>
                        <a:t>معامل الزاوية (الطول/</a:t>
                      </a:r>
                      <a:r>
                        <a:rPr lang="ar-EG" baseline="0" dirty="0"/>
                        <a:t> الإرتفاع)</a:t>
                      </a:r>
                      <a:endParaRPr lang="en-US" dirty="0"/>
                    </a:p>
                  </a:txBody>
                  <a:tcPr/>
                </a:tc>
                <a:extLst>
                  <a:ext uri="{0D108BD9-81ED-4DB2-BD59-A6C34878D82A}">
                    <a16:rowId xmlns:a16="http://schemas.microsoft.com/office/drawing/2014/main" val="10000"/>
                  </a:ext>
                </a:extLst>
              </a:tr>
              <a:tr h="370840">
                <a:tc>
                  <a:txBody>
                    <a:bodyPr/>
                    <a:lstStyle/>
                    <a:p>
                      <a:pPr algn="ctr"/>
                      <a:r>
                        <a:rPr lang="en-US" b="1" dirty="0"/>
                        <a:t>0</a:t>
                      </a:r>
                    </a:p>
                  </a:txBody>
                  <a:tcPr/>
                </a:tc>
                <a:tc>
                  <a:txBody>
                    <a:bodyPr/>
                    <a:lstStyle/>
                    <a:p>
                      <a:pPr algn="ctr"/>
                      <a:r>
                        <a:rPr lang="en-US" b="1" dirty="0"/>
                        <a:t>1.00</a:t>
                      </a:r>
                    </a:p>
                  </a:txBody>
                  <a:tcPr/>
                </a:tc>
                <a:extLst>
                  <a:ext uri="{0D108BD9-81ED-4DB2-BD59-A6C34878D82A}">
                    <a16:rowId xmlns:a16="http://schemas.microsoft.com/office/drawing/2014/main" val="10001"/>
                  </a:ext>
                </a:extLst>
              </a:tr>
              <a:tr h="370840">
                <a:tc>
                  <a:txBody>
                    <a:bodyPr/>
                    <a:lstStyle/>
                    <a:p>
                      <a:pPr algn="ctr"/>
                      <a:r>
                        <a:rPr lang="en-US" b="1" dirty="0"/>
                        <a:t>30</a:t>
                      </a:r>
                    </a:p>
                  </a:txBody>
                  <a:tcPr/>
                </a:tc>
                <a:tc>
                  <a:txBody>
                    <a:bodyPr/>
                    <a:lstStyle/>
                    <a:p>
                      <a:pPr algn="ctr"/>
                      <a:r>
                        <a:rPr lang="en-US" b="1" dirty="0"/>
                        <a:t>1.16 (1.2)</a:t>
                      </a:r>
                    </a:p>
                  </a:txBody>
                  <a:tcPr/>
                </a:tc>
                <a:extLst>
                  <a:ext uri="{0D108BD9-81ED-4DB2-BD59-A6C34878D82A}">
                    <a16:rowId xmlns:a16="http://schemas.microsoft.com/office/drawing/2014/main" val="10002"/>
                  </a:ext>
                </a:extLst>
              </a:tr>
              <a:tr h="370840">
                <a:tc>
                  <a:txBody>
                    <a:bodyPr/>
                    <a:lstStyle/>
                    <a:p>
                      <a:pPr algn="ctr"/>
                      <a:r>
                        <a:rPr lang="en-US" b="1" dirty="0"/>
                        <a:t>45</a:t>
                      </a:r>
                    </a:p>
                  </a:txBody>
                  <a:tcPr/>
                </a:tc>
                <a:tc>
                  <a:txBody>
                    <a:bodyPr/>
                    <a:lstStyle/>
                    <a:p>
                      <a:pPr algn="ctr"/>
                      <a:r>
                        <a:rPr lang="en-US" b="1" dirty="0"/>
                        <a:t>1.41 (1.4)</a:t>
                      </a:r>
                    </a:p>
                  </a:txBody>
                  <a:tcPr/>
                </a:tc>
                <a:extLst>
                  <a:ext uri="{0D108BD9-81ED-4DB2-BD59-A6C34878D82A}">
                    <a16:rowId xmlns:a16="http://schemas.microsoft.com/office/drawing/2014/main" val="10003"/>
                  </a:ext>
                </a:extLst>
              </a:tr>
              <a:tr h="370840">
                <a:tc>
                  <a:txBody>
                    <a:bodyPr/>
                    <a:lstStyle/>
                    <a:p>
                      <a:pPr algn="ctr"/>
                      <a:r>
                        <a:rPr lang="en-US" b="1" dirty="0"/>
                        <a:t>60</a:t>
                      </a:r>
                    </a:p>
                  </a:txBody>
                  <a:tcPr/>
                </a:tc>
                <a:tc>
                  <a:txBody>
                    <a:bodyPr/>
                    <a:lstStyle/>
                    <a:p>
                      <a:pPr algn="ctr"/>
                      <a:r>
                        <a:rPr lang="en-US" b="1" dirty="0"/>
                        <a:t>2.00 (2.0)</a:t>
                      </a:r>
                    </a:p>
                  </a:txBody>
                  <a:tcPr/>
                </a:tc>
                <a:extLst>
                  <a:ext uri="{0D108BD9-81ED-4DB2-BD59-A6C34878D82A}">
                    <a16:rowId xmlns:a16="http://schemas.microsoft.com/office/drawing/2014/main" val="10004"/>
                  </a:ext>
                </a:extLst>
              </a:tr>
            </a:tbl>
          </a:graphicData>
        </a:graphic>
      </p:graphicFrame>
      <p:sp>
        <p:nvSpPr>
          <p:cNvPr id="19" name="Rectangle 18"/>
          <p:cNvSpPr/>
          <p:nvPr/>
        </p:nvSpPr>
        <p:spPr>
          <a:xfrm>
            <a:off x="3657600" y="4459069"/>
            <a:ext cx="4572000" cy="646331"/>
          </a:xfrm>
          <a:prstGeom prst="rect">
            <a:avLst/>
          </a:prstGeom>
        </p:spPr>
        <p:txBody>
          <a:bodyPr>
            <a:spAutoFit/>
          </a:bodyPr>
          <a:lstStyle/>
          <a:p>
            <a:pPr algn="r" rtl="1"/>
            <a:r>
              <a:rPr lang="ar-EG" b="1" dirty="0"/>
              <a:t>الوزن على كل واير= الوزن على الواير عموديا </a:t>
            </a:r>
            <a:r>
              <a:rPr lang="en-US" b="1" dirty="0"/>
              <a:t>X</a:t>
            </a:r>
            <a:r>
              <a:rPr lang="ar-EG" b="1" dirty="0"/>
              <a:t> معامل زاوية الطرد (الحمولة) </a:t>
            </a:r>
            <a:r>
              <a:rPr lang="en-US" b="1" dirty="0"/>
              <a:t>ß</a:t>
            </a:r>
          </a:p>
        </p:txBody>
      </p:sp>
      <p:sp>
        <p:nvSpPr>
          <p:cNvPr id="3" name="Slide Number Placeholder 2"/>
          <p:cNvSpPr>
            <a:spLocks noGrp="1"/>
          </p:cNvSpPr>
          <p:nvPr>
            <p:ph type="sldNum" sz="quarter" idx="15"/>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3846959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Sling Length For Desired Angle</a:t>
            </a:r>
            <a:r>
              <a:rPr lang="ar-EG" dirty="0"/>
              <a:t> </a:t>
            </a:r>
            <a:br>
              <a:rPr lang="ar-EG" dirty="0"/>
            </a:br>
            <a:r>
              <a:rPr lang="ar-EG" dirty="0"/>
              <a:t>طول الواير بناء على الزاوية</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41129721"/>
              </p:ext>
            </p:extLst>
          </p:nvPr>
        </p:nvGraphicFramePr>
        <p:xfrm>
          <a:off x="457200" y="1600200"/>
          <a:ext cx="7467600" cy="307848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370840">
                <a:tc>
                  <a:txBody>
                    <a:bodyPr/>
                    <a:lstStyle/>
                    <a:p>
                      <a:pPr algn="ctr"/>
                      <a:r>
                        <a:rPr lang="en-US" dirty="0"/>
                        <a:t>Vertical</a:t>
                      </a:r>
                      <a:r>
                        <a:rPr lang="en-US" baseline="0" dirty="0"/>
                        <a:t> Angle</a:t>
                      </a:r>
                      <a:endParaRPr lang="ar-EG" baseline="0" dirty="0"/>
                    </a:p>
                    <a:p>
                      <a:pPr algn="ctr"/>
                      <a:r>
                        <a:rPr lang="ar-EG" baseline="0" dirty="0"/>
                        <a:t>زاوية قائمة</a:t>
                      </a:r>
                      <a:endParaRPr lang="en-US" dirty="0"/>
                    </a:p>
                  </a:txBody>
                  <a:tcPr/>
                </a:tc>
                <a:tc>
                  <a:txBody>
                    <a:bodyPr/>
                    <a:lstStyle/>
                    <a:p>
                      <a:pPr algn="ctr"/>
                      <a:r>
                        <a:rPr lang="en-US" dirty="0"/>
                        <a:t>Length Factor</a:t>
                      </a:r>
                      <a:endParaRPr lang="ar-EG" dirty="0"/>
                    </a:p>
                    <a:p>
                      <a:pPr algn="ctr"/>
                      <a:r>
                        <a:rPr lang="ar-EG" dirty="0"/>
                        <a:t>معامل طول الواير</a:t>
                      </a:r>
                      <a:endParaRPr lang="en-US" dirty="0"/>
                    </a:p>
                  </a:txBody>
                  <a:tcPr/>
                </a:tc>
                <a:tc>
                  <a:txBody>
                    <a:bodyPr/>
                    <a:lstStyle/>
                    <a:p>
                      <a:pPr algn="ctr"/>
                      <a:r>
                        <a:rPr lang="en-US" sz="1400" dirty="0"/>
                        <a:t>L/H Load</a:t>
                      </a:r>
                      <a:r>
                        <a:rPr lang="en-US" sz="1400" baseline="0" dirty="0"/>
                        <a:t> Angle Factor</a:t>
                      </a:r>
                    </a:p>
                    <a:p>
                      <a:pPr algn="ctr"/>
                      <a:r>
                        <a:rPr lang="ar-EG" dirty="0"/>
                        <a:t>الطول/ الإرتفاع (معامل الزاوية)</a:t>
                      </a:r>
                      <a:endParaRPr lang="en-US" dirty="0"/>
                    </a:p>
                  </a:txBody>
                  <a:tcPr/>
                </a:tc>
                <a:extLst>
                  <a:ext uri="{0D108BD9-81ED-4DB2-BD59-A6C34878D82A}">
                    <a16:rowId xmlns:a16="http://schemas.microsoft.com/office/drawing/2014/main" val="10000"/>
                  </a:ext>
                </a:extLst>
              </a:tr>
              <a:tr h="370840">
                <a:tc>
                  <a:txBody>
                    <a:bodyPr/>
                    <a:lstStyle/>
                    <a:p>
                      <a:pPr algn="ctr"/>
                      <a:r>
                        <a:rPr lang="en-US" b="1" dirty="0"/>
                        <a:t>60</a:t>
                      </a:r>
                    </a:p>
                  </a:txBody>
                  <a:tcPr/>
                </a:tc>
                <a:tc>
                  <a:txBody>
                    <a:bodyPr/>
                    <a:lstStyle/>
                    <a:p>
                      <a:pPr algn="ctr"/>
                      <a:r>
                        <a:rPr lang="en-US" b="1" dirty="0"/>
                        <a:t>1.15</a:t>
                      </a:r>
                    </a:p>
                  </a:txBody>
                  <a:tcPr/>
                </a:tc>
                <a:tc>
                  <a:txBody>
                    <a:bodyPr/>
                    <a:lstStyle/>
                    <a:p>
                      <a:pPr algn="ctr"/>
                      <a:r>
                        <a:rPr lang="en-US" b="1" dirty="0"/>
                        <a:t>2</a:t>
                      </a:r>
                    </a:p>
                  </a:txBody>
                  <a:tcPr/>
                </a:tc>
                <a:extLst>
                  <a:ext uri="{0D108BD9-81ED-4DB2-BD59-A6C34878D82A}">
                    <a16:rowId xmlns:a16="http://schemas.microsoft.com/office/drawing/2014/main" val="10001"/>
                  </a:ext>
                </a:extLst>
              </a:tr>
              <a:tr h="370840">
                <a:tc>
                  <a:txBody>
                    <a:bodyPr/>
                    <a:lstStyle/>
                    <a:p>
                      <a:pPr algn="ctr"/>
                      <a:r>
                        <a:rPr lang="en-US" b="1" dirty="0"/>
                        <a:t>50</a:t>
                      </a:r>
                    </a:p>
                  </a:txBody>
                  <a:tcPr/>
                </a:tc>
                <a:tc>
                  <a:txBody>
                    <a:bodyPr/>
                    <a:lstStyle/>
                    <a:p>
                      <a:pPr algn="ctr"/>
                      <a:r>
                        <a:rPr lang="en-US" b="1" dirty="0"/>
                        <a:t>1.31</a:t>
                      </a:r>
                    </a:p>
                  </a:txBody>
                  <a:tcPr/>
                </a:tc>
                <a:tc>
                  <a:txBody>
                    <a:bodyPr/>
                    <a:lstStyle/>
                    <a:p>
                      <a:pPr algn="ctr"/>
                      <a:r>
                        <a:rPr lang="en-US" b="1" dirty="0"/>
                        <a:t>1.55</a:t>
                      </a:r>
                    </a:p>
                  </a:txBody>
                  <a:tcPr/>
                </a:tc>
                <a:extLst>
                  <a:ext uri="{0D108BD9-81ED-4DB2-BD59-A6C34878D82A}">
                    <a16:rowId xmlns:a16="http://schemas.microsoft.com/office/drawing/2014/main" val="10002"/>
                  </a:ext>
                </a:extLst>
              </a:tr>
              <a:tr h="370840">
                <a:tc>
                  <a:txBody>
                    <a:bodyPr/>
                    <a:lstStyle/>
                    <a:p>
                      <a:pPr algn="ctr"/>
                      <a:r>
                        <a:rPr lang="en-US" b="1" dirty="0"/>
                        <a:t>45</a:t>
                      </a:r>
                    </a:p>
                  </a:txBody>
                  <a:tcPr/>
                </a:tc>
                <a:tc>
                  <a:txBody>
                    <a:bodyPr/>
                    <a:lstStyle/>
                    <a:p>
                      <a:pPr algn="ctr"/>
                      <a:r>
                        <a:rPr lang="en-US" b="1" dirty="0"/>
                        <a:t>1.41</a:t>
                      </a:r>
                    </a:p>
                  </a:txBody>
                  <a:tcPr/>
                </a:tc>
                <a:tc>
                  <a:txBody>
                    <a:bodyPr/>
                    <a:lstStyle/>
                    <a:p>
                      <a:pPr algn="ctr"/>
                      <a:r>
                        <a:rPr lang="en-US" b="1" dirty="0"/>
                        <a:t>1.4</a:t>
                      </a:r>
                    </a:p>
                  </a:txBody>
                  <a:tcPr/>
                </a:tc>
                <a:extLst>
                  <a:ext uri="{0D108BD9-81ED-4DB2-BD59-A6C34878D82A}">
                    <a16:rowId xmlns:a16="http://schemas.microsoft.com/office/drawing/2014/main" val="10003"/>
                  </a:ext>
                </a:extLst>
              </a:tr>
              <a:tr h="370840">
                <a:tc>
                  <a:txBody>
                    <a:bodyPr/>
                    <a:lstStyle/>
                    <a:p>
                      <a:pPr algn="ctr"/>
                      <a:r>
                        <a:rPr lang="en-US" b="1" dirty="0"/>
                        <a:t>40</a:t>
                      </a:r>
                    </a:p>
                  </a:txBody>
                  <a:tcPr/>
                </a:tc>
                <a:tc>
                  <a:txBody>
                    <a:bodyPr/>
                    <a:lstStyle/>
                    <a:p>
                      <a:pPr algn="ctr"/>
                      <a:r>
                        <a:rPr lang="en-US" b="1" dirty="0"/>
                        <a:t>1.55</a:t>
                      </a:r>
                    </a:p>
                  </a:txBody>
                  <a:tcPr/>
                </a:tc>
                <a:tc>
                  <a:txBody>
                    <a:bodyPr/>
                    <a:lstStyle/>
                    <a:p>
                      <a:pPr algn="ctr"/>
                      <a:r>
                        <a:rPr lang="en-US" b="1" dirty="0"/>
                        <a:t>1.3</a:t>
                      </a:r>
                    </a:p>
                  </a:txBody>
                  <a:tcPr/>
                </a:tc>
                <a:extLst>
                  <a:ext uri="{0D108BD9-81ED-4DB2-BD59-A6C34878D82A}">
                    <a16:rowId xmlns:a16="http://schemas.microsoft.com/office/drawing/2014/main" val="10004"/>
                  </a:ext>
                </a:extLst>
              </a:tr>
              <a:tr h="370840">
                <a:tc>
                  <a:txBody>
                    <a:bodyPr/>
                    <a:lstStyle/>
                    <a:p>
                      <a:pPr algn="ctr"/>
                      <a:r>
                        <a:rPr lang="en-US" b="1" dirty="0"/>
                        <a:t>35</a:t>
                      </a:r>
                    </a:p>
                  </a:txBody>
                  <a:tcPr/>
                </a:tc>
                <a:tc>
                  <a:txBody>
                    <a:bodyPr/>
                    <a:lstStyle/>
                    <a:p>
                      <a:pPr algn="ctr"/>
                      <a:r>
                        <a:rPr lang="en-US" b="1" dirty="0"/>
                        <a:t>1.74</a:t>
                      </a:r>
                    </a:p>
                  </a:txBody>
                  <a:tcPr/>
                </a:tc>
                <a:tc>
                  <a:txBody>
                    <a:bodyPr/>
                    <a:lstStyle/>
                    <a:p>
                      <a:pPr algn="ctr"/>
                      <a:r>
                        <a:rPr lang="en-US" b="1" dirty="0"/>
                        <a:t>1.21</a:t>
                      </a:r>
                    </a:p>
                  </a:txBody>
                  <a:tcPr/>
                </a:tc>
                <a:extLst>
                  <a:ext uri="{0D108BD9-81ED-4DB2-BD59-A6C34878D82A}">
                    <a16:rowId xmlns:a16="http://schemas.microsoft.com/office/drawing/2014/main" val="10005"/>
                  </a:ext>
                </a:extLst>
              </a:tr>
              <a:tr h="370840">
                <a:tc>
                  <a:txBody>
                    <a:bodyPr/>
                    <a:lstStyle/>
                    <a:p>
                      <a:pPr algn="ctr"/>
                      <a:r>
                        <a:rPr lang="en-US" b="1" dirty="0"/>
                        <a:t>30</a:t>
                      </a:r>
                    </a:p>
                  </a:txBody>
                  <a:tcPr/>
                </a:tc>
                <a:tc>
                  <a:txBody>
                    <a:bodyPr/>
                    <a:lstStyle/>
                    <a:p>
                      <a:pPr algn="ctr"/>
                      <a:r>
                        <a:rPr lang="en-US" b="1" dirty="0"/>
                        <a:t>2</a:t>
                      </a:r>
                    </a:p>
                  </a:txBody>
                  <a:tcPr/>
                </a:tc>
                <a:tc>
                  <a:txBody>
                    <a:bodyPr/>
                    <a:lstStyle/>
                    <a:p>
                      <a:pPr algn="ctr"/>
                      <a:r>
                        <a:rPr lang="en-US" b="1" dirty="0"/>
                        <a:t>1.16</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4183844" y="5029200"/>
            <a:ext cx="4331635" cy="646331"/>
          </a:xfrm>
          <a:prstGeom prst="rect">
            <a:avLst/>
          </a:prstGeom>
          <a:noFill/>
        </p:spPr>
        <p:txBody>
          <a:bodyPr wrap="none" rtlCol="0">
            <a:spAutoFit/>
          </a:bodyPr>
          <a:lstStyle/>
          <a:p>
            <a:pPr algn="r" rtl="1"/>
            <a:r>
              <a:rPr lang="ar-EG" b="1" dirty="0"/>
              <a:t>طول الواير= </a:t>
            </a:r>
            <a:r>
              <a:rPr lang="en-US" b="1" dirty="0"/>
              <a:t>D</a:t>
            </a:r>
            <a:r>
              <a:rPr lang="ar-EG" b="1" dirty="0"/>
              <a:t> </a:t>
            </a:r>
            <a:r>
              <a:rPr lang="en-US" b="1" dirty="0"/>
              <a:t>X</a:t>
            </a:r>
            <a:r>
              <a:rPr lang="ar-EG" b="1" dirty="0"/>
              <a:t> معامل طول الواير</a:t>
            </a:r>
          </a:p>
          <a:p>
            <a:pPr algn="r" rtl="1"/>
            <a:r>
              <a:rPr lang="en-US" b="1" dirty="0"/>
              <a:t>D</a:t>
            </a:r>
            <a:r>
              <a:rPr lang="ar-EG" b="1" dirty="0"/>
              <a:t>= المسافة من مركز ثقل الطرد إلى نقطة تصبين الواير</a:t>
            </a:r>
            <a:endParaRPr lang="en-US" b="1" dirty="0"/>
          </a:p>
        </p:txBody>
      </p:sp>
      <p:sp>
        <p:nvSpPr>
          <p:cNvPr id="6" name="Rectangle 5"/>
          <p:cNvSpPr/>
          <p:nvPr/>
        </p:nvSpPr>
        <p:spPr>
          <a:xfrm>
            <a:off x="685800" y="5562600"/>
            <a:ext cx="3048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5924550"/>
            <a:ext cx="152400" cy="1143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685800" y="4876800"/>
            <a:ext cx="1524000" cy="646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209800" y="4876800"/>
            <a:ext cx="1524000" cy="646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09800" y="6477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33800" y="6477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5800" y="6477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5800" y="6629400"/>
            <a:ext cx="1524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6629400"/>
            <a:ext cx="1524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514600" y="64770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 2</a:t>
            </a:r>
          </a:p>
        </p:txBody>
      </p:sp>
      <p:sp>
        <p:nvSpPr>
          <p:cNvPr id="23" name="Rectangle 22"/>
          <p:cNvSpPr/>
          <p:nvPr/>
        </p:nvSpPr>
        <p:spPr>
          <a:xfrm>
            <a:off x="990600" y="64770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 1</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2912" y="4207159"/>
            <a:ext cx="11461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5"/>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3730057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Unequal Legs    </a:t>
            </a:r>
            <a:r>
              <a:rPr lang="ar-EG" b="1" dirty="0"/>
              <a:t>ويرات غير متساوية الطول</a:t>
            </a:r>
            <a:endParaRPr lang="en-US" b="1" dirty="0"/>
          </a:p>
        </p:txBody>
      </p:sp>
      <p:sp>
        <p:nvSpPr>
          <p:cNvPr id="4" name="Rectangle 3"/>
          <p:cNvSpPr/>
          <p:nvPr/>
        </p:nvSpPr>
        <p:spPr>
          <a:xfrm>
            <a:off x="762000" y="4953000"/>
            <a:ext cx="3276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762000" y="3492974"/>
            <a:ext cx="1080163" cy="1046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 Single Corner Rectangle 6"/>
          <p:cNvSpPr/>
          <p:nvPr/>
        </p:nvSpPr>
        <p:spPr>
          <a:xfrm>
            <a:off x="762000" y="4539586"/>
            <a:ext cx="1905000" cy="5334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842163" y="3498661"/>
            <a:ext cx="2196437" cy="14543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754590" y="5154873"/>
            <a:ext cx="1524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1331926" y="2819400"/>
            <a:ext cx="1146147" cy="84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1845006" y="3581400"/>
            <a:ext cx="5118" cy="95818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0460" y="4278573"/>
            <a:ext cx="152400" cy="1961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11372" y="3296788"/>
            <a:ext cx="152400" cy="1961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114800" y="4697671"/>
            <a:ext cx="152400" cy="1791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880832" y="3319534"/>
            <a:ext cx="152400" cy="1791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96" name="Straight Arrow Connector 4095"/>
          <p:cNvCxnSpPr/>
          <p:nvPr/>
        </p:nvCxnSpPr>
        <p:spPr>
          <a:xfrm flipH="1">
            <a:off x="702860" y="3492974"/>
            <a:ext cx="821140" cy="7855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133600" y="3394881"/>
            <a:ext cx="1981200" cy="132184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06" name="Straight Connector 4105"/>
          <p:cNvCxnSpPr/>
          <p:nvPr/>
        </p:nvCxnSpPr>
        <p:spPr>
          <a:xfrm>
            <a:off x="1830790" y="6019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2000" y="6019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038600" y="6019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8" name="Straight Arrow Connector 4107"/>
          <p:cNvCxnSpPr/>
          <p:nvPr/>
        </p:nvCxnSpPr>
        <p:spPr>
          <a:xfrm>
            <a:off x="762000" y="6172200"/>
            <a:ext cx="106879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842163" y="6172200"/>
            <a:ext cx="219643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38200" y="60198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 1</a:t>
            </a:r>
          </a:p>
        </p:txBody>
      </p:sp>
      <p:sp>
        <p:nvSpPr>
          <p:cNvPr id="51" name="Rectangle 50"/>
          <p:cNvSpPr/>
          <p:nvPr/>
        </p:nvSpPr>
        <p:spPr>
          <a:xfrm>
            <a:off x="2438400" y="60198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 2</a:t>
            </a:r>
          </a:p>
        </p:txBody>
      </p:sp>
      <p:sp>
        <p:nvSpPr>
          <p:cNvPr id="52" name="Rectangle 51"/>
          <p:cNvSpPr/>
          <p:nvPr/>
        </p:nvSpPr>
        <p:spPr>
          <a:xfrm rot="18979178">
            <a:off x="685800" y="37338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 1</a:t>
            </a:r>
          </a:p>
        </p:txBody>
      </p:sp>
      <p:sp>
        <p:nvSpPr>
          <p:cNvPr id="53" name="Rectangle 52"/>
          <p:cNvSpPr/>
          <p:nvPr/>
        </p:nvSpPr>
        <p:spPr>
          <a:xfrm rot="1987547">
            <a:off x="2753952" y="38862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 2</a:t>
            </a:r>
          </a:p>
        </p:txBody>
      </p:sp>
      <p:sp>
        <p:nvSpPr>
          <p:cNvPr id="54" name="Rectangle 53"/>
          <p:cNvSpPr/>
          <p:nvPr/>
        </p:nvSpPr>
        <p:spPr>
          <a:xfrm>
            <a:off x="1447800" y="39624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4110" name="TextBox 4109"/>
          <p:cNvSpPr txBox="1"/>
          <p:nvPr/>
        </p:nvSpPr>
        <p:spPr>
          <a:xfrm>
            <a:off x="1245714" y="1853400"/>
            <a:ext cx="6563014" cy="923330"/>
          </a:xfrm>
          <a:prstGeom prst="rect">
            <a:avLst/>
          </a:prstGeom>
          <a:noFill/>
        </p:spPr>
        <p:txBody>
          <a:bodyPr wrap="none" rtlCol="0">
            <a:spAutoFit/>
          </a:bodyPr>
          <a:lstStyle/>
          <a:p>
            <a:pPr algn="r" rtl="1"/>
            <a:r>
              <a:rPr lang="ar-EG" b="1" dirty="0"/>
              <a:t>لحساب الشد على كل واير:</a:t>
            </a:r>
          </a:p>
          <a:p>
            <a:pPr algn="r" rtl="1"/>
            <a:r>
              <a:rPr lang="ar-EG" b="1" dirty="0"/>
              <a:t>الشد على الواير رقم 1</a:t>
            </a:r>
            <a:r>
              <a:rPr lang="ar-EG" dirty="0"/>
              <a:t>= الوزن الكلي </a:t>
            </a:r>
            <a:r>
              <a:rPr lang="en-US" dirty="0"/>
              <a:t>X</a:t>
            </a:r>
            <a:r>
              <a:rPr lang="ar-EG" dirty="0"/>
              <a:t> </a:t>
            </a:r>
            <a:r>
              <a:rPr lang="en-US" dirty="0"/>
              <a:t>D2</a:t>
            </a:r>
            <a:r>
              <a:rPr lang="ar-EG" dirty="0"/>
              <a:t> </a:t>
            </a:r>
            <a:r>
              <a:rPr lang="en-US" dirty="0"/>
              <a:t>X</a:t>
            </a:r>
            <a:r>
              <a:rPr lang="ar-EG" dirty="0"/>
              <a:t> معامل الزاوية (</a:t>
            </a:r>
            <a:r>
              <a:rPr lang="en-US" dirty="0"/>
              <a:t>D1+D2</a:t>
            </a:r>
            <a:r>
              <a:rPr lang="ar-EG" dirty="0"/>
              <a:t> طول الطرد)</a:t>
            </a:r>
          </a:p>
          <a:p>
            <a:pPr algn="r" rtl="1"/>
            <a:r>
              <a:rPr lang="ar-EG" b="1" dirty="0"/>
              <a:t>الشد على الواير رقم 2</a:t>
            </a:r>
            <a:r>
              <a:rPr lang="ar-EG" dirty="0"/>
              <a:t>= الوزن الكلي </a:t>
            </a:r>
            <a:r>
              <a:rPr lang="en-US" dirty="0"/>
              <a:t>X</a:t>
            </a:r>
            <a:r>
              <a:rPr lang="ar-EG" dirty="0"/>
              <a:t> </a:t>
            </a:r>
            <a:r>
              <a:rPr lang="en-US" dirty="0"/>
              <a:t>D1</a:t>
            </a:r>
            <a:r>
              <a:rPr lang="ar-EG" dirty="0"/>
              <a:t> </a:t>
            </a:r>
            <a:r>
              <a:rPr lang="en-US" dirty="0"/>
              <a:t>X</a:t>
            </a:r>
            <a:r>
              <a:rPr lang="ar-EG" dirty="0"/>
              <a:t> معامل الزاوية(</a:t>
            </a:r>
            <a:r>
              <a:rPr lang="en-US" dirty="0"/>
              <a:t>D1+D2</a:t>
            </a:r>
            <a:r>
              <a:rPr lang="ar-EG" dirty="0"/>
              <a:t> طول الطرد) </a:t>
            </a:r>
            <a:endParaRPr lang="en-US"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4082905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b="1" dirty="0"/>
              <a:t>Sling Loads  </a:t>
            </a:r>
            <a:r>
              <a:rPr lang="ar-EG" b="1" dirty="0"/>
              <a:t>الأحمال على الويرات                </a:t>
            </a:r>
            <a:endParaRPr lang="en-US" b="1" dirty="0"/>
          </a:p>
        </p:txBody>
      </p:sp>
      <p:sp>
        <p:nvSpPr>
          <p:cNvPr id="4" name="Rectangle 3"/>
          <p:cNvSpPr/>
          <p:nvPr/>
        </p:nvSpPr>
        <p:spPr>
          <a:xfrm>
            <a:off x="381000" y="5334000"/>
            <a:ext cx="2362200" cy="685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10 Ton</a:t>
            </a:r>
          </a:p>
        </p:txBody>
      </p:sp>
      <p:cxnSp>
        <p:nvCxnSpPr>
          <p:cNvPr id="6" name="Straight Connector 5"/>
          <p:cNvCxnSpPr/>
          <p:nvPr/>
        </p:nvCxnSpPr>
        <p:spPr>
          <a:xfrm flipV="1">
            <a:off x="381000" y="1447800"/>
            <a:ext cx="14785" cy="388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1000" y="4419600"/>
            <a:ext cx="1166315"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81000" y="3962400"/>
            <a:ext cx="1166315"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1000" y="3276600"/>
            <a:ext cx="1166315"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19100" y="2286000"/>
            <a:ext cx="1143000" cy="297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81000" y="4953000"/>
            <a:ext cx="1181100" cy="381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54707" y="4953000"/>
            <a:ext cx="1181100" cy="381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54707" y="4419600"/>
            <a:ext cx="1188493"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47315" y="3962400"/>
            <a:ext cx="1195885"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69492" y="3276600"/>
            <a:ext cx="1173708"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69492" y="2286001"/>
            <a:ext cx="1173708" cy="3047999"/>
          </a:xfrm>
          <a:prstGeom prst="line">
            <a:avLst/>
          </a:prstGeom>
        </p:spPr>
        <p:style>
          <a:lnRef idx="1">
            <a:schemeClr val="accent1"/>
          </a:lnRef>
          <a:fillRef idx="0">
            <a:schemeClr val="accent1"/>
          </a:fillRef>
          <a:effectRef idx="0">
            <a:schemeClr val="accent1"/>
          </a:effectRef>
          <a:fontRef idx="minor">
            <a:schemeClr val="tx1"/>
          </a:fontRef>
        </p:style>
      </p:cxnSp>
      <p:sp>
        <p:nvSpPr>
          <p:cNvPr id="41" name="Curved Up Arrow 40"/>
          <p:cNvSpPr/>
          <p:nvPr/>
        </p:nvSpPr>
        <p:spPr>
          <a:xfrm rot="12818267">
            <a:off x="369796" y="4219113"/>
            <a:ext cx="1188720" cy="58101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2" name="Table 41"/>
          <p:cNvGraphicFramePr>
            <a:graphicFrameLocks noGrp="1"/>
          </p:cNvGraphicFramePr>
          <p:nvPr>
            <p:extLst>
              <p:ext uri="{D42A27DB-BD31-4B8C-83A1-F6EECF244321}">
                <p14:modId xmlns:p14="http://schemas.microsoft.com/office/powerpoint/2010/main" val="4047656815"/>
              </p:ext>
            </p:extLst>
          </p:nvPr>
        </p:nvGraphicFramePr>
        <p:xfrm>
          <a:off x="4348607" y="1371600"/>
          <a:ext cx="4038600" cy="381000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635000">
                <a:tc>
                  <a:txBody>
                    <a:bodyPr/>
                    <a:lstStyle/>
                    <a:p>
                      <a:pPr algn="ctr" rtl="1"/>
                      <a:r>
                        <a:rPr lang="ar-EG" sz="2800" b="1" dirty="0"/>
                        <a:t>الوزن</a:t>
                      </a:r>
                      <a:endParaRPr lang="en-US" sz="2800" b="1" dirty="0"/>
                    </a:p>
                  </a:txBody>
                  <a:tcPr/>
                </a:tc>
                <a:tc>
                  <a:txBody>
                    <a:bodyPr/>
                    <a:lstStyle/>
                    <a:p>
                      <a:pPr algn="ctr" rtl="1"/>
                      <a:r>
                        <a:rPr lang="ar-EG" sz="2800" b="1" dirty="0"/>
                        <a:t>الزاوية</a:t>
                      </a:r>
                      <a:endParaRPr lang="en-US" sz="2800" b="1" dirty="0"/>
                    </a:p>
                  </a:txBody>
                  <a:tcPr/>
                </a:tc>
                <a:extLst>
                  <a:ext uri="{0D108BD9-81ED-4DB2-BD59-A6C34878D82A}">
                    <a16:rowId xmlns:a16="http://schemas.microsoft.com/office/drawing/2014/main" val="10000"/>
                  </a:ext>
                </a:extLst>
              </a:tr>
              <a:tr h="635000">
                <a:tc>
                  <a:txBody>
                    <a:bodyPr/>
                    <a:lstStyle/>
                    <a:p>
                      <a:pPr algn="ctr" rtl="1"/>
                      <a:r>
                        <a:rPr lang="ar-EG" b="1" dirty="0"/>
                        <a:t>5.2</a:t>
                      </a:r>
                      <a:endParaRPr lang="en-US" b="1" dirty="0"/>
                    </a:p>
                  </a:txBody>
                  <a:tcPr/>
                </a:tc>
                <a:tc>
                  <a:txBody>
                    <a:bodyPr/>
                    <a:lstStyle/>
                    <a:p>
                      <a:pPr algn="ctr" rtl="1"/>
                      <a:r>
                        <a:rPr lang="ar-EG" b="1" dirty="0"/>
                        <a:t>15</a:t>
                      </a:r>
                      <a:endParaRPr lang="en-US" b="1" dirty="0"/>
                    </a:p>
                  </a:txBody>
                  <a:tcPr/>
                </a:tc>
                <a:extLst>
                  <a:ext uri="{0D108BD9-81ED-4DB2-BD59-A6C34878D82A}">
                    <a16:rowId xmlns:a16="http://schemas.microsoft.com/office/drawing/2014/main" val="10001"/>
                  </a:ext>
                </a:extLst>
              </a:tr>
              <a:tr h="635000">
                <a:tc>
                  <a:txBody>
                    <a:bodyPr/>
                    <a:lstStyle/>
                    <a:p>
                      <a:pPr algn="ctr" rtl="1"/>
                      <a:r>
                        <a:rPr lang="ar-EG" b="1" dirty="0"/>
                        <a:t>6</a:t>
                      </a:r>
                      <a:endParaRPr lang="en-US" b="1" dirty="0"/>
                    </a:p>
                  </a:txBody>
                  <a:tcPr/>
                </a:tc>
                <a:tc>
                  <a:txBody>
                    <a:bodyPr/>
                    <a:lstStyle/>
                    <a:p>
                      <a:pPr algn="ctr" rtl="1"/>
                      <a:r>
                        <a:rPr lang="ar-EG" b="1" dirty="0"/>
                        <a:t>30</a:t>
                      </a:r>
                      <a:endParaRPr lang="en-US" b="1" dirty="0"/>
                    </a:p>
                  </a:txBody>
                  <a:tcPr/>
                </a:tc>
                <a:extLst>
                  <a:ext uri="{0D108BD9-81ED-4DB2-BD59-A6C34878D82A}">
                    <a16:rowId xmlns:a16="http://schemas.microsoft.com/office/drawing/2014/main" val="10002"/>
                  </a:ext>
                </a:extLst>
              </a:tr>
              <a:tr h="635000">
                <a:tc>
                  <a:txBody>
                    <a:bodyPr/>
                    <a:lstStyle/>
                    <a:p>
                      <a:pPr algn="ctr" rtl="1"/>
                      <a:r>
                        <a:rPr lang="ar-EG" b="1" dirty="0"/>
                        <a:t>7</a:t>
                      </a:r>
                      <a:endParaRPr lang="en-US" b="1" dirty="0"/>
                    </a:p>
                  </a:txBody>
                  <a:tcPr/>
                </a:tc>
                <a:tc>
                  <a:txBody>
                    <a:bodyPr/>
                    <a:lstStyle/>
                    <a:p>
                      <a:pPr algn="ctr" rtl="1"/>
                      <a:r>
                        <a:rPr lang="ar-EG" b="1" dirty="0"/>
                        <a:t>45</a:t>
                      </a:r>
                      <a:endParaRPr lang="en-US" b="1" dirty="0"/>
                    </a:p>
                  </a:txBody>
                  <a:tcPr/>
                </a:tc>
                <a:extLst>
                  <a:ext uri="{0D108BD9-81ED-4DB2-BD59-A6C34878D82A}">
                    <a16:rowId xmlns:a16="http://schemas.microsoft.com/office/drawing/2014/main" val="10003"/>
                  </a:ext>
                </a:extLst>
              </a:tr>
              <a:tr h="635000">
                <a:tc>
                  <a:txBody>
                    <a:bodyPr/>
                    <a:lstStyle/>
                    <a:p>
                      <a:pPr algn="ctr" rtl="1"/>
                      <a:r>
                        <a:rPr lang="ar-EG" b="1" dirty="0"/>
                        <a:t>10</a:t>
                      </a:r>
                      <a:endParaRPr lang="en-US" b="1" dirty="0"/>
                    </a:p>
                  </a:txBody>
                  <a:tcPr/>
                </a:tc>
                <a:tc>
                  <a:txBody>
                    <a:bodyPr/>
                    <a:lstStyle/>
                    <a:p>
                      <a:pPr algn="ctr" rtl="1"/>
                      <a:r>
                        <a:rPr lang="ar-EG" b="1" dirty="0"/>
                        <a:t>60</a:t>
                      </a:r>
                      <a:endParaRPr lang="en-US" b="1" dirty="0"/>
                    </a:p>
                  </a:txBody>
                  <a:tcPr/>
                </a:tc>
                <a:extLst>
                  <a:ext uri="{0D108BD9-81ED-4DB2-BD59-A6C34878D82A}">
                    <a16:rowId xmlns:a16="http://schemas.microsoft.com/office/drawing/2014/main" val="10004"/>
                  </a:ext>
                </a:extLst>
              </a:tr>
              <a:tr h="635000">
                <a:tc>
                  <a:txBody>
                    <a:bodyPr/>
                    <a:lstStyle/>
                    <a:p>
                      <a:pPr algn="ctr" rtl="1"/>
                      <a:r>
                        <a:rPr lang="ar-EG" b="1" dirty="0"/>
                        <a:t>29</a:t>
                      </a:r>
                      <a:endParaRPr lang="en-US" b="1" dirty="0"/>
                    </a:p>
                  </a:txBody>
                  <a:tcPr/>
                </a:tc>
                <a:tc>
                  <a:txBody>
                    <a:bodyPr/>
                    <a:lstStyle/>
                    <a:p>
                      <a:pPr algn="ctr" rtl="1"/>
                      <a:r>
                        <a:rPr lang="ar-EG" b="1" dirty="0"/>
                        <a:t>80</a:t>
                      </a:r>
                      <a:endParaRPr lang="en-US" b="1" dirty="0"/>
                    </a:p>
                  </a:txBody>
                  <a:tcPr/>
                </a:tc>
                <a:extLst>
                  <a:ext uri="{0D108BD9-81ED-4DB2-BD59-A6C34878D82A}">
                    <a16:rowId xmlns:a16="http://schemas.microsoft.com/office/drawing/2014/main" val="10005"/>
                  </a:ext>
                </a:extLst>
              </a:tr>
            </a:tbl>
          </a:graphicData>
        </a:graphic>
      </p:graphicFrame>
      <p:pic>
        <p:nvPicPr>
          <p:cNvPr id="44" name="Picture 4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4600717"/>
            <a:ext cx="576707" cy="542783"/>
          </a:xfrm>
          <a:prstGeom prst="rect">
            <a:avLst/>
          </a:prstGeom>
        </p:spPr>
      </p:pic>
      <p:pic>
        <p:nvPicPr>
          <p:cNvPr id="45" name="Picture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307" y="4571779"/>
            <a:ext cx="576707" cy="542783"/>
          </a:xfrm>
          <a:prstGeom prst="rect">
            <a:avLst/>
          </a:prstGeom>
        </p:spPr>
      </p:pic>
      <p:sp>
        <p:nvSpPr>
          <p:cNvPr id="46" name="TextBox 45"/>
          <p:cNvSpPr txBox="1"/>
          <p:nvPr/>
        </p:nvSpPr>
        <p:spPr>
          <a:xfrm>
            <a:off x="3810000" y="5334000"/>
            <a:ext cx="3962400" cy="646331"/>
          </a:xfrm>
          <a:prstGeom prst="rect">
            <a:avLst/>
          </a:prstGeom>
          <a:noFill/>
        </p:spPr>
        <p:txBody>
          <a:bodyPr wrap="square" rtlCol="0">
            <a:spAutoFit/>
          </a:bodyPr>
          <a:lstStyle/>
          <a:p>
            <a:pPr algn="r" rtl="1"/>
            <a:r>
              <a:rPr lang="ar-EG" b="1" dirty="0"/>
              <a:t>تفضل زاوية  30 درجة على العمودي أو أقل</a:t>
            </a:r>
          </a:p>
          <a:p>
            <a:pPr algn="r" rtl="1"/>
            <a:r>
              <a:rPr lang="ar-EG" b="1" dirty="0"/>
              <a:t>أسوأ اختيار هي الزاوية 60 على العمودي</a:t>
            </a:r>
            <a:endParaRPr lang="en-US" b="1"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3386786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pPr algn="ctr" rtl="1"/>
            <a:r>
              <a:rPr lang="ar-EG" b="1" dirty="0"/>
              <a:t>استخدم معامل الزاوية (الطول / الإرتفاع) لتحديد زاوية التصبين</a:t>
            </a:r>
            <a:endParaRPr lang="en-US" b="1" dirty="0"/>
          </a:p>
        </p:txBody>
      </p:sp>
      <p:pic>
        <p:nvPicPr>
          <p:cNvPr id="1028" name="Picture 4" descr="C:\Users\osama.tawfik\Desktop\Rigging Photos\chain-sling-types-111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2895600"/>
            <a:ext cx="3200400" cy="33813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7906660">
            <a:off x="1178747" y="4317298"/>
            <a:ext cx="983002" cy="295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cxnSp>
        <p:nvCxnSpPr>
          <p:cNvPr id="9" name="Straight Connector 8"/>
          <p:cNvCxnSpPr/>
          <p:nvPr/>
        </p:nvCxnSpPr>
        <p:spPr>
          <a:xfrm flipV="1">
            <a:off x="838200" y="3429000"/>
            <a:ext cx="0" cy="1905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16200000">
            <a:off x="122953" y="4233954"/>
            <a:ext cx="983002" cy="295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a:t>
            </a:r>
          </a:p>
        </p:txBody>
      </p:sp>
      <p:sp>
        <p:nvSpPr>
          <p:cNvPr id="10" name="Rectangle 9"/>
          <p:cNvSpPr/>
          <p:nvPr/>
        </p:nvSpPr>
        <p:spPr>
          <a:xfrm>
            <a:off x="304800" y="5486400"/>
            <a:ext cx="31242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728047" y="5774530"/>
            <a:ext cx="277706" cy="2143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888839813"/>
              </p:ext>
            </p:extLst>
          </p:nvPr>
        </p:nvGraphicFramePr>
        <p:xfrm>
          <a:off x="2514600" y="1295400"/>
          <a:ext cx="6096000" cy="29565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579120">
                <a:tc>
                  <a:txBody>
                    <a:bodyPr/>
                    <a:lstStyle/>
                    <a:p>
                      <a:pPr algn="ctr" rtl="1"/>
                      <a:r>
                        <a:rPr lang="ar-EG" b="1" dirty="0"/>
                        <a:t>2</a:t>
                      </a:r>
                      <a:endParaRPr lang="en-US" b="1" dirty="0"/>
                    </a:p>
                  </a:txBody>
                  <a:tcPr/>
                </a:tc>
                <a:tc>
                  <a:txBody>
                    <a:bodyPr/>
                    <a:lstStyle/>
                    <a:p>
                      <a:pPr algn="ctr" rtl="1"/>
                      <a:r>
                        <a:rPr lang="ar-EG" b="1" dirty="0"/>
                        <a:t>2</a:t>
                      </a:r>
                      <a:endParaRPr lang="en-US" b="1" dirty="0"/>
                    </a:p>
                  </a:txBody>
                  <a:tcPr/>
                </a:tc>
                <a:tc>
                  <a:txBody>
                    <a:bodyPr/>
                    <a:lstStyle/>
                    <a:p>
                      <a:pPr algn="ctr" rtl="1"/>
                      <a:r>
                        <a:rPr lang="ar-EG" b="1" dirty="0"/>
                        <a:t>2 متر</a:t>
                      </a:r>
                      <a:endParaRPr lang="en-US" b="1" dirty="0"/>
                    </a:p>
                  </a:txBody>
                  <a:tcPr/>
                </a:tc>
                <a:tc>
                  <a:txBody>
                    <a:bodyPr/>
                    <a:lstStyle/>
                    <a:p>
                      <a:pPr algn="ctr" rtl="1"/>
                      <a:r>
                        <a:rPr lang="ar-EG" dirty="0"/>
                        <a:t>طول</a:t>
                      </a:r>
                      <a:r>
                        <a:rPr lang="ar-EG" baseline="0" dirty="0"/>
                        <a:t> الواير</a:t>
                      </a:r>
                      <a:r>
                        <a:rPr lang="en-US" baseline="0" dirty="0"/>
                        <a:t> L </a:t>
                      </a:r>
                      <a:endParaRPr lang="en-US" dirty="0"/>
                    </a:p>
                  </a:txBody>
                  <a:tcPr/>
                </a:tc>
                <a:extLst>
                  <a:ext uri="{0D108BD9-81ED-4DB2-BD59-A6C34878D82A}">
                    <a16:rowId xmlns:a16="http://schemas.microsoft.com/office/drawing/2014/main" val="10000"/>
                  </a:ext>
                </a:extLst>
              </a:tr>
              <a:tr h="579120">
                <a:tc>
                  <a:txBody>
                    <a:bodyPr/>
                    <a:lstStyle/>
                    <a:p>
                      <a:pPr algn="ctr" rtl="1"/>
                      <a:r>
                        <a:rPr lang="ar-EG" b="1" dirty="0"/>
                        <a:t>1</a:t>
                      </a:r>
                      <a:endParaRPr lang="en-US" b="1" dirty="0"/>
                    </a:p>
                  </a:txBody>
                  <a:tcPr/>
                </a:tc>
                <a:tc>
                  <a:txBody>
                    <a:bodyPr/>
                    <a:lstStyle/>
                    <a:p>
                      <a:pPr algn="ctr" rtl="1"/>
                      <a:r>
                        <a:rPr lang="ar-EG" b="1" dirty="0"/>
                        <a:t>1.4</a:t>
                      </a:r>
                      <a:endParaRPr lang="en-US" b="1" dirty="0"/>
                    </a:p>
                  </a:txBody>
                  <a:tcPr/>
                </a:tc>
                <a:tc>
                  <a:txBody>
                    <a:bodyPr/>
                    <a:lstStyle/>
                    <a:p>
                      <a:pPr algn="ctr" rtl="1"/>
                      <a:r>
                        <a:rPr lang="ar-EG" b="1" dirty="0"/>
                        <a:t>1.7</a:t>
                      </a:r>
                      <a:r>
                        <a:rPr lang="ar-EG" b="1" baseline="0" dirty="0"/>
                        <a:t> متر</a:t>
                      </a:r>
                      <a:endParaRPr lang="en-US" b="1" dirty="0"/>
                    </a:p>
                  </a:txBody>
                  <a:tcPr/>
                </a:tc>
                <a:tc>
                  <a:txBody>
                    <a:bodyPr/>
                    <a:lstStyle/>
                    <a:p>
                      <a:pPr algn="r" rtl="1"/>
                      <a:r>
                        <a:rPr lang="ar-EG" dirty="0"/>
                        <a:t>الإرتفاع</a:t>
                      </a:r>
                      <a:r>
                        <a:rPr lang="en-US" dirty="0"/>
                        <a:t> H</a:t>
                      </a:r>
                      <a:r>
                        <a:rPr lang="en-US" baseline="0" dirty="0"/>
                        <a:t> </a:t>
                      </a:r>
                      <a:endParaRPr lang="en-US" dirty="0"/>
                    </a:p>
                  </a:txBody>
                  <a:tcPr/>
                </a:tc>
                <a:extLst>
                  <a:ext uri="{0D108BD9-81ED-4DB2-BD59-A6C34878D82A}">
                    <a16:rowId xmlns:a16="http://schemas.microsoft.com/office/drawing/2014/main" val="10001"/>
                  </a:ext>
                </a:extLst>
              </a:tr>
              <a:tr h="579120">
                <a:tc>
                  <a:txBody>
                    <a:bodyPr/>
                    <a:lstStyle/>
                    <a:p>
                      <a:pPr algn="ctr" rtl="1"/>
                      <a:r>
                        <a:rPr lang="ar-EG" b="1" dirty="0"/>
                        <a:t>2</a:t>
                      </a:r>
                      <a:endParaRPr lang="en-US" b="1" dirty="0"/>
                    </a:p>
                  </a:txBody>
                  <a:tcPr/>
                </a:tc>
                <a:tc>
                  <a:txBody>
                    <a:bodyPr/>
                    <a:lstStyle/>
                    <a:p>
                      <a:pPr algn="ctr" rtl="1"/>
                      <a:r>
                        <a:rPr lang="ar-EG" b="1" dirty="0"/>
                        <a:t>1.428</a:t>
                      </a:r>
                      <a:endParaRPr lang="en-US" b="1" dirty="0"/>
                    </a:p>
                  </a:txBody>
                  <a:tcPr/>
                </a:tc>
                <a:tc>
                  <a:txBody>
                    <a:bodyPr/>
                    <a:lstStyle/>
                    <a:p>
                      <a:pPr algn="ctr" rtl="1"/>
                      <a:r>
                        <a:rPr lang="ar-EG" b="1" dirty="0"/>
                        <a:t>1.176</a:t>
                      </a:r>
                      <a:endParaRPr lang="en-US" b="1" dirty="0"/>
                    </a:p>
                  </a:txBody>
                  <a:tcPr/>
                </a:tc>
                <a:tc>
                  <a:txBody>
                    <a:bodyPr/>
                    <a:lstStyle/>
                    <a:p>
                      <a:pPr algn="r" rtl="1"/>
                      <a:r>
                        <a:rPr lang="ar-EG" dirty="0"/>
                        <a:t>معامل الزاوية</a:t>
                      </a:r>
                      <a:r>
                        <a:rPr lang="en-US" dirty="0"/>
                        <a:t>  L/H </a:t>
                      </a:r>
                    </a:p>
                  </a:txBody>
                  <a:tcPr/>
                </a:tc>
                <a:extLst>
                  <a:ext uri="{0D108BD9-81ED-4DB2-BD59-A6C34878D82A}">
                    <a16:rowId xmlns:a16="http://schemas.microsoft.com/office/drawing/2014/main" val="10002"/>
                  </a:ext>
                </a:extLst>
              </a:tr>
              <a:tr h="579120">
                <a:tc>
                  <a:txBody>
                    <a:bodyPr/>
                    <a:lstStyle/>
                    <a:p>
                      <a:pPr algn="ctr" rtl="1"/>
                      <a:r>
                        <a:rPr lang="ar-EG" b="1" dirty="0"/>
                        <a:t>60</a:t>
                      </a:r>
                      <a:endParaRPr lang="en-US" b="1" dirty="0"/>
                    </a:p>
                  </a:txBody>
                  <a:tcPr/>
                </a:tc>
                <a:tc>
                  <a:txBody>
                    <a:bodyPr/>
                    <a:lstStyle/>
                    <a:p>
                      <a:pPr algn="ctr" rtl="1"/>
                      <a:r>
                        <a:rPr lang="ar-EG" b="1" dirty="0"/>
                        <a:t>45</a:t>
                      </a:r>
                      <a:endParaRPr lang="en-US" b="1" dirty="0"/>
                    </a:p>
                  </a:txBody>
                  <a:tcPr/>
                </a:tc>
                <a:tc>
                  <a:txBody>
                    <a:bodyPr/>
                    <a:lstStyle/>
                    <a:p>
                      <a:pPr algn="ctr" rtl="1"/>
                      <a:r>
                        <a:rPr lang="ar-EG" b="1" dirty="0"/>
                        <a:t>30</a:t>
                      </a:r>
                      <a:endParaRPr lang="en-US" b="1" dirty="0"/>
                    </a:p>
                  </a:txBody>
                  <a:tcPr/>
                </a:tc>
                <a:tc>
                  <a:txBody>
                    <a:bodyPr/>
                    <a:lstStyle/>
                    <a:p>
                      <a:pPr algn="r" rtl="1"/>
                      <a:r>
                        <a:rPr lang="ar-EG" dirty="0"/>
                        <a:t>الزاوية</a:t>
                      </a:r>
                      <a:endParaRPr lang="en-US" dirty="0"/>
                    </a:p>
                  </a:txBody>
                  <a:tcPr/>
                </a:tc>
                <a:extLst>
                  <a:ext uri="{0D108BD9-81ED-4DB2-BD59-A6C34878D82A}">
                    <a16:rowId xmlns:a16="http://schemas.microsoft.com/office/drawing/2014/main" val="10003"/>
                  </a:ext>
                </a:extLst>
              </a:tr>
              <a:tr h="579120">
                <a:tc>
                  <a:txBody>
                    <a:bodyPr/>
                    <a:lstStyle/>
                    <a:p>
                      <a:pPr algn="ctr" rtl="1"/>
                      <a:endParaRPr lang="en-US" b="1" dirty="0"/>
                    </a:p>
                  </a:txBody>
                  <a:tcPr/>
                </a:tc>
                <a:tc>
                  <a:txBody>
                    <a:bodyPr/>
                    <a:lstStyle/>
                    <a:p>
                      <a:pPr algn="ctr" rtl="1"/>
                      <a:endParaRPr lang="en-US" b="1" dirty="0"/>
                    </a:p>
                  </a:txBody>
                  <a:tcPr/>
                </a:tc>
                <a:tc>
                  <a:txBody>
                    <a:bodyPr/>
                    <a:lstStyle/>
                    <a:p>
                      <a:pPr algn="ctr" rtl="1"/>
                      <a:endParaRPr lang="en-US" b="1" dirty="0"/>
                    </a:p>
                  </a:txBody>
                  <a:tcPr/>
                </a:tc>
                <a:tc>
                  <a:txBody>
                    <a:bodyPr/>
                    <a:lstStyle/>
                    <a:p>
                      <a:pPr algn="r" rtl="1"/>
                      <a:r>
                        <a:rPr lang="ar-EG" dirty="0"/>
                        <a:t>حجم الواير</a:t>
                      </a:r>
                      <a:endParaRPr lang="en-US" dirty="0"/>
                    </a:p>
                  </a:txBody>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964073844"/>
              </p:ext>
            </p:extLst>
          </p:nvPr>
        </p:nvGraphicFramePr>
        <p:xfrm>
          <a:off x="152400" y="1419064"/>
          <a:ext cx="2209800" cy="1483360"/>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tblGrid>
              <a:tr h="370840">
                <a:tc>
                  <a:txBody>
                    <a:bodyPr/>
                    <a:lstStyle/>
                    <a:p>
                      <a:pPr algn="ctr"/>
                      <a:r>
                        <a:rPr lang="en-US" dirty="0">
                          <a:solidFill>
                            <a:schemeClr val="tx1"/>
                          </a:solidFill>
                        </a:rPr>
                        <a:t>L/H</a:t>
                      </a:r>
                    </a:p>
                  </a:txBody>
                  <a:tcPr/>
                </a:tc>
                <a:tc>
                  <a:txBody>
                    <a:bodyPr/>
                    <a:lstStyle/>
                    <a:p>
                      <a:pPr algn="ctr"/>
                      <a:r>
                        <a:rPr lang="ar-EG" baseline="0" dirty="0">
                          <a:solidFill>
                            <a:schemeClr val="tx1"/>
                          </a:solidFill>
                        </a:rPr>
                        <a:t> الزاوية</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pPr algn="ctr"/>
                      <a:r>
                        <a:rPr lang="ar-EG" b="1" dirty="0"/>
                        <a:t>1.2</a:t>
                      </a:r>
                      <a:endParaRPr lang="en-US" b="1" dirty="0"/>
                    </a:p>
                  </a:txBody>
                  <a:tcPr/>
                </a:tc>
                <a:tc>
                  <a:txBody>
                    <a:bodyPr/>
                    <a:lstStyle/>
                    <a:p>
                      <a:pPr algn="ctr"/>
                      <a:r>
                        <a:rPr lang="ar-EG" b="1" dirty="0"/>
                        <a:t>30</a:t>
                      </a:r>
                      <a:endParaRPr lang="en-US" b="1" dirty="0"/>
                    </a:p>
                  </a:txBody>
                  <a:tcPr/>
                </a:tc>
                <a:extLst>
                  <a:ext uri="{0D108BD9-81ED-4DB2-BD59-A6C34878D82A}">
                    <a16:rowId xmlns:a16="http://schemas.microsoft.com/office/drawing/2014/main" val="10001"/>
                  </a:ext>
                </a:extLst>
              </a:tr>
              <a:tr h="370840">
                <a:tc>
                  <a:txBody>
                    <a:bodyPr/>
                    <a:lstStyle/>
                    <a:p>
                      <a:pPr algn="ctr"/>
                      <a:r>
                        <a:rPr lang="ar-EG" b="1" dirty="0"/>
                        <a:t>1.4</a:t>
                      </a:r>
                      <a:endParaRPr lang="en-US" b="1" dirty="0"/>
                    </a:p>
                  </a:txBody>
                  <a:tcPr/>
                </a:tc>
                <a:tc>
                  <a:txBody>
                    <a:bodyPr/>
                    <a:lstStyle/>
                    <a:p>
                      <a:pPr algn="ctr"/>
                      <a:r>
                        <a:rPr lang="ar-EG" b="1" dirty="0"/>
                        <a:t>45</a:t>
                      </a:r>
                      <a:endParaRPr lang="en-US" b="1" dirty="0"/>
                    </a:p>
                  </a:txBody>
                  <a:tcPr/>
                </a:tc>
                <a:extLst>
                  <a:ext uri="{0D108BD9-81ED-4DB2-BD59-A6C34878D82A}">
                    <a16:rowId xmlns:a16="http://schemas.microsoft.com/office/drawing/2014/main" val="10002"/>
                  </a:ext>
                </a:extLst>
              </a:tr>
              <a:tr h="370840">
                <a:tc>
                  <a:txBody>
                    <a:bodyPr/>
                    <a:lstStyle/>
                    <a:p>
                      <a:pPr algn="ctr"/>
                      <a:r>
                        <a:rPr lang="ar-EG" b="1" dirty="0"/>
                        <a:t>2</a:t>
                      </a:r>
                      <a:endParaRPr lang="en-US" b="1" dirty="0"/>
                    </a:p>
                  </a:txBody>
                  <a:tcPr/>
                </a:tc>
                <a:tc>
                  <a:txBody>
                    <a:bodyPr/>
                    <a:lstStyle/>
                    <a:p>
                      <a:pPr algn="ctr"/>
                      <a:r>
                        <a:rPr lang="ar-EG" b="1" dirty="0"/>
                        <a:t>60</a:t>
                      </a:r>
                      <a:endParaRPr lang="en-US" b="1" dirty="0"/>
                    </a:p>
                  </a:txBody>
                  <a:tcPr/>
                </a:tc>
                <a:extLst>
                  <a:ext uri="{0D108BD9-81ED-4DB2-BD59-A6C34878D82A}">
                    <a16:rowId xmlns:a16="http://schemas.microsoft.com/office/drawing/2014/main" val="10003"/>
                  </a:ext>
                </a:extLst>
              </a:tr>
            </a:tbl>
          </a:graphicData>
        </a:graphic>
      </p:graphicFrame>
      <p:sp>
        <p:nvSpPr>
          <p:cNvPr id="15" name="Rectangle 14"/>
          <p:cNvSpPr/>
          <p:nvPr/>
        </p:nvSpPr>
        <p:spPr>
          <a:xfrm>
            <a:off x="614454" y="6400800"/>
            <a:ext cx="2509746"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4000 KG</a:t>
            </a:r>
          </a:p>
        </p:txBody>
      </p:sp>
      <p:sp>
        <p:nvSpPr>
          <p:cNvPr id="3" name="Slide Number Placeholder 2"/>
          <p:cNvSpPr>
            <a:spLocks noGrp="1"/>
          </p:cNvSpPr>
          <p:nvPr>
            <p:ph type="sldNum" sz="quarter" idx="15"/>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55875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pPr marL="457200" indent="-457200" algn="r" rtl="1">
              <a:buFont typeface="Wingdings" panose="05000000000000000000" pitchFamily="2" charset="2"/>
              <a:buChar char="v"/>
            </a:pPr>
            <a:r>
              <a:rPr lang="ar-EG" b="1" dirty="0"/>
              <a:t>السلاسل  </a:t>
            </a:r>
            <a:r>
              <a:rPr lang="en-US" b="1" dirty="0"/>
              <a:t>Chains                                            </a:t>
            </a:r>
          </a:p>
        </p:txBody>
      </p:sp>
      <p:sp>
        <p:nvSpPr>
          <p:cNvPr id="3" name="Content Placeholder 2"/>
          <p:cNvSpPr>
            <a:spLocks noGrp="1"/>
          </p:cNvSpPr>
          <p:nvPr>
            <p:ph sz="quarter" idx="1"/>
          </p:nvPr>
        </p:nvSpPr>
        <p:spPr>
          <a:xfrm>
            <a:off x="2743200" y="1600200"/>
            <a:ext cx="5562600" cy="4873752"/>
          </a:xfrm>
        </p:spPr>
        <p:txBody>
          <a:bodyPr>
            <a:normAutofit fontScale="92500" lnSpcReduction="10000"/>
          </a:bodyPr>
          <a:lstStyle/>
          <a:p>
            <a:pPr algn="r" rtl="1"/>
            <a:r>
              <a:rPr lang="ar-EG" dirty="0"/>
              <a:t>تستخدم السلاسل بكثرة بسبب قوتها وقدرتها على التكيف مع شكل الحمولة.</a:t>
            </a:r>
          </a:p>
          <a:p>
            <a:pPr algn="r" rtl="1"/>
            <a:endParaRPr lang="ar-EG" dirty="0"/>
          </a:p>
          <a:p>
            <a:pPr marL="0" indent="0" algn="r" rtl="1">
              <a:buNone/>
            </a:pPr>
            <a:endParaRPr lang="ar-EG" dirty="0"/>
          </a:p>
          <a:p>
            <a:pPr algn="r" rtl="1"/>
            <a:r>
              <a:rPr lang="ar-EG" dirty="0"/>
              <a:t>يجب الحذر عند استخدام السلاسل حتى لا تتعرض للكسر نتيجة الصدمات المفاجئة, كما أن الإستخدام الخاطئ للسلاسل قد يؤدي لتدميرها ويعرض العاملين للإصابة.</a:t>
            </a:r>
          </a:p>
          <a:p>
            <a:pPr algn="r" rtl="1"/>
            <a:endParaRPr lang="ar-EG" dirty="0"/>
          </a:p>
          <a:p>
            <a:pPr algn="r" rtl="1"/>
            <a:endParaRPr lang="ar-EG" dirty="0"/>
          </a:p>
          <a:p>
            <a:pPr algn="r" rtl="1"/>
            <a:r>
              <a:rPr lang="ar-EG" dirty="0"/>
              <a:t>تعتبر السلاسل الإختيارالأفضل لرفع الخامات الساخنة حيث يمكنها تحمل درجات حرارة تصل إلى 1000 درجة فهرنهايت مع مراعاة تقليل الحمولة الآمنة في حالة زيادة درجة الحرارة عن 600 درجة فهرنهايت ويكون ذلك طبقا لتوصيات المصنع.</a:t>
            </a:r>
          </a:p>
          <a:p>
            <a:pPr algn="r" rt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905000"/>
            <a:ext cx="2526792" cy="122224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108" y="3429000"/>
            <a:ext cx="2410691" cy="1143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107" y="4953000"/>
            <a:ext cx="2410691" cy="1103376"/>
          </a:xfrm>
          <a:prstGeom prst="rect">
            <a:avLst/>
          </a:prstGeom>
        </p:spPr>
      </p:pic>
      <p:sp>
        <p:nvSpPr>
          <p:cNvPr id="7" name="Slide Number Placeholder 6"/>
          <p:cNvSpPr>
            <a:spLocks noGrp="1"/>
          </p:cNvSpPr>
          <p:nvPr>
            <p:ph type="sldNum" sz="quarter" idx="15"/>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1456687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pPr algn="ctr" rtl="1"/>
            <a:r>
              <a:rPr lang="ar-EG" b="1" dirty="0"/>
              <a:t>استخدم معامل الزاوية (الطول / الإرتفاع) لتحديد زاوية التصبين</a:t>
            </a:r>
            <a:endParaRPr lang="en-US" b="1" dirty="0"/>
          </a:p>
        </p:txBody>
      </p:sp>
      <p:sp>
        <p:nvSpPr>
          <p:cNvPr id="7" name="Rectangle 6"/>
          <p:cNvSpPr/>
          <p:nvPr/>
        </p:nvSpPr>
        <p:spPr>
          <a:xfrm rot="18155163">
            <a:off x="861072" y="4622098"/>
            <a:ext cx="983002" cy="295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cxnSp>
        <p:nvCxnSpPr>
          <p:cNvPr id="9" name="Straight Connector 8"/>
          <p:cNvCxnSpPr/>
          <p:nvPr/>
        </p:nvCxnSpPr>
        <p:spPr>
          <a:xfrm flipV="1">
            <a:off x="614454" y="3581400"/>
            <a:ext cx="0" cy="1905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16200000">
            <a:off x="37045" y="4233954"/>
            <a:ext cx="983002" cy="295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a:t>
            </a:r>
          </a:p>
        </p:txBody>
      </p:sp>
      <p:sp>
        <p:nvSpPr>
          <p:cNvPr id="10" name="Rectangle 9"/>
          <p:cNvSpPr/>
          <p:nvPr/>
        </p:nvSpPr>
        <p:spPr>
          <a:xfrm>
            <a:off x="304800" y="5486400"/>
            <a:ext cx="31242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728047" y="5774530"/>
            <a:ext cx="277706" cy="2143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54500081"/>
              </p:ext>
            </p:extLst>
          </p:nvPr>
        </p:nvGraphicFramePr>
        <p:xfrm>
          <a:off x="2514600" y="1295400"/>
          <a:ext cx="6096000" cy="2438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579120">
                <a:tc>
                  <a:txBody>
                    <a:bodyPr/>
                    <a:lstStyle/>
                    <a:p>
                      <a:pPr algn="ctr" rtl="1"/>
                      <a:r>
                        <a:rPr lang="ar-EG" b="1" dirty="0"/>
                        <a:t>2.4</a:t>
                      </a:r>
                      <a:endParaRPr lang="en-US" b="1" dirty="0"/>
                    </a:p>
                  </a:txBody>
                  <a:tcPr/>
                </a:tc>
                <a:tc>
                  <a:txBody>
                    <a:bodyPr/>
                    <a:lstStyle/>
                    <a:p>
                      <a:pPr algn="ctr" rtl="1"/>
                      <a:r>
                        <a:rPr lang="ar-EG" b="1" dirty="0"/>
                        <a:t>2.4</a:t>
                      </a:r>
                      <a:endParaRPr lang="en-US" b="1" dirty="0"/>
                    </a:p>
                  </a:txBody>
                  <a:tcPr/>
                </a:tc>
                <a:tc>
                  <a:txBody>
                    <a:bodyPr/>
                    <a:lstStyle/>
                    <a:p>
                      <a:pPr algn="ctr" rtl="1"/>
                      <a:r>
                        <a:rPr lang="ar-EG" b="1" dirty="0"/>
                        <a:t>2.4</a:t>
                      </a:r>
                      <a:endParaRPr lang="en-US" b="1" dirty="0"/>
                    </a:p>
                  </a:txBody>
                  <a:tcPr/>
                </a:tc>
                <a:tc>
                  <a:txBody>
                    <a:bodyPr/>
                    <a:lstStyle/>
                    <a:p>
                      <a:pPr algn="ctr" rtl="1"/>
                      <a:r>
                        <a:rPr lang="ar-EG" dirty="0"/>
                        <a:t>طول</a:t>
                      </a:r>
                      <a:r>
                        <a:rPr lang="ar-EG" baseline="0" dirty="0"/>
                        <a:t> الواير</a:t>
                      </a:r>
                      <a:r>
                        <a:rPr lang="en-US" baseline="0" dirty="0"/>
                        <a:t> L </a:t>
                      </a:r>
                      <a:endParaRPr lang="en-US" dirty="0"/>
                    </a:p>
                  </a:txBody>
                  <a:tcPr/>
                </a:tc>
                <a:extLst>
                  <a:ext uri="{0D108BD9-81ED-4DB2-BD59-A6C34878D82A}">
                    <a16:rowId xmlns:a16="http://schemas.microsoft.com/office/drawing/2014/main" val="10000"/>
                  </a:ext>
                </a:extLst>
              </a:tr>
              <a:tr h="579120">
                <a:tc>
                  <a:txBody>
                    <a:bodyPr/>
                    <a:lstStyle/>
                    <a:p>
                      <a:pPr algn="ctr" rtl="1"/>
                      <a:r>
                        <a:rPr lang="ar-EG" b="1" dirty="0"/>
                        <a:t>2</a:t>
                      </a:r>
                      <a:endParaRPr lang="en-US" b="1" dirty="0"/>
                    </a:p>
                  </a:txBody>
                  <a:tcPr/>
                </a:tc>
                <a:tc>
                  <a:txBody>
                    <a:bodyPr/>
                    <a:lstStyle/>
                    <a:p>
                      <a:pPr algn="ctr" rtl="1"/>
                      <a:r>
                        <a:rPr lang="ar-EG" b="1" dirty="0"/>
                        <a:t>1.7</a:t>
                      </a:r>
                      <a:endParaRPr lang="en-US" b="1" dirty="0"/>
                    </a:p>
                  </a:txBody>
                  <a:tcPr/>
                </a:tc>
                <a:tc>
                  <a:txBody>
                    <a:bodyPr/>
                    <a:lstStyle/>
                    <a:p>
                      <a:pPr algn="ctr" rtl="1"/>
                      <a:r>
                        <a:rPr lang="ar-EG" b="1" dirty="0"/>
                        <a:t>1.2</a:t>
                      </a:r>
                      <a:r>
                        <a:rPr lang="ar-EG" b="1" baseline="0" dirty="0"/>
                        <a:t> متر</a:t>
                      </a:r>
                      <a:endParaRPr lang="en-US" b="1" dirty="0"/>
                    </a:p>
                  </a:txBody>
                  <a:tcPr/>
                </a:tc>
                <a:tc>
                  <a:txBody>
                    <a:bodyPr/>
                    <a:lstStyle/>
                    <a:p>
                      <a:pPr algn="r" rtl="1"/>
                      <a:r>
                        <a:rPr lang="ar-EG" dirty="0"/>
                        <a:t>الإرتفاع</a:t>
                      </a:r>
                      <a:r>
                        <a:rPr lang="en-US" dirty="0"/>
                        <a:t> H</a:t>
                      </a:r>
                      <a:r>
                        <a:rPr lang="en-US" baseline="0" dirty="0"/>
                        <a:t> </a:t>
                      </a:r>
                      <a:endParaRPr lang="en-US" dirty="0"/>
                    </a:p>
                  </a:txBody>
                  <a:tcPr/>
                </a:tc>
                <a:extLst>
                  <a:ext uri="{0D108BD9-81ED-4DB2-BD59-A6C34878D82A}">
                    <a16:rowId xmlns:a16="http://schemas.microsoft.com/office/drawing/2014/main" val="10001"/>
                  </a:ext>
                </a:extLst>
              </a:tr>
              <a:tr h="579120">
                <a:tc>
                  <a:txBody>
                    <a:bodyPr/>
                    <a:lstStyle/>
                    <a:p>
                      <a:pPr algn="ctr" rtl="1"/>
                      <a:endParaRPr lang="en-US" b="1" dirty="0"/>
                    </a:p>
                  </a:txBody>
                  <a:tcPr/>
                </a:tc>
                <a:tc>
                  <a:txBody>
                    <a:bodyPr/>
                    <a:lstStyle/>
                    <a:p>
                      <a:pPr algn="ctr" rtl="1"/>
                      <a:endParaRPr lang="en-US" b="1" dirty="0"/>
                    </a:p>
                  </a:txBody>
                  <a:tcPr/>
                </a:tc>
                <a:tc>
                  <a:txBody>
                    <a:bodyPr/>
                    <a:lstStyle/>
                    <a:p>
                      <a:pPr algn="ctr" rtl="1"/>
                      <a:endParaRPr lang="en-US" b="1" dirty="0"/>
                    </a:p>
                  </a:txBody>
                  <a:tcPr/>
                </a:tc>
                <a:tc>
                  <a:txBody>
                    <a:bodyPr/>
                    <a:lstStyle/>
                    <a:p>
                      <a:pPr algn="r" rtl="1"/>
                      <a:r>
                        <a:rPr lang="ar-EG" dirty="0"/>
                        <a:t>معامل الزاوية</a:t>
                      </a:r>
                      <a:r>
                        <a:rPr lang="en-US" dirty="0"/>
                        <a:t>  L/H </a:t>
                      </a:r>
                    </a:p>
                  </a:txBody>
                  <a:tcPr/>
                </a:tc>
                <a:extLst>
                  <a:ext uri="{0D108BD9-81ED-4DB2-BD59-A6C34878D82A}">
                    <a16:rowId xmlns:a16="http://schemas.microsoft.com/office/drawing/2014/main" val="10002"/>
                  </a:ext>
                </a:extLst>
              </a:tr>
              <a:tr h="579120">
                <a:tc>
                  <a:txBody>
                    <a:bodyPr/>
                    <a:lstStyle/>
                    <a:p>
                      <a:pPr algn="ctr" rtl="1"/>
                      <a:endParaRPr lang="en-US" b="1" dirty="0"/>
                    </a:p>
                  </a:txBody>
                  <a:tcPr/>
                </a:tc>
                <a:tc>
                  <a:txBody>
                    <a:bodyPr/>
                    <a:lstStyle/>
                    <a:p>
                      <a:pPr algn="ctr" rtl="1"/>
                      <a:endParaRPr lang="en-US" b="1" dirty="0"/>
                    </a:p>
                  </a:txBody>
                  <a:tcPr/>
                </a:tc>
                <a:tc>
                  <a:txBody>
                    <a:bodyPr/>
                    <a:lstStyle/>
                    <a:p>
                      <a:pPr algn="ctr" rtl="1"/>
                      <a:endParaRPr lang="en-US" b="1" dirty="0"/>
                    </a:p>
                  </a:txBody>
                  <a:tcPr/>
                </a:tc>
                <a:tc>
                  <a:txBody>
                    <a:bodyPr/>
                    <a:lstStyle/>
                    <a:p>
                      <a:pPr algn="r" rtl="1"/>
                      <a:r>
                        <a:rPr lang="ar-EG" dirty="0"/>
                        <a:t>الحمل</a:t>
                      </a:r>
                      <a:r>
                        <a:rPr lang="ar-EG" baseline="0" dirty="0"/>
                        <a:t> على كل واير</a:t>
                      </a:r>
                      <a:endParaRPr lang="en-US" dirty="0"/>
                    </a:p>
                  </a:txBody>
                  <a:tcPr/>
                </a:tc>
                <a:extLst>
                  <a:ext uri="{0D108BD9-81ED-4DB2-BD59-A6C34878D82A}">
                    <a16:rowId xmlns:a16="http://schemas.microsoft.com/office/drawing/2014/main" val="10003"/>
                  </a:ext>
                </a:extLst>
              </a:tr>
            </a:tbl>
          </a:graphicData>
        </a:graphic>
      </p:graphicFrame>
      <p:sp>
        <p:nvSpPr>
          <p:cNvPr id="15" name="Rectangle 14"/>
          <p:cNvSpPr/>
          <p:nvPr/>
        </p:nvSpPr>
        <p:spPr>
          <a:xfrm>
            <a:off x="614454" y="6400800"/>
            <a:ext cx="2509746"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solidFill>
                  <a:schemeClr val="tx1"/>
                </a:solidFill>
              </a:rPr>
              <a:t>10 طن</a:t>
            </a:r>
            <a:endParaRPr lang="en-US" b="1" dirty="0">
              <a:solidFill>
                <a:schemeClr val="tx1"/>
              </a:solidFill>
            </a:endParaRPr>
          </a:p>
        </p:txBody>
      </p:sp>
      <p:cxnSp>
        <p:nvCxnSpPr>
          <p:cNvPr id="4" name="Straight Connector 3"/>
          <p:cNvCxnSpPr/>
          <p:nvPr/>
        </p:nvCxnSpPr>
        <p:spPr>
          <a:xfrm flipV="1">
            <a:off x="614454" y="3505200"/>
            <a:ext cx="1252446"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69327" y="3505200"/>
            <a:ext cx="1254873" cy="198120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1331926" y="2819400"/>
            <a:ext cx="1146147" cy="84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5"/>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25041572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rtl="1"/>
            <a:r>
              <a:rPr lang="ar-EG" b="1" dirty="0"/>
              <a:t>مثـــال  </a:t>
            </a:r>
            <a:r>
              <a:rPr lang="en-US" b="1" dirty="0"/>
              <a:t>                                </a:t>
            </a:r>
            <a:r>
              <a:rPr lang="ar-EG" b="1" dirty="0"/>
              <a:t> </a:t>
            </a:r>
            <a:r>
              <a:rPr lang="en-US" b="1" dirty="0"/>
              <a:t>Example</a:t>
            </a:r>
          </a:p>
        </p:txBody>
      </p:sp>
      <p:sp>
        <p:nvSpPr>
          <p:cNvPr id="3" name="Content Placeholder 2"/>
          <p:cNvSpPr>
            <a:spLocks noGrp="1"/>
          </p:cNvSpPr>
          <p:nvPr>
            <p:ph sz="quarter" idx="1"/>
          </p:nvPr>
        </p:nvSpPr>
        <p:spPr>
          <a:xfrm>
            <a:off x="3108952" y="1600200"/>
            <a:ext cx="4815848" cy="4873752"/>
          </a:xfrm>
        </p:spPr>
        <p:txBody>
          <a:bodyPr>
            <a:normAutofit/>
          </a:bodyPr>
          <a:lstStyle/>
          <a:p>
            <a:pPr marL="0" indent="0" algn="r" rtl="1">
              <a:buNone/>
            </a:pPr>
            <a:r>
              <a:rPr lang="ar-EG" sz="1800" b="1" dirty="0"/>
              <a:t>لحساب الحمل على كل واير</a:t>
            </a:r>
          </a:p>
          <a:p>
            <a:pPr algn="r" rtl="1"/>
            <a:r>
              <a:rPr lang="ar-EG" sz="1600" dirty="0"/>
              <a:t>طول الواير رقم 1 = 11.3</a:t>
            </a:r>
          </a:p>
          <a:p>
            <a:pPr algn="r" rtl="1"/>
            <a:r>
              <a:rPr lang="ar-EG" sz="1600" dirty="0"/>
              <a:t>الإرتفاع= 8</a:t>
            </a:r>
          </a:p>
          <a:p>
            <a:pPr algn="r" rtl="1"/>
            <a:r>
              <a:rPr lang="ar-EG" sz="1600" dirty="0"/>
              <a:t>معامل الزاوية </a:t>
            </a:r>
            <a:r>
              <a:rPr lang="en-US" sz="1600" dirty="0"/>
              <a:t>L/H</a:t>
            </a:r>
            <a:r>
              <a:rPr lang="ar-EG" sz="1600" dirty="0"/>
              <a:t>= 11.3/8= 1.4125</a:t>
            </a:r>
          </a:p>
          <a:p>
            <a:pPr algn="r" rtl="1"/>
            <a:r>
              <a:rPr lang="ar-EG" sz="1600" dirty="0"/>
              <a:t>حمولة الواير= 1.4125 </a:t>
            </a:r>
            <a:r>
              <a:rPr lang="en-US" sz="1600" dirty="0"/>
              <a:t>x</a:t>
            </a:r>
            <a:r>
              <a:rPr lang="ar-EG" sz="1600" dirty="0"/>
              <a:t> 10000 </a:t>
            </a:r>
            <a:r>
              <a:rPr lang="en-US" sz="1600" dirty="0"/>
              <a:t>x</a:t>
            </a:r>
            <a:r>
              <a:rPr lang="ar-EG" sz="1600" dirty="0"/>
              <a:t> 2/(2+8)= </a:t>
            </a:r>
            <a:r>
              <a:rPr lang="ar-EG" sz="1600" b="1" dirty="0"/>
              <a:t>2825</a:t>
            </a:r>
            <a:r>
              <a:rPr lang="ar-EG" sz="1600" dirty="0"/>
              <a:t> كجم</a:t>
            </a:r>
          </a:p>
          <a:p>
            <a:pPr algn="r" rtl="1"/>
            <a:r>
              <a:rPr lang="ar-EG" sz="1600" dirty="0"/>
              <a:t>الزاوية = 45 درجة</a:t>
            </a:r>
          </a:p>
          <a:p>
            <a:pPr algn="r" rtl="1"/>
            <a:endParaRPr lang="ar-EG" sz="1200" dirty="0"/>
          </a:p>
          <a:p>
            <a:pPr marL="0" indent="0" algn="r" rtl="1">
              <a:buNone/>
            </a:pPr>
            <a:endParaRPr lang="ar-EG" sz="1200" dirty="0"/>
          </a:p>
          <a:p>
            <a:pPr algn="r" rtl="1"/>
            <a:r>
              <a:rPr lang="ar-EG" sz="1600" dirty="0"/>
              <a:t>طول الواير رقم 2 = 8.2</a:t>
            </a:r>
          </a:p>
          <a:p>
            <a:pPr algn="r" rtl="1"/>
            <a:r>
              <a:rPr lang="ar-EG" sz="1600" dirty="0"/>
              <a:t>الإرتفاع= 8</a:t>
            </a:r>
          </a:p>
          <a:p>
            <a:pPr algn="r" rtl="1"/>
            <a:r>
              <a:rPr lang="ar-EG" sz="1600" dirty="0"/>
              <a:t>معامل الزاوية </a:t>
            </a:r>
            <a:r>
              <a:rPr lang="en-US" sz="1600" dirty="0"/>
              <a:t>L/H</a:t>
            </a:r>
            <a:r>
              <a:rPr lang="ar-EG" sz="1600" dirty="0"/>
              <a:t>= 8.2/8= 1.025</a:t>
            </a:r>
          </a:p>
          <a:p>
            <a:pPr algn="r" rtl="1"/>
            <a:r>
              <a:rPr lang="ar-EG" sz="1600" dirty="0"/>
              <a:t>حمولة الواير= 1.025</a:t>
            </a:r>
            <a:r>
              <a:rPr lang="en-US" sz="1600" dirty="0"/>
              <a:t>x</a:t>
            </a:r>
            <a:r>
              <a:rPr lang="ar-EG" sz="1600" dirty="0"/>
              <a:t> 10000 </a:t>
            </a:r>
            <a:r>
              <a:rPr lang="en-US" sz="1600" dirty="0"/>
              <a:t>x</a:t>
            </a:r>
            <a:r>
              <a:rPr lang="ar-EG" sz="1600" dirty="0"/>
              <a:t> 8/(2+8)= </a:t>
            </a:r>
            <a:r>
              <a:rPr lang="ar-EG" sz="1600" b="1" dirty="0"/>
              <a:t>8200</a:t>
            </a:r>
            <a:r>
              <a:rPr lang="ar-EG" sz="1600" dirty="0"/>
              <a:t> كجم</a:t>
            </a:r>
          </a:p>
          <a:p>
            <a:pPr algn="r" rtl="1"/>
            <a:r>
              <a:rPr lang="ar-EG" sz="1600" dirty="0"/>
              <a:t>الزاوية أقل من 30 درجة</a:t>
            </a:r>
          </a:p>
          <a:p>
            <a:pPr marL="0" indent="0" algn="r" rtl="1">
              <a:buNone/>
            </a:pPr>
            <a:endParaRPr lang="en-US" sz="1200" dirty="0"/>
          </a:p>
        </p:txBody>
      </p:sp>
      <p:sp>
        <p:nvSpPr>
          <p:cNvPr id="6" name="Rectangle 5"/>
          <p:cNvSpPr/>
          <p:nvPr/>
        </p:nvSpPr>
        <p:spPr>
          <a:xfrm>
            <a:off x="685800" y="3048000"/>
            <a:ext cx="236220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685800" y="3333750"/>
            <a:ext cx="2362200" cy="457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685800" y="2057400"/>
            <a:ext cx="1600200" cy="9906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86000" y="2057400"/>
            <a:ext cx="0" cy="990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0" y="2057400"/>
            <a:ext cx="762000" cy="9906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5" name="Flowchart: Connector 24"/>
          <p:cNvSpPr/>
          <p:nvPr/>
        </p:nvSpPr>
        <p:spPr>
          <a:xfrm>
            <a:off x="2209800" y="3200400"/>
            <a:ext cx="152400" cy="9525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2286000" y="33528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86000" y="3848100"/>
            <a:ext cx="762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85800" y="3844688"/>
            <a:ext cx="1524000" cy="34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85800" y="4343400"/>
            <a:ext cx="2362200" cy="34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029803" y="3848100"/>
            <a:ext cx="18197"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85800" y="3848100"/>
            <a:ext cx="18197" cy="4953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33401" y="2209800"/>
            <a:ext cx="8382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L</a:t>
            </a:r>
            <a:r>
              <a:rPr lang="ar-EG" sz="1050" b="1" dirty="0">
                <a:solidFill>
                  <a:schemeClr val="tx1"/>
                </a:solidFill>
              </a:rPr>
              <a:t>1</a:t>
            </a:r>
            <a:r>
              <a:rPr lang="en-US" sz="1050" b="1" dirty="0">
                <a:solidFill>
                  <a:schemeClr val="tx1"/>
                </a:solidFill>
              </a:rPr>
              <a:t>= 11.3</a:t>
            </a:r>
          </a:p>
        </p:txBody>
      </p:sp>
      <p:sp>
        <p:nvSpPr>
          <p:cNvPr id="39" name="Rectangle 38"/>
          <p:cNvSpPr/>
          <p:nvPr/>
        </p:nvSpPr>
        <p:spPr>
          <a:xfrm>
            <a:off x="2688040" y="2209800"/>
            <a:ext cx="84182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L</a:t>
            </a:r>
            <a:r>
              <a:rPr lang="ar-EG" sz="1050" b="1" dirty="0">
                <a:solidFill>
                  <a:schemeClr val="tx1"/>
                </a:solidFill>
              </a:rPr>
              <a:t> 2</a:t>
            </a:r>
            <a:r>
              <a:rPr lang="en-US" sz="1050" b="1" dirty="0">
                <a:solidFill>
                  <a:schemeClr val="tx1"/>
                </a:solidFill>
              </a:rPr>
              <a:t>= 8.2</a:t>
            </a:r>
          </a:p>
        </p:txBody>
      </p:sp>
      <p:sp>
        <p:nvSpPr>
          <p:cNvPr id="40" name="Rectangle 39"/>
          <p:cNvSpPr/>
          <p:nvPr/>
        </p:nvSpPr>
        <p:spPr>
          <a:xfrm>
            <a:off x="1923197" y="2552700"/>
            <a:ext cx="667603"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H= 8</a:t>
            </a:r>
          </a:p>
        </p:txBody>
      </p:sp>
      <p:sp>
        <p:nvSpPr>
          <p:cNvPr id="41" name="Rectangle 40"/>
          <p:cNvSpPr/>
          <p:nvPr/>
        </p:nvSpPr>
        <p:spPr>
          <a:xfrm>
            <a:off x="1113998" y="3676650"/>
            <a:ext cx="667603"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D1= 8</a:t>
            </a:r>
          </a:p>
        </p:txBody>
      </p:sp>
      <p:sp>
        <p:nvSpPr>
          <p:cNvPr id="42" name="Rectangle 41"/>
          <p:cNvSpPr/>
          <p:nvPr/>
        </p:nvSpPr>
        <p:spPr>
          <a:xfrm>
            <a:off x="2404281" y="3676650"/>
            <a:ext cx="567519"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D2= 2</a:t>
            </a:r>
          </a:p>
        </p:txBody>
      </p:sp>
      <p:sp>
        <p:nvSpPr>
          <p:cNvPr id="43" name="Rectangle 42"/>
          <p:cNvSpPr/>
          <p:nvPr/>
        </p:nvSpPr>
        <p:spPr>
          <a:xfrm>
            <a:off x="1618397" y="4152900"/>
            <a:ext cx="667603"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D= 10</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9737" y="1368425"/>
            <a:ext cx="11525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61</a:t>
            </a:fld>
            <a:endParaRPr lang="en-US"/>
          </a:p>
        </p:txBody>
      </p:sp>
      <p:sp>
        <p:nvSpPr>
          <p:cNvPr id="5" name="TextBox 4"/>
          <p:cNvSpPr txBox="1"/>
          <p:nvPr/>
        </p:nvSpPr>
        <p:spPr>
          <a:xfrm>
            <a:off x="1066800" y="4572000"/>
            <a:ext cx="2024062" cy="369332"/>
          </a:xfrm>
          <a:prstGeom prst="rect">
            <a:avLst/>
          </a:prstGeom>
          <a:noFill/>
        </p:spPr>
        <p:txBody>
          <a:bodyPr wrap="square" rtlCol="0">
            <a:spAutoFit/>
          </a:bodyPr>
          <a:lstStyle/>
          <a:p>
            <a:pPr algn="ctr"/>
            <a:r>
              <a:rPr lang="ar-EG" dirty="0"/>
              <a:t>10000</a:t>
            </a:r>
            <a:r>
              <a:rPr lang="en-US" dirty="0"/>
              <a:t> KG</a:t>
            </a:r>
          </a:p>
        </p:txBody>
      </p:sp>
    </p:spTree>
    <p:extLst>
      <p:ext uri="{BB962C8B-B14F-4D97-AF65-F5344CB8AC3E}">
        <p14:creationId xmlns:p14="http://schemas.microsoft.com/office/powerpoint/2010/main" val="31115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467600" cy="1143000"/>
          </a:xfrm>
        </p:spPr>
        <p:txBody>
          <a:bodyPr>
            <a:noAutofit/>
          </a:bodyPr>
          <a:lstStyle/>
          <a:p>
            <a:pPr algn="ctr" rtl="1"/>
            <a:r>
              <a:rPr lang="ar-EG" sz="3600" dirty="0"/>
              <a:t>حدد الأحمال على كل واير </a:t>
            </a:r>
            <a:br>
              <a:rPr lang="en-US" sz="3200" dirty="0"/>
            </a:br>
            <a:r>
              <a:rPr lang="ar-EG" sz="3200" dirty="0"/>
              <a:t> </a:t>
            </a:r>
            <a:r>
              <a:rPr lang="en-US" sz="3200" dirty="0"/>
              <a:t>Determine the Loads Placed on Each Sling</a:t>
            </a:r>
          </a:p>
        </p:txBody>
      </p:sp>
      <p:sp>
        <p:nvSpPr>
          <p:cNvPr id="3" name="Content Placeholder 2"/>
          <p:cNvSpPr>
            <a:spLocks noGrp="1"/>
          </p:cNvSpPr>
          <p:nvPr>
            <p:ph sz="quarter" idx="1"/>
          </p:nvPr>
        </p:nvSpPr>
        <p:spPr>
          <a:xfrm>
            <a:off x="4495800" y="1600200"/>
            <a:ext cx="3429000" cy="4873752"/>
          </a:xfrm>
        </p:spPr>
        <p:txBody>
          <a:bodyPr>
            <a:normAutofit fontScale="77500" lnSpcReduction="20000"/>
          </a:bodyPr>
          <a:lstStyle/>
          <a:p>
            <a:pPr algn="r" rtl="1"/>
            <a:r>
              <a:rPr lang="ar-EG" dirty="0"/>
              <a:t>طريقة تصبين المواسير </a:t>
            </a:r>
            <a:r>
              <a:rPr lang="en-US" dirty="0"/>
              <a:t>Choker</a:t>
            </a:r>
          </a:p>
          <a:p>
            <a:pPr algn="r" rtl="1"/>
            <a:r>
              <a:rPr lang="ar-EG" dirty="0"/>
              <a:t>الزاوية= 45 درجة</a:t>
            </a:r>
          </a:p>
          <a:p>
            <a:pPr algn="r" rtl="1"/>
            <a:r>
              <a:rPr lang="ar-EG" dirty="0"/>
              <a:t>نوع الويرات صلب</a:t>
            </a:r>
          </a:p>
          <a:p>
            <a:pPr algn="r" rtl="1"/>
            <a:endParaRPr lang="ar-EG" dirty="0"/>
          </a:p>
          <a:p>
            <a:pPr algn="r" rtl="1"/>
            <a:r>
              <a:rPr lang="ar-EG" dirty="0"/>
              <a:t>الحمولة على الويرات التي تحمل الميزان (ٍ</a:t>
            </a:r>
            <a:r>
              <a:rPr lang="en-US" dirty="0"/>
              <a:t>Spreader Beam</a:t>
            </a:r>
            <a:r>
              <a:rPr lang="ar-EG" dirty="0"/>
              <a:t>)=</a:t>
            </a:r>
            <a:r>
              <a:rPr lang="en-US" dirty="0"/>
              <a:t>  </a:t>
            </a:r>
            <a:r>
              <a:rPr lang="ar-EG" dirty="0"/>
              <a:t> 12 طن</a:t>
            </a:r>
          </a:p>
          <a:p>
            <a:pPr algn="r" rtl="1"/>
            <a:r>
              <a:rPr lang="ar-EG" dirty="0"/>
              <a:t>معامل الزاوية 45 = 1.4</a:t>
            </a:r>
          </a:p>
          <a:p>
            <a:pPr algn="r" rtl="1"/>
            <a:r>
              <a:rPr lang="ar-EG" dirty="0"/>
              <a:t>1.4 </a:t>
            </a:r>
            <a:r>
              <a:rPr lang="en-US" dirty="0"/>
              <a:t>x</a:t>
            </a:r>
            <a:r>
              <a:rPr lang="ar-EG" dirty="0"/>
              <a:t> 12/2= 8.4 طن</a:t>
            </a:r>
          </a:p>
          <a:p>
            <a:pPr algn="r" rtl="1"/>
            <a:endParaRPr lang="ar-EG" dirty="0"/>
          </a:p>
          <a:p>
            <a:pPr algn="r" rtl="1"/>
            <a:endParaRPr lang="ar-EG" dirty="0"/>
          </a:p>
          <a:p>
            <a:pPr algn="r" rtl="1"/>
            <a:r>
              <a:rPr lang="ar-EG" dirty="0"/>
              <a:t>الحمولة على الويرات التي تحمل المواسير = 10 طن</a:t>
            </a:r>
          </a:p>
          <a:p>
            <a:pPr algn="r" rtl="1"/>
            <a:r>
              <a:rPr lang="ar-EG" dirty="0"/>
              <a:t>الزاوية 90= 10/2= 5 طن</a:t>
            </a:r>
          </a:p>
          <a:p>
            <a:pPr algn="r" rtl="1"/>
            <a:r>
              <a:rPr lang="ar-EG" dirty="0"/>
              <a:t>بالرجوع للجدول لتحديد حجم الواير مع طريقة التصبين (  </a:t>
            </a:r>
            <a:r>
              <a:rPr lang="en-US" dirty="0"/>
              <a:t>choker</a:t>
            </a:r>
            <a:r>
              <a:rPr lang="ar-EG" dirty="0"/>
              <a:t>) = 24 مم</a:t>
            </a:r>
          </a:p>
          <a:p>
            <a:pPr algn="r" rtl="1"/>
            <a:endParaRPr lang="ar-EG" dirty="0"/>
          </a:p>
          <a:p>
            <a:pPr algn="r" rtl="1"/>
            <a:endParaRPr lang="en-US" dirty="0"/>
          </a:p>
        </p:txBody>
      </p:sp>
      <p:sp>
        <p:nvSpPr>
          <p:cNvPr id="3072" name="Rectangle 3071"/>
          <p:cNvSpPr/>
          <p:nvPr/>
        </p:nvSpPr>
        <p:spPr>
          <a:xfrm>
            <a:off x="762000" y="4495800"/>
            <a:ext cx="228941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 Ton</a:t>
            </a:r>
          </a:p>
        </p:txBody>
      </p:sp>
      <p:pic>
        <p:nvPicPr>
          <p:cNvPr id="9218" name="Picture 2" descr="C:\Users\osama.tawfik\Desktop\Rigging Photos\212_2a.jpg"/>
          <p:cNvPicPr>
            <a:picLocks noChangeAspect="1" noChangeArrowheads="1"/>
          </p:cNvPicPr>
          <p:nvPr/>
        </p:nvPicPr>
        <p:blipFill rotWithShape="1">
          <a:blip r:embed="rId2">
            <a:extLst>
              <a:ext uri="{28A0092B-C50C-407E-A947-70E740481C1C}">
                <a14:useLocalDpi xmlns:a14="http://schemas.microsoft.com/office/drawing/2010/main"/>
              </a:ext>
            </a:extLst>
          </a:blip>
          <a:srcRect l="57135" t="21801" r="19335" b="5003"/>
          <a:stretch/>
        </p:blipFill>
        <p:spPr bwMode="auto">
          <a:xfrm>
            <a:off x="278982" y="2277584"/>
            <a:ext cx="3200399" cy="22944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749425"/>
            <a:ext cx="11525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1331794" y="3048000"/>
            <a:ext cx="1106606"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Ton</a:t>
            </a:r>
          </a:p>
        </p:txBody>
      </p:sp>
      <p:sp>
        <p:nvSpPr>
          <p:cNvPr id="4" name="Slide Number Placeholder 3"/>
          <p:cNvSpPr>
            <a:spLocks noGrp="1"/>
          </p:cNvSpPr>
          <p:nvPr>
            <p:ph type="sldNum" sz="quarter" idx="15"/>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172070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1000"/>
                                        <p:tgtEl>
                                          <p:spTgt spid="3">
                                            <p:txEl>
                                              <p:pRg st="9" end="9"/>
                                            </p:txEl>
                                          </p:spTgt>
                                        </p:tgtEl>
                                      </p:cBhvr>
                                    </p:animEffect>
                                    <p:anim calcmode="lin" valueType="num">
                                      <p:cBhvr>
                                        <p:cTn id="2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anim calcmode="lin" valueType="num">
                                      <p:cBhvr>
                                        <p:cTn id="2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1000"/>
                                        <p:tgtEl>
                                          <p:spTgt spid="3">
                                            <p:txEl>
                                              <p:pRg st="11" end="11"/>
                                            </p:txEl>
                                          </p:spTgt>
                                        </p:tgtEl>
                                      </p:cBhvr>
                                    </p:animEffect>
                                    <p:anim calcmode="lin" valueType="num">
                                      <p:cBhvr>
                                        <p:cTn id="3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7467600" cy="1143000"/>
          </a:xfrm>
        </p:spPr>
        <p:txBody>
          <a:bodyPr>
            <a:noAutofit/>
          </a:bodyPr>
          <a:lstStyle/>
          <a:p>
            <a:pPr algn="ctr"/>
            <a:r>
              <a:rPr lang="ar-EG" sz="5400" b="1" dirty="0"/>
              <a:t>الأقفـــــال </a:t>
            </a:r>
            <a:br>
              <a:rPr lang="ar-EG" sz="5400" b="1" dirty="0"/>
            </a:br>
            <a:r>
              <a:rPr lang="en-US" sz="5400" b="1" dirty="0"/>
              <a:t>Shackles</a:t>
            </a: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1" y="2286000"/>
            <a:ext cx="7696200" cy="4087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5"/>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3579236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554162"/>
          </a:xfrm>
        </p:spPr>
        <p:txBody>
          <a:bodyPr>
            <a:noAutofit/>
          </a:bodyPr>
          <a:lstStyle/>
          <a:p>
            <a:pPr algn="ctr"/>
            <a:r>
              <a:rPr lang="ar-EG" sz="3200" b="1" dirty="0"/>
              <a:t>استخدام الهوك والأقفال والوصلات</a:t>
            </a:r>
            <a:br>
              <a:rPr lang="ar-EG" sz="3200" b="1" dirty="0"/>
            </a:br>
            <a:r>
              <a:rPr lang="en-US" sz="3200" b="1" dirty="0">
                <a:hlinkClick r:id="rId2" action="ppaction://hlinkfile"/>
              </a:rPr>
              <a:t>Application of Hoist Hooks, Shackles and Links</a:t>
            </a:r>
            <a:endParaRPr lang="en-US" sz="3200" b="1" dirty="0"/>
          </a:p>
        </p:txBody>
      </p:sp>
      <p:sp>
        <p:nvSpPr>
          <p:cNvPr id="3" name="Content Placeholder 2"/>
          <p:cNvSpPr>
            <a:spLocks noGrp="1"/>
          </p:cNvSpPr>
          <p:nvPr>
            <p:ph sz="quarter" idx="1"/>
          </p:nvPr>
        </p:nvSpPr>
        <p:spPr>
          <a:xfrm>
            <a:off x="4495800" y="1905000"/>
            <a:ext cx="3429000" cy="4568952"/>
          </a:xfrm>
        </p:spPr>
        <p:txBody>
          <a:bodyPr>
            <a:normAutofit lnSpcReduction="10000"/>
          </a:bodyPr>
          <a:lstStyle/>
          <a:p>
            <a:pPr algn="r" rtl="1"/>
            <a:r>
              <a:rPr lang="ar-EG" dirty="0"/>
              <a:t>للقدرة على تتبع المنتج يتم استخدام كود التعرف على المنتج</a:t>
            </a:r>
          </a:p>
          <a:p>
            <a:pPr algn="r" rtl="1"/>
            <a:endParaRPr lang="ar-EG" dirty="0"/>
          </a:p>
          <a:p>
            <a:pPr algn="r" rtl="1"/>
            <a:r>
              <a:rPr lang="en-US" dirty="0"/>
              <a:t>WLL</a:t>
            </a:r>
            <a:r>
              <a:rPr lang="ar-EG" dirty="0"/>
              <a:t> حمولة القفل</a:t>
            </a:r>
          </a:p>
          <a:p>
            <a:pPr algn="r" rtl="1"/>
            <a:endParaRPr lang="ar-EG" dirty="0"/>
          </a:p>
          <a:p>
            <a:pPr algn="r" rtl="1"/>
            <a:r>
              <a:rPr lang="en-US" dirty="0"/>
              <a:t>Ultimate Load</a:t>
            </a:r>
            <a:r>
              <a:rPr lang="ar-EG" dirty="0"/>
              <a:t> (الحمولة القصوى) أقل حمولة لا يمكن للمنتج رفعها أو تسبب انهيار أو فشل عملية الرفع</a:t>
            </a:r>
          </a:p>
          <a:p>
            <a:pPr algn="r" rtl="1"/>
            <a:r>
              <a:rPr lang="en-US" dirty="0"/>
              <a:t>Design Factor</a:t>
            </a:r>
            <a:r>
              <a:rPr lang="ar-EG" dirty="0"/>
              <a:t>= </a:t>
            </a:r>
            <a:r>
              <a:rPr lang="en-US" dirty="0"/>
              <a:t>Ultimate Load/WLL</a:t>
            </a:r>
            <a:endParaRPr lang="ar-EG" dirty="0"/>
          </a:p>
          <a:p>
            <a:pPr algn="r" rtl="1"/>
            <a:endParaRPr lang="ar-EG" dirty="0"/>
          </a:p>
          <a:p>
            <a:pPr algn="r" rtl="1"/>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10" y="1981200"/>
            <a:ext cx="410349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752600" y="2819400"/>
            <a:ext cx="16764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523999" y="2209800"/>
            <a:ext cx="100584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 y="1676400"/>
            <a:ext cx="1752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rPr>
              <a:t>المنطقة الآمنة لإستخدام القفل</a:t>
            </a:r>
            <a:endParaRPr lang="en-US" dirty="0">
              <a:solidFill>
                <a:schemeClr val="tx1"/>
              </a:solidFill>
            </a:endParaRPr>
          </a:p>
        </p:txBody>
      </p:sp>
      <p:sp>
        <p:nvSpPr>
          <p:cNvPr id="13" name="Rectangle 12"/>
          <p:cNvSpPr/>
          <p:nvPr/>
        </p:nvSpPr>
        <p:spPr>
          <a:xfrm>
            <a:off x="152400" y="3581400"/>
            <a:ext cx="1752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rPr>
              <a:t>حمولة القفل</a:t>
            </a:r>
            <a:endParaRPr lang="en-US" dirty="0">
              <a:solidFill>
                <a:schemeClr val="tx1"/>
              </a:solidFill>
            </a:endParaRPr>
          </a:p>
        </p:txBody>
      </p:sp>
      <p:sp>
        <p:nvSpPr>
          <p:cNvPr id="14" name="Rectangle 13"/>
          <p:cNvSpPr/>
          <p:nvPr/>
        </p:nvSpPr>
        <p:spPr>
          <a:xfrm>
            <a:off x="2590800" y="3848100"/>
            <a:ext cx="1981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rPr>
              <a:t>كود التعرف على المنتج</a:t>
            </a:r>
            <a:endParaRPr lang="en-US" dirty="0">
              <a:solidFill>
                <a:schemeClr val="tx1"/>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2644061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pPr algn="r"/>
            <a:r>
              <a:rPr lang="en-US" sz="4000" b="1" dirty="0"/>
              <a:t> Shackles                          </a:t>
            </a:r>
            <a:r>
              <a:rPr lang="ar-EG" sz="4000" b="1" dirty="0"/>
              <a:t>الأقفال</a:t>
            </a:r>
            <a:endParaRPr lang="en-US" sz="4000" b="1" dirty="0"/>
          </a:p>
        </p:txBody>
      </p:sp>
      <p:sp>
        <p:nvSpPr>
          <p:cNvPr id="3" name="Content Placeholder 2"/>
          <p:cNvSpPr>
            <a:spLocks noGrp="1"/>
          </p:cNvSpPr>
          <p:nvPr>
            <p:ph sz="quarter" idx="1"/>
          </p:nvPr>
        </p:nvSpPr>
        <p:spPr>
          <a:xfrm>
            <a:off x="457200" y="1066800"/>
            <a:ext cx="7467600" cy="5407152"/>
          </a:xfrm>
        </p:spPr>
        <p:txBody>
          <a:bodyPr>
            <a:normAutofit fontScale="92500" lnSpcReduction="20000"/>
          </a:bodyPr>
          <a:lstStyle/>
          <a:p>
            <a:r>
              <a:rPr lang="en-US" b="1" dirty="0"/>
              <a:t>Tensile Strength </a:t>
            </a:r>
            <a:r>
              <a:rPr lang="ar-EG" b="1" dirty="0"/>
              <a:t>       قوة الشد                                      </a:t>
            </a:r>
          </a:p>
          <a:p>
            <a:pPr algn="r" rtl="1"/>
            <a:r>
              <a:rPr lang="ar-EG" dirty="0"/>
              <a:t>قدرة القفل على حمل الوزن</a:t>
            </a:r>
          </a:p>
          <a:p>
            <a:pPr algn="r" rtl="1"/>
            <a:endParaRPr lang="en-US" dirty="0"/>
          </a:p>
          <a:p>
            <a:pPr algn="r" rtl="1"/>
            <a:endParaRPr lang="en-US" dirty="0"/>
          </a:p>
          <a:p>
            <a:r>
              <a:rPr lang="en-US" b="1" dirty="0"/>
              <a:t>Ductility</a:t>
            </a:r>
            <a:r>
              <a:rPr lang="ar-EG" b="1" dirty="0"/>
              <a:t>  الليونة                                                           </a:t>
            </a:r>
          </a:p>
          <a:p>
            <a:pPr algn="r" rtl="1"/>
            <a:r>
              <a:rPr lang="ar-EG" dirty="0"/>
              <a:t>امكانية تشوه (تأثر) القفل بالحمل الزائد    </a:t>
            </a:r>
            <a:endParaRPr lang="en-US" dirty="0"/>
          </a:p>
          <a:p>
            <a:pPr algn="r" rtl="1"/>
            <a:endParaRPr lang="ar-EG" dirty="0"/>
          </a:p>
          <a:p>
            <a:pPr algn="r" rtl="1"/>
            <a:r>
              <a:rPr lang="ar-EG" dirty="0"/>
              <a:t>  </a:t>
            </a:r>
            <a:endParaRPr lang="en-US" dirty="0"/>
          </a:p>
          <a:p>
            <a:r>
              <a:rPr lang="en-US" b="1" dirty="0"/>
              <a:t>Fatigue Strength</a:t>
            </a:r>
            <a:r>
              <a:rPr lang="ar-EG" b="1" dirty="0"/>
              <a:t> التحمل                                          </a:t>
            </a:r>
          </a:p>
          <a:p>
            <a:pPr algn="r" rtl="1"/>
            <a:r>
              <a:rPr lang="ar-EG" dirty="0"/>
              <a:t>     قدرة القفل على تحمل الإستخدام المتكرر</a:t>
            </a:r>
            <a:endParaRPr lang="en-US" dirty="0"/>
          </a:p>
          <a:p>
            <a:pPr algn="r" rtl="1"/>
            <a:r>
              <a:rPr lang="en-US" dirty="0"/>
              <a:t>1.5 </a:t>
            </a:r>
            <a:r>
              <a:rPr lang="ar-EG" dirty="0"/>
              <a:t>مرة الحمل الآمن لمدة 20000 دورة</a:t>
            </a:r>
            <a:endParaRPr lang="en-US" dirty="0"/>
          </a:p>
          <a:p>
            <a:pPr algn="r" rtl="1"/>
            <a:endParaRPr lang="ar-EG" dirty="0"/>
          </a:p>
          <a:p>
            <a:pPr algn="r" rtl="1"/>
            <a:endParaRPr lang="en-US" dirty="0"/>
          </a:p>
          <a:p>
            <a:r>
              <a:rPr lang="en-US" b="1" dirty="0"/>
              <a:t>Impact Strength</a:t>
            </a:r>
            <a:r>
              <a:rPr lang="ar-EG" b="1" dirty="0"/>
              <a:t> الصلابة (تحمل الصدمات)                   </a:t>
            </a:r>
          </a:p>
          <a:p>
            <a:pPr algn="r" rtl="1"/>
            <a:r>
              <a:rPr lang="ar-EG" dirty="0"/>
              <a:t>قدرة القفل على حمل وزن بسرعة</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6600" y="1403445"/>
            <a:ext cx="1572336" cy="117925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6600" y="3048000"/>
            <a:ext cx="1572336" cy="10668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599" y="4572000"/>
            <a:ext cx="1564659" cy="95932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5898676"/>
            <a:ext cx="1564659" cy="959324"/>
          </a:xfrm>
          <a:prstGeom prst="rect">
            <a:avLst/>
          </a:prstGeom>
        </p:spPr>
      </p:pic>
      <p:sp>
        <p:nvSpPr>
          <p:cNvPr id="8" name="Up-Down Arrow 7"/>
          <p:cNvSpPr/>
          <p:nvPr/>
        </p:nvSpPr>
        <p:spPr>
          <a:xfrm>
            <a:off x="1371600" y="4267200"/>
            <a:ext cx="128232" cy="381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3733800" y="5607524"/>
            <a:ext cx="228600" cy="3360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5"/>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441203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hlinkClick r:id="rId2" action="ppaction://hlinkfile"/>
              </a:rPr>
              <a:t>Shackles</a:t>
            </a:r>
            <a:r>
              <a:rPr lang="ar-EG" b="1" dirty="0">
                <a:hlinkClick r:id="rId2" action="ppaction://hlinkfile"/>
              </a:rPr>
              <a:t> الأقفال                                              </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447799"/>
            <a:ext cx="2050542" cy="2286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3492" y="1600199"/>
            <a:ext cx="1617508" cy="1981199"/>
          </a:xfrm>
          <a:prstGeom prst="rect">
            <a:avLst/>
          </a:prstGeom>
        </p:spPr>
      </p:pic>
      <p:sp>
        <p:nvSpPr>
          <p:cNvPr id="6" name="TextBox 5"/>
          <p:cNvSpPr txBox="1"/>
          <p:nvPr/>
        </p:nvSpPr>
        <p:spPr>
          <a:xfrm>
            <a:off x="533400" y="4114800"/>
            <a:ext cx="2667000" cy="923330"/>
          </a:xfrm>
          <a:prstGeom prst="rect">
            <a:avLst/>
          </a:prstGeom>
          <a:noFill/>
        </p:spPr>
        <p:txBody>
          <a:bodyPr wrap="square" rtlCol="0">
            <a:spAutoFit/>
          </a:bodyPr>
          <a:lstStyle/>
          <a:p>
            <a:pPr algn="ctr"/>
            <a:r>
              <a:rPr lang="en-US" dirty="0"/>
              <a:t>Screw Pin Shackle</a:t>
            </a:r>
          </a:p>
          <a:p>
            <a:pPr algn="ctr"/>
            <a:r>
              <a:rPr lang="ar-EG" b="1" dirty="0"/>
              <a:t>يستخدم في رفع ونقل الأحمال ويتم ربطه قبل كل عملية رفع</a:t>
            </a:r>
            <a:endParaRPr lang="en-US" b="1" dirty="0"/>
          </a:p>
        </p:txBody>
      </p:sp>
      <p:sp>
        <p:nvSpPr>
          <p:cNvPr id="7" name="TextBox 6"/>
          <p:cNvSpPr txBox="1"/>
          <p:nvPr/>
        </p:nvSpPr>
        <p:spPr>
          <a:xfrm>
            <a:off x="5676900" y="4114800"/>
            <a:ext cx="2705100" cy="1200329"/>
          </a:xfrm>
          <a:prstGeom prst="rect">
            <a:avLst/>
          </a:prstGeom>
          <a:noFill/>
        </p:spPr>
        <p:txBody>
          <a:bodyPr wrap="square" rtlCol="0">
            <a:spAutoFit/>
          </a:bodyPr>
          <a:lstStyle/>
          <a:p>
            <a:pPr algn="ctr"/>
            <a:r>
              <a:rPr lang="en-US" dirty="0"/>
              <a:t>Bolt Type Shackle</a:t>
            </a:r>
          </a:p>
          <a:p>
            <a:pPr algn="ctr" rtl="1"/>
            <a:r>
              <a:rPr lang="ar-EG" b="1" dirty="0"/>
              <a:t>يستخدم في التركيبات طويلة الأجل في حالة عدم الحاجة للفك والتركيب باستمرار </a:t>
            </a:r>
            <a:endParaRPr lang="en-US" b="1" dirty="0"/>
          </a:p>
        </p:txBody>
      </p:sp>
      <p:pic>
        <p:nvPicPr>
          <p:cNvPr id="8194" name="Picture 2" descr="http://ep.yimg.com/ay/yhst-88039420719426/crosby-s-281-web-sling-shackle-3-1-4t-1021048-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200" y="1638299"/>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48000" y="4306669"/>
            <a:ext cx="2705100" cy="646331"/>
          </a:xfrm>
          <a:prstGeom prst="rect">
            <a:avLst/>
          </a:prstGeom>
          <a:noFill/>
        </p:spPr>
        <p:txBody>
          <a:bodyPr wrap="square" rtlCol="0">
            <a:spAutoFit/>
          </a:bodyPr>
          <a:lstStyle/>
          <a:p>
            <a:pPr algn="ctr"/>
            <a:r>
              <a:rPr lang="en-US" dirty="0"/>
              <a:t>Wide Body Shackle</a:t>
            </a:r>
          </a:p>
          <a:p>
            <a:pPr algn="ctr" rtl="1"/>
            <a:r>
              <a:rPr lang="ar-EG" b="1" dirty="0"/>
              <a:t>يستخدم مع الويرات القماش</a:t>
            </a:r>
            <a:endParaRPr lang="en-US" b="1"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1974931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b="1" dirty="0"/>
              <a:t>تصبين (توصيل) الويرات بالهوك</a:t>
            </a:r>
            <a:br>
              <a:rPr lang="en-US" b="1" dirty="0"/>
            </a:br>
            <a:r>
              <a:rPr lang="en-US" b="1" dirty="0"/>
              <a:t>Connection of Slings to Hook</a:t>
            </a:r>
          </a:p>
        </p:txBody>
      </p:sp>
      <p:sp>
        <p:nvSpPr>
          <p:cNvPr id="3" name="Content Placeholder 2"/>
          <p:cNvSpPr>
            <a:spLocks noGrp="1"/>
          </p:cNvSpPr>
          <p:nvPr>
            <p:ph sz="quarter" idx="1"/>
          </p:nvPr>
        </p:nvSpPr>
        <p:spPr>
          <a:xfrm>
            <a:off x="4114800" y="1600200"/>
            <a:ext cx="3810000" cy="4873752"/>
          </a:xfrm>
        </p:spPr>
        <p:txBody>
          <a:bodyPr/>
          <a:lstStyle/>
          <a:p>
            <a:pPr algn="r" rtl="1"/>
            <a:r>
              <a:rPr lang="ar-EG" dirty="0"/>
              <a:t>لا يجب فتح الغاصة (العين) (</a:t>
            </a:r>
            <a:r>
              <a:rPr lang="en-US" dirty="0"/>
              <a:t>W</a:t>
            </a:r>
            <a:r>
              <a:rPr lang="ar-EG" dirty="0"/>
              <a:t>) الخاصة بالواير لأكثر من 50% من طول الغاصة (</a:t>
            </a:r>
            <a:r>
              <a:rPr lang="en-US" dirty="0"/>
              <a:t>L</a:t>
            </a:r>
            <a:r>
              <a:rPr lang="ar-EG" dirty="0"/>
              <a:t>)</a:t>
            </a:r>
          </a:p>
          <a:p>
            <a:pPr algn="r" rtl="1"/>
            <a:endParaRPr lang="ar-EG" dirty="0"/>
          </a:p>
          <a:p>
            <a:pPr algn="r" rtl="1"/>
            <a:r>
              <a:rPr lang="ar-EG" dirty="0"/>
              <a:t>سمك الهوك المستخدم يجب أن يقل عن 50% من طول الغاصة (</a:t>
            </a:r>
            <a:r>
              <a:rPr lang="en-US" dirty="0"/>
              <a:t>L</a:t>
            </a:r>
            <a:r>
              <a:rPr lang="ar-EG" dirty="0"/>
              <a:t>)</a:t>
            </a:r>
          </a:p>
          <a:p>
            <a:pPr algn="r" rtl="1"/>
            <a:endParaRPr lang="ar-EG" dirty="0"/>
          </a:p>
          <a:p>
            <a:pPr algn="r" rtl="1"/>
            <a:r>
              <a:rPr lang="ar-EG" dirty="0"/>
              <a:t>في حالة الويرات القماش يجب أن يقل سمك الهوك عن 1/3 طول الغاصة (</a:t>
            </a:r>
            <a:r>
              <a:rPr lang="en-US" dirty="0"/>
              <a:t>L</a:t>
            </a:r>
            <a:r>
              <a:rPr lang="ar-EG" dirty="0"/>
              <a:t>)</a:t>
            </a:r>
            <a:endParaRPr lang="en-US" dirty="0"/>
          </a:p>
        </p:txBody>
      </p:sp>
      <p:pic>
        <p:nvPicPr>
          <p:cNvPr id="5122" name="Picture 2" descr="http://www.ashleysling.com/wrs1.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2209800"/>
            <a:ext cx="3276600" cy="10763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18717472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90550" y="914400"/>
            <a:ext cx="2381250" cy="2057400"/>
            <a:chOff x="590550" y="914400"/>
            <a:chExt cx="2381250" cy="2057400"/>
          </a:xfrm>
        </p:grpSpPr>
        <p:cxnSp>
          <p:nvCxnSpPr>
            <p:cNvPr id="11" name="Straight Connector 10"/>
            <p:cNvCxnSpPr/>
            <p:nvPr/>
          </p:nvCxnSpPr>
          <p:spPr>
            <a:xfrm flipH="1">
              <a:off x="590550" y="2971800"/>
              <a:ext cx="2381250" cy="0"/>
            </a:xfrm>
            <a:prstGeom prst="line">
              <a:avLst/>
            </a:prstGeom>
            <a:ln w="158750"/>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85800" y="914400"/>
              <a:ext cx="2209800" cy="1989787"/>
              <a:chOff x="685800" y="1210613"/>
              <a:chExt cx="2209800" cy="1989787"/>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t="65587" b="-9059"/>
              <a:stretch/>
            </p:blipFill>
            <p:spPr bwMode="auto">
              <a:xfrm>
                <a:off x="1070993" y="1210613"/>
                <a:ext cx="1515613" cy="126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H="1">
                <a:off x="1788851" y="1981200"/>
                <a:ext cx="185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85800" y="1981200"/>
                <a:ext cx="11049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90700" y="1981200"/>
                <a:ext cx="110490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411549" y="2133600"/>
                <a:ext cx="569651"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45</a:t>
                </a:r>
                <a:endParaRPr lang="en-US" dirty="0">
                  <a:solidFill>
                    <a:schemeClr val="tx1"/>
                  </a:solidFill>
                </a:endParaRPr>
              </a:p>
            </p:txBody>
          </p:sp>
        </p:grpSp>
        <p:sp>
          <p:nvSpPr>
            <p:cNvPr id="26" name="Rectangle 25"/>
            <p:cNvSpPr/>
            <p:nvPr/>
          </p:nvSpPr>
          <p:spPr>
            <a:xfrm>
              <a:off x="1640149" y="1828800"/>
              <a:ext cx="569651"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45</a:t>
              </a:r>
            </a:p>
          </p:txBody>
        </p:sp>
      </p:grpSp>
      <p:sp>
        <p:nvSpPr>
          <p:cNvPr id="50" name="TextBox 49"/>
          <p:cNvSpPr txBox="1"/>
          <p:nvPr/>
        </p:nvSpPr>
        <p:spPr>
          <a:xfrm>
            <a:off x="152400" y="3242846"/>
            <a:ext cx="3505200" cy="338554"/>
          </a:xfrm>
          <a:prstGeom prst="rect">
            <a:avLst/>
          </a:prstGeom>
          <a:noFill/>
        </p:spPr>
        <p:txBody>
          <a:bodyPr wrap="square" rtlCol="0">
            <a:spAutoFit/>
          </a:bodyPr>
          <a:lstStyle/>
          <a:p>
            <a:pPr algn="ctr" rtl="1"/>
            <a:r>
              <a:rPr lang="ar-EG" sz="1600" b="1" dirty="0"/>
              <a:t>يجب ألا تزيد الزاوية على الهوك عن 90 درجة</a:t>
            </a:r>
            <a:endParaRPr lang="en-US" sz="1600" b="1" dirty="0"/>
          </a:p>
        </p:txBody>
      </p:sp>
      <p:sp>
        <p:nvSpPr>
          <p:cNvPr id="51" name="TextBox 50"/>
          <p:cNvSpPr txBox="1"/>
          <p:nvPr/>
        </p:nvSpPr>
        <p:spPr>
          <a:xfrm>
            <a:off x="4343400" y="3200400"/>
            <a:ext cx="3505200" cy="584775"/>
          </a:xfrm>
          <a:prstGeom prst="rect">
            <a:avLst/>
          </a:prstGeom>
          <a:noFill/>
        </p:spPr>
        <p:txBody>
          <a:bodyPr wrap="square" rtlCol="0">
            <a:spAutoFit/>
          </a:bodyPr>
          <a:lstStyle/>
          <a:p>
            <a:pPr algn="ctr" rtl="1"/>
            <a:r>
              <a:rPr lang="ar-EG" sz="1600" b="1" dirty="0"/>
              <a:t>يجب ألا تزيد الزاوية على القفل (الوصلة) عن 120 درجة</a:t>
            </a:r>
            <a:endParaRPr lang="en-US" sz="1600" b="1" dirty="0"/>
          </a:p>
        </p:txBody>
      </p:sp>
      <p:pic>
        <p:nvPicPr>
          <p:cNvPr id="5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5587" b="-9059"/>
          <a:stretch/>
        </p:blipFill>
        <p:spPr bwMode="auto">
          <a:xfrm>
            <a:off x="1219200" y="4648200"/>
            <a:ext cx="1152525"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Straight Connector 52"/>
          <p:cNvCxnSpPr/>
          <p:nvPr/>
        </p:nvCxnSpPr>
        <p:spPr>
          <a:xfrm flipH="1">
            <a:off x="1075187" y="4831080"/>
            <a:ext cx="677413" cy="87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524000" y="4876800"/>
            <a:ext cx="228600" cy="1028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99656" y="4876800"/>
            <a:ext cx="181544"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828800" y="4876800"/>
            <a:ext cx="562544"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a:off x="5373092" y="4199138"/>
            <a:ext cx="1028563" cy="112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a:xfrm flipH="1">
            <a:off x="5029200" y="4953000"/>
            <a:ext cx="609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19800" y="4953000"/>
            <a:ext cx="562544"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602550" y="5029200"/>
            <a:ext cx="11245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14456" y="5029200"/>
            <a:ext cx="181544" cy="99060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osama.tawfik\Desktop\Rigging Photos\x-r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5831" y="5437778"/>
            <a:ext cx="1290324" cy="12144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sama.tawfik\Desktop\Rigging Photos\bigstock-vector-green-positive-checkmar-169556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56394" y="5524500"/>
            <a:ext cx="1170578" cy="1170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sama.tawfik\Desktop\Rigging Photos\WR-4-Leg-Bridl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74359" y="4058260"/>
            <a:ext cx="1926031" cy="15456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sama.tawfik\Desktop\Rigging Photos\ade-8-6mm-4-leg-2.36-tonne-chain-slings-1220-p.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95750" y="4013200"/>
            <a:ext cx="1123950" cy="12700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81000" y="6214646"/>
            <a:ext cx="3505200" cy="338554"/>
          </a:xfrm>
          <a:prstGeom prst="rect">
            <a:avLst/>
          </a:prstGeom>
          <a:noFill/>
        </p:spPr>
        <p:txBody>
          <a:bodyPr wrap="square" rtlCol="0">
            <a:spAutoFit/>
          </a:bodyPr>
          <a:lstStyle/>
          <a:p>
            <a:pPr algn="ctr" rtl="1"/>
            <a:r>
              <a:rPr lang="ar-EG" sz="1600" b="1" dirty="0"/>
              <a:t>لا يجب وضع أكثر من 2 واير بالهوك</a:t>
            </a:r>
            <a:endParaRPr lang="en-US" sz="1600" b="1" dirty="0"/>
          </a:p>
        </p:txBody>
      </p:sp>
      <p:sp>
        <p:nvSpPr>
          <p:cNvPr id="41" name="TextBox 40"/>
          <p:cNvSpPr txBox="1"/>
          <p:nvPr/>
        </p:nvSpPr>
        <p:spPr>
          <a:xfrm>
            <a:off x="4876800" y="6138446"/>
            <a:ext cx="3505200" cy="584775"/>
          </a:xfrm>
          <a:prstGeom prst="rect">
            <a:avLst/>
          </a:prstGeom>
          <a:noFill/>
        </p:spPr>
        <p:txBody>
          <a:bodyPr wrap="square" rtlCol="0">
            <a:spAutoFit/>
          </a:bodyPr>
          <a:lstStyle/>
          <a:p>
            <a:pPr algn="ctr" rtl="1"/>
            <a:r>
              <a:rPr lang="ar-EG" sz="1600" b="1" dirty="0"/>
              <a:t>يتم استخدام وصلة تجميع (حلقة) في حالة زيادة عدد الويرات عن 2 واير</a:t>
            </a:r>
            <a:endParaRPr lang="en-US" sz="1600" b="1" dirty="0"/>
          </a:p>
        </p:txBody>
      </p:sp>
      <p:pic>
        <p:nvPicPr>
          <p:cNvPr id="15" name="Picture 14"/>
          <p:cNvPicPr>
            <a:picLocks noChangeAspect="1"/>
          </p:cNvPicPr>
          <p:nvPr/>
        </p:nvPicPr>
        <p:blipFill rotWithShape="1">
          <a:blip r:embed="rId9">
            <a:extLst>
              <a:ext uri="{28A0092B-C50C-407E-A947-70E740481C1C}">
                <a14:useLocalDpi xmlns:a14="http://schemas.microsoft.com/office/drawing/2010/main"/>
              </a:ext>
            </a:extLst>
          </a:blip>
          <a:srcRect b="7292"/>
          <a:stretch/>
        </p:blipFill>
        <p:spPr>
          <a:xfrm>
            <a:off x="4343400" y="1021080"/>
            <a:ext cx="3209925" cy="2103120"/>
          </a:xfrm>
          <a:prstGeom prst="rect">
            <a:avLst/>
          </a:prstGeom>
        </p:spPr>
      </p:pic>
      <p:sp>
        <p:nvSpPr>
          <p:cNvPr id="2" name="Slide Number Placeholder 1"/>
          <p:cNvSpPr>
            <a:spLocks noGrp="1"/>
          </p:cNvSpPr>
          <p:nvPr>
            <p:ph type="sldNum" sz="quarter" idx="15"/>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14974425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a:t>Shackles</a:t>
            </a:r>
            <a:r>
              <a:rPr lang="ar-EG" b="1" dirty="0"/>
              <a:t>الأقفال                                                </a:t>
            </a:r>
            <a:endParaRPr lang="en-US" b="1" dirty="0"/>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3886200"/>
            <a:ext cx="6172200" cy="2741202"/>
          </a:xfrm>
          <a:prstGeom prst="rect">
            <a:avLst/>
          </a:prstGeom>
        </p:spPr>
      </p:pic>
      <p:sp>
        <p:nvSpPr>
          <p:cNvPr id="11" name="TextBox 10"/>
          <p:cNvSpPr txBox="1"/>
          <p:nvPr/>
        </p:nvSpPr>
        <p:spPr>
          <a:xfrm>
            <a:off x="6029325" y="1143000"/>
            <a:ext cx="2505075" cy="2031325"/>
          </a:xfrm>
          <a:prstGeom prst="rect">
            <a:avLst/>
          </a:prstGeom>
          <a:noFill/>
        </p:spPr>
        <p:txBody>
          <a:bodyPr wrap="square" rtlCol="0">
            <a:spAutoFit/>
          </a:bodyPr>
          <a:lstStyle/>
          <a:p>
            <a:pPr marL="285750" indent="-285750" algn="r" rtl="1">
              <a:buFont typeface="Arial" panose="020B0604020202020204" pitchFamily="34" charset="0"/>
              <a:buChar char="•"/>
            </a:pPr>
            <a:r>
              <a:rPr lang="ar-EG" dirty="0"/>
              <a:t>في حالة </a:t>
            </a:r>
            <a:r>
              <a:rPr lang="en-US" dirty="0"/>
              <a:t>Spreader Beam</a:t>
            </a:r>
            <a:r>
              <a:rPr lang="ar-EG" dirty="0"/>
              <a:t> يمكن استخدام أقفال مزودة بمسمار أو بنز</a:t>
            </a:r>
            <a:r>
              <a:rPr lang="en-US" dirty="0"/>
              <a:t>Bolt Type Shackle</a:t>
            </a:r>
            <a:r>
              <a:rPr lang="ar-EG" dirty="0"/>
              <a:t>بينما تستخدم أقفال </a:t>
            </a:r>
            <a:r>
              <a:rPr lang="en-US" dirty="0"/>
              <a:t>Screw Type Shackle</a:t>
            </a:r>
            <a:r>
              <a:rPr lang="ar-EG" dirty="0"/>
              <a:t> لتصبين الطرد </a:t>
            </a:r>
            <a:endParaRPr lang="en-US" dirty="0"/>
          </a:p>
        </p:txBody>
      </p:sp>
      <p:sp>
        <p:nvSpPr>
          <p:cNvPr id="12" name="TextBox 11"/>
          <p:cNvSpPr txBox="1"/>
          <p:nvPr/>
        </p:nvSpPr>
        <p:spPr>
          <a:xfrm>
            <a:off x="6019800" y="4237672"/>
            <a:ext cx="2667000" cy="1754326"/>
          </a:xfrm>
          <a:prstGeom prst="rect">
            <a:avLst/>
          </a:prstGeom>
          <a:noFill/>
        </p:spPr>
        <p:txBody>
          <a:bodyPr wrap="square" rtlCol="0">
            <a:spAutoFit/>
          </a:bodyPr>
          <a:lstStyle/>
          <a:p>
            <a:pPr marL="285750" indent="-285750" algn="r" rtl="1">
              <a:buFont typeface="Arial" panose="020B0604020202020204" pitchFamily="34" charset="0"/>
              <a:buChar char="•"/>
            </a:pPr>
            <a:r>
              <a:rPr lang="ar-EG" dirty="0"/>
              <a:t>لا يتم وضع المسمار الخاص بالقفل على الواير المتحرك.</a:t>
            </a:r>
          </a:p>
          <a:p>
            <a:pPr marL="285750" indent="-285750" algn="r" rtl="1">
              <a:buFont typeface="Arial" panose="020B0604020202020204" pitchFamily="34" charset="0"/>
              <a:buChar char="•"/>
            </a:pPr>
            <a:endParaRPr lang="ar-EG" dirty="0"/>
          </a:p>
          <a:p>
            <a:pPr marL="285750" indent="-285750" algn="r" rtl="1">
              <a:buFont typeface="Arial" panose="020B0604020202020204" pitchFamily="34" charset="0"/>
              <a:buChar char="•"/>
            </a:pPr>
            <a:r>
              <a:rPr lang="ar-EG" dirty="0"/>
              <a:t>يفضل وضع رصاصة </a:t>
            </a:r>
            <a:r>
              <a:rPr lang="en-US" dirty="0"/>
              <a:t>Thimble</a:t>
            </a:r>
            <a:r>
              <a:rPr lang="ar-EG" dirty="0"/>
              <a:t> على الغاصة (العين) لمنع الإحتكاك بالواير</a:t>
            </a:r>
            <a:endParaRPr lang="en-US" dirty="0"/>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1143000"/>
            <a:ext cx="5715000" cy="2114550"/>
          </a:xfrm>
          <a:prstGeom prst="rect">
            <a:avLst/>
          </a:prstGeom>
        </p:spPr>
      </p:pic>
      <p:sp>
        <p:nvSpPr>
          <p:cNvPr id="3" name="Slide Number Placeholder 2"/>
          <p:cNvSpPr>
            <a:spLocks noGrp="1"/>
          </p:cNvSpPr>
          <p:nvPr>
            <p:ph type="sldNum" sz="quarter" idx="15"/>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301299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pPr algn="r" rtl="1"/>
            <a:r>
              <a:rPr lang="ar-EG" b="1" dirty="0"/>
              <a:t>السلاسل  </a:t>
            </a:r>
            <a:r>
              <a:rPr lang="en-US" b="1" dirty="0"/>
              <a:t>Chains                                            </a:t>
            </a:r>
          </a:p>
        </p:txBody>
      </p:sp>
      <p:sp>
        <p:nvSpPr>
          <p:cNvPr id="3" name="Content Placeholder 2"/>
          <p:cNvSpPr>
            <a:spLocks noGrp="1"/>
          </p:cNvSpPr>
          <p:nvPr>
            <p:ph sz="quarter" idx="1"/>
          </p:nvPr>
        </p:nvSpPr>
        <p:spPr>
          <a:xfrm>
            <a:off x="2743200" y="1600200"/>
            <a:ext cx="5562600" cy="4873752"/>
          </a:xfrm>
        </p:spPr>
        <p:txBody>
          <a:bodyPr>
            <a:normAutofit lnSpcReduction="10000"/>
          </a:bodyPr>
          <a:lstStyle/>
          <a:p>
            <a:pPr algn="r" rtl="1"/>
            <a:r>
              <a:rPr lang="ar-EG" dirty="0"/>
              <a:t>يجب أن توجد لوحة معدنية على السلسلة توضح حجم وطول السلسلة, نوع المعدن, القدرة والحمولة والرقم الخاص بالمصنع </a:t>
            </a:r>
          </a:p>
          <a:p>
            <a:pPr marL="0" indent="0" algn="r" rtl="1">
              <a:buNone/>
            </a:pPr>
            <a:endParaRPr lang="ar-EG" dirty="0"/>
          </a:p>
          <a:p>
            <a:pPr algn="r" rtl="1"/>
            <a:r>
              <a:rPr lang="ar-EG" dirty="0"/>
              <a:t>تتم صناعة السلاسل  من درجات مختلفة من المعادن أشهرها 80 و 100 ويتم إختبارها وصناعتها طبقا لمعايير الجمعية الأمريكية للفحص والخامات. وفي حال استخدام أية سلاسل ذات درجات مختلفة يتم استخدامها طبقا لتوصيات المصنع</a:t>
            </a:r>
          </a:p>
          <a:p>
            <a:pPr marL="0" indent="0" algn="r" rtl="1">
              <a:buNone/>
            </a:pPr>
            <a:endParaRPr lang="ar-EG" dirty="0"/>
          </a:p>
          <a:p>
            <a:pPr algn="r" rtl="1"/>
            <a:r>
              <a:rPr lang="ar-EG" dirty="0"/>
              <a:t>في حالة استخدام السلاسل في درجات الحرارة المنخفضة والتي تقل عن (-40 فهرنهايت) يجب الرجوع للمصنع.</a:t>
            </a:r>
          </a:p>
          <a:p>
            <a:pPr algn="r" rtl="1"/>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107" y="3200400"/>
            <a:ext cx="2410692" cy="16002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107" y="4953000"/>
            <a:ext cx="2410691" cy="1066799"/>
          </a:xfrm>
          <a:prstGeom prst="rect">
            <a:avLst/>
          </a:prstGeom>
        </p:spPr>
      </p:pic>
      <p:pic>
        <p:nvPicPr>
          <p:cNvPr id="7" name="Picture 5" descr="Slide13"/>
          <p:cNvPicPr>
            <a:picLocks noChangeAspect="1" noChangeArrowheads="1"/>
          </p:cNvPicPr>
          <p:nvPr/>
        </p:nvPicPr>
        <p:blipFill>
          <a:blip r:embed="rId4" cstate="email">
            <a:extLst>
              <a:ext uri="{28A0092B-C50C-407E-A947-70E740481C1C}">
                <a14:useLocalDpi xmlns:a14="http://schemas.microsoft.com/office/drawing/2010/main"/>
              </a:ext>
            </a:extLst>
          </a:blip>
          <a:srcRect l="46666" t="29259" r="11111" b="29259"/>
          <a:stretch>
            <a:fillRect/>
          </a:stretch>
        </p:blipFill>
        <p:spPr bwMode="auto">
          <a:xfrm>
            <a:off x="152400" y="1600200"/>
            <a:ext cx="2438399"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796097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a:t>Shackles</a:t>
            </a:r>
            <a:r>
              <a:rPr lang="ar-EG" b="1" dirty="0"/>
              <a:t>الأقفال                                                </a:t>
            </a:r>
            <a:endParaRPr lang="en-US" b="1" dirty="0"/>
          </a:p>
        </p:txBody>
      </p:sp>
      <p:sp>
        <p:nvSpPr>
          <p:cNvPr id="11" name="TextBox 10"/>
          <p:cNvSpPr txBox="1"/>
          <p:nvPr/>
        </p:nvSpPr>
        <p:spPr>
          <a:xfrm>
            <a:off x="4006513" y="1828800"/>
            <a:ext cx="3842087" cy="646331"/>
          </a:xfrm>
          <a:prstGeom prst="rect">
            <a:avLst/>
          </a:prstGeom>
          <a:noFill/>
        </p:spPr>
        <p:txBody>
          <a:bodyPr wrap="square" rtlCol="0">
            <a:spAutoFit/>
          </a:bodyPr>
          <a:lstStyle/>
          <a:p>
            <a:pPr marL="285750" indent="-285750" algn="r" rtl="1">
              <a:buFont typeface="Arial" panose="020B0604020202020204" pitchFamily="34" charset="0"/>
              <a:buChar char="•"/>
            </a:pPr>
            <a:r>
              <a:rPr lang="ar-EG" dirty="0"/>
              <a:t>حركة الواير على المسمار الخاص بالقفل قد تؤدي إلى فتحه</a:t>
            </a:r>
            <a:endParaRPr lang="en-US" dirty="0"/>
          </a:p>
        </p:txBody>
      </p:sp>
      <p:sp>
        <p:nvSpPr>
          <p:cNvPr id="12" name="TextBox 11"/>
          <p:cNvSpPr txBox="1"/>
          <p:nvPr/>
        </p:nvSpPr>
        <p:spPr>
          <a:xfrm>
            <a:off x="3581400" y="4038600"/>
            <a:ext cx="2667000" cy="646331"/>
          </a:xfrm>
          <a:prstGeom prst="rect">
            <a:avLst/>
          </a:prstGeom>
          <a:noFill/>
        </p:spPr>
        <p:txBody>
          <a:bodyPr wrap="square" rtlCol="0">
            <a:spAutoFit/>
          </a:bodyPr>
          <a:lstStyle/>
          <a:p>
            <a:pPr marL="285750" indent="-285750" algn="r" rtl="1">
              <a:buFont typeface="Arial" panose="020B0604020202020204" pitchFamily="34" charset="0"/>
              <a:buChar char="•"/>
            </a:pPr>
            <a:r>
              <a:rPr lang="ar-EG" dirty="0"/>
              <a:t>لا يتم وضع المسمار الخاص بالقفل على الواير المتحرك.</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3800475"/>
            <a:ext cx="3409950" cy="24288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4825" y="1162229"/>
            <a:ext cx="3162300" cy="18669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27556" y="3029129"/>
            <a:ext cx="2057400" cy="2390775"/>
          </a:xfrm>
          <a:prstGeom prst="rect">
            <a:avLst/>
          </a:prstGeom>
        </p:spPr>
      </p:pic>
      <p:sp>
        <p:nvSpPr>
          <p:cNvPr id="4" name="Slide Number Placeholder 3"/>
          <p:cNvSpPr>
            <a:spLocks noGrp="1"/>
          </p:cNvSpPr>
          <p:nvPr>
            <p:ph type="sldNum" sz="quarter" idx="15"/>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2404005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a:t>Shackles</a:t>
            </a:r>
            <a:r>
              <a:rPr lang="ar-EG" b="1" dirty="0"/>
              <a:t>الأقفال                                                </a:t>
            </a:r>
            <a:endParaRPr lang="en-US" b="1" dirty="0"/>
          </a:p>
        </p:txBody>
      </p:sp>
      <p:sp>
        <p:nvSpPr>
          <p:cNvPr id="11" name="TextBox 10"/>
          <p:cNvSpPr txBox="1"/>
          <p:nvPr/>
        </p:nvSpPr>
        <p:spPr>
          <a:xfrm>
            <a:off x="4006513" y="1828800"/>
            <a:ext cx="3842087" cy="923330"/>
          </a:xfrm>
          <a:prstGeom prst="rect">
            <a:avLst/>
          </a:prstGeom>
          <a:noFill/>
        </p:spPr>
        <p:txBody>
          <a:bodyPr wrap="square" rtlCol="0">
            <a:spAutoFit/>
          </a:bodyPr>
          <a:lstStyle/>
          <a:p>
            <a:pPr marL="285750" indent="-285750" algn="r" rtl="1">
              <a:buFont typeface="Arial" panose="020B0604020202020204" pitchFamily="34" charset="0"/>
              <a:buChar char="•"/>
            </a:pPr>
            <a:r>
              <a:rPr lang="ar-EG" dirty="0"/>
              <a:t>حجم القفل يجب أن يكون أكبر من قطر الواير</a:t>
            </a:r>
            <a:r>
              <a:rPr lang="en-US" dirty="0"/>
              <a:t> </a:t>
            </a:r>
            <a:r>
              <a:rPr lang="ar-EG" dirty="0"/>
              <a:t>, ويفضل استخدام غاصة برصاصة ( </a:t>
            </a:r>
            <a:r>
              <a:rPr lang="en-US" dirty="0"/>
              <a:t>Thimble</a:t>
            </a:r>
            <a:r>
              <a:rPr lang="ar-EG" dirty="0"/>
              <a:t>) لحماية الواير</a:t>
            </a:r>
            <a:endParaRPr lang="en-US" dirty="0"/>
          </a:p>
        </p:txBody>
      </p:sp>
      <p:sp>
        <p:nvSpPr>
          <p:cNvPr id="12" name="TextBox 11"/>
          <p:cNvSpPr txBox="1"/>
          <p:nvPr/>
        </p:nvSpPr>
        <p:spPr>
          <a:xfrm>
            <a:off x="3581400" y="4038600"/>
            <a:ext cx="2667000" cy="646331"/>
          </a:xfrm>
          <a:prstGeom prst="rect">
            <a:avLst/>
          </a:prstGeom>
          <a:noFill/>
        </p:spPr>
        <p:txBody>
          <a:bodyPr wrap="square" rtlCol="0">
            <a:spAutoFit/>
          </a:bodyPr>
          <a:lstStyle/>
          <a:p>
            <a:pPr marL="285750" indent="-285750" algn="r" rtl="1">
              <a:buFont typeface="Arial" panose="020B0604020202020204" pitchFamily="34" charset="0"/>
              <a:buChar char="•"/>
            </a:pPr>
            <a:r>
              <a:rPr lang="ar-EG" dirty="0"/>
              <a:t>لا يتم وضع المسمار الخاص بالقفل على الواير المتحرك.</a:t>
            </a: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27556" y="3029129"/>
            <a:ext cx="2057400" cy="23907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1220036"/>
            <a:ext cx="2057400" cy="3081516"/>
          </a:xfrm>
          <a:prstGeom prst="rect">
            <a:avLst/>
          </a:prstGeom>
        </p:spPr>
      </p:pic>
      <p:cxnSp>
        <p:nvCxnSpPr>
          <p:cNvPr id="6" name="Straight Arrow Connector 5"/>
          <p:cNvCxnSpPr/>
          <p:nvPr/>
        </p:nvCxnSpPr>
        <p:spPr>
          <a:xfrm flipH="1">
            <a:off x="1600200" y="3029129"/>
            <a:ext cx="73152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992" y="4361765"/>
            <a:ext cx="2274615" cy="2173069"/>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8800" y="5312222"/>
            <a:ext cx="1295400" cy="1219200"/>
          </a:xfrm>
          <a:prstGeom prst="rect">
            <a:avLst/>
          </a:prstGeom>
        </p:spPr>
      </p:pic>
      <p:sp>
        <p:nvSpPr>
          <p:cNvPr id="3" name="Slide Number Placeholder 2"/>
          <p:cNvSpPr>
            <a:spLocks noGrp="1"/>
          </p:cNvSpPr>
          <p:nvPr>
            <p:ph type="sldNum" sz="quarter" idx="15"/>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650782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وضع الأقفال</a:t>
            </a:r>
            <a:br>
              <a:rPr lang="en-US" b="1" dirty="0"/>
            </a:br>
            <a:r>
              <a:rPr lang="en-US" b="1" dirty="0"/>
              <a:t>Point Loading of Shackles</a:t>
            </a:r>
          </a:p>
        </p:txBody>
      </p:sp>
      <p:pic>
        <p:nvPicPr>
          <p:cNvPr id="2051" name="Picture 3" descr="C:\Users\osama.tawfik\Desktop\Rigging Photos\213_2b.jpg"/>
          <p:cNvPicPr>
            <a:picLocks noChangeAspect="1" noChangeArrowheads="1"/>
          </p:cNvPicPr>
          <p:nvPr/>
        </p:nvPicPr>
        <p:blipFill rotWithShape="1">
          <a:blip r:embed="rId2">
            <a:extLst>
              <a:ext uri="{28A0092B-C50C-407E-A947-70E740481C1C}">
                <a14:useLocalDpi xmlns:a14="http://schemas.microsoft.com/office/drawing/2010/main"/>
              </a:ext>
            </a:extLst>
          </a:blip>
          <a:srcRect t="2" b="59539"/>
          <a:stretch/>
        </p:blipFill>
        <p:spPr bwMode="auto">
          <a:xfrm>
            <a:off x="1143000" y="1828800"/>
            <a:ext cx="1676400" cy="1363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osama.tawfik\Desktop\Rigging Photos\213_2b.jpg"/>
          <p:cNvPicPr>
            <a:picLocks noChangeAspect="1" noChangeArrowheads="1"/>
          </p:cNvPicPr>
          <p:nvPr/>
        </p:nvPicPr>
        <p:blipFill rotWithShape="1">
          <a:blip r:embed="rId2">
            <a:extLst>
              <a:ext uri="{28A0092B-C50C-407E-A947-70E740481C1C}">
                <a14:useLocalDpi xmlns:a14="http://schemas.microsoft.com/office/drawing/2010/main"/>
              </a:ext>
            </a:extLst>
          </a:blip>
          <a:srcRect l="28604" t="48299" r="42304" b="29631"/>
          <a:stretch/>
        </p:blipFill>
        <p:spPr bwMode="auto">
          <a:xfrm>
            <a:off x="1600200" y="2743200"/>
            <a:ext cx="457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osama.tawfik\Desktop\Rigging Photos\213_2b.jpg"/>
          <p:cNvPicPr>
            <a:picLocks noChangeAspect="1" noChangeArrowheads="1"/>
          </p:cNvPicPr>
          <p:nvPr/>
        </p:nvPicPr>
        <p:blipFill rotWithShape="1">
          <a:blip r:embed="rId2">
            <a:extLst>
              <a:ext uri="{28A0092B-C50C-407E-A947-70E740481C1C}">
                <a14:useLocalDpi xmlns:a14="http://schemas.microsoft.com/office/drawing/2010/main"/>
              </a:ext>
            </a:extLst>
          </a:blip>
          <a:srcRect t="2" b="59539"/>
          <a:stretch/>
        </p:blipFill>
        <p:spPr bwMode="auto">
          <a:xfrm rot="10800000">
            <a:off x="5943599" y="1989772"/>
            <a:ext cx="1904999" cy="13630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osama.tawfik\Desktop\Rigging Photos\1.jpg"/>
          <p:cNvPicPr>
            <a:picLocks noChangeAspect="1" noChangeArrowheads="1"/>
          </p:cNvPicPr>
          <p:nvPr/>
        </p:nvPicPr>
        <p:blipFill rotWithShape="1">
          <a:blip r:embed="rId3">
            <a:extLst>
              <a:ext uri="{28A0092B-C50C-407E-A947-70E740481C1C}">
                <a14:useLocalDpi xmlns:a14="http://schemas.microsoft.com/office/drawing/2010/main"/>
              </a:ext>
            </a:extLst>
          </a:blip>
          <a:srcRect l="31862" t="48159" r="38725" b="37129"/>
          <a:stretch/>
        </p:blipFill>
        <p:spPr bwMode="auto">
          <a:xfrm>
            <a:off x="6896098" y="1828800"/>
            <a:ext cx="457200" cy="1092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0297" y="4431268"/>
            <a:ext cx="2286001" cy="369332"/>
          </a:xfrm>
          <a:prstGeom prst="rect">
            <a:avLst/>
          </a:prstGeom>
          <a:noFill/>
        </p:spPr>
        <p:txBody>
          <a:bodyPr wrap="square" rtlCol="0">
            <a:spAutoFit/>
          </a:bodyPr>
          <a:lstStyle/>
          <a:p>
            <a:r>
              <a:rPr lang="en-US" dirty="0"/>
              <a:t>Pin over Pin</a:t>
            </a:r>
          </a:p>
        </p:txBody>
      </p:sp>
      <p:sp>
        <p:nvSpPr>
          <p:cNvPr id="16" name="TextBox 15"/>
          <p:cNvSpPr txBox="1"/>
          <p:nvPr/>
        </p:nvSpPr>
        <p:spPr>
          <a:xfrm>
            <a:off x="3810000" y="4431268"/>
            <a:ext cx="2286001" cy="369332"/>
          </a:xfrm>
          <a:prstGeom prst="rect">
            <a:avLst/>
          </a:prstGeom>
          <a:noFill/>
        </p:spPr>
        <p:txBody>
          <a:bodyPr wrap="square" rtlCol="0">
            <a:spAutoFit/>
          </a:bodyPr>
          <a:lstStyle/>
          <a:p>
            <a:r>
              <a:rPr lang="en-US" dirty="0"/>
              <a:t>Body over Body</a:t>
            </a:r>
          </a:p>
        </p:txBody>
      </p:sp>
      <p:sp>
        <p:nvSpPr>
          <p:cNvPr id="17" name="TextBox 16"/>
          <p:cNvSpPr txBox="1"/>
          <p:nvPr/>
        </p:nvSpPr>
        <p:spPr>
          <a:xfrm>
            <a:off x="1143000" y="4431268"/>
            <a:ext cx="2286001" cy="369332"/>
          </a:xfrm>
          <a:prstGeom prst="rect">
            <a:avLst/>
          </a:prstGeom>
          <a:noFill/>
        </p:spPr>
        <p:txBody>
          <a:bodyPr wrap="square" rtlCol="0">
            <a:spAutoFit/>
          </a:bodyPr>
          <a:lstStyle/>
          <a:p>
            <a:r>
              <a:rPr lang="en-US" dirty="0"/>
              <a:t>Body over Pin</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600" y="5105400"/>
            <a:ext cx="1295400" cy="1295400"/>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800" y="5078104"/>
            <a:ext cx="1295400" cy="12954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9400" y="5098275"/>
            <a:ext cx="1123948" cy="1255058"/>
          </a:xfrm>
          <a:prstGeom prst="rect">
            <a:avLst/>
          </a:prstGeom>
        </p:spPr>
      </p:pic>
      <p:pic>
        <p:nvPicPr>
          <p:cNvPr id="2054" name="Picture 6" descr="http://thumb7.shutterstock.com/display_pic_with_logo/633994/383462065/stock-photo--d-pin-bow-shackles-connected-on-white-background-38346206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76600" y="1676400"/>
            <a:ext cx="2362201"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5"/>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26690275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توصيل الويرات بالأقفال</a:t>
            </a:r>
            <a:br>
              <a:rPr lang="en-US" b="1" dirty="0"/>
            </a:br>
            <a:r>
              <a:rPr lang="en-US" b="1" dirty="0"/>
              <a:t>Connection of Slings to shackle</a:t>
            </a:r>
          </a:p>
        </p:txBody>
      </p:sp>
      <p:pic>
        <p:nvPicPr>
          <p:cNvPr id="3075" name="Picture 3" descr="C:\Users\osama.tawfik\Desktop\Rigging Photos\212_2b.jpg"/>
          <p:cNvPicPr>
            <a:picLocks noChangeAspect="1" noChangeArrowheads="1"/>
          </p:cNvPicPr>
          <p:nvPr/>
        </p:nvPicPr>
        <p:blipFill rotWithShape="1">
          <a:blip r:embed="rId2">
            <a:extLst>
              <a:ext uri="{28A0092B-C50C-407E-A947-70E740481C1C}">
                <a14:useLocalDpi xmlns:a14="http://schemas.microsoft.com/office/drawing/2010/main"/>
              </a:ext>
            </a:extLst>
          </a:blip>
          <a:srcRect l="57116" t="17630" r="1532" b="3708"/>
          <a:stretch/>
        </p:blipFill>
        <p:spPr bwMode="auto">
          <a:xfrm>
            <a:off x="528850" y="1676400"/>
            <a:ext cx="7696201"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5334000"/>
            <a:ext cx="2667000" cy="646331"/>
          </a:xfrm>
          <a:prstGeom prst="rect">
            <a:avLst/>
          </a:prstGeom>
          <a:noFill/>
        </p:spPr>
        <p:txBody>
          <a:bodyPr wrap="square" rtlCol="0">
            <a:spAutoFit/>
          </a:bodyPr>
          <a:lstStyle/>
          <a:p>
            <a:pPr marL="285750" indent="-285750" algn="r" rtl="1">
              <a:buFont typeface="Arial" panose="020B0604020202020204" pitchFamily="34" charset="0"/>
              <a:buChar char="•"/>
            </a:pPr>
            <a:r>
              <a:rPr lang="ar-EG" b="1" dirty="0"/>
              <a:t>يجب أن يكون قطر القفل كبير كفاية لتفادي عصر الواير</a:t>
            </a:r>
            <a:endParaRPr lang="en-US" b="1" dirty="0"/>
          </a:p>
        </p:txBody>
      </p:sp>
      <p:sp>
        <p:nvSpPr>
          <p:cNvPr id="7" name="TextBox 6"/>
          <p:cNvSpPr txBox="1"/>
          <p:nvPr/>
        </p:nvSpPr>
        <p:spPr>
          <a:xfrm>
            <a:off x="381000" y="5334000"/>
            <a:ext cx="3352800" cy="923330"/>
          </a:xfrm>
          <a:prstGeom prst="rect">
            <a:avLst/>
          </a:prstGeom>
          <a:noFill/>
        </p:spPr>
        <p:txBody>
          <a:bodyPr wrap="square" rtlCol="0">
            <a:spAutoFit/>
          </a:bodyPr>
          <a:lstStyle/>
          <a:p>
            <a:pPr marL="285750" indent="-285750" algn="r" rtl="1">
              <a:buFont typeface="Arial" panose="020B0604020202020204" pitchFamily="34" charset="0"/>
              <a:buChar char="•"/>
            </a:pPr>
            <a:r>
              <a:rPr lang="ar-EG" b="1" dirty="0"/>
              <a:t>يجب أن يكون قطر القفل أكبر من قطر الواير إذا لم تكن هناك رصاصة بالغاصة (العين) </a:t>
            </a:r>
            <a:r>
              <a:rPr lang="en-US" b="1" dirty="0"/>
              <a:t>Thimble </a:t>
            </a:r>
          </a:p>
        </p:txBody>
      </p:sp>
      <p:sp>
        <p:nvSpPr>
          <p:cNvPr id="3" name="Slide Number Placeholder 2"/>
          <p:cNvSpPr>
            <a:spLocks noGrp="1"/>
          </p:cNvSpPr>
          <p:nvPr>
            <p:ph type="sldNum" sz="quarter" idx="15"/>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4009217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التحميل الجانبي على الأقفال</a:t>
            </a:r>
            <a:br>
              <a:rPr lang="ar-EG" b="1" dirty="0"/>
            </a:br>
            <a:r>
              <a:rPr lang="en-US" b="1" dirty="0"/>
              <a:t>Side Loading of Shackles</a:t>
            </a:r>
          </a:p>
        </p:txBody>
      </p:sp>
      <p:pic>
        <p:nvPicPr>
          <p:cNvPr id="4100" name="Picture 4" descr="https://www.lift-it.com/database/wysiwyg/images/212c.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676400"/>
            <a:ext cx="7848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5"/>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264757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hlinkClick r:id="rId2" action="ppaction://hlinkfile"/>
              </a:rPr>
              <a:t>التحميل الجانبي على الأقفال</a:t>
            </a:r>
            <a:br>
              <a:rPr lang="ar-EG" b="1" dirty="0">
                <a:hlinkClick r:id="rId2" action="ppaction://hlinkfile"/>
              </a:rPr>
            </a:br>
            <a:r>
              <a:rPr lang="en-US" b="1" dirty="0">
                <a:hlinkClick r:id="rId2" action="ppaction://hlinkfile"/>
              </a:rPr>
              <a:t>Side Loading of Shackles</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227" y="1752600"/>
            <a:ext cx="3438525" cy="199072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304979708"/>
              </p:ext>
            </p:extLst>
          </p:nvPr>
        </p:nvGraphicFramePr>
        <p:xfrm>
          <a:off x="3655752" y="1524000"/>
          <a:ext cx="4954848" cy="3235960"/>
        </p:xfrm>
        <a:graphic>
          <a:graphicData uri="http://schemas.openxmlformats.org/drawingml/2006/table">
            <a:tbl>
              <a:tblPr firstRow="1" bandRow="1">
                <a:tableStyleId>{5C22544A-7EE6-4342-B048-85BDC9FD1C3A}</a:tableStyleId>
              </a:tblPr>
              <a:tblGrid>
                <a:gridCol w="2477424">
                  <a:extLst>
                    <a:ext uri="{9D8B030D-6E8A-4147-A177-3AD203B41FA5}">
                      <a16:colId xmlns:a16="http://schemas.microsoft.com/office/drawing/2014/main" val="20000"/>
                    </a:ext>
                  </a:extLst>
                </a:gridCol>
                <a:gridCol w="2477424">
                  <a:extLst>
                    <a:ext uri="{9D8B030D-6E8A-4147-A177-3AD203B41FA5}">
                      <a16:colId xmlns:a16="http://schemas.microsoft.com/office/drawing/2014/main" val="20001"/>
                    </a:ext>
                  </a:extLst>
                </a:gridCol>
              </a:tblGrid>
              <a:tr h="370840">
                <a:tc>
                  <a:txBody>
                    <a:bodyPr/>
                    <a:lstStyle/>
                    <a:p>
                      <a:pPr algn="ctr" rtl="1"/>
                      <a:r>
                        <a:rPr lang="ar-EG" dirty="0"/>
                        <a:t>نسبة تخقيض الحمولة الآمنة</a:t>
                      </a:r>
                      <a:r>
                        <a:rPr lang="en-US" dirty="0"/>
                        <a:t> WLL </a:t>
                      </a:r>
                    </a:p>
                  </a:txBody>
                  <a:tcPr/>
                </a:tc>
                <a:tc>
                  <a:txBody>
                    <a:bodyPr/>
                    <a:lstStyle/>
                    <a:p>
                      <a:pPr algn="ctr" rtl="1"/>
                      <a:r>
                        <a:rPr lang="ar-EG" dirty="0"/>
                        <a:t>الزاوية من الخط الطولي (</a:t>
                      </a:r>
                      <a:r>
                        <a:rPr lang="en-US" dirty="0"/>
                        <a:t>in</a:t>
                      </a:r>
                      <a:r>
                        <a:rPr lang="en-US" baseline="0" dirty="0"/>
                        <a:t> line</a:t>
                      </a:r>
                      <a:r>
                        <a:rPr lang="ar-EG" baseline="0" dirty="0"/>
                        <a:t>)</a:t>
                      </a:r>
                      <a:endParaRPr lang="en-US" dirty="0"/>
                    </a:p>
                  </a:txBody>
                  <a:tcPr/>
                </a:tc>
                <a:extLst>
                  <a:ext uri="{0D108BD9-81ED-4DB2-BD59-A6C34878D82A}">
                    <a16:rowId xmlns:a16="http://schemas.microsoft.com/office/drawing/2014/main" val="10000"/>
                  </a:ext>
                </a:extLst>
              </a:tr>
              <a:tr h="370840">
                <a:tc>
                  <a:txBody>
                    <a:bodyPr/>
                    <a:lstStyle/>
                    <a:p>
                      <a:pPr algn="ctr" rtl="1"/>
                      <a:r>
                        <a:rPr lang="en-US" dirty="0"/>
                        <a:t>0%</a:t>
                      </a:r>
                    </a:p>
                  </a:txBody>
                  <a:tcPr/>
                </a:tc>
                <a:tc>
                  <a:txBody>
                    <a:bodyPr/>
                    <a:lstStyle/>
                    <a:p>
                      <a:pPr algn="ctr" rtl="1"/>
                      <a:r>
                        <a:rPr lang="en-US" dirty="0"/>
                        <a:t>0:10</a:t>
                      </a:r>
                    </a:p>
                  </a:txBody>
                  <a:tcPr/>
                </a:tc>
                <a:extLst>
                  <a:ext uri="{0D108BD9-81ED-4DB2-BD59-A6C34878D82A}">
                    <a16:rowId xmlns:a16="http://schemas.microsoft.com/office/drawing/2014/main" val="10001"/>
                  </a:ext>
                </a:extLst>
              </a:tr>
              <a:tr h="370840">
                <a:tc>
                  <a:txBody>
                    <a:bodyPr/>
                    <a:lstStyle/>
                    <a:p>
                      <a:pPr algn="ctr" rtl="1"/>
                      <a:r>
                        <a:rPr lang="en-US" dirty="0"/>
                        <a:t>15%</a:t>
                      </a:r>
                    </a:p>
                  </a:txBody>
                  <a:tcPr/>
                </a:tc>
                <a:tc>
                  <a:txBody>
                    <a:bodyPr/>
                    <a:lstStyle/>
                    <a:p>
                      <a:pPr algn="ctr" rtl="1"/>
                      <a:r>
                        <a:rPr lang="en-US" dirty="0"/>
                        <a:t>11:20</a:t>
                      </a:r>
                    </a:p>
                  </a:txBody>
                  <a:tcPr/>
                </a:tc>
                <a:extLst>
                  <a:ext uri="{0D108BD9-81ED-4DB2-BD59-A6C34878D82A}">
                    <a16:rowId xmlns:a16="http://schemas.microsoft.com/office/drawing/2014/main" val="10002"/>
                  </a:ext>
                </a:extLst>
              </a:tr>
              <a:tr h="370840">
                <a:tc>
                  <a:txBody>
                    <a:bodyPr/>
                    <a:lstStyle/>
                    <a:p>
                      <a:pPr algn="ctr" rtl="1"/>
                      <a:r>
                        <a:rPr lang="en-US" dirty="0"/>
                        <a:t>25%</a:t>
                      </a:r>
                    </a:p>
                  </a:txBody>
                  <a:tcPr/>
                </a:tc>
                <a:tc>
                  <a:txBody>
                    <a:bodyPr/>
                    <a:lstStyle/>
                    <a:p>
                      <a:pPr algn="ctr" rtl="1"/>
                      <a:r>
                        <a:rPr lang="en-US" dirty="0"/>
                        <a:t>21:30</a:t>
                      </a:r>
                    </a:p>
                  </a:txBody>
                  <a:tcPr/>
                </a:tc>
                <a:extLst>
                  <a:ext uri="{0D108BD9-81ED-4DB2-BD59-A6C34878D82A}">
                    <a16:rowId xmlns:a16="http://schemas.microsoft.com/office/drawing/2014/main" val="10003"/>
                  </a:ext>
                </a:extLst>
              </a:tr>
              <a:tr h="370840">
                <a:tc>
                  <a:txBody>
                    <a:bodyPr/>
                    <a:lstStyle/>
                    <a:p>
                      <a:pPr algn="ctr" rtl="1"/>
                      <a:r>
                        <a:rPr lang="en-US" dirty="0"/>
                        <a:t>30%</a:t>
                      </a:r>
                    </a:p>
                  </a:txBody>
                  <a:tcPr/>
                </a:tc>
                <a:tc>
                  <a:txBody>
                    <a:bodyPr/>
                    <a:lstStyle/>
                    <a:p>
                      <a:pPr algn="ctr" rtl="1"/>
                      <a:r>
                        <a:rPr lang="en-US" dirty="0"/>
                        <a:t>31:45</a:t>
                      </a:r>
                    </a:p>
                  </a:txBody>
                  <a:tcPr/>
                </a:tc>
                <a:extLst>
                  <a:ext uri="{0D108BD9-81ED-4DB2-BD59-A6C34878D82A}">
                    <a16:rowId xmlns:a16="http://schemas.microsoft.com/office/drawing/2014/main" val="10004"/>
                  </a:ext>
                </a:extLst>
              </a:tr>
              <a:tr h="370840">
                <a:tc>
                  <a:txBody>
                    <a:bodyPr/>
                    <a:lstStyle/>
                    <a:p>
                      <a:pPr algn="ctr" rtl="1"/>
                      <a:r>
                        <a:rPr lang="en-US" dirty="0"/>
                        <a:t>40%</a:t>
                      </a:r>
                    </a:p>
                  </a:txBody>
                  <a:tcPr/>
                </a:tc>
                <a:tc>
                  <a:txBody>
                    <a:bodyPr/>
                    <a:lstStyle/>
                    <a:p>
                      <a:pPr algn="ctr" rtl="1"/>
                      <a:r>
                        <a:rPr lang="en-US" dirty="0"/>
                        <a:t>46:55</a:t>
                      </a:r>
                    </a:p>
                  </a:txBody>
                  <a:tcPr/>
                </a:tc>
                <a:extLst>
                  <a:ext uri="{0D108BD9-81ED-4DB2-BD59-A6C34878D82A}">
                    <a16:rowId xmlns:a16="http://schemas.microsoft.com/office/drawing/2014/main" val="10005"/>
                  </a:ext>
                </a:extLst>
              </a:tr>
              <a:tr h="370840">
                <a:tc>
                  <a:txBody>
                    <a:bodyPr/>
                    <a:lstStyle/>
                    <a:p>
                      <a:pPr algn="ctr" rtl="1"/>
                      <a:r>
                        <a:rPr lang="en-US" dirty="0"/>
                        <a:t>45%</a:t>
                      </a:r>
                    </a:p>
                  </a:txBody>
                  <a:tcPr/>
                </a:tc>
                <a:tc>
                  <a:txBody>
                    <a:bodyPr/>
                    <a:lstStyle/>
                    <a:p>
                      <a:pPr algn="ctr" rtl="1"/>
                      <a:r>
                        <a:rPr lang="en-US" dirty="0"/>
                        <a:t>56:70</a:t>
                      </a:r>
                    </a:p>
                  </a:txBody>
                  <a:tcPr/>
                </a:tc>
                <a:extLst>
                  <a:ext uri="{0D108BD9-81ED-4DB2-BD59-A6C34878D82A}">
                    <a16:rowId xmlns:a16="http://schemas.microsoft.com/office/drawing/2014/main" val="10006"/>
                  </a:ext>
                </a:extLst>
              </a:tr>
              <a:tr h="370840">
                <a:tc>
                  <a:txBody>
                    <a:bodyPr/>
                    <a:lstStyle/>
                    <a:p>
                      <a:pPr algn="ctr" rtl="1"/>
                      <a:r>
                        <a:rPr lang="en-US" dirty="0"/>
                        <a:t>50%</a:t>
                      </a:r>
                    </a:p>
                  </a:txBody>
                  <a:tcPr/>
                </a:tc>
                <a:tc>
                  <a:txBody>
                    <a:bodyPr/>
                    <a:lstStyle/>
                    <a:p>
                      <a:pPr algn="ctr" rtl="1"/>
                      <a:r>
                        <a:rPr lang="en-US" dirty="0"/>
                        <a:t>71:90</a:t>
                      </a:r>
                    </a:p>
                  </a:txBody>
                  <a:tcPr/>
                </a:tc>
                <a:extLst>
                  <a:ext uri="{0D108BD9-81ED-4DB2-BD59-A6C34878D82A}">
                    <a16:rowId xmlns:a16="http://schemas.microsoft.com/office/drawing/2014/main" val="10007"/>
                  </a:ext>
                </a:extLst>
              </a:tr>
            </a:tbl>
          </a:graphicData>
        </a:graphic>
      </p:graphicFrame>
      <p:sp>
        <p:nvSpPr>
          <p:cNvPr id="5" name="Rectangle 4"/>
          <p:cNvSpPr/>
          <p:nvPr/>
        </p:nvSpPr>
        <p:spPr>
          <a:xfrm>
            <a:off x="3886200" y="4876800"/>
            <a:ext cx="4116648"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EG" sz="2400" b="1" u="sng" dirty="0"/>
              <a:t>ملحوظة:</a:t>
            </a:r>
          </a:p>
          <a:p>
            <a:pPr algn="ctr" rtl="1"/>
            <a:r>
              <a:rPr lang="ar-EG" b="1" dirty="0"/>
              <a:t>لا يتم التحميل الجانبي على الأقفال من نوع</a:t>
            </a:r>
            <a:r>
              <a:rPr lang="en-US" b="1" dirty="0"/>
              <a:t>:</a:t>
            </a:r>
          </a:p>
          <a:p>
            <a:pPr algn="ctr" rtl="1"/>
            <a:r>
              <a:rPr lang="ar-EG" dirty="0"/>
              <a:t> </a:t>
            </a:r>
            <a:r>
              <a:rPr lang="en-US" b="1" dirty="0"/>
              <a:t>G-215</a:t>
            </a:r>
            <a:r>
              <a:rPr lang="ar-EG" b="1" dirty="0"/>
              <a:t>,</a:t>
            </a:r>
            <a:r>
              <a:rPr lang="en-US" b="1" dirty="0"/>
              <a:t>S-215 </a:t>
            </a:r>
            <a:r>
              <a:rPr lang="ar-EG" b="1" dirty="0"/>
              <a:t>, </a:t>
            </a:r>
            <a:r>
              <a:rPr lang="en-US" b="1" dirty="0"/>
              <a:t>G-213</a:t>
            </a:r>
            <a:r>
              <a:rPr lang="ar-EG" b="1" dirty="0"/>
              <a:t>, </a:t>
            </a:r>
            <a:r>
              <a:rPr lang="en-US" b="1" dirty="0"/>
              <a:t>S-213</a:t>
            </a:r>
          </a:p>
          <a:p>
            <a:pPr algn="ctr" rtl="1"/>
            <a:r>
              <a:rPr lang="en-US" b="1" dirty="0"/>
              <a:t>Round Pin Shackles</a:t>
            </a:r>
          </a:p>
        </p:txBody>
      </p:sp>
      <p:pic>
        <p:nvPicPr>
          <p:cNvPr id="512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988" y="4419600"/>
            <a:ext cx="1839889" cy="234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36489" y="4419600"/>
            <a:ext cx="1719263" cy="234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5"/>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30254680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الأقفال مع الهوك</a:t>
            </a:r>
            <a:br>
              <a:rPr lang="ar-EG" b="1" dirty="0"/>
            </a:br>
            <a:r>
              <a:rPr lang="en-US" b="1" dirty="0"/>
              <a:t>Shackles Placed on Hooks</a:t>
            </a:r>
          </a:p>
        </p:txBody>
      </p:sp>
      <p:pic>
        <p:nvPicPr>
          <p:cNvPr id="4" name="Content Placeholder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27036" y="1600200"/>
            <a:ext cx="1838325" cy="21336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4343400"/>
            <a:ext cx="1905000" cy="226822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9200" y="6019800"/>
            <a:ext cx="838200" cy="8382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9200" y="3124200"/>
            <a:ext cx="1076325" cy="1013012"/>
          </a:xfrm>
          <a:prstGeom prst="rect">
            <a:avLst/>
          </a:prstGeom>
        </p:spPr>
      </p:pic>
      <p:sp>
        <p:nvSpPr>
          <p:cNvPr id="8" name="TextBox 7"/>
          <p:cNvSpPr txBox="1"/>
          <p:nvPr/>
        </p:nvSpPr>
        <p:spPr>
          <a:xfrm>
            <a:off x="4191000" y="1600200"/>
            <a:ext cx="3886200" cy="1938992"/>
          </a:xfrm>
          <a:prstGeom prst="rect">
            <a:avLst/>
          </a:prstGeom>
          <a:noFill/>
        </p:spPr>
        <p:txBody>
          <a:bodyPr wrap="square" rtlCol="0">
            <a:spAutoFit/>
          </a:bodyPr>
          <a:lstStyle/>
          <a:p>
            <a:pPr marL="342900" indent="-342900" algn="r" rtl="1">
              <a:buFont typeface="Arial" panose="020B0604020202020204" pitchFamily="34" charset="0"/>
              <a:buChar char="•"/>
            </a:pPr>
            <a:r>
              <a:rPr lang="ar-EG" sz="2400" b="1" dirty="0"/>
              <a:t>يجب التأكد من إستقرار الهوك على القفل.</a:t>
            </a:r>
          </a:p>
          <a:p>
            <a:pPr marL="342900" indent="-342900" algn="r" rtl="1">
              <a:buFont typeface="Arial" panose="020B0604020202020204" pitchFamily="34" charset="0"/>
              <a:buChar char="•"/>
            </a:pPr>
            <a:endParaRPr lang="ar-EG" sz="2400" b="1" dirty="0"/>
          </a:p>
          <a:p>
            <a:pPr marL="342900" indent="-342900" algn="r" rtl="1">
              <a:buFont typeface="Arial" panose="020B0604020202020204" pitchFamily="34" charset="0"/>
              <a:buChar char="•"/>
            </a:pPr>
            <a:r>
              <a:rPr lang="ar-EG" sz="2400" b="1" dirty="0"/>
              <a:t>قطر فتحة القفل يجب أن تكون أكبر من سمك الهوك</a:t>
            </a:r>
            <a:endParaRPr lang="en-US" sz="2400" b="1"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76</a:t>
            </a:fld>
            <a:endParaRPr lang="en-US"/>
          </a:p>
        </p:txBody>
      </p:sp>
    </p:spTree>
    <p:extLst>
      <p:ext uri="{BB962C8B-B14F-4D97-AF65-F5344CB8AC3E}">
        <p14:creationId xmlns:p14="http://schemas.microsoft.com/office/powerpoint/2010/main" val="30091070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استخدام القفل كحلقة (وصلة) تجميع</a:t>
            </a:r>
            <a:br>
              <a:rPr lang="ar-EG" b="1" dirty="0"/>
            </a:br>
            <a:r>
              <a:rPr lang="en-US" b="1" dirty="0"/>
              <a:t>Shackle as a Collector Ring</a:t>
            </a:r>
          </a:p>
        </p:txBody>
      </p:sp>
      <p:sp>
        <p:nvSpPr>
          <p:cNvPr id="5" name="TextBox 4"/>
          <p:cNvSpPr txBox="1"/>
          <p:nvPr/>
        </p:nvSpPr>
        <p:spPr>
          <a:xfrm>
            <a:off x="4800600" y="1981200"/>
            <a:ext cx="3733800" cy="3785652"/>
          </a:xfrm>
          <a:prstGeom prst="rect">
            <a:avLst/>
          </a:prstGeom>
          <a:noFill/>
        </p:spPr>
        <p:txBody>
          <a:bodyPr wrap="square" rtlCol="0">
            <a:spAutoFit/>
          </a:bodyPr>
          <a:lstStyle/>
          <a:p>
            <a:pPr marL="285750" indent="-285750" algn="r" rtl="1">
              <a:buFont typeface="Arial" panose="020B0604020202020204" pitchFamily="34" charset="0"/>
              <a:buChar char="•"/>
            </a:pPr>
            <a:r>
              <a:rPr lang="ar-EG" sz="2000" b="1" dirty="0"/>
              <a:t>في حالة استخدام القفل كحلقة أو وصلة تجميع يجب أن يكون البنز أو المسمار لأعلى.</a:t>
            </a:r>
          </a:p>
          <a:p>
            <a:pPr marL="285750" indent="-285750" algn="r" rtl="1">
              <a:buFont typeface="Arial" panose="020B0604020202020204" pitchFamily="34" charset="0"/>
              <a:buChar char="•"/>
            </a:pPr>
            <a:endParaRPr lang="ar-EG" sz="2000" b="1" dirty="0"/>
          </a:p>
          <a:p>
            <a:pPr marL="285750" indent="-285750" algn="r" rtl="1">
              <a:buFont typeface="Arial" panose="020B0604020202020204" pitchFamily="34" charset="0"/>
              <a:buChar char="•"/>
            </a:pPr>
            <a:r>
              <a:rPr lang="ar-EG" sz="2000" b="1" dirty="0"/>
              <a:t>زاوية الويرات لا تزيد عن 120 درجة</a:t>
            </a:r>
          </a:p>
          <a:p>
            <a:pPr marL="285750" indent="-285750" algn="r" rtl="1">
              <a:buFont typeface="Arial" panose="020B0604020202020204" pitchFamily="34" charset="0"/>
              <a:buChar char="•"/>
            </a:pPr>
            <a:endParaRPr lang="ar-EG" sz="2000" b="1" dirty="0"/>
          </a:p>
          <a:p>
            <a:pPr marL="285750" indent="-285750" algn="r" rtl="1">
              <a:buFont typeface="Arial" panose="020B0604020202020204" pitchFamily="34" charset="0"/>
              <a:buChar char="•"/>
            </a:pPr>
            <a:r>
              <a:rPr lang="ar-EG" sz="2000" b="1" dirty="0"/>
              <a:t>يتم استخدام أقفال بمسمار قلاووظ أو مسمار قلاووظ </a:t>
            </a:r>
            <a:r>
              <a:rPr lang="en-US" sz="2000" b="1" dirty="0"/>
              <a:t> </a:t>
            </a:r>
            <a:r>
              <a:rPr lang="ar-EG" sz="2000" b="1" dirty="0"/>
              <a:t>وبنز</a:t>
            </a:r>
            <a:endParaRPr lang="en-US" sz="2000" b="1" dirty="0"/>
          </a:p>
          <a:p>
            <a:pPr marL="285750" indent="-285750" algn="r" rtl="1">
              <a:buFont typeface="Arial" panose="020B0604020202020204" pitchFamily="34" charset="0"/>
              <a:buChar char="•"/>
            </a:pPr>
            <a:endParaRPr lang="en-US" sz="2000" b="1" dirty="0"/>
          </a:p>
          <a:p>
            <a:pPr marL="285750" indent="-285750" algn="r" rtl="1">
              <a:buFont typeface="Arial" panose="020B0604020202020204" pitchFamily="34" charset="0"/>
              <a:buChar char="•"/>
            </a:pPr>
            <a:r>
              <a:rPr lang="ar-EG" sz="2000" b="1" dirty="0"/>
              <a:t>في حالة استخدام وصلة تجميع </a:t>
            </a:r>
            <a:r>
              <a:rPr lang="en-US" sz="2000" b="1" dirty="0"/>
              <a:t>Master Link</a:t>
            </a:r>
            <a:r>
              <a:rPr lang="ar-EG" sz="2000" b="1" dirty="0"/>
              <a:t> يجب ألا تزيد الزاوية عن 120 درجة</a:t>
            </a:r>
            <a:endParaRPr lang="en-US" sz="2000" b="1" dirty="0"/>
          </a:p>
        </p:txBody>
      </p:sp>
      <p:pic>
        <p:nvPicPr>
          <p:cNvPr id="6148" name="Picture 4" descr="C:\Users\osama.tawfik\Desktop\Rigging Photos\212c.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48651" b="117"/>
          <a:stretch/>
        </p:blipFill>
        <p:spPr bwMode="auto">
          <a:xfrm>
            <a:off x="152400" y="1800476"/>
            <a:ext cx="487680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l="31668" t="23144" r="28331" b="26534"/>
          <a:stretch/>
        </p:blipFill>
        <p:spPr bwMode="auto">
          <a:xfrm>
            <a:off x="345743" y="2743200"/>
            <a:ext cx="731520" cy="103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2718" r="20615"/>
          <a:stretch/>
        </p:blipFill>
        <p:spPr bwMode="auto">
          <a:xfrm>
            <a:off x="4038600" y="2631450"/>
            <a:ext cx="914400" cy="117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C:\Users\osama.tawfik\Desktop\Rigging Photos\download (4).jpg"/>
          <p:cNvPicPr>
            <a:picLocks noChangeAspect="1" noChangeArrowheads="1"/>
          </p:cNvPicPr>
          <p:nvPr/>
        </p:nvPicPr>
        <p:blipFill rotWithShape="1">
          <a:blip r:embed="rId5">
            <a:extLst>
              <a:ext uri="{28A0092B-C50C-407E-A947-70E740481C1C}">
                <a14:useLocalDpi xmlns:a14="http://schemas.microsoft.com/office/drawing/2010/main"/>
              </a:ext>
            </a:extLst>
          </a:blip>
          <a:srcRect l="9229" t="12891" r="53706" b="42575"/>
          <a:stretch/>
        </p:blipFill>
        <p:spPr bwMode="auto">
          <a:xfrm>
            <a:off x="609600" y="4191000"/>
            <a:ext cx="3733800" cy="219456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5"/>
          </p:nvPr>
        </p:nvSpPr>
        <p:spPr/>
        <p:txBody>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5970852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US" sz="4400" b="1" dirty="0"/>
              <a:t>Eye Bolts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516380"/>
            <a:ext cx="7521054" cy="4960620"/>
          </a:xfrm>
          <a:prstGeom prst="rect">
            <a:avLst/>
          </a:prstGeom>
        </p:spPr>
      </p:pic>
      <p:sp>
        <p:nvSpPr>
          <p:cNvPr id="3" name="Slide Number Placeholder 2"/>
          <p:cNvSpPr>
            <a:spLocks noGrp="1"/>
          </p:cNvSpPr>
          <p:nvPr>
            <p:ph type="sldNum" sz="quarter" idx="15"/>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3607448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3600" b="1" dirty="0"/>
              <a:t>الأنــــــــــــــواع</a:t>
            </a:r>
            <a:br>
              <a:rPr lang="en-US" sz="3600" b="1" dirty="0"/>
            </a:br>
            <a:r>
              <a:rPr lang="en-US" sz="3600" b="1" dirty="0"/>
              <a:t>Types of  Eye Bolts</a:t>
            </a:r>
          </a:p>
        </p:txBody>
      </p:sp>
      <p:sp>
        <p:nvSpPr>
          <p:cNvPr id="3" name="Content Placeholder 2"/>
          <p:cNvSpPr>
            <a:spLocks noGrp="1"/>
          </p:cNvSpPr>
          <p:nvPr>
            <p:ph sz="quarter" idx="1"/>
          </p:nvPr>
        </p:nvSpPr>
        <p:spPr>
          <a:xfrm>
            <a:off x="1981200" y="1600200"/>
            <a:ext cx="5943600" cy="4873752"/>
          </a:xfrm>
        </p:spPr>
        <p:txBody>
          <a:bodyPr/>
          <a:lstStyle/>
          <a:p>
            <a:r>
              <a:rPr lang="en-US" dirty="0"/>
              <a:t>Shouldered Eye Bolt</a:t>
            </a:r>
          </a:p>
          <a:p>
            <a:endParaRPr lang="en-US" dirty="0"/>
          </a:p>
          <a:p>
            <a:endParaRPr lang="en-US" dirty="0"/>
          </a:p>
          <a:p>
            <a:r>
              <a:rPr lang="en-US" dirty="0"/>
              <a:t>Non-Shouldered Eye Bolt</a:t>
            </a:r>
          </a:p>
          <a:p>
            <a:endParaRPr lang="en-US" dirty="0"/>
          </a:p>
          <a:p>
            <a:endParaRPr lang="en-US" dirty="0"/>
          </a:p>
          <a:p>
            <a:r>
              <a:rPr lang="en-US" dirty="0"/>
              <a:t>Swivel Hoist Ring</a:t>
            </a:r>
          </a:p>
          <a:p>
            <a:endParaRPr lang="en-US" dirty="0"/>
          </a:p>
          <a:p>
            <a:endParaRPr lang="en-US" dirty="0"/>
          </a:p>
          <a:p>
            <a:r>
              <a:rPr lang="en-US" dirty="0"/>
              <a:t>Machinery Eye Bolt</a:t>
            </a:r>
          </a:p>
        </p:txBody>
      </p:sp>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28600" y="1425341"/>
            <a:ext cx="1524000" cy="1241659"/>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http://www.industrialsplicing.com/img/supplemental/eyebolt-nonshouldere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494" y="2667000"/>
            <a:ext cx="883443"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osama.tawfik\Desktop\Rigging Photos\crosby-hr-125-unc-swivel-hoist-rings-8831-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3810000"/>
            <a:ext cx="1090612" cy="1090612"/>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osama.tawfik\Desktop\Rigging Photos\Metric Machinery Eye Bolt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1494" y="5105400"/>
            <a:ext cx="883443"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3157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r" rtl="1"/>
            <a:r>
              <a:rPr lang="ar-EG" sz="2400" b="1" dirty="0"/>
              <a:t>جدول الاستخدام الآمن للسلاسل </a:t>
            </a:r>
            <a:r>
              <a:rPr lang="en-US" sz="2400" b="1" dirty="0"/>
              <a:t>Chain Sling Wear Chart                                           </a:t>
            </a:r>
          </a:p>
        </p:txBody>
      </p:sp>
      <p:graphicFrame>
        <p:nvGraphicFramePr>
          <p:cNvPr id="8" name="Group 3"/>
          <p:cNvGraphicFramePr>
            <a:graphicFrameLocks/>
          </p:cNvGraphicFramePr>
          <p:nvPr>
            <p:extLst>
              <p:ext uri="{D42A27DB-BD31-4B8C-83A1-F6EECF244321}">
                <p14:modId xmlns:p14="http://schemas.microsoft.com/office/powerpoint/2010/main" val="250897201"/>
              </p:ext>
            </p:extLst>
          </p:nvPr>
        </p:nvGraphicFramePr>
        <p:xfrm>
          <a:off x="228600" y="2030204"/>
          <a:ext cx="4038600" cy="3760996"/>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1383093">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Chain Size</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(inches)</a:t>
                      </a:r>
                    </a:p>
                  </a:txBody>
                  <a:tcPr marT="45722" marB="45722" horzOverflow="overflow">
                    <a:lnL w="28575" cap="flat" cmpd="sng" algn="ctr">
                      <a:solidFill>
                        <a:sysClr val="windowText" lastClr="000000"/>
                      </a:solidFill>
                      <a:prstDash val="solid"/>
                      <a:miter lim="800000"/>
                      <a:headEnd type="none" w="med" len="med"/>
                      <a:tailEnd type="none" w="med" len="med"/>
                    </a:lnL>
                    <a:lnR w="38100" cap="flat" cmpd="sng" algn="ctr">
                      <a:solidFill>
                        <a:sysClr val="windowText" lastClr="000000"/>
                      </a:solidFill>
                      <a:prstDash val="solid"/>
                      <a:miter lim="800000"/>
                      <a:headEnd type="none" w="med" len="med"/>
                      <a:tailEnd type="none" w="med" len="med"/>
                    </a:lnR>
                    <a:lnT w="12700" cap="flat" cmpd="sng" algn="ctr">
                      <a:solidFill>
                        <a:sysClr val="windowText" lastClr="000000"/>
                      </a:solidFill>
                      <a:prstDash val="solid"/>
                      <a:miter lim="800000"/>
                      <a:headEnd type="none" w="med" len="med"/>
                      <a:tailEnd type="none" w="med" len="med"/>
                    </a:lnT>
                    <a:lnB w="38100" cap="flat" cmpd="sng" algn="ctr">
                      <a:solidFill>
                        <a:sysClr val="windowText" lastClr="000000"/>
                      </a:solidFill>
                      <a:prstDash val="solid"/>
                      <a:miter lim="800000"/>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Minimum Allowable Chain Size (Inches)</a:t>
                      </a:r>
                    </a:p>
                  </a:txBody>
                  <a:tcPr marT="45722" marB="45722" horzOverflow="overflow">
                    <a:lnL w="38100" cap="flat" cmpd="sng" algn="ctr">
                      <a:solidFill>
                        <a:sysClr val="windowText" lastClr="000000"/>
                      </a:solidFill>
                      <a:prstDash val="solid"/>
                      <a:miter lim="800000"/>
                      <a:headEnd type="none" w="med" len="med"/>
                      <a:tailEnd type="none" w="med" len="med"/>
                    </a:lnL>
                    <a:lnR w="38100" cap="flat" cmpd="sng" algn="ctr">
                      <a:solidFill>
                        <a:sysClr val="windowText" lastClr="000000"/>
                      </a:solidFill>
                      <a:prstDash val="solid"/>
                      <a:miter lim="800000"/>
                      <a:headEnd type="none" w="med" len="med"/>
                      <a:tailEnd type="none" w="med" len="med"/>
                    </a:lnR>
                    <a:lnT w="12700" cap="flat" cmpd="sng" algn="ctr">
                      <a:solidFill>
                        <a:sysClr val="windowText" lastClr="000000"/>
                      </a:solidFill>
                      <a:prstDash val="solid"/>
                      <a:miter lim="800000"/>
                      <a:headEnd type="none" w="med" len="med"/>
                      <a:tailEnd type="none" w="med" len="med"/>
                    </a:lnT>
                    <a:lnB w="38100" cap="flat" cmpd="sng" algn="ctr">
                      <a:solidFill>
                        <a:sysClr val="windowText" lastClr="000000"/>
                      </a:solidFill>
                      <a:prstDash val="solid"/>
                      <a:miter lim="800000"/>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Chain Size</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(inches)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2" marB="45722" horzOverflow="overflow">
                    <a:lnL w="38100" cap="flat" cmpd="sng" algn="ctr">
                      <a:solidFill>
                        <a:sysClr val="windowText" lastClr="000000"/>
                      </a:solidFill>
                      <a:prstDash val="solid"/>
                      <a:miter lim="800000"/>
                      <a:headEnd type="none" w="med" len="med"/>
                      <a:tailEnd type="none" w="med" len="med"/>
                    </a:lnL>
                    <a:lnR w="38100" cap="flat" cmpd="sng" algn="ctr">
                      <a:solidFill>
                        <a:sysClr val="windowText" lastClr="000000"/>
                      </a:solidFill>
                      <a:prstDash val="solid"/>
                      <a:miter lim="800000"/>
                      <a:headEnd type="none" w="med" len="med"/>
                      <a:tailEnd type="none" w="med" len="med"/>
                    </a:lnR>
                    <a:lnT w="12700" cap="flat" cmpd="sng" algn="ctr">
                      <a:solidFill>
                        <a:sysClr val="windowText" lastClr="000000"/>
                      </a:solidFill>
                      <a:prstDash val="solid"/>
                      <a:miter lim="800000"/>
                      <a:headEnd type="none" w="med" len="med"/>
                      <a:tailEnd type="none" w="med" len="med"/>
                    </a:lnT>
                    <a:lnB w="38100" cap="flat" cmpd="sng" algn="ctr">
                      <a:solidFill>
                        <a:sysClr val="windowText" lastClr="000000"/>
                      </a:solidFill>
                      <a:prstDash val="solid"/>
                      <a:miter lim="800000"/>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Minimum Allowable Chain Size (Inches)</a:t>
                      </a:r>
                    </a:p>
                  </a:txBody>
                  <a:tcPr marT="45722" marB="45722" horzOverflow="overflow">
                    <a:lnL w="38100" cap="flat" cmpd="sng" algn="ctr">
                      <a:solidFill>
                        <a:sysClr val="windowText" lastClr="000000"/>
                      </a:solidFill>
                      <a:prstDash val="solid"/>
                      <a:miter lim="800000"/>
                      <a:headEnd type="none" w="med" len="med"/>
                      <a:tailEnd type="none" w="med" len="med"/>
                    </a:lnL>
                    <a:lnR w="12700" cap="flat" cmpd="sng" algn="ctr">
                      <a:solidFill>
                        <a:sysClr val="windowText" lastClr="000000"/>
                      </a:solidFill>
                      <a:prstDash val="solid"/>
                      <a:miter lim="800000"/>
                      <a:headEnd type="none" w="med" len="med"/>
                      <a:tailEnd type="none" w="med" len="med"/>
                    </a:lnR>
                    <a:lnT w="12700" cap="flat" cmpd="sng" algn="ctr">
                      <a:solidFill>
                        <a:sysClr val="windowText" lastClr="000000"/>
                      </a:solidFill>
                      <a:prstDash val="solid"/>
                      <a:miter lim="800000"/>
                      <a:headEnd type="none" w="med" len="med"/>
                      <a:tailEnd type="none" w="med" len="med"/>
                    </a:lnT>
                    <a:lnB w="38100" cap="flat" cmpd="sng" algn="ctr">
                      <a:solidFill>
                        <a:sysClr val="windowText" lastClr="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06512">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¼</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½</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¾</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2" marB="45722" horzOverflow="overflow">
                    <a:lnL w="28575" cap="flat" cmpd="sng" algn="ctr">
                      <a:solidFill>
                        <a:sysClr val="windowText" lastClr="000000"/>
                      </a:solidFill>
                      <a:prstDash val="solid"/>
                      <a:miter lim="800000"/>
                      <a:headEnd type="none" w="med" len="med"/>
                      <a:tailEnd type="none" w="med" len="med"/>
                    </a:lnL>
                    <a:lnR w="38100" cap="flat" cmpd="sng" algn="ctr">
                      <a:solidFill>
                        <a:sysClr val="windowText" lastClr="000000"/>
                      </a:solidFill>
                      <a:prstDash val="solid"/>
                      <a:miter lim="800000"/>
                      <a:headEnd type="none" w="med" len="med"/>
                      <a:tailEnd type="none" w="med" len="med"/>
                    </a:lnR>
                    <a:lnT w="38100" cap="flat" cmpd="sng" algn="ctr">
                      <a:solidFill>
                        <a:sysClr val="windowText" lastClr="000000"/>
                      </a:solidFill>
                      <a:prstDash val="solid"/>
                      <a:miter lim="800000"/>
                      <a:headEnd type="none" w="med" len="med"/>
                      <a:tailEnd type="none" w="med" len="med"/>
                    </a:lnT>
                    <a:lnB w="28575" cap="flat" cmpd="sng" algn="ctr">
                      <a:solidFill>
                        <a:sysClr val="windowText" lastClr="000000"/>
                      </a:solidFill>
                      <a:prstDash val="solid"/>
                      <a:miter lim="800000"/>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15/64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19/64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25/64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31/64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19/32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45/64</a:t>
                      </a:r>
                    </a:p>
                  </a:txBody>
                  <a:tcPr marT="45722" marB="45722" horzOverflow="overflow">
                    <a:lnL w="38100" cap="flat" cmpd="sng" algn="ctr">
                      <a:solidFill>
                        <a:sysClr val="windowText" lastClr="000000"/>
                      </a:solidFill>
                      <a:prstDash val="solid"/>
                      <a:miter lim="800000"/>
                      <a:headEnd type="none" w="med" len="med"/>
                      <a:tailEnd type="none" w="med" len="med"/>
                    </a:lnL>
                    <a:lnR w="38100" cap="flat" cmpd="sng" algn="ctr">
                      <a:solidFill>
                        <a:sysClr val="windowText" lastClr="000000"/>
                      </a:solidFill>
                      <a:prstDash val="solid"/>
                      <a:miter lim="800000"/>
                      <a:headEnd type="none" w="med" len="med"/>
                      <a:tailEnd type="none" w="med" len="med"/>
                    </a:lnR>
                    <a:lnT w="38100" cap="flat" cmpd="sng" algn="ctr">
                      <a:solidFill>
                        <a:sysClr val="windowText" lastClr="000000"/>
                      </a:solidFill>
                      <a:prstDash val="solid"/>
                      <a:miter lim="800000"/>
                      <a:headEnd type="none" w="med" len="med"/>
                      <a:tailEnd type="none" w="med" len="med"/>
                    </a:lnT>
                    <a:lnB w="28575" cap="flat" cmpd="sng" algn="ctr">
                      <a:solidFill>
                        <a:sysClr val="windowText" lastClr="000000"/>
                      </a:solidFill>
                      <a:prstDash val="solid"/>
                      <a:miter lim="800000"/>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1/8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¼</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3/8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½</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¾</a:t>
                      </a:r>
                    </a:p>
                  </a:txBody>
                  <a:tcPr marT="45722" marB="45722" horzOverflow="overflow">
                    <a:lnL w="38100" cap="flat" cmpd="sng" algn="ctr">
                      <a:solidFill>
                        <a:sysClr val="windowText" lastClr="000000"/>
                      </a:solidFill>
                      <a:prstDash val="solid"/>
                      <a:miter lim="800000"/>
                      <a:headEnd type="none" w="med" len="med"/>
                      <a:tailEnd type="none" w="med" len="med"/>
                    </a:lnL>
                    <a:lnR w="38100" cap="flat" cmpd="sng" algn="ctr">
                      <a:solidFill>
                        <a:sysClr val="windowText" lastClr="000000"/>
                      </a:solidFill>
                      <a:prstDash val="solid"/>
                      <a:miter lim="800000"/>
                      <a:headEnd type="none" w="med" len="med"/>
                      <a:tailEnd type="none" w="med" len="med"/>
                    </a:lnR>
                    <a:lnT w="38100" cap="flat" cmpd="sng" algn="ctr">
                      <a:solidFill>
                        <a:sysClr val="windowText" lastClr="000000"/>
                      </a:solidFill>
                      <a:prstDash val="solid"/>
                      <a:miter lim="800000"/>
                      <a:headEnd type="none" w="med" len="med"/>
                      <a:tailEnd type="none" w="med" len="med"/>
                    </a:lnT>
                    <a:lnB w="28575" cap="flat" cmpd="sng" algn="ctr">
                      <a:solidFill>
                        <a:sysClr val="windowText" lastClr="000000"/>
                      </a:solidFill>
                      <a:prstDash val="solid"/>
                      <a:miter lim="800000"/>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13/16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29/32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a:t>
                      </a:r>
                      <a:r>
                        <a:rPr kumimoji="0" lang="en-US" sz="1600" b="1"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3/32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a:t>
                      </a:r>
                      <a:r>
                        <a:rPr kumimoji="0" lang="en-US" sz="1600" b="1"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3/16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a:t>
                      </a:r>
                      <a:r>
                        <a:rPr kumimoji="0" lang="en-US" sz="1600" b="1"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13/32</a:t>
                      </a:r>
                    </a:p>
                  </a:txBody>
                  <a:tcPr marT="45722" marB="45722" horzOverflow="overflow">
                    <a:lnL w="38100" cap="flat" cmpd="sng" algn="ctr">
                      <a:solidFill>
                        <a:sysClr val="windowText" lastClr="000000"/>
                      </a:solidFill>
                      <a:prstDash val="solid"/>
                      <a:miter lim="800000"/>
                      <a:headEnd type="none" w="med" len="med"/>
                      <a:tailEnd type="none" w="med" len="med"/>
                    </a:lnL>
                    <a:lnR w="12700" cap="flat" cmpd="sng" algn="ctr">
                      <a:solidFill>
                        <a:sysClr val="windowText" lastClr="000000"/>
                      </a:solidFill>
                      <a:prstDash val="solid"/>
                      <a:miter lim="800000"/>
                      <a:headEnd type="none" w="med" len="med"/>
                      <a:tailEnd type="none" w="med" len="med"/>
                    </a:lnR>
                    <a:lnT w="38100" cap="flat" cmpd="sng" algn="ctr">
                      <a:solidFill>
                        <a:sysClr val="windowText" lastClr="000000"/>
                      </a:solidFill>
                      <a:prstDash val="solid"/>
                      <a:miter lim="800000"/>
                      <a:headEnd type="none" w="med" len="med"/>
                      <a:tailEnd type="none" w="med" len="med"/>
                    </a:lnT>
                    <a:lnB w="28575" cap="flat" cmpd="sng" algn="ctr">
                      <a:solidFill>
                        <a:sysClr val="windowText" lastClr="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9" name="Picture 4"/>
          <p:cNvPicPr>
            <a:picLocks noChangeAspect="1" noChangeArrowheads="1"/>
          </p:cNvPicPr>
          <p:nvPr/>
        </p:nvPicPr>
        <p:blipFill rotWithShape="1">
          <a:blip r:embed="rId2">
            <a:extLst>
              <a:ext uri="{28A0092B-C50C-407E-A947-70E740481C1C}">
                <a14:useLocalDpi xmlns:a14="http://schemas.microsoft.com/office/drawing/2010/main"/>
              </a:ext>
            </a:extLst>
          </a:blip>
          <a:srcRect l="-13496" t="-1543" r="3137" b="4521"/>
          <a:stretch/>
        </p:blipFill>
        <p:spPr bwMode="auto">
          <a:xfrm>
            <a:off x="3749040" y="1981200"/>
            <a:ext cx="484632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5"/>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6029656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pPr algn="ctr"/>
            <a:r>
              <a:rPr lang="ar-EG" b="1" dirty="0"/>
              <a:t>التركيب</a:t>
            </a:r>
            <a:br>
              <a:rPr lang="en-US" b="1" dirty="0"/>
            </a:br>
            <a:r>
              <a:rPr lang="en-US" b="1" dirty="0"/>
              <a:t>Eye Bolt Installation</a:t>
            </a:r>
          </a:p>
        </p:txBody>
      </p:sp>
      <p:sp>
        <p:nvSpPr>
          <p:cNvPr id="3" name="Content Placeholder 2"/>
          <p:cNvSpPr>
            <a:spLocks noGrp="1"/>
          </p:cNvSpPr>
          <p:nvPr>
            <p:ph sz="quarter" idx="1"/>
          </p:nvPr>
        </p:nvSpPr>
        <p:spPr>
          <a:xfrm>
            <a:off x="228600" y="3429000"/>
            <a:ext cx="1981200" cy="1216152"/>
          </a:xfrm>
        </p:spPr>
        <p:txBody>
          <a:bodyPr>
            <a:noAutofit/>
          </a:bodyPr>
          <a:lstStyle/>
          <a:p>
            <a:pPr marL="0" indent="0" algn="ctr" rtl="1">
              <a:buNone/>
            </a:pPr>
            <a:r>
              <a:rPr lang="ar-EG" sz="1600" b="1" dirty="0"/>
              <a:t>أكبر من قطر </a:t>
            </a:r>
            <a:r>
              <a:rPr lang="en-US" sz="1600" b="1" dirty="0"/>
              <a:t>Eye Bolt</a:t>
            </a:r>
            <a:r>
              <a:rPr lang="ar-EG" sz="1600" b="1" dirty="0"/>
              <a:t> نحتاج لصامولة واحدة</a:t>
            </a:r>
            <a:endParaRPr lang="en-US" sz="1600" b="1" dirty="0"/>
          </a:p>
        </p:txBody>
      </p:sp>
      <p:pic>
        <p:nvPicPr>
          <p:cNvPr id="11266" name="Picture 2" descr="C:\Users\osama.tawfik\Desktop\Rigging Photos\232_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219200"/>
            <a:ext cx="83820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362200" y="3352800"/>
            <a:ext cx="1981200" cy="121615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rtl="1">
              <a:buFont typeface="Wingdings"/>
              <a:buNone/>
            </a:pPr>
            <a:r>
              <a:rPr lang="ar-EG" sz="1600" b="1" dirty="0"/>
              <a:t>تساوي أو أقل من قطر </a:t>
            </a:r>
            <a:r>
              <a:rPr lang="en-US" sz="1600" b="1" dirty="0"/>
              <a:t>Eye Bolt</a:t>
            </a:r>
            <a:r>
              <a:rPr lang="ar-EG" sz="1600" b="1" dirty="0"/>
              <a:t> نحتاج لصامولتين</a:t>
            </a:r>
            <a:endParaRPr lang="en-US" sz="1600" b="1" dirty="0"/>
          </a:p>
        </p:txBody>
      </p:sp>
      <p:sp>
        <p:nvSpPr>
          <p:cNvPr id="6" name="Content Placeholder 2"/>
          <p:cNvSpPr txBox="1">
            <a:spLocks/>
          </p:cNvSpPr>
          <p:nvPr/>
        </p:nvSpPr>
        <p:spPr>
          <a:xfrm>
            <a:off x="4343400" y="3352800"/>
            <a:ext cx="2286000" cy="121615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r" rtl="1"/>
            <a:r>
              <a:rPr lang="ar-EG" sz="1600" b="1" dirty="0"/>
              <a:t>العمق الكلي داخل الطرد مرتان ونصف (2.5) قطر </a:t>
            </a:r>
            <a:r>
              <a:rPr lang="en-US" sz="1600" b="1" dirty="0"/>
              <a:t>Eye Bolt</a:t>
            </a:r>
            <a:endParaRPr lang="ar-EG" sz="1600" b="1" dirty="0"/>
          </a:p>
          <a:p>
            <a:pPr algn="r" rtl="1"/>
            <a:r>
              <a:rPr lang="ar-EG" sz="1600" b="1" dirty="0"/>
              <a:t>عمق القلاووظ على الأقل مرتان قطر </a:t>
            </a:r>
            <a:r>
              <a:rPr lang="en-US" sz="1600" b="1" dirty="0"/>
              <a:t>Eye Bolt</a:t>
            </a:r>
            <a:endParaRPr lang="ar-EG" sz="1600" b="1" dirty="0"/>
          </a:p>
          <a:p>
            <a:pPr marL="0" indent="0" algn="ctr" rtl="1">
              <a:buFont typeface="Wingdings"/>
              <a:buNone/>
            </a:pPr>
            <a:endParaRPr lang="en-US" sz="1600" b="1" dirty="0"/>
          </a:p>
        </p:txBody>
      </p:sp>
      <p:sp>
        <p:nvSpPr>
          <p:cNvPr id="7" name="Content Placeholder 2"/>
          <p:cNvSpPr txBox="1">
            <a:spLocks/>
          </p:cNvSpPr>
          <p:nvPr/>
        </p:nvSpPr>
        <p:spPr>
          <a:xfrm>
            <a:off x="6629400" y="3432048"/>
            <a:ext cx="1981200" cy="121615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rtl="1">
              <a:buFont typeface="Wingdings"/>
              <a:buNone/>
            </a:pPr>
            <a:r>
              <a:rPr lang="ar-EG" sz="1600" b="1" dirty="0"/>
              <a:t>تساوي أو أقل من قطر </a:t>
            </a:r>
            <a:r>
              <a:rPr lang="en-US" sz="1600" b="1" dirty="0"/>
              <a:t>Eye Bolt</a:t>
            </a:r>
            <a:r>
              <a:rPr lang="ar-EG" sz="1600" b="1" dirty="0"/>
              <a:t> ولا توجد سوى صامولة واحدة</a:t>
            </a:r>
            <a:endParaRPr lang="en-US" sz="1600" b="1" dirty="0"/>
          </a:p>
        </p:txBody>
      </p:sp>
      <p:pic>
        <p:nvPicPr>
          <p:cNvPr id="11268" name="Picture 4" descr="http://practicalmaintenance.net/wp-content/uploads/machinery-eye-bolt-installati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248" y="4876800"/>
            <a:ext cx="3829050" cy="16383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638800" y="5087874"/>
            <a:ext cx="2286000" cy="121615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r" rtl="1"/>
            <a:r>
              <a:rPr lang="ar-EG" sz="1600" b="1" dirty="0"/>
              <a:t>العمق الكلي داخل الطرد يساوي طول القلاووظ بالإضافة إلى نصف قطر </a:t>
            </a:r>
            <a:r>
              <a:rPr lang="en-US" sz="1600" b="1" dirty="0"/>
              <a:t>Eye Bolt</a:t>
            </a:r>
            <a:endParaRPr lang="ar-EG" sz="1600" b="1" dirty="0"/>
          </a:p>
          <a:p>
            <a:pPr algn="r" rtl="1"/>
            <a:r>
              <a:rPr lang="ar-EG" sz="1600" b="1" dirty="0"/>
              <a:t>2.5 قطر </a:t>
            </a:r>
            <a:r>
              <a:rPr lang="en-US" sz="1600" b="1" dirty="0"/>
              <a:t>Eye Bolt</a:t>
            </a:r>
            <a:endParaRPr lang="ar-EG" sz="1600" b="1" dirty="0"/>
          </a:p>
          <a:p>
            <a:pPr marL="0" indent="0" algn="ctr" rtl="1">
              <a:buFont typeface="Wingdings"/>
              <a:buNone/>
            </a:pPr>
            <a:endParaRPr lang="en-US" sz="1600" b="1"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41236746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noAutofit/>
          </a:bodyPr>
          <a:lstStyle/>
          <a:p>
            <a:pPr algn="ctr"/>
            <a:r>
              <a:rPr lang="ar-EG" sz="2800" b="1" dirty="0"/>
              <a:t>متطلـــــبات عامة</a:t>
            </a:r>
            <a:br>
              <a:rPr lang="ar-EG" sz="2800" b="1" dirty="0"/>
            </a:br>
            <a:r>
              <a:rPr lang="en-US" sz="2800" b="1" dirty="0"/>
              <a:t>Eye Bolts- General Requirements</a:t>
            </a:r>
          </a:p>
        </p:txBody>
      </p:sp>
      <p:sp>
        <p:nvSpPr>
          <p:cNvPr id="3" name="Content Placeholder 2"/>
          <p:cNvSpPr>
            <a:spLocks noGrp="1"/>
          </p:cNvSpPr>
          <p:nvPr>
            <p:ph sz="quarter" idx="1"/>
          </p:nvPr>
        </p:nvSpPr>
        <p:spPr>
          <a:xfrm>
            <a:off x="4191000" y="1600200"/>
            <a:ext cx="3733800" cy="4873752"/>
          </a:xfrm>
        </p:spPr>
        <p:txBody>
          <a:bodyPr/>
          <a:lstStyle/>
          <a:p>
            <a:pPr algn="r" rtl="1"/>
            <a:r>
              <a:rPr lang="ar-EG" dirty="0"/>
              <a:t>يجب مراعاة استخدام وسيلة رفع مناسبة</a:t>
            </a:r>
          </a:p>
          <a:p>
            <a:pPr algn="r" rtl="1"/>
            <a:endParaRPr lang="ar-EG" dirty="0"/>
          </a:p>
          <a:p>
            <a:pPr algn="r" rtl="1"/>
            <a:r>
              <a:rPr lang="ar-EG" dirty="0"/>
              <a:t>تجنب استخدام هوك غير مناسب أو بطريقة غير مناسبة</a:t>
            </a:r>
          </a:p>
          <a:p>
            <a:pPr algn="r" rtl="1"/>
            <a:endParaRPr lang="ar-EG" dirty="0"/>
          </a:p>
          <a:p>
            <a:pPr algn="r" rtl="1"/>
            <a:r>
              <a:rPr lang="ar-EG" dirty="0"/>
              <a:t>استخدم الأقفال للربط بين </a:t>
            </a:r>
            <a:r>
              <a:rPr lang="en-US" dirty="0"/>
              <a:t>Eye Bolt</a:t>
            </a:r>
            <a:r>
              <a:rPr lang="ar-EG" dirty="0"/>
              <a:t> و الواير</a:t>
            </a:r>
            <a:endParaRPr lang="en-US" dirty="0"/>
          </a:p>
        </p:txBody>
      </p:sp>
      <p:pic>
        <p:nvPicPr>
          <p:cNvPr id="1026" name="Picture 2" descr="http://images.ccohs.ca/oshanswers/B16-3and4.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752600"/>
            <a:ext cx="4114800" cy="23154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400" y="3974742"/>
            <a:ext cx="1828800" cy="128305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3839486"/>
            <a:ext cx="1376363" cy="1295400"/>
          </a:xfrm>
          <a:prstGeom prst="rect">
            <a:avLst/>
          </a:prstGeom>
        </p:spPr>
      </p:pic>
      <p:sp>
        <p:nvSpPr>
          <p:cNvPr id="6" name="Slide Number Placeholder 5"/>
          <p:cNvSpPr>
            <a:spLocks noGrp="1"/>
          </p:cNvSpPr>
          <p:nvPr>
            <p:ph type="sldNum" sz="quarter" idx="15"/>
          </p:nvPr>
        </p:nvSpPr>
        <p:spPr/>
        <p:txBody>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20314087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normAutofit fontScale="90000"/>
          </a:bodyPr>
          <a:lstStyle/>
          <a:p>
            <a:pPr algn="ctr" rtl="1"/>
            <a:r>
              <a:rPr lang="ar-EG" b="1" dirty="0"/>
              <a:t>استخدام وايرين للرفع</a:t>
            </a:r>
            <a:br>
              <a:rPr lang="ar-EG" b="1" dirty="0"/>
            </a:br>
            <a:r>
              <a:rPr lang="en-US" b="1" dirty="0"/>
              <a:t>Eye Bolts Used with A two Legged Sling</a:t>
            </a:r>
          </a:p>
        </p:txBody>
      </p:sp>
      <p:sp>
        <p:nvSpPr>
          <p:cNvPr id="3" name="Content Placeholder 2"/>
          <p:cNvSpPr>
            <a:spLocks noGrp="1"/>
          </p:cNvSpPr>
          <p:nvPr>
            <p:ph sz="quarter" idx="1"/>
          </p:nvPr>
        </p:nvSpPr>
        <p:spPr>
          <a:xfrm>
            <a:off x="4114800" y="1600200"/>
            <a:ext cx="3810000" cy="4873752"/>
          </a:xfrm>
        </p:spPr>
        <p:txBody>
          <a:bodyPr/>
          <a:lstStyle/>
          <a:p>
            <a:pPr algn="r" rtl="1"/>
            <a:r>
              <a:rPr lang="ar-EG" dirty="0"/>
              <a:t>تصبح </a:t>
            </a:r>
            <a:r>
              <a:rPr lang="en-US" dirty="0"/>
              <a:t>Eye Bolts</a:t>
            </a:r>
            <a:r>
              <a:rPr lang="ar-EG" dirty="0"/>
              <a:t> أضعف عند التحميل الجانبي.</a:t>
            </a:r>
          </a:p>
          <a:p>
            <a:pPr algn="r" rtl="1"/>
            <a:r>
              <a:rPr lang="ar-EG" dirty="0"/>
              <a:t>يصبح أيضا الحمل أثقل نتيجة زاوية التحميل</a:t>
            </a:r>
          </a:p>
          <a:p>
            <a:pPr algn="r" rtl="1"/>
            <a:endParaRPr lang="ar-EG" dirty="0"/>
          </a:p>
          <a:p>
            <a:pPr algn="r" rtl="1"/>
            <a:endParaRPr lang="ar-EG" dirty="0"/>
          </a:p>
          <a:p>
            <a:pPr algn="r" rtl="1"/>
            <a:r>
              <a:rPr lang="ar-EG" dirty="0"/>
              <a:t>يجب استخدام </a:t>
            </a:r>
            <a:r>
              <a:rPr lang="en-US" dirty="0"/>
              <a:t>Eye Bolt </a:t>
            </a:r>
            <a:r>
              <a:rPr lang="ar-EG" dirty="0"/>
              <a:t> من النوع </a:t>
            </a:r>
            <a:r>
              <a:rPr lang="en-US" dirty="0"/>
              <a:t>Shoulder Nut</a:t>
            </a:r>
            <a:r>
              <a:rPr lang="ar-EG" dirty="0"/>
              <a:t> أو </a:t>
            </a:r>
            <a:r>
              <a:rPr lang="en-US" dirty="0"/>
              <a:t>Machinery </a:t>
            </a:r>
            <a:r>
              <a:rPr lang="ar-EG" dirty="0"/>
              <a:t> عند التحميل الجانبي (بزاوية)</a:t>
            </a:r>
            <a:endParaRPr lang="en-US" dirty="0"/>
          </a:p>
        </p:txBody>
      </p:sp>
      <p:pic>
        <p:nvPicPr>
          <p:cNvPr id="2050" name="Picture 2" descr="C:\Users\osama.tawfik\Desktop\Rigging Photos\eyebol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3621" y="1752600"/>
            <a:ext cx="3276600" cy="16727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621" y="4495800"/>
            <a:ext cx="15240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91921" y="4469642"/>
            <a:ext cx="8778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3276600" y="4953000"/>
            <a:ext cx="990600" cy="3286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82</a:t>
            </a:fld>
            <a:endParaRPr lang="en-US"/>
          </a:p>
        </p:txBody>
      </p:sp>
    </p:spTree>
    <p:extLst>
      <p:ext uri="{BB962C8B-B14F-4D97-AF65-F5344CB8AC3E}">
        <p14:creationId xmlns:p14="http://schemas.microsoft.com/office/powerpoint/2010/main" val="30769985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normAutofit/>
          </a:bodyPr>
          <a:lstStyle/>
          <a:p>
            <a:pPr algn="ctr" rtl="1"/>
            <a:r>
              <a:rPr lang="ar-EG" b="1" dirty="0"/>
              <a:t>التحميل الجانبي (بزاوية)</a:t>
            </a:r>
            <a:br>
              <a:rPr lang="ar-EG" b="1" dirty="0"/>
            </a:br>
            <a:r>
              <a:rPr lang="en-US" b="1" dirty="0"/>
              <a:t>Angular Loading</a:t>
            </a:r>
          </a:p>
        </p:txBody>
      </p:sp>
      <p:sp>
        <p:nvSpPr>
          <p:cNvPr id="3" name="Content Placeholder 2"/>
          <p:cNvSpPr>
            <a:spLocks noGrp="1"/>
          </p:cNvSpPr>
          <p:nvPr>
            <p:ph sz="quarter" idx="1"/>
          </p:nvPr>
        </p:nvSpPr>
        <p:spPr>
          <a:xfrm>
            <a:off x="4114800" y="1600200"/>
            <a:ext cx="3810000" cy="4873752"/>
          </a:xfrm>
        </p:spPr>
        <p:txBody>
          <a:bodyPr/>
          <a:lstStyle/>
          <a:p>
            <a:pPr algn="r" rtl="1"/>
            <a:r>
              <a:rPr lang="ar-EG" dirty="0"/>
              <a:t>لابد أن تكون </a:t>
            </a:r>
            <a:r>
              <a:rPr lang="en-US" dirty="0"/>
              <a:t>Eye Bolt</a:t>
            </a:r>
            <a:r>
              <a:rPr lang="ar-EG" dirty="0"/>
              <a:t> بحافة عريضة </a:t>
            </a:r>
            <a:r>
              <a:rPr lang="en-US" dirty="0"/>
              <a:t>Shoulder</a:t>
            </a:r>
            <a:r>
              <a:rPr lang="ar-EG" dirty="0"/>
              <a:t>.</a:t>
            </a:r>
          </a:p>
          <a:p>
            <a:pPr marL="0" indent="0" algn="r" rtl="1">
              <a:buNone/>
            </a:pPr>
            <a:endParaRPr lang="ar-EG" dirty="0"/>
          </a:p>
          <a:p>
            <a:pPr algn="r" rtl="1"/>
            <a:r>
              <a:rPr lang="ar-EG" dirty="0"/>
              <a:t>لابد من ربطها جيدا بالطرد</a:t>
            </a:r>
          </a:p>
          <a:p>
            <a:pPr marL="0" indent="0" algn="r" rtl="1">
              <a:buNone/>
            </a:pPr>
            <a:endParaRPr lang="ar-EG" dirty="0"/>
          </a:p>
          <a:p>
            <a:pPr marL="0" indent="0" algn="r" rtl="1">
              <a:buNone/>
            </a:pPr>
            <a:endParaRPr lang="ar-EG" dirty="0"/>
          </a:p>
          <a:p>
            <a:pPr algn="r" rtl="1"/>
            <a:r>
              <a:rPr lang="ar-EG" dirty="0"/>
              <a:t>يجب أن يكون اتجاهها مع اتجاه </a:t>
            </a:r>
            <a:r>
              <a:rPr lang="en-US" dirty="0"/>
              <a:t>Eye Bolt</a:t>
            </a:r>
            <a:r>
              <a:rPr lang="ar-EG" dirty="0"/>
              <a:t> كما هو موضح بالشكل</a:t>
            </a:r>
          </a:p>
        </p:txBody>
      </p:sp>
      <p:sp>
        <p:nvSpPr>
          <p:cNvPr id="4" name="Left Arrow 3"/>
          <p:cNvSpPr/>
          <p:nvPr/>
        </p:nvSpPr>
        <p:spPr>
          <a:xfrm>
            <a:off x="3048000" y="1752600"/>
            <a:ext cx="990600" cy="3286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905" y="2743200"/>
            <a:ext cx="2971800" cy="1966451"/>
          </a:xfrm>
          <a:prstGeom prst="rect">
            <a:avLst/>
          </a:prstGeom>
        </p:spPr>
      </p:pic>
      <p:pic>
        <p:nvPicPr>
          <p:cNvPr id="3076" name="Picture 4" descr="http://www.maintenanceresources.com/referencelibrary/ezine/images/eyebolts4.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905" y="5024651"/>
            <a:ext cx="348615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osama.tawfik\Desktop\Rigging Photos\eyebolt.jpg"/>
          <p:cNvPicPr>
            <a:picLocks noChangeAspect="1" noChangeArrowheads="1"/>
          </p:cNvPicPr>
          <p:nvPr/>
        </p:nvPicPr>
        <p:blipFill rotWithShape="1">
          <a:blip r:embed="rId4">
            <a:extLst>
              <a:ext uri="{28A0092B-C50C-407E-A947-70E740481C1C}">
                <a14:useLocalDpi xmlns:a14="http://schemas.microsoft.com/office/drawing/2010/main"/>
              </a:ext>
            </a:extLst>
          </a:blip>
          <a:srcRect l="59192" t="26425" r="15806" b="-24823"/>
          <a:stretch/>
        </p:blipFill>
        <p:spPr bwMode="auto">
          <a:xfrm>
            <a:off x="142961" y="1540438"/>
            <a:ext cx="248412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76400" y="1540438"/>
            <a:ext cx="1295400" cy="108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5"/>
          </p:nvPr>
        </p:nvSpPr>
        <p:spPr/>
        <p:txBody>
          <a:bodyPr/>
          <a:lstStyle/>
          <a:p>
            <a:fld id="{B6F15528-21DE-4FAA-801E-634DDDAF4B2B}" type="slidenum">
              <a:rPr lang="en-US" smtClean="0"/>
              <a:pPr/>
              <a:t>83</a:t>
            </a:fld>
            <a:endParaRPr lang="en-US"/>
          </a:p>
        </p:txBody>
      </p:sp>
    </p:spTree>
    <p:extLst>
      <p:ext uri="{BB962C8B-B14F-4D97-AF65-F5344CB8AC3E}">
        <p14:creationId xmlns:p14="http://schemas.microsoft.com/office/powerpoint/2010/main" val="4355086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normAutofit/>
          </a:bodyPr>
          <a:lstStyle/>
          <a:p>
            <a:pPr algn="ctr" rtl="1"/>
            <a:r>
              <a:rPr lang="ar-EG" b="1" dirty="0"/>
              <a:t>التحميل الجانبي (بزاوية)</a:t>
            </a:r>
            <a:br>
              <a:rPr lang="ar-EG" b="1" dirty="0"/>
            </a:br>
            <a:r>
              <a:rPr lang="en-US" b="1" dirty="0"/>
              <a:t>Angular Loading</a:t>
            </a:r>
          </a:p>
        </p:txBody>
      </p:sp>
      <p:sp>
        <p:nvSpPr>
          <p:cNvPr id="3" name="Content Placeholder 2"/>
          <p:cNvSpPr>
            <a:spLocks noGrp="1"/>
          </p:cNvSpPr>
          <p:nvPr>
            <p:ph sz="quarter" idx="1"/>
          </p:nvPr>
        </p:nvSpPr>
        <p:spPr>
          <a:xfrm>
            <a:off x="4114800" y="1600200"/>
            <a:ext cx="3810000" cy="4873752"/>
          </a:xfrm>
        </p:spPr>
        <p:txBody>
          <a:bodyPr/>
          <a:lstStyle/>
          <a:p>
            <a:pPr algn="r" rtl="1"/>
            <a:r>
              <a:rPr lang="ar-EG" dirty="0"/>
              <a:t>إذا لم يكن إتجاه الفتحة في الوضع المناسب لإتجاه الواير يتم تحديد المسافة المطلوبة لتعديل </a:t>
            </a:r>
            <a:r>
              <a:rPr lang="en-US" dirty="0"/>
              <a:t>Eye Bolt </a:t>
            </a:r>
            <a:r>
              <a:rPr lang="ar-EG" dirty="0"/>
              <a:t>.</a:t>
            </a:r>
          </a:p>
          <a:p>
            <a:pPr algn="r" rtl="1"/>
            <a:r>
              <a:rPr lang="ar-EG" dirty="0"/>
              <a:t>يتم فك </a:t>
            </a:r>
            <a:r>
              <a:rPr lang="en-US" dirty="0"/>
              <a:t>Eye Bolt</a:t>
            </a:r>
            <a:r>
              <a:rPr lang="ar-EG" dirty="0"/>
              <a:t> ووضع وردة </a:t>
            </a:r>
            <a:r>
              <a:rPr lang="en-US" dirty="0"/>
              <a:t>Shim</a:t>
            </a:r>
            <a:r>
              <a:rPr lang="ar-EG" dirty="0"/>
              <a:t> بسماكة مناسبة وتركيب </a:t>
            </a:r>
            <a:r>
              <a:rPr lang="en-US" dirty="0"/>
              <a:t> Eye Bolt</a:t>
            </a:r>
            <a:r>
              <a:rPr lang="ar-EG" dirty="0"/>
              <a:t> مرة أخرى ليناسب اتجاه الواير</a:t>
            </a:r>
          </a:p>
        </p:txBody>
      </p:sp>
      <p:pic>
        <p:nvPicPr>
          <p:cNvPr id="4098" name="Picture 2" descr="http://www.maintenanceresources.com/referencelibrary/ezine/images/eyebolts10.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575" y="1933575"/>
            <a:ext cx="351472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practicalmaintenance.net/wp-content/uploads/machinery-eye-bolt-installati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575" y="3924300"/>
            <a:ext cx="3829050" cy="16383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5"/>
          </p:nvPr>
        </p:nvSpPr>
        <p:spPr/>
        <p:txBody>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20316210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normAutofit/>
          </a:bodyPr>
          <a:lstStyle/>
          <a:p>
            <a:pPr algn="ctr" rtl="1"/>
            <a:r>
              <a:rPr lang="ar-EG" b="1" dirty="0"/>
              <a:t>التحميل الجانبي (بزاوية)</a:t>
            </a:r>
            <a:br>
              <a:rPr lang="ar-EG" b="1" dirty="0"/>
            </a:br>
            <a:r>
              <a:rPr lang="en-US" b="1" dirty="0"/>
              <a:t>Angular Loading</a:t>
            </a:r>
          </a:p>
        </p:txBody>
      </p:sp>
      <p:sp>
        <p:nvSpPr>
          <p:cNvPr id="3" name="Content Placeholder 2"/>
          <p:cNvSpPr>
            <a:spLocks noGrp="1"/>
          </p:cNvSpPr>
          <p:nvPr>
            <p:ph sz="quarter" idx="1"/>
          </p:nvPr>
        </p:nvSpPr>
        <p:spPr>
          <a:xfrm>
            <a:off x="4114800" y="2514600"/>
            <a:ext cx="3810000" cy="3959352"/>
          </a:xfrm>
        </p:spPr>
        <p:txBody>
          <a:bodyPr/>
          <a:lstStyle/>
          <a:p>
            <a:pPr algn="r" rtl="1"/>
            <a:r>
              <a:rPr lang="ar-EG" dirty="0"/>
              <a:t>يتم تخفيض حمولة </a:t>
            </a:r>
            <a:r>
              <a:rPr lang="en-US" dirty="0"/>
              <a:t>Eye Bolt</a:t>
            </a:r>
            <a:r>
              <a:rPr lang="ar-EG" dirty="0"/>
              <a:t> حسب الزاوية.</a:t>
            </a:r>
          </a:p>
          <a:p>
            <a:pPr algn="r" rtl="1"/>
            <a:endParaRPr lang="ar-EG" dirty="0"/>
          </a:p>
          <a:p>
            <a:pPr algn="r" rtl="1"/>
            <a:r>
              <a:rPr lang="ar-EG" dirty="0"/>
              <a:t>التحميل الجانبي (بزاوية) يكون فقط باستخدام </a:t>
            </a:r>
            <a:r>
              <a:rPr lang="en-US" dirty="0"/>
              <a:t>Eye Bolt</a:t>
            </a:r>
            <a:r>
              <a:rPr lang="ar-EG" dirty="0"/>
              <a:t> بحافة عريضة </a:t>
            </a:r>
            <a:r>
              <a:rPr lang="en-US" dirty="0"/>
              <a:t>Shoulder</a:t>
            </a:r>
            <a:endParaRPr lang="ar-EG"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1929319"/>
            <a:ext cx="2946400" cy="23335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847920807"/>
              </p:ext>
            </p:extLst>
          </p:nvPr>
        </p:nvGraphicFramePr>
        <p:xfrm>
          <a:off x="381000" y="4572000"/>
          <a:ext cx="3352800" cy="2123440"/>
        </p:xfrm>
        <a:graphic>
          <a:graphicData uri="http://schemas.openxmlformats.org/drawingml/2006/table">
            <a:tbl>
              <a:tblPr firstRow="1" bandRow="1">
                <a:tableStyleId>{5C22544A-7EE6-4342-B048-85BDC9FD1C3A}</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0840">
                <a:tc>
                  <a:txBody>
                    <a:bodyPr/>
                    <a:lstStyle/>
                    <a:p>
                      <a:pPr algn="ctr" rtl="1"/>
                      <a:r>
                        <a:rPr lang="ar-EG" dirty="0"/>
                        <a:t>الحمل الآمن</a:t>
                      </a:r>
                      <a:endParaRPr lang="en-US" dirty="0"/>
                    </a:p>
                  </a:txBody>
                  <a:tcPr/>
                </a:tc>
                <a:tc>
                  <a:txBody>
                    <a:bodyPr/>
                    <a:lstStyle/>
                    <a:p>
                      <a:pPr algn="ctr" rtl="1"/>
                      <a:r>
                        <a:rPr lang="ar-EG" dirty="0"/>
                        <a:t>نسبة التخفيض</a:t>
                      </a:r>
                      <a:endParaRPr lang="en-US" dirty="0"/>
                    </a:p>
                  </a:txBody>
                  <a:tcPr/>
                </a:tc>
                <a:tc>
                  <a:txBody>
                    <a:bodyPr/>
                    <a:lstStyle/>
                    <a:p>
                      <a:pPr algn="ctr" rtl="1"/>
                      <a:r>
                        <a:rPr lang="ar-EG" dirty="0"/>
                        <a:t>الزاوية</a:t>
                      </a:r>
                      <a:endParaRPr lang="en-US" dirty="0"/>
                    </a:p>
                  </a:txBody>
                  <a:tcPr/>
                </a:tc>
                <a:extLst>
                  <a:ext uri="{0D108BD9-81ED-4DB2-BD59-A6C34878D82A}">
                    <a16:rowId xmlns:a16="http://schemas.microsoft.com/office/drawing/2014/main" val="10000"/>
                  </a:ext>
                </a:extLst>
              </a:tr>
              <a:tr h="370840">
                <a:tc>
                  <a:txBody>
                    <a:bodyPr/>
                    <a:lstStyle/>
                    <a:p>
                      <a:pPr algn="ctr" rtl="1"/>
                      <a:r>
                        <a:rPr lang="ar-EG" dirty="0"/>
                        <a:t>100%</a:t>
                      </a:r>
                      <a:endParaRPr lang="en-US" dirty="0"/>
                    </a:p>
                  </a:txBody>
                  <a:tcPr/>
                </a:tc>
                <a:tc>
                  <a:txBody>
                    <a:bodyPr/>
                    <a:lstStyle/>
                    <a:p>
                      <a:pPr algn="ctr" rtl="1"/>
                      <a:r>
                        <a:rPr lang="ar-EG" dirty="0"/>
                        <a:t>0%</a:t>
                      </a:r>
                      <a:endParaRPr lang="en-US" dirty="0"/>
                    </a:p>
                  </a:txBody>
                  <a:tcPr/>
                </a:tc>
                <a:tc>
                  <a:txBody>
                    <a:bodyPr/>
                    <a:lstStyle/>
                    <a:p>
                      <a:pPr algn="ctr" rtl="1"/>
                      <a:r>
                        <a:rPr lang="ar-EG" dirty="0"/>
                        <a:t>0</a:t>
                      </a:r>
                      <a:endParaRPr lang="en-US" dirty="0"/>
                    </a:p>
                  </a:txBody>
                  <a:tcPr/>
                </a:tc>
                <a:extLst>
                  <a:ext uri="{0D108BD9-81ED-4DB2-BD59-A6C34878D82A}">
                    <a16:rowId xmlns:a16="http://schemas.microsoft.com/office/drawing/2014/main" val="10001"/>
                  </a:ext>
                </a:extLst>
              </a:tr>
              <a:tr h="370840">
                <a:tc>
                  <a:txBody>
                    <a:bodyPr/>
                    <a:lstStyle/>
                    <a:p>
                      <a:pPr algn="ctr" rtl="1"/>
                      <a:r>
                        <a:rPr lang="ar-EG" dirty="0"/>
                        <a:t>65%</a:t>
                      </a:r>
                      <a:endParaRPr lang="en-US" dirty="0"/>
                    </a:p>
                  </a:txBody>
                  <a:tcPr/>
                </a:tc>
                <a:tc>
                  <a:txBody>
                    <a:bodyPr/>
                    <a:lstStyle/>
                    <a:p>
                      <a:pPr algn="ctr" rtl="1"/>
                      <a:r>
                        <a:rPr lang="ar-EG" dirty="0"/>
                        <a:t>35%</a:t>
                      </a:r>
                      <a:endParaRPr lang="en-US" dirty="0"/>
                    </a:p>
                  </a:txBody>
                  <a:tcPr/>
                </a:tc>
                <a:tc>
                  <a:txBody>
                    <a:bodyPr/>
                    <a:lstStyle/>
                    <a:p>
                      <a:pPr algn="ctr" rtl="1"/>
                      <a:r>
                        <a:rPr lang="ar-EG" dirty="0"/>
                        <a:t>30</a:t>
                      </a:r>
                      <a:endParaRPr lang="en-US" dirty="0"/>
                    </a:p>
                  </a:txBody>
                  <a:tcPr/>
                </a:tc>
                <a:extLst>
                  <a:ext uri="{0D108BD9-81ED-4DB2-BD59-A6C34878D82A}">
                    <a16:rowId xmlns:a16="http://schemas.microsoft.com/office/drawing/2014/main" val="10002"/>
                  </a:ext>
                </a:extLst>
              </a:tr>
              <a:tr h="370840">
                <a:tc>
                  <a:txBody>
                    <a:bodyPr/>
                    <a:lstStyle/>
                    <a:p>
                      <a:pPr algn="ctr" rtl="1"/>
                      <a:r>
                        <a:rPr lang="ar-EG" dirty="0"/>
                        <a:t>55%</a:t>
                      </a:r>
                      <a:endParaRPr lang="en-US" dirty="0"/>
                    </a:p>
                  </a:txBody>
                  <a:tcPr/>
                </a:tc>
                <a:tc>
                  <a:txBody>
                    <a:bodyPr/>
                    <a:lstStyle/>
                    <a:p>
                      <a:pPr algn="ctr" rtl="1"/>
                      <a:r>
                        <a:rPr lang="ar-EG" dirty="0"/>
                        <a:t>45%</a:t>
                      </a:r>
                      <a:endParaRPr lang="en-US" dirty="0"/>
                    </a:p>
                  </a:txBody>
                  <a:tcPr/>
                </a:tc>
                <a:tc>
                  <a:txBody>
                    <a:bodyPr/>
                    <a:lstStyle/>
                    <a:p>
                      <a:pPr algn="ctr" rtl="1"/>
                      <a:r>
                        <a:rPr lang="ar-EG" dirty="0"/>
                        <a:t>45</a:t>
                      </a:r>
                      <a:endParaRPr lang="en-US" dirty="0"/>
                    </a:p>
                  </a:txBody>
                  <a:tcPr/>
                </a:tc>
                <a:extLst>
                  <a:ext uri="{0D108BD9-81ED-4DB2-BD59-A6C34878D82A}">
                    <a16:rowId xmlns:a16="http://schemas.microsoft.com/office/drawing/2014/main" val="10003"/>
                  </a:ext>
                </a:extLst>
              </a:tr>
              <a:tr h="370840">
                <a:tc>
                  <a:txBody>
                    <a:bodyPr/>
                    <a:lstStyle/>
                    <a:p>
                      <a:pPr algn="ctr" rtl="1"/>
                      <a:r>
                        <a:rPr lang="ar-EG" dirty="0"/>
                        <a:t>25%</a:t>
                      </a:r>
                      <a:endParaRPr lang="en-US" dirty="0"/>
                    </a:p>
                  </a:txBody>
                  <a:tcPr/>
                </a:tc>
                <a:tc>
                  <a:txBody>
                    <a:bodyPr/>
                    <a:lstStyle/>
                    <a:p>
                      <a:pPr algn="ctr" rtl="1"/>
                      <a:r>
                        <a:rPr lang="ar-EG" dirty="0"/>
                        <a:t>75%</a:t>
                      </a:r>
                      <a:endParaRPr lang="en-US" dirty="0"/>
                    </a:p>
                  </a:txBody>
                  <a:tcPr/>
                </a:tc>
                <a:tc>
                  <a:txBody>
                    <a:bodyPr/>
                    <a:lstStyle/>
                    <a:p>
                      <a:pPr algn="ctr" rtl="1"/>
                      <a:r>
                        <a:rPr lang="ar-EG" dirty="0"/>
                        <a:t>60</a:t>
                      </a:r>
                      <a:endParaRPr lang="en-US" dirty="0"/>
                    </a:p>
                  </a:txBody>
                  <a:tcPr/>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5"/>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37319911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EG" b="1" dirty="0">
                <a:hlinkClick r:id="rId2" action="ppaction://hlinkfile"/>
              </a:rPr>
              <a:t>اختيار </a:t>
            </a:r>
            <a:r>
              <a:rPr lang="en-US" b="1" dirty="0">
                <a:hlinkClick r:id="rId2" action="ppaction://hlinkfile"/>
              </a:rPr>
              <a:t>Eye Bolt</a:t>
            </a:r>
            <a:br>
              <a:rPr lang="en-US" b="1" dirty="0">
                <a:hlinkClick r:id="rId2" action="ppaction://hlinkfile"/>
              </a:rPr>
            </a:br>
            <a:r>
              <a:rPr lang="en-US" b="1" dirty="0">
                <a:hlinkClick r:id="rId2" action="ppaction://hlinkfile"/>
              </a:rPr>
              <a:t>Selection of Eye Bolt</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704385521"/>
              </p:ext>
            </p:extLst>
          </p:nvPr>
        </p:nvGraphicFramePr>
        <p:xfrm>
          <a:off x="533400" y="1524000"/>
          <a:ext cx="7769024" cy="2857432"/>
        </p:xfrm>
        <a:graphic>
          <a:graphicData uri="http://schemas.openxmlformats.org/drawingml/2006/table">
            <a:tbl>
              <a:tblPr firstRow="1" bandRow="1">
                <a:tableStyleId>{5C22544A-7EE6-4342-B048-85BDC9FD1C3A}</a:tableStyleId>
              </a:tblPr>
              <a:tblGrid>
                <a:gridCol w="1942256">
                  <a:extLst>
                    <a:ext uri="{9D8B030D-6E8A-4147-A177-3AD203B41FA5}">
                      <a16:colId xmlns:a16="http://schemas.microsoft.com/office/drawing/2014/main" val="20000"/>
                    </a:ext>
                  </a:extLst>
                </a:gridCol>
                <a:gridCol w="1942256">
                  <a:extLst>
                    <a:ext uri="{9D8B030D-6E8A-4147-A177-3AD203B41FA5}">
                      <a16:colId xmlns:a16="http://schemas.microsoft.com/office/drawing/2014/main" val="20001"/>
                    </a:ext>
                  </a:extLst>
                </a:gridCol>
                <a:gridCol w="1942256">
                  <a:extLst>
                    <a:ext uri="{9D8B030D-6E8A-4147-A177-3AD203B41FA5}">
                      <a16:colId xmlns:a16="http://schemas.microsoft.com/office/drawing/2014/main" val="20002"/>
                    </a:ext>
                  </a:extLst>
                </a:gridCol>
                <a:gridCol w="1942256">
                  <a:extLst>
                    <a:ext uri="{9D8B030D-6E8A-4147-A177-3AD203B41FA5}">
                      <a16:colId xmlns:a16="http://schemas.microsoft.com/office/drawing/2014/main" val="20003"/>
                    </a:ext>
                  </a:extLst>
                </a:gridCol>
              </a:tblGrid>
              <a:tr h="347395">
                <a:tc>
                  <a:txBody>
                    <a:bodyPr/>
                    <a:lstStyle/>
                    <a:p>
                      <a:pPr algn="ctr" rtl="1"/>
                      <a:r>
                        <a:rPr lang="en-US" b="1" dirty="0"/>
                        <a:t>2 m</a:t>
                      </a:r>
                    </a:p>
                  </a:txBody>
                  <a:tcPr/>
                </a:tc>
                <a:tc>
                  <a:txBody>
                    <a:bodyPr/>
                    <a:lstStyle/>
                    <a:p>
                      <a:pPr algn="ctr" rtl="1"/>
                      <a:r>
                        <a:rPr lang="en-US" b="1" dirty="0"/>
                        <a:t>2 m</a:t>
                      </a:r>
                    </a:p>
                  </a:txBody>
                  <a:tcPr/>
                </a:tc>
                <a:tc>
                  <a:txBody>
                    <a:bodyPr/>
                    <a:lstStyle/>
                    <a:p>
                      <a:pPr algn="ctr" rtl="1"/>
                      <a:r>
                        <a:rPr lang="en-US" b="1" dirty="0"/>
                        <a:t>2 m</a:t>
                      </a:r>
                    </a:p>
                  </a:txBody>
                  <a:tcPr/>
                </a:tc>
                <a:tc>
                  <a:txBody>
                    <a:bodyPr/>
                    <a:lstStyle/>
                    <a:p>
                      <a:pPr algn="ctr" rtl="1"/>
                      <a:r>
                        <a:rPr lang="ar-EG" b="1" dirty="0"/>
                        <a:t>الطول</a:t>
                      </a:r>
                      <a:r>
                        <a:rPr lang="ar-EG" b="1" baseline="0" dirty="0"/>
                        <a:t> </a:t>
                      </a:r>
                      <a:r>
                        <a:rPr lang="en-US" b="1" baseline="0" dirty="0"/>
                        <a:t>L </a:t>
                      </a:r>
                      <a:endParaRPr lang="ar-EG" b="1" baseline="0" dirty="0"/>
                    </a:p>
                    <a:p>
                      <a:pPr algn="ctr" rtl="1"/>
                      <a:endParaRPr lang="en-US" b="1" baseline="0" dirty="0"/>
                    </a:p>
                  </a:txBody>
                  <a:tcPr/>
                </a:tc>
                <a:extLst>
                  <a:ext uri="{0D108BD9-81ED-4DB2-BD59-A6C34878D82A}">
                    <a16:rowId xmlns:a16="http://schemas.microsoft.com/office/drawing/2014/main" val="10000"/>
                  </a:ext>
                </a:extLst>
              </a:tr>
              <a:tr h="251078">
                <a:tc>
                  <a:txBody>
                    <a:bodyPr/>
                    <a:lstStyle/>
                    <a:p>
                      <a:pPr algn="ctr" rtl="1"/>
                      <a:r>
                        <a:rPr lang="en-US" b="1" dirty="0"/>
                        <a:t>1 m</a:t>
                      </a:r>
                    </a:p>
                  </a:txBody>
                  <a:tcPr/>
                </a:tc>
                <a:tc>
                  <a:txBody>
                    <a:bodyPr/>
                    <a:lstStyle/>
                    <a:p>
                      <a:pPr algn="ctr" rtl="1"/>
                      <a:r>
                        <a:rPr lang="en-US" b="1" dirty="0"/>
                        <a:t>1.4 m</a:t>
                      </a:r>
                    </a:p>
                  </a:txBody>
                  <a:tcPr/>
                </a:tc>
                <a:tc>
                  <a:txBody>
                    <a:bodyPr/>
                    <a:lstStyle/>
                    <a:p>
                      <a:pPr algn="ctr" rtl="1"/>
                      <a:r>
                        <a:rPr lang="en-US" b="1" dirty="0"/>
                        <a:t>1.7 m</a:t>
                      </a:r>
                    </a:p>
                  </a:txBody>
                  <a:tcPr/>
                </a:tc>
                <a:tc>
                  <a:txBody>
                    <a:bodyPr/>
                    <a:lstStyle/>
                    <a:p>
                      <a:pPr algn="ctr" rtl="1"/>
                      <a:r>
                        <a:rPr lang="ar-EG" b="1" dirty="0"/>
                        <a:t>الإرتفاع </a:t>
                      </a:r>
                      <a:r>
                        <a:rPr lang="en-US" b="1" dirty="0"/>
                        <a:t>H</a:t>
                      </a:r>
                      <a:r>
                        <a:rPr lang="en-US" b="1" baseline="0" dirty="0"/>
                        <a:t> </a:t>
                      </a:r>
                      <a:endParaRPr lang="en-US" b="1" dirty="0"/>
                    </a:p>
                  </a:txBody>
                  <a:tcPr/>
                </a:tc>
                <a:extLst>
                  <a:ext uri="{0D108BD9-81ED-4DB2-BD59-A6C34878D82A}">
                    <a16:rowId xmlns:a16="http://schemas.microsoft.com/office/drawing/2014/main" val="10001"/>
                  </a:ext>
                </a:extLst>
              </a:tr>
              <a:tr h="619096">
                <a:tc>
                  <a:txBody>
                    <a:bodyPr/>
                    <a:lstStyle/>
                    <a:p>
                      <a:pPr algn="ctr" rtl="1"/>
                      <a:r>
                        <a:rPr lang="en-US" b="1" dirty="0"/>
                        <a:t>2</a:t>
                      </a:r>
                    </a:p>
                  </a:txBody>
                  <a:tcPr/>
                </a:tc>
                <a:tc>
                  <a:txBody>
                    <a:bodyPr/>
                    <a:lstStyle/>
                    <a:p>
                      <a:pPr algn="ctr" rtl="1"/>
                      <a:r>
                        <a:rPr lang="en-US" b="1" dirty="0"/>
                        <a:t>1.428</a:t>
                      </a:r>
                    </a:p>
                  </a:txBody>
                  <a:tcPr/>
                </a:tc>
                <a:tc>
                  <a:txBody>
                    <a:bodyPr/>
                    <a:lstStyle/>
                    <a:p>
                      <a:pPr algn="ctr" rtl="1"/>
                      <a:r>
                        <a:rPr lang="en-US" b="1" dirty="0"/>
                        <a:t>1.176</a:t>
                      </a:r>
                    </a:p>
                  </a:txBody>
                  <a:tcPr/>
                </a:tc>
                <a:tc>
                  <a:txBody>
                    <a:bodyPr/>
                    <a:lstStyle/>
                    <a:p>
                      <a:pPr algn="ctr" rtl="1"/>
                      <a:r>
                        <a:rPr lang="ar-EG" b="1" dirty="0"/>
                        <a:t>الطول/</a:t>
                      </a:r>
                      <a:r>
                        <a:rPr lang="ar-EG" b="1" baseline="0" dirty="0"/>
                        <a:t> الإرتفاع</a:t>
                      </a:r>
                      <a:r>
                        <a:rPr lang="en-US" b="1" baseline="0" dirty="0"/>
                        <a:t> L/H  </a:t>
                      </a:r>
                      <a:endParaRPr lang="en-US" b="1" dirty="0"/>
                    </a:p>
                  </a:txBody>
                  <a:tcPr/>
                </a:tc>
                <a:extLst>
                  <a:ext uri="{0D108BD9-81ED-4DB2-BD59-A6C34878D82A}">
                    <a16:rowId xmlns:a16="http://schemas.microsoft.com/office/drawing/2014/main" val="10002"/>
                  </a:ext>
                </a:extLst>
              </a:tr>
              <a:tr h="251078">
                <a:tc>
                  <a:txBody>
                    <a:bodyPr/>
                    <a:lstStyle/>
                    <a:p>
                      <a:pPr algn="ctr" rtl="1"/>
                      <a:r>
                        <a:rPr lang="en-US" b="1" dirty="0"/>
                        <a:t>60</a:t>
                      </a:r>
                    </a:p>
                  </a:txBody>
                  <a:tcPr/>
                </a:tc>
                <a:tc>
                  <a:txBody>
                    <a:bodyPr/>
                    <a:lstStyle/>
                    <a:p>
                      <a:pPr algn="ctr" rtl="1"/>
                      <a:r>
                        <a:rPr lang="en-US" b="1" dirty="0"/>
                        <a:t>45</a:t>
                      </a:r>
                    </a:p>
                  </a:txBody>
                  <a:tcPr/>
                </a:tc>
                <a:tc>
                  <a:txBody>
                    <a:bodyPr/>
                    <a:lstStyle/>
                    <a:p>
                      <a:pPr algn="ctr" rtl="1"/>
                      <a:r>
                        <a:rPr lang="en-US" b="1" dirty="0"/>
                        <a:t>30</a:t>
                      </a:r>
                    </a:p>
                  </a:txBody>
                  <a:tcPr/>
                </a:tc>
                <a:tc>
                  <a:txBody>
                    <a:bodyPr/>
                    <a:lstStyle/>
                    <a:p>
                      <a:pPr algn="ctr" rtl="1"/>
                      <a:r>
                        <a:rPr lang="ar-EG" b="1" dirty="0"/>
                        <a:t>الزاوية</a:t>
                      </a:r>
                      <a:endParaRPr lang="en-US" b="1" dirty="0"/>
                    </a:p>
                  </a:txBody>
                  <a:tcPr/>
                </a:tc>
                <a:extLst>
                  <a:ext uri="{0D108BD9-81ED-4DB2-BD59-A6C34878D82A}">
                    <a16:rowId xmlns:a16="http://schemas.microsoft.com/office/drawing/2014/main" val="10003"/>
                  </a:ext>
                </a:extLst>
              </a:tr>
              <a:tr h="433368">
                <a:tc>
                  <a:txBody>
                    <a:bodyPr/>
                    <a:lstStyle/>
                    <a:p>
                      <a:pPr algn="ctr" rtl="1"/>
                      <a:endParaRPr lang="en-US" b="1" dirty="0"/>
                    </a:p>
                  </a:txBody>
                  <a:tcPr/>
                </a:tc>
                <a:tc>
                  <a:txBody>
                    <a:bodyPr/>
                    <a:lstStyle/>
                    <a:p>
                      <a:pPr algn="ctr" rtl="1"/>
                      <a:endParaRPr lang="en-US" b="1" dirty="0"/>
                    </a:p>
                  </a:txBody>
                  <a:tcPr/>
                </a:tc>
                <a:tc>
                  <a:txBody>
                    <a:bodyPr/>
                    <a:lstStyle/>
                    <a:p>
                      <a:pPr algn="ctr" rtl="1"/>
                      <a:endParaRPr lang="en-US" b="1" dirty="0"/>
                    </a:p>
                  </a:txBody>
                  <a:tcPr/>
                </a:tc>
                <a:tc>
                  <a:txBody>
                    <a:bodyPr/>
                    <a:lstStyle/>
                    <a:p>
                      <a:pPr algn="ctr" rtl="1"/>
                      <a:r>
                        <a:rPr lang="ar-EG" b="1" dirty="0"/>
                        <a:t>الوزن على كل جانب</a:t>
                      </a:r>
                      <a:endParaRPr lang="en-US" b="1" dirty="0"/>
                    </a:p>
                  </a:txBody>
                  <a:tcPr/>
                </a:tc>
                <a:extLst>
                  <a:ext uri="{0D108BD9-81ED-4DB2-BD59-A6C34878D82A}">
                    <a16:rowId xmlns:a16="http://schemas.microsoft.com/office/drawing/2014/main" val="10004"/>
                  </a:ext>
                </a:extLst>
              </a:tr>
              <a:tr h="433368">
                <a:tc>
                  <a:txBody>
                    <a:bodyPr/>
                    <a:lstStyle/>
                    <a:p>
                      <a:pPr algn="ctr" rtl="1"/>
                      <a:endParaRPr lang="en-US" sz="1600" b="1" dirty="0"/>
                    </a:p>
                  </a:txBody>
                  <a:tcPr/>
                </a:tc>
                <a:tc>
                  <a:txBody>
                    <a:bodyPr/>
                    <a:lstStyle/>
                    <a:p>
                      <a:pPr algn="ctr" rtl="1"/>
                      <a:endParaRPr lang="en-US" sz="1400" b="1" dirty="0"/>
                    </a:p>
                  </a:txBody>
                  <a:tcPr/>
                </a:tc>
                <a:tc>
                  <a:txBody>
                    <a:bodyPr/>
                    <a:lstStyle/>
                    <a:p>
                      <a:pPr algn="ctr" rtl="1"/>
                      <a:endParaRPr lang="en-US" sz="1400" b="1" dirty="0"/>
                    </a:p>
                  </a:txBody>
                  <a:tcPr/>
                </a:tc>
                <a:tc>
                  <a:txBody>
                    <a:bodyPr/>
                    <a:lstStyle/>
                    <a:p>
                      <a:pPr algn="ctr" rtl="1"/>
                      <a:r>
                        <a:rPr lang="ar-EG" b="1" dirty="0"/>
                        <a:t>حجم </a:t>
                      </a:r>
                      <a:r>
                        <a:rPr lang="en-US" b="1" dirty="0"/>
                        <a:t>Eye Bolt</a:t>
                      </a:r>
                    </a:p>
                  </a:txBody>
                  <a:tcPr/>
                </a:tc>
                <a:extLst>
                  <a:ext uri="{0D108BD9-81ED-4DB2-BD59-A6C34878D82A}">
                    <a16:rowId xmlns:a16="http://schemas.microsoft.com/office/drawing/2014/main" val="10005"/>
                  </a:ext>
                </a:extLst>
              </a:tr>
            </a:tbl>
          </a:graphicData>
        </a:graphic>
      </p:graphicFrame>
      <p:grpSp>
        <p:nvGrpSpPr>
          <p:cNvPr id="23" name="Group 22"/>
          <p:cNvGrpSpPr/>
          <p:nvPr/>
        </p:nvGrpSpPr>
        <p:grpSpPr>
          <a:xfrm>
            <a:off x="1066800" y="4692134"/>
            <a:ext cx="6423622" cy="1937266"/>
            <a:chOff x="152400" y="1981200"/>
            <a:chExt cx="3400425" cy="2438400"/>
          </a:xfrm>
        </p:grpSpPr>
        <p:pic>
          <p:nvPicPr>
            <p:cNvPr id="6146" name="Picture 2" descr="C:\Users\osama.tawfik\Desktop\Rigging Photos\eyebol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981200"/>
              <a:ext cx="3400425"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1219200" y="2667000"/>
              <a:ext cx="0" cy="9894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388660" y="2667000"/>
              <a:ext cx="463952" cy="9894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85800" y="2667000"/>
              <a:ext cx="116681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8200" y="2971800"/>
              <a:ext cx="609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22" name="Rectangle 21"/>
            <p:cNvSpPr/>
            <p:nvPr/>
          </p:nvSpPr>
          <p:spPr>
            <a:xfrm rot="4751321">
              <a:off x="1303520" y="2971232"/>
              <a:ext cx="609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sp>
          <p:nvSpPr>
            <p:cNvPr id="21" name="TextBox 20"/>
            <p:cNvSpPr txBox="1"/>
            <p:nvPr/>
          </p:nvSpPr>
          <p:spPr>
            <a:xfrm>
              <a:off x="1013346" y="3733800"/>
              <a:ext cx="2057400" cy="369332"/>
            </a:xfrm>
            <a:prstGeom prst="rect">
              <a:avLst/>
            </a:prstGeom>
            <a:noFill/>
          </p:spPr>
          <p:txBody>
            <a:bodyPr wrap="square" rtlCol="0">
              <a:spAutoFit/>
            </a:bodyPr>
            <a:lstStyle/>
            <a:p>
              <a:pPr algn="ctr"/>
              <a:r>
                <a:rPr lang="en-US" b="1" dirty="0">
                  <a:solidFill>
                    <a:srgbClr val="FF0000"/>
                  </a:solidFill>
                </a:rPr>
                <a:t>2000 KG</a:t>
              </a:r>
            </a:p>
          </p:txBody>
        </p:sp>
      </p:grpSp>
      <p:sp>
        <p:nvSpPr>
          <p:cNvPr id="24" name="Slide Number Placeholder 23"/>
          <p:cNvSpPr>
            <a:spLocks noGrp="1"/>
          </p:cNvSpPr>
          <p:nvPr>
            <p:ph type="sldNum" sz="quarter" idx="15"/>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1899043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1143000"/>
          </a:xfrm>
        </p:spPr>
        <p:txBody>
          <a:bodyPr>
            <a:noAutofit/>
          </a:bodyPr>
          <a:lstStyle/>
          <a:p>
            <a:pPr algn="ctr"/>
            <a:r>
              <a:rPr lang="en-US" sz="4800" b="1" dirty="0">
                <a:solidFill>
                  <a:srgbClr val="0070C0"/>
                </a:solidFill>
              </a:rPr>
              <a:t>Application of Wire Rope Terminations</a:t>
            </a:r>
          </a:p>
        </p:txBody>
      </p:sp>
      <p:pic>
        <p:nvPicPr>
          <p:cNvPr id="7170" name="Picture 2"/>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609600" y="2057400"/>
            <a:ext cx="7497651" cy="4402756"/>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26628263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pPr algn="ctr"/>
            <a:r>
              <a:rPr lang="ar-EG" b="1" u="sng" dirty="0">
                <a:solidFill>
                  <a:srgbClr val="FF0000"/>
                </a:solidFill>
              </a:rPr>
              <a:t>الأنــــــواع</a:t>
            </a:r>
            <a:br>
              <a:rPr lang="en-US" b="1" u="sng" dirty="0">
                <a:solidFill>
                  <a:srgbClr val="FF0000"/>
                </a:solidFill>
              </a:rPr>
            </a:br>
            <a:r>
              <a:rPr lang="en-US" b="1" u="sng" dirty="0">
                <a:solidFill>
                  <a:srgbClr val="FF0000"/>
                </a:solidFill>
              </a:rPr>
              <a:t>Termination Types</a:t>
            </a:r>
          </a:p>
        </p:txBody>
      </p:sp>
      <p:sp>
        <p:nvSpPr>
          <p:cNvPr id="3" name="Content Placeholder 2"/>
          <p:cNvSpPr>
            <a:spLocks noGrp="1"/>
          </p:cNvSpPr>
          <p:nvPr>
            <p:ph sz="quarter" idx="1"/>
          </p:nvPr>
        </p:nvSpPr>
        <p:spPr>
          <a:xfrm>
            <a:off x="4191000" y="1404796"/>
            <a:ext cx="3733800" cy="5069156"/>
          </a:xfrm>
        </p:spPr>
        <p:txBody>
          <a:bodyPr/>
          <a:lstStyle/>
          <a:p>
            <a:r>
              <a:rPr lang="en-US" dirty="0" err="1"/>
              <a:t>Spelter</a:t>
            </a:r>
            <a:r>
              <a:rPr lang="en-US" dirty="0"/>
              <a:t> Socket</a:t>
            </a:r>
          </a:p>
          <a:p>
            <a:endParaRPr lang="en-US" dirty="0"/>
          </a:p>
          <a:p>
            <a:r>
              <a:rPr lang="en-US" dirty="0"/>
              <a:t>Swage Socket</a:t>
            </a:r>
          </a:p>
          <a:p>
            <a:endParaRPr lang="en-US" dirty="0"/>
          </a:p>
          <a:p>
            <a:r>
              <a:rPr lang="en-US" dirty="0" err="1"/>
              <a:t>Turnback</a:t>
            </a:r>
            <a:r>
              <a:rPr lang="en-US" dirty="0"/>
              <a:t> eye</a:t>
            </a:r>
          </a:p>
          <a:p>
            <a:endParaRPr lang="en-US" dirty="0"/>
          </a:p>
          <a:p>
            <a:r>
              <a:rPr lang="en-US" dirty="0"/>
              <a:t>Wedge Socket</a:t>
            </a:r>
          </a:p>
          <a:p>
            <a:endParaRPr lang="en-US" dirty="0"/>
          </a:p>
          <a:p>
            <a:r>
              <a:rPr lang="en-US" dirty="0"/>
              <a:t>Wire Rope Clip Eye</a:t>
            </a:r>
          </a:p>
          <a:p>
            <a:endParaRPr lang="en-US" dirty="0"/>
          </a:p>
          <a:p>
            <a:r>
              <a:rPr lang="en-US" dirty="0"/>
              <a:t>Flemish Eye</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404796"/>
            <a:ext cx="3752850" cy="522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37983172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solidFill>
                  <a:srgbClr val="FF0000"/>
                </a:solidFill>
              </a:rPr>
              <a:t>الكــــــــــفاءة</a:t>
            </a:r>
            <a:br>
              <a:rPr lang="ar-EG" b="1" dirty="0">
                <a:solidFill>
                  <a:srgbClr val="FF0000"/>
                </a:solidFill>
              </a:rPr>
            </a:br>
            <a:r>
              <a:rPr lang="en-US" b="1" dirty="0">
                <a:solidFill>
                  <a:srgbClr val="FF0000"/>
                </a:solidFill>
              </a:rPr>
              <a:t>Termination Efficiency</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815" y="4029075"/>
            <a:ext cx="22002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524000"/>
            <a:ext cx="2324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3200400"/>
            <a:ext cx="21907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5743575"/>
            <a:ext cx="22193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6563" y="2209800"/>
            <a:ext cx="2114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38375" y="3602297"/>
            <a:ext cx="21812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8600" y="5157786"/>
            <a:ext cx="37528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inus 3"/>
          <p:cNvSpPr/>
          <p:nvPr/>
        </p:nvSpPr>
        <p:spPr>
          <a:xfrm>
            <a:off x="838200" y="3048000"/>
            <a:ext cx="6400800" cy="40189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838200" y="4800600"/>
            <a:ext cx="6400800" cy="40189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19600" y="1764268"/>
            <a:ext cx="4114800" cy="369332"/>
          </a:xfrm>
          <a:prstGeom prst="rect">
            <a:avLst/>
          </a:prstGeom>
          <a:noFill/>
        </p:spPr>
        <p:txBody>
          <a:bodyPr wrap="square" rtlCol="0">
            <a:spAutoFit/>
          </a:bodyPr>
          <a:lstStyle/>
          <a:p>
            <a:r>
              <a:rPr lang="en-US" b="1" dirty="0"/>
              <a:t>Swage and </a:t>
            </a:r>
            <a:r>
              <a:rPr lang="en-US" b="1" dirty="0" err="1"/>
              <a:t>Spelter</a:t>
            </a:r>
            <a:r>
              <a:rPr lang="en-US" b="1" dirty="0"/>
              <a:t> Socket   </a:t>
            </a:r>
            <a:r>
              <a:rPr lang="en-US" b="1" dirty="0">
                <a:solidFill>
                  <a:srgbClr val="FF0000"/>
                </a:solidFill>
              </a:rPr>
              <a:t>100%</a:t>
            </a:r>
          </a:p>
        </p:txBody>
      </p:sp>
      <p:sp>
        <p:nvSpPr>
          <p:cNvPr id="15" name="TextBox 14"/>
          <p:cNvSpPr txBox="1"/>
          <p:nvPr/>
        </p:nvSpPr>
        <p:spPr>
          <a:xfrm>
            <a:off x="4572000" y="3897868"/>
            <a:ext cx="4114800" cy="369332"/>
          </a:xfrm>
          <a:prstGeom prst="rect">
            <a:avLst/>
          </a:prstGeom>
          <a:noFill/>
        </p:spPr>
        <p:txBody>
          <a:bodyPr wrap="square" rtlCol="0">
            <a:spAutoFit/>
          </a:bodyPr>
          <a:lstStyle/>
          <a:p>
            <a:r>
              <a:rPr lang="en-US" b="1" dirty="0" err="1"/>
              <a:t>Turnback</a:t>
            </a:r>
            <a:r>
              <a:rPr lang="en-US" b="1" dirty="0"/>
              <a:t> and Flemish Eye  </a:t>
            </a:r>
            <a:r>
              <a:rPr lang="en-US" b="1" dirty="0">
                <a:solidFill>
                  <a:srgbClr val="FF0000"/>
                </a:solidFill>
              </a:rPr>
              <a:t>90%</a:t>
            </a:r>
          </a:p>
        </p:txBody>
      </p:sp>
      <p:sp>
        <p:nvSpPr>
          <p:cNvPr id="16" name="TextBox 15"/>
          <p:cNvSpPr txBox="1"/>
          <p:nvPr/>
        </p:nvSpPr>
        <p:spPr>
          <a:xfrm>
            <a:off x="4267200" y="5802868"/>
            <a:ext cx="4114800" cy="646331"/>
          </a:xfrm>
          <a:prstGeom prst="rect">
            <a:avLst/>
          </a:prstGeom>
          <a:noFill/>
        </p:spPr>
        <p:txBody>
          <a:bodyPr wrap="square" rtlCol="0">
            <a:spAutoFit/>
          </a:bodyPr>
          <a:lstStyle/>
          <a:p>
            <a:r>
              <a:rPr lang="en-US" b="1" dirty="0"/>
              <a:t>Wedge Socket and Wire Rope Clips                                           </a:t>
            </a:r>
            <a:r>
              <a:rPr lang="en-US" b="1" dirty="0">
                <a:solidFill>
                  <a:srgbClr val="FF0000"/>
                </a:solidFill>
              </a:rPr>
              <a:t>80%</a:t>
            </a:r>
          </a:p>
        </p:txBody>
      </p:sp>
      <p:sp>
        <p:nvSpPr>
          <p:cNvPr id="6" name="Slide Number Placeholder 5"/>
          <p:cNvSpPr>
            <a:spLocks noGrp="1"/>
          </p:cNvSpPr>
          <p:nvPr>
            <p:ph type="sldNum" sz="quarter" idx="15"/>
          </p:nvPr>
        </p:nvSpPr>
        <p:spPr/>
        <p:txBody>
          <a:bodyPr/>
          <a:lstStyle/>
          <a:p>
            <a:fld id="{B6F15528-21DE-4FAA-801E-634DDDAF4B2B}" type="slidenum">
              <a:rPr lang="en-US" smtClean="0"/>
              <a:pPr/>
              <a:t>89</a:t>
            </a:fld>
            <a:endParaRPr lang="en-US"/>
          </a:p>
        </p:txBody>
      </p:sp>
    </p:spTree>
    <p:extLst>
      <p:ext uri="{BB962C8B-B14F-4D97-AF65-F5344CB8AC3E}">
        <p14:creationId xmlns:p14="http://schemas.microsoft.com/office/powerpoint/2010/main" val="397666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fontScale="90000"/>
          </a:bodyPr>
          <a:lstStyle/>
          <a:p>
            <a:pPr algn="r" rtl="1"/>
            <a:r>
              <a:rPr lang="ar-EG" b="1" dirty="0"/>
              <a:t>فحص السلاسل  </a:t>
            </a:r>
            <a:r>
              <a:rPr lang="en-US" b="1" dirty="0"/>
              <a:t>Chains Inspection                                            </a:t>
            </a:r>
          </a:p>
        </p:txBody>
      </p:sp>
      <p:pic>
        <p:nvPicPr>
          <p:cNvPr id="8" name="Picture 4"/>
          <p:cNvPicPr>
            <a:picLocks noChangeAspect="1" noChangeArrowheads="1"/>
          </p:cNvPicPr>
          <p:nvPr/>
        </p:nvPicPr>
        <p:blipFill rotWithShape="1">
          <a:blip r:embed="rId2">
            <a:extLst>
              <a:ext uri="{28A0092B-C50C-407E-A947-70E740481C1C}">
                <a14:useLocalDpi xmlns:a14="http://schemas.microsoft.com/office/drawing/2010/main"/>
              </a:ext>
            </a:extLst>
          </a:blip>
          <a:srcRect t="-2" b="6342"/>
          <a:stretch/>
        </p:blipFill>
        <p:spPr bwMode="auto">
          <a:xfrm>
            <a:off x="304800" y="762000"/>
            <a:ext cx="4343400"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descr="D:\Courses\Courses\SAFE LIFTING AND RIGGING OPERATION\rigging and sliging\Slings\Pic\f.b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990600"/>
            <a:ext cx="3886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easur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581400"/>
            <a:ext cx="746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5"/>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88790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ar-EG" sz="3600" b="1" dirty="0"/>
              <a:t>الفاعلية/ الكــــفاءة</a:t>
            </a:r>
            <a:br>
              <a:rPr lang="ar-EG" sz="3600" b="1" dirty="0"/>
            </a:br>
            <a:r>
              <a:rPr lang="en-US" sz="3600" b="1" dirty="0"/>
              <a:t>Efficiency</a:t>
            </a:r>
          </a:p>
        </p:txBody>
      </p:sp>
      <p:sp>
        <p:nvSpPr>
          <p:cNvPr id="3" name="Content Placeholder 2"/>
          <p:cNvSpPr>
            <a:spLocks noGrp="1"/>
          </p:cNvSpPr>
          <p:nvPr>
            <p:ph sz="quarter" idx="1"/>
          </p:nvPr>
        </p:nvSpPr>
        <p:spPr>
          <a:xfrm>
            <a:off x="3200400" y="1600200"/>
            <a:ext cx="4724400" cy="4873752"/>
          </a:xfrm>
        </p:spPr>
        <p:txBody>
          <a:bodyPr>
            <a:normAutofit fontScale="92500" lnSpcReduction="10000"/>
          </a:bodyPr>
          <a:lstStyle/>
          <a:p>
            <a:pPr algn="r" rtl="1"/>
            <a:r>
              <a:rPr lang="ar-EG" dirty="0"/>
              <a:t>الفعالية أو الكفاءة هي النسبة بين قوة الكسر المحددة للمنتج وبين قوة الكسر الخاصة بعمل نهاية الواير (</a:t>
            </a:r>
            <a:r>
              <a:rPr lang="en-US" dirty="0"/>
              <a:t>Termination</a:t>
            </a:r>
            <a:r>
              <a:rPr lang="ar-EG" dirty="0"/>
              <a:t>) موضحة بنسبة مئوية</a:t>
            </a:r>
          </a:p>
          <a:p>
            <a:pPr algn="r" rtl="1"/>
            <a:endParaRPr lang="ar-EG" dirty="0"/>
          </a:p>
          <a:p>
            <a:pPr marL="0" indent="0" algn="r" rtl="1">
              <a:buNone/>
            </a:pPr>
            <a:r>
              <a:rPr lang="ar-EG" b="1" dirty="0">
                <a:solidFill>
                  <a:srgbClr val="FF0000"/>
                </a:solidFill>
              </a:rPr>
              <a:t>مثال: ما هي قوة الكسر المطلوبة للزاويتين الموضحتين إذا:</a:t>
            </a:r>
          </a:p>
          <a:p>
            <a:pPr algn="r" rtl="1"/>
            <a:endParaRPr lang="ar-EG" b="1" dirty="0"/>
          </a:p>
          <a:p>
            <a:pPr algn="r" rtl="1"/>
            <a:r>
              <a:rPr lang="ar-EG" b="1" dirty="0"/>
              <a:t>الزاوية كما هو موضح بالشكل</a:t>
            </a:r>
          </a:p>
          <a:p>
            <a:pPr algn="r" rtl="1"/>
            <a:r>
              <a:rPr lang="ar-EG" b="1" dirty="0"/>
              <a:t>معامل الأمان </a:t>
            </a:r>
            <a:r>
              <a:rPr lang="en-US" b="1" dirty="0"/>
              <a:t>Design Factor</a:t>
            </a:r>
            <a:r>
              <a:rPr lang="ar-EG" b="1" dirty="0"/>
              <a:t> يساوي 5:1</a:t>
            </a:r>
          </a:p>
          <a:p>
            <a:pPr algn="r" rtl="1"/>
            <a:r>
              <a:rPr lang="ar-EG" b="1" dirty="0"/>
              <a:t>الوزن يساوي 10 طن</a:t>
            </a:r>
          </a:p>
          <a:p>
            <a:pPr algn="r" rtl="1"/>
            <a:r>
              <a:rPr lang="en-US" b="1" dirty="0"/>
              <a:t>Flemish Eye </a:t>
            </a:r>
            <a:r>
              <a:rPr lang="ar-EG" b="1" dirty="0"/>
              <a:t> مستخدمة</a:t>
            </a:r>
          </a:p>
        </p:txBody>
      </p:sp>
      <p:sp>
        <p:nvSpPr>
          <p:cNvPr id="5" name="Rectangle 4"/>
          <p:cNvSpPr/>
          <p:nvPr/>
        </p:nvSpPr>
        <p:spPr>
          <a:xfrm>
            <a:off x="2514600" y="2590800"/>
            <a:ext cx="3048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5181600"/>
            <a:ext cx="2362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383805">
            <a:off x="1283054" y="2605785"/>
            <a:ext cx="361950" cy="285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362200" y="2971800"/>
            <a:ext cx="1524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33400" y="5105400"/>
            <a:ext cx="1524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609600" y="2438400"/>
            <a:ext cx="0" cy="2286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3200400"/>
            <a:ext cx="914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solidFill>
                  <a:schemeClr val="tx1"/>
                </a:solidFill>
              </a:rPr>
              <a:t>30</a:t>
            </a:r>
            <a:endParaRPr lang="en-US" b="1" dirty="0">
              <a:solidFill>
                <a:schemeClr val="tx1"/>
              </a:solidFill>
            </a:endParaRPr>
          </a:p>
        </p:txBody>
      </p:sp>
      <p:sp>
        <p:nvSpPr>
          <p:cNvPr id="12" name="Slide Number Placeholder 11"/>
          <p:cNvSpPr>
            <a:spLocks noGrp="1"/>
          </p:cNvSpPr>
          <p:nvPr>
            <p:ph type="sldNum" sz="quarter" idx="15"/>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40721203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ar-EG" sz="3600" b="1" dirty="0"/>
              <a:t>الفاعلية/ الكــــفاءة</a:t>
            </a:r>
            <a:br>
              <a:rPr lang="ar-EG" sz="3600" b="1" dirty="0"/>
            </a:br>
            <a:r>
              <a:rPr lang="en-US" sz="3600" b="1" dirty="0"/>
              <a:t>Efficiency</a:t>
            </a:r>
          </a:p>
        </p:txBody>
      </p:sp>
      <p:sp>
        <p:nvSpPr>
          <p:cNvPr id="3" name="Content Placeholder 2"/>
          <p:cNvSpPr>
            <a:spLocks noGrp="1"/>
          </p:cNvSpPr>
          <p:nvPr>
            <p:ph sz="quarter" idx="1"/>
          </p:nvPr>
        </p:nvSpPr>
        <p:spPr>
          <a:xfrm>
            <a:off x="3200400" y="1600200"/>
            <a:ext cx="4724400" cy="4873752"/>
          </a:xfrm>
        </p:spPr>
        <p:txBody>
          <a:bodyPr>
            <a:normAutofit lnSpcReduction="10000"/>
          </a:bodyPr>
          <a:lstStyle/>
          <a:p>
            <a:pPr marL="0" indent="0" algn="r" rtl="1">
              <a:buNone/>
            </a:pPr>
            <a:r>
              <a:rPr lang="ar-EG" b="1" dirty="0"/>
              <a:t>الإجابة:</a:t>
            </a:r>
          </a:p>
          <a:p>
            <a:pPr algn="r" rtl="1"/>
            <a:r>
              <a:rPr lang="ar-EG" sz="2000" b="1" dirty="0">
                <a:solidFill>
                  <a:srgbClr val="FF0000"/>
                </a:solidFill>
              </a:rPr>
              <a:t>في الزاوية 30</a:t>
            </a:r>
          </a:p>
          <a:p>
            <a:pPr algn="r" rtl="1"/>
            <a:r>
              <a:rPr lang="ar-EG" sz="1800" dirty="0"/>
              <a:t>معامل الزاوية = 1.2</a:t>
            </a:r>
          </a:p>
          <a:p>
            <a:pPr algn="r" rtl="1"/>
            <a:r>
              <a:rPr lang="ar-EG" sz="1800" dirty="0"/>
              <a:t>الحمل على الواير= 1.2 </a:t>
            </a:r>
            <a:r>
              <a:rPr lang="en-US" sz="1800" dirty="0"/>
              <a:t>X</a:t>
            </a:r>
            <a:r>
              <a:rPr lang="ar-EG" sz="1800" dirty="0"/>
              <a:t> 10= </a:t>
            </a:r>
            <a:r>
              <a:rPr lang="en-US" sz="1800" dirty="0"/>
              <a:t>12</a:t>
            </a:r>
            <a:r>
              <a:rPr lang="ar-EG" sz="1800" dirty="0"/>
              <a:t> طن</a:t>
            </a:r>
          </a:p>
          <a:p>
            <a:pPr algn="r" rtl="1"/>
            <a:r>
              <a:rPr lang="ar-EG" sz="1800" dirty="0"/>
              <a:t>الفعالية أو الكفاءة = 90 %</a:t>
            </a:r>
          </a:p>
          <a:p>
            <a:pPr algn="r" rtl="1"/>
            <a:r>
              <a:rPr lang="ar-EG" sz="1800" dirty="0"/>
              <a:t>معامل الأمان </a:t>
            </a:r>
            <a:r>
              <a:rPr lang="en-US" sz="1800" dirty="0"/>
              <a:t>Design factor</a:t>
            </a:r>
            <a:r>
              <a:rPr lang="ar-EG" sz="1800" dirty="0"/>
              <a:t>= 5:1</a:t>
            </a:r>
          </a:p>
          <a:p>
            <a:pPr algn="r" rtl="1"/>
            <a:r>
              <a:rPr lang="ar-EG" sz="1800" dirty="0"/>
              <a:t>قوة الكسر المطلوبة= (</a:t>
            </a:r>
            <a:r>
              <a:rPr lang="en-US" sz="1800" dirty="0"/>
              <a:t>12</a:t>
            </a:r>
            <a:r>
              <a:rPr lang="ar-EG" sz="1800" dirty="0"/>
              <a:t>/ 0.9) </a:t>
            </a:r>
            <a:r>
              <a:rPr lang="en-US" sz="1800" dirty="0"/>
              <a:t>x</a:t>
            </a:r>
            <a:r>
              <a:rPr lang="ar-EG" sz="1800" dirty="0"/>
              <a:t> 5= 66.6 طن</a:t>
            </a:r>
          </a:p>
          <a:p>
            <a:pPr algn="r" rtl="1"/>
            <a:endParaRPr lang="ar-EG" sz="1800" dirty="0"/>
          </a:p>
          <a:p>
            <a:pPr algn="r" rtl="1"/>
            <a:r>
              <a:rPr lang="ar-EG" sz="2000" b="1" dirty="0">
                <a:solidFill>
                  <a:srgbClr val="FF0000"/>
                </a:solidFill>
              </a:rPr>
              <a:t>في الزاوية 60</a:t>
            </a:r>
          </a:p>
          <a:p>
            <a:pPr algn="r" rtl="1"/>
            <a:r>
              <a:rPr lang="ar-EG" sz="1800" dirty="0"/>
              <a:t>معامل الزاوية= 2</a:t>
            </a:r>
          </a:p>
          <a:p>
            <a:pPr algn="r" rtl="1"/>
            <a:r>
              <a:rPr lang="ar-EG" sz="1800" dirty="0"/>
              <a:t>الحمل على الواير= 2 </a:t>
            </a:r>
            <a:r>
              <a:rPr lang="en-US" sz="1800" dirty="0"/>
              <a:t>X</a:t>
            </a:r>
            <a:r>
              <a:rPr lang="ar-EG" sz="1800" dirty="0"/>
              <a:t> 10= 20 طن</a:t>
            </a:r>
          </a:p>
          <a:p>
            <a:pPr algn="r" rtl="1"/>
            <a:r>
              <a:rPr lang="ar-EG" sz="1800" dirty="0"/>
              <a:t>الفعالة أو الكفاءة= 90 %</a:t>
            </a:r>
          </a:p>
          <a:p>
            <a:pPr algn="r" rtl="1"/>
            <a:r>
              <a:rPr lang="ar-EG" sz="1800" dirty="0"/>
              <a:t>معامل الأمان (</a:t>
            </a:r>
            <a:r>
              <a:rPr lang="en-US" sz="1800" dirty="0"/>
              <a:t>Design Factor</a:t>
            </a:r>
            <a:r>
              <a:rPr lang="ar-EG" sz="1800" dirty="0"/>
              <a:t>)= 5:1</a:t>
            </a:r>
          </a:p>
          <a:p>
            <a:pPr algn="r" rtl="1"/>
            <a:r>
              <a:rPr lang="ar-EG" sz="1800" dirty="0"/>
              <a:t>قوة الكسر المطلوبة= (20/0.9)</a:t>
            </a:r>
            <a:r>
              <a:rPr lang="en-US" sz="1800" dirty="0"/>
              <a:t> x</a:t>
            </a:r>
            <a:r>
              <a:rPr lang="ar-EG" sz="1800" dirty="0"/>
              <a:t>5= 111.5 طن</a:t>
            </a:r>
          </a:p>
        </p:txBody>
      </p:sp>
      <p:sp>
        <p:nvSpPr>
          <p:cNvPr id="5" name="Rectangle 4"/>
          <p:cNvSpPr/>
          <p:nvPr/>
        </p:nvSpPr>
        <p:spPr>
          <a:xfrm>
            <a:off x="2514600" y="2590800"/>
            <a:ext cx="3048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5181600"/>
            <a:ext cx="2362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383805">
            <a:off x="1283054" y="2605785"/>
            <a:ext cx="361950" cy="285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362200" y="2971800"/>
            <a:ext cx="1524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33400" y="5105400"/>
            <a:ext cx="1524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609600" y="2438400"/>
            <a:ext cx="0" cy="2286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3200400"/>
            <a:ext cx="914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solidFill>
                  <a:schemeClr val="tx1"/>
                </a:solidFill>
              </a:rPr>
              <a:t>30</a:t>
            </a:r>
            <a:endParaRPr lang="en-US" b="1" dirty="0">
              <a:solidFill>
                <a:schemeClr val="tx1"/>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91</a:t>
            </a:fld>
            <a:endParaRPr lang="en-US"/>
          </a:p>
        </p:txBody>
      </p:sp>
    </p:spTree>
    <p:extLst>
      <p:ext uri="{BB962C8B-B14F-4D97-AF65-F5344CB8AC3E}">
        <p14:creationId xmlns:p14="http://schemas.microsoft.com/office/powerpoint/2010/main" val="12935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anim calcmode="lin" valueType="num">
                                      <p:cBhvr>
                                        <p:cTn id="1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3" end="3"/>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anim calcmode="lin" valueType="num">
                                      <p:cBhvr>
                                        <p:cTn id="1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4" end="4"/>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anim calcmode="lin" valueType="num">
                                      <p:cBhvr>
                                        <p:cTn id="2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5" end="5"/>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anim calcmode="lin" valueType="num">
                                      <p:cBhvr>
                                        <p:cTn id="2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p:cTn id="3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6" dur="500"/>
                                        <p:tgtEl>
                                          <p:spTgt spid="3">
                                            <p:txEl>
                                              <p:pRg st="9" end="9"/>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p:cTn id="3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1" dur="500"/>
                                        <p:tgtEl>
                                          <p:spTgt spid="3">
                                            <p:txEl>
                                              <p:pRg st="10" end="10"/>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 calcmode="lin" valueType="num">
                                      <p:cBhvr>
                                        <p:cTn id="4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46" dur="500"/>
                                        <p:tgtEl>
                                          <p:spTgt spid="3">
                                            <p:txEl>
                                              <p:pRg st="11" end="11"/>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p:cTn id="49"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51" dur="500"/>
                                        <p:tgtEl>
                                          <p:spTgt spid="3">
                                            <p:txEl>
                                              <p:pRg st="12" end="12"/>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 calcmode="lin" valueType="num">
                                      <p:cBhvr>
                                        <p:cTn id="54"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5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الأقفال الخاصة بالويرات</a:t>
            </a:r>
            <a:br>
              <a:rPr lang="ar-EG" b="1" dirty="0"/>
            </a:br>
            <a:r>
              <a:rPr lang="en-US" b="1" dirty="0"/>
              <a:t>Wire Rope Clips</a:t>
            </a:r>
            <a:endParaRPr lang="en-US" dirty="0"/>
          </a:p>
        </p:txBody>
      </p:sp>
      <p:sp>
        <p:nvSpPr>
          <p:cNvPr id="3" name="Content Placeholder 2"/>
          <p:cNvSpPr>
            <a:spLocks noGrp="1"/>
          </p:cNvSpPr>
          <p:nvPr>
            <p:ph sz="quarter" idx="1"/>
          </p:nvPr>
        </p:nvSpPr>
        <p:spPr>
          <a:xfrm>
            <a:off x="3581400" y="1600200"/>
            <a:ext cx="4343400" cy="4873752"/>
          </a:xfrm>
        </p:spPr>
        <p:txBody>
          <a:bodyPr>
            <a:normAutofit fontScale="85000" lnSpcReduction="10000"/>
          </a:bodyPr>
          <a:lstStyle/>
          <a:p>
            <a:pPr algn="r" rtl="1"/>
            <a:r>
              <a:rPr lang="ar-EG" dirty="0"/>
              <a:t>يجب استخدام رصاصة</a:t>
            </a:r>
            <a:r>
              <a:rPr lang="en-US" dirty="0"/>
              <a:t> Thimble </a:t>
            </a:r>
            <a:r>
              <a:rPr lang="ar-EG" dirty="0"/>
              <a:t> عند عمل غاصة باستخدام الكلبسات حيث تحمي الواير .</a:t>
            </a:r>
          </a:p>
          <a:p>
            <a:pPr algn="r" rtl="1"/>
            <a:endParaRPr lang="ar-EG" dirty="0"/>
          </a:p>
          <a:p>
            <a:pPr algn="r" rtl="1"/>
            <a:r>
              <a:rPr lang="ar-EG" dirty="0"/>
              <a:t>يتم ربط أول كلبس قرب عند نهاية الطرف الميت التربط الصامولتين ويتم التبديل على الصامولتين حتى يتم الوصول للعزم المطلوب</a:t>
            </a:r>
          </a:p>
          <a:p>
            <a:pPr algn="r" rtl="1"/>
            <a:endParaRPr lang="ar-EG" dirty="0"/>
          </a:p>
          <a:p>
            <a:pPr algn="r" rtl="1"/>
            <a:r>
              <a:rPr lang="ar-EG" dirty="0"/>
              <a:t>يتم ربط الكلبس الثاني ناحية الغاصة والرصاصة ويتم الربط والتعزيم بنفس الطريقة السابقة</a:t>
            </a:r>
          </a:p>
          <a:p>
            <a:pPr algn="r" rtl="1"/>
            <a:endParaRPr lang="ar-EG" dirty="0"/>
          </a:p>
          <a:p>
            <a:pPr algn="r" rtl="1"/>
            <a:r>
              <a:rPr lang="ar-EG" dirty="0"/>
              <a:t>يتم ربط الكلبس الثالث بين القفلين (الكلبسين) السابقين وبنفس الطريقة</a:t>
            </a:r>
          </a:p>
          <a:p>
            <a:pPr algn="r" rtl="1"/>
            <a:endParaRPr lang="ar-EG" dirty="0"/>
          </a:p>
          <a:p>
            <a:pPr algn="r" rtl="1"/>
            <a:r>
              <a:rPr lang="ar-EG" dirty="0"/>
              <a:t>قم بتحميل الواير بنفس الوزن المراد رفعه أو أكثر ثم قم بالتعزيم على الكلبسات مرة أخرى </a:t>
            </a:r>
            <a:endParaRPr lang="en-US" dirty="0"/>
          </a:p>
        </p:txBody>
      </p:sp>
      <p:pic>
        <p:nvPicPr>
          <p:cNvPr id="11266" name="Picture 2" descr="http://www.acmerigging.com/pages/images/wire_rope_clip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554" y="1271586"/>
            <a:ext cx="2609850" cy="2081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410200"/>
            <a:ext cx="2590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b="1" dirty="0">
                <a:solidFill>
                  <a:srgbClr val="FF0000"/>
                </a:solidFill>
              </a:rPr>
              <a:t>ملحوظة</a:t>
            </a:r>
          </a:p>
          <a:p>
            <a:pPr algn="ctr" rtl="1"/>
            <a:r>
              <a:rPr lang="ar-EG" b="1" dirty="0">
                <a:solidFill>
                  <a:srgbClr val="002060"/>
                </a:solidFill>
              </a:rPr>
              <a:t>لابد من التعزيم على الواير مرة أخرى بعد أول رفعة (الرفعة التجريبية)</a:t>
            </a:r>
            <a:endParaRPr lang="en-US" b="1" dirty="0">
              <a:solidFill>
                <a:srgbClr val="002060"/>
              </a:solidFill>
            </a:endParaRPr>
          </a:p>
        </p:txBody>
      </p:sp>
      <p:pic>
        <p:nvPicPr>
          <p:cNvPr id="11268" name="Picture 4" descr="http://www.geocities.ws/potatotrap/tech/k-wire-rope.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3429000"/>
            <a:ext cx="2359404" cy="18335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5"/>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23407254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solidFill>
                  <a:srgbClr val="FF0000"/>
                </a:solidFill>
              </a:rPr>
              <a:t>لا تربط الكلبسات أبدا على الطرف الميت</a:t>
            </a:r>
            <a:br>
              <a:rPr lang="ar-EG" b="1" dirty="0">
                <a:solidFill>
                  <a:srgbClr val="FF0000"/>
                </a:solidFill>
              </a:rPr>
            </a:br>
            <a:r>
              <a:rPr lang="en-US" b="1" dirty="0">
                <a:solidFill>
                  <a:srgbClr val="FF0000"/>
                </a:solidFill>
              </a:rPr>
              <a:t>Never saddle a Dead Horse</a:t>
            </a:r>
          </a:p>
        </p:txBody>
      </p:sp>
      <p:pic>
        <p:nvPicPr>
          <p:cNvPr id="13316" name="Picture 4" descr="http://www.assemblyspecialty.com/wp-content/uploads/right-way-clip.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676400"/>
            <a:ext cx="26670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6400" y="4800600"/>
            <a:ext cx="5029200" cy="1933575"/>
          </a:xfrm>
          <a:prstGeom prst="rect">
            <a:avLst/>
          </a:prstGeom>
        </p:spPr>
      </p:pic>
      <p:pic>
        <p:nvPicPr>
          <p:cNvPr id="13317" name="Picture 5" descr="C:\Users\osama.tawfik\Desktop\Rigging Photos\wireropesafet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799" y="2057400"/>
            <a:ext cx="4574559" cy="2105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5"/>
          </p:nvPr>
        </p:nvSpPr>
        <p:spPr/>
        <p:txBody>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38916105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t>Wedge Sockets</a:t>
            </a:r>
            <a:r>
              <a:rPr lang="ar-EG" b="1" dirty="0"/>
              <a:t>   البسكوتة                            </a:t>
            </a:r>
            <a:endParaRPr lang="en-US" b="1" dirty="0"/>
          </a:p>
        </p:txBody>
      </p:sp>
      <p:sp>
        <p:nvSpPr>
          <p:cNvPr id="3" name="Content Placeholder 2"/>
          <p:cNvSpPr>
            <a:spLocks noGrp="1"/>
          </p:cNvSpPr>
          <p:nvPr>
            <p:ph sz="quarter" idx="1"/>
          </p:nvPr>
        </p:nvSpPr>
        <p:spPr>
          <a:xfrm>
            <a:off x="3276600" y="1600200"/>
            <a:ext cx="4953000" cy="4873752"/>
          </a:xfrm>
        </p:spPr>
        <p:txBody>
          <a:bodyPr>
            <a:normAutofit lnSpcReduction="10000"/>
          </a:bodyPr>
          <a:lstStyle/>
          <a:p>
            <a:r>
              <a:rPr lang="en-US" sz="2000" b="1" dirty="0"/>
              <a:t>Basic Requirements   </a:t>
            </a:r>
            <a:r>
              <a:rPr lang="ar-EG" sz="2000" b="1" dirty="0"/>
              <a:t>المتطلبات الرئيسية                    </a:t>
            </a:r>
            <a:endParaRPr lang="en-US" sz="2000" b="1" dirty="0"/>
          </a:p>
          <a:p>
            <a:pPr algn="r" rtl="1"/>
            <a:endParaRPr lang="ar-EG" sz="2000" b="1" dirty="0"/>
          </a:p>
          <a:p>
            <a:pPr algn="r" rtl="1"/>
            <a:r>
              <a:rPr lang="ar-EG" sz="2000" dirty="0"/>
              <a:t>الواير الحي يكون في نفس اتجاه البنز</a:t>
            </a:r>
          </a:p>
          <a:p>
            <a:pPr algn="r" rtl="1"/>
            <a:endParaRPr lang="ar-EG" sz="2000" dirty="0"/>
          </a:p>
          <a:p>
            <a:pPr algn="r" rtl="1"/>
            <a:r>
              <a:rPr lang="ar-EG" sz="2000" dirty="0"/>
              <a:t>طول الذيل المناسب (عند استخدام واير مكون من 6 إلى 8 جدلات) يكون </a:t>
            </a:r>
            <a:r>
              <a:rPr lang="ar-EG" sz="2000" dirty="0">
                <a:solidFill>
                  <a:srgbClr val="FF0000"/>
                </a:solidFill>
              </a:rPr>
              <a:t>6</a:t>
            </a:r>
            <a:r>
              <a:rPr lang="ar-EG" sz="2000" dirty="0"/>
              <a:t> أضعاف قطر الواير بحيث لا يقل عن </a:t>
            </a:r>
            <a:r>
              <a:rPr lang="ar-EG" sz="2000" dirty="0">
                <a:solidFill>
                  <a:srgbClr val="FF0000"/>
                </a:solidFill>
              </a:rPr>
              <a:t>15</a:t>
            </a:r>
            <a:r>
              <a:rPr lang="ar-EG" sz="2000" dirty="0"/>
              <a:t> سم.</a:t>
            </a:r>
          </a:p>
          <a:p>
            <a:pPr algn="r" rtl="1"/>
            <a:endParaRPr lang="ar-EG" sz="2000" dirty="0"/>
          </a:p>
          <a:p>
            <a:pPr algn="r" rtl="1"/>
            <a:r>
              <a:rPr lang="ar-EG" sz="2000" dirty="0"/>
              <a:t>في حالة إستخدام ويرات مقاومة للإلتفاف يكون طول الذيل على الأقل </a:t>
            </a:r>
            <a:r>
              <a:rPr lang="ar-EG" sz="2000" dirty="0">
                <a:solidFill>
                  <a:srgbClr val="FF0000"/>
                </a:solidFill>
              </a:rPr>
              <a:t>20</a:t>
            </a:r>
            <a:r>
              <a:rPr lang="ar-EG" sz="2000" dirty="0"/>
              <a:t> مرة قطر الواير بحيث لا يقل أيضا عن </a:t>
            </a:r>
            <a:r>
              <a:rPr lang="ar-EG" sz="2000" dirty="0">
                <a:solidFill>
                  <a:srgbClr val="FF0000"/>
                </a:solidFill>
              </a:rPr>
              <a:t>15</a:t>
            </a:r>
            <a:r>
              <a:rPr lang="ar-EG" sz="2000" dirty="0"/>
              <a:t> سم.</a:t>
            </a:r>
          </a:p>
          <a:p>
            <a:pPr algn="r" rtl="1"/>
            <a:endParaRPr lang="ar-EG" sz="2000" dirty="0"/>
          </a:p>
          <a:p>
            <a:pPr algn="r" rtl="1"/>
            <a:r>
              <a:rPr lang="ar-EG" sz="2000" dirty="0"/>
              <a:t> يتم ربط الذيل مع مراعاة عدم ربطه بالواير الحي</a:t>
            </a:r>
          </a:p>
        </p:txBody>
      </p:sp>
      <p:pic>
        <p:nvPicPr>
          <p:cNvPr id="14338" name="Picture 2" descr="http://unirope.com/wp-content/uploads/2012/06/wedge_socket_a.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4674" y="1295400"/>
            <a:ext cx="2286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tpub.com/eqopbas/12535_files/image9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818" y="3733799"/>
            <a:ext cx="2251711"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constructioncranes.tpub.com/TM-5-3810-305-10/img/TM-5-3810-305-10_58_p7.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5575" y="5334000"/>
            <a:ext cx="3143250" cy="14192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21078455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t>Wedge Sockets</a:t>
            </a:r>
            <a:r>
              <a:rPr lang="ar-EG" b="1" dirty="0"/>
              <a:t>   البسكوتة                            </a:t>
            </a:r>
            <a:endParaRPr lang="en-US" b="1" dirty="0"/>
          </a:p>
        </p:txBody>
      </p:sp>
      <p:pic>
        <p:nvPicPr>
          <p:cNvPr id="14338" name="Picture 2" descr="http://unirope.com/wp-content/uploads/2012/06/wedge_socket_a.gif"/>
          <p:cNvPicPr>
            <a:picLocks noChangeAspect="1" noChangeArrowheads="1"/>
          </p:cNvPicPr>
          <p:nvPr/>
        </p:nvPicPr>
        <p:blipFill rotWithShape="1">
          <a:blip r:embed="rId2">
            <a:extLst>
              <a:ext uri="{28A0092B-C50C-407E-A947-70E740481C1C}">
                <a14:useLocalDpi xmlns:a14="http://schemas.microsoft.com/office/drawing/2010/main"/>
              </a:ext>
            </a:extLst>
          </a:blip>
          <a:srcRect l="805" r="59196"/>
          <a:stretch/>
        </p:blipFill>
        <p:spPr bwMode="auto">
          <a:xfrm>
            <a:off x="182880" y="1295400"/>
            <a:ext cx="914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Callout 4"/>
          <p:cNvSpPr/>
          <p:nvPr/>
        </p:nvSpPr>
        <p:spPr>
          <a:xfrm>
            <a:off x="838200" y="1447800"/>
            <a:ext cx="1595329" cy="533400"/>
          </a:xfrm>
          <a:prstGeom prst="leftArrowCallout">
            <a:avLst>
              <a:gd name="adj1" fmla="val 25000"/>
              <a:gd name="adj2" fmla="val 25000"/>
              <a:gd name="adj3" fmla="val 25000"/>
              <a:gd name="adj4" fmla="val 77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Live Line</a:t>
            </a:r>
          </a:p>
        </p:txBody>
      </p:sp>
      <p:sp>
        <p:nvSpPr>
          <p:cNvPr id="9" name="Left Arrow Callout 8"/>
          <p:cNvSpPr/>
          <p:nvPr/>
        </p:nvSpPr>
        <p:spPr>
          <a:xfrm>
            <a:off x="995471" y="3048000"/>
            <a:ext cx="1747729" cy="533400"/>
          </a:xfrm>
          <a:prstGeom prst="leftArrowCallout">
            <a:avLst>
              <a:gd name="adj1" fmla="val 25000"/>
              <a:gd name="adj2" fmla="val 25000"/>
              <a:gd name="adj3" fmla="val 25000"/>
              <a:gd name="adj4" fmla="val 77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Socket Pin</a:t>
            </a:r>
          </a:p>
        </p:txBody>
      </p:sp>
      <p:pic>
        <p:nvPicPr>
          <p:cNvPr id="15362" name="Picture 2" descr="http://www.elcosh.org/record/document/1488/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915" y="4038600"/>
            <a:ext cx="2280285"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33800" y="1714500"/>
            <a:ext cx="3657600" cy="369332"/>
          </a:xfrm>
          <a:prstGeom prst="rect">
            <a:avLst/>
          </a:prstGeom>
          <a:noFill/>
        </p:spPr>
        <p:txBody>
          <a:bodyPr wrap="square" rtlCol="0">
            <a:spAutoFit/>
          </a:bodyPr>
          <a:lstStyle/>
          <a:p>
            <a:pPr algn="r" rtl="1"/>
            <a:r>
              <a:rPr lang="ar-EG" b="1" dirty="0"/>
              <a:t>الطرف الحي يكون في نفس اتجاه البنز</a:t>
            </a:r>
            <a:endParaRPr lang="en-US" b="1" dirty="0"/>
          </a:p>
        </p:txBody>
      </p:sp>
      <p:sp>
        <p:nvSpPr>
          <p:cNvPr id="12" name="TextBox 11"/>
          <p:cNvSpPr txBox="1"/>
          <p:nvPr/>
        </p:nvSpPr>
        <p:spPr>
          <a:xfrm>
            <a:off x="3733800" y="4736068"/>
            <a:ext cx="3657600" cy="646331"/>
          </a:xfrm>
          <a:prstGeom prst="rect">
            <a:avLst/>
          </a:prstGeom>
          <a:noFill/>
        </p:spPr>
        <p:txBody>
          <a:bodyPr wrap="square" rtlCol="0">
            <a:spAutoFit/>
          </a:bodyPr>
          <a:lstStyle/>
          <a:p>
            <a:pPr algn="r" rtl="1"/>
            <a:r>
              <a:rPr lang="ar-EG" b="1" dirty="0"/>
              <a:t>طول الذيل 6 أضعاف قطر الواير ولا يقل عن 15 سم</a:t>
            </a:r>
            <a:endParaRPr lang="en-US" b="1" dirty="0"/>
          </a:p>
        </p:txBody>
      </p:sp>
      <p:cxnSp>
        <p:nvCxnSpPr>
          <p:cNvPr id="8" name="Straight Connector 7"/>
          <p:cNvCxnSpPr/>
          <p:nvPr/>
        </p:nvCxnSpPr>
        <p:spPr>
          <a:xfrm>
            <a:off x="1447800" y="4572000"/>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447800" y="4237169"/>
            <a:ext cx="0" cy="715831"/>
          </a:xfrm>
          <a:prstGeom prst="line">
            <a:avLst/>
          </a:prstGeom>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5"/>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5008005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t>Wedge Sockets</a:t>
            </a:r>
            <a:r>
              <a:rPr lang="ar-EG" b="1" dirty="0"/>
              <a:t>   البسكوتة                            </a:t>
            </a:r>
            <a:endParaRPr lang="en-US" b="1" dirty="0"/>
          </a:p>
        </p:txBody>
      </p:sp>
      <p:pic>
        <p:nvPicPr>
          <p:cNvPr id="16386" name="Picture 2" descr="https://gnweb.com/-fg-file?id=148&amp;Sockets%20links%20afbeelding.jpg&amp;width=269&amp;height=26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066800"/>
            <a:ext cx="7924800" cy="3581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6600" y="5221069"/>
            <a:ext cx="1752600" cy="646331"/>
          </a:xfrm>
          <a:prstGeom prst="rect">
            <a:avLst/>
          </a:prstGeom>
          <a:noFill/>
        </p:spPr>
        <p:txBody>
          <a:bodyPr wrap="square" rtlCol="0">
            <a:spAutoFit/>
          </a:bodyPr>
          <a:lstStyle/>
          <a:p>
            <a:pPr algn="r" rtl="1"/>
            <a:r>
              <a:rPr lang="ar-EG" dirty="0"/>
              <a:t>الطرف الحي مربوط مع الطرف الميت</a:t>
            </a:r>
            <a:endParaRPr lang="en-US" dirty="0"/>
          </a:p>
        </p:txBody>
      </p:sp>
      <p:sp>
        <p:nvSpPr>
          <p:cNvPr id="13" name="TextBox 12"/>
          <p:cNvSpPr txBox="1"/>
          <p:nvPr/>
        </p:nvSpPr>
        <p:spPr>
          <a:xfrm>
            <a:off x="5943600" y="5248870"/>
            <a:ext cx="1752600" cy="923330"/>
          </a:xfrm>
          <a:prstGeom prst="rect">
            <a:avLst/>
          </a:prstGeom>
          <a:noFill/>
        </p:spPr>
        <p:txBody>
          <a:bodyPr wrap="square" rtlCol="0">
            <a:spAutoFit/>
          </a:bodyPr>
          <a:lstStyle/>
          <a:p>
            <a:pPr algn="r" rtl="1"/>
            <a:r>
              <a:rPr lang="ar-EG" dirty="0"/>
              <a:t>الواير الحي يجب أن يكون في نفس اتجاه البنز </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5163234"/>
            <a:ext cx="762000" cy="762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2862" y="4670909"/>
            <a:ext cx="600075" cy="564777"/>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6525" y="4648200"/>
            <a:ext cx="600075" cy="564777"/>
          </a:xfrm>
          <a:prstGeom prst="rect">
            <a:avLst/>
          </a:prstGeom>
        </p:spPr>
      </p:pic>
      <p:sp>
        <p:nvSpPr>
          <p:cNvPr id="10" name="Slide Number Placeholder 9"/>
          <p:cNvSpPr>
            <a:spLocks noGrp="1"/>
          </p:cNvSpPr>
          <p:nvPr>
            <p:ph type="sldNum" sz="quarter" idx="15"/>
          </p:nvPr>
        </p:nvSpPr>
        <p:spPr/>
        <p:txBody>
          <a:bodyPr/>
          <a:lstStyle/>
          <a:p>
            <a:fld id="{B6F15528-21DE-4FAA-801E-634DDDAF4B2B}" type="slidenum">
              <a:rPr lang="en-US" smtClean="0"/>
              <a:pPr/>
              <a:t>96</a:t>
            </a:fld>
            <a:endParaRPr lang="en-US"/>
          </a:p>
        </p:txBody>
      </p:sp>
    </p:spTree>
    <p:extLst>
      <p:ext uri="{BB962C8B-B14F-4D97-AF65-F5344CB8AC3E}">
        <p14:creationId xmlns:p14="http://schemas.microsoft.com/office/powerpoint/2010/main" val="65166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t>Wedge Sockets</a:t>
            </a:r>
            <a:r>
              <a:rPr lang="ar-EG" b="1" dirty="0"/>
              <a:t>   البسكوتة                            </a:t>
            </a:r>
            <a:endParaRPr lang="en-US"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206" y="3505200"/>
            <a:ext cx="762000" cy="7620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3603811"/>
            <a:ext cx="600075" cy="564777"/>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2600" y="3505200"/>
            <a:ext cx="762000" cy="762000"/>
          </a:xfrm>
          <a:prstGeom prst="rect">
            <a:avLst/>
          </a:prstGeom>
        </p:spPr>
      </p:pic>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82303" y="3505200"/>
            <a:ext cx="762000" cy="762000"/>
          </a:xfrm>
          <a:prstGeom prst="rect">
            <a:avLst/>
          </a:prstGeom>
        </p:spPr>
      </p:pic>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6264" y="3505200"/>
            <a:ext cx="762000" cy="762000"/>
          </a:xfrm>
          <a:prstGeom prst="rect">
            <a:avLst/>
          </a:prstGeom>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3206" y="1219200"/>
            <a:ext cx="7580194"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5"/>
          </p:nvPr>
        </p:nvSpPr>
        <p:spPr/>
        <p:txBody>
          <a:bodyPr/>
          <a:lstStyle/>
          <a:p>
            <a:fld id="{B6F15528-21DE-4FAA-801E-634DDDAF4B2B}" type="slidenum">
              <a:rPr lang="en-US" smtClean="0"/>
              <a:pPr/>
              <a:t>97</a:t>
            </a:fld>
            <a:endParaRPr lang="en-US"/>
          </a:p>
        </p:txBody>
      </p:sp>
    </p:spTree>
    <p:extLst>
      <p:ext uri="{BB962C8B-B14F-4D97-AF65-F5344CB8AC3E}">
        <p14:creationId xmlns:p14="http://schemas.microsoft.com/office/powerpoint/2010/main" val="353132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hlinkClick r:id="rId2" action="ppaction://hlinkfile"/>
              </a:rPr>
              <a:t>Wedge Sockets</a:t>
            </a:r>
            <a:r>
              <a:rPr lang="ar-EG" b="1" dirty="0">
                <a:hlinkClick r:id="rId2" action="ppaction://hlinkfile"/>
              </a:rPr>
              <a:t>   البسكوتة                            </a:t>
            </a:r>
            <a:endParaRPr lang="en-US" b="1" dirty="0"/>
          </a:p>
        </p:txBody>
      </p:sp>
      <p:pic>
        <p:nvPicPr>
          <p:cNvPr id="14338" name="Picture 2" descr="http://unirope.com/wp-content/uploads/2012/06/wedge_socket_a.gif"/>
          <p:cNvPicPr>
            <a:picLocks noChangeAspect="1" noChangeArrowheads="1"/>
          </p:cNvPicPr>
          <p:nvPr/>
        </p:nvPicPr>
        <p:blipFill rotWithShape="1">
          <a:blip r:embed="rId3">
            <a:extLst>
              <a:ext uri="{28A0092B-C50C-407E-A947-70E740481C1C}">
                <a14:useLocalDpi xmlns:a14="http://schemas.microsoft.com/office/drawing/2010/main"/>
              </a:ext>
            </a:extLst>
          </a:blip>
          <a:srcRect l="805" r="59196"/>
          <a:stretch/>
        </p:blipFill>
        <p:spPr bwMode="auto">
          <a:xfrm>
            <a:off x="182880" y="1295400"/>
            <a:ext cx="2484120" cy="5105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13997" y="1997290"/>
            <a:ext cx="3657600" cy="830997"/>
          </a:xfrm>
          <a:prstGeom prst="rect">
            <a:avLst/>
          </a:prstGeom>
          <a:noFill/>
        </p:spPr>
        <p:txBody>
          <a:bodyPr wrap="square" rtlCol="0">
            <a:spAutoFit/>
          </a:bodyPr>
          <a:lstStyle/>
          <a:p>
            <a:pPr algn="r" rtl="1"/>
            <a:r>
              <a:rPr lang="ar-EG" sz="2400" b="1" dirty="0"/>
              <a:t>تأكد دائما من اختيار الحجم المناسب للواير المستخدم</a:t>
            </a:r>
            <a:endParaRPr lang="en-US" sz="2400" b="1" dirty="0"/>
          </a:p>
        </p:txBody>
      </p:sp>
      <p:sp>
        <p:nvSpPr>
          <p:cNvPr id="13" name="TextBox 12"/>
          <p:cNvSpPr txBox="1"/>
          <p:nvPr/>
        </p:nvSpPr>
        <p:spPr>
          <a:xfrm>
            <a:off x="4463955" y="3524934"/>
            <a:ext cx="3657600" cy="830997"/>
          </a:xfrm>
          <a:prstGeom prst="rect">
            <a:avLst/>
          </a:prstGeom>
          <a:noFill/>
        </p:spPr>
        <p:txBody>
          <a:bodyPr wrap="square" rtlCol="0">
            <a:spAutoFit/>
          </a:bodyPr>
          <a:lstStyle/>
          <a:p>
            <a:pPr algn="r" rtl="1"/>
            <a:r>
              <a:rPr lang="ar-EG" sz="2400" b="1" dirty="0"/>
              <a:t>حجم الواير يكون محفور أو مطبوع على ال</a:t>
            </a:r>
            <a:r>
              <a:rPr lang="en-US" sz="2400" b="1" dirty="0"/>
              <a:t>Wedge ,</a:t>
            </a:r>
            <a:r>
              <a:rPr lang="ar-EG" sz="2400" b="1" dirty="0"/>
              <a:t> و </a:t>
            </a:r>
            <a:r>
              <a:rPr lang="en-US" sz="2400" b="1" dirty="0"/>
              <a:t>Socket</a:t>
            </a:r>
            <a:r>
              <a:rPr lang="ar-EG" sz="2400" b="1" dirty="0"/>
              <a:t> </a:t>
            </a:r>
            <a:endParaRPr lang="en-US" sz="2400" b="1" dirty="0"/>
          </a:p>
        </p:txBody>
      </p:sp>
      <p:sp>
        <p:nvSpPr>
          <p:cNvPr id="3" name="Left Arrow 2"/>
          <p:cNvSpPr/>
          <p:nvPr/>
        </p:nvSpPr>
        <p:spPr>
          <a:xfrm>
            <a:off x="1600200" y="2971800"/>
            <a:ext cx="1562100" cy="3810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2057400" y="3810000"/>
            <a:ext cx="2209800" cy="3810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71800" y="3086100"/>
            <a:ext cx="1905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1981199" y="2133600"/>
            <a:ext cx="2532797" cy="3810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5"/>
          </p:nvPr>
        </p:nvSpPr>
        <p:spPr/>
        <p:txBody>
          <a:bodyPr/>
          <a:lstStyle/>
          <a:p>
            <a:fld id="{B6F15528-21DE-4FAA-801E-634DDDAF4B2B}" type="slidenum">
              <a:rPr lang="en-US" smtClean="0"/>
              <a:pPr/>
              <a:t>98</a:t>
            </a:fld>
            <a:endParaRPr lang="en-US"/>
          </a:p>
        </p:txBody>
      </p:sp>
    </p:spTree>
    <p:extLst>
      <p:ext uri="{BB962C8B-B14F-4D97-AF65-F5344CB8AC3E}">
        <p14:creationId xmlns:p14="http://schemas.microsoft.com/office/powerpoint/2010/main" val="22590156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96962"/>
          </a:xfrm>
        </p:spPr>
        <p:txBody>
          <a:bodyPr>
            <a:normAutofit/>
          </a:bodyPr>
          <a:lstStyle/>
          <a:p>
            <a:pPr algn="ctr"/>
            <a:r>
              <a:rPr lang="en-US" b="1" dirty="0"/>
              <a:t>Wedge Sockets</a:t>
            </a:r>
            <a:r>
              <a:rPr lang="ar-EG" b="1" dirty="0"/>
              <a:t>  البسكوتة                            </a:t>
            </a:r>
            <a:br>
              <a:rPr lang="ar-EG" b="1" dirty="0"/>
            </a:br>
            <a:r>
              <a:rPr lang="en-US" b="1" dirty="0">
                <a:solidFill>
                  <a:srgbClr val="FF0000"/>
                </a:solidFill>
              </a:rPr>
              <a:t>Offshore Cranes</a:t>
            </a:r>
          </a:p>
        </p:txBody>
      </p:sp>
      <p:sp>
        <p:nvSpPr>
          <p:cNvPr id="3" name="Content Placeholder 2"/>
          <p:cNvSpPr>
            <a:spLocks noGrp="1"/>
          </p:cNvSpPr>
          <p:nvPr>
            <p:ph sz="quarter" idx="1"/>
          </p:nvPr>
        </p:nvSpPr>
        <p:spPr/>
        <p:txBody>
          <a:bodyPr/>
          <a:lstStyle/>
          <a:p>
            <a:pPr algn="r" rtl="1"/>
            <a:r>
              <a:rPr lang="ar-EG" b="1" dirty="0"/>
              <a:t>المتطلبات الخاصة بالأوناش التي تعمل على سطح الماء</a:t>
            </a:r>
            <a:endParaRPr lang="en-US" b="1" dirty="0"/>
          </a:p>
          <a:p>
            <a:pPr algn="r" rtl="1"/>
            <a:endParaRPr lang="en-US" b="1"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2057400"/>
            <a:ext cx="112821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00" y="2247900"/>
            <a:ext cx="1752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5715000" y="2514600"/>
            <a:ext cx="182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715000" y="4038600"/>
            <a:ext cx="182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05000" y="2971800"/>
            <a:ext cx="182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905000" y="4495800"/>
            <a:ext cx="182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819400" y="38100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1071" y="3429000"/>
            <a:ext cx="2353529" cy="369332"/>
          </a:xfrm>
          <a:prstGeom prst="rect">
            <a:avLst/>
          </a:prstGeom>
          <a:noFill/>
        </p:spPr>
        <p:txBody>
          <a:bodyPr wrap="none" rtlCol="0">
            <a:spAutoFit/>
          </a:bodyPr>
          <a:lstStyle/>
          <a:p>
            <a:pPr algn="r" rtl="1"/>
            <a:r>
              <a:rPr lang="ar-EG" b="1" dirty="0"/>
              <a:t>20 مرة قطر الواير على </a:t>
            </a:r>
            <a:r>
              <a:rPr lang="ar-EG" b="1" dirty="0">
                <a:solidFill>
                  <a:srgbClr val="FF0000"/>
                </a:solidFill>
              </a:rPr>
              <a:t>الأقل</a:t>
            </a:r>
            <a:endParaRPr lang="en-US" b="1" dirty="0">
              <a:solidFill>
                <a:srgbClr val="FF0000"/>
              </a:solidFill>
            </a:endParaRPr>
          </a:p>
        </p:txBody>
      </p:sp>
      <p:sp>
        <p:nvSpPr>
          <p:cNvPr id="15" name="TextBox 14"/>
          <p:cNvSpPr txBox="1"/>
          <p:nvPr/>
        </p:nvSpPr>
        <p:spPr>
          <a:xfrm>
            <a:off x="749005" y="4583668"/>
            <a:ext cx="2616422" cy="369332"/>
          </a:xfrm>
          <a:prstGeom prst="rect">
            <a:avLst/>
          </a:prstGeom>
          <a:noFill/>
        </p:spPr>
        <p:txBody>
          <a:bodyPr wrap="none" rtlCol="0">
            <a:spAutoFit/>
          </a:bodyPr>
          <a:lstStyle/>
          <a:p>
            <a:pPr algn="r" rtl="1"/>
            <a:r>
              <a:rPr lang="ar-EG" b="1" dirty="0"/>
              <a:t>3 أضعاف قطر الواير على </a:t>
            </a:r>
            <a:r>
              <a:rPr lang="ar-EG" b="1" dirty="0">
                <a:solidFill>
                  <a:srgbClr val="FF0000"/>
                </a:solidFill>
              </a:rPr>
              <a:t>الأكثر</a:t>
            </a:r>
            <a:endParaRPr lang="en-US" b="1" dirty="0">
              <a:solidFill>
                <a:srgbClr val="FF0000"/>
              </a:solidFill>
            </a:endParaRPr>
          </a:p>
        </p:txBody>
      </p:sp>
      <p:cxnSp>
        <p:nvCxnSpPr>
          <p:cNvPr id="14" name="Straight Arrow Connector 13"/>
          <p:cNvCxnSpPr/>
          <p:nvPr/>
        </p:nvCxnSpPr>
        <p:spPr>
          <a:xfrm flipV="1">
            <a:off x="2144464" y="2971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133600" y="4191000"/>
            <a:ext cx="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8434" idx="1"/>
          </p:cNvCxnSpPr>
          <p:nvPr/>
        </p:nvCxnSpPr>
        <p:spPr>
          <a:xfrm>
            <a:off x="3048000" y="3810000"/>
            <a:ext cx="0" cy="6477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943600" y="2514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943600" y="3771900"/>
            <a:ext cx="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76214" y="3048000"/>
            <a:ext cx="2072185" cy="646331"/>
          </a:xfrm>
          <a:prstGeom prst="rect">
            <a:avLst/>
          </a:prstGeom>
          <a:noFill/>
        </p:spPr>
        <p:txBody>
          <a:bodyPr wrap="square" rtlCol="0">
            <a:spAutoFit/>
          </a:bodyPr>
          <a:lstStyle/>
          <a:p>
            <a:pPr algn="r" rtl="1"/>
            <a:r>
              <a:rPr lang="ar-EG" b="1" dirty="0"/>
              <a:t>10 أضعاف قطر الواير على </a:t>
            </a:r>
            <a:r>
              <a:rPr lang="ar-EG" b="1" dirty="0">
                <a:solidFill>
                  <a:srgbClr val="FF0000"/>
                </a:solidFill>
              </a:rPr>
              <a:t>الأقل</a:t>
            </a:r>
            <a:endParaRPr lang="en-US" b="1" dirty="0">
              <a:solidFill>
                <a:srgbClr val="FF0000"/>
              </a:solidFill>
            </a:endParaRPr>
          </a:p>
        </p:txBody>
      </p:sp>
      <p:sp>
        <p:nvSpPr>
          <p:cNvPr id="22" name="Slide Number Placeholder 21"/>
          <p:cNvSpPr>
            <a:spLocks noGrp="1"/>
          </p:cNvSpPr>
          <p:nvPr>
            <p:ph type="sldNum" sz="quarter" idx="15"/>
          </p:nvPr>
        </p:nvSpPr>
        <p:spPr/>
        <p:txBody>
          <a:bodyPr/>
          <a:lstStyle/>
          <a:p>
            <a:fld id="{B6F15528-21DE-4FAA-801E-634DDDAF4B2B}" type="slidenum">
              <a:rPr lang="en-US" smtClean="0"/>
              <a:pPr/>
              <a:t>99</a:t>
            </a:fld>
            <a:endParaRPr lang="en-US"/>
          </a:p>
        </p:txBody>
      </p:sp>
    </p:spTree>
    <p:extLst>
      <p:ext uri="{BB962C8B-B14F-4D97-AF65-F5344CB8AC3E}">
        <p14:creationId xmlns:p14="http://schemas.microsoft.com/office/powerpoint/2010/main" val="1701388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10089</TotalTime>
  <Words>5772</Words>
  <Application>Microsoft Office PowerPoint</Application>
  <PresentationFormat>On-screen Show (4:3)</PresentationFormat>
  <Paragraphs>1144</Paragraphs>
  <Slides>128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128</vt:i4>
      </vt:variant>
    </vt:vector>
  </HeadingPairs>
  <TitlesOfParts>
    <vt:vector size="136" baseType="lpstr">
      <vt:lpstr>Arial</vt:lpstr>
      <vt:lpstr>Calibri</vt:lpstr>
      <vt:lpstr>Cambria Math</vt:lpstr>
      <vt:lpstr>Century Schoolbook</vt:lpstr>
      <vt:lpstr>Times New Roman</vt:lpstr>
      <vt:lpstr>Wingdings</vt:lpstr>
      <vt:lpstr>Wingdings 2</vt:lpstr>
      <vt:lpstr>Oriel</vt:lpstr>
      <vt:lpstr>Slinging and Rigging</vt:lpstr>
      <vt:lpstr>Ground Rules</vt:lpstr>
      <vt:lpstr>Course Objectives</vt:lpstr>
      <vt:lpstr>مقدمة</vt:lpstr>
      <vt:lpstr>أنواع الويرات</vt:lpstr>
      <vt:lpstr>السلاسل  Chains                                            </vt:lpstr>
      <vt:lpstr>السلاسل  Chains                                            </vt:lpstr>
      <vt:lpstr>جدول الاستخدام الآمن للسلاسل Chain Sling Wear Chart                                           </vt:lpstr>
      <vt:lpstr>فحص السلاسل  Chains Inspection                                            </vt:lpstr>
      <vt:lpstr>الويرات الصلب   Wire Rope Slings            </vt:lpstr>
      <vt:lpstr>اللفة  Rope Lay                                           </vt:lpstr>
      <vt:lpstr>طريقة إختيار الويرات الصلب  Wire Rope Sling Selection</vt:lpstr>
      <vt:lpstr>مثـــال   Example                                          </vt:lpstr>
      <vt:lpstr>طريقة إختيار الويرات الصلب  Wire Rope Sling Selection</vt:lpstr>
      <vt:lpstr>طريقة إختيار الويرات الصلب  Wire Rope Sling Selection</vt:lpstr>
      <vt:lpstr>طريقة إختيار الويرات الصلب  Wire Rope Sling Selection</vt:lpstr>
      <vt:lpstr>الويرات الفايبر (الأحبال)            Fiber Rope</vt:lpstr>
      <vt:lpstr>الفحص      Fiber Rope Inspection </vt:lpstr>
      <vt:lpstr>الويرات الصناعية   Synthetic Web slings</vt:lpstr>
      <vt:lpstr>إختيار الواير الصناعي Selection of Synthetic Web</vt:lpstr>
      <vt:lpstr>فحص الويرات          Inspection of Synthetic Web</vt:lpstr>
      <vt:lpstr>أساسيات التصبين والتحكم في الطرود                                   Rigging Principals and Load Control</vt:lpstr>
      <vt:lpstr>مركــز الثــقلCenter of Gravity and        Sling Loading             </vt:lpstr>
      <vt:lpstr>مركــز الثــقلCenter of Gravity and        Sling Loading             </vt:lpstr>
      <vt:lpstr>Load Stability and Center Of Gravity        تحديد مركز الثقل وتوازن الطرد</vt:lpstr>
      <vt:lpstr>Calculate Weight            حساب الأوزان</vt:lpstr>
      <vt:lpstr>Calculate Weight            حساب الأوزان</vt:lpstr>
      <vt:lpstr>إيجاد مركز الثقل بناء على الأوزان Finding The Center of Gravity Based On Weights</vt:lpstr>
      <vt:lpstr>PowerPoint Presentation</vt:lpstr>
      <vt:lpstr>PowerPoint Presentation</vt:lpstr>
      <vt:lpstr>إيجاد مركز الثقل بناء على تجارب الرفع Finding Center Of Gravity By Trail Lifts</vt:lpstr>
      <vt:lpstr>لتحديد مركز الثقل </vt:lpstr>
      <vt:lpstr>تحديد مركز الثقل عن طريق تجارب الرفع Finding Center OF Gravity By Trial Lifts </vt:lpstr>
      <vt:lpstr>Examples  أمثلة                          </vt:lpstr>
      <vt:lpstr>هل تؤثر طريقة التصبين على ثبات واتزان الطرد؟؟</vt:lpstr>
      <vt:lpstr>اختيار طريقة الواير وطريقة التصبين للتحكم في الطرد Selecting Slings and Hitches for Load Control</vt:lpstr>
      <vt:lpstr>التصبين باستخدام واير واحد</vt:lpstr>
      <vt:lpstr>Single Vertical Hitch</vt:lpstr>
      <vt:lpstr>Bridle Hitch</vt:lpstr>
      <vt:lpstr>3-Leg&amp; 4-Leg Bridle Hitch</vt:lpstr>
      <vt:lpstr>Basket Hitch and Load Control</vt:lpstr>
      <vt:lpstr>Basket Hitch</vt:lpstr>
      <vt:lpstr>Single Basket Hitch</vt:lpstr>
      <vt:lpstr>Double Basket Hitch</vt:lpstr>
      <vt:lpstr>Double Wrap Basket Hitch</vt:lpstr>
      <vt:lpstr>Choker Hitch and Load Control</vt:lpstr>
      <vt:lpstr>Choker Hitch</vt:lpstr>
      <vt:lpstr>Single Choker Hitch</vt:lpstr>
      <vt:lpstr>Double Choker Hitch</vt:lpstr>
      <vt:lpstr>Double Wrap Choker Hitch</vt:lpstr>
      <vt:lpstr>Hitches And Load Control</vt:lpstr>
      <vt:lpstr>التصبين Hitches</vt:lpstr>
      <vt:lpstr>     حساب الأحمال ومثلث التصبين                                   Loads on Rigging and Rigging Triangle</vt:lpstr>
      <vt:lpstr>Sling Angles                          زوايا التصبين والويرات</vt:lpstr>
      <vt:lpstr>معامل الزوايا Load Angle Factor                  </vt:lpstr>
      <vt:lpstr>Sling Length For Desired Angle  طول الواير بناء على الزاوية</vt:lpstr>
      <vt:lpstr>Unequal Legs    ويرات غير متساوية الطول</vt:lpstr>
      <vt:lpstr>Sling Loads  الأحمال على الويرات                </vt:lpstr>
      <vt:lpstr>استخدم معامل الزاوية (الطول / الإرتفاع) لتحديد زاوية التصبين</vt:lpstr>
      <vt:lpstr>استخدم معامل الزاوية (الطول / الإرتفاع) لتحديد زاوية التصبين</vt:lpstr>
      <vt:lpstr>مثـــال                                   Example</vt:lpstr>
      <vt:lpstr>حدد الأحمال على كل واير   Determine the Loads Placed on Each Sling</vt:lpstr>
      <vt:lpstr>الأقفـــــال  Shackles</vt:lpstr>
      <vt:lpstr>استخدام الهوك والأقفال والوصلات Application of Hoist Hooks, Shackles and Links</vt:lpstr>
      <vt:lpstr> Shackles                          الأقفال</vt:lpstr>
      <vt:lpstr>Shackles الأقفال                                              </vt:lpstr>
      <vt:lpstr>تصبين (توصيل) الويرات بالهوك Connection of Slings to Hook</vt:lpstr>
      <vt:lpstr>PowerPoint Presentation</vt:lpstr>
      <vt:lpstr>Shacklesالأقفال                                                </vt:lpstr>
      <vt:lpstr>Shacklesالأقفال                                                </vt:lpstr>
      <vt:lpstr>Shacklesالأقفال                                                </vt:lpstr>
      <vt:lpstr>وضع الأقفال Point Loading of Shackles</vt:lpstr>
      <vt:lpstr>توصيل الويرات بالأقفال Connection of Slings to shackle</vt:lpstr>
      <vt:lpstr>التحميل الجانبي على الأقفال Side Loading of Shackles</vt:lpstr>
      <vt:lpstr>التحميل الجانبي على الأقفال Side Loading of Shackles</vt:lpstr>
      <vt:lpstr>الأقفال مع الهوك Shackles Placed on Hooks</vt:lpstr>
      <vt:lpstr>استخدام القفل كحلقة (وصلة) تجميع Shackle as a Collector Ring</vt:lpstr>
      <vt:lpstr>Eye Bolts</vt:lpstr>
      <vt:lpstr>الأنــــــــــــــواع Types of  Eye Bolts</vt:lpstr>
      <vt:lpstr>التركيب Eye Bolt Installation</vt:lpstr>
      <vt:lpstr>متطلـــــبات عامة Eye Bolts- General Requirements</vt:lpstr>
      <vt:lpstr>استخدام وايرين للرفع Eye Bolts Used with A two Legged Sling</vt:lpstr>
      <vt:lpstr>التحميل الجانبي (بزاوية) Angular Loading</vt:lpstr>
      <vt:lpstr>التحميل الجانبي (بزاوية) Angular Loading</vt:lpstr>
      <vt:lpstr>التحميل الجانبي (بزاوية) Angular Loading</vt:lpstr>
      <vt:lpstr>اختيار Eye Bolt Selection of Eye Bolt</vt:lpstr>
      <vt:lpstr>Application of Wire Rope Terminations</vt:lpstr>
      <vt:lpstr>الأنــــــواع Termination Types</vt:lpstr>
      <vt:lpstr>الكــــــــــفاءة Termination Efficiency</vt:lpstr>
      <vt:lpstr>الفاعلية/ الكــــفاءة Efficiency</vt:lpstr>
      <vt:lpstr>الفاعلية/ الكــــفاءة Efficiency</vt:lpstr>
      <vt:lpstr>الأقفال الخاصة بالويرات Wire Rope Clips</vt:lpstr>
      <vt:lpstr>لا تربط الكلبسات أبدا على الطرف الميت Never saddle a Dead Horse</vt:lpstr>
      <vt:lpstr>Wedge Sockets   البسكوتة                            </vt:lpstr>
      <vt:lpstr>Wedge Sockets   البسكوتة                            </vt:lpstr>
      <vt:lpstr>Wedge Sockets   البسكوتة                            </vt:lpstr>
      <vt:lpstr>Wedge Sockets   البسكوتة                            </vt:lpstr>
      <vt:lpstr>Wedge Sockets   البسكوتة                            </vt:lpstr>
      <vt:lpstr>Wedge Sockets  البسكوتة                             Offshore Cranes</vt:lpstr>
      <vt:lpstr>Flemish Eye Termination</vt:lpstr>
      <vt:lpstr>Turnback Eye Termination</vt:lpstr>
      <vt:lpstr>Swage Socket</vt:lpstr>
      <vt:lpstr>   فحص أدوات الرفع والتصبين Inspection of Hardware</vt:lpstr>
      <vt:lpstr>أنواع الفحص</vt:lpstr>
      <vt:lpstr>فحص الهوك Inspection Of Hook</vt:lpstr>
      <vt:lpstr>Inspection الفحص                               </vt:lpstr>
      <vt:lpstr>Inspection الفحص                               </vt:lpstr>
      <vt:lpstr>إستخدام البكرة Working with Blocks</vt:lpstr>
      <vt:lpstr>إستخدام البكرة Working with Blocks</vt:lpstr>
      <vt:lpstr>التصبين باستخدام البكرة Rigging with Blocks</vt:lpstr>
      <vt:lpstr>التصبين باستخدام البكرة Rigging with Blocks</vt:lpstr>
      <vt:lpstr>التصبين باستخدام البكرة Rigging with Blocks</vt:lpstr>
      <vt:lpstr> فحص الأونــاش Crane Inspection</vt:lpstr>
      <vt:lpstr>Crane Documents فحص أوراق الونش</vt:lpstr>
      <vt:lpstr>Case Study</vt:lpstr>
      <vt:lpstr>Crane Outriggers ركائز الونش</vt:lpstr>
      <vt:lpstr>Crane Mat/ mudsill طبلية الونش</vt:lpstr>
      <vt:lpstr>PowerPoint Presentation</vt:lpstr>
      <vt:lpstr>Case Study</vt:lpstr>
      <vt:lpstr>Good and Bad practice</vt:lpstr>
      <vt:lpstr>Good and Bad practice</vt:lpstr>
      <vt:lpstr>Excavation الحفر   </vt:lpstr>
      <vt:lpstr>Excavation الحفر   </vt:lpstr>
      <vt:lpstr>Crane Drum رصاص الونش</vt:lpstr>
      <vt:lpstr>sheaves</vt:lpstr>
      <vt:lpstr>Crane Computer- Indicator</vt:lpstr>
      <vt:lpstr>Wind load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Slinging and Rigging</dc:title>
  <dc:creator>Osama Saad Mohamed Tawfik</dc:creator>
  <cp:lastModifiedBy>Ahmad Tomasz Fayyad</cp:lastModifiedBy>
  <cp:revision>307</cp:revision>
  <dcterms:created xsi:type="dcterms:W3CDTF">2006-08-16T00:00:00Z</dcterms:created>
  <dcterms:modified xsi:type="dcterms:W3CDTF">2021-04-29T10:17:47Z</dcterms:modified>
</cp:coreProperties>
</file>