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6619244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18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38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40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3771174"/>
            <a:ext cx="5459737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721" y="97125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2613787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6925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55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28-Dec-20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2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28-Dec-20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62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89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4"/>
            <a:ext cx="131445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29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81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23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3"/>
            <a:ext cx="3297256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18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37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28-Dec-20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56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28-Dec-20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38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3129281"/>
            <a:ext cx="255079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28-Dec-20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1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735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362200"/>
            <a:ext cx="8062912" cy="1927225"/>
          </a:xfrm>
        </p:spPr>
        <p:txBody>
          <a:bodyPr>
            <a:noAutofit/>
          </a:bodyPr>
          <a:lstStyle/>
          <a:p>
            <a:pPr algn="ctr" rtl="1"/>
            <a:r>
              <a:rPr lang="ar-EG" sz="5400" dirty="0" smtClean="0"/>
              <a:t>الاستشارات فى مجال السلامة والصحة المهنية</a:t>
            </a:r>
            <a:endParaRPr lang="en-US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786063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49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7391400" cy="1154097"/>
          </a:xfrm>
        </p:spPr>
        <p:txBody>
          <a:bodyPr>
            <a:noAutofit/>
          </a:bodyPr>
          <a:lstStyle/>
          <a:p>
            <a:pPr algn="r" rtl="1"/>
            <a:r>
              <a:rPr lang="ar-EG" sz="3200" dirty="0" smtClean="0"/>
              <a:t>اولا: الاستشارات لوضع وتطبيق نظام للسلامة والصحة المهنية داخل الشركة:-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105400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ar-EG" b="1" dirty="0" smtClean="0">
                <a:solidFill>
                  <a:schemeClr val="tx1">
                    <a:lumMod val="95000"/>
                  </a:schemeClr>
                </a:solidFill>
              </a:rPr>
              <a:t>يقوم استشارى السلامة والصحة المهنية بوضع نظام للسلامة والصحة المهنية داخل الشركة بما يضمن المحافظة على سلامة جميع العاملين والحفاظ على ممتلكات الشركة.</a:t>
            </a:r>
          </a:p>
          <a:p>
            <a:pPr algn="r" rtl="1">
              <a:lnSpc>
                <a:spcPct val="150000"/>
              </a:lnSpc>
            </a:pPr>
            <a:r>
              <a:rPr lang="ar-EG" b="1" dirty="0" smtClean="0">
                <a:solidFill>
                  <a:schemeClr val="tx1">
                    <a:lumMod val="95000"/>
                  </a:schemeClr>
                </a:solidFill>
              </a:rPr>
              <a:t>يقوم الاستشارى بوضع اليات تنفيذ النظام كما يقوم بتحديد الاحتياجات والمتطلبات اللازمة للتنفيذ.</a:t>
            </a:r>
          </a:p>
          <a:p>
            <a:pPr algn="r" rtl="1">
              <a:lnSpc>
                <a:spcPct val="150000"/>
              </a:lnSpc>
            </a:pPr>
            <a:r>
              <a:rPr lang="ar-EG" b="1" dirty="0" smtClean="0">
                <a:solidFill>
                  <a:schemeClr val="tx1">
                    <a:lumMod val="95000"/>
                  </a:schemeClr>
                </a:solidFill>
              </a:rPr>
              <a:t>يقوم الاستشارى بمتابعة التنفيذ مع مسئولى السلامة داخل الشركة كما يقوم باعطاء الملاحظات والتوجيهات اللازمة.</a:t>
            </a:r>
          </a:p>
          <a:p>
            <a:pPr algn="r" rtl="1">
              <a:lnSpc>
                <a:spcPct val="150000"/>
              </a:lnSpc>
            </a:pPr>
            <a:r>
              <a:rPr lang="ar-EG" b="1" dirty="0" smtClean="0">
                <a:solidFill>
                  <a:schemeClr val="tx1">
                    <a:lumMod val="95000"/>
                  </a:schemeClr>
                </a:solidFill>
              </a:rPr>
              <a:t>يتضمن وضع نظام السلامة والصحة المهنية قيام استشارى السلامة باعداد السجلات الاتية:</a:t>
            </a:r>
          </a:p>
          <a:p>
            <a:pPr lvl="1" algn="r" rtl="1">
              <a:lnSpc>
                <a:spcPct val="150000"/>
              </a:lnSpc>
            </a:pPr>
            <a:r>
              <a:rPr lang="ar-EG" b="1" dirty="0" smtClean="0">
                <a:solidFill>
                  <a:srgbClr val="FFFF00"/>
                </a:solidFill>
              </a:rPr>
              <a:t>سجل </a:t>
            </a:r>
            <a:r>
              <a:rPr lang="ar-EG" b="1" dirty="0">
                <a:solidFill>
                  <a:srgbClr val="FFFF00"/>
                </a:solidFill>
              </a:rPr>
              <a:t>تدريب العاملين والمقاولين والزائرين على تعليمات السلامة والصحة المهنية</a:t>
            </a:r>
            <a:r>
              <a:rPr lang="ar-EG" b="1" dirty="0" smtClean="0">
                <a:solidFill>
                  <a:srgbClr val="FFFF00"/>
                </a:solidFill>
              </a:rPr>
              <a:t>.</a:t>
            </a:r>
          </a:p>
          <a:p>
            <a:pPr lvl="1" algn="r" rtl="1">
              <a:lnSpc>
                <a:spcPct val="150000"/>
              </a:lnSpc>
            </a:pPr>
            <a:r>
              <a:rPr lang="ar-EG" b="1" dirty="0">
                <a:solidFill>
                  <a:srgbClr val="FFFF00"/>
                </a:solidFill>
              </a:rPr>
              <a:t>سجل حصر مخالفات السلامة.</a:t>
            </a:r>
          </a:p>
          <a:p>
            <a:pPr lvl="1" algn="r" rtl="1">
              <a:lnSpc>
                <a:spcPct val="150000"/>
              </a:lnSpc>
            </a:pPr>
            <a:r>
              <a:rPr lang="ar-EG" b="1" dirty="0">
                <a:solidFill>
                  <a:srgbClr val="FFFF00"/>
                </a:solidFill>
              </a:rPr>
              <a:t>خطة للطوارىء داخل المنشأة وسجل لتجارب الاخلاء الوهمية</a:t>
            </a:r>
            <a:r>
              <a:rPr lang="ar-EG" b="1" dirty="0" smtClean="0">
                <a:solidFill>
                  <a:srgbClr val="FFFF00"/>
                </a:solidFill>
              </a:rPr>
              <a:t>.</a:t>
            </a:r>
            <a:endParaRPr lang="ar-EG" b="1" dirty="0">
              <a:solidFill>
                <a:srgbClr val="FFFF00"/>
              </a:solidFill>
            </a:endParaRPr>
          </a:p>
          <a:p>
            <a:pPr lvl="1" algn="r" rtl="1">
              <a:lnSpc>
                <a:spcPct val="150000"/>
              </a:lnSpc>
            </a:pPr>
            <a:endParaRPr lang="ar-EG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2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2999"/>
            <a:ext cx="8839200" cy="5715001"/>
          </a:xfrm>
        </p:spPr>
        <p:txBody>
          <a:bodyPr>
            <a:normAutofit lnSpcReduction="10000"/>
          </a:bodyPr>
          <a:lstStyle/>
          <a:p>
            <a:pPr lvl="1" algn="r" rtl="1">
              <a:lnSpc>
                <a:spcPct val="150000"/>
              </a:lnSpc>
            </a:pPr>
            <a:r>
              <a:rPr lang="ar-EG" b="1" dirty="0" smtClean="0">
                <a:solidFill>
                  <a:srgbClr val="FFFF00"/>
                </a:solidFill>
              </a:rPr>
              <a:t>سجل </a:t>
            </a:r>
            <a:r>
              <a:rPr lang="ar-EG" b="1" dirty="0">
                <a:solidFill>
                  <a:srgbClr val="FFFF00"/>
                </a:solidFill>
              </a:rPr>
              <a:t>المواد الخطرة.</a:t>
            </a:r>
          </a:p>
          <a:p>
            <a:pPr lvl="1" algn="r" rtl="1">
              <a:lnSpc>
                <a:spcPct val="150000"/>
              </a:lnSpc>
            </a:pPr>
            <a:r>
              <a:rPr lang="ar-EG" b="1" dirty="0">
                <a:solidFill>
                  <a:srgbClr val="FFFF00"/>
                </a:solidFill>
              </a:rPr>
              <a:t>سجل مهمات الاطفاء الشهرى.</a:t>
            </a:r>
          </a:p>
          <a:p>
            <a:pPr lvl="1" algn="r" rtl="1">
              <a:lnSpc>
                <a:spcPct val="150000"/>
              </a:lnSpc>
            </a:pPr>
            <a:r>
              <a:rPr lang="ar-EG" b="1" dirty="0">
                <a:solidFill>
                  <a:srgbClr val="FFFF00"/>
                </a:solidFill>
              </a:rPr>
              <a:t>سجل تحليل المخاطر.</a:t>
            </a:r>
          </a:p>
          <a:p>
            <a:pPr lvl="1" algn="r" rtl="1">
              <a:lnSpc>
                <a:spcPct val="150000"/>
              </a:lnSpc>
            </a:pPr>
            <a:r>
              <a:rPr lang="ar-EG" b="1" dirty="0">
                <a:solidFill>
                  <a:srgbClr val="FFFF00"/>
                </a:solidFill>
              </a:rPr>
              <a:t>سجل تصاريح العمل.</a:t>
            </a:r>
          </a:p>
          <a:p>
            <a:pPr lvl="1" algn="r" rtl="1">
              <a:lnSpc>
                <a:spcPct val="150000"/>
              </a:lnSpc>
            </a:pPr>
            <a:r>
              <a:rPr lang="ar-EG" b="1" dirty="0">
                <a:solidFill>
                  <a:srgbClr val="FFFF00"/>
                </a:solidFill>
              </a:rPr>
              <a:t>سجل المرور اليومى للسلامة والصحة المهنية</a:t>
            </a:r>
            <a:r>
              <a:rPr lang="ar-EG" b="1" dirty="0" smtClean="0">
                <a:solidFill>
                  <a:srgbClr val="FFFF00"/>
                </a:solidFill>
              </a:rPr>
              <a:t>.</a:t>
            </a:r>
          </a:p>
          <a:p>
            <a:pPr lvl="1" algn="r" rtl="1">
              <a:lnSpc>
                <a:spcPct val="150000"/>
              </a:lnSpc>
            </a:pPr>
            <a:r>
              <a:rPr lang="ar-EG" b="1" dirty="0" smtClean="0">
                <a:solidFill>
                  <a:srgbClr val="FFFF00"/>
                </a:solidFill>
              </a:rPr>
              <a:t>سجل الاسعافات الاولية.</a:t>
            </a:r>
          </a:p>
          <a:p>
            <a:pPr lvl="1" algn="r" rtl="1">
              <a:lnSpc>
                <a:spcPct val="150000"/>
              </a:lnSpc>
            </a:pPr>
            <a:r>
              <a:rPr lang="ar-EG" b="1" dirty="0" smtClean="0">
                <a:solidFill>
                  <a:srgbClr val="FFFF00"/>
                </a:solidFill>
              </a:rPr>
              <a:t>سجل الاصابات وسجل حوادث السلامة.</a:t>
            </a:r>
          </a:p>
          <a:p>
            <a:pPr lvl="1" algn="r" rtl="1">
              <a:lnSpc>
                <a:spcPct val="150000"/>
              </a:lnSpc>
            </a:pPr>
            <a:r>
              <a:rPr lang="ar-EG" b="1" dirty="0" smtClean="0">
                <a:solidFill>
                  <a:srgbClr val="FFFF00"/>
                </a:solidFill>
              </a:rPr>
              <a:t>سجل الحوادث الوشيكة.</a:t>
            </a:r>
          </a:p>
          <a:p>
            <a:pPr lvl="1" algn="r" rtl="1">
              <a:lnSpc>
                <a:spcPct val="150000"/>
              </a:lnSpc>
            </a:pPr>
            <a:r>
              <a:rPr lang="ar-EG" b="1" dirty="0">
                <a:solidFill>
                  <a:srgbClr val="FFFF00"/>
                </a:solidFill>
              </a:rPr>
              <a:t>سجل تعليمات التشغيل الامن.</a:t>
            </a:r>
          </a:p>
          <a:p>
            <a:pPr lvl="1" algn="r" rtl="1">
              <a:lnSpc>
                <a:spcPct val="150000"/>
              </a:lnSpc>
            </a:pPr>
            <a:r>
              <a:rPr lang="ar-EG" b="1" dirty="0" smtClean="0">
                <a:solidFill>
                  <a:srgbClr val="FFFF00"/>
                </a:solidFill>
              </a:rPr>
              <a:t>سجل فحص المعدات والاوناش والكلاركات.</a:t>
            </a:r>
          </a:p>
          <a:p>
            <a:pPr lvl="1" algn="r" rtl="1">
              <a:lnSpc>
                <a:spcPct val="150000"/>
              </a:lnSpc>
            </a:pPr>
            <a:r>
              <a:rPr lang="ar-EG" b="1" dirty="0" smtClean="0">
                <a:solidFill>
                  <a:srgbClr val="FFFF00"/>
                </a:solidFill>
              </a:rPr>
              <a:t>سجل اللوحات الارشادية.</a:t>
            </a:r>
            <a:endParaRPr lang="ar-EG" b="1" dirty="0">
              <a:solidFill>
                <a:srgbClr val="FFFF00"/>
              </a:solidFill>
            </a:endParaRPr>
          </a:p>
          <a:p>
            <a:pPr algn="r" rt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39" y="0"/>
            <a:ext cx="5737184" cy="177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4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7391400" cy="1154097"/>
          </a:xfrm>
        </p:spPr>
        <p:txBody>
          <a:bodyPr>
            <a:noAutofit/>
          </a:bodyPr>
          <a:lstStyle/>
          <a:p>
            <a:pPr algn="r" rtl="1"/>
            <a:r>
              <a:rPr lang="ar-EG" sz="3200" dirty="0" smtClean="0"/>
              <a:t>ثانيا: التعامل مع الجهات الحكومية المعنية بالسلامة والصحة المهنية :-</a:t>
            </a:r>
            <a:endParaRPr lang="en-US" sz="3200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486400"/>
          </a:xfrm>
        </p:spPr>
        <p:txBody>
          <a:bodyPr>
            <a:normAutofit lnSpcReduction="10000"/>
          </a:bodyPr>
          <a:lstStyle/>
          <a:p>
            <a:pPr algn="r" rtl="1">
              <a:lnSpc>
                <a:spcPct val="150000"/>
              </a:lnSpc>
            </a:pPr>
            <a:r>
              <a:rPr lang="ar-EG" b="1" dirty="0" smtClean="0">
                <a:solidFill>
                  <a:schemeClr val="tx1">
                    <a:lumMod val="95000"/>
                  </a:schemeClr>
                </a:solidFill>
              </a:rPr>
              <a:t>يقوم استشارى السلامة والصحة المهنية بالتعامل مع الجهات الحكومية المعنية بالسلامة والصحة المهنية حيث يتضمن التعامل:</a:t>
            </a:r>
          </a:p>
          <a:p>
            <a:pPr lvl="1" algn="r" rtl="1">
              <a:lnSpc>
                <a:spcPct val="110000"/>
              </a:lnSpc>
            </a:pPr>
            <a:r>
              <a:rPr lang="ar-EG" b="1" dirty="0">
                <a:solidFill>
                  <a:srgbClr val="FFFF00"/>
                </a:solidFill>
              </a:rPr>
              <a:t>اصدار تراخيص الشركة.</a:t>
            </a:r>
          </a:p>
          <a:p>
            <a:pPr lvl="1" algn="r" rtl="1">
              <a:lnSpc>
                <a:spcPct val="110000"/>
              </a:lnSpc>
            </a:pPr>
            <a:r>
              <a:rPr lang="ar-EG" b="1" dirty="0">
                <a:solidFill>
                  <a:srgbClr val="FFFF00"/>
                </a:solidFill>
              </a:rPr>
              <a:t>متابعة التفتيشات والمخالفات التى قد تأتى للشركة.</a:t>
            </a:r>
          </a:p>
          <a:p>
            <a:pPr lvl="1" algn="r" rtl="1">
              <a:lnSpc>
                <a:spcPct val="110000"/>
              </a:lnSpc>
            </a:pPr>
            <a:r>
              <a:rPr lang="ar-EG" b="1" dirty="0">
                <a:solidFill>
                  <a:srgbClr val="FFFF00"/>
                </a:solidFill>
              </a:rPr>
              <a:t>متابعة القرارات والقوانين الجديدة والتأكد من مطابقة الشركة للقوانين لتفادى اى غرامات قد تقع على الشركة</a:t>
            </a:r>
            <a:r>
              <a:rPr lang="ar-EG" b="1" dirty="0" smtClean="0">
                <a:solidFill>
                  <a:srgbClr val="FFFF00"/>
                </a:solidFill>
              </a:rPr>
              <a:t>.</a:t>
            </a:r>
          </a:p>
          <a:p>
            <a:pPr lvl="1" algn="r" rtl="1">
              <a:lnSpc>
                <a:spcPct val="110000"/>
              </a:lnSpc>
            </a:pPr>
            <a:r>
              <a:rPr lang="ar-EG" b="1" dirty="0" smtClean="0">
                <a:solidFill>
                  <a:srgbClr val="FFFF00"/>
                </a:solidFill>
              </a:rPr>
              <a:t>التنسيق وحجز دورات السلامة والتدريبات الخارجية الواجبة على الشركة.</a:t>
            </a:r>
            <a:endParaRPr lang="ar-EG" b="1" dirty="0">
              <a:solidFill>
                <a:srgbClr val="FFFF00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EG" b="1" dirty="0" smtClean="0">
                <a:solidFill>
                  <a:schemeClr val="tx1">
                    <a:lumMod val="95000"/>
                  </a:schemeClr>
                </a:solidFill>
              </a:rPr>
              <a:t>الجهات الحكومية التى يتعامل مع الاستشارى:</a:t>
            </a:r>
          </a:p>
          <a:p>
            <a:pPr lvl="1" algn="r" rtl="1">
              <a:lnSpc>
                <a:spcPct val="150000"/>
              </a:lnSpc>
            </a:pPr>
            <a:r>
              <a:rPr lang="ar-EG" b="1" dirty="0" smtClean="0">
                <a:solidFill>
                  <a:srgbClr val="FFFF00"/>
                </a:solidFill>
              </a:rPr>
              <a:t>مكتب السلامة التابع لمديرية القوى العاملة.</a:t>
            </a:r>
          </a:p>
          <a:p>
            <a:pPr lvl="1" algn="r" rtl="1">
              <a:lnSpc>
                <a:spcPct val="150000"/>
              </a:lnSpc>
            </a:pPr>
            <a:r>
              <a:rPr lang="ar-EG" b="1" dirty="0" smtClean="0">
                <a:solidFill>
                  <a:srgbClr val="FFFF00"/>
                </a:solidFill>
              </a:rPr>
              <a:t>هيئة الحماية المدنية التابعة لوزارة الداخلية.</a:t>
            </a:r>
          </a:p>
          <a:p>
            <a:pPr lvl="1" algn="r" rtl="1">
              <a:lnSpc>
                <a:spcPct val="150000"/>
              </a:lnSpc>
            </a:pPr>
            <a:r>
              <a:rPr lang="ar-EG" b="1" dirty="0" smtClean="0">
                <a:solidFill>
                  <a:srgbClr val="FFFF00"/>
                </a:solidFill>
              </a:rPr>
              <a:t>هيئة التنمية الصناعية التابعة لوزارة الاستثمار.</a:t>
            </a:r>
          </a:p>
          <a:p>
            <a:pPr lvl="1" algn="r" rtl="1">
              <a:lnSpc>
                <a:spcPct val="150000"/>
              </a:lnSpc>
            </a:pPr>
            <a:r>
              <a:rPr lang="ar-EG" b="1" dirty="0" smtClean="0">
                <a:solidFill>
                  <a:srgbClr val="FFFF00"/>
                </a:solidFill>
              </a:rPr>
              <a:t>معهد دراسات السلامة والصحة المهنية التابع لوزارة القوى العاملة.</a:t>
            </a:r>
            <a:endParaRPr lang="ar-EG" b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48200"/>
            <a:ext cx="1676400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89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3000" y="1981200"/>
            <a:ext cx="6619244" cy="1119782"/>
          </a:xfrm>
        </p:spPr>
        <p:txBody>
          <a:bodyPr/>
          <a:lstStyle/>
          <a:p>
            <a:pPr algn="ctr" rtl="1"/>
            <a:r>
              <a:rPr lang="ar-EG" dirty="0" smtClean="0"/>
              <a:t>شكرا</a:t>
            </a:r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524000" y="3778860"/>
            <a:ext cx="7076444" cy="16313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ar-EG" sz="2400" dirty="0">
                <a:solidFill>
                  <a:srgbClr val="FFFF00"/>
                </a:solidFill>
              </a:rPr>
              <a:t>أ</a:t>
            </a:r>
            <a:r>
              <a:rPr lang="ar-EG" sz="2400" dirty="0" smtClean="0">
                <a:solidFill>
                  <a:srgbClr val="FFFF00"/>
                </a:solidFill>
              </a:rPr>
              <a:t>/ </a:t>
            </a:r>
            <a:r>
              <a:rPr lang="ar-EG" sz="2400" dirty="0">
                <a:solidFill>
                  <a:srgbClr val="FFFF00"/>
                </a:solidFill>
              </a:rPr>
              <a:t>بهاء طاهر</a:t>
            </a:r>
          </a:p>
          <a:p>
            <a:pPr algn="r" rtl="1"/>
            <a:r>
              <a:rPr lang="ar-EG" sz="2400" dirty="0">
                <a:solidFill>
                  <a:srgbClr val="FFFF00"/>
                </a:solidFill>
              </a:rPr>
              <a:t>مسئول سلامة وصحة مهنية</a:t>
            </a:r>
          </a:p>
          <a:p>
            <a:pPr algn="r" rtl="1"/>
            <a:r>
              <a:rPr lang="ar-EG" sz="2400" dirty="0">
                <a:solidFill>
                  <a:srgbClr val="FFFF00"/>
                </a:solidFill>
              </a:rPr>
              <a:t>01002789640</a:t>
            </a:r>
            <a:endParaRPr lang="en-US" sz="2400" dirty="0">
              <a:solidFill>
                <a:srgbClr val="FFFF00"/>
              </a:solidFill>
            </a:endParaRPr>
          </a:p>
          <a:p>
            <a:pPr algn="r" rtl="1"/>
            <a:r>
              <a:rPr lang="en-US" sz="2400" dirty="0" smtClean="0">
                <a:solidFill>
                  <a:srgbClr val="FFFF00"/>
                </a:solidFill>
              </a:rPr>
              <a:t>Bahaataher334@gmail.com</a:t>
            </a:r>
            <a:endParaRPr lang="ar-EG" sz="2400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26701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0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62</TotalTime>
  <Words>279</Words>
  <Application>Microsoft Office PowerPoint</Application>
  <PresentationFormat>On-screen Show (4:3)</PresentationFormat>
  <Paragraphs>36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Theme1</vt:lpstr>
      <vt:lpstr>الاستشارات فى مجال السلامة والصحة المهنية</vt:lpstr>
      <vt:lpstr>اولا: الاستشارات لوضع وتطبيق نظام للسلامة والصحة المهنية داخل الشركة:-</vt:lpstr>
      <vt:lpstr>PowerPoint Presentation</vt:lpstr>
      <vt:lpstr>ثانيا: التعامل مع الجهات الحكومية المعنية بالسلامة والصحة المهنية :-</vt:lpstr>
      <vt:lpstr>شكرا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الاستشارات فى مجال السلامة والصحة المهنية</dc:title>
  <dc:creator>Sayed Osman</dc:creator>
  <cp:lastModifiedBy>Sayed Osman</cp:lastModifiedBy>
  <cp:revision>15</cp:revision>
  <dcterms:created xsi:type="dcterms:W3CDTF">2006-08-16T00:00:00Z</dcterms:created>
  <dcterms:modified xsi:type="dcterms:W3CDTF">2020-12-28T12:33:16Z</dcterms:modified>
</cp:coreProperties>
</file>