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s/slide221.xml" ContentType="application/vnd.openxmlformats-officedocument.presentationml.slide+xml"/>
  <Override PartName="/ppt/slideLayouts/slideLayout102.xml" ContentType="application/vnd.openxmlformats-officedocument.presentationml.slideLayout+xml"/>
  <Override PartName="/ppt/slides/slide158.xml" ContentType="application/vnd.openxmlformats-officedocument.presentationml.slide+xml"/>
  <Override PartName="/ppt/slideLayouts/slideLayout225.xml" ContentType="application/vnd.openxmlformats-officedocument.presentationml.slideLayout+xml"/>
  <Override PartName="/ppt/slides/slide136.xml" ContentType="application/vnd.openxmlformats-officedocument.presentationml.slide+xml"/>
  <Override PartName="/ppt/slides/slide183.xml" ContentType="application/vnd.openxmlformats-officedocument.presentationml.slide+xml"/>
  <Override PartName="/ppt/slideLayouts/slideLayout203.xml" ContentType="application/vnd.openxmlformats-officedocument.presentationml.slideLayout+xml"/>
  <Override PartName="/ppt/slides/slide88.xml" ContentType="application/vnd.openxmlformats-officedocument.presentationml.slide+xml"/>
  <Override PartName="/ppt/slides/slide259.xml" ContentType="application/vnd.openxmlformats-officedocument.presentationml.slide+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s/slide22.xml" ContentType="application/vnd.openxmlformats-officedocument.presentationml.slide+xml"/>
  <Override PartName="/ppt/slides/slide199.xml" ContentType="application/vnd.openxmlformats-officedocument.presentationml.slide+xml"/>
  <Override PartName="/ppt/slideLayouts/slideLayout219.xml" ContentType="application/vnd.openxmlformats-officedocument.presentationml.slideLayout+xml"/>
  <Override PartName="/ppt/slides/slide240.xml" ContentType="application/vnd.openxmlformats-officedocument.presentationml.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s/slide177.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Layouts/slideLayout222.xml" ContentType="application/vnd.openxmlformats-officedocument.presentationml.slideLayout+xml"/>
  <Override PartName="/ppt/slides/slide278.xml" ContentType="application/vnd.openxmlformats-officedocument.presentationml.slid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Layouts/slideLayout216.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Layouts/slideLayout56.xml" ContentType="application/vnd.openxmlformats-officedocument.presentationml.slideLayout+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Layouts/slideLayout224.xml" ContentType="application/vnd.openxmlformats-officedocument.presentationml.slideLayout+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215.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s/slide167.xml" ContentType="application/vnd.openxmlformats-officedocument.presentationml.slide+xml"/>
  <Override PartName="/ppt/slideLayouts/slideLayout100.xml" ContentType="application/vnd.openxmlformats-officedocument.presentationml.slide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Layouts/slideLayout223.xml" ContentType="application/vnd.openxmlformats-officedocument.presentationml.slideLayout+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s/slide139.xml" ContentType="application/vnd.openxmlformats-officedocument.presentationml.slide+xml"/>
  <Override PartName="/ppt/slides/slide186.xml" ContentType="application/vnd.openxmlformats-officedocument.presentationml.slide+xml"/>
  <Override PartName="/ppt/slideLayouts/slideLayout206.xml" ContentType="application/vnd.openxmlformats-officedocument.presentationml.slide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s/slide207.xml" ContentType="application/vnd.openxmlformats-officedocument.presentationml.slide+xml"/>
  <Override PartName="/ppt/slides/slide254.xml" ContentType="application/vnd.openxmlformats-officedocument.presentationml.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Layouts/slideLayout211.xml" ContentType="application/vnd.openxmlformats-officedocument.presentationml.slideLayout+xml"/>
  <Override PartName="/ppt/slides/slide122.xml" ContentType="application/vnd.openxmlformats-officedocument.presentationml.slide+xml"/>
  <Override PartName="/ppt/slides/slide267.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s/slide223.xml" ContentType="application/vnd.openxmlformats-officedocument.presentationml.slide+xml"/>
  <Override PartName="/ppt/slides/slide270.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Layouts/slideLayout205.xml" ContentType="application/vnd.openxmlformats-officedocument.presentationml.slide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6"/>
  </p:notesMasterIdLst>
  <p:sldIdLst>
    <p:sldId id="256" r:id="rId2"/>
    <p:sldId id="495" r:id="rId3"/>
    <p:sldId id="257" r:id="rId4"/>
    <p:sldId id="497" r:id="rId5"/>
    <p:sldId id="498" r:id="rId6"/>
    <p:sldId id="499" r:id="rId7"/>
    <p:sldId id="500" r:id="rId8"/>
    <p:sldId id="501" r:id="rId9"/>
    <p:sldId id="502" r:id="rId10"/>
    <p:sldId id="537" r:id="rId11"/>
    <p:sldId id="536" r:id="rId12"/>
    <p:sldId id="538" r:id="rId13"/>
    <p:sldId id="539" r:id="rId14"/>
    <p:sldId id="542" r:id="rId15"/>
    <p:sldId id="543" r:id="rId16"/>
    <p:sldId id="544" r:id="rId17"/>
    <p:sldId id="545"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578" r:id="rId51"/>
    <p:sldId id="579" r:id="rId52"/>
    <p:sldId id="580" r:id="rId53"/>
    <p:sldId id="581" r:id="rId54"/>
    <p:sldId id="582" r:id="rId55"/>
    <p:sldId id="583" r:id="rId56"/>
    <p:sldId id="584" r:id="rId57"/>
    <p:sldId id="585" r:id="rId58"/>
    <p:sldId id="586" r:id="rId59"/>
    <p:sldId id="587" r:id="rId60"/>
    <p:sldId id="588" r:id="rId61"/>
    <p:sldId id="589" r:id="rId62"/>
    <p:sldId id="590" r:id="rId63"/>
    <p:sldId id="534" r:id="rId64"/>
    <p:sldId id="533" r:id="rId65"/>
    <p:sldId id="503" r:id="rId66"/>
    <p:sldId id="504" r:id="rId67"/>
    <p:sldId id="505" r:id="rId68"/>
    <p:sldId id="506" r:id="rId69"/>
    <p:sldId id="507" r:id="rId70"/>
    <p:sldId id="508" r:id="rId71"/>
    <p:sldId id="510" r:id="rId72"/>
    <p:sldId id="509" r:id="rId73"/>
    <p:sldId id="511" r:id="rId74"/>
    <p:sldId id="512" r:id="rId75"/>
    <p:sldId id="513" r:id="rId76"/>
    <p:sldId id="514" r:id="rId77"/>
    <p:sldId id="515" r:id="rId78"/>
    <p:sldId id="516" r:id="rId79"/>
    <p:sldId id="517" r:id="rId80"/>
    <p:sldId id="518" r:id="rId81"/>
    <p:sldId id="519" r:id="rId82"/>
    <p:sldId id="520" r:id="rId83"/>
    <p:sldId id="521" r:id="rId84"/>
    <p:sldId id="522" r:id="rId85"/>
    <p:sldId id="523" r:id="rId86"/>
    <p:sldId id="524" r:id="rId87"/>
    <p:sldId id="525" r:id="rId88"/>
    <p:sldId id="526" r:id="rId89"/>
    <p:sldId id="527" r:id="rId90"/>
    <p:sldId id="528" r:id="rId91"/>
    <p:sldId id="529" r:id="rId92"/>
    <p:sldId id="530" r:id="rId93"/>
    <p:sldId id="531" r:id="rId94"/>
    <p:sldId id="469" r:id="rId95"/>
    <p:sldId id="470" r:id="rId96"/>
    <p:sldId id="471" r:id="rId97"/>
    <p:sldId id="472" r:id="rId98"/>
    <p:sldId id="473" r:id="rId99"/>
    <p:sldId id="474" r:id="rId100"/>
    <p:sldId id="475" r:id="rId101"/>
    <p:sldId id="476" r:id="rId102"/>
    <p:sldId id="477" r:id="rId103"/>
    <p:sldId id="478" r:id="rId104"/>
    <p:sldId id="479" r:id="rId105"/>
    <p:sldId id="480" r:id="rId106"/>
    <p:sldId id="481" r:id="rId107"/>
    <p:sldId id="482" r:id="rId108"/>
    <p:sldId id="483" r:id="rId109"/>
    <p:sldId id="484" r:id="rId110"/>
    <p:sldId id="485" r:id="rId111"/>
    <p:sldId id="486" r:id="rId112"/>
    <p:sldId id="487" r:id="rId113"/>
    <p:sldId id="488" r:id="rId114"/>
    <p:sldId id="489" r:id="rId115"/>
    <p:sldId id="490" r:id="rId116"/>
    <p:sldId id="491" r:id="rId117"/>
    <p:sldId id="492" r:id="rId118"/>
    <p:sldId id="493" r:id="rId119"/>
    <p:sldId id="259" r:id="rId120"/>
    <p:sldId id="260" r:id="rId121"/>
    <p:sldId id="261" r:id="rId122"/>
    <p:sldId id="262" r:id="rId123"/>
    <p:sldId id="263" r:id="rId124"/>
    <p:sldId id="264" r:id="rId125"/>
    <p:sldId id="265" r:id="rId126"/>
    <p:sldId id="266" r:id="rId127"/>
    <p:sldId id="267" r:id="rId128"/>
    <p:sldId id="268" r:id="rId129"/>
    <p:sldId id="269" r:id="rId130"/>
    <p:sldId id="270" r:id="rId131"/>
    <p:sldId id="271" r:id="rId132"/>
    <p:sldId id="272" r:id="rId133"/>
    <p:sldId id="273" r:id="rId134"/>
    <p:sldId id="274" r:id="rId135"/>
    <p:sldId id="275" r:id="rId136"/>
    <p:sldId id="276" r:id="rId137"/>
    <p:sldId id="277" r:id="rId138"/>
    <p:sldId id="278" r:id="rId139"/>
    <p:sldId id="279" r:id="rId140"/>
    <p:sldId id="280" r:id="rId141"/>
    <p:sldId id="281" r:id="rId142"/>
    <p:sldId id="282" r:id="rId143"/>
    <p:sldId id="283" r:id="rId144"/>
    <p:sldId id="284" r:id="rId145"/>
    <p:sldId id="285" r:id="rId146"/>
    <p:sldId id="286" r:id="rId147"/>
    <p:sldId id="287" r:id="rId148"/>
    <p:sldId id="288" r:id="rId149"/>
    <p:sldId id="289" r:id="rId150"/>
    <p:sldId id="290" r:id="rId151"/>
    <p:sldId id="291" r:id="rId152"/>
    <p:sldId id="292" r:id="rId153"/>
    <p:sldId id="293" r:id="rId154"/>
    <p:sldId id="294" r:id="rId155"/>
    <p:sldId id="295" r:id="rId156"/>
    <p:sldId id="296" r:id="rId157"/>
    <p:sldId id="297" r:id="rId158"/>
    <p:sldId id="298" r:id="rId159"/>
    <p:sldId id="299" r:id="rId160"/>
    <p:sldId id="300" r:id="rId161"/>
    <p:sldId id="301" r:id="rId162"/>
    <p:sldId id="302" r:id="rId163"/>
    <p:sldId id="303" r:id="rId164"/>
    <p:sldId id="304" r:id="rId165"/>
    <p:sldId id="305" r:id="rId166"/>
    <p:sldId id="306" r:id="rId167"/>
    <p:sldId id="307" r:id="rId168"/>
    <p:sldId id="308" r:id="rId169"/>
    <p:sldId id="309" r:id="rId170"/>
    <p:sldId id="310" r:id="rId171"/>
    <p:sldId id="311" r:id="rId172"/>
    <p:sldId id="312" r:id="rId173"/>
    <p:sldId id="313" r:id="rId174"/>
    <p:sldId id="314" r:id="rId175"/>
    <p:sldId id="315" r:id="rId176"/>
    <p:sldId id="316" r:id="rId177"/>
    <p:sldId id="317" r:id="rId178"/>
    <p:sldId id="318" r:id="rId179"/>
    <p:sldId id="319" r:id="rId180"/>
    <p:sldId id="320" r:id="rId181"/>
    <p:sldId id="321" r:id="rId182"/>
    <p:sldId id="322" r:id="rId183"/>
    <p:sldId id="323" r:id="rId184"/>
    <p:sldId id="324" r:id="rId185"/>
    <p:sldId id="325" r:id="rId186"/>
    <p:sldId id="326" r:id="rId187"/>
    <p:sldId id="327" r:id="rId188"/>
    <p:sldId id="328" r:id="rId189"/>
    <p:sldId id="329" r:id="rId190"/>
    <p:sldId id="330" r:id="rId191"/>
    <p:sldId id="331" r:id="rId192"/>
    <p:sldId id="332" r:id="rId193"/>
    <p:sldId id="333" r:id="rId194"/>
    <p:sldId id="334" r:id="rId195"/>
    <p:sldId id="335" r:id="rId196"/>
    <p:sldId id="336" r:id="rId197"/>
    <p:sldId id="337" r:id="rId198"/>
    <p:sldId id="338" r:id="rId199"/>
    <p:sldId id="339" r:id="rId200"/>
    <p:sldId id="340" r:id="rId201"/>
    <p:sldId id="341" r:id="rId202"/>
    <p:sldId id="342" r:id="rId203"/>
    <p:sldId id="343" r:id="rId204"/>
    <p:sldId id="344" r:id="rId205"/>
    <p:sldId id="345" r:id="rId206"/>
    <p:sldId id="346" r:id="rId207"/>
    <p:sldId id="347" r:id="rId208"/>
    <p:sldId id="348" r:id="rId209"/>
    <p:sldId id="349" r:id="rId210"/>
    <p:sldId id="350" r:id="rId211"/>
    <p:sldId id="351" r:id="rId212"/>
    <p:sldId id="352" r:id="rId213"/>
    <p:sldId id="353" r:id="rId214"/>
    <p:sldId id="354" r:id="rId215"/>
    <p:sldId id="355" r:id="rId216"/>
    <p:sldId id="356" r:id="rId217"/>
    <p:sldId id="357" r:id="rId218"/>
    <p:sldId id="358" r:id="rId219"/>
    <p:sldId id="359" r:id="rId220"/>
    <p:sldId id="360" r:id="rId221"/>
    <p:sldId id="361" r:id="rId222"/>
    <p:sldId id="362" r:id="rId223"/>
    <p:sldId id="363" r:id="rId224"/>
    <p:sldId id="364" r:id="rId225"/>
    <p:sldId id="365" r:id="rId226"/>
    <p:sldId id="366" r:id="rId227"/>
    <p:sldId id="367" r:id="rId228"/>
    <p:sldId id="368" r:id="rId229"/>
    <p:sldId id="369" r:id="rId230"/>
    <p:sldId id="370" r:id="rId231"/>
    <p:sldId id="371" r:id="rId232"/>
    <p:sldId id="372" r:id="rId233"/>
    <p:sldId id="373" r:id="rId234"/>
    <p:sldId id="374" r:id="rId235"/>
    <p:sldId id="375" r:id="rId236"/>
    <p:sldId id="376" r:id="rId237"/>
    <p:sldId id="377" r:id="rId238"/>
    <p:sldId id="378" r:id="rId239"/>
    <p:sldId id="379" r:id="rId240"/>
    <p:sldId id="380" r:id="rId241"/>
    <p:sldId id="381" r:id="rId242"/>
    <p:sldId id="382" r:id="rId243"/>
    <p:sldId id="383" r:id="rId244"/>
    <p:sldId id="384" r:id="rId245"/>
    <p:sldId id="385" r:id="rId246"/>
    <p:sldId id="386" r:id="rId247"/>
    <p:sldId id="387" r:id="rId248"/>
    <p:sldId id="388" r:id="rId249"/>
    <p:sldId id="389" r:id="rId250"/>
    <p:sldId id="390" r:id="rId251"/>
    <p:sldId id="391" r:id="rId252"/>
    <p:sldId id="392" r:id="rId253"/>
    <p:sldId id="393" r:id="rId254"/>
    <p:sldId id="394" r:id="rId255"/>
    <p:sldId id="395" r:id="rId256"/>
    <p:sldId id="396" r:id="rId257"/>
    <p:sldId id="397" r:id="rId258"/>
    <p:sldId id="398" r:id="rId259"/>
    <p:sldId id="399" r:id="rId260"/>
    <p:sldId id="400" r:id="rId261"/>
    <p:sldId id="401" r:id="rId262"/>
    <p:sldId id="402" r:id="rId263"/>
    <p:sldId id="403" r:id="rId264"/>
    <p:sldId id="404" r:id="rId265"/>
    <p:sldId id="405" r:id="rId266"/>
    <p:sldId id="406" r:id="rId267"/>
    <p:sldId id="407" r:id="rId268"/>
    <p:sldId id="408" r:id="rId269"/>
    <p:sldId id="409" r:id="rId270"/>
    <p:sldId id="410" r:id="rId271"/>
    <p:sldId id="411" r:id="rId272"/>
    <p:sldId id="412" r:id="rId273"/>
    <p:sldId id="413" r:id="rId274"/>
    <p:sldId id="414" r:id="rId275"/>
    <p:sldId id="415" r:id="rId276"/>
    <p:sldId id="416" r:id="rId277"/>
    <p:sldId id="417" r:id="rId278"/>
    <p:sldId id="418" r:id="rId279"/>
    <p:sldId id="419" r:id="rId280"/>
    <p:sldId id="420" r:id="rId281"/>
    <p:sldId id="421" r:id="rId282"/>
    <p:sldId id="422" r:id="rId283"/>
    <p:sldId id="423" r:id="rId284"/>
    <p:sldId id="424" r:id="rId285"/>
    <p:sldId id="425" r:id="rId286"/>
    <p:sldId id="426" r:id="rId287"/>
    <p:sldId id="427" r:id="rId288"/>
    <p:sldId id="428" r:id="rId289"/>
    <p:sldId id="429" r:id="rId290"/>
    <p:sldId id="430" r:id="rId291"/>
    <p:sldId id="431" r:id="rId292"/>
    <p:sldId id="432" r:id="rId293"/>
    <p:sldId id="433" r:id="rId294"/>
    <p:sldId id="434" r:id="rId2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6618" autoAdjust="0"/>
  </p:normalViewPr>
  <p:slideViewPr>
    <p:cSldViewPr>
      <p:cViewPr varScale="1">
        <p:scale>
          <a:sx n="70" d="100"/>
          <a:sy n="70" d="100"/>
        </p:scale>
        <p:origin x="-112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5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notesMaster" Target="notesMasters/notesMaster1.xml"/><Relationship Id="rId300"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453C2-116D-46B4-BEFD-F3720D27ED6C}" type="datetimeFigureOut">
              <a:rPr lang="en-US" smtClean="0"/>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725AE-B431-4B44-8099-8E62C85D46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9725AE-B431-4B44-8099-8E62C85D464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CBB0E025-7139-4885-BC2D-2C33A947FAE7}" type="slidenum">
              <a:rPr lang="ar-SA"/>
              <a:pPr/>
              <a:t>33</a:t>
            </a:fld>
            <a:endParaRPr lang="en-US"/>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4400" y="4343400"/>
            <a:ext cx="5029200" cy="4089400"/>
          </a:xfrm>
          <a:noFill/>
        </p:spPr>
        <p:txBody>
          <a:bodyPr/>
          <a:lstStyle/>
          <a:p>
            <a:pPr defTabSz="949325" eaLnBrk="1" hangingPunct="1"/>
            <a:r>
              <a:rPr lang="en-US" smtClean="0"/>
              <a:t>Cinder blocks or other similar materials should not be used to support a scaffold because they could be crushed.</a:t>
            </a:r>
          </a:p>
          <a:p>
            <a:pPr defTabSz="949325" eaLnBrk="1" hangingPunct="1"/>
            <a:endParaRPr lang="en-US" smtClean="0"/>
          </a:p>
          <a:p>
            <a:pPr defTabSz="949325" eaLnBrk="1" hangingPunct="1"/>
            <a:r>
              <a:rPr lang="en-US" smtClean="0"/>
              <a:t>Any time there is inadequate support, improper construction or a shift in the components of the scaffold (including the base upon which the structure is built), there is danger of collapse.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AC3F77BF-1BE2-4546-A6ED-99C9F64B8FFF}" type="slidenum">
              <a:rPr lang="ar-SA"/>
              <a:pPr/>
              <a:t>38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1813"/>
            <a:ext cx="5029200" cy="4116387"/>
          </a:xfrm>
          <a:noFill/>
        </p:spPr>
        <p:txBody>
          <a:bodyPr/>
          <a:lstStyle/>
          <a:p>
            <a:pPr eaLnBrk="1" hangingPunct="1"/>
            <a:endParaRPr 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A0145F21-5FF0-4D52-89D6-67D114CE69C3}" type="slidenum">
              <a:rPr lang="ar-SA"/>
              <a:pPr/>
              <a:t>39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1813"/>
            <a:ext cx="5029200" cy="4116387"/>
          </a:xfrm>
          <a:noFill/>
        </p:spPr>
        <p:txBody>
          <a:bodyPr/>
          <a:lstStyle/>
          <a:p>
            <a:pPr eaLnBrk="1" hangingPunct="1"/>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E8291A3D-EB0B-4D7D-91B8-8637FF277D9C}" type="slidenum">
              <a:rPr lang="ar-SA"/>
              <a:pPr/>
              <a:t>53</a:t>
            </a:fld>
            <a:endParaRPr lang="en-US"/>
          </a:p>
        </p:txBody>
      </p:sp>
      <p:sp>
        <p:nvSpPr>
          <p:cNvPr id="63491" name="Rectangle 2"/>
          <p:cNvSpPr>
            <a:spLocks noGrp="1" noRot="1" noChangeAspect="1" noChangeArrowheads="1" noTextEdit="1"/>
          </p:cNvSpPr>
          <p:nvPr>
            <p:ph type="sldImg"/>
          </p:nvPr>
        </p:nvSpPr>
        <p:spPr>
          <a:xfrm>
            <a:off x="1144588" y="685800"/>
            <a:ext cx="4572000" cy="3429000"/>
          </a:xfrm>
          <a:ln w="12700" cap="flat">
            <a:solidFill>
              <a:schemeClr val="tx1"/>
            </a:solidFill>
          </a:ln>
        </p:spPr>
      </p:sp>
      <p:sp>
        <p:nvSpPr>
          <p:cNvPr id="63492" name="Rectangle 3"/>
          <p:cNvSpPr>
            <a:spLocks noGrp="1" noChangeArrowheads="1"/>
          </p:cNvSpPr>
          <p:nvPr>
            <p:ph type="body" idx="1"/>
          </p:nvPr>
        </p:nvSpPr>
        <p:spPr>
          <a:xfrm>
            <a:off x="914400" y="4343400"/>
            <a:ext cx="5029200" cy="4089400"/>
          </a:xfrm>
          <a:noFill/>
        </p:spPr>
        <p:txBody>
          <a:bodyPr lIns="92443" tIns="47005" rIns="92443" bIns="47005"/>
          <a:lstStyle/>
          <a:p>
            <a:pPr defTabSz="949325" eaLnBrk="1" hangingPunct="1">
              <a:spcBef>
                <a:spcPct val="50000"/>
              </a:spcBef>
            </a:pPr>
            <a:r>
              <a:rPr lang="en-US" smtClean="0"/>
              <a:t>Reference 1926.451(b)</a:t>
            </a:r>
          </a:p>
          <a:p>
            <a:pPr defTabSz="949325" eaLnBrk="1" hangingPunct="1"/>
            <a:r>
              <a:rPr lang="en-US" b="1" smtClean="0"/>
              <a:t>Front edge of all platforms </a:t>
            </a:r>
          </a:p>
          <a:p>
            <a:pPr defTabSz="949325" eaLnBrk="1" hangingPunct="1"/>
            <a:r>
              <a:rPr lang="en-US" smtClean="0"/>
              <a:t>-  No more than 14" from the face of the work </a:t>
            </a:r>
          </a:p>
          <a:p>
            <a:pPr defTabSz="949325" eaLnBrk="1" hangingPunct="1"/>
            <a:r>
              <a:rPr lang="en-US" smtClean="0"/>
              <a:t>-  3" from the face for outrigger scaffolds </a:t>
            </a:r>
          </a:p>
          <a:p>
            <a:pPr defTabSz="949325" eaLnBrk="1" hangingPunct="1"/>
            <a:r>
              <a:rPr lang="en-US" smtClean="0"/>
              <a:t>-  18" from the face for plastering and lathing operations </a:t>
            </a:r>
          </a:p>
          <a:p>
            <a:pPr defTabSz="949325" eaLnBrk="1" hangingPunct="1"/>
            <a:endParaRPr lang="en-US" smtClean="0"/>
          </a:p>
          <a:p>
            <a:pPr defTabSz="949325" eaLnBrk="1" hangingPunct="1"/>
            <a:r>
              <a:rPr lang="en-US" smtClean="0"/>
              <a:t>Platforms 10' and less to extend at least 6" but not more than 12" past support unless designed and installed and/or guarded properly </a:t>
            </a:r>
          </a:p>
          <a:p>
            <a:pPr defTabSz="949325" eaLnBrk="1" hangingPunct="1"/>
            <a:endParaRPr lang="en-US" smtClean="0"/>
          </a:p>
          <a:p>
            <a:pPr defTabSz="949325" eaLnBrk="1" hangingPunct="1"/>
            <a:r>
              <a:rPr lang="en-US" smtClean="0"/>
              <a:t>Platforms greater than 10' no more than 18" past support unless designed and installed and/or guarded properly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394A53D7-33CD-4669-8674-F504ED86B8C9}" type="slidenum">
              <a:rPr lang="ar-SA"/>
              <a:pPr/>
              <a:t>54</a:t>
            </a:fld>
            <a:endParaRPr lang="en-US"/>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xfrm>
            <a:off x="914400" y="4343400"/>
            <a:ext cx="5029200" cy="4089400"/>
          </a:xfrm>
          <a:noFill/>
        </p:spPr>
        <p:txBody>
          <a:bodyPr/>
          <a:lstStyle/>
          <a:p>
            <a:pPr defTabSz="949325" eaLnBrk="1" hangingPunct="1"/>
            <a:r>
              <a:rPr lang="en-US" smtClean="0"/>
              <a:t>1926.451(b)(4) and 1926.451(b)(5) </a:t>
            </a:r>
            <a:endParaRPr lang="en-US" b="1" u="sng" smtClean="0"/>
          </a:p>
          <a:p>
            <a:pPr defTabSz="949325" eaLnBrk="1" hangingPunct="1"/>
            <a:endParaRPr lang="en-US" smtClean="0"/>
          </a:p>
          <a:p>
            <a:pPr defTabSz="949325" eaLnBrk="1" hangingPunct="1"/>
            <a:r>
              <a:rPr lang="en-US" smtClean="0"/>
              <a:t>Each platform end 10 feet or less shall not extend over its support more than 12 inches unless the platform is designed and installed so that the cantilevered portion of the platform is able to support employees and/or materials without tipping, or has guardrails which block employee access to the cantilevered end.</a:t>
            </a:r>
          </a:p>
          <a:p>
            <a:pPr defTabSz="949325" eaLnBrk="1" hangingPunct="1"/>
            <a:r>
              <a:rPr lang="en-US" smtClean="0"/>
              <a:t>Each platform more than 10 feet in length shall not extend over its support more than 18 inches, unless it is designed and installed so that the cantilevered portion of the platform is able to support employees without tipping, or has guardrails which block employee access to the cantilevered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9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0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2">
        <a:schemeClr val="bg2"/>
      </p:bgRef>
    </p:bg>
    <p:spTree>
      <p:nvGrpSpPr>
        <p:cNvPr id="1" name=""/>
        <p:cNvGrpSpPr/>
        <p:nvPr/>
      </p:nvGrpSpPr>
      <p:grpSpPr>
        <a:xfrm>
          <a:off x="0" y="0"/>
          <a:ext cx="0" cy="0"/>
          <a:chOff x="0" y="0"/>
          <a:chExt cx="0" cy="0"/>
        </a:xfrm>
      </p:grpSpPr>
      <p:pic>
        <p:nvPicPr>
          <p:cNvPr id="8" name="Picture 7" descr="Final-ojk5.png"/>
          <p:cNvPicPr>
            <a:picLocks noChangeAspect="1"/>
          </p:cNvPicPr>
          <p:nvPr userDrawn="1"/>
        </p:nvPicPr>
        <p:blipFill>
          <a:blip r:embed="rId2" cstate="print"/>
          <a:stretch>
            <a:fillRect/>
          </a:stretch>
        </p:blipFill>
        <p:spPr>
          <a:xfrm>
            <a:off x="0" y="0"/>
            <a:ext cx="9144000" cy="68579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1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1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2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2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3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3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3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4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4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4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5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5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5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5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5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6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6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6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6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6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6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6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7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7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7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7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7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7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8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8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8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8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8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8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9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9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9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9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9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9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9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9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9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9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0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0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0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0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0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0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0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0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0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1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1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1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1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1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1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1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EG"/>
          </a:p>
        </p:txBody>
      </p:sp>
      <p:sp>
        <p:nvSpPr>
          <p:cNvPr id="3" name="ClipArt Placeholder 2"/>
          <p:cNvSpPr>
            <a:spLocks noGrp="1"/>
          </p:cNvSpPr>
          <p:nvPr>
            <p:ph type="clipArt" sz="half" idx="1"/>
          </p:nvPr>
        </p:nvSpPr>
        <p:spPr>
          <a:xfrm>
            <a:off x="914400" y="1600200"/>
            <a:ext cx="3810000" cy="4530725"/>
          </a:xfrm>
        </p:spPr>
        <p:txBody>
          <a:bodyPr/>
          <a:lstStyle/>
          <a:p>
            <a:pPr lvl="0"/>
            <a:endParaRPr lang="ar-EG" noProof="0" smtClean="0"/>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C60EB99-8D5D-4C26-B642-471864486D5B}" type="slidenum">
              <a:rPr lang="ar-SA"/>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EG"/>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057A82BB-C7B1-4DDA-8D95-E86A01CDD4CF}" type="slidenum">
              <a:rPr lang="ar-SA"/>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EG"/>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half" idx="3"/>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C275C225-8E4D-4CDE-9B75-19D937B2E82B}" type="slidenum">
              <a:rPr lang="ar-SA"/>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EG"/>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980B5691-A610-42AD-BA93-5752B77E0332}"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2DE9412-DEA2-4591-9917-4D8962532DE3}" type="slidenum">
              <a:rPr lang="ar-EG" smtClean="0"/>
              <a:pPr/>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7680FA-5DEE-4D7A-8B61-CAE667B69E74}" type="datetimeFigureOut">
              <a:rPr lang="ar-EG" smtClean="0"/>
              <a:pPr/>
              <a:t>21/02/1437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C2DE9412-DEA2-4591-9917-4D8962532DE3}"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1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2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3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4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5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6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7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8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9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0_Section Header">
    <p:bg>
      <p:bgRef idx="1002">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92" Type="http://schemas.openxmlformats.org/officeDocument/2006/relationships/slideLayout" Target="../slideLayouts/slideLayout192.xml"/><Relationship Id="rId197" Type="http://schemas.openxmlformats.org/officeDocument/2006/relationships/slideLayout" Target="../slideLayouts/slideLayout197.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slideLayout" Target="../slideLayouts/slideLayout182.xml"/><Relationship Id="rId187" Type="http://schemas.openxmlformats.org/officeDocument/2006/relationships/slideLayout" Target="../slideLayouts/slideLayout187.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theme" Target="../theme/theme1.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7680FA-5DEE-4D7A-8B61-CAE667B69E74}" type="datetimeFigureOut">
              <a:rPr lang="ar-EG" smtClean="0"/>
              <a:pPr/>
              <a:t>21/02/1437</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DE9412-DEA2-4591-9917-4D8962532DE3}"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9" r:id="rId13"/>
    <p:sldLayoutId id="2147483680"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6" r:id="rId59"/>
    <p:sldLayoutId id="2147483727" r:id="rId60"/>
    <p:sldLayoutId id="2147483728" r:id="rId61"/>
    <p:sldLayoutId id="2147483729" r:id="rId62"/>
    <p:sldLayoutId id="2147483730"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 id="2147483758" r:id="rId91"/>
    <p:sldLayoutId id="2147483759" r:id="rId92"/>
    <p:sldLayoutId id="2147483760" r:id="rId93"/>
    <p:sldLayoutId id="2147483761" r:id="rId94"/>
    <p:sldLayoutId id="2147483762" r:id="rId95"/>
    <p:sldLayoutId id="2147483763" r:id="rId96"/>
    <p:sldLayoutId id="2147483764" r:id="rId97"/>
    <p:sldLayoutId id="2147483765" r:id="rId98"/>
    <p:sldLayoutId id="2147483766" r:id="rId99"/>
    <p:sldLayoutId id="2147483767" r:id="rId100"/>
    <p:sldLayoutId id="2147483768" r:id="rId101"/>
    <p:sldLayoutId id="2147483769" r:id="rId102"/>
    <p:sldLayoutId id="2147483770" r:id="rId103"/>
    <p:sldLayoutId id="2147483771" r:id="rId104"/>
    <p:sldLayoutId id="2147483772" r:id="rId105"/>
    <p:sldLayoutId id="2147483773" r:id="rId106"/>
    <p:sldLayoutId id="2147483774" r:id="rId107"/>
    <p:sldLayoutId id="2147483775" r:id="rId108"/>
    <p:sldLayoutId id="2147483776" r:id="rId109"/>
    <p:sldLayoutId id="2147483777" r:id="rId110"/>
    <p:sldLayoutId id="2147483778" r:id="rId111"/>
    <p:sldLayoutId id="2147483779" r:id="rId112"/>
    <p:sldLayoutId id="2147483780" r:id="rId113"/>
    <p:sldLayoutId id="2147483781" r:id="rId114"/>
    <p:sldLayoutId id="2147483782" r:id="rId115"/>
    <p:sldLayoutId id="2147483783" r:id="rId116"/>
    <p:sldLayoutId id="2147483784" r:id="rId117"/>
    <p:sldLayoutId id="2147483785" r:id="rId118"/>
    <p:sldLayoutId id="2147483786" r:id="rId119"/>
    <p:sldLayoutId id="2147483787" r:id="rId120"/>
    <p:sldLayoutId id="2147483788" r:id="rId121"/>
    <p:sldLayoutId id="2147483789" r:id="rId122"/>
    <p:sldLayoutId id="2147483790" r:id="rId123"/>
    <p:sldLayoutId id="2147483791" r:id="rId124"/>
    <p:sldLayoutId id="2147483792" r:id="rId125"/>
    <p:sldLayoutId id="2147483793" r:id="rId126"/>
    <p:sldLayoutId id="2147483794" r:id="rId127"/>
    <p:sldLayoutId id="2147483795" r:id="rId128"/>
    <p:sldLayoutId id="2147483796" r:id="rId129"/>
    <p:sldLayoutId id="2147483797" r:id="rId130"/>
    <p:sldLayoutId id="2147483798" r:id="rId131"/>
    <p:sldLayoutId id="2147483799" r:id="rId132"/>
    <p:sldLayoutId id="2147483800" r:id="rId133"/>
    <p:sldLayoutId id="2147483801" r:id="rId134"/>
    <p:sldLayoutId id="2147483802" r:id="rId135"/>
    <p:sldLayoutId id="2147483803" r:id="rId136"/>
    <p:sldLayoutId id="2147483804" r:id="rId137"/>
    <p:sldLayoutId id="2147483805" r:id="rId138"/>
    <p:sldLayoutId id="2147483806" r:id="rId139"/>
    <p:sldLayoutId id="2147483807" r:id="rId140"/>
    <p:sldLayoutId id="2147483808" r:id="rId141"/>
    <p:sldLayoutId id="2147483809" r:id="rId142"/>
    <p:sldLayoutId id="2147483810" r:id="rId143"/>
    <p:sldLayoutId id="2147483811" r:id="rId144"/>
    <p:sldLayoutId id="2147483812" r:id="rId145"/>
    <p:sldLayoutId id="2147483813" r:id="rId146"/>
    <p:sldLayoutId id="2147483814" r:id="rId147"/>
    <p:sldLayoutId id="2147483815" r:id="rId148"/>
    <p:sldLayoutId id="2147483816" r:id="rId149"/>
    <p:sldLayoutId id="2147483817" r:id="rId150"/>
    <p:sldLayoutId id="2147483818" r:id="rId151"/>
    <p:sldLayoutId id="2147483819" r:id="rId152"/>
    <p:sldLayoutId id="2147483820" r:id="rId153"/>
    <p:sldLayoutId id="2147483821" r:id="rId154"/>
    <p:sldLayoutId id="2147483822" r:id="rId155"/>
    <p:sldLayoutId id="2147483823" r:id="rId156"/>
    <p:sldLayoutId id="2147483824" r:id="rId157"/>
    <p:sldLayoutId id="2147483825" r:id="rId158"/>
    <p:sldLayoutId id="2147483826" r:id="rId159"/>
    <p:sldLayoutId id="2147483827" r:id="rId160"/>
    <p:sldLayoutId id="2147483828" r:id="rId161"/>
    <p:sldLayoutId id="2147483829" r:id="rId162"/>
    <p:sldLayoutId id="2147483830" r:id="rId163"/>
    <p:sldLayoutId id="2147483831" r:id="rId164"/>
    <p:sldLayoutId id="2147483832" r:id="rId165"/>
    <p:sldLayoutId id="2147483833" r:id="rId166"/>
    <p:sldLayoutId id="2147483834" r:id="rId167"/>
    <p:sldLayoutId id="2147483835" r:id="rId168"/>
    <p:sldLayoutId id="2147483836" r:id="rId169"/>
    <p:sldLayoutId id="2147483837" r:id="rId170"/>
    <p:sldLayoutId id="2147483838" r:id="rId171"/>
    <p:sldLayoutId id="2147483839" r:id="rId172"/>
    <p:sldLayoutId id="2147483840" r:id="rId173"/>
    <p:sldLayoutId id="2147483841" r:id="rId174"/>
    <p:sldLayoutId id="2147483842" r:id="rId175"/>
    <p:sldLayoutId id="2147483843" r:id="rId176"/>
    <p:sldLayoutId id="2147483844" r:id="rId177"/>
    <p:sldLayoutId id="2147483845" r:id="rId178"/>
    <p:sldLayoutId id="2147483846" r:id="rId179"/>
    <p:sldLayoutId id="2147483847" r:id="rId180"/>
    <p:sldLayoutId id="2147483848" r:id="rId181"/>
    <p:sldLayoutId id="2147483849" r:id="rId182"/>
    <p:sldLayoutId id="2147483850" r:id="rId183"/>
    <p:sldLayoutId id="2147483851" r:id="rId184"/>
    <p:sldLayoutId id="2147483852" r:id="rId185"/>
    <p:sldLayoutId id="2147483853" r:id="rId186"/>
    <p:sldLayoutId id="2147483854" r:id="rId187"/>
    <p:sldLayoutId id="2147483855" r:id="rId188"/>
    <p:sldLayoutId id="2147483856" r:id="rId189"/>
    <p:sldLayoutId id="2147483857" r:id="rId190"/>
    <p:sldLayoutId id="2147483858" r:id="rId191"/>
    <p:sldLayoutId id="2147483859" r:id="rId192"/>
    <p:sldLayoutId id="2147483860" r:id="rId193"/>
    <p:sldLayoutId id="2147483861" r:id="rId194"/>
    <p:sldLayoutId id="2147483862" r:id="rId195"/>
    <p:sldLayoutId id="2147483863" r:id="rId196"/>
    <p:sldLayoutId id="2147483864" r:id="rId197"/>
    <p:sldLayoutId id="2147483865" r:id="rId198"/>
    <p:sldLayoutId id="2147483866" r:id="rId199"/>
    <p:sldLayoutId id="2147483867" r:id="rId200"/>
    <p:sldLayoutId id="2147483868" r:id="rId201"/>
    <p:sldLayoutId id="2147483869" r:id="rId202"/>
    <p:sldLayoutId id="2147483870" r:id="rId203"/>
    <p:sldLayoutId id="2147483871" r:id="rId204"/>
    <p:sldLayoutId id="2147483872" r:id="rId205"/>
    <p:sldLayoutId id="2147483873" r:id="rId206"/>
    <p:sldLayoutId id="2147483874" r:id="rId207"/>
    <p:sldLayoutId id="2147483875" r:id="rId208"/>
    <p:sldLayoutId id="2147483876" r:id="rId209"/>
    <p:sldLayoutId id="2147483877" r:id="rId210"/>
    <p:sldLayoutId id="2147483878" r:id="rId211"/>
    <p:sldLayoutId id="2147483879" r:id="rId212"/>
    <p:sldLayoutId id="2147483880" r:id="rId213"/>
    <p:sldLayoutId id="2147483881" r:id="rId214"/>
    <p:sldLayoutId id="2147483882" r:id="rId215"/>
    <p:sldLayoutId id="2147483883" r:id="rId216"/>
    <p:sldLayoutId id="2147483884" r:id="rId217"/>
    <p:sldLayoutId id="2147483885" r:id="rId218"/>
    <p:sldLayoutId id="2147483886" r:id="rId219"/>
    <p:sldLayoutId id="2147483887" r:id="rId220"/>
    <p:sldLayoutId id="2147483888" r:id="rId221"/>
    <p:sldLayoutId id="2147483889" r:id="rId222"/>
    <p:sldLayoutId id="2147483890" r:id="rId223"/>
    <p:sldLayoutId id="2147483891" r:id="rId224"/>
    <p:sldLayoutId id="2147483892" r:id="rId225"/>
    <p:sldLayoutId id="2147483894" r:id="rId226"/>
    <p:sldLayoutId id="2147483895" r:id="rId227"/>
    <p:sldLayoutId id="2147483896" r:id="rId228"/>
    <p:sldLayoutId id="2147483897" r:id="rId229"/>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pl-academy.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28.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6.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29.xml"/><Relationship Id="rId5" Type="http://schemas.openxmlformats.org/officeDocument/2006/relationships/hyperlink" Target="file:///J:\..\..\Safety%20Training%20Films\Safety%20Training%20Films2\scafftag_whole.avi" TargetMode="Externa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5.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6.xml"/><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38" y="5715000"/>
            <a:ext cx="9031062" cy="630942"/>
          </a:xfrm>
          <a:prstGeom prst="rect">
            <a:avLst/>
          </a:prstGeom>
        </p:spPr>
        <p:txBody>
          <a:bodyPr wrap="square">
            <a:spAutoFit/>
          </a:bodyPr>
          <a:lstStyle/>
          <a:p>
            <a:pPr algn="ctr"/>
            <a:r>
              <a:rPr lang="en-US" b="1" dirty="0" smtClean="0">
                <a:solidFill>
                  <a:srgbClr val="FFC000"/>
                </a:solidFill>
                <a:latin typeface="Times New Roman" pitchFamily="18" charset="0"/>
                <a:cs typeface="Times New Roman" pitchFamily="18" charset="0"/>
              </a:rPr>
              <a:t>Email</a:t>
            </a:r>
            <a:r>
              <a:rPr lang="en-US" b="1" dirty="0" smtClean="0">
                <a:solidFill>
                  <a:srgbClr val="FFC000"/>
                </a:solidFill>
                <a:latin typeface="Times New Roman" pitchFamily="18" charset="0"/>
                <a:cs typeface="Times New Roman" pitchFamily="18" charset="0"/>
              </a:rPr>
              <a:t>: </a:t>
            </a:r>
            <a:r>
              <a:rPr lang="en-US" b="1" dirty="0" smtClean="0">
                <a:solidFill>
                  <a:srgbClr val="FFC000"/>
                </a:solidFill>
                <a:latin typeface="Times New Roman" pitchFamily="18" charset="0"/>
                <a:cs typeface="Times New Roman" pitchFamily="18" charset="0"/>
                <a:hlinkClick r:id="rId3"/>
              </a:rPr>
              <a:t>info@pl-academy.com</a:t>
            </a:r>
            <a:r>
              <a:rPr lang="en-US" b="1" dirty="0" smtClean="0">
                <a:solidFill>
                  <a:srgbClr val="FFC000"/>
                </a:solidFill>
                <a:latin typeface="Times New Roman" pitchFamily="18" charset="0"/>
                <a:cs typeface="Times New Roman" pitchFamily="18" charset="0"/>
              </a:rPr>
              <a:t>  </a:t>
            </a:r>
          </a:p>
          <a:p>
            <a:r>
              <a:rPr lang="en-US" sz="1700" b="1" dirty="0" smtClean="0">
                <a:solidFill>
                  <a:srgbClr val="FFC000"/>
                </a:solidFill>
                <a:latin typeface="Times New Roman" pitchFamily="18" charset="0"/>
                <a:cs typeface="Times New Roman" pitchFamily="18" charset="0"/>
              </a:rPr>
              <a:t>Head Office: 360 Borg El-Nasr, Gamal Abdel Nasser St., El Asafra Bahary, Alexandria, Egypt.</a:t>
            </a:r>
          </a:p>
        </p:txBody>
      </p:sp>
      <p:sp>
        <p:nvSpPr>
          <p:cNvPr id="3" name="Rectangle 2"/>
          <p:cNvSpPr/>
          <p:nvPr/>
        </p:nvSpPr>
        <p:spPr>
          <a:xfrm>
            <a:off x="914400" y="0"/>
            <a:ext cx="82296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dirty="0" smtClean="0">
                <a:ln w="11430"/>
                <a:solidFill>
                  <a:srgbClr val="FFC000"/>
                </a:solidFill>
                <a:effectLst>
                  <a:outerShdw blurRad="50800" dist="39000" dir="5460000" algn="tl">
                    <a:srgbClr val="000000">
                      <a:alpha val="38000"/>
                    </a:srgbClr>
                  </a:outerShdw>
                </a:effectLst>
              </a:rPr>
              <a:t>P</a:t>
            </a:r>
            <a:r>
              <a:rPr lang="en-US" sz="4000" b="1" i="1" dirty="0" smtClean="0">
                <a:ln w="11430"/>
                <a:effectLst>
                  <a:outerShdw blurRad="50800" dist="39000" dir="5460000" algn="tl">
                    <a:srgbClr val="000000">
                      <a:alpha val="38000"/>
                    </a:srgbClr>
                  </a:outerShdw>
                </a:effectLst>
              </a:rPr>
              <a:t>rofessional </a:t>
            </a:r>
            <a:r>
              <a:rPr lang="en-US" sz="4000" b="1" i="1" dirty="0" smtClean="0">
                <a:ln w="11430"/>
                <a:solidFill>
                  <a:srgbClr val="FFC000"/>
                </a:solidFill>
                <a:effectLst>
                  <a:outerShdw blurRad="50800" dist="39000" dir="5460000" algn="tl">
                    <a:srgbClr val="000000">
                      <a:alpha val="38000"/>
                    </a:srgbClr>
                  </a:outerShdw>
                </a:effectLst>
              </a:rPr>
              <a:t>L</a:t>
            </a:r>
            <a:r>
              <a:rPr lang="en-US" sz="4000" b="1" i="1" dirty="0" smtClean="0">
                <a:ln w="11430"/>
                <a:effectLst>
                  <a:outerShdw blurRad="50800" dist="39000" dir="5460000" algn="tl">
                    <a:srgbClr val="000000">
                      <a:alpha val="38000"/>
                    </a:srgbClr>
                  </a:outerShdw>
                </a:effectLst>
              </a:rPr>
              <a:t>eadership </a:t>
            </a:r>
            <a:r>
              <a:rPr lang="en-US" sz="4000" b="1" i="1" dirty="0" smtClean="0">
                <a:ln w="11430"/>
                <a:solidFill>
                  <a:srgbClr val="FFC000"/>
                </a:solidFill>
                <a:effectLst>
                  <a:outerShdw blurRad="50800" dist="39000" dir="5460000" algn="tl">
                    <a:srgbClr val="000000">
                      <a:alpha val="38000"/>
                    </a:srgbClr>
                  </a:outerShdw>
                </a:effectLst>
              </a:rPr>
              <a:t>A</a:t>
            </a:r>
            <a:r>
              <a:rPr lang="en-US" sz="4000" b="1" i="1" dirty="0" smtClean="0">
                <a:ln w="11430"/>
                <a:effectLst>
                  <a:outerShdw blurRad="50800" dist="39000" dir="5460000" algn="tl">
                    <a:srgbClr val="000000">
                      <a:alpha val="38000"/>
                    </a:srgbClr>
                  </a:outerShdw>
                </a:effectLst>
              </a:rPr>
              <a:t>cademy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228600" y="533400"/>
          <a:ext cx="8686800" cy="6019800"/>
        </p:xfrm>
        <a:graphic>
          <a:graphicData uri="http://schemas.openxmlformats.org/presentationml/2006/ole">
            <p:oleObj spid="_x0000_s2050" name="Photo Editor ｲﾒｰｼﾞ" r:id="rId3" imgW="6638095" imgH="4695238" progId="">
              <p:embed/>
            </p:oleObj>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b="1" dirty="0" smtClean="0">
                <a:solidFill>
                  <a:srgbClr val="002060"/>
                </a:solidFill>
              </a:rPr>
              <a:t>الخطوة الاولى :الاعداد والتجهيز </a:t>
            </a:r>
            <a:br>
              <a:rPr lang="ar-SA" sz="3600" b="1" dirty="0" smtClean="0">
                <a:solidFill>
                  <a:srgbClr val="002060"/>
                </a:solidFill>
              </a:rPr>
            </a:br>
            <a:r>
              <a:rPr lang="ar-SA" sz="3600" b="1" dirty="0" smtClean="0">
                <a:solidFill>
                  <a:srgbClr val="002060"/>
                </a:solidFill>
              </a:rPr>
              <a:t>يراعى ما يلى :</a:t>
            </a:r>
            <a:endParaRPr lang="ar-EG" sz="3600" b="1" dirty="0">
              <a:solidFill>
                <a:srgbClr val="002060"/>
              </a:solidFill>
            </a:endParaRPr>
          </a:p>
        </p:txBody>
      </p:sp>
      <p:sp>
        <p:nvSpPr>
          <p:cNvPr id="3" name="Content Placeholder 2"/>
          <p:cNvSpPr>
            <a:spLocks noGrp="1"/>
          </p:cNvSpPr>
          <p:nvPr>
            <p:ph idx="1"/>
          </p:nvPr>
        </p:nvSpPr>
        <p:spPr>
          <a:xfrm>
            <a:off x="457200" y="1935480"/>
            <a:ext cx="8435280" cy="4922520"/>
          </a:xfrm>
        </p:spPr>
        <p:txBody>
          <a:bodyPr>
            <a:normAutofit/>
          </a:bodyPr>
          <a:lstStyle/>
          <a:p>
            <a:pPr>
              <a:buNone/>
            </a:pPr>
            <a:r>
              <a:rPr lang="ar-SA" sz="3200" dirty="0" smtClean="0">
                <a:solidFill>
                  <a:srgbClr val="FFFF00"/>
                </a:solidFill>
              </a:rPr>
              <a:t>ما هى ظروف الموقع ؟</a:t>
            </a:r>
          </a:p>
          <a:p>
            <a:r>
              <a:rPr lang="ar-SA" sz="3200" dirty="0" smtClean="0">
                <a:solidFill>
                  <a:srgbClr val="FFFF00"/>
                </a:solidFill>
              </a:rPr>
              <a:t>الانقاض الواجب اخلاءها </a:t>
            </a:r>
          </a:p>
          <a:p>
            <a:r>
              <a:rPr lang="ar-SA" sz="3200" dirty="0" smtClean="0">
                <a:solidFill>
                  <a:srgbClr val="FFFF00"/>
                </a:solidFill>
              </a:rPr>
              <a:t>عدم الاستواء/ مراعاة المنحدرات </a:t>
            </a:r>
          </a:p>
          <a:p>
            <a:r>
              <a:rPr lang="ar-SA" sz="3200" dirty="0" smtClean="0">
                <a:solidFill>
                  <a:srgbClr val="FFFF00"/>
                </a:solidFill>
              </a:rPr>
              <a:t>نوع الاساس </a:t>
            </a:r>
          </a:p>
          <a:p>
            <a:r>
              <a:rPr lang="ar-SA" sz="3200" dirty="0" smtClean="0">
                <a:solidFill>
                  <a:srgbClr val="FFFF00"/>
                </a:solidFill>
              </a:rPr>
              <a:t>ظروف التربة </a:t>
            </a:r>
          </a:p>
          <a:p>
            <a:r>
              <a:rPr lang="ar-SA" sz="3200" dirty="0" smtClean="0">
                <a:solidFill>
                  <a:srgbClr val="FFFF00"/>
                </a:solidFill>
              </a:rPr>
              <a:t>الاساس الخرسانى </a:t>
            </a:r>
          </a:p>
          <a:p>
            <a:r>
              <a:rPr lang="ar-SA" sz="3200" dirty="0" smtClean="0">
                <a:solidFill>
                  <a:srgbClr val="FFFF00"/>
                </a:solidFill>
              </a:rPr>
              <a:t>الرصف / الاساس الاسفلتى</a:t>
            </a:r>
          </a:p>
          <a:p>
            <a:r>
              <a:rPr lang="ar-SA" sz="3200" dirty="0" smtClean="0">
                <a:solidFill>
                  <a:srgbClr val="FFFF00"/>
                </a:solidFill>
              </a:rPr>
              <a:t>الظروف الجوية.</a:t>
            </a:r>
          </a:p>
          <a:p>
            <a:endParaRPr lang="ar-EG" sz="3200"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dirty="0" smtClean="0">
                <a:solidFill>
                  <a:srgbClr val="002060"/>
                </a:solidFill>
              </a:rPr>
              <a:t>الخطوة الاولى: الاعداد والتجهيز </a:t>
            </a:r>
            <a:endParaRPr lang="ar-EG" sz="4800" b="1" i="1" dirty="0">
              <a:solidFill>
                <a:srgbClr val="002060"/>
              </a:solidFill>
            </a:endParaRPr>
          </a:p>
        </p:txBody>
      </p:sp>
      <p:sp>
        <p:nvSpPr>
          <p:cNvPr id="3" name="Content Placeholder 2"/>
          <p:cNvSpPr>
            <a:spLocks noGrp="1"/>
          </p:cNvSpPr>
          <p:nvPr>
            <p:ph idx="1"/>
          </p:nvPr>
        </p:nvSpPr>
        <p:spPr>
          <a:xfrm>
            <a:off x="457200" y="1935480"/>
            <a:ext cx="8229600" cy="4733880"/>
          </a:xfrm>
        </p:spPr>
        <p:txBody>
          <a:bodyPr>
            <a:normAutofit/>
          </a:bodyPr>
          <a:lstStyle/>
          <a:p>
            <a:pPr>
              <a:buNone/>
            </a:pPr>
            <a:r>
              <a:rPr lang="ar-SA" sz="3200" dirty="0" smtClean="0">
                <a:solidFill>
                  <a:schemeClr val="bg1">
                    <a:lumMod val="95000"/>
                    <a:lumOff val="5000"/>
                  </a:schemeClr>
                </a:solidFill>
              </a:rPr>
              <a:t>ما هو ارتفاع السقالة؟</a:t>
            </a:r>
          </a:p>
          <a:p>
            <a:pPr>
              <a:buNone/>
            </a:pPr>
            <a:r>
              <a:rPr lang="ar-SA" sz="3200" dirty="0" smtClean="0">
                <a:solidFill>
                  <a:schemeClr val="bg1">
                    <a:lumMod val="95000"/>
                    <a:lumOff val="5000"/>
                  </a:schemeClr>
                </a:solidFill>
              </a:rPr>
              <a:t>هل يجب تامين او تصمم شخص مؤهل للسقالة؟</a:t>
            </a:r>
          </a:p>
          <a:p>
            <a:pPr>
              <a:buNone/>
            </a:pPr>
            <a:r>
              <a:rPr lang="ar-SA" sz="3200" dirty="0" smtClean="0">
                <a:solidFill>
                  <a:schemeClr val="bg1">
                    <a:lumMod val="95000"/>
                    <a:lumOff val="5000"/>
                  </a:schemeClr>
                </a:solidFill>
              </a:rPr>
              <a:t>ما هو العمل المطلوب اداؤه فوق السقالة؟</a:t>
            </a:r>
          </a:p>
          <a:p>
            <a:pPr>
              <a:buNone/>
            </a:pPr>
            <a:r>
              <a:rPr lang="ar-SA" sz="3200" dirty="0" smtClean="0">
                <a:solidFill>
                  <a:schemeClr val="bg1">
                    <a:lumMod val="95000"/>
                    <a:lumOff val="5000"/>
                  </a:schemeClr>
                </a:solidFill>
              </a:rPr>
              <a:t>اللحام او اعمال تشع منها الحرارة </a:t>
            </a:r>
          </a:p>
          <a:p>
            <a:pPr>
              <a:buNone/>
            </a:pPr>
            <a:r>
              <a:rPr lang="ar-SA" sz="3200" dirty="0" smtClean="0">
                <a:solidFill>
                  <a:schemeClr val="bg1">
                    <a:lumMod val="95000"/>
                    <a:lumOff val="5000"/>
                  </a:schemeClr>
                </a:solidFill>
              </a:rPr>
              <a:t>عدد مستخدمى السقالة </a:t>
            </a:r>
          </a:p>
          <a:p>
            <a:pPr>
              <a:buNone/>
            </a:pPr>
            <a:r>
              <a:rPr lang="ar-SA" sz="3200" dirty="0" smtClean="0">
                <a:solidFill>
                  <a:schemeClr val="bg1">
                    <a:lumMod val="95000"/>
                    <a:lumOff val="5000"/>
                  </a:schemeClr>
                </a:solidFill>
              </a:rPr>
              <a:t>هل هناك تاثير على المشاة؟ </a:t>
            </a:r>
          </a:p>
          <a:p>
            <a:pPr>
              <a:buNone/>
            </a:pPr>
            <a:r>
              <a:rPr lang="ar-SA" sz="3200" dirty="0" smtClean="0">
                <a:solidFill>
                  <a:schemeClr val="bg1">
                    <a:lumMod val="95000"/>
                    <a:lumOff val="5000"/>
                  </a:schemeClr>
                </a:solidFill>
              </a:rPr>
              <a:t>يجب حماية مداخل المبنى </a:t>
            </a:r>
          </a:p>
          <a:p>
            <a:pPr>
              <a:buNone/>
            </a:pPr>
            <a:r>
              <a:rPr lang="ar-SA" sz="3200" dirty="0" smtClean="0">
                <a:solidFill>
                  <a:schemeClr val="bg1">
                    <a:lumMod val="95000"/>
                    <a:lumOff val="5000"/>
                  </a:schemeClr>
                </a:solidFill>
              </a:rPr>
              <a:t>قد تحتاج السقالة لتوفير وقاية علوية.</a:t>
            </a:r>
            <a:endParaRPr lang="ar-EG" sz="3200" dirty="0">
              <a:solidFill>
                <a:schemeClr val="bg1">
                  <a:lumMod val="95000"/>
                  <a:lumOff val="5000"/>
                </a:schemeClr>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u="sng" dirty="0" smtClean="0">
                <a:solidFill>
                  <a:schemeClr val="bg1">
                    <a:lumMod val="95000"/>
                    <a:lumOff val="5000"/>
                  </a:schemeClr>
                </a:solidFill>
              </a:rPr>
              <a:t>الخطوة الثانية:التركيب الصحيح </a:t>
            </a:r>
            <a:endParaRPr lang="ar-EG" sz="4800" b="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ü"/>
            </a:pPr>
            <a:r>
              <a:rPr lang="ar-SA" dirty="0" smtClean="0">
                <a:solidFill>
                  <a:srgbClr val="FFFF00"/>
                </a:solidFill>
              </a:rPr>
              <a:t>التركيب, والتعديل , والتحريك , والفك تحت اشراف المختص! </a:t>
            </a:r>
          </a:p>
          <a:p>
            <a:pPr>
              <a:buFont typeface="Wingdings" pitchFamily="2" charset="2"/>
              <a:buChar char="ü"/>
            </a:pPr>
            <a:r>
              <a:rPr lang="ar-SA" dirty="0" smtClean="0">
                <a:solidFill>
                  <a:srgbClr val="FFFF00"/>
                </a:solidFill>
              </a:rPr>
              <a:t>راعى معايير ومبادى الاوشا فى البناء </a:t>
            </a:r>
          </a:p>
          <a:p>
            <a:pPr>
              <a:buFont typeface="Wingdings" pitchFamily="2" charset="2"/>
              <a:buChar char="ü"/>
            </a:pPr>
            <a:r>
              <a:rPr lang="ar-SA" dirty="0" smtClean="0">
                <a:solidFill>
                  <a:srgbClr val="FFFF00"/>
                </a:solidFill>
              </a:rPr>
              <a:t>استعمال جهاز الوقاية من السقوط المناسب للظروف. </a:t>
            </a:r>
          </a:p>
          <a:p>
            <a:pPr marL="0" indent="0">
              <a:buNone/>
            </a:pPr>
            <a:endParaRPr lang="ar-SA" dirty="0">
              <a:solidFill>
                <a:srgbClr val="FFFF00"/>
              </a:solidFill>
            </a:endParaRPr>
          </a:p>
          <a:p>
            <a:pPr marL="0" indent="0">
              <a:buNone/>
            </a:pPr>
            <a:endParaRPr lang="ar-SA" dirty="0" smtClean="0">
              <a:solidFill>
                <a:srgbClr val="FFFF00"/>
              </a:solidFill>
            </a:endParaRPr>
          </a:p>
          <a:p>
            <a:pPr marL="0" indent="0">
              <a:buNone/>
            </a:pPr>
            <a:r>
              <a:rPr lang="ar-SA" dirty="0">
                <a:solidFill>
                  <a:srgbClr val="FFFF00"/>
                </a:solidFill>
              </a:rPr>
              <a:t> </a:t>
            </a:r>
            <a:r>
              <a:rPr lang="ar-SA" dirty="0" smtClean="0">
                <a:solidFill>
                  <a:srgbClr val="FFFF00"/>
                </a:solidFill>
              </a:rPr>
              <a:t>  يجب بناء السقالة دائما كاملة</a:t>
            </a:r>
          </a:p>
          <a:p>
            <a:pPr marL="0" indent="0">
              <a:buNone/>
            </a:pPr>
            <a:r>
              <a:rPr lang="ar-SA" dirty="0" smtClean="0">
                <a:solidFill>
                  <a:srgbClr val="FFFF00"/>
                </a:solidFill>
              </a:rPr>
              <a:t>كلما امكن «ان عدم وجود قطع وتركيب السقالة» ليس مبررا لاهمال اكتمال التركيب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b="1" i="1" u="sng" dirty="0" smtClean="0">
                <a:solidFill>
                  <a:srgbClr val="FFFF00"/>
                </a:solidFill>
              </a:rPr>
              <a:t>المختصون</a:t>
            </a:r>
            <a:endParaRPr lang="ar-EG" sz="4000" b="1" i="1" u="sng" dirty="0">
              <a:solidFill>
                <a:srgbClr val="FFFF00"/>
              </a:solidFill>
            </a:endParaRPr>
          </a:p>
        </p:txBody>
      </p:sp>
      <p:sp>
        <p:nvSpPr>
          <p:cNvPr id="3" name="Content Placeholder 2"/>
          <p:cNvSpPr>
            <a:spLocks noGrp="1"/>
          </p:cNvSpPr>
          <p:nvPr>
            <p:ph idx="1"/>
          </p:nvPr>
        </p:nvSpPr>
        <p:spPr/>
        <p:txBody>
          <a:bodyPr/>
          <a:lstStyle/>
          <a:p>
            <a:pPr>
              <a:buFont typeface="Wingdings" pitchFamily="2" charset="2"/>
              <a:buChar char="Ø"/>
            </a:pPr>
            <a:r>
              <a:rPr lang="ar-SA" dirty="0" smtClean="0">
                <a:solidFill>
                  <a:schemeClr val="bg1">
                    <a:lumMod val="95000"/>
                    <a:lumOff val="5000"/>
                  </a:schemeClr>
                </a:solidFill>
              </a:rPr>
              <a:t>لا يسمح سوى للمختص بالاشراف على اعمال السقالات عند التركيب , والتحريك , والفك او التعديل .</a:t>
            </a:r>
            <a:endParaRPr lang="ar-EG" dirty="0">
              <a:solidFill>
                <a:schemeClr val="bg1">
                  <a:lumMod val="95000"/>
                  <a:lumOff val="5000"/>
                </a:schemeClr>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512168"/>
          </a:xfrm>
        </p:spPr>
        <p:txBody>
          <a:bodyPr>
            <a:noAutofit/>
          </a:bodyPr>
          <a:lstStyle/>
          <a:p>
            <a:pPr algn="ctr"/>
            <a:r>
              <a:rPr lang="ar-SA" sz="4000" b="1" u="sng" dirty="0" smtClean="0">
                <a:solidFill>
                  <a:schemeClr val="bg1">
                    <a:lumMod val="95000"/>
                    <a:lumOff val="5000"/>
                  </a:schemeClr>
                </a:solidFill>
              </a:rPr>
              <a:t>مخاطر السقوط </a:t>
            </a:r>
            <a:endParaRPr lang="ar-EG" sz="4000" b="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None/>
            </a:pPr>
            <a:r>
              <a:rPr lang="ar-SA" dirty="0" smtClean="0">
                <a:solidFill>
                  <a:srgbClr val="FFFF00"/>
                </a:solidFill>
              </a:rPr>
              <a:t>اسباب السقوط المحتملة: </a:t>
            </a:r>
          </a:p>
          <a:p>
            <a:pPr>
              <a:buFont typeface="Wingdings" pitchFamily="2" charset="2"/>
              <a:buChar char="Ø"/>
            </a:pPr>
            <a:r>
              <a:rPr lang="ar-SA" dirty="0" smtClean="0">
                <a:solidFill>
                  <a:srgbClr val="FFFF00"/>
                </a:solidFill>
              </a:rPr>
              <a:t>اثناء الصعود او النزول من السقالة</a:t>
            </a:r>
          </a:p>
          <a:p>
            <a:pPr>
              <a:buFont typeface="Wingdings" pitchFamily="2" charset="2"/>
              <a:buChar char="Ø"/>
            </a:pPr>
            <a:r>
              <a:rPr lang="ar-SA" dirty="0" smtClean="0">
                <a:solidFill>
                  <a:srgbClr val="FFFF00"/>
                </a:solidFill>
              </a:rPr>
              <a:t>العمل على منصات العمل دون اسوار واقية</a:t>
            </a:r>
          </a:p>
          <a:p>
            <a:pPr>
              <a:buFont typeface="Wingdings" pitchFamily="2" charset="2"/>
              <a:buChar char="Ø"/>
            </a:pPr>
            <a:r>
              <a:rPr lang="ar-SA" dirty="0" smtClean="0">
                <a:solidFill>
                  <a:srgbClr val="FFFF00"/>
                </a:solidFill>
              </a:rPr>
              <a:t>انهيار منصات او الواح السقالة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ar-SA" dirty="0" smtClean="0">
                <a:solidFill>
                  <a:srgbClr val="FFFF00"/>
                </a:solidFill>
              </a:rPr>
              <a:t>حسب توصيات معهد السقالات الامريكى </a:t>
            </a:r>
          </a:p>
          <a:p>
            <a:pPr marL="0" indent="0">
              <a:buNone/>
            </a:pPr>
            <a:r>
              <a:rPr lang="ar-SA" dirty="0" smtClean="0">
                <a:solidFill>
                  <a:srgbClr val="FFFF00"/>
                </a:solidFill>
              </a:rPr>
              <a:t>يجب وقاية كل عامل على السقالة على ارتفاع 4 قدم </a:t>
            </a:r>
            <a:endParaRPr lang="ar-SA" dirty="0">
              <a:solidFill>
                <a:srgbClr val="FFFF00"/>
              </a:solidFill>
            </a:endParaRPr>
          </a:p>
          <a:p>
            <a:pPr>
              <a:buFont typeface="Wingdings" pitchFamily="2" charset="2"/>
              <a:buChar char="Ø"/>
            </a:pPr>
            <a:r>
              <a:rPr lang="ar-SA" dirty="0" smtClean="0">
                <a:solidFill>
                  <a:srgbClr val="FFFF00"/>
                </a:solidFill>
              </a:rPr>
              <a:t>(حددت الاوشا المسافة10 قدم )للحماية من مخاطر السقمط الى المستوى الادنى </a:t>
            </a:r>
          </a:p>
          <a:p>
            <a:pPr marL="0" indent="0">
              <a:buNone/>
            </a:pPr>
            <a:r>
              <a:rPr lang="ar-SA" dirty="0" smtClean="0">
                <a:solidFill>
                  <a:srgbClr val="FFFF00"/>
                </a:solidFill>
              </a:rPr>
              <a:t>بناء السقالة كاملة دائما كلما امكن!</a:t>
            </a:r>
          </a:p>
        </p:txBody>
      </p:sp>
    </p:spTree>
    <p:extLst>
      <p:ext uri="{BB962C8B-B14F-4D97-AF65-F5344CB8AC3E}">
        <p14:creationId xmlns:p14="http://schemas.microsoft.com/office/powerpoint/2010/main" xmlns="" val="36587316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وقاية العمال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None/>
            </a:pPr>
            <a:r>
              <a:rPr lang="ar-SA" dirty="0" smtClean="0">
                <a:solidFill>
                  <a:srgbClr val="FFFF00"/>
                </a:solidFill>
              </a:rPr>
              <a:t>اذا تعرض العامل للسقوط من ارتفاع يزيد عن 10 اقدام يجب وقايته من السقوط بما يلى :</a:t>
            </a:r>
          </a:p>
          <a:p>
            <a:r>
              <a:rPr lang="ar-SA" dirty="0" smtClean="0">
                <a:solidFill>
                  <a:srgbClr val="FFFF00"/>
                </a:solidFill>
              </a:rPr>
              <a:t>اسوار واقية </a:t>
            </a:r>
          </a:p>
          <a:p>
            <a:r>
              <a:rPr lang="ar-SA" dirty="0" smtClean="0">
                <a:solidFill>
                  <a:srgbClr val="FFFF00"/>
                </a:solidFill>
              </a:rPr>
              <a:t>اجهزة منع السقوط الشخصية.</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الاسوار الواقية</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normAutofit/>
          </a:bodyPr>
          <a:lstStyle/>
          <a:p>
            <a:pPr>
              <a:buNone/>
            </a:pPr>
            <a:r>
              <a:rPr lang="ar-SA" dirty="0" smtClean="0">
                <a:solidFill>
                  <a:srgbClr val="FFFF00"/>
                </a:solidFill>
              </a:rPr>
              <a:t>تقام على طول الجوانب والاطراف المفتوحة</a:t>
            </a:r>
            <a:r>
              <a:rPr lang="en-US" dirty="0" smtClean="0">
                <a:solidFill>
                  <a:srgbClr val="FFFF00"/>
                </a:solidFill>
              </a:rPr>
              <a:t> </a:t>
            </a:r>
            <a:r>
              <a:rPr lang="ar-EG" dirty="0" smtClean="0">
                <a:solidFill>
                  <a:srgbClr val="FFFF00"/>
                </a:solidFill>
              </a:rPr>
              <a:t>.</a:t>
            </a:r>
          </a:p>
          <a:p>
            <a:pPr>
              <a:buNone/>
            </a:pPr>
            <a:r>
              <a:rPr lang="ar-EG" dirty="0" smtClean="0">
                <a:solidFill>
                  <a:srgbClr val="FF0000"/>
                </a:solidFill>
              </a:rPr>
              <a:t>يجب الا يزيد حافة المنصات الامامية عن 14 بوصة من مكان اداء العمل او تستخدم اسوار واقية او اجهزة الوقاية من السقوط .</a:t>
            </a:r>
          </a:p>
          <a:p>
            <a:pPr>
              <a:buNone/>
            </a:pPr>
            <a:r>
              <a:rPr lang="ar-EG" u="sng" dirty="0" smtClean="0">
                <a:solidFill>
                  <a:srgbClr val="FFFF00"/>
                </a:solidFill>
              </a:rPr>
              <a:t>الا داعى لاستعمال الاسوار الواقية .</a:t>
            </a:r>
          </a:p>
          <a:p>
            <a:pPr>
              <a:buNone/>
            </a:pPr>
            <a:r>
              <a:rPr lang="ar-EG" dirty="0" smtClean="0">
                <a:solidFill>
                  <a:srgbClr val="FFFF00"/>
                </a:solidFill>
              </a:rPr>
              <a:t>اذا كانت السقالات ذات الاذرع الممتدة على مسافة ثلاثة بوصات او اقل من الجافة الامامية </a:t>
            </a:r>
          </a:p>
          <a:p>
            <a:pPr>
              <a:buNone/>
            </a:pPr>
            <a:r>
              <a:rPr lang="ar-EG" dirty="0" smtClean="0">
                <a:solidFill>
                  <a:srgbClr val="FFFF00"/>
                </a:solidFill>
              </a:rPr>
              <a:t>اذا كانت العمال يقومون بالطلاء والتبطين بشرائح خشبية على مسافة18 بوصة او اقل من الحافة الامامية.</a:t>
            </a:r>
            <a:endParaRPr lang="ar-SA" dirty="0" smtClean="0">
              <a:solidFill>
                <a:srgbClr val="FFFF00"/>
              </a:solidFill>
            </a:endParaRPr>
          </a:p>
          <a:p>
            <a:pPr>
              <a:buNone/>
            </a:pPr>
            <a:endParaRPr lang="ar-SA" dirty="0">
              <a:solidFill>
                <a:srgbClr val="FFFF00"/>
              </a:solidFill>
            </a:endParaRPr>
          </a:p>
          <a:p>
            <a:pPr>
              <a:buNone/>
            </a:pPr>
            <a:endParaRPr lang="ar-SA" dirty="0" smtClean="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chemeClr val="bg1">
                    <a:lumMod val="95000"/>
                    <a:lumOff val="5000"/>
                  </a:schemeClr>
                </a:solidFill>
              </a:rPr>
              <a:t>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r>
              <a:rPr lang="ar-EG" dirty="0" smtClean="0">
                <a:solidFill>
                  <a:srgbClr val="FFFF00"/>
                </a:solidFill>
              </a:rPr>
              <a:t>الاسوار العليا ( المصنوعة بعد عام 1/1/2000|).يجب ان تكون فى المستوى ما بين 38“ الى 45“ فوق سطح المنصة .</a:t>
            </a:r>
          </a:p>
          <a:p>
            <a:r>
              <a:rPr lang="ar-EG" dirty="0" smtClean="0">
                <a:solidFill>
                  <a:srgbClr val="FFFF00"/>
                </a:solidFill>
              </a:rPr>
              <a:t>وفى السقالات المعلقة يشترط استعمال اجهزة الوقاية من السقوط الشخصية من 36“-45“.</a:t>
            </a:r>
          </a:p>
          <a:p>
            <a:pPr>
              <a:buNone/>
            </a:pPr>
            <a:endParaRPr lang="ar-EG" dirty="0" smtClean="0">
              <a:solidFill>
                <a:srgbClr val="FFFF00"/>
              </a:solidFill>
            </a:endParaRPr>
          </a:p>
          <a:p>
            <a:pPr>
              <a:buNone/>
            </a:pPr>
            <a:r>
              <a:rPr lang="ar-EG" dirty="0" smtClean="0">
                <a:solidFill>
                  <a:srgbClr val="FFFF00"/>
                </a:solidFill>
              </a:rPr>
              <a:t>يجب ان تتحمل السور العلوى فى السقالات</a:t>
            </a:r>
          </a:p>
          <a:p>
            <a:pPr>
              <a:buNone/>
            </a:pPr>
            <a:r>
              <a:rPr lang="ar-EG" dirty="0" smtClean="0">
                <a:solidFill>
                  <a:srgbClr val="FFFF00"/>
                </a:solidFill>
              </a:rPr>
              <a:t>العامة 200 لبرة (رطل) من الناحية السفلى او الخاريجية </a:t>
            </a:r>
          </a:p>
          <a:p>
            <a:pPr>
              <a:buNone/>
            </a:pPr>
            <a:r>
              <a:rPr lang="ar-EG" dirty="0" smtClean="0">
                <a:solidFill>
                  <a:srgbClr val="FFFF00"/>
                </a:solidFill>
              </a:rPr>
              <a:t>يتحمل السور العلوى فى السقالة المعلقة 100 رطل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chemeClr val="bg1">
                    <a:lumMod val="95000"/>
                    <a:lumOff val="5000"/>
                  </a:schemeClr>
                </a:solidFill>
              </a:rPr>
              <a:t>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ar-EG" b="1" u="sng" dirty="0" smtClean="0">
                <a:solidFill>
                  <a:srgbClr val="FFFF00"/>
                </a:solidFill>
              </a:rPr>
              <a:t>الاسوار الوسطى: </a:t>
            </a:r>
          </a:p>
          <a:p>
            <a:pPr>
              <a:buNone/>
            </a:pPr>
            <a:r>
              <a:rPr lang="ar-EG" dirty="0" smtClean="0">
                <a:solidFill>
                  <a:srgbClr val="FFFF00"/>
                </a:solidFill>
              </a:rPr>
              <a:t>تركب فى منتصف الارتفاع فيما بين الحافة للسور العلوى وسطح المنصة تقريبا .</a:t>
            </a:r>
          </a:p>
          <a:p>
            <a:pPr>
              <a:buNone/>
            </a:pPr>
            <a:r>
              <a:rPr lang="ar-EG" dirty="0" smtClean="0">
                <a:solidFill>
                  <a:srgbClr val="FFFF00"/>
                </a:solidFill>
              </a:rPr>
              <a:t>يجب ان تتحمل الاسوار الوسطى 150 لبرة وذلك فى الاتجاة لاسفل او للخارج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caffold1"/>
          <p:cNvPicPr>
            <a:picLocks noChangeAspect="1" noChangeArrowheads="1"/>
          </p:cNvPicPr>
          <p:nvPr/>
        </p:nvPicPr>
        <p:blipFill>
          <a:blip r:embed="rId2" cstate="print"/>
          <a:srcRect/>
          <a:stretch>
            <a:fillRect/>
          </a:stretch>
        </p:blipFill>
        <p:spPr bwMode="auto">
          <a:xfrm>
            <a:off x="152400" y="304800"/>
            <a:ext cx="8839200" cy="617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Scale>
                                      <p:cBhvr>
                                        <p:cTn id="7" dur="1000" decel="50000" fill="hold">
                                          <p:stCondLst>
                                            <p:cond delay="0"/>
                                          </p:stCondLst>
                                        </p:cTn>
                                        <p:tgtEl>
                                          <p:spTgt spid="49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156"/>
                                        </p:tgtEl>
                                        <p:attrNameLst>
                                          <p:attrName>ppt_x</p:attrName>
                                          <p:attrName>ppt_y</p:attrName>
                                        </p:attrNameLst>
                                      </p:cBhvr>
                                    </p:animMotion>
                                    <p:animEffect transition="in" filter="fade">
                                      <p:cBhvr>
                                        <p:cTn id="9"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chemeClr val="bg1">
                    <a:lumMod val="95000"/>
                    <a:lumOff val="5000"/>
                  </a:schemeClr>
                </a:solidFill>
              </a:rPr>
              <a:t>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ar-EG" dirty="0" smtClean="0">
                <a:solidFill>
                  <a:srgbClr val="FFFF00"/>
                </a:solidFill>
              </a:rPr>
              <a:t>يقبل استعمال مقصات التقوية بدلا من </a:t>
            </a:r>
            <a:r>
              <a:rPr lang="ar-EG" u="sng" dirty="0" smtClean="0">
                <a:solidFill>
                  <a:schemeClr val="bg1">
                    <a:lumMod val="95000"/>
                    <a:lumOff val="5000"/>
                  </a:schemeClr>
                </a:solidFill>
              </a:rPr>
              <a:t>السور الاوسط </a:t>
            </a:r>
            <a:r>
              <a:rPr lang="ar-EG" dirty="0" smtClean="0">
                <a:solidFill>
                  <a:srgbClr val="FFC000"/>
                </a:solidFill>
              </a:rPr>
              <a:t>عندما تكون نقطة تقاطع مقصات التقوية فيما بين 20“و 30“ فوق منصةالعمل .</a:t>
            </a:r>
            <a:endParaRPr lang="ar-EG" dirty="0">
              <a:solidFill>
                <a:schemeClr val="bg1">
                  <a:lumMod val="95000"/>
                  <a:lumOff val="5000"/>
                </a:schemeClr>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chemeClr val="bg1">
                    <a:lumMod val="95000"/>
                    <a:lumOff val="5000"/>
                  </a:schemeClr>
                </a:solidFill>
              </a:rPr>
              <a:t>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q"/>
            </a:pPr>
            <a:r>
              <a:rPr lang="ar-EG" dirty="0" smtClean="0">
                <a:solidFill>
                  <a:srgbClr val="FFFF00"/>
                </a:solidFill>
              </a:rPr>
              <a:t>يقبل استعمال مقصات التقوية بدلا من </a:t>
            </a:r>
            <a:r>
              <a:rPr lang="ar-EG" b="1" i="1" u="sng" dirty="0" smtClean="0">
                <a:solidFill>
                  <a:schemeClr val="bg1">
                    <a:lumMod val="95000"/>
                    <a:lumOff val="5000"/>
                  </a:schemeClr>
                </a:solidFill>
              </a:rPr>
              <a:t>السور العلوى </a:t>
            </a:r>
            <a:r>
              <a:rPr lang="ar-EG" dirty="0" smtClean="0">
                <a:solidFill>
                  <a:srgbClr val="FFFF00"/>
                </a:solidFill>
              </a:rPr>
              <a:t>عندما تكون نقطة تقاطع مقصات التقوية فيما بين 38“و48“فوق منصة العمل </a:t>
            </a:r>
          </a:p>
          <a:p>
            <a:pPr>
              <a:buFont typeface="Wingdings" pitchFamily="2" charset="2"/>
              <a:buChar char="q"/>
            </a:pPr>
            <a:r>
              <a:rPr lang="ar-EG" sz="2800" b="1" i="1" u="sng" dirty="0" smtClean="0">
                <a:solidFill>
                  <a:srgbClr val="FFFF00"/>
                </a:solidFill>
              </a:rPr>
              <a:t>لا يصلح استعمال مقصات التقوية بدلا من كلا السورين!</a:t>
            </a:r>
            <a:endParaRPr lang="ar-EG" sz="2800" b="1" i="1" u="sn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u="sng" dirty="0" smtClean="0">
                <a:solidFill>
                  <a:schemeClr val="bg1">
                    <a:lumMod val="95000"/>
                    <a:lumOff val="5000"/>
                  </a:schemeClr>
                </a:solidFill>
              </a:rPr>
              <a:t>الوقاية من السقوط </a:t>
            </a:r>
            <a:endParaRPr lang="ar-EG" sz="4800" b="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
            </a:pPr>
            <a:r>
              <a:rPr lang="ar-EG" dirty="0" smtClean="0">
                <a:solidFill>
                  <a:srgbClr val="FFFF00"/>
                </a:solidFill>
              </a:rPr>
              <a:t>(عندما لا يصلح نظام السور الوقائى فى وقايتك ) تستعمل اجهزة منع السقوط </a:t>
            </a:r>
          </a:p>
          <a:p>
            <a:pPr>
              <a:buNone/>
            </a:pPr>
            <a:r>
              <a:rPr lang="ar-EG" dirty="0" smtClean="0">
                <a:solidFill>
                  <a:srgbClr val="FFFF00"/>
                </a:solidFill>
              </a:rPr>
              <a:t>الشخصية على السقالات (احزمة الامان ) وتربط بحبل (لينيرد) </a:t>
            </a:r>
          </a:p>
          <a:p>
            <a:pPr>
              <a:buNone/>
            </a:pPr>
            <a:r>
              <a:rPr lang="ar-EG" u="sng" dirty="0" smtClean="0">
                <a:solidFill>
                  <a:schemeClr val="bg1">
                    <a:lumMod val="95000"/>
                    <a:lumOff val="5000"/>
                  </a:schemeClr>
                </a:solidFill>
              </a:rPr>
              <a:t>يعلق مع :</a:t>
            </a:r>
          </a:p>
          <a:p>
            <a:pPr>
              <a:buFont typeface="Wingdings" pitchFamily="2" charset="2"/>
              <a:buChar char="§"/>
            </a:pPr>
            <a:r>
              <a:rPr lang="ar-EG" dirty="0" smtClean="0">
                <a:solidFill>
                  <a:schemeClr val="bg1">
                    <a:lumMod val="95000"/>
                    <a:lumOff val="5000"/>
                  </a:schemeClr>
                </a:solidFill>
              </a:rPr>
              <a:t>حبل انقاذ راسى (الاختيالر الاول )</a:t>
            </a:r>
          </a:p>
          <a:p>
            <a:pPr>
              <a:buFont typeface="Wingdings" pitchFamily="2" charset="2"/>
              <a:buChar char="§"/>
            </a:pPr>
            <a:r>
              <a:rPr lang="ar-EG" dirty="0" smtClean="0">
                <a:solidFill>
                  <a:schemeClr val="bg1">
                    <a:lumMod val="95000"/>
                    <a:lumOff val="5000"/>
                  </a:schemeClr>
                </a:solidFill>
              </a:rPr>
              <a:t>حبل انقاذ افقى (الثانى)او </a:t>
            </a:r>
          </a:p>
          <a:p>
            <a:pPr>
              <a:buFont typeface="Wingdings" pitchFamily="2" charset="2"/>
              <a:buChar char="§"/>
            </a:pPr>
            <a:r>
              <a:rPr lang="ar-EG" dirty="0" smtClean="0">
                <a:solidFill>
                  <a:schemeClr val="bg1">
                    <a:lumMod val="95000"/>
                    <a:lumOff val="5000"/>
                  </a:schemeClr>
                </a:solidFill>
              </a:rPr>
              <a:t>عضو السقالة الانشائى .</a:t>
            </a:r>
          </a:p>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rgbClr val="FFFF00"/>
                </a:solidFill>
              </a:rPr>
              <a:t>اجهزة منع السقوط الشخصية</a:t>
            </a:r>
            <a:endParaRPr lang="ar-EG" sz="4800" b="1" i="1" u="sng" dirty="0">
              <a:solidFill>
                <a:srgbClr val="FFFF00"/>
              </a:solidFill>
            </a:endParaRPr>
          </a:p>
        </p:txBody>
      </p:sp>
      <p:sp>
        <p:nvSpPr>
          <p:cNvPr id="3" name="Content Placeholder 2"/>
          <p:cNvSpPr>
            <a:spLocks noGrp="1"/>
          </p:cNvSpPr>
          <p:nvPr>
            <p:ph idx="1"/>
          </p:nvPr>
        </p:nvSpPr>
        <p:spPr/>
        <p:txBody>
          <a:bodyPr/>
          <a:lstStyle/>
          <a:p>
            <a:pPr>
              <a:buNone/>
            </a:pPr>
            <a:r>
              <a:rPr lang="ar-EG" dirty="0" smtClean="0">
                <a:solidFill>
                  <a:srgbClr val="FFFF00"/>
                </a:solidFill>
              </a:rPr>
              <a:t>يجب على العاملين ان تتدرب على استعمال الاجهزة المذكورة تدريبا </a:t>
            </a:r>
          </a:p>
          <a:p>
            <a:pPr>
              <a:buNone/>
            </a:pPr>
            <a:r>
              <a:rPr lang="ar-EG" dirty="0" smtClean="0">
                <a:solidFill>
                  <a:srgbClr val="FFFF00"/>
                </a:solidFill>
              </a:rPr>
              <a:t>جيدا تتضمن هذة الاجهزة وسيلة تثبيت , وحبل انقاذ , وحزام الجسم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3200" b="1" i="1" u="sng" dirty="0" smtClean="0">
                <a:solidFill>
                  <a:schemeClr val="bg1">
                    <a:lumMod val="95000"/>
                    <a:lumOff val="5000"/>
                  </a:schemeClr>
                </a:solidFill>
              </a:rPr>
              <a:t>الوقاية من السقوط مع عدم استخدام اسوار وقاية </a:t>
            </a:r>
            <a:endParaRPr lang="ar-EG" sz="32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rgbClr val="C00000"/>
                </a:solidFill>
              </a:rPr>
              <a:t>بكرة البئر واداة التثنيت </a:t>
            </a:r>
            <a:endParaRPr lang="ar-EG" sz="4800" b="1" i="1" u="sng" dirty="0">
              <a:solidFill>
                <a:srgbClr val="C00000"/>
              </a:solidFill>
            </a:endParaRPr>
          </a:p>
        </p:txBody>
      </p:sp>
      <p:sp>
        <p:nvSpPr>
          <p:cNvPr id="3" name="Content Placeholder 2"/>
          <p:cNvSpPr>
            <a:spLocks noGrp="1"/>
          </p:cNvSpPr>
          <p:nvPr>
            <p:ph idx="1"/>
          </p:nvPr>
        </p:nvSpPr>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i="1" u="sng" dirty="0" smtClean="0">
                <a:solidFill>
                  <a:schemeClr val="bg1">
                    <a:lumMod val="95000"/>
                    <a:lumOff val="5000"/>
                  </a:schemeClr>
                </a:solidFill>
              </a:rPr>
              <a:t>شروط الوقاية من السقوط </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
            </a:pPr>
            <a:r>
              <a:rPr lang="ar-EG" dirty="0" smtClean="0">
                <a:solidFill>
                  <a:srgbClr val="FFFF00"/>
                </a:solidFill>
              </a:rPr>
              <a:t>تستخدم اجهزة الوقاية من السقوط الشخصية على بعض السقالات بدلا من الاسوار الواقية .</a:t>
            </a:r>
          </a:p>
          <a:p>
            <a:pPr>
              <a:buFont typeface="Wingdings" pitchFamily="2" charset="2"/>
              <a:buChar char="§"/>
            </a:pPr>
            <a:r>
              <a:rPr lang="ar-EG" dirty="0" smtClean="0">
                <a:solidFill>
                  <a:srgbClr val="FFFF00"/>
                </a:solidFill>
              </a:rPr>
              <a:t>استخدام اجهزة الوقايةمن السقوط الشخصية والاسوار  الواقية على السقالات النعلقة .</a:t>
            </a:r>
          </a:p>
          <a:p>
            <a:pPr>
              <a:buFont typeface="Wingdings" pitchFamily="2" charset="2"/>
              <a:buChar char="§"/>
            </a:pPr>
            <a:r>
              <a:rPr lang="ar-EG" dirty="0" smtClean="0">
                <a:solidFill>
                  <a:srgbClr val="FFFF00"/>
                </a:solidFill>
              </a:rPr>
              <a:t>استعمال اجهزة الوقاية من السقوط الشخصيةعند السقوط التركيب والفك كلما كان ذلك مناسبا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829576" cy="796086"/>
          </a:xfrm>
        </p:spPr>
        <p:txBody>
          <a:bodyPr>
            <a:noAutofit/>
          </a:bodyPr>
          <a:lstStyle/>
          <a:p>
            <a:pPr algn="ctr"/>
            <a:r>
              <a:rPr lang="ar-EG" sz="4800" b="1" u="sng" dirty="0" smtClean="0">
                <a:solidFill>
                  <a:schemeClr val="bg1">
                    <a:lumMod val="95000"/>
                    <a:lumOff val="5000"/>
                  </a:schemeClr>
                </a:solidFill>
              </a:rPr>
              <a:t>الوقايةمن السقوط </a:t>
            </a:r>
            <a:endParaRPr lang="ar-EG" sz="4800" b="1" u="sng" dirty="0">
              <a:solidFill>
                <a:schemeClr val="bg1">
                  <a:lumMod val="95000"/>
                  <a:lumOff val="5000"/>
                </a:schemeClr>
              </a:solidFill>
            </a:endParaRPr>
          </a:p>
        </p:txBody>
      </p:sp>
      <p:sp>
        <p:nvSpPr>
          <p:cNvPr id="3" name="Content Placeholder 2"/>
          <p:cNvSpPr>
            <a:spLocks noGrp="1"/>
          </p:cNvSpPr>
          <p:nvPr>
            <p:ph idx="1"/>
          </p:nvPr>
        </p:nvSpPr>
        <p:spPr>
          <a:xfrm>
            <a:off x="642910" y="1785926"/>
            <a:ext cx="8229600" cy="3824294"/>
          </a:xfrm>
        </p:spPr>
        <p:txBody>
          <a:bodyPr/>
          <a:lstStyle/>
          <a:p>
            <a:pPr>
              <a:buFont typeface="Wingdings" pitchFamily="2" charset="2"/>
              <a:buChar char="§"/>
            </a:pPr>
            <a:r>
              <a:rPr lang="ar-EG" dirty="0" smtClean="0">
                <a:solidFill>
                  <a:srgbClr val="FFFF00"/>
                </a:solidFill>
              </a:rPr>
              <a:t>يلزم استخدام الوقاية من السقوط عند ارتفاع يتجاوز 10 قدم </a:t>
            </a:r>
          </a:p>
          <a:p>
            <a:pPr>
              <a:buFont typeface="Wingdings" pitchFamily="2" charset="2"/>
              <a:buChar char="§"/>
            </a:pPr>
            <a:r>
              <a:rPr lang="ar-EG" dirty="0" smtClean="0">
                <a:solidFill>
                  <a:srgbClr val="FFFF00"/>
                </a:solidFill>
              </a:rPr>
              <a:t>يستعمل كل سقالة مقعد عريف الملاحين ,سقالة السلاسل ,السقالة العائمة ,سقالة العتبة الرفيعة ,او سقالة الرفع بالسلم (اجهزة منع السقوط الشخصية </a:t>
            </a:r>
          </a:p>
          <a:p>
            <a:pPr algn="justLow">
              <a:buFont typeface="Wingdings" pitchFamily="2" charset="2"/>
              <a:buChar char="§"/>
            </a:pPr>
            <a:r>
              <a:rPr lang="ar-EG" dirty="0" smtClean="0">
                <a:solidFill>
                  <a:srgbClr val="FFFF00"/>
                </a:solidFill>
              </a:rPr>
              <a:t>يتم الحمايةمن مخاطر السقوط فى السقالة التى تكون على مرتكز واحد او اثنين القابلة للتعديل والضبط (مثل السقالة المعلقة )بواسطة اجهزة الوقاية من السقوط الشخصية(حزام الامان )ونظام الاسوار الواقية معا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4800" b="1" u="sng" dirty="0" smtClean="0">
                <a:solidFill>
                  <a:schemeClr val="bg1">
                    <a:lumMod val="95000"/>
                    <a:lumOff val="5000"/>
                  </a:schemeClr>
                </a:solidFill>
              </a:rPr>
              <a:t>الوقاية من السقوط </a:t>
            </a:r>
            <a:endParaRPr lang="ar-EG" sz="4800" b="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ar-EG" dirty="0" smtClean="0">
                <a:solidFill>
                  <a:srgbClr val="FFFF00"/>
                </a:solidFill>
              </a:rPr>
              <a:t>تستعمل اجهزة  منع السقوط الشخصية او الاسوار الواقية فى اعمال البنائين </a:t>
            </a:r>
          </a:p>
          <a:p>
            <a:pPr>
              <a:buNone/>
            </a:pPr>
            <a:r>
              <a:rPr lang="ar-EG" dirty="0" smtClean="0">
                <a:solidFill>
                  <a:srgbClr val="FFFF00"/>
                </a:solidFill>
              </a:rPr>
              <a:t>على سقالات مسنودة على جدار مع وقاية السقالة من السقوط من كافة الجوانب والاطراف المفتوحة (ما عدا من الناحية المقابلة للجدار الجارى بناؤه )</a:t>
            </a:r>
          </a:p>
          <a:p>
            <a:pPr>
              <a:buFont typeface="Wingdings" pitchFamily="2" charset="2"/>
              <a:buChar char="Ø"/>
            </a:pPr>
            <a:r>
              <a:rPr lang="ar-EG" smtClean="0">
                <a:solidFill>
                  <a:srgbClr val="FFFF00"/>
                </a:solidFill>
              </a:rPr>
              <a:t>بالنسبة لكافة السقالات التى لم تذكر لها مواصفات محددة بخلاف ما ذكر, تكون وقاية العاملين عليها باجهزة الوقاية من السقوط الشخصية او الاسوار الواقاية.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caffold10"/>
          <p:cNvPicPr>
            <a:picLocks noChangeAspect="1" noChangeArrowheads="1"/>
          </p:cNvPicPr>
          <p:nvPr/>
        </p:nvPicPr>
        <p:blipFill>
          <a:blip r:embed="rId2" cstate="print"/>
          <a:srcRect/>
          <a:stretch>
            <a:fillRect/>
          </a:stretch>
        </p:blipFill>
        <p:spPr bwMode="auto">
          <a:xfrm>
            <a:off x="533400" y="914400"/>
            <a:ext cx="8077200" cy="51816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887413"/>
            <a:ext cx="7772400" cy="1550987"/>
          </a:xfrm>
        </p:spPr>
        <p:txBody>
          <a:bodyPr>
            <a:normAutofit fontScale="90000"/>
          </a:bodyPr>
          <a:lstStyle/>
          <a:p>
            <a:pPr algn="ctr" rtl="1" eaLnBrk="1" hangingPunct="1"/>
            <a:r>
              <a:rPr lang="ar-EG" sz="5400" b="1" dirty="0" smtClean="0"/>
              <a:t/>
            </a:r>
            <a:br>
              <a:rPr lang="ar-EG" sz="5400" b="1" dirty="0" smtClean="0"/>
            </a:br>
            <a:r>
              <a:rPr lang="ar-EG" sz="5400" b="1" dirty="0" smtClean="0"/>
              <a:t/>
            </a:r>
            <a:br>
              <a:rPr lang="ar-EG" sz="5400" b="1" dirty="0" smtClean="0"/>
            </a:br>
            <a:r>
              <a:rPr lang="ar-EG" sz="5400" b="1" dirty="0" smtClean="0"/>
              <a:t/>
            </a:r>
            <a:br>
              <a:rPr lang="ar-EG" sz="5400" b="1" dirty="0" smtClean="0"/>
            </a:br>
            <a:r>
              <a:rPr lang="ar-EG" sz="5400" b="1" dirty="0" smtClean="0"/>
              <a:t/>
            </a:r>
            <a:br>
              <a:rPr lang="ar-EG" sz="5400" b="1" dirty="0" smtClean="0"/>
            </a:br>
            <a:r>
              <a:rPr lang="ar-EG" sz="5400" b="1" dirty="0" smtClean="0"/>
              <a:t>الســقالات</a:t>
            </a:r>
            <a:br>
              <a:rPr lang="ar-EG" sz="5400" b="1" dirty="0" smtClean="0"/>
            </a:br>
            <a:r>
              <a:rPr lang="en-US" sz="5400" b="1" dirty="0" smtClean="0"/>
              <a:t>29 CFR 1926.450</a:t>
            </a:r>
            <a:br>
              <a:rPr lang="en-US" sz="5400" b="1" dirty="0" smtClean="0"/>
            </a:br>
            <a:r>
              <a:rPr lang="en-US" sz="5400" b="1" dirty="0" smtClean="0"/>
              <a:t>29 CFR 1910.28</a:t>
            </a:r>
          </a:p>
        </p:txBody>
      </p:sp>
      <p:sp>
        <p:nvSpPr>
          <p:cNvPr id="7171" name="Rectangle 3"/>
          <p:cNvSpPr>
            <a:spLocks noGrp="1" noChangeArrowheads="1"/>
          </p:cNvSpPr>
          <p:nvPr>
            <p:ph type="body" idx="1"/>
          </p:nvPr>
        </p:nvSpPr>
        <p:spPr>
          <a:xfrm>
            <a:off x="990600" y="2895600"/>
            <a:ext cx="7696200" cy="3886200"/>
          </a:xfrm>
        </p:spPr>
        <p:txBody>
          <a:bodyPr/>
          <a:lstStyle/>
          <a:p>
            <a:pPr algn="r" rtl="1" eaLnBrk="1" hangingPunct="1"/>
            <a:r>
              <a:rPr lang="ar-EG" sz="3600" b="1" dirty="0" smtClean="0"/>
              <a:t>تشير الإحصائيات بأن أكثر من 3 مليون عامل يعملون فى السقالات كل عام.</a:t>
            </a:r>
          </a:p>
          <a:p>
            <a:pPr algn="r" rtl="1" eaLnBrk="1" hangingPunct="1"/>
            <a:r>
              <a:rPr lang="ar-EG" sz="3600" b="1" dirty="0" smtClean="0"/>
              <a:t>كذلك تشير الإحصائيات إلى إصابة ما يزيد عن 9500 عامل سنويا ومقتل حوالى مائة عامل سنويا نتيجة للعمل بالسقالات. </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dissolve">
                                      <p:cBhvr>
                                        <p:cTn id="17"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rtl="1" eaLnBrk="1" hangingPunct="1"/>
            <a:r>
              <a:rPr lang="ar-EG" sz="4800" b="1" smtClean="0"/>
              <a:t>أنواع السقالات من حيث الحمولة</a:t>
            </a:r>
            <a:endParaRPr lang="en-US" sz="4800" b="1" smtClean="0"/>
          </a:p>
        </p:txBody>
      </p:sp>
      <p:sp>
        <p:nvSpPr>
          <p:cNvPr id="8195" name="Rectangle 3"/>
          <p:cNvSpPr>
            <a:spLocks noGrp="1" noChangeArrowheads="1"/>
          </p:cNvSpPr>
          <p:nvPr>
            <p:ph type="body" idx="1"/>
          </p:nvPr>
        </p:nvSpPr>
        <p:spPr/>
        <p:txBody>
          <a:bodyPr/>
          <a:lstStyle/>
          <a:p>
            <a:pPr algn="r" rtl="1" eaLnBrk="1" hangingPunct="1"/>
            <a:r>
              <a:rPr lang="ar-EG" sz="3200" b="1" smtClean="0"/>
              <a:t>السقالات خفيفة الحمولة: تكون مصممة لتتحمل وزن تشغيلى بواقع 25 رطل على القدم المربع.</a:t>
            </a:r>
          </a:p>
          <a:p>
            <a:pPr algn="r" rtl="1" eaLnBrk="1" hangingPunct="1"/>
            <a:r>
              <a:rPr lang="ar-EG" sz="3200" b="1" smtClean="0"/>
              <a:t>السقالات متوسطة الحمولة: تكون مصممة لتتحمل وزن تشغيلى يبلغ 50 رطل على كل قدم مربع من مساحة ممشى السقالة (المنصة).</a:t>
            </a:r>
          </a:p>
          <a:p>
            <a:pPr algn="r" rtl="1" eaLnBrk="1" hangingPunct="1"/>
            <a:r>
              <a:rPr lang="ar-EG" sz="3200" b="1" smtClean="0"/>
              <a:t>السقالات ثقيلة الحمولة: تكون مصممة بحيث تتحمل وزن تشغيلى يبلغ 75 رطل على كل قدم مربع من مساحتها. (المنصة)</a:t>
            </a:r>
            <a:endParaRPr lang="en-US" sz="32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ssolve">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dissolve">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dissolve">
                                      <p:cBhvr>
                                        <p:cTn id="2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rtl="1" eaLnBrk="1" hangingPunct="1"/>
            <a:r>
              <a:rPr lang="ar-EG" sz="4400" b="1" smtClean="0"/>
              <a:t>أنواع السقالات المختلفة</a:t>
            </a:r>
            <a:endParaRPr lang="en-US" sz="4400" b="1" smtClean="0"/>
          </a:p>
        </p:txBody>
      </p:sp>
      <p:sp>
        <p:nvSpPr>
          <p:cNvPr id="9219" name="Rectangle 3"/>
          <p:cNvSpPr>
            <a:spLocks noGrp="1" noChangeArrowheads="1"/>
          </p:cNvSpPr>
          <p:nvPr>
            <p:ph type="body" idx="1"/>
          </p:nvPr>
        </p:nvSpPr>
        <p:spPr/>
        <p:txBody>
          <a:bodyPr/>
          <a:lstStyle/>
          <a:p>
            <a:pPr algn="r" rtl="1" eaLnBrk="1" hangingPunct="1"/>
            <a:r>
              <a:rPr lang="ar-EG" sz="3200" b="1" smtClean="0"/>
              <a:t>السقالات الخشبية </a:t>
            </a:r>
            <a:r>
              <a:rPr lang="en-US" sz="3200" b="1" smtClean="0"/>
              <a:t>Wood Scaffolds</a:t>
            </a:r>
            <a:endParaRPr lang="ar-EG" sz="3200" b="1" smtClean="0"/>
          </a:p>
          <a:p>
            <a:pPr algn="r" rtl="1" eaLnBrk="1" hangingPunct="1"/>
            <a:r>
              <a:rPr lang="ar-EG" sz="3200" b="1" smtClean="0"/>
              <a:t>السقالات الإطارية</a:t>
            </a:r>
            <a:r>
              <a:rPr lang="en-US" sz="3200" b="1" smtClean="0"/>
              <a:t> </a:t>
            </a:r>
            <a:r>
              <a:rPr lang="ar-EG" sz="3200" b="1" smtClean="0"/>
              <a:t> </a:t>
            </a:r>
            <a:r>
              <a:rPr lang="en-US" sz="3200" b="1" smtClean="0"/>
              <a:t>Frame Scaffolds</a:t>
            </a:r>
          </a:p>
          <a:p>
            <a:pPr algn="r" rtl="1" eaLnBrk="1" hangingPunct="1"/>
            <a:r>
              <a:rPr lang="ar-EG" sz="3200" b="1" smtClean="0"/>
              <a:t>السقالات الأنبوبية: </a:t>
            </a:r>
            <a:r>
              <a:rPr lang="en-US" sz="3200" b="1" smtClean="0"/>
              <a:t>Tube and Clamp</a:t>
            </a:r>
          </a:p>
          <a:p>
            <a:pPr algn="r" rtl="1" eaLnBrk="1" hangingPunct="1"/>
            <a:r>
              <a:rPr lang="ar-EG" sz="3200" b="1" smtClean="0"/>
              <a:t>السقالات الحديثة : </a:t>
            </a:r>
            <a:r>
              <a:rPr lang="en-US" sz="3200" b="1" smtClean="0"/>
              <a:t>Modular System Scaffolds</a:t>
            </a:r>
            <a:r>
              <a:rPr lang="ar-EG" sz="3200" b="1" smtClean="0"/>
              <a:t> .</a:t>
            </a:r>
          </a:p>
          <a:p>
            <a:pPr algn="r" rtl="1" eaLnBrk="1" hangingPunct="1"/>
            <a:r>
              <a:rPr lang="ar-EG" sz="3200" b="1" smtClean="0"/>
              <a:t>السقالات المتحركة : </a:t>
            </a:r>
            <a:r>
              <a:rPr lang="en-US" sz="3200" b="1" smtClean="0"/>
              <a:t>Rolling Scaffolds</a:t>
            </a:r>
          </a:p>
          <a:p>
            <a:pPr algn="r" rtl="1" eaLnBrk="1" hangingPunct="1"/>
            <a:r>
              <a:rPr lang="ar-EG" sz="3200" b="1" smtClean="0"/>
              <a:t>السقالات المعلقة : </a:t>
            </a:r>
            <a:r>
              <a:rPr lang="en-US" sz="3200" b="1" smtClean="0"/>
              <a:t>Suspended Scaffolds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dissolve">
                                      <p:cBhvr>
                                        <p:cTn id="32" dur="5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dissolve">
                                      <p:cBhvr>
                                        <p:cTn id="3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algn="ctr" rtl="1" eaLnBrk="1" hangingPunct="1"/>
            <a:r>
              <a:rPr lang="ar-EG" sz="4400" b="1" smtClean="0"/>
              <a:t>السقالات الإطارية </a:t>
            </a:r>
            <a:r>
              <a:rPr lang="en-US" sz="4400" b="1" smtClean="0"/>
              <a:t>Frame Scaffolds</a:t>
            </a:r>
          </a:p>
        </p:txBody>
      </p:sp>
      <p:sp>
        <p:nvSpPr>
          <p:cNvPr id="10246" name="Rectangle 6"/>
          <p:cNvSpPr>
            <a:spLocks noGrp="1" noChangeArrowheads="1"/>
          </p:cNvSpPr>
          <p:nvPr>
            <p:ph type="body" sz="half" idx="2"/>
          </p:nvPr>
        </p:nvSpPr>
        <p:spPr/>
        <p:txBody>
          <a:bodyPr/>
          <a:lstStyle/>
          <a:p>
            <a:pPr algn="r" rtl="1" eaLnBrk="1" hangingPunct="1"/>
            <a:r>
              <a:rPr lang="ar-EG" sz="3200" b="1" smtClean="0"/>
              <a:t>تستخدم فى الأماكن المستطيلة الشكل.</a:t>
            </a:r>
          </a:p>
          <a:p>
            <a:pPr algn="r" rtl="1" eaLnBrk="1" hangingPunct="1"/>
            <a:r>
              <a:rPr lang="ar-EG" sz="3200" b="1" smtClean="0"/>
              <a:t>تستخدم بكثرة فى أعمال البناء والدهان.</a:t>
            </a:r>
          </a:p>
          <a:p>
            <a:pPr algn="r" rtl="1" eaLnBrk="1" hangingPunct="1"/>
            <a:r>
              <a:rPr lang="ar-EG" sz="3200" b="1" smtClean="0"/>
              <a:t>تعتبر بسيطة وسهلة التركيب</a:t>
            </a:r>
            <a:r>
              <a:rPr lang="ar-EG" sz="2400" b="1" smtClean="0"/>
              <a:t> .</a:t>
            </a:r>
          </a:p>
          <a:p>
            <a:pPr algn="r" rtl="1" eaLnBrk="1" hangingPunct="1"/>
            <a:endParaRPr lang="en-US" sz="2400" b="1" smtClean="0"/>
          </a:p>
        </p:txBody>
      </p:sp>
      <p:pic>
        <p:nvPicPr>
          <p:cNvPr id="10247" name="Picture 7" descr="scaf2"/>
          <p:cNvPicPr>
            <a:picLocks noGrp="1" noChangeAspect="1" noChangeArrowheads="1"/>
          </p:cNvPicPr>
          <p:nvPr>
            <p:ph sz="half" idx="1"/>
          </p:nvPr>
        </p:nvPicPr>
        <p:blipFill>
          <a:blip r:embed="rId2"/>
          <a:srcRect/>
          <a:stretch>
            <a:fillRect/>
          </a:stretch>
        </p:blipFill>
        <p:spPr>
          <a:xfrm>
            <a:off x="0" y="1905000"/>
            <a:ext cx="5029200" cy="4267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6">
                                            <p:txEl>
                                              <p:pRg st="0" end="0"/>
                                            </p:txEl>
                                          </p:spTgt>
                                        </p:tgtEl>
                                        <p:attrNameLst>
                                          <p:attrName>style.visibility</p:attrName>
                                        </p:attrNameLst>
                                      </p:cBhvr>
                                      <p:to>
                                        <p:strVal val="visible"/>
                                      </p:to>
                                    </p:set>
                                    <p:animEffect transition="in" filter="dissolve">
                                      <p:cBhvr>
                                        <p:cTn id="12" dur="500"/>
                                        <p:tgtEl>
                                          <p:spTgt spid="102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6">
                                            <p:txEl>
                                              <p:pRg st="1" end="1"/>
                                            </p:txEl>
                                          </p:spTgt>
                                        </p:tgtEl>
                                        <p:attrNameLst>
                                          <p:attrName>style.visibility</p:attrName>
                                        </p:attrNameLst>
                                      </p:cBhvr>
                                      <p:to>
                                        <p:strVal val="visible"/>
                                      </p:to>
                                    </p:set>
                                    <p:animEffect transition="in" filter="dissolve">
                                      <p:cBhvr>
                                        <p:cTn id="17" dur="500"/>
                                        <p:tgtEl>
                                          <p:spTgt spid="1024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6">
                                            <p:txEl>
                                              <p:pRg st="2" end="2"/>
                                            </p:txEl>
                                          </p:spTgt>
                                        </p:tgtEl>
                                        <p:attrNameLst>
                                          <p:attrName>style.visibility</p:attrName>
                                        </p:attrNameLst>
                                      </p:cBhvr>
                                      <p:to>
                                        <p:strVal val="visible"/>
                                      </p:to>
                                    </p:set>
                                    <p:animEffect transition="in" filter="dissolve">
                                      <p:cBhvr>
                                        <p:cTn id="22" dur="500"/>
                                        <p:tgtEl>
                                          <p:spTgt spid="1024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0247"/>
                                        </p:tgtEl>
                                        <p:attrNameLst>
                                          <p:attrName>style.visibility</p:attrName>
                                        </p:attrNameLst>
                                      </p:cBhvr>
                                      <p:to>
                                        <p:strVal val="visible"/>
                                      </p:to>
                                    </p:set>
                                    <p:animScale>
                                      <p:cBhvr>
                                        <p:cTn id="27" dur="1000" decel="50000" fill="hold">
                                          <p:stCondLst>
                                            <p:cond delay="0"/>
                                          </p:stCondLst>
                                        </p:cTn>
                                        <p:tgtEl>
                                          <p:spTgt spid="10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247"/>
                                        </p:tgtEl>
                                        <p:attrNameLst>
                                          <p:attrName>ppt_x</p:attrName>
                                          <p:attrName>ppt_y</p:attrName>
                                        </p:attrNameLst>
                                      </p:cBhvr>
                                    </p:animMotion>
                                    <p:animEffect transition="in" filter="fade">
                                      <p:cBhvr>
                                        <p:cTn id="29"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Frame Scaffold</a:t>
            </a:r>
          </a:p>
        </p:txBody>
      </p:sp>
      <p:sp>
        <p:nvSpPr>
          <p:cNvPr id="10243" name="Rectangle 3"/>
          <p:cNvSpPr>
            <a:spLocks noGrp="1" noChangeArrowheads="1"/>
          </p:cNvSpPr>
          <p:nvPr>
            <p:ph type="body" sz="half" idx="2"/>
          </p:nvPr>
        </p:nvSpPr>
        <p:spPr/>
        <p:txBody>
          <a:bodyPr/>
          <a:lstStyle/>
          <a:p>
            <a:pPr eaLnBrk="1" hangingPunct="1"/>
            <a:r>
              <a:rPr lang="en-US" sz="2400" b="1" smtClean="0"/>
              <a:t>OSHA refers to frame scaffolds as sectional steel scaffold.</a:t>
            </a:r>
          </a:p>
          <a:p>
            <a:pPr eaLnBrk="1" hangingPunct="1"/>
            <a:r>
              <a:rPr lang="en-US" sz="2400" b="1" smtClean="0"/>
              <a:t>There are two basic parts to a frame scaffolds – The frame and the cross brace.</a:t>
            </a:r>
          </a:p>
        </p:txBody>
      </p:sp>
      <p:pic>
        <p:nvPicPr>
          <p:cNvPr id="10244" name="Picture 4" descr="scaf"/>
          <p:cNvPicPr>
            <a:picLocks noGrp="1" noChangeAspect="1" noChangeArrowheads="1"/>
          </p:cNvPicPr>
          <p:nvPr>
            <p:ph sz="half" idx="1"/>
          </p:nvPr>
        </p:nvPicPr>
        <p:blipFill>
          <a:blip r:embed="rId2"/>
          <a:srcRect/>
          <a:stretch>
            <a:fillRect/>
          </a:stretch>
        </p:blipFill>
        <p:spPr>
          <a:xfrm>
            <a:off x="0" y="2324100"/>
            <a:ext cx="4495800" cy="4076700"/>
          </a:xfrm>
          <a:noFill/>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algn="ctr" rtl="1" eaLnBrk="1" hangingPunct="1"/>
            <a:r>
              <a:rPr lang="ar-EG" sz="4400" b="1" smtClean="0"/>
              <a:t>السقالات الأنبوبية </a:t>
            </a:r>
            <a:r>
              <a:rPr lang="en-US" sz="4400" b="1" smtClean="0"/>
              <a:t>Tube and Clamp</a:t>
            </a:r>
          </a:p>
        </p:txBody>
      </p:sp>
      <p:sp>
        <p:nvSpPr>
          <p:cNvPr id="12294" name="Rectangle 6"/>
          <p:cNvSpPr>
            <a:spLocks noGrp="1" noChangeArrowheads="1"/>
          </p:cNvSpPr>
          <p:nvPr>
            <p:ph type="body" sz="half" idx="2"/>
          </p:nvPr>
        </p:nvSpPr>
        <p:spPr/>
        <p:txBody>
          <a:bodyPr/>
          <a:lstStyle/>
          <a:p>
            <a:pPr algn="r" rtl="1" eaLnBrk="1" hangingPunct="1">
              <a:lnSpc>
                <a:spcPct val="90000"/>
              </a:lnSpc>
            </a:pPr>
            <a:r>
              <a:rPr lang="ar-EG" b="1" smtClean="0"/>
              <a:t>تستخدم فى الأماكن التى يصعب إستخدام السقالات الإطارية بها بسبب وجود عوائق.</a:t>
            </a:r>
          </a:p>
          <a:p>
            <a:pPr algn="r" rtl="1" eaLnBrk="1" hangingPunct="1">
              <a:lnSpc>
                <a:spcPct val="90000"/>
              </a:lnSpc>
            </a:pPr>
            <a:r>
              <a:rPr lang="ar-EG" b="1" smtClean="0"/>
              <a:t>تستخدم فى الأماكن غير المستطيلة الشكل.</a:t>
            </a:r>
          </a:p>
          <a:p>
            <a:pPr algn="r" rtl="1" eaLnBrk="1" hangingPunct="1">
              <a:lnSpc>
                <a:spcPct val="90000"/>
              </a:lnSpc>
            </a:pPr>
            <a:r>
              <a:rPr lang="ar-EG" b="1" smtClean="0"/>
              <a:t>تحتاج لوقت أطول ولخبرة أكثر لتركيبها.</a:t>
            </a:r>
          </a:p>
          <a:p>
            <a:pPr algn="r" rtl="1" eaLnBrk="1" hangingPunct="1">
              <a:lnSpc>
                <a:spcPct val="90000"/>
              </a:lnSpc>
            </a:pPr>
            <a:r>
              <a:rPr lang="ar-EG" b="1" smtClean="0"/>
              <a:t>تستخدم بكثرة فى المواقع الصناعية ومصافى البترول</a:t>
            </a:r>
            <a:r>
              <a:rPr lang="ar-EG" sz="2400" b="1" smtClean="0"/>
              <a:t>.</a:t>
            </a:r>
            <a:endParaRPr lang="en-US" sz="2400" b="1" smtClean="0"/>
          </a:p>
        </p:txBody>
      </p:sp>
      <p:pic>
        <p:nvPicPr>
          <p:cNvPr id="12295" name="Picture 7" descr="scaf1"/>
          <p:cNvPicPr>
            <a:picLocks noGrp="1" noChangeAspect="1" noChangeArrowheads="1"/>
          </p:cNvPicPr>
          <p:nvPr>
            <p:ph sz="half" idx="1"/>
          </p:nvPr>
        </p:nvPicPr>
        <p:blipFill>
          <a:blip r:embed="rId2"/>
          <a:srcRect/>
          <a:stretch>
            <a:fillRect/>
          </a:stretch>
        </p:blipFill>
        <p:spPr>
          <a:xfrm>
            <a:off x="228600" y="1524000"/>
            <a:ext cx="4953000" cy="5334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dissolve">
                                      <p:cBhvr>
                                        <p:cTn id="12" dur="500"/>
                                        <p:tgtEl>
                                          <p:spTgt spid="122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4">
                                            <p:txEl>
                                              <p:pRg st="1" end="1"/>
                                            </p:txEl>
                                          </p:spTgt>
                                        </p:tgtEl>
                                        <p:attrNameLst>
                                          <p:attrName>style.visibility</p:attrName>
                                        </p:attrNameLst>
                                      </p:cBhvr>
                                      <p:to>
                                        <p:strVal val="visible"/>
                                      </p:to>
                                    </p:set>
                                    <p:animEffect transition="in" filter="dissolve">
                                      <p:cBhvr>
                                        <p:cTn id="17" dur="500"/>
                                        <p:tgtEl>
                                          <p:spTgt spid="122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4">
                                            <p:txEl>
                                              <p:pRg st="2" end="2"/>
                                            </p:txEl>
                                          </p:spTgt>
                                        </p:tgtEl>
                                        <p:attrNameLst>
                                          <p:attrName>style.visibility</p:attrName>
                                        </p:attrNameLst>
                                      </p:cBhvr>
                                      <p:to>
                                        <p:strVal val="visible"/>
                                      </p:to>
                                    </p:set>
                                    <p:animEffect transition="in" filter="dissolve">
                                      <p:cBhvr>
                                        <p:cTn id="22" dur="500"/>
                                        <p:tgtEl>
                                          <p:spTgt spid="1229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4">
                                            <p:txEl>
                                              <p:pRg st="3" end="3"/>
                                            </p:txEl>
                                          </p:spTgt>
                                        </p:tgtEl>
                                        <p:attrNameLst>
                                          <p:attrName>style.visibility</p:attrName>
                                        </p:attrNameLst>
                                      </p:cBhvr>
                                      <p:to>
                                        <p:strVal val="visible"/>
                                      </p:to>
                                    </p:set>
                                    <p:animEffect transition="in" filter="dissolve">
                                      <p:cBhvr>
                                        <p:cTn id="27" dur="500"/>
                                        <p:tgtEl>
                                          <p:spTgt spid="1229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12295"/>
                                        </p:tgtEl>
                                        <p:attrNameLst>
                                          <p:attrName>style.visibility</p:attrName>
                                        </p:attrNameLst>
                                      </p:cBhvr>
                                      <p:to>
                                        <p:strVal val="visible"/>
                                      </p:to>
                                    </p:set>
                                    <p:animScale>
                                      <p:cBhvr>
                                        <p:cTn id="32" dur="1000" decel="50000" fill="hold">
                                          <p:stCondLst>
                                            <p:cond delay="0"/>
                                          </p:stCondLst>
                                        </p:cTn>
                                        <p:tgtEl>
                                          <p:spTgt spid="122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295"/>
                                        </p:tgtEl>
                                        <p:attrNameLst>
                                          <p:attrName>ppt_x</p:attrName>
                                          <p:attrName>ppt_y</p:attrName>
                                        </p:attrNameLst>
                                      </p:cBhvr>
                                    </p:animMotion>
                                    <p:animEffect transition="in" filter="fade">
                                      <p:cBhvr>
                                        <p:cTn id="34"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se%20Plate%202"/>
          <p:cNvPicPr>
            <a:picLocks noChangeAspect="1" noChangeArrowheads="1"/>
          </p:cNvPicPr>
          <p:nvPr/>
        </p:nvPicPr>
        <p:blipFill>
          <a:blip r:embed="rId2"/>
          <a:srcRect/>
          <a:stretch>
            <a:fillRect/>
          </a:stretch>
        </p:blipFill>
        <p:spPr bwMode="auto">
          <a:xfrm>
            <a:off x="2032000" y="44450"/>
            <a:ext cx="5080000" cy="6769100"/>
          </a:xfrm>
          <a:prstGeom prst="rect">
            <a:avLst/>
          </a:prstGeom>
          <a:noFill/>
          <a:ln w="9525">
            <a:noFill/>
            <a:miter lim="800000"/>
            <a:headEnd/>
            <a:tailEnd/>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1143000"/>
            <a:ext cx="8534400" cy="4419600"/>
          </a:xfrm>
          <a:prstGeom prst="rect">
            <a:avLst/>
          </a:prstGeom>
        </p:spPr>
        <p:txBody>
          <a:bodyPr>
            <a:normAutofit fontScale="925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ar-EG"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ar-EG" sz="65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إعداد شخص مختص فى السقالات</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ar-EG" sz="6500" b="0" i="0"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sz="7800" b="1" i="0" u="none" strike="noStrike" kern="1200" cap="none" spc="0" normalizeH="0" baseline="0" noProof="0" dirty="0" smtClean="0">
                <a:ln>
                  <a:noFill/>
                </a:ln>
                <a:solidFill>
                  <a:srgbClr val="FF0000"/>
                </a:solidFill>
                <a:effectLst/>
                <a:uLnTx/>
                <a:uFillTx/>
                <a:latin typeface="+mn-lt"/>
                <a:ea typeface="+mn-ea"/>
                <a:cs typeface="+mn-cs"/>
              </a:rPr>
              <a:t>Scaffold competent person</a:t>
            </a:r>
            <a:endParaRPr kumimoji="0" lang="ar-EG" sz="78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fontScale="90000"/>
          </a:bodyPr>
          <a:lstStyle/>
          <a:p>
            <a:pPr algn="ctr" rtl="1" eaLnBrk="1" hangingPunct="1"/>
            <a:r>
              <a:rPr lang="ar-EG" sz="4000" b="1" smtClean="0"/>
              <a:t>السقالات الحديثة </a:t>
            </a:r>
            <a:r>
              <a:rPr lang="en-US" sz="4000" b="1" smtClean="0"/>
              <a:t/>
            </a:r>
            <a:br>
              <a:rPr lang="en-US" sz="4000" b="1" smtClean="0"/>
            </a:br>
            <a:r>
              <a:rPr lang="en-US" sz="4000" b="1" smtClean="0"/>
              <a:t>Modular System Scaffolds</a:t>
            </a:r>
          </a:p>
        </p:txBody>
      </p:sp>
      <p:sp>
        <p:nvSpPr>
          <p:cNvPr id="14342" name="Rectangle 6"/>
          <p:cNvSpPr>
            <a:spLocks noGrp="1" noChangeArrowheads="1"/>
          </p:cNvSpPr>
          <p:nvPr>
            <p:ph type="body" sz="half" idx="2"/>
          </p:nvPr>
        </p:nvSpPr>
        <p:spPr/>
        <p:txBody>
          <a:bodyPr/>
          <a:lstStyle/>
          <a:p>
            <a:pPr algn="r" rtl="1" eaLnBrk="1" hangingPunct="1"/>
            <a:r>
              <a:rPr lang="ar-EG" b="1" smtClean="0"/>
              <a:t>تستخدم فى الأماكن ذات الأشكال المختلفة بخلاف الشكل المستطيل.</a:t>
            </a:r>
          </a:p>
          <a:p>
            <a:pPr algn="r" rtl="1" eaLnBrk="1" hangingPunct="1"/>
            <a:r>
              <a:rPr lang="ar-EG" b="1" smtClean="0"/>
              <a:t>لا تحتاج للخبرة الكبيرة لتركيبها حيث أنها سهلة التركيب.</a:t>
            </a:r>
          </a:p>
          <a:p>
            <a:pPr algn="r" rtl="1" eaLnBrk="1" hangingPunct="1"/>
            <a:r>
              <a:rPr lang="ar-EG" b="1" smtClean="0"/>
              <a:t>يتم تركيبها فى وقت قصير</a:t>
            </a:r>
            <a:endParaRPr lang="en-US" b="1" smtClean="0"/>
          </a:p>
        </p:txBody>
      </p:sp>
      <p:pic>
        <p:nvPicPr>
          <p:cNvPr id="14343" name="Picture 7" descr="scaf3"/>
          <p:cNvPicPr>
            <a:picLocks noGrp="1" noChangeAspect="1" noChangeArrowheads="1"/>
          </p:cNvPicPr>
          <p:nvPr>
            <p:ph sz="half" idx="1"/>
          </p:nvPr>
        </p:nvPicPr>
        <p:blipFill>
          <a:blip r:embed="rId2"/>
          <a:srcRect/>
          <a:stretch>
            <a:fillRect/>
          </a:stretch>
        </p:blipFill>
        <p:spPr>
          <a:xfrm>
            <a:off x="0" y="1905000"/>
            <a:ext cx="5257800" cy="4419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dissolve">
                                      <p:cBhvr>
                                        <p:cTn id="12" dur="500"/>
                                        <p:tgtEl>
                                          <p:spTgt spid="143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2">
                                            <p:txEl>
                                              <p:pRg st="1" end="1"/>
                                            </p:txEl>
                                          </p:spTgt>
                                        </p:tgtEl>
                                        <p:attrNameLst>
                                          <p:attrName>style.visibility</p:attrName>
                                        </p:attrNameLst>
                                      </p:cBhvr>
                                      <p:to>
                                        <p:strVal val="visible"/>
                                      </p:to>
                                    </p:set>
                                    <p:animEffect transition="in" filter="dissolve">
                                      <p:cBhvr>
                                        <p:cTn id="17" dur="500"/>
                                        <p:tgtEl>
                                          <p:spTgt spid="1434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2">
                                            <p:txEl>
                                              <p:pRg st="2" end="2"/>
                                            </p:txEl>
                                          </p:spTgt>
                                        </p:tgtEl>
                                        <p:attrNameLst>
                                          <p:attrName>style.visibility</p:attrName>
                                        </p:attrNameLst>
                                      </p:cBhvr>
                                      <p:to>
                                        <p:strVal val="visible"/>
                                      </p:to>
                                    </p:set>
                                    <p:animEffect transition="in" filter="dissolve">
                                      <p:cBhvr>
                                        <p:cTn id="22" dur="500"/>
                                        <p:tgtEl>
                                          <p:spTgt spid="1434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animScale>
                                      <p:cBhvr>
                                        <p:cTn id="27" dur="1000" decel="50000" fill="hold">
                                          <p:stCondLst>
                                            <p:cond delay="0"/>
                                          </p:stCondLst>
                                        </p:cTn>
                                        <p:tgtEl>
                                          <p:spTgt spid="14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343"/>
                                        </p:tgtEl>
                                        <p:attrNameLst>
                                          <p:attrName>ppt_x</p:attrName>
                                          <p:attrName>ppt_y</p:attrName>
                                        </p:attrNameLst>
                                      </p:cBhvr>
                                    </p:animMotion>
                                    <p:animEffect transition="in" filter="fade">
                                      <p:cBhvr>
                                        <p:cTn id="29"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990600" y="381000"/>
            <a:ext cx="6629400" cy="5562600"/>
          </a:xfrm>
          <a:prstGeom prst="rect">
            <a:avLst/>
          </a:prstGeom>
          <a:noFill/>
          <a:ln w="9525">
            <a:noFill/>
            <a:miter lim="800000"/>
            <a:headEnd/>
            <a:tailEnd/>
          </a:ln>
          <a:effectLst/>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algn="ctr" rtl="1" eaLnBrk="1" hangingPunct="1"/>
            <a:r>
              <a:rPr lang="ar-EG" sz="4400" b="1" smtClean="0"/>
              <a:t>السقالات المتحركة </a:t>
            </a:r>
            <a:r>
              <a:rPr lang="en-US" sz="4400" b="1" smtClean="0"/>
              <a:t>Rolling Scaffolds</a:t>
            </a:r>
          </a:p>
        </p:txBody>
      </p:sp>
      <p:sp>
        <p:nvSpPr>
          <p:cNvPr id="16390" name="Rectangle 6"/>
          <p:cNvSpPr>
            <a:spLocks noGrp="1" noChangeArrowheads="1"/>
          </p:cNvSpPr>
          <p:nvPr>
            <p:ph type="body" sz="half" idx="2"/>
          </p:nvPr>
        </p:nvSpPr>
        <p:spPr/>
        <p:txBody>
          <a:bodyPr/>
          <a:lstStyle/>
          <a:p>
            <a:pPr algn="r" rtl="1" eaLnBrk="1" hangingPunct="1">
              <a:lnSpc>
                <a:spcPct val="90000"/>
              </a:lnSpc>
            </a:pPr>
            <a:r>
              <a:rPr lang="ar-EG" b="1" smtClean="0"/>
              <a:t>تستخدم بواسطة الكهربائيين وفنى التكييف وعمال الصيانة.</a:t>
            </a:r>
          </a:p>
          <a:p>
            <a:pPr algn="r" rtl="1" eaLnBrk="1" hangingPunct="1">
              <a:lnSpc>
                <a:spcPct val="90000"/>
              </a:lnSpc>
            </a:pPr>
            <a:r>
              <a:rPr lang="ar-EG" b="1" smtClean="0"/>
              <a:t>يتم إستخدام نوع خاص من الفرامل فى العجلات حتى يتم تثبيتها ومنع حركتها أثناء العمل.</a:t>
            </a:r>
          </a:p>
          <a:p>
            <a:pPr algn="r" rtl="1" eaLnBrk="1" hangingPunct="1">
              <a:lnSpc>
                <a:spcPct val="90000"/>
              </a:lnSpc>
            </a:pPr>
            <a:r>
              <a:rPr lang="ar-EG" b="1" smtClean="0"/>
              <a:t>مزودة بدرابزين للحماية من خطر السقوط وحواف حول المنصة لمنع وقوع العدد والمعدات</a:t>
            </a:r>
          </a:p>
          <a:p>
            <a:pPr algn="r" rtl="1" eaLnBrk="1" hangingPunct="1">
              <a:lnSpc>
                <a:spcPct val="90000"/>
              </a:lnSpc>
            </a:pPr>
            <a:endParaRPr lang="en-US" b="1" smtClean="0"/>
          </a:p>
        </p:txBody>
      </p:sp>
      <p:pic>
        <p:nvPicPr>
          <p:cNvPr id="16391" name="Picture 7" descr="scaf12"/>
          <p:cNvPicPr>
            <a:picLocks noGrp="1" noChangeAspect="1" noChangeArrowheads="1"/>
          </p:cNvPicPr>
          <p:nvPr>
            <p:ph sz="half" idx="1"/>
          </p:nvPr>
        </p:nvPicPr>
        <p:blipFill>
          <a:blip r:embed="rId2"/>
          <a:srcRect/>
          <a:stretch>
            <a:fillRect/>
          </a:stretch>
        </p:blipFill>
        <p:spPr>
          <a:xfrm>
            <a:off x="0" y="1524000"/>
            <a:ext cx="4953000" cy="5334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0">
                                            <p:txEl>
                                              <p:pRg st="0" end="0"/>
                                            </p:txEl>
                                          </p:spTgt>
                                        </p:tgtEl>
                                        <p:attrNameLst>
                                          <p:attrName>style.visibility</p:attrName>
                                        </p:attrNameLst>
                                      </p:cBhvr>
                                      <p:to>
                                        <p:strVal val="visible"/>
                                      </p:to>
                                    </p:set>
                                    <p:animEffect transition="in" filter="dissolve">
                                      <p:cBhvr>
                                        <p:cTn id="12" dur="500"/>
                                        <p:tgtEl>
                                          <p:spTgt spid="1639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0">
                                            <p:txEl>
                                              <p:pRg st="1" end="1"/>
                                            </p:txEl>
                                          </p:spTgt>
                                        </p:tgtEl>
                                        <p:attrNameLst>
                                          <p:attrName>style.visibility</p:attrName>
                                        </p:attrNameLst>
                                      </p:cBhvr>
                                      <p:to>
                                        <p:strVal val="visible"/>
                                      </p:to>
                                    </p:set>
                                    <p:animEffect transition="in" filter="dissolve">
                                      <p:cBhvr>
                                        <p:cTn id="17" dur="500"/>
                                        <p:tgtEl>
                                          <p:spTgt spid="1639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90">
                                            <p:txEl>
                                              <p:pRg st="2" end="2"/>
                                            </p:txEl>
                                          </p:spTgt>
                                        </p:tgtEl>
                                        <p:attrNameLst>
                                          <p:attrName>style.visibility</p:attrName>
                                        </p:attrNameLst>
                                      </p:cBhvr>
                                      <p:to>
                                        <p:strVal val="visible"/>
                                      </p:to>
                                    </p:set>
                                    <p:animEffect transition="in" filter="dissolve">
                                      <p:cBhvr>
                                        <p:cTn id="22" dur="500"/>
                                        <p:tgtEl>
                                          <p:spTgt spid="1639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6391"/>
                                        </p:tgtEl>
                                        <p:attrNameLst>
                                          <p:attrName>style.visibility</p:attrName>
                                        </p:attrNameLst>
                                      </p:cBhvr>
                                      <p:to>
                                        <p:strVal val="visible"/>
                                      </p:to>
                                    </p:set>
                                    <p:animScale>
                                      <p:cBhvr>
                                        <p:cTn id="27" dur="1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6391"/>
                                        </p:tgtEl>
                                        <p:attrNameLst>
                                          <p:attrName>ppt_x</p:attrName>
                                          <p:attrName>ppt_y</p:attrName>
                                        </p:attrNameLst>
                                      </p:cBhvr>
                                    </p:animMotion>
                                    <p:animEffect transition="in" filter="fade">
                                      <p:cBhvr>
                                        <p:cTn id="29"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ompleteNew"/>
          <p:cNvPicPr>
            <a:picLocks noChangeAspect="1" noChangeArrowheads="1"/>
          </p:cNvPicPr>
          <p:nvPr/>
        </p:nvPicPr>
        <p:blipFill>
          <a:blip r:embed="rId2"/>
          <a:srcRect/>
          <a:stretch>
            <a:fillRect/>
          </a:stretch>
        </p:blipFill>
        <p:spPr bwMode="auto">
          <a:xfrm>
            <a:off x="1905000" y="1171575"/>
            <a:ext cx="7239000" cy="5686425"/>
          </a:xfrm>
          <a:prstGeom prst="rect">
            <a:avLst/>
          </a:prstGeom>
          <a:noFill/>
          <a:ln w="9525">
            <a:noFill/>
            <a:miter lim="800000"/>
            <a:headEnd/>
            <a:tailEnd/>
          </a:ln>
        </p:spPr>
      </p:pic>
      <p:pic>
        <p:nvPicPr>
          <p:cNvPr id="16387" name="Picture 5" descr="lock caster"/>
          <p:cNvPicPr>
            <a:picLocks noChangeAspect="1" noChangeArrowheads="1"/>
          </p:cNvPicPr>
          <p:nvPr/>
        </p:nvPicPr>
        <p:blipFill>
          <a:blip r:embed="rId3"/>
          <a:srcRect b="7001"/>
          <a:stretch>
            <a:fillRect/>
          </a:stretch>
        </p:blipFill>
        <p:spPr bwMode="auto">
          <a:xfrm>
            <a:off x="0" y="838200"/>
            <a:ext cx="2971800" cy="2286000"/>
          </a:xfrm>
          <a:prstGeom prst="rect">
            <a:avLst/>
          </a:prstGeom>
          <a:noFill/>
          <a:ln w="9525">
            <a:solidFill>
              <a:schemeClr val="tx1"/>
            </a:solidFill>
            <a:miter lim="800000"/>
            <a:headEnd/>
            <a:tailEnd/>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algn="ctr" rtl="1" eaLnBrk="1" hangingPunct="1"/>
            <a:r>
              <a:rPr lang="ar-EG" sz="4000" b="1" smtClean="0"/>
              <a:t>السقالات المعلقة </a:t>
            </a:r>
            <a:r>
              <a:rPr lang="en-US" sz="4000" b="1" smtClean="0"/>
              <a:t>Suspended Scaffolds</a:t>
            </a:r>
          </a:p>
        </p:txBody>
      </p:sp>
      <p:pic>
        <p:nvPicPr>
          <p:cNvPr id="18439" name="Picture 7" descr="slide56"/>
          <p:cNvPicPr>
            <a:picLocks noGrp="1" noChangeAspect="1" noChangeArrowheads="1"/>
          </p:cNvPicPr>
          <p:nvPr>
            <p:ph sz="quarter" idx="1"/>
          </p:nvPr>
        </p:nvPicPr>
        <p:blipFill>
          <a:blip r:embed="rId2"/>
          <a:srcRect/>
          <a:stretch>
            <a:fillRect/>
          </a:stretch>
        </p:blipFill>
        <p:spPr>
          <a:xfrm>
            <a:off x="0" y="1600200"/>
            <a:ext cx="5029200" cy="5257800"/>
          </a:xfrm>
          <a:noFill/>
        </p:spPr>
      </p:pic>
      <p:sp>
        <p:nvSpPr>
          <p:cNvPr id="18438" name="Rectangle 6"/>
          <p:cNvSpPr>
            <a:spLocks noGrp="1" noChangeArrowheads="1"/>
          </p:cNvSpPr>
          <p:nvPr>
            <p:ph type="body" sz="half" idx="3"/>
          </p:nvPr>
        </p:nvSpPr>
        <p:spPr/>
        <p:txBody>
          <a:bodyPr/>
          <a:lstStyle/>
          <a:p>
            <a:pPr algn="r" rtl="1" eaLnBrk="1" hangingPunct="1">
              <a:lnSpc>
                <a:spcPct val="90000"/>
              </a:lnSpc>
            </a:pPr>
            <a:r>
              <a:rPr lang="ar-EG" b="1" smtClean="0"/>
              <a:t>تستخدم لتنظيف الواجهات الزجاجية.</a:t>
            </a:r>
          </a:p>
          <a:p>
            <a:pPr algn="r" rtl="1" eaLnBrk="1" hangingPunct="1">
              <a:lnSpc>
                <a:spcPct val="90000"/>
              </a:lnSpc>
            </a:pPr>
            <a:r>
              <a:rPr lang="ar-EG" b="1" smtClean="0"/>
              <a:t>يجب أن تتحمل حبال الربط 6 أمثال الحمولة القصوى للسقالة بما فيها وزن السقالة.</a:t>
            </a:r>
          </a:p>
          <a:p>
            <a:pPr algn="r" rtl="1" eaLnBrk="1" hangingPunct="1">
              <a:lnSpc>
                <a:spcPct val="90000"/>
              </a:lnSpc>
            </a:pPr>
            <a:r>
              <a:rPr lang="ar-EG" b="1" smtClean="0"/>
              <a:t>يتم ربط العاملين عليها بواسطة حبل وبراشوت ويربط الحبل فى حامل السقالة فى سطح المبنى</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Effect transition="in" filter="dissolve">
                                      <p:cBhvr>
                                        <p:cTn id="12" dur="500"/>
                                        <p:tgtEl>
                                          <p:spTgt spid="184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8">
                                            <p:txEl>
                                              <p:pRg st="1" end="1"/>
                                            </p:txEl>
                                          </p:spTgt>
                                        </p:tgtEl>
                                        <p:attrNameLst>
                                          <p:attrName>style.visibility</p:attrName>
                                        </p:attrNameLst>
                                      </p:cBhvr>
                                      <p:to>
                                        <p:strVal val="visible"/>
                                      </p:to>
                                    </p:set>
                                    <p:animEffect transition="in" filter="dissolve">
                                      <p:cBhvr>
                                        <p:cTn id="17" dur="500"/>
                                        <p:tgtEl>
                                          <p:spTgt spid="1843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8">
                                            <p:txEl>
                                              <p:pRg st="2" end="2"/>
                                            </p:txEl>
                                          </p:spTgt>
                                        </p:tgtEl>
                                        <p:attrNameLst>
                                          <p:attrName>style.visibility</p:attrName>
                                        </p:attrNameLst>
                                      </p:cBhvr>
                                      <p:to>
                                        <p:strVal val="visible"/>
                                      </p:to>
                                    </p:set>
                                    <p:animEffect transition="in" filter="dissolve">
                                      <p:cBhvr>
                                        <p:cTn id="22" dur="500"/>
                                        <p:tgtEl>
                                          <p:spTgt spid="1843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18439"/>
                                        </p:tgtEl>
                                        <p:attrNameLst>
                                          <p:attrName>style.visibility</p:attrName>
                                        </p:attrNameLst>
                                      </p:cBhvr>
                                      <p:to>
                                        <p:strVal val="visible"/>
                                      </p:to>
                                    </p:set>
                                    <p:animScale>
                                      <p:cBhvr>
                                        <p:cTn id="27" dur="1000" decel="50000" fill="hold">
                                          <p:stCondLst>
                                            <p:cond delay="0"/>
                                          </p:stCondLst>
                                        </p:cTn>
                                        <p:tgtEl>
                                          <p:spTgt spid="184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8439"/>
                                        </p:tgtEl>
                                        <p:attrNameLst>
                                          <p:attrName>ppt_x</p:attrName>
                                          <p:attrName>ppt_y</p:attrName>
                                        </p:attrNameLst>
                                      </p:cBhvr>
                                    </p:animMotion>
                                    <p:animEffect transition="in" filter="fade">
                                      <p:cBhvr>
                                        <p:cTn id="29"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7_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Scale>
                                      <p:cBhvr>
                                        <p:cTn id="7" dur="1000" decel="50000" fill="hold">
                                          <p:stCondLst>
                                            <p:cond delay="0"/>
                                          </p:stCondLst>
                                        </p:cTn>
                                        <p:tgtEl>
                                          <p:spTgt spid="215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8"/>
                                        </p:tgtEl>
                                        <p:attrNameLst>
                                          <p:attrName>ppt_x</p:attrName>
                                          <p:attrName>ppt_y</p:attrName>
                                        </p:attrNameLst>
                                      </p:cBhvr>
                                    </p:animMotion>
                                    <p:animEffect transition="in" filter="fade">
                                      <p:cBhvr>
                                        <p:cTn id="9"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7_9"/>
          <p:cNvPicPr>
            <a:picLocks noChangeAspect="1" noChangeArrowheads="1"/>
          </p:cNvPicPr>
          <p:nvPr/>
        </p:nvPicPr>
        <p:blipFill>
          <a:blip r:embed="rId2"/>
          <a:srcRect/>
          <a:stretch>
            <a:fillRect/>
          </a:stretch>
        </p:blipFill>
        <p:spPr bwMode="auto">
          <a:xfrm>
            <a:off x="0" y="685800"/>
            <a:ext cx="9144000" cy="5257800"/>
          </a:xfrm>
          <a:prstGeom prst="rect">
            <a:avLst/>
          </a:prstGeom>
          <a:noFill/>
          <a:ln w="9525">
            <a:noFill/>
            <a:miter lim="800000"/>
            <a:headEnd/>
            <a:tailEnd/>
          </a:ln>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32"/>
          <p:cNvPicPr>
            <a:picLocks noChangeAspect="1" noChangeArrowheads="1"/>
          </p:cNvPicPr>
          <p:nvPr/>
        </p:nvPicPr>
        <p:blipFill>
          <a:blip r:embed="rId2"/>
          <a:srcRect/>
          <a:stretch>
            <a:fillRect/>
          </a:stretch>
        </p:blipFill>
        <p:spPr bwMode="auto">
          <a:xfrm>
            <a:off x="1371600" y="228600"/>
            <a:ext cx="6553200" cy="632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Scale>
                                      <p:cBhvr>
                                        <p:cTn id="7" dur="1000" decel="50000" fill="hold">
                                          <p:stCondLst>
                                            <p:cond delay="0"/>
                                          </p:stCondLst>
                                        </p:cTn>
                                        <p:tgtEl>
                                          <p:spTgt spid="225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2"/>
                                        </p:tgtEl>
                                        <p:attrNameLst>
                                          <p:attrName>ppt_x</p:attrName>
                                          <p:attrName>ppt_y</p:attrName>
                                        </p:attrNameLst>
                                      </p:cBhvr>
                                    </p:animMotion>
                                    <p:animEffect transition="in" filter="fade">
                                      <p:cBhvr>
                                        <p:cTn id="9"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rtl="1" eaLnBrk="1" hangingPunct="1"/>
            <a:r>
              <a:rPr lang="ar-EG" b="1" smtClean="0"/>
              <a:t>المتطلبات العامة للسلامة فى السقالات</a:t>
            </a:r>
            <a:endParaRPr lang="en-US" b="1" smtClean="0"/>
          </a:p>
        </p:txBody>
      </p:sp>
      <p:sp>
        <p:nvSpPr>
          <p:cNvPr id="23555" name="Rectangle 3"/>
          <p:cNvSpPr>
            <a:spLocks noGrp="1" noChangeArrowheads="1"/>
          </p:cNvSpPr>
          <p:nvPr>
            <p:ph type="body" idx="1"/>
          </p:nvPr>
        </p:nvSpPr>
        <p:spPr/>
        <p:txBody>
          <a:bodyPr/>
          <a:lstStyle/>
          <a:p>
            <a:pPr algn="r" rtl="1" eaLnBrk="1" hangingPunct="1">
              <a:lnSpc>
                <a:spcPct val="90000"/>
              </a:lnSpc>
            </a:pPr>
            <a:r>
              <a:rPr lang="ar-EG" b="1" smtClean="0"/>
              <a:t>يتم تصميم وتركيب السقالات بواسطة أشخاص مؤهلين ومدربين على ذلك.</a:t>
            </a:r>
          </a:p>
          <a:p>
            <a:pPr algn="r" rtl="1" eaLnBrk="1" hangingPunct="1">
              <a:lnSpc>
                <a:spcPct val="90000"/>
              </a:lnSpc>
            </a:pPr>
            <a:r>
              <a:rPr lang="ar-EG" b="1" smtClean="0"/>
              <a:t>يتم تصميم السقالات بمعامل امان 4:1 ، بحيث تتحمل السقالة 4 أمثال الحمولة القصوى المحتملة.</a:t>
            </a:r>
          </a:p>
          <a:p>
            <a:pPr algn="r" rtl="1" eaLnBrk="1" hangingPunct="1">
              <a:lnSpc>
                <a:spcPct val="90000"/>
              </a:lnSpc>
            </a:pPr>
            <a:r>
              <a:rPr lang="ar-EG" b="1" smtClean="0"/>
              <a:t>يجب أن تكون مسامير وصواميل الربط ذات حجم مناسب وأعداد كافية ، مع ضرورة ربط المسامير بكامل أطوالها وأعدادها.</a:t>
            </a:r>
          </a:p>
          <a:p>
            <a:pPr algn="r" rtl="1" eaLnBrk="1" hangingPunct="1">
              <a:lnSpc>
                <a:spcPct val="90000"/>
              </a:lnSpc>
            </a:pPr>
            <a:r>
              <a:rPr lang="ar-EG" b="1" smtClean="0"/>
              <a:t>الأخشاب المكونة لمنصة السقالة يجب تثبيتها جيدا أو ألا تقل المسافة عن 30سم </a:t>
            </a:r>
            <a:r>
              <a:rPr lang="en-US" b="1" smtClean="0"/>
              <a:t>(overlapping)</a:t>
            </a:r>
            <a:r>
              <a:rPr lang="ar-EG" b="1" smtClean="0"/>
              <a:t> كذلك لا يقل بروز الأخشاب من كل جانب عن 15 سم</a:t>
            </a:r>
          </a:p>
          <a:p>
            <a:pPr algn="r" rtl="1" eaLnBrk="1" hangingPunct="1">
              <a:lnSpc>
                <a:spcPct val="90000"/>
              </a:lnSpc>
            </a:pPr>
            <a:r>
              <a:rPr lang="ar-EG" b="1" smtClean="0"/>
              <a:t>يجب توفير سلالم آمنة للصعود على منصة السقالة.</a:t>
            </a:r>
          </a:p>
          <a:p>
            <a:pPr algn="r" rtl="1" eaLnBrk="1" hangingPunct="1">
              <a:lnSpc>
                <a:spcPct val="90000"/>
              </a:lnSpc>
            </a:pPr>
            <a:endParaRPr lang="ar-EG" b="1" smtClean="0"/>
          </a:p>
          <a:p>
            <a:pPr algn="r" rtl="1" eaLnBrk="1" hangingPunct="1">
              <a:lnSpc>
                <a:spcPct val="90000"/>
              </a:lnSpc>
            </a:pPr>
            <a:endParaRPr lang="ar-EG" b="1" smtClean="0"/>
          </a:p>
          <a:p>
            <a:pPr algn="r" rtl="1" eaLnBrk="1" hangingPunct="1">
              <a:lnSpc>
                <a:spcPct val="90000"/>
              </a:lnSpc>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ssolve">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ssolve">
                                      <p:cBhvr>
                                        <p:cTn id="22" dur="500"/>
                                        <p:tgtEl>
                                          <p:spTgt spid="235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dissolve">
                                      <p:cBhvr>
                                        <p:cTn id="27" dur="500"/>
                                        <p:tgtEl>
                                          <p:spTgt spid="235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dissolve">
                                      <p:cBhvr>
                                        <p:cTn id="3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609600" y="304800"/>
            <a:ext cx="7924800" cy="6019800"/>
          </a:xfrm>
          <a:prstGeom prst="rect">
            <a:avLst/>
          </a:prstGeom>
          <a:noFill/>
          <a:ln w="9525">
            <a:noFill/>
            <a:miter lim="800000"/>
            <a:headEnd/>
            <a:tailEnd/>
          </a:ln>
          <a:effectLst/>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86808" cy="2667000"/>
          </a:xfrm>
          <a:prstGeom prst="rect">
            <a:avLst/>
          </a:prstGeom>
        </p:spPr>
        <p:txBody>
          <a:bodyPr anchor="t">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
            </a:r>
            <a:br>
              <a:rPr kumimoji="0" lang="en-US" sz="2800" b="0" i="0" u="none" strike="noStrike" kern="1200" cap="none" spc="0" normalizeH="0" baseline="0" noProof="0" dirty="0" smtClean="0">
                <a:ln>
                  <a:noFill/>
                </a:ln>
                <a:solidFill>
                  <a:schemeClr val="tx2"/>
                </a:solidFill>
                <a:effectLst/>
                <a:uLnTx/>
                <a:uFillTx/>
                <a:latin typeface="+mj-lt"/>
                <a:ea typeface="+mj-ea"/>
                <a:cs typeface="+mj-cs"/>
              </a:rPr>
            </a:br>
            <a:r>
              <a:rPr kumimoji="0" lang="ar-EG" sz="6000" b="1" i="1" u="none" strike="noStrike" kern="1200" cap="none" spc="0" normalizeH="0" baseline="0" noProof="0" dirty="0" smtClean="0">
                <a:ln>
                  <a:noFill/>
                </a:ln>
                <a:solidFill>
                  <a:schemeClr val="tx2"/>
                </a:solidFill>
                <a:effectLst/>
                <a:uLnTx/>
                <a:uFillTx/>
                <a:latin typeface="GE Jarida Heavy" pitchFamily="18" charset="-78"/>
                <a:ea typeface="GE Jarida Heavy" pitchFamily="18" charset="-78"/>
                <a:cs typeface="GE Jarida Heavy" pitchFamily="18" charset="-78"/>
              </a:rPr>
              <a:t>برنامج تدريب </a:t>
            </a:r>
            <a:br>
              <a:rPr kumimoji="0" lang="ar-EG" sz="6000" b="1" i="1" u="none" strike="noStrike" kern="1200" cap="none" spc="0" normalizeH="0" baseline="0" noProof="0" dirty="0" smtClean="0">
                <a:ln>
                  <a:noFill/>
                </a:ln>
                <a:solidFill>
                  <a:schemeClr val="tx2"/>
                </a:solidFill>
                <a:effectLst/>
                <a:uLnTx/>
                <a:uFillTx/>
                <a:latin typeface="GE Jarida Heavy" pitchFamily="18" charset="-78"/>
                <a:ea typeface="GE Jarida Heavy" pitchFamily="18" charset="-78"/>
                <a:cs typeface="GE Jarida Heavy" pitchFamily="18" charset="-78"/>
              </a:rPr>
            </a:br>
            <a:r>
              <a:rPr kumimoji="0" lang="ar-EG" sz="6000" b="1" i="1" u="none" strike="noStrike" kern="1200" cap="none" spc="0" normalizeH="0" baseline="0" noProof="0" dirty="0" smtClean="0">
                <a:ln>
                  <a:noFill/>
                </a:ln>
                <a:solidFill>
                  <a:schemeClr val="tx2"/>
                </a:solidFill>
                <a:effectLst/>
                <a:uLnTx/>
                <a:uFillTx/>
                <a:latin typeface="GE Jarida Heavy" pitchFamily="18" charset="-78"/>
                <a:ea typeface="GE Jarida Heavy" pitchFamily="18" charset="-78"/>
                <a:cs typeface="GE Jarida Heavy" pitchFamily="18" charset="-78"/>
              </a:rPr>
              <a:t>مختص سقالات معتمد </a:t>
            </a:r>
            <a:endParaRPr kumimoji="0" lang="ar-EG" sz="5300" b="1" i="1" u="none" strike="noStrike" kern="1200" cap="none" spc="0" normalizeH="0" baseline="0" noProof="0" dirty="0">
              <a:ln>
                <a:noFill/>
              </a:ln>
              <a:solidFill>
                <a:schemeClr val="tx2"/>
              </a:solidFill>
              <a:effectLst/>
              <a:uLnTx/>
              <a:uFillTx/>
              <a:latin typeface="GE Jarida Heavy" pitchFamily="18" charset="-78"/>
              <a:ea typeface="GE Jarida Heavy" pitchFamily="18" charset="-78"/>
              <a:cs typeface="GE Jarida Heavy" pitchFamily="18" charset="-78"/>
            </a:endParaRPr>
          </a:p>
        </p:txBody>
      </p:sp>
      <p:sp>
        <p:nvSpPr>
          <p:cNvPr id="5" name="Content Placeholder 2"/>
          <p:cNvSpPr txBox="1">
            <a:spLocks/>
          </p:cNvSpPr>
          <p:nvPr/>
        </p:nvSpPr>
        <p:spPr>
          <a:xfrm>
            <a:off x="500034" y="2468880"/>
            <a:ext cx="8229600" cy="41605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المراجع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مواصفات الاوشا , الجزء الفرعى ( </a:t>
            </a:r>
            <a:r>
              <a:rPr kumimoji="0" lang="en-US"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L</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السقالات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rgbClr val="FFFF00"/>
                </a:solidFill>
                <a:effectLst/>
                <a:uLnTx/>
                <a:uFillTx/>
                <a:latin typeface="+mn-lt"/>
                <a:ea typeface="+mn-ea"/>
                <a:cs typeface="+mn-cs"/>
              </a:rPr>
              <a:t>29CFR1926.450  - 454</a:t>
            </a:r>
            <a:endParaRPr kumimoji="0" lang="ar-EG" sz="2600" b="0" i="0" u="none" strike="noStrike" kern="1200" cap="none" spc="0" normalizeH="0" baseline="0" noProof="0" dirty="0" smtClean="0">
              <a:ln>
                <a:noFill/>
              </a:ln>
              <a:solidFill>
                <a:srgbClr val="FFFF00"/>
              </a:solidFill>
              <a:effectLst/>
              <a:uLnTx/>
              <a:uFillTx/>
              <a:latin typeface="+mn-lt"/>
              <a:ea typeface="+mn-ea"/>
              <a:cs typeface="+mn-cs"/>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معهد التدريب على السقالات (دليل تعليم المختصين)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(هيوستن ، تكساس الولايات المتحدة الامريكية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7772400" cy="914400"/>
          </a:xfrm>
        </p:spPr>
        <p:txBody>
          <a:bodyPr/>
          <a:lstStyle/>
          <a:p>
            <a:pPr algn="ctr" eaLnBrk="1" hangingPunct="1"/>
            <a:r>
              <a:rPr lang="ar-EG" b="1" smtClean="0"/>
              <a:t>المتطلبات العامة</a:t>
            </a:r>
            <a:endParaRPr lang="en-US" b="1" smtClean="0"/>
          </a:p>
        </p:txBody>
      </p:sp>
      <p:sp>
        <p:nvSpPr>
          <p:cNvPr id="24579" name="Rectangle 3"/>
          <p:cNvSpPr>
            <a:spLocks noGrp="1" noChangeArrowheads="1"/>
          </p:cNvSpPr>
          <p:nvPr>
            <p:ph type="body" idx="1"/>
          </p:nvPr>
        </p:nvSpPr>
        <p:spPr>
          <a:xfrm>
            <a:off x="914400" y="1143000"/>
            <a:ext cx="7924800" cy="4987925"/>
          </a:xfrm>
        </p:spPr>
        <p:txBody>
          <a:bodyPr/>
          <a:lstStyle/>
          <a:p>
            <a:pPr algn="r" rtl="1" eaLnBrk="1" hangingPunct="1">
              <a:lnSpc>
                <a:spcPct val="90000"/>
              </a:lnSpc>
            </a:pPr>
            <a:r>
              <a:rPr lang="ar-EG" b="1" smtClean="0"/>
              <a:t>غير مسموح العمل على منصات السقالات فى حالة وجود عواصف ورياح قوية.</a:t>
            </a:r>
          </a:p>
          <a:p>
            <a:pPr algn="r" rtl="1" eaLnBrk="1" hangingPunct="1">
              <a:lnSpc>
                <a:spcPct val="90000"/>
              </a:lnSpc>
            </a:pPr>
            <a:r>
              <a:rPr lang="ar-EG" b="1" smtClean="0"/>
              <a:t>غير مسموح بتراكم المعدات أو المواد على منصة السقالة.</a:t>
            </a:r>
          </a:p>
          <a:p>
            <a:pPr algn="r" rtl="1" eaLnBrk="1" hangingPunct="1">
              <a:lnSpc>
                <a:spcPct val="90000"/>
              </a:lnSpc>
            </a:pPr>
            <a:r>
              <a:rPr lang="ar-EG" b="1" smtClean="0"/>
              <a:t>حبال الربط الخاصة بالسقالات المعلقة يجب أن تتحمل 6 مرات الحمولة القصوى للسقالة.</a:t>
            </a:r>
          </a:p>
          <a:p>
            <a:pPr algn="r" rtl="1" eaLnBrk="1" hangingPunct="1">
              <a:lnSpc>
                <a:spcPct val="90000"/>
              </a:lnSpc>
            </a:pPr>
            <a:r>
              <a:rPr lang="ar-EG" b="1" smtClean="0"/>
              <a:t>تحدد الأوشا إرتفاع 10 قدم (3 متر) هو الإرتفاع اللازم لضرورة توفير وسائل الحماية من السقوط من السقالات.</a:t>
            </a:r>
          </a:p>
          <a:p>
            <a:pPr algn="r" rtl="1" eaLnBrk="1" hangingPunct="1">
              <a:lnSpc>
                <a:spcPct val="90000"/>
              </a:lnSpc>
            </a:pPr>
            <a:r>
              <a:rPr lang="ar-EG" b="1" smtClean="0"/>
              <a:t>يجب عدم تركيب أو نصب السقالات بمسافة تقل عن 10 قدم (3 متر) من الأسلاك الكهربائية .</a:t>
            </a:r>
          </a:p>
          <a:p>
            <a:pPr algn="r" rtl="1" eaLnBrk="1" hangingPunct="1">
              <a:lnSpc>
                <a:spcPct val="90000"/>
              </a:lnSpc>
            </a:pPr>
            <a:r>
              <a:rPr lang="ar-EG" b="1" smtClean="0"/>
              <a:t>فى حالة زيادة إرتفاع السقالة عن أربعة (4) أمثال عرضها ، يتم تثبيتها كل 26 قدم رأسيا ، كل 30 قدم أفقيا.</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dissolve">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dissolve">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dissolve">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dissolve">
                                      <p:cBhvr>
                                        <p:cTn id="32" dur="500"/>
                                        <p:tgtEl>
                                          <p:spTgt spid="24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dissolve">
                                      <p:cBhvr>
                                        <p:cTn id="3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lechazd0005%282%29"/>
          <p:cNvPicPr>
            <a:picLocks noChangeAspect="1" noChangeArrowheads="1"/>
          </p:cNvPicPr>
          <p:nvPr/>
        </p:nvPicPr>
        <p:blipFill>
          <a:blip r:embed="rId2"/>
          <a:srcRect/>
          <a:stretch>
            <a:fillRect/>
          </a:stretch>
        </p:blipFill>
        <p:spPr bwMode="auto">
          <a:xfrm>
            <a:off x="304800" y="304800"/>
            <a:ext cx="8458200" cy="6019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algn="ctr" rtl="1" eaLnBrk="1" hangingPunct="1"/>
            <a:r>
              <a:rPr lang="ar-EG" sz="4800" b="1" smtClean="0"/>
              <a:t>قواعد السقالات</a:t>
            </a:r>
            <a:endParaRPr lang="en-US" sz="4800" b="1" smtClean="0"/>
          </a:p>
        </p:txBody>
      </p:sp>
      <p:pic>
        <p:nvPicPr>
          <p:cNvPr id="25612" name="Picture 12" descr="scaf4"/>
          <p:cNvPicPr>
            <a:picLocks noGrp="1" noChangeAspect="1" noChangeArrowheads="1"/>
          </p:cNvPicPr>
          <p:nvPr>
            <p:ph sz="quarter" idx="1"/>
          </p:nvPr>
        </p:nvPicPr>
        <p:blipFill>
          <a:blip r:embed="rId2"/>
          <a:srcRect/>
          <a:stretch>
            <a:fillRect/>
          </a:stretch>
        </p:blipFill>
        <p:spPr>
          <a:xfrm>
            <a:off x="0" y="1524000"/>
            <a:ext cx="4724400" cy="2362200"/>
          </a:xfrm>
          <a:noFill/>
        </p:spPr>
      </p:pic>
      <p:sp>
        <p:nvSpPr>
          <p:cNvPr id="25606" name="Rectangle 6"/>
          <p:cNvSpPr>
            <a:spLocks noGrp="1" noChangeArrowheads="1"/>
          </p:cNvSpPr>
          <p:nvPr>
            <p:ph type="body" sz="half" idx="3"/>
          </p:nvPr>
        </p:nvSpPr>
        <p:spPr/>
        <p:txBody>
          <a:bodyPr/>
          <a:lstStyle/>
          <a:p>
            <a:pPr algn="r" rtl="1" eaLnBrk="1" hangingPunct="1"/>
            <a:r>
              <a:rPr lang="ar-EG" sz="2400" b="1" smtClean="0"/>
              <a:t>قوة ومتانة السقالة يعتمد على قواعدها.</a:t>
            </a:r>
          </a:p>
          <a:p>
            <a:pPr algn="r" rtl="1" eaLnBrk="1" hangingPunct="1"/>
            <a:r>
              <a:rPr lang="ar-EG" sz="2400" b="1" smtClean="0"/>
              <a:t>عديد من حوادث إنهيار السقالات كانت بسبب ضعف قواعدها.</a:t>
            </a:r>
          </a:p>
          <a:p>
            <a:pPr algn="r" rtl="1" eaLnBrk="1" hangingPunct="1"/>
            <a:r>
              <a:rPr lang="ar-EG" sz="2400" b="1" smtClean="0"/>
              <a:t>يجب تثبيت ألواح تحت أرجل السقالات.</a:t>
            </a:r>
          </a:p>
          <a:p>
            <a:pPr algn="r" rtl="1" eaLnBrk="1" hangingPunct="1"/>
            <a:r>
              <a:rPr lang="ar-EG" sz="2400" b="1" smtClean="0"/>
              <a:t>يفضل إستعمال ألواح للوقاية من الوحل </a:t>
            </a:r>
            <a:r>
              <a:rPr lang="en-US" sz="2400" b="1" smtClean="0"/>
              <a:t>Mudsill</a:t>
            </a:r>
            <a:r>
              <a:rPr lang="ar-EG" sz="2400" b="1" smtClean="0"/>
              <a:t> بحيث تمتد مسافة 9 بوصة من كل جانب ولا يقل سمكها عن 2 بوصة وعرضها عن 10 بوصة</a:t>
            </a:r>
            <a:endParaRPr lang="en-US" sz="2400" b="1" smtClean="0"/>
          </a:p>
        </p:txBody>
      </p:sp>
      <p:pic>
        <p:nvPicPr>
          <p:cNvPr id="25614" name="Picture 14" descr="scaf5"/>
          <p:cNvPicPr>
            <a:picLocks noGrp="1" noChangeAspect="1" noChangeArrowheads="1"/>
          </p:cNvPicPr>
          <p:nvPr>
            <p:ph sz="quarter" idx="2"/>
          </p:nvPr>
        </p:nvPicPr>
        <p:blipFill>
          <a:blip r:embed="rId3"/>
          <a:srcRect/>
          <a:stretch>
            <a:fillRect/>
          </a:stretch>
        </p:blipFill>
        <p:spPr>
          <a:xfrm>
            <a:off x="0" y="3948113"/>
            <a:ext cx="4724400" cy="26050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Effect transition="in" filter="dissolve">
                                      <p:cBhvr>
                                        <p:cTn id="12" dur="500"/>
                                        <p:tgtEl>
                                          <p:spTgt spid="256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6">
                                            <p:txEl>
                                              <p:pRg st="1" end="1"/>
                                            </p:txEl>
                                          </p:spTgt>
                                        </p:tgtEl>
                                        <p:attrNameLst>
                                          <p:attrName>style.visibility</p:attrName>
                                        </p:attrNameLst>
                                      </p:cBhvr>
                                      <p:to>
                                        <p:strVal val="visible"/>
                                      </p:to>
                                    </p:set>
                                    <p:animEffect transition="in" filter="dissolve">
                                      <p:cBhvr>
                                        <p:cTn id="17" dur="500"/>
                                        <p:tgtEl>
                                          <p:spTgt spid="256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6">
                                            <p:txEl>
                                              <p:pRg st="2" end="2"/>
                                            </p:txEl>
                                          </p:spTgt>
                                        </p:tgtEl>
                                        <p:attrNameLst>
                                          <p:attrName>style.visibility</p:attrName>
                                        </p:attrNameLst>
                                      </p:cBhvr>
                                      <p:to>
                                        <p:strVal val="visible"/>
                                      </p:to>
                                    </p:set>
                                    <p:animEffect transition="in" filter="dissolve">
                                      <p:cBhvr>
                                        <p:cTn id="22" dur="500"/>
                                        <p:tgtEl>
                                          <p:spTgt spid="256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6">
                                            <p:txEl>
                                              <p:pRg st="3" end="3"/>
                                            </p:txEl>
                                          </p:spTgt>
                                        </p:tgtEl>
                                        <p:attrNameLst>
                                          <p:attrName>style.visibility</p:attrName>
                                        </p:attrNameLst>
                                      </p:cBhvr>
                                      <p:to>
                                        <p:strVal val="visible"/>
                                      </p:to>
                                    </p:set>
                                    <p:animEffect transition="in" filter="dissolve">
                                      <p:cBhvr>
                                        <p:cTn id="27" dur="500"/>
                                        <p:tgtEl>
                                          <p:spTgt spid="2560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25612"/>
                                        </p:tgtEl>
                                        <p:attrNameLst>
                                          <p:attrName>style.visibility</p:attrName>
                                        </p:attrNameLst>
                                      </p:cBhvr>
                                      <p:to>
                                        <p:strVal val="visible"/>
                                      </p:to>
                                    </p:set>
                                    <p:animScale>
                                      <p:cBhvr>
                                        <p:cTn id="32" dur="1000" decel="50000" fill="hold">
                                          <p:stCondLst>
                                            <p:cond delay="0"/>
                                          </p:stCondLst>
                                        </p:cTn>
                                        <p:tgtEl>
                                          <p:spTgt spid="256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5612"/>
                                        </p:tgtEl>
                                        <p:attrNameLst>
                                          <p:attrName>ppt_x</p:attrName>
                                          <p:attrName>ppt_y</p:attrName>
                                        </p:attrNameLst>
                                      </p:cBhvr>
                                    </p:animMotion>
                                    <p:animEffect transition="in" filter="fade">
                                      <p:cBhvr>
                                        <p:cTn id="34" dur="1000"/>
                                        <p:tgtEl>
                                          <p:spTgt spid="256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25614"/>
                                        </p:tgtEl>
                                        <p:attrNameLst>
                                          <p:attrName>style.visibility</p:attrName>
                                        </p:attrNameLst>
                                      </p:cBhvr>
                                      <p:to>
                                        <p:strVal val="visible"/>
                                      </p:to>
                                    </p:set>
                                    <p:animScale>
                                      <p:cBhvr>
                                        <p:cTn id="39" dur="1000" decel="50000" fill="hold">
                                          <p:stCondLst>
                                            <p:cond delay="0"/>
                                          </p:stCondLst>
                                        </p:cTn>
                                        <p:tgtEl>
                                          <p:spTgt spid="256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5614"/>
                                        </p:tgtEl>
                                        <p:attrNameLst>
                                          <p:attrName>ppt_x</p:attrName>
                                          <p:attrName>ppt_y</p:attrName>
                                        </p:attrNameLst>
                                      </p:cBhvr>
                                    </p:animMotion>
                                    <p:animEffect transition="in" filter="fade">
                                      <p:cBhvr>
                                        <p:cTn id="41" dur="10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04800"/>
            <a:ext cx="9144000" cy="762000"/>
          </a:xfrm>
        </p:spPr>
        <p:txBody>
          <a:bodyPr>
            <a:normAutofit fontScale="90000"/>
          </a:bodyPr>
          <a:lstStyle/>
          <a:p>
            <a:pPr eaLnBrk="1" hangingPunct="1"/>
            <a:r>
              <a:rPr lang="en-US" smtClean="0"/>
              <a:t>Scaffold Support Examples</a:t>
            </a:r>
          </a:p>
        </p:txBody>
      </p:sp>
      <p:sp>
        <p:nvSpPr>
          <p:cNvPr id="26627" name="Rectangle 3"/>
          <p:cNvSpPr>
            <a:spLocks noGrp="1" noChangeArrowheads="1"/>
          </p:cNvSpPr>
          <p:nvPr>
            <p:ph type="body" sz="half" idx="3"/>
          </p:nvPr>
        </p:nvSpPr>
        <p:spPr>
          <a:xfrm>
            <a:off x="228600" y="5257800"/>
            <a:ext cx="8686800" cy="609600"/>
          </a:xfrm>
        </p:spPr>
        <p:txBody>
          <a:bodyPr/>
          <a:lstStyle/>
          <a:p>
            <a:pPr marL="0" indent="0" eaLnBrk="1" hangingPunct="1">
              <a:lnSpc>
                <a:spcPct val="75000"/>
              </a:lnSpc>
              <a:buFont typeface="Wingdings" pitchFamily="2" charset="2"/>
              <a:buNone/>
            </a:pPr>
            <a:r>
              <a:rPr lang="en-US" sz="2000" b="1" smtClean="0"/>
              <a:t>    Good support			Inadequate support –</a:t>
            </a:r>
          </a:p>
          <a:p>
            <a:pPr marL="0" indent="0" eaLnBrk="1" hangingPunct="1">
              <a:lnSpc>
                <a:spcPct val="75000"/>
              </a:lnSpc>
              <a:buFont typeface="Wingdings" pitchFamily="2" charset="2"/>
              <a:buNone/>
            </a:pPr>
            <a:r>
              <a:rPr lang="en-US" sz="2000" b="1" smtClean="0"/>
              <a:t>                                               	in danger of collapse?</a:t>
            </a:r>
          </a:p>
        </p:txBody>
      </p:sp>
      <p:pic>
        <p:nvPicPr>
          <p:cNvPr id="26628" name="Picture 4" descr="New-scaf09"/>
          <p:cNvPicPr>
            <a:picLocks noGrp="1" noChangeAspect="1" noChangeArrowheads="1"/>
          </p:cNvPicPr>
          <p:nvPr>
            <p:ph sz="quarter" idx="1"/>
          </p:nvPr>
        </p:nvPicPr>
        <p:blipFill>
          <a:blip r:embed="rId3"/>
          <a:srcRect/>
          <a:stretch>
            <a:fillRect/>
          </a:stretch>
        </p:blipFill>
        <p:spPr>
          <a:xfrm>
            <a:off x="0" y="1341438"/>
            <a:ext cx="4114800" cy="3609975"/>
          </a:xfrm>
          <a:noFill/>
        </p:spPr>
      </p:pic>
      <p:sp>
        <p:nvSpPr>
          <p:cNvPr id="26629" name="Rectangle 5"/>
          <p:cNvSpPr>
            <a:spLocks noChangeArrowheads="1"/>
          </p:cNvSpPr>
          <p:nvPr/>
        </p:nvSpPr>
        <p:spPr bwMode="auto">
          <a:xfrm>
            <a:off x="0" y="2133600"/>
            <a:ext cx="1517650" cy="396875"/>
          </a:xfrm>
          <a:prstGeom prst="rect">
            <a:avLst/>
          </a:prstGeom>
          <a:solidFill>
            <a:srgbClr val="339966"/>
          </a:solidFill>
          <a:ln w="9525">
            <a:noFill/>
            <a:miter lim="800000"/>
            <a:headEnd/>
            <a:tailEnd/>
          </a:ln>
          <a:effectLst/>
        </p:spPr>
        <p:txBody>
          <a:bodyPr>
            <a:spAutoFit/>
          </a:bodyPr>
          <a:lstStyle/>
          <a:p>
            <a:pPr eaLnBrk="0" hangingPunct="0"/>
            <a:r>
              <a:rPr lang="en-US" sz="2000">
                <a:solidFill>
                  <a:srgbClr val="FFFF00"/>
                </a:solidFill>
                <a:latin typeface="Times New Roman" pitchFamily="18" charset="0"/>
              </a:rPr>
              <a:t> </a:t>
            </a:r>
            <a:r>
              <a:rPr lang="en-US" sz="2000" b="1"/>
              <a:t>Base plate</a:t>
            </a:r>
          </a:p>
        </p:txBody>
      </p:sp>
      <p:sp>
        <p:nvSpPr>
          <p:cNvPr id="26630" name="Line 6"/>
          <p:cNvSpPr>
            <a:spLocks noChangeShapeType="1"/>
          </p:cNvSpPr>
          <p:nvPr/>
        </p:nvSpPr>
        <p:spPr bwMode="auto">
          <a:xfrm>
            <a:off x="1295400" y="2590800"/>
            <a:ext cx="381000" cy="533400"/>
          </a:xfrm>
          <a:prstGeom prst="line">
            <a:avLst/>
          </a:prstGeom>
          <a:noFill/>
          <a:ln w="28575">
            <a:solidFill>
              <a:srgbClr val="FF0000"/>
            </a:solidFill>
            <a:round/>
            <a:headEnd/>
            <a:tailEnd type="triangle" w="med" len="med"/>
          </a:ln>
          <a:effectLst/>
        </p:spPr>
        <p:txBody>
          <a:bodyPr wrap="none" anchor="ctr"/>
          <a:lstStyle/>
          <a:p>
            <a:endParaRPr lang="ar-EG"/>
          </a:p>
        </p:txBody>
      </p:sp>
      <p:sp>
        <p:nvSpPr>
          <p:cNvPr id="26631" name="Line 7"/>
          <p:cNvSpPr>
            <a:spLocks noChangeShapeType="1"/>
          </p:cNvSpPr>
          <p:nvPr/>
        </p:nvSpPr>
        <p:spPr bwMode="auto">
          <a:xfrm flipV="1">
            <a:off x="1371600" y="4648200"/>
            <a:ext cx="990600" cy="228600"/>
          </a:xfrm>
          <a:prstGeom prst="line">
            <a:avLst/>
          </a:prstGeom>
          <a:noFill/>
          <a:ln w="28575">
            <a:solidFill>
              <a:srgbClr val="FF0000"/>
            </a:solidFill>
            <a:round/>
            <a:headEnd/>
            <a:tailEnd type="triangle" w="med" len="med"/>
          </a:ln>
          <a:effectLst/>
        </p:spPr>
        <p:txBody>
          <a:bodyPr wrap="none" anchor="ctr"/>
          <a:lstStyle/>
          <a:p>
            <a:endParaRPr lang="ar-EG"/>
          </a:p>
        </p:txBody>
      </p:sp>
      <p:sp>
        <p:nvSpPr>
          <p:cNvPr id="26632" name="Rectangle 8"/>
          <p:cNvSpPr>
            <a:spLocks noChangeArrowheads="1"/>
          </p:cNvSpPr>
          <p:nvPr/>
        </p:nvSpPr>
        <p:spPr bwMode="auto">
          <a:xfrm>
            <a:off x="0" y="4648200"/>
            <a:ext cx="1371600" cy="396875"/>
          </a:xfrm>
          <a:prstGeom prst="rect">
            <a:avLst/>
          </a:prstGeom>
          <a:solidFill>
            <a:srgbClr val="339966"/>
          </a:solidFill>
          <a:ln w="9525">
            <a:noFill/>
            <a:miter lim="800000"/>
            <a:headEnd/>
            <a:tailEnd/>
          </a:ln>
          <a:effectLst/>
        </p:spPr>
        <p:txBody>
          <a:bodyPr>
            <a:spAutoFit/>
          </a:bodyPr>
          <a:lstStyle/>
          <a:p>
            <a:pPr algn="ctr" eaLnBrk="0" hangingPunct="0"/>
            <a:r>
              <a:rPr lang="en-US" sz="2000" b="1"/>
              <a:t>Mud sills</a:t>
            </a:r>
          </a:p>
        </p:txBody>
      </p:sp>
      <p:pic>
        <p:nvPicPr>
          <p:cNvPr id="26633" name="Picture 9" descr="Slide1"/>
          <p:cNvPicPr>
            <a:picLocks noGrp="1" noChangeAspect="1" noChangeArrowheads="1"/>
          </p:cNvPicPr>
          <p:nvPr>
            <p:ph sz="quarter" idx="2"/>
          </p:nvPr>
        </p:nvPicPr>
        <p:blipFill>
          <a:blip r:embed="rId4"/>
          <a:srcRect l="13333" t="15926" r="14444" b="15926"/>
          <a:stretch>
            <a:fillRect/>
          </a:stretch>
        </p:blipFill>
        <p:spPr>
          <a:xfrm>
            <a:off x="4343400" y="1497013"/>
            <a:ext cx="4800600" cy="339725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algn="ctr" rtl="1" eaLnBrk="1" hangingPunct="1"/>
            <a:r>
              <a:rPr lang="ar-EG" sz="4400" b="1" smtClean="0"/>
              <a:t>قوائم التقوية </a:t>
            </a:r>
            <a:r>
              <a:rPr lang="en-US" sz="4400" b="1" smtClean="0"/>
              <a:t>Bracing</a:t>
            </a:r>
          </a:p>
        </p:txBody>
      </p:sp>
      <p:sp>
        <p:nvSpPr>
          <p:cNvPr id="32774" name="Rectangle 6"/>
          <p:cNvSpPr>
            <a:spLocks noGrp="1" noChangeArrowheads="1"/>
          </p:cNvSpPr>
          <p:nvPr>
            <p:ph type="body" sz="half" idx="2"/>
          </p:nvPr>
        </p:nvSpPr>
        <p:spPr/>
        <p:txBody>
          <a:bodyPr/>
          <a:lstStyle/>
          <a:p>
            <a:pPr algn="r" rtl="1" eaLnBrk="1" hangingPunct="1"/>
            <a:r>
              <a:rPr lang="ar-EG" sz="2400" b="1" smtClean="0"/>
              <a:t>كلما زادت أعداد قوائم التقوية كلما زادت متانة السقالة.</a:t>
            </a:r>
          </a:p>
          <a:p>
            <a:pPr algn="r" rtl="1" eaLnBrk="1" hangingPunct="1"/>
            <a:r>
              <a:rPr lang="ar-EG" sz="2400" b="1" smtClean="0"/>
              <a:t>تساعد قوائم التقوية فى منع ميلان السقالة.</a:t>
            </a:r>
          </a:p>
          <a:p>
            <a:pPr algn="r" rtl="1" eaLnBrk="1" hangingPunct="1"/>
            <a:r>
              <a:rPr lang="ar-EG" sz="2400" b="1" smtClean="0"/>
              <a:t>بالنسبة للسقالات الإطارية يتم تركيب قوائم التقوية عند كل مربط.</a:t>
            </a:r>
          </a:p>
          <a:p>
            <a:pPr algn="r" rtl="1" eaLnBrk="1" hangingPunct="1"/>
            <a:r>
              <a:rPr lang="ar-EG" sz="2400" b="1" smtClean="0"/>
              <a:t>بالنسبة للسقالات الأنبوبية والسقالات الحديثة عند مسافة 6 قدم و6 بوصة.</a:t>
            </a:r>
            <a:endParaRPr lang="en-US" sz="2400" b="1" smtClean="0"/>
          </a:p>
        </p:txBody>
      </p:sp>
      <p:pic>
        <p:nvPicPr>
          <p:cNvPr id="32775" name="Picture 7" descr="scaf6"/>
          <p:cNvPicPr>
            <a:picLocks noGrp="1" noChangeAspect="1" noChangeArrowheads="1"/>
          </p:cNvPicPr>
          <p:nvPr>
            <p:ph sz="half" idx="1"/>
          </p:nvPr>
        </p:nvPicPr>
        <p:blipFill>
          <a:blip r:embed="rId2"/>
          <a:srcRect/>
          <a:stretch>
            <a:fillRect/>
          </a:stretch>
        </p:blipFill>
        <p:spPr>
          <a:xfrm>
            <a:off x="0" y="1828800"/>
            <a:ext cx="5029200" cy="4572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4">
                                            <p:txEl>
                                              <p:pRg st="0" end="0"/>
                                            </p:txEl>
                                          </p:spTgt>
                                        </p:tgtEl>
                                        <p:attrNameLst>
                                          <p:attrName>style.visibility</p:attrName>
                                        </p:attrNameLst>
                                      </p:cBhvr>
                                      <p:to>
                                        <p:strVal val="visible"/>
                                      </p:to>
                                    </p:set>
                                    <p:animEffect transition="in" filter="dissolve">
                                      <p:cBhvr>
                                        <p:cTn id="12" dur="500"/>
                                        <p:tgtEl>
                                          <p:spTgt spid="327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4">
                                            <p:txEl>
                                              <p:pRg st="1" end="1"/>
                                            </p:txEl>
                                          </p:spTgt>
                                        </p:tgtEl>
                                        <p:attrNameLst>
                                          <p:attrName>style.visibility</p:attrName>
                                        </p:attrNameLst>
                                      </p:cBhvr>
                                      <p:to>
                                        <p:strVal val="visible"/>
                                      </p:to>
                                    </p:set>
                                    <p:animEffect transition="in" filter="dissolve">
                                      <p:cBhvr>
                                        <p:cTn id="17" dur="500"/>
                                        <p:tgtEl>
                                          <p:spTgt spid="3277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4">
                                            <p:txEl>
                                              <p:pRg st="2" end="2"/>
                                            </p:txEl>
                                          </p:spTgt>
                                        </p:tgtEl>
                                        <p:attrNameLst>
                                          <p:attrName>style.visibility</p:attrName>
                                        </p:attrNameLst>
                                      </p:cBhvr>
                                      <p:to>
                                        <p:strVal val="visible"/>
                                      </p:to>
                                    </p:set>
                                    <p:animEffect transition="in" filter="dissolve">
                                      <p:cBhvr>
                                        <p:cTn id="22" dur="500"/>
                                        <p:tgtEl>
                                          <p:spTgt spid="3277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4">
                                            <p:txEl>
                                              <p:pRg st="3" end="3"/>
                                            </p:txEl>
                                          </p:spTgt>
                                        </p:tgtEl>
                                        <p:attrNameLst>
                                          <p:attrName>style.visibility</p:attrName>
                                        </p:attrNameLst>
                                      </p:cBhvr>
                                      <p:to>
                                        <p:strVal val="visible"/>
                                      </p:to>
                                    </p:set>
                                    <p:animEffect transition="in" filter="dissolve">
                                      <p:cBhvr>
                                        <p:cTn id="27" dur="500"/>
                                        <p:tgtEl>
                                          <p:spTgt spid="3277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32775"/>
                                        </p:tgtEl>
                                        <p:attrNameLst>
                                          <p:attrName>style.visibility</p:attrName>
                                        </p:attrNameLst>
                                      </p:cBhvr>
                                      <p:to>
                                        <p:strVal val="visible"/>
                                      </p:to>
                                    </p:set>
                                    <p:animScale>
                                      <p:cBhvr>
                                        <p:cTn id="32" dur="1000" decel="50000" fill="hold">
                                          <p:stCondLst>
                                            <p:cond delay="0"/>
                                          </p:stCondLst>
                                        </p:cTn>
                                        <p:tgtEl>
                                          <p:spTgt spid="327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2775"/>
                                        </p:tgtEl>
                                        <p:attrNameLst>
                                          <p:attrName>ppt_x</p:attrName>
                                          <p:attrName>ppt_y</p:attrName>
                                        </p:attrNameLst>
                                      </p:cBhvr>
                                    </p:animMotion>
                                    <p:animEffect transition="in" filter="fade">
                                      <p:cBhvr>
                                        <p:cTn id="34"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Scale>
                                      <p:cBhvr>
                                        <p:cTn id="7" dur="1000" decel="50000" fill="hold">
                                          <p:stCondLst>
                                            <p:cond delay="0"/>
                                          </p:stCondLst>
                                        </p:cTn>
                                        <p:tgtEl>
                                          <p:spTgt spid="129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9028"/>
                                        </p:tgtEl>
                                        <p:attrNameLst>
                                          <p:attrName>ppt_x</p:attrName>
                                          <p:attrName>ppt_y</p:attrName>
                                        </p:attrNameLst>
                                      </p:cBhvr>
                                    </p:animMotion>
                                    <p:animEffect transition="in" filter="fade">
                                      <p:cBhvr>
                                        <p:cTn id="9" dur="10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rtl="1" eaLnBrk="1" hangingPunct="1"/>
            <a:r>
              <a:rPr lang="ar-EG" b="1" smtClean="0"/>
              <a:t>ربط السقالات </a:t>
            </a:r>
            <a:r>
              <a:rPr lang="en-US" b="1" smtClean="0"/>
              <a:t>TIES</a:t>
            </a:r>
          </a:p>
        </p:txBody>
      </p:sp>
      <p:sp>
        <p:nvSpPr>
          <p:cNvPr id="34819" name="Rectangle 3"/>
          <p:cNvSpPr>
            <a:spLocks noGrp="1" noChangeArrowheads="1"/>
          </p:cNvSpPr>
          <p:nvPr>
            <p:ph type="body" idx="1"/>
          </p:nvPr>
        </p:nvSpPr>
        <p:spPr/>
        <p:txBody>
          <a:bodyPr/>
          <a:lstStyle/>
          <a:p>
            <a:pPr algn="r" rtl="1" eaLnBrk="1" hangingPunct="1"/>
            <a:r>
              <a:rPr lang="ar-EG" b="1" smtClean="0"/>
              <a:t>من الضرورى ربط السقالات للمبنى من خلال ربطها طوليا وعرضيا بالمبنى ، حيث يوفر الربط متانة وثبات للسقالة ويحميها من الإنهيار .</a:t>
            </a:r>
          </a:p>
          <a:p>
            <a:pPr algn="r" rtl="1" eaLnBrk="1" hangingPunct="1"/>
            <a:r>
              <a:rPr lang="ar-EG" b="1" smtClean="0"/>
              <a:t>فى حالة زيادة إرتفاع السقالة عن 4 أمثال عرضها يتم ربطها بحيث تكون كل 26 قدم رأسيا و30 قدم أفقيا.</a:t>
            </a:r>
          </a:p>
          <a:p>
            <a:pPr algn="r" rtl="1" eaLnBrk="1" hangingPunct="1"/>
            <a:r>
              <a:rPr lang="ar-EG" b="1" smtClean="0"/>
              <a:t>أول ربطة رأسية تكون على إرتفاع 4 أمثال العرض ، ثم بعد ذلك كل 26 قدم.</a:t>
            </a:r>
          </a:p>
          <a:p>
            <a:pPr algn="r" rtl="1" eaLnBrk="1" hangingPunct="1"/>
            <a:r>
              <a:rPr lang="ar-EG" b="1" smtClean="0"/>
              <a:t>50 % من جميع ربط السقالات يجب أن يكون من النوع الإيجابى.</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dissolve">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dissolve">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dissolve">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dissolve">
                                      <p:cBhvr>
                                        <p:cTn id="27"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mtClean="0"/>
              <a:t>Securing</a:t>
            </a:r>
            <a:br>
              <a:rPr lang="en-US" smtClean="0"/>
            </a:br>
            <a:r>
              <a:rPr lang="en-US" sz="2900" smtClean="0">
                <a:solidFill>
                  <a:srgbClr val="FFFF00"/>
                </a:solidFill>
              </a:rPr>
              <a:t>1926.451(c)(ii)</a:t>
            </a:r>
            <a:endParaRPr lang="en-US" smtClean="0">
              <a:solidFill>
                <a:srgbClr val="FFFF00"/>
              </a:solidFill>
            </a:endParaRPr>
          </a:p>
        </p:txBody>
      </p:sp>
      <p:sp>
        <p:nvSpPr>
          <p:cNvPr id="31747" name="Rectangle 3"/>
          <p:cNvSpPr>
            <a:spLocks noGrp="1" noChangeArrowheads="1"/>
          </p:cNvSpPr>
          <p:nvPr>
            <p:ph type="body" idx="1"/>
          </p:nvPr>
        </p:nvSpPr>
        <p:spPr>
          <a:xfrm>
            <a:off x="609600" y="1905000"/>
            <a:ext cx="6477000" cy="4495800"/>
          </a:xfrm>
        </p:spPr>
        <p:txBody>
          <a:bodyPr/>
          <a:lstStyle/>
          <a:p>
            <a:pPr eaLnBrk="1" hangingPunct="1">
              <a:buFontTx/>
              <a:buChar char="•"/>
            </a:pPr>
            <a:r>
              <a:rPr lang="en-US" b="1" smtClean="0"/>
              <a:t>If the base width is wider than 3’, the first tie will be a vertical distance of 4 times that (from the ground), and every 26’ thereafter.</a:t>
            </a:r>
          </a:p>
          <a:p>
            <a:pPr lvl="1" eaLnBrk="1" hangingPunct="1">
              <a:buFontTx/>
              <a:buChar char="•"/>
            </a:pPr>
            <a:r>
              <a:rPr lang="en-US" sz="2800" b="1" smtClean="0"/>
              <a:t>Example:</a:t>
            </a:r>
          </a:p>
          <a:p>
            <a:pPr lvl="1" eaLnBrk="1" hangingPunct="1">
              <a:buFontTx/>
              <a:buChar char="•"/>
            </a:pPr>
            <a:r>
              <a:rPr lang="en-US" sz="2800" b="1" smtClean="0"/>
              <a:t>base width = 5’</a:t>
            </a:r>
          </a:p>
          <a:p>
            <a:pPr lvl="1" eaLnBrk="1" hangingPunct="1">
              <a:buFontTx/>
              <a:buChar char="•"/>
            </a:pPr>
            <a:r>
              <a:rPr lang="en-US" sz="2800" b="1" smtClean="0"/>
              <a:t>first vertical tie will be (5’ x 4)  20’ from the ground</a:t>
            </a:r>
          </a:p>
        </p:txBody>
      </p:sp>
      <p:pic>
        <p:nvPicPr>
          <p:cNvPr id="31748" name="Picture 4" descr="Tie Spacing 1"/>
          <p:cNvPicPr>
            <a:picLocks noChangeAspect="1" noChangeArrowheads="1"/>
          </p:cNvPicPr>
          <p:nvPr/>
        </p:nvPicPr>
        <p:blipFill>
          <a:blip r:embed="rId3"/>
          <a:srcRect l="23454" t="20584" r="55568" b="19241"/>
          <a:stretch>
            <a:fillRect/>
          </a:stretch>
        </p:blipFill>
        <p:spPr bwMode="auto">
          <a:xfrm>
            <a:off x="7407275" y="0"/>
            <a:ext cx="1736725" cy="6858000"/>
          </a:xfrm>
          <a:prstGeom prst="rect">
            <a:avLst/>
          </a:prstGeom>
          <a:noFill/>
          <a:ln w="9525">
            <a:noFill/>
            <a:miter lim="800000"/>
            <a:headEnd/>
            <a:tailEnd/>
          </a:ln>
        </p:spPr>
      </p:pic>
      <p:sp>
        <p:nvSpPr>
          <p:cNvPr id="31749" name="WordArt 5"/>
          <p:cNvSpPr>
            <a:spLocks noChangeArrowheads="1" noChangeShapeType="1" noTextEdit="1"/>
          </p:cNvSpPr>
          <p:nvPr/>
        </p:nvSpPr>
        <p:spPr bwMode="auto">
          <a:xfrm>
            <a:off x="7467600" y="2590800"/>
            <a:ext cx="733425" cy="647700"/>
          </a:xfrm>
          <a:prstGeom prst="rect">
            <a:avLst/>
          </a:prstGeom>
        </p:spPr>
        <p:txBody>
          <a:bodyPr wrap="none" fromWordArt="1">
            <a:prstTxWarp prst="textPlain">
              <a:avLst>
                <a:gd name="adj" fmla="val 50000"/>
              </a:avLst>
            </a:prstTxWarp>
          </a:bodyPr>
          <a:lstStyle/>
          <a:p>
            <a:pPr algn="ctr"/>
            <a:r>
              <a:rPr lang="ar-EG" sz="3600" kern="10">
                <a:ln w="9525">
                  <a:solidFill>
                    <a:srgbClr val="000000"/>
                  </a:solidFill>
                  <a:round/>
                  <a:headEnd/>
                  <a:tailEnd/>
                </a:ln>
                <a:solidFill>
                  <a:srgbClr val="FFFF00"/>
                </a:solidFill>
                <a:latin typeface="Arial"/>
                <a:cs typeface="Arial"/>
              </a:rPr>
              <a:t>26'</a:t>
            </a:r>
          </a:p>
        </p:txBody>
      </p:sp>
      <p:sp>
        <p:nvSpPr>
          <p:cNvPr id="31750" name="AutoShape 6"/>
          <p:cNvSpPr>
            <a:spLocks noChangeArrowheads="1"/>
          </p:cNvSpPr>
          <p:nvPr/>
        </p:nvSpPr>
        <p:spPr bwMode="auto">
          <a:xfrm>
            <a:off x="7467600" y="1600200"/>
            <a:ext cx="533400" cy="838200"/>
          </a:xfrm>
          <a:prstGeom prst="upArrow">
            <a:avLst>
              <a:gd name="adj1" fmla="val 50000"/>
              <a:gd name="adj2" fmla="val 39286"/>
            </a:avLst>
          </a:prstGeom>
          <a:solidFill>
            <a:srgbClr val="FFFF00"/>
          </a:solidFill>
          <a:ln w="9525">
            <a:solidFill>
              <a:schemeClr val="tx1"/>
            </a:solidFill>
            <a:miter lim="800000"/>
            <a:headEnd/>
            <a:tailEnd/>
          </a:ln>
          <a:effectLst/>
        </p:spPr>
        <p:txBody>
          <a:bodyPr wrap="none" anchor="ctr"/>
          <a:lstStyle/>
          <a:p>
            <a:endParaRPr lang="ar-EG"/>
          </a:p>
        </p:txBody>
      </p:sp>
      <p:sp>
        <p:nvSpPr>
          <p:cNvPr id="31751" name="AutoShape 7"/>
          <p:cNvSpPr>
            <a:spLocks noChangeArrowheads="1"/>
          </p:cNvSpPr>
          <p:nvPr/>
        </p:nvSpPr>
        <p:spPr bwMode="auto">
          <a:xfrm>
            <a:off x="7543800" y="3429000"/>
            <a:ext cx="457200" cy="990600"/>
          </a:xfrm>
          <a:prstGeom prst="downArrow">
            <a:avLst>
              <a:gd name="adj1" fmla="val 50000"/>
              <a:gd name="adj2" fmla="val 54167"/>
            </a:avLst>
          </a:prstGeom>
          <a:solidFill>
            <a:srgbClr val="FFFF00"/>
          </a:solidFill>
          <a:ln w="9525">
            <a:solidFill>
              <a:schemeClr val="tx1"/>
            </a:solidFill>
            <a:miter lim="800000"/>
            <a:headEnd/>
            <a:tailEnd/>
          </a:ln>
          <a:effectLst/>
        </p:spPr>
        <p:txBody>
          <a:bodyPr wrap="none" anchor="ctr"/>
          <a:lstStyle/>
          <a:p>
            <a:endParaRPr lang="ar-EG"/>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mtClean="0"/>
              <a:t>Securing</a:t>
            </a:r>
            <a:br>
              <a:rPr lang="en-US" smtClean="0"/>
            </a:br>
            <a:r>
              <a:rPr lang="en-US" sz="2900" smtClean="0">
                <a:solidFill>
                  <a:srgbClr val="FFFF00"/>
                </a:solidFill>
              </a:rPr>
              <a:t>1926.451(c)(ii)</a:t>
            </a:r>
            <a:endParaRPr lang="en-US" smtClean="0">
              <a:solidFill>
                <a:srgbClr val="FFFF00"/>
              </a:solidFill>
            </a:endParaRPr>
          </a:p>
        </p:txBody>
      </p:sp>
      <p:sp>
        <p:nvSpPr>
          <p:cNvPr id="32771" name="Rectangle 3"/>
          <p:cNvSpPr>
            <a:spLocks noGrp="1" noChangeArrowheads="1"/>
          </p:cNvSpPr>
          <p:nvPr>
            <p:ph type="body" idx="1"/>
          </p:nvPr>
        </p:nvSpPr>
        <p:spPr>
          <a:xfrm>
            <a:off x="609600" y="1905000"/>
            <a:ext cx="8153400" cy="4495800"/>
          </a:xfrm>
        </p:spPr>
        <p:txBody>
          <a:bodyPr/>
          <a:lstStyle/>
          <a:p>
            <a:pPr eaLnBrk="1" hangingPunct="1">
              <a:buFontTx/>
              <a:buChar char="•"/>
            </a:pPr>
            <a:r>
              <a:rPr lang="en-US" b="1" smtClean="0"/>
              <a:t>Guys, ties, and braces shall be installed at each end of the scaffold and at horizontal intervals not to exceed </a:t>
            </a:r>
            <a:r>
              <a:rPr lang="en-US" b="1" smtClean="0">
                <a:solidFill>
                  <a:srgbClr val="FF0000"/>
                </a:solidFill>
              </a:rPr>
              <a:t>30’</a:t>
            </a:r>
            <a:r>
              <a:rPr lang="en-US" b="1" smtClean="0"/>
              <a:t>.</a:t>
            </a:r>
          </a:p>
        </p:txBody>
      </p:sp>
      <p:pic>
        <p:nvPicPr>
          <p:cNvPr id="32772" name="Picture 4" descr="hotel"/>
          <p:cNvPicPr>
            <a:picLocks noChangeAspect="1" noChangeArrowheads="1"/>
          </p:cNvPicPr>
          <p:nvPr/>
        </p:nvPicPr>
        <p:blipFill>
          <a:blip r:embed="rId3"/>
          <a:srcRect l="5511" t="18489" r="7111" b="18489"/>
          <a:stretch>
            <a:fillRect/>
          </a:stretch>
        </p:blipFill>
        <p:spPr bwMode="auto">
          <a:xfrm>
            <a:off x="3352800" y="3657600"/>
            <a:ext cx="5562600" cy="3009900"/>
          </a:xfrm>
          <a:prstGeom prst="rect">
            <a:avLst/>
          </a:prstGeom>
          <a:noFill/>
          <a:ln w="9525">
            <a:solidFill>
              <a:schemeClr val="tx1"/>
            </a:solidFill>
            <a:miter lim="800000"/>
            <a:headEnd/>
            <a:tailEnd/>
          </a:ln>
        </p:spPr>
      </p:pic>
      <p:sp>
        <p:nvSpPr>
          <p:cNvPr id="32773" name="Text Box 5"/>
          <p:cNvSpPr txBox="1">
            <a:spLocks noChangeArrowheads="1"/>
          </p:cNvSpPr>
          <p:nvPr/>
        </p:nvSpPr>
        <p:spPr bwMode="auto">
          <a:xfrm>
            <a:off x="228600" y="3657600"/>
            <a:ext cx="3124200" cy="3013075"/>
          </a:xfrm>
          <a:prstGeom prst="rect">
            <a:avLst/>
          </a:prstGeom>
          <a:solidFill>
            <a:srgbClr val="99CCFF"/>
          </a:solidFill>
          <a:ln w="9525">
            <a:noFill/>
            <a:miter lim="800000"/>
            <a:headEnd/>
            <a:tailEnd/>
          </a:ln>
          <a:effectLst/>
        </p:spPr>
        <p:txBody>
          <a:bodyPr>
            <a:spAutoFit/>
          </a:bodyPr>
          <a:lstStyle/>
          <a:p>
            <a:pPr algn="ctr">
              <a:spcBef>
                <a:spcPct val="50000"/>
              </a:spcBef>
            </a:pPr>
            <a:r>
              <a:rPr lang="en-US" sz="2400" b="1">
                <a:latin typeface="Comic Sans MS" pitchFamily="66" charset="0"/>
              </a:rPr>
              <a:t>For example, on this scaffolding which extends the length of the hotel, horizontal braces will be installed at the red marks.</a:t>
            </a:r>
          </a:p>
        </p:txBody>
      </p:sp>
      <p:sp>
        <p:nvSpPr>
          <p:cNvPr id="32774" name="Text Box 6"/>
          <p:cNvSpPr txBox="1">
            <a:spLocks noChangeArrowheads="1"/>
          </p:cNvSpPr>
          <p:nvPr/>
        </p:nvSpPr>
        <p:spPr bwMode="auto">
          <a:xfrm>
            <a:off x="4724400" y="5181600"/>
            <a:ext cx="381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x</a:t>
            </a:r>
          </a:p>
        </p:txBody>
      </p:sp>
      <p:sp>
        <p:nvSpPr>
          <p:cNvPr id="32775" name="Text Box 7"/>
          <p:cNvSpPr txBox="1">
            <a:spLocks noChangeArrowheads="1"/>
          </p:cNvSpPr>
          <p:nvPr/>
        </p:nvSpPr>
        <p:spPr bwMode="auto">
          <a:xfrm>
            <a:off x="5715000" y="5257800"/>
            <a:ext cx="381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x</a:t>
            </a:r>
          </a:p>
        </p:txBody>
      </p:sp>
      <p:sp>
        <p:nvSpPr>
          <p:cNvPr id="32776" name="Text Box 8"/>
          <p:cNvSpPr txBox="1">
            <a:spLocks noChangeArrowheads="1"/>
          </p:cNvSpPr>
          <p:nvPr/>
        </p:nvSpPr>
        <p:spPr bwMode="auto">
          <a:xfrm>
            <a:off x="6629400" y="5334000"/>
            <a:ext cx="381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x</a:t>
            </a:r>
          </a:p>
        </p:txBody>
      </p:sp>
      <p:sp>
        <p:nvSpPr>
          <p:cNvPr id="32777" name="Text Box 9"/>
          <p:cNvSpPr txBox="1">
            <a:spLocks noChangeArrowheads="1"/>
          </p:cNvSpPr>
          <p:nvPr/>
        </p:nvSpPr>
        <p:spPr bwMode="auto">
          <a:xfrm>
            <a:off x="7620000" y="5410200"/>
            <a:ext cx="381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x</a:t>
            </a:r>
          </a:p>
        </p:txBody>
      </p:sp>
      <p:sp>
        <p:nvSpPr>
          <p:cNvPr id="32778" name="Text Box 10"/>
          <p:cNvSpPr txBox="1">
            <a:spLocks noChangeArrowheads="1"/>
          </p:cNvSpPr>
          <p:nvPr/>
        </p:nvSpPr>
        <p:spPr bwMode="auto">
          <a:xfrm>
            <a:off x="8382000" y="5486400"/>
            <a:ext cx="381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x</a:t>
            </a:r>
          </a:p>
        </p:txBody>
      </p:sp>
      <p:sp>
        <p:nvSpPr>
          <p:cNvPr id="32779" name="Text Box 11"/>
          <p:cNvSpPr txBox="1">
            <a:spLocks noChangeArrowheads="1"/>
          </p:cNvSpPr>
          <p:nvPr/>
        </p:nvSpPr>
        <p:spPr bwMode="auto">
          <a:xfrm>
            <a:off x="5105400" y="5867400"/>
            <a:ext cx="6858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30’</a:t>
            </a:r>
          </a:p>
        </p:txBody>
      </p:sp>
      <p:sp>
        <p:nvSpPr>
          <p:cNvPr id="32780" name="Text Box 12"/>
          <p:cNvSpPr txBox="1">
            <a:spLocks noChangeArrowheads="1"/>
          </p:cNvSpPr>
          <p:nvPr/>
        </p:nvSpPr>
        <p:spPr bwMode="auto">
          <a:xfrm>
            <a:off x="6019800" y="6019800"/>
            <a:ext cx="7620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&lt;30’</a:t>
            </a:r>
          </a:p>
        </p:txBody>
      </p:sp>
      <p:sp>
        <p:nvSpPr>
          <p:cNvPr id="32781" name="Text Box 13"/>
          <p:cNvSpPr txBox="1">
            <a:spLocks noChangeArrowheads="1"/>
          </p:cNvSpPr>
          <p:nvPr/>
        </p:nvSpPr>
        <p:spPr bwMode="auto">
          <a:xfrm>
            <a:off x="6934200" y="6019800"/>
            <a:ext cx="8382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&lt;30’</a:t>
            </a:r>
          </a:p>
        </p:txBody>
      </p:sp>
      <p:sp>
        <p:nvSpPr>
          <p:cNvPr id="32782" name="Text Box 14"/>
          <p:cNvSpPr txBox="1">
            <a:spLocks noChangeArrowheads="1"/>
          </p:cNvSpPr>
          <p:nvPr/>
        </p:nvSpPr>
        <p:spPr bwMode="auto">
          <a:xfrm>
            <a:off x="7848600" y="5943600"/>
            <a:ext cx="6858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latin typeface="Comic Sans MS" pitchFamily="66" charset="0"/>
              </a:rPr>
              <a:t>30’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1524000"/>
          </a:xfrm>
          <a:prstGeom prst="rect">
            <a:avLst/>
          </a:prstGeom>
        </p:spPr>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6700" b="0" i="0"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نظرة عامة عن البرنامج</a:t>
            </a:r>
            <a:endParaRPr kumimoji="0" lang="ar-EG" sz="4800" b="0" i="0" u="none" strike="noStrike" kern="1200" cap="none" spc="0" normalizeH="0" baseline="0" noProof="0" dirty="0">
              <a:ln>
                <a:noFill/>
              </a:ln>
              <a:solidFill>
                <a:srgbClr val="FF00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152400" y="1428736"/>
            <a:ext cx="8839200" cy="4895864"/>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3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التعاريف.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أنواع السقالات الشائعة.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مخاطر السقالات.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الإشتراطات العامة.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الإجراءات التصحيحية لتركيب ،وفك ، وتحريك وفحص السقالات.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34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معايير التصميم ، وأقصى سعة للتحميل وإستعمالات السقالات .</a:t>
            </a:r>
            <a:endParaRPr kumimoji="0" lang="ar-EG" sz="34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rtl="1" eaLnBrk="1" hangingPunct="1"/>
            <a:r>
              <a:rPr lang="ar-EG" sz="5400" b="1" smtClean="0"/>
              <a:t>أنواع الربط</a:t>
            </a:r>
            <a:endParaRPr lang="en-US" sz="5400" b="1" smtClean="0"/>
          </a:p>
        </p:txBody>
      </p:sp>
      <p:sp>
        <p:nvSpPr>
          <p:cNvPr id="35843" name="Rectangle 3"/>
          <p:cNvSpPr>
            <a:spLocks noGrp="1" noChangeArrowheads="1"/>
          </p:cNvSpPr>
          <p:nvPr>
            <p:ph type="body" idx="1"/>
          </p:nvPr>
        </p:nvSpPr>
        <p:spPr/>
        <p:txBody>
          <a:bodyPr/>
          <a:lstStyle/>
          <a:p>
            <a:pPr algn="r" rtl="1" eaLnBrk="1" hangingPunct="1"/>
            <a:r>
              <a:rPr lang="ar-EG" sz="3600" b="1" smtClean="0"/>
              <a:t> </a:t>
            </a:r>
            <a:r>
              <a:rPr lang="en-US" sz="3600" b="1" smtClean="0"/>
              <a:t>Through Ties (+ ve)</a:t>
            </a:r>
            <a:r>
              <a:rPr lang="ar-EG" sz="3600" b="1" smtClean="0"/>
              <a:t> </a:t>
            </a:r>
          </a:p>
          <a:p>
            <a:pPr algn="r" rtl="1" eaLnBrk="1" hangingPunct="1"/>
            <a:r>
              <a:rPr lang="en-US" sz="3600" b="1" smtClean="0"/>
              <a:t>Reveal Ties (- ve)</a:t>
            </a:r>
          </a:p>
          <a:p>
            <a:pPr algn="r" rtl="1" eaLnBrk="1" hangingPunct="1"/>
            <a:r>
              <a:rPr lang="en-US" sz="3600" b="1" smtClean="0"/>
              <a:t>Box Ties (+ ve)</a:t>
            </a:r>
          </a:p>
          <a:p>
            <a:pPr algn="r" rtl="1" eaLnBrk="1" hangingPunct="1"/>
            <a:r>
              <a:rPr lang="en-US" sz="3600" b="1" smtClean="0"/>
              <a:t>Anchor Bolt (+ 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ssolve">
                                      <p:cBhvr>
                                        <p:cTn id="12" dur="5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dissolve">
                                      <p:cBhvr>
                                        <p:cTn id="17" dur="5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dissolve">
                                      <p:cBhvr>
                                        <p:cTn id="22" dur="5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dissolve">
                                      <p:cBhvr>
                                        <p:cTn id="2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algn="ctr" rtl="1" eaLnBrk="1" hangingPunct="1"/>
            <a:r>
              <a:rPr lang="en-US" b="1" smtClean="0"/>
              <a:t>1- Through Ties (+ ve)</a:t>
            </a:r>
          </a:p>
        </p:txBody>
      </p:sp>
      <p:sp>
        <p:nvSpPr>
          <p:cNvPr id="36870" name="Rectangle 6"/>
          <p:cNvSpPr>
            <a:spLocks noGrp="1" noChangeArrowheads="1"/>
          </p:cNvSpPr>
          <p:nvPr>
            <p:ph type="body" sz="half" idx="2"/>
          </p:nvPr>
        </p:nvSpPr>
        <p:spPr/>
        <p:txBody>
          <a:bodyPr/>
          <a:lstStyle/>
          <a:p>
            <a:pPr algn="r" rtl="1" eaLnBrk="1" hangingPunct="1"/>
            <a:r>
              <a:rPr lang="ar-EG" b="1" smtClean="0"/>
              <a:t>يتم إدخال أنبوب خلال أية فتحة فى المبنى (نافذة) ويتم ربط أنبوب آخر فى وضع أفقى بها من الداخل.</a:t>
            </a:r>
          </a:p>
          <a:p>
            <a:pPr algn="r" rtl="1" eaLnBrk="1" hangingPunct="1"/>
            <a:r>
              <a:rPr lang="ar-EG" b="1" smtClean="0"/>
              <a:t>يتم بعد ذلك ربط الأنبوب الأول فى مواقع مختلفة من السقالة.</a:t>
            </a:r>
          </a:p>
          <a:p>
            <a:pPr algn="r" rtl="1" eaLnBrk="1" hangingPunct="1"/>
            <a:r>
              <a:rPr lang="ar-EG" b="1" smtClean="0"/>
              <a:t>يعتبر هذا النوع من الربط ”ربط إيجابى“</a:t>
            </a:r>
            <a:endParaRPr lang="en-US" b="1" smtClean="0"/>
          </a:p>
        </p:txBody>
      </p:sp>
      <p:pic>
        <p:nvPicPr>
          <p:cNvPr id="36871" name="Picture 7" descr="scaf7"/>
          <p:cNvPicPr>
            <a:picLocks noGrp="1" noChangeAspect="1" noChangeArrowheads="1"/>
          </p:cNvPicPr>
          <p:nvPr>
            <p:ph sz="half" idx="1"/>
          </p:nvPr>
        </p:nvPicPr>
        <p:blipFill>
          <a:blip r:embed="rId2"/>
          <a:srcRect/>
          <a:stretch>
            <a:fillRect/>
          </a:stretch>
        </p:blipFill>
        <p:spPr>
          <a:xfrm>
            <a:off x="0" y="1600200"/>
            <a:ext cx="5029200" cy="4648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0">
                                            <p:txEl>
                                              <p:pRg st="0" end="0"/>
                                            </p:txEl>
                                          </p:spTgt>
                                        </p:tgtEl>
                                        <p:attrNameLst>
                                          <p:attrName>style.visibility</p:attrName>
                                        </p:attrNameLst>
                                      </p:cBhvr>
                                      <p:to>
                                        <p:strVal val="visible"/>
                                      </p:to>
                                    </p:set>
                                    <p:animEffect transition="in" filter="dissolve">
                                      <p:cBhvr>
                                        <p:cTn id="12" dur="500"/>
                                        <p:tgtEl>
                                          <p:spTgt spid="368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0">
                                            <p:txEl>
                                              <p:pRg st="1" end="1"/>
                                            </p:txEl>
                                          </p:spTgt>
                                        </p:tgtEl>
                                        <p:attrNameLst>
                                          <p:attrName>style.visibility</p:attrName>
                                        </p:attrNameLst>
                                      </p:cBhvr>
                                      <p:to>
                                        <p:strVal val="visible"/>
                                      </p:to>
                                    </p:set>
                                    <p:animEffect transition="in" filter="dissolve">
                                      <p:cBhvr>
                                        <p:cTn id="17" dur="500"/>
                                        <p:tgtEl>
                                          <p:spTgt spid="368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70">
                                            <p:txEl>
                                              <p:pRg st="2" end="2"/>
                                            </p:txEl>
                                          </p:spTgt>
                                        </p:tgtEl>
                                        <p:attrNameLst>
                                          <p:attrName>style.visibility</p:attrName>
                                        </p:attrNameLst>
                                      </p:cBhvr>
                                      <p:to>
                                        <p:strVal val="visible"/>
                                      </p:to>
                                    </p:set>
                                    <p:animEffect transition="in" filter="dissolve">
                                      <p:cBhvr>
                                        <p:cTn id="22" dur="500"/>
                                        <p:tgtEl>
                                          <p:spTgt spid="3687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animScale>
                                      <p:cBhvr>
                                        <p:cTn id="27" dur="1000" decel="50000" fill="hold">
                                          <p:stCondLst>
                                            <p:cond delay="0"/>
                                          </p:stCondLst>
                                        </p:cTn>
                                        <p:tgtEl>
                                          <p:spTgt spid="368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871"/>
                                        </p:tgtEl>
                                        <p:attrNameLst>
                                          <p:attrName>ppt_x</p:attrName>
                                          <p:attrName>ppt_y</p:attrName>
                                        </p:attrNameLst>
                                      </p:cBhvr>
                                    </p:animMotion>
                                    <p:animEffect transition="in" filter="fade">
                                      <p:cBhvr>
                                        <p:cTn id="29"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algn="ctr" rtl="1" eaLnBrk="1" hangingPunct="1"/>
            <a:r>
              <a:rPr lang="en-US" sz="4800" b="1" smtClean="0"/>
              <a:t>Reveal Ties</a:t>
            </a:r>
          </a:p>
        </p:txBody>
      </p:sp>
      <p:sp>
        <p:nvSpPr>
          <p:cNvPr id="38918" name="Rectangle 6"/>
          <p:cNvSpPr>
            <a:spLocks noGrp="1" noChangeArrowheads="1"/>
          </p:cNvSpPr>
          <p:nvPr>
            <p:ph type="body" sz="half" idx="2"/>
          </p:nvPr>
        </p:nvSpPr>
        <p:spPr/>
        <p:txBody>
          <a:bodyPr/>
          <a:lstStyle/>
          <a:p>
            <a:pPr algn="r" rtl="1" eaLnBrk="1" hangingPunct="1"/>
            <a:r>
              <a:rPr lang="ar-EG" sz="2400" b="1" smtClean="0"/>
              <a:t>يتم تثبيت الأنبوب بين حواف النافذة داخل فتحة فى الحائط على قاعدة (وتد)</a:t>
            </a:r>
          </a:p>
          <a:p>
            <a:pPr algn="r" rtl="1" eaLnBrk="1" hangingPunct="1"/>
            <a:r>
              <a:rPr lang="ar-EG" sz="2400" b="1" smtClean="0"/>
              <a:t>يتم تثبيت أنبوب آخر رأسى وربطه فى هذه الأنبوبة كذلك ربطه فى السقالة</a:t>
            </a:r>
          </a:p>
          <a:p>
            <a:pPr algn="r" rtl="1" eaLnBrk="1" hangingPunct="1"/>
            <a:r>
              <a:rPr lang="ar-EG" sz="2400" b="1" smtClean="0"/>
              <a:t>تربط الأنبوبة الرأسية فى الجهة المعاكسة لمكان ربط الوتد.</a:t>
            </a:r>
          </a:p>
          <a:p>
            <a:pPr algn="r" rtl="1" eaLnBrk="1" hangingPunct="1"/>
            <a:r>
              <a:rPr lang="ar-EG" sz="2400" b="1" smtClean="0"/>
              <a:t>يعتبر هذا النوع من الربط غير إيجابى</a:t>
            </a:r>
          </a:p>
          <a:p>
            <a:pPr algn="r" rtl="1" eaLnBrk="1" hangingPunct="1"/>
            <a:endParaRPr lang="en-US" sz="2400" b="1" smtClean="0"/>
          </a:p>
        </p:txBody>
      </p:sp>
      <p:pic>
        <p:nvPicPr>
          <p:cNvPr id="38919" name="Picture 7" descr="scaf10"/>
          <p:cNvPicPr>
            <a:picLocks noGrp="1" noChangeAspect="1" noChangeArrowheads="1"/>
          </p:cNvPicPr>
          <p:nvPr>
            <p:ph sz="half" idx="1"/>
          </p:nvPr>
        </p:nvPicPr>
        <p:blipFill>
          <a:blip r:embed="rId2"/>
          <a:srcRect/>
          <a:stretch>
            <a:fillRect/>
          </a:stretch>
        </p:blipFill>
        <p:spPr>
          <a:xfrm>
            <a:off x="0" y="1752600"/>
            <a:ext cx="4953000" cy="4648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8">
                                            <p:txEl>
                                              <p:pRg st="0" end="0"/>
                                            </p:txEl>
                                          </p:spTgt>
                                        </p:tgtEl>
                                        <p:attrNameLst>
                                          <p:attrName>style.visibility</p:attrName>
                                        </p:attrNameLst>
                                      </p:cBhvr>
                                      <p:to>
                                        <p:strVal val="visible"/>
                                      </p:to>
                                    </p:set>
                                    <p:animEffect transition="in" filter="dissolve">
                                      <p:cBhvr>
                                        <p:cTn id="12" dur="500"/>
                                        <p:tgtEl>
                                          <p:spTgt spid="389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8">
                                            <p:txEl>
                                              <p:pRg st="1" end="1"/>
                                            </p:txEl>
                                          </p:spTgt>
                                        </p:tgtEl>
                                        <p:attrNameLst>
                                          <p:attrName>style.visibility</p:attrName>
                                        </p:attrNameLst>
                                      </p:cBhvr>
                                      <p:to>
                                        <p:strVal val="visible"/>
                                      </p:to>
                                    </p:set>
                                    <p:animEffect transition="in" filter="dissolve">
                                      <p:cBhvr>
                                        <p:cTn id="17" dur="500"/>
                                        <p:tgtEl>
                                          <p:spTgt spid="3891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8">
                                            <p:txEl>
                                              <p:pRg st="2" end="2"/>
                                            </p:txEl>
                                          </p:spTgt>
                                        </p:tgtEl>
                                        <p:attrNameLst>
                                          <p:attrName>style.visibility</p:attrName>
                                        </p:attrNameLst>
                                      </p:cBhvr>
                                      <p:to>
                                        <p:strVal val="visible"/>
                                      </p:to>
                                    </p:set>
                                    <p:animEffect transition="in" filter="dissolve">
                                      <p:cBhvr>
                                        <p:cTn id="22" dur="500"/>
                                        <p:tgtEl>
                                          <p:spTgt spid="3891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18">
                                            <p:txEl>
                                              <p:pRg st="3" end="3"/>
                                            </p:txEl>
                                          </p:spTgt>
                                        </p:tgtEl>
                                        <p:attrNameLst>
                                          <p:attrName>style.visibility</p:attrName>
                                        </p:attrNameLst>
                                      </p:cBhvr>
                                      <p:to>
                                        <p:strVal val="visible"/>
                                      </p:to>
                                    </p:set>
                                    <p:animEffect transition="in" filter="dissolve">
                                      <p:cBhvr>
                                        <p:cTn id="27" dur="500"/>
                                        <p:tgtEl>
                                          <p:spTgt spid="3891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38919"/>
                                        </p:tgtEl>
                                        <p:attrNameLst>
                                          <p:attrName>style.visibility</p:attrName>
                                        </p:attrNameLst>
                                      </p:cBhvr>
                                      <p:to>
                                        <p:strVal val="visible"/>
                                      </p:to>
                                    </p:set>
                                    <p:animScale>
                                      <p:cBhvr>
                                        <p:cTn id="32" dur="1000" decel="50000" fill="hold">
                                          <p:stCondLst>
                                            <p:cond delay="0"/>
                                          </p:stCondLst>
                                        </p:cTn>
                                        <p:tgtEl>
                                          <p:spTgt spid="389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8919"/>
                                        </p:tgtEl>
                                        <p:attrNameLst>
                                          <p:attrName>ppt_x</p:attrName>
                                          <p:attrName>ppt_y</p:attrName>
                                        </p:attrNameLst>
                                      </p:cBhvr>
                                    </p:animMotion>
                                    <p:animEffect transition="in" filter="fade">
                                      <p:cBhvr>
                                        <p:cTn id="34" dur="10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cafold33"/>
          <p:cNvPicPr>
            <a:picLocks noChangeAspect="1" noChangeArrowheads="1"/>
          </p:cNvPicPr>
          <p:nvPr/>
        </p:nvPicPr>
        <p:blipFill>
          <a:blip r:embed="rId2"/>
          <a:srcRect/>
          <a:stretch>
            <a:fillRect/>
          </a:stretch>
        </p:blipFill>
        <p:spPr bwMode="auto">
          <a:xfrm>
            <a:off x="304800" y="381000"/>
            <a:ext cx="8229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algn="ctr" rtl="1" eaLnBrk="1" hangingPunct="1"/>
            <a:r>
              <a:rPr lang="en-US" sz="4800" b="1" smtClean="0"/>
              <a:t>Box Ties</a:t>
            </a:r>
          </a:p>
        </p:txBody>
      </p:sp>
      <p:sp>
        <p:nvSpPr>
          <p:cNvPr id="40966" name="Rectangle 6"/>
          <p:cNvSpPr>
            <a:spLocks noGrp="1" noChangeArrowheads="1"/>
          </p:cNvSpPr>
          <p:nvPr>
            <p:ph type="body" sz="half" idx="2"/>
          </p:nvPr>
        </p:nvSpPr>
        <p:spPr/>
        <p:txBody>
          <a:bodyPr/>
          <a:lstStyle/>
          <a:p>
            <a:pPr algn="r" rtl="1" eaLnBrk="1" hangingPunct="1"/>
            <a:r>
              <a:rPr lang="ar-EG" sz="2400" b="1" smtClean="0"/>
              <a:t>فى حالة وجود عمود قريب من السقالة يتم الربط به.</a:t>
            </a:r>
          </a:p>
          <a:p>
            <a:pPr algn="r" rtl="1" eaLnBrk="1" hangingPunct="1"/>
            <a:r>
              <a:rPr lang="ar-EG" sz="2400" b="1" smtClean="0"/>
              <a:t>يتم الربط من جهتى العمود مع ربط أنبوبتين واحدة من الأمام والأخرى من الخلف</a:t>
            </a:r>
          </a:p>
          <a:p>
            <a:pPr algn="r" rtl="1" eaLnBrk="1" hangingPunct="1"/>
            <a:r>
              <a:rPr lang="ar-EG" sz="2400" b="1" smtClean="0"/>
              <a:t>يتم ربط الماسورة بعد ذلك بالسقالة</a:t>
            </a:r>
          </a:p>
          <a:p>
            <a:pPr algn="r" rtl="1" eaLnBrk="1" hangingPunct="1"/>
            <a:r>
              <a:rPr lang="ar-EG" sz="2400" b="1" smtClean="0"/>
              <a:t>يعتبر هذا الربط من النوع الإيجابى</a:t>
            </a:r>
            <a:endParaRPr lang="en-US" sz="2400" b="1" smtClean="0"/>
          </a:p>
        </p:txBody>
      </p:sp>
      <p:pic>
        <p:nvPicPr>
          <p:cNvPr id="40967" name="Picture 7" descr="scaf9"/>
          <p:cNvPicPr>
            <a:picLocks noGrp="1" noChangeAspect="1" noChangeArrowheads="1"/>
          </p:cNvPicPr>
          <p:nvPr>
            <p:ph sz="half" idx="1"/>
          </p:nvPr>
        </p:nvPicPr>
        <p:blipFill>
          <a:blip r:embed="rId2"/>
          <a:srcRect/>
          <a:stretch>
            <a:fillRect/>
          </a:stretch>
        </p:blipFill>
        <p:spPr>
          <a:xfrm>
            <a:off x="0" y="1752600"/>
            <a:ext cx="5257800" cy="4495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ssolve">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6">
                                            <p:txEl>
                                              <p:pRg st="0" end="0"/>
                                            </p:txEl>
                                          </p:spTgt>
                                        </p:tgtEl>
                                        <p:attrNameLst>
                                          <p:attrName>style.visibility</p:attrName>
                                        </p:attrNameLst>
                                      </p:cBhvr>
                                      <p:to>
                                        <p:strVal val="visible"/>
                                      </p:to>
                                    </p:set>
                                    <p:animEffect transition="in" filter="dissolve">
                                      <p:cBhvr>
                                        <p:cTn id="12" dur="500"/>
                                        <p:tgtEl>
                                          <p:spTgt spid="409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966">
                                            <p:txEl>
                                              <p:pRg st="1" end="1"/>
                                            </p:txEl>
                                          </p:spTgt>
                                        </p:tgtEl>
                                        <p:attrNameLst>
                                          <p:attrName>style.visibility</p:attrName>
                                        </p:attrNameLst>
                                      </p:cBhvr>
                                      <p:to>
                                        <p:strVal val="visible"/>
                                      </p:to>
                                    </p:set>
                                    <p:animEffect transition="in" filter="dissolve">
                                      <p:cBhvr>
                                        <p:cTn id="17" dur="500"/>
                                        <p:tgtEl>
                                          <p:spTgt spid="4096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966">
                                            <p:txEl>
                                              <p:pRg st="2" end="2"/>
                                            </p:txEl>
                                          </p:spTgt>
                                        </p:tgtEl>
                                        <p:attrNameLst>
                                          <p:attrName>style.visibility</p:attrName>
                                        </p:attrNameLst>
                                      </p:cBhvr>
                                      <p:to>
                                        <p:strVal val="visible"/>
                                      </p:to>
                                    </p:set>
                                    <p:animEffect transition="in" filter="dissolve">
                                      <p:cBhvr>
                                        <p:cTn id="22" dur="500"/>
                                        <p:tgtEl>
                                          <p:spTgt spid="4096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0966">
                                            <p:txEl>
                                              <p:pRg st="3" end="3"/>
                                            </p:txEl>
                                          </p:spTgt>
                                        </p:tgtEl>
                                        <p:attrNameLst>
                                          <p:attrName>style.visibility</p:attrName>
                                        </p:attrNameLst>
                                      </p:cBhvr>
                                      <p:to>
                                        <p:strVal val="visible"/>
                                      </p:to>
                                    </p:set>
                                    <p:animEffect transition="in" filter="dissolve">
                                      <p:cBhvr>
                                        <p:cTn id="27" dur="500"/>
                                        <p:tgtEl>
                                          <p:spTgt spid="4096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40967"/>
                                        </p:tgtEl>
                                        <p:attrNameLst>
                                          <p:attrName>style.visibility</p:attrName>
                                        </p:attrNameLst>
                                      </p:cBhvr>
                                      <p:to>
                                        <p:strVal val="visible"/>
                                      </p:to>
                                    </p:set>
                                    <p:animScale>
                                      <p:cBhvr>
                                        <p:cTn id="32" dur="1000" decel="50000" fill="hold">
                                          <p:stCondLst>
                                            <p:cond delay="0"/>
                                          </p:stCondLst>
                                        </p:cTn>
                                        <p:tgtEl>
                                          <p:spTgt spid="409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0967"/>
                                        </p:tgtEl>
                                        <p:attrNameLst>
                                          <p:attrName>ppt_x</p:attrName>
                                          <p:attrName>ppt_y</p:attrName>
                                        </p:attrNameLst>
                                      </p:cBhvr>
                                    </p:animMotion>
                                    <p:animEffect transition="in" filter="fade">
                                      <p:cBhvr>
                                        <p:cTn id="34" dur="1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36513"/>
          <a:ext cx="9144000" cy="6784975"/>
        </p:xfrm>
        <a:graphic>
          <a:graphicData uri="http://schemas.openxmlformats.org/presentationml/2006/ole">
            <p:oleObj spid="_x0000_s251906" name="Photo Editor Photo" r:id="rId3" imgW="5609524" imgH="4161905" progId="">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algn="ctr" rtl="1" eaLnBrk="1" hangingPunct="1"/>
            <a:r>
              <a:rPr lang="en-US" sz="4400" b="1" smtClean="0"/>
              <a:t>Anchor Bolt</a:t>
            </a:r>
          </a:p>
        </p:txBody>
      </p:sp>
      <p:sp>
        <p:nvSpPr>
          <p:cNvPr id="43014" name="Rectangle 6"/>
          <p:cNvSpPr>
            <a:spLocks noGrp="1" noChangeArrowheads="1"/>
          </p:cNvSpPr>
          <p:nvPr>
            <p:ph type="body" sz="half" idx="2"/>
          </p:nvPr>
        </p:nvSpPr>
        <p:spPr/>
        <p:txBody>
          <a:bodyPr/>
          <a:lstStyle/>
          <a:p>
            <a:pPr algn="r" rtl="1" eaLnBrk="1" hangingPunct="1"/>
            <a:r>
              <a:rPr lang="ar-EG" sz="2400" b="1" smtClean="0"/>
              <a:t>يتم تثبيت مسمار صلب بالحائط</a:t>
            </a:r>
          </a:p>
          <a:p>
            <a:pPr algn="r" rtl="1" eaLnBrk="1" hangingPunct="1"/>
            <a:r>
              <a:rPr lang="ar-EG" sz="2400" b="1" smtClean="0"/>
              <a:t>يتم ربط قاعدة من الصلب بهذا المسمار</a:t>
            </a:r>
          </a:p>
          <a:p>
            <a:pPr algn="r" rtl="1" eaLnBrk="1" hangingPunct="1"/>
            <a:r>
              <a:rPr lang="ar-EG" sz="2400" b="1" smtClean="0"/>
              <a:t>يتم لحام ماسورة رأسية بالقاعدة الصلب</a:t>
            </a:r>
          </a:p>
          <a:p>
            <a:pPr algn="r" rtl="1" eaLnBrk="1" hangingPunct="1"/>
            <a:r>
              <a:rPr lang="ar-EG" sz="2400" b="1" smtClean="0"/>
              <a:t>يتم ربط هذه الماسورة بالسقالة</a:t>
            </a:r>
          </a:p>
          <a:p>
            <a:pPr algn="r" rtl="1" eaLnBrk="1" hangingPunct="1"/>
            <a:r>
              <a:rPr lang="ar-EG" sz="2400" b="1" smtClean="0"/>
              <a:t>يعتبر هذا النوع من الربط من النوع الإيجابى</a:t>
            </a:r>
          </a:p>
          <a:p>
            <a:pPr algn="r" rtl="1" eaLnBrk="1" hangingPunct="1"/>
            <a:r>
              <a:rPr lang="ar-EG" sz="2400" b="1" smtClean="0"/>
              <a:t>قوة الجذب يجب ألا تقل عن 800 رطل ، 1200 رطل ، 1600 رطل (لأنواع السقالات الثلاث)</a:t>
            </a:r>
            <a:endParaRPr lang="en-US" sz="2400" b="1" smtClean="0"/>
          </a:p>
        </p:txBody>
      </p:sp>
      <p:pic>
        <p:nvPicPr>
          <p:cNvPr id="43015" name="Picture 7" descr="scaf8"/>
          <p:cNvPicPr>
            <a:picLocks noGrp="1" noChangeAspect="1" noChangeArrowheads="1"/>
          </p:cNvPicPr>
          <p:nvPr>
            <p:ph sz="half" idx="1"/>
          </p:nvPr>
        </p:nvPicPr>
        <p:blipFill>
          <a:blip r:embed="rId2"/>
          <a:srcRect/>
          <a:stretch>
            <a:fillRect/>
          </a:stretch>
        </p:blipFill>
        <p:spPr>
          <a:xfrm>
            <a:off x="0" y="1600200"/>
            <a:ext cx="5105400" cy="4876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4">
                                            <p:txEl>
                                              <p:pRg st="0" end="0"/>
                                            </p:txEl>
                                          </p:spTgt>
                                        </p:tgtEl>
                                        <p:attrNameLst>
                                          <p:attrName>style.visibility</p:attrName>
                                        </p:attrNameLst>
                                      </p:cBhvr>
                                      <p:to>
                                        <p:strVal val="visible"/>
                                      </p:to>
                                    </p:set>
                                    <p:animEffect transition="in" filter="dissolve">
                                      <p:cBhvr>
                                        <p:cTn id="12" dur="500"/>
                                        <p:tgtEl>
                                          <p:spTgt spid="430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4">
                                            <p:txEl>
                                              <p:pRg st="1" end="1"/>
                                            </p:txEl>
                                          </p:spTgt>
                                        </p:tgtEl>
                                        <p:attrNameLst>
                                          <p:attrName>style.visibility</p:attrName>
                                        </p:attrNameLst>
                                      </p:cBhvr>
                                      <p:to>
                                        <p:strVal val="visible"/>
                                      </p:to>
                                    </p:set>
                                    <p:animEffect transition="in" filter="dissolve">
                                      <p:cBhvr>
                                        <p:cTn id="17" dur="500"/>
                                        <p:tgtEl>
                                          <p:spTgt spid="430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4">
                                            <p:txEl>
                                              <p:pRg st="2" end="2"/>
                                            </p:txEl>
                                          </p:spTgt>
                                        </p:tgtEl>
                                        <p:attrNameLst>
                                          <p:attrName>style.visibility</p:attrName>
                                        </p:attrNameLst>
                                      </p:cBhvr>
                                      <p:to>
                                        <p:strVal val="visible"/>
                                      </p:to>
                                    </p:set>
                                    <p:animEffect transition="in" filter="dissolve">
                                      <p:cBhvr>
                                        <p:cTn id="22" dur="500"/>
                                        <p:tgtEl>
                                          <p:spTgt spid="430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4">
                                            <p:txEl>
                                              <p:pRg st="3" end="3"/>
                                            </p:txEl>
                                          </p:spTgt>
                                        </p:tgtEl>
                                        <p:attrNameLst>
                                          <p:attrName>style.visibility</p:attrName>
                                        </p:attrNameLst>
                                      </p:cBhvr>
                                      <p:to>
                                        <p:strVal val="visible"/>
                                      </p:to>
                                    </p:set>
                                    <p:animEffect transition="in" filter="dissolve">
                                      <p:cBhvr>
                                        <p:cTn id="27" dur="500"/>
                                        <p:tgtEl>
                                          <p:spTgt spid="430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014">
                                            <p:txEl>
                                              <p:pRg st="4" end="4"/>
                                            </p:txEl>
                                          </p:spTgt>
                                        </p:tgtEl>
                                        <p:attrNameLst>
                                          <p:attrName>style.visibility</p:attrName>
                                        </p:attrNameLst>
                                      </p:cBhvr>
                                      <p:to>
                                        <p:strVal val="visible"/>
                                      </p:to>
                                    </p:set>
                                    <p:animEffect transition="in" filter="dissolve">
                                      <p:cBhvr>
                                        <p:cTn id="32" dur="500"/>
                                        <p:tgtEl>
                                          <p:spTgt spid="430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3014">
                                            <p:txEl>
                                              <p:pRg st="5" end="5"/>
                                            </p:txEl>
                                          </p:spTgt>
                                        </p:tgtEl>
                                        <p:attrNameLst>
                                          <p:attrName>style.visibility</p:attrName>
                                        </p:attrNameLst>
                                      </p:cBhvr>
                                      <p:to>
                                        <p:strVal val="visible"/>
                                      </p:to>
                                    </p:set>
                                    <p:animEffect transition="in" filter="dissolve">
                                      <p:cBhvr>
                                        <p:cTn id="37" dur="500"/>
                                        <p:tgtEl>
                                          <p:spTgt spid="43014">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43015"/>
                                        </p:tgtEl>
                                        <p:attrNameLst>
                                          <p:attrName>style.visibility</p:attrName>
                                        </p:attrNameLst>
                                      </p:cBhvr>
                                      <p:to>
                                        <p:strVal val="visible"/>
                                      </p:to>
                                    </p:set>
                                    <p:animScale>
                                      <p:cBhvr>
                                        <p:cTn id="42" dur="1000" decel="50000" fill="hold">
                                          <p:stCondLst>
                                            <p:cond delay="0"/>
                                          </p:stCondLst>
                                        </p:cTn>
                                        <p:tgtEl>
                                          <p:spTgt spid="430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3015"/>
                                        </p:tgtEl>
                                        <p:attrNameLst>
                                          <p:attrName>ppt_x</p:attrName>
                                          <p:attrName>ppt_y</p:attrName>
                                        </p:attrNameLst>
                                      </p:cBhvr>
                                    </p:animMotion>
                                    <p:animEffect transition="in" filter="fade">
                                      <p:cBhvr>
                                        <p:cTn id="44" dur="1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Scale>
                                      <p:cBhvr>
                                        <p:cTn id="7" dur="1000" decel="50000" fill="hold">
                                          <p:stCondLst>
                                            <p:cond delay="0"/>
                                          </p:stCondLst>
                                        </p:cTn>
                                        <p:tgtEl>
                                          <p:spTgt spid="1269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6980"/>
                                        </p:tgtEl>
                                        <p:attrNameLst>
                                          <p:attrName>ppt_x</p:attrName>
                                          <p:attrName>ppt_y</p:attrName>
                                        </p:attrNameLst>
                                      </p:cBhvr>
                                    </p:animMotion>
                                    <p:animEffect transition="in" filter="fade">
                                      <p:cBhvr>
                                        <p:cTn id="9" dur="10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ide elevation"/>
          <p:cNvPicPr>
            <a:picLocks noChangeAspect="1" noChangeArrowheads="1"/>
          </p:cNvPicPr>
          <p:nvPr/>
        </p:nvPicPr>
        <p:blipFill>
          <a:blip r:embed="rId2"/>
          <a:srcRect/>
          <a:stretch>
            <a:fillRect/>
          </a:stretch>
        </p:blipFill>
        <p:spPr bwMode="auto">
          <a:xfrm>
            <a:off x="609600" y="0"/>
            <a:ext cx="800100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rtl="1" eaLnBrk="1" hangingPunct="1"/>
            <a:r>
              <a:rPr lang="ar-EG" b="1" smtClean="0"/>
              <a:t>خشب قاعدة منصة السقالة</a:t>
            </a:r>
            <a:endParaRPr lang="en-US" b="1" smtClean="0"/>
          </a:p>
        </p:txBody>
      </p:sp>
      <p:sp>
        <p:nvSpPr>
          <p:cNvPr id="45059" name="Rectangle 3"/>
          <p:cNvSpPr>
            <a:spLocks noGrp="1" noChangeArrowheads="1"/>
          </p:cNvSpPr>
          <p:nvPr>
            <p:ph type="body" idx="1"/>
          </p:nvPr>
        </p:nvSpPr>
        <p:spPr>
          <a:xfrm>
            <a:off x="533400" y="1600200"/>
            <a:ext cx="8610600" cy="4876800"/>
          </a:xfrm>
        </p:spPr>
        <p:txBody>
          <a:bodyPr/>
          <a:lstStyle/>
          <a:p>
            <a:pPr algn="r" rtl="1" eaLnBrk="1" hangingPunct="1"/>
            <a:r>
              <a:rPr lang="ar-EG" b="1" smtClean="0"/>
              <a:t>يكون سمك 2 بوصة وعرض 10 بوصة</a:t>
            </a:r>
          </a:p>
          <a:p>
            <a:pPr algn="r" rtl="1" eaLnBrk="1" hangingPunct="1"/>
            <a:r>
              <a:rPr lang="ar-EG" b="1" smtClean="0"/>
              <a:t>أقصى طول للخشب لا يزيد عن </a:t>
            </a:r>
            <a:r>
              <a:rPr lang="en-US" b="1" smtClean="0"/>
              <a:t>10</a:t>
            </a:r>
            <a:r>
              <a:rPr lang="ar-EG" b="1" smtClean="0"/>
              <a:t>قدم بالنسبة للسقالات الخفيفة ، </a:t>
            </a:r>
            <a:r>
              <a:rPr lang="en-US" b="1" smtClean="0"/>
              <a:t>8</a:t>
            </a:r>
            <a:r>
              <a:rPr lang="ar-EG" b="1" smtClean="0"/>
              <a:t> قدم بالنسبة للسقالات المتوسطة و6 قدم للسقالات الثقيلة.</a:t>
            </a:r>
          </a:p>
          <a:p>
            <a:pPr algn="r" rtl="1" eaLnBrk="1" hangingPunct="1"/>
            <a:r>
              <a:rPr lang="ar-EG" b="1" smtClean="0"/>
              <a:t>فى حالة عدم وجود وسيلة لتثبيت خشب قاعدة المنصة بالقوائم ، يجب أن يمتد مسافة لا تقل عن 6 بوصة من قوائم التثبيت من كل جانب ولا تزيد هذه المسافة عن 12 بوصة.</a:t>
            </a:r>
          </a:p>
          <a:p>
            <a:pPr algn="r" rtl="1" eaLnBrk="1" hangingPunct="1"/>
            <a:r>
              <a:rPr lang="ar-EG" b="1" smtClean="0"/>
              <a:t>يجب ألا تزيد الفتحات بين أخشاب قاعدة المنصة عن 1 بوصة</a:t>
            </a:r>
          </a:p>
          <a:p>
            <a:pPr algn="r" rtl="1" eaLnBrk="1" hangingPunct="1"/>
            <a:r>
              <a:rPr lang="ar-EG" b="1" smtClean="0"/>
              <a:t>يجب توفير جوانب للمنصة </a:t>
            </a:r>
            <a:r>
              <a:rPr lang="en-US" b="1" smtClean="0"/>
              <a:t>Toe Board</a:t>
            </a:r>
            <a:r>
              <a:rPr lang="ar-EG" b="1" smtClean="0"/>
              <a:t> بحيث لا يقل إرتفاعها عن 4 بوصة (10 سم)</a:t>
            </a:r>
          </a:p>
          <a:p>
            <a:pPr algn="r" rtl="1" eaLnBrk="1" hangingPunct="1"/>
            <a:r>
              <a:rPr lang="ar-EG" b="1" smtClean="0"/>
              <a:t>يجب ألا يقل عرض منصة السقالة عن 18 بوصة (45 سم)</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dissolve">
                                      <p:cBhvr>
                                        <p:cTn id="17" dur="5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dissolve">
                                      <p:cBhvr>
                                        <p:cTn id="22" dur="500"/>
                                        <p:tgtEl>
                                          <p:spTgt spid="45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dissolve">
                                      <p:cBhvr>
                                        <p:cTn id="27" dur="500"/>
                                        <p:tgtEl>
                                          <p:spTgt spid="450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dissolve">
                                      <p:cBhvr>
                                        <p:cTn id="32" dur="500"/>
                                        <p:tgtEl>
                                          <p:spTgt spid="450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dissolve">
                                      <p:cBhvr>
                                        <p:cTn id="3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400" y="533400"/>
            <a:ext cx="5562600" cy="990600"/>
          </a:xfrm>
          <a:prstGeom prst="rect">
            <a:avLst/>
          </a:prstGeom>
        </p:spPr>
        <p:txBody>
          <a:bodyPr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000" b="1" i="1" u="sng" strike="noStrike" kern="1200" cap="none" spc="0" normalizeH="0" baseline="0" noProof="0" dirty="0" smtClean="0">
                <a:ln>
                  <a:noFill/>
                </a:ln>
                <a:solidFill>
                  <a:srgbClr val="C00000"/>
                </a:solidFill>
                <a:effectLst/>
                <a:uLnTx/>
                <a:uFillTx/>
                <a:latin typeface="+mj-lt"/>
                <a:ea typeface="+mj-ea"/>
                <a:cs typeface="+mj-cs"/>
              </a:rPr>
              <a:t/>
            </a:r>
            <a:br>
              <a:rPr kumimoji="0" lang="ar-EG" sz="4000" b="1" i="1" u="sng" strike="noStrike" kern="1200" cap="none" spc="0" normalizeH="0" baseline="0" noProof="0" dirty="0" smtClean="0">
                <a:ln>
                  <a:noFill/>
                </a:ln>
                <a:solidFill>
                  <a:srgbClr val="C00000"/>
                </a:solidFill>
                <a:effectLst/>
                <a:uLnTx/>
                <a:uFillTx/>
                <a:latin typeface="+mj-lt"/>
                <a:ea typeface="+mj-ea"/>
                <a:cs typeface="+mj-cs"/>
              </a:rPr>
            </a:br>
            <a:r>
              <a:rPr kumimoji="0" lang="ar-EG" sz="6600" b="0" i="0" u="none" strike="noStrike" kern="1200" cap="none" spc="0" normalizeH="0" baseline="0" noProof="0" dirty="0" smtClean="0">
                <a:ln>
                  <a:noFill/>
                </a:ln>
                <a:solidFill>
                  <a:srgbClr val="C00000"/>
                </a:solidFill>
                <a:effectLst/>
                <a:uLnTx/>
                <a:uFillTx/>
                <a:latin typeface="GE Jarida Heavy" pitchFamily="18" charset="-78"/>
                <a:ea typeface="GE Jarida Heavy" pitchFamily="18" charset="-78"/>
                <a:cs typeface="GE Jarida Heavy" pitchFamily="18" charset="-78"/>
              </a:rPr>
              <a:t>نبذة </a:t>
            </a:r>
            <a:r>
              <a:rPr kumimoji="0" lang="ar-EG" sz="7200" b="0" i="0" u="none" strike="noStrike" kern="1200" cap="none" spc="0" normalizeH="0" baseline="0" noProof="0" dirty="0" smtClean="0">
                <a:ln>
                  <a:noFill/>
                </a:ln>
                <a:solidFill>
                  <a:srgbClr val="C00000"/>
                </a:solidFill>
                <a:effectLst/>
                <a:uLnTx/>
                <a:uFillTx/>
                <a:latin typeface="GE Jarida Heavy" pitchFamily="18" charset="-78"/>
                <a:ea typeface="GE Jarida Heavy" pitchFamily="18" charset="-78"/>
                <a:cs typeface="GE Jarida Heavy" pitchFamily="18" charset="-78"/>
              </a:rPr>
              <a:t>تاريخيـــــــــــة</a:t>
            </a:r>
            <a:endParaRPr kumimoji="0" lang="ar-EG" sz="6000" b="0" i="0" u="none" strike="noStrike" kern="1200" cap="none" spc="0" normalizeH="0" baseline="0" noProof="0" dirty="0">
              <a:ln>
                <a:noFill/>
              </a:ln>
              <a:solidFill>
                <a:srgbClr val="C00000"/>
              </a:solidFill>
              <a:effectLst/>
              <a:uLnTx/>
              <a:uFillTx/>
              <a:latin typeface="GE Jarida Heavy" pitchFamily="18" charset="-78"/>
              <a:ea typeface="GE Jarida Heavy" pitchFamily="18" charset="-78"/>
              <a:cs typeface="GE Jarida Heavy" pitchFamily="18" charset="-78"/>
            </a:endParaRPr>
          </a:p>
        </p:txBody>
      </p:sp>
      <p:sp>
        <p:nvSpPr>
          <p:cNvPr id="3" name="Text Placeholder 6"/>
          <p:cNvSpPr txBox="1">
            <a:spLocks/>
          </p:cNvSpPr>
          <p:nvPr/>
        </p:nvSpPr>
        <p:spPr>
          <a:xfrm>
            <a:off x="304800" y="1100560"/>
            <a:ext cx="8686800" cy="3319040"/>
          </a:xfrm>
          <a:prstGeom prst="rect">
            <a:avLst/>
          </a:prstGeom>
        </p:spPr>
        <p:txBody>
          <a:bodyPr>
            <a:no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لم تتوقف اصابات ووفيات السقالات بالرغم مما ورد من قوانين واشتراطات فى الجزء الفرعى </a:t>
            </a:r>
            <a:r>
              <a:rPr kumimoji="0" lang="en-US"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L</a:t>
            </a: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وصلت اصابات السقالات الى 10000اصابة سنويا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وصلت وفيات السقالات لاكثر من 75 حالة وفاة سنويا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اوصت اللجنة الاستشارية للسلامة والصحة فى الانشاءات (</a:t>
            </a:r>
            <a:r>
              <a:rPr kumimoji="0" lang="en-US"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ACCSH</a:t>
            </a:r>
            <a:r>
              <a:rPr kumimoji="0" lang="ar-EG" sz="28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الى اجراء مراجعات   للشروط والقوانين .</a:t>
            </a:r>
            <a:endParaRPr kumimoji="0" lang="ar-EG" sz="2800" b="1"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4" name="Picture 3" descr="C:\Users\القدس\Desktop\الاجتماع.jpg"/>
          <p:cNvPicPr>
            <a:picLocks noChangeAspect="1" noChangeArrowheads="1"/>
          </p:cNvPicPr>
          <p:nvPr/>
        </p:nvPicPr>
        <p:blipFill>
          <a:blip r:embed="rId2" cstate="print"/>
          <a:srcRect/>
          <a:stretch>
            <a:fillRect/>
          </a:stretch>
        </p:blipFill>
        <p:spPr bwMode="auto">
          <a:xfrm>
            <a:off x="76200" y="4343400"/>
            <a:ext cx="4343400" cy="224313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scaf"/>
          <p:cNvPicPr>
            <a:picLocks noChangeAspect="1" noChangeArrowheads="1"/>
          </p:cNvPicPr>
          <p:nvPr/>
        </p:nvPicPr>
        <p:blipFill>
          <a:blip r:embed="rId2"/>
          <a:srcRect/>
          <a:stretch>
            <a:fillRect/>
          </a:stretch>
        </p:blipFill>
        <p:spPr bwMode="auto">
          <a:xfrm>
            <a:off x="1676400" y="1828800"/>
            <a:ext cx="5791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dissolve">
                                      <p:cBhvr>
                                        <p:cTn id="7"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scaf11"/>
          <p:cNvPicPr>
            <a:picLocks noChangeAspect="1" noChangeArrowheads="1"/>
          </p:cNvPicPr>
          <p:nvPr/>
        </p:nvPicPr>
        <p:blipFill>
          <a:blip r:embed="rId2"/>
          <a:srcRect/>
          <a:stretch>
            <a:fillRect/>
          </a:stretch>
        </p:blipFill>
        <p:spPr bwMode="auto">
          <a:xfrm>
            <a:off x="685800" y="838200"/>
            <a:ext cx="80772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Scale>
                                      <p:cBhvr>
                                        <p:cTn id="7" dur="1000" decel="50000" fill="hold">
                                          <p:stCondLst>
                                            <p:cond delay="0"/>
                                          </p:stCondLst>
                                        </p:cTn>
                                        <p:tgtEl>
                                          <p:spTgt spid="460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5"/>
                                        </p:tgtEl>
                                        <p:attrNameLst>
                                          <p:attrName>ppt_x</p:attrName>
                                          <p:attrName>ppt_y</p:attrName>
                                        </p:attrNameLst>
                                      </p:cBhvr>
                                    </p:animMotion>
                                    <p:animEffect transition="in" filter="fade">
                                      <p:cBhvr>
                                        <p:cTn id="9"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609600" y="304800"/>
            <a:ext cx="7924800" cy="60198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0" y="1752600"/>
            <a:ext cx="4038600" cy="3124200"/>
          </a:xfrm>
          <a:noFill/>
        </p:spPr>
        <p:txBody>
          <a:bodyPr lIns="92075" tIns="46038" rIns="92075" bIns="46038"/>
          <a:lstStyle/>
          <a:p>
            <a:pPr marL="519113" lvl="2" indent="-284163" eaLnBrk="1" hangingPunct="1">
              <a:lnSpc>
                <a:spcPct val="90000"/>
              </a:lnSpc>
              <a:buClr>
                <a:srgbClr val="F7FE62"/>
              </a:buClr>
              <a:buFontTx/>
              <a:buChar char="•"/>
            </a:pPr>
            <a:r>
              <a:rPr lang="en-US" b="1" smtClean="0"/>
              <a:t>No large gaps in front edge of platforms</a:t>
            </a:r>
          </a:p>
          <a:p>
            <a:pPr marL="519113" lvl="2" indent="-284163" eaLnBrk="1" hangingPunct="1">
              <a:lnSpc>
                <a:spcPct val="90000"/>
              </a:lnSpc>
              <a:buClr>
                <a:srgbClr val="F7FE62"/>
              </a:buClr>
              <a:buSzTx/>
              <a:buFontTx/>
              <a:buChar char="•"/>
            </a:pPr>
            <a:r>
              <a:rPr lang="en-US" b="1" smtClean="0"/>
              <a:t>Each abutted end of plank must rest on a separate support surface</a:t>
            </a:r>
          </a:p>
          <a:p>
            <a:pPr marL="519113" lvl="2" indent="-284163" eaLnBrk="1" hangingPunct="1">
              <a:lnSpc>
                <a:spcPct val="90000"/>
              </a:lnSpc>
              <a:buClr>
                <a:srgbClr val="F7FE62"/>
              </a:buClr>
              <a:buSzTx/>
              <a:buFontTx/>
              <a:buChar char="•"/>
            </a:pPr>
            <a:r>
              <a:rPr lang="en-US" b="1" smtClean="0"/>
              <a:t>Overlap platforms at least 12 inches over supports, unless restrained to prevent movement</a:t>
            </a:r>
          </a:p>
        </p:txBody>
      </p:sp>
      <p:sp>
        <p:nvSpPr>
          <p:cNvPr id="47107" name="Rectangle 3"/>
          <p:cNvSpPr>
            <a:spLocks noChangeArrowheads="1"/>
          </p:cNvSpPr>
          <p:nvPr/>
        </p:nvSpPr>
        <p:spPr bwMode="auto">
          <a:xfrm>
            <a:off x="381000" y="762000"/>
            <a:ext cx="8262938" cy="685800"/>
          </a:xfrm>
          <a:prstGeom prst="rect">
            <a:avLst/>
          </a:prstGeom>
          <a:noFill/>
          <a:ln w="9525">
            <a:noFill/>
            <a:miter lim="800000"/>
            <a:headEnd/>
            <a:tailEnd/>
          </a:ln>
          <a:effectLst/>
        </p:spPr>
        <p:txBody>
          <a:bodyPr lIns="92075" tIns="46038" rIns="92075" bIns="46038" anchor="b"/>
          <a:lstStyle/>
          <a:p>
            <a:pPr algn="ctr" eaLnBrk="0" hangingPunct="0"/>
            <a:r>
              <a:rPr lang="en-US" sz="4000" b="1">
                <a:solidFill>
                  <a:srgbClr val="F7FE62"/>
                </a:solidFill>
              </a:rPr>
              <a:t>Scaffold Platform Construction</a:t>
            </a:r>
            <a:endParaRPr lang="en-US" sz="4000">
              <a:solidFill>
                <a:schemeClr val="tx2"/>
              </a:solidFill>
              <a:latin typeface="Book Antiqua" pitchFamily="18" charset="0"/>
            </a:endParaRPr>
          </a:p>
        </p:txBody>
      </p:sp>
      <p:pic>
        <p:nvPicPr>
          <p:cNvPr id="47108" name="Picture 4" descr="Scaffold overlapping plank"/>
          <p:cNvPicPr>
            <a:picLocks noChangeAspect="1" noChangeArrowheads="1"/>
          </p:cNvPicPr>
          <p:nvPr/>
        </p:nvPicPr>
        <p:blipFill>
          <a:blip r:embed="rId3"/>
          <a:srcRect/>
          <a:stretch>
            <a:fillRect/>
          </a:stretch>
        </p:blipFill>
        <p:spPr bwMode="auto">
          <a:xfrm>
            <a:off x="6400800" y="1981200"/>
            <a:ext cx="2743200" cy="2490788"/>
          </a:xfrm>
          <a:prstGeom prst="rect">
            <a:avLst/>
          </a:prstGeom>
          <a:noFill/>
          <a:ln w="9525">
            <a:noFill/>
            <a:miter lim="800000"/>
            <a:headEnd/>
            <a:tailEnd/>
          </a:ln>
        </p:spPr>
      </p:pic>
      <p:sp>
        <p:nvSpPr>
          <p:cNvPr id="47109" name="Text Box 5"/>
          <p:cNvSpPr txBox="1">
            <a:spLocks noChangeArrowheads="1"/>
          </p:cNvSpPr>
          <p:nvPr/>
        </p:nvSpPr>
        <p:spPr bwMode="auto">
          <a:xfrm>
            <a:off x="6477000" y="4495800"/>
            <a:ext cx="2667000" cy="701675"/>
          </a:xfrm>
          <a:prstGeom prst="rect">
            <a:avLst/>
          </a:prstGeom>
          <a:solidFill>
            <a:srgbClr val="FF6600"/>
          </a:solidFill>
          <a:ln w="12700">
            <a:noFill/>
            <a:miter lim="800000"/>
            <a:headEnd type="none" w="sm" len="sm"/>
            <a:tailEnd type="none" w="sm" len="sm"/>
          </a:ln>
          <a:effectLst/>
        </p:spPr>
        <p:txBody>
          <a:bodyPr>
            <a:spAutoFit/>
          </a:bodyPr>
          <a:lstStyle/>
          <a:p>
            <a:pPr eaLnBrk="0" hangingPunct="0">
              <a:spcBef>
                <a:spcPct val="50000"/>
              </a:spcBef>
            </a:pPr>
            <a:r>
              <a:rPr lang="en-US" sz="2000" b="1"/>
              <a:t>Planks not properly overlapped</a:t>
            </a:r>
          </a:p>
        </p:txBody>
      </p:sp>
      <p:sp>
        <p:nvSpPr>
          <p:cNvPr id="47110" name="Text Box 6"/>
          <p:cNvSpPr txBox="1">
            <a:spLocks noChangeArrowheads="1"/>
          </p:cNvSpPr>
          <p:nvPr/>
        </p:nvSpPr>
        <p:spPr bwMode="auto">
          <a:xfrm>
            <a:off x="304800" y="6019800"/>
            <a:ext cx="2514600" cy="33655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endParaRPr lang="ar-EG" sz="1600" b="1">
              <a:solidFill>
                <a:srgbClr val="F2FE04"/>
              </a:solidFill>
            </a:endParaRPr>
          </a:p>
        </p:txBody>
      </p:sp>
      <p:pic>
        <p:nvPicPr>
          <p:cNvPr id="47111" name="Picture 7" descr="New-scaf02"/>
          <p:cNvPicPr>
            <a:picLocks noChangeAspect="1" noChangeArrowheads="1"/>
          </p:cNvPicPr>
          <p:nvPr/>
        </p:nvPicPr>
        <p:blipFill>
          <a:blip r:embed="rId4"/>
          <a:srcRect l="20001"/>
          <a:stretch>
            <a:fillRect/>
          </a:stretch>
        </p:blipFill>
        <p:spPr bwMode="auto">
          <a:xfrm>
            <a:off x="3886200" y="1981200"/>
            <a:ext cx="2320925" cy="259080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438400" y="361950"/>
            <a:ext cx="3973513" cy="762000"/>
          </a:xfrm>
          <a:prstGeom prst="rect">
            <a:avLst/>
          </a:prstGeom>
          <a:noFill/>
          <a:ln w="12700">
            <a:noFill/>
            <a:miter lim="800000"/>
            <a:headEnd type="none" w="sm" len="sm"/>
            <a:tailEnd type="none" w="sm" len="sm"/>
          </a:ln>
          <a:effectLst/>
        </p:spPr>
        <p:txBody>
          <a:bodyPr wrap="none">
            <a:spAutoFit/>
          </a:bodyPr>
          <a:lstStyle/>
          <a:p>
            <a:pPr eaLnBrk="0" hangingPunct="0"/>
            <a:r>
              <a:rPr lang="en-US" sz="4400" b="1">
                <a:solidFill>
                  <a:srgbClr val="F2FE04"/>
                </a:solidFill>
              </a:rPr>
              <a:t>Platform Ends</a:t>
            </a:r>
          </a:p>
        </p:txBody>
      </p:sp>
      <p:sp>
        <p:nvSpPr>
          <p:cNvPr id="48131" name="Text Box 3"/>
          <p:cNvSpPr txBox="1">
            <a:spLocks noChangeArrowheads="1"/>
          </p:cNvSpPr>
          <p:nvPr/>
        </p:nvSpPr>
        <p:spPr bwMode="auto">
          <a:xfrm>
            <a:off x="457200" y="2057400"/>
            <a:ext cx="3673475" cy="3081338"/>
          </a:xfrm>
          <a:prstGeom prst="rect">
            <a:avLst/>
          </a:prstGeom>
          <a:noFill/>
          <a:ln w="12700">
            <a:noFill/>
            <a:miter lim="800000"/>
            <a:headEnd type="none" w="sm" len="sm"/>
            <a:tailEnd type="none" w="sm" len="sm"/>
          </a:ln>
          <a:effectLst/>
        </p:spPr>
        <p:txBody>
          <a:bodyPr>
            <a:spAutoFit/>
          </a:bodyPr>
          <a:lstStyle/>
          <a:p>
            <a:pPr eaLnBrk="0" hangingPunct="0"/>
            <a:r>
              <a:rPr lang="en-US" sz="2800" b="1"/>
              <a:t>Each end of a platform, unless cleated or otherwise restrained by hooks, must extend over its support by at least 6 inches</a:t>
            </a:r>
          </a:p>
        </p:txBody>
      </p:sp>
      <p:pic>
        <p:nvPicPr>
          <p:cNvPr id="48132" name="Picture 4" descr="Slide1"/>
          <p:cNvPicPr>
            <a:picLocks noChangeAspect="1" noChangeArrowheads="1"/>
          </p:cNvPicPr>
          <p:nvPr/>
        </p:nvPicPr>
        <p:blipFill>
          <a:blip r:embed="rId3"/>
          <a:srcRect l="46666" t="24814" r="11111" b="11482"/>
          <a:stretch>
            <a:fillRect/>
          </a:stretch>
        </p:blipFill>
        <p:spPr bwMode="auto">
          <a:xfrm>
            <a:off x="4495800" y="1447800"/>
            <a:ext cx="3905250" cy="4419600"/>
          </a:xfrm>
          <a:prstGeom prst="rect">
            <a:avLst/>
          </a:prstGeom>
          <a:noFill/>
          <a:ln w="9525">
            <a:noFill/>
            <a:miter lim="800000"/>
            <a:headEnd/>
            <a:tailEnd/>
          </a:ln>
        </p:spPr>
      </p:pic>
      <p:sp>
        <p:nvSpPr>
          <p:cNvPr id="48133" name="Text Box 5"/>
          <p:cNvSpPr txBox="1">
            <a:spLocks noChangeArrowheads="1"/>
          </p:cNvSpPr>
          <p:nvPr/>
        </p:nvSpPr>
        <p:spPr bwMode="auto">
          <a:xfrm>
            <a:off x="2667000" y="5410200"/>
            <a:ext cx="1676400" cy="457200"/>
          </a:xfrm>
          <a:prstGeom prst="rect">
            <a:avLst/>
          </a:prstGeom>
          <a:solidFill>
            <a:srgbClr val="339966"/>
          </a:solidFill>
          <a:ln w="12700">
            <a:noFill/>
            <a:miter lim="800000"/>
            <a:headEnd type="none" w="sm" len="sm"/>
            <a:tailEnd type="none" w="sm" len="sm"/>
          </a:ln>
          <a:effectLst/>
        </p:spPr>
        <p:txBody>
          <a:bodyPr>
            <a:spAutoFit/>
          </a:bodyPr>
          <a:lstStyle/>
          <a:p>
            <a:pPr eaLnBrk="0" hangingPunct="0"/>
            <a:r>
              <a:rPr lang="en-US" sz="2400" b="1"/>
              <a:t>No Cleats</a:t>
            </a:r>
          </a:p>
        </p:txBody>
      </p:sp>
      <p:sp>
        <p:nvSpPr>
          <p:cNvPr id="48134" name="Line 6"/>
          <p:cNvSpPr>
            <a:spLocks noChangeShapeType="1"/>
          </p:cNvSpPr>
          <p:nvPr/>
        </p:nvSpPr>
        <p:spPr bwMode="auto">
          <a:xfrm flipV="1">
            <a:off x="3886200" y="3505200"/>
            <a:ext cx="1524000" cy="1905000"/>
          </a:xfrm>
          <a:prstGeom prst="line">
            <a:avLst/>
          </a:prstGeom>
          <a:noFill/>
          <a:ln w="38100">
            <a:solidFill>
              <a:srgbClr val="FF0000"/>
            </a:solidFill>
            <a:round/>
            <a:headEnd type="none" w="sm" len="sm"/>
            <a:tailEnd type="triangle" w="lg" len="lg"/>
          </a:ln>
          <a:effectLst/>
        </p:spPr>
        <p:txBody>
          <a:bodyPr/>
          <a:lstStyle/>
          <a:p>
            <a:endParaRPr lang="ar-EG"/>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line08"/>
          <p:cNvPicPr>
            <a:picLocks noChangeAspect="1" noChangeArrowheads="1"/>
          </p:cNvPicPr>
          <p:nvPr/>
        </p:nvPicPr>
        <p:blipFill>
          <a:blip r:embed="rId2"/>
          <a:srcRect/>
          <a:stretch>
            <a:fillRect/>
          </a:stretch>
        </p:blipFill>
        <p:spPr bwMode="auto">
          <a:xfrm>
            <a:off x="533400" y="381000"/>
            <a:ext cx="81534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Scale>
                                      <p:cBhvr>
                                        <p:cTn id="7" dur="1000" decel="50000" fill="hold">
                                          <p:stCondLst>
                                            <p:cond delay="0"/>
                                          </p:stCondLst>
                                        </p:cTn>
                                        <p:tgtEl>
                                          <p:spTgt spid="47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7108"/>
                                        </p:tgtEl>
                                        <p:attrNameLst>
                                          <p:attrName>ppt_x</p:attrName>
                                          <p:attrName>ppt_y</p:attrName>
                                        </p:attrNameLst>
                                      </p:cBhvr>
                                    </p:animMotion>
                                    <p:animEffect transition="in" filter="fade">
                                      <p:cBhvr>
                                        <p:cTn id="9" dur="1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normAutofit fontScale="90000"/>
          </a:bodyPr>
          <a:lstStyle/>
          <a:p>
            <a:pPr algn="r" rtl="1" eaLnBrk="1" hangingPunct="1"/>
            <a:r>
              <a:rPr lang="ar-EG" sz="3800" smtClean="0"/>
              <a:t>  مقدمة منصة السقالة يجب ألا تبعد عن الحائط</a:t>
            </a:r>
            <a:br>
              <a:rPr lang="ar-EG" sz="3800" smtClean="0"/>
            </a:br>
            <a:r>
              <a:rPr lang="ar-EG" sz="3800" smtClean="0"/>
              <a:t>  بأكثر من 14 بوصة إلا إذا تم إستخدام درابزين </a:t>
            </a:r>
            <a:endParaRPr lang="en-US" sz="3800" smtClean="0"/>
          </a:p>
        </p:txBody>
      </p:sp>
      <p:pic>
        <p:nvPicPr>
          <p:cNvPr id="77836" name="Picture 12" descr="scfld"/>
          <p:cNvPicPr>
            <a:picLocks noGrp="1" noChangeAspect="1" noChangeArrowheads="1"/>
          </p:cNvPicPr>
          <p:nvPr>
            <p:ph idx="1"/>
          </p:nvPr>
        </p:nvPicPr>
        <p:blipFill>
          <a:blip r:embed="rId2"/>
          <a:srcRect/>
          <a:stretch>
            <a:fillRect/>
          </a:stretch>
        </p:blipFill>
        <p:spPr>
          <a:xfrm>
            <a:off x="1295400" y="1600200"/>
            <a:ext cx="6705600" cy="5029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dissolve">
                                      <p:cBhvr>
                                        <p:cTn id="7" dur="5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77836"/>
                                        </p:tgtEl>
                                        <p:attrNameLst>
                                          <p:attrName>style.visibility</p:attrName>
                                        </p:attrNameLst>
                                      </p:cBhvr>
                                      <p:to>
                                        <p:strVal val="visible"/>
                                      </p:to>
                                    </p:set>
                                    <p:animScale>
                                      <p:cBhvr>
                                        <p:cTn id="12" dur="1000" decel="50000" fill="hold">
                                          <p:stCondLst>
                                            <p:cond delay="0"/>
                                          </p:stCondLst>
                                        </p:cTn>
                                        <p:tgtEl>
                                          <p:spTgt spid="778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836"/>
                                        </p:tgtEl>
                                        <p:attrNameLst>
                                          <p:attrName>ppt_x</p:attrName>
                                          <p:attrName>ppt_y</p:attrName>
                                        </p:attrNameLst>
                                      </p:cBhvr>
                                    </p:animMotion>
                                    <p:animEffect transition="in" filter="fade">
                                      <p:cBhvr>
                                        <p:cTn id="14" dur="10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scaf"/>
          <p:cNvPicPr>
            <a:picLocks noChangeAspect="1" noChangeArrowheads="1"/>
          </p:cNvPicPr>
          <p:nvPr/>
        </p:nvPicPr>
        <p:blipFill>
          <a:blip r:embed="rId2"/>
          <a:srcRect/>
          <a:stretch>
            <a:fillRect/>
          </a:stretch>
        </p:blipFill>
        <p:spPr bwMode="auto">
          <a:xfrm>
            <a:off x="914400" y="914400"/>
            <a:ext cx="7391400" cy="547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dissolve">
                                      <p:cBhvr>
                                        <p:cTn id="7"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caffold03"/>
          <p:cNvPicPr>
            <a:picLocks noChangeAspect="1" noChangeArrowheads="1"/>
          </p:cNvPicPr>
          <p:nvPr/>
        </p:nvPicPr>
        <p:blipFill>
          <a:blip r:embed="rId2"/>
          <a:srcRect/>
          <a:stretch>
            <a:fillRect/>
          </a:stretch>
        </p:blipFill>
        <p:spPr bwMode="auto">
          <a:xfrm>
            <a:off x="1295400" y="1600200"/>
            <a:ext cx="6477000" cy="4343400"/>
          </a:xfrm>
          <a:prstGeom prst="rect">
            <a:avLst/>
          </a:prstGeom>
          <a:noFill/>
          <a:ln w="9525">
            <a:noFill/>
            <a:miter lim="800000"/>
            <a:headEnd/>
            <a:tailEnd/>
          </a:ln>
        </p:spPr>
      </p:pic>
      <p:sp>
        <p:nvSpPr>
          <p:cNvPr id="52227" name="Rectangle 3"/>
          <p:cNvSpPr>
            <a:spLocks noGrp="1" noChangeArrowheads="1"/>
          </p:cNvSpPr>
          <p:nvPr>
            <p:ph type="title"/>
          </p:nvPr>
        </p:nvSpPr>
        <p:spPr/>
        <p:txBody>
          <a:bodyPr/>
          <a:lstStyle/>
          <a:p>
            <a:pPr eaLnBrk="1" hangingPunct="1"/>
            <a:r>
              <a:rPr lang="en-US" smtClean="0"/>
              <a:t>Scaffold Inspection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caffold04"/>
          <p:cNvPicPr>
            <a:picLocks noChangeAspect="1" noChangeArrowheads="1"/>
          </p:cNvPicPr>
          <p:nvPr/>
        </p:nvPicPr>
        <p:blipFill>
          <a:blip r:embed="rId2"/>
          <a:srcRect/>
          <a:stretch>
            <a:fillRect/>
          </a:stretch>
        </p:blipFill>
        <p:spPr bwMode="auto">
          <a:xfrm>
            <a:off x="0" y="762000"/>
            <a:ext cx="4343400" cy="3429000"/>
          </a:xfrm>
          <a:prstGeom prst="rect">
            <a:avLst/>
          </a:prstGeom>
          <a:noFill/>
          <a:ln w="9525">
            <a:noFill/>
            <a:miter lim="800000"/>
            <a:headEnd/>
            <a:tailEnd/>
          </a:ln>
        </p:spPr>
      </p:pic>
      <p:pic>
        <p:nvPicPr>
          <p:cNvPr id="53251" name="Picture 3" descr="Scaffold01"/>
          <p:cNvPicPr>
            <a:picLocks noChangeAspect="1" noChangeArrowheads="1"/>
          </p:cNvPicPr>
          <p:nvPr/>
        </p:nvPicPr>
        <p:blipFill>
          <a:blip r:embed="rId3"/>
          <a:srcRect/>
          <a:stretch>
            <a:fillRect/>
          </a:stretch>
        </p:blipFill>
        <p:spPr bwMode="auto">
          <a:xfrm>
            <a:off x="4191000" y="3429000"/>
            <a:ext cx="46609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5400" b="1" i="1" u="none" strike="noStrike" kern="1200" cap="none" spc="0" normalizeH="0" baseline="0" noProof="0" dirty="0" smtClean="0">
                <a:ln>
                  <a:noFill/>
                </a:ln>
                <a:solidFill>
                  <a:srgbClr val="C00000"/>
                </a:solidFill>
                <a:effectLst/>
                <a:uLnTx/>
                <a:uFillTx/>
                <a:latin typeface="GE Jarida Heavy" pitchFamily="18" charset="-78"/>
                <a:ea typeface="GE Jarida Heavy" pitchFamily="18" charset="-78"/>
                <a:cs typeface="GE Jarida Heavy" pitchFamily="18" charset="-78"/>
              </a:rPr>
              <a:t>التعاريف</a:t>
            </a:r>
            <a:r>
              <a:rPr kumimoji="0" lang="ar-EG" sz="4800" b="1" i="1" u="none" strike="noStrike" kern="1200" cap="none" spc="0" normalizeH="0" baseline="0" noProof="0" dirty="0" smtClean="0">
                <a:ln>
                  <a:noFill/>
                </a:ln>
                <a:solidFill>
                  <a:srgbClr val="002060"/>
                </a:solidFill>
                <a:effectLst/>
                <a:uLnTx/>
                <a:uFillTx/>
                <a:latin typeface="+mj-lt"/>
                <a:ea typeface="+mj-ea"/>
                <a:cs typeface="+mj-cs"/>
              </a:rPr>
              <a:t/>
            </a:r>
            <a:br>
              <a:rPr kumimoji="0" lang="ar-EG" sz="4800" b="1" i="1" u="none" strike="noStrike" kern="1200" cap="none" spc="0" normalizeH="0" baseline="0" noProof="0" dirty="0" smtClean="0">
                <a:ln>
                  <a:noFill/>
                </a:ln>
                <a:solidFill>
                  <a:srgbClr val="002060"/>
                </a:solidFill>
                <a:effectLst/>
                <a:uLnTx/>
                <a:uFillTx/>
                <a:latin typeface="+mj-lt"/>
                <a:ea typeface="+mj-ea"/>
                <a:cs typeface="+mj-cs"/>
              </a:rPr>
            </a:br>
            <a:endParaRPr kumimoji="0" lang="ar-EG" sz="4800" b="1" i="1"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381000" y="1600200"/>
            <a:ext cx="8229600" cy="4389120"/>
          </a:xfrm>
          <a:prstGeom prst="rect">
            <a:avLst/>
          </a:prstGeom>
        </p:spPr>
        <p:txBody>
          <a:bodyPr>
            <a:normAutofit/>
          </a:bodyPr>
          <a:lstStyle/>
          <a:p>
            <a:pPr marL="274320" lvl="0" indent="-274320" algn="r" rtl="1">
              <a:spcBef>
                <a:spcPct val="20000"/>
              </a:spcBef>
              <a:buClr>
                <a:schemeClr val="accent3"/>
              </a:buClr>
              <a:buSzPct val="95000"/>
            </a:pPr>
            <a:r>
              <a:rPr lang="ar-EG" sz="4800" b="1" i="1" dirty="0" smtClean="0">
                <a:latin typeface="GE Jarida Heavy" pitchFamily="18" charset="-78"/>
                <a:ea typeface="GE Jarida Heavy" pitchFamily="18" charset="-78"/>
                <a:cs typeface="GE Jarida Heavy" pitchFamily="18" charset="-78"/>
              </a:rPr>
              <a:t>المختص بالسقالات</a:t>
            </a:r>
            <a:r>
              <a:rPr lang="en-US" sz="4800" b="1" i="1" dirty="0" smtClean="0">
                <a:latin typeface="GE Jarida Heavy" pitchFamily="18" charset="-78"/>
                <a:ea typeface="GE Jarida Heavy" pitchFamily="18" charset="-78"/>
                <a:cs typeface="GE Jarida Heavy" pitchFamily="18" charset="-78"/>
              </a:rPr>
              <a:t>)   </a:t>
            </a:r>
            <a:r>
              <a:rPr lang="ar-EG" sz="4800" b="1" i="1" dirty="0" smtClean="0">
                <a:latin typeface="GE Jarida Heavy" pitchFamily="18" charset="-78"/>
                <a:ea typeface="GE Jarida Heavy" pitchFamily="18" charset="-78"/>
                <a:cs typeface="GE Jarida Heavy" pitchFamily="18" charset="-78"/>
              </a:rPr>
              <a:t> </a:t>
            </a:r>
            <a:r>
              <a:rPr lang="en-US" sz="4800" b="1" i="1" dirty="0" smtClean="0">
                <a:latin typeface="GE Jarida Heavy" pitchFamily="18" charset="-78"/>
                <a:ea typeface="GE Jarida Heavy" pitchFamily="18" charset="-78"/>
                <a:cs typeface="GE Jarida Heavy" pitchFamily="18" charset="-78"/>
              </a:rPr>
              <a:t>(</a:t>
            </a:r>
            <a:r>
              <a:rPr lang="en-US" sz="3200" b="1" i="1" dirty="0" smtClean="0">
                <a:latin typeface="GE Jarida Heavy" pitchFamily="18" charset="-78"/>
                <a:ea typeface="GE Jarida Heavy" pitchFamily="18" charset="-78"/>
                <a:cs typeface="GE Jarida Heavy" pitchFamily="18" charset="-78"/>
              </a:rPr>
              <a:t>Competent Person</a:t>
            </a:r>
            <a:endParaRPr kumimoji="0" lang="ar-EG" sz="4800" b="0" i="0" u="none" strike="noStrike" kern="1200" cap="none" spc="0" normalizeH="0" baseline="0" noProof="0" dirty="0" smtClean="0">
              <a:ln>
                <a:noFill/>
              </a:ln>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32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معرفة السلامة الانشائية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32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صيانة السقالات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32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نتائج المخاطر المحتملة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32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معرفة المعايير والمواصفات </a:t>
            </a:r>
            <a:endParaRPr kumimoji="0" lang="ar-EG" sz="32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4" name="Picture 2" descr="C:\Users\hassan\Desktop\السقالات\1518286_667557463279670_651680429_n.jpg"/>
          <p:cNvPicPr>
            <a:picLocks noChangeAspect="1" noChangeArrowheads="1"/>
          </p:cNvPicPr>
          <p:nvPr/>
        </p:nvPicPr>
        <p:blipFill>
          <a:blip r:embed="rId2" cstate="print"/>
          <a:srcRect/>
          <a:stretch>
            <a:fillRect/>
          </a:stretch>
        </p:blipFill>
        <p:spPr bwMode="auto">
          <a:xfrm>
            <a:off x="381000" y="2743200"/>
            <a:ext cx="3657599" cy="361156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609600" y="381000"/>
            <a:ext cx="7848600" cy="60198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381125" y="990600"/>
            <a:ext cx="6381750" cy="4876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r>
              <a:rPr lang="en-US" smtClean="0"/>
              <a:t>Scaffold Labeling</a:t>
            </a:r>
          </a:p>
        </p:txBody>
      </p:sp>
      <p:pic>
        <p:nvPicPr>
          <p:cNvPr id="354307" name="Picture 3" descr="52961"/>
          <p:cNvPicPr>
            <a:picLocks noGrp="1" noChangeAspect="1" noChangeArrowheads="1"/>
          </p:cNvPicPr>
          <p:nvPr>
            <p:ph sz="half" idx="1"/>
          </p:nvPr>
        </p:nvPicPr>
        <p:blipFill>
          <a:blip r:embed="rId2"/>
          <a:srcRect/>
          <a:stretch>
            <a:fillRect/>
          </a:stretch>
        </p:blipFill>
        <p:spPr>
          <a:xfrm>
            <a:off x="762000" y="1981200"/>
            <a:ext cx="2438400" cy="3733800"/>
          </a:xfrm>
          <a:noFill/>
        </p:spPr>
      </p:pic>
      <p:pic>
        <p:nvPicPr>
          <p:cNvPr id="354308" name="Picture 4" descr="52962"/>
          <p:cNvPicPr>
            <a:picLocks noGrp="1" noChangeAspect="1" noChangeArrowheads="1"/>
          </p:cNvPicPr>
          <p:nvPr>
            <p:ph sz="quarter" idx="2"/>
          </p:nvPr>
        </p:nvPicPr>
        <p:blipFill>
          <a:blip r:embed="rId3"/>
          <a:srcRect/>
          <a:stretch>
            <a:fillRect/>
          </a:stretch>
        </p:blipFill>
        <p:spPr>
          <a:xfrm>
            <a:off x="3810000" y="1828800"/>
            <a:ext cx="2362200" cy="3886200"/>
          </a:xfrm>
          <a:noFill/>
        </p:spPr>
      </p:pic>
      <p:pic>
        <p:nvPicPr>
          <p:cNvPr id="354309" name="Picture 5" descr="52963"/>
          <p:cNvPicPr>
            <a:picLocks noGrp="1" noChangeAspect="1" noChangeArrowheads="1"/>
          </p:cNvPicPr>
          <p:nvPr>
            <p:ph sz="quarter" idx="3"/>
          </p:nvPr>
        </p:nvPicPr>
        <p:blipFill>
          <a:blip r:embed="rId4"/>
          <a:srcRect/>
          <a:stretch>
            <a:fillRect/>
          </a:stretch>
        </p:blipFill>
        <p:spPr>
          <a:xfrm>
            <a:off x="6553200" y="1981200"/>
            <a:ext cx="2362200" cy="3810000"/>
          </a:xfrm>
          <a:noFill/>
        </p:spPr>
      </p:pic>
      <p:sp>
        <p:nvSpPr>
          <p:cNvPr id="56326" name="Text Box 7"/>
          <p:cNvSpPr txBox="1">
            <a:spLocks noChangeArrowheads="1"/>
          </p:cNvSpPr>
          <p:nvPr/>
        </p:nvSpPr>
        <p:spPr bwMode="auto">
          <a:xfrm>
            <a:off x="1371600" y="5943600"/>
            <a:ext cx="7010400" cy="641350"/>
          </a:xfrm>
          <a:prstGeom prst="rect">
            <a:avLst/>
          </a:prstGeom>
          <a:noFill/>
          <a:ln w="9525">
            <a:noFill/>
            <a:miter lim="800000"/>
            <a:headEnd/>
            <a:tailEnd/>
          </a:ln>
          <a:effectLst/>
        </p:spPr>
        <p:txBody>
          <a:bodyPr>
            <a:spAutoFit/>
          </a:bodyPr>
          <a:lstStyle/>
          <a:p>
            <a:pPr>
              <a:spcBef>
                <a:spcPct val="50000"/>
              </a:spcBef>
            </a:pPr>
            <a:r>
              <a:rPr lang="en-US">
                <a:hlinkClick r:id="rId5" action="ppaction://hlinkfile"/>
              </a:rPr>
              <a:t>..\..\..\Safety Training Films\Safety Training Films2\scafftag_whole.avi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dissolve">
                                      <p:cBhvr>
                                        <p:cTn id="7" dur="500"/>
                                        <p:tgtEl>
                                          <p:spTgt spid="354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4309"/>
                                        </p:tgtEl>
                                        <p:attrNameLst>
                                          <p:attrName>style.visibility</p:attrName>
                                        </p:attrNameLst>
                                      </p:cBhvr>
                                      <p:to>
                                        <p:strVal val="visible"/>
                                      </p:to>
                                    </p:set>
                                    <p:animEffect transition="in" filter="dissolve">
                                      <p:cBhvr>
                                        <p:cTn id="12" dur="500"/>
                                        <p:tgtEl>
                                          <p:spTgt spid="354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4308"/>
                                        </p:tgtEl>
                                        <p:attrNameLst>
                                          <p:attrName>style.visibility</p:attrName>
                                        </p:attrNameLst>
                                      </p:cBhvr>
                                      <p:to>
                                        <p:strVal val="visible"/>
                                      </p:to>
                                    </p:set>
                                    <p:animEffect transition="in" filter="dissolve">
                                      <p:cBhvr>
                                        <p:cTn id="17" dur="500"/>
                                        <p:tgtEl>
                                          <p:spTgt spid="3543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4307"/>
                                        </p:tgtEl>
                                        <p:attrNameLst>
                                          <p:attrName>style.visibility</p:attrName>
                                        </p:attrNameLst>
                                      </p:cBhvr>
                                      <p:to>
                                        <p:strVal val="visible"/>
                                      </p:to>
                                    </p:set>
                                    <p:animEffect transition="in" filter="dissolve">
                                      <p:cBhvr>
                                        <p:cTn id="22" dur="500"/>
                                        <p:tgtEl>
                                          <p:spTgt spid="354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45034"/>
            <a:ext cx="5943600" cy="3022366"/>
          </a:xfrm>
          <a:prstGeom prst="rect">
            <a:avLst/>
          </a:prstGeom>
        </p:spPr>
        <p:txBody>
          <a:bodyPr wrap="square">
            <a:spAutoFit/>
          </a:bodyPr>
          <a:lstStyle/>
          <a:p>
            <a:pPr marL="274320" lvl="0" indent="-274320" algn="r" rtl="1">
              <a:spcBef>
                <a:spcPct val="20000"/>
              </a:spcBef>
              <a:buClr>
                <a:srgbClr val="0BD0D9"/>
              </a:buClr>
              <a:buSzPct val="95000"/>
              <a:buFont typeface="Wingdings" pitchFamily="2" charset="2"/>
              <a:buChar char="§"/>
              <a:defRPr/>
            </a:pPr>
            <a:r>
              <a:rPr lang="ar-SA" sz="2800" dirty="0" smtClean="0">
                <a:latin typeface="GE Jarida Heavy" pitchFamily="18" charset="-78"/>
                <a:ea typeface="GE Jarida Heavy" pitchFamily="18" charset="-78"/>
                <a:cs typeface="GE Jarida Heavy" pitchFamily="18" charset="-78"/>
              </a:rPr>
              <a:t>السقالة المرتكزة:</a:t>
            </a:r>
            <a:r>
              <a:rPr lang="ar-EG" sz="2800" dirty="0" smtClean="0">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مجموعة منصات ترتكز على</a:t>
            </a:r>
            <a:endParaRPr lang="ar-EG" sz="2800" dirty="0" smtClean="0">
              <a:solidFill>
                <a:srgbClr val="FFFF00"/>
              </a:solidFill>
              <a:latin typeface="GE Jarida Heavy" pitchFamily="18" charset="-78"/>
              <a:ea typeface="GE Jarida Heavy" pitchFamily="18" charset="-78"/>
              <a:cs typeface="GE Jarida Heavy" pitchFamily="18" charset="-78"/>
            </a:endParaRPr>
          </a:p>
          <a:p>
            <a:pPr marL="274320" lvl="0" indent="-274320" algn="r" rtl="1">
              <a:spcBef>
                <a:spcPct val="20000"/>
              </a:spcBef>
              <a:buClr>
                <a:srgbClr val="0BD0D9"/>
              </a:buClr>
              <a:buSzPct val="95000"/>
              <a:defRPr/>
            </a:pPr>
            <a:r>
              <a:rPr lang="ar-EG" sz="2800" dirty="0" smtClean="0">
                <a:solidFill>
                  <a:srgbClr val="FFFF00"/>
                </a:solidFill>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قوائم و</a:t>
            </a:r>
            <a:r>
              <a:rPr lang="ar-EG" sz="2800" dirty="0" smtClean="0">
                <a:solidFill>
                  <a:srgbClr val="FFFF00"/>
                </a:solidFill>
                <a:latin typeface="GE Jarida Heavy" pitchFamily="18" charset="-78"/>
                <a:ea typeface="GE Jarida Heavy" pitchFamily="18" charset="-78"/>
                <a:cs typeface="GE Jarida Heavy" pitchFamily="18" charset="-78"/>
              </a:rPr>
              <a:t>أ</a:t>
            </a:r>
            <a:r>
              <a:rPr lang="ar-SA" sz="2800" dirty="0" smtClean="0">
                <a:solidFill>
                  <a:srgbClr val="FFFF00"/>
                </a:solidFill>
                <a:latin typeface="GE Jarida Heavy" pitchFamily="18" charset="-78"/>
                <a:ea typeface="GE Jarida Heavy" pitchFamily="18" charset="-78"/>
                <a:cs typeface="GE Jarida Heavy" pitchFamily="18" charset="-78"/>
              </a:rPr>
              <a:t>عمدة وهياكل و</a:t>
            </a:r>
            <a:r>
              <a:rPr lang="ar-EG" sz="2800" dirty="0" smtClean="0">
                <a:solidFill>
                  <a:srgbClr val="FFFF00"/>
                </a:solidFill>
                <a:latin typeface="GE Jarida Heavy" pitchFamily="18" charset="-78"/>
                <a:ea typeface="GE Jarida Heavy" pitchFamily="18" charset="-78"/>
                <a:cs typeface="GE Jarida Heavy" pitchFamily="18" charset="-78"/>
              </a:rPr>
              <a:t>أ</a:t>
            </a:r>
            <a:r>
              <a:rPr lang="ar-SA" sz="2800" dirty="0" smtClean="0">
                <a:solidFill>
                  <a:srgbClr val="FFFF00"/>
                </a:solidFill>
                <a:latin typeface="GE Jarida Heavy" pitchFamily="18" charset="-78"/>
                <a:ea typeface="GE Jarida Heavy" pitchFamily="18" charset="-78"/>
                <a:cs typeface="GE Jarida Heavy" pitchFamily="18" charset="-78"/>
              </a:rPr>
              <a:t>ذرع.</a:t>
            </a:r>
          </a:p>
          <a:p>
            <a:pPr marL="274320" lvl="0" indent="-274320" algn="r" rtl="1">
              <a:spcBef>
                <a:spcPct val="20000"/>
              </a:spcBef>
              <a:buClr>
                <a:srgbClr val="0BD0D9"/>
              </a:buClr>
              <a:buSzPct val="95000"/>
              <a:buFont typeface="Wingdings" pitchFamily="2" charset="2"/>
              <a:buChar char="§"/>
              <a:defRPr/>
            </a:pPr>
            <a:r>
              <a:rPr lang="ar-SA" sz="2800" dirty="0" smtClean="0">
                <a:latin typeface="GE Jarida Heavy" pitchFamily="18" charset="-78"/>
                <a:ea typeface="GE Jarida Heavy" pitchFamily="18" charset="-78"/>
                <a:cs typeface="GE Jarida Heavy" pitchFamily="18" charset="-78"/>
              </a:rPr>
              <a:t>السقالة المعلقة:</a:t>
            </a:r>
            <a:r>
              <a:rPr lang="ar-EG" sz="2800" dirty="0" smtClean="0">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مجموعة منصات معلقة</a:t>
            </a:r>
            <a:r>
              <a:rPr lang="ar-EG" sz="2800" dirty="0" smtClean="0">
                <a:solidFill>
                  <a:srgbClr val="FFFF00"/>
                </a:solidFill>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بو</a:t>
            </a:r>
            <a:r>
              <a:rPr lang="ar-EG" sz="2800" dirty="0" smtClean="0">
                <a:solidFill>
                  <a:srgbClr val="FFFF00"/>
                </a:solidFill>
                <a:latin typeface="GE Jarida Heavy" pitchFamily="18" charset="-78"/>
                <a:ea typeface="GE Jarida Heavy" pitchFamily="18" charset="-78"/>
                <a:cs typeface="GE Jarida Heavy" pitchFamily="18" charset="-78"/>
              </a:rPr>
              <a:t>ا</a:t>
            </a:r>
            <a:r>
              <a:rPr lang="ar-SA" sz="2800" dirty="0" smtClean="0">
                <a:solidFill>
                  <a:srgbClr val="FFFF00"/>
                </a:solidFill>
                <a:latin typeface="GE Jarida Heavy" pitchFamily="18" charset="-78"/>
                <a:ea typeface="GE Jarida Heavy" pitchFamily="18" charset="-78"/>
                <a:cs typeface="GE Jarida Heavy" pitchFamily="18" charset="-78"/>
              </a:rPr>
              <a:t>يرات</a:t>
            </a:r>
            <a:r>
              <a:rPr lang="ar-EG" sz="2800" dirty="0" smtClean="0">
                <a:solidFill>
                  <a:srgbClr val="FFFF00"/>
                </a:solidFill>
                <a:latin typeface="GE Jarida Heavy" pitchFamily="18" charset="-78"/>
                <a:ea typeface="GE Jarida Heavy" pitchFamily="18" charset="-78"/>
                <a:cs typeface="GE Jarida Heavy" pitchFamily="18" charset="-78"/>
              </a:rPr>
              <a:t> أ</a:t>
            </a:r>
            <a:r>
              <a:rPr lang="ar-SA" sz="2800" dirty="0" smtClean="0">
                <a:solidFill>
                  <a:srgbClr val="FFFF00"/>
                </a:solidFill>
                <a:latin typeface="GE Jarida Heavy" pitchFamily="18" charset="-78"/>
                <a:ea typeface="GE Jarida Heavy" pitchFamily="18" charset="-78"/>
                <a:cs typeface="GE Jarida Heavy" pitchFamily="18" charset="-78"/>
              </a:rPr>
              <a:t>و وسائل مرنة </a:t>
            </a:r>
            <a:r>
              <a:rPr lang="ar-EG" sz="2800" dirty="0" smtClean="0">
                <a:solidFill>
                  <a:srgbClr val="FFFF00"/>
                </a:solidFill>
                <a:latin typeface="GE Jarida Heavy" pitchFamily="18" charset="-78"/>
                <a:ea typeface="GE Jarida Heavy" pitchFamily="18" charset="-78"/>
                <a:cs typeface="GE Jarida Heavy" pitchFamily="18" charset="-78"/>
              </a:rPr>
              <a:t>أ</a:t>
            </a:r>
            <a:r>
              <a:rPr lang="ar-SA" sz="2800" dirty="0" smtClean="0">
                <a:solidFill>
                  <a:srgbClr val="FFFF00"/>
                </a:solidFill>
                <a:latin typeface="GE Jarida Heavy" pitchFamily="18" charset="-78"/>
                <a:ea typeface="GE Jarida Heavy" pitchFamily="18" charset="-78"/>
                <a:cs typeface="GE Jarida Heavy" pitchFamily="18" charset="-78"/>
              </a:rPr>
              <a:t>خرى تتدلى من </a:t>
            </a:r>
            <a:r>
              <a:rPr lang="ar-EG" sz="2800" dirty="0" smtClean="0">
                <a:solidFill>
                  <a:srgbClr val="FFFF00"/>
                </a:solidFill>
                <a:latin typeface="GE Jarida Heavy" pitchFamily="18" charset="-78"/>
                <a:ea typeface="GE Jarida Heavy" pitchFamily="18" charset="-78"/>
                <a:cs typeface="GE Jarida Heavy" pitchFamily="18" charset="-78"/>
              </a:rPr>
              <a:t>أ</a:t>
            </a:r>
            <a:r>
              <a:rPr lang="ar-SA" sz="2800" dirty="0" smtClean="0">
                <a:solidFill>
                  <a:srgbClr val="FFFF00"/>
                </a:solidFill>
                <a:latin typeface="GE Jarida Heavy" pitchFamily="18" charset="-78"/>
                <a:ea typeface="GE Jarida Heavy" pitchFamily="18" charset="-78"/>
                <a:cs typeface="GE Jarida Heavy" pitchFamily="18" charset="-78"/>
              </a:rPr>
              <a:t>على المكان</a:t>
            </a:r>
            <a:r>
              <a:rPr lang="ar-EG" sz="2800" dirty="0" smtClean="0">
                <a:solidFill>
                  <a:srgbClr val="FFFF00"/>
                </a:solidFill>
                <a:latin typeface="GE Jarida Heavy" pitchFamily="18" charset="-78"/>
                <a:ea typeface="GE Jarida Heavy" pitchFamily="18" charset="-78"/>
                <a:cs typeface="GE Jarida Heavy" pitchFamily="18" charset="-78"/>
              </a:rPr>
              <a:t>.</a:t>
            </a:r>
            <a:endParaRPr lang="ar-SA" sz="2800" dirty="0" smtClean="0">
              <a:solidFill>
                <a:srgbClr val="FFFF00"/>
              </a:solidFill>
              <a:latin typeface="GE Jarida Heavy" pitchFamily="18" charset="-78"/>
              <a:ea typeface="GE Jarida Heavy" pitchFamily="18" charset="-78"/>
              <a:cs typeface="GE Jarida Heavy" pitchFamily="18" charset="-78"/>
            </a:endParaRPr>
          </a:p>
          <a:p>
            <a:pPr marL="274320" lvl="0" indent="-274320" algn="r" rtl="1">
              <a:spcBef>
                <a:spcPct val="20000"/>
              </a:spcBef>
              <a:buClr>
                <a:srgbClr val="0BD0D9"/>
              </a:buClr>
              <a:buSzPct val="95000"/>
              <a:buFont typeface="Wingdings" pitchFamily="2" charset="2"/>
              <a:buChar char="§"/>
              <a:defRPr/>
            </a:pPr>
            <a:r>
              <a:rPr lang="ar-SA" sz="2800" dirty="0" smtClean="0">
                <a:latin typeface="GE Jarida Heavy" pitchFamily="18" charset="-78"/>
                <a:ea typeface="GE Jarida Heavy" pitchFamily="18" charset="-78"/>
                <a:cs typeface="GE Jarida Heavy" pitchFamily="18" charset="-78"/>
              </a:rPr>
              <a:t>المرافع الهوائية:</a:t>
            </a:r>
            <a:r>
              <a:rPr lang="ar-EG" sz="2800" dirty="0" smtClean="0">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ويطلق عليها</a:t>
            </a:r>
            <a:endParaRPr lang="ar-EG" sz="2800" dirty="0" smtClean="0">
              <a:solidFill>
                <a:srgbClr val="FFFF00"/>
              </a:solidFill>
              <a:latin typeface="GE Jarida Heavy" pitchFamily="18" charset="-78"/>
              <a:ea typeface="GE Jarida Heavy" pitchFamily="18" charset="-78"/>
              <a:cs typeface="GE Jarida Heavy" pitchFamily="18" charset="-78"/>
            </a:endParaRPr>
          </a:p>
          <a:p>
            <a:pPr marL="274320" lvl="0" indent="-274320" algn="r" rtl="1">
              <a:spcBef>
                <a:spcPct val="20000"/>
              </a:spcBef>
              <a:buClr>
                <a:srgbClr val="0BD0D9"/>
              </a:buClr>
              <a:buSzPct val="95000"/>
              <a:defRPr/>
            </a:pPr>
            <a:r>
              <a:rPr lang="ar-EG" sz="2800" dirty="0" smtClean="0">
                <a:solidFill>
                  <a:srgbClr val="FFFF00"/>
                </a:solidFill>
                <a:latin typeface="GE Jarida Heavy" pitchFamily="18" charset="-78"/>
                <a:ea typeface="GE Jarida Heavy" pitchFamily="18" charset="-78"/>
                <a:cs typeface="GE Jarida Heavy" pitchFamily="18" charset="-78"/>
              </a:rPr>
              <a:t>    </a:t>
            </a:r>
            <a:r>
              <a:rPr lang="ar-SA" sz="2800" dirty="0" smtClean="0">
                <a:solidFill>
                  <a:srgbClr val="FFFF00"/>
                </a:solidFill>
                <a:latin typeface="GE Jarida Heavy" pitchFamily="18" charset="-78"/>
                <a:ea typeface="GE Jarida Heavy" pitchFamily="18" charset="-78"/>
                <a:cs typeface="GE Jarida Heavy" pitchFamily="18" charset="-78"/>
              </a:rPr>
              <a:t> </a:t>
            </a:r>
            <a:r>
              <a:rPr lang="ar-EG" sz="2800" dirty="0" smtClean="0">
                <a:solidFill>
                  <a:srgbClr val="FFFF00"/>
                </a:solidFill>
                <a:latin typeface="GE Jarida Heavy" pitchFamily="18" charset="-78"/>
                <a:ea typeface="GE Jarida Heavy" pitchFamily="18" charset="-78"/>
                <a:cs typeface="GE Jarida Heavy" pitchFamily="18" charset="-78"/>
              </a:rPr>
              <a:t>(</a:t>
            </a:r>
            <a:r>
              <a:rPr lang="ar-SA" sz="2800" dirty="0" smtClean="0">
                <a:solidFill>
                  <a:srgbClr val="FFFF00"/>
                </a:solidFill>
                <a:latin typeface="GE Jarida Heavy" pitchFamily="18" charset="-78"/>
                <a:ea typeface="GE Jarida Heavy" pitchFamily="18" charset="-78"/>
                <a:cs typeface="GE Jarida Heavy" pitchFamily="18" charset="-78"/>
              </a:rPr>
              <a:t>سيارة النقل ذات الذراع الراف</a:t>
            </a:r>
            <a:r>
              <a:rPr lang="ar-EG" sz="2800" dirty="0" smtClean="0">
                <a:solidFill>
                  <a:srgbClr val="FFFF00"/>
                </a:solidFill>
                <a:latin typeface="GE Jarida Heavy" pitchFamily="18" charset="-78"/>
                <a:ea typeface="GE Jarida Heavy" pitchFamily="18" charset="-78"/>
                <a:cs typeface="GE Jarida Heavy" pitchFamily="18" charset="-78"/>
              </a:rPr>
              <a:t>ع).</a:t>
            </a:r>
            <a:endParaRPr lang="ar-EG" sz="2800" dirty="0">
              <a:solidFill>
                <a:srgbClr val="FFFF00"/>
              </a:solidFill>
              <a:latin typeface="GE Jarida Heavy" pitchFamily="18" charset="-78"/>
              <a:ea typeface="GE Jarida Heavy" pitchFamily="18" charset="-78"/>
              <a:cs typeface="GE Jarida Heavy" pitchFamily="18" charset="-78"/>
            </a:endParaRPr>
          </a:p>
        </p:txBody>
      </p:sp>
      <p:pic>
        <p:nvPicPr>
          <p:cNvPr id="3" name="Picture 4" descr="Slide1"/>
          <p:cNvPicPr>
            <a:picLocks noChangeAspect="1" noChangeArrowheads="1"/>
          </p:cNvPicPr>
          <p:nvPr/>
        </p:nvPicPr>
        <p:blipFill>
          <a:blip r:embed="rId2" cstate="print"/>
          <a:srcRect/>
          <a:stretch>
            <a:fillRect/>
          </a:stretch>
        </p:blipFill>
        <p:spPr>
          <a:xfrm>
            <a:off x="152400" y="1219200"/>
            <a:ext cx="2932113" cy="5105400"/>
          </a:xfrm>
          <a:prstGeom prst="rect">
            <a:avLst/>
          </a:prstGeom>
          <a:noFill/>
          <a:ln/>
        </p:spPr>
      </p:pic>
      <p:sp>
        <p:nvSpPr>
          <p:cNvPr id="4" name="Rectangle 3"/>
          <p:cNvSpPr/>
          <p:nvPr/>
        </p:nvSpPr>
        <p:spPr>
          <a:xfrm>
            <a:off x="3048000" y="1667470"/>
            <a:ext cx="5512766" cy="923330"/>
          </a:xfrm>
          <a:prstGeom prst="rect">
            <a:avLst/>
          </a:prstGeom>
        </p:spPr>
        <p:txBody>
          <a:bodyPr wrap="square">
            <a:spAutoFit/>
          </a:bodyPr>
          <a:lstStyle/>
          <a:p>
            <a:pPr marL="514350" lvl="0" indent="-514350" algn="r" rtl="1">
              <a:spcBef>
                <a:spcPct val="20000"/>
              </a:spcBef>
              <a:buClr>
                <a:srgbClr val="0BD0D9"/>
              </a:buClr>
              <a:buSzPct val="95000"/>
              <a:defRPr/>
            </a:pPr>
            <a:r>
              <a:rPr lang="ar-EG" sz="5400" b="1" i="1" dirty="0" smtClean="0">
                <a:solidFill>
                  <a:srgbClr val="FF0000"/>
                </a:solidFill>
                <a:latin typeface="GE Jarida Heavy" pitchFamily="18" charset="-78"/>
                <a:ea typeface="GE Jarida Heavy" pitchFamily="18" charset="-78"/>
                <a:cs typeface="GE Jarida Heavy" pitchFamily="18" charset="-78"/>
              </a:rPr>
              <a:t>أولا: من حيث النباء.</a:t>
            </a:r>
          </a:p>
        </p:txBody>
      </p:sp>
      <p:sp>
        <p:nvSpPr>
          <p:cNvPr id="5" name="Title 1"/>
          <p:cNvSpPr txBox="1">
            <a:spLocks/>
          </p:cNvSpPr>
          <p:nvPr/>
        </p:nvSpPr>
        <p:spPr>
          <a:xfrm>
            <a:off x="1143000" y="152400"/>
            <a:ext cx="7776864" cy="13716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5400" b="0"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أ</a:t>
            </a:r>
            <a:r>
              <a:rPr kumimoji="0" lang="ar-SA" sz="54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نواع السقالات</a:t>
            </a:r>
            <a:r>
              <a:rPr kumimoji="0" lang="ar-EG" sz="5400" b="1" i="1"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 </a:t>
            </a:r>
            <a:r>
              <a:rPr kumimoji="0" lang="ar-SA" sz="5400" b="1" i="1" u="none" strike="noStrike" kern="1200" cap="none" spc="0" normalizeH="0" baseline="0" noProof="0" dirty="0" smtClean="0">
                <a:ln>
                  <a:noFill/>
                </a:ln>
                <a:solidFill>
                  <a:srgbClr val="002060"/>
                </a:solidFill>
                <a:effectLst/>
                <a:uLnTx/>
                <a:uFillTx/>
                <a:latin typeface="+mj-lt"/>
                <a:ea typeface="+mj-ea"/>
                <a:cs typeface="+mj-cs"/>
              </a:rPr>
              <a:t> </a:t>
            </a:r>
            <a:endParaRPr kumimoji="0" lang="ar-EG" sz="5400" b="1" i="1"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cissor lift 1"/>
          <p:cNvPicPr>
            <a:picLocks noChangeAspect="1" noChangeArrowheads="1"/>
          </p:cNvPicPr>
          <p:nvPr/>
        </p:nvPicPr>
        <p:blipFill>
          <a:blip r:embed="rId2" cstate="print"/>
          <a:srcRect/>
          <a:stretch>
            <a:fillRect/>
          </a:stretch>
        </p:blipFill>
        <p:spPr>
          <a:xfrm>
            <a:off x="4876800" y="914400"/>
            <a:ext cx="4191000" cy="5181600"/>
          </a:xfrm>
          <a:prstGeom prst="rect">
            <a:avLst/>
          </a:prstGeom>
          <a:noFill/>
          <a:ln/>
        </p:spPr>
      </p:pic>
      <p:pic>
        <p:nvPicPr>
          <p:cNvPr id="3" name="Picture 4" descr="stage2"/>
          <p:cNvPicPr>
            <a:picLocks noChangeAspect="1" noChangeArrowheads="1"/>
          </p:cNvPicPr>
          <p:nvPr/>
        </p:nvPicPr>
        <p:blipFill>
          <a:blip r:embed="rId3" cstate="print"/>
          <a:srcRect/>
          <a:stretch>
            <a:fillRect/>
          </a:stretch>
        </p:blipFill>
        <p:spPr bwMode="auto">
          <a:xfrm>
            <a:off x="152400" y="914400"/>
            <a:ext cx="46482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52400"/>
            <a:ext cx="7776864" cy="13716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5400" b="0"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أ</a:t>
            </a:r>
            <a:r>
              <a:rPr kumimoji="0" lang="ar-SA" sz="54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نواع السقالات</a:t>
            </a:r>
            <a:r>
              <a:rPr kumimoji="0" lang="ar-EG" sz="5400" b="1" i="1"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 </a:t>
            </a:r>
            <a:r>
              <a:rPr kumimoji="0" lang="ar-SA" sz="5400" b="1" i="1" u="none" strike="noStrike" kern="1200" cap="none" spc="0" normalizeH="0" baseline="0" noProof="0" dirty="0" smtClean="0">
                <a:ln>
                  <a:noFill/>
                </a:ln>
                <a:solidFill>
                  <a:srgbClr val="002060"/>
                </a:solidFill>
                <a:effectLst/>
                <a:uLnTx/>
                <a:uFillTx/>
                <a:latin typeface="+mj-lt"/>
                <a:ea typeface="+mj-ea"/>
                <a:cs typeface="+mj-cs"/>
              </a:rPr>
              <a:t> </a:t>
            </a:r>
            <a:endParaRPr kumimoji="0" lang="ar-EG" sz="5400" b="1" i="1" u="none" strike="noStrike" kern="1200" cap="none" spc="0" normalizeH="0" baseline="0" noProof="0" dirty="0">
              <a:ln>
                <a:noFill/>
              </a:ln>
              <a:solidFill>
                <a:srgbClr val="002060"/>
              </a:solidFill>
              <a:effectLst/>
              <a:uLnTx/>
              <a:uFillTx/>
              <a:latin typeface="+mj-lt"/>
              <a:ea typeface="+mj-ea"/>
              <a:cs typeface="+mj-cs"/>
            </a:endParaRPr>
          </a:p>
        </p:txBody>
      </p:sp>
      <p:sp>
        <p:nvSpPr>
          <p:cNvPr id="3" name="Rectangle 2"/>
          <p:cNvSpPr/>
          <p:nvPr/>
        </p:nvSpPr>
        <p:spPr>
          <a:xfrm>
            <a:off x="609600" y="1295400"/>
            <a:ext cx="8382000" cy="3490186"/>
          </a:xfrm>
          <a:prstGeom prst="rect">
            <a:avLst/>
          </a:prstGeom>
        </p:spPr>
        <p:txBody>
          <a:bodyPr wrap="square">
            <a:spAutoFit/>
          </a:bodyPr>
          <a:lstStyle/>
          <a:p>
            <a:pPr marL="514350" lvl="0" indent="-514350" algn="r" rtl="1">
              <a:spcBef>
                <a:spcPct val="20000"/>
              </a:spcBef>
              <a:buClr>
                <a:schemeClr val="accent3"/>
              </a:buClr>
              <a:buSzPct val="95000"/>
              <a:defRPr/>
            </a:pPr>
            <a:r>
              <a:rPr lang="ar-EG" sz="3200" i="1" dirty="0" smtClean="0">
                <a:latin typeface="GE Jarida Heavy" pitchFamily="18" charset="-78"/>
                <a:ea typeface="GE Jarida Heavy" pitchFamily="18" charset="-78"/>
                <a:cs typeface="GE Jarida Heavy" pitchFamily="18" charset="-78"/>
              </a:rPr>
              <a:t>     </a:t>
            </a:r>
            <a:r>
              <a:rPr lang="ar-EG" sz="3600" i="1" dirty="0" smtClean="0">
                <a:solidFill>
                  <a:srgbClr val="FF0000"/>
                </a:solidFill>
                <a:latin typeface="GE Jarida Heavy" pitchFamily="18" charset="-78"/>
                <a:ea typeface="GE Jarida Heavy" pitchFamily="18" charset="-78"/>
                <a:cs typeface="GE Jarida Heavy" pitchFamily="18" charset="-78"/>
              </a:rPr>
              <a:t>ثانيا- من حيث الحمولة:</a:t>
            </a:r>
            <a:endParaRPr lang="ar-EG" sz="3200" i="1" dirty="0" smtClean="0">
              <a:solidFill>
                <a:srgbClr val="FF00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ar-EG" sz="2000" b="1" i="1" dirty="0" smtClean="0">
                <a:solidFill>
                  <a:srgbClr val="FFFF00"/>
                </a:solidFill>
                <a:latin typeface="GE Jarida Heavy" pitchFamily="18" charset="-78"/>
                <a:ea typeface="GE Jarida Heavy" pitchFamily="18" charset="-78"/>
                <a:cs typeface="GE Jarida Heavy" pitchFamily="18" charset="-78"/>
              </a:rPr>
              <a:t>* </a:t>
            </a:r>
            <a:r>
              <a:rPr lang="ar-SA" sz="2000" b="1" i="1" dirty="0" smtClean="0">
                <a:solidFill>
                  <a:srgbClr val="FFFF00"/>
                </a:solidFill>
                <a:latin typeface="GE Jarida Heavy" pitchFamily="18" charset="-78"/>
                <a:ea typeface="GE Jarida Heavy" pitchFamily="18" charset="-78"/>
                <a:cs typeface="GE Jarida Heavy" pitchFamily="18" charset="-78"/>
              </a:rPr>
              <a:t>الخدمة الخفيفة </a:t>
            </a:r>
            <a:r>
              <a:rPr lang="en-US" sz="2000" b="1" i="1" dirty="0" smtClean="0">
                <a:solidFill>
                  <a:srgbClr val="FFFF00"/>
                </a:solidFill>
                <a:latin typeface="GE Jarida Heavy" pitchFamily="18" charset="-78"/>
                <a:ea typeface="GE Jarida Heavy" pitchFamily="18" charset="-78"/>
                <a:cs typeface="GE Jarida Heavy" pitchFamily="18" charset="-78"/>
              </a:rPr>
              <a:t>Light duty </a:t>
            </a:r>
            <a:r>
              <a:rPr lang="ar-SA" sz="2000" b="1" i="1" dirty="0" smtClean="0">
                <a:solidFill>
                  <a:srgbClr val="FFFF00"/>
                </a:solidFill>
                <a:latin typeface="GE Jarida Heavy" pitchFamily="18" charset="-78"/>
                <a:ea typeface="GE Jarida Heavy" pitchFamily="18" charset="-78"/>
                <a:cs typeface="GE Jarida Heavy" pitchFamily="18" charset="-78"/>
              </a:rPr>
              <a:t>– 1.50</a:t>
            </a:r>
            <a:r>
              <a:rPr lang="en-GB" sz="2000" b="1" i="1" dirty="0" smtClean="0">
                <a:solidFill>
                  <a:srgbClr val="FFFF00"/>
                </a:solidFill>
                <a:latin typeface="GE Jarida Heavy" pitchFamily="18" charset="-78"/>
                <a:ea typeface="GE Jarida Heavy" pitchFamily="18" charset="-78"/>
                <a:cs typeface="GE Jarida Heavy" pitchFamily="18" charset="-78"/>
              </a:rPr>
              <a:t> </a:t>
            </a:r>
            <a:r>
              <a:rPr lang="en-US" sz="2000" b="1" i="1" dirty="0" smtClean="0">
                <a:solidFill>
                  <a:srgbClr val="FFFF00"/>
                </a:solidFill>
                <a:latin typeface="Arial" pitchFamily="34" charset="0"/>
                <a:cs typeface="Arial" pitchFamily="34" charset="0"/>
              </a:rPr>
              <a:t>KN/m</a:t>
            </a:r>
            <a:r>
              <a:rPr lang="en-US" sz="2000" b="1" i="1" baseline="30000" dirty="0" smtClean="0">
                <a:solidFill>
                  <a:srgbClr val="FFFF00"/>
                </a:solidFill>
                <a:latin typeface="Arial" pitchFamily="34" charset="0"/>
                <a:cs typeface="Arial" pitchFamily="34" charset="0"/>
              </a:rPr>
              <a:t>2</a:t>
            </a:r>
            <a:r>
              <a:rPr lang="en-GB" sz="2000" b="1" i="1" dirty="0" smtClean="0">
                <a:solidFill>
                  <a:srgbClr val="FFFF00"/>
                </a:solidFill>
                <a:latin typeface="GE Jarida Heavy" pitchFamily="18" charset="-78"/>
                <a:ea typeface="GE Jarida Heavy" pitchFamily="18" charset="-78"/>
                <a:cs typeface="GE Jarida Heavy" pitchFamily="18" charset="-78"/>
              </a:rPr>
              <a:t> </a:t>
            </a:r>
            <a:r>
              <a:rPr lang="ar-EG" sz="2000" b="1" i="1" dirty="0" smtClean="0">
                <a:solidFill>
                  <a:srgbClr val="FFFF00"/>
                </a:solidFill>
                <a:latin typeface="GE Jarida Heavy" pitchFamily="18" charset="-78"/>
                <a:ea typeface="GE Jarida Heavy" pitchFamily="18" charset="-78"/>
                <a:cs typeface="GE Jarida Heavy" pitchFamily="18" charset="-78"/>
              </a:rPr>
              <a:t>  </a:t>
            </a:r>
            <a:endParaRPr lang="en-US" sz="2000" b="1" i="1" dirty="0" smtClean="0">
              <a:solidFill>
                <a:srgbClr val="FFFF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en-US" sz="2000" b="1" i="1" dirty="0" smtClean="0">
                <a:solidFill>
                  <a:srgbClr val="FFFF00"/>
                </a:solidFill>
                <a:latin typeface="GE Jarida Heavy" pitchFamily="18" charset="-78"/>
                <a:ea typeface="GE Jarida Heavy" pitchFamily="18" charset="-78"/>
                <a:cs typeface="GE Jarida Heavy" pitchFamily="18" charset="-78"/>
              </a:rPr>
              <a:t>150</a:t>
            </a:r>
            <a:r>
              <a:rPr lang="ar-SA" sz="2000" b="1" i="1" dirty="0" smtClean="0">
                <a:solidFill>
                  <a:srgbClr val="FFFF00"/>
                </a:solidFill>
                <a:latin typeface="GE Jarida Heavy" pitchFamily="18" charset="-78"/>
                <a:ea typeface="GE Jarida Heavy" pitchFamily="18" charset="-78"/>
                <a:cs typeface="GE Jarida Heavy" pitchFamily="18" charset="-78"/>
              </a:rPr>
              <a:t> كيلوجرام / متر مربع (2 عمال مع الأدوات) </a:t>
            </a:r>
            <a:endParaRPr lang="en-US" sz="2000" b="1" i="1" dirty="0" smtClean="0">
              <a:solidFill>
                <a:srgbClr val="FFFF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en-US" sz="2000" b="1" i="1" dirty="0" smtClean="0">
                <a:solidFill>
                  <a:srgbClr val="FFFF00"/>
                </a:solidFill>
                <a:latin typeface="GE Jarida Heavy" pitchFamily="18" charset="-78"/>
                <a:ea typeface="GE Jarida Heavy" pitchFamily="18" charset="-78"/>
                <a:cs typeface="GE Jarida Heavy" pitchFamily="18" charset="-78"/>
              </a:rPr>
              <a:t>*</a:t>
            </a:r>
            <a:r>
              <a:rPr lang="ar-EG" sz="2000" b="1" i="1" dirty="0" smtClean="0">
                <a:solidFill>
                  <a:srgbClr val="FFFF00"/>
                </a:solidFill>
                <a:latin typeface="GE Jarida Heavy" pitchFamily="18" charset="-78"/>
                <a:ea typeface="GE Jarida Heavy" pitchFamily="18" charset="-78"/>
                <a:cs typeface="GE Jarida Heavy" pitchFamily="18" charset="-78"/>
              </a:rPr>
              <a:t> </a:t>
            </a:r>
            <a:r>
              <a:rPr lang="ar-SA" sz="2000" b="1" i="1" dirty="0" smtClean="0">
                <a:solidFill>
                  <a:srgbClr val="FFFF00"/>
                </a:solidFill>
                <a:latin typeface="GE Jarida Heavy" pitchFamily="18" charset="-78"/>
                <a:ea typeface="GE Jarida Heavy" pitchFamily="18" charset="-78"/>
                <a:cs typeface="GE Jarida Heavy" pitchFamily="18" charset="-78"/>
              </a:rPr>
              <a:t>الأغراض العامة</a:t>
            </a:r>
            <a:r>
              <a:rPr lang="ar-EG" sz="2000" b="1" i="1" dirty="0" smtClean="0">
                <a:solidFill>
                  <a:srgbClr val="FFFF00"/>
                </a:solidFill>
                <a:latin typeface="GE Jarida Heavy" pitchFamily="18" charset="-78"/>
                <a:ea typeface="GE Jarida Heavy" pitchFamily="18" charset="-78"/>
                <a:cs typeface="GE Jarida Heavy" pitchFamily="18" charset="-78"/>
              </a:rPr>
              <a:t>  </a:t>
            </a:r>
            <a:r>
              <a:rPr lang="en-US" sz="2000" b="1" i="1" dirty="0" smtClean="0">
                <a:solidFill>
                  <a:srgbClr val="FFFF00"/>
                </a:solidFill>
                <a:latin typeface="GE Jarida Heavy" pitchFamily="18" charset="-78"/>
                <a:ea typeface="GE Jarida Heavy" pitchFamily="18" charset="-78"/>
                <a:cs typeface="GE Jarida Heavy" pitchFamily="18" charset="-78"/>
              </a:rPr>
              <a:t> General Purpose</a:t>
            </a:r>
            <a:r>
              <a:rPr lang="ar-EG" sz="2000" b="1" i="1" dirty="0" smtClean="0">
                <a:solidFill>
                  <a:srgbClr val="FFFF00"/>
                </a:solidFill>
                <a:latin typeface="GE Jarida Heavy" pitchFamily="18" charset="-78"/>
                <a:ea typeface="GE Jarida Heavy" pitchFamily="18" charset="-78"/>
                <a:cs typeface="GE Jarida Heavy" pitchFamily="18" charset="-78"/>
              </a:rPr>
              <a:t> </a:t>
            </a:r>
            <a:r>
              <a:rPr lang="en-US" sz="2000" b="1" i="1" dirty="0" smtClean="0">
                <a:solidFill>
                  <a:srgbClr val="FFFF00"/>
                </a:solidFill>
                <a:latin typeface="GE Jarida Heavy" pitchFamily="18" charset="-78"/>
                <a:ea typeface="GE Jarida Heavy" pitchFamily="18" charset="-78"/>
                <a:cs typeface="GE Jarida Heavy" pitchFamily="18" charset="-78"/>
              </a:rPr>
              <a:t> 2.0</a:t>
            </a:r>
            <a:r>
              <a:rPr lang="ar-SA" sz="2000" b="1" i="1" dirty="0" smtClean="0">
                <a:solidFill>
                  <a:srgbClr val="FFFF00"/>
                </a:solidFill>
                <a:latin typeface="GE Jarida Heavy" pitchFamily="18" charset="-78"/>
                <a:ea typeface="GE Jarida Heavy" pitchFamily="18" charset="-78"/>
                <a:cs typeface="GE Jarida Heavy" pitchFamily="18" charset="-78"/>
              </a:rPr>
              <a:t> </a:t>
            </a:r>
            <a:r>
              <a:rPr lang="en-US" sz="2000" b="1" i="1" dirty="0" smtClean="0">
                <a:solidFill>
                  <a:srgbClr val="FFFF00"/>
                </a:solidFill>
                <a:latin typeface="Arial" pitchFamily="34" charset="0"/>
                <a:cs typeface="Arial" pitchFamily="34" charset="0"/>
              </a:rPr>
              <a:t>KN/m</a:t>
            </a:r>
            <a:r>
              <a:rPr lang="en-US" sz="2000" b="1" i="1" baseline="30000" dirty="0" smtClean="0">
                <a:solidFill>
                  <a:srgbClr val="FFFF00"/>
                </a:solidFill>
                <a:latin typeface="Arial" pitchFamily="34" charset="0"/>
                <a:cs typeface="Arial" pitchFamily="34" charset="0"/>
              </a:rPr>
              <a:t>2</a:t>
            </a:r>
            <a:r>
              <a:rPr lang="ar-EG" sz="2000" b="1" i="1" dirty="0" smtClean="0">
                <a:solidFill>
                  <a:srgbClr val="FFFF00"/>
                </a:solidFill>
                <a:latin typeface="GE Jarida Heavy" pitchFamily="18" charset="-78"/>
                <a:ea typeface="GE Jarida Heavy" pitchFamily="18" charset="-78"/>
                <a:cs typeface="GE Jarida Heavy" pitchFamily="18" charset="-78"/>
              </a:rPr>
              <a:t>  </a:t>
            </a:r>
            <a:endParaRPr lang="en-US" sz="2000" b="1" i="1" dirty="0" smtClean="0">
              <a:solidFill>
                <a:srgbClr val="FFFF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en-US" sz="2000" b="1" i="1" dirty="0" smtClean="0">
                <a:solidFill>
                  <a:srgbClr val="FFFF00"/>
                </a:solidFill>
                <a:latin typeface="GE Jarida Heavy" pitchFamily="18" charset="-78"/>
                <a:ea typeface="GE Jarida Heavy" pitchFamily="18" charset="-78"/>
                <a:cs typeface="GE Jarida Heavy" pitchFamily="18" charset="-78"/>
              </a:rPr>
              <a:t>200</a:t>
            </a:r>
            <a:r>
              <a:rPr lang="ar-SA" sz="2000" b="1" i="1" dirty="0" smtClean="0">
                <a:solidFill>
                  <a:srgbClr val="FFFF00"/>
                </a:solidFill>
                <a:latin typeface="GE Jarida Heavy" pitchFamily="18" charset="-78"/>
                <a:ea typeface="GE Jarida Heavy" pitchFamily="18" charset="-78"/>
                <a:cs typeface="GE Jarida Heavy" pitchFamily="18" charset="-78"/>
              </a:rPr>
              <a:t> كيلوجرام / متر مربع (4 عمال مع الأدوات) </a:t>
            </a:r>
            <a:endParaRPr lang="en-US" sz="2000" b="1" i="1" dirty="0" smtClean="0">
              <a:solidFill>
                <a:srgbClr val="FFFF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ar-EG" sz="2000" b="1" i="1" dirty="0" smtClean="0">
                <a:solidFill>
                  <a:srgbClr val="FFFF00"/>
                </a:solidFill>
                <a:latin typeface="GE Jarida Heavy" pitchFamily="18" charset="-78"/>
                <a:ea typeface="GE Jarida Heavy" pitchFamily="18" charset="-78"/>
                <a:cs typeface="GE Jarida Heavy" pitchFamily="18" charset="-78"/>
              </a:rPr>
              <a:t>* </a:t>
            </a:r>
            <a:r>
              <a:rPr lang="ar-SA" sz="2000" b="1" i="1" dirty="0" smtClean="0">
                <a:solidFill>
                  <a:srgbClr val="FFFF00"/>
                </a:solidFill>
                <a:latin typeface="GE Jarida Heavy" pitchFamily="18" charset="-78"/>
                <a:ea typeface="GE Jarida Heavy" pitchFamily="18" charset="-78"/>
                <a:cs typeface="GE Jarida Heavy" pitchFamily="18" charset="-78"/>
              </a:rPr>
              <a:t>الخدمة الشاقة</a:t>
            </a:r>
            <a:r>
              <a:rPr lang="en-US" sz="2000" b="1" i="1" dirty="0" smtClean="0">
                <a:solidFill>
                  <a:srgbClr val="FFFF00"/>
                </a:solidFill>
                <a:latin typeface="Arial" pitchFamily="34" charset="0"/>
                <a:cs typeface="Arial" pitchFamily="34" charset="0"/>
              </a:rPr>
              <a:t> KN/m</a:t>
            </a:r>
            <a:r>
              <a:rPr lang="en-US" sz="2000" b="1" i="1" baseline="30000" dirty="0" smtClean="0">
                <a:solidFill>
                  <a:srgbClr val="FFFF00"/>
                </a:solidFill>
                <a:latin typeface="Arial" pitchFamily="34" charset="0"/>
                <a:cs typeface="Arial" pitchFamily="34" charset="0"/>
              </a:rPr>
              <a:t>2</a:t>
            </a:r>
            <a:r>
              <a:rPr lang="en-GB" sz="2000" b="1" i="1" dirty="0" smtClean="0">
                <a:solidFill>
                  <a:srgbClr val="FFFF00"/>
                </a:solidFill>
                <a:latin typeface="GE Jarida Heavy" pitchFamily="18" charset="-78"/>
                <a:ea typeface="GE Jarida Heavy" pitchFamily="18" charset="-78"/>
                <a:cs typeface="GE Jarida Heavy" pitchFamily="18" charset="-78"/>
              </a:rPr>
              <a:t>  </a:t>
            </a:r>
            <a:r>
              <a:rPr lang="en-GB" sz="2000" b="1" i="1" u="sng" dirty="0" smtClean="0">
                <a:solidFill>
                  <a:srgbClr val="FFFF00"/>
                </a:solidFill>
                <a:latin typeface="GE Jarida Heavy" pitchFamily="18" charset="-78"/>
                <a:ea typeface="GE Jarida Heavy" pitchFamily="18" charset="-78"/>
                <a:cs typeface="GE Jarida Heavy" pitchFamily="18" charset="-78"/>
              </a:rPr>
              <a:t>2.5</a:t>
            </a:r>
            <a:r>
              <a:rPr lang="en-GB" sz="2000" b="1" i="1" dirty="0" smtClean="0">
                <a:solidFill>
                  <a:srgbClr val="FFFF00"/>
                </a:solidFill>
                <a:latin typeface="GE Jarida Heavy" pitchFamily="18" charset="-78"/>
                <a:ea typeface="GE Jarida Heavy" pitchFamily="18" charset="-78"/>
                <a:cs typeface="GE Jarida Heavy" pitchFamily="18" charset="-78"/>
              </a:rPr>
              <a:t> </a:t>
            </a:r>
            <a:r>
              <a:rPr lang="en-GB" sz="2400" b="1" dirty="0" smtClean="0">
                <a:latin typeface="GE Jarida Heavy" pitchFamily="18" charset="-78"/>
                <a:ea typeface="GE Jarida Heavy" pitchFamily="18" charset="-78"/>
                <a:cs typeface="GE Jarida Heavy" pitchFamily="18" charset="-78"/>
              </a:rPr>
              <a:t>–</a:t>
            </a:r>
            <a:r>
              <a:rPr lang="en-US" sz="2000" b="1" i="1" dirty="0" smtClean="0">
                <a:solidFill>
                  <a:srgbClr val="FFFF00"/>
                </a:solidFill>
                <a:latin typeface="GE Jarida Heavy" pitchFamily="18" charset="-78"/>
                <a:ea typeface="GE Jarida Heavy" pitchFamily="18" charset="-78"/>
                <a:cs typeface="GE Jarida Heavy" pitchFamily="18" charset="-78"/>
              </a:rPr>
              <a:t> </a:t>
            </a:r>
            <a:r>
              <a:rPr lang="en-GB" sz="2000" b="1" i="1" dirty="0" smtClean="0">
                <a:solidFill>
                  <a:srgbClr val="FFFF00"/>
                </a:solidFill>
                <a:latin typeface="GE Jarida Heavy" pitchFamily="18" charset="-78"/>
                <a:ea typeface="GE Jarida Heavy" pitchFamily="18" charset="-78"/>
                <a:cs typeface="GE Jarida Heavy" pitchFamily="18" charset="-78"/>
              </a:rPr>
              <a:t>Heavy duty </a:t>
            </a:r>
            <a:endParaRPr lang="en-US" sz="2000" b="1" i="1" dirty="0" smtClean="0">
              <a:solidFill>
                <a:srgbClr val="FFFF00"/>
              </a:solidFill>
              <a:latin typeface="GE Jarida Heavy" pitchFamily="18" charset="-78"/>
              <a:ea typeface="GE Jarida Heavy" pitchFamily="18" charset="-78"/>
              <a:cs typeface="GE Jarida Heavy" pitchFamily="18" charset="-78"/>
            </a:endParaRPr>
          </a:p>
          <a:p>
            <a:pPr lvl="1" algn="r" rtl="1" eaLnBrk="0" hangingPunct="0">
              <a:lnSpc>
                <a:spcPct val="120000"/>
              </a:lnSpc>
              <a:spcBef>
                <a:spcPct val="20000"/>
              </a:spcBef>
            </a:pPr>
            <a:r>
              <a:rPr lang="en-US" sz="2400" b="1" i="1" dirty="0" smtClean="0">
                <a:solidFill>
                  <a:srgbClr val="FFFF00"/>
                </a:solidFill>
                <a:latin typeface="GE Jarida Heavy" pitchFamily="18" charset="-78"/>
                <a:ea typeface="GE Jarida Heavy" pitchFamily="18" charset="-78"/>
                <a:cs typeface="GE Jarida Heavy" pitchFamily="18" charset="-78"/>
              </a:rPr>
              <a:t>*</a:t>
            </a:r>
            <a:r>
              <a:rPr lang="ar-EG" sz="2400" b="1" i="1" dirty="0" smtClean="0">
                <a:solidFill>
                  <a:srgbClr val="FFFF00"/>
                </a:solidFill>
                <a:latin typeface="GE Jarida Heavy" pitchFamily="18" charset="-78"/>
                <a:ea typeface="GE Jarida Heavy" pitchFamily="18" charset="-78"/>
                <a:cs typeface="GE Jarida Heavy" pitchFamily="18" charset="-78"/>
              </a:rPr>
              <a:t> </a:t>
            </a:r>
            <a:r>
              <a:rPr lang="ar-SA" sz="2400" b="1" i="1" dirty="0" smtClean="0">
                <a:solidFill>
                  <a:srgbClr val="FFFF00"/>
                </a:solidFill>
                <a:latin typeface="GE Jarida Heavy" pitchFamily="18" charset="-78"/>
                <a:ea typeface="GE Jarida Heavy" pitchFamily="18" charset="-78"/>
                <a:cs typeface="GE Jarida Heavy" pitchFamily="18" charset="-78"/>
              </a:rPr>
              <a:t>سقالة مصممة بما يتناسب مع الاستعمال</a:t>
            </a:r>
            <a:r>
              <a:rPr lang="en-US" sz="2400" b="1" i="1" dirty="0" smtClean="0">
                <a:solidFill>
                  <a:srgbClr val="FFFF00"/>
                </a:solidFill>
                <a:latin typeface="GE Jarida Heavy" pitchFamily="18" charset="-78"/>
                <a:ea typeface="GE Jarida Heavy" pitchFamily="18" charset="-78"/>
                <a:cs typeface="GE Jarida Heavy" pitchFamily="18" charset="-78"/>
              </a:rPr>
              <a:t>    </a:t>
            </a:r>
            <a:r>
              <a:rPr lang="ar-SA" sz="1600" b="1" dirty="0" smtClean="0">
                <a:solidFill>
                  <a:srgbClr val="FFFF00"/>
                </a:solidFill>
                <a:latin typeface="GE Jarida Heavy" pitchFamily="18" charset="-78"/>
                <a:ea typeface="GE Jarida Heavy" pitchFamily="18" charset="-78"/>
                <a:cs typeface="GE Jarida Heavy" pitchFamily="18" charset="-78"/>
              </a:rPr>
              <a:t> </a:t>
            </a:r>
            <a:r>
              <a:rPr lang="en-US" sz="2800" b="1" i="1" dirty="0" smtClean="0">
                <a:solidFill>
                  <a:srgbClr val="FFFF00"/>
                </a:solidFill>
                <a:latin typeface="GE Jarida Heavy" pitchFamily="18" charset="-78"/>
                <a:ea typeface="GE Jarida Heavy" pitchFamily="18" charset="-78"/>
                <a:cs typeface="GE Jarida Heavy" pitchFamily="18" charset="-78"/>
              </a:rPr>
              <a:t>Special</a:t>
            </a:r>
            <a:endParaRPr lang="en-US" sz="3200" b="1" i="1" dirty="0">
              <a:solidFill>
                <a:srgbClr val="FFFF00"/>
              </a:solidFill>
              <a:latin typeface="GE Jarida Heavy" pitchFamily="18" charset="-78"/>
              <a:ea typeface="GE Jarida Heavy" pitchFamily="18" charset="-78"/>
              <a:cs typeface="GE Jarida Heavy" pitchFamily="18" charset="-78"/>
            </a:endParaRPr>
          </a:p>
        </p:txBody>
      </p:sp>
      <p:sp>
        <p:nvSpPr>
          <p:cNvPr id="10" name="Rectangle 9"/>
          <p:cNvSpPr>
            <a:spLocks noChangeArrowheads="1"/>
          </p:cNvSpPr>
          <p:nvPr/>
        </p:nvSpPr>
        <p:spPr bwMode="auto">
          <a:xfrm>
            <a:off x="152400" y="4876800"/>
            <a:ext cx="3276600" cy="381000"/>
          </a:xfrm>
          <a:prstGeom prst="rect">
            <a:avLst/>
          </a:prstGeom>
          <a:solidFill>
            <a:schemeClr val="accent1"/>
          </a:solidFill>
          <a:ln w="9525" algn="ctr">
            <a:solidFill>
              <a:schemeClr val="tx1"/>
            </a:solidFill>
            <a:miter lim="800000"/>
            <a:headEnd/>
            <a:tailEnd/>
          </a:ln>
        </p:spPr>
        <p:txBody>
          <a:bodyPr wrap="none"/>
          <a:lstStyle/>
          <a:p>
            <a:pPr algn="ctr"/>
            <a:r>
              <a:rPr lang="ar-EG" b="1" i="1" dirty="0">
                <a:solidFill>
                  <a:srgbClr val="FFFF00"/>
                </a:solidFill>
                <a:latin typeface="Arial" charset="0"/>
              </a:rPr>
              <a:t>السقالة مكتملة ويمكن استخدامها</a:t>
            </a:r>
            <a:endParaRPr lang="en-US" b="1" i="1" dirty="0">
              <a:solidFill>
                <a:srgbClr val="FFFF00"/>
              </a:solidFill>
              <a:latin typeface="Arial" charset="0"/>
              <a:cs typeface="Arial" charset="0"/>
            </a:endParaRPr>
          </a:p>
        </p:txBody>
      </p:sp>
      <p:sp>
        <p:nvSpPr>
          <p:cNvPr id="11" name="Rectangle 10"/>
          <p:cNvSpPr>
            <a:spLocks noChangeArrowheads="1"/>
          </p:cNvSpPr>
          <p:nvPr/>
        </p:nvSpPr>
        <p:spPr bwMode="auto">
          <a:xfrm>
            <a:off x="152400" y="5257800"/>
            <a:ext cx="3276600" cy="381000"/>
          </a:xfrm>
          <a:prstGeom prst="rect">
            <a:avLst/>
          </a:prstGeom>
          <a:solidFill>
            <a:schemeClr val="accent1"/>
          </a:solidFill>
          <a:ln w="9525" algn="ctr">
            <a:solidFill>
              <a:schemeClr val="tx1"/>
            </a:solidFill>
            <a:miter lim="800000"/>
            <a:headEnd/>
            <a:tailEnd/>
          </a:ln>
        </p:spPr>
        <p:txBody>
          <a:bodyPr wrap="none"/>
          <a:lstStyle/>
          <a:p>
            <a:pPr algn="ctr"/>
            <a:r>
              <a:rPr lang="ar-EG" b="1" i="1" dirty="0">
                <a:solidFill>
                  <a:srgbClr val="FFFF00"/>
                </a:solidFill>
                <a:latin typeface="Arial" charset="0"/>
              </a:rPr>
              <a:t>السقالة غير مكتملة ولا تستخدمها</a:t>
            </a:r>
            <a:endParaRPr lang="en-US" b="1" i="1" dirty="0">
              <a:solidFill>
                <a:srgbClr val="FFFF00"/>
              </a:solidFill>
              <a:latin typeface="Arial" charset="0"/>
              <a:cs typeface="Arial" charset="0"/>
            </a:endParaRPr>
          </a:p>
        </p:txBody>
      </p:sp>
      <p:sp>
        <p:nvSpPr>
          <p:cNvPr id="12" name="Rectangle 11"/>
          <p:cNvSpPr>
            <a:spLocks noChangeArrowheads="1"/>
          </p:cNvSpPr>
          <p:nvPr/>
        </p:nvSpPr>
        <p:spPr bwMode="auto">
          <a:xfrm>
            <a:off x="3429000" y="5638800"/>
            <a:ext cx="1143000" cy="381000"/>
          </a:xfrm>
          <a:prstGeom prst="rect">
            <a:avLst/>
          </a:prstGeom>
          <a:solidFill>
            <a:srgbClr val="FFFF00"/>
          </a:solidFill>
          <a:ln w="9525" algn="ctr">
            <a:solidFill>
              <a:schemeClr val="tx1"/>
            </a:solidFill>
            <a:miter lim="800000"/>
            <a:headEnd/>
            <a:tailEnd/>
          </a:ln>
        </p:spPr>
        <p:txBody>
          <a:bodyPr wrap="none"/>
          <a:lstStyle/>
          <a:p>
            <a:pPr algn="ctr"/>
            <a:r>
              <a:rPr lang="ar-EG" i="1" dirty="0">
                <a:solidFill>
                  <a:schemeClr val="bg1"/>
                </a:solidFill>
              </a:rPr>
              <a:t>الاص</a:t>
            </a:r>
            <a:r>
              <a:rPr lang="ar-EG" i="1" dirty="0">
                <a:solidFill>
                  <a:schemeClr val="bg1"/>
                </a:solidFill>
                <a:latin typeface="Arial" charset="0"/>
              </a:rPr>
              <a:t>فر</a:t>
            </a:r>
            <a:endParaRPr lang="en-US" i="1" dirty="0">
              <a:solidFill>
                <a:schemeClr val="bg1"/>
              </a:solidFill>
              <a:latin typeface="Arial" charset="0"/>
              <a:cs typeface="Arial" charset="0"/>
            </a:endParaRPr>
          </a:p>
        </p:txBody>
      </p:sp>
      <p:sp>
        <p:nvSpPr>
          <p:cNvPr id="13" name="Rectangle 12"/>
          <p:cNvSpPr>
            <a:spLocks noChangeArrowheads="1"/>
          </p:cNvSpPr>
          <p:nvPr/>
        </p:nvSpPr>
        <p:spPr bwMode="auto">
          <a:xfrm>
            <a:off x="152400" y="5638800"/>
            <a:ext cx="3276600" cy="381000"/>
          </a:xfrm>
          <a:prstGeom prst="rect">
            <a:avLst/>
          </a:prstGeom>
          <a:solidFill>
            <a:schemeClr val="accent1"/>
          </a:solidFill>
          <a:ln w="9525" algn="ctr">
            <a:solidFill>
              <a:schemeClr val="tx1"/>
            </a:solidFill>
            <a:miter lim="800000"/>
            <a:headEnd/>
            <a:tailEnd/>
          </a:ln>
        </p:spPr>
        <p:txBody>
          <a:bodyPr wrap="none"/>
          <a:lstStyle/>
          <a:p>
            <a:pPr algn="ctr"/>
            <a:r>
              <a:rPr lang="ar-EG" b="1" i="1" dirty="0">
                <a:solidFill>
                  <a:srgbClr val="FFFF00"/>
                </a:solidFill>
                <a:latin typeface="Arial" charset="0"/>
              </a:rPr>
              <a:t>السقالة تحت الانشاء ولا تستخدمها</a:t>
            </a:r>
            <a:endParaRPr lang="en-US" b="1" i="1" dirty="0">
              <a:solidFill>
                <a:srgbClr val="FFFF00"/>
              </a:solidFill>
              <a:latin typeface="Arial" charset="0"/>
              <a:cs typeface="Arial" charset="0"/>
            </a:endParaRPr>
          </a:p>
        </p:txBody>
      </p:sp>
      <p:sp>
        <p:nvSpPr>
          <p:cNvPr id="14" name="Rectangle 13"/>
          <p:cNvSpPr>
            <a:spLocks noChangeArrowheads="1"/>
          </p:cNvSpPr>
          <p:nvPr/>
        </p:nvSpPr>
        <p:spPr bwMode="auto">
          <a:xfrm>
            <a:off x="3429000" y="5257800"/>
            <a:ext cx="1143000" cy="381000"/>
          </a:xfrm>
          <a:prstGeom prst="rect">
            <a:avLst/>
          </a:prstGeom>
          <a:solidFill>
            <a:srgbClr val="FF3300"/>
          </a:solidFill>
          <a:ln w="9525" algn="ctr">
            <a:solidFill>
              <a:schemeClr val="tx1"/>
            </a:solidFill>
            <a:miter lim="800000"/>
            <a:headEnd/>
            <a:tailEnd/>
          </a:ln>
        </p:spPr>
        <p:txBody>
          <a:bodyPr wrap="none"/>
          <a:lstStyle/>
          <a:p>
            <a:pPr algn="ctr"/>
            <a:r>
              <a:rPr lang="ar-EG" i="1" dirty="0">
                <a:latin typeface="Arial" charset="0"/>
              </a:rPr>
              <a:t>الاحمر</a:t>
            </a:r>
            <a:endParaRPr lang="en-US" i="1" dirty="0">
              <a:latin typeface="Arial" charset="0"/>
              <a:cs typeface="Arial" charset="0"/>
            </a:endParaRPr>
          </a:p>
        </p:txBody>
      </p:sp>
      <p:sp>
        <p:nvSpPr>
          <p:cNvPr id="15" name="Rectangle 14"/>
          <p:cNvSpPr>
            <a:spLocks noChangeArrowheads="1"/>
          </p:cNvSpPr>
          <p:nvPr/>
        </p:nvSpPr>
        <p:spPr bwMode="auto">
          <a:xfrm>
            <a:off x="3429000" y="4876800"/>
            <a:ext cx="1143000" cy="381000"/>
          </a:xfrm>
          <a:prstGeom prst="rect">
            <a:avLst/>
          </a:prstGeom>
          <a:solidFill>
            <a:srgbClr val="009900"/>
          </a:solidFill>
          <a:ln w="9525" algn="ctr">
            <a:solidFill>
              <a:schemeClr val="tx1"/>
            </a:solidFill>
            <a:miter lim="800000"/>
            <a:headEnd/>
            <a:tailEnd/>
          </a:ln>
        </p:spPr>
        <p:txBody>
          <a:bodyPr wrap="none"/>
          <a:lstStyle/>
          <a:p>
            <a:pPr algn="ctr"/>
            <a:r>
              <a:rPr lang="ar-EG" i="1" dirty="0"/>
              <a:t>ا</a:t>
            </a:r>
            <a:r>
              <a:rPr lang="ar-EG" i="1" dirty="0">
                <a:latin typeface="Arial" charset="0"/>
              </a:rPr>
              <a:t>لاخضر</a:t>
            </a:r>
            <a:endParaRPr lang="en-US" i="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4038600" y="762000"/>
            <a:ext cx="4866456" cy="4104456"/>
          </a:xfrm>
          <a:prstGeom prst="rect">
            <a:avLst/>
          </a:prstGeom>
        </p:spPr>
        <p:txBody>
          <a:bodyPr>
            <a:normAutofit fontScale="92500" lnSpcReduction="20000"/>
          </a:bodyPr>
          <a:lstStyle/>
          <a:p>
            <a:pPr marL="514350" marR="0" lvl="0" indent="-514350" algn="r" defTabSz="914400" rtl="1" eaLnBrk="1" fontAlgn="auto" latinLnBrk="0" hangingPunct="1">
              <a:lnSpc>
                <a:spcPct val="100000"/>
              </a:lnSpc>
              <a:spcBef>
                <a:spcPct val="20000"/>
              </a:spcBef>
              <a:spcAft>
                <a:spcPts val="0"/>
              </a:spcAft>
              <a:buClr>
                <a:schemeClr val="accent3"/>
              </a:buClr>
              <a:buSzPct val="95000"/>
              <a:tabLst/>
              <a:defRPr/>
            </a:pPr>
            <a:r>
              <a:rPr kumimoji="0" lang="ar-EG" sz="4700" b="1" i="1"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    ثالثا- من حيث</a:t>
            </a:r>
            <a:r>
              <a:rPr kumimoji="0" lang="ar-EG" sz="4700" b="1" i="1" u="none" strike="noStrike" kern="1200" cap="none" spc="0" normalizeH="0" noProof="0" dirty="0" smtClean="0">
                <a:ln>
                  <a:noFill/>
                </a:ln>
                <a:solidFill>
                  <a:srgbClr val="FF0000"/>
                </a:solidFill>
                <a:effectLst/>
                <a:uLnTx/>
                <a:uFillTx/>
                <a:latin typeface="GE Jarida Heavy" pitchFamily="18" charset="-78"/>
                <a:ea typeface="GE Jarida Heavy" pitchFamily="18" charset="-78"/>
                <a:cs typeface="GE Jarida Heavy" pitchFamily="18" charset="-78"/>
              </a:rPr>
              <a:t> الشكل:</a:t>
            </a:r>
          </a:p>
          <a:p>
            <a:pPr marL="514350" marR="0" lvl="0" indent="-51435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28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  </a:t>
            </a:r>
            <a:r>
              <a:rPr kumimoji="0" lang="ar-EG" sz="35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ا- </a:t>
            </a:r>
            <a:r>
              <a:rPr kumimoji="0" lang="ar-SA" sz="35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السقالةالهيكلية</a:t>
            </a:r>
            <a:r>
              <a:rPr kumimoji="0" lang="ar-EG" sz="35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 </a:t>
            </a:r>
            <a:r>
              <a:rPr kumimoji="0" lang="ar-SA" sz="35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(الشباك)</a:t>
            </a:r>
            <a:r>
              <a:rPr kumimoji="0" lang="ar-EG" sz="35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rPr>
              <a:t> : </a:t>
            </a:r>
            <a:endParaRPr kumimoji="0" lang="ar-EG" sz="2800" b="1" i="1" u="none" strike="noStrike" kern="1200" cap="none" spc="0" normalizeH="0" baseline="0" noProof="0" dirty="0" smtClean="0">
              <a:ln>
                <a:noFill/>
              </a:ln>
              <a:solidFill>
                <a:srgbClr val="FFFFFF"/>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342900" marR="0" lvl="0" indent="-34290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سقالة من الصلب استخدمت بصفة اساسية.</a:t>
            </a:r>
          </a:p>
          <a:p>
            <a:pPr marL="342900" marR="0" lvl="0" indent="-34290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تصليح للاعمال المتعا</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دة </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أ</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ساسا</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342900" marR="0" lvl="0" indent="-34290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بسيطة التركيب نسبيا</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p>
          <a:p>
            <a:pPr marL="342900" marR="0" lvl="0" indent="-34290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سريعةالتركيب بشرط التركيب على سطح مستوى ولا توجد عوائق للوصول الى مكان الشغل</a:t>
            </a:r>
            <a:r>
              <a:rPr kumimoji="0" lang="ar-SA" sz="2600" b="0" i="0" u="none" strike="noStrike" kern="1200" cap="none" spc="0" normalizeH="0" baseline="0" noProof="0" dirty="0" smtClean="0">
                <a:ln>
                  <a:noFill/>
                </a:ln>
                <a:solidFill>
                  <a:srgbClr val="FFFF00"/>
                </a:solidFill>
                <a:effectLst/>
                <a:uLnTx/>
                <a:uFillTx/>
                <a:latin typeface="+mn-lt"/>
                <a:ea typeface="+mn-ea"/>
                <a:cs typeface="+mn-cs"/>
              </a:rPr>
              <a:t>.</a:t>
            </a:r>
          </a:p>
        </p:txBody>
      </p:sp>
      <p:pic>
        <p:nvPicPr>
          <p:cNvPr id="4" name="Picture 7" descr="scaf2"/>
          <p:cNvPicPr>
            <a:picLocks noChangeAspect="1" noChangeArrowheads="1"/>
          </p:cNvPicPr>
          <p:nvPr/>
        </p:nvPicPr>
        <p:blipFill>
          <a:blip r:embed="rId2" cstate="print"/>
          <a:srcRect/>
          <a:stretch>
            <a:fillRect/>
          </a:stretch>
        </p:blipFill>
        <p:spPr>
          <a:xfrm>
            <a:off x="0" y="1905000"/>
            <a:ext cx="4267200" cy="4267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5600" y="381000"/>
            <a:ext cx="5791200" cy="838200"/>
          </a:xfrm>
          <a:prstGeom prst="rect">
            <a:avLst/>
          </a:prstGeom>
        </p:spPr>
        <p:txBody>
          <a:bodyPr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السقالة الهيكلية </a:t>
            </a:r>
            <a:r>
              <a:rPr kumimoji="0" lang="ar-SA" sz="4000" b="0" i="0"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الانشائية(الشباك</a:t>
            </a:r>
            <a:r>
              <a:rPr kumimoji="0" lang="ar-SA" sz="3600" b="0" i="0"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 )</a:t>
            </a:r>
            <a:endParaRPr kumimoji="0" lang="ar-EG" sz="3600" b="0" i="0" u="none" strike="noStrike" kern="1200" cap="none" spc="0" normalizeH="0" baseline="0" noProof="0" dirty="0">
              <a:ln>
                <a:noFill/>
              </a:ln>
              <a:solidFill>
                <a:srgbClr val="FF00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685800" y="121920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تطلق الاوشا على السقالات الهيكلية سقالة مقطعية من الصلب</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تتكون السقالة</a:t>
            </a:r>
            <a:r>
              <a:rPr kumimoji="0" lang="en-US"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الهيكليةمن جزئين اساسيين</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الهيكل</a:t>
            </a:r>
            <a:r>
              <a:rPr kumimoji="0" lang="en-US"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(الشبابيك)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ومقصات التقوية.</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4" name="Picture 4" descr="scaf"/>
          <p:cNvPicPr>
            <a:picLocks noChangeAspect="1" noChangeArrowheads="1"/>
          </p:cNvPicPr>
          <p:nvPr/>
        </p:nvPicPr>
        <p:blipFill>
          <a:blip r:embed="rId2" cstate="print"/>
          <a:srcRect/>
          <a:stretch>
            <a:fillRect/>
          </a:stretch>
        </p:blipFill>
        <p:spPr>
          <a:xfrm>
            <a:off x="228600" y="2324100"/>
            <a:ext cx="5105400" cy="4229100"/>
          </a:xfrm>
          <a:prstGeom prst="rect">
            <a:avLst/>
          </a:prstGeom>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5000" y="609600"/>
            <a:ext cx="3172544" cy="722344"/>
          </a:xfrm>
          <a:prstGeom prst="rect">
            <a:avLst/>
          </a:prstGeom>
        </p:spPr>
        <p:txBody>
          <a:bodyPr>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ar-EG" sz="4000" b="1" i="1" dirty="0" smtClean="0">
                <a:solidFill>
                  <a:srgbClr val="FFFF00"/>
                </a:solidFill>
                <a:latin typeface="GE Jarida Heavy" pitchFamily="18" charset="-78"/>
                <a:ea typeface="GE Jarida Heavy" pitchFamily="18" charset="-78"/>
                <a:cs typeface="GE Jarida Heavy" pitchFamily="18" charset="-78"/>
              </a:rPr>
              <a:t>إ</a:t>
            </a:r>
            <a:r>
              <a:rPr kumimoji="0" lang="ar-SA" sz="40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ختيار الهيكل</a:t>
            </a:r>
            <a:endParaRPr kumimoji="0" lang="ar-EG" sz="4000" b="1" i="1"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381000" y="1676400"/>
            <a:ext cx="8610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تصميم السقالات الهيكلية من نوعين </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أ</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ساسين</a:t>
            </a: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الهيكل الطرفى والهيكل للسير بداخلة.</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4067944" y="2714620"/>
            <a:ext cx="2866256" cy="3761117"/>
          </a:xfrm>
          <a:prstGeom prst="rect">
            <a:avLst/>
          </a:prstGeom>
        </p:spPr>
      </p:pic>
      <p:pic>
        <p:nvPicPr>
          <p:cNvPr id="6" name="Picture 10" descr="C:\A-MAIN FILE\OUTREACH\5x4frame.jpg"/>
          <p:cNvPicPr>
            <a:picLocks noChangeAspect="1" noChangeArrowheads="1"/>
          </p:cNvPicPr>
          <p:nvPr/>
        </p:nvPicPr>
        <p:blipFill>
          <a:blip r:embed="rId3" cstate="print"/>
          <a:srcRect b="12857"/>
          <a:stretch>
            <a:fillRect/>
          </a:stretch>
        </p:blipFill>
        <p:spPr bwMode="auto">
          <a:xfrm>
            <a:off x="762000" y="2743200"/>
            <a:ext cx="3048000" cy="3733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1800" y="457200"/>
            <a:ext cx="5832648" cy="685800"/>
          </a:xfrm>
          <a:prstGeom prst="rect">
            <a:avLst/>
          </a:prstGeom>
        </p:spPr>
        <p:txBody>
          <a:bodyPr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1"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هياكل واكر الطرفى (الحمراء) </a:t>
            </a:r>
            <a:r>
              <a:rPr kumimoji="0" lang="ar-SA" sz="3600" b="1" i="1" u="sng" strike="noStrike" kern="1200" cap="none" spc="0" normalizeH="0" baseline="0" noProof="0" smtClean="0">
                <a:ln>
                  <a:noFill/>
                </a:ln>
                <a:solidFill>
                  <a:srgbClr val="002060"/>
                </a:solidFill>
                <a:effectLst/>
                <a:uLnTx/>
                <a:uFillTx/>
                <a:latin typeface="+mj-lt"/>
                <a:ea typeface="+mj-ea"/>
                <a:cs typeface="+mj-cs"/>
              </a:rPr>
              <a:t/>
            </a:r>
            <a:br>
              <a:rPr kumimoji="0" lang="ar-SA" sz="3600" b="1" i="1" u="sng" strike="noStrike" kern="1200" cap="none" spc="0" normalizeH="0" baseline="0" noProof="0" smtClean="0">
                <a:ln>
                  <a:noFill/>
                </a:ln>
                <a:solidFill>
                  <a:srgbClr val="002060"/>
                </a:solidFill>
                <a:effectLst/>
                <a:uLnTx/>
                <a:uFillTx/>
                <a:latin typeface="+mj-lt"/>
                <a:ea typeface="+mj-ea"/>
                <a:cs typeface="+mj-cs"/>
              </a:rPr>
            </a:br>
            <a:endParaRPr kumimoji="0" lang="ar-EG" sz="3600" b="1" i="1" u="sng" strike="noStrike" kern="1200" cap="none" spc="0" normalizeH="0" baseline="0" noProof="0" dirty="0">
              <a:ln>
                <a:noFill/>
              </a:ln>
              <a:solidFill>
                <a:srgbClr val="002060"/>
              </a:solidFill>
              <a:effectLst/>
              <a:uLnTx/>
              <a:uFillTx/>
              <a:latin typeface="+mj-lt"/>
              <a:ea typeface="+mj-ea"/>
              <a:cs typeface="+mj-cs"/>
            </a:endParaRPr>
          </a:p>
        </p:txBody>
      </p:sp>
      <p:sp>
        <p:nvSpPr>
          <p:cNvPr id="3" name="Text Placeholder 7"/>
          <p:cNvSpPr txBox="1">
            <a:spLocks/>
          </p:cNvSpPr>
          <p:nvPr/>
        </p:nvSpPr>
        <p:spPr>
          <a:xfrm>
            <a:off x="1371600" y="1219200"/>
            <a:ext cx="7560840" cy="936104"/>
          </a:xfrm>
          <a:prstGeom prst="rect">
            <a:avLst/>
          </a:prstGeom>
        </p:spPr>
        <p:txBody>
          <a:bodyPr>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32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توجد منها ثلاثة انواع للتقوية الداخلية</a:t>
            </a:r>
            <a:endParaRPr kumimoji="0" lang="ar-SA" sz="32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800" y="3373438"/>
            <a:ext cx="2794000" cy="279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3415189"/>
            <a:ext cx="2880320" cy="26391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9872" y="3372358"/>
            <a:ext cx="2160240" cy="26820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7584" y="476672"/>
            <a:ext cx="7554416" cy="1352128"/>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المقارنة بين المختصين-والمؤهلين</a:t>
            </a:r>
            <a:endParaRPr kumimoji="0" lang="ar-EG" sz="4800" b="1" i="1" u="sng" strike="noStrike" kern="1200" cap="none" spc="0" normalizeH="0" baseline="0" noProof="0" dirty="0">
              <a:ln>
                <a:noFill/>
              </a:ln>
              <a:solidFill>
                <a:srgbClr val="C00000"/>
              </a:solidFill>
              <a:effectLst/>
              <a:uLnTx/>
              <a:uFillTx/>
              <a:latin typeface="+mj-lt"/>
              <a:ea typeface="+mj-ea"/>
              <a:cs typeface="+mj-cs"/>
            </a:endParaRPr>
          </a:p>
        </p:txBody>
      </p:sp>
      <p:sp>
        <p:nvSpPr>
          <p:cNvPr id="3" name="Content Placeholder 2"/>
          <p:cNvSpPr txBox="1">
            <a:spLocks/>
          </p:cNvSpPr>
          <p:nvPr/>
        </p:nvSpPr>
        <p:spPr>
          <a:xfrm>
            <a:off x="457200" y="175260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600" b="1" i="1" u="none" strike="noStrike" kern="1200" cap="none" spc="0" normalizeH="0" baseline="0" noProof="0" dirty="0" smtClean="0">
                <a:ln>
                  <a:noFill/>
                </a:ln>
                <a:solidFill>
                  <a:srgbClr val="FFFF00"/>
                </a:solidFill>
                <a:effectLst/>
                <a:uLnTx/>
                <a:uFillTx/>
                <a:latin typeface="+mn-lt"/>
                <a:ea typeface="+mn-ea"/>
                <a:cs typeface="+mn-cs"/>
              </a:rPr>
              <a:t> 	</a:t>
            </a:r>
            <a:r>
              <a:rPr kumimoji="0" lang="ar-SA" sz="3600" b="1" i="1"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rPr>
              <a:t>الشخص الكفء(المختص)</a:t>
            </a:r>
            <a:endParaRPr kumimoji="0" lang="ar-SA" sz="2800" b="1" i="1"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الاشراف على التركيب والتحريك والفك</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والتعديل</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تحديد</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الوقاية من السقوط عند التركيب والفك</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الفحص</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تصحيح الظروف الخطيرة للسقالة. </a:t>
            </a:r>
          </a:p>
          <a:p>
            <a:pPr marL="0" marR="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8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SA" sz="3600" b="1" i="1"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rPr>
              <a:t>الشخص المؤهل</a:t>
            </a:r>
            <a:endParaRPr kumimoji="0" lang="ar-SA" sz="2800" b="1" i="1"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تصميم السقالات</a:t>
            </a:r>
            <a:r>
              <a:rPr kumimoji="0" lang="ar-EG"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يحدد نقاط التثبيت لمنع السقوط.</a:t>
            </a:r>
          </a:p>
          <a:p>
            <a:pPr marL="0" marR="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SA" sz="2800" b="0" i="0" u="none" strike="noStrike" kern="1200" cap="none" spc="0" normalizeH="0" baseline="0" noProof="0" dirty="0" smtClean="0">
              <a:ln>
                <a:noFill/>
              </a:ln>
              <a:solidFill>
                <a:srgbClr val="FFFF00"/>
              </a:solidFill>
              <a:effectLst/>
              <a:uLnTx/>
              <a:uFillTx/>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882001968"/>
              </p:ext>
            </p:extLst>
          </p:nvPr>
        </p:nvGraphicFramePr>
        <p:xfrm>
          <a:off x="457200" y="4149080"/>
          <a:ext cx="3886200" cy="1615440"/>
        </p:xfrm>
        <a:graphic>
          <a:graphicData uri="http://schemas.openxmlformats.org/drawingml/2006/table">
            <a:tbl>
              <a:tblPr rtl="1" firstRow="1" bandRow="1">
                <a:tableStyleId>{5C22544A-7EE6-4342-B048-85BDC9FD1C3A}</a:tableStyleId>
              </a:tblPr>
              <a:tblGrid>
                <a:gridCol w="3886200"/>
              </a:tblGrid>
              <a:tr h="1589896">
                <a:tc>
                  <a:txBody>
                    <a:bodyPr/>
                    <a:lstStyle/>
                    <a:p>
                      <a:pPr algn="r" rtl="1"/>
                      <a:r>
                        <a:rPr lang="en-US" sz="2000" b="1" i="0" u="sng" dirty="0" smtClean="0"/>
                        <a:t>1926-450(d)</a:t>
                      </a:r>
                    </a:p>
                    <a:p>
                      <a:pPr algn="r" rtl="1">
                        <a:buFont typeface="Wingdings" pitchFamily="2" charset="2"/>
                        <a:buChar char="Ø"/>
                      </a:pPr>
                      <a:r>
                        <a:rPr lang="ar-SA" sz="2000" b="1" i="0" u="none" dirty="0" smtClean="0"/>
                        <a:t>يجب</a:t>
                      </a:r>
                      <a:r>
                        <a:rPr lang="ar-SA" sz="2000" b="1" i="0" u="none" baseline="0" dirty="0" smtClean="0"/>
                        <a:t> الا تركب</a:t>
                      </a:r>
                      <a:r>
                        <a:rPr lang="ar-EG" sz="2000" b="1" i="0" u="none" baseline="0" dirty="0" smtClean="0"/>
                        <a:t> ،</a:t>
                      </a:r>
                      <a:r>
                        <a:rPr lang="ar-SA" sz="2000" b="1" i="0" u="none" baseline="0" dirty="0" smtClean="0"/>
                        <a:t>او تحرك </a:t>
                      </a:r>
                      <a:r>
                        <a:rPr lang="ar-EG" sz="2000" b="1" i="0" u="none" baseline="0" dirty="0" smtClean="0"/>
                        <a:t>،</a:t>
                      </a:r>
                      <a:r>
                        <a:rPr lang="ar-SA" sz="2000" b="1" i="0" u="none" baseline="0" dirty="0" smtClean="0"/>
                        <a:t> اوتفك</a:t>
                      </a:r>
                      <a:r>
                        <a:rPr lang="ar-EG" sz="2000" b="1" i="0" u="none" baseline="0" dirty="0" smtClean="0"/>
                        <a:t> ، أ</a:t>
                      </a:r>
                      <a:r>
                        <a:rPr lang="ar-SA" sz="2000" b="1" i="0" u="none" baseline="0" dirty="0" smtClean="0"/>
                        <a:t>و</a:t>
                      </a:r>
                      <a:r>
                        <a:rPr lang="ar-EG" sz="2000" b="1" i="0" u="none" baseline="0" dirty="0" smtClean="0"/>
                        <a:t> </a:t>
                      </a:r>
                      <a:r>
                        <a:rPr lang="ar-SA" sz="2000" b="1" i="0" u="none" baseline="0" dirty="0" smtClean="0"/>
                        <a:t>تعدل السقالات سوى تحت اشراف المختص</a:t>
                      </a:r>
                      <a:r>
                        <a:rPr lang="ar-EG" sz="2000" b="1" i="0" u="none" baseline="0" dirty="0" smtClean="0"/>
                        <a:t>ين</a:t>
                      </a:r>
                      <a:r>
                        <a:rPr lang="ar-SA" sz="2000" b="1" i="0" u="none" baseline="0" dirty="0" smtClean="0"/>
                        <a:t> .</a:t>
                      </a:r>
                    </a:p>
                    <a:p>
                      <a:pPr algn="r" rtl="1">
                        <a:buFont typeface="Wingdings" pitchFamily="2" charset="2"/>
                        <a:buChar char="Ø"/>
                      </a:pPr>
                      <a:r>
                        <a:rPr lang="ar-SA" sz="2000" b="1" i="0" u="none" baseline="0" dirty="0" smtClean="0"/>
                        <a:t>السقالات غيرالعادية والتى يزيد ارتفاعها عن 125قدم لا يصممها سوى المؤهلين.</a:t>
                      </a:r>
                      <a:endParaRPr lang="ar-SA" sz="2000" b="1" i="0" u="none" dirty="0"/>
                    </a:p>
                  </a:txBody>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30-2"/>
          <p:cNvPicPr>
            <a:picLocks noChangeAspect="1" noChangeArrowheads="1"/>
          </p:cNvPicPr>
          <p:nvPr/>
        </p:nvPicPr>
        <p:blipFill>
          <a:blip r:embed="rId2" cstate="print"/>
          <a:srcRect/>
          <a:stretch>
            <a:fillRect/>
          </a:stretch>
        </p:blipFill>
        <p:spPr bwMode="auto">
          <a:xfrm>
            <a:off x="3276600" y="1600200"/>
            <a:ext cx="2286000" cy="3733800"/>
          </a:xfrm>
          <a:prstGeom prst="rect">
            <a:avLst/>
          </a:prstGeom>
          <a:noFill/>
        </p:spPr>
      </p:pic>
      <p:pic>
        <p:nvPicPr>
          <p:cNvPr id="3" name="Picture 3" descr="108-1"/>
          <p:cNvPicPr>
            <a:picLocks noChangeAspect="1" noChangeArrowheads="1"/>
          </p:cNvPicPr>
          <p:nvPr/>
        </p:nvPicPr>
        <p:blipFill>
          <a:blip r:embed="rId3" cstate="print"/>
          <a:srcRect/>
          <a:stretch>
            <a:fillRect/>
          </a:stretch>
        </p:blipFill>
        <p:spPr bwMode="auto">
          <a:xfrm>
            <a:off x="6019800" y="1524000"/>
            <a:ext cx="2362200" cy="3962400"/>
          </a:xfrm>
          <a:prstGeom prst="rect">
            <a:avLst/>
          </a:prstGeom>
          <a:noFill/>
        </p:spPr>
      </p:pic>
      <p:pic>
        <p:nvPicPr>
          <p:cNvPr id="4" name="Picture 4" descr="s1998-3"/>
          <p:cNvPicPr>
            <a:picLocks noChangeAspect="1" noChangeArrowheads="1"/>
          </p:cNvPicPr>
          <p:nvPr/>
        </p:nvPicPr>
        <p:blipFill>
          <a:blip r:embed="rId4" cstate="print"/>
          <a:srcRect/>
          <a:stretch>
            <a:fillRect/>
          </a:stretch>
        </p:blipFill>
        <p:spPr bwMode="auto">
          <a:xfrm>
            <a:off x="685800" y="1676400"/>
            <a:ext cx="2133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600" b="1" i="1" u="none" strike="noStrike" kern="1200" cap="none" spc="0" normalizeH="0" baseline="0" noProof="0" dirty="0" smtClean="0">
                <a:ln>
                  <a:noFill/>
                </a:ln>
                <a:solidFill>
                  <a:srgbClr val="002060"/>
                </a:solidFill>
                <a:effectLst/>
                <a:uLnTx/>
                <a:uFillTx/>
                <a:latin typeface="GE Jarida Heavy" pitchFamily="18" charset="-78"/>
                <a:ea typeface="GE Jarida Heavy" pitchFamily="18" charset="-78"/>
                <a:cs typeface="GE Jarida Heavy" pitchFamily="18" charset="-78"/>
              </a:rPr>
              <a:t>تصنيع</a:t>
            </a:r>
            <a:r>
              <a:rPr kumimoji="0" lang="ar-EG" sz="3600" b="1" i="1" u="none" strike="noStrike" kern="1200" cap="none" spc="0" normalizeH="0" baseline="0" noProof="0" dirty="0" smtClean="0">
                <a:ln>
                  <a:noFill/>
                </a:ln>
                <a:solidFill>
                  <a:srgbClr val="002060"/>
                </a:solidFill>
                <a:effectLst/>
                <a:uLnTx/>
                <a:uFillTx/>
                <a:latin typeface="+mj-lt"/>
                <a:ea typeface="+mj-ea"/>
                <a:cs typeface="+mj-cs"/>
              </a:rPr>
              <a:t> </a:t>
            </a:r>
            <a:r>
              <a:rPr kumimoji="0" lang="ar-EG" sz="3600" b="1" i="1" u="none" strike="noStrike" kern="1200" cap="none" spc="0" normalizeH="0" baseline="0" noProof="0" dirty="0" smtClean="0">
                <a:ln>
                  <a:noFill/>
                </a:ln>
                <a:solidFill>
                  <a:srgbClr val="002060"/>
                </a:solidFill>
                <a:effectLst/>
                <a:uLnTx/>
                <a:uFillTx/>
                <a:latin typeface="GE Jarida Heavy" pitchFamily="18" charset="-78"/>
                <a:ea typeface="GE Jarida Heavy" pitchFamily="18" charset="-78"/>
                <a:cs typeface="GE Jarida Heavy" pitchFamily="18" charset="-78"/>
              </a:rPr>
              <a:t>الهياكل</a:t>
            </a:r>
            <a:r>
              <a:rPr kumimoji="0" lang="ar-EG" sz="3600" b="1" i="1" u="none" strike="noStrike" kern="1200" cap="none" spc="0" normalizeH="0" baseline="0" noProof="0" dirty="0" smtClean="0">
                <a:ln>
                  <a:noFill/>
                </a:ln>
                <a:solidFill>
                  <a:srgbClr val="002060"/>
                </a:solidFill>
                <a:effectLst/>
                <a:uLnTx/>
                <a:uFillTx/>
                <a:latin typeface="+mj-lt"/>
                <a:ea typeface="+mj-ea"/>
                <a:cs typeface="+mj-cs"/>
              </a:rPr>
              <a:t/>
            </a:r>
            <a:br>
              <a:rPr kumimoji="0" lang="ar-EG" sz="3600" b="1" i="1" u="none" strike="noStrike" kern="1200" cap="none" spc="0" normalizeH="0" baseline="0" noProof="0" dirty="0" smtClean="0">
                <a:ln>
                  <a:noFill/>
                </a:ln>
                <a:solidFill>
                  <a:srgbClr val="002060"/>
                </a:solidFill>
                <a:effectLst/>
                <a:uLnTx/>
                <a:uFillTx/>
                <a:latin typeface="+mj-lt"/>
                <a:ea typeface="+mj-ea"/>
                <a:cs typeface="+mj-cs"/>
              </a:rPr>
            </a:br>
            <a:r>
              <a:rPr kumimoji="0" lang="en-US" sz="3600" b="1" i="1" u="none" strike="noStrike" kern="1200" cap="none" spc="0" normalizeH="0" baseline="0" noProof="0" dirty="0" smtClean="0">
                <a:ln>
                  <a:noFill/>
                </a:ln>
                <a:solidFill>
                  <a:srgbClr val="002060"/>
                </a:solidFill>
                <a:effectLst/>
                <a:uLnTx/>
                <a:uFillTx/>
                <a:latin typeface="+mj-lt"/>
                <a:ea typeface="+mj-ea"/>
                <a:cs typeface="+mj-cs"/>
              </a:rPr>
              <a:t>1926.452(c) (3)</a:t>
            </a:r>
            <a:endParaRPr kumimoji="0" lang="ar-EG" sz="3600" b="1" i="1" u="none" strike="noStrike" kern="1200" cap="none" spc="0" normalizeH="0" baseline="0" noProof="0" dirty="0">
              <a:ln>
                <a:noFill/>
              </a:ln>
              <a:solidFill>
                <a:srgbClr val="002060"/>
              </a:solidFill>
              <a:effectLst/>
              <a:uLnTx/>
              <a:uFillTx/>
              <a:latin typeface="+mj-lt"/>
              <a:ea typeface="+mj-ea"/>
              <a:cs typeface="+mj-cs"/>
            </a:endParaRPr>
          </a:p>
        </p:txBody>
      </p:sp>
      <p:sp>
        <p:nvSpPr>
          <p:cNvPr id="3" name="Content Placeholder 2"/>
          <p:cNvSpPr txBox="1">
            <a:spLocks/>
          </p:cNvSpPr>
          <p:nvPr/>
        </p:nvSpPr>
        <p:spPr>
          <a:xfrm>
            <a:off x="152400" y="1935480"/>
            <a:ext cx="88392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26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تربط الالواح بالهياكل راسيا بمزاوج (كوبلنج) ومسامير ترصيص (تيلة او ما يماثلها )</a:t>
            </a:r>
            <a:r>
              <a:rPr kumimoji="0" lang="ar-EG" sz="2600" b="0" i="0" u="none" strike="noStrike" kern="1200" cap="none" spc="0" normalizeH="0" baseline="0" noProof="0" dirty="0" smtClean="0">
                <a:ln>
                  <a:noFill/>
                </a:ln>
                <a:solidFill>
                  <a:srgbClr val="FFFF00"/>
                </a:solidFill>
                <a:effectLst/>
                <a:uLnTx/>
                <a:uFillTx/>
                <a:latin typeface="+mn-lt"/>
                <a:ea typeface="+mn-ea"/>
                <a:cs typeface="+mn-cs"/>
              </a:rPr>
              <a:t>																																																																		</a:t>
            </a:r>
            <a:endParaRPr kumimoji="0" lang="ar-EG" sz="26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600" b="1" i="1" strike="noStrike" kern="1200" cap="none" spc="0" normalizeH="0" baseline="0" noProof="0" dirty="0" smtClean="0">
                <a:ln>
                  <a:noFill/>
                </a:ln>
                <a:solidFill>
                  <a:srgbClr val="002060"/>
                </a:solidFill>
                <a:effectLst/>
                <a:uLnTx/>
                <a:uFillTx/>
                <a:latin typeface="GE Jarida Heavy" pitchFamily="18" charset="-78"/>
                <a:ea typeface="GE Jarida Heavy" pitchFamily="18" charset="-78"/>
                <a:cs typeface="GE Jarida Heavy" pitchFamily="18" charset="-78"/>
              </a:rPr>
              <a:t>تصنيع السقالات</a:t>
            </a:r>
            <a:endParaRPr kumimoji="0" lang="ar-EG" sz="3600" b="1" i="1" strike="noStrike" kern="1200" cap="none" spc="0" normalizeH="0" baseline="0" noProof="0" dirty="0">
              <a:ln>
                <a:noFill/>
              </a:ln>
              <a:solidFill>
                <a:srgbClr val="00206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457200" y="193548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يصمم السقالات التى يزيد ارتفاعها عن 125 قدم من لوح القاعدة مهندس مهنى رسمى مسجل (اى شخص مؤهل)</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4400" b="1" i="1" strike="noStrike" kern="1200" cap="none" spc="0" normalizeH="0" baseline="0" noProof="0" dirty="0" smtClean="0">
                <a:ln>
                  <a:noFill/>
                </a:ln>
                <a:solidFill>
                  <a:srgbClr val="002060"/>
                </a:solidFill>
                <a:effectLst/>
                <a:uLnTx/>
                <a:uFillTx/>
                <a:latin typeface="GE Jarida Heavy" pitchFamily="18" charset="-78"/>
                <a:ea typeface="GE Jarida Heavy" pitchFamily="18" charset="-78"/>
                <a:cs typeface="GE Jarida Heavy" pitchFamily="18" charset="-78"/>
              </a:rPr>
              <a:t>السقالة الهيكلية العادية</a:t>
            </a:r>
            <a:endParaRPr kumimoji="0" lang="ar-EG" sz="4400" b="1" i="1" strike="noStrike" kern="1200" cap="none" spc="0" normalizeH="0" baseline="0" noProof="0" dirty="0">
              <a:ln>
                <a:noFill/>
              </a:ln>
              <a:solidFill>
                <a:srgbClr val="00206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8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السقالة ذات الممرات للسير</a:t>
            </a:r>
            <a:endParaRPr kumimoji="0" lang="ar-EG" sz="4800" b="1" i="0"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457200" y="193548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0" i="0" u="none"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ملحوظة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السقالات ذات الممرات للسير تساعد على سهولة توزيع المواد فوقها.</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800" b="1" i="1"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منصة </a:t>
            </a:r>
            <a:r>
              <a:rPr kumimoji="0" lang="ar-EG" sz="48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الومنيوم</a:t>
            </a:r>
            <a:r>
              <a:rPr kumimoji="0" lang="ar-EG" sz="4800" b="0" i="0" u="none" strike="noStrike" kern="1200" cap="none" spc="0" normalizeH="0" baseline="0" noProof="0" smtClean="0">
                <a:ln>
                  <a:noFill/>
                </a:ln>
                <a:solidFill>
                  <a:srgbClr val="FFFF00"/>
                </a:solidFill>
                <a:effectLst/>
                <a:uLnTx/>
                <a:uFillTx/>
                <a:latin typeface="+mj-lt"/>
                <a:ea typeface="+mj-ea"/>
                <a:cs typeface="+mj-cs"/>
              </a:rPr>
              <a:t/>
            </a:r>
            <a:br>
              <a:rPr kumimoji="0" lang="ar-EG" sz="4800" b="0" i="0" u="none" strike="noStrike" kern="1200" cap="none" spc="0" normalizeH="0" baseline="0" noProof="0" smtClean="0">
                <a:ln>
                  <a:noFill/>
                </a:ln>
                <a:solidFill>
                  <a:srgbClr val="FFFF00"/>
                </a:solidFill>
                <a:effectLst/>
                <a:uLnTx/>
                <a:uFillTx/>
                <a:latin typeface="+mj-lt"/>
                <a:ea typeface="+mj-ea"/>
                <a:cs typeface="+mj-cs"/>
              </a:rPr>
            </a:br>
            <a:r>
              <a:rPr kumimoji="0" lang="ar-EG" sz="4400" b="1" i="1" u="sng" strike="noStrike" kern="1200" cap="none" spc="0" normalizeH="0" baseline="0" noProof="0" smtClean="0">
                <a:ln>
                  <a:noFill/>
                </a:ln>
                <a:solidFill>
                  <a:srgbClr val="FFFF00"/>
                </a:solidFill>
                <a:effectLst/>
                <a:uLnTx/>
                <a:uFillTx/>
                <a:latin typeface="+mj-lt"/>
                <a:ea typeface="+mj-ea"/>
                <a:cs typeface="+mj-cs"/>
              </a:rPr>
              <a:t> </a:t>
            </a:r>
            <a:endParaRPr kumimoji="0" lang="ar-EG" sz="4400" b="1" i="1" u="sng" strike="noStrike" kern="1200" cap="none" spc="0" normalizeH="0" baseline="0" noProof="0" dirty="0">
              <a:ln>
                <a:noFill/>
              </a:ln>
              <a:solidFill>
                <a:srgbClr val="FFFF00"/>
              </a:solidFill>
              <a:effectLst/>
              <a:uLnTx/>
              <a:uFillTx/>
              <a:latin typeface="+mj-lt"/>
              <a:ea typeface="+mj-ea"/>
              <a:cs typeface="+mj-cs"/>
            </a:endParaRPr>
          </a:p>
        </p:txBody>
      </p:sp>
      <p:sp>
        <p:nvSpPr>
          <p:cNvPr id="3" name="Content Placeholder 2"/>
          <p:cNvSpPr txBox="1">
            <a:spLocks/>
          </p:cNvSpPr>
          <p:nvPr/>
        </p:nvSpPr>
        <p:spPr>
          <a:xfrm>
            <a:off x="685800" y="1371600"/>
            <a:ext cx="8229600" cy="4389120"/>
          </a:xfrm>
          <a:prstGeom prst="rect">
            <a:avLst/>
          </a:prstGeom>
        </p:spPr>
        <p:txBody>
          <a:bodyPr>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1"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سلم دخول (مستند على طرف الهيكل )</a:t>
            </a:r>
          </a:p>
        </p:txBody>
      </p:sp>
      <p:pic>
        <p:nvPicPr>
          <p:cNvPr id="4" name="Picture 4" descr="scaffold1"/>
          <p:cNvPicPr>
            <a:picLocks noChangeAspect="1" noChangeArrowheads="1"/>
          </p:cNvPicPr>
          <p:nvPr/>
        </p:nvPicPr>
        <p:blipFill>
          <a:blip r:embed="rId2" cstate="print"/>
          <a:srcRect/>
          <a:stretch>
            <a:fillRect/>
          </a:stretch>
        </p:blipFill>
        <p:spPr bwMode="auto">
          <a:xfrm>
            <a:off x="228600" y="2362200"/>
            <a:ext cx="59436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457200"/>
            <a:ext cx="8229600" cy="1143000"/>
          </a:xfrm>
          <a:prstGeom prst="rect">
            <a:avLst/>
          </a:prstGeom>
        </p:spPr>
        <p:txBody>
          <a:bodyPr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8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2- سقالة ماسورة وكلبس </a:t>
            </a:r>
            <a:endParaRPr kumimoji="0" lang="ar-EG" sz="48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457200" y="1935480"/>
            <a:ext cx="85344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ar-EG"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تصلح للاشغال الصعبة جدا التى لا تناسب السقالة الهيكلية بسبب صعوبة الدخول اليها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ar-EG"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يحتاج تركيب سقالة ماسورة وكلامب خبرة كبيرة جدا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ar-EG"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معامل تكرير البترول .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u="none" strike="noStrike" kern="1200" cap="none" spc="0" normalizeH="0" baseline="0" noProof="0" dirty="0">
              <a:ln>
                <a:noFill/>
              </a:ln>
              <a:solidFill>
                <a:srgbClr val="FFFF00"/>
              </a:solidFill>
              <a:effectLst/>
              <a:uLnTx/>
              <a:uFillTx/>
              <a:latin typeface="+mn-lt"/>
              <a:ea typeface="+mn-ea"/>
              <a:cs typeface="+mn-cs"/>
            </a:endParaRPr>
          </a:p>
        </p:txBody>
      </p:sp>
      <p:pic>
        <p:nvPicPr>
          <p:cNvPr id="4" name="Picture 7" descr="scaf1"/>
          <p:cNvPicPr>
            <a:picLocks noChangeAspect="1" noChangeArrowheads="1"/>
          </p:cNvPicPr>
          <p:nvPr/>
        </p:nvPicPr>
        <p:blipFill>
          <a:blip r:embed="rId2" cstate="print"/>
          <a:srcRect/>
          <a:stretch>
            <a:fillRect/>
          </a:stretch>
        </p:blipFill>
        <p:spPr>
          <a:xfrm>
            <a:off x="152400" y="2590800"/>
            <a:ext cx="3429000" cy="41910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85800"/>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8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السقالة الماسورة وكلامب</a:t>
            </a:r>
            <a:endParaRPr kumimoji="0" lang="ar-EG" sz="48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428596" y="1910514"/>
            <a:ext cx="8229600" cy="4389120"/>
          </a:xfrm>
          <a:prstGeom prst="rect">
            <a:avLst/>
          </a:prstGeom>
        </p:spPr>
        <p:txBody>
          <a:bodyPr>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32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ملحوظة </a:t>
            </a:r>
            <a:r>
              <a:rPr kumimoji="0" lang="ar-EG" sz="3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8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توضع كافة الاربطة  فى مكان الكلامب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7584" y="704088"/>
            <a:ext cx="7859216" cy="852704"/>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6000" b="1" i="0"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انواع الكلامب</a:t>
            </a:r>
            <a:endParaRPr kumimoji="0" lang="ar-EG" sz="6000" b="1" i="0" strike="noStrike" kern="1200" cap="none" spc="0" normalizeH="0" baseline="0" noProof="0" dirty="0">
              <a:ln>
                <a:noFill/>
              </a:ln>
              <a:solidFill>
                <a:srgbClr val="FF000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899592" y="1700808"/>
            <a:ext cx="7992888" cy="4788426"/>
          </a:xfrm>
          <a:prstGeom prst="rect">
            <a:avLst/>
          </a:prstGeom>
        </p:spPr>
        <p:txBody>
          <a:bodyPr>
            <a:normAutofit fontScale="25000" lnSpcReduction="20000"/>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11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112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كلامب متحرك: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7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كلامب</a:t>
            </a:r>
            <a:r>
              <a:rPr kumimoji="0" lang="ar-EG" sz="11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EG" sz="7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حامل لربط المواسير عند اى زاوية </a:t>
            </a:r>
            <a:r>
              <a:rPr kumimoji="0" lang="ar-EG" sz="11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EG" sz="7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بزاوية  قائمة ممكنا . اذا لم يكن استخدام كلامب</a:t>
            </a:r>
            <a:endParaRPr kumimoji="0" lang="ar-EG" sz="9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11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112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كلامب بزاية:</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112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 </a:t>
            </a:r>
            <a:r>
              <a:rPr kumimoji="0" lang="ar-EG" sz="72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قائمة:</a:t>
            </a:r>
            <a:r>
              <a:rPr kumimoji="0" lang="ar-EG" sz="72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كلامب حامل ويستخدم لربط المواسير عند الزوايا القائمة.</a:t>
            </a:r>
            <a:endParaRPr kumimoji="0" lang="ar-EG" sz="7200" b="1"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2600" b="0" i="0"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a:t>
            </a:r>
            <a:endParaRPr kumimoji="0" lang="ar-EG" sz="2600" b="0" i="0"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44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4000" b="1" i="1" strike="noStrike" kern="1200" cap="none" spc="0" normalizeH="0" baseline="0" noProof="0" smtClean="0">
                <a:ln>
                  <a:noFill/>
                </a:ln>
                <a:solidFill>
                  <a:srgbClr val="FFC000"/>
                </a:solidFill>
                <a:effectLst/>
                <a:uLnTx/>
                <a:uFillTx/>
                <a:latin typeface="GE Jarida Heavy" pitchFamily="18" charset="-78"/>
                <a:ea typeface="GE Jarida Heavy" pitchFamily="18" charset="-78"/>
                <a:cs typeface="GE Jarida Heavy" pitchFamily="18" charset="-78"/>
              </a:rPr>
              <a:t>كلامب بزاوية قائمة لربط المواسير عند 90درجة</a:t>
            </a:r>
            <a:endParaRPr kumimoji="0" lang="ar-EG" sz="4000" b="1" i="1" strike="noStrike" kern="1200" cap="none" spc="0" normalizeH="0" baseline="0" noProof="0" dirty="0">
              <a:ln>
                <a:noFill/>
              </a:ln>
              <a:solidFill>
                <a:srgbClr val="FFC0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04800"/>
            <a:ext cx="4363410" cy="1015663"/>
          </a:xfrm>
          <a:prstGeom prst="rect">
            <a:avLst/>
          </a:prstGeom>
          <a:noFill/>
        </p:spPr>
        <p:txBody>
          <a:bodyPr wrap="square" rtlCol="0">
            <a:spAutoFit/>
          </a:bodyPr>
          <a:lstStyle/>
          <a:p>
            <a:pPr algn="ctr"/>
            <a:r>
              <a:rPr lang="ar-EG" sz="6000" b="1" dirty="0" smtClean="0">
                <a:latin typeface="GE Jarida Heavy" pitchFamily="18" charset="-78"/>
                <a:ea typeface="GE Jarida Heavy" pitchFamily="18" charset="-78"/>
                <a:cs typeface="GE Jarida Heavy" pitchFamily="18" charset="-78"/>
              </a:rPr>
              <a:t>تعريف السـقالة</a:t>
            </a:r>
            <a:endParaRPr lang="en-US" sz="6000" b="1" dirty="0">
              <a:latin typeface="GE Jarida Heavy" pitchFamily="18" charset="-78"/>
              <a:ea typeface="GE Jarida Heavy" pitchFamily="18" charset="-78"/>
              <a:cs typeface="GE Jarida Heavy" pitchFamily="18" charset="-78"/>
            </a:endParaRPr>
          </a:p>
        </p:txBody>
      </p:sp>
      <p:sp>
        <p:nvSpPr>
          <p:cNvPr id="4" name="Content Placeholder 2"/>
          <p:cNvSpPr txBox="1">
            <a:spLocks/>
          </p:cNvSpPr>
          <p:nvPr/>
        </p:nvSpPr>
        <p:spPr>
          <a:xfrm>
            <a:off x="304800" y="1600200"/>
            <a:ext cx="8610600" cy="4389120"/>
          </a:xfrm>
          <a:prstGeom prst="rect">
            <a:avLst/>
          </a:prstGeom>
        </p:spPr>
        <p:txBody>
          <a:bodyPr>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3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السقالة منصة مرتفعة مؤقتة لاداء العمل .</a:t>
            </a:r>
            <a:endParaRPr kumimoji="0" lang="ar-EG" sz="3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SA" sz="28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EG" sz="5400" b="0" i="0"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rPr>
              <a:t>أ</a:t>
            </a:r>
            <a:r>
              <a:rPr kumimoji="0" lang="ar-SA" sz="5400" b="0" i="0"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rPr>
              <a:t>نواع السقالات</a:t>
            </a:r>
            <a:r>
              <a:rPr kumimoji="0" lang="ar-EG" sz="5400" b="0" i="0"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rPr>
              <a:t>: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ar-SA" sz="3200" b="0" i="0" u="none" strike="noStrike" kern="1200" cap="none" spc="0" normalizeH="0" baseline="0" noProof="0" dirty="0" smtClean="0">
              <a:ln>
                <a:noFill/>
              </a:ln>
              <a:solidFill>
                <a:schemeClr val="tx1"/>
              </a:solidFill>
              <a:effectLst/>
              <a:uLnTx/>
              <a:uFillTx/>
              <a:latin typeface="GE Jarida Heavy" pitchFamily="18" charset="-78"/>
              <a:ea typeface="GE Jarida Heavy" pitchFamily="18" charset="-78"/>
              <a:cs typeface="GE Jarida Heavy" pitchFamily="18" charset="-78"/>
            </a:endParaRPr>
          </a:p>
        </p:txBody>
      </p:sp>
      <p:sp>
        <p:nvSpPr>
          <p:cNvPr id="6" name="Rectangle 5"/>
          <p:cNvSpPr/>
          <p:nvPr/>
        </p:nvSpPr>
        <p:spPr>
          <a:xfrm>
            <a:off x="3505200" y="3872163"/>
            <a:ext cx="5029200" cy="1766637"/>
          </a:xfrm>
          <a:prstGeom prst="rect">
            <a:avLst/>
          </a:prstGeom>
        </p:spPr>
        <p:txBody>
          <a:bodyPr wrap="square">
            <a:spAutoFit/>
          </a:bodyPr>
          <a:lstStyle/>
          <a:p>
            <a:pPr marL="514350" lvl="0" indent="-514350" algn="r" rtl="1">
              <a:spcBef>
                <a:spcPct val="20000"/>
              </a:spcBef>
              <a:buClr>
                <a:srgbClr val="0BD0D9"/>
              </a:buClr>
              <a:buSzPct val="95000"/>
              <a:buFont typeface="Wingdings 2"/>
              <a:buAutoNum type="arabic1Minus"/>
              <a:defRPr/>
            </a:pPr>
            <a:r>
              <a:rPr lang="ar-EG" sz="3200" b="1" i="1" dirty="0" smtClean="0">
                <a:solidFill>
                  <a:srgbClr val="FFFF00"/>
                </a:solidFill>
                <a:latin typeface="GE Jarida Heavy" pitchFamily="18" charset="-78"/>
                <a:ea typeface="GE Jarida Heavy" pitchFamily="18" charset="-78"/>
                <a:cs typeface="GE Jarida Heavy" pitchFamily="18" charset="-78"/>
              </a:rPr>
              <a:t>من حيث النباء.</a:t>
            </a:r>
          </a:p>
          <a:p>
            <a:pPr marL="514350" lvl="0" indent="-514350" algn="r" rtl="1">
              <a:spcBef>
                <a:spcPct val="20000"/>
              </a:spcBef>
              <a:buClr>
                <a:srgbClr val="0BD0D9"/>
              </a:buClr>
              <a:buSzPct val="95000"/>
              <a:buFont typeface="Wingdings 2"/>
              <a:buAutoNum type="arabic1Minus"/>
              <a:defRPr/>
            </a:pPr>
            <a:r>
              <a:rPr lang="ar-EG" sz="3200" b="1" i="1" dirty="0" smtClean="0">
                <a:solidFill>
                  <a:srgbClr val="FFFF00"/>
                </a:solidFill>
                <a:latin typeface="GE Jarida Heavy" pitchFamily="18" charset="-78"/>
                <a:ea typeface="GE Jarida Heavy" pitchFamily="18" charset="-78"/>
                <a:cs typeface="GE Jarida Heavy" pitchFamily="18" charset="-78"/>
              </a:rPr>
              <a:t>من حيث الحمولة.</a:t>
            </a:r>
            <a:r>
              <a:rPr lang="en-US" sz="3200" b="1" i="1" dirty="0" smtClean="0">
                <a:solidFill>
                  <a:srgbClr val="FFFF00"/>
                </a:solidFill>
                <a:latin typeface="GE Jarida Heavy" pitchFamily="18" charset="-78"/>
                <a:ea typeface="GE Jarida Heavy" pitchFamily="18" charset="-78"/>
                <a:cs typeface="GE Jarida Heavy" pitchFamily="18" charset="-78"/>
              </a:rPr>
              <a:t> </a:t>
            </a:r>
          </a:p>
          <a:p>
            <a:pPr marL="514350" lvl="0" indent="-514350" algn="r" rtl="1">
              <a:spcBef>
                <a:spcPct val="20000"/>
              </a:spcBef>
              <a:buClr>
                <a:srgbClr val="0BD0D9"/>
              </a:buClr>
              <a:buSzPct val="95000"/>
              <a:buFont typeface="Wingdings 2"/>
              <a:buAutoNum type="arabic1Minus"/>
              <a:defRPr/>
            </a:pPr>
            <a:r>
              <a:rPr lang="ar-EG" sz="3200" b="1" i="1" dirty="0" smtClean="0">
                <a:solidFill>
                  <a:srgbClr val="FFFF00"/>
                </a:solidFill>
                <a:latin typeface="GE Jarida Heavy" pitchFamily="18" charset="-78"/>
                <a:ea typeface="GE Jarida Heavy" pitchFamily="18" charset="-78"/>
                <a:cs typeface="GE Jarida Heavy" pitchFamily="18" charset="-78"/>
              </a:rPr>
              <a:t>من حيث الشكل.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38200"/>
            <a:ext cx="8435280" cy="1658448"/>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EG" sz="4000" b="1" i="1" strike="noStrike" kern="1200" cap="none" spc="0" normalizeH="0" baseline="0" noProof="0" dirty="0" smtClean="0">
                <a:ln>
                  <a:noFill/>
                </a:ln>
                <a:solidFill>
                  <a:srgbClr val="FFC000"/>
                </a:solidFill>
                <a:effectLst/>
                <a:uLnTx/>
                <a:uFillTx/>
                <a:latin typeface="GE Jarida Heavy" pitchFamily="18" charset="-78"/>
                <a:ea typeface="GE Jarida Heavy" pitchFamily="18" charset="-78"/>
                <a:cs typeface="GE Jarida Heavy" pitchFamily="18" charset="-78"/>
              </a:rPr>
              <a:t>كلامب متحرك لربط المواسير عند مختلف الزوايا </a:t>
            </a:r>
            <a:r>
              <a:rPr kumimoji="0" lang="ar-EG" sz="4800" b="1" i="1" strike="noStrike" kern="1200" cap="none" spc="0" normalizeH="0" baseline="0" noProof="0" dirty="0" smtClean="0">
                <a:ln>
                  <a:noFill/>
                </a:ln>
                <a:solidFill>
                  <a:srgbClr val="FFC000"/>
                </a:solidFill>
                <a:effectLst/>
                <a:uLnTx/>
                <a:uFillTx/>
                <a:latin typeface="GE Jarida Heavy" pitchFamily="18" charset="-78"/>
                <a:ea typeface="GE Jarida Heavy" pitchFamily="18" charset="-78"/>
                <a:cs typeface="GE Jarida Heavy" pitchFamily="18" charset="-78"/>
              </a:rPr>
              <a:t/>
            </a:r>
            <a:br>
              <a:rPr kumimoji="0" lang="ar-EG" sz="4800" b="1" i="1" strike="noStrike" kern="1200" cap="none" spc="0" normalizeH="0" baseline="0" noProof="0" dirty="0" smtClean="0">
                <a:ln>
                  <a:noFill/>
                </a:ln>
                <a:solidFill>
                  <a:srgbClr val="FFC000"/>
                </a:solidFill>
                <a:effectLst/>
                <a:uLnTx/>
                <a:uFillTx/>
                <a:latin typeface="GE Jarida Heavy" pitchFamily="18" charset="-78"/>
                <a:ea typeface="GE Jarida Heavy" pitchFamily="18" charset="-78"/>
                <a:cs typeface="GE Jarida Heavy" pitchFamily="18" charset="-78"/>
              </a:rPr>
            </a:br>
            <a:r>
              <a:rPr kumimoji="0" lang="ar-EG" sz="4000" b="1" i="1" strike="noStrike" kern="1200" cap="none" spc="0" normalizeH="0" baseline="0" noProof="0" dirty="0" smtClean="0">
                <a:ln>
                  <a:noFill/>
                </a:ln>
                <a:solidFill>
                  <a:srgbClr val="FFC000"/>
                </a:solidFill>
                <a:effectLst/>
                <a:uLnTx/>
                <a:uFillTx/>
                <a:latin typeface="GE Jarida Heavy" pitchFamily="18" charset="-78"/>
                <a:ea typeface="GE Jarida Heavy" pitchFamily="18" charset="-78"/>
                <a:cs typeface="GE Jarida Heavy" pitchFamily="18" charset="-78"/>
              </a:rPr>
              <a:t>ويستخدم مع المواسير المائلة.</a:t>
            </a:r>
            <a:endParaRPr kumimoji="0" lang="ar-EG" sz="4000" b="1" i="1" strike="noStrike" kern="1200" cap="none" spc="0" normalizeH="0" baseline="0" noProof="0" dirty="0">
              <a:ln>
                <a:noFill/>
              </a:ln>
              <a:solidFill>
                <a:srgbClr val="FFC0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8001000" cy="2172903"/>
          </a:xfrm>
          <a:prstGeom prst="rect">
            <a:avLst/>
          </a:prstGeom>
        </p:spPr>
        <p:txBody>
          <a:bodyPr wrap="square">
            <a:spAutoFit/>
          </a:bodyPr>
          <a:lstStyle/>
          <a:p>
            <a:pPr marL="274320" lvl="0" indent="-274320" algn="r" rtl="1">
              <a:spcBef>
                <a:spcPct val="20000"/>
              </a:spcBef>
              <a:buClr>
                <a:srgbClr val="0BD0D9"/>
              </a:buClr>
              <a:buSzPct val="95000"/>
              <a:buFont typeface="Wingdings 2"/>
              <a:buChar char=""/>
            </a:pPr>
            <a:r>
              <a:rPr lang="ar-SA" sz="2600" i="1" dirty="0" smtClean="0">
                <a:solidFill>
                  <a:prstClr val="white"/>
                </a:solidFill>
                <a:latin typeface="GE Jarida Heavy" pitchFamily="18" charset="-78"/>
                <a:ea typeface="GE Jarida Heavy" pitchFamily="18" charset="-78"/>
                <a:cs typeface="GE Jarida Heavy" pitchFamily="18" charset="-78"/>
              </a:rPr>
              <a:t>توجد مواسير صلب قطر خارجى 2 بوصة اسمى باطوال مختلفة من 4 الى 16 قدم . </a:t>
            </a:r>
            <a:endParaRPr lang="ar-EG" sz="2600" i="1" dirty="0" smtClean="0">
              <a:solidFill>
                <a:prstClr val="white"/>
              </a:solidFill>
              <a:latin typeface="GE Jarida Heavy" pitchFamily="18" charset="-78"/>
              <a:ea typeface="GE Jarida Heavy" pitchFamily="18" charset="-78"/>
              <a:cs typeface="GE Jarida Heavy" pitchFamily="18" charset="-78"/>
            </a:endParaRPr>
          </a:p>
          <a:p>
            <a:pPr marL="274320" lvl="0" indent="-274320" algn="r" rtl="1">
              <a:spcBef>
                <a:spcPct val="20000"/>
              </a:spcBef>
              <a:buClr>
                <a:srgbClr val="0BD0D9"/>
              </a:buClr>
              <a:buSzPct val="95000"/>
              <a:buFont typeface="Wingdings 2"/>
              <a:buChar char=""/>
            </a:pPr>
            <a:r>
              <a:rPr lang="ar-SA" sz="2600" i="1" dirty="0" smtClean="0">
                <a:solidFill>
                  <a:prstClr val="white"/>
                </a:solidFill>
                <a:latin typeface="GE Jarida Heavy" pitchFamily="18" charset="-78"/>
                <a:ea typeface="GE Jarida Heavy" pitchFamily="18" charset="-78"/>
                <a:cs typeface="GE Jarida Heavy" pitchFamily="18" charset="-78"/>
              </a:rPr>
              <a:t>يجوز استخدام معادن انشائية اخرى فى اعمال المواسير اذا كانت  مصممة لنفس الحمل كما توجد تركيبات اقفال التوائية فى طرفى المواسير كما فى الرسم . يمكن ان تكون نهاية المواسير مفتوحة .</a:t>
            </a:r>
            <a:endParaRPr lang="ar-SA" sz="2600" i="1" dirty="0">
              <a:solidFill>
                <a:prstClr val="white"/>
              </a:solidFill>
              <a:latin typeface="GE Jarida Heavy" pitchFamily="18" charset="-78"/>
              <a:ea typeface="GE Jarida Heavy" pitchFamily="18" charset="-78"/>
              <a:cs typeface="GE Jarida Heavy" pitchFamily="18"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04088"/>
            <a:ext cx="8229600" cy="1143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1"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السقالة النمو</a:t>
            </a:r>
            <a:r>
              <a:rPr kumimoji="0" lang="ar-EG" sz="4800" b="1" i="1"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ذ</a:t>
            </a:r>
            <a:r>
              <a:rPr kumimoji="0" lang="ar-SA" sz="4800" b="1" i="1" strike="noStrike" kern="1200" cap="none" spc="0" normalizeH="0" baseline="0" noProof="0" dirty="0" smtClean="0">
                <a:ln>
                  <a:noFill/>
                </a:ln>
                <a:solidFill>
                  <a:srgbClr val="FF0000"/>
                </a:solidFill>
                <a:effectLst/>
                <a:uLnTx/>
                <a:uFillTx/>
                <a:latin typeface="GE Jarida Heavy" pitchFamily="18" charset="-78"/>
                <a:ea typeface="GE Jarida Heavy" pitchFamily="18" charset="-78"/>
                <a:cs typeface="GE Jarida Heavy" pitchFamily="18" charset="-78"/>
              </a:rPr>
              <a:t>جية</a:t>
            </a:r>
            <a:endParaRPr kumimoji="0" lang="ar-EG" sz="4800" b="1" i="1" strike="noStrike" kern="1200" cap="none" spc="0" normalizeH="0" baseline="0" noProof="0" dirty="0">
              <a:ln>
                <a:noFill/>
              </a:ln>
              <a:solidFill>
                <a:srgbClr val="FF0000"/>
              </a:solidFill>
              <a:effectLst/>
              <a:uLnTx/>
              <a:uFillTx/>
              <a:latin typeface="GE Jarida Heavy" pitchFamily="18" charset="-78"/>
              <a:ea typeface="GE Jarida Heavy" pitchFamily="18" charset="-78"/>
              <a:cs typeface="GE Jarida Heavy" pitchFamily="18" charset="-78"/>
            </a:endParaRPr>
          </a:p>
        </p:txBody>
      </p:sp>
      <p:sp>
        <p:nvSpPr>
          <p:cNvPr id="4" name="Content Placeholder 2"/>
          <p:cNvSpPr txBox="1">
            <a:spLocks/>
          </p:cNvSpPr>
          <p:nvPr/>
        </p:nvSpPr>
        <p:spPr>
          <a:xfrm>
            <a:off x="457200" y="193548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تتميز السقالات النمو</a:t>
            </a:r>
            <a:r>
              <a:rPr kumimoji="0" lang="ar-EG"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ذ</a:t>
            </a:r>
            <a:r>
              <a:rPr kumimoji="0" lang="ar-SA"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جية عن </a:t>
            </a:r>
          </a:p>
          <a:p>
            <a:pPr marL="0" marR="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سقالات الماسورة والكلامب انها لا تحتاج لخبرة عالية.</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ar-SA"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عند تركيب القاعدة فان عامل التركيب </a:t>
            </a:r>
          </a:p>
          <a:p>
            <a:pPr marL="0" marR="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600" b="0"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لن يخشى شيئا من حيث مكان التوصيلات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668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1"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قائم / رجل راسى للسقالة النموزجية المتميزة</a:t>
            </a:r>
            <a:endParaRPr kumimoji="0" lang="ar-EG" sz="40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668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1"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يختلف ربط الوصلات من مصنع الى اخر</a:t>
            </a:r>
            <a:endParaRPr kumimoji="0" lang="ar-EG" sz="40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44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نمو</a:t>
            </a:r>
            <a:r>
              <a:rPr kumimoji="0" lang="ar-EG"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ذ</a:t>
            </a:r>
            <a:r>
              <a:rPr kumimoji="0" lang="ar-SA"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ج وصلة وردية وخابور</a:t>
            </a:r>
            <a:endParaRPr kumimoji="0" lang="ar-EG" sz="40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906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نمو</a:t>
            </a:r>
            <a:r>
              <a:rPr kumimoji="0" lang="ar-EG"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ذ</a:t>
            </a:r>
            <a:r>
              <a:rPr kumimoji="0" lang="ar-SA" sz="4000" b="1" i="1"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ج وصلة وردية وخابور</a:t>
            </a:r>
            <a:endParaRPr kumimoji="0" lang="ar-EG" sz="40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906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800" b="1" i="1"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سقالة الوصلة التداخلية</a:t>
            </a:r>
            <a:endParaRPr kumimoji="0" lang="ar-EG" sz="48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447800"/>
            <a:ext cx="84582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ar-SA" sz="2600" b="0" i="0"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ضع طرفى نصل القطع المستعرضة والعتب الخلفى المستعرض فى الفتحة السفلية.</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4780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ar-SA" sz="2600" b="1" i="1"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تنزيل الطرف الاعلى الى داخل العمود ثم يدار للتثبيت .</a:t>
            </a:r>
            <a:endParaRPr kumimoji="0" lang="ar-EG" sz="2600" b="1" i="1"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810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800" b="1" i="1" u="none" strike="noStrike" kern="1200" cap="none" spc="0" normalizeH="0" baseline="0" noProof="0" dirty="0" smtClean="0">
                <a:ln>
                  <a:noFill/>
                </a:ln>
                <a:solidFill>
                  <a:srgbClr val="FFFF00"/>
                </a:solidFill>
                <a:effectLst/>
                <a:uLnTx/>
                <a:uFillTx/>
                <a:latin typeface="GE Jarida Heavy" pitchFamily="18" charset="-78"/>
                <a:ea typeface="GE Jarida Heavy" pitchFamily="18" charset="-78"/>
                <a:cs typeface="GE Jarida Heavy" pitchFamily="18" charset="-78"/>
              </a:rPr>
              <a:t>عناصر السقالة الامنة</a:t>
            </a:r>
            <a:endParaRPr kumimoji="0" lang="ar-EG" sz="4800" b="1" i="1"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pic>
        <p:nvPicPr>
          <p:cNvPr id="3" name="Picture 2" descr="C:\Users\hassan\Desktop\السقالات\10846003_1521542598095727_435940596104665199_n.jpg"/>
          <p:cNvPicPr>
            <a:picLocks noChangeAspect="1" noChangeArrowheads="1"/>
          </p:cNvPicPr>
          <p:nvPr/>
        </p:nvPicPr>
        <p:blipFill>
          <a:blip r:embed="rId2" cstate="print">
            <a:lum contrast="10000"/>
          </a:blip>
          <a:srcRect/>
          <a:stretch>
            <a:fillRect/>
          </a:stretch>
        </p:blipFill>
        <p:spPr bwMode="auto">
          <a:xfrm>
            <a:off x="381000" y="1752600"/>
            <a:ext cx="83820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7772400" y="1828800"/>
            <a:ext cx="533400" cy="369332"/>
          </a:xfrm>
          <a:prstGeom prst="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ln w="18415" cmpd="sng">
                <a:solidFill>
                  <a:schemeClr val="tx1"/>
                </a:solidFill>
                <a:prstDash val="solid"/>
              </a:ln>
              <a:solidFill>
                <a:srgbClr val="FF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60020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ar-SA" sz="2600" b="0" i="1"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ثم ازنق بالطرق بالمطرقة.</a:t>
            </a:r>
            <a:endParaRPr kumimoji="0" lang="ar-EG" sz="2600" b="0" i="1"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314752"/>
            <a:ext cx="8291264" cy="1730456"/>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1" u="none" strike="noStrike" kern="1200" cap="none" spc="0" normalizeH="0" baseline="0" noProof="0" smtClean="0">
                <a:ln>
                  <a:noFill/>
                </a:ln>
                <a:solidFill>
                  <a:schemeClr val="bg1">
                    <a:lumMod val="95000"/>
                    <a:lumOff val="5000"/>
                  </a:schemeClr>
                </a:solidFill>
                <a:effectLst/>
                <a:uLnTx/>
                <a:uFillTx/>
                <a:latin typeface="GE Jarida Heavy" pitchFamily="18" charset="-78"/>
                <a:ea typeface="GE Jarida Heavy" pitchFamily="18" charset="-78"/>
                <a:cs typeface="GE Jarida Heavy" pitchFamily="18" charset="-78"/>
              </a:rPr>
              <a:t>السقالت المتحركة</a:t>
            </a:r>
            <a:r>
              <a:rPr kumimoji="0" lang="ar-SA" sz="4800" b="1" i="1" u="none" strike="noStrike" kern="1200" cap="none" spc="0" normalizeH="0" baseline="0" noProof="0" smtClean="0">
                <a:ln>
                  <a:noFill/>
                </a:ln>
                <a:solidFill>
                  <a:srgbClr val="002060"/>
                </a:solidFill>
                <a:effectLst/>
                <a:uLnTx/>
                <a:uFillTx/>
                <a:latin typeface="GE Jarida Heavy" pitchFamily="18" charset="-78"/>
                <a:ea typeface="GE Jarida Heavy" pitchFamily="18" charset="-78"/>
                <a:cs typeface="GE Jarida Heavy" pitchFamily="18" charset="-78"/>
              </a:rPr>
              <a:t/>
            </a:r>
            <a:br>
              <a:rPr kumimoji="0" lang="ar-SA" sz="4800" b="1" i="1" u="none" strike="noStrike" kern="1200" cap="none" spc="0" normalizeH="0" baseline="0" noProof="0" smtClean="0">
                <a:ln>
                  <a:noFill/>
                </a:ln>
                <a:solidFill>
                  <a:srgbClr val="002060"/>
                </a:solidFill>
                <a:effectLst/>
                <a:uLnTx/>
                <a:uFillTx/>
                <a:latin typeface="GE Jarida Heavy" pitchFamily="18" charset="-78"/>
                <a:ea typeface="GE Jarida Heavy" pitchFamily="18" charset="-78"/>
                <a:cs typeface="GE Jarida Heavy" pitchFamily="18" charset="-78"/>
              </a:rPr>
            </a:br>
            <a:r>
              <a:rPr kumimoji="0" lang="ar-SA" sz="4800" b="1" i="1" u="none" strike="noStrike" kern="1200" cap="none" spc="0" normalizeH="0" baseline="0" noProof="0" smtClean="0">
                <a:ln>
                  <a:noFill/>
                </a:ln>
                <a:solidFill>
                  <a:srgbClr val="002060"/>
                </a:solidFill>
                <a:effectLst/>
                <a:uLnTx/>
                <a:uFillTx/>
                <a:latin typeface="GE Jarida Heavy" pitchFamily="18" charset="-78"/>
                <a:ea typeface="GE Jarida Heavy" pitchFamily="18" charset="-78"/>
                <a:cs typeface="GE Jarida Heavy" pitchFamily="18" charset="-78"/>
              </a:rPr>
              <a:t>(سقالات الابراج المتحركة)</a:t>
            </a:r>
            <a:endParaRPr kumimoji="0" lang="ar-EG" sz="4800" b="1" i="1" u="none" strike="noStrike" kern="1200" cap="none" spc="0" normalizeH="0" baseline="0" noProof="0" dirty="0">
              <a:ln>
                <a:noFill/>
              </a:ln>
              <a:solidFill>
                <a:srgbClr val="002060"/>
              </a:solidFill>
              <a:effectLst/>
              <a:uLnTx/>
              <a:uFillTx/>
              <a:latin typeface="GE Jarida Heavy" pitchFamily="18" charset="-78"/>
              <a:ea typeface="GE Jarida Heavy" pitchFamily="18" charset="-78"/>
              <a:cs typeface="GE Jarida Heavy" pitchFamily="18" charset="-78"/>
            </a:endParaRPr>
          </a:p>
        </p:txBody>
      </p:sp>
      <p:sp>
        <p:nvSpPr>
          <p:cNvPr id="3" name="Content Placeholder 2"/>
          <p:cNvSpPr txBox="1">
            <a:spLocks/>
          </p:cNvSpPr>
          <p:nvPr/>
        </p:nvSpPr>
        <p:spPr>
          <a:xfrm>
            <a:off x="457200" y="2133600"/>
            <a:ext cx="8229600" cy="4389120"/>
          </a:xfrm>
          <a:prstGeom prst="rect">
            <a:avLst/>
          </a:prstGeom>
        </p:spPr>
        <p:txBody>
          <a:bodyPr>
            <a:normAutofit fontScale="25000" lnSpcReduction="20000"/>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ar-SA" sz="112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اذا زادت نسبةالارتفاع الى عرض القاعدة السفلى للسقالةعن 1:2 يجب استخدام اجهزة تثبيت </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9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112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ar-SA" sz="112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العجلات الدوارة (الفرامل)</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ar-SA" sz="112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مسامير تعديل الارتفاع ذات الواح سفلية.</a:t>
            </a: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160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ar-SA" sz="2600" b="0" i="0" u="none"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a:t>
            </a:r>
            <a:endParaRPr kumimoji="0" lang="ar-EG" sz="2600" b="0" i="0" u="none"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906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800" b="1" i="1" strike="noStrike" kern="1200" cap="none" spc="0" normalizeH="0" baseline="0" noProof="0" smtClean="0">
                <a:ln>
                  <a:noFill/>
                </a:ln>
                <a:solidFill>
                  <a:srgbClr val="FFFF00"/>
                </a:solidFill>
                <a:effectLst/>
                <a:uLnTx/>
                <a:uFillTx/>
                <a:latin typeface="GE Jarida Heavy" pitchFamily="18" charset="-78"/>
                <a:ea typeface="GE Jarida Heavy" pitchFamily="18" charset="-78"/>
                <a:cs typeface="GE Jarida Heavy" pitchFamily="18" charset="-78"/>
              </a:rPr>
              <a:t>سقالة البرج المتحرك </a:t>
            </a:r>
            <a:endParaRPr kumimoji="0" lang="ar-EG" sz="4800" b="1" i="1" strike="noStrike" kern="1200" cap="none" spc="0" normalizeH="0" baseline="0" noProof="0" dirty="0">
              <a:ln>
                <a:noFill/>
              </a:ln>
              <a:solidFill>
                <a:srgbClr val="FFFF00"/>
              </a:solidFill>
              <a:effectLst/>
              <a:uLnTx/>
              <a:uFillTx/>
              <a:latin typeface="GE Jarida Heavy" pitchFamily="18" charset="-78"/>
              <a:ea typeface="GE Jarida Heavy" pitchFamily="18" charset="-78"/>
              <a:cs typeface="GE Jarida Heavy" pitchFamily="18"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800" b="1" i="1" u="sng" strike="noStrike" kern="1200" cap="none" spc="0" normalizeH="0" baseline="0" noProof="0" smtClean="0">
                <a:ln>
                  <a:noFill/>
                </a:ln>
                <a:solidFill>
                  <a:srgbClr val="FFFF00"/>
                </a:solidFill>
                <a:effectLst/>
                <a:uLnTx/>
                <a:uFillTx/>
                <a:latin typeface="+mj-lt"/>
                <a:ea typeface="+mj-ea"/>
                <a:cs typeface="+mj-cs"/>
              </a:rPr>
              <a:t>السقالة المعلقة</a:t>
            </a:r>
            <a:endParaRPr kumimoji="0" lang="ar-EG" sz="4800" b="1" i="1" u="sng"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rgbClr val="FFFF00"/>
                </a:solidFill>
              </a:rPr>
              <a:t>السقالة المعلقة</a:t>
            </a:r>
            <a:endParaRPr lang="ar-EG" sz="4800" b="1" i="1" u="sng" dirty="0">
              <a:solidFill>
                <a:srgbClr val="FFFF00"/>
              </a:solidFill>
            </a:endParaRPr>
          </a:p>
        </p:txBody>
      </p:sp>
      <p:sp>
        <p:nvSpPr>
          <p:cNvPr id="3" name="Content Placeholder 2"/>
          <p:cNvSpPr>
            <a:spLocks noGrp="1"/>
          </p:cNvSpPr>
          <p:nvPr>
            <p:ph idx="1"/>
          </p:nvPr>
        </p:nvSpPr>
        <p:spPr>
          <a:xfrm>
            <a:off x="457200" y="2060848"/>
            <a:ext cx="8229600" cy="4263752"/>
          </a:xfrm>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rgbClr val="C00000"/>
                </a:solidFill>
              </a:rPr>
              <a:t>سقالة ذات ذراع التمديد</a:t>
            </a:r>
            <a:endParaRPr lang="ar-EG" sz="4800" b="1" i="1" u="sng" dirty="0">
              <a:solidFill>
                <a:srgbClr val="C00000"/>
              </a:solidFill>
            </a:endParaRPr>
          </a:p>
        </p:txBody>
      </p:sp>
      <p:sp>
        <p:nvSpPr>
          <p:cNvPr id="3" name="Content Placeholder 2"/>
          <p:cNvSpPr>
            <a:spLocks noGrp="1"/>
          </p:cNvSpPr>
          <p:nvPr>
            <p:ph idx="1"/>
          </p:nvPr>
        </p:nvSpPr>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rgbClr val="C00000"/>
                </a:solidFill>
              </a:rPr>
              <a:t>سقالة ذات شكل كابولى </a:t>
            </a:r>
            <a:endParaRPr lang="ar-EG" sz="4800" b="1" i="1" u="sng" dirty="0">
              <a:solidFill>
                <a:srgbClr val="C00000"/>
              </a:solidFill>
            </a:endParaRPr>
          </a:p>
        </p:txBody>
      </p:sp>
      <p:sp>
        <p:nvSpPr>
          <p:cNvPr id="3" name="Content Placeholder 2"/>
          <p:cNvSpPr>
            <a:spLocks noGrp="1"/>
          </p:cNvSpPr>
          <p:nvPr>
            <p:ph idx="1"/>
          </p:nvPr>
        </p:nvSpPr>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مخاطر السقالات</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marL="0" indent="0">
              <a:buNone/>
            </a:pPr>
            <a:r>
              <a:rPr lang="ar-SA" dirty="0" smtClean="0">
                <a:solidFill>
                  <a:srgbClr val="FFFF00"/>
                </a:solidFill>
              </a:rPr>
              <a:t>يتعرض العاملين على السقالات للاخطار التالية :</a:t>
            </a:r>
          </a:p>
          <a:p>
            <a:pPr>
              <a:buFont typeface="Wingdings" pitchFamily="2" charset="2"/>
              <a:buChar char="§"/>
            </a:pPr>
            <a:r>
              <a:rPr lang="ar-SA" dirty="0" smtClean="0">
                <a:solidFill>
                  <a:srgbClr val="FFFF00"/>
                </a:solidFill>
              </a:rPr>
              <a:t>السقوط من اماكن عالية بسبب التزحلق , او دخول غير امن للسقالة مع عدم استعمال اجهزة الوقاية من السقوط .</a:t>
            </a:r>
          </a:p>
          <a:p>
            <a:pPr>
              <a:buFont typeface="Wingdings" pitchFamily="2" charset="2"/>
              <a:buChar char="§"/>
            </a:pPr>
            <a:r>
              <a:rPr lang="ar-SA" dirty="0" smtClean="0">
                <a:solidFill>
                  <a:srgbClr val="FFFF00"/>
                </a:solidFill>
              </a:rPr>
              <a:t>اصابة من العدد المتساقطة او الانقاض </a:t>
            </a:r>
          </a:p>
          <a:p>
            <a:pPr>
              <a:buFont typeface="Wingdings" pitchFamily="2" charset="2"/>
              <a:buChar char="§"/>
            </a:pPr>
            <a:r>
              <a:rPr lang="ar-SA" dirty="0" smtClean="0">
                <a:solidFill>
                  <a:srgbClr val="FFFF00"/>
                </a:solidFill>
              </a:rPr>
              <a:t>الصعق بالكهرباء من خطوط الكهرباء العلوية </a:t>
            </a:r>
          </a:p>
          <a:p>
            <a:pPr>
              <a:buFont typeface="Wingdings" pitchFamily="2" charset="2"/>
              <a:buChar char="§"/>
            </a:pPr>
            <a:r>
              <a:rPr lang="ar-SA" dirty="0" smtClean="0">
                <a:solidFill>
                  <a:srgbClr val="FFFF00"/>
                </a:solidFill>
              </a:rPr>
              <a:t>انهيار السقالة لعدم تثبتها جيدا او زيادة الحمل عن المقرر </a:t>
            </a:r>
          </a:p>
          <a:p>
            <a:pPr>
              <a:buFont typeface="Wingdings" pitchFamily="2" charset="2"/>
              <a:buChar char="§"/>
            </a:pPr>
            <a:r>
              <a:rPr lang="ar-SA" dirty="0" smtClean="0">
                <a:solidFill>
                  <a:srgbClr val="FFFF00"/>
                </a:solidFill>
              </a:rPr>
              <a:t>عدم رص الواح الارضية بطريقة صحيحة .</a:t>
            </a: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سوء استخدام السقالة</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None/>
            </a:pPr>
            <a:endParaRPr lang="ar-EG" dirty="0">
              <a:solidFill>
                <a:srgbClr val="FFFF00"/>
              </a:solidFill>
            </a:endParaRPr>
          </a:p>
        </p:txBody>
      </p:sp>
    </p:spTree>
    <p:extLst>
      <p:ext uri="{BB962C8B-B14F-4D97-AF65-F5344CB8AC3E}">
        <p14:creationId xmlns:p14="http://schemas.microsoft.com/office/powerpoint/2010/main" xmlns="" val="36587316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800" b="1" i="1" u="sng" dirty="0" smtClean="0">
                <a:solidFill>
                  <a:schemeClr val="bg1">
                    <a:lumMod val="95000"/>
                    <a:lumOff val="5000"/>
                  </a:schemeClr>
                </a:solidFill>
              </a:rPr>
              <a:t>الشروط العامة لاستخدام السقالة</a:t>
            </a:r>
            <a:endParaRPr lang="ar-EG" sz="4800" b="1" i="1" u="sng" dirty="0">
              <a:solidFill>
                <a:schemeClr val="bg1">
                  <a:lumMod val="95000"/>
                  <a:lumOff val="5000"/>
                </a:schemeClr>
              </a:solidFill>
            </a:endParaRPr>
          </a:p>
        </p:txBody>
      </p:sp>
      <p:sp>
        <p:nvSpPr>
          <p:cNvPr id="3" name="Content Placeholder 2"/>
          <p:cNvSpPr>
            <a:spLocks noGrp="1"/>
          </p:cNvSpPr>
          <p:nvPr>
            <p:ph idx="1"/>
          </p:nvPr>
        </p:nvSpPr>
        <p:spPr/>
        <p:txBody>
          <a:bodyPr/>
          <a:lstStyle/>
          <a:p>
            <a:pPr>
              <a:buNone/>
            </a:pPr>
            <a:r>
              <a:rPr lang="ar-SA" dirty="0" smtClean="0">
                <a:solidFill>
                  <a:srgbClr val="FFFF00"/>
                </a:solidFill>
              </a:rPr>
              <a:t>الخطوة الاولى: التجهيز والاعداد يراعى ما يلى :</a:t>
            </a:r>
          </a:p>
          <a:p>
            <a:pPr>
              <a:buNone/>
            </a:pPr>
            <a:r>
              <a:rPr lang="ar-SA" dirty="0" smtClean="0">
                <a:solidFill>
                  <a:srgbClr val="002060"/>
                </a:solidFill>
              </a:rPr>
              <a:t>ما هو الاستعمال المطلوب ؟ </a:t>
            </a:r>
          </a:p>
          <a:p>
            <a:r>
              <a:rPr lang="ar-SA" dirty="0" smtClean="0">
                <a:solidFill>
                  <a:srgbClr val="002060"/>
                </a:solidFill>
              </a:rPr>
              <a:t>ما هىلا الاعنال المطلوبة </a:t>
            </a:r>
          </a:p>
          <a:p>
            <a:r>
              <a:rPr lang="ar-SA" dirty="0" smtClean="0">
                <a:solidFill>
                  <a:srgbClr val="002060"/>
                </a:solidFill>
              </a:rPr>
              <a:t>الاحمال المتوقعة(مواد ومعدات )</a:t>
            </a:r>
          </a:p>
          <a:p>
            <a:r>
              <a:rPr lang="ar-SA" dirty="0" smtClean="0">
                <a:solidFill>
                  <a:srgbClr val="002060"/>
                </a:solidFill>
              </a:rPr>
              <a:t>عدد مستخدمى السقالة </a:t>
            </a:r>
          </a:p>
          <a:p>
            <a:r>
              <a:rPr lang="ar-SA" dirty="0" smtClean="0">
                <a:solidFill>
                  <a:srgbClr val="002060"/>
                </a:solidFill>
              </a:rPr>
              <a:t>وجود شكل غريب او متفرد للمبنى الذى ستبنى السقالة عليه </a:t>
            </a:r>
          </a:p>
          <a:p>
            <a:r>
              <a:rPr lang="ar-SA" dirty="0" smtClean="0">
                <a:solidFill>
                  <a:srgbClr val="002060"/>
                </a:solidFill>
              </a:rPr>
              <a:t>العوائق مثل الكهرباء او المواسير .</a:t>
            </a:r>
            <a:endParaRPr lang="ar-EG" dirty="0">
              <a:solidFill>
                <a:srgbClr val="002060"/>
              </a:solidFill>
            </a:endParaRPr>
          </a:p>
        </p:txBody>
      </p:sp>
    </p:spTree>
    <p:extLst>
      <p:ext uri="{BB962C8B-B14F-4D97-AF65-F5344CB8AC3E}">
        <p14:creationId xmlns:p14="http://schemas.microsoft.com/office/powerpoint/2010/main" xmlns="" val="3658731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TotalTime>
  <Words>3155</Words>
  <Application>Microsoft Office PowerPoint</Application>
  <PresentationFormat>On-screen Show (4:3)</PresentationFormat>
  <Paragraphs>515</Paragraphs>
  <Slides>294</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294</vt:i4>
      </vt:variant>
    </vt:vector>
  </HeadingPairs>
  <TitlesOfParts>
    <vt:vector size="297" baseType="lpstr">
      <vt:lpstr>1_Flow</vt:lpstr>
      <vt:lpstr>Photo Editor ｲﾒｰｼﾞ</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    الســقالات 29 CFR 1926.450 29 CFR 1910.28</vt:lpstr>
      <vt:lpstr>أنواع السقالات من حيث الحمولة</vt:lpstr>
      <vt:lpstr>أنواع السقالات المختلفة</vt:lpstr>
      <vt:lpstr>السقالات الإطارية Frame Scaffolds</vt:lpstr>
      <vt:lpstr>Frame Scaffold</vt:lpstr>
      <vt:lpstr>السقالات الأنبوبية Tube and Clamp</vt:lpstr>
      <vt:lpstr>Slide 19</vt:lpstr>
      <vt:lpstr>السقالات الحديثة  Modular System Scaffolds</vt:lpstr>
      <vt:lpstr>Slide 21</vt:lpstr>
      <vt:lpstr>السقالات المتحركة Rolling Scaffolds</vt:lpstr>
      <vt:lpstr>Slide 23</vt:lpstr>
      <vt:lpstr>السقالات المعلقة Suspended Scaffolds</vt:lpstr>
      <vt:lpstr>Slide 25</vt:lpstr>
      <vt:lpstr>Slide 26</vt:lpstr>
      <vt:lpstr>Slide 27</vt:lpstr>
      <vt:lpstr>المتطلبات العامة للسلامة فى السقالات</vt:lpstr>
      <vt:lpstr>Slide 29</vt:lpstr>
      <vt:lpstr>المتطلبات العامة</vt:lpstr>
      <vt:lpstr>Slide 31</vt:lpstr>
      <vt:lpstr>قواعد السقالات</vt:lpstr>
      <vt:lpstr>Scaffold Support Examples</vt:lpstr>
      <vt:lpstr>قوائم التقوية Bracing</vt:lpstr>
      <vt:lpstr>Slide 35</vt:lpstr>
      <vt:lpstr>Slide 36</vt:lpstr>
      <vt:lpstr>ربط السقالات TIES</vt:lpstr>
      <vt:lpstr>Securing 1926.451(c)(ii)</vt:lpstr>
      <vt:lpstr>Securing 1926.451(c)(ii)</vt:lpstr>
      <vt:lpstr>أنواع الربط</vt:lpstr>
      <vt:lpstr>1- Through Ties (+ ve)</vt:lpstr>
      <vt:lpstr>Reveal Ties</vt:lpstr>
      <vt:lpstr>Slide 43</vt:lpstr>
      <vt:lpstr>Box Ties</vt:lpstr>
      <vt:lpstr>Slide 45</vt:lpstr>
      <vt:lpstr>Anchor Bolt</vt:lpstr>
      <vt:lpstr>Slide 47</vt:lpstr>
      <vt:lpstr>Slide 48</vt:lpstr>
      <vt:lpstr>خشب قاعدة منصة السقالة</vt:lpstr>
      <vt:lpstr>Slide 50</vt:lpstr>
      <vt:lpstr>Slide 51</vt:lpstr>
      <vt:lpstr>Slide 52</vt:lpstr>
      <vt:lpstr>Slide 53</vt:lpstr>
      <vt:lpstr>Slide 54</vt:lpstr>
      <vt:lpstr>Slide 55</vt:lpstr>
      <vt:lpstr>  مقدمة منصة السقالة يجب ألا تبعد عن الحائط   بأكثر من 14 بوصة إلا إذا تم إستخدام درابزين </vt:lpstr>
      <vt:lpstr>Slide 57</vt:lpstr>
      <vt:lpstr>Scaffold Inspection</vt:lpstr>
      <vt:lpstr>Slide 59</vt:lpstr>
      <vt:lpstr>Slide 60</vt:lpstr>
      <vt:lpstr>Slide 61</vt:lpstr>
      <vt:lpstr>Scaffold Labeling</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السقالة المعلقة</vt:lpstr>
      <vt:lpstr>سقالة ذات ذراع التمديد</vt:lpstr>
      <vt:lpstr>سقالة ذات شكل كابولى </vt:lpstr>
      <vt:lpstr>مخاطر السقالات</vt:lpstr>
      <vt:lpstr>سوء استخدام السقالة</vt:lpstr>
      <vt:lpstr>الشروط العامة لاستخدام السقالة</vt:lpstr>
      <vt:lpstr>الخطوة الاولى :الاعداد والتجهيز  يراعى ما يلى :</vt:lpstr>
      <vt:lpstr>الخطوة الاولى: الاعداد والتجهيز </vt:lpstr>
      <vt:lpstr>الخطوة الثانية:التركيب الصحيح </vt:lpstr>
      <vt:lpstr>المختصون</vt:lpstr>
      <vt:lpstr>مخاطر السقوط </vt:lpstr>
      <vt:lpstr>الوقاية من السقوط </vt:lpstr>
      <vt:lpstr>وقاية العمال من السقوط </vt:lpstr>
      <vt:lpstr>الاسوار الواقية</vt:lpstr>
      <vt:lpstr>الوقاية من السقوط </vt:lpstr>
      <vt:lpstr>الوقاية من السقوط </vt:lpstr>
      <vt:lpstr>الوقاية من السقوط </vt:lpstr>
      <vt:lpstr>الوقاية من السقوط </vt:lpstr>
      <vt:lpstr>الوقاية من السقوط </vt:lpstr>
      <vt:lpstr>اجهزة منع السقوط الشخصية</vt:lpstr>
      <vt:lpstr>الوقاية من السقوط مع عدم استخدام اسوار وقاية </vt:lpstr>
      <vt:lpstr>بكرة البئر واداة التثنيت </vt:lpstr>
      <vt:lpstr>شروط الوقاية من السقوط </vt:lpstr>
      <vt:lpstr>الوقايةمن السقوط </vt:lpstr>
      <vt:lpstr>الوقاية من السقوط </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 Foda</dc:creator>
  <cp:lastModifiedBy>FUJITSU</cp:lastModifiedBy>
  <cp:revision>67</cp:revision>
  <dcterms:created xsi:type="dcterms:W3CDTF">2014-12-17T21:05:35Z</dcterms:created>
  <dcterms:modified xsi:type="dcterms:W3CDTF">2015-12-03T15:26:30Z</dcterms:modified>
</cp:coreProperties>
</file>