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2"/>
  </p:notesMasterIdLst>
  <p:sldIdLst>
    <p:sldId id="314" r:id="rId2"/>
    <p:sldId id="310" r:id="rId3"/>
    <p:sldId id="315" r:id="rId4"/>
    <p:sldId id="385" r:id="rId5"/>
    <p:sldId id="322" r:id="rId6"/>
    <p:sldId id="391" r:id="rId7"/>
    <p:sldId id="392" r:id="rId8"/>
    <p:sldId id="389" r:id="rId9"/>
    <p:sldId id="390" r:id="rId10"/>
    <p:sldId id="321" r:id="rId11"/>
    <p:sldId id="393" r:id="rId12"/>
    <p:sldId id="323" r:id="rId13"/>
    <p:sldId id="396" r:id="rId14"/>
    <p:sldId id="397" r:id="rId15"/>
    <p:sldId id="398" r:id="rId16"/>
    <p:sldId id="469" r:id="rId17"/>
    <p:sldId id="325" r:id="rId18"/>
    <p:sldId id="326" r:id="rId19"/>
    <p:sldId id="327" r:id="rId20"/>
    <p:sldId id="470" r:id="rId21"/>
    <p:sldId id="309" r:id="rId22"/>
    <p:sldId id="289" r:id="rId23"/>
    <p:sldId id="382" r:id="rId24"/>
    <p:sldId id="408" r:id="rId25"/>
    <p:sldId id="290" r:id="rId26"/>
    <p:sldId id="291" r:id="rId27"/>
    <p:sldId id="292" r:id="rId28"/>
    <p:sldId id="293" r:id="rId29"/>
    <p:sldId id="407" r:id="rId30"/>
    <p:sldId id="294" r:id="rId31"/>
    <p:sldId id="295" r:id="rId32"/>
    <p:sldId id="296" r:id="rId33"/>
    <p:sldId id="297" r:id="rId34"/>
    <p:sldId id="307" r:id="rId35"/>
    <p:sldId id="298" r:id="rId36"/>
    <p:sldId id="304" r:id="rId37"/>
    <p:sldId id="399" r:id="rId38"/>
    <p:sldId id="410" r:id="rId39"/>
    <p:sldId id="412" r:id="rId40"/>
    <p:sldId id="413" r:id="rId41"/>
    <p:sldId id="411" r:id="rId42"/>
    <p:sldId id="416" r:id="rId43"/>
    <p:sldId id="418" r:id="rId44"/>
    <p:sldId id="417" r:id="rId45"/>
    <p:sldId id="419" r:id="rId46"/>
    <p:sldId id="420" r:id="rId47"/>
    <p:sldId id="421" r:id="rId48"/>
    <p:sldId id="423" r:id="rId49"/>
    <p:sldId id="316" r:id="rId50"/>
    <p:sldId id="424" r:id="rId51"/>
    <p:sldId id="386" r:id="rId52"/>
    <p:sldId id="458" r:id="rId53"/>
    <p:sldId id="456" r:id="rId54"/>
    <p:sldId id="457" r:id="rId55"/>
    <p:sldId id="400" r:id="rId56"/>
    <p:sldId id="428" r:id="rId57"/>
    <p:sldId id="429" r:id="rId58"/>
    <p:sldId id="455" r:id="rId59"/>
    <p:sldId id="430" r:id="rId60"/>
    <p:sldId id="459" r:id="rId61"/>
    <p:sldId id="431" r:id="rId62"/>
    <p:sldId id="460" r:id="rId63"/>
    <p:sldId id="317" r:id="rId64"/>
    <p:sldId id="437" r:id="rId65"/>
    <p:sldId id="371" r:id="rId66"/>
    <p:sldId id="401" r:id="rId67"/>
    <p:sldId id="372" r:id="rId68"/>
    <p:sldId id="433" r:id="rId69"/>
    <p:sldId id="373" r:id="rId70"/>
    <p:sldId id="406" r:id="rId71"/>
    <p:sldId id="432" r:id="rId72"/>
    <p:sldId id="402" r:id="rId73"/>
    <p:sldId id="462" r:id="rId74"/>
    <p:sldId id="318" r:id="rId75"/>
    <p:sldId id="331" r:id="rId76"/>
    <p:sldId id="334" r:id="rId77"/>
    <p:sldId id="335" r:id="rId78"/>
    <p:sldId id="463" r:id="rId79"/>
    <p:sldId id="336" r:id="rId80"/>
    <p:sldId id="337" r:id="rId81"/>
    <p:sldId id="338" r:id="rId82"/>
    <p:sldId id="339" r:id="rId83"/>
    <p:sldId id="340" r:id="rId84"/>
    <p:sldId id="347" r:id="rId85"/>
    <p:sldId id="349" r:id="rId86"/>
    <p:sldId id="350" r:id="rId87"/>
    <p:sldId id="351" r:id="rId88"/>
    <p:sldId id="352" r:id="rId89"/>
    <p:sldId id="353" r:id="rId90"/>
    <p:sldId id="354" r:id="rId91"/>
    <p:sldId id="355" r:id="rId92"/>
    <p:sldId id="356" r:id="rId93"/>
    <p:sldId id="439" r:id="rId94"/>
    <p:sldId id="438" r:id="rId95"/>
    <p:sldId id="440" r:id="rId96"/>
    <p:sldId id="441" r:id="rId97"/>
    <p:sldId id="357" r:id="rId98"/>
    <p:sldId id="358" r:id="rId99"/>
    <p:sldId id="444" r:id="rId100"/>
    <p:sldId id="445" r:id="rId101"/>
    <p:sldId id="442" r:id="rId102"/>
    <p:sldId id="443" r:id="rId103"/>
    <p:sldId id="465" r:id="rId104"/>
    <p:sldId id="464" r:id="rId105"/>
    <p:sldId id="359" r:id="rId106"/>
    <p:sldId id="360" r:id="rId107"/>
    <p:sldId id="361" r:id="rId108"/>
    <p:sldId id="363" r:id="rId109"/>
    <p:sldId id="403" r:id="rId110"/>
    <p:sldId id="328" r:id="rId111"/>
    <p:sldId id="425" r:id="rId112"/>
    <p:sldId id="426" r:id="rId113"/>
    <p:sldId id="427" r:id="rId114"/>
    <p:sldId id="383" r:id="rId115"/>
    <p:sldId id="384" r:id="rId116"/>
    <p:sldId id="319" r:id="rId117"/>
    <p:sldId id="320" r:id="rId118"/>
    <p:sldId id="446" r:id="rId119"/>
    <p:sldId id="468" r:id="rId120"/>
    <p:sldId id="447" r:id="rId121"/>
    <p:sldId id="365" r:id="rId122"/>
    <p:sldId id="448" r:id="rId123"/>
    <p:sldId id="449" r:id="rId124"/>
    <p:sldId id="366" r:id="rId125"/>
    <p:sldId id="452" r:id="rId126"/>
    <p:sldId id="451" r:id="rId127"/>
    <p:sldId id="450" r:id="rId128"/>
    <p:sldId id="466" r:id="rId129"/>
    <p:sldId id="367" r:id="rId130"/>
    <p:sldId id="387" r:id="rId131"/>
  </p:sldIdLst>
  <p:sldSz cx="9144000" cy="6858000" type="screen4x3"/>
  <p:notesSz cx="7302500" cy="95885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8208" autoAdjust="0"/>
  </p:normalViewPr>
  <p:slideViewPr>
    <p:cSldViewPr>
      <p:cViewPr>
        <p:scale>
          <a:sx n="51" d="100"/>
          <a:sy n="51" d="100"/>
        </p:scale>
        <p:origin x="-1938" y="-540"/>
      </p:cViewPr>
      <p:guideLst>
        <p:guide orient="horz" pos="2160"/>
        <p:guide pos="2880"/>
      </p:guideLst>
    </p:cSldViewPr>
  </p:slideViewPr>
  <p:outlineViewPr>
    <p:cViewPr>
      <p:scale>
        <a:sx n="33" d="100"/>
        <a:sy n="33" d="100"/>
      </p:scale>
      <p:origin x="0" y="2417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138083" y="0"/>
            <a:ext cx="3164417" cy="479425"/>
          </a:xfrm>
          <a:prstGeom prst="rect">
            <a:avLst/>
          </a:prstGeom>
        </p:spPr>
        <p:txBody>
          <a:bodyPr vert="horz" lIns="96515" tIns="48257" rIns="96515" bIns="48257" rtlCol="1"/>
          <a:lstStyle>
            <a:lvl1pPr algn="r" fontAlgn="auto">
              <a:spcBef>
                <a:spcPts val="0"/>
              </a:spcBef>
              <a:spcAft>
                <a:spcPts val="0"/>
              </a:spcAft>
              <a:defRPr sz="1300">
                <a:latin typeface="+mn-lt"/>
                <a:cs typeface="+mn-cs"/>
              </a:defRPr>
            </a:lvl1pPr>
          </a:lstStyle>
          <a:p>
            <a:pPr>
              <a:defRPr/>
            </a:pPr>
            <a:endParaRPr lang="ar-EG"/>
          </a:p>
        </p:txBody>
      </p:sp>
      <p:sp>
        <p:nvSpPr>
          <p:cNvPr id="3" name="Date Placeholder 2"/>
          <p:cNvSpPr>
            <a:spLocks noGrp="1"/>
          </p:cNvSpPr>
          <p:nvPr>
            <p:ph type="dt" idx="1"/>
          </p:nvPr>
        </p:nvSpPr>
        <p:spPr>
          <a:xfrm>
            <a:off x="1691" y="0"/>
            <a:ext cx="3164417" cy="479425"/>
          </a:xfrm>
          <a:prstGeom prst="rect">
            <a:avLst/>
          </a:prstGeom>
        </p:spPr>
        <p:txBody>
          <a:bodyPr vert="horz" lIns="96515" tIns="48257" rIns="96515" bIns="48257" rtlCol="1"/>
          <a:lstStyle>
            <a:lvl1pPr algn="l" fontAlgn="auto">
              <a:spcBef>
                <a:spcPts val="0"/>
              </a:spcBef>
              <a:spcAft>
                <a:spcPts val="0"/>
              </a:spcAft>
              <a:defRPr sz="1300">
                <a:latin typeface="+mn-lt"/>
                <a:cs typeface="+mn-cs"/>
              </a:defRPr>
            </a:lvl1pPr>
          </a:lstStyle>
          <a:p>
            <a:pPr>
              <a:defRPr/>
            </a:pPr>
            <a:fld id="{25870E01-F1CE-4219-827F-D4C073880573}" type="datetimeFigureOut">
              <a:rPr lang="ar-EG"/>
              <a:pPr>
                <a:defRPr/>
              </a:pPr>
              <a:t>16/05/1433</a:t>
            </a:fld>
            <a:endParaRPr lang="ar-EG"/>
          </a:p>
        </p:txBody>
      </p:sp>
      <p:sp>
        <p:nvSpPr>
          <p:cNvPr id="4" name="Slide Image Placeholder 3"/>
          <p:cNvSpPr>
            <a:spLocks noGrp="1" noRot="1" noChangeAspect="1"/>
          </p:cNvSpPr>
          <p:nvPr>
            <p:ph type="sldImg" idx="2"/>
          </p:nvPr>
        </p:nvSpPr>
        <p:spPr>
          <a:xfrm>
            <a:off x="1254125" y="719138"/>
            <a:ext cx="4794250" cy="3595687"/>
          </a:xfrm>
          <a:prstGeom prst="rect">
            <a:avLst/>
          </a:prstGeom>
          <a:noFill/>
          <a:ln w="12700">
            <a:solidFill>
              <a:prstClr val="black"/>
            </a:solidFill>
          </a:ln>
        </p:spPr>
        <p:txBody>
          <a:bodyPr vert="horz" lIns="96515" tIns="48257" rIns="96515" bIns="48257" rtlCol="1" anchor="ctr"/>
          <a:lstStyle/>
          <a:p>
            <a:pPr lvl="0"/>
            <a:endParaRPr lang="ar-EG" noProof="0"/>
          </a:p>
        </p:txBody>
      </p:sp>
      <p:sp>
        <p:nvSpPr>
          <p:cNvPr id="5" name="Notes Placeholder 4"/>
          <p:cNvSpPr>
            <a:spLocks noGrp="1"/>
          </p:cNvSpPr>
          <p:nvPr>
            <p:ph type="body" sz="quarter" idx="3"/>
          </p:nvPr>
        </p:nvSpPr>
        <p:spPr>
          <a:xfrm>
            <a:off x="730250" y="4554538"/>
            <a:ext cx="5842000" cy="4314825"/>
          </a:xfrm>
          <a:prstGeom prst="rect">
            <a:avLst/>
          </a:prstGeom>
        </p:spPr>
        <p:txBody>
          <a:bodyPr vert="horz" wrap="square" lIns="96515" tIns="48257" rIns="96515" bIns="48257"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4138083" y="9107411"/>
            <a:ext cx="3164417" cy="479425"/>
          </a:xfrm>
          <a:prstGeom prst="rect">
            <a:avLst/>
          </a:prstGeom>
        </p:spPr>
        <p:txBody>
          <a:bodyPr vert="horz" lIns="96515" tIns="48257" rIns="96515" bIns="48257" rtlCol="1" anchor="b"/>
          <a:lstStyle>
            <a:lvl1pPr algn="r" fontAlgn="auto">
              <a:spcBef>
                <a:spcPts val="0"/>
              </a:spcBef>
              <a:spcAft>
                <a:spcPts val="0"/>
              </a:spcAft>
              <a:defRPr sz="13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691" y="9107411"/>
            <a:ext cx="3164417" cy="479425"/>
          </a:xfrm>
          <a:prstGeom prst="rect">
            <a:avLst/>
          </a:prstGeom>
        </p:spPr>
        <p:txBody>
          <a:bodyPr vert="horz" lIns="96515" tIns="48257" rIns="96515" bIns="48257" rtlCol="1" anchor="b"/>
          <a:lstStyle>
            <a:lvl1pPr algn="l" fontAlgn="auto">
              <a:spcBef>
                <a:spcPts val="0"/>
              </a:spcBef>
              <a:spcAft>
                <a:spcPts val="0"/>
              </a:spcAft>
              <a:defRPr sz="1300">
                <a:latin typeface="+mn-lt"/>
                <a:cs typeface="+mn-cs"/>
              </a:defRPr>
            </a:lvl1pPr>
          </a:lstStyle>
          <a:p>
            <a:pPr>
              <a:defRPr/>
            </a:pPr>
            <a:fld id="{0002F1F1-0551-4517-8BD5-BC4A7D6E5142}"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ar-EG"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F975FD-4966-46CA-AF65-336DD6DCF05F}" type="slidenum">
              <a:rPr lang="ar-EG" smtClean="0"/>
              <a:pPr fontAlgn="base">
                <a:spcBef>
                  <a:spcPct val="0"/>
                </a:spcBef>
                <a:spcAft>
                  <a:spcPct val="0"/>
                </a:spcAft>
                <a:defRPr/>
              </a:pPr>
              <a:t>31</a:t>
            </a:fld>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ar-EG"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FF30D5-DDE6-4F46-8EA8-89812EEA2409}" type="slidenum">
              <a:rPr lang="ar-EG" smtClean="0"/>
              <a:pPr fontAlgn="base">
                <a:spcBef>
                  <a:spcPct val="0"/>
                </a:spcBef>
                <a:spcAft>
                  <a:spcPct val="0"/>
                </a:spcAft>
                <a:defRPr/>
              </a:pPr>
              <a:t>33</a:t>
            </a:fld>
            <a:endParaRPr 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endParaRPr lang="ar-EG" smtClean="0"/>
          </a:p>
        </p:txBody>
      </p:sp>
      <p:sp>
        <p:nvSpPr>
          <p:cNvPr id="4" name="Slide Number Placeholder 3"/>
          <p:cNvSpPr>
            <a:spLocks noGrp="1"/>
          </p:cNvSpPr>
          <p:nvPr>
            <p:ph type="sldNum" sz="quarter" idx="5"/>
          </p:nvPr>
        </p:nvSpPr>
        <p:spPr/>
        <p:txBody>
          <a:bodyPr/>
          <a:lstStyle/>
          <a:p>
            <a:pPr>
              <a:defRPr/>
            </a:pPr>
            <a:fld id="{5613B346-92BC-49EC-8008-49909A4F84FF}" type="slidenum">
              <a:rPr lang="ar-EG" smtClean="0"/>
              <a:pPr>
                <a:defRPr/>
              </a:pPr>
              <a:t>77</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EB61A949-DB2F-4271-89F7-221C55EA5153}" type="datetime8">
              <a:rPr lang="ar-EG"/>
              <a:pPr>
                <a:defRPr/>
              </a:pPr>
              <a:t>07 نيسان، 12</a:t>
            </a:fld>
            <a:endParaRPr lang="ar-EG"/>
          </a:p>
        </p:txBody>
      </p:sp>
      <p:sp>
        <p:nvSpPr>
          <p:cNvPr id="5"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6" name="Slide Number Placeholder 5"/>
          <p:cNvSpPr>
            <a:spLocks noGrp="1"/>
          </p:cNvSpPr>
          <p:nvPr>
            <p:ph type="sldNum" sz="quarter" idx="12"/>
          </p:nvPr>
        </p:nvSpPr>
        <p:spPr/>
        <p:txBody>
          <a:bodyPr/>
          <a:lstStyle>
            <a:lvl1pPr>
              <a:defRPr/>
            </a:lvl1pPr>
          </a:lstStyle>
          <a:p>
            <a:pPr>
              <a:defRPr/>
            </a:pPr>
            <a:fld id="{2B77140E-AC87-42CD-8D96-0BC961F952D0}" type="slidenum">
              <a:rPr lang="ar-EG"/>
              <a:pPr>
                <a:defRPr/>
              </a:pPr>
              <a:t>‹#›</a:t>
            </a:fld>
            <a:endParaRPr lang="ar-EG"/>
          </a:p>
        </p:txBody>
      </p:sp>
    </p:spTree>
  </p:cSld>
  <p:clrMapOvr>
    <a:masterClrMapping/>
  </p:clrMapOvr>
  <p:transition spd="slow">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511F7641-B2B7-430F-B006-B0E0FF03C83A}" type="datetime8">
              <a:rPr lang="ar-EG"/>
              <a:pPr>
                <a:defRPr/>
              </a:pPr>
              <a:t>07 نيسان، 12</a:t>
            </a:fld>
            <a:endParaRPr lang="ar-EG"/>
          </a:p>
        </p:txBody>
      </p:sp>
      <p:sp>
        <p:nvSpPr>
          <p:cNvPr id="5"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6" name="Slide Number Placeholder 5"/>
          <p:cNvSpPr>
            <a:spLocks noGrp="1"/>
          </p:cNvSpPr>
          <p:nvPr>
            <p:ph type="sldNum" sz="quarter" idx="12"/>
          </p:nvPr>
        </p:nvSpPr>
        <p:spPr/>
        <p:txBody>
          <a:bodyPr/>
          <a:lstStyle>
            <a:lvl1pPr>
              <a:defRPr/>
            </a:lvl1pPr>
          </a:lstStyle>
          <a:p>
            <a:pPr>
              <a:defRPr/>
            </a:pPr>
            <a:fld id="{CABF5278-8AA2-4055-85C5-1AD64FE1D175}" type="slidenum">
              <a:rPr lang="ar-EG"/>
              <a:pPr>
                <a:defRPr/>
              </a:pPr>
              <a:t>‹#›</a:t>
            </a:fld>
            <a:endParaRPr lang="ar-EG"/>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FCA14CD8-112F-4B35-AE06-33BB46973720}" type="datetime8">
              <a:rPr lang="ar-EG"/>
              <a:pPr>
                <a:defRPr/>
              </a:pPr>
              <a:t>07 نيسان، 12</a:t>
            </a:fld>
            <a:endParaRPr lang="ar-EG"/>
          </a:p>
        </p:txBody>
      </p:sp>
      <p:sp>
        <p:nvSpPr>
          <p:cNvPr id="5"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6" name="Slide Number Placeholder 5"/>
          <p:cNvSpPr>
            <a:spLocks noGrp="1"/>
          </p:cNvSpPr>
          <p:nvPr>
            <p:ph type="sldNum" sz="quarter" idx="12"/>
          </p:nvPr>
        </p:nvSpPr>
        <p:spPr/>
        <p:txBody>
          <a:bodyPr/>
          <a:lstStyle>
            <a:lvl1pPr>
              <a:defRPr/>
            </a:lvl1pPr>
          </a:lstStyle>
          <a:p>
            <a:pPr>
              <a:defRPr/>
            </a:pPr>
            <a:fld id="{6E0811ED-BE90-4B0C-B1DA-37AD90C80EE2}" type="slidenum">
              <a:rPr lang="ar-EG"/>
              <a:pPr>
                <a:defRPr/>
              </a:pPr>
              <a:t>‹#›</a:t>
            </a:fld>
            <a:endParaRPr lang="ar-EG"/>
          </a:p>
        </p:txBody>
      </p:sp>
    </p:spTree>
  </p:cSld>
  <p:clrMapOvr>
    <a:masterClrMapping/>
  </p:clrMapOvr>
  <p:transition spd="slow">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D8CB5B2C-8190-4C83-A62A-83E0D4C174CE}" type="datetime8">
              <a:rPr lang="ar-EG"/>
              <a:pPr>
                <a:defRPr/>
              </a:pPr>
              <a:t>07 نيسان، 12</a:t>
            </a:fld>
            <a:endParaRPr lang="ar-EG"/>
          </a:p>
        </p:txBody>
      </p:sp>
      <p:sp>
        <p:nvSpPr>
          <p:cNvPr id="5"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6" name="Slide Number Placeholder 5"/>
          <p:cNvSpPr>
            <a:spLocks noGrp="1"/>
          </p:cNvSpPr>
          <p:nvPr>
            <p:ph type="sldNum" sz="quarter" idx="12"/>
          </p:nvPr>
        </p:nvSpPr>
        <p:spPr/>
        <p:txBody>
          <a:bodyPr/>
          <a:lstStyle>
            <a:lvl1pPr>
              <a:defRPr/>
            </a:lvl1pPr>
          </a:lstStyle>
          <a:p>
            <a:pPr>
              <a:defRPr/>
            </a:pPr>
            <a:fld id="{F4CFA2AC-37C3-4344-B763-11042E16A2E0}" type="slidenum">
              <a:rPr lang="ar-EG"/>
              <a:pPr>
                <a:defRPr/>
              </a:pPr>
              <a:t>‹#›</a:t>
            </a:fld>
            <a:endParaRPr lang="ar-EG"/>
          </a:p>
        </p:txBody>
      </p:sp>
    </p:spTree>
  </p:cSld>
  <p:clrMapOvr>
    <a:masterClrMapping/>
  </p:clrMapOvr>
  <p:transition spd="slow">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B1051C-9751-4AF1-8056-F132AF75EFE4}" type="datetime8">
              <a:rPr lang="ar-EG"/>
              <a:pPr>
                <a:defRPr/>
              </a:pPr>
              <a:t>07 نيسان، 12</a:t>
            </a:fld>
            <a:endParaRPr lang="ar-EG"/>
          </a:p>
        </p:txBody>
      </p:sp>
      <p:sp>
        <p:nvSpPr>
          <p:cNvPr id="5"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6" name="Slide Number Placeholder 5"/>
          <p:cNvSpPr>
            <a:spLocks noGrp="1"/>
          </p:cNvSpPr>
          <p:nvPr>
            <p:ph type="sldNum" sz="quarter" idx="12"/>
          </p:nvPr>
        </p:nvSpPr>
        <p:spPr/>
        <p:txBody>
          <a:bodyPr/>
          <a:lstStyle>
            <a:lvl1pPr>
              <a:defRPr/>
            </a:lvl1pPr>
          </a:lstStyle>
          <a:p>
            <a:pPr>
              <a:defRPr/>
            </a:pPr>
            <a:fld id="{E8B09F46-1320-492C-AFFC-F4F662596993}" type="slidenum">
              <a:rPr lang="ar-EG"/>
              <a:pPr>
                <a:defRPr/>
              </a:pPr>
              <a:t>‹#›</a:t>
            </a:fld>
            <a:endParaRPr lang="ar-EG"/>
          </a:p>
        </p:txBody>
      </p:sp>
    </p:spTree>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04631B43-683F-4A42-BE75-0459828318D1}" type="datetime8">
              <a:rPr lang="ar-EG"/>
              <a:pPr>
                <a:defRPr/>
              </a:pPr>
              <a:t>07 نيسان، 12</a:t>
            </a:fld>
            <a:endParaRPr lang="ar-EG"/>
          </a:p>
        </p:txBody>
      </p:sp>
      <p:sp>
        <p:nvSpPr>
          <p:cNvPr id="6"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7" name="Slide Number Placeholder 5"/>
          <p:cNvSpPr>
            <a:spLocks noGrp="1"/>
          </p:cNvSpPr>
          <p:nvPr>
            <p:ph type="sldNum" sz="quarter" idx="12"/>
          </p:nvPr>
        </p:nvSpPr>
        <p:spPr/>
        <p:txBody>
          <a:bodyPr/>
          <a:lstStyle>
            <a:lvl1pPr>
              <a:defRPr/>
            </a:lvl1pPr>
          </a:lstStyle>
          <a:p>
            <a:pPr>
              <a:defRPr/>
            </a:pPr>
            <a:fld id="{88EDB38D-38F5-4FC5-A94A-BDD8F4769232}" type="slidenum">
              <a:rPr lang="ar-EG"/>
              <a:pPr>
                <a:defRPr/>
              </a:pPr>
              <a:t>‹#›</a:t>
            </a:fld>
            <a:endParaRPr lang="ar-EG"/>
          </a:p>
        </p:txBody>
      </p:sp>
    </p:spTree>
  </p:cSld>
  <p:clrMapOvr>
    <a:masterClrMapping/>
  </p:clrMapOvr>
  <p:transition spd="slow">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341662BA-7F6C-470A-88A1-1623D280B8E8}" type="datetime8">
              <a:rPr lang="ar-EG"/>
              <a:pPr>
                <a:defRPr/>
              </a:pPr>
              <a:t>07 نيسان، 12</a:t>
            </a:fld>
            <a:endParaRPr lang="ar-EG"/>
          </a:p>
        </p:txBody>
      </p:sp>
      <p:sp>
        <p:nvSpPr>
          <p:cNvPr id="8"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9" name="Slide Number Placeholder 5"/>
          <p:cNvSpPr>
            <a:spLocks noGrp="1"/>
          </p:cNvSpPr>
          <p:nvPr>
            <p:ph type="sldNum" sz="quarter" idx="12"/>
          </p:nvPr>
        </p:nvSpPr>
        <p:spPr/>
        <p:txBody>
          <a:bodyPr/>
          <a:lstStyle>
            <a:lvl1pPr>
              <a:defRPr/>
            </a:lvl1pPr>
          </a:lstStyle>
          <a:p>
            <a:pPr>
              <a:defRPr/>
            </a:pPr>
            <a:fld id="{4D3A115F-FC34-4E88-916B-ACF8ED0BD9CC}" type="slidenum">
              <a:rPr lang="ar-EG"/>
              <a:pPr>
                <a:defRPr/>
              </a:pPr>
              <a:t>‹#›</a:t>
            </a:fld>
            <a:endParaRPr lang="ar-EG"/>
          </a:p>
        </p:txBody>
      </p:sp>
    </p:spTree>
  </p:cSld>
  <p:clrMapOvr>
    <a:masterClrMapping/>
  </p:clrMapOvr>
  <p:transition spd="slow">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C6AE70DC-B18B-422C-984D-FBB9BABF698F}" type="datetime8">
              <a:rPr lang="ar-EG"/>
              <a:pPr>
                <a:defRPr/>
              </a:pPr>
              <a:t>07 نيسان، 12</a:t>
            </a:fld>
            <a:endParaRPr lang="ar-EG"/>
          </a:p>
        </p:txBody>
      </p:sp>
      <p:sp>
        <p:nvSpPr>
          <p:cNvPr id="4"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5" name="Slide Number Placeholder 5"/>
          <p:cNvSpPr>
            <a:spLocks noGrp="1"/>
          </p:cNvSpPr>
          <p:nvPr>
            <p:ph type="sldNum" sz="quarter" idx="12"/>
          </p:nvPr>
        </p:nvSpPr>
        <p:spPr/>
        <p:txBody>
          <a:bodyPr/>
          <a:lstStyle>
            <a:lvl1pPr>
              <a:defRPr/>
            </a:lvl1pPr>
          </a:lstStyle>
          <a:p>
            <a:pPr>
              <a:defRPr/>
            </a:pPr>
            <a:fld id="{719D0C38-11E1-4640-9A98-A00BB234752B}" type="slidenum">
              <a:rPr lang="ar-EG"/>
              <a:pPr>
                <a:defRPr/>
              </a:pPr>
              <a:t>‹#›</a:t>
            </a:fld>
            <a:endParaRPr lang="ar-EG"/>
          </a:p>
        </p:txBody>
      </p:sp>
    </p:spTree>
  </p:cSld>
  <p:clrMapOvr>
    <a:masterClrMapping/>
  </p:clrMapOvr>
  <p:transition spd="slow">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FD040A-E056-4EB0-9BED-70E5B0CD6F39}" type="datetime8">
              <a:rPr lang="ar-EG"/>
              <a:pPr>
                <a:defRPr/>
              </a:pPr>
              <a:t>07 نيسان، 12</a:t>
            </a:fld>
            <a:endParaRPr lang="ar-EG"/>
          </a:p>
        </p:txBody>
      </p:sp>
      <p:sp>
        <p:nvSpPr>
          <p:cNvPr id="3"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4" name="Slide Number Placeholder 5"/>
          <p:cNvSpPr>
            <a:spLocks noGrp="1"/>
          </p:cNvSpPr>
          <p:nvPr>
            <p:ph type="sldNum" sz="quarter" idx="12"/>
          </p:nvPr>
        </p:nvSpPr>
        <p:spPr/>
        <p:txBody>
          <a:bodyPr/>
          <a:lstStyle>
            <a:lvl1pPr>
              <a:defRPr/>
            </a:lvl1pPr>
          </a:lstStyle>
          <a:p>
            <a:pPr>
              <a:defRPr/>
            </a:pPr>
            <a:fld id="{8562EA18-C2AC-4938-A217-BD24275DC522}" type="slidenum">
              <a:rPr lang="ar-EG"/>
              <a:pPr>
                <a:defRPr/>
              </a:pPr>
              <a:t>‹#›</a:t>
            </a:fld>
            <a:endParaRPr lang="ar-EG"/>
          </a:p>
        </p:txBody>
      </p:sp>
    </p:spTree>
  </p:cSld>
  <p:clrMapOvr>
    <a:masterClrMapping/>
  </p:clrMapOvr>
  <p:transition spd="slow">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5CD2FB-70E2-43A5-867C-67335AE251D6}" type="datetime8">
              <a:rPr lang="ar-EG"/>
              <a:pPr>
                <a:defRPr/>
              </a:pPr>
              <a:t>07 نيسان، 12</a:t>
            </a:fld>
            <a:endParaRPr lang="ar-EG"/>
          </a:p>
        </p:txBody>
      </p:sp>
      <p:sp>
        <p:nvSpPr>
          <p:cNvPr id="6"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7" name="Slide Number Placeholder 5"/>
          <p:cNvSpPr>
            <a:spLocks noGrp="1"/>
          </p:cNvSpPr>
          <p:nvPr>
            <p:ph type="sldNum" sz="quarter" idx="12"/>
          </p:nvPr>
        </p:nvSpPr>
        <p:spPr/>
        <p:txBody>
          <a:bodyPr/>
          <a:lstStyle>
            <a:lvl1pPr>
              <a:defRPr/>
            </a:lvl1pPr>
          </a:lstStyle>
          <a:p>
            <a:pPr>
              <a:defRPr/>
            </a:pPr>
            <a:fld id="{46856CA0-D6FC-4491-81B6-3C2CCD608254}" type="slidenum">
              <a:rPr lang="ar-EG"/>
              <a:pPr>
                <a:defRPr/>
              </a:pPr>
              <a:t>‹#›</a:t>
            </a:fld>
            <a:endParaRPr lang="ar-EG"/>
          </a:p>
        </p:txBody>
      </p:sp>
    </p:spTree>
  </p:cSld>
  <p:clrMapOvr>
    <a:masterClrMapping/>
  </p:clrMapOvr>
  <p:transition spd="slow">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27E72-8F5C-432F-8F65-28FE75E71F47}" type="datetime8">
              <a:rPr lang="ar-EG"/>
              <a:pPr>
                <a:defRPr/>
              </a:pPr>
              <a:t>07 نيسان، 12</a:t>
            </a:fld>
            <a:endParaRPr lang="ar-EG"/>
          </a:p>
        </p:txBody>
      </p:sp>
      <p:sp>
        <p:nvSpPr>
          <p:cNvPr id="6" name="Footer Placeholder 4"/>
          <p:cNvSpPr>
            <a:spLocks noGrp="1"/>
          </p:cNvSpPr>
          <p:nvPr>
            <p:ph type="ftr" sz="quarter" idx="11"/>
          </p:nvPr>
        </p:nvSpPr>
        <p:spPr/>
        <p:txBody>
          <a:bodyPr/>
          <a:lstStyle>
            <a:lvl1pPr>
              <a:defRPr/>
            </a:lvl1pPr>
          </a:lstStyle>
          <a:p>
            <a:pPr>
              <a:defRPr/>
            </a:pPr>
            <a:r>
              <a:rPr lang="en-US"/>
              <a:t>Geologist Adel Yousef</a:t>
            </a:r>
            <a:endParaRPr lang="ar-EG"/>
          </a:p>
        </p:txBody>
      </p:sp>
      <p:sp>
        <p:nvSpPr>
          <p:cNvPr id="7" name="Slide Number Placeholder 5"/>
          <p:cNvSpPr>
            <a:spLocks noGrp="1"/>
          </p:cNvSpPr>
          <p:nvPr>
            <p:ph type="sldNum" sz="quarter" idx="12"/>
          </p:nvPr>
        </p:nvSpPr>
        <p:spPr/>
        <p:txBody>
          <a:bodyPr/>
          <a:lstStyle>
            <a:lvl1pPr>
              <a:defRPr/>
            </a:lvl1pPr>
          </a:lstStyle>
          <a:p>
            <a:pPr>
              <a:defRPr/>
            </a:pPr>
            <a:fld id="{E002AC35-5864-46E5-BEE9-F028E4B8DC88}" type="slidenum">
              <a:rPr lang="ar-EG"/>
              <a:pPr>
                <a:defRPr/>
              </a:pPr>
              <a:t>‹#›</a:t>
            </a:fld>
            <a:endParaRPr lang="ar-EG"/>
          </a:p>
        </p:txBody>
      </p:sp>
    </p:spTree>
  </p:cSld>
  <p:clrMapOvr>
    <a:masterClrMapping/>
  </p:clrMapOvr>
  <p:transition spd="slow">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00B0F0"/>
            </a:gs>
            <a:gs pos="100000">
              <a:schemeClr val="bg1">
                <a:shade val="30000"/>
                <a:satMod val="200000"/>
              </a:schemeClr>
            </a:gs>
            <a:gs pos="100000">
              <a:schemeClr val="bg1">
                <a:shade val="30000"/>
                <a:satMod val="200000"/>
              </a:schemeClr>
            </a:gs>
            <a:gs pos="100000">
              <a:srgbClr val="00B0F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79E4195-B45F-4B0E-9CB5-4118D9C7475A}" type="datetime8">
              <a:rPr lang="ar-EG"/>
              <a:pPr>
                <a:defRPr/>
              </a:pPr>
              <a:t>07 نيسان، 12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Geologist Adel Yousef</a:t>
            </a: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6E8EE1-CC5D-4AB2-B29E-3FE9E53C971C}" type="slidenum">
              <a:rPr lang="ar-EG"/>
              <a:pPr>
                <a:defRPr/>
              </a:pPr>
              <a:t>‹#›</a:t>
            </a:fld>
            <a:endParaRPr lang="ar-EG"/>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d"/>
  </p:transition>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1.png"/></Relationships>
</file>

<file path=ppt/slides/_rels/slide10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ar.wikipedia.org/wiki/%D8%A7%D9%84%D8%A3%D9%83%D8%B3%D8%AC%D9%8A%D9%86"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ar.wikipedia.org/wiki/%D8%A7%D9%84%D8%A3%D9%83%D8%B3%D8%AC%D9%8A%D9%86"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ar.wikipedia.org/wiki/%D8%AC%D8%A8%D9%84_%D8%A5%D9%81%D8%B1%D8%B3%D8%AA" TargetMode="External"/><Relationship Id="rId2" Type="http://schemas.openxmlformats.org/officeDocument/2006/relationships/hyperlink" Target="http://ar.wikipedia.org/w/index.php?title=%D8%A7%D9%86%D8%A8%D9%88%D8%A8_%D8%A3%D9%83%D8%B3%D8%AC%D9%8A%D9%86&amp;action=edit&amp;redlink=1"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ideo" Target="file:///E:\movies\YouTube%20-%20Compressed%20Gas%20Cylinder%20Training%20Video%20-%20Missle%20Hazard.wmv" TargetMode="External"/></Relationships>
</file>

<file path=ppt/slides/_rels/slide12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Adel\Desktop\&#8234;Taiwan%20man%20freezes%20to%20death%20in%20factory%20cold%20room&#8236;&#8207;%20-%20YouTube.mp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ideo" Target="file:///E:\movies\&#8234;Electrician_s%20Life_%20Using%20a%20Hammer%20Drill%20to%20chop%20hole%20in%20brick%20wall&#8236;&#8207;%20-%20YouTube.mp4"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eng2all.com/up/uploads/images/eng2all.com-9171d38ba1.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E:\movies\YouTube%20-%20Cell%20Phone%20Radiation_%20Health%20Effects%20of%20Cell%20Phones.mp4"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E:\movies\what%20not%20to%20do%20on%20power%20lines%20&#1575;&#1582;&#1585;&#1578;&#1607;&#1575;%20&#1605;&#1608;&#1578;.wmv"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24" y="2928934"/>
            <a:ext cx="7772400" cy="17859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8800" dirty="0" smtClean="0">
                <a:ln w="11430"/>
                <a:effectLst>
                  <a:outerShdw blurRad="50800" dist="39000" dir="5460000" algn="tl">
                    <a:srgbClr val="000000">
                      <a:alpha val="38000"/>
                    </a:srgbClr>
                  </a:outerShdw>
                </a:effectLst>
              </a:rPr>
              <a:t>المخاطر الفيزيائية</a:t>
            </a:r>
            <a:endParaRPr lang="ar-EG" sz="8800" dirty="0">
              <a:ln w="11430"/>
              <a:effectLst>
                <a:outerShdw blurRad="50800" dist="39000" dir="5460000" algn="tl">
                  <a:srgbClr val="000000">
                    <a:alpha val="38000"/>
                  </a:srgbClr>
                </a:outerShdw>
              </a:effectLst>
            </a:endParaRPr>
          </a:p>
        </p:txBody>
      </p:sp>
      <p:sp>
        <p:nvSpPr>
          <p:cNvPr id="5" name="Footer Placeholder 4"/>
          <p:cNvSpPr>
            <a:spLocks noGrp="1"/>
          </p:cNvSpPr>
          <p:nvPr>
            <p:ph type="ftr" sz="quarter" idx="11"/>
          </p:nvPr>
        </p:nvSpPr>
        <p:spPr/>
        <p:txBody>
          <a:bodyPr/>
          <a:lstStyle/>
          <a:p>
            <a:r>
              <a:rPr lang="en-US" dirty="0" smtClean="0"/>
              <a:t>Geologist Adel </a:t>
            </a:r>
            <a:r>
              <a:rPr lang="en-US" dirty="0" err="1" smtClean="0"/>
              <a:t>Yousef</a:t>
            </a:r>
            <a:endParaRPr lang="ar-EG"/>
          </a:p>
        </p:txBody>
      </p:sp>
      <p:sp>
        <p:nvSpPr>
          <p:cNvPr id="4" name="Slide Number Placeholder 3"/>
          <p:cNvSpPr>
            <a:spLocks noGrp="1"/>
          </p:cNvSpPr>
          <p:nvPr>
            <p:ph type="sldNum" sz="quarter" idx="12"/>
          </p:nvPr>
        </p:nvSpPr>
        <p:spPr/>
        <p:txBody>
          <a:bodyPr/>
          <a:lstStyle/>
          <a:p>
            <a:fld id="{5DA7A2CC-C1B5-4E5A-A906-7E66B7E42CA1}" type="slidenum">
              <a:rPr lang="ar-EG" smtClean="0"/>
              <a:pPr/>
              <a:t>1</a:t>
            </a:fld>
            <a:endParaRPr lang="ar-EG"/>
          </a:p>
        </p:txBody>
      </p:sp>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smtClean="0"/>
              <a:t>زيادة درجة حرارة الجو   </a:t>
            </a:r>
          </a:p>
          <a:p>
            <a:r>
              <a:rPr lang="ar-EG" dirty="0" smtClean="0"/>
              <a:t>ارتفاع </a:t>
            </a:r>
            <a:r>
              <a:rPr lang="ar-EG" b="1" dirty="0" smtClean="0"/>
              <a:t>الرطوبة</a:t>
            </a:r>
            <a:r>
              <a:rPr lang="ar-EG" dirty="0" smtClean="0"/>
              <a:t> النسبية   </a:t>
            </a:r>
          </a:p>
          <a:p>
            <a:r>
              <a:rPr lang="ar-EG" dirty="0" smtClean="0"/>
              <a:t>التعرض للوهج الحرارى   </a:t>
            </a:r>
          </a:p>
          <a:p>
            <a:r>
              <a:rPr lang="ar-EG" dirty="0" smtClean="0"/>
              <a:t>العمل فى ظروف غير جيدة </a:t>
            </a:r>
            <a:r>
              <a:rPr lang="ar-EG" b="1" dirty="0" smtClean="0"/>
              <a:t>التهوية     </a:t>
            </a:r>
          </a:p>
          <a:p>
            <a:r>
              <a:rPr lang="ar-EG" dirty="0" smtClean="0"/>
              <a:t> الاعمال البدنية  الشاقة      </a:t>
            </a:r>
          </a:p>
          <a:p>
            <a:r>
              <a:rPr lang="ar-EG" dirty="0" smtClean="0"/>
              <a:t> الظروف الصحية مثل الوزن و السن تناول الكحوليات او المخدرات او الكافيين</a:t>
            </a:r>
            <a:endParaRPr lang="en-US"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10</a:t>
            </a:fld>
            <a:endParaRPr lang="ar-EG"/>
          </a:p>
        </p:txBody>
      </p:sp>
      <p:sp>
        <p:nvSpPr>
          <p:cNvPr id="6" name="Title 5"/>
          <p:cNvSpPr>
            <a:spLocks noGrp="1"/>
          </p:cNvSpPr>
          <p:nvPr>
            <p:ph type="title"/>
          </p:nvPr>
        </p:nvSpPr>
        <p:spPr/>
        <p:txBody>
          <a:bodyPr/>
          <a:lstStyle/>
          <a:p>
            <a:r>
              <a:rPr lang="ar-EG" b="1" dirty="0" smtClean="0"/>
              <a:t>العوامل التى تؤدى لحدوث إجهاد حرارى:</a:t>
            </a:r>
            <a:endParaRPr lang="ar-EG"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Geologist Adel Yousef</a:t>
            </a:r>
            <a:endParaRPr lang="ar-EG"/>
          </a:p>
        </p:txBody>
      </p:sp>
      <p:sp>
        <p:nvSpPr>
          <p:cNvPr id="3" name="Slide Number Placeholder 2"/>
          <p:cNvSpPr>
            <a:spLocks noGrp="1"/>
          </p:cNvSpPr>
          <p:nvPr>
            <p:ph type="sldNum" sz="quarter" idx="12"/>
          </p:nvPr>
        </p:nvSpPr>
        <p:spPr/>
        <p:txBody>
          <a:bodyPr/>
          <a:lstStyle/>
          <a:p>
            <a:pPr>
              <a:defRPr/>
            </a:pPr>
            <a:fld id="{8562EA18-C2AC-4938-A217-BD24275DC522}" type="slidenum">
              <a:rPr lang="ar-EG" smtClean="0"/>
              <a:pPr>
                <a:defRPr/>
              </a:pPr>
              <a:t>100</a:t>
            </a:fld>
            <a:endParaRPr lang="ar-EG"/>
          </a:p>
        </p:txBody>
      </p:sp>
      <p:pic>
        <p:nvPicPr>
          <p:cNvPr id="4" name="Picture 3" descr="Mini-Circuit-Breakers-MCB-Breakers-Protector-C45N-DZ47-60-.jpg"/>
          <p:cNvPicPr>
            <a:picLocks noChangeAspect="1"/>
          </p:cNvPicPr>
          <p:nvPr/>
        </p:nvPicPr>
        <p:blipFill>
          <a:blip r:embed="rId2" cstate="print"/>
          <a:stretch>
            <a:fillRect/>
          </a:stretch>
        </p:blipFill>
        <p:spPr>
          <a:xfrm>
            <a:off x="167981" y="116632"/>
            <a:ext cx="8784000" cy="4094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pull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lectricalLab.jpg"/>
          <p:cNvPicPr>
            <a:picLocks noChangeAspect="1"/>
          </p:cNvPicPr>
          <p:nvPr/>
        </p:nvPicPr>
        <p:blipFill>
          <a:blip r:embed="rId2" cstate="print"/>
          <a:stretch>
            <a:fillRect/>
          </a:stretch>
        </p:blipFill>
        <p:spPr>
          <a:xfrm>
            <a:off x="251520" y="216024"/>
            <a:ext cx="6263259" cy="6165304"/>
          </a:xfrm>
          <a:prstGeom prst="rect">
            <a:avLst/>
          </a:prstGeom>
        </p:spPr>
      </p:pic>
      <p:sp>
        <p:nvSpPr>
          <p:cNvPr id="2" name="Title 1"/>
          <p:cNvSpPr>
            <a:spLocks noGrp="1"/>
          </p:cNvSpPr>
          <p:nvPr>
            <p:ph type="title"/>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101</a:t>
            </a:fld>
            <a:endParaRPr lang="ar-EG"/>
          </a:p>
        </p:txBody>
      </p:sp>
      <p:sp>
        <p:nvSpPr>
          <p:cNvPr id="6" name="Rectangle 5"/>
          <p:cNvSpPr/>
          <p:nvPr/>
        </p:nvSpPr>
        <p:spPr>
          <a:xfrm>
            <a:off x="6444208" y="404664"/>
            <a:ext cx="2339752" cy="4832092"/>
          </a:xfrm>
          <a:prstGeom prst="rect">
            <a:avLst/>
          </a:prstGeom>
        </p:spPr>
        <p:txBody>
          <a:bodyPr wrap="square">
            <a:spAutoFit/>
          </a:bodyPr>
          <a:lstStyle/>
          <a:p>
            <a:r>
              <a:rPr lang="ar-EG" sz="4400" b="1" dirty="0" smtClean="0"/>
              <a:t>لا تحمل مصدر التيار بأكثر من طاقته حيث يؤدي ذلك لحدوث حريق.</a:t>
            </a:r>
            <a:endParaRPr lang="en-US" sz="4400" b="1" dirty="0" smtClean="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0" fill="hold"/>
                                        <p:tgtEl>
                                          <p:spTgt spid="11"/>
                                        </p:tgtEl>
                                        <p:attrNameLst>
                                          <p:attrName>ppt_x</p:attrName>
                                        </p:attrNameLst>
                                      </p:cBhvr>
                                      <p:tavLst>
                                        <p:tav tm="0">
                                          <p:val>
                                            <p:strVal val="1+#ppt_w/2"/>
                                          </p:val>
                                        </p:tav>
                                        <p:tav tm="100000">
                                          <p:val>
                                            <p:strVal val="#ppt_x"/>
                                          </p:val>
                                        </p:tav>
                                      </p:tavLst>
                                    </p:anim>
                                    <p:anim calcmode="lin" valueType="num">
                                      <p:cBhvr additive="base">
                                        <p:cTn id="12" dur="3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102</a:t>
            </a:fld>
            <a:endParaRPr lang="ar-EG"/>
          </a:p>
        </p:txBody>
      </p:sp>
      <p:sp>
        <p:nvSpPr>
          <p:cNvPr id="6" name="Rectangle 5"/>
          <p:cNvSpPr/>
          <p:nvPr/>
        </p:nvSpPr>
        <p:spPr>
          <a:xfrm>
            <a:off x="1043608" y="1340768"/>
            <a:ext cx="7452320" cy="3416320"/>
          </a:xfrm>
          <a:prstGeom prst="rect">
            <a:avLst/>
          </a:prstGeom>
        </p:spPr>
        <p:txBody>
          <a:bodyPr wrap="square">
            <a:spAutoFit/>
          </a:bodyPr>
          <a:lstStyle/>
          <a:p>
            <a:pPr algn="ctr"/>
            <a:r>
              <a:rPr lang="ar-EG" sz="5400" b="1" dirty="0" smtClean="0"/>
              <a:t>لا تمرر الأسلاك الكهربائية من خلال الأبواب أو النوافذ وإبعدها عن المصادر الحرارية كالدفايات ولا تعلقها علي المسامير.</a:t>
            </a:r>
            <a:endParaRPr lang="en-US" sz="5400" b="1" dirty="0" smtClean="0"/>
          </a:p>
        </p:txBody>
      </p:sp>
    </p:spTree>
  </p:cSld>
  <p:clrMapOvr>
    <a:masterClrMapping/>
  </p:clrMapOvr>
  <p:transition spd="slow">
    <p:pull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6" name="Content Placeholder 5" descr="816800418.jpg"/>
          <p:cNvPicPr>
            <a:picLocks noGrp="1" noChangeAspect="1"/>
          </p:cNvPicPr>
          <p:nvPr>
            <p:ph idx="1"/>
          </p:nvPr>
        </p:nvPicPr>
        <p:blipFill>
          <a:blip r:embed="rId2" cstate="print"/>
          <a:stretch>
            <a:fillRect/>
          </a:stretch>
        </p:blipFill>
        <p:spPr>
          <a:xfrm>
            <a:off x="467544" y="332655"/>
            <a:ext cx="8280920" cy="5996095"/>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103</a:t>
            </a:fld>
            <a:endParaRPr lang="ar-EG"/>
          </a:p>
        </p:txBody>
      </p:sp>
    </p:spTree>
  </p:cSld>
  <p:clrMapOvr>
    <a:masterClrMapping/>
  </p:clrMapOvr>
  <p:transition spd="slow">
    <p:pull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6" name="Content Placeholder 5" descr="647860563.jpg"/>
          <p:cNvPicPr>
            <a:picLocks noGrp="1" noChangeAspect="1"/>
          </p:cNvPicPr>
          <p:nvPr>
            <p:ph idx="1"/>
          </p:nvPr>
        </p:nvPicPr>
        <p:blipFill>
          <a:blip r:embed="rId2" cstate="print"/>
          <a:stretch>
            <a:fillRect/>
          </a:stretch>
        </p:blipFill>
        <p:spPr>
          <a:xfrm>
            <a:off x="467544" y="332656"/>
            <a:ext cx="8280920" cy="5506846"/>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104</a:t>
            </a:fld>
            <a:endParaRPr lang="ar-EG"/>
          </a:p>
        </p:txBody>
      </p:sp>
    </p:spTree>
  </p:cSld>
  <p:clrMapOvr>
    <a:masterClrMapping/>
  </p:clrMapOvr>
  <p:transition spd="slow">
    <p:pull di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Geologist  Adel Yousef</a:t>
            </a:r>
            <a:endParaRPr lang="ar-EG"/>
          </a:p>
        </p:txBody>
      </p:sp>
      <p:sp>
        <p:nvSpPr>
          <p:cNvPr id="3" name="Slide Number Placeholder 2"/>
          <p:cNvSpPr>
            <a:spLocks noGrp="1"/>
          </p:cNvSpPr>
          <p:nvPr>
            <p:ph type="sldNum" sz="quarter" idx="12"/>
          </p:nvPr>
        </p:nvSpPr>
        <p:spPr/>
        <p:txBody>
          <a:bodyPr/>
          <a:lstStyle/>
          <a:p>
            <a:pPr>
              <a:defRPr/>
            </a:pPr>
            <a:fld id="{02DD3490-461A-4E8D-B446-F8B4BA1F0212}" type="slidenum">
              <a:rPr lang="ar-EG" smtClean="0"/>
              <a:pPr>
                <a:defRPr/>
              </a:pPr>
              <a:t>105</a:t>
            </a:fld>
            <a:endParaRPr lang="ar-EG"/>
          </a:p>
        </p:txBody>
      </p:sp>
      <p:sp>
        <p:nvSpPr>
          <p:cNvPr id="307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30725" name="Picture 1" descr="DrillThroughWall2182C"/>
          <p:cNvPicPr>
            <a:picLocks noChangeAspect="1" noChangeArrowheads="1"/>
          </p:cNvPicPr>
          <p:nvPr/>
        </p:nvPicPr>
        <p:blipFill>
          <a:blip r:embed="rId2" cstate="print"/>
          <a:srcRect/>
          <a:stretch>
            <a:fillRect/>
          </a:stretch>
        </p:blipFill>
        <p:spPr bwMode="auto">
          <a:xfrm>
            <a:off x="1428750" y="428625"/>
            <a:ext cx="5929313" cy="5583238"/>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5" descr="insulated_cord"/>
          <p:cNvPicPr>
            <a:picLocks noChangeAspect="1" noChangeArrowheads="1"/>
          </p:cNvPicPr>
          <p:nvPr/>
        </p:nvPicPr>
        <p:blipFill>
          <a:blip r:embed="rId2" cstate="print"/>
          <a:srcRect/>
          <a:stretch>
            <a:fillRect/>
          </a:stretch>
        </p:blipFill>
        <p:spPr bwMode="auto">
          <a:xfrm>
            <a:off x="1785938" y="2214563"/>
            <a:ext cx="4357687" cy="3663950"/>
          </a:xfrm>
          <a:prstGeom prst="rect">
            <a:avLst/>
          </a:prstGeom>
          <a:noFill/>
          <a:ln w="9525">
            <a:noFill/>
            <a:miter lim="800000"/>
            <a:headEnd/>
            <a:tailEnd/>
          </a:ln>
        </p:spPr>
      </p:pic>
      <p:sp>
        <p:nvSpPr>
          <p:cNvPr id="31746" name="Content Placeholder 2"/>
          <p:cNvSpPr>
            <a:spLocks noGrp="1"/>
          </p:cNvSpPr>
          <p:nvPr>
            <p:ph idx="1"/>
          </p:nvPr>
        </p:nvSpPr>
        <p:spPr>
          <a:xfrm>
            <a:off x="500063" y="357188"/>
            <a:ext cx="8229600" cy="3340100"/>
          </a:xfrm>
        </p:spPr>
        <p:txBody>
          <a:bodyPr/>
          <a:lstStyle/>
          <a:p>
            <a:r>
              <a:rPr lang="ar-EG" dirty="0" smtClean="0"/>
              <a:t>لا تتغاضي عن الأجزاء المتآكلة في الأسلاك الكهربائية وقم بتبديلها فورا أو تغطيتها بشريط عازل بصفة مؤقتة لحين تبديلها.</a:t>
            </a:r>
            <a:endParaRPr lang="en-US" b="1" dirty="0" smtClean="0">
              <a:cs typeface="Arial" charset="0"/>
            </a:endParaRPr>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F14E86D3-EC7F-4E36-A5ED-84F58ED20AA1}" type="slidenum">
              <a:rPr lang="ar-EG" smtClean="0"/>
              <a:pPr>
                <a:defRPr/>
              </a:pPr>
              <a:t>106</a:t>
            </a:fld>
            <a:endParaRPr lang="ar-EG"/>
          </a:p>
        </p:txBody>
      </p:sp>
      <p:sp>
        <p:nvSpPr>
          <p:cNvPr id="3174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20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174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1750"/>
                                        </p:tgtEl>
                                        <p:attrNameLst>
                                          <p:attrName>style.visibility</p:attrName>
                                        </p:attrNameLst>
                                      </p:cBhvr>
                                      <p:to>
                                        <p:strVal val="visible"/>
                                      </p:to>
                                    </p:set>
                                    <p:anim calcmode="lin" valueType="num">
                                      <p:cBhvr additive="base">
                                        <p:cTn id="11" dur="2000" fill="hold"/>
                                        <p:tgtEl>
                                          <p:spTgt spid="31750"/>
                                        </p:tgtEl>
                                        <p:attrNameLst>
                                          <p:attrName>ppt_x</p:attrName>
                                        </p:attrNameLst>
                                      </p:cBhvr>
                                      <p:tavLst>
                                        <p:tav tm="0">
                                          <p:val>
                                            <p:strVal val="#ppt_x"/>
                                          </p:val>
                                        </p:tav>
                                        <p:tav tm="100000">
                                          <p:val>
                                            <p:strVal val="#ppt_x"/>
                                          </p:val>
                                        </p:tav>
                                      </p:tavLst>
                                    </p:anim>
                                    <p:anim calcmode="lin" valueType="num">
                                      <p:cBhvr additive="base">
                                        <p:cTn id="12" dur="2000" fill="hold"/>
                                        <p:tgtEl>
                                          <p:spTgt spid="317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2.bmp"/>
          <p:cNvPicPr>
            <a:picLocks noChangeAspect="1"/>
          </p:cNvPicPr>
          <p:nvPr/>
        </p:nvPicPr>
        <p:blipFill>
          <a:blip r:embed="rId2" cstate="print"/>
          <a:stretch>
            <a:fillRect/>
          </a:stretch>
        </p:blipFill>
        <p:spPr>
          <a:xfrm>
            <a:off x="785786" y="714356"/>
            <a:ext cx="1571636" cy="5371711"/>
          </a:xfrm>
          <a:prstGeom prst="rect">
            <a:avLst/>
          </a:prstGeom>
          <a:ln>
            <a:noFill/>
          </a:ln>
          <a:effectLst>
            <a:softEdge rad="127000"/>
          </a:effectLst>
        </p:spPr>
      </p:pic>
      <p:sp>
        <p:nvSpPr>
          <p:cNvPr id="32770" name="Content Placeholder 2"/>
          <p:cNvSpPr>
            <a:spLocks noGrp="1"/>
          </p:cNvSpPr>
          <p:nvPr>
            <p:ph idx="1"/>
          </p:nvPr>
        </p:nvSpPr>
        <p:spPr>
          <a:xfrm>
            <a:off x="2714625" y="285750"/>
            <a:ext cx="6086475" cy="6286500"/>
          </a:xfrm>
        </p:spPr>
        <p:txBody>
          <a:bodyPr/>
          <a:lstStyle/>
          <a:p>
            <a:r>
              <a:rPr lang="ar-EG" dirty="0" smtClean="0"/>
              <a:t>يجب أن يتدرب العاملون في مجال الكهرباء علي استخدام طفايات الحريق المناسبة للإستعمال في حرائق الكهرباء ، وهي طفايات البودرة وطفايات ثاني أكسيد الكربون وطفايات الهالون ، مع الأخذ في الاعتبار عدم استخدام الماء أو الطفايات التي تحتوي علي الماء علي الإطلاق في إطفاء الحرائق التي تحدث في المعدات والتوصيلات الكهربائية وذلك لأن الماء موصل جيد للكهرباء فيتسبب في صعق الشخص المستعمل للطفاية.</a:t>
            </a:r>
            <a:endParaRPr lang="en-US" b="1" dirty="0" smtClean="0">
              <a:cs typeface="Arial" charset="0"/>
            </a:endParaRPr>
          </a:p>
          <a:p>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3F7699AB-4519-47AA-B41E-0C29D25F3D32}" type="slidenum">
              <a:rPr lang="ar-EG" smtClean="0"/>
              <a:pPr>
                <a:defRPr/>
              </a:pPr>
              <a:t>107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10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277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Geologist  Adel Yousef</a:t>
            </a:r>
            <a:endParaRPr lang="ar-EG"/>
          </a:p>
        </p:txBody>
      </p:sp>
      <p:sp>
        <p:nvSpPr>
          <p:cNvPr id="3" name="Slide Number Placeholder 2"/>
          <p:cNvSpPr>
            <a:spLocks noGrp="1"/>
          </p:cNvSpPr>
          <p:nvPr>
            <p:ph type="sldNum" sz="quarter" idx="12"/>
          </p:nvPr>
        </p:nvSpPr>
        <p:spPr/>
        <p:txBody>
          <a:bodyPr/>
          <a:lstStyle/>
          <a:p>
            <a:pPr>
              <a:defRPr/>
            </a:pPr>
            <a:fld id="{3FC0EEBD-5C9A-4AA7-A9F4-8AA72863F87A}" type="slidenum">
              <a:rPr lang="ar-EG" smtClean="0"/>
              <a:pPr>
                <a:defRPr/>
              </a:pPr>
              <a:t>108</a:t>
            </a:fld>
            <a:endParaRPr lang="ar-EG"/>
          </a:p>
        </p:txBody>
      </p:sp>
      <p:graphicFrame>
        <p:nvGraphicFramePr>
          <p:cNvPr id="4" name="Table 3"/>
          <p:cNvGraphicFramePr>
            <a:graphicFrameLocks noGrp="1"/>
          </p:cNvGraphicFramePr>
          <p:nvPr/>
        </p:nvGraphicFramePr>
        <p:xfrm>
          <a:off x="285750" y="285750"/>
          <a:ext cx="8572500" cy="6286500"/>
        </p:xfrm>
        <a:graphic>
          <a:graphicData uri="http://schemas.openxmlformats.org/drawingml/2006/table">
            <a:tbl>
              <a:tblPr rtl="1"/>
              <a:tblGrid>
                <a:gridCol w="4298950"/>
                <a:gridCol w="4273550"/>
              </a:tblGrid>
              <a:tr h="3143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ar-EG"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4831" name="Picture 4" descr="Sidecutters2360C"/>
          <p:cNvPicPr>
            <a:picLocks noChangeAspect="1" noChangeArrowheads="1"/>
          </p:cNvPicPr>
          <p:nvPr/>
        </p:nvPicPr>
        <p:blipFill>
          <a:blip r:embed="rId2" cstate="print"/>
          <a:srcRect/>
          <a:stretch>
            <a:fillRect/>
          </a:stretch>
        </p:blipFill>
        <p:spPr bwMode="auto">
          <a:xfrm>
            <a:off x="5072063" y="357188"/>
            <a:ext cx="2857500" cy="2978150"/>
          </a:xfrm>
          <a:prstGeom prst="rect">
            <a:avLst/>
          </a:prstGeom>
          <a:noFill/>
          <a:ln w="9525">
            <a:noFill/>
            <a:miter lim="800000"/>
            <a:headEnd/>
            <a:tailEnd/>
          </a:ln>
        </p:spPr>
      </p:pic>
      <p:pic>
        <p:nvPicPr>
          <p:cNvPr id="34832" name="Picture 3" descr="plug"/>
          <p:cNvPicPr>
            <a:picLocks noChangeAspect="1" noChangeArrowheads="1" noCrop="1"/>
          </p:cNvPicPr>
          <p:nvPr/>
        </p:nvPicPr>
        <p:blipFill>
          <a:blip r:embed="rId3" cstate="print"/>
          <a:srcRect/>
          <a:stretch>
            <a:fillRect/>
          </a:stretch>
        </p:blipFill>
        <p:spPr bwMode="auto">
          <a:xfrm>
            <a:off x="785813" y="285750"/>
            <a:ext cx="2928937" cy="3114675"/>
          </a:xfrm>
          <a:prstGeom prst="rect">
            <a:avLst/>
          </a:prstGeom>
          <a:noFill/>
          <a:ln w="9525">
            <a:noFill/>
            <a:miter lim="800000"/>
            <a:headEnd/>
            <a:tailEnd/>
          </a:ln>
        </p:spPr>
      </p:pic>
      <p:pic>
        <p:nvPicPr>
          <p:cNvPr id="34833" name="Picture 2" descr="DrillThroughWall2182C"/>
          <p:cNvPicPr>
            <a:picLocks noChangeAspect="1" noChangeArrowheads="1"/>
          </p:cNvPicPr>
          <p:nvPr/>
        </p:nvPicPr>
        <p:blipFill>
          <a:blip r:embed="rId4" cstate="print"/>
          <a:srcRect/>
          <a:stretch>
            <a:fillRect/>
          </a:stretch>
        </p:blipFill>
        <p:spPr bwMode="auto">
          <a:xfrm>
            <a:off x="857250" y="3576660"/>
            <a:ext cx="2786063" cy="3067050"/>
          </a:xfrm>
          <a:prstGeom prst="rect">
            <a:avLst/>
          </a:prstGeom>
          <a:noFill/>
          <a:ln w="9525">
            <a:noFill/>
            <a:miter lim="800000"/>
            <a:headEnd/>
            <a:tailEnd/>
          </a:ln>
        </p:spPr>
      </p:pic>
      <p:pic>
        <p:nvPicPr>
          <p:cNvPr id="34834" name="Picture 1" descr="elc23"/>
          <p:cNvPicPr>
            <a:picLocks noChangeAspect="1" noChangeArrowheads="1"/>
          </p:cNvPicPr>
          <p:nvPr/>
        </p:nvPicPr>
        <p:blipFill>
          <a:blip r:embed="rId5" cstate="print"/>
          <a:srcRect/>
          <a:stretch>
            <a:fillRect/>
          </a:stretch>
        </p:blipFill>
        <p:spPr bwMode="auto">
          <a:xfrm>
            <a:off x="5072063" y="3500438"/>
            <a:ext cx="2857500" cy="2938462"/>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استخدام مهمات الوقاية الشخصية</a:t>
            </a:r>
            <a:endParaRPr lang="en-US" dirty="0"/>
          </a:p>
        </p:txBody>
      </p:sp>
      <p:sp>
        <p:nvSpPr>
          <p:cNvPr id="3" name="Footer Placeholder 2"/>
          <p:cNvSpPr>
            <a:spLocks noGrp="1"/>
          </p:cNvSpPr>
          <p:nvPr>
            <p:ph type="ftr" sz="quarter" idx="11"/>
          </p:nvPr>
        </p:nvSpPr>
        <p:spPr/>
        <p:txBody>
          <a:bodyPr/>
          <a:lstStyle/>
          <a:p>
            <a:pPr>
              <a:defRPr/>
            </a:pPr>
            <a:r>
              <a:rPr lang="en-US" smtClean="0"/>
              <a:t>Geologist Adel Yousef</a:t>
            </a:r>
            <a:endParaRPr lang="ar-EG"/>
          </a:p>
        </p:txBody>
      </p:sp>
      <p:sp>
        <p:nvSpPr>
          <p:cNvPr id="4" name="Slide Number Placeholder 3"/>
          <p:cNvSpPr>
            <a:spLocks noGrp="1"/>
          </p:cNvSpPr>
          <p:nvPr>
            <p:ph type="sldNum" sz="quarter" idx="12"/>
          </p:nvPr>
        </p:nvSpPr>
        <p:spPr/>
        <p:txBody>
          <a:bodyPr/>
          <a:lstStyle/>
          <a:p>
            <a:pPr>
              <a:defRPr/>
            </a:pPr>
            <a:fld id="{719D0C38-11E1-4640-9A98-A00BB234752B}" type="slidenum">
              <a:rPr lang="ar-EG" smtClean="0"/>
              <a:pPr>
                <a:defRPr/>
              </a:pPr>
              <a:t>109</a:t>
            </a:fld>
            <a:endParaRPr lang="ar-EG"/>
          </a:p>
        </p:txBody>
      </p:sp>
      <p:pic>
        <p:nvPicPr>
          <p:cNvPr id="5" name="Picture 4" descr="Arc-Flash-Clothing_450.jpg"/>
          <p:cNvPicPr>
            <a:picLocks noChangeAspect="1"/>
          </p:cNvPicPr>
          <p:nvPr/>
        </p:nvPicPr>
        <p:blipFill>
          <a:blip r:embed="rId2" cstate="print"/>
          <a:stretch>
            <a:fillRect/>
          </a:stretch>
        </p:blipFill>
        <p:spPr>
          <a:xfrm>
            <a:off x="1705884" y="1142984"/>
            <a:ext cx="5652198" cy="5643578"/>
          </a:xfrm>
          <a:prstGeom prst="rect">
            <a:avLst/>
          </a:prstGeom>
        </p:spPr>
      </p:pic>
    </p:spTree>
  </p:cSld>
  <p:clrMapOvr>
    <a:masterClrMapping/>
  </p:clrMapOvr>
  <p:transition spd="slow">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MetalIndustries1.jpg"/>
          <p:cNvPicPr>
            <a:picLocks noGrp="1" noChangeAspect="1"/>
          </p:cNvPicPr>
          <p:nvPr>
            <p:ph idx="1"/>
          </p:nvPr>
        </p:nvPicPr>
        <p:blipFill>
          <a:blip r:embed="rId2" cstate="print"/>
          <a:stretch>
            <a:fillRect/>
          </a:stretch>
        </p:blipFill>
        <p:spPr>
          <a:xfrm>
            <a:off x="357158" y="285728"/>
            <a:ext cx="8501090" cy="6408742"/>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a:t>
            </a:fld>
            <a:endParaRPr lang="ar-EG"/>
          </a:p>
        </p:txBody>
      </p:sp>
    </p:spTree>
  </p:cSld>
  <p:clrMapOvr>
    <a:masterClrMapping/>
  </p:clrMapOvr>
  <p:transition spd="slow">
    <p:pull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6600" b="1" dirty="0" smtClean="0"/>
              <a:t>6- الضغط الجوي</a:t>
            </a:r>
            <a:endParaRPr lang="en-US" sz="6600" b="1" dirty="0"/>
          </a:p>
        </p:txBody>
      </p:sp>
      <p:sp>
        <p:nvSpPr>
          <p:cNvPr id="3" name="Content Placeholder 2"/>
          <p:cNvSpPr>
            <a:spLocks noGrp="1"/>
          </p:cNvSpPr>
          <p:nvPr>
            <p:ph idx="1"/>
          </p:nvPr>
        </p:nvSpPr>
        <p:spPr/>
        <p:txBody>
          <a:bodyPr/>
          <a:lstStyle/>
          <a:p>
            <a:r>
              <a:rPr lang="ar-EG" sz="3600" b="1" dirty="0" smtClean="0"/>
              <a:t>وزن عمود الهواء المؤثر على وحدة المساحة ويمتد رأسيا من السطح إلى نهاية الغلاف الجوي ( 10 طن علي المتر المربع ) .</a:t>
            </a:r>
          </a:p>
          <a:p>
            <a:r>
              <a:rPr lang="ar-EG" sz="3600" b="1" dirty="0" smtClean="0"/>
              <a:t>الضغط الجوي يكون أكبر ما يمكن بالقرب من سطح الأرض في أي مكان ويقل مع الارتفاع رأسيا إلى أعلى.</a:t>
            </a:r>
            <a:br>
              <a:rPr lang="ar-EG" sz="3600" b="1" dirty="0" smtClean="0"/>
            </a:br>
            <a:r>
              <a:rPr lang="ar-EG" sz="3600" b="1" dirty="0" smtClean="0"/>
              <a:t/>
            </a:r>
            <a:br>
              <a:rPr lang="ar-EG" sz="3600" b="1" dirty="0" smtClean="0"/>
            </a:br>
            <a:endParaRPr lang="en-US" sz="3600" b="1" dirty="0"/>
          </a:p>
        </p:txBody>
      </p:sp>
      <p:sp>
        <p:nvSpPr>
          <p:cNvPr id="4" name="Footer Placeholder 3"/>
          <p:cNvSpPr>
            <a:spLocks noGrp="1"/>
          </p:cNvSpPr>
          <p:nvPr>
            <p:ph type="ftr" sz="quarter" idx="11"/>
          </p:nvPr>
        </p:nvSpPr>
        <p:spPr/>
        <p:txBody>
          <a:bodyPr/>
          <a:lstStyle/>
          <a:p>
            <a:pPr>
              <a:defRPr/>
            </a:pPr>
            <a:r>
              <a:rPr lang="en-US" dirty="0" smtClean="0"/>
              <a:t>Geologist Adel </a:t>
            </a:r>
            <a:r>
              <a:rPr lang="en-US" dirty="0" err="1" smtClean="0"/>
              <a:t>Yousef</a:t>
            </a:r>
            <a:endParaRPr lang="ar-EG" dirty="0"/>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110</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5400" b="1" dirty="0" smtClean="0"/>
              <a:t>تأثير الارتفاع على الإنسان</a:t>
            </a:r>
            <a:endParaRPr lang="it-IT" sz="5400" b="1" dirty="0"/>
          </a:p>
        </p:txBody>
      </p:sp>
      <p:sp>
        <p:nvSpPr>
          <p:cNvPr id="3" name="Content Placeholder 2"/>
          <p:cNvSpPr>
            <a:spLocks noGrp="1"/>
          </p:cNvSpPr>
          <p:nvPr>
            <p:ph idx="1"/>
          </p:nvPr>
        </p:nvSpPr>
        <p:spPr/>
        <p:txBody>
          <a:bodyPr/>
          <a:lstStyle/>
          <a:p>
            <a:r>
              <a:rPr lang="ar-EG" sz="4000" dirty="0" smtClean="0"/>
              <a:t>يقل الضغط الجوي بالارتفاع عن سطح الأرض وبالتالي يقل </a:t>
            </a:r>
            <a:r>
              <a:rPr lang="ar-EG" sz="4000" dirty="0" smtClean="0">
                <a:hlinkClick r:id="rId2" tooltip="الأكسجين"/>
              </a:rPr>
              <a:t>الأكسجين</a:t>
            </a:r>
            <a:r>
              <a:rPr lang="ar-EG" sz="4000" dirty="0" smtClean="0"/>
              <a:t> في الجو مما يكون له تأثير على الكائنات الحية التي تتنفس الهواء،</a:t>
            </a:r>
          </a:p>
          <a:p>
            <a:r>
              <a:rPr lang="ar-EG" sz="4000" dirty="0" smtClean="0"/>
              <a:t>وتحتاج الأكسجين في تنفسها. وتأثير الارتفاع على الإنسان يجري كالآتي :</a:t>
            </a:r>
            <a:endParaRPr lang="it-IT" sz="4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111</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a:xfrm>
            <a:off x="457200" y="332656"/>
            <a:ext cx="8229600" cy="5793507"/>
          </a:xfrm>
        </p:spPr>
        <p:txBody>
          <a:bodyPr/>
          <a:lstStyle/>
          <a:p>
            <a:r>
              <a:rPr lang="ar-EG" sz="4000" dirty="0" smtClean="0"/>
              <a:t>ارتفاع 2500 متر : يبدأ بعض الناس الحساسون بالشعور بالدوار.</a:t>
            </a:r>
          </a:p>
          <a:p>
            <a:r>
              <a:rPr lang="ar-EG" sz="4000" dirty="0" smtClean="0"/>
              <a:t>ارتفاع 3500 متر : يشعر نحو ثلث الناس الغير معتادين على ذلك بالشعور بالدوخان والتعب.</a:t>
            </a:r>
          </a:p>
          <a:p>
            <a:r>
              <a:rPr lang="ar-EG" sz="4000" dirty="0" smtClean="0"/>
              <a:t>ارتفاع 4000 متر : يشعر 95 % من غير المعتادين بالدوخان والتعب.</a:t>
            </a:r>
          </a:p>
          <a:p>
            <a:r>
              <a:rPr lang="ar-EG" sz="4000" dirty="0" smtClean="0"/>
              <a:t>ارتفاع 5500 متر : يستطيع بعض الناس العيش على هذا الارتفاع. وتبلغ كمية </a:t>
            </a:r>
            <a:r>
              <a:rPr lang="ar-EG" sz="4000" dirty="0" smtClean="0">
                <a:hlinkClick r:id="rId2" tooltip="الأكسجين"/>
              </a:rPr>
              <a:t>الأكسجين</a:t>
            </a:r>
            <a:r>
              <a:rPr lang="ar-EG" sz="4000" dirty="0" smtClean="0"/>
              <a:t> على هذا الارتفاع نحو نصف كميته عند سطح البحر.</a:t>
            </a:r>
          </a:p>
          <a:p>
            <a:endParaRPr lang="it-IT" sz="4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112</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r>
              <a:rPr lang="ar-EG" dirty="0" smtClean="0"/>
              <a:t>ارتفاع 7500 متر : هنا تبدأ المنطقة القاتلة : متسلقي الجبال لا يستطيعون البقاء على ذلك العلو أكثر من يوم بدون </a:t>
            </a:r>
            <a:r>
              <a:rPr lang="ar-EG" dirty="0" smtClean="0">
                <a:hlinkClick r:id="rId2" tooltip="انبوب أكسجين (الصفحة غير موجودة)"/>
              </a:rPr>
              <a:t>أنابيب الأكسجين</a:t>
            </a:r>
            <a:r>
              <a:rPr lang="ar-EG" dirty="0" smtClean="0"/>
              <a:t>.</a:t>
            </a:r>
          </a:p>
          <a:p>
            <a:r>
              <a:rPr lang="ar-EG" dirty="0" smtClean="0"/>
              <a:t>ارتفاع 8848 متر : أعلى نقطة على سطح الأرض، وهى قمة </a:t>
            </a:r>
            <a:r>
              <a:rPr lang="ar-EG" dirty="0" smtClean="0">
                <a:hlinkClick r:id="rId3" tooltip="جبل إفرست"/>
              </a:rPr>
              <a:t>جبل إفرست</a:t>
            </a:r>
            <a:r>
              <a:rPr lang="ar-EG" dirty="0" smtClean="0"/>
              <a:t>.</a:t>
            </a:r>
          </a:p>
          <a:p>
            <a:r>
              <a:rPr lang="ar-EG" dirty="0" smtClean="0"/>
              <a:t>تغير الضغط الجوي بالارتفاع</a:t>
            </a:r>
          </a:p>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113</a:t>
            </a:fld>
            <a:endParaRPr lang="ar-EG"/>
          </a:p>
        </p:txBody>
      </p:sp>
    </p:spTree>
  </p:cSld>
  <p:clrMapOvr>
    <a:masterClrMapping/>
  </p:clrMapOvr>
  <p:transition spd="slow">
    <p:pull di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114</a:t>
            </a:fld>
            <a:endParaRPr lang="ar-EG"/>
          </a:p>
        </p:txBody>
      </p:sp>
      <p:pic>
        <p:nvPicPr>
          <p:cNvPr id="7" name="Picture 6" descr="EarBarotrauma1.jpg"/>
          <p:cNvPicPr>
            <a:picLocks noChangeAspect="1"/>
          </p:cNvPicPr>
          <p:nvPr/>
        </p:nvPicPr>
        <p:blipFill>
          <a:blip r:embed="rId2" cstate="print"/>
          <a:stretch>
            <a:fillRect/>
          </a:stretch>
        </p:blipFill>
        <p:spPr>
          <a:xfrm>
            <a:off x="4929190" y="357166"/>
            <a:ext cx="4120458" cy="6143668"/>
          </a:xfrm>
          <a:prstGeom prst="rect">
            <a:avLst/>
          </a:prstGeom>
        </p:spPr>
      </p:pic>
      <p:pic>
        <p:nvPicPr>
          <p:cNvPr id="8" name="Content Placeholder 5" descr="thumbnailer_view.png"/>
          <p:cNvPicPr>
            <a:picLocks noChangeAspect="1"/>
          </p:cNvPicPr>
          <p:nvPr/>
        </p:nvPicPr>
        <p:blipFill>
          <a:blip r:embed="rId3" cstate="print"/>
          <a:stretch>
            <a:fillRect/>
          </a:stretch>
        </p:blipFill>
        <p:spPr bwMode="auto">
          <a:xfrm>
            <a:off x="71406" y="357166"/>
            <a:ext cx="5000628" cy="6143668"/>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1+#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115</a:t>
            </a:fld>
            <a:endParaRPr lang="ar-EG"/>
          </a:p>
        </p:txBody>
      </p:sp>
      <p:pic>
        <p:nvPicPr>
          <p:cNvPr id="7" name="Content Placeholder 5" descr="170px-Air_pressure_crushing_a_plastic_bottle_p1180559.jpg"/>
          <p:cNvPicPr>
            <a:picLocks noChangeAspect="1"/>
          </p:cNvPicPr>
          <p:nvPr/>
        </p:nvPicPr>
        <p:blipFill>
          <a:blip r:embed="rId2" cstate="print"/>
          <a:stretch>
            <a:fillRect/>
          </a:stretch>
        </p:blipFill>
        <p:spPr bwMode="auto">
          <a:xfrm rot="5400000">
            <a:off x="2631618" y="-440208"/>
            <a:ext cx="3929090" cy="8667109"/>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857232"/>
            <a:ext cx="8229600" cy="1143000"/>
          </a:xfrm>
        </p:spPr>
        <p:txBody>
          <a:bodyPr/>
          <a:lstStyle/>
          <a:p>
            <a:r>
              <a:rPr lang="ar-EG" sz="9600" b="1" dirty="0" smtClean="0">
                <a:ln w="11430"/>
                <a:effectLst>
                  <a:outerShdw blurRad="80000" dist="40000" dir="5040000" algn="tl">
                    <a:srgbClr val="000000">
                      <a:alpha val="30000"/>
                    </a:srgbClr>
                  </a:outerShdw>
                </a:effectLst>
              </a:rPr>
              <a:t>7- مخاطر الانفجار</a:t>
            </a:r>
            <a:endParaRPr lang="en-US" sz="96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116</a:t>
            </a:fld>
            <a:endParaRPr lang="ar-EG"/>
          </a:p>
        </p:txBody>
      </p:sp>
      <p:graphicFrame>
        <p:nvGraphicFramePr>
          <p:cNvPr id="118785" name="Object 1"/>
          <p:cNvGraphicFramePr>
            <a:graphicFrameLocks noChangeAspect="1"/>
          </p:cNvGraphicFramePr>
          <p:nvPr/>
        </p:nvGraphicFramePr>
        <p:xfrm>
          <a:off x="744538" y="2643188"/>
          <a:ext cx="7756525" cy="1128712"/>
        </p:xfrm>
        <a:graphic>
          <a:graphicData uri="http://schemas.openxmlformats.org/presentationml/2006/ole">
            <p:oleObj spid="_x0000_s118785" name="Packager Shell Object" showAsIcon="1" r:id="rId3" imgW="4712760" imgH="685800" progId="Package">
              <p:embed/>
            </p:oleObj>
          </a:graphicData>
        </a:graphic>
      </p:graphicFrame>
    </p:spTree>
  </p:cSld>
  <p:clrMapOvr>
    <a:masterClrMapping/>
  </p:clrMapOvr>
  <p:transition spd="slow">
    <p:pull di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5400" b="1" dirty="0" smtClean="0"/>
              <a:t>اسطوانات الغاز المضغوطة</a:t>
            </a:r>
            <a:endParaRPr lang="en-US" sz="5400" b="1" dirty="0"/>
          </a:p>
        </p:txBody>
      </p:sp>
      <p:pic>
        <p:nvPicPr>
          <p:cNvPr id="6" name="Content Placeholder 5" descr="Gas_Cylinder.jpg"/>
          <p:cNvPicPr>
            <a:picLocks noGrp="1" noChangeAspect="1"/>
          </p:cNvPicPr>
          <p:nvPr>
            <p:ph idx="1"/>
          </p:nvPr>
        </p:nvPicPr>
        <p:blipFill>
          <a:blip r:embed="rId2" cstate="print"/>
          <a:stretch>
            <a:fillRect/>
          </a:stretch>
        </p:blipFill>
        <p:spPr>
          <a:xfrm>
            <a:off x="1554691" y="1600200"/>
            <a:ext cx="6034617" cy="4525963"/>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117</a:t>
            </a:fld>
            <a:endParaRPr lang="ar-EG"/>
          </a:p>
        </p:txBody>
      </p:sp>
    </p:spTree>
  </p:cSld>
  <p:clrMapOvr>
    <a:masterClrMapping/>
  </p:clrMapOvr>
  <p:transition spd="slow">
    <p:pull di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احتياطات السلامة :</a:t>
            </a:r>
            <a:endParaRPr lang="it-IT" dirty="0"/>
          </a:p>
        </p:txBody>
      </p:sp>
      <p:pic>
        <p:nvPicPr>
          <p:cNvPr id="7" name="Content Placeholder 6" descr="10L_high_pressure_gas_cylinder.jpg"/>
          <p:cNvPicPr>
            <a:picLocks noGrp="1" noChangeAspect="1"/>
          </p:cNvPicPr>
          <p:nvPr>
            <p:ph idx="1"/>
          </p:nvPr>
        </p:nvPicPr>
        <p:blipFill>
          <a:blip r:embed="rId2" cstate="print"/>
          <a:stretch>
            <a:fillRect/>
          </a:stretch>
        </p:blipFill>
        <p:spPr>
          <a:xfrm>
            <a:off x="1043608" y="1484784"/>
            <a:ext cx="3395321" cy="4525963"/>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118</a:t>
            </a:fld>
            <a:endParaRPr lang="ar-EG"/>
          </a:p>
        </p:txBody>
      </p:sp>
      <p:sp>
        <p:nvSpPr>
          <p:cNvPr id="6" name="Rectangle 5"/>
          <p:cNvSpPr/>
          <p:nvPr/>
        </p:nvSpPr>
        <p:spPr>
          <a:xfrm>
            <a:off x="5364088" y="1484784"/>
            <a:ext cx="3366120" cy="4524315"/>
          </a:xfrm>
          <a:prstGeom prst="rect">
            <a:avLst/>
          </a:prstGeom>
        </p:spPr>
        <p:txBody>
          <a:bodyPr wrap="square">
            <a:spAutoFit/>
          </a:bodyPr>
          <a:lstStyle/>
          <a:p>
            <a:pPr lvl="0"/>
            <a:r>
              <a:rPr lang="ar-EG" sz="3200" b="1" dirty="0" smtClean="0"/>
              <a:t>يجب فحص اسطوانات الغاز قبل إدخالها المخزن وممنوع قبول أية اسطوانات تالفة كما يجب وضع الغطاء الواقي علي صمام الاسطوانة في كل الاوقات طالما كانت غير مستخدمة </a:t>
            </a:r>
            <a:endParaRPr lang="en-US" sz="3200" dirty="0" smtClean="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1+#ppt_w/2"/>
                                          </p:val>
                                        </p:tav>
                                        <p:tav tm="100000">
                                          <p:val>
                                            <p:strVal val="#ppt_x"/>
                                          </p:val>
                                        </p:tav>
                                      </p:tavLst>
                                    </p:anim>
                                    <p:anim calcmode="lin" valueType="num">
                                      <p:cBhvr additive="base">
                                        <p:cTn id="12"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6" name="Content Placeholder 5" descr="infob_insertedimage_528.jpg"/>
          <p:cNvPicPr>
            <a:picLocks noGrp="1" noChangeAspect="1"/>
          </p:cNvPicPr>
          <p:nvPr>
            <p:ph idx="1"/>
          </p:nvPr>
        </p:nvPicPr>
        <p:blipFill>
          <a:blip r:embed="rId2" cstate="print"/>
          <a:stretch>
            <a:fillRect/>
          </a:stretch>
        </p:blipFill>
        <p:spPr>
          <a:xfrm>
            <a:off x="539552" y="332656"/>
            <a:ext cx="8127632" cy="46085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119</a:t>
            </a:fld>
            <a:endParaRPr lang="ar-EG"/>
          </a:p>
        </p:txBody>
      </p:sp>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6080"/>
            <a:ext cx="8229600" cy="1143000"/>
          </a:xfrm>
        </p:spPr>
        <p:txBody>
          <a:bodyPr/>
          <a:lstStyle/>
          <a:p>
            <a:r>
              <a:rPr lang="ar-EG" sz="5400" b="1" u="sng" dirty="0" smtClean="0"/>
              <a:t>الإحتياطات الواجب إتخاذها للوقاية من الاجهاد الحراري:</a:t>
            </a:r>
            <a:endParaRPr lang="en-US" sz="54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a:t>
            </a:fld>
            <a:endParaRPr lang="ar-EG"/>
          </a:p>
        </p:txBody>
      </p:sp>
      <p:sp>
        <p:nvSpPr>
          <p:cNvPr id="6" name="Content Placeholder 5"/>
          <p:cNvSpPr>
            <a:spLocks noGrp="1"/>
          </p:cNvSpPr>
          <p:nvPr>
            <p:ph idx="1"/>
          </p:nvPr>
        </p:nvSpPr>
        <p:spPr/>
        <p:txBody>
          <a:bodyPr/>
          <a:lstStyle/>
          <a:p>
            <a:endParaRPr lang="it-IT"/>
          </a:p>
        </p:txBody>
      </p:sp>
    </p:spTree>
  </p:cSld>
  <p:clrMapOvr>
    <a:masterClrMapping/>
  </p:clrMapOvr>
  <p:transition spd="slow">
    <p:pull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2711418.png"/>
          <p:cNvPicPr>
            <a:picLocks noChangeAspect="1"/>
          </p:cNvPicPr>
          <p:nvPr/>
        </p:nvPicPr>
        <p:blipFill>
          <a:blip r:embed="rId2" cstate="print"/>
          <a:stretch>
            <a:fillRect/>
          </a:stretch>
        </p:blipFill>
        <p:spPr>
          <a:xfrm>
            <a:off x="388725" y="765296"/>
            <a:ext cx="4687331" cy="5328000"/>
          </a:xfrm>
          <a:prstGeom prst="rect">
            <a:avLst/>
          </a:prstGeom>
        </p:spPr>
      </p:pic>
      <p:sp>
        <p:nvSpPr>
          <p:cNvPr id="3" name="Content Placeholder 2"/>
          <p:cNvSpPr>
            <a:spLocks noGrp="1"/>
          </p:cNvSpPr>
          <p:nvPr>
            <p:ph idx="1"/>
          </p:nvPr>
        </p:nvSpPr>
        <p:spPr>
          <a:xfrm>
            <a:off x="5148064" y="731837"/>
            <a:ext cx="3682752" cy="6126163"/>
          </a:xfrm>
        </p:spPr>
        <p:txBody>
          <a:bodyPr/>
          <a:lstStyle/>
          <a:p>
            <a:pPr lvl="0"/>
            <a:r>
              <a:rPr lang="ar-EG" b="1" dirty="0" smtClean="0"/>
              <a:t>لا يجوز إسقاط الاسطوانات بأي حال حتي لو كانت فارغة وعند نقلها بالونش يجب وضعها بصندوق خاص مقسم الي عدة خانات لمنع اصطدامها ببعض  , ولا يجب استخدام أو لف جنزير أو سلك صباني حولها ورفعها </a:t>
            </a:r>
            <a:endParaRPr lang="en-US" dirty="0" smtClean="0"/>
          </a:p>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120</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9240" y="764704"/>
            <a:ext cx="3754760" cy="5411807"/>
          </a:xfrm>
        </p:spPr>
        <p:txBody>
          <a:bodyPr/>
          <a:lstStyle/>
          <a:p>
            <a:pPr lvl="0"/>
            <a:r>
              <a:rPr lang="ar-EG" b="1" dirty="0" smtClean="0"/>
              <a:t>لايجوز تفريغ اسطوانات الغاز من سيارات الشحن بالدحرجة </a:t>
            </a:r>
            <a:endParaRPr lang="en-US" dirty="0" smtClean="0"/>
          </a:p>
          <a:p>
            <a:pPr lvl="0"/>
            <a:r>
              <a:rPr lang="ar-EG" b="1" dirty="0" smtClean="0"/>
              <a:t>لايجوز مطلقاً استخدام الاسطوانات كدرافيل أولسد المعدات أو أية أغراض أخري غير المخصصة لها</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121</a:t>
            </a:fld>
            <a:endParaRPr lang="ar-EG"/>
          </a:p>
        </p:txBody>
      </p:sp>
      <p:pic>
        <p:nvPicPr>
          <p:cNvPr id="7" name="Picture 6" descr="condemned_cylinders_web.JPG"/>
          <p:cNvPicPr>
            <a:picLocks noChangeAspect="1"/>
          </p:cNvPicPr>
          <p:nvPr/>
        </p:nvPicPr>
        <p:blipFill>
          <a:blip r:embed="rId2" cstate="print"/>
          <a:stretch>
            <a:fillRect/>
          </a:stretch>
        </p:blipFill>
        <p:spPr>
          <a:xfrm>
            <a:off x="323529" y="836712"/>
            <a:ext cx="5040560" cy="4581128"/>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positphotos_3757485-Gas-Bottles.jpg"/>
          <p:cNvPicPr>
            <a:picLocks noChangeAspect="1"/>
          </p:cNvPicPr>
          <p:nvPr/>
        </p:nvPicPr>
        <p:blipFill>
          <a:blip r:embed="rId2" cstate="print"/>
          <a:stretch>
            <a:fillRect/>
          </a:stretch>
        </p:blipFill>
        <p:spPr>
          <a:xfrm>
            <a:off x="0" y="1825930"/>
            <a:ext cx="9144000" cy="4339374"/>
          </a:xfrm>
          <a:prstGeom prst="rect">
            <a:avLst/>
          </a:prstGeom>
        </p:spPr>
      </p:pic>
      <p:sp>
        <p:nvSpPr>
          <p:cNvPr id="2" name="Title 1"/>
          <p:cNvSpPr>
            <a:spLocks noGrp="1"/>
          </p:cNvSpPr>
          <p:nvPr>
            <p:ph type="title"/>
          </p:nvPr>
        </p:nvSpPr>
        <p:spPr>
          <a:xfrm>
            <a:off x="611560" y="332656"/>
            <a:ext cx="8229600" cy="1143000"/>
          </a:xfrm>
        </p:spPr>
        <p:txBody>
          <a:bodyPr/>
          <a:lstStyle/>
          <a:p>
            <a:pPr lvl="0"/>
            <a:r>
              <a:rPr lang="ar-EG" sz="3200" b="1" dirty="0" smtClean="0"/>
              <a:t>يجب حفظ الاسطوانات في مخزن آمن وجاف وجيد التهوية  </a:t>
            </a:r>
            <a:endParaRPr lang="it-IT" sz="3200" dirty="0"/>
          </a:p>
        </p:txBody>
      </p:sp>
      <p:sp>
        <p:nvSpPr>
          <p:cNvPr id="3" name="Content Placeholder 2"/>
          <p:cNvSpPr>
            <a:spLocks noGrp="1"/>
          </p:cNvSpPr>
          <p:nvPr>
            <p:ph idx="1"/>
          </p:nvPr>
        </p:nvSpPr>
        <p:spPr>
          <a:xfrm>
            <a:off x="395536" y="260648"/>
            <a:ext cx="8229600" cy="4525963"/>
          </a:xfrm>
        </p:spPr>
        <p:txBody>
          <a:bodyPr/>
          <a:lstStyle/>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122</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ppt_x"/>
                                          </p:val>
                                        </p:tav>
                                        <p:tav tm="100000">
                                          <p:val>
                                            <p:strVal val="#ppt_x"/>
                                          </p:val>
                                        </p:tav>
                                      </p:tavLst>
                                    </p:anim>
                                    <p:anim calcmode="lin" valueType="num">
                                      <p:cBhvr additive="base">
                                        <p:cTn id="12" dur="3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507.jpg"/>
          <p:cNvPicPr>
            <a:picLocks noChangeAspect="1"/>
          </p:cNvPicPr>
          <p:nvPr/>
        </p:nvPicPr>
        <p:blipFill>
          <a:blip r:embed="rId2" cstate="print"/>
          <a:stretch>
            <a:fillRect/>
          </a:stretch>
        </p:blipFill>
        <p:spPr>
          <a:xfrm>
            <a:off x="467145" y="153336"/>
            <a:ext cx="4752927" cy="6300000"/>
          </a:xfrm>
          <a:prstGeom prst="rect">
            <a:avLst/>
          </a:prstGeom>
        </p:spPr>
      </p:pic>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a:xfrm>
            <a:off x="5580112" y="764704"/>
            <a:ext cx="3106688" cy="5649491"/>
          </a:xfrm>
        </p:spPr>
        <p:txBody>
          <a:bodyPr/>
          <a:lstStyle/>
          <a:p>
            <a:pPr lvl="0"/>
            <a:r>
              <a:rPr lang="ar-EG" b="1" dirty="0" smtClean="0"/>
              <a:t>يجب استخدام عربة عربة مزودة بإطارين لأغراض نقل الاسطوانات وبحيث تكون قائمة وذلك لصعوبة تداولها بالأيدي نظراً لوزنها وسطحها الأملس الدائري</a:t>
            </a:r>
            <a:endParaRPr lang="en-US" dirty="0" smtClean="0"/>
          </a:p>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123</a:t>
            </a:fld>
            <a:endParaRPr lang="ar-EG"/>
          </a:p>
        </p:txBody>
      </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323528" y="1700808"/>
            <a:ext cx="8219256" cy="5832648"/>
          </a:xfrm>
        </p:spPr>
        <p:txBody>
          <a:bodyPr/>
          <a:lstStyle/>
          <a:p>
            <a:pPr lvl="0"/>
            <a:r>
              <a:rPr lang="ar-EG" sz="4000" b="1" dirty="0" smtClean="0"/>
              <a:t>إذا لزم نقل اسطوانات الغاز بواسطة ونش أو آلة رفع , فيجب رفع كل اسطوانة علي انفراد باستخدام سرج (سير ) ويجب الحرص التام من عدم احتمال سقوطها </a:t>
            </a:r>
            <a:endParaRPr lang="en-US" sz="4000" dirty="0" smtClean="0"/>
          </a:p>
          <a:p>
            <a:endParaRPr lang="en-US"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124</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6" name="Content Placeholder 5" descr="gas bottle.jpg"/>
          <p:cNvPicPr>
            <a:picLocks noGrp="1" noChangeAspect="1"/>
          </p:cNvPicPr>
          <p:nvPr>
            <p:ph idx="1"/>
          </p:nvPr>
        </p:nvPicPr>
        <p:blipFill>
          <a:blip r:embed="rId2" cstate="print"/>
          <a:stretch>
            <a:fillRect/>
          </a:stretch>
        </p:blipFill>
        <p:spPr>
          <a:xfrm>
            <a:off x="430062" y="332656"/>
            <a:ext cx="8318402" cy="61206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125</a:t>
            </a:fld>
            <a:endParaRPr lang="ar-EG"/>
          </a:p>
        </p:txBody>
      </p:sp>
    </p:spTree>
  </p:cSld>
  <p:clrMapOvr>
    <a:masterClrMapping/>
  </p:clrMapOvr>
  <p:transition spd="slow">
    <p:circl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126</a:t>
            </a:fld>
            <a:endParaRPr lang="ar-EG"/>
          </a:p>
        </p:txBody>
      </p:sp>
      <p:pic>
        <p:nvPicPr>
          <p:cNvPr id="6" name="Picture 1"/>
          <p:cNvPicPr>
            <a:picLocks noChangeAspect="1" noChangeArrowheads="1"/>
          </p:cNvPicPr>
          <p:nvPr/>
        </p:nvPicPr>
        <p:blipFill>
          <a:blip r:embed="rId2" cstate="print"/>
          <a:srcRect/>
          <a:stretch>
            <a:fillRect/>
          </a:stretch>
        </p:blipFill>
        <p:spPr bwMode="auto">
          <a:xfrm>
            <a:off x="467544" y="260648"/>
            <a:ext cx="8208000" cy="615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p:zo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a:xfrm>
            <a:off x="323528" y="332656"/>
            <a:ext cx="8363272" cy="6048672"/>
          </a:xfrm>
        </p:spPr>
        <p:txBody>
          <a:bodyPr/>
          <a:lstStyle/>
          <a:p>
            <a:pPr lvl="0"/>
            <a:r>
              <a:rPr lang="ar-EG" sz="4400" b="1" dirty="0" smtClean="0"/>
              <a:t>عدم الكشف عن التسرب العرض للغازات من الاسطوانة بواسطة تقريب لهب مباشر بل يستخدم لهذا الغرض خليط من الصابون والماء</a:t>
            </a:r>
            <a:endParaRPr lang="en-US" sz="4400" dirty="0" smtClean="0"/>
          </a:p>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127</a:t>
            </a:fld>
            <a:endParaRPr lang="ar-EG"/>
          </a:p>
        </p:txBody>
      </p:sp>
    </p:spTree>
  </p:cSld>
  <p:clrMapOvr>
    <a:masterClrMapping/>
  </p:clrMapOvr>
  <p:transition spd="slow">
    <p:pull di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128</a:t>
            </a:fld>
            <a:endParaRPr lang="ar-EG"/>
          </a:p>
        </p:txBody>
      </p:sp>
      <p:pic>
        <p:nvPicPr>
          <p:cNvPr id="8" name="YouTube - Compressed Gas Cylinder Training Video - Missle Hazard.wmv">
            <a:hlinkClick r:id="" action="ppaction://media"/>
          </p:cNvPr>
          <p:cNvPicPr>
            <a:picLocks noGrp="1" noRot="1" noChangeAspect="1"/>
          </p:cNvPicPr>
          <p:nvPr>
            <p:ph idx="1"/>
            <a:videoFile r:link="rId1"/>
          </p:nvPr>
        </p:nvPicPr>
        <p:blipFill>
          <a:blip r:embed="rId3" cstate="print"/>
          <a:stretch>
            <a:fillRect/>
          </a:stretch>
        </p:blipFill>
        <p:spPr>
          <a:xfrm>
            <a:off x="395535" y="260648"/>
            <a:ext cx="8448939" cy="6336704"/>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6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7018748868.jpg"/>
          <p:cNvPicPr>
            <a:picLocks noGrp="1" noChangeAspect="1"/>
          </p:cNvPicPr>
          <p:nvPr>
            <p:ph idx="1"/>
          </p:nvPr>
        </p:nvPicPr>
        <p:blipFill>
          <a:blip r:embed="rId2" cstate="print"/>
          <a:stretch>
            <a:fillRect/>
          </a:stretch>
        </p:blipFill>
        <p:spPr>
          <a:xfrm>
            <a:off x="373587" y="137314"/>
            <a:ext cx="8484693" cy="6363520"/>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129</a:t>
            </a:fld>
            <a:endParaRPr lang="ar-EG"/>
          </a:p>
        </p:txBody>
      </p:sp>
      <p:sp>
        <p:nvSpPr>
          <p:cNvPr id="7" name="TextBox 6"/>
          <p:cNvSpPr txBox="1"/>
          <p:nvPr/>
        </p:nvSpPr>
        <p:spPr>
          <a:xfrm>
            <a:off x="1835696" y="4581128"/>
            <a:ext cx="6120680" cy="1569660"/>
          </a:xfrm>
          <a:prstGeom prst="rect">
            <a:avLst/>
          </a:prstGeom>
          <a:noFill/>
        </p:spPr>
        <p:txBody>
          <a:bodyPr wrap="square" rtlCol="1">
            <a:spAutoFit/>
          </a:bodyPr>
          <a:lstStyle/>
          <a:p>
            <a:r>
              <a:rPr lang="en-US" sz="9600" b="1" dirty="0" smtClean="0">
                <a:solidFill>
                  <a:srgbClr val="FF0000"/>
                </a:solidFill>
                <a:latin typeface="Baskerville Old Face" pitchFamily="18" charset="0"/>
              </a:rPr>
              <a:t>THE END</a:t>
            </a:r>
            <a:endParaRPr lang="ar-EG" sz="9600" b="1" dirty="0">
              <a:solidFill>
                <a:srgbClr val="FF0000"/>
              </a:solidFill>
              <a:latin typeface="Baskerville Old Face" pitchFamily="18" charset="0"/>
            </a:endParaRPr>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lstStyle/>
          <a:p>
            <a:r>
              <a:rPr lang="ar-EG" sz="4000" dirty="0" smtClean="0"/>
              <a:t> شرب كميات كبيرة من المياه دون الاعتماد على الشعور بالعطش ( كوب مياه كل  نصف ساعة ).</a:t>
            </a:r>
            <a:r>
              <a:rPr lang="en-US" sz="4000" dirty="0" smtClean="0"/>
              <a:t/>
            </a:r>
            <a:br>
              <a:rPr lang="en-US" sz="4000" dirty="0" smtClean="0"/>
            </a:br>
            <a:endParaRPr lang="en-US" sz="4000" dirty="0"/>
          </a:p>
        </p:txBody>
      </p:sp>
      <p:pic>
        <p:nvPicPr>
          <p:cNvPr id="6" name="Content Placeholder 5" descr="water.jpg"/>
          <p:cNvPicPr>
            <a:picLocks noGrp="1" noChangeAspect="1"/>
          </p:cNvPicPr>
          <p:nvPr>
            <p:ph idx="1"/>
          </p:nvPr>
        </p:nvPicPr>
        <p:blipFill>
          <a:blip r:embed="rId2" cstate="print"/>
          <a:stretch>
            <a:fillRect/>
          </a:stretch>
        </p:blipFill>
        <p:spPr>
          <a:xfrm>
            <a:off x="1841500" y="1812131"/>
            <a:ext cx="5461000" cy="4102100"/>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13</a:t>
            </a:fld>
            <a:endParaRPr lang="ar-EG"/>
          </a:p>
        </p:txBody>
      </p:sp>
    </p:spTree>
  </p:cSld>
  <p:clrMapOvr>
    <a:masterClrMapping/>
  </p:clrMapOvr>
  <p:transition spd="slow">
    <p:pull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00298" y="3429000"/>
            <a:ext cx="4118435" cy="175432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ar-EG"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cs typeface="+mn-cs"/>
              </a:rPr>
              <a:t>جيولوجي </a:t>
            </a:r>
          </a:p>
          <a:p>
            <a:pPr algn="ctr" fontAlgn="auto">
              <a:spcBef>
                <a:spcPts val="0"/>
              </a:spcBef>
              <a:spcAft>
                <a:spcPts val="0"/>
              </a:spcAft>
              <a:defRPr/>
            </a:pPr>
            <a:r>
              <a:rPr lang="ar-EG"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60000" dist="60007" dir="5400000" sy="-100000" algn="bl" rotWithShape="0"/>
                </a:effectLst>
                <a:latin typeface="+mn-lt"/>
                <a:cs typeface="+mn-cs"/>
              </a:rPr>
              <a:t>عادل يوسف</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60000" dist="60007" dir="5400000" sy="-100000" algn="bl" rotWithShape="0"/>
              </a:effectLst>
              <a:latin typeface="+mn-lt"/>
              <a:cs typeface="+mn-cs"/>
            </a:endParaRPr>
          </a:p>
        </p:txBody>
      </p:sp>
      <p:sp>
        <p:nvSpPr>
          <p:cNvPr id="7" name="Footer Placeholder 6"/>
          <p:cNvSpPr>
            <a:spLocks noGrp="1"/>
          </p:cNvSpPr>
          <p:nvPr>
            <p:ph type="ftr" sz="quarter" idx="11"/>
          </p:nvPr>
        </p:nvSpPr>
        <p:spPr/>
        <p:txBody>
          <a:bodyPr/>
          <a:lstStyle/>
          <a:p>
            <a:pPr>
              <a:defRPr/>
            </a:pPr>
            <a:r>
              <a:rPr lang="en-US"/>
              <a:t>Geologist :   Adel Yousef</a:t>
            </a:r>
            <a:endParaRPr lang="ar-EG"/>
          </a:p>
        </p:txBody>
      </p:sp>
      <p:sp>
        <p:nvSpPr>
          <p:cNvPr id="5" name="Slide Number Placeholder 4"/>
          <p:cNvSpPr>
            <a:spLocks noGrp="1"/>
          </p:cNvSpPr>
          <p:nvPr>
            <p:ph type="sldNum" sz="quarter" idx="12"/>
          </p:nvPr>
        </p:nvSpPr>
        <p:spPr/>
        <p:txBody>
          <a:bodyPr/>
          <a:lstStyle/>
          <a:p>
            <a:pPr>
              <a:defRPr/>
            </a:pPr>
            <a:fld id="{447500A6-EA55-4D3C-B506-6243C05DBBB3}" type="slidenum">
              <a:rPr lang="ar-EG"/>
              <a:pPr>
                <a:defRPr/>
              </a:pPr>
              <a:t>130</a:t>
            </a:fld>
            <a:endParaRPr lang="ar-EG"/>
          </a:p>
        </p:txBody>
      </p:sp>
      <p:sp>
        <p:nvSpPr>
          <p:cNvPr id="4" name="Rectangle 3"/>
          <p:cNvSpPr/>
          <p:nvPr/>
        </p:nvSpPr>
        <p:spPr>
          <a:xfrm>
            <a:off x="785786" y="1500174"/>
            <a:ext cx="7286676" cy="923330"/>
          </a:xfrm>
          <a:prstGeom prst="rect">
            <a:avLst/>
          </a:prstGeom>
          <a:noFill/>
        </p:spPr>
        <p:txBody>
          <a:bodyPr>
            <a:spAutoFit/>
          </a:bodyPr>
          <a:lstStyle/>
          <a:p>
            <a:pPr algn="ctr" fontAlgn="auto">
              <a:spcBef>
                <a:spcPts val="0"/>
              </a:spcBef>
              <a:spcAft>
                <a:spcPts val="0"/>
              </a:spcAft>
              <a:defRPr/>
            </a:pPr>
            <a:r>
              <a:rPr lang="ar-EG" sz="5400" b="1" dirty="0">
                <a:ln w="31550" cmpd="sng">
                  <a:solidFill>
                    <a:srgbClr val="C00000"/>
                  </a:solidFill>
                  <a:prstDash val="solid"/>
                </a:ln>
                <a:solidFill>
                  <a:srgbClr val="FF0000"/>
                </a:solidFill>
                <a:effectLst>
                  <a:outerShdw blurRad="41275" dist="12700" dir="12000000" algn="tl" rotWithShape="0">
                    <a:srgbClr val="000000">
                      <a:alpha val="40000"/>
                    </a:srgbClr>
                  </a:outerShdw>
                  <a:reflection blurRad="6350" stA="60000" endA="900" endPos="58000" dir="5400000" sy="-100000" algn="bl" rotWithShape="0"/>
                </a:effectLst>
                <a:latin typeface="+mn-lt"/>
                <a:cs typeface="+mn-cs"/>
              </a:rPr>
              <a:t>نشكركم</a:t>
            </a:r>
            <a:r>
              <a:rPr lang="ar-EG" sz="5400" b="1" dirty="0">
                <a:ln w="31550" cmpd="sng">
                  <a:solidFill>
                    <a:srgbClr val="C00000"/>
                  </a:solidFill>
                  <a:prstDash val="solid"/>
                </a:ln>
                <a:solidFill>
                  <a:srgbClr val="FF0000"/>
                </a:solidFill>
                <a:effectLst>
                  <a:outerShdw blurRad="41275" dist="12700" dir="12000000" algn="tl" rotWithShape="0">
                    <a:srgbClr val="000000">
                      <a:alpha val="40000"/>
                    </a:srgbClr>
                  </a:outerShdw>
                </a:effectLst>
                <a:latin typeface="+mn-lt"/>
                <a:cs typeface="+mn-cs"/>
              </a:rPr>
              <a:t> </a:t>
            </a:r>
            <a:r>
              <a:rPr lang="ar-EG" sz="5400" b="1" dirty="0">
                <a:ln w="31550" cmpd="sng">
                  <a:solidFill>
                    <a:srgbClr val="C00000"/>
                  </a:solidFill>
                  <a:prstDash val="solid"/>
                </a:ln>
                <a:solidFill>
                  <a:srgbClr val="FF0000"/>
                </a:solidFill>
                <a:effectLst>
                  <a:outerShdw blurRad="41275" dist="12700" dir="12000000" algn="tl" rotWithShape="0">
                    <a:srgbClr val="000000">
                      <a:alpha val="40000"/>
                    </a:srgbClr>
                  </a:outerShdw>
                  <a:reflection blurRad="6350" stA="60000" endA="900" endPos="58000" dir="5400000" sy="-100000" algn="bl" rotWithShape="0"/>
                </a:effectLst>
                <a:latin typeface="+mn-lt"/>
                <a:cs typeface="+mn-cs"/>
              </a:rPr>
              <a:t>علي</a:t>
            </a:r>
            <a:r>
              <a:rPr lang="ar-EG" sz="5400" b="1" dirty="0">
                <a:ln w="31550" cmpd="sng">
                  <a:solidFill>
                    <a:srgbClr val="C00000"/>
                  </a:solidFill>
                  <a:prstDash val="solid"/>
                </a:ln>
                <a:solidFill>
                  <a:srgbClr val="FF0000"/>
                </a:solidFill>
                <a:effectLst>
                  <a:outerShdw blurRad="41275" dist="12700" dir="12000000" algn="tl" rotWithShape="0">
                    <a:srgbClr val="000000">
                      <a:alpha val="40000"/>
                    </a:srgbClr>
                  </a:outerShdw>
                </a:effectLst>
                <a:latin typeface="+mn-lt"/>
                <a:cs typeface="+mn-cs"/>
              </a:rPr>
              <a:t> </a:t>
            </a:r>
            <a:r>
              <a:rPr lang="ar-EG" sz="5400" b="1" dirty="0">
                <a:ln w="31550" cmpd="sng">
                  <a:solidFill>
                    <a:srgbClr val="C00000"/>
                  </a:solidFill>
                  <a:prstDash val="solid"/>
                </a:ln>
                <a:solidFill>
                  <a:srgbClr val="FF0000"/>
                </a:solidFill>
                <a:effectLst>
                  <a:outerShdw blurRad="41275" dist="12700" dir="12000000" algn="tl" rotWithShape="0">
                    <a:srgbClr val="000000">
                      <a:alpha val="40000"/>
                    </a:srgbClr>
                  </a:outerShdw>
                  <a:reflection blurRad="6350" stA="60000" endA="900" endPos="58000" dir="5400000" sy="-100000" algn="bl" rotWithShape="0"/>
                </a:effectLst>
                <a:latin typeface="+mn-lt"/>
                <a:cs typeface="+mn-cs"/>
              </a:rPr>
              <a:t>حسن</a:t>
            </a:r>
            <a:r>
              <a:rPr lang="ar-EG" sz="5400" b="1" dirty="0">
                <a:ln w="31550" cmpd="sng">
                  <a:solidFill>
                    <a:srgbClr val="C00000"/>
                  </a:solidFill>
                  <a:prstDash val="solid"/>
                </a:ln>
                <a:solidFill>
                  <a:srgbClr val="FF0000"/>
                </a:solidFill>
                <a:effectLst>
                  <a:outerShdw blurRad="41275" dist="12700" dir="12000000" algn="tl" rotWithShape="0">
                    <a:srgbClr val="000000">
                      <a:alpha val="40000"/>
                    </a:srgbClr>
                  </a:outerShdw>
                </a:effectLst>
                <a:latin typeface="+mn-lt"/>
                <a:cs typeface="+mn-cs"/>
              </a:rPr>
              <a:t> </a:t>
            </a:r>
            <a:r>
              <a:rPr lang="ar-EG" sz="5400" b="1" dirty="0">
                <a:ln w="31550" cmpd="sng">
                  <a:solidFill>
                    <a:srgbClr val="C00000"/>
                  </a:solidFill>
                  <a:prstDash val="solid"/>
                </a:ln>
                <a:solidFill>
                  <a:srgbClr val="FF0000"/>
                </a:solidFill>
                <a:effectLst>
                  <a:outerShdw blurRad="41275" dist="12700" dir="12000000" algn="tl" rotWithShape="0">
                    <a:srgbClr val="000000">
                      <a:alpha val="40000"/>
                    </a:srgbClr>
                  </a:outerShdw>
                  <a:reflection blurRad="6350" stA="60000" endA="900" endPos="58000" dir="5400000" sy="-100000" algn="bl" rotWithShape="0"/>
                </a:effectLst>
                <a:latin typeface="+mn-lt"/>
                <a:cs typeface="+mn-cs"/>
              </a:rPr>
              <a:t>استماعكم</a:t>
            </a:r>
            <a:endParaRPr lang="en-US" sz="5400" b="1" dirty="0">
              <a:ln w="31550" cmpd="sng">
                <a:solidFill>
                  <a:srgbClr val="C00000"/>
                </a:solidFill>
                <a:prstDash val="solid"/>
              </a:ln>
              <a:solidFill>
                <a:srgbClr val="FF0000"/>
              </a:solidFill>
              <a:effectLst>
                <a:outerShdw blurRad="41275" dist="12700" dir="12000000" algn="tl" rotWithShape="0">
                  <a:srgbClr val="000000">
                    <a:alpha val="40000"/>
                  </a:srgbClr>
                </a:outerShdw>
                <a:reflection blurRad="6350" stA="60000" endA="900" endPos="58000" dir="5400000" sy="-100000" algn="bl" rotWithShape="0"/>
              </a:effectLst>
              <a:latin typeface="+mn-lt"/>
              <a:cs typeface="+mn-cs"/>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a_coffee.jpg"/>
          <p:cNvPicPr>
            <a:picLocks noGrp="1" noChangeAspect="1"/>
          </p:cNvPicPr>
          <p:nvPr>
            <p:ph idx="1"/>
          </p:nvPr>
        </p:nvPicPr>
        <p:blipFill>
          <a:blip r:embed="rId2" cstate="print"/>
          <a:stretch>
            <a:fillRect/>
          </a:stretch>
        </p:blipFill>
        <p:spPr>
          <a:xfrm>
            <a:off x="611560" y="764704"/>
            <a:ext cx="5184576" cy="5184576"/>
          </a:xfrm>
        </p:spPr>
      </p:pic>
      <p:sp>
        <p:nvSpPr>
          <p:cNvPr id="2" name="Title 1"/>
          <p:cNvSpPr>
            <a:spLocks noGrp="1"/>
          </p:cNvSpPr>
          <p:nvPr>
            <p:ph type="title"/>
          </p:nvPr>
        </p:nvSpPr>
        <p:spPr>
          <a:xfrm>
            <a:off x="3995936" y="274638"/>
            <a:ext cx="4690864" cy="5458618"/>
          </a:xfrm>
        </p:spPr>
        <p:txBody>
          <a:bodyPr/>
          <a:lstStyle/>
          <a:p>
            <a:r>
              <a:rPr lang="ar-EG" sz="6600" dirty="0" smtClean="0">
                <a:solidFill>
                  <a:srgbClr val="FFFF00"/>
                </a:solidFill>
              </a:rPr>
              <a:t> تجنب المشروبات التى تحتوى على الكافيين مثل القهوة و الشاى .                </a:t>
            </a:r>
            <a:endParaRPr lang="en-US" sz="6600" dirty="0">
              <a:solidFill>
                <a:srgbClr val="FFFF00"/>
              </a:solidFill>
            </a:endParaRPr>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14</a:t>
            </a:fld>
            <a:endParaRPr lang="ar-EG"/>
          </a:p>
        </p:txBody>
      </p:sp>
    </p:spTree>
  </p:cSld>
  <p:clrMapOvr>
    <a:masterClrMapping/>
  </p:clrMapOvr>
  <p:transition spd="slow">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54838_1190482653.jpg"/>
          <p:cNvPicPr>
            <a:picLocks noGrp="1" noChangeAspect="1"/>
          </p:cNvPicPr>
          <p:nvPr>
            <p:ph idx="1"/>
          </p:nvPr>
        </p:nvPicPr>
        <p:blipFill>
          <a:blip r:embed="rId2" cstate="print"/>
          <a:stretch>
            <a:fillRect/>
          </a:stretch>
        </p:blipFill>
        <p:spPr>
          <a:xfrm>
            <a:off x="1115616" y="404664"/>
            <a:ext cx="6912768" cy="5184576"/>
          </a:xfrm>
        </p:spPr>
      </p:pic>
      <p:sp>
        <p:nvSpPr>
          <p:cNvPr id="2" name="Title 1"/>
          <p:cNvSpPr>
            <a:spLocks noGrp="1"/>
          </p:cNvSpPr>
          <p:nvPr>
            <p:ph type="title"/>
          </p:nvPr>
        </p:nvSpPr>
        <p:spPr>
          <a:xfrm>
            <a:off x="395536" y="3933056"/>
            <a:ext cx="8229600" cy="2448272"/>
          </a:xfrm>
        </p:spPr>
        <p:txBody>
          <a:bodyPr/>
          <a:lstStyle/>
          <a:p>
            <a:r>
              <a:rPr lang="ar-EG" sz="6600" dirty="0" smtClean="0">
                <a:solidFill>
                  <a:srgbClr val="FFFF00"/>
                </a:solidFill>
              </a:rPr>
              <a:t> تجنب أكل الوجبات الساخنة او الحارة او الدسمة.</a:t>
            </a:r>
            <a:endParaRPr lang="en-US" sz="6600" dirty="0">
              <a:solidFill>
                <a:srgbClr val="FFFF00"/>
              </a:solidFill>
            </a:endParaRPr>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15</a:t>
            </a:fld>
            <a:endParaRPr lang="ar-EG"/>
          </a:p>
        </p:txBody>
      </p:sp>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4088" y="274638"/>
            <a:ext cx="3322712" cy="5818658"/>
          </a:xfrm>
        </p:spPr>
        <p:txBody>
          <a:bodyPr/>
          <a:lstStyle/>
          <a:p>
            <a:r>
              <a:rPr lang="ar-EG" dirty="0" smtClean="0"/>
              <a:t>ارتداء الملابس الخفيفة</a:t>
            </a:r>
            <a:endParaRPr lang="ar-EG" dirty="0"/>
          </a:p>
        </p:txBody>
      </p:sp>
      <p:sp>
        <p:nvSpPr>
          <p:cNvPr id="3" name="Content Placeholder 2"/>
          <p:cNvSpPr>
            <a:spLocks noGrp="1"/>
          </p:cNvSpPr>
          <p:nvPr>
            <p:ph idx="1"/>
          </p:nvPr>
        </p:nvSpPr>
        <p:spPr/>
        <p:txBody>
          <a:bodyPr/>
          <a:lstStyle/>
          <a:p>
            <a:endParaRPr lang="ar-EG"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16</a:t>
            </a:fld>
            <a:endParaRPr lang="ar-EG"/>
          </a:p>
        </p:txBody>
      </p:sp>
      <p:pic>
        <p:nvPicPr>
          <p:cNvPr id="277506" name="Picture 2" descr="C:\Users\Adel\Desktop\nmm9579mp8dh.jpg"/>
          <p:cNvPicPr>
            <a:picLocks noChangeAspect="1" noChangeArrowheads="1"/>
          </p:cNvPicPr>
          <p:nvPr/>
        </p:nvPicPr>
        <p:blipFill>
          <a:blip r:embed="rId2" cstate="print"/>
          <a:srcRect/>
          <a:stretch>
            <a:fillRect/>
          </a:stretch>
        </p:blipFill>
        <p:spPr bwMode="auto">
          <a:xfrm>
            <a:off x="467544" y="404664"/>
            <a:ext cx="4548889" cy="5688632"/>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6000" b="1" u="sng" dirty="0" smtClean="0"/>
              <a:t>تأثير البرودة على جسم الانسان</a:t>
            </a:r>
            <a:endParaRPr lang="en-US" sz="6000" b="1" u="sng" dirty="0"/>
          </a:p>
        </p:txBody>
      </p:sp>
      <p:sp>
        <p:nvSpPr>
          <p:cNvPr id="3" name="Content Placeholder 2"/>
          <p:cNvSpPr>
            <a:spLocks noGrp="1"/>
          </p:cNvSpPr>
          <p:nvPr>
            <p:ph idx="1"/>
          </p:nvPr>
        </p:nvSpPr>
        <p:spPr>
          <a:xfrm>
            <a:off x="500034" y="1857364"/>
            <a:ext cx="8229600" cy="4525963"/>
          </a:xfrm>
        </p:spPr>
        <p:txBody>
          <a:bodyPr/>
          <a:lstStyle/>
          <a:p>
            <a:pPr algn="ctr"/>
            <a:r>
              <a:rPr lang="ar-EG" sz="4400" dirty="0" smtClean="0"/>
              <a:t>نتيجة لعدم استعمال وسائل الوقاية من التجمد أثناء العمل مع الأغذية المجمدة أو أماكن التبريد عموماً , يتعرض الانسان لتلف أنسجة الأطراف مثل الساعدين واليدين والساقين والأنف و الذقن</a:t>
            </a:r>
            <a:endParaRPr lang="en-US" sz="44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3923728949_d54cc23d15_o.jpg"/>
          <p:cNvPicPr>
            <a:picLocks noGrp="1" noChangeAspect="1"/>
          </p:cNvPicPr>
          <p:nvPr>
            <p:ph idx="1"/>
          </p:nvPr>
        </p:nvPicPr>
        <p:blipFill>
          <a:blip r:embed="rId2" cstate="print"/>
          <a:stretch>
            <a:fillRect/>
          </a:stretch>
        </p:blipFill>
        <p:spPr>
          <a:xfrm>
            <a:off x="71406" y="71438"/>
            <a:ext cx="9001124" cy="6286520"/>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18</a:t>
            </a:fld>
            <a:endParaRPr lang="ar-EG"/>
          </a:p>
        </p:txBody>
      </p:sp>
    </p:spTree>
  </p:cSld>
  <p:clrMapOvr>
    <a:masterClrMapping/>
  </p:clrMapOvr>
  <p:transition spd="slow">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freezing%255B2%255D.jpg"/>
          <p:cNvPicPr>
            <a:picLocks noGrp="1" noChangeAspect="1"/>
          </p:cNvPicPr>
          <p:nvPr>
            <p:ph idx="1"/>
          </p:nvPr>
        </p:nvPicPr>
        <p:blipFill>
          <a:blip r:embed="rId2" cstate="print"/>
          <a:stretch>
            <a:fillRect/>
          </a:stretch>
        </p:blipFill>
        <p:spPr>
          <a:xfrm>
            <a:off x="142876" y="71438"/>
            <a:ext cx="8929718" cy="6429396"/>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19</a:t>
            </a:fld>
            <a:endParaRPr lang="ar-EG"/>
          </a:p>
        </p:txBody>
      </p:sp>
    </p:spTree>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2B77140E-AC87-42CD-8D96-0BC961F952D0}" type="slidenum">
              <a:rPr lang="ar-EG" smtClean="0"/>
              <a:pPr>
                <a:defRPr/>
              </a:pPr>
              <a:t>2</a:t>
            </a:fld>
            <a:endParaRPr lang="ar-EG"/>
          </a:p>
        </p:txBody>
      </p:sp>
      <p:sp>
        <p:nvSpPr>
          <p:cNvPr id="6" name="Rectangle 5"/>
          <p:cNvSpPr/>
          <p:nvPr/>
        </p:nvSpPr>
        <p:spPr>
          <a:xfrm>
            <a:off x="500034" y="928670"/>
            <a:ext cx="8072494" cy="6001643"/>
          </a:xfrm>
          <a:prstGeom prst="rect">
            <a:avLst/>
          </a:prstGeom>
        </p:spPr>
        <p:txBody>
          <a:bodyPr wrap="square">
            <a:spAutoFit/>
          </a:bodyPr>
          <a:lstStyle/>
          <a:p>
            <a:pPr marL="914400" lvl="0" indent="-914400">
              <a:buFont typeface="+mj-lt"/>
              <a:buAutoNum type="arabicPeriod"/>
            </a:pPr>
            <a:r>
              <a:rPr lang="ar-EG" sz="4800" b="1" dirty="0" smtClean="0">
                <a:ln w="11430"/>
                <a:effectLst>
                  <a:outerShdw blurRad="80000" dist="40000" dir="5040000" algn="tl">
                    <a:srgbClr val="000000">
                      <a:alpha val="30000"/>
                    </a:srgbClr>
                  </a:outerShdw>
                </a:effectLst>
              </a:rPr>
              <a:t>الوطأة الحرارية والبرودة </a:t>
            </a:r>
            <a:endParaRPr lang="en-US" sz="4800" b="1" dirty="0" smtClean="0">
              <a:ln w="11430"/>
              <a:effectLst>
                <a:outerShdw blurRad="80000" dist="40000" dir="5040000" algn="tl">
                  <a:srgbClr val="000000">
                    <a:alpha val="30000"/>
                  </a:srgbClr>
                </a:outerShdw>
              </a:effectLst>
            </a:endParaRPr>
          </a:p>
          <a:p>
            <a:pPr marL="914400" lvl="0" indent="-914400">
              <a:buFont typeface="+mj-lt"/>
              <a:buAutoNum type="arabicPeriod"/>
            </a:pPr>
            <a:r>
              <a:rPr lang="ar-EG" sz="4800" b="1" dirty="0" smtClean="0">
                <a:ln w="11430"/>
                <a:effectLst>
                  <a:outerShdw blurRad="80000" dist="40000" dir="5040000" algn="tl">
                    <a:srgbClr val="000000">
                      <a:alpha val="30000"/>
                    </a:srgbClr>
                  </a:outerShdw>
                </a:effectLst>
              </a:rPr>
              <a:t>الضوضاء والاهتزازات</a:t>
            </a:r>
            <a:endParaRPr lang="en-US" sz="4800" b="1" dirty="0" smtClean="0">
              <a:ln w="11430"/>
              <a:effectLst>
                <a:outerShdw blurRad="80000" dist="40000" dir="5040000" algn="tl">
                  <a:srgbClr val="000000">
                    <a:alpha val="30000"/>
                  </a:srgbClr>
                </a:outerShdw>
              </a:effectLst>
            </a:endParaRPr>
          </a:p>
          <a:p>
            <a:pPr marL="914400" lvl="0" indent="-914400">
              <a:buFont typeface="+mj-lt"/>
              <a:buAutoNum type="arabicPeriod"/>
            </a:pPr>
            <a:r>
              <a:rPr lang="ar-EG" sz="4800" b="1" dirty="0" smtClean="0">
                <a:ln w="11430"/>
                <a:effectLst>
                  <a:outerShdw blurRad="80000" dist="40000" dir="5040000" algn="tl">
                    <a:srgbClr val="000000">
                      <a:alpha val="30000"/>
                    </a:srgbClr>
                  </a:outerShdw>
                </a:effectLst>
              </a:rPr>
              <a:t>الإضاءة</a:t>
            </a:r>
            <a:endParaRPr lang="en-US" sz="4800" b="1" dirty="0" smtClean="0">
              <a:ln w="11430"/>
              <a:effectLst>
                <a:outerShdw blurRad="80000" dist="40000" dir="5040000" algn="tl">
                  <a:srgbClr val="000000">
                    <a:alpha val="30000"/>
                  </a:srgbClr>
                </a:outerShdw>
              </a:effectLst>
            </a:endParaRPr>
          </a:p>
          <a:p>
            <a:pPr marL="914400" lvl="0" indent="-914400">
              <a:buFont typeface="+mj-lt"/>
              <a:buAutoNum type="arabicPeriod"/>
            </a:pPr>
            <a:r>
              <a:rPr lang="ar-EG" sz="4800" b="1" dirty="0" smtClean="0">
                <a:ln w="11430"/>
                <a:effectLst>
                  <a:outerShdw blurRad="80000" dist="40000" dir="5040000" algn="tl">
                    <a:srgbClr val="000000">
                      <a:alpha val="30000"/>
                    </a:srgbClr>
                  </a:outerShdw>
                </a:effectLst>
              </a:rPr>
              <a:t>الإشعاعات الضارة والخطرة</a:t>
            </a:r>
          </a:p>
          <a:p>
            <a:pPr marL="914400" lvl="0" indent="-914400">
              <a:buFont typeface="+mj-lt"/>
              <a:buAutoNum type="arabicPeriod"/>
            </a:pPr>
            <a:r>
              <a:rPr lang="ar-EG" sz="4800" b="1" dirty="0" smtClean="0">
                <a:ln w="11430"/>
                <a:effectLst>
                  <a:outerShdw blurRad="80000" dist="40000" dir="5040000" algn="tl">
                    <a:srgbClr val="000000">
                      <a:alpha val="30000"/>
                    </a:srgbClr>
                  </a:outerShdw>
                </a:effectLst>
              </a:rPr>
              <a:t>تغيرات الضغط الجوي</a:t>
            </a:r>
            <a:endParaRPr lang="en-US" sz="4800" b="1" dirty="0" smtClean="0">
              <a:ln w="11430"/>
              <a:effectLst>
                <a:outerShdw blurRad="80000" dist="40000" dir="5040000" algn="tl">
                  <a:srgbClr val="000000">
                    <a:alpha val="30000"/>
                  </a:srgbClr>
                </a:outerShdw>
              </a:effectLst>
            </a:endParaRPr>
          </a:p>
          <a:p>
            <a:pPr marL="914400" lvl="0" indent="-914400">
              <a:buFont typeface="+mj-lt"/>
              <a:buAutoNum type="arabicPeriod"/>
            </a:pPr>
            <a:r>
              <a:rPr lang="ar-EG" sz="4800" b="1" dirty="0" smtClean="0">
                <a:ln w="11430"/>
                <a:effectLst>
                  <a:outerShdw blurRad="80000" dist="40000" dir="5040000" algn="tl">
                    <a:srgbClr val="000000">
                      <a:alpha val="30000"/>
                    </a:srgbClr>
                  </a:outerShdw>
                </a:effectLst>
              </a:rPr>
              <a:t>الكهرباء الاستاتيكية والديناميكية</a:t>
            </a:r>
            <a:endParaRPr lang="en-US" sz="4800" b="1" dirty="0" smtClean="0">
              <a:ln w="11430"/>
              <a:effectLst>
                <a:outerShdw blurRad="80000" dist="40000" dir="5040000" algn="tl">
                  <a:srgbClr val="000000">
                    <a:alpha val="30000"/>
                  </a:srgbClr>
                </a:outerShdw>
              </a:effectLst>
            </a:endParaRPr>
          </a:p>
          <a:p>
            <a:pPr marL="914400" lvl="0" indent="-914400">
              <a:buFont typeface="+mj-lt"/>
              <a:buAutoNum type="arabicPeriod"/>
            </a:pPr>
            <a:r>
              <a:rPr lang="ar-EG" sz="4800" b="1" dirty="0" smtClean="0">
                <a:ln w="11430"/>
                <a:effectLst>
                  <a:outerShdw blurRad="80000" dist="40000" dir="5040000" algn="tl">
                    <a:srgbClr val="000000">
                      <a:alpha val="30000"/>
                    </a:srgbClr>
                  </a:outerShdw>
                </a:effectLst>
              </a:rPr>
              <a:t>مخاطر الانفجار</a:t>
            </a:r>
            <a:endParaRPr lang="en-US" sz="4800" b="1" dirty="0" smtClean="0">
              <a:ln w="11430"/>
              <a:effectLst>
                <a:outerShdw blurRad="80000" dist="40000" dir="5040000" algn="tl">
                  <a:srgbClr val="000000">
                    <a:alpha val="30000"/>
                  </a:srgbClr>
                </a:outerShdw>
              </a:effectLst>
            </a:endParaRPr>
          </a:p>
          <a:p>
            <a:pPr marL="914400" indent="-914400">
              <a:buFont typeface="+mj-lt"/>
              <a:buAutoNum type="arabicPeriod"/>
            </a:pPr>
            <a:endParaRPr lang="ar-EG" sz="4800" b="1" dirty="0">
              <a:ln w="11430"/>
              <a:effectLst>
                <a:outerShdw blurRad="80000" dist="40000" dir="5040000" algn="tl">
                  <a:srgbClr val="000000">
                    <a:alpha val="30000"/>
                  </a:srgbClr>
                </a:outerShdw>
              </a:effectLst>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20</a:t>
            </a:fld>
            <a:endParaRPr lang="ar-EG"/>
          </a:p>
        </p:txBody>
      </p:sp>
      <p:pic>
        <p:nvPicPr>
          <p:cNvPr id="6" name="‪Taiwan man freezes to death in factory cold room‬‏ - YouTube.mp4">
            <a:hlinkClick r:id="" action="ppaction://media"/>
          </p:cNvPr>
          <p:cNvPicPr>
            <a:picLocks noGrp="1" noRot="1" noChangeAspect="1"/>
          </p:cNvPicPr>
          <p:nvPr>
            <p:ph idx="1"/>
            <a:videoFile r:link="rId1"/>
          </p:nvPr>
        </p:nvPicPr>
        <p:blipFill>
          <a:blip r:embed="rId3" cstate="print"/>
          <a:stretch>
            <a:fillRect/>
          </a:stretch>
        </p:blipFill>
        <p:spPr>
          <a:xfrm>
            <a:off x="107504" y="620688"/>
            <a:ext cx="8960996" cy="504056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0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071810"/>
            <a:ext cx="7772400" cy="1470025"/>
          </a:xfrm>
        </p:spPr>
        <p:txBody>
          <a:bodyPr/>
          <a:lstStyle/>
          <a:p>
            <a:pPr lvl="0"/>
            <a:r>
              <a:rPr lang="ar-EG" sz="7200" b="1" dirty="0" smtClean="0">
                <a:ln w="11430"/>
                <a:effectLst>
                  <a:outerShdw blurRad="80000" dist="40000" dir="5040000" algn="tl">
                    <a:srgbClr val="000000">
                      <a:alpha val="30000"/>
                    </a:srgbClr>
                  </a:outerShdw>
                </a:effectLst>
              </a:rPr>
              <a:t>2- الضوضاء </a:t>
            </a:r>
            <a:r>
              <a:rPr lang="en-US" sz="7200" b="1" dirty="0" smtClean="0">
                <a:ln w="11430"/>
                <a:effectLst>
                  <a:outerShdw blurRad="80000" dist="40000" dir="5040000" algn="tl">
                    <a:srgbClr val="000000">
                      <a:alpha val="30000"/>
                    </a:srgbClr>
                  </a:outerShdw>
                </a:effectLst>
              </a:rPr>
              <a:t/>
            </a:r>
            <a:br>
              <a:rPr lang="en-US" sz="7200" b="1" dirty="0" smtClean="0">
                <a:ln w="11430"/>
                <a:effectLst>
                  <a:outerShdw blurRad="80000" dist="40000" dir="5040000" algn="tl">
                    <a:srgbClr val="000000">
                      <a:alpha val="30000"/>
                    </a:srgbClr>
                  </a:outerShdw>
                </a:effectLst>
              </a:rPr>
            </a:br>
            <a:endParaRPr lang="en-US" sz="72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2B77140E-AC87-42CD-8D96-0BC961F952D0}" type="slidenum">
              <a:rPr lang="ar-EG" smtClean="0"/>
              <a:pPr>
                <a:defRPr/>
              </a:pPr>
              <a:t>21</a:t>
            </a:fld>
            <a:endParaRPr lang="ar-EG"/>
          </a:p>
        </p:txBody>
      </p:sp>
    </p:spTree>
  </p:cSld>
  <p:clrMapOvr>
    <a:masterClrMapping/>
  </p:clrMapOvr>
  <p:transition spd="slow">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2051" name="Content Placeholder 2"/>
          <p:cNvSpPr>
            <a:spLocks noGrp="1"/>
          </p:cNvSpPr>
          <p:nvPr>
            <p:ph idx="1"/>
          </p:nvPr>
        </p:nvSpPr>
        <p:spPr>
          <a:xfrm>
            <a:off x="571472" y="1500174"/>
            <a:ext cx="8043862" cy="4054475"/>
          </a:xfrm>
        </p:spPr>
        <p:txBody>
          <a:bodyPr/>
          <a:lstStyle/>
          <a:p>
            <a:pPr algn="ctr" eaLnBrk="1" hangingPunct="1"/>
            <a:r>
              <a:rPr lang="ar-EG" sz="4400" dirty="0" smtClean="0"/>
              <a:t>يعتبر التعرض للضوضاء من أكثر مسببات المخاطر الصحية التي يتعرض لها العاملين في المواقع الصناعية ، وتعرف الضوضاء بأنها الصوت غير المرغوب فيه والذي نتعرض له بصفة مستمرة في المنزل ، في الطريق وفى مواقع العمل المختلفة.</a:t>
            </a:r>
            <a:endParaRPr lang="en-US" sz="4400" b="1" dirty="0" smtClean="0">
              <a:cs typeface="Arial" charset="0"/>
            </a:endParaRPr>
          </a:p>
        </p:txBody>
      </p:sp>
      <p:sp>
        <p:nvSpPr>
          <p:cNvPr id="5" name="Footer Placeholder 4"/>
          <p:cNvSpPr>
            <a:spLocks noGrp="1"/>
          </p:cNvSpPr>
          <p:nvPr>
            <p:ph type="ftr" sz="quarter" idx="11"/>
          </p:nvPr>
        </p:nvSpPr>
        <p:spPr/>
        <p:txBody>
          <a:bodyPr/>
          <a:lstStyle/>
          <a:p>
            <a:pPr>
              <a:defRPr/>
            </a:pPr>
            <a:r>
              <a:rPr lang="en-US"/>
              <a:t>Geologist Adel Yousef</a:t>
            </a:r>
            <a:endParaRPr lang="ar-EG"/>
          </a:p>
        </p:txBody>
      </p:sp>
      <p:sp>
        <p:nvSpPr>
          <p:cNvPr id="4" name="Slide Number Placeholder 3"/>
          <p:cNvSpPr>
            <a:spLocks noGrp="1"/>
          </p:cNvSpPr>
          <p:nvPr>
            <p:ph type="sldNum" sz="quarter" idx="12"/>
          </p:nvPr>
        </p:nvSpPr>
        <p:spPr/>
        <p:txBody>
          <a:bodyPr/>
          <a:lstStyle/>
          <a:p>
            <a:pPr>
              <a:defRPr/>
            </a:pPr>
            <a:fld id="{F127F21B-B493-41BF-A506-37C9299E22EA}" type="slidenum">
              <a:rPr lang="ar-EG"/>
              <a:pPr>
                <a:defRPr/>
              </a:pPr>
              <a:t>22</a:t>
            </a:fld>
            <a:endParaRPr lang="ar-EG"/>
          </a:p>
        </p:txBody>
      </p:sp>
    </p:spTree>
  </p:cSld>
  <p:clrMapOvr>
    <a:masterClrMapping/>
  </p:clrMapOvr>
  <p:transition spd="slow">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8229600" cy="1143000"/>
          </a:xfrm>
        </p:spPr>
        <p:txBody>
          <a:bodyPr/>
          <a:lstStyle/>
          <a:p>
            <a:r>
              <a:rPr lang="ar-EG" sz="6600" b="1" dirty="0" smtClean="0"/>
              <a:t>أنواع الصوت	</a:t>
            </a:r>
            <a:endParaRPr lang="en-US" sz="6600" b="1" dirty="0"/>
          </a:p>
        </p:txBody>
      </p:sp>
      <p:sp>
        <p:nvSpPr>
          <p:cNvPr id="3" name="Content Placeholder 2"/>
          <p:cNvSpPr>
            <a:spLocks noGrp="1"/>
          </p:cNvSpPr>
          <p:nvPr>
            <p:ph idx="1"/>
          </p:nvPr>
        </p:nvSpPr>
        <p:spPr>
          <a:xfrm>
            <a:off x="539552" y="2332037"/>
            <a:ext cx="8373616" cy="4525963"/>
          </a:xfrm>
        </p:spPr>
        <p:txBody>
          <a:bodyPr/>
          <a:lstStyle/>
          <a:p>
            <a:r>
              <a:rPr lang="ar-EG" sz="4000" b="1" dirty="0" smtClean="0"/>
              <a:t>الصوت المستمر</a:t>
            </a:r>
            <a:r>
              <a:rPr lang="en-US" sz="4000" dirty="0" smtClean="0"/>
              <a:t> </a:t>
            </a:r>
            <a:r>
              <a:rPr lang="ar-EG" sz="4000" dirty="0" smtClean="0"/>
              <a:t>( مثل صوت الماكينات ) </a:t>
            </a:r>
          </a:p>
          <a:p>
            <a:r>
              <a:rPr lang="ar-EG" sz="4000" b="1" dirty="0" smtClean="0"/>
              <a:t>الصوت المتقطع</a:t>
            </a:r>
            <a:r>
              <a:rPr lang="ar-EG" sz="4000" dirty="0" smtClean="0"/>
              <a:t> ( النبضي مثل صوت المكابس)</a:t>
            </a:r>
          </a:p>
          <a:p>
            <a:r>
              <a:rPr lang="ar-EG" sz="4000" b="1" dirty="0" smtClean="0"/>
              <a:t>الصوت النادر</a:t>
            </a:r>
            <a:r>
              <a:rPr lang="ar-EG" sz="4000" dirty="0" smtClean="0"/>
              <a:t> ( كصوت انطلاق مدفع أو طائرة)</a:t>
            </a:r>
            <a:endParaRPr lang="en-US" sz="4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23</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24</a:t>
            </a:fld>
            <a:endParaRPr lang="ar-EG"/>
          </a:p>
        </p:txBody>
      </p:sp>
      <p:pic>
        <p:nvPicPr>
          <p:cNvPr id="246786" name="Picture 2"/>
          <p:cNvPicPr>
            <a:picLocks noChangeAspect="1" noChangeArrowheads="1"/>
          </p:cNvPicPr>
          <p:nvPr/>
        </p:nvPicPr>
        <p:blipFill>
          <a:blip r:embed="rId2" cstate="print"/>
          <a:srcRect/>
          <a:stretch>
            <a:fillRect/>
          </a:stretch>
        </p:blipFill>
        <p:spPr bwMode="auto">
          <a:xfrm>
            <a:off x="984448" y="584423"/>
            <a:ext cx="7620000" cy="5076825"/>
          </a:xfrm>
          <a:prstGeom prst="rect">
            <a:avLst/>
          </a:prstGeom>
          <a:noFill/>
          <a:ln w="9525">
            <a:noFill/>
            <a:miter lim="800000"/>
            <a:headEnd/>
            <a:tailEnd/>
          </a:ln>
          <a:effectLst/>
        </p:spPr>
      </p:pic>
    </p:spTree>
  </p:cSld>
  <p:clrMapOvr>
    <a:masterClrMapping/>
  </p:clrMapOvr>
  <p:transition spd="slow">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EG" b="1" dirty="0" smtClean="0"/>
              <a:t>الأذن البشرية</a:t>
            </a:r>
            <a:endParaRPr lang="en-US" b="1" dirty="0" smtClean="0">
              <a:cs typeface="Times New Roman" pitchFamily="18" charset="0"/>
            </a:endParaRPr>
          </a:p>
        </p:txBody>
      </p:sp>
      <p:sp>
        <p:nvSpPr>
          <p:cNvPr id="3075" name="Content Placeholder 2"/>
          <p:cNvSpPr>
            <a:spLocks noGrp="1"/>
          </p:cNvSpPr>
          <p:nvPr>
            <p:ph idx="1"/>
          </p:nvPr>
        </p:nvSpPr>
        <p:spPr>
          <a:xfrm>
            <a:off x="457200" y="1600200"/>
            <a:ext cx="8229600" cy="1543050"/>
          </a:xfrm>
        </p:spPr>
        <p:txBody>
          <a:bodyPr/>
          <a:lstStyle/>
          <a:p>
            <a:pPr eaLnBrk="1" hangingPunct="1"/>
            <a:r>
              <a:rPr lang="ar-EG" dirty="0" smtClean="0"/>
              <a:t>تتكون الأذن البشرية من ثلاثة أجزاء ، هي الأذن الخارجية ، الأذن الوسطى ، الأذن الداخلية</a:t>
            </a:r>
            <a:endParaRPr lang="en-US" b="1" dirty="0" smtClean="0">
              <a:cs typeface="Arial" charset="0"/>
            </a:endParaRPr>
          </a:p>
          <a:p>
            <a:pPr eaLnBrk="1" hangingPunct="1"/>
            <a:endParaRPr lang="ar-EG" dirty="0" smtClean="0"/>
          </a:p>
        </p:txBody>
      </p:sp>
      <p:sp>
        <p:nvSpPr>
          <p:cNvPr id="6" name="Footer Placeholder 5"/>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BB2530B5-F366-4C02-9B79-2BA253E5C769}" type="slidenum">
              <a:rPr lang="ar-EG"/>
              <a:pPr>
                <a:defRPr/>
              </a:pPr>
              <a:t>25</a:t>
            </a:fld>
            <a:endParaRPr lang="ar-EG"/>
          </a:p>
        </p:txBody>
      </p:sp>
      <p:pic>
        <p:nvPicPr>
          <p:cNvPr id="3076" name="Picture 2"/>
          <p:cNvPicPr>
            <a:picLocks noChangeArrowheads="1"/>
          </p:cNvPicPr>
          <p:nvPr/>
        </p:nvPicPr>
        <p:blipFill>
          <a:blip r:embed="rId2" cstate="print"/>
          <a:srcRect/>
          <a:stretch>
            <a:fillRect/>
          </a:stretch>
        </p:blipFill>
        <p:spPr bwMode="auto">
          <a:xfrm>
            <a:off x="1143000" y="2786063"/>
            <a:ext cx="7215188" cy="3357562"/>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2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2000" fill="hold"/>
                                        <p:tgtEl>
                                          <p:spTgt spid="3076"/>
                                        </p:tgtEl>
                                        <p:attrNameLst>
                                          <p:attrName>ppt_x</p:attrName>
                                        </p:attrNameLst>
                                      </p:cBhvr>
                                      <p:tavLst>
                                        <p:tav tm="0">
                                          <p:val>
                                            <p:strVal val="#ppt_x"/>
                                          </p:val>
                                        </p:tav>
                                        <p:tav tm="100000">
                                          <p:val>
                                            <p:strVal val="#ppt_x"/>
                                          </p:val>
                                        </p:tav>
                                      </p:tavLst>
                                    </p:anim>
                                    <p:anim calcmode="lin" valueType="num">
                                      <p:cBhvr additive="base">
                                        <p:cTn id="12" dur="2000" fill="hold"/>
                                        <p:tgtEl>
                                          <p:spTgt spid="30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596" y="1142984"/>
            <a:ext cx="8229600" cy="1143000"/>
          </a:xfrm>
        </p:spPr>
        <p:txBody>
          <a:bodyPr/>
          <a:lstStyle/>
          <a:p>
            <a:pPr marL="742950" indent="-742950" eaLnBrk="1" hangingPunct="1">
              <a:buFont typeface="Calibri" pitchFamily="34" charset="0"/>
              <a:buAutoNum type="arabicPeriod"/>
            </a:pPr>
            <a:r>
              <a:rPr lang="ar-EG" b="1" dirty="0" smtClean="0"/>
              <a:t>الأذن الخارجية</a:t>
            </a:r>
            <a:endParaRPr lang="en-US" b="1" dirty="0" smtClean="0">
              <a:cs typeface="Times New Roman" pitchFamily="18" charset="0"/>
            </a:endParaRPr>
          </a:p>
        </p:txBody>
      </p:sp>
      <p:sp>
        <p:nvSpPr>
          <p:cNvPr id="4099" name="Content Placeholder 2"/>
          <p:cNvSpPr>
            <a:spLocks noGrp="1"/>
          </p:cNvSpPr>
          <p:nvPr>
            <p:ph idx="1"/>
          </p:nvPr>
        </p:nvSpPr>
        <p:spPr>
          <a:xfrm>
            <a:off x="571472" y="2857496"/>
            <a:ext cx="8229600" cy="4525963"/>
          </a:xfrm>
        </p:spPr>
        <p:txBody>
          <a:bodyPr/>
          <a:lstStyle/>
          <a:p>
            <a:pPr eaLnBrk="1" hangingPunct="1"/>
            <a:r>
              <a:rPr lang="ar-EG" dirty="0" smtClean="0"/>
              <a:t>تقوم بتجميع الموجات الصوتية (ذبذبات الصوت) ونقلها خلال القناة السمعية إلى طبلة الأذن.</a:t>
            </a:r>
            <a:endParaRPr lang="en-US" b="1" dirty="0" smtClean="0">
              <a:cs typeface="Arial" charset="0"/>
            </a:endParaRPr>
          </a:p>
          <a:p>
            <a:pPr eaLnBrk="1" hangingPunct="1"/>
            <a:endParaRPr lang="ar-EG" dirty="0" smtClean="0"/>
          </a:p>
        </p:txBody>
      </p:sp>
      <p:sp>
        <p:nvSpPr>
          <p:cNvPr id="6" name="Footer Placeholder 5"/>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5BCA492B-8570-430C-9C14-0763E6A3CC53}" type="slidenum">
              <a:rPr lang="ar-EG"/>
              <a:pPr>
                <a:defRPr/>
              </a:pPr>
              <a:t>26</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2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marL="742950" indent="-742950" eaLnBrk="1" hangingPunct="1">
              <a:buFont typeface="Calibri" pitchFamily="34" charset="0"/>
              <a:buAutoNum type="arabicPeriod" startAt="2"/>
            </a:pPr>
            <a:r>
              <a:rPr lang="ar-EG" b="1" dirty="0" smtClean="0"/>
              <a:t>	الأذن الوسطى</a:t>
            </a:r>
            <a:endParaRPr lang="ar-EG" dirty="0" smtClean="0"/>
          </a:p>
        </p:txBody>
      </p:sp>
      <p:sp>
        <p:nvSpPr>
          <p:cNvPr id="5123" name="Content Placeholder 2"/>
          <p:cNvSpPr>
            <a:spLocks noGrp="1"/>
          </p:cNvSpPr>
          <p:nvPr>
            <p:ph idx="1"/>
          </p:nvPr>
        </p:nvSpPr>
        <p:spPr/>
        <p:txBody>
          <a:bodyPr/>
          <a:lstStyle/>
          <a:p>
            <a:pPr eaLnBrk="1" hangingPunct="1"/>
            <a:r>
              <a:rPr lang="ar-EG" dirty="0" smtClean="0">
                <a:solidFill>
                  <a:srgbClr val="FFFF00"/>
                </a:solidFill>
              </a:rPr>
              <a:t>تتكون من ثلاث أجزاء هي: </a:t>
            </a:r>
            <a:endParaRPr lang="en-US" dirty="0" smtClean="0">
              <a:solidFill>
                <a:srgbClr val="FFFF00"/>
              </a:solidFill>
            </a:endParaRPr>
          </a:p>
          <a:p>
            <a:pPr eaLnBrk="1" hangingPunct="1"/>
            <a:r>
              <a:rPr lang="ar-EG" dirty="0" smtClean="0"/>
              <a:t>المطرقة </a:t>
            </a:r>
            <a:endParaRPr lang="en-US" dirty="0" smtClean="0"/>
          </a:p>
          <a:p>
            <a:pPr eaLnBrk="1" hangingPunct="1"/>
            <a:r>
              <a:rPr lang="ar-EG" dirty="0" smtClean="0"/>
              <a:t>الركاب </a:t>
            </a:r>
            <a:endParaRPr lang="en-US" dirty="0" smtClean="0"/>
          </a:p>
          <a:p>
            <a:pPr eaLnBrk="1" hangingPunct="1"/>
            <a:r>
              <a:rPr lang="ar-EG" dirty="0" smtClean="0"/>
              <a:t>السندان. حيث تتصل المطرقة بطبلة الأذن ويتصل السندان بالأذن الداخلية.</a:t>
            </a:r>
            <a:endParaRPr lang="en-US" b="1" dirty="0" smtClean="0">
              <a:cs typeface="Arial" charset="0"/>
            </a:endParaRPr>
          </a:p>
          <a:p>
            <a:pPr eaLnBrk="1" hangingPunct="1">
              <a:buNone/>
            </a:pPr>
            <a:r>
              <a:rPr lang="ar-EG" b="1" dirty="0" smtClean="0"/>
              <a:t>تقوم طبلة الأذن بنقل ذبذبات الصوت إلى المطرقة والركاب والسندان والتي بدورها تنقلها إلى الأذن الداخلية.</a:t>
            </a:r>
            <a:endParaRPr lang="en-US" b="1" dirty="0" smtClean="0">
              <a:cs typeface="Arial" charset="0"/>
            </a:endParaRPr>
          </a:p>
          <a:p>
            <a:pPr eaLnBrk="1" hangingPunct="1"/>
            <a:endParaRPr lang="ar-EG" dirty="0" smtClean="0"/>
          </a:p>
        </p:txBody>
      </p:sp>
      <p:sp>
        <p:nvSpPr>
          <p:cNvPr id="5" name="Footer Placeholder 4"/>
          <p:cNvSpPr>
            <a:spLocks noGrp="1"/>
          </p:cNvSpPr>
          <p:nvPr>
            <p:ph type="ftr" sz="quarter" idx="11"/>
          </p:nvPr>
        </p:nvSpPr>
        <p:spPr/>
        <p:txBody>
          <a:bodyPr/>
          <a:lstStyle/>
          <a:p>
            <a:pPr>
              <a:defRPr/>
            </a:pPr>
            <a:r>
              <a:rPr lang="en-US"/>
              <a:t>Geologist Adel Yousef</a:t>
            </a:r>
            <a:endParaRPr lang="ar-EG"/>
          </a:p>
        </p:txBody>
      </p:sp>
      <p:sp>
        <p:nvSpPr>
          <p:cNvPr id="4" name="Slide Number Placeholder 3"/>
          <p:cNvSpPr>
            <a:spLocks noGrp="1"/>
          </p:cNvSpPr>
          <p:nvPr>
            <p:ph type="sldNum" sz="quarter" idx="12"/>
          </p:nvPr>
        </p:nvSpPr>
        <p:spPr/>
        <p:txBody>
          <a:bodyPr/>
          <a:lstStyle/>
          <a:p>
            <a:pPr>
              <a:defRPr/>
            </a:pPr>
            <a:fld id="{E70FD7C5-A224-488A-BB04-BE66114B5BEF}" type="slidenum">
              <a:rPr lang="ar-EG"/>
              <a:pPr>
                <a:defRPr/>
              </a:pPr>
              <a:t>27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2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2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2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2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marL="742950" indent="-742950" eaLnBrk="1" hangingPunct="1">
              <a:buFont typeface="Calibri" pitchFamily="34" charset="0"/>
              <a:buAutoNum type="arabicPeriod" startAt="3"/>
            </a:pPr>
            <a:r>
              <a:rPr lang="ar-EG" b="1" dirty="0" smtClean="0"/>
              <a:t>الأذن الداخلية</a:t>
            </a:r>
            <a:endParaRPr lang="en-US" b="1" dirty="0" smtClean="0">
              <a:cs typeface="Times New Roman" pitchFamily="18" charset="0"/>
            </a:endParaRPr>
          </a:p>
        </p:txBody>
      </p:sp>
      <p:sp>
        <p:nvSpPr>
          <p:cNvPr id="6147" name="Content Placeholder 2"/>
          <p:cNvSpPr>
            <a:spLocks noGrp="1"/>
          </p:cNvSpPr>
          <p:nvPr>
            <p:ph idx="1"/>
          </p:nvPr>
        </p:nvSpPr>
        <p:spPr/>
        <p:txBody>
          <a:bodyPr/>
          <a:lstStyle/>
          <a:p>
            <a:pPr eaLnBrk="1" hangingPunct="1"/>
            <a:r>
              <a:rPr lang="ar-EG" dirty="0" smtClean="0"/>
              <a:t>تتكون من قنوات دائرية وإنسان الأذن الذي يتصل بدوره بالعصب السمعي (الذي يقوم بنقل نبضات الصوت إلى المخ)</a:t>
            </a:r>
            <a:endParaRPr lang="en-US" b="1" dirty="0" smtClean="0">
              <a:cs typeface="Arial" charset="0"/>
            </a:endParaRPr>
          </a:p>
          <a:p>
            <a:pPr eaLnBrk="1" hangingPunct="1"/>
            <a:r>
              <a:rPr lang="ar-EG" dirty="0" smtClean="0"/>
              <a:t>يحتوى إنسان الأذن على عدد كبير جدا من الشعيرات الدقيقة جدا وهى التى تتصل بالمخ. وهذه الشعيرات هى التى تتعرض للتلف من جراء التعرض للضوضاء لفترات طويلة (ويحدث ذلك بدون أن يشعر الشخص به) حتى نصل إلى </a:t>
            </a:r>
            <a:r>
              <a:rPr lang="ar-EG" dirty="0" smtClean="0">
                <a:solidFill>
                  <a:srgbClr val="FFC000"/>
                </a:solidFill>
              </a:rPr>
              <a:t>مرحلة يفقد الإنسان فيها سمعه تماما</a:t>
            </a:r>
            <a:r>
              <a:rPr lang="ar-EG" dirty="0" smtClean="0"/>
              <a:t>، الأمر الذى لا علاج له.</a:t>
            </a:r>
            <a:endParaRPr lang="en-US" b="1" dirty="0" smtClean="0">
              <a:cs typeface="Arial" charset="0"/>
            </a:endParaRPr>
          </a:p>
        </p:txBody>
      </p:sp>
      <p:sp>
        <p:nvSpPr>
          <p:cNvPr id="5" name="Footer Placeholder 4"/>
          <p:cNvSpPr>
            <a:spLocks noGrp="1"/>
          </p:cNvSpPr>
          <p:nvPr>
            <p:ph type="ftr" sz="quarter" idx="11"/>
          </p:nvPr>
        </p:nvSpPr>
        <p:spPr/>
        <p:txBody>
          <a:bodyPr/>
          <a:lstStyle/>
          <a:p>
            <a:pPr>
              <a:defRPr/>
            </a:pPr>
            <a:r>
              <a:rPr lang="en-US"/>
              <a:t>Geologist Adel Yousef</a:t>
            </a:r>
            <a:endParaRPr lang="ar-EG"/>
          </a:p>
        </p:txBody>
      </p:sp>
      <p:sp>
        <p:nvSpPr>
          <p:cNvPr id="4" name="Slide Number Placeholder 3"/>
          <p:cNvSpPr>
            <a:spLocks noGrp="1"/>
          </p:cNvSpPr>
          <p:nvPr>
            <p:ph type="sldNum" sz="quarter" idx="12"/>
          </p:nvPr>
        </p:nvSpPr>
        <p:spPr/>
        <p:txBody>
          <a:bodyPr/>
          <a:lstStyle/>
          <a:p>
            <a:pPr>
              <a:defRPr/>
            </a:pPr>
            <a:fld id="{3B9BED2A-C265-4FCE-816F-02213E55BCF0}" type="slidenum">
              <a:rPr lang="ar-EG"/>
              <a:pPr>
                <a:defRPr/>
              </a:pPr>
              <a:t>28</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ar-EG" b="1" dirty="0" smtClean="0"/>
              <a:t>الأذن البشرية</a:t>
            </a:r>
            <a:endParaRPr lang="en-US" b="1" dirty="0" smtClean="0">
              <a:cs typeface="Times New Roman" pitchFamily="18" charset="0"/>
            </a:endParaRPr>
          </a:p>
        </p:txBody>
      </p:sp>
      <p:sp>
        <p:nvSpPr>
          <p:cNvPr id="3075" name="Content Placeholder 2"/>
          <p:cNvSpPr>
            <a:spLocks noGrp="1"/>
          </p:cNvSpPr>
          <p:nvPr>
            <p:ph idx="1"/>
          </p:nvPr>
        </p:nvSpPr>
        <p:spPr>
          <a:xfrm>
            <a:off x="457200" y="1600200"/>
            <a:ext cx="8229600" cy="1543050"/>
          </a:xfrm>
        </p:spPr>
        <p:txBody>
          <a:bodyPr/>
          <a:lstStyle/>
          <a:p>
            <a:pPr eaLnBrk="1" hangingPunct="1"/>
            <a:r>
              <a:rPr lang="ar-EG" dirty="0" smtClean="0"/>
              <a:t>تتكون الأذن البشرية من ثلاثة أجزاء ، هي الأذن الخارجية ، الأذن الوسطى ، الأذن الداخلية</a:t>
            </a:r>
            <a:endParaRPr lang="en-US" b="1" dirty="0" smtClean="0">
              <a:cs typeface="Arial" charset="0"/>
            </a:endParaRPr>
          </a:p>
          <a:p>
            <a:pPr eaLnBrk="1" hangingPunct="1"/>
            <a:endParaRPr lang="ar-EG" dirty="0" smtClean="0"/>
          </a:p>
        </p:txBody>
      </p:sp>
      <p:sp>
        <p:nvSpPr>
          <p:cNvPr id="6" name="Footer Placeholder 5"/>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BB2530B5-F366-4C02-9B79-2BA253E5C769}" type="slidenum">
              <a:rPr lang="ar-EG"/>
              <a:pPr>
                <a:defRPr/>
              </a:pPr>
              <a:t>29</a:t>
            </a:fld>
            <a:endParaRPr lang="ar-EG"/>
          </a:p>
        </p:txBody>
      </p:sp>
      <p:pic>
        <p:nvPicPr>
          <p:cNvPr id="3076" name="Picture 2"/>
          <p:cNvPicPr>
            <a:picLocks noChangeArrowheads="1"/>
          </p:cNvPicPr>
          <p:nvPr/>
        </p:nvPicPr>
        <p:blipFill>
          <a:blip r:embed="rId2" cstate="print"/>
          <a:srcRect/>
          <a:stretch>
            <a:fillRect/>
          </a:stretch>
        </p:blipFill>
        <p:spPr bwMode="auto">
          <a:xfrm>
            <a:off x="1143000" y="2786063"/>
            <a:ext cx="7215188" cy="3357562"/>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2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2000" fill="hold"/>
                                        <p:tgtEl>
                                          <p:spTgt spid="3076"/>
                                        </p:tgtEl>
                                        <p:attrNameLst>
                                          <p:attrName>ppt_x</p:attrName>
                                        </p:attrNameLst>
                                      </p:cBhvr>
                                      <p:tavLst>
                                        <p:tav tm="0">
                                          <p:val>
                                            <p:strVal val="#ppt_x"/>
                                          </p:val>
                                        </p:tav>
                                        <p:tav tm="100000">
                                          <p:val>
                                            <p:strVal val="#ppt_x"/>
                                          </p:val>
                                        </p:tav>
                                      </p:tavLst>
                                    </p:anim>
                                    <p:anim calcmode="lin" valueType="num">
                                      <p:cBhvr additive="base">
                                        <p:cTn id="12" dur="2000" fill="hold"/>
                                        <p:tgtEl>
                                          <p:spTgt spid="30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357430"/>
            <a:ext cx="8229600" cy="1143000"/>
          </a:xfrm>
        </p:spPr>
        <p:txBody>
          <a:bodyPr/>
          <a:lstStyle/>
          <a:p>
            <a:pPr lvl="0"/>
            <a:r>
              <a:rPr lang="ar-EG" sz="6000" b="1" dirty="0" smtClean="0">
                <a:ln w="11430"/>
                <a:effectLst>
                  <a:outerShdw blurRad="80000" dist="40000" dir="5040000" algn="tl">
                    <a:srgbClr val="000000">
                      <a:alpha val="30000"/>
                    </a:srgbClr>
                  </a:outerShdw>
                </a:effectLst>
              </a:rPr>
              <a:t>الوطأة الحرارية والبرودة </a:t>
            </a:r>
            <a:r>
              <a:rPr lang="en-US" sz="6000" b="1" dirty="0" smtClean="0">
                <a:ln w="11430"/>
                <a:effectLst>
                  <a:outerShdw blurRad="80000" dist="40000" dir="5040000" algn="tl">
                    <a:srgbClr val="000000">
                      <a:alpha val="30000"/>
                    </a:srgbClr>
                  </a:outerShdw>
                </a:effectLst>
              </a:rPr>
              <a:t/>
            </a:r>
            <a:br>
              <a:rPr lang="en-US" sz="6000" b="1" dirty="0" smtClean="0">
                <a:ln w="11430"/>
                <a:effectLst>
                  <a:outerShdw blurRad="80000" dist="40000" dir="5040000" algn="tl">
                    <a:srgbClr val="000000">
                      <a:alpha val="30000"/>
                    </a:srgbClr>
                  </a:outerShdw>
                </a:effectLst>
              </a:rPr>
            </a:br>
            <a:endParaRPr lang="en-US" sz="6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3</a:t>
            </a:fld>
            <a:endParaRPr lang="ar-EG"/>
          </a:p>
        </p:txBody>
      </p:sp>
    </p:spTree>
  </p:cSld>
  <p:clrMapOvr>
    <a:masterClrMapping/>
  </p:clrMapOvr>
  <p:transition spd="slow">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ar-EG" b="1" dirty="0" smtClean="0"/>
              <a:t>قياسات الصوت</a:t>
            </a:r>
            <a:endParaRPr lang="ar-EG" dirty="0" smtClean="0"/>
          </a:p>
        </p:txBody>
      </p:sp>
      <p:sp>
        <p:nvSpPr>
          <p:cNvPr id="7171" name="Content Placeholder 2"/>
          <p:cNvSpPr>
            <a:spLocks noGrp="1"/>
          </p:cNvSpPr>
          <p:nvPr>
            <p:ph idx="1"/>
          </p:nvPr>
        </p:nvSpPr>
        <p:spPr>
          <a:xfrm>
            <a:off x="500063" y="2332038"/>
            <a:ext cx="8229600" cy="4525962"/>
          </a:xfrm>
        </p:spPr>
        <p:txBody>
          <a:bodyPr/>
          <a:lstStyle/>
          <a:p>
            <a:pPr eaLnBrk="1" hangingPunct="1"/>
            <a:r>
              <a:rPr lang="ar-EG" sz="4000" dirty="0" smtClean="0"/>
              <a:t>يتم قياس ضغط الصوت بوحدة تسمى الديسيبل </a:t>
            </a:r>
            <a:r>
              <a:rPr lang="en-US" sz="4000" dirty="0" smtClean="0">
                <a:cs typeface="Arial" charset="0"/>
              </a:rPr>
              <a:t>(dB)</a:t>
            </a:r>
            <a:r>
              <a:rPr lang="ar-EG" sz="4000" dirty="0" smtClean="0"/>
              <a:t> وهى وحدات لوغاريتمية لقياس مستويات ضغط الصوت.</a:t>
            </a:r>
            <a:endParaRPr lang="en-US" sz="4000" b="1" dirty="0" smtClean="0">
              <a:cs typeface="Arial" charset="0"/>
            </a:endParaRPr>
          </a:p>
        </p:txBody>
      </p:sp>
      <p:sp>
        <p:nvSpPr>
          <p:cNvPr id="5" name="Footer Placeholder 4"/>
          <p:cNvSpPr>
            <a:spLocks noGrp="1"/>
          </p:cNvSpPr>
          <p:nvPr>
            <p:ph type="ftr" sz="quarter" idx="11"/>
          </p:nvPr>
        </p:nvSpPr>
        <p:spPr/>
        <p:txBody>
          <a:bodyPr/>
          <a:lstStyle/>
          <a:p>
            <a:pPr>
              <a:defRPr/>
            </a:pPr>
            <a:r>
              <a:rPr lang="en-US"/>
              <a:t>Geologist Adel Yousef</a:t>
            </a:r>
            <a:endParaRPr lang="ar-EG"/>
          </a:p>
        </p:txBody>
      </p:sp>
      <p:sp>
        <p:nvSpPr>
          <p:cNvPr id="4" name="Slide Number Placeholder 3"/>
          <p:cNvSpPr>
            <a:spLocks noGrp="1"/>
          </p:cNvSpPr>
          <p:nvPr>
            <p:ph type="sldNum" sz="quarter" idx="12"/>
          </p:nvPr>
        </p:nvSpPr>
        <p:spPr/>
        <p:txBody>
          <a:bodyPr/>
          <a:lstStyle/>
          <a:p>
            <a:pPr>
              <a:defRPr/>
            </a:pPr>
            <a:fld id="{E59381DA-2C77-4169-83D9-BB7D583CB293}" type="slidenum">
              <a:rPr lang="ar-EG"/>
              <a:pPr>
                <a:defRPr/>
              </a:pPr>
              <a:t>30</a:t>
            </a:fld>
            <a:endParaRPr lang="ar-EG"/>
          </a:p>
        </p:txBody>
      </p:sp>
    </p:spTree>
  </p:cSld>
  <p:clrMapOvr>
    <a:masterClrMapping/>
  </p:clrMapOvr>
  <p:transition spd="slow">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ar-EG" b="1" dirty="0" smtClean="0"/>
              <a:t>مستويات الضوضاء المسموح بها :</a:t>
            </a:r>
            <a:endParaRPr lang="en-US" b="1" dirty="0" smtClean="0">
              <a:cs typeface="Times New Roman" pitchFamily="18" charset="0"/>
            </a:endParaRPr>
          </a:p>
        </p:txBody>
      </p:sp>
      <p:graphicFrame>
        <p:nvGraphicFramePr>
          <p:cNvPr id="5" name="Content Placeholder 4"/>
          <p:cNvGraphicFramePr>
            <a:graphicFrameLocks noGrp="1"/>
          </p:cNvGraphicFramePr>
          <p:nvPr>
            <p:ph idx="1"/>
          </p:nvPr>
        </p:nvGraphicFramePr>
        <p:xfrm>
          <a:off x="571474" y="1214438"/>
          <a:ext cx="7901014" cy="5090160"/>
        </p:xfrm>
        <a:graphic>
          <a:graphicData uri="http://schemas.openxmlformats.org/drawingml/2006/table">
            <a:tbl>
              <a:tblPr rtl="1" firstRow="1" bandRow="1">
                <a:tableStyleId>{5C22544A-7EE6-4342-B048-85BDC9FD1C3A}</a:tableStyleId>
              </a:tblPr>
              <a:tblGrid>
                <a:gridCol w="3950507"/>
                <a:gridCol w="3950507"/>
              </a:tblGrid>
              <a:tr h="450953">
                <a:tc>
                  <a:txBody>
                    <a:bodyPr/>
                    <a:lstStyle/>
                    <a:p>
                      <a:pPr algn="ctr">
                        <a:spcAft>
                          <a:spcPts val="0"/>
                        </a:spcAft>
                      </a:pPr>
                      <a:r>
                        <a:rPr lang="ar-EG" sz="2800" b="1" dirty="0" smtClean="0">
                          <a:solidFill>
                            <a:schemeClr val="tx1"/>
                          </a:solidFill>
                          <a:latin typeface="Times New Roman"/>
                          <a:ea typeface="Times New Roman"/>
                          <a:cs typeface="Arabic Transparent"/>
                        </a:rPr>
                        <a:t>مستوى </a:t>
                      </a:r>
                      <a:r>
                        <a:rPr lang="ar-EG" sz="2800" b="1" dirty="0">
                          <a:solidFill>
                            <a:schemeClr val="tx1"/>
                          </a:solidFill>
                          <a:latin typeface="Times New Roman"/>
                          <a:ea typeface="Times New Roman"/>
                          <a:cs typeface="Arabic Transparent"/>
                        </a:rPr>
                        <a:t>الضوضاء</a:t>
                      </a:r>
                      <a:endParaRPr lang="en-US" sz="3200" b="1" dirty="0">
                        <a:solidFill>
                          <a:schemeClr val="tx1"/>
                        </a:solidFill>
                        <a:latin typeface="Times New Roman"/>
                        <a:ea typeface="Times New Roman"/>
                        <a:cs typeface="Arabic Transparent"/>
                      </a:endParaRPr>
                    </a:p>
                  </a:txBody>
                  <a:tcPr marL="68580" marR="68580" marT="0" marB="0"/>
                </a:tc>
                <a:tc>
                  <a:txBody>
                    <a:bodyPr/>
                    <a:lstStyle/>
                    <a:p>
                      <a:pPr algn="ctr" rtl="1"/>
                      <a:r>
                        <a:rPr lang="ar-EG" sz="2800" b="1" kern="1200" dirty="0" smtClean="0">
                          <a:solidFill>
                            <a:schemeClr val="lt1"/>
                          </a:solidFill>
                          <a:latin typeface="+mn-lt"/>
                          <a:ea typeface="+mn-ea"/>
                          <a:cs typeface="+mn-cs"/>
                        </a:rPr>
                        <a:t>الفترة الزمنية</a:t>
                      </a:r>
                      <a:endParaRPr lang="ar-EG" sz="2800" dirty="0"/>
                    </a:p>
                  </a:txBody>
                  <a:tcPr/>
                </a:tc>
              </a:tr>
              <a:tr h="450953">
                <a:tc>
                  <a:txBody>
                    <a:bodyPr/>
                    <a:lstStyle/>
                    <a:p>
                      <a:pPr algn="ctr" rtl="1"/>
                      <a:r>
                        <a:rPr lang="ar-EG" sz="2400" dirty="0" smtClean="0">
                          <a:solidFill>
                            <a:schemeClr val="bg2">
                              <a:lumMod val="50000"/>
                            </a:schemeClr>
                          </a:solidFill>
                        </a:rPr>
                        <a:t>90</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8</a:t>
                      </a:r>
                      <a:endParaRPr lang="ar-EG" sz="2400" dirty="0">
                        <a:solidFill>
                          <a:schemeClr val="bg2">
                            <a:lumMod val="50000"/>
                          </a:schemeClr>
                        </a:solidFill>
                      </a:endParaRPr>
                    </a:p>
                  </a:txBody>
                  <a:tcPr/>
                </a:tc>
              </a:tr>
              <a:tr h="450953">
                <a:tc>
                  <a:txBody>
                    <a:bodyPr/>
                    <a:lstStyle/>
                    <a:p>
                      <a:pPr algn="ctr" rtl="1"/>
                      <a:r>
                        <a:rPr lang="ar-EG" sz="2400" dirty="0" smtClean="0">
                          <a:solidFill>
                            <a:schemeClr val="bg2">
                              <a:lumMod val="50000"/>
                            </a:schemeClr>
                          </a:solidFill>
                        </a:rPr>
                        <a:t>92</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6</a:t>
                      </a:r>
                      <a:endParaRPr lang="ar-EG" sz="2400" dirty="0">
                        <a:solidFill>
                          <a:schemeClr val="bg2">
                            <a:lumMod val="50000"/>
                          </a:schemeClr>
                        </a:solidFill>
                      </a:endParaRPr>
                    </a:p>
                  </a:txBody>
                  <a:tcPr/>
                </a:tc>
              </a:tr>
              <a:tr h="450953">
                <a:tc>
                  <a:txBody>
                    <a:bodyPr/>
                    <a:lstStyle/>
                    <a:p>
                      <a:pPr algn="ctr" rtl="1"/>
                      <a:r>
                        <a:rPr lang="ar-EG" sz="2400" dirty="0" smtClean="0">
                          <a:solidFill>
                            <a:schemeClr val="bg2">
                              <a:lumMod val="50000"/>
                            </a:schemeClr>
                          </a:solidFill>
                        </a:rPr>
                        <a:t>95</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4</a:t>
                      </a:r>
                      <a:endParaRPr lang="ar-EG" sz="2400" dirty="0">
                        <a:solidFill>
                          <a:schemeClr val="bg2">
                            <a:lumMod val="50000"/>
                          </a:schemeClr>
                        </a:solidFill>
                      </a:endParaRPr>
                    </a:p>
                  </a:txBody>
                  <a:tcPr/>
                </a:tc>
              </a:tr>
              <a:tr h="450953">
                <a:tc>
                  <a:txBody>
                    <a:bodyPr/>
                    <a:lstStyle/>
                    <a:p>
                      <a:pPr algn="ctr" rtl="1"/>
                      <a:r>
                        <a:rPr lang="ar-EG" sz="2400" dirty="0" smtClean="0">
                          <a:solidFill>
                            <a:schemeClr val="bg2">
                              <a:lumMod val="50000"/>
                            </a:schemeClr>
                          </a:solidFill>
                        </a:rPr>
                        <a:t>97</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3</a:t>
                      </a:r>
                      <a:endParaRPr lang="ar-EG" sz="2400" dirty="0">
                        <a:solidFill>
                          <a:schemeClr val="bg2">
                            <a:lumMod val="50000"/>
                          </a:schemeClr>
                        </a:solidFill>
                      </a:endParaRPr>
                    </a:p>
                  </a:txBody>
                  <a:tcPr/>
                </a:tc>
              </a:tr>
              <a:tr h="450953">
                <a:tc>
                  <a:txBody>
                    <a:bodyPr/>
                    <a:lstStyle/>
                    <a:p>
                      <a:pPr algn="ctr" rtl="1"/>
                      <a:r>
                        <a:rPr lang="ar-EG" sz="2400" dirty="0" smtClean="0">
                          <a:solidFill>
                            <a:schemeClr val="bg2">
                              <a:lumMod val="50000"/>
                            </a:schemeClr>
                          </a:solidFill>
                        </a:rPr>
                        <a:t>100</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2</a:t>
                      </a:r>
                      <a:endParaRPr lang="ar-EG" sz="2400" dirty="0">
                        <a:solidFill>
                          <a:schemeClr val="bg2">
                            <a:lumMod val="50000"/>
                          </a:schemeClr>
                        </a:solidFill>
                      </a:endParaRPr>
                    </a:p>
                  </a:txBody>
                  <a:tcPr/>
                </a:tc>
              </a:tr>
              <a:tr h="450953">
                <a:tc>
                  <a:txBody>
                    <a:bodyPr/>
                    <a:lstStyle/>
                    <a:p>
                      <a:pPr algn="ctr" rtl="1"/>
                      <a:r>
                        <a:rPr lang="ar-EG" sz="2400" dirty="0" smtClean="0">
                          <a:solidFill>
                            <a:schemeClr val="bg2">
                              <a:lumMod val="50000"/>
                            </a:schemeClr>
                          </a:solidFill>
                        </a:rPr>
                        <a:t>102</a:t>
                      </a:r>
                      <a:endParaRPr lang="ar-EG" sz="2400" dirty="0">
                        <a:solidFill>
                          <a:schemeClr val="bg2">
                            <a:lumMod val="50000"/>
                          </a:schemeClr>
                        </a:solidFill>
                      </a:endParaRPr>
                    </a:p>
                  </a:txBody>
                  <a:tcPr/>
                </a:tc>
                <a:tc>
                  <a:txBody>
                    <a:bodyPr/>
                    <a:lstStyle/>
                    <a:p>
                      <a:pPr algn="ctr" rtl="1"/>
                      <a:r>
                        <a:rPr lang="ar-EG" sz="2400" baseline="0" dirty="0" smtClean="0">
                          <a:solidFill>
                            <a:schemeClr val="bg2">
                              <a:lumMod val="50000"/>
                            </a:schemeClr>
                          </a:solidFill>
                        </a:rPr>
                        <a:t>1,1/2</a:t>
                      </a:r>
                    </a:p>
                  </a:txBody>
                  <a:tcPr/>
                </a:tc>
              </a:tr>
              <a:tr h="450953">
                <a:tc>
                  <a:txBody>
                    <a:bodyPr/>
                    <a:lstStyle/>
                    <a:p>
                      <a:pPr algn="ctr" rtl="1"/>
                      <a:r>
                        <a:rPr lang="ar-EG" sz="2400" dirty="0" smtClean="0">
                          <a:solidFill>
                            <a:schemeClr val="bg2">
                              <a:lumMod val="50000"/>
                            </a:schemeClr>
                          </a:solidFill>
                        </a:rPr>
                        <a:t>105</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1</a:t>
                      </a:r>
                      <a:endParaRPr lang="ar-EG" sz="2400" dirty="0">
                        <a:solidFill>
                          <a:schemeClr val="bg2">
                            <a:lumMod val="50000"/>
                          </a:schemeClr>
                        </a:solidFill>
                      </a:endParaRPr>
                    </a:p>
                  </a:txBody>
                  <a:tcPr/>
                </a:tc>
              </a:tr>
              <a:tr h="450953">
                <a:tc>
                  <a:txBody>
                    <a:bodyPr/>
                    <a:lstStyle/>
                    <a:p>
                      <a:pPr algn="ctr" rtl="1"/>
                      <a:r>
                        <a:rPr lang="ar-EG" sz="2400" dirty="0" smtClean="0">
                          <a:solidFill>
                            <a:schemeClr val="bg2">
                              <a:lumMod val="50000"/>
                            </a:schemeClr>
                          </a:solidFill>
                        </a:rPr>
                        <a:t>107</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3/4</a:t>
                      </a:r>
                    </a:p>
                  </a:txBody>
                  <a:tcPr/>
                </a:tc>
              </a:tr>
              <a:tr h="450953">
                <a:tc>
                  <a:txBody>
                    <a:bodyPr/>
                    <a:lstStyle/>
                    <a:p>
                      <a:pPr algn="ctr" rtl="1"/>
                      <a:r>
                        <a:rPr lang="ar-EG" sz="2400" dirty="0" smtClean="0">
                          <a:solidFill>
                            <a:schemeClr val="bg2">
                              <a:lumMod val="50000"/>
                            </a:schemeClr>
                          </a:solidFill>
                        </a:rPr>
                        <a:t>110</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1/2</a:t>
                      </a:r>
                      <a:endParaRPr lang="ar-EG" sz="2400" dirty="0">
                        <a:solidFill>
                          <a:schemeClr val="bg2">
                            <a:lumMod val="50000"/>
                          </a:schemeClr>
                        </a:solidFill>
                      </a:endParaRPr>
                    </a:p>
                  </a:txBody>
                  <a:tcPr/>
                </a:tc>
              </a:tr>
              <a:tr h="450953">
                <a:tc>
                  <a:txBody>
                    <a:bodyPr/>
                    <a:lstStyle/>
                    <a:p>
                      <a:pPr algn="ctr" rtl="1"/>
                      <a:r>
                        <a:rPr lang="ar-EG" sz="2400" dirty="0" smtClean="0">
                          <a:solidFill>
                            <a:schemeClr val="bg2">
                              <a:lumMod val="50000"/>
                            </a:schemeClr>
                          </a:solidFill>
                        </a:rPr>
                        <a:t>115</a:t>
                      </a:r>
                      <a:endParaRPr lang="ar-EG" sz="2400" dirty="0">
                        <a:solidFill>
                          <a:schemeClr val="bg2">
                            <a:lumMod val="50000"/>
                          </a:schemeClr>
                        </a:solidFill>
                      </a:endParaRPr>
                    </a:p>
                  </a:txBody>
                  <a:tcPr/>
                </a:tc>
                <a:tc>
                  <a:txBody>
                    <a:bodyPr/>
                    <a:lstStyle/>
                    <a:p>
                      <a:pPr algn="ctr" rtl="1"/>
                      <a:r>
                        <a:rPr lang="ar-EG" sz="2400" dirty="0" smtClean="0">
                          <a:solidFill>
                            <a:schemeClr val="bg2">
                              <a:lumMod val="50000"/>
                            </a:schemeClr>
                          </a:solidFill>
                        </a:rPr>
                        <a:t>1/4</a:t>
                      </a:r>
                    </a:p>
                  </a:txBody>
                  <a:tcPr/>
                </a:tc>
              </a:tr>
            </a:tbl>
          </a:graphicData>
        </a:graphic>
      </p:graphicFrame>
      <p:sp>
        <p:nvSpPr>
          <p:cNvPr id="7" name="Footer Placeholder 6"/>
          <p:cNvSpPr>
            <a:spLocks noGrp="1"/>
          </p:cNvSpPr>
          <p:nvPr>
            <p:ph type="ftr" sz="quarter" idx="11"/>
          </p:nvPr>
        </p:nvSpPr>
        <p:spPr/>
        <p:txBody>
          <a:bodyPr/>
          <a:lstStyle/>
          <a:p>
            <a:pPr>
              <a:defRPr/>
            </a:pPr>
            <a:r>
              <a:rPr lang="en-US"/>
              <a:t>Geologist Adel Yousef</a:t>
            </a:r>
            <a:endParaRPr lang="ar-EG"/>
          </a:p>
        </p:txBody>
      </p:sp>
      <p:sp>
        <p:nvSpPr>
          <p:cNvPr id="6" name="Slide Number Placeholder 5"/>
          <p:cNvSpPr>
            <a:spLocks noGrp="1"/>
          </p:cNvSpPr>
          <p:nvPr>
            <p:ph type="sldNum" sz="quarter" idx="12"/>
          </p:nvPr>
        </p:nvSpPr>
        <p:spPr/>
        <p:txBody>
          <a:bodyPr/>
          <a:lstStyle/>
          <a:p>
            <a:pPr>
              <a:defRPr/>
            </a:pPr>
            <a:fld id="{AE4BA734-0C31-4792-9F48-2C4652FBAEA9}" type="slidenum">
              <a:rPr lang="ar-EG"/>
              <a:pPr>
                <a:defRPr/>
              </a:pPr>
              <a:t>31</a:t>
            </a:fld>
            <a:endParaRPr lang="ar-EG"/>
          </a:p>
        </p:txBody>
      </p:sp>
    </p:spTree>
  </p:cSld>
  <p:clrMapOvr>
    <a:masterClrMapping/>
  </p:clrMapOvr>
  <p:transition spd="slow">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00188"/>
            <a:ext cx="8229600" cy="1143000"/>
          </a:xfrm>
        </p:spPr>
        <p:txBody>
          <a:bodyPr rtlCol="1">
            <a:normAutofit fontScale="90000"/>
          </a:bodyPr>
          <a:lstStyle/>
          <a:p>
            <a:pPr eaLnBrk="1" fontAlgn="auto" hangingPunct="1">
              <a:spcAft>
                <a:spcPts val="0"/>
              </a:spcAft>
              <a:defRPr/>
            </a:pPr>
            <a:r>
              <a:rPr lang="ar-EG" dirty="0" smtClean="0"/>
              <a:t>عندما يكون التعرض للضوضاء خلال اليوم يتم على فترات (فترتين أو أكثر بحيث تكون قياسات الضوضاء </a:t>
            </a:r>
            <a:r>
              <a:rPr lang="ar-EG" dirty="0" err="1" smtClean="0"/>
              <a:t>بها</a:t>
            </a:r>
            <a:r>
              <a:rPr lang="ar-EG" dirty="0" smtClean="0"/>
              <a:t> مختلفة) يتم حساب التأثير التراكمي وليس التأثير الفردي لأي منها.</a:t>
            </a:r>
            <a:endParaRPr lang="en-US" b="1" dirty="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5660A1EE-A3DD-445F-A2B3-1587A3A73F3C}" type="slidenum">
              <a:rPr lang="ar-EG"/>
              <a:pPr>
                <a:defRPr/>
              </a:pPr>
              <a:t>32</a:t>
            </a:fld>
            <a:endParaRPr lang="ar-EG"/>
          </a:p>
        </p:txBody>
      </p:sp>
    </p:spTree>
  </p:cSld>
  <p:clrMapOvr>
    <a:masterClrMapping/>
  </p:clrMapOvr>
  <p:transition spd="slow">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ar-EG" u="sng" dirty="0" smtClean="0"/>
              <a:t>ويتم حساب ذلك على النحو التالى:</a:t>
            </a:r>
            <a:endParaRPr lang="en-US" b="1" dirty="0" smtClean="0">
              <a:cs typeface="Times New Roman" pitchFamily="18" charset="0"/>
            </a:endParaRPr>
          </a:p>
        </p:txBody>
      </p:sp>
      <p:sp>
        <p:nvSpPr>
          <p:cNvPr id="10243" name="Content Placeholder 2"/>
          <p:cNvSpPr>
            <a:spLocks noGrp="1"/>
          </p:cNvSpPr>
          <p:nvPr>
            <p:ph idx="1"/>
          </p:nvPr>
        </p:nvSpPr>
        <p:spPr/>
        <p:txBody>
          <a:bodyPr/>
          <a:lstStyle/>
          <a:p>
            <a:pPr eaLnBrk="1" hangingPunct="1"/>
            <a:r>
              <a:rPr lang="ar-EG" dirty="0" smtClean="0"/>
              <a:t>معامل التعرض = الفترة الزمنية الفعلية للتعرض مقسومة على المدة المقابلة لقياس الضوضاء بالجدول (للفترة الأولى)  +  المدة الفعلية للتعرض (الفترة الثانية) مقسومة على الفترة الزمنية المقابلة لقياس الضوضاء حسب الجدول أعلاه ......... وهكذا</a:t>
            </a:r>
            <a:endParaRPr lang="en-US" b="1" dirty="0" smtClean="0">
              <a:cs typeface="Arial" charset="0"/>
            </a:endParaRPr>
          </a:p>
          <a:p>
            <a:pPr eaLnBrk="1" hangingPunct="1"/>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6707C894-95E5-4E68-9983-2CAE0A6DAB9D}" type="slidenum">
              <a:rPr lang="ar-EG"/>
              <a:pPr>
                <a:defRPr/>
              </a:pPr>
              <a:t>33</a:t>
            </a:fld>
            <a:endParaRPr lang="ar-EG"/>
          </a:p>
        </p:txBody>
      </p:sp>
    </p:spTree>
  </p:cSld>
  <p:clrMapOvr>
    <a:masterClrMapping/>
  </p:clrMapOvr>
  <p:transition spd="slow">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r" eaLnBrk="1" hangingPunct="1"/>
            <a:r>
              <a:rPr lang="ar-EG" dirty="0" smtClean="0"/>
              <a:t>مثال :</a:t>
            </a:r>
          </a:p>
        </p:txBody>
      </p:sp>
      <p:sp>
        <p:nvSpPr>
          <p:cNvPr id="11267" name="Content Placeholder 2"/>
          <p:cNvSpPr>
            <a:spLocks noGrp="1"/>
          </p:cNvSpPr>
          <p:nvPr>
            <p:ph idx="1"/>
          </p:nvPr>
        </p:nvSpPr>
        <p:spPr/>
        <p:txBody>
          <a:bodyPr/>
          <a:lstStyle/>
          <a:p>
            <a:pPr eaLnBrk="1" hangingPunct="1"/>
            <a:r>
              <a:rPr lang="ar-EG" dirty="0" smtClean="0"/>
              <a:t>عامل يعمل 5 ساعات علي فترات كالآتي :</a:t>
            </a:r>
          </a:p>
          <a:p>
            <a:pPr eaLnBrk="1" hangingPunct="1"/>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828F7CAA-4B27-4408-B710-FEE02E979EC4}" type="slidenum">
              <a:rPr lang="ar-EG"/>
              <a:pPr>
                <a:defRPr/>
              </a:pPr>
              <a:t>34</a:t>
            </a:fld>
            <a:endParaRPr lang="ar-EG"/>
          </a:p>
        </p:txBody>
      </p:sp>
      <p:graphicFrame>
        <p:nvGraphicFramePr>
          <p:cNvPr id="7" name="Table 6"/>
          <p:cNvGraphicFramePr>
            <a:graphicFrameLocks noGrp="1"/>
          </p:cNvGraphicFramePr>
          <p:nvPr/>
        </p:nvGraphicFramePr>
        <p:xfrm>
          <a:off x="1857375" y="2428875"/>
          <a:ext cx="6096000" cy="1036320"/>
        </p:xfrm>
        <a:graphic>
          <a:graphicData uri="http://schemas.openxmlformats.org/drawingml/2006/table">
            <a:tbl>
              <a:tblPr rtl="1" firstRow="1" bandRow="1">
                <a:tableStyleId>{5C22544A-7EE6-4342-B048-85BDC9FD1C3A}</a:tableStyleId>
              </a:tblPr>
              <a:tblGrid>
                <a:gridCol w="1524000"/>
                <a:gridCol w="1524000"/>
                <a:gridCol w="1524000"/>
                <a:gridCol w="1524000"/>
              </a:tblGrid>
              <a:tr h="370840">
                <a:tc>
                  <a:txBody>
                    <a:bodyPr/>
                    <a:lstStyle/>
                    <a:p>
                      <a:pPr algn="ctr" rtl="1"/>
                      <a:r>
                        <a:rPr lang="ar-EG" sz="2800" b="0" dirty="0" smtClean="0">
                          <a:solidFill>
                            <a:schemeClr val="bg2">
                              <a:lumMod val="50000"/>
                            </a:schemeClr>
                          </a:solidFill>
                        </a:rPr>
                        <a:t>2</a:t>
                      </a:r>
                      <a:endParaRPr lang="ar-EG" sz="2800" b="0" dirty="0">
                        <a:solidFill>
                          <a:schemeClr val="bg2">
                            <a:lumMod val="50000"/>
                          </a:schemeClr>
                        </a:solidFill>
                      </a:endParaRPr>
                    </a:p>
                  </a:txBody>
                  <a:tcPr/>
                </a:tc>
                <a:tc>
                  <a:txBody>
                    <a:bodyPr/>
                    <a:lstStyle/>
                    <a:p>
                      <a:pPr algn="ctr" rtl="1"/>
                      <a:r>
                        <a:rPr lang="ar-EG" sz="2800" b="0" dirty="0" smtClean="0">
                          <a:solidFill>
                            <a:schemeClr val="bg2">
                              <a:lumMod val="50000"/>
                            </a:schemeClr>
                          </a:solidFill>
                        </a:rPr>
                        <a:t>1</a:t>
                      </a:r>
                      <a:endParaRPr lang="ar-EG" sz="2800" b="0" dirty="0">
                        <a:solidFill>
                          <a:schemeClr val="bg2">
                            <a:lumMod val="50000"/>
                          </a:schemeClr>
                        </a:solidFill>
                      </a:endParaRPr>
                    </a:p>
                  </a:txBody>
                  <a:tcPr/>
                </a:tc>
                <a:tc>
                  <a:txBody>
                    <a:bodyPr/>
                    <a:lstStyle/>
                    <a:p>
                      <a:pPr algn="ctr" rtl="1"/>
                      <a:r>
                        <a:rPr lang="ar-EG" sz="2800" b="0" dirty="0" smtClean="0">
                          <a:solidFill>
                            <a:schemeClr val="bg2">
                              <a:lumMod val="50000"/>
                            </a:schemeClr>
                          </a:solidFill>
                        </a:rPr>
                        <a:t>1</a:t>
                      </a:r>
                      <a:endParaRPr lang="ar-EG" sz="2800" b="0" dirty="0">
                        <a:solidFill>
                          <a:schemeClr val="bg2">
                            <a:lumMod val="50000"/>
                          </a:schemeClr>
                        </a:solidFill>
                      </a:endParaRPr>
                    </a:p>
                  </a:txBody>
                  <a:tcPr/>
                </a:tc>
                <a:tc>
                  <a:txBody>
                    <a:bodyPr/>
                    <a:lstStyle/>
                    <a:p>
                      <a:pPr algn="ctr" rtl="1"/>
                      <a:r>
                        <a:rPr lang="ar-EG" sz="2800" b="0" dirty="0" smtClean="0">
                          <a:solidFill>
                            <a:schemeClr val="bg2">
                              <a:lumMod val="50000"/>
                            </a:schemeClr>
                          </a:solidFill>
                        </a:rPr>
                        <a:t>1</a:t>
                      </a:r>
                      <a:endParaRPr lang="ar-EG" sz="2800" b="0" dirty="0">
                        <a:solidFill>
                          <a:schemeClr val="bg2">
                            <a:lumMod val="50000"/>
                          </a:schemeClr>
                        </a:solidFill>
                      </a:endParaRPr>
                    </a:p>
                  </a:txBody>
                  <a:tcPr/>
                </a:tc>
              </a:tr>
              <a:tr h="370840">
                <a:tc>
                  <a:txBody>
                    <a:bodyPr/>
                    <a:lstStyle/>
                    <a:p>
                      <a:pPr algn="ctr" rtl="1"/>
                      <a:r>
                        <a:rPr lang="ar-EG" sz="2800" b="1" dirty="0" smtClean="0">
                          <a:solidFill>
                            <a:schemeClr val="bg2">
                              <a:lumMod val="50000"/>
                            </a:schemeClr>
                          </a:solidFill>
                        </a:rPr>
                        <a:t>90</a:t>
                      </a:r>
                      <a:endParaRPr lang="ar-EG" sz="2800" b="1" dirty="0">
                        <a:solidFill>
                          <a:schemeClr val="bg2">
                            <a:lumMod val="50000"/>
                          </a:schemeClr>
                        </a:solidFill>
                      </a:endParaRPr>
                    </a:p>
                  </a:txBody>
                  <a:tcPr/>
                </a:tc>
                <a:tc>
                  <a:txBody>
                    <a:bodyPr/>
                    <a:lstStyle/>
                    <a:p>
                      <a:pPr algn="ctr" rtl="1"/>
                      <a:r>
                        <a:rPr lang="ar-EG" sz="2800" b="1" dirty="0" smtClean="0">
                          <a:solidFill>
                            <a:schemeClr val="bg2">
                              <a:lumMod val="50000"/>
                            </a:schemeClr>
                          </a:solidFill>
                        </a:rPr>
                        <a:t>92</a:t>
                      </a:r>
                      <a:endParaRPr lang="ar-EG" sz="2800" b="1" dirty="0">
                        <a:solidFill>
                          <a:schemeClr val="bg2">
                            <a:lumMod val="50000"/>
                          </a:schemeClr>
                        </a:solidFill>
                      </a:endParaRPr>
                    </a:p>
                  </a:txBody>
                  <a:tcPr/>
                </a:tc>
                <a:tc>
                  <a:txBody>
                    <a:bodyPr/>
                    <a:lstStyle/>
                    <a:p>
                      <a:pPr algn="ctr" rtl="1"/>
                      <a:r>
                        <a:rPr lang="ar-EG" sz="2800" b="1" dirty="0" smtClean="0">
                          <a:solidFill>
                            <a:schemeClr val="bg2">
                              <a:lumMod val="50000"/>
                            </a:schemeClr>
                          </a:solidFill>
                        </a:rPr>
                        <a:t>95</a:t>
                      </a:r>
                      <a:endParaRPr lang="ar-EG" sz="2800" b="1" dirty="0">
                        <a:solidFill>
                          <a:schemeClr val="bg2">
                            <a:lumMod val="50000"/>
                          </a:schemeClr>
                        </a:solidFill>
                      </a:endParaRPr>
                    </a:p>
                  </a:txBody>
                  <a:tcPr/>
                </a:tc>
                <a:tc>
                  <a:txBody>
                    <a:bodyPr/>
                    <a:lstStyle/>
                    <a:p>
                      <a:pPr algn="ctr" rtl="1"/>
                      <a:r>
                        <a:rPr lang="ar-EG" sz="2800" b="1" dirty="0" smtClean="0">
                          <a:solidFill>
                            <a:schemeClr val="bg2">
                              <a:lumMod val="50000"/>
                            </a:schemeClr>
                          </a:solidFill>
                        </a:rPr>
                        <a:t>97</a:t>
                      </a:r>
                      <a:endParaRPr lang="ar-EG" sz="2800" b="1" dirty="0">
                        <a:solidFill>
                          <a:schemeClr val="bg2">
                            <a:lumMod val="50000"/>
                          </a:schemeClr>
                        </a:solidFill>
                      </a:endParaRPr>
                    </a:p>
                  </a:txBody>
                  <a:tcPr/>
                </a:tc>
              </a:tr>
            </a:tbl>
          </a:graphicData>
        </a:graphic>
      </p:graphicFrame>
      <p:sp>
        <p:nvSpPr>
          <p:cNvPr id="11287" name="Rectangle 7"/>
          <p:cNvSpPr>
            <a:spLocks noChangeArrowheads="1"/>
          </p:cNvSpPr>
          <p:nvPr/>
        </p:nvSpPr>
        <p:spPr bwMode="auto">
          <a:xfrm>
            <a:off x="2143125" y="3929063"/>
            <a:ext cx="5788025" cy="584200"/>
          </a:xfrm>
          <a:prstGeom prst="rect">
            <a:avLst/>
          </a:prstGeom>
          <a:noFill/>
          <a:ln w="9525">
            <a:noFill/>
            <a:miter lim="800000"/>
            <a:headEnd/>
            <a:tailEnd/>
          </a:ln>
        </p:spPr>
        <p:txBody>
          <a:bodyPr>
            <a:spAutoFit/>
          </a:bodyPr>
          <a:lstStyle/>
          <a:p>
            <a:r>
              <a:rPr lang="ar-EG" sz="3200" dirty="0">
                <a:latin typeface="Calibri" pitchFamily="34" charset="0"/>
              </a:rPr>
              <a:t>معامل التعرض =</a:t>
            </a:r>
          </a:p>
        </p:txBody>
      </p:sp>
      <p:sp>
        <p:nvSpPr>
          <p:cNvPr id="11288" name="Rectangle 8"/>
          <p:cNvSpPr>
            <a:spLocks noChangeArrowheads="1"/>
          </p:cNvSpPr>
          <p:nvPr/>
        </p:nvSpPr>
        <p:spPr bwMode="auto">
          <a:xfrm>
            <a:off x="2055813" y="4786313"/>
            <a:ext cx="5805487" cy="708025"/>
          </a:xfrm>
          <a:prstGeom prst="rect">
            <a:avLst/>
          </a:prstGeom>
          <a:noFill/>
          <a:ln w="9525">
            <a:noFill/>
            <a:miter lim="800000"/>
            <a:headEnd/>
            <a:tailEnd/>
          </a:ln>
        </p:spPr>
        <p:txBody>
          <a:bodyPr wrap="none">
            <a:spAutoFit/>
          </a:bodyPr>
          <a:lstStyle/>
          <a:p>
            <a:r>
              <a:rPr lang="ar-EG" sz="4000" dirty="0">
                <a:latin typeface="Calibri" pitchFamily="34" charset="0"/>
              </a:rPr>
              <a:t>2/8 + 1/6 + 1/4 + 1/3  =  1</a:t>
            </a:r>
          </a:p>
        </p:txBody>
      </p:sp>
    </p:spTree>
  </p:cSld>
  <p:clrMapOvr>
    <a:masterClrMapping/>
  </p:clrMapOvr>
  <p:transition spd="slow">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pPr eaLnBrk="1" hangingPunct="1"/>
            <a:r>
              <a:rPr lang="ar-EG" sz="4000" dirty="0" smtClean="0"/>
              <a:t>إذا زاد معامل التعرض عن الواحد الصحيح يكون التعرض أكثر من الحد المسموح به ، وإذا قل عن الواحد الصحيح يكون التعرض أقل من الحد المسموح به (90 ديسيبل).</a:t>
            </a:r>
            <a:endParaRPr lang="en-US" sz="4000" b="1" dirty="0" smtClean="0">
              <a:cs typeface="Arial" charset="0"/>
            </a:endParaRPr>
          </a:p>
          <a:p>
            <a:pPr eaLnBrk="1" hangingPunct="1"/>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46585256-A5DE-405F-83E3-E3EC22ECABA2}" type="slidenum">
              <a:rPr lang="ar-EG"/>
              <a:pPr>
                <a:defRPr/>
              </a:pPr>
              <a:t>35</a:t>
            </a:fld>
            <a:endParaRPr lang="ar-EG"/>
          </a:p>
        </p:txBody>
      </p:sp>
    </p:spTree>
  </p:cSld>
  <p:clrMapOvr>
    <a:masterClrMapping/>
  </p:clrMapOvr>
  <p:transition spd="slow">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rtlCol="1">
            <a:normAutofit fontScale="90000"/>
          </a:bodyPr>
          <a:lstStyle/>
          <a:p>
            <a:pPr eaLnBrk="1" fontAlgn="auto" hangingPunct="1">
              <a:spcAft>
                <a:spcPts val="0"/>
              </a:spcAft>
              <a:defRPr/>
            </a:pPr>
            <a:endParaRPr lang="ar-EG" dirty="0"/>
          </a:p>
        </p:txBody>
      </p:sp>
      <p:sp>
        <p:nvSpPr>
          <p:cNvPr id="18435" name="Content Placeholder 2"/>
          <p:cNvSpPr>
            <a:spLocks noGrp="1"/>
          </p:cNvSpPr>
          <p:nvPr>
            <p:ph idx="1"/>
          </p:nvPr>
        </p:nvSpPr>
        <p:spPr/>
        <p:txBody>
          <a:bodyPr/>
          <a:lstStyle/>
          <a:p>
            <a:pPr eaLnBrk="1" hangingPunct="1"/>
            <a:endParaRPr lang="ar-EG"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61370AFC-0D93-4454-B416-AA6CCAA9F8D7}" type="slidenum">
              <a:rPr lang="ar-EG"/>
              <a:pPr>
                <a:defRPr/>
              </a:pPr>
              <a:t>36</a:t>
            </a:fld>
            <a:endParaRPr lang="ar-EG"/>
          </a:p>
        </p:txBody>
      </p:sp>
      <p:pic>
        <p:nvPicPr>
          <p:cNvPr id="18438" name="Picture 2" descr="510"/>
          <p:cNvPicPr>
            <a:picLocks noChangeAspect="1" noChangeArrowheads="1"/>
          </p:cNvPicPr>
          <p:nvPr/>
        </p:nvPicPr>
        <p:blipFill>
          <a:blip r:embed="rId2" cstate="print"/>
          <a:srcRect/>
          <a:stretch>
            <a:fillRect/>
          </a:stretch>
        </p:blipFill>
        <p:spPr bwMode="auto">
          <a:xfrm>
            <a:off x="500063" y="1643063"/>
            <a:ext cx="4143375" cy="3713162"/>
          </a:xfrm>
          <a:prstGeom prst="rect">
            <a:avLst/>
          </a:prstGeom>
          <a:noFill/>
          <a:ln w="9525">
            <a:solidFill>
              <a:srgbClr val="FF0000"/>
            </a:solidFill>
            <a:miter lim="800000"/>
            <a:headEnd/>
            <a:tailEnd/>
          </a:ln>
        </p:spPr>
      </p:pic>
      <p:pic>
        <p:nvPicPr>
          <p:cNvPr id="18439" name="Picture 3" descr="0247000"/>
          <p:cNvPicPr>
            <a:picLocks noChangeAspect="1" noChangeArrowheads="1"/>
          </p:cNvPicPr>
          <p:nvPr/>
        </p:nvPicPr>
        <p:blipFill>
          <a:blip r:embed="rId3" cstate="print"/>
          <a:srcRect/>
          <a:stretch>
            <a:fillRect/>
          </a:stretch>
        </p:blipFill>
        <p:spPr bwMode="auto">
          <a:xfrm>
            <a:off x="4714875" y="1643063"/>
            <a:ext cx="3929063" cy="3714750"/>
          </a:xfrm>
          <a:prstGeom prst="rect">
            <a:avLst/>
          </a:prstGeom>
          <a:noFill/>
          <a:ln w="9525">
            <a:solidFill>
              <a:srgbClr val="FF0000"/>
            </a:solidFill>
            <a:miter lim="800000"/>
            <a:headEnd/>
            <a:tailEnd/>
          </a:ln>
        </p:spPr>
      </p:pic>
    </p:spTree>
  </p:cSld>
  <p:clrMapOvr>
    <a:masterClrMapping/>
  </p:clrMapOvr>
  <p:transition spd="slow">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421.gif"/>
          <p:cNvPicPr>
            <a:picLocks noGrp="1" noChangeAspect="1"/>
          </p:cNvPicPr>
          <p:nvPr>
            <p:ph idx="1"/>
          </p:nvPr>
        </p:nvPicPr>
        <p:blipFill>
          <a:blip r:embed="rId2" cstate="print"/>
          <a:stretch>
            <a:fillRect/>
          </a:stretch>
        </p:blipFill>
        <p:spPr>
          <a:xfrm>
            <a:off x="357158" y="214314"/>
            <a:ext cx="8501122" cy="6429396"/>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37</a:t>
            </a:fld>
            <a:endParaRPr lang="ar-EG"/>
          </a:p>
        </p:txBody>
      </p:sp>
    </p:spTree>
  </p:cSld>
  <p:clrMapOvr>
    <a:masterClrMapping/>
  </p:clrMapOvr>
  <p:transition spd="slow">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071810"/>
            <a:ext cx="7772400" cy="1470025"/>
          </a:xfrm>
        </p:spPr>
        <p:txBody>
          <a:bodyPr/>
          <a:lstStyle/>
          <a:p>
            <a:pPr marL="1143000" lvl="0" indent="-1143000"/>
            <a:r>
              <a:rPr lang="ar-EG" sz="7200" b="1" dirty="0" smtClean="0">
                <a:ln w="11430"/>
                <a:effectLst>
                  <a:outerShdw blurRad="80000" dist="40000" dir="5040000" algn="tl">
                    <a:srgbClr val="000000">
                      <a:alpha val="30000"/>
                    </a:srgbClr>
                  </a:outerShdw>
                </a:effectLst>
              </a:rPr>
              <a:t> الاهتزازات</a:t>
            </a:r>
            <a:r>
              <a:rPr lang="en-US" sz="7200" b="1" dirty="0" smtClean="0">
                <a:ln w="11430"/>
                <a:effectLst>
                  <a:outerShdw blurRad="80000" dist="40000" dir="5040000" algn="tl">
                    <a:srgbClr val="000000">
                      <a:alpha val="30000"/>
                    </a:srgbClr>
                  </a:outerShdw>
                </a:effectLst>
              </a:rPr>
              <a:t/>
            </a:r>
            <a:br>
              <a:rPr lang="en-US" sz="7200" b="1" dirty="0" smtClean="0">
                <a:ln w="11430"/>
                <a:effectLst>
                  <a:outerShdw blurRad="80000" dist="40000" dir="5040000" algn="tl">
                    <a:srgbClr val="000000">
                      <a:alpha val="30000"/>
                    </a:srgbClr>
                  </a:outerShdw>
                </a:effectLst>
              </a:rPr>
            </a:br>
            <a:endParaRPr lang="en-US" sz="72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2B77140E-AC87-42CD-8D96-0BC961F952D0}" type="slidenum">
              <a:rPr lang="ar-EG" smtClean="0"/>
              <a:pPr>
                <a:defRPr/>
              </a:pPr>
              <a:t>38</a:t>
            </a:fld>
            <a:endParaRPr lang="ar-EG"/>
          </a:p>
        </p:txBody>
      </p:sp>
    </p:spTree>
  </p:cSld>
  <p:clrMapOvr>
    <a:masterClrMapping/>
  </p:clrMapOvr>
  <p:transition spd="slow">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72816"/>
            <a:ext cx="8229600" cy="1143000"/>
          </a:xfrm>
        </p:spPr>
        <p:txBody>
          <a:bodyPr/>
          <a:lstStyle/>
          <a:p>
            <a:r>
              <a:rPr lang="ar-SY" dirty="0" smtClean="0"/>
              <a:t>تعبر الاهتزازات عن الارتجاجات (التذبذبات) التي تولدها الآلة ويشعر بها الانسان.</a:t>
            </a:r>
            <a:r>
              <a:rPr lang="it-IT" dirty="0" smtClean="0"/>
              <a:t/>
            </a:r>
            <a:br>
              <a:rPr lang="it-IT" dirty="0" smtClean="0"/>
            </a:br>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39</a:t>
            </a:fld>
            <a:endParaRPr lang="ar-EG"/>
          </a:p>
        </p:txBody>
      </p:sp>
    </p:spTree>
  </p:cSld>
  <p:clrMapOvr>
    <a:masterClrMapping/>
  </p:clrMapOvr>
  <p:transition spd="slow">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214554"/>
            <a:ext cx="8229600" cy="1143000"/>
          </a:xfrm>
        </p:spPr>
        <p:txBody>
          <a:bodyPr/>
          <a:lstStyle/>
          <a:p>
            <a:r>
              <a:rPr lang="ar-EG" sz="6600" b="1" u="sng" dirty="0" smtClean="0"/>
              <a:t>الإجهاد الحرارى</a:t>
            </a:r>
            <a:endParaRPr lang="en-US" sz="66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a:t>
            </a:fld>
            <a:endParaRPr lang="ar-EG"/>
          </a:p>
        </p:txBody>
      </p:sp>
    </p:spTree>
  </p:cSld>
  <p:clrMapOvr>
    <a:masterClrMapping/>
  </p:clrMapOvr>
  <p:transition spd="slow">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Y" sz="4400" dirty="0" smtClean="0"/>
              <a:t>ويمكن لهذه الاهتزازات أن تؤثر</a:t>
            </a:r>
            <a:r>
              <a:rPr lang="ar-EG" sz="4400" dirty="0" smtClean="0"/>
              <a:t>في الانسان عن طريق </a:t>
            </a:r>
            <a:r>
              <a:rPr lang="ar-SY" sz="4400" dirty="0" smtClean="0"/>
              <a:t>:</a:t>
            </a:r>
            <a:endParaRPr lang="it-IT" sz="4400" dirty="0" smtClean="0"/>
          </a:p>
          <a:p>
            <a:r>
              <a:rPr lang="ar-SA" sz="4400" dirty="0" smtClean="0"/>
              <a:t>1-   </a:t>
            </a:r>
            <a:r>
              <a:rPr lang="ar-SY" sz="4400" dirty="0" smtClean="0"/>
              <a:t>يد العامل فقط : وهو الاهتزاز الذي يدخل الجسم عن طريق الأيدي ( المخارط – الفارزات - ...</a:t>
            </a:r>
            <a:r>
              <a:rPr lang="ar-SA" sz="4400" dirty="0" smtClean="0"/>
              <a:t>) أي عندما تهتز القطعة المشغولة أو الآلة فقط بيد العامل</a:t>
            </a:r>
            <a:endParaRPr lang="it-IT" sz="4400" dirty="0" smtClean="0"/>
          </a:p>
          <a:p>
            <a:endParaRPr lang="it-IT" sz="44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40</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41</a:t>
            </a:fld>
            <a:endParaRPr lang="ar-EG"/>
          </a:p>
        </p:txBody>
      </p:sp>
      <p:pic>
        <p:nvPicPr>
          <p:cNvPr id="8" name="‪Electrician_s Life_ Using a Hammer Drill to chop hole in brick wall‬‏ - YouTube.mp4">
            <a:hlinkClick r:id="" action="ppaction://media"/>
          </p:cNvPr>
          <p:cNvPicPr>
            <a:picLocks noGrp="1" noRot="1" noChangeAspect="1"/>
          </p:cNvPicPr>
          <p:nvPr>
            <p:ph idx="1"/>
            <a:videoFile r:link="rId1"/>
          </p:nvPr>
        </p:nvPicPr>
        <p:blipFill>
          <a:blip r:embed="rId3" cstate="print"/>
          <a:stretch>
            <a:fillRect/>
          </a:stretch>
        </p:blipFill>
        <p:spPr>
          <a:xfrm>
            <a:off x="323528" y="332656"/>
            <a:ext cx="8424936" cy="621069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7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r>
              <a:rPr lang="ar-SA" sz="4400" dirty="0" smtClean="0"/>
              <a:t>2-   </a:t>
            </a:r>
            <a:r>
              <a:rPr lang="ar-SY" sz="4400" dirty="0" smtClean="0"/>
              <a:t>على كامل جسم العامل : ويحدث عندما يستند العامل على أرض مهتزة ( كمقعد على آلة تصدر اهتزاز مثل الآليات بكافة أنواعها – العمل جانب بعض الآلات كالمطارق الهيدروليكية)</a:t>
            </a:r>
            <a:endParaRPr lang="it-IT" sz="4400" dirty="0" smtClean="0"/>
          </a:p>
          <a:p>
            <a:endParaRPr lang="it-IT" sz="44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42</a:t>
            </a:fld>
            <a:endParaRPr lang="ar-EG"/>
          </a:p>
        </p:txBody>
      </p:sp>
    </p:spTree>
  </p:cSld>
  <p:clrMapOvr>
    <a:masterClrMapping/>
  </p:clrMapOvr>
  <p:transition spd="slow">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43</a:t>
            </a:fld>
            <a:endParaRPr lang="ar-EG"/>
          </a:p>
        </p:txBody>
      </p:sp>
      <p:pic>
        <p:nvPicPr>
          <p:cNvPr id="242690" name="Picture 2"/>
          <p:cNvPicPr>
            <a:picLocks noChangeAspect="1" noChangeArrowheads="1"/>
          </p:cNvPicPr>
          <p:nvPr/>
        </p:nvPicPr>
        <p:blipFill>
          <a:blip r:embed="rId2" cstate="print"/>
          <a:srcRect/>
          <a:stretch>
            <a:fillRect/>
          </a:stretch>
        </p:blipFill>
        <p:spPr bwMode="auto">
          <a:xfrm>
            <a:off x="1475656" y="476672"/>
            <a:ext cx="5826577" cy="54002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itle 6"/>
          <p:cNvSpPr>
            <a:spLocks noGrp="1"/>
          </p:cNvSpPr>
          <p:nvPr>
            <p:ph type="title"/>
          </p:nvPr>
        </p:nvSpPr>
        <p:spPr/>
        <p:txBody>
          <a:bodyPr/>
          <a:lstStyle/>
          <a:p>
            <a:endParaRPr lang="it-IT"/>
          </a:p>
        </p:txBody>
      </p:sp>
    </p:spTree>
  </p:cSld>
  <p:clrMapOvr>
    <a:masterClrMapping/>
  </p:clrMapOvr>
  <p:transition spd="slow">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b="1" dirty="0" smtClean="0"/>
              <a:t>تأثير الاهتزازات</a:t>
            </a:r>
            <a:r>
              <a:rPr lang="ar-EG" b="1" dirty="0" smtClean="0"/>
              <a:t> علي جسم الانسان </a:t>
            </a:r>
            <a:r>
              <a:rPr lang="ar-SY" b="1" dirty="0" smtClean="0"/>
              <a:t>:</a:t>
            </a:r>
            <a:endParaRPr lang="it-IT" dirty="0"/>
          </a:p>
        </p:txBody>
      </p:sp>
      <p:sp>
        <p:nvSpPr>
          <p:cNvPr id="3" name="Content Placeholder 2"/>
          <p:cNvSpPr>
            <a:spLocks noGrp="1"/>
          </p:cNvSpPr>
          <p:nvPr>
            <p:ph idx="1"/>
          </p:nvPr>
        </p:nvSpPr>
        <p:spPr/>
        <p:txBody>
          <a:bodyPr/>
          <a:lstStyle/>
          <a:p>
            <a:r>
              <a:rPr lang="ar-SY" dirty="0" smtClean="0"/>
              <a:t>الروابط الفقرية</a:t>
            </a:r>
            <a:endParaRPr lang="ar-EG" dirty="0" smtClean="0"/>
          </a:p>
          <a:p>
            <a:r>
              <a:rPr lang="ar-SY" dirty="0" smtClean="0"/>
              <a:t>الأحشاء الداخلية </a:t>
            </a:r>
            <a:endParaRPr lang="ar-EG" dirty="0" smtClean="0"/>
          </a:p>
          <a:p>
            <a:r>
              <a:rPr lang="ar-EG" dirty="0" smtClean="0"/>
              <a:t>القلب</a:t>
            </a:r>
          </a:p>
          <a:p>
            <a:r>
              <a:rPr lang="ar-SY" dirty="0" smtClean="0"/>
              <a:t>الجمجمة </a:t>
            </a:r>
            <a:endParaRPr lang="ar-EG" dirty="0" smtClean="0"/>
          </a:p>
          <a:p>
            <a:r>
              <a:rPr lang="ar-SY" dirty="0" smtClean="0"/>
              <a:t>الأوعية الدموية</a:t>
            </a:r>
            <a:endParaRPr lang="ar-EG" dirty="0" smtClean="0"/>
          </a:p>
          <a:p>
            <a:r>
              <a:rPr lang="ar-SY" dirty="0" smtClean="0"/>
              <a:t>العظام</a:t>
            </a:r>
            <a:endParaRPr lang="ar-EG" dirty="0" smtClean="0"/>
          </a:p>
          <a:p>
            <a:r>
              <a:rPr lang="ar-SY" dirty="0" smtClean="0"/>
              <a:t>اِضطرابات عضلية </a:t>
            </a:r>
            <a:endParaRPr lang="ar-EG" dirty="0" smtClean="0"/>
          </a:p>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44</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EG" dirty="0" smtClean="0"/>
              <a:t>الرئتان والجهاز التنفسي عامة </a:t>
            </a:r>
          </a:p>
          <a:p>
            <a:r>
              <a:rPr lang="ar-EG" dirty="0" smtClean="0"/>
              <a:t>الغدد الصماء </a:t>
            </a:r>
          </a:p>
          <a:p>
            <a:r>
              <a:rPr lang="ar-EG" dirty="0" smtClean="0"/>
              <a:t>طبلة الذن </a:t>
            </a:r>
          </a:p>
          <a:p>
            <a:r>
              <a:rPr lang="ar-EG" dirty="0" smtClean="0"/>
              <a:t>العين </a:t>
            </a:r>
          </a:p>
          <a:p>
            <a:r>
              <a:rPr lang="ar-EG" dirty="0" smtClean="0"/>
              <a:t>المعدة والجهاز الهضمي عامة </a:t>
            </a:r>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45</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sz="5400" b="1" dirty="0" smtClean="0"/>
              <a:t>السيطرة على الاهتزازات:</a:t>
            </a:r>
            <a:endParaRPr lang="it-IT" sz="5400" dirty="0"/>
          </a:p>
        </p:txBody>
      </p:sp>
      <p:sp>
        <p:nvSpPr>
          <p:cNvPr id="3" name="Content Placeholder 2"/>
          <p:cNvSpPr>
            <a:spLocks noGrp="1"/>
          </p:cNvSpPr>
          <p:nvPr>
            <p:ph idx="1"/>
          </p:nvPr>
        </p:nvSpPr>
        <p:spPr/>
        <p:txBody>
          <a:bodyPr/>
          <a:lstStyle/>
          <a:p>
            <a:pPr marL="514350" indent="-514350">
              <a:buFont typeface="+mj-lt"/>
              <a:buAutoNum type="arabicPeriod"/>
            </a:pPr>
            <a:r>
              <a:rPr lang="ar-SY" sz="4000" dirty="0" smtClean="0"/>
              <a:t>الاعتماد على مخمدات الحركة الجيدة النوعية لتخميد الاهتزاز على كامل الجسم:</a:t>
            </a:r>
            <a:endParaRPr lang="ar-EG" sz="4000" dirty="0" smtClean="0"/>
          </a:p>
          <a:p>
            <a:r>
              <a:rPr lang="ar-SY" sz="4000" dirty="0" smtClean="0"/>
              <a:t>مثل استعمال مخمدات أصلية لكل نوع من الآليات</a:t>
            </a:r>
            <a:endParaRPr lang="it-IT" sz="4000" dirty="0" smtClean="0"/>
          </a:p>
          <a:p>
            <a:r>
              <a:rPr lang="ar-SY" sz="4000" dirty="0" smtClean="0"/>
              <a:t>استعمال مخمدات هوائية للمطارق الهيدروليكية.</a:t>
            </a:r>
            <a:endParaRPr lang="it-IT" sz="4000" dirty="0" smtClean="0"/>
          </a:p>
          <a:p>
            <a:endParaRPr lang="ar-EG" sz="4000" dirty="0" smtClean="0"/>
          </a:p>
          <a:p>
            <a:endParaRPr lang="ar-EG" sz="4000" dirty="0" smtClean="0"/>
          </a:p>
          <a:p>
            <a:endParaRPr lang="it-IT" sz="4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46</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a:xfrm>
            <a:off x="395536" y="1124744"/>
            <a:ext cx="8229600" cy="4525963"/>
          </a:xfrm>
        </p:spPr>
        <p:txBody>
          <a:bodyPr/>
          <a:lstStyle/>
          <a:p>
            <a:pPr marL="514350" indent="-514350">
              <a:buFont typeface="+mj-lt"/>
              <a:buAutoNum type="arabicPeriod" startAt="2"/>
            </a:pPr>
            <a:r>
              <a:rPr lang="ar-SY" sz="4000" dirty="0" smtClean="0"/>
              <a:t>الصيانة المستمرة للآلات لضمان عملها بشكل جيد مما يخفف الإهتزازات.</a:t>
            </a:r>
            <a:endParaRPr lang="it-IT" sz="4000" dirty="0" smtClean="0"/>
          </a:p>
          <a:p>
            <a:r>
              <a:rPr lang="ar-SA" sz="4000" dirty="0" smtClean="0"/>
              <a:t>3-   </a:t>
            </a:r>
            <a:r>
              <a:rPr lang="ar-SY" sz="4000" dirty="0" smtClean="0"/>
              <a:t>استعمال قفازات واقية ذات نوعية جيدة يخفف من تأثير الاهتزاز على الأيدي</a:t>
            </a:r>
            <a:endParaRPr lang="it-IT" sz="4000" dirty="0" smtClean="0"/>
          </a:p>
          <a:p>
            <a:endParaRPr lang="it-IT" sz="4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t>4-   </a:t>
            </a:r>
            <a:r>
              <a:rPr lang="ar-SY" sz="4800" dirty="0" smtClean="0"/>
              <a:t>عند عدم إمكانية تخفيف الاهتزاز:</a:t>
            </a:r>
            <a:endParaRPr lang="it-IT" sz="4800" dirty="0"/>
          </a:p>
        </p:txBody>
      </p:sp>
      <p:sp>
        <p:nvSpPr>
          <p:cNvPr id="3" name="Content Placeholder 2"/>
          <p:cNvSpPr>
            <a:spLocks noGrp="1"/>
          </p:cNvSpPr>
          <p:nvPr>
            <p:ph idx="1"/>
          </p:nvPr>
        </p:nvSpPr>
        <p:spPr/>
        <p:txBody>
          <a:bodyPr/>
          <a:lstStyle/>
          <a:p>
            <a:r>
              <a:rPr lang="ar-SY" sz="4400" dirty="0" smtClean="0"/>
              <a:t>أ- توفير درجات حرارة ورطوبة مثالية لكونه يساعد على بقاء الجسم بالحالة المثلى</a:t>
            </a:r>
            <a:endParaRPr lang="it-IT" sz="4400" dirty="0" smtClean="0"/>
          </a:p>
          <a:p>
            <a:r>
              <a:rPr lang="ar-SY" sz="4400" dirty="0" smtClean="0"/>
              <a:t>ب- وجود فترات راحة كافية</a:t>
            </a:r>
            <a:endParaRPr lang="it-IT" sz="4400" dirty="0" smtClean="0"/>
          </a:p>
          <a:p>
            <a:r>
              <a:rPr lang="ar-SY" sz="4400" dirty="0" smtClean="0"/>
              <a:t>ج- إجراء بعض </a:t>
            </a:r>
            <a:r>
              <a:rPr lang="ar-EG" sz="4400" dirty="0" smtClean="0"/>
              <a:t>ا</a:t>
            </a:r>
            <a:r>
              <a:rPr lang="ar-SY" sz="4400" dirty="0" smtClean="0"/>
              <a:t>لحركات الرياضية الخفيفة للجزء المعرض للاهتزاز</a:t>
            </a:r>
            <a:endParaRPr lang="it-IT" sz="44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48</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2"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00306"/>
            <a:ext cx="8229600" cy="1143000"/>
          </a:xfrm>
        </p:spPr>
        <p:txBody>
          <a:bodyPr/>
          <a:lstStyle/>
          <a:p>
            <a:pPr lvl="0"/>
            <a:r>
              <a:rPr lang="ar-EG" sz="11500" b="1" dirty="0" smtClean="0">
                <a:ln w="11430"/>
                <a:effectLst>
                  <a:outerShdw blurRad="80000" dist="40000" dir="5040000" algn="tl">
                    <a:srgbClr val="000000">
                      <a:alpha val="30000"/>
                    </a:srgbClr>
                  </a:outerShdw>
                </a:effectLst>
              </a:rPr>
              <a:t>3- الإضاءة</a:t>
            </a:r>
            <a:endParaRPr lang="en-US" sz="115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49</a:t>
            </a:fld>
            <a:endParaRPr lang="ar-EG"/>
          </a:p>
        </p:txBody>
      </p:sp>
    </p:spTree>
  </p:cSld>
  <p:clrMapOvr>
    <a:masterClrMapping/>
  </p:clrMapOvr>
  <p:transition spd="slow">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sz="5400" b="1" dirty="0" smtClean="0"/>
              <a:t>مظاهر الإجهاد الحرارى  </a:t>
            </a:r>
            <a:endParaRPr lang="en-US" sz="5400" dirty="0"/>
          </a:p>
        </p:txBody>
      </p:sp>
      <p:sp>
        <p:nvSpPr>
          <p:cNvPr id="3" name="Content Placeholder 2"/>
          <p:cNvSpPr>
            <a:spLocks noGrp="1"/>
          </p:cNvSpPr>
          <p:nvPr>
            <p:ph idx="1"/>
          </p:nvPr>
        </p:nvSpPr>
        <p:spPr/>
        <p:txBody>
          <a:bodyPr/>
          <a:lstStyle/>
          <a:p>
            <a:r>
              <a:rPr lang="ar-EG" b="1" dirty="0" smtClean="0"/>
              <a:t>الطفح الجلدى</a:t>
            </a:r>
          </a:p>
          <a:p>
            <a:r>
              <a:rPr lang="ar-EG" b="1" dirty="0" smtClean="0"/>
              <a:t>الجفاف</a:t>
            </a:r>
          </a:p>
          <a:p>
            <a:r>
              <a:rPr lang="ar-EG" b="1" dirty="0" smtClean="0"/>
              <a:t>التشنجات العضلية</a:t>
            </a:r>
          </a:p>
          <a:p>
            <a:r>
              <a:rPr lang="ar-EG" b="1" dirty="0" smtClean="0"/>
              <a:t>الإعياء الحرارى</a:t>
            </a:r>
          </a:p>
          <a:p>
            <a:r>
              <a:rPr lang="ar-EG" b="1" dirty="0" smtClean="0"/>
              <a:t>ضربة الشمس</a:t>
            </a:r>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a:t>
            </a:fld>
            <a:endParaRPr lang="ar-EG"/>
          </a:p>
        </p:txBody>
      </p:sp>
    </p:spTree>
  </p:cSld>
  <p:clrMapOvr>
    <a:masterClrMapping/>
  </p:clrMapOvr>
  <p:transition spd="slow">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50</a:t>
            </a:fld>
            <a:endParaRPr lang="ar-EG"/>
          </a:p>
        </p:txBody>
      </p:sp>
      <p:pic>
        <p:nvPicPr>
          <p:cNvPr id="6" name="Picture 5" descr="الإضاءة">
            <a:hlinkClick r:id="rId2" tgtFrame="&quot;_blank&quot;"/>
          </p:cNvPr>
          <p:cNvPicPr/>
          <p:nvPr/>
        </p:nvPicPr>
        <p:blipFill>
          <a:blip r:embed="rId3" cstate="print"/>
          <a:srcRect/>
          <a:stretch>
            <a:fillRect/>
          </a:stretch>
        </p:blipFill>
        <p:spPr bwMode="auto">
          <a:xfrm>
            <a:off x="539552" y="476672"/>
            <a:ext cx="8064896" cy="583264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1143000"/>
          </a:xfrm>
        </p:spPr>
        <p:txBody>
          <a:bodyPr/>
          <a:lstStyle/>
          <a:p>
            <a:r>
              <a:rPr lang="ar-EG" b="1" dirty="0" smtClean="0"/>
              <a:t>يجب أن تتوافرالإضاءة المناسبة والكافية لنوع العمل مع مراعاة الآتي : </a:t>
            </a:r>
            <a:endParaRPr lang="en-US" b="1" dirty="0"/>
          </a:p>
        </p:txBody>
      </p:sp>
      <p:sp>
        <p:nvSpPr>
          <p:cNvPr id="3" name="Content Placeholder 2"/>
          <p:cNvSpPr>
            <a:spLocks noGrp="1"/>
          </p:cNvSpPr>
          <p:nvPr>
            <p:ph idx="1"/>
          </p:nvPr>
        </p:nvSpPr>
        <p:spPr>
          <a:xfrm>
            <a:off x="0" y="2786058"/>
            <a:ext cx="8229600" cy="4525963"/>
          </a:xfrm>
        </p:spPr>
        <p:txBody>
          <a:bodyPr/>
          <a:lstStyle/>
          <a:p>
            <a:r>
              <a:rPr lang="ar-EG" sz="4000" dirty="0" smtClean="0"/>
              <a:t>توزيع الضوء توزيعاً منتظماً</a:t>
            </a:r>
          </a:p>
          <a:p>
            <a:r>
              <a:rPr lang="ar-EG" sz="4000" dirty="0" smtClean="0"/>
              <a:t>تجانس الإضاءة</a:t>
            </a:r>
            <a:endParaRPr lang="ar-EG" sz="4000" b="1" dirty="0" smtClean="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51</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52</a:t>
            </a:fld>
            <a:endParaRPr lang="ar-EG"/>
          </a:p>
        </p:txBody>
      </p:sp>
      <p:pic>
        <p:nvPicPr>
          <p:cNvPr id="278530" name="Picture 2" descr="D:\Pictures\sunlight.png"/>
          <p:cNvPicPr>
            <a:picLocks noGrp="1" noChangeAspect="1" noChangeArrowheads="1"/>
          </p:cNvPicPr>
          <p:nvPr>
            <p:ph idx="1"/>
          </p:nvPr>
        </p:nvPicPr>
        <p:blipFill>
          <a:blip r:embed="rId2" cstate="print"/>
          <a:srcRect/>
          <a:stretch>
            <a:fillRect/>
          </a:stretch>
        </p:blipFill>
        <p:spPr bwMode="auto">
          <a:xfrm>
            <a:off x="395536" y="301919"/>
            <a:ext cx="8424936" cy="5503345"/>
          </a:xfrm>
          <a:prstGeom prst="rect">
            <a:avLst/>
          </a:prstGeom>
          <a:noFill/>
        </p:spPr>
      </p:pic>
      <p:sp>
        <p:nvSpPr>
          <p:cNvPr id="6" name="TextBox 5"/>
          <p:cNvSpPr txBox="1"/>
          <p:nvPr/>
        </p:nvSpPr>
        <p:spPr>
          <a:xfrm>
            <a:off x="1907704" y="4869160"/>
            <a:ext cx="5544616" cy="769441"/>
          </a:xfrm>
          <a:prstGeom prst="rect">
            <a:avLst/>
          </a:prstGeom>
          <a:noFill/>
        </p:spPr>
        <p:txBody>
          <a:bodyPr wrap="square" rtlCol="1">
            <a:spAutoFit/>
          </a:bodyPr>
          <a:lstStyle/>
          <a:p>
            <a:pPr algn="ctr"/>
            <a:r>
              <a:rPr lang="ar-EG" sz="4400" dirty="0" smtClean="0">
                <a:solidFill>
                  <a:srgbClr val="FF0000"/>
                </a:solidFill>
              </a:rPr>
              <a:t>إضاءة طبيعية </a:t>
            </a:r>
            <a:endParaRPr lang="ar-EG" sz="4400" dirty="0">
              <a:solidFill>
                <a:srgbClr val="FF0000"/>
              </a:solidFill>
            </a:endParaRPr>
          </a:p>
        </p:txBody>
      </p:sp>
    </p:spTree>
  </p:cSld>
  <p:clrMapOvr>
    <a:masterClrMapping/>
  </p:clrMapOvr>
  <p:transition spd="slow">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53</a:t>
            </a:fld>
            <a:endParaRPr lang="ar-EG"/>
          </a:p>
        </p:txBody>
      </p:sp>
      <p:pic>
        <p:nvPicPr>
          <p:cNvPr id="277506" name="Picture 2" descr="D:\Pictures\spotlight.png"/>
          <p:cNvPicPr>
            <a:picLocks noChangeAspect="1" noChangeArrowheads="1"/>
          </p:cNvPicPr>
          <p:nvPr/>
        </p:nvPicPr>
        <p:blipFill>
          <a:blip r:embed="rId2" cstate="print"/>
          <a:srcRect/>
          <a:stretch>
            <a:fillRect/>
          </a:stretch>
        </p:blipFill>
        <p:spPr bwMode="auto">
          <a:xfrm>
            <a:off x="467544" y="332656"/>
            <a:ext cx="8208912" cy="5832648"/>
          </a:xfrm>
          <a:prstGeom prst="rect">
            <a:avLst/>
          </a:prstGeom>
          <a:noFill/>
        </p:spPr>
      </p:pic>
      <p:sp>
        <p:nvSpPr>
          <p:cNvPr id="7" name="TextBox 6"/>
          <p:cNvSpPr txBox="1"/>
          <p:nvPr/>
        </p:nvSpPr>
        <p:spPr>
          <a:xfrm>
            <a:off x="2267744" y="5013176"/>
            <a:ext cx="5544616" cy="769441"/>
          </a:xfrm>
          <a:prstGeom prst="rect">
            <a:avLst/>
          </a:prstGeom>
          <a:noFill/>
        </p:spPr>
        <p:txBody>
          <a:bodyPr wrap="square" rtlCol="1">
            <a:spAutoFit/>
          </a:bodyPr>
          <a:lstStyle/>
          <a:p>
            <a:pPr algn="ctr"/>
            <a:r>
              <a:rPr lang="ar-EG" sz="4400" dirty="0" smtClean="0">
                <a:solidFill>
                  <a:srgbClr val="FF0000"/>
                </a:solidFill>
              </a:rPr>
              <a:t>إضاءة مركزة</a:t>
            </a:r>
            <a:endParaRPr lang="ar-EG" sz="4400" dirty="0">
              <a:solidFill>
                <a:srgbClr val="FF0000"/>
              </a:solidFill>
            </a:endParaRPr>
          </a:p>
        </p:txBody>
      </p:sp>
    </p:spTree>
  </p:cSld>
  <p:clrMapOvr>
    <a:masterClrMapping/>
  </p:clrMapOvr>
  <p:transition spd="slow">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54</a:t>
            </a:fld>
            <a:endParaRPr lang="ar-EG"/>
          </a:p>
        </p:txBody>
      </p:sp>
      <p:pic>
        <p:nvPicPr>
          <p:cNvPr id="279554" name="Picture 2" descr="D:\Pictures\softlight.png"/>
          <p:cNvPicPr>
            <a:picLocks noGrp="1" noChangeAspect="1" noChangeArrowheads="1"/>
          </p:cNvPicPr>
          <p:nvPr>
            <p:ph idx="1"/>
          </p:nvPr>
        </p:nvPicPr>
        <p:blipFill>
          <a:blip r:embed="rId2" cstate="print"/>
          <a:srcRect/>
          <a:stretch>
            <a:fillRect/>
          </a:stretch>
        </p:blipFill>
        <p:spPr bwMode="auto">
          <a:xfrm>
            <a:off x="467544" y="332656"/>
            <a:ext cx="8208912" cy="5832648"/>
          </a:xfrm>
          <a:prstGeom prst="rect">
            <a:avLst/>
          </a:prstGeom>
          <a:noFill/>
        </p:spPr>
      </p:pic>
      <p:sp>
        <p:nvSpPr>
          <p:cNvPr id="6" name="TextBox 5"/>
          <p:cNvSpPr txBox="1"/>
          <p:nvPr/>
        </p:nvSpPr>
        <p:spPr>
          <a:xfrm>
            <a:off x="2051720" y="5157192"/>
            <a:ext cx="5544616" cy="769441"/>
          </a:xfrm>
          <a:prstGeom prst="rect">
            <a:avLst/>
          </a:prstGeom>
          <a:noFill/>
        </p:spPr>
        <p:txBody>
          <a:bodyPr wrap="square" rtlCol="1">
            <a:spAutoFit/>
          </a:bodyPr>
          <a:lstStyle/>
          <a:p>
            <a:pPr algn="ctr"/>
            <a:r>
              <a:rPr lang="ar-EG" sz="4400" dirty="0" smtClean="0">
                <a:solidFill>
                  <a:srgbClr val="FF0000"/>
                </a:solidFill>
              </a:rPr>
              <a:t>إضاءة ضعيفة</a:t>
            </a:r>
            <a:endParaRPr lang="ar-EG" sz="4400" dirty="0">
              <a:solidFill>
                <a:srgbClr val="FF0000"/>
              </a:solidFill>
            </a:endParaRPr>
          </a:p>
        </p:txBody>
      </p:sp>
    </p:spTree>
  </p:cSld>
  <p:clrMapOvr>
    <a:masterClrMapping/>
  </p:clrMapOvr>
  <p:transition spd="slow">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smtClean="0"/>
              <a:t>جدول يبين متوسط شدة الإضاءة في الصناعات المختلفة</a:t>
            </a:r>
            <a:endParaRPr lang="en-US" dirty="0"/>
          </a:p>
        </p:txBody>
      </p:sp>
      <p:pic>
        <p:nvPicPr>
          <p:cNvPr id="6" name="Content Placeholder 5" descr="10297_1172152435.jpg"/>
          <p:cNvPicPr>
            <a:picLocks noGrp="1" noChangeAspect="1"/>
          </p:cNvPicPr>
          <p:nvPr>
            <p:ph idx="1"/>
          </p:nvPr>
        </p:nvPicPr>
        <p:blipFill>
          <a:blip r:embed="rId2" cstate="print"/>
          <a:stretch>
            <a:fillRect/>
          </a:stretch>
        </p:blipFill>
        <p:spPr>
          <a:xfrm>
            <a:off x="214282" y="1928802"/>
            <a:ext cx="8609317" cy="4219117"/>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55</a:t>
            </a:fld>
            <a:endParaRPr lang="ar-EG"/>
          </a:p>
        </p:txBody>
      </p:sp>
    </p:spTree>
  </p:cSld>
  <p:clrMapOvr>
    <a:masterClrMapping/>
  </p:clrMapOvr>
  <p:transition spd="slow">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8229600" cy="1143000"/>
          </a:xfrm>
        </p:spPr>
        <p:txBody>
          <a:bodyPr/>
          <a:lstStyle/>
          <a:p>
            <a:r>
              <a:rPr lang="ar-SA" sz="5400" b="1" dirty="0" smtClean="0"/>
              <a:t>تأثير</a:t>
            </a:r>
            <a:r>
              <a:rPr lang="en-US" sz="5400" b="1" dirty="0" smtClean="0"/>
              <a:t> </a:t>
            </a:r>
            <a:r>
              <a:rPr lang="ar-SA" sz="5400" b="1" dirty="0" smtClean="0"/>
              <a:t>الإضاءة</a:t>
            </a:r>
            <a:r>
              <a:rPr lang="en-US" sz="5400" b="1" dirty="0" smtClean="0"/>
              <a:t> </a:t>
            </a:r>
            <a:r>
              <a:rPr lang="ar-SA" sz="5400" b="1" dirty="0" smtClean="0"/>
              <a:t>على</a:t>
            </a:r>
            <a:r>
              <a:rPr lang="en-US" sz="5400" b="1" dirty="0" smtClean="0"/>
              <a:t> </a:t>
            </a:r>
            <a:r>
              <a:rPr lang="ar-SA" sz="5400" b="1" dirty="0" smtClean="0"/>
              <a:t>العين</a:t>
            </a:r>
            <a:endParaRPr lang="it-IT" sz="54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56</a:t>
            </a:fld>
            <a:endParaRPr lang="ar-EG"/>
          </a:p>
        </p:txBody>
      </p:sp>
    </p:spTree>
  </p:cSld>
  <p:clrMapOvr>
    <a:masterClrMapping/>
  </p:clrMapOvr>
  <p:transition spd="slow">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    </a:t>
            </a:r>
            <a:r>
              <a:rPr lang="ar-SA" b="1" dirty="0" smtClean="0"/>
              <a:t>الإضاءة</a:t>
            </a:r>
            <a:r>
              <a:rPr lang="en-US" b="1" dirty="0" smtClean="0"/>
              <a:t> </a:t>
            </a:r>
            <a:r>
              <a:rPr lang="ar-SA" b="1" dirty="0" smtClean="0"/>
              <a:t>الضعيفة</a:t>
            </a:r>
            <a:r>
              <a:rPr lang="en-US" b="1" dirty="0" smtClean="0"/>
              <a:t>: </a:t>
            </a:r>
            <a:endParaRPr lang="it-IT" b="1" dirty="0"/>
          </a:p>
        </p:txBody>
      </p:sp>
      <p:sp>
        <p:nvSpPr>
          <p:cNvPr id="3" name="Content Placeholder 2"/>
          <p:cNvSpPr>
            <a:spLocks noGrp="1"/>
          </p:cNvSpPr>
          <p:nvPr>
            <p:ph idx="1"/>
          </p:nvPr>
        </p:nvSpPr>
        <p:spPr>
          <a:xfrm>
            <a:off x="467544" y="1412776"/>
            <a:ext cx="8229600" cy="4525963"/>
          </a:xfrm>
        </p:spPr>
        <p:txBody>
          <a:bodyPr/>
          <a:lstStyle/>
          <a:p>
            <a:r>
              <a:rPr lang="ar-SA" sz="4000" dirty="0" smtClean="0"/>
              <a:t>عند</a:t>
            </a:r>
            <a:r>
              <a:rPr lang="en-US" sz="4000" dirty="0" smtClean="0"/>
              <a:t> </a:t>
            </a:r>
            <a:r>
              <a:rPr lang="ar-SA" sz="4000" dirty="0" smtClean="0"/>
              <a:t>وجود</a:t>
            </a:r>
            <a:r>
              <a:rPr lang="en-US" sz="4000" dirty="0" smtClean="0"/>
              <a:t> </a:t>
            </a:r>
            <a:r>
              <a:rPr lang="ar-SA" sz="4000" dirty="0" smtClean="0"/>
              <a:t>إنارة</a:t>
            </a:r>
            <a:r>
              <a:rPr lang="en-US" sz="4000" dirty="0" smtClean="0"/>
              <a:t> </a:t>
            </a:r>
            <a:r>
              <a:rPr lang="ar-SA" sz="4000" dirty="0" smtClean="0"/>
              <a:t>ضعيفة</a:t>
            </a:r>
            <a:r>
              <a:rPr lang="en-US" sz="4000" dirty="0" smtClean="0"/>
              <a:t> </a:t>
            </a:r>
            <a:r>
              <a:rPr lang="ar-SA" sz="4000" dirty="0" smtClean="0"/>
              <a:t>مع</a:t>
            </a:r>
            <a:r>
              <a:rPr lang="en-US" sz="4000" dirty="0" smtClean="0"/>
              <a:t> </a:t>
            </a:r>
            <a:r>
              <a:rPr lang="ar-SA" sz="4000" dirty="0" smtClean="0"/>
              <a:t>حاجة</a:t>
            </a:r>
            <a:r>
              <a:rPr lang="en-US" sz="4000" dirty="0" smtClean="0"/>
              <a:t> </a:t>
            </a:r>
            <a:r>
              <a:rPr lang="ar-SA" sz="4000" dirty="0" smtClean="0"/>
              <a:t>العمل</a:t>
            </a:r>
            <a:r>
              <a:rPr lang="en-US" sz="4000" dirty="0" smtClean="0"/>
              <a:t> </a:t>
            </a:r>
            <a:r>
              <a:rPr lang="ar-SA" sz="4000" dirty="0" smtClean="0"/>
              <a:t>إلى</a:t>
            </a:r>
            <a:r>
              <a:rPr lang="en-US" sz="4000" dirty="0" smtClean="0"/>
              <a:t> </a:t>
            </a:r>
            <a:r>
              <a:rPr lang="ar-SA" sz="4000" dirty="0" smtClean="0"/>
              <a:t>إنارة</a:t>
            </a:r>
            <a:r>
              <a:rPr lang="en-US" sz="4000" dirty="0" smtClean="0"/>
              <a:t> </a:t>
            </a:r>
            <a:r>
              <a:rPr lang="ar-SA" sz="4000" dirty="0" smtClean="0"/>
              <a:t>عالية فذلك</a:t>
            </a:r>
            <a:r>
              <a:rPr lang="en-US" sz="4000" dirty="0" smtClean="0"/>
              <a:t> </a:t>
            </a:r>
            <a:r>
              <a:rPr lang="ar-SA" sz="4000" dirty="0" smtClean="0"/>
              <a:t>يؤدي</a:t>
            </a:r>
            <a:r>
              <a:rPr lang="en-US" sz="4000" dirty="0" smtClean="0"/>
              <a:t> </a:t>
            </a:r>
            <a:r>
              <a:rPr lang="ar-SA" sz="4000" dirty="0" smtClean="0"/>
              <a:t>إلى إرهاق</a:t>
            </a:r>
            <a:r>
              <a:rPr lang="en-US" sz="4000" dirty="0" smtClean="0"/>
              <a:t> </a:t>
            </a:r>
            <a:r>
              <a:rPr lang="ar-SA" sz="4000" dirty="0" smtClean="0"/>
              <a:t>العين</a:t>
            </a:r>
            <a:r>
              <a:rPr lang="en-US" sz="4000" dirty="0" smtClean="0"/>
              <a:t> </a:t>
            </a:r>
            <a:r>
              <a:rPr lang="ar-SA" sz="4000" dirty="0" smtClean="0"/>
              <a:t>ولكن</a:t>
            </a:r>
            <a:r>
              <a:rPr lang="en-US" sz="4000" dirty="0" smtClean="0"/>
              <a:t> </a:t>
            </a:r>
            <a:r>
              <a:rPr lang="ar-SA" sz="4000" dirty="0" smtClean="0"/>
              <a:t>عند</a:t>
            </a:r>
            <a:r>
              <a:rPr lang="en-US" sz="4000" dirty="0" smtClean="0"/>
              <a:t> </a:t>
            </a:r>
            <a:r>
              <a:rPr lang="ar-SA" sz="4000" dirty="0" smtClean="0"/>
              <a:t>العمل</a:t>
            </a:r>
            <a:r>
              <a:rPr lang="en-US" sz="4000" dirty="0" smtClean="0"/>
              <a:t> </a:t>
            </a:r>
            <a:r>
              <a:rPr lang="ar-SA" sz="4000" dirty="0" smtClean="0"/>
              <a:t>لفترات</a:t>
            </a:r>
            <a:r>
              <a:rPr lang="en-US" sz="4000" dirty="0" smtClean="0"/>
              <a:t> </a:t>
            </a:r>
            <a:r>
              <a:rPr lang="ar-SA" sz="4000" dirty="0" smtClean="0"/>
              <a:t>طويلة</a:t>
            </a:r>
            <a:r>
              <a:rPr lang="en-US" sz="4000" dirty="0" smtClean="0"/>
              <a:t> </a:t>
            </a:r>
            <a:r>
              <a:rPr lang="ar-SA" sz="4000" dirty="0" smtClean="0"/>
              <a:t>قد يسبب</a:t>
            </a:r>
            <a:r>
              <a:rPr lang="en-US" sz="4000" dirty="0" smtClean="0"/>
              <a:t> </a:t>
            </a:r>
            <a:r>
              <a:rPr lang="ar-SA" sz="4000" dirty="0" smtClean="0"/>
              <a:t>تأثيرات حادة</a:t>
            </a:r>
            <a:r>
              <a:rPr lang="en-US" sz="4000" dirty="0" smtClean="0"/>
              <a:t> </a:t>
            </a:r>
            <a:r>
              <a:rPr lang="ar-SA" sz="4000" dirty="0" smtClean="0"/>
              <a:t>مثل الصداع،</a:t>
            </a:r>
            <a:r>
              <a:rPr lang="en-US" sz="4000" dirty="0" smtClean="0"/>
              <a:t> </a:t>
            </a:r>
            <a:r>
              <a:rPr lang="ar-SA" sz="4000" dirty="0" smtClean="0"/>
              <a:t>ألم</a:t>
            </a:r>
            <a:r>
              <a:rPr lang="en-US" sz="4000" dirty="0" smtClean="0"/>
              <a:t> </a:t>
            </a:r>
            <a:r>
              <a:rPr lang="ar-SA" sz="4000" dirty="0" smtClean="0"/>
              <a:t>العين</a:t>
            </a:r>
            <a:r>
              <a:rPr lang="en-US" sz="4000" dirty="0" smtClean="0"/>
              <a:t> </a:t>
            </a:r>
            <a:r>
              <a:rPr lang="ar-SA" sz="4000" dirty="0" smtClean="0"/>
              <a:t>الدائم، احتقان</a:t>
            </a:r>
            <a:r>
              <a:rPr lang="en-US" sz="4000" dirty="0" smtClean="0"/>
              <a:t> </a:t>
            </a:r>
            <a:r>
              <a:rPr lang="ar-SA" sz="4000" dirty="0" smtClean="0"/>
              <a:t>حول</a:t>
            </a:r>
            <a:r>
              <a:rPr lang="en-US" sz="4000" dirty="0" smtClean="0"/>
              <a:t> </a:t>
            </a:r>
            <a:r>
              <a:rPr lang="ar-SA" sz="4000" dirty="0" smtClean="0"/>
              <a:t>القرنية. وقد يؤدي أيضا إلى</a:t>
            </a:r>
            <a:r>
              <a:rPr lang="en-US" sz="4000" dirty="0" smtClean="0"/>
              <a:t> </a:t>
            </a:r>
            <a:r>
              <a:rPr lang="ar-SA" sz="4000" dirty="0" smtClean="0"/>
              <a:t>اتساع حدقة العين، وارتخاء العضلات المتصلة بالعدسة، وقصر النظر نتيجة الاقتراب الشديد من الجسم المراد</a:t>
            </a:r>
            <a:r>
              <a:rPr lang="en-US" sz="4000" dirty="0" smtClean="0"/>
              <a:t> </a:t>
            </a:r>
            <a:r>
              <a:rPr lang="ar-SA" sz="4000" dirty="0" smtClean="0"/>
              <a:t>رؤيته</a:t>
            </a:r>
            <a:endParaRPr lang="it-IT" sz="4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6" name="Content Placeholder 5" descr="JOBE_2009_A02985.jpg"/>
          <p:cNvPicPr>
            <a:picLocks noGrp="1" noChangeAspect="1"/>
          </p:cNvPicPr>
          <p:nvPr>
            <p:ph idx="1"/>
          </p:nvPr>
        </p:nvPicPr>
        <p:blipFill>
          <a:blip r:embed="rId2" cstate="print"/>
          <a:stretch>
            <a:fillRect/>
          </a:stretch>
        </p:blipFill>
        <p:spPr>
          <a:xfrm>
            <a:off x="467544" y="332656"/>
            <a:ext cx="8059934" cy="4525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58</a:t>
            </a:fld>
            <a:endParaRPr lang="ar-EG"/>
          </a:p>
        </p:txBody>
      </p:sp>
    </p:spTree>
  </p:cSld>
  <p:clrMapOvr>
    <a:masterClrMapping/>
  </p:clrMapOvr>
  <p:transition spd="slow">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    </a:t>
            </a:r>
            <a:r>
              <a:rPr lang="ar-SA" b="1" dirty="0" smtClean="0"/>
              <a:t>الإضاءة</a:t>
            </a:r>
            <a:r>
              <a:rPr lang="en-US" b="1" dirty="0" smtClean="0"/>
              <a:t> </a:t>
            </a:r>
            <a:r>
              <a:rPr lang="ar-SA" b="1" dirty="0" smtClean="0"/>
              <a:t>القوية</a:t>
            </a:r>
            <a:r>
              <a:rPr lang="en-US" b="1" dirty="0" smtClean="0"/>
              <a:t>: </a:t>
            </a:r>
            <a:endParaRPr lang="it-IT" b="1" dirty="0"/>
          </a:p>
        </p:txBody>
      </p:sp>
      <p:sp>
        <p:nvSpPr>
          <p:cNvPr id="3" name="Content Placeholder 2"/>
          <p:cNvSpPr>
            <a:spLocks noGrp="1"/>
          </p:cNvSpPr>
          <p:nvPr>
            <p:ph idx="1"/>
          </p:nvPr>
        </p:nvSpPr>
        <p:spPr>
          <a:xfrm>
            <a:off x="457200" y="1196752"/>
            <a:ext cx="8229600" cy="4525963"/>
          </a:xfrm>
        </p:spPr>
        <p:txBody>
          <a:bodyPr/>
          <a:lstStyle/>
          <a:p>
            <a:r>
              <a:rPr lang="ar-SA" sz="4000" dirty="0" smtClean="0"/>
              <a:t>يؤدي</a:t>
            </a:r>
            <a:r>
              <a:rPr lang="en-US" sz="4000" dirty="0" smtClean="0"/>
              <a:t> </a:t>
            </a:r>
            <a:r>
              <a:rPr lang="ar-SA" sz="4000" dirty="0" smtClean="0"/>
              <a:t>تعرض</a:t>
            </a:r>
            <a:r>
              <a:rPr lang="en-US" sz="4000" dirty="0" smtClean="0"/>
              <a:t> </a:t>
            </a:r>
            <a:r>
              <a:rPr lang="ar-SA" sz="4000" dirty="0" smtClean="0"/>
              <a:t>العين</a:t>
            </a:r>
            <a:r>
              <a:rPr lang="en-US" sz="4000" dirty="0" smtClean="0"/>
              <a:t> </a:t>
            </a:r>
            <a:r>
              <a:rPr lang="ar-SA" sz="4000" dirty="0" smtClean="0"/>
              <a:t>للضوء</a:t>
            </a:r>
            <a:r>
              <a:rPr lang="en-US" sz="4000" dirty="0" smtClean="0"/>
              <a:t> </a:t>
            </a:r>
            <a:r>
              <a:rPr lang="ar-SA" sz="4000" dirty="0" smtClean="0"/>
              <a:t>المبهر</a:t>
            </a:r>
            <a:r>
              <a:rPr lang="en-US" sz="4000" dirty="0" smtClean="0"/>
              <a:t> </a:t>
            </a:r>
            <a:r>
              <a:rPr lang="ar-SA" sz="4000" dirty="0" smtClean="0"/>
              <a:t>مثل</a:t>
            </a:r>
            <a:r>
              <a:rPr lang="en-US" sz="4000" dirty="0" smtClean="0"/>
              <a:t> </a:t>
            </a:r>
            <a:r>
              <a:rPr lang="ar-SA" sz="4000" dirty="0" smtClean="0"/>
              <a:t>عمال</a:t>
            </a:r>
            <a:r>
              <a:rPr lang="en-US" sz="4000" dirty="0" smtClean="0"/>
              <a:t> </a:t>
            </a:r>
            <a:r>
              <a:rPr lang="ar-SA" sz="4000" dirty="0" smtClean="0"/>
              <a:t>لحام</a:t>
            </a:r>
            <a:r>
              <a:rPr lang="en-US" sz="4000" dirty="0" smtClean="0"/>
              <a:t> </a:t>
            </a:r>
            <a:r>
              <a:rPr lang="ar-SA" sz="4000" dirty="0" smtClean="0"/>
              <a:t>المعادن إلى</a:t>
            </a:r>
            <a:r>
              <a:rPr lang="en-US" sz="4000" dirty="0" smtClean="0"/>
              <a:t> </a:t>
            </a:r>
            <a:r>
              <a:rPr lang="ar-SA" sz="4000" dirty="0" smtClean="0"/>
              <a:t>أمراض عينيةخطيرة</a:t>
            </a:r>
            <a:r>
              <a:rPr lang="en-US" sz="4000" dirty="0" smtClean="0"/>
              <a:t> </a:t>
            </a:r>
            <a:r>
              <a:rPr lang="ar-SA" sz="4000" dirty="0" smtClean="0"/>
              <a:t>مثل التهاب</a:t>
            </a:r>
            <a:r>
              <a:rPr lang="en-US" sz="4000" dirty="0" smtClean="0"/>
              <a:t> </a:t>
            </a:r>
            <a:r>
              <a:rPr lang="ar-SA" sz="4000" dirty="0" smtClean="0"/>
              <a:t>العين</a:t>
            </a:r>
            <a:r>
              <a:rPr lang="en-US" sz="4000" dirty="0" smtClean="0"/>
              <a:t> </a:t>
            </a:r>
            <a:r>
              <a:rPr lang="ar-SA" sz="4000" dirty="0" smtClean="0"/>
              <a:t>الضوئي،</a:t>
            </a:r>
            <a:r>
              <a:rPr lang="en-US" sz="4000" dirty="0" smtClean="0"/>
              <a:t> </a:t>
            </a:r>
            <a:r>
              <a:rPr lang="ar-SA" sz="4000" dirty="0" smtClean="0"/>
              <a:t>وقد يؤدي أيضا إلى</a:t>
            </a:r>
            <a:r>
              <a:rPr lang="en-US" sz="4000" dirty="0" smtClean="0"/>
              <a:t> </a:t>
            </a:r>
            <a:r>
              <a:rPr lang="ar-SA" sz="4000" dirty="0" smtClean="0"/>
              <a:t>ضعف تدريجي في قوة الإبصار، وسرعة الشعور بالتعب و الإجهاد، والشعور بالدوخة والصداع في مؤخرة الرأس، وظهور حالة (المياه البيضاء أو عتمة العدسة)، وارتفاع نسبة الحوادث والإصابات خاصة عند التفاوت في الإضاءة</a:t>
            </a:r>
            <a:r>
              <a:rPr lang="en-US" sz="4000" dirty="0" smtClean="0"/>
              <a:t>.</a:t>
            </a:r>
            <a:br>
              <a:rPr lang="en-US" sz="4000" dirty="0" smtClean="0"/>
            </a:br>
            <a:endParaRPr lang="it-IT" sz="4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59</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الطفح الجلدى</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a:t>
            </a:fld>
            <a:endParaRPr lang="ar-EG"/>
          </a:p>
        </p:txBody>
      </p:sp>
      <p:pic>
        <p:nvPicPr>
          <p:cNvPr id="6" name="Picture 5" descr="Wound-Healing.jpg"/>
          <p:cNvPicPr>
            <a:picLocks noChangeAspect="1"/>
          </p:cNvPicPr>
          <p:nvPr/>
        </p:nvPicPr>
        <p:blipFill>
          <a:blip r:embed="rId2" cstate="print"/>
          <a:stretch>
            <a:fillRect/>
          </a:stretch>
        </p:blipFill>
        <p:spPr>
          <a:xfrm>
            <a:off x="1357290" y="1571612"/>
            <a:ext cx="6445906" cy="4410357"/>
          </a:xfrm>
          <a:prstGeom prst="rect">
            <a:avLst/>
          </a:prstGeom>
        </p:spPr>
      </p:pic>
    </p:spTree>
  </p:cSld>
  <p:clrMapOvr>
    <a:masterClrMapping/>
  </p:clrMapOvr>
  <p:transition spd="slow">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6" name="Content Placeholder 5" descr="welding.jpg"/>
          <p:cNvPicPr>
            <a:picLocks noGrp="1" noChangeAspect="1"/>
          </p:cNvPicPr>
          <p:nvPr>
            <p:ph idx="1"/>
          </p:nvPr>
        </p:nvPicPr>
        <p:blipFill>
          <a:blip r:embed="rId2" cstate="print"/>
          <a:stretch>
            <a:fillRect/>
          </a:stretch>
        </p:blipFill>
        <p:spPr>
          <a:xfrm>
            <a:off x="395536" y="404664"/>
            <a:ext cx="8280920" cy="600407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60</a:t>
            </a:fld>
            <a:endParaRPr lang="ar-EG"/>
          </a:p>
        </p:txBody>
      </p:sp>
    </p:spTree>
  </p:cSld>
  <p:clrMapOvr>
    <a:masterClrMapping/>
  </p:clrMapOvr>
  <p:transition spd="slow">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الوهج أو التباين داخل أماكن العمل</a:t>
            </a:r>
            <a:endParaRPr lang="it-IT" b="1" dirty="0"/>
          </a:p>
        </p:txBody>
      </p:sp>
      <p:sp>
        <p:nvSpPr>
          <p:cNvPr id="3" name="Content Placeholder 2"/>
          <p:cNvSpPr>
            <a:spLocks noGrp="1"/>
          </p:cNvSpPr>
          <p:nvPr>
            <p:ph idx="1"/>
          </p:nvPr>
        </p:nvSpPr>
        <p:spPr/>
        <p:txBody>
          <a:bodyPr/>
          <a:lstStyle/>
          <a:p>
            <a:r>
              <a:rPr lang="ar-SA" sz="3600" b="1" dirty="0" smtClean="0"/>
              <a:t>هو أخطر عوامل سوء</a:t>
            </a:r>
            <a:r>
              <a:rPr lang="en-US" sz="3600" b="1" dirty="0" smtClean="0"/>
              <a:t> </a:t>
            </a:r>
            <a:r>
              <a:rPr lang="ar-SA" sz="3600" b="1" dirty="0" smtClean="0"/>
              <a:t>الإضاءة ويؤدي إلى ضعف الرؤية و إجهاد العين</a:t>
            </a:r>
            <a:r>
              <a:rPr lang="en-US" sz="3600" b="1" dirty="0" smtClean="0"/>
              <a:t>. </a:t>
            </a:r>
            <a:r>
              <a:rPr lang="ar-SA" sz="3600" b="1" dirty="0" smtClean="0"/>
              <a:t>وهو نوعان</a:t>
            </a:r>
            <a:r>
              <a:rPr lang="en-US" sz="3600" b="1" dirty="0" smtClean="0"/>
              <a:t> :</a:t>
            </a:r>
          </a:p>
          <a:p>
            <a:endParaRPr lang="en-US" sz="3600" b="1" dirty="0" smtClean="0"/>
          </a:p>
          <a:p>
            <a:pPr marL="742950" indent="-742950">
              <a:buFont typeface="+mj-lt"/>
              <a:buAutoNum type="arabicPeriod"/>
            </a:pPr>
            <a:r>
              <a:rPr lang="ar-SA" sz="3600" dirty="0" smtClean="0"/>
              <a:t>الوهج المباشر (مثل وهج</a:t>
            </a:r>
            <a:r>
              <a:rPr lang="en-US" sz="3600" dirty="0" smtClean="0"/>
              <a:t> </a:t>
            </a:r>
            <a:r>
              <a:rPr lang="ar-SA" sz="3600" dirty="0" smtClean="0"/>
              <a:t>اللحام</a:t>
            </a:r>
            <a:r>
              <a:rPr lang="en-US" sz="3600" dirty="0" smtClean="0"/>
              <a:t> (</a:t>
            </a:r>
          </a:p>
          <a:p>
            <a:pPr marL="742950" indent="-742950">
              <a:buFont typeface="+mj-lt"/>
              <a:buAutoNum type="arabicPeriod"/>
            </a:pPr>
            <a:r>
              <a:rPr lang="ar-SA" sz="3600" dirty="0" smtClean="0"/>
              <a:t>الوهج غير المباشر وهو انعكاس الوهج المباشر</a:t>
            </a:r>
            <a:r>
              <a:rPr lang="en-US" sz="3600" dirty="0" smtClean="0"/>
              <a:t>.</a:t>
            </a:r>
            <a:br>
              <a:rPr lang="en-US" sz="3600" dirty="0" smtClean="0"/>
            </a:br>
            <a:r>
              <a:rPr lang="en-US" sz="3600" dirty="0" smtClean="0"/>
              <a:t> </a:t>
            </a:r>
            <a:r>
              <a:rPr lang="en-US" sz="3600" b="1" dirty="0" smtClean="0"/>
              <a:t/>
            </a:r>
            <a:br>
              <a:rPr lang="en-US" sz="3600" b="1" dirty="0" smtClean="0"/>
            </a:br>
            <a:endParaRPr lang="it-IT" sz="3600" b="1"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61</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pic>
        <p:nvPicPr>
          <p:cNvPr id="6" name="Content Placeholder 5" descr="welding (1).jpg"/>
          <p:cNvPicPr>
            <a:picLocks noGrp="1" noChangeAspect="1"/>
          </p:cNvPicPr>
          <p:nvPr>
            <p:ph idx="1"/>
          </p:nvPr>
        </p:nvPicPr>
        <p:blipFill>
          <a:blip r:embed="rId2" cstate="print"/>
          <a:stretch>
            <a:fillRect/>
          </a:stretch>
        </p:blipFill>
        <p:spPr>
          <a:xfrm>
            <a:off x="2061264" y="153360"/>
            <a:ext cx="4887000" cy="6516000"/>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62</a:t>
            </a:fld>
            <a:endParaRPr lang="ar-EG"/>
          </a:p>
        </p:txBody>
      </p:sp>
    </p:spTree>
  </p:cSld>
  <p:clrMapOvr>
    <a:masterClrMapping/>
  </p:clrMapOvr>
  <p:transition spd="slow">
    <p:pull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357430"/>
            <a:ext cx="8229600" cy="1143000"/>
          </a:xfrm>
        </p:spPr>
        <p:txBody>
          <a:bodyPr/>
          <a:lstStyle/>
          <a:p>
            <a:pPr marL="914400" lvl="0" indent="-914400"/>
            <a:r>
              <a:rPr lang="ar-EG" sz="8800" b="1" dirty="0" smtClean="0">
                <a:ln w="11430"/>
                <a:effectLst>
                  <a:outerShdw blurRad="80000" dist="40000" dir="5040000" algn="tl">
                    <a:srgbClr val="000000">
                      <a:alpha val="30000"/>
                    </a:srgbClr>
                  </a:outerShdw>
                </a:effectLst>
              </a:rPr>
              <a:t>4- الإشعاعات الضارة والخطرة</a:t>
            </a:r>
            <a:endParaRPr lang="en-US" sz="88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63</a:t>
            </a:fld>
            <a:endParaRPr lang="ar-EG"/>
          </a:p>
        </p:txBody>
      </p:sp>
    </p:spTree>
  </p:cSld>
  <p:clrMapOvr>
    <a:masterClrMapping/>
  </p:clrMapOvr>
  <p:transition spd="slow">
    <p:pull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64</a:t>
            </a:fld>
            <a:endParaRPr lang="ar-EG"/>
          </a:p>
        </p:txBody>
      </p:sp>
      <p:pic>
        <p:nvPicPr>
          <p:cNvPr id="6" name="Picture 5" descr="http://www.safety-eng.com/images/phis/light.JPG"/>
          <p:cNvPicPr/>
          <p:nvPr/>
        </p:nvPicPr>
        <p:blipFill>
          <a:blip r:embed="rId2" cstate="print"/>
          <a:srcRect/>
          <a:stretch>
            <a:fillRect/>
          </a:stretch>
        </p:blipFill>
        <p:spPr bwMode="auto">
          <a:xfrm>
            <a:off x="467544" y="404664"/>
            <a:ext cx="8136904" cy="38164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pull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00063" y="642938"/>
            <a:ext cx="8229600" cy="1143000"/>
          </a:xfrm>
        </p:spPr>
        <p:txBody>
          <a:bodyPr/>
          <a:lstStyle/>
          <a:p>
            <a:pPr eaLnBrk="1" hangingPunct="1"/>
            <a:r>
              <a:rPr lang="ar-SA" b="1" dirty="0" smtClean="0"/>
              <a:t>أنواع الإشعاع</a:t>
            </a:r>
            <a:r>
              <a:rPr lang="en-US" b="1" dirty="0" smtClean="0">
                <a:cs typeface="Times New Roman" pitchFamily="18" charset="0"/>
              </a:rPr>
              <a:t/>
            </a:r>
            <a:br>
              <a:rPr lang="en-US" b="1" dirty="0" smtClean="0">
                <a:cs typeface="Times New Roman" pitchFamily="18" charset="0"/>
              </a:rPr>
            </a:br>
            <a:r>
              <a:rPr lang="en-US" b="1" u="sng" dirty="0" smtClean="0">
                <a:cs typeface="Times New Roman" pitchFamily="18" charset="0"/>
              </a:rPr>
              <a:t>TYPES OF RADIATION</a:t>
            </a:r>
            <a:r>
              <a:rPr lang="en-US" b="1" dirty="0" smtClean="0">
                <a:cs typeface="Times New Roman" pitchFamily="18" charset="0"/>
              </a:rPr>
              <a:t/>
            </a:r>
            <a:br>
              <a:rPr lang="en-US" b="1" dirty="0" smtClean="0">
                <a:cs typeface="Times New Roman" pitchFamily="18" charset="0"/>
              </a:rPr>
            </a:br>
            <a:endParaRPr lang="ar-EG" dirty="0" smtClean="0"/>
          </a:p>
        </p:txBody>
      </p:sp>
      <p:sp>
        <p:nvSpPr>
          <p:cNvPr id="3" name="Content Placeholder 2"/>
          <p:cNvSpPr>
            <a:spLocks noGrp="1"/>
          </p:cNvSpPr>
          <p:nvPr>
            <p:ph idx="1"/>
          </p:nvPr>
        </p:nvSpPr>
        <p:spPr/>
        <p:txBody>
          <a:bodyPr/>
          <a:lstStyle/>
          <a:p>
            <a:pPr eaLnBrk="1" hangingPunct="1">
              <a:buFont typeface="Arial" pitchFamily="34" charset="0"/>
              <a:buNone/>
              <a:defRPr/>
            </a:pPr>
            <a:r>
              <a:rPr lang="ar-SA" b="1" dirty="0" smtClean="0"/>
              <a:t>يوجد نوعان أساسيان للإشعاع هما:</a:t>
            </a:r>
            <a:endParaRPr lang="en-US" b="1" dirty="0" smtClean="0"/>
          </a:p>
          <a:p>
            <a:pPr marL="514350" indent="-514350" eaLnBrk="1" hangingPunct="1">
              <a:buFont typeface="+mj-lt"/>
              <a:buAutoNum type="arabicPeriod"/>
              <a:defRPr/>
            </a:pPr>
            <a:r>
              <a:rPr lang="ar-SA" dirty="0" smtClean="0"/>
              <a:t>إشعاع مؤين (</a:t>
            </a:r>
            <a:r>
              <a:rPr lang="en-US" dirty="0" smtClean="0"/>
              <a:t>Ionizing Radiation</a:t>
            </a:r>
            <a:r>
              <a:rPr lang="ar-SA" dirty="0" smtClean="0"/>
              <a:t>) مثل أشعة </a:t>
            </a:r>
            <a:r>
              <a:rPr lang="ar-SA" dirty="0" err="1" smtClean="0"/>
              <a:t>إكس</a:t>
            </a:r>
            <a:r>
              <a:rPr lang="ar-SA" dirty="0" smtClean="0"/>
              <a:t> وأشعة </a:t>
            </a:r>
            <a:r>
              <a:rPr lang="ar-SA" dirty="0" err="1" smtClean="0"/>
              <a:t>جاما</a:t>
            </a:r>
            <a:r>
              <a:rPr lang="ar-SA" dirty="0" smtClean="0"/>
              <a:t> والأشعة الكونية وجسيمات بيتا وألفا.</a:t>
            </a:r>
            <a:endParaRPr lang="en-US" b="1" dirty="0" smtClean="0"/>
          </a:p>
          <a:p>
            <a:pPr marL="514350" indent="-514350" eaLnBrk="1" hangingPunct="1">
              <a:buFont typeface="+mj-lt"/>
              <a:buAutoNum type="arabicPeriod"/>
              <a:defRPr/>
            </a:pPr>
            <a:r>
              <a:rPr lang="ar-SA" dirty="0" smtClean="0"/>
              <a:t>إشعاع غير مؤين (</a:t>
            </a:r>
            <a:r>
              <a:rPr lang="en-US" dirty="0" smtClean="0"/>
              <a:t>Non-Ionizing Radiation</a:t>
            </a:r>
            <a:r>
              <a:rPr lang="ar-SA" dirty="0" smtClean="0"/>
              <a:t>) مثل الإشعاعات الكهرومغناطيسية ومنها موجات الراديو والتليفزيون وموجات الرادار والموجات الحرارية ذات الأطوال </a:t>
            </a:r>
            <a:r>
              <a:rPr lang="ar-SA" dirty="0" err="1" smtClean="0"/>
              <a:t>الموجية</a:t>
            </a:r>
            <a:r>
              <a:rPr lang="ar-SA" dirty="0" smtClean="0"/>
              <a:t> القصيرة (ميكروويف) والموجات دون الحمراء والأشعة فوق البنفسجية والضوء العادي.</a:t>
            </a:r>
            <a:endParaRPr lang="en-US" b="1" dirty="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07CAAFA7-B679-4C3F-AE22-56D8B549B4CB}" type="slidenum">
              <a:rPr lang="ar-EG" smtClean="0"/>
              <a:pPr>
                <a:defRPr/>
              </a:pPr>
              <a:t>65</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ErgoviewGlare1.jpg"/>
          <p:cNvPicPr>
            <a:picLocks noGrp="1" noChangeAspect="1"/>
          </p:cNvPicPr>
          <p:nvPr>
            <p:ph idx="1"/>
          </p:nvPr>
        </p:nvPicPr>
        <p:blipFill>
          <a:blip r:embed="rId2" cstate="print"/>
          <a:stretch>
            <a:fillRect/>
          </a:stretch>
        </p:blipFill>
        <p:spPr>
          <a:xfrm>
            <a:off x="285720" y="142852"/>
            <a:ext cx="8572560" cy="6604446"/>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66</a:t>
            </a:fld>
            <a:endParaRPr lang="ar-EG"/>
          </a:p>
        </p:txBody>
      </p:sp>
    </p:spTree>
  </p:cSld>
  <p:clrMapOvr>
    <a:masterClrMapping/>
  </p:clrMapOvr>
  <p:transition spd="slow">
    <p:pull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ar-SA" b="1" u="sng" dirty="0" smtClean="0"/>
              <a:t>الإشعاع المؤين</a:t>
            </a:r>
            <a:r>
              <a:rPr lang="ar-SA" b="1" dirty="0" smtClean="0"/>
              <a:t> </a:t>
            </a:r>
            <a:r>
              <a:rPr lang="en-US" b="1" dirty="0" smtClean="0">
                <a:cs typeface="Times New Roman" pitchFamily="18" charset="0"/>
              </a:rPr>
              <a:t/>
            </a:r>
            <a:br>
              <a:rPr lang="en-US" b="1" dirty="0" smtClean="0">
                <a:cs typeface="Times New Roman" pitchFamily="18" charset="0"/>
              </a:rPr>
            </a:br>
            <a:r>
              <a:rPr lang="en-US" b="1" u="sng" dirty="0" smtClean="0">
                <a:cs typeface="Times New Roman" pitchFamily="18" charset="0"/>
              </a:rPr>
              <a:t>Ionizing Radiation</a:t>
            </a:r>
            <a:endParaRPr lang="ar-EG" b="1" dirty="0" smtClean="0"/>
          </a:p>
        </p:txBody>
      </p:sp>
      <p:sp>
        <p:nvSpPr>
          <p:cNvPr id="3" name="Content Placeholder 2"/>
          <p:cNvSpPr>
            <a:spLocks noGrp="1"/>
          </p:cNvSpPr>
          <p:nvPr>
            <p:ph idx="1"/>
          </p:nvPr>
        </p:nvSpPr>
        <p:spPr/>
        <p:txBody>
          <a:bodyPr/>
          <a:lstStyle/>
          <a:p>
            <a:pPr eaLnBrk="1" hangingPunct="1">
              <a:buFont typeface="Arial" pitchFamily="34" charset="0"/>
              <a:buChar char="•"/>
              <a:defRPr/>
            </a:pPr>
            <a:r>
              <a:rPr lang="ar-SA" dirty="0" smtClean="0"/>
              <a:t>توجد ثلاثة أنواع رئيسية من الإشعاع المؤين </a:t>
            </a:r>
            <a:endParaRPr lang="en-US" dirty="0" smtClean="0"/>
          </a:p>
          <a:p>
            <a:pPr eaLnBrk="1" hangingPunct="1">
              <a:buFont typeface="Arial" pitchFamily="34" charset="0"/>
              <a:buChar char="•"/>
              <a:defRPr/>
            </a:pPr>
            <a:r>
              <a:rPr lang="ar-SA" dirty="0" smtClean="0"/>
              <a:t>قد توجد في الإشعاعات التي يصنعها الإنسان كذلك في الإشعاع الطبيعي وهي </a:t>
            </a:r>
            <a:endParaRPr lang="ar-EG" dirty="0" smtClean="0"/>
          </a:p>
          <a:p>
            <a:pPr marL="514350" indent="-514350" eaLnBrk="1" hangingPunct="1">
              <a:buFont typeface="+mj-lt"/>
              <a:buAutoNum type="arabicPeriod"/>
              <a:defRPr/>
            </a:pPr>
            <a:r>
              <a:rPr lang="ar-SA" dirty="0" smtClean="0"/>
              <a:t>دقائق ألفا (</a:t>
            </a:r>
            <a:r>
              <a:rPr lang="en-US" dirty="0" smtClean="0"/>
              <a:t>Alpha Particles</a:t>
            </a:r>
            <a:r>
              <a:rPr lang="ar-SA" dirty="0" smtClean="0"/>
              <a:t>)</a:t>
            </a:r>
            <a:endParaRPr lang="ar-EG" dirty="0" smtClean="0"/>
          </a:p>
          <a:p>
            <a:pPr marL="514350" indent="-514350" eaLnBrk="1" hangingPunct="1">
              <a:buFont typeface="+mj-lt"/>
              <a:buAutoNum type="arabicPeriod"/>
              <a:defRPr/>
            </a:pPr>
            <a:r>
              <a:rPr lang="ar-SA" dirty="0" smtClean="0"/>
              <a:t>دقائق بيتا (</a:t>
            </a:r>
            <a:r>
              <a:rPr lang="en-US" dirty="0" smtClean="0"/>
              <a:t>Beta Particles</a:t>
            </a:r>
            <a:r>
              <a:rPr lang="ar-SA" dirty="0" smtClean="0"/>
              <a:t>) </a:t>
            </a:r>
            <a:endParaRPr lang="ar-EG" dirty="0" smtClean="0"/>
          </a:p>
          <a:p>
            <a:pPr marL="514350" indent="-514350" eaLnBrk="1" hangingPunct="1">
              <a:buFont typeface="+mj-lt"/>
              <a:buAutoNum type="arabicPeriod"/>
              <a:defRPr/>
            </a:pPr>
            <a:r>
              <a:rPr lang="ar-SA" dirty="0" smtClean="0"/>
              <a:t>أشعة جاما (</a:t>
            </a:r>
            <a:r>
              <a:rPr lang="en-US" dirty="0" smtClean="0"/>
              <a:t>Gamma Rays</a:t>
            </a:r>
            <a:r>
              <a:rPr lang="ar-SA" dirty="0" smtClean="0"/>
              <a:t>)</a:t>
            </a:r>
            <a:endParaRPr lang="en-US" dirty="0" smtClean="0"/>
          </a:p>
          <a:p>
            <a:pPr marL="514350" lvl="0" indent="-514350" algn="ctr" eaLnBrk="1" hangingPunct="1">
              <a:buNone/>
              <a:defRPr/>
            </a:pPr>
            <a:r>
              <a:rPr lang="ar-SA" u="sng" dirty="0" smtClean="0"/>
              <a:t>أشعة إكس	 </a:t>
            </a:r>
            <a:r>
              <a:rPr lang="en-US" u="sng" dirty="0" smtClean="0"/>
              <a:t>X - Rays</a:t>
            </a:r>
            <a:endParaRPr lang="it-IT" b="1" dirty="0" smtClean="0"/>
          </a:p>
          <a:p>
            <a:pPr marL="514350" indent="-514350" eaLnBrk="1" hangingPunct="1">
              <a:buFont typeface="+mj-lt"/>
              <a:buAutoNum type="arabicPeriod"/>
              <a:defRPr/>
            </a:pPr>
            <a:endParaRPr lang="en-US" b="1" dirty="0"/>
          </a:p>
        </p:txBody>
      </p:sp>
      <p:sp>
        <p:nvSpPr>
          <p:cNvPr id="4" name="Footer Placeholder 3"/>
          <p:cNvSpPr>
            <a:spLocks noGrp="1"/>
          </p:cNvSpPr>
          <p:nvPr>
            <p:ph type="ftr" sz="quarter" idx="11"/>
          </p:nvPr>
        </p:nvSpPr>
        <p:spPr/>
        <p:txBody>
          <a:bodyPr/>
          <a:lstStyle/>
          <a:p>
            <a:pPr>
              <a:defRPr/>
            </a:pPr>
            <a:r>
              <a:rPr lang="en-US" dirty="0"/>
              <a:t>Geologist  Adel </a:t>
            </a:r>
            <a:r>
              <a:rPr lang="en-US" dirty="0" err="1"/>
              <a:t>Yousef</a:t>
            </a:r>
            <a:endParaRPr lang="ar-EG" dirty="0"/>
          </a:p>
        </p:txBody>
      </p:sp>
      <p:sp>
        <p:nvSpPr>
          <p:cNvPr id="5" name="Slide Number Placeholder 4"/>
          <p:cNvSpPr>
            <a:spLocks noGrp="1"/>
          </p:cNvSpPr>
          <p:nvPr>
            <p:ph type="sldNum" sz="quarter" idx="12"/>
          </p:nvPr>
        </p:nvSpPr>
        <p:spPr/>
        <p:txBody>
          <a:bodyPr/>
          <a:lstStyle/>
          <a:p>
            <a:pPr>
              <a:defRPr/>
            </a:pPr>
            <a:fld id="{91DB8929-F3F4-400D-A840-2A5895E8FE41}" type="slidenum">
              <a:rPr lang="ar-EG" smtClean="0"/>
              <a:pPr>
                <a:defRPr/>
              </a:pPr>
              <a:t>67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ar-SA" sz="4800" b="1" u="sng" dirty="0" smtClean="0"/>
              <a:t>أشعة إكس	 </a:t>
            </a:r>
            <a:r>
              <a:rPr lang="en-US" sz="4800" b="1" u="sng" dirty="0" smtClean="0"/>
              <a:t>X – Rays</a:t>
            </a:r>
            <a:endParaRPr lang="it-IT" sz="4800" b="1" dirty="0"/>
          </a:p>
        </p:txBody>
      </p:sp>
      <p:sp>
        <p:nvSpPr>
          <p:cNvPr id="3" name="Content Placeholder 2"/>
          <p:cNvSpPr>
            <a:spLocks noGrp="1"/>
          </p:cNvSpPr>
          <p:nvPr>
            <p:ph idx="1"/>
          </p:nvPr>
        </p:nvSpPr>
        <p:spPr/>
        <p:txBody>
          <a:bodyPr/>
          <a:lstStyle/>
          <a:p>
            <a:r>
              <a:rPr lang="ar-SA" b="1" dirty="0" smtClean="0"/>
              <a:t>قوة الاختراق والنفاذية لأشعة إكس أقل من أشعة جاما وتعتبر أشعة إكس من أكثر مصادر تعرض الإنسان للإشعاع حيث يتم استخدامها في عديد من العمليات الصناعية </a:t>
            </a:r>
            <a:r>
              <a:rPr lang="en-US" b="1" dirty="0" smtClean="0"/>
              <a:t>–</a:t>
            </a:r>
            <a:r>
              <a:rPr lang="ar-SA" b="1" dirty="0" smtClean="0"/>
              <a:t> الطبية.</a:t>
            </a:r>
            <a:endParaRPr lang="it-IT" b="1" dirty="0" smtClean="0"/>
          </a:p>
          <a:p>
            <a:r>
              <a:rPr lang="ar-SA" b="1" dirty="0" smtClean="0"/>
              <a:t>يمكن إيقاف قدرتها علي الاختراق بواسطة شريحة من الرصاص سمكها مليمترات قليلة.</a:t>
            </a:r>
            <a:endParaRPr lang="it-IT" b="1" dirty="0" smtClean="0"/>
          </a:p>
          <a:p>
            <a:endParaRPr lang="it-IT" b="1"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68</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5643563"/>
            <a:ext cx="8229600" cy="482600"/>
          </a:xfrm>
        </p:spPr>
        <p:txBody>
          <a:bodyPr/>
          <a:lstStyle/>
          <a:p>
            <a:pPr eaLnBrk="1" hangingPunct="1"/>
            <a:endParaRPr lang="ar-SA" dirty="0" smtClean="0"/>
          </a:p>
          <a:p>
            <a:pPr eaLnBrk="1" hangingPunct="1"/>
            <a:r>
              <a:rPr lang="ar-SA" dirty="0" smtClean="0"/>
              <a:t> </a:t>
            </a:r>
            <a:endParaRPr lang="en-US" b="1" dirty="0" smtClean="0">
              <a:cs typeface="Arial" charset="0"/>
            </a:endParaRPr>
          </a:p>
          <a:p>
            <a:pPr eaLnBrk="1" hangingPunct="1"/>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57C34035-2A47-47E4-8CF9-95846E7C8909}" type="slidenum">
              <a:rPr lang="ar-EG" smtClean="0"/>
              <a:pPr>
                <a:defRPr/>
              </a:pPr>
              <a:t>69</a:t>
            </a:fld>
            <a:endParaRPr lang="ar-EG"/>
          </a:p>
        </p:txBody>
      </p:sp>
      <p:pic>
        <p:nvPicPr>
          <p:cNvPr id="15365" name="Picture 1" descr="alpha"/>
          <p:cNvPicPr>
            <a:picLocks noChangeAspect="1" noChangeArrowheads="1"/>
          </p:cNvPicPr>
          <p:nvPr/>
        </p:nvPicPr>
        <p:blipFill>
          <a:blip r:embed="rId2" cstate="print"/>
          <a:srcRect/>
          <a:stretch>
            <a:fillRect/>
          </a:stretch>
        </p:blipFill>
        <p:spPr bwMode="auto">
          <a:xfrm>
            <a:off x="357188" y="428625"/>
            <a:ext cx="8540750" cy="5643563"/>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الجفاف</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7</a:t>
            </a:fld>
            <a:endParaRPr lang="ar-EG"/>
          </a:p>
        </p:txBody>
      </p:sp>
      <p:pic>
        <p:nvPicPr>
          <p:cNvPr id="6" name="Content Placeholder 5" descr="3275alsh3er.jpg"/>
          <p:cNvPicPr>
            <a:picLocks noChangeAspect="1"/>
          </p:cNvPicPr>
          <p:nvPr/>
        </p:nvPicPr>
        <p:blipFill>
          <a:blip r:embed="rId2" cstate="print"/>
          <a:stretch>
            <a:fillRect/>
          </a:stretch>
        </p:blipFill>
        <p:spPr bwMode="auto">
          <a:xfrm>
            <a:off x="1857356" y="1500174"/>
            <a:ext cx="5072098" cy="482114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Geologist Adel Yousef</a:t>
            </a:r>
            <a:endParaRPr lang="ar-EG"/>
          </a:p>
        </p:txBody>
      </p:sp>
      <p:sp>
        <p:nvSpPr>
          <p:cNvPr id="3" name="Slide Number Placeholder 2"/>
          <p:cNvSpPr>
            <a:spLocks noGrp="1"/>
          </p:cNvSpPr>
          <p:nvPr>
            <p:ph type="sldNum" sz="quarter" idx="12"/>
          </p:nvPr>
        </p:nvSpPr>
        <p:spPr/>
        <p:txBody>
          <a:bodyPr/>
          <a:lstStyle/>
          <a:p>
            <a:pPr>
              <a:defRPr/>
            </a:pPr>
            <a:fld id="{8562EA18-C2AC-4938-A217-BD24275DC522}" type="slidenum">
              <a:rPr lang="ar-EG" smtClean="0"/>
              <a:pPr>
                <a:defRPr/>
              </a:pPr>
              <a:t>70</a:t>
            </a:fld>
            <a:endParaRPr lang="ar-EG"/>
          </a:p>
        </p:txBody>
      </p:sp>
      <p:pic>
        <p:nvPicPr>
          <p:cNvPr id="177153" name="Picture 1" descr="C:\Users\Adel\Desktop\300px-RadiationPenetration2-pn.png"/>
          <p:cNvPicPr>
            <a:picLocks noChangeAspect="1" noChangeArrowheads="1"/>
          </p:cNvPicPr>
          <p:nvPr/>
        </p:nvPicPr>
        <p:blipFill>
          <a:blip r:embed="rId2" cstate="print"/>
          <a:srcRect/>
          <a:stretch>
            <a:fillRect/>
          </a:stretch>
        </p:blipFill>
        <p:spPr bwMode="auto">
          <a:xfrm>
            <a:off x="634680" y="692696"/>
            <a:ext cx="7897760" cy="556285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spd="slow">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pPr algn="r"/>
            <a:r>
              <a:rPr lang="en-US" sz="4800" b="1" dirty="0" smtClean="0"/>
              <a:t>  </a:t>
            </a:r>
            <a:r>
              <a:rPr lang="ar-SA" sz="4800" b="1" dirty="0" smtClean="0"/>
              <a:t>الأضرار الصحية للإشعاع المؤين:</a:t>
            </a:r>
            <a:endParaRPr lang="it-IT" sz="4800" b="1" dirty="0"/>
          </a:p>
        </p:txBody>
      </p:sp>
      <p:sp>
        <p:nvSpPr>
          <p:cNvPr id="3" name="Content Placeholder 2"/>
          <p:cNvSpPr>
            <a:spLocks noGrp="1"/>
          </p:cNvSpPr>
          <p:nvPr>
            <p:ph idx="1"/>
          </p:nvPr>
        </p:nvSpPr>
        <p:spPr>
          <a:xfrm>
            <a:off x="539552" y="2060848"/>
            <a:ext cx="8229600" cy="4525963"/>
          </a:xfrm>
        </p:spPr>
        <p:txBody>
          <a:bodyPr/>
          <a:lstStyle/>
          <a:p>
            <a:r>
              <a:rPr lang="ar-SA" sz="3600" b="1" dirty="0" smtClean="0"/>
              <a:t>الأضرار الصحية للإشعاع تعتمد علي مستوي الإشعاع الذي يتعرض له الإنسان ، ويؤثر الإشعاع علي خلايا الجسم ويزيد من احتمالات حدوث السرطان والتحولات الجينية الأخرى التي قد تنتقل إلي الأطفال ، وفي حالة ما يتعرض الإنسان إلي كمية كبيرة من الإشعاع قد تؤدي للوفاة.</a:t>
            </a:r>
            <a:endParaRPr lang="it-IT" sz="3600" b="1"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71</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h30_com2d640e0ee9.jpg"/>
          <p:cNvPicPr>
            <a:picLocks noGrp="1" noChangeAspect="1"/>
          </p:cNvPicPr>
          <p:nvPr>
            <p:ph idx="1"/>
          </p:nvPr>
        </p:nvPicPr>
        <p:blipFill>
          <a:blip r:embed="rId2" cstate="print"/>
          <a:stretch>
            <a:fillRect/>
          </a:stretch>
        </p:blipFill>
        <p:spPr>
          <a:xfrm>
            <a:off x="214314" y="246886"/>
            <a:ext cx="8715404" cy="5682444"/>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72</a:t>
            </a:fld>
            <a:endParaRPr lang="ar-EG"/>
          </a:p>
        </p:txBody>
      </p:sp>
    </p:spTree>
  </p:cSld>
  <p:clrMapOvr>
    <a:masterClrMapping/>
  </p:clrMapOvr>
  <p:transition spd="slow">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73</a:t>
            </a:fld>
            <a:endParaRPr lang="ar-EG"/>
          </a:p>
        </p:txBody>
      </p:sp>
      <p:pic>
        <p:nvPicPr>
          <p:cNvPr id="6" name="YouTube - Cell Phone Radiation_ Health Effects of Cell Phones.mp4">
            <a:hlinkClick r:id="" action="ppaction://media"/>
          </p:cNvPr>
          <p:cNvPicPr>
            <a:picLocks noGrp="1" noRot="1" noChangeAspect="1"/>
          </p:cNvPicPr>
          <p:nvPr>
            <p:ph idx="1"/>
            <a:videoFile r:link="rId1"/>
          </p:nvPr>
        </p:nvPicPr>
        <p:blipFill>
          <a:blip r:embed="rId3" cstate="print"/>
          <a:stretch>
            <a:fillRect/>
          </a:stretch>
        </p:blipFill>
        <p:spPr>
          <a:xfrm>
            <a:off x="611560" y="332656"/>
            <a:ext cx="8064896" cy="6048672"/>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8229600" cy="1143000"/>
          </a:xfrm>
        </p:spPr>
        <p:txBody>
          <a:bodyPr/>
          <a:lstStyle/>
          <a:p>
            <a:r>
              <a:rPr lang="ar-EG" sz="8000" b="1" dirty="0" smtClean="0">
                <a:ln w="11430"/>
                <a:effectLst>
                  <a:outerShdw blurRad="80000" dist="40000" dir="5040000" algn="tl">
                    <a:srgbClr val="000000">
                      <a:alpha val="30000"/>
                    </a:srgbClr>
                  </a:outerShdw>
                </a:effectLst>
              </a:rPr>
              <a:t>5- الكهرباء الاستاتيكية والديناميكية</a:t>
            </a:r>
            <a:endParaRPr lang="en-US" sz="8000"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74</a:t>
            </a:fld>
            <a:endParaRPr lang="ar-EG"/>
          </a:p>
        </p:txBody>
      </p:sp>
    </p:spTree>
  </p:cSld>
  <p:clrMapOvr>
    <a:masterClrMapping/>
  </p:clrMapOvr>
  <p:transition spd="slow">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14348" y="928670"/>
            <a:ext cx="7772400" cy="1470025"/>
          </a:xfrm>
        </p:spPr>
        <p:txBody>
          <a:bodyPr/>
          <a:lstStyle/>
          <a:p>
            <a:r>
              <a:rPr lang="ar-SA" sz="6600" b="1" u="sng" dirty="0" smtClean="0"/>
              <a:t>مخاطر الكهرباء</a:t>
            </a:r>
            <a:r>
              <a:rPr lang="en-US" sz="6600" b="1" dirty="0" smtClean="0">
                <a:cs typeface="Times New Roman" pitchFamily="18" charset="0"/>
              </a:rPr>
              <a:t/>
            </a:r>
            <a:br>
              <a:rPr lang="en-US" sz="6600" b="1" dirty="0" smtClean="0">
                <a:cs typeface="Times New Roman" pitchFamily="18" charset="0"/>
              </a:rPr>
            </a:br>
            <a:r>
              <a:rPr lang="en-US" sz="6600" b="1" dirty="0" smtClean="0">
                <a:cs typeface="Times New Roman" pitchFamily="18" charset="0"/>
              </a:rPr>
              <a:t>Hazards of Electricity</a:t>
            </a:r>
            <a:endParaRPr lang="ar-EG" sz="6600"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8BA44276-8631-4B49-8BBC-855F6C7511C6}" type="slidenum">
              <a:rPr lang="ar-EG" smtClean="0"/>
              <a:pPr>
                <a:defRPr/>
              </a:pPr>
              <a:t>75</a:t>
            </a:fld>
            <a:endParaRPr lang="ar-EG"/>
          </a:p>
        </p:txBody>
      </p:sp>
      <p:pic>
        <p:nvPicPr>
          <p:cNvPr id="7" name="Picture 6" descr="electricity.gif"/>
          <p:cNvPicPr>
            <a:picLocks noChangeAspect="1"/>
          </p:cNvPicPr>
          <p:nvPr/>
        </p:nvPicPr>
        <p:blipFill>
          <a:blip r:embed="rId2" cstate="print"/>
          <a:stretch>
            <a:fillRect/>
          </a:stretch>
        </p:blipFill>
        <p:spPr>
          <a:xfrm>
            <a:off x="2714612" y="2857496"/>
            <a:ext cx="3619500" cy="3238500"/>
          </a:xfrm>
          <a:prstGeom prst="rect">
            <a:avLst/>
          </a:prstGeom>
        </p:spPr>
      </p:pic>
    </p:spTree>
  </p:cSld>
  <p:clrMapOvr>
    <a:masterClrMapping/>
  </p:clrMapOvr>
  <p:transition spd="slow">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28625" y="2332038"/>
            <a:ext cx="8229600" cy="4525962"/>
          </a:xfrm>
        </p:spPr>
        <p:txBody>
          <a:bodyPr/>
          <a:lstStyle/>
          <a:p>
            <a:r>
              <a:rPr lang="ar-EG" dirty="0" smtClean="0"/>
              <a:t>لكى تعمل الكهرباء يجب توفر دائرة كاملة تبدأ من المصدر وتعود إلى المصدر. يسرى التيار دائما فى دائرة مغلقة.</a:t>
            </a:r>
            <a:endParaRPr lang="en-US" dirty="0" smtClean="0">
              <a:cs typeface="Arial" charset="0"/>
            </a:endParaRPr>
          </a:p>
          <a:p>
            <a:r>
              <a:rPr lang="ar-EG" dirty="0" smtClean="0"/>
              <a:t>يبحث التيار دائما عن المسار ذو المقاومة الأقل لكى يسرى فيه.</a:t>
            </a:r>
            <a:endParaRPr lang="en-US" dirty="0" smtClean="0">
              <a:cs typeface="Arial" charset="0"/>
            </a:endParaRPr>
          </a:p>
          <a:p>
            <a:r>
              <a:rPr lang="ar-EG" dirty="0" smtClean="0"/>
              <a:t>تسرى وتتحرك الكهرباء دائما نحو الأرض.</a:t>
            </a:r>
            <a:endParaRPr lang="en-US" dirty="0" smtClean="0">
              <a:cs typeface="Arial" charset="0"/>
            </a:endParaRPr>
          </a:p>
          <a:p>
            <a:r>
              <a:rPr lang="ar-EG" dirty="0" smtClean="0"/>
              <a:t>يمثل أى شخص دائما أقل مقاومة للتيار الكهربائى ، ويمثل دائرة كاملة عندما يكون ملامسا للأرض.</a:t>
            </a:r>
            <a:endParaRPr lang="en-US" dirty="0" smtClean="0">
              <a:cs typeface="Arial" charset="0"/>
            </a:endParaRPr>
          </a:p>
          <a:p>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C8472A96-1F3D-467D-B2CC-8BD2048FC046}" type="slidenum">
              <a:rPr lang="ar-EG" smtClean="0"/>
              <a:pPr>
                <a:defRPr/>
              </a:pPr>
              <a:t>76</a:t>
            </a:fld>
            <a:endParaRPr lang="ar-EG"/>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5126" name="Picture 1" descr="circuit"/>
          <p:cNvPicPr>
            <a:picLocks noChangeAspect="1" noChangeArrowheads="1"/>
          </p:cNvPicPr>
          <p:nvPr/>
        </p:nvPicPr>
        <p:blipFill>
          <a:blip r:embed="rId2" cstate="print"/>
          <a:srcRect/>
          <a:stretch>
            <a:fillRect/>
          </a:stretch>
        </p:blipFill>
        <p:spPr bwMode="auto">
          <a:xfrm>
            <a:off x="1428750" y="357188"/>
            <a:ext cx="6200775" cy="185737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ar-SA" b="1" u="sng" dirty="0" smtClean="0"/>
              <a:t>مخاطر الكهرباء</a:t>
            </a:r>
            <a:r>
              <a:rPr lang="en-US" b="1" dirty="0" smtClean="0">
                <a:cs typeface="Times New Roman" pitchFamily="18" charset="0"/>
              </a:rPr>
              <a:t/>
            </a:r>
            <a:br>
              <a:rPr lang="en-US" b="1" dirty="0" smtClean="0">
                <a:cs typeface="Times New Roman" pitchFamily="18" charset="0"/>
              </a:rPr>
            </a:br>
            <a:r>
              <a:rPr lang="en-US" b="1" dirty="0" smtClean="0">
                <a:cs typeface="Times New Roman" pitchFamily="18" charset="0"/>
              </a:rPr>
              <a:t>Hazards of Electricity</a:t>
            </a:r>
            <a:endParaRPr lang="ar-EG" dirty="0" smtClean="0"/>
          </a:p>
        </p:txBody>
      </p:sp>
      <p:sp>
        <p:nvSpPr>
          <p:cNvPr id="6147" name="Content Placeholder 2"/>
          <p:cNvSpPr>
            <a:spLocks noGrp="1"/>
          </p:cNvSpPr>
          <p:nvPr>
            <p:ph idx="1"/>
          </p:nvPr>
        </p:nvSpPr>
        <p:spPr>
          <a:xfrm>
            <a:off x="428625" y="2332038"/>
            <a:ext cx="8229600" cy="4525962"/>
          </a:xfrm>
        </p:spPr>
        <p:txBody>
          <a:bodyPr/>
          <a:lstStyle/>
          <a:p>
            <a:pPr marL="514350" indent="-514350">
              <a:buFont typeface="Calibri" pitchFamily="34" charset="0"/>
              <a:buAutoNum type="arabicPeriod"/>
            </a:pPr>
            <a:r>
              <a:rPr lang="ar-EG" dirty="0" smtClean="0"/>
              <a:t>الصعقة الكهربائية           </a:t>
            </a:r>
            <a:r>
              <a:rPr lang="en-US" dirty="0" smtClean="0">
                <a:cs typeface="Arial" charset="0"/>
              </a:rPr>
              <a:t>Electrical Shock </a:t>
            </a:r>
          </a:p>
          <a:p>
            <a:pPr marL="514350" indent="-514350">
              <a:buFont typeface="Calibri" pitchFamily="34" charset="0"/>
              <a:buAutoNum type="arabicPeriod"/>
            </a:pPr>
            <a:r>
              <a:rPr lang="ar-EG" b="1" dirty="0" smtClean="0"/>
              <a:t>الحروق </a:t>
            </a:r>
            <a:r>
              <a:rPr lang="en-US" b="1" dirty="0" smtClean="0">
                <a:cs typeface="Arial" charset="0"/>
              </a:rPr>
              <a:t>Burns                                            </a:t>
            </a:r>
          </a:p>
          <a:p>
            <a:pPr marL="514350" indent="-514350">
              <a:buFont typeface="Calibri" pitchFamily="34" charset="0"/>
              <a:buAutoNum type="arabicPeriod"/>
            </a:pPr>
            <a:r>
              <a:rPr lang="ar-EG" dirty="0" smtClean="0"/>
              <a:t>حدوث شرز وفرقعة               </a:t>
            </a:r>
            <a:r>
              <a:rPr lang="en-US" dirty="0" smtClean="0">
                <a:cs typeface="Arial" charset="0"/>
              </a:rPr>
              <a:t>Arc – Blast </a:t>
            </a:r>
          </a:p>
          <a:p>
            <a:pPr marL="514350" indent="-514350">
              <a:buFont typeface="Calibri" pitchFamily="34" charset="0"/>
              <a:buAutoNum type="arabicPeriod"/>
            </a:pPr>
            <a:r>
              <a:rPr lang="ar-EG" dirty="0" smtClean="0"/>
              <a:t>الحرائق والإنفجارات </a:t>
            </a:r>
            <a:r>
              <a:rPr lang="en-US" dirty="0" smtClean="0">
                <a:cs typeface="Arial" charset="0"/>
              </a:rPr>
              <a:t>Fires and Explosions</a:t>
            </a:r>
          </a:p>
          <a:p>
            <a:pPr marL="514350" indent="-514350">
              <a:buFont typeface="Calibri" pitchFamily="34" charset="0"/>
              <a:buAutoNum type="arabicPeriod"/>
            </a:pPr>
            <a:r>
              <a:rPr lang="ar-EG" dirty="0" smtClean="0"/>
              <a:t>مخاطر السقوط                               </a:t>
            </a:r>
            <a:r>
              <a:rPr lang="en-US" dirty="0" smtClean="0">
                <a:cs typeface="Arial" charset="0"/>
              </a:rPr>
              <a:t>Falls</a:t>
            </a:r>
          </a:p>
          <a:p>
            <a:pPr marL="514350" indent="-514350">
              <a:buFont typeface="Calibri" pitchFamily="34" charset="0"/>
              <a:buAutoNum type="arabicPeriod"/>
            </a:pPr>
            <a:endParaRPr lang="en-US" dirty="0" smtClean="0">
              <a:cs typeface="Arial" charset="0"/>
            </a:endParaRPr>
          </a:p>
          <a:p>
            <a:pPr marL="514350" indent="-514350">
              <a:buFont typeface="Calibri" pitchFamily="34" charset="0"/>
              <a:buAutoNum type="arabicPeriod"/>
            </a:pPr>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B6F29C13-9789-4140-AF00-D92A47934EB3}" type="slidenum">
              <a:rPr lang="ar-EG" smtClean="0"/>
              <a:pPr>
                <a:defRPr/>
              </a:pPr>
              <a:t>77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what not to do on power lines اخرتها موت.wmv">
            <a:hlinkClick r:id="" action="ppaction://media"/>
          </p:cNvPr>
          <p:cNvPicPr>
            <a:picLocks noGrp="1" noRot="1" noChangeAspect="1"/>
          </p:cNvPicPr>
          <p:nvPr>
            <p:ph idx="1"/>
            <a:videoFile r:link="rId1"/>
          </p:nvPr>
        </p:nvPicPr>
        <p:blipFill>
          <a:blip r:embed="rId3" cstate="print"/>
          <a:stretch>
            <a:fillRect/>
          </a:stretch>
        </p:blipFill>
        <p:spPr>
          <a:xfrm>
            <a:off x="539552" y="260648"/>
            <a:ext cx="8136904" cy="6102678"/>
          </a:xfrm>
          <a:prstGeom prst="rect">
            <a:avLst/>
          </a:prstGeom>
        </p:spPr>
      </p:pic>
      <p:sp>
        <p:nvSpPr>
          <p:cNvPr id="2" name="Title 1"/>
          <p:cNvSpPr>
            <a:spLocks noGrp="1"/>
          </p:cNvSpPr>
          <p:nvPr>
            <p:ph type="title"/>
          </p:nvPr>
        </p:nvSpPr>
        <p:spPr/>
        <p:txBody>
          <a:bodyPr/>
          <a:lstStyle/>
          <a:p>
            <a:endParaRPr lang="ar-EG"/>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78</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6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F3D1043B-7942-4300-8FA9-25DD7879F21F}" type="slidenum">
              <a:rPr lang="ar-EG" smtClean="0"/>
              <a:pPr>
                <a:defRPr/>
              </a:pPr>
              <a:t>79</a:t>
            </a:fld>
            <a:endParaRPr lang="ar-EG"/>
          </a:p>
        </p:txBody>
      </p:sp>
      <p:pic>
        <p:nvPicPr>
          <p:cNvPr id="7172" name="Picture 2" descr="Path"/>
          <p:cNvPicPr>
            <a:picLocks noChangeAspect="1" noChangeArrowheads="1"/>
          </p:cNvPicPr>
          <p:nvPr/>
        </p:nvPicPr>
        <p:blipFill>
          <a:blip r:embed="rId2" cstate="print"/>
          <a:srcRect/>
          <a:stretch>
            <a:fillRect/>
          </a:stretch>
        </p:blipFill>
        <p:spPr bwMode="auto">
          <a:xfrm>
            <a:off x="571500" y="285750"/>
            <a:ext cx="7929563" cy="6186488"/>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التشنجات العضلية</a:t>
            </a:r>
            <a:endParaRPr lang="en-US" dirty="0"/>
          </a:p>
        </p:txBody>
      </p:sp>
      <p:pic>
        <p:nvPicPr>
          <p:cNvPr id="9" name="Content Placeholder 5" descr="leg%20cramps.gif"/>
          <p:cNvPicPr>
            <a:picLocks noGrp="1" noChangeAspect="1"/>
          </p:cNvPicPr>
          <p:nvPr>
            <p:ph idx="1"/>
          </p:nvPr>
        </p:nvPicPr>
        <p:blipFill>
          <a:blip r:embed="rId2" cstate="print"/>
          <a:stretch>
            <a:fillRect/>
          </a:stretch>
        </p:blipFill>
        <p:spPr>
          <a:xfrm>
            <a:off x="2571736" y="1643050"/>
            <a:ext cx="3857652" cy="3857652"/>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8</a:t>
            </a:fld>
            <a:endParaRPr lang="ar-EG"/>
          </a:p>
        </p:txBody>
      </p:sp>
    </p:spTree>
  </p:cSld>
  <p:clrMapOvr>
    <a:masterClrMapping/>
  </p:clrMapOvr>
  <p:transition spd="slow">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ar-EG" b="1" dirty="0" smtClean="0"/>
              <a:t>1- الصدمة الكهربائية:</a:t>
            </a:r>
            <a:r>
              <a:rPr lang="en-US" b="1" dirty="0" smtClean="0">
                <a:cs typeface="Times New Roman" pitchFamily="18" charset="0"/>
              </a:rPr>
              <a:t/>
            </a:r>
            <a:br>
              <a:rPr lang="en-US" b="1" dirty="0" smtClean="0">
                <a:cs typeface="Times New Roman" pitchFamily="18" charset="0"/>
              </a:rPr>
            </a:br>
            <a:r>
              <a:rPr lang="en-US" b="1" dirty="0" smtClean="0">
                <a:cs typeface="Times New Roman" pitchFamily="18" charset="0"/>
              </a:rPr>
              <a:t> Electrical Shock </a:t>
            </a:r>
            <a:endParaRPr lang="ar-EG" b="1" dirty="0" smtClean="0"/>
          </a:p>
        </p:txBody>
      </p:sp>
      <p:sp>
        <p:nvSpPr>
          <p:cNvPr id="8195" name="Content Placeholder 2"/>
          <p:cNvSpPr>
            <a:spLocks noGrp="1"/>
          </p:cNvSpPr>
          <p:nvPr>
            <p:ph idx="1"/>
          </p:nvPr>
        </p:nvSpPr>
        <p:spPr/>
        <p:txBody>
          <a:bodyPr/>
          <a:lstStyle/>
          <a:p>
            <a:r>
              <a:rPr lang="ar-EG" dirty="0" smtClean="0"/>
              <a:t>مدي تأثير الإصابة بالصدمة الكهربائية علي جسم الإنسان يتوقف علي:</a:t>
            </a:r>
            <a:endParaRPr lang="en-US" sz="2800" dirty="0" smtClean="0">
              <a:cs typeface="Arial" charset="0"/>
            </a:endParaRPr>
          </a:p>
          <a:p>
            <a:pPr marL="971550" lvl="1" indent="-514350">
              <a:buFont typeface="+mj-lt"/>
              <a:buAutoNum type="arabicPeriod"/>
            </a:pPr>
            <a:r>
              <a:rPr lang="ar-EG" dirty="0" smtClean="0"/>
              <a:t>كمية التيار المار خلال الجسم &amp; المسار الذي يسلكه التيار.</a:t>
            </a:r>
            <a:endParaRPr lang="en-US" sz="2400" dirty="0" smtClean="0">
              <a:cs typeface="Arial" charset="0"/>
            </a:endParaRPr>
          </a:p>
          <a:p>
            <a:pPr marL="971550" lvl="1" indent="-514350">
              <a:buFont typeface="+mj-lt"/>
              <a:buAutoNum type="arabicPeriod"/>
            </a:pPr>
            <a:r>
              <a:rPr lang="ar-EG" dirty="0" smtClean="0"/>
              <a:t>وقت بقاء التيار وإتصاله بالجسم. &amp; الجنس (ذكر – أنثي) – الحالة الصحية – الوزن – السن</a:t>
            </a:r>
            <a:endParaRPr lang="en-US" sz="2400" dirty="0" smtClean="0">
              <a:cs typeface="Arial" charset="0"/>
            </a:endParaRPr>
          </a:p>
          <a:p>
            <a:pPr marL="971550" lvl="1" indent="-514350">
              <a:buFont typeface="+mj-lt"/>
              <a:buAutoNum type="arabicPeriod"/>
            </a:pPr>
            <a:r>
              <a:rPr lang="ar-EG" dirty="0" smtClean="0"/>
              <a:t>درجة رطوبة الجلد. &amp; نوع العضو المعرض من الجسم.</a:t>
            </a:r>
            <a:endParaRPr lang="en-US" sz="2400" dirty="0" smtClean="0">
              <a:cs typeface="Arial" charset="0"/>
            </a:endParaRPr>
          </a:p>
          <a:p>
            <a:r>
              <a:rPr lang="ar-SA" dirty="0" smtClean="0"/>
              <a:t>فيما يلي جدول يبين التأثيرات المختلفة للتيار علي جسم الإنسان:</a:t>
            </a:r>
            <a:endParaRPr lang="en-US" dirty="0" smtClean="0">
              <a:cs typeface="Arial" charset="0"/>
            </a:endParaRPr>
          </a:p>
          <a:p>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8DA35867-0752-4ABD-A958-3B5FD8D76911}" type="slidenum">
              <a:rPr lang="ar-EG" smtClean="0"/>
              <a:pPr>
                <a:defRPr/>
              </a:pPr>
              <a:t>80</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19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 calcmode="lin" valueType="num">
                                      <p:cBhvr additive="base">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819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ar-EG" dirty="0" smtClean="0"/>
          </a:p>
        </p:txBody>
      </p:sp>
      <p:sp>
        <p:nvSpPr>
          <p:cNvPr id="9219" name="Content Placeholder 2"/>
          <p:cNvSpPr>
            <a:spLocks noGrp="1"/>
          </p:cNvSpPr>
          <p:nvPr>
            <p:ph idx="1"/>
          </p:nvPr>
        </p:nvSpPr>
        <p:spPr/>
        <p:txBody>
          <a:bodyPr/>
          <a:lstStyle/>
          <a:p>
            <a:endParaRPr lang="ar-EG"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1E833C74-01C5-4A63-A689-BB37C355E927}" type="slidenum">
              <a:rPr lang="ar-EG" smtClean="0"/>
              <a:pPr>
                <a:defRPr/>
              </a:pPr>
              <a:t>81</a:t>
            </a:fld>
            <a:endParaRPr lang="ar-EG"/>
          </a:p>
        </p:txBody>
      </p:sp>
      <p:pic>
        <p:nvPicPr>
          <p:cNvPr id="9222" name="Picture 2" descr="current_chart"/>
          <p:cNvPicPr>
            <a:picLocks noChangeAspect="1" noChangeArrowheads="1"/>
          </p:cNvPicPr>
          <p:nvPr/>
        </p:nvPicPr>
        <p:blipFill>
          <a:blip r:embed="rId2" cstate="print"/>
          <a:srcRect/>
          <a:stretch>
            <a:fillRect/>
          </a:stretch>
        </p:blipFill>
        <p:spPr bwMode="auto">
          <a:xfrm>
            <a:off x="571500" y="285750"/>
            <a:ext cx="8143875" cy="5643563"/>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71500" y="0"/>
          <a:ext cx="8215313" cy="6429378"/>
        </p:xfrm>
        <a:graphic>
          <a:graphicData uri="http://schemas.openxmlformats.org/drawingml/2006/table">
            <a:tbl>
              <a:tblPr rtl="1"/>
              <a:tblGrid>
                <a:gridCol w="2371725"/>
                <a:gridCol w="5843588"/>
              </a:tblGrid>
              <a:tr h="151765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Calibri" pitchFamily="34" charset="0"/>
                        </a:rPr>
                        <a:t>التيار المار (بالمللي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p>
                      <a:pPr marL="0" marR="0" lvl="0" indent="0" algn="ctr" defTabSz="914400" rtl="1"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Calibri" pitchFamily="34" charset="0"/>
                        </a:rPr>
                        <a:t>Current (Mille Ampere)</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التأثيرات</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p>
                      <a:pPr marL="0" marR="0" lvl="0" indent="0" algn="ctr" defTabSz="914400" rtl="1"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cs typeface="Calibri" pitchFamily="34" charset="0"/>
                        </a:rPr>
                        <a:t>Effect</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Calibri" pitchFamily="34" charset="0"/>
                        </a:rPr>
                        <a:t>أقل من 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لا إحساس ( لا تشعر به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477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Calibri" pitchFamily="34" charset="0"/>
                        </a:rPr>
                        <a:t>1 – 8 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شعور بالصدمة لكنه غير مؤلم ( الشخص ممكن أن يدع التيار بإرادته حيث أن التحكم والسيطرة العضلي علي العضلات لم يفقد بعد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0300">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Calibri" pitchFamily="34" charset="0"/>
                        </a:rPr>
                        <a:t> </a:t>
                      </a:r>
                      <a:r>
                        <a:rPr kumimoji="0" lang="ar-EG" sz="1800" b="1" i="0" u="none" strike="noStrike" cap="none" normalizeH="0" baseline="0" smtClean="0">
                          <a:ln>
                            <a:noFill/>
                          </a:ln>
                          <a:solidFill>
                            <a:schemeClr val="tx1"/>
                          </a:solidFill>
                          <a:effectLst/>
                          <a:latin typeface="Arial" charset="0"/>
                          <a:cs typeface="Calibri" pitchFamily="34" charset="0"/>
                        </a:rPr>
                        <a:t>9 – 15   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صدمة مؤلمة (الشخص ممكن أن يدع التيار بإرادته حيث أن التحكم والسيطرة العضلي علي العضلات لم يفقد بعد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8">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Calibri" pitchFamily="34" charset="0"/>
                        </a:rPr>
                        <a:t>16 – 20 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صدمة مؤلمة (فقدان السيطرة العضلية – لا يستطيع الشخص أن يبتعد عن التيار</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Calibri" pitchFamily="34" charset="0"/>
                        </a:rPr>
                        <a:t>21 – 50 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ألم – تقلصات عضلية شديدة – لا يترك التيار </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Calibri" pitchFamily="34" charset="0"/>
                        </a:rPr>
                        <a:t>51 200 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تقلصات عضلية شديدة – تدمير الأعصاب</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7238">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1800" b="1" i="0" u="none" strike="noStrike" cap="none" normalizeH="0" baseline="0" smtClean="0">
                          <a:ln>
                            <a:noFill/>
                          </a:ln>
                          <a:solidFill>
                            <a:schemeClr val="tx1"/>
                          </a:solidFill>
                          <a:effectLst/>
                          <a:latin typeface="Calibri" pitchFamily="34" charset="0"/>
                          <a:cs typeface="Calibri" pitchFamily="34" charset="0"/>
                        </a:rPr>
                        <a:t>فوق 200 مللي أمبير</a:t>
                      </a:r>
                      <a:endParaRPr kumimoji="0" lang="en-US" sz="16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15000"/>
                        </a:lnSpc>
                        <a:spcBef>
                          <a:spcPct val="0"/>
                        </a:spcBef>
                        <a:spcAft>
                          <a:spcPct val="0"/>
                        </a:spcAft>
                        <a:buClrTx/>
                        <a:buSzTx/>
                        <a:buFontTx/>
                        <a:buNone/>
                        <a:tabLst/>
                      </a:pPr>
                      <a:r>
                        <a:rPr kumimoji="0" lang="ar-EG" sz="2000" b="1" i="0" u="none" strike="noStrike" cap="none" normalizeH="0" baseline="0" smtClean="0">
                          <a:ln>
                            <a:noFill/>
                          </a:ln>
                          <a:solidFill>
                            <a:schemeClr val="tx1"/>
                          </a:solidFill>
                          <a:effectLst/>
                          <a:latin typeface="Calibri" pitchFamily="34" charset="0"/>
                          <a:cs typeface="Calibri" pitchFamily="34" charset="0"/>
                        </a:rPr>
                        <a:t>حروق شديدة - تقلصات عضلية شديدة –انقباض عضلة الصدر – توقف القلب</a:t>
                      </a:r>
                      <a:endParaRPr kumimoji="0" lang="en-US" sz="1800" b="0" i="0" u="none" strike="noStrike" cap="none" normalizeH="0" baseline="0" smtClean="0">
                        <a:ln>
                          <a:noFill/>
                        </a:ln>
                        <a:solidFill>
                          <a:schemeClr val="tx1"/>
                        </a:solidFill>
                        <a:effectLst/>
                        <a:latin typeface="Calibri" pitchFamily="34" charset="0"/>
                        <a:cs typeface="Calibri" pitchFamily="34" charset="0"/>
                      </a:endParaRPr>
                    </a:p>
                  </a:txBody>
                  <a:tcPr marL="12836" marR="128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8BB13ACB-0287-41E3-88FC-98A39670FD9A}" type="slidenum">
              <a:rPr lang="ar-EG" smtClean="0"/>
              <a:pPr>
                <a:defRPr/>
              </a:pPr>
              <a:t>82</a:t>
            </a:fld>
            <a:endParaRPr lang="ar-EG"/>
          </a:p>
        </p:txBody>
      </p:sp>
    </p:spTree>
  </p:cSld>
  <p:clrMapOvr>
    <a:masterClrMapping/>
  </p:clrMapOvr>
  <p:transition spd="slow">
    <p:pull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flipV="1">
            <a:off x="457200" y="6126163"/>
            <a:ext cx="8229600" cy="46037"/>
          </a:xfrm>
        </p:spPr>
        <p:txBody>
          <a:bodyPr/>
          <a:lstStyle/>
          <a:p>
            <a:endParaRPr lang="ar-EG"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3EED9F41-E92E-4370-AB5B-303476923BB8}" type="slidenum">
              <a:rPr lang="ar-EG" smtClean="0"/>
              <a:pPr>
                <a:defRPr/>
              </a:pPr>
              <a:t>83</a:t>
            </a:fld>
            <a:endParaRPr lang="ar-EG"/>
          </a:p>
        </p:txBody>
      </p:sp>
      <p:pic>
        <p:nvPicPr>
          <p:cNvPr id="11269" name="Picture 2" descr="elect"/>
          <p:cNvPicPr>
            <a:picLocks noChangeAspect="1" noChangeArrowheads="1"/>
          </p:cNvPicPr>
          <p:nvPr/>
        </p:nvPicPr>
        <p:blipFill>
          <a:blip r:embed="rId2" cstate="print"/>
          <a:srcRect/>
          <a:stretch>
            <a:fillRect/>
          </a:stretch>
        </p:blipFill>
        <p:spPr bwMode="auto">
          <a:xfrm>
            <a:off x="642938" y="571500"/>
            <a:ext cx="7786687" cy="5573713"/>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2DCF1D53-E7DE-4135-A2B8-7EAB7F9FB835}" type="slidenum">
              <a:rPr lang="ar-EG" smtClean="0"/>
              <a:pPr>
                <a:defRPr/>
              </a:pPr>
              <a:t>84</a:t>
            </a:fld>
            <a:endParaRPr lang="ar-EG"/>
          </a:p>
        </p:txBody>
      </p:sp>
      <p:sp>
        <p:nvSpPr>
          <p:cNvPr id="184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18437" name="Picture 1" descr="9_5"/>
          <p:cNvPicPr>
            <a:picLocks noChangeAspect="1" noChangeArrowheads="1"/>
          </p:cNvPicPr>
          <p:nvPr/>
        </p:nvPicPr>
        <p:blipFill>
          <a:blip r:embed="rId2" cstate="print"/>
          <a:srcRect/>
          <a:stretch>
            <a:fillRect/>
          </a:stretch>
        </p:blipFill>
        <p:spPr bwMode="auto">
          <a:xfrm>
            <a:off x="571500" y="1500188"/>
            <a:ext cx="7931150" cy="357187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ar-EG" b="1" u="sng" dirty="0" smtClean="0"/>
              <a:t>2-	الحروق </a:t>
            </a:r>
            <a:r>
              <a:rPr lang="en-US" b="1" u="sng" dirty="0" smtClean="0">
                <a:cs typeface="Times New Roman" pitchFamily="18" charset="0"/>
              </a:rPr>
              <a:t>Electrical Burns</a:t>
            </a:r>
            <a:r>
              <a:rPr lang="ar-EG" b="1" u="sng" dirty="0" smtClean="0"/>
              <a:t> :</a:t>
            </a:r>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B3C7EC7B-A57A-4DFC-B79D-930ED90FCC4D}" type="slidenum">
              <a:rPr lang="ar-EG" smtClean="0"/>
              <a:pPr>
                <a:defRPr/>
              </a:pPr>
              <a:t>85</a:t>
            </a:fld>
            <a:endParaRPr lang="ar-EG"/>
          </a:p>
        </p:txBody>
      </p:sp>
      <p:pic>
        <p:nvPicPr>
          <p:cNvPr id="20485" name="Picture 2"/>
          <p:cNvPicPr>
            <a:picLocks noChangeAspect="1" noChangeArrowheads="1"/>
          </p:cNvPicPr>
          <p:nvPr/>
        </p:nvPicPr>
        <p:blipFill>
          <a:blip r:embed="rId2" cstate="print"/>
          <a:srcRect l="12999" t="30667" r="56001" b="37334"/>
          <a:stretch>
            <a:fillRect/>
          </a:stretch>
        </p:blipFill>
        <p:spPr bwMode="auto">
          <a:xfrm>
            <a:off x="4572000" y="2000250"/>
            <a:ext cx="3857625" cy="2714625"/>
          </a:xfrm>
          <a:prstGeom prst="rect">
            <a:avLst/>
          </a:prstGeom>
          <a:noFill/>
          <a:ln w="9525">
            <a:noFill/>
            <a:miter lim="800000"/>
            <a:headEnd type="none" w="sm" len="sm"/>
            <a:tailEnd type="none" w="sm" len="sm"/>
          </a:ln>
        </p:spPr>
      </p:pic>
      <p:pic>
        <p:nvPicPr>
          <p:cNvPr id="20486" name="Picture 1" descr="ecbp36"/>
          <p:cNvPicPr>
            <a:picLocks noChangeAspect="1" noChangeArrowheads="1"/>
          </p:cNvPicPr>
          <p:nvPr/>
        </p:nvPicPr>
        <p:blipFill>
          <a:blip r:embed="rId3" cstate="print"/>
          <a:srcRect/>
          <a:stretch>
            <a:fillRect/>
          </a:stretch>
        </p:blipFill>
        <p:spPr bwMode="auto">
          <a:xfrm>
            <a:off x="428625" y="2000250"/>
            <a:ext cx="4076700" cy="271462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ar-EG" b="1" u="sng" dirty="0" smtClean="0"/>
              <a:t>3-	الشرز والفرقعة: </a:t>
            </a:r>
            <a:r>
              <a:rPr lang="en-US" b="1" u="sng" dirty="0" smtClean="0">
                <a:cs typeface="Times New Roman" pitchFamily="18" charset="0"/>
              </a:rPr>
              <a:t>Arc – Blast</a:t>
            </a:r>
            <a:r>
              <a:rPr lang="ar-EG" b="1" u="sng" dirty="0" smtClean="0"/>
              <a:t> :</a:t>
            </a:r>
            <a:endParaRPr lang="en-US" dirty="0" smtClean="0">
              <a:cs typeface="Times New Roman" pitchFamily="18" charset="0"/>
            </a:endParaRPr>
          </a:p>
        </p:txBody>
      </p:sp>
      <p:sp>
        <p:nvSpPr>
          <p:cNvPr id="21507" name="Content Placeholder 2"/>
          <p:cNvSpPr>
            <a:spLocks noGrp="1"/>
          </p:cNvSpPr>
          <p:nvPr>
            <p:ph idx="1"/>
          </p:nvPr>
        </p:nvSpPr>
        <p:spPr>
          <a:xfrm>
            <a:off x="357188" y="4214813"/>
            <a:ext cx="8229600" cy="2328862"/>
          </a:xfrm>
        </p:spPr>
        <p:txBody>
          <a:bodyPr/>
          <a:lstStyle/>
          <a:p>
            <a:r>
              <a:rPr lang="ar-EG" dirty="0" smtClean="0"/>
              <a:t>يحدث الشرز والفرقعة فى حالة ما يقفز تيار عالى من موصل لآخر أثناء تشغيل أو إيقاف الدائرة الكهربائية.</a:t>
            </a:r>
            <a:endParaRPr lang="en-US" dirty="0" smtClean="0">
              <a:cs typeface="Arial" charset="0"/>
            </a:endParaRPr>
          </a:p>
          <a:p>
            <a:r>
              <a:rPr lang="ar-EG" dirty="0" smtClean="0"/>
              <a:t>يحدث كذلك الشرز والفرقعة عند تفريغ الشحنات الكهربائية الساكنة.</a:t>
            </a:r>
            <a:endParaRPr lang="en-US" dirty="0" smtClean="0">
              <a:cs typeface="Arial" charset="0"/>
            </a:endParaRPr>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FD336A69-8B4A-421B-96C5-C8007DE7E5D7}" type="slidenum">
              <a:rPr lang="ar-EG" smtClean="0"/>
              <a:pPr>
                <a:defRPr/>
              </a:pPr>
              <a:t>86</a:t>
            </a:fld>
            <a:endParaRPr lang="ar-EG"/>
          </a:p>
        </p:txBody>
      </p:sp>
      <p:sp>
        <p:nvSpPr>
          <p:cNvPr id="215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21511" name="Picture 1" descr="CABINET2"/>
          <p:cNvPicPr>
            <a:picLocks noChangeAspect="1" noChangeArrowheads="1"/>
          </p:cNvPicPr>
          <p:nvPr/>
        </p:nvPicPr>
        <p:blipFill>
          <a:blip r:embed="rId2" cstate="print"/>
          <a:srcRect/>
          <a:stretch>
            <a:fillRect/>
          </a:stretch>
        </p:blipFill>
        <p:spPr bwMode="auto">
          <a:xfrm>
            <a:off x="1785938" y="1643063"/>
            <a:ext cx="5389562" cy="242887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511"/>
                                        </p:tgtEl>
                                        <p:attrNameLst>
                                          <p:attrName>style.visibility</p:attrName>
                                        </p:attrNameLst>
                                      </p:cBhvr>
                                      <p:to>
                                        <p:strVal val="visible"/>
                                      </p:to>
                                    </p:set>
                                    <p:anim calcmode="lin" valueType="num">
                                      <p:cBhvr additive="base">
                                        <p:cTn id="7" dur="2000" fill="hold"/>
                                        <p:tgtEl>
                                          <p:spTgt spid="21511"/>
                                        </p:tgtEl>
                                        <p:attrNameLst>
                                          <p:attrName>ppt_x</p:attrName>
                                        </p:attrNameLst>
                                      </p:cBhvr>
                                      <p:tavLst>
                                        <p:tav tm="0">
                                          <p:val>
                                            <p:strVal val="#ppt_x"/>
                                          </p:val>
                                        </p:tav>
                                        <p:tav tm="100000">
                                          <p:val>
                                            <p:strVal val="#ppt_x"/>
                                          </p:val>
                                        </p:tav>
                                      </p:tavLst>
                                    </p:anim>
                                    <p:anim calcmode="lin" valueType="num">
                                      <p:cBhvr additive="base">
                                        <p:cTn id="8" dur="2000" fill="hold"/>
                                        <p:tgtEl>
                                          <p:spTgt spid="21511"/>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 calcmode="lin" valueType="num">
                                      <p:cBhvr additive="base">
                                        <p:cTn id="11"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215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 calcmode="lin" valueType="num">
                                      <p:cBhvr additive="base">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2150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571500" y="285750"/>
            <a:ext cx="8229600" cy="2714625"/>
          </a:xfrm>
        </p:spPr>
        <p:txBody>
          <a:bodyPr/>
          <a:lstStyle/>
          <a:p>
            <a:r>
              <a:rPr lang="ar-EG" dirty="0" smtClean="0"/>
              <a:t>للوقاية من مخاطر الشرز والفرقعة يوصى بتشغيل أو إيقاف الدوائر الكهربائية بواسطة اليد اليسرى وليست اليمنى حتى يتم إبعاد الوجه عن الشرز والفرقعة فى حالة حدوثها. (كذلك فصل جميع الأحمال من الدائرة الكهربائية قبل تشغيلها)</a:t>
            </a:r>
            <a:endParaRPr lang="en-US" dirty="0" smtClean="0">
              <a:cs typeface="Arial" charset="0"/>
            </a:endParaRPr>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44E8DBF3-451A-4274-AF0F-F8B245D824D2}" type="slidenum">
              <a:rPr lang="ar-EG" smtClean="0"/>
              <a:pPr>
                <a:defRPr/>
              </a:pPr>
              <a:t>87</a:t>
            </a:fld>
            <a:endParaRPr lang="ar-EG"/>
          </a:p>
        </p:txBody>
      </p:sp>
      <p:sp>
        <p:nvSpPr>
          <p:cNvPr id="2253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22534" name="Picture 1" descr="D_STAND1"/>
          <p:cNvPicPr>
            <a:picLocks noChangeAspect="1" noChangeArrowheads="1"/>
          </p:cNvPicPr>
          <p:nvPr/>
        </p:nvPicPr>
        <p:blipFill>
          <a:blip r:embed="rId2" cstate="print"/>
          <a:srcRect/>
          <a:stretch>
            <a:fillRect/>
          </a:stretch>
        </p:blipFill>
        <p:spPr bwMode="auto">
          <a:xfrm>
            <a:off x="1571625" y="2643188"/>
            <a:ext cx="6191250" cy="357187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10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additive="base">
                                        <p:cTn id="13" dur="1000" fill="hold"/>
                                        <p:tgtEl>
                                          <p:spTgt spid="22534"/>
                                        </p:tgtEl>
                                        <p:attrNameLst>
                                          <p:attrName>ppt_x</p:attrName>
                                        </p:attrNameLst>
                                      </p:cBhvr>
                                      <p:tavLst>
                                        <p:tav tm="0">
                                          <p:val>
                                            <p:strVal val="#ppt_x"/>
                                          </p:val>
                                        </p:tav>
                                        <p:tav tm="100000">
                                          <p:val>
                                            <p:strVal val="#ppt_x"/>
                                          </p:val>
                                        </p:tav>
                                      </p:tavLst>
                                    </p:anim>
                                    <p:anim calcmode="lin" valueType="num">
                                      <p:cBhvr additive="base">
                                        <p:cTn id="14" dur="1000" fill="hold"/>
                                        <p:tgtEl>
                                          <p:spTgt spid="225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ar-EG" b="1" u="sng" dirty="0" smtClean="0"/>
              <a:t>4-	الحرائق والإنفجارات:</a:t>
            </a:r>
            <a:endParaRPr lang="en-US" dirty="0" smtClean="0">
              <a:cs typeface="Times New Roman" pitchFamily="18" charset="0"/>
            </a:endParaRPr>
          </a:p>
        </p:txBody>
      </p:sp>
      <p:sp>
        <p:nvSpPr>
          <p:cNvPr id="23555" name="Content Placeholder 2"/>
          <p:cNvSpPr>
            <a:spLocks noGrp="1"/>
          </p:cNvSpPr>
          <p:nvPr>
            <p:ph idx="1"/>
          </p:nvPr>
        </p:nvSpPr>
        <p:spPr>
          <a:xfrm>
            <a:off x="3286125" y="1285875"/>
            <a:ext cx="5472113" cy="4525963"/>
          </a:xfrm>
        </p:spPr>
        <p:txBody>
          <a:bodyPr/>
          <a:lstStyle/>
          <a:p>
            <a:r>
              <a:rPr lang="ar-EG" dirty="0" smtClean="0"/>
              <a:t>فى حالة التحميل الزائد على الدوائر الكهربائية ترتفع درجة حرارة الأسلاك الكهربائية وقد يتسبب ذلك فى صهر المادة العازلة وإحتراقها وبالتالى إحتراق الأجزاء البلاستيكية المحيطة بالأسلاك والمعدات الكهربائية الأمر الذى يؤدى لحدوث حريق.</a:t>
            </a:r>
            <a:endParaRPr lang="en-US" dirty="0" smtClean="0">
              <a:cs typeface="Arial" charset="0"/>
            </a:endParaRPr>
          </a:p>
          <a:p>
            <a:r>
              <a:rPr lang="ar-EG" dirty="0" smtClean="0"/>
              <a:t>فى حالة حدوث الشرز والفرقعة وإذا كانت بالمكان مواد سريعة الإشتعال سوف تشتعل ويمكن أن يحدث إنفجارات.</a:t>
            </a:r>
            <a:endParaRPr lang="en-US" dirty="0" smtClean="0">
              <a:cs typeface="Arial" charset="0"/>
            </a:endParaRPr>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B17E9842-59AF-4F08-BCCB-E86D13511164}" type="slidenum">
              <a:rPr lang="ar-EG" smtClean="0"/>
              <a:pPr>
                <a:defRPr/>
              </a:pPr>
              <a:t>88</a:t>
            </a:fld>
            <a:endParaRPr lang="ar-EG"/>
          </a:p>
        </p:txBody>
      </p:sp>
      <p:sp>
        <p:nvSpPr>
          <p:cNvPr id="2355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23559" name="Picture 1" descr="elect5"/>
          <p:cNvPicPr>
            <a:picLocks noChangeAspect="1" noChangeArrowheads="1"/>
          </p:cNvPicPr>
          <p:nvPr/>
        </p:nvPicPr>
        <p:blipFill>
          <a:blip r:embed="rId2" cstate="print"/>
          <a:srcRect/>
          <a:stretch>
            <a:fillRect/>
          </a:stretch>
        </p:blipFill>
        <p:spPr bwMode="auto">
          <a:xfrm>
            <a:off x="500063" y="1500188"/>
            <a:ext cx="2797175" cy="4786312"/>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10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10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355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anim calcmode="lin" valueType="num">
                                      <p:cBhvr additive="base">
                                        <p:cTn id="17" dur="2000" fill="hold"/>
                                        <p:tgtEl>
                                          <p:spTgt spid="23559"/>
                                        </p:tgtEl>
                                        <p:attrNameLst>
                                          <p:attrName>ppt_x</p:attrName>
                                        </p:attrNameLst>
                                      </p:cBhvr>
                                      <p:tavLst>
                                        <p:tav tm="0">
                                          <p:val>
                                            <p:strVal val="1+#ppt_w/2"/>
                                          </p:val>
                                        </p:tav>
                                        <p:tav tm="100000">
                                          <p:val>
                                            <p:strVal val="#ppt_x"/>
                                          </p:val>
                                        </p:tav>
                                      </p:tavLst>
                                    </p:anim>
                                    <p:anim calcmode="lin" valueType="num">
                                      <p:cBhvr additive="base">
                                        <p:cTn id="18" dur="2000" fill="hold"/>
                                        <p:tgtEl>
                                          <p:spTgt spid="235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3786188"/>
            <a:ext cx="8229600" cy="2339975"/>
          </a:xfrm>
        </p:spPr>
        <p:txBody>
          <a:bodyPr/>
          <a:lstStyle/>
          <a:p>
            <a:endParaRPr lang="ar-EG"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D50919C6-1958-4101-955F-8665C623C249}" type="slidenum">
              <a:rPr lang="ar-EG" smtClean="0"/>
              <a:pPr>
                <a:defRPr/>
              </a:pPr>
              <a:t>89</a:t>
            </a:fld>
            <a:endParaRPr lang="ar-EG"/>
          </a:p>
        </p:txBody>
      </p:sp>
      <p:sp>
        <p:nvSpPr>
          <p:cNvPr id="2458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24582" name="Picture 1" descr="fault"/>
          <p:cNvPicPr>
            <a:picLocks noChangeAspect="1" noChangeArrowheads="1"/>
          </p:cNvPicPr>
          <p:nvPr/>
        </p:nvPicPr>
        <p:blipFill>
          <a:blip r:embed="rId2" cstate="print"/>
          <a:srcRect/>
          <a:stretch>
            <a:fillRect/>
          </a:stretch>
        </p:blipFill>
        <p:spPr bwMode="auto">
          <a:xfrm>
            <a:off x="285750" y="428625"/>
            <a:ext cx="4664075" cy="5715000"/>
          </a:xfrm>
          <a:prstGeom prst="rect">
            <a:avLst/>
          </a:prstGeom>
          <a:noFill/>
          <a:ln w="9525">
            <a:noFill/>
            <a:miter lim="800000"/>
            <a:headEnd/>
            <a:tailEnd/>
          </a:ln>
        </p:spPr>
      </p:pic>
      <p:sp>
        <p:nvSpPr>
          <p:cNvPr id="2458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pic>
        <p:nvPicPr>
          <p:cNvPr id="24584" name="Picture 3" descr="elec_fire"/>
          <p:cNvPicPr>
            <a:picLocks noChangeAspect="1" noChangeArrowheads="1"/>
          </p:cNvPicPr>
          <p:nvPr/>
        </p:nvPicPr>
        <p:blipFill>
          <a:blip r:embed="rId3" cstate="print"/>
          <a:srcRect/>
          <a:stretch>
            <a:fillRect/>
          </a:stretch>
        </p:blipFill>
        <p:spPr bwMode="auto">
          <a:xfrm>
            <a:off x="4929188" y="428625"/>
            <a:ext cx="3929062" cy="5715000"/>
          </a:xfrm>
          <a:prstGeom prst="rect">
            <a:avLst/>
          </a:prstGeom>
          <a:noFill/>
          <a:ln w="9525">
            <a:noFill/>
            <a:miter lim="800000"/>
            <a:headEnd/>
            <a:tailEnd/>
          </a:ln>
        </p:spPr>
      </p:pic>
      <p:sp>
        <p:nvSpPr>
          <p:cNvPr id="2458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EG"/>
          </a:p>
        </p:txBody>
      </p:sp>
    </p:spTree>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b="1" dirty="0" smtClean="0"/>
              <a:t>الإعياء الحرارى</a:t>
            </a:r>
            <a:endParaRPr lang="en-US" dirty="0"/>
          </a:p>
        </p:txBody>
      </p:sp>
      <p:sp>
        <p:nvSpPr>
          <p:cNvPr id="7" name="Content Placeholder 6"/>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9</a:t>
            </a:fld>
            <a:endParaRPr lang="ar-EG"/>
          </a:p>
        </p:txBody>
      </p:sp>
      <p:pic>
        <p:nvPicPr>
          <p:cNvPr id="8" name="Content Placeholder 5" descr="HEA009-XXX-ENG.jpg"/>
          <p:cNvPicPr>
            <a:picLocks noChangeAspect="1"/>
          </p:cNvPicPr>
          <p:nvPr/>
        </p:nvPicPr>
        <p:blipFill>
          <a:blip r:embed="rId2" cstate="print"/>
          <a:stretch>
            <a:fillRect/>
          </a:stretch>
        </p:blipFill>
        <p:spPr bwMode="auto">
          <a:xfrm>
            <a:off x="1071538" y="1285860"/>
            <a:ext cx="7334852" cy="492963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42938" y="1643063"/>
            <a:ext cx="8229600" cy="1143000"/>
          </a:xfrm>
        </p:spPr>
        <p:txBody>
          <a:bodyPr/>
          <a:lstStyle/>
          <a:p>
            <a:r>
              <a:rPr lang="ar-EG" b="1" u="sng" dirty="0" smtClean="0"/>
              <a:t>الوقاية من حوادث الكهرباء </a:t>
            </a:r>
            <a:r>
              <a:rPr lang="en-US" b="1" u="sng" dirty="0" smtClean="0">
                <a:cs typeface="Times New Roman" pitchFamily="18" charset="0"/>
              </a:rPr>
              <a:t>Electrical Accidents Prevention</a:t>
            </a:r>
            <a:r>
              <a:rPr lang="en-US" dirty="0" smtClean="0">
                <a:cs typeface="Times New Roman" pitchFamily="18" charset="0"/>
              </a:rPr>
              <a:t/>
            </a:r>
            <a:br>
              <a:rPr lang="en-US" dirty="0" smtClean="0">
                <a:cs typeface="Times New Roman" pitchFamily="18" charset="0"/>
              </a:rPr>
            </a:br>
            <a:r>
              <a:rPr lang="ar-EG" u="sng" dirty="0" smtClean="0"/>
              <a:t>يتم إتباع الإجراءات الآتية للوقاية من حوادث الكهرباء:</a:t>
            </a:r>
            <a:r>
              <a:rPr lang="en-US" dirty="0" smtClean="0">
                <a:cs typeface="Times New Roman" pitchFamily="18" charset="0"/>
              </a:rPr>
              <a:t/>
            </a:r>
            <a:br>
              <a:rPr lang="en-US" dirty="0" smtClean="0">
                <a:cs typeface="Times New Roman" pitchFamily="18" charset="0"/>
              </a:rPr>
            </a:br>
            <a:endParaRPr lang="ar-EG" dirty="0" smtClean="0"/>
          </a:p>
        </p:txBody>
      </p:sp>
      <p:sp>
        <p:nvSpPr>
          <p:cNvPr id="25603" name="Content Placeholder 2"/>
          <p:cNvSpPr>
            <a:spLocks noGrp="1"/>
          </p:cNvSpPr>
          <p:nvPr>
            <p:ph idx="1"/>
          </p:nvPr>
        </p:nvSpPr>
        <p:spPr>
          <a:xfrm>
            <a:off x="571500" y="3571875"/>
            <a:ext cx="8229600" cy="4525963"/>
          </a:xfrm>
        </p:spPr>
        <p:txBody>
          <a:bodyPr/>
          <a:lstStyle/>
          <a:p>
            <a:r>
              <a:rPr lang="ar-EG" dirty="0" smtClean="0"/>
              <a:t>يجب فصل التيار الكهربائي عن أية معدة أو جهاز كهربائي قبل إجراء أية عمليات صيانة عليه مع وضع لافتة (</a:t>
            </a:r>
            <a:r>
              <a:rPr lang="en-US" dirty="0" smtClean="0">
                <a:cs typeface="Arial" charset="0"/>
              </a:rPr>
              <a:t>TAG</a:t>
            </a:r>
            <a:r>
              <a:rPr lang="ar-EG" dirty="0" smtClean="0"/>
              <a:t>) عند مكان فصل التيار الكهربائي تفيد ذلك حتي لا يتم إعادة التيار الكهربائي بواسطة أي شخص آخر.</a:t>
            </a:r>
            <a:endParaRPr lang="en-US" b="1" dirty="0" smtClean="0">
              <a:cs typeface="Arial" charset="0"/>
            </a:endParaRPr>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4AB89049-5845-4C82-9AC6-49C5BD846F99}" type="slidenum">
              <a:rPr lang="ar-EG" smtClean="0"/>
              <a:pPr>
                <a:defRPr/>
              </a:pPr>
              <a:t>90</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 calcmode="lin" valueType="num">
                                      <p:cBhvr additive="base">
                                        <p:cTn id="12"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048FABD1-7E05-4BBE-977D-3F81CAE65414}" type="slidenum">
              <a:rPr lang="ar-EG" smtClean="0"/>
              <a:pPr>
                <a:defRPr/>
              </a:pPr>
              <a:t>91</a:t>
            </a:fld>
            <a:endParaRPr lang="ar-EG"/>
          </a:p>
        </p:txBody>
      </p:sp>
      <p:pic>
        <p:nvPicPr>
          <p:cNvPr id="26628" name="Picture 2" descr="AnimSAFETY1"/>
          <p:cNvPicPr>
            <a:picLocks noChangeAspect="1" noChangeArrowheads="1" noCrop="1"/>
          </p:cNvPicPr>
          <p:nvPr/>
        </p:nvPicPr>
        <p:blipFill>
          <a:blip r:embed="rId2" cstate="print"/>
          <a:srcRect/>
          <a:stretch>
            <a:fillRect/>
          </a:stretch>
        </p:blipFill>
        <p:spPr bwMode="auto">
          <a:xfrm>
            <a:off x="1214438" y="285750"/>
            <a:ext cx="6715125" cy="5715000"/>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5292080" y="1124744"/>
            <a:ext cx="3437012" cy="4525963"/>
          </a:xfrm>
        </p:spPr>
        <p:txBody>
          <a:bodyPr/>
          <a:lstStyle/>
          <a:p>
            <a:r>
              <a:rPr lang="ar-EG" sz="3600" b="1" dirty="0" smtClean="0"/>
              <a:t>لا تلبس الخواتم والساعات والمجوهرات عند العمل قرب الدوائر الكهربائية.</a:t>
            </a:r>
            <a:endParaRPr lang="en-US" sz="3600" b="1" dirty="0" smtClean="0">
              <a:cs typeface="Arial" charset="0"/>
            </a:endParaRPr>
          </a:p>
          <a:p>
            <a:endParaRPr lang="ar-EG" sz="3600" b="1"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6B7BBC3E-E252-4337-9C69-8BCFA3C23B7A}" type="slidenum">
              <a:rPr lang="ar-EG" smtClean="0"/>
              <a:pPr>
                <a:defRPr/>
              </a:pPr>
              <a:t>92</a:t>
            </a:fld>
            <a:endParaRPr lang="ar-EG"/>
          </a:p>
        </p:txBody>
      </p:sp>
      <p:pic>
        <p:nvPicPr>
          <p:cNvPr id="6" name="Picture 5" descr="Finger Injury 2.jpg"/>
          <p:cNvPicPr>
            <a:picLocks noChangeAspect="1"/>
          </p:cNvPicPr>
          <p:nvPr/>
        </p:nvPicPr>
        <p:blipFill>
          <a:blip r:embed="rId2" cstate="print"/>
          <a:stretch>
            <a:fillRect/>
          </a:stretch>
        </p:blipFill>
        <p:spPr>
          <a:xfrm>
            <a:off x="899592" y="548680"/>
            <a:ext cx="3888432" cy="5184576"/>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20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idx="1"/>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93</a:t>
            </a:fld>
            <a:endParaRPr lang="ar-EG"/>
          </a:p>
        </p:txBody>
      </p:sp>
      <p:pic>
        <p:nvPicPr>
          <p:cNvPr id="6" name="Picture 5" descr="Finger Injury 3.jpg"/>
          <p:cNvPicPr>
            <a:picLocks noChangeAspect="1"/>
          </p:cNvPicPr>
          <p:nvPr/>
        </p:nvPicPr>
        <p:blipFill>
          <a:blip r:embed="rId2" cstate="print"/>
          <a:stretch>
            <a:fillRect/>
          </a:stretch>
        </p:blipFill>
        <p:spPr>
          <a:xfrm>
            <a:off x="400288" y="153328"/>
            <a:ext cx="8348176" cy="6228000"/>
          </a:xfrm>
          <a:prstGeom prst="rect">
            <a:avLst/>
          </a:prstGeom>
        </p:spPr>
      </p:pic>
    </p:spTree>
  </p:cSld>
  <p:clrMapOvr>
    <a:masterClrMapping/>
  </p:clrMapOvr>
  <p:transition spd="slow">
    <p:pull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620688"/>
            <a:ext cx="3549080" cy="5688632"/>
          </a:xfrm>
        </p:spPr>
        <p:txBody>
          <a:bodyPr/>
          <a:lstStyle/>
          <a:p>
            <a:r>
              <a:rPr lang="ar-EG" dirty="0" smtClean="0"/>
              <a:t>لا تستعمل السلالم المعدنية أو العدد اليدوية غير المعزولة عند العمل في الأجهزة الكهربائية.</a:t>
            </a:r>
            <a:r>
              <a:rPr lang="en-US" b="1" dirty="0" smtClean="0"/>
              <a:t/>
            </a:r>
            <a:br>
              <a:rPr lang="en-US" b="1" dirty="0" smtClean="0"/>
            </a:br>
            <a:endParaRPr lang="it-IT" dirty="0"/>
          </a:p>
        </p:txBody>
      </p:sp>
      <p:pic>
        <p:nvPicPr>
          <p:cNvPr id="7" name="Content Placeholder 6" descr="360007125_153.jpg"/>
          <p:cNvPicPr>
            <a:picLocks noGrp="1" noChangeAspect="1"/>
          </p:cNvPicPr>
          <p:nvPr>
            <p:ph idx="1"/>
          </p:nvPr>
        </p:nvPicPr>
        <p:blipFill>
          <a:blip r:embed="rId2" cstate="print"/>
          <a:stretch>
            <a:fillRect/>
          </a:stretch>
        </p:blipFill>
        <p:spPr>
          <a:xfrm>
            <a:off x="755576" y="692696"/>
            <a:ext cx="3744416" cy="5646660"/>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94</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3000" fill="hold"/>
                                        <p:tgtEl>
                                          <p:spTgt spid="7"/>
                                        </p:tgtEl>
                                        <p:attrNameLst>
                                          <p:attrName>ppt_x</p:attrName>
                                        </p:attrNameLst>
                                      </p:cBhvr>
                                      <p:tavLst>
                                        <p:tav tm="0">
                                          <p:val>
                                            <p:strVal val="1+#ppt_w/2"/>
                                          </p:val>
                                        </p:tav>
                                        <p:tav tm="100000">
                                          <p:val>
                                            <p:strVal val="#ppt_x"/>
                                          </p:val>
                                        </p:tav>
                                      </p:tavLst>
                                    </p:anim>
                                    <p:anim calcmode="lin" valueType="num">
                                      <p:cBhvr additive="base">
                                        <p:cTn id="12"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38128"/>
            <a:ext cx="8229600" cy="1143000"/>
          </a:xfrm>
        </p:spPr>
        <p:txBody>
          <a:bodyPr/>
          <a:lstStyle/>
          <a:p>
            <a:r>
              <a:rPr lang="ar-EG" dirty="0" smtClean="0"/>
              <a:t>يتم استخدام وسائل الإضاءة المؤمنة ضد الانفجار </a:t>
            </a:r>
            <a:r>
              <a:rPr lang="en-US" dirty="0" smtClean="0"/>
              <a:t>Explosion Proof Lamps</a:t>
            </a:r>
            <a:r>
              <a:rPr lang="ar-EG" dirty="0" smtClean="0"/>
              <a:t> والتي يمكنها احتواء أية إنفجارات داخلها ولا تسمح بخروجها إلي الجو المحيط والتسبب في حدوث حريق به وذلك في الأماكن المصنفة خطرة </a:t>
            </a:r>
            <a:r>
              <a:rPr lang="en-US" dirty="0" smtClean="0"/>
              <a:t>(Hazardous Locations)</a:t>
            </a:r>
            <a:r>
              <a:rPr lang="ar-EG" dirty="0" smtClean="0"/>
              <a:t> كأماكن تجمع الغازات والأبخرة القابلة للاشتعال.</a:t>
            </a:r>
            <a:r>
              <a:rPr lang="en-US" b="1" dirty="0" smtClean="0"/>
              <a:t/>
            </a:r>
            <a:br>
              <a:rPr lang="en-US" b="1" dirty="0" smtClean="0"/>
            </a:br>
            <a:endParaRPr lang="it-IT" dirty="0"/>
          </a:p>
        </p:txBody>
      </p:sp>
      <p:sp>
        <p:nvSpPr>
          <p:cNvPr id="3" name="Content Placeholder 2"/>
          <p:cNvSpPr>
            <a:spLocks noGrp="1"/>
          </p:cNvSpPr>
          <p:nvPr>
            <p:ph idx="1"/>
          </p:nvPr>
        </p:nvSpPr>
        <p:spPr>
          <a:xfrm>
            <a:off x="395536" y="1052736"/>
            <a:ext cx="8229600" cy="4525963"/>
          </a:xfrm>
        </p:spPr>
        <p:txBody>
          <a:bodyPr/>
          <a:lstStyle/>
          <a:p>
            <a:endParaRPr lang="it-IT" dirty="0"/>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95</a:t>
            </a:fld>
            <a:endParaRPr lang="ar-EG"/>
          </a:p>
        </p:txBody>
      </p:sp>
      <p:sp>
        <p:nvSpPr>
          <p:cNvPr id="6" name="Rectangle 5"/>
          <p:cNvSpPr/>
          <p:nvPr/>
        </p:nvSpPr>
        <p:spPr>
          <a:xfrm>
            <a:off x="2286000" y="2551837"/>
            <a:ext cx="4572000" cy="369332"/>
          </a:xfrm>
          <a:prstGeom prst="rect">
            <a:avLst/>
          </a:prstGeom>
        </p:spPr>
        <p:txBody>
          <a:bodyPr>
            <a:spAutoFit/>
          </a:bodyPr>
          <a:lstStyle/>
          <a:p>
            <a:endParaRPr lang="en-US" b="1" dirty="0" smtClean="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pic>
        <p:nvPicPr>
          <p:cNvPr id="6" name="Content Placeholder 5" descr="Explosion_proof_lighting.jpg"/>
          <p:cNvPicPr>
            <a:picLocks noGrp="1" noChangeAspect="1"/>
          </p:cNvPicPr>
          <p:nvPr>
            <p:ph idx="1"/>
          </p:nvPr>
        </p:nvPicPr>
        <p:blipFill>
          <a:blip r:embed="rId2" cstate="print"/>
          <a:stretch>
            <a:fillRect/>
          </a:stretch>
        </p:blipFill>
        <p:spPr>
          <a:xfrm rot="5400000">
            <a:off x="3153271" y="138063"/>
            <a:ext cx="3208039" cy="4525963"/>
          </a:xfrm>
        </p:spPr>
      </p:pic>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96</a:t>
            </a:fld>
            <a:endParaRPr lang="ar-EG"/>
          </a:p>
        </p:txBody>
      </p:sp>
      <p:pic>
        <p:nvPicPr>
          <p:cNvPr id="8" name="Picture 7" descr="27736.jpg"/>
          <p:cNvPicPr>
            <a:picLocks noChangeAspect="1"/>
          </p:cNvPicPr>
          <p:nvPr/>
        </p:nvPicPr>
        <p:blipFill>
          <a:blip r:embed="rId3" cstate="print"/>
          <a:stretch>
            <a:fillRect/>
          </a:stretch>
        </p:blipFill>
        <p:spPr>
          <a:xfrm>
            <a:off x="0" y="4293096"/>
            <a:ext cx="9144000" cy="2128982"/>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0-#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1+#ppt_w/2"/>
                                          </p:val>
                                        </p:tav>
                                        <p:tav tm="100000">
                                          <p:val>
                                            <p:strVal val="#ppt_x"/>
                                          </p:val>
                                        </p:tav>
                                      </p:tavLst>
                                    </p:anim>
                                    <p:anim calcmode="lin" valueType="num">
                                      <p:cBhvr additive="base">
                                        <p:cTn id="12" dur="3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6.gif"/>
          <p:cNvPicPr>
            <a:picLocks noChangeAspect="1"/>
          </p:cNvPicPr>
          <p:nvPr/>
        </p:nvPicPr>
        <p:blipFill>
          <a:blip r:embed="rId2" cstate="print"/>
          <a:stretch>
            <a:fillRect/>
          </a:stretch>
        </p:blipFill>
        <p:spPr>
          <a:xfrm>
            <a:off x="187069" y="2708920"/>
            <a:ext cx="8777419" cy="3600000"/>
          </a:xfrm>
          <a:prstGeom prst="rect">
            <a:avLst/>
          </a:prstGeom>
        </p:spPr>
      </p:pic>
      <p:sp>
        <p:nvSpPr>
          <p:cNvPr id="28674" name="Content Placeholder 2"/>
          <p:cNvSpPr>
            <a:spLocks noGrp="1"/>
          </p:cNvSpPr>
          <p:nvPr>
            <p:ph idx="1"/>
          </p:nvPr>
        </p:nvSpPr>
        <p:spPr>
          <a:xfrm>
            <a:off x="251520" y="1071546"/>
            <a:ext cx="8321008" cy="4525963"/>
          </a:xfrm>
        </p:spPr>
        <p:txBody>
          <a:bodyPr/>
          <a:lstStyle/>
          <a:p>
            <a:r>
              <a:rPr lang="ar-EG" sz="4000" dirty="0" smtClean="0"/>
              <a:t>يجب التأكد من أن جميع الأجهزة والمعدات الكهربائية الثابتة والمتحركة موصولة بالأرض</a:t>
            </a:r>
            <a:endParaRPr lang="en-US" sz="4000" b="1" dirty="0" smtClean="0">
              <a:cs typeface="Arial" charset="0"/>
            </a:endParaRPr>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
        <p:nvSpPr>
          <p:cNvPr id="5" name="Slide Number Placeholder 4"/>
          <p:cNvSpPr>
            <a:spLocks noGrp="1"/>
          </p:cNvSpPr>
          <p:nvPr>
            <p:ph type="sldNum" sz="quarter" idx="12"/>
          </p:nvPr>
        </p:nvSpPr>
        <p:spPr/>
        <p:txBody>
          <a:bodyPr/>
          <a:lstStyle/>
          <a:p>
            <a:pPr>
              <a:defRPr/>
            </a:pPr>
            <a:fld id="{C4496985-E4C4-428E-B513-4D64C84FBB4F}" type="slidenum">
              <a:rPr lang="ar-EG" smtClean="0"/>
              <a:pPr>
                <a:defRPr/>
              </a:pPr>
              <a:t>97</a:t>
            </a:fld>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30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867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0" fill="hold"/>
                                        <p:tgtEl>
                                          <p:spTgt spid="6"/>
                                        </p:tgtEl>
                                        <p:attrNameLst>
                                          <p:attrName>ppt_x</p:attrName>
                                        </p:attrNameLst>
                                      </p:cBhvr>
                                      <p:tavLst>
                                        <p:tav tm="0">
                                          <p:val>
                                            <p:strVal val="#ppt_x"/>
                                          </p:val>
                                        </p:tav>
                                        <p:tav tm="100000">
                                          <p:val>
                                            <p:strVal val="#ppt_x"/>
                                          </p:val>
                                        </p:tav>
                                      </p:tavLst>
                                    </p:anim>
                                    <p:anim calcmode="lin" valueType="num">
                                      <p:cBhvr additive="base">
                                        <p:cTn id="12"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48156_b24cf313461ceee575de2371545346a0.jpg"/>
          <p:cNvPicPr>
            <a:picLocks noChangeAspect="1"/>
          </p:cNvPicPr>
          <p:nvPr/>
        </p:nvPicPr>
        <p:blipFill>
          <a:blip r:embed="rId2" cstate="print"/>
          <a:stretch>
            <a:fillRect/>
          </a:stretch>
        </p:blipFill>
        <p:spPr>
          <a:xfrm>
            <a:off x="323528" y="3212976"/>
            <a:ext cx="8496944" cy="286035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9698" name="Content Placeholder 2"/>
          <p:cNvSpPr>
            <a:spLocks noGrp="1"/>
          </p:cNvSpPr>
          <p:nvPr>
            <p:ph idx="1"/>
          </p:nvPr>
        </p:nvSpPr>
        <p:spPr>
          <a:xfrm>
            <a:off x="395536" y="0"/>
            <a:ext cx="8229600" cy="4525962"/>
          </a:xfrm>
        </p:spPr>
        <p:txBody>
          <a:bodyPr/>
          <a:lstStyle/>
          <a:p>
            <a:r>
              <a:rPr lang="ar-EG" dirty="0" smtClean="0"/>
              <a:t>تقوم الفيوزات (</a:t>
            </a:r>
            <a:r>
              <a:rPr lang="en-US" dirty="0" smtClean="0">
                <a:cs typeface="Arial" charset="0"/>
              </a:rPr>
              <a:t>Fuses</a:t>
            </a:r>
            <a:r>
              <a:rPr lang="ar-EG" dirty="0" smtClean="0"/>
              <a:t>) وقواطع التيار (</a:t>
            </a:r>
            <a:r>
              <a:rPr lang="en-US" dirty="0" smtClean="0">
                <a:cs typeface="Arial" charset="0"/>
              </a:rPr>
              <a:t>Circuit Breaker</a:t>
            </a:r>
            <a:r>
              <a:rPr lang="ar-EG" dirty="0" smtClean="0"/>
              <a:t>) بفصل الدائرة الكهربائية ، لا تحاول إرجاع التيار قبل البحث عن سبب العطل وإصلاحه ثم يتم تبديل الفيوز بآخر من نفس النوع والحجم أو إرجاع قاطع التيار لوضعه الأول.</a:t>
            </a:r>
            <a:endParaRPr lang="en-US" b="1" dirty="0" smtClean="0">
              <a:cs typeface="Arial" charset="0"/>
            </a:endParaRPr>
          </a:p>
          <a:p>
            <a:endParaRPr lang="ar-EG" dirty="0" smtClean="0"/>
          </a:p>
        </p:txBody>
      </p:sp>
      <p:sp>
        <p:nvSpPr>
          <p:cNvPr id="4" name="Footer Placeholder 3"/>
          <p:cNvSpPr>
            <a:spLocks noGrp="1"/>
          </p:cNvSpPr>
          <p:nvPr>
            <p:ph type="ftr" sz="quarter" idx="11"/>
          </p:nvPr>
        </p:nvSpPr>
        <p:spPr/>
        <p:txBody>
          <a:bodyPr/>
          <a:lstStyle/>
          <a:p>
            <a:pPr>
              <a:defRPr/>
            </a:pPr>
            <a:r>
              <a:rPr lang="en-US"/>
              <a:t>Geologist  Adel Yousef</a:t>
            </a:r>
            <a:endParaRPr lang="ar-EG"/>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3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969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0" fill="hold"/>
                                        <p:tgtEl>
                                          <p:spTgt spid="5"/>
                                        </p:tgtEl>
                                        <p:attrNameLst>
                                          <p:attrName>ppt_x</p:attrName>
                                        </p:attrNameLst>
                                      </p:cBhvr>
                                      <p:tavLst>
                                        <p:tav tm="0">
                                          <p:val>
                                            <p:strVal val="#ppt_x"/>
                                          </p:val>
                                        </p:tav>
                                        <p:tav tm="100000">
                                          <p:val>
                                            <p:strVal val="#ppt_x"/>
                                          </p:val>
                                        </p:tav>
                                      </p:tavLst>
                                    </p:anim>
                                    <p:anim calcmode="lin" valueType="num">
                                      <p:cBhvr additive="base">
                                        <p:cTn id="12" dur="3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4" name="Footer Placeholder 3"/>
          <p:cNvSpPr>
            <a:spLocks noGrp="1"/>
          </p:cNvSpPr>
          <p:nvPr>
            <p:ph type="ftr" sz="quarter" idx="11"/>
          </p:nvPr>
        </p:nvSpPr>
        <p:spPr/>
        <p:txBody>
          <a:bodyPr/>
          <a:lstStyle/>
          <a:p>
            <a:pPr>
              <a:defRPr/>
            </a:pPr>
            <a:r>
              <a:rPr lang="en-US" smtClean="0"/>
              <a:t>Geologist Adel Yousef</a:t>
            </a:r>
            <a:endParaRPr lang="ar-EG"/>
          </a:p>
        </p:txBody>
      </p:sp>
      <p:sp>
        <p:nvSpPr>
          <p:cNvPr id="5" name="Slide Number Placeholder 4"/>
          <p:cNvSpPr>
            <a:spLocks noGrp="1"/>
          </p:cNvSpPr>
          <p:nvPr>
            <p:ph type="sldNum" sz="quarter" idx="12"/>
          </p:nvPr>
        </p:nvSpPr>
        <p:spPr/>
        <p:txBody>
          <a:bodyPr/>
          <a:lstStyle/>
          <a:p>
            <a:pPr>
              <a:defRPr/>
            </a:pPr>
            <a:fld id="{F4CFA2AC-37C3-4344-B763-11042E16A2E0}" type="slidenum">
              <a:rPr lang="ar-EG" smtClean="0"/>
              <a:pPr>
                <a:defRPr/>
              </a:pPr>
              <a:t>99</a:t>
            </a:fld>
            <a:endParaRPr lang="ar-EG"/>
          </a:p>
        </p:txBody>
      </p:sp>
      <p:pic>
        <p:nvPicPr>
          <p:cNvPr id="6" name="Content Placeholder 5" descr="Residual_Circuit_Breaker_with_Overcurrent_Protection_8.jpg"/>
          <p:cNvPicPr>
            <a:picLocks noGrp="1" noChangeAspect="1"/>
          </p:cNvPicPr>
          <p:nvPr>
            <p:ph idx="1"/>
          </p:nvPr>
        </p:nvPicPr>
        <p:blipFill>
          <a:blip r:embed="rId2" cstate="print"/>
          <a:stretch>
            <a:fillRect/>
          </a:stretch>
        </p:blipFill>
        <p:spPr>
          <a:xfrm>
            <a:off x="323528" y="260648"/>
            <a:ext cx="8424936" cy="6318702"/>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4382C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2422</TotalTime>
  <Words>2434</Words>
  <Application>Microsoft Office PowerPoint</Application>
  <PresentationFormat>On-screen Show (4:3)</PresentationFormat>
  <Paragraphs>509</Paragraphs>
  <Slides>130</Slides>
  <Notes>3</Notes>
  <HiddenSlides>0</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130</vt:i4>
      </vt:variant>
    </vt:vector>
  </HeadingPairs>
  <TitlesOfParts>
    <vt:vector size="132" baseType="lpstr">
      <vt:lpstr>Office Theme</vt:lpstr>
      <vt:lpstr>Packager Shell Object</vt:lpstr>
      <vt:lpstr>المخاطر الفيزيائية</vt:lpstr>
      <vt:lpstr>Slide 2</vt:lpstr>
      <vt:lpstr>الوطأة الحرارية والبرودة  </vt:lpstr>
      <vt:lpstr>الإجهاد الحرارى</vt:lpstr>
      <vt:lpstr>مظاهر الإجهاد الحرارى  </vt:lpstr>
      <vt:lpstr>الطفح الجلدى</vt:lpstr>
      <vt:lpstr>الجفاف</vt:lpstr>
      <vt:lpstr>التشنجات العضلية</vt:lpstr>
      <vt:lpstr>الإعياء الحرارى</vt:lpstr>
      <vt:lpstr>العوامل التى تؤدى لحدوث إجهاد حرارى:</vt:lpstr>
      <vt:lpstr>Slide 11</vt:lpstr>
      <vt:lpstr>الإحتياطات الواجب إتخاذها للوقاية من الاجهاد الحراري:</vt:lpstr>
      <vt:lpstr> شرب كميات كبيرة من المياه دون الاعتماد على الشعور بالعطش ( كوب مياه كل  نصف ساعة ). </vt:lpstr>
      <vt:lpstr> تجنب المشروبات التى تحتوى على الكافيين مثل القهوة و الشاى .                </vt:lpstr>
      <vt:lpstr> تجنب أكل الوجبات الساخنة او الحارة او الدسمة.</vt:lpstr>
      <vt:lpstr>ارتداء الملابس الخفيفة</vt:lpstr>
      <vt:lpstr>تأثير البرودة على جسم الانسان</vt:lpstr>
      <vt:lpstr>Slide 18</vt:lpstr>
      <vt:lpstr>Slide 19</vt:lpstr>
      <vt:lpstr>Slide 20</vt:lpstr>
      <vt:lpstr>2- الضوضاء  </vt:lpstr>
      <vt:lpstr>Slide 22</vt:lpstr>
      <vt:lpstr>أنواع الصوت </vt:lpstr>
      <vt:lpstr>Slide 24</vt:lpstr>
      <vt:lpstr>الأذن البشرية</vt:lpstr>
      <vt:lpstr>الأذن الخارجية</vt:lpstr>
      <vt:lpstr> الأذن الوسطى</vt:lpstr>
      <vt:lpstr>الأذن الداخلية</vt:lpstr>
      <vt:lpstr>الأذن البشرية</vt:lpstr>
      <vt:lpstr>قياسات الصوت</vt:lpstr>
      <vt:lpstr>مستويات الضوضاء المسموح بها :</vt:lpstr>
      <vt:lpstr>عندما يكون التعرض للضوضاء خلال اليوم يتم على فترات (فترتين أو أكثر بحيث تكون قياسات الضوضاء بها مختلفة) يتم حساب التأثير التراكمي وليس التأثير الفردي لأي منها.</vt:lpstr>
      <vt:lpstr>ويتم حساب ذلك على النحو التالى:</vt:lpstr>
      <vt:lpstr>مثال :</vt:lpstr>
      <vt:lpstr>Slide 35</vt:lpstr>
      <vt:lpstr>Slide 36</vt:lpstr>
      <vt:lpstr>Slide 37</vt:lpstr>
      <vt:lpstr> الاهتزازات </vt:lpstr>
      <vt:lpstr>تعبر الاهتزازات عن الارتجاجات (التذبذبات) التي تولدها الآلة ويشعر بها الانسان. </vt:lpstr>
      <vt:lpstr>Slide 40</vt:lpstr>
      <vt:lpstr>Slide 41</vt:lpstr>
      <vt:lpstr>Slide 42</vt:lpstr>
      <vt:lpstr>Slide 43</vt:lpstr>
      <vt:lpstr>تأثير الاهتزازات علي جسم الانسان :</vt:lpstr>
      <vt:lpstr>Slide 45</vt:lpstr>
      <vt:lpstr>السيطرة على الاهتزازات:</vt:lpstr>
      <vt:lpstr>Slide 47</vt:lpstr>
      <vt:lpstr>4-   عند عدم إمكانية تخفيف الاهتزاز:</vt:lpstr>
      <vt:lpstr>3- الإضاءة</vt:lpstr>
      <vt:lpstr>Slide 50</vt:lpstr>
      <vt:lpstr>يجب أن تتوافرالإضاءة المناسبة والكافية لنوع العمل مع مراعاة الآتي : </vt:lpstr>
      <vt:lpstr>Slide 52</vt:lpstr>
      <vt:lpstr>Slide 53</vt:lpstr>
      <vt:lpstr>Slide 54</vt:lpstr>
      <vt:lpstr>جدول يبين متوسط شدة الإضاءة في الصناعات المختلفة</vt:lpstr>
      <vt:lpstr>تأثير الإضاءة على العين</vt:lpstr>
      <vt:lpstr>    الإضاءة الضعيفة: </vt:lpstr>
      <vt:lpstr>Slide 58</vt:lpstr>
      <vt:lpstr>    الإضاءة القوية: </vt:lpstr>
      <vt:lpstr>Slide 60</vt:lpstr>
      <vt:lpstr>الوهج أو التباين داخل أماكن العمل</vt:lpstr>
      <vt:lpstr>Slide 62</vt:lpstr>
      <vt:lpstr>4- الإشعاعات الضارة والخطرة</vt:lpstr>
      <vt:lpstr>Slide 64</vt:lpstr>
      <vt:lpstr>أنواع الإشعاع TYPES OF RADIATION </vt:lpstr>
      <vt:lpstr>Slide 66</vt:lpstr>
      <vt:lpstr>الإشعاع المؤين  Ionizing Radiation</vt:lpstr>
      <vt:lpstr>أشعة إكس  X – Rays</vt:lpstr>
      <vt:lpstr>Slide 69</vt:lpstr>
      <vt:lpstr>Slide 70</vt:lpstr>
      <vt:lpstr>  الأضرار الصحية للإشعاع المؤين:</vt:lpstr>
      <vt:lpstr>Slide 72</vt:lpstr>
      <vt:lpstr>Slide 73</vt:lpstr>
      <vt:lpstr>5- الكهرباء الاستاتيكية والديناميكية</vt:lpstr>
      <vt:lpstr>مخاطر الكهرباء Hazards of Electricity</vt:lpstr>
      <vt:lpstr>Slide 76</vt:lpstr>
      <vt:lpstr>مخاطر الكهرباء Hazards of Electricity</vt:lpstr>
      <vt:lpstr>Slide 78</vt:lpstr>
      <vt:lpstr>Slide 79</vt:lpstr>
      <vt:lpstr>1- الصدمة الكهربائية:  Electrical Shock </vt:lpstr>
      <vt:lpstr>Slide 81</vt:lpstr>
      <vt:lpstr>Slide 82</vt:lpstr>
      <vt:lpstr>Slide 83</vt:lpstr>
      <vt:lpstr>Slide 84</vt:lpstr>
      <vt:lpstr>2- الحروق Electrical Burns :</vt:lpstr>
      <vt:lpstr>3- الشرز والفرقعة: Arc – Blast :</vt:lpstr>
      <vt:lpstr>Slide 87</vt:lpstr>
      <vt:lpstr>4- الحرائق والإنفجارات:</vt:lpstr>
      <vt:lpstr>Slide 89</vt:lpstr>
      <vt:lpstr>الوقاية من حوادث الكهرباء Electrical Accidents Prevention يتم إتباع الإجراءات الآتية للوقاية من حوادث الكهرباء: </vt:lpstr>
      <vt:lpstr>Slide 91</vt:lpstr>
      <vt:lpstr>Slide 92</vt:lpstr>
      <vt:lpstr>Slide 93</vt:lpstr>
      <vt:lpstr>لا تستعمل السلالم المعدنية أو العدد اليدوية غير المعزولة عند العمل في الأجهزة الكهربائية. </vt:lpstr>
      <vt:lpstr>يتم استخدام وسائل الإضاءة المؤمنة ضد الانفجار Explosion Proof Lamps والتي يمكنها احتواء أية إنفجارات داخلها ولا تسمح بخروجها إلي الجو المحيط والتسبب في حدوث حريق به وذلك في الأماكن المصنفة خطرة (Hazardous Locations) كأماكن تجمع الغازات والأبخرة القابلة للاشتعال. </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استخدام مهمات الوقاية الشخصية</vt:lpstr>
      <vt:lpstr>6- الضغط الجوي</vt:lpstr>
      <vt:lpstr>تأثير الارتفاع على الإنسان</vt:lpstr>
      <vt:lpstr>Slide 112</vt:lpstr>
      <vt:lpstr>Slide 113</vt:lpstr>
      <vt:lpstr>Slide 114</vt:lpstr>
      <vt:lpstr>Slide 115</vt:lpstr>
      <vt:lpstr>7- مخاطر الانفجار</vt:lpstr>
      <vt:lpstr>اسطوانات الغاز المضغوطة</vt:lpstr>
      <vt:lpstr>احتياطات السلامة :</vt:lpstr>
      <vt:lpstr>Slide 119</vt:lpstr>
      <vt:lpstr>Slide 120</vt:lpstr>
      <vt:lpstr>Slide 121</vt:lpstr>
      <vt:lpstr>يجب حفظ الاسطوانات في مخزن آمن وجاف وجيد التهوية  </vt:lpstr>
      <vt:lpstr>Slide 123</vt:lpstr>
      <vt:lpstr>Slide 124</vt:lpstr>
      <vt:lpstr>Slide 125</vt:lpstr>
      <vt:lpstr>Slide 126</vt:lpstr>
      <vt:lpstr>Slide 127</vt:lpstr>
      <vt:lpstr>Slide 128</vt:lpstr>
      <vt:lpstr>Slide 129</vt:lpstr>
      <vt:lpstr>Slide 130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مخاطر المعدات والآلات  Machine Hazards</dc:title>
  <dc:creator>Adel</dc:creator>
  <cp:lastModifiedBy>Adel Yousef</cp:lastModifiedBy>
  <cp:revision>216</cp:revision>
  <dcterms:created xsi:type="dcterms:W3CDTF">2009-08-06T19:17:43Z</dcterms:created>
  <dcterms:modified xsi:type="dcterms:W3CDTF">2012-04-07T10:26:19Z</dcterms:modified>
</cp:coreProperties>
</file>