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arek Atmeh" initials="TA" lastIdx="1"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aximized" horzBarState="maximized">
    <p:restoredLeft sz="83987" autoAdjust="0"/>
    <p:restoredTop sz="94598" autoAdjust="0"/>
  </p:normalViewPr>
  <p:slideViewPr>
    <p:cSldViewPr>
      <p:cViewPr varScale="1">
        <p:scale>
          <a:sx n="101" d="100"/>
          <a:sy n="101" d="100"/>
        </p:scale>
        <p:origin x="-864" y="1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5-03-20T11:25:21.484" idx="1">
    <p:pos x="5750" y="10"/>
    <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ar-J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JO"/>
          </a:p>
        </p:txBody>
      </p:sp>
      <p:sp>
        <p:nvSpPr>
          <p:cNvPr id="4" name="Date Placeholder 3"/>
          <p:cNvSpPr>
            <a:spLocks noGrp="1"/>
          </p:cNvSpPr>
          <p:nvPr>
            <p:ph type="dt" sz="half" idx="10"/>
          </p:nvPr>
        </p:nvSpPr>
        <p:spPr/>
        <p:txBody>
          <a:bodyPr/>
          <a:lstStyle/>
          <a:p>
            <a:fld id="{ACA7A756-EE52-4573-A9A4-EC54FDA86139}" type="datetimeFigureOut">
              <a:rPr lang="ar-JO" smtClean="0"/>
              <a:pPr/>
              <a:t>30/05/1436</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9AF9924C-BAD1-4121-A6BC-F3927DBA81B2}" type="slidenum">
              <a:rPr lang="ar-JO" smtClean="0"/>
              <a:pPr/>
              <a:t>‹#›</a:t>
            </a:fld>
            <a:endParaRPr lang="ar-J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ACA7A756-EE52-4573-A9A4-EC54FDA86139}" type="datetimeFigureOut">
              <a:rPr lang="ar-JO" smtClean="0"/>
              <a:pPr/>
              <a:t>30/05/1436</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9AF9924C-BAD1-4121-A6BC-F3927DBA81B2}" type="slidenum">
              <a:rPr lang="ar-JO" smtClean="0"/>
              <a:pPr/>
              <a:t>‹#›</a:t>
            </a:fld>
            <a:endParaRPr lang="ar-J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ar-JO"/>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ACA7A756-EE52-4573-A9A4-EC54FDA86139}" type="datetimeFigureOut">
              <a:rPr lang="ar-JO" smtClean="0"/>
              <a:pPr/>
              <a:t>30/05/1436</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9AF9924C-BAD1-4121-A6BC-F3927DBA81B2}" type="slidenum">
              <a:rPr lang="ar-JO" smtClean="0"/>
              <a:pPr/>
              <a:t>‹#›</a:t>
            </a:fld>
            <a:endParaRPr lang="ar-J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ACA7A756-EE52-4573-A9A4-EC54FDA86139}" type="datetimeFigureOut">
              <a:rPr lang="ar-JO" smtClean="0"/>
              <a:pPr/>
              <a:t>30/05/1436</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9AF9924C-BAD1-4121-A6BC-F3927DBA81B2}" type="slidenum">
              <a:rPr lang="ar-JO" smtClean="0"/>
              <a:pPr/>
              <a:t>‹#›</a:t>
            </a:fld>
            <a:endParaRPr lang="ar-J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JO"/>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A7A756-EE52-4573-A9A4-EC54FDA86139}" type="datetimeFigureOut">
              <a:rPr lang="ar-JO" smtClean="0"/>
              <a:pPr/>
              <a:t>30/05/1436</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9AF9924C-BAD1-4121-A6BC-F3927DBA81B2}" type="slidenum">
              <a:rPr lang="ar-JO" smtClean="0"/>
              <a:pPr/>
              <a:t>‹#›</a:t>
            </a:fld>
            <a:endParaRPr lang="ar-J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Date Placeholder 4"/>
          <p:cNvSpPr>
            <a:spLocks noGrp="1"/>
          </p:cNvSpPr>
          <p:nvPr>
            <p:ph type="dt" sz="half" idx="10"/>
          </p:nvPr>
        </p:nvSpPr>
        <p:spPr/>
        <p:txBody>
          <a:bodyPr/>
          <a:lstStyle/>
          <a:p>
            <a:fld id="{ACA7A756-EE52-4573-A9A4-EC54FDA86139}" type="datetimeFigureOut">
              <a:rPr lang="ar-JO" smtClean="0"/>
              <a:pPr/>
              <a:t>30/05/1436</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9AF9924C-BAD1-4121-A6BC-F3927DBA81B2}" type="slidenum">
              <a:rPr lang="ar-JO" smtClean="0"/>
              <a:pPr/>
              <a:t>‹#›</a:t>
            </a:fld>
            <a:endParaRPr lang="ar-J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JO"/>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7" name="Date Placeholder 6"/>
          <p:cNvSpPr>
            <a:spLocks noGrp="1"/>
          </p:cNvSpPr>
          <p:nvPr>
            <p:ph type="dt" sz="half" idx="10"/>
          </p:nvPr>
        </p:nvSpPr>
        <p:spPr/>
        <p:txBody>
          <a:bodyPr/>
          <a:lstStyle/>
          <a:p>
            <a:fld id="{ACA7A756-EE52-4573-A9A4-EC54FDA86139}" type="datetimeFigureOut">
              <a:rPr lang="ar-JO" smtClean="0"/>
              <a:pPr/>
              <a:t>30/05/1436</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9AF9924C-BAD1-4121-A6BC-F3927DBA81B2}" type="slidenum">
              <a:rPr lang="ar-JO" smtClean="0"/>
              <a:pPr/>
              <a:t>‹#›</a:t>
            </a:fld>
            <a:endParaRPr lang="ar-J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Date Placeholder 2"/>
          <p:cNvSpPr>
            <a:spLocks noGrp="1"/>
          </p:cNvSpPr>
          <p:nvPr>
            <p:ph type="dt" sz="half" idx="10"/>
          </p:nvPr>
        </p:nvSpPr>
        <p:spPr/>
        <p:txBody>
          <a:bodyPr/>
          <a:lstStyle/>
          <a:p>
            <a:fld id="{ACA7A756-EE52-4573-A9A4-EC54FDA86139}" type="datetimeFigureOut">
              <a:rPr lang="ar-JO" smtClean="0"/>
              <a:pPr/>
              <a:t>30/05/1436</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p>
            <a:fld id="{9AF9924C-BAD1-4121-A6BC-F3927DBA81B2}" type="slidenum">
              <a:rPr lang="ar-JO" smtClean="0"/>
              <a:pPr/>
              <a:t>‹#›</a:t>
            </a:fld>
            <a:endParaRPr lang="ar-J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A7A756-EE52-4573-A9A4-EC54FDA86139}" type="datetimeFigureOut">
              <a:rPr lang="ar-JO" smtClean="0"/>
              <a:pPr/>
              <a:t>30/05/1436</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p:txBody>
          <a:bodyPr/>
          <a:lstStyle/>
          <a:p>
            <a:fld id="{9AF9924C-BAD1-4121-A6BC-F3927DBA81B2}" type="slidenum">
              <a:rPr lang="ar-JO" smtClean="0"/>
              <a:pPr/>
              <a:t>‹#›</a:t>
            </a:fld>
            <a:endParaRPr lang="ar-J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r">
              <a:defRPr sz="2000" b="1"/>
            </a:lvl1pPr>
          </a:lstStyle>
          <a:p>
            <a:r>
              <a:rPr lang="en-US" smtClean="0"/>
              <a:t>Click to edit Master title style</a:t>
            </a:r>
            <a:endParaRPr lang="ar-JO"/>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A7A756-EE52-4573-A9A4-EC54FDA86139}" type="datetimeFigureOut">
              <a:rPr lang="ar-JO" smtClean="0"/>
              <a:pPr/>
              <a:t>30/05/1436</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9AF9924C-BAD1-4121-A6BC-F3927DBA81B2}" type="slidenum">
              <a:rPr lang="ar-JO" smtClean="0"/>
              <a:pPr/>
              <a:t>‹#›</a:t>
            </a:fld>
            <a:endParaRPr lang="ar-J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r">
              <a:defRPr sz="2000" b="1"/>
            </a:lvl1pPr>
          </a:lstStyle>
          <a:p>
            <a:r>
              <a:rPr lang="en-US" smtClean="0"/>
              <a:t>Click to edit Master title style</a:t>
            </a:r>
            <a:endParaRPr lang="ar-J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A7A756-EE52-4573-A9A4-EC54FDA86139}" type="datetimeFigureOut">
              <a:rPr lang="ar-JO" smtClean="0"/>
              <a:pPr/>
              <a:t>30/05/1436</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9AF9924C-BAD1-4121-A6BC-F3927DBA81B2}" type="slidenum">
              <a:rPr lang="ar-JO" smtClean="0"/>
              <a:pPr/>
              <a:t>‹#›</a:t>
            </a:fld>
            <a:endParaRPr lang="ar-J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JO"/>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2"/>
          </p:nvPr>
        </p:nvSpPr>
        <p:spPr>
          <a:xfrm>
            <a:off x="6553200" y="6356351"/>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CA7A756-EE52-4573-A9A4-EC54FDA86139}" type="datetimeFigureOut">
              <a:rPr lang="ar-JO" smtClean="0"/>
              <a:pPr/>
              <a:t>30/05/1436</a:t>
            </a:fld>
            <a:endParaRPr lang="ar-JO"/>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JO"/>
          </a:p>
        </p:txBody>
      </p:sp>
      <p:sp>
        <p:nvSpPr>
          <p:cNvPr id="6" name="Slide Number Placeholder 5"/>
          <p:cNvSpPr>
            <a:spLocks noGrp="1"/>
          </p:cNvSpPr>
          <p:nvPr>
            <p:ph type="sldNum" sz="quarter" idx="4"/>
          </p:nvPr>
        </p:nvSpPr>
        <p:spPr>
          <a:xfrm>
            <a:off x="457200" y="6356351"/>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AF9924C-BAD1-4121-A6BC-F3927DBA81B2}" type="slidenum">
              <a:rPr lang="ar-JO" smtClean="0"/>
              <a:pPr/>
              <a:t>‹#›</a:t>
            </a:fld>
            <a:endParaRPr lang="ar-JO"/>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ar-JO" dirty="0" smtClean="0"/>
              <a:t>المعهد الاردني للسلامه والصحه المهنيه</a:t>
            </a:r>
            <a:br>
              <a:rPr lang="ar-JO" dirty="0" smtClean="0"/>
            </a:br>
            <a:endParaRPr lang="ar-JO" dirty="0"/>
          </a:p>
        </p:txBody>
      </p:sp>
      <p:sp>
        <p:nvSpPr>
          <p:cNvPr id="3" name="Subtitle 2"/>
          <p:cNvSpPr>
            <a:spLocks noGrp="1"/>
          </p:cNvSpPr>
          <p:nvPr>
            <p:ph type="subTitle" idx="1"/>
          </p:nvPr>
        </p:nvSpPr>
        <p:spPr/>
        <p:txBody>
          <a:bodyPr>
            <a:normAutofit/>
          </a:bodyPr>
          <a:lstStyle/>
          <a:p>
            <a:r>
              <a:rPr lang="ar-JO" dirty="0" smtClean="0">
                <a:solidFill>
                  <a:srgbClr val="FF0000"/>
                </a:solidFill>
              </a:rPr>
              <a:t>المخاطر الفيزيائيه</a:t>
            </a:r>
            <a:r>
              <a:rPr lang="ar-JO" dirty="0" smtClean="0"/>
              <a:t>                                   </a:t>
            </a:r>
            <a:endParaRPr lang="ar-JO"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859340"/>
            <a:ext cx="4572000" cy="3139321"/>
          </a:xfrm>
          <a:prstGeom prst="rect">
            <a:avLst/>
          </a:prstGeom>
        </p:spPr>
        <p:txBody>
          <a:bodyPr>
            <a:spAutoFit/>
          </a:bodyPr>
          <a:lstStyle/>
          <a:p>
            <a:r>
              <a:rPr lang="en-US" dirty="0" smtClean="0"/>
              <a:t/>
            </a:r>
            <a:br>
              <a:rPr lang="en-US" dirty="0" smtClean="0"/>
            </a:br>
            <a:r>
              <a:rPr lang="en-US" dirty="0" smtClean="0"/>
              <a:t>§ </a:t>
            </a:r>
            <a:r>
              <a:rPr lang="ar-SA" b="1" dirty="0" smtClean="0"/>
              <a:t>الحرارة المنخفضة (البرودة</a:t>
            </a:r>
            <a:r>
              <a:rPr lang="en-US" b="1" dirty="0" smtClean="0"/>
              <a:t>): </a:t>
            </a:r>
            <a:r>
              <a:rPr lang="ar-SA" dirty="0" smtClean="0"/>
              <a:t>ويقصد بالبرودة الانخفاض في درجة الحرارة إلى الحد الذي يؤثر على الإنسان الموجود في بيئة العمل ويعرضه لعدم القيام بوظائفه الحيوية بالشكل المطلوب ويتعرض لمخاطر قد تكون نهايتها الوفاة</a:t>
            </a:r>
            <a:r>
              <a:rPr lang="en-US" dirty="0" smtClean="0"/>
              <a:t>.</a:t>
            </a:r>
            <a:br>
              <a:rPr lang="en-US" dirty="0" smtClean="0"/>
            </a:br>
            <a:r>
              <a:rPr lang="en-US" dirty="0" smtClean="0"/>
              <a:t/>
            </a:r>
            <a:br>
              <a:rPr lang="en-US" dirty="0" smtClean="0"/>
            </a:br>
            <a:r>
              <a:rPr lang="en-US" dirty="0" smtClean="0"/>
              <a:t>§ </a:t>
            </a:r>
            <a:r>
              <a:rPr lang="ar-SA" b="1" dirty="0" smtClean="0"/>
              <a:t>أمثلة لبعض الأعمال التي يتعرض فيها العمال للتأثيرات الضارة للبرودة هي</a:t>
            </a:r>
            <a:r>
              <a:rPr lang="en-US" b="1" dirty="0" smtClean="0"/>
              <a:t>:</a:t>
            </a:r>
            <a:r>
              <a:rPr lang="en-US" dirty="0" smtClean="0"/>
              <a:t/>
            </a:r>
            <a:br>
              <a:rPr lang="en-US" dirty="0" smtClean="0"/>
            </a:br>
            <a:r>
              <a:rPr lang="en-US" b="1" dirty="0" smtClean="0"/>
              <a:t>ü </a:t>
            </a:r>
            <a:r>
              <a:rPr lang="ar-SA" dirty="0" smtClean="0"/>
              <a:t>العمل داخل ال############ ومصانع الثلج والأيس كريم وغيرها منالأماكن الباردة</a:t>
            </a:r>
            <a:r>
              <a:rPr lang="en-US" dirty="0" smtClean="0"/>
              <a:t>.</a:t>
            </a:r>
            <a:br>
              <a:rPr lang="en-US" dirty="0" smtClean="0"/>
            </a:br>
            <a:endParaRPr lang="ar-JO"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57422" y="357166"/>
            <a:ext cx="4572000" cy="3416320"/>
          </a:xfrm>
          <a:prstGeom prst="rect">
            <a:avLst/>
          </a:prstGeom>
        </p:spPr>
        <p:txBody>
          <a:bodyPr>
            <a:spAutoFit/>
          </a:bodyPr>
          <a:lstStyle/>
          <a:p>
            <a:r>
              <a:rPr lang="en-US" b="1" dirty="0" smtClean="0"/>
              <a:t>ü </a:t>
            </a:r>
            <a:r>
              <a:rPr lang="ar-SA" dirty="0" smtClean="0"/>
              <a:t>الأماكن الباردة مثل القطب الشمالي أو وقت نزول الثلوج أو في الشتاء القارس</a:t>
            </a:r>
            <a:r>
              <a:rPr lang="en-US" dirty="0" smtClean="0"/>
              <a:t>.</a:t>
            </a:r>
            <a:br>
              <a:rPr lang="en-US" dirty="0" smtClean="0"/>
            </a:br>
            <a:r>
              <a:rPr lang="en-US" dirty="0" smtClean="0"/>
              <a:t/>
            </a:r>
            <a:br>
              <a:rPr lang="en-US" dirty="0" smtClean="0"/>
            </a:br>
            <a:r>
              <a:rPr lang="en-US" dirty="0" smtClean="0"/>
              <a:t>§ </a:t>
            </a:r>
            <a:r>
              <a:rPr lang="ar-SA" b="1" dirty="0" smtClean="0"/>
              <a:t>تأثيرات الحرارة المنخفضة (البرودة</a:t>
            </a:r>
            <a:r>
              <a:rPr lang="en-US" b="1" dirty="0" smtClean="0"/>
              <a:t>):</a:t>
            </a:r>
            <a:r>
              <a:rPr lang="en-US" dirty="0" smtClean="0"/>
              <a:t/>
            </a:r>
            <a:br>
              <a:rPr lang="en-US" dirty="0" smtClean="0"/>
            </a:br>
            <a:r>
              <a:rPr lang="en-US" b="1" dirty="0" smtClean="0"/>
              <a:t>ü </a:t>
            </a:r>
            <a:r>
              <a:rPr lang="ar-SA" dirty="0" smtClean="0"/>
              <a:t>اضطرابات عصبية ووعائية في الأطراف</a:t>
            </a:r>
            <a:r>
              <a:rPr lang="en-US" dirty="0" smtClean="0"/>
              <a:t>.</a:t>
            </a:r>
            <a:br>
              <a:rPr lang="en-US" dirty="0" smtClean="0"/>
            </a:br>
            <a:r>
              <a:rPr lang="en-US" b="1" dirty="0" smtClean="0"/>
              <a:t>ü </a:t>
            </a:r>
            <a:r>
              <a:rPr lang="ar-SA" dirty="0" smtClean="0"/>
              <a:t>الصدمة الباردة</a:t>
            </a:r>
            <a:r>
              <a:rPr lang="en-US" dirty="0" smtClean="0"/>
              <a:t> : </a:t>
            </a:r>
            <a:r>
              <a:rPr lang="ar-SA" dirty="0" smtClean="0"/>
              <a:t>عند الدخول لمكان بارد جدً او التي قد تؤدي لتقلصات عضلية</a:t>
            </a:r>
            <a:r>
              <a:rPr lang="en-US" dirty="0" smtClean="0"/>
              <a:t>.</a:t>
            </a:r>
            <a:br>
              <a:rPr lang="en-US" dirty="0" smtClean="0"/>
            </a:br>
            <a:r>
              <a:rPr lang="en-US" b="1" dirty="0" smtClean="0"/>
              <a:t>ü </a:t>
            </a:r>
            <a:r>
              <a:rPr lang="ar-SA" dirty="0" smtClean="0"/>
              <a:t>شحوب اللون وتأثيرات ضارة على الأصابع والأطراف</a:t>
            </a:r>
            <a:r>
              <a:rPr lang="en-US" dirty="0" smtClean="0"/>
              <a:t>.</a:t>
            </a:r>
            <a:br>
              <a:rPr lang="en-US" dirty="0" smtClean="0"/>
            </a:br>
            <a:r>
              <a:rPr lang="en-US" b="1" dirty="0" smtClean="0"/>
              <a:t>ü </a:t>
            </a:r>
            <a:r>
              <a:rPr lang="ar-SA" dirty="0" smtClean="0"/>
              <a:t>اضطراب في الدورة الدموية وهبوط حاد في القلب</a:t>
            </a:r>
            <a:r>
              <a:rPr lang="en-US" dirty="0" smtClean="0"/>
              <a:t>.</a:t>
            </a:r>
            <a:br>
              <a:rPr lang="en-US" dirty="0" smtClean="0"/>
            </a:br>
            <a:r>
              <a:rPr lang="en-US" b="1" dirty="0" smtClean="0"/>
              <a:t>ü </a:t>
            </a:r>
            <a:r>
              <a:rPr lang="ar-SA" dirty="0" smtClean="0"/>
              <a:t>وهناك الأمراض المزمنة مثل نزلات البرد وغيرها</a:t>
            </a:r>
            <a:r>
              <a:rPr lang="en-US" dirty="0" smtClean="0"/>
              <a:t>.</a:t>
            </a:r>
            <a:br>
              <a:rPr lang="en-US" dirty="0" smtClean="0"/>
            </a:br>
            <a:r>
              <a:rPr lang="en-US" dirty="0" smtClean="0"/>
              <a:t/>
            </a:r>
            <a:br>
              <a:rPr lang="en-US" dirty="0" smtClean="0"/>
            </a:br>
            <a:endParaRPr lang="ar-JO"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8778196" y="0"/>
            <a:ext cx="365805"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Calibri"/>
                <a:ea typeface="Calibri" pitchFamily="34" charset="0"/>
                <a:cs typeface="Arial" pitchFamily="34" charset="0"/>
              </a:rPr>
              <a:t>ü</a:t>
            </a:r>
            <a:r>
              <a:rPr kumimoji="0" lang="en-US" sz="1800" b="0" i="0" u="none" strike="noStrike" cap="none" normalizeH="0" baseline="0" dirty="0" smtClean="0">
                <a:ln>
                  <a:noFill/>
                </a:ln>
                <a:solidFill>
                  <a:srgbClr val="FF0000"/>
                </a:solidFill>
                <a:effectLst/>
                <a:latin typeface="Calibri" pitchFamily="34" charset="0"/>
                <a:ea typeface="Calibri" pitchFamily="34" charset="0"/>
                <a:cs typeface="Simplified Arabic" pitchFamily="2" charset="-78"/>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2286000" y="1859340"/>
            <a:ext cx="4572000" cy="3970318"/>
          </a:xfrm>
          <a:prstGeom prst="rect">
            <a:avLst/>
          </a:prstGeom>
        </p:spPr>
        <p:txBody>
          <a:bodyPr>
            <a:spAutoFit/>
          </a:bodyPr>
          <a:lstStyle/>
          <a:p>
            <a:r>
              <a:rPr lang="en-US" dirty="0" smtClean="0"/>
              <a:t/>
            </a:r>
            <a:br>
              <a:rPr lang="en-US" dirty="0" smtClean="0"/>
            </a:br>
            <a:r>
              <a:rPr lang="en-US" dirty="0" smtClean="0">
                <a:solidFill>
                  <a:srgbClr val="FF0000"/>
                </a:solidFill>
              </a:rPr>
              <a:t>§ </a:t>
            </a:r>
            <a:r>
              <a:rPr lang="ar-SA" b="1" dirty="0" smtClean="0">
                <a:solidFill>
                  <a:srgbClr val="FF0000"/>
                </a:solidFill>
              </a:rPr>
              <a:t>مبادئ السيطرة على البرودة</a:t>
            </a:r>
            <a:r>
              <a:rPr lang="en-US" b="1" dirty="0" smtClean="0">
                <a:solidFill>
                  <a:srgbClr val="FF0000"/>
                </a:solidFill>
              </a:rPr>
              <a:t>: </a:t>
            </a:r>
            <a:r>
              <a:rPr lang="ar-SA" dirty="0" smtClean="0">
                <a:solidFill>
                  <a:srgbClr val="FF0000"/>
                </a:solidFill>
              </a:rPr>
              <a:t>حيث أن مناطق العمل الباردة هي مناطق عمل إجبارية لايمكن زيادة درجات الحرارة فيها كالبرادات لذا نلجأ إلى</a:t>
            </a:r>
            <a:r>
              <a:rPr lang="en-US" dirty="0" smtClean="0">
                <a:solidFill>
                  <a:srgbClr val="FF0000"/>
                </a:solidFill>
              </a:rPr>
              <a:t>:</a:t>
            </a:r>
            <a:br>
              <a:rPr lang="en-US" dirty="0" smtClean="0">
                <a:solidFill>
                  <a:srgbClr val="FF0000"/>
                </a:solidFill>
              </a:rPr>
            </a:br>
            <a:r>
              <a:rPr lang="en-US" b="1" dirty="0" smtClean="0">
                <a:solidFill>
                  <a:srgbClr val="FF0000"/>
                </a:solidFill>
              </a:rPr>
              <a:t>ü </a:t>
            </a:r>
            <a:r>
              <a:rPr lang="ar-SA" dirty="0" smtClean="0">
                <a:solidFill>
                  <a:srgbClr val="FF0000"/>
                </a:solidFill>
              </a:rPr>
              <a:t>تأمين الألبسة الواقية المناسبة لأماكن العمل</a:t>
            </a:r>
            <a:r>
              <a:rPr lang="en-US" dirty="0" smtClean="0">
                <a:solidFill>
                  <a:srgbClr val="FF0000"/>
                </a:solidFill>
              </a:rPr>
              <a:t>.</a:t>
            </a:r>
            <a:br>
              <a:rPr lang="en-US" dirty="0" smtClean="0">
                <a:solidFill>
                  <a:srgbClr val="FF0000"/>
                </a:solidFill>
              </a:rPr>
            </a:br>
            <a:r>
              <a:rPr lang="en-US" b="1" dirty="0" smtClean="0">
                <a:solidFill>
                  <a:srgbClr val="FF0000"/>
                </a:solidFill>
              </a:rPr>
              <a:t>ü </a:t>
            </a:r>
            <a:r>
              <a:rPr lang="ar-SA" dirty="0" smtClean="0">
                <a:solidFill>
                  <a:srgbClr val="FF0000"/>
                </a:solidFill>
              </a:rPr>
              <a:t>تأمين غرف وسيطة بين الغرف المنخفضة درجة الحرارة والجو الخارجي</a:t>
            </a:r>
            <a:r>
              <a:rPr lang="en-US" dirty="0" smtClean="0">
                <a:solidFill>
                  <a:srgbClr val="FF0000"/>
                </a:solidFill>
              </a:rPr>
              <a:t>.</a:t>
            </a:r>
            <a:br>
              <a:rPr lang="en-US" dirty="0" smtClean="0">
                <a:solidFill>
                  <a:srgbClr val="FF0000"/>
                </a:solidFill>
              </a:rPr>
            </a:br>
            <a:r>
              <a:rPr lang="en-US" b="1" dirty="0" smtClean="0">
                <a:solidFill>
                  <a:srgbClr val="FF0000"/>
                </a:solidFill>
              </a:rPr>
              <a:t>ü </a:t>
            </a:r>
            <a:r>
              <a:rPr lang="ar-SA" dirty="0" smtClean="0">
                <a:solidFill>
                  <a:srgbClr val="FF0000"/>
                </a:solidFill>
              </a:rPr>
              <a:t>أن تكون الغرف الباردة ذات أقفال سهلة الفتح من الداخل</a:t>
            </a:r>
            <a:r>
              <a:rPr lang="en-US" dirty="0" smtClean="0">
                <a:solidFill>
                  <a:srgbClr val="FF0000"/>
                </a:solidFill>
              </a:rPr>
              <a:t>.</a:t>
            </a:r>
            <a:br>
              <a:rPr lang="en-US" dirty="0" smtClean="0">
                <a:solidFill>
                  <a:srgbClr val="FF0000"/>
                </a:solidFill>
              </a:rPr>
            </a:br>
            <a:r>
              <a:rPr lang="en-US" b="1" dirty="0" smtClean="0">
                <a:solidFill>
                  <a:srgbClr val="FF0000"/>
                </a:solidFill>
              </a:rPr>
              <a:t>ü </a:t>
            </a:r>
            <a:r>
              <a:rPr lang="ar-SA" dirty="0" smtClean="0">
                <a:solidFill>
                  <a:srgbClr val="FF0000"/>
                </a:solidFill>
              </a:rPr>
              <a:t>تأمين فتحات مراقبة لمراقبة العمال داخل الغرف الباردة</a:t>
            </a:r>
            <a:r>
              <a:rPr lang="en-US" dirty="0" smtClean="0">
                <a:solidFill>
                  <a:srgbClr val="FF0000"/>
                </a:solidFill>
              </a:rPr>
              <a:t>.</a:t>
            </a:r>
            <a:br>
              <a:rPr lang="en-US" dirty="0" smtClean="0">
                <a:solidFill>
                  <a:srgbClr val="FF0000"/>
                </a:solidFill>
              </a:rPr>
            </a:br>
            <a:r>
              <a:rPr lang="en-US" b="1" dirty="0" smtClean="0">
                <a:solidFill>
                  <a:srgbClr val="FF0000"/>
                </a:solidFill>
              </a:rPr>
              <a:t>ü </a:t>
            </a:r>
            <a:r>
              <a:rPr lang="ar-SA" dirty="0" smtClean="0">
                <a:solidFill>
                  <a:srgbClr val="FF0000"/>
                </a:solidFill>
              </a:rPr>
              <a:t>أبعاد العمال المرضى المصابين بأمراض القلب عن العمل في الأماكن الباردة</a:t>
            </a:r>
            <a:r>
              <a:rPr lang="en-US" dirty="0" smtClean="0">
                <a:solidFill>
                  <a:srgbClr val="FF0000"/>
                </a:solidFill>
              </a:rPr>
              <a:t>.</a:t>
            </a:r>
            <a:r>
              <a:rPr lang="ar-SA" dirty="0" smtClean="0">
                <a:solidFill>
                  <a:srgbClr val="FF0000"/>
                </a:solidFill>
                <a:latin typeface="Calibri" pitchFamily="34" charset="0"/>
                <a:ea typeface="Calibri" pitchFamily="34" charset="0"/>
                <a:cs typeface="Simplified Arabic" pitchFamily="2" charset="-78"/>
              </a:rPr>
              <a:t> إعطاء العمال لسوائل دافئة لرفع درجة حرارة الجسم</a:t>
            </a:r>
            <a:r>
              <a:rPr lang="en-US" dirty="0" smtClean="0">
                <a:solidFill>
                  <a:srgbClr val="FF0000"/>
                </a:solidFill>
                <a:latin typeface="Calibri" pitchFamily="34" charset="0"/>
                <a:ea typeface="Calibri" pitchFamily="34" charset="0"/>
                <a:cs typeface="Simplified Arabic" pitchFamily="2" charset="-78"/>
              </a:rPr>
              <a:t>.</a:t>
            </a:r>
            <a:r>
              <a:rPr lang="en-US" sz="1100" dirty="0" smtClean="0">
                <a:latin typeface="Calibri" pitchFamily="34" charset="0"/>
                <a:ea typeface="Calibri" pitchFamily="34" charset="0"/>
                <a:cs typeface="Arial" pitchFamily="34" charset="0"/>
              </a:rPr>
              <a:t/>
            </a:r>
            <a:br>
              <a:rPr lang="en-US" sz="1100" dirty="0" smtClean="0">
                <a:latin typeface="Calibri" pitchFamily="34" charset="0"/>
                <a:ea typeface="Calibri" pitchFamily="34" charset="0"/>
                <a:cs typeface="Arial" pitchFamily="34" charset="0"/>
              </a:rPr>
            </a:br>
            <a:r>
              <a:rPr lang="en-US" b="1" dirty="0" smtClean="0">
                <a:solidFill>
                  <a:srgbClr val="FF0000"/>
                </a:solidFill>
                <a:ea typeface="Calibri" pitchFamily="34" charset="0"/>
                <a:cs typeface="Arial" pitchFamily="34" charset="0"/>
              </a:rPr>
              <a:t>ü</a:t>
            </a:r>
            <a:r>
              <a:rPr lang="en-US" b="1" dirty="0" smtClean="0">
                <a:solidFill>
                  <a:srgbClr val="FF0000"/>
                </a:solidFill>
                <a:latin typeface="Wingdings" pitchFamily="2" charset="2"/>
                <a:ea typeface="Calibri" pitchFamily="34" charset="0"/>
                <a:cs typeface="Arial" pitchFamily="34" charset="0"/>
              </a:rPr>
              <a:t> </a:t>
            </a:r>
            <a:r>
              <a:rPr lang="ar-SA" dirty="0" smtClean="0">
                <a:solidFill>
                  <a:srgbClr val="FF0000"/>
                </a:solidFill>
                <a:latin typeface="Calibri" pitchFamily="34" charset="0"/>
                <a:ea typeface="Calibri" pitchFamily="34" charset="0"/>
                <a:cs typeface="Simplified Arabic" pitchFamily="2" charset="-78"/>
              </a:rPr>
              <a:t>نقل المصاب إلى مكان دافئ وعمل الإسعافات الأولية له</a:t>
            </a:r>
            <a:endParaRPr lang="ar-JO"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428596" y="2357430"/>
            <a:ext cx="8358246"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ar-SA" sz="1800" b="1"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الإشعاعات</a:t>
            </a:r>
            <a:r>
              <a:rPr kumimoji="0" lang="en-US" sz="1800" b="1"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توجد الإشعاعات في كل جزء من حياتنا.</a:t>
            </a:r>
            <a:endParaRPr kumimoji="0" lang="ar-JO"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endParaRPr>
          </a:p>
          <a:p>
            <a:pPr lvl="0" fontAlgn="base">
              <a:spcBef>
                <a:spcPct val="0"/>
              </a:spcBef>
              <a:spcAft>
                <a:spcPct val="0"/>
              </a:spcAft>
            </a:pP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 والإشعاعات قد تحدث بطريقة </a:t>
            </a:r>
            <a:r>
              <a:rPr lang="ar-SA" u="sng" dirty="0" smtClean="0">
                <a:solidFill>
                  <a:srgbClr val="008080"/>
                </a:solidFill>
                <a:latin typeface="Times New Roman" pitchFamily="18" charset="0"/>
                <a:ea typeface="Times New Roman" pitchFamily="18" charset="0"/>
                <a:cs typeface="Simplified Arabic" pitchFamily="2" charset="-78"/>
              </a:rPr>
              <a:t>طبيعية في </a:t>
            </a:r>
            <a:r>
              <a:rPr lang="ar-SA" u="sng" dirty="0" smtClean="0">
                <a:solidFill>
                  <a:srgbClr val="008080"/>
                </a:solidFill>
                <a:latin typeface="Times New Roman" pitchFamily="18" charset="0"/>
                <a:ea typeface="Times New Roman" pitchFamily="18" charset="0"/>
                <a:cs typeface="Simplified Arabic" pitchFamily="2" charset="-78"/>
              </a:rPr>
              <a:t>الأرض</a:t>
            </a:r>
            <a:endParaRPr lang="ar-JO" u="sng" dirty="0" smtClean="0">
              <a:solidFill>
                <a:srgbClr val="008080"/>
              </a:solidFill>
              <a:latin typeface="Times New Roman" pitchFamily="18" charset="0"/>
              <a:ea typeface="Times New Roman" pitchFamily="18" charset="0"/>
              <a:cs typeface="Simplified Arabic" pitchFamily="2" charset="-78"/>
            </a:endParaRPr>
          </a:p>
          <a:p>
            <a:pPr lvl="0" fontAlgn="base">
              <a:spcBef>
                <a:spcPct val="0"/>
              </a:spcBef>
              <a:spcAft>
                <a:spcPct val="0"/>
              </a:spcAft>
            </a:pPr>
            <a:r>
              <a:rPr lang="ar-SA" u="sng" dirty="0" smtClean="0">
                <a:solidFill>
                  <a:srgbClr val="008080"/>
                </a:solidFill>
                <a:latin typeface="Times New Roman" pitchFamily="18" charset="0"/>
                <a:ea typeface="Times New Roman" pitchFamily="18" charset="0"/>
                <a:cs typeface="Simplified Arabic" pitchFamily="2" charset="-78"/>
              </a:rPr>
              <a:t> </a:t>
            </a:r>
            <a:r>
              <a:rPr lang="ar-SA" u="sng" dirty="0" smtClean="0">
                <a:solidFill>
                  <a:srgbClr val="008080"/>
                </a:solidFill>
                <a:latin typeface="Times New Roman" pitchFamily="18" charset="0"/>
                <a:ea typeface="Times New Roman" pitchFamily="18" charset="0"/>
                <a:cs typeface="Simplified Arabic" pitchFamily="2" charset="-78"/>
              </a:rPr>
              <a:t>ويمكن أن تصل إلينا من الإشعاعات القادمة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من الفضاء المحيط بنا. </a:t>
            </a:r>
            <a:endParaRPr kumimoji="0" lang="ar-JO"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endParaRPr>
          </a:p>
          <a:p>
            <a:pPr lvl="0" fontAlgn="base">
              <a:spcBef>
                <a:spcPct val="0"/>
              </a:spcBef>
              <a:spcAft>
                <a:spcPct val="0"/>
              </a:spcAft>
            </a:pP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وكذلك يمكن أن تحدث الإشعاعات طبيعيا في الماء الذي نشربه أو في التربةِ </a:t>
            </a:r>
            <a:endParaRPr kumimoji="0" lang="ar-JO"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endParaRPr>
          </a:p>
          <a:p>
            <a:pPr lvl="0" fontAlgn="base">
              <a:spcBef>
                <a:spcPct val="0"/>
              </a:spcBef>
              <a:spcAft>
                <a:spcPct val="0"/>
              </a:spcAft>
            </a:pP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ِوفي مواد البناء (عنصر الرادون من الأرض والعناصر المشعة الموجودة في الأرض</a:t>
            </a:r>
            <a:endParaRPr kumimoji="0" lang="en-US"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endParaRPr>
          </a:p>
          <a:p>
            <a:pPr lvl="0" fontAlgn="base">
              <a:spcBef>
                <a:spcPct val="0"/>
              </a:spcBef>
              <a:spcAft>
                <a:spcPct val="0"/>
              </a:spcAft>
            </a:pP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وقد تحدث الإشعاعات نتيجة صناعتها بواسطة الإنسان مثل الأشعة السينية، </a:t>
            </a:r>
            <a:endParaRPr kumimoji="0" lang="en-US"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endParaRPr>
          </a:p>
          <a:p>
            <a:pPr lvl="0" fontAlgn="base">
              <a:spcBef>
                <a:spcPct val="0"/>
              </a:spcBef>
              <a:spcAft>
                <a:spcPct val="0"/>
              </a:spcAft>
            </a:pP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محطات توليد الكهرباء بالطاقة الذرية أيضا في كاشفات الدخان</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ويُعرف الإشعاع بأنه إصدار طاقة على شكل أمواج أو جسيمات من مصادر طبيعية أو صناعي</a:t>
            </a:r>
            <a:r>
              <a:rPr kumimoji="0" lang="en-US" sz="9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1476453" y="2000240"/>
            <a:ext cx="7667548" cy="29546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800" b="0"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1"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مصادر الإشعاعات</a:t>
            </a:r>
            <a:r>
              <a:rPr kumimoji="0" lang="en-US" sz="1800" b="1"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0" i="0" u="sng" strike="noStrike" cap="none" normalizeH="0" baseline="0" dirty="0" smtClean="0">
                <a:ln>
                  <a:noFill/>
                </a:ln>
                <a:solidFill>
                  <a:srgbClr val="008080"/>
                </a:solidFill>
                <a:effectLst/>
                <a:latin typeface="Arial"/>
                <a:ea typeface="Times New Roman" pitchFamily="18" charset="0"/>
                <a:cs typeface="Times New Roman" pitchFamily="18" charset="0"/>
              </a:rPr>
              <a:t>·</a:t>
            </a:r>
            <a:r>
              <a:rPr kumimoji="0" lang="en-US" sz="1800" b="0" i="0" u="sng" strike="noStrike" cap="none" normalizeH="0" baseline="0" dirty="0" smtClean="0">
                <a:ln>
                  <a:noFill/>
                </a:ln>
                <a:solidFill>
                  <a:srgbClr val="008080"/>
                </a:solidFill>
                <a:effectLst/>
                <a:latin typeface="Symbol" pitchFamily="18" charset="2"/>
                <a:ea typeface="Times New Roman" pitchFamily="18" charset="0"/>
                <a:cs typeface="Times New Roman" pitchFamily="18" charset="0"/>
              </a:rPr>
              <a:t> </a:t>
            </a:r>
            <a:r>
              <a:rPr kumimoji="0" lang="ar-SA" sz="1800" b="1"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مصادر طبيعية</a:t>
            </a:r>
            <a:r>
              <a:rPr kumimoji="0" lang="en-US" sz="1800" b="1"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وتنقسم إلى الأنواع التالية </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أشعة كونية</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التي تنشأ بين النجوم وفي الفضاء الخارجي ومن الانفجارات الشمسية</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أشعة أرضية</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منبعثة من باطن الأرض وسطحها بفعل وجود بعض المواد المشعة في الصخور </a:t>
            </a:r>
            <a:endParaRPr kumimoji="0" lang="en-US"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كالبوتاسيوم واليورانيوم وغاز الرادون المشع الذي يتسرب من الأرض في كل أنحاء العالم بفعل تفكك </a:t>
            </a:r>
            <a:endParaRPr kumimoji="0" lang="en-US"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بعض الفلزات المشعة</a:t>
            </a:r>
            <a:endParaRPr kumimoji="0" lang="en-US"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 كاليورانيوم</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0" i="0" u="sng" strike="noStrike" cap="none" normalizeH="0" baseline="0" dirty="0" smtClean="0">
                <a:ln>
                  <a:noFill/>
                </a:ln>
                <a:solidFill>
                  <a:srgbClr val="008080"/>
                </a:solidFill>
                <a:effectLst/>
                <a:latin typeface="Arial"/>
                <a:ea typeface="Times New Roman" pitchFamily="18" charset="0"/>
                <a:cs typeface="Times New Roman" pitchFamily="18" charset="0"/>
              </a:rPr>
              <a:t>·</a:t>
            </a:r>
            <a:r>
              <a:rPr kumimoji="0" lang="en-US" sz="1800" b="0" i="0" u="sng" strike="noStrike" cap="none" normalizeH="0" baseline="0" dirty="0" smtClean="0">
                <a:ln>
                  <a:noFill/>
                </a:ln>
                <a:solidFill>
                  <a:srgbClr val="008080"/>
                </a:solidFill>
                <a:effectLst/>
                <a:latin typeface="Symbol" pitchFamily="18" charset="2"/>
                <a:ea typeface="Times New Roman" pitchFamily="18" charset="0"/>
                <a:cs typeface="Times New Roman" pitchFamily="18" charset="0"/>
              </a:rPr>
              <a:t> </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734262" y="1285860"/>
            <a:ext cx="8409738"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sng" strike="noStrike" cap="none" normalizeH="0" baseline="0" dirty="0" smtClean="0">
                <a:ln>
                  <a:noFill/>
                </a:ln>
                <a:solidFill>
                  <a:srgbClr val="FF000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FF0000"/>
                </a:solidFill>
                <a:effectLst/>
                <a:latin typeface="Arial" pitchFamily="34" charset="0"/>
                <a:ea typeface="Times New Roman" pitchFamily="18" charset="0"/>
                <a:cs typeface="Arial" pitchFamily="34" charset="0"/>
              </a:rPr>
            </a:br>
            <a:r>
              <a:rPr kumimoji="0" lang="en-US" sz="1800" b="0" i="0" u="sng" strike="noStrike" cap="none" normalizeH="0" baseline="0" dirty="0" smtClean="0">
                <a:ln>
                  <a:noFill/>
                </a:ln>
                <a:solidFill>
                  <a:srgbClr val="FF0000"/>
                </a:solidFill>
                <a:effectLst/>
                <a:latin typeface="Arial"/>
                <a:ea typeface="Times New Roman" pitchFamily="18" charset="0"/>
                <a:cs typeface="Times New Roman" pitchFamily="18" charset="0"/>
              </a:rPr>
              <a:t>·</a:t>
            </a:r>
            <a:r>
              <a:rPr kumimoji="0" lang="en-US" sz="1800" b="0" i="0" u="sng" strike="noStrike" cap="none" normalizeH="0" baseline="0" dirty="0" smtClean="0">
                <a:ln>
                  <a:noFill/>
                </a:ln>
                <a:solidFill>
                  <a:srgbClr val="FF0000"/>
                </a:solidFill>
                <a:effectLst/>
                <a:latin typeface="Symbol" pitchFamily="18" charset="2"/>
                <a:ea typeface="Times New Roman" pitchFamily="18" charset="0"/>
                <a:cs typeface="Times New Roman" pitchFamily="18" charset="0"/>
              </a:rPr>
              <a:t> </a:t>
            </a:r>
            <a:r>
              <a:rPr kumimoji="0" lang="ar-SA" sz="1800" b="1" i="0" u="sng" strike="noStrike" cap="none" normalizeH="0" baseline="0" dirty="0" smtClean="0">
                <a:ln>
                  <a:noFill/>
                </a:ln>
                <a:solidFill>
                  <a:srgbClr val="0070C0"/>
                </a:solidFill>
                <a:effectLst/>
                <a:latin typeface="Times New Roman" pitchFamily="18" charset="0"/>
                <a:ea typeface="Times New Roman" pitchFamily="18" charset="0"/>
                <a:cs typeface="Simplified Arabic" pitchFamily="2" charset="-78"/>
              </a:rPr>
              <a:t>مصادر صناعية</a:t>
            </a:r>
            <a:r>
              <a:rPr kumimoji="0" lang="en-US" sz="1800" b="1" i="0" u="sng" strike="noStrike" cap="none" normalizeH="0" baseline="0" dirty="0" smtClean="0">
                <a:ln>
                  <a:noFill/>
                </a:ln>
                <a:solidFill>
                  <a:srgbClr val="0070C0"/>
                </a:solidFill>
                <a:effectLst/>
                <a:latin typeface="Arial" pitchFamily="34" charset="0"/>
                <a:ea typeface="Times New Roman" pitchFamily="18" charset="0"/>
                <a:cs typeface="Simplified Arabic" pitchFamily="2" charset="-78"/>
              </a:rPr>
              <a:t>: </a:t>
            </a:r>
            <a:r>
              <a:rPr kumimoji="0" lang="ar-SA" sz="1800" b="0" i="0" u="sng" strike="noStrike" cap="none" normalizeH="0" baseline="0" dirty="0" smtClean="0">
                <a:ln>
                  <a:noFill/>
                </a:ln>
                <a:solidFill>
                  <a:srgbClr val="0070C0"/>
                </a:solidFill>
                <a:effectLst/>
                <a:latin typeface="Times New Roman" pitchFamily="18" charset="0"/>
                <a:ea typeface="Times New Roman" pitchFamily="18" charset="0"/>
                <a:cs typeface="Simplified Arabic" pitchFamily="2" charset="-78"/>
              </a:rPr>
              <a:t>وتنقسم إلى الأنواع التالية </a:t>
            </a:r>
            <a:r>
              <a:rPr kumimoji="0" lang="en-US" sz="1800" b="0" i="0" u="sng" strike="noStrike" cap="none" normalizeH="0" baseline="0" dirty="0" smtClean="0">
                <a:ln>
                  <a:noFill/>
                </a:ln>
                <a:solidFill>
                  <a:srgbClr val="0070C0"/>
                </a:solidFill>
                <a:effectLst/>
                <a:latin typeface="Arial" pitchFamily="34" charset="0"/>
                <a:ea typeface="Times New Roman" pitchFamily="18" charset="0"/>
                <a:cs typeface="Simplified Arabic" pitchFamily="2" charset="-78"/>
              </a:rPr>
              <a:t>:</a:t>
            </a:r>
            <a:endParaRPr kumimoji="0" lang="ar-JO" sz="1800" b="0" i="0" u="sng" strike="noStrike" cap="none" normalizeH="0" baseline="0" dirty="0" smtClean="0">
              <a:ln>
                <a:noFill/>
              </a:ln>
              <a:solidFill>
                <a:srgbClr val="0070C0"/>
              </a:solidFill>
              <a:effectLst/>
              <a:latin typeface="Arial" pitchFamily="34" charset="0"/>
              <a:ea typeface="Times New Roman" pitchFamily="18" charset="0"/>
              <a:cs typeface="Simplified Arabic"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sng" strike="noStrike" cap="none" normalizeH="0" baseline="0" dirty="0" smtClean="0">
                <a:ln>
                  <a:noFill/>
                </a:ln>
                <a:solidFill>
                  <a:srgbClr val="0070C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70C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70C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70C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70C0"/>
                </a:solidFill>
                <a:effectLst/>
                <a:latin typeface="Times New Roman" pitchFamily="18" charset="0"/>
                <a:ea typeface="Times New Roman" pitchFamily="18" charset="0"/>
                <a:cs typeface="Simplified Arabic" pitchFamily="2" charset="-78"/>
              </a:rPr>
              <a:t>أجهزة توليد الأشعة السينية</a:t>
            </a:r>
            <a:r>
              <a:rPr kumimoji="0" lang="en-US" sz="1800" b="0" i="0" u="sng" strike="noStrike" cap="none" normalizeH="0" baseline="0" dirty="0" smtClean="0">
                <a:ln>
                  <a:noFill/>
                </a:ln>
                <a:solidFill>
                  <a:srgbClr val="0070C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70C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70C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70C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70C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70C0"/>
                </a:solidFill>
                <a:effectLst/>
                <a:latin typeface="Times New Roman" pitchFamily="18" charset="0"/>
                <a:ea typeface="Times New Roman" pitchFamily="18" charset="0"/>
                <a:cs typeface="Simplified Arabic" pitchFamily="2" charset="-78"/>
              </a:rPr>
              <a:t>في مجال التعليم والبحث العلمي</a:t>
            </a:r>
            <a:r>
              <a:rPr kumimoji="0" lang="en-US" sz="1800" b="0" i="0" u="sng" strike="noStrike" cap="none" normalizeH="0" baseline="0" dirty="0" smtClean="0">
                <a:ln>
                  <a:noFill/>
                </a:ln>
                <a:solidFill>
                  <a:srgbClr val="0070C0"/>
                </a:solidFill>
                <a:effectLst/>
                <a:latin typeface="Arial" pitchFamily="34" charset="0"/>
                <a:ea typeface="Times New Roman" pitchFamily="18" charset="0"/>
                <a:cs typeface="Simplified Arabic" pitchFamily="2" charset="-78"/>
              </a:rPr>
              <a:t>: </a:t>
            </a:r>
            <a:r>
              <a:rPr kumimoji="0" lang="ar-SA" sz="1800" b="0" i="0" u="sng" strike="noStrike" cap="none" normalizeH="0" baseline="0" dirty="0" smtClean="0">
                <a:ln>
                  <a:noFill/>
                </a:ln>
                <a:solidFill>
                  <a:srgbClr val="0070C0"/>
                </a:solidFill>
                <a:effectLst/>
                <a:latin typeface="Times New Roman" pitchFamily="18" charset="0"/>
                <a:ea typeface="Times New Roman" pitchFamily="18" charset="0"/>
                <a:cs typeface="Simplified Arabic" pitchFamily="2" charset="-78"/>
              </a:rPr>
              <a:t>مختبرات الفيزياء النووية، بحوث الصيدلة الإشعاعية، التطبيقات الزراعية</a:t>
            </a:r>
            <a:r>
              <a:rPr kumimoji="0" lang="en-US" sz="1800" b="0" i="0" u="sng" strike="noStrike" cap="none" normalizeH="0" baseline="0" dirty="0" smtClean="0">
                <a:ln>
                  <a:noFill/>
                </a:ln>
                <a:solidFill>
                  <a:srgbClr val="0070C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70C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70C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70C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70C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70C0"/>
                </a:solidFill>
                <a:effectLst/>
                <a:latin typeface="Times New Roman" pitchFamily="18" charset="0"/>
                <a:ea typeface="Times New Roman" pitchFamily="18" charset="0"/>
                <a:cs typeface="Simplified Arabic" pitchFamily="2" charset="-78"/>
              </a:rPr>
              <a:t>المصادر الطبية</a:t>
            </a:r>
            <a:r>
              <a:rPr kumimoji="0" lang="en-US" sz="1800" b="0" i="0" u="sng" strike="noStrike" cap="none" normalizeH="0" baseline="0" dirty="0" smtClean="0">
                <a:ln>
                  <a:noFill/>
                </a:ln>
                <a:solidFill>
                  <a:srgbClr val="0070C0"/>
                </a:solidFill>
                <a:effectLst/>
                <a:latin typeface="Arial" pitchFamily="34" charset="0"/>
                <a:ea typeface="Times New Roman" pitchFamily="18" charset="0"/>
                <a:cs typeface="Simplified Arabic" pitchFamily="2" charset="-78"/>
              </a:rPr>
              <a:t>: </a:t>
            </a:r>
            <a:r>
              <a:rPr kumimoji="0" lang="ar-SA" sz="1800" b="0" i="0" u="sng" strike="noStrike" cap="none" normalizeH="0" baseline="0" dirty="0" smtClean="0">
                <a:ln>
                  <a:noFill/>
                </a:ln>
                <a:solidFill>
                  <a:srgbClr val="0070C0"/>
                </a:solidFill>
                <a:effectLst/>
                <a:latin typeface="Times New Roman" pitchFamily="18" charset="0"/>
                <a:ea typeface="Times New Roman" pitchFamily="18" charset="0"/>
                <a:cs typeface="Simplified Arabic" pitchFamily="2" charset="-78"/>
              </a:rPr>
              <a:t>تطبيقات إشعاعية تشخيصية وتداخلية، معالجة إشعاعية، طب نووي</a:t>
            </a:r>
            <a:r>
              <a:rPr kumimoji="0" lang="en-US" sz="1800" b="0" i="0" u="sng" strike="noStrike" cap="none" normalizeH="0" baseline="0" dirty="0" smtClean="0">
                <a:ln>
                  <a:noFill/>
                </a:ln>
                <a:solidFill>
                  <a:srgbClr val="0070C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70C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70C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70C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70C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70C0"/>
                </a:solidFill>
                <a:effectLst/>
                <a:latin typeface="Times New Roman" pitchFamily="18" charset="0"/>
                <a:ea typeface="Times New Roman" pitchFamily="18" charset="0"/>
                <a:cs typeface="Simplified Arabic" pitchFamily="2" charset="-78"/>
              </a:rPr>
              <a:t>المفاعلات والتفجيرات النووية</a:t>
            </a:r>
            <a:r>
              <a:rPr kumimoji="0" lang="en-US" sz="1800" b="0" i="0" u="sng" strike="noStrike" cap="none" normalizeH="0" baseline="0" dirty="0" smtClean="0">
                <a:ln>
                  <a:noFill/>
                </a:ln>
                <a:solidFill>
                  <a:srgbClr val="0070C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70C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70C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70C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70C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70C0"/>
                </a:solidFill>
                <a:effectLst/>
                <a:latin typeface="Times New Roman" pitchFamily="18" charset="0"/>
                <a:ea typeface="Times New Roman" pitchFamily="18" charset="0"/>
                <a:cs typeface="Simplified Arabic" pitchFamily="2" charset="-78"/>
              </a:rPr>
              <a:t>الممارسات الإشعاعية في المجال الصناعي والزراعي</a:t>
            </a:r>
            <a:r>
              <a:rPr kumimoji="0" lang="en-US" sz="1800" b="0" i="0" u="sng" strike="noStrike" cap="none" normalizeH="0" baseline="0" dirty="0" smtClean="0">
                <a:ln>
                  <a:noFill/>
                </a:ln>
                <a:solidFill>
                  <a:srgbClr val="0070C0"/>
                </a:solidFill>
                <a:effectLst/>
                <a:latin typeface="Arial" pitchFamily="34" charset="0"/>
                <a:ea typeface="Times New Roman" pitchFamily="18" charset="0"/>
                <a:cs typeface="Simplified Arabic" pitchFamily="2" charset="-78"/>
              </a:rPr>
              <a:t>:</a:t>
            </a:r>
          </a:p>
          <a:p>
            <a:pPr marL="0" marR="0" lvl="0" indent="0" algn="r" defTabSz="914400" rtl="1" eaLnBrk="1" fontAlgn="base" latinLnBrk="0" hangingPunct="1">
              <a:lnSpc>
                <a:spcPct val="100000"/>
              </a:lnSpc>
              <a:spcBef>
                <a:spcPct val="0"/>
              </a:spcBef>
              <a:spcAft>
                <a:spcPct val="0"/>
              </a:spcAft>
              <a:buClrTx/>
              <a:buSzTx/>
              <a:buFontTx/>
              <a:buNone/>
              <a:tabLst/>
            </a:pPr>
            <a:r>
              <a:rPr kumimoji="0" lang="en-US" sz="1800" b="0" i="0" u="sng" strike="noStrike" cap="none" normalizeH="0" baseline="0" dirty="0" smtClean="0">
                <a:ln>
                  <a:noFill/>
                </a:ln>
                <a:solidFill>
                  <a:srgbClr val="0070C0"/>
                </a:solidFill>
                <a:effectLst/>
                <a:latin typeface="Arial" pitchFamily="34" charset="0"/>
                <a:ea typeface="Times New Roman" pitchFamily="18" charset="0"/>
                <a:cs typeface="Simplified Arabic" pitchFamily="2" charset="-78"/>
              </a:rPr>
              <a:t> </a:t>
            </a:r>
            <a:r>
              <a:rPr kumimoji="0" lang="ar-SA" sz="1800" b="0" i="0" u="sng" strike="noStrike" cap="none" normalizeH="0" baseline="0" dirty="0" smtClean="0">
                <a:ln>
                  <a:noFill/>
                </a:ln>
                <a:solidFill>
                  <a:srgbClr val="0070C0"/>
                </a:solidFill>
                <a:effectLst/>
                <a:latin typeface="Times New Roman" pitchFamily="18" charset="0"/>
                <a:ea typeface="Times New Roman" pitchFamily="18" charset="0"/>
                <a:cs typeface="Simplified Arabic" pitchFamily="2" charset="-78"/>
              </a:rPr>
              <a:t>تصوير إشعاعي صناعي، سبر آبار، مقاييس نووية، مقاييس رطوبة وكثافة</a:t>
            </a:r>
            <a:r>
              <a:rPr kumimoji="0" lang="en-US" sz="1800" b="0" i="0" u="sng" strike="noStrike" cap="none" normalizeH="0" baseline="0" dirty="0" smtClean="0">
                <a:ln>
                  <a:noFill/>
                </a:ln>
                <a:solidFill>
                  <a:srgbClr val="0070C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FF000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FF0000"/>
                </a:solidFill>
                <a:effectLst/>
                <a:latin typeface="Arial" pitchFamily="34" charset="0"/>
                <a:ea typeface="Times New Roman" pitchFamily="18" charset="0"/>
                <a:cs typeface="Arial" pitchFamily="34" charset="0"/>
              </a:rPr>
            </a:br>
            <a:r>
              <a:rPr kumimoji="0" lang="en-US" sz="1200" b="0" i="0" u="sng" strike="noStrike" cap="none" normalizeH="0" baseline="0" dirty="0" smtClean="0">
                <a:ln>
                  <a:noFill/>
                </a:ln>
                <a:solidFill>
                  <a:srgbClr val="FF000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FF0000"/>
                </a:solidFill>
                <a:effectLst/>
                <a:latin typeface="Arial" pitchFamily="34" charset="0"/>
                <a:ea typeface="Times New Roman" pitchFamily="18" charset="0"/>
                <a:cs typeface="Arial" pitchFamily="34" charset="0"/>
              </a:rPr>
            </a:b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631672" y="0"/>
            <a:ext cx="8512330" cy="517064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1"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أنواع الإشعاع</a:t>
            </a:r>
            <a:r>
              <a:rPr kumimoji="0" lang="en-US" sz="1800" b="1"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تنقسم الإشعاعات من حيث تأثيرها على الإنسان والبيئة إلى نوعين هما</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0" i="0" u="sng" strike="noStrike" cap="none" normalizeH="0" baseline="0" dirty="0" smtClean="0">
                <a:ln>
                  <a:noFill/>
                </a:ln>
                <a:solidFill>
                  <a:srgbClr val="008080"/>
                </a:solidFill>
                <a:effectLst/>
                <a:latin typeface="Arial"/>
                <a:ea typeface="Times New Roman" pitchFamily="18" charset="0"/>
                <a:cs typeface="Times New Roman" pitchFamily="18" charset="0"/>
              </a:rPr>
              <a:t>·</a:t>
            </a:r>
            <a:r>
              <a:rPr kumimoji="0" lang="en-US" sz="1800" b="0" i="0" u="sng" strike="noStrike" cap="none" normalizeH="0" baseline="0" dirty="0" smtClean="0">
                <a:ln>
                  <a:noFill/>
                </a:ln>
                <a:solidFill>
                  <a:srgbClr val="008080"/>
                </a:solidFill>
                <a:effectLst/>
                <a:latin typeface="Symbol" pitchFamily="18" charset="2"/>
                <a:ea typeface="Times New Roman" pitchFamily="18" charset="0"/>
                <a:cs typeface="Times New Roman" pitchFamily="18" charset="0"/>
              </a:rPr>
              <a:t> </a:t>
            </a:r>
            <a:r>
              <a:rPr kumimoji="0" lang="ar-SA" sz="1800" b="1"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الإشعاعات المؤينة</a:t>
            </a:r>
            <a:r>
              <a:rPr kumimoji="0" lang="en-US" sz="1800" b="1"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تحمل شحنات موجبة وسالبة ذات نشاط كيميائي عالي</a:t>
            </a:r>
            <a:endParaRPr kumimoji="0" lang="en-US"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 يدفعها للتفاعل مع مكونات الخلايا الحية مما يسبب تأذي الخلايا وموتها، وأنواعها هي</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أشعة ألفا</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قوة الاختراق لجسيمات ألفا ضعيفة جدا حيث أنها تفقد طاقتها بمجرد خروجها من العنصر المشع. </a:t>
            </a:r>
            <a:endParaRPr kumimoji="0" lang="en-US"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ومن الممكن أن تسبب أذي وضرر صحي في الأنسجة خلال المسار البسيط ويتم امتصاص هذه الأشعة</a:t>
            </a:r>
            <a:endParaRPr kumimoji="0" lang="en-US"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 بالجزء الخارجي من جلد الإنسان ولذلك لا تعتبر جسيمات ألفا ذات ضرر خارج الجسم</a:t>
            </a:r>
            <a:endParaRPr kumimoji="0" lang="en-US"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 ولكن من الممكن أن تسبب ضرر كبير إذا تم استنشاقها أو بلعها</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أشعة بيتا</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قوة الاختراق والنفاذ لدقائق بيتا أكبر من قوة النفاذ لأشعة ألفا.</a:t>
            </a:r>
            <a:endParaRPr kumimoji="0" lang="en-US"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 وبعض دقائق بيتا يمكنها اختراق الجلد وإحداث تلف به وهي شديدة الخطورة </a:t>
            </a:r>
            <a:endParaRPr kumimoji="0" lang="en-US"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إذا تم استنشاق أبخرة أو بلع المادة التي تنبعث منها أشعة بيتا</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أشعة جاما</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ذات قوة اختراق عالية جدا ويمكنها بسهولة اختراق جسم الإنسان </a:t>
            </a:r>
            <a:endParaRPr kumimoji="0" lang="en-US"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أو امتصاصها بواسطة الأنسجة ولذلك تشكل خطرا إشعاعيا عاليا علي الإنسان</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الأشعة السينية</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خواصها شبيهة بخواص أشعة جاما ولكن تختلف في المصدر</a:t>
            </a:r>
            <a:endParaRPr kumimoji="0" lang="en-US"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 حيث تنبعث الأشعة السينية من عمليات خارج نواة الذرة بينما تنبعث أشعة جاما من داخل نواة الذرة.</a:t>
            </a:r>
            <a:endParaRPr kumimoji="0" lang="en-US"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 وقوة الاختراق والنفاذية للأشعة السينية أقل من أشعة جاما،</a:t>
            </a:r>
            <a:endParaRPr kumimoji="0" lang="en-US"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 وتعتبر من أكثر مصادر تعرض الإنسان للإشعاع حيث يتم استخدامها في عديد من العمليات الصناعية </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الطبية</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1184706" y="0"/>
            <a:ext cx="7959295" cy="406265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0" i="0" u="sng" strike="noStrike" cap="none" normalizeH="0" baseline="0" dirty="0" smtClean="0">
                <a:ln>
                  <a:noFill/>
                </a:ln>
                <a:solidFill>
                  <a:srgbClr val="008080"/>
                </a:solidFill>
                <a:effectLst/>
                <a:latin typeface="Courier New" pitchFamily="49" charset="0"/>
                <a:ea typeface="Times New Roman" pitchFamily="18" charset="0"/>
                <a:cs typeface="Courier New" pitchFamily="49" charset="0"/>
              </a:rPr>
              <a:t>o </a:t>
            </a:r>
          </a:p>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1"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المهن المنطوية على خطر التعرّض إلى الإشعاعات المؤينة</a:t>
            </a:r>
            <a:r>
              <a:rPr kumimoji="0" lang="en-US" sz="1800" b="1"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عمال مناجم اليورانيوم ومطاحنه</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العاملون في المفاعلات الذرية ومنشآت الطاقة النووية</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الأطقم الجوية ورواد الفضاء</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عمال التصوير بالأشعة صناعيًا </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بمن فيهم القائمين بأعمال حقلية تشمل عمليات لحام الأنابيب</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بعض العاملين الصحيين </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المصورين الإشعاعيين، الطب النووي، التعامل مع النفايات الطبية المشعة</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عمال إنتاج النيوكليدات المشعة</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العلماء الذين يستخدمون مواد نشطة إشعاعيًا لأغراض البحوث</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عمال الدهانات المضيئة</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في الحوادث الجسيمة يمكن أن يتعرّض العاملون في المنشآت النووية وعمال الإنقاذ </a:t>
            </a:r>
            <a:endParaRPr kumimoji="0" lang="en-US"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والقاطنون في الجوار من عموم المواطنين إلى تعرّضات إشعاعية مفرطة</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1448181" y="1500174"/>
            <a:ext cx="6838595"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800" b="0" i="0" u="sng" strike="noStrike" cap="none" normalizeH="0" baseline="0" dirty="0" smtClean="0">
                <a:ln>
                  <a:noFill/>
                </a:ln>
                <a:solidFill>
                  <a:srgbClr val="008080"/>
                </a:solidFill>
                <a:effectLst/>
                <a:latin typeface="Courier New" pitchFamily="49" charset="0"/>
                <a:ea typeface="Times New Roman" pitchFamily="18" charset="0"/>
                <a:cs typeface="Courier New" pitchFamily="49" charset="0"/>
              </a:rPr>
              <a:t>O</a:t>
            </a:r>
          </a:p>
          <a:p>
            <a:pPr marL="0" marR="0" lvl="0" indent="0" algn="r" defTabSz="914400" rtl="1" eaLnBrk="1" fontAlgn="base" latinLnBrk="0" hangingPunct="1">
              <a:lnSpc>
                <a:spcPct val="100000"/>
              </a:lnSpc>
              <a:spcBef>
                <a:spcPct val="0"/>
              </a:spcBef>
              <a:spcAft>
                <a:spcPct val="0"/>
              </a:spcAft>
              <a:buClrTx/>
              <a:buSzTx/>
              <a:buFontTx/>
              <a:buNone/>
              <a:tabLst/>
            </a:pPr>
            <a:endParaRPr lang="en-US" u="sng" dirty="0" smtClean="0">
              <a:solidFill>
                <a:srgbClr val="008080"/>
              </a:solidFill>
              <a:latin typeface="Courier New" pitchFamily="49" charset="0"/>
              <a:ea typeface="Times New Roman" pitchFamily="18" charset="0"/>
              <a:cs typeface="Courier New" pitchFamily="49" charset="0"/>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en-US" sz="1800" b="0" i="0" u="sng" strike="noStrike" cap="none" normalizeH="0" baseline="0" dirty="0" smtClean="0">
                <a:ln>
                  <a:noFill/>
                </a:ln>
                <a:solidFill>
                  <a:srgbClr val="008080"/>
                </a:solidFill>
                <a:effectLst/>
                <a:latin typeface="Courier New" pitchFamily="49" charset="0"/>
                <a:ea typeface="Times New Roman" pitchFamily="18" charset="0"/>
                <a:cs typeface="Courier New" pitchFamily="49" charset="0"/>
              </a:rPr>
              <a:t> </a:t>
            </a:r>
            <a:r>
              <a:rPr kumimoji="0" lang="ar-SA" sz="1800" b="1"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وسائل الوقاية من الإشعاعات</a:t>
            </a:r>
            <a:r>
              <a:rPr kumimoji="0" lang="en-US" sz="1800" b="1"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توجد ثلاث طرق للحماية من خطر الإشعاعات هي</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الزمن </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Time: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في حالة تقليل زمن التعرض (الزمن الذي يقضيه الشخص بجوار مصدر الإشعاع)</a:t>
            </a:r>
            <a:endParaRPr kumimoji="0" lang="en-US"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 بالتالي سوف تقل كميات الإشعاع التي يتعرض لها الشخص</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endParaRPr kumimoji="0" lang="ar-JO"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المسافة </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Distance: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كلما زادت المسافة بين الشخص وبين المصدر المشع</a:t>
            </a:r>
            <a:endParaRPr kumimoji="0" lang="ar-JO"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 قلت نسبة التعرض (حسب قانون التربيع العكسي</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الحواجز </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Shields: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بزيادة الحواجز حول المصدر المشع سوف تقلل التعرض.</a:t>
            </a:r>
            <a:endParaRPr kumimoji="0" lang="ar-JO"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 وكل نوع من أنواع الإشعاعات يتم وضع الحواجز المناسبة لعزله حسب قدرته علي الاختراق</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1098147" y="2071678"/>
            <a:ext cx="718863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800" b="0" i="0" u="sng" strike="noStrike" cap="none" normalizeH="0" baseline="0" dirty="0" smtClean="0">
                <a:ln>
                  <a:noFill/>
                </a:ln>
                <a:solidFill>
                  <a:srgbClr val="008080"/>
                </a:solidFill>
                <a:effectLst/>
                <a:latin typeface="Courier New" pitchFamily="49" charset="0"/>
                <a:ea typeface="Times New Roman" pitchFamily="18" charset="0"/>
                <a:cs typeface="Courier New" pitchFamily="49" charset="0"/>
              </a:rPr>
              <a:t>O</a:t>
            </a:r>
          </a:p>
          <a:p>
            <a:pPr marL="0" marR="0" lvl="0" indent="0" algn="r" defTabSz="914400" rtl="1" eaLnBrk="1" fontAlgn="base" latinLnBrk="0" hangingPunct="1">
              <a:lnSpc>
                <a:spcPct val="100000"/>
              </a:lnSpc>
              <a:spcBef>
                <a:spcPct val="0"/>
              </a:spcBef>
              <a:spcAft>
                <a:spcPct val="0"/>
              </a:spcAft>
              <a:buClrTx/>
              <a:buSzTx/>
              <a:buFontTx/>
              <a:buNone/>
              <a:tabLst/>
            </a:pPr>
            <a:endParaRPr lang="en-US" u="sng" dirty="0" smtClean="0">
              <a:solidFill>
                <a:srgbClr val="008080"/>
              </a:solidFill>
              <a:latin typeface="Courier New" pitchFamily="49" charset="0"/>
              <a:ea typeface="Times New Roman" pitchFamily="18" charset="0"/>
              <a:cs typeface="Courier New" pitchFamily="49" charset="0"/>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en-US" sz="1800" b="0" i="0" u="sng" strike="noStrike" cap="none" normalizeH="0" baseline="0" dirty="0" smtClean="0">
                <a:ln>
                  <a:noFill/>
                </a:ln>
                <a:solidFill>
                  <a:srgbClr val="008080"/>
                </a:solidFill>
                <a:effectLst/>
                <a:latin typeface="Courier New" pitchFamily="49" charset="0"/>
                <a:ea typeface="Times New Roman" pitchFamily="18" charset="0"/>
                <a:cs typeface="Courier New" pitchFamily="49" charset="0"/>
              </a:rPr>
              <a:t> </a:t>
            </a:r>
            <a:r>
              <a:rPr kumimoji="0" lang="ar-SA" sz="1800" b="1"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الوقاية من الإشعاعات المؤينة</a:t>
            </a:r>
            <a:r>
              <a:rPr kumimoji="0" lang="en-US" sz="1800" b="1"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v </a:t>
            </a:r>
            <a:r>
              <a:rPr kumimoji="0" lang="ar-SA" sz="1800" b="1"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في حالة التعامل مع إشعاعات من جسيمات ألفا فان إجراءات الوقاية تتمثل في التالي</a:t>
            </a:r>
            <a:r>
              <a:rPr kumimoji="0" lang="en-US" sz="1800" b="1"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يمكن إيقاف هذه الجسيمات بطبقة رقيقة من الورق لكون خطرها الخارجي سطحي</a:t>
            </a:r>
            <a:endParaRPr kumimoji="0" lang="en-US"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 لذا يتوجب الحذر عند العمل مع مواد مشعة مصدرة لهذه الجسيمات لئلا تحدث أي تلوث</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أما إذا دخلت عن طريق الفم فالخطر منها كبير جدًا وخاصة إذا كان نصف عمر المواد المشعة طويلا</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يجب الابتعاد ماأمكن عن استخدام هذه المواد وارتداء الألبسة الواقية المناسبة أثناء العمل</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48102825" y="1"/>
            <a:ext cx="57246825" cy="2436051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600" b="1" i="0" u="sng" strike="noStrike" cap="none" normalizeH="0" baseline="0" dirty="0" smtClean="0">
                <a:ln>
                  <a:noFill/>
                </a:ln>
                <a:solidFill>
                  <a:srgbClr val="FF0000"/>
                </a:solidFill>
                <a:effectLst/>
                <a:latin typeface="Arial" pitchFamily="34" charset="0"/>
                <a:cs typeface="Simplified Arabic" pitchFamily="2" charset="-78"/>
              </a:rPr>
              <a:t>الإشعاعات:</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ar-SA" sz="1600" b="0" i="0" u="none" strike="noStrike" cap="none" normalizeH="0" baseline="0" dirty="0" smtClean="0">
                <a:ln>
                  <a:noFill/>
                </a:ln>
                <a:solidFill>
                  <a:schemeClr val="tx1"/>
                </a:solidFill>
                <a:effectLst/>
                <a:latin typeface="Arial" pitchFamily="34" charset="0"/>
                <a:cs typeface="Simplified Arabic" pitchFamily="2" charset="-78"/>
              </a:rPr>
              <a:t>توجد الإشعاعات في كل جزء من حياتنا. والإشعاعات قد تحدث بطريقة طبيعية في الأرض ويمكن أن تصل إلينا من الإشعاعات القادمة من الفضاء المحيط بنا. وكذلك يمكن أن تحدث الإشعاعات طبيعيا في الماء الذي نشربه أو في التربةِ ِوفي مواد البناء (عنصر الرادون من الأرض والعناصر المشعة الموجودة في الأرض).وقد تحدث الإشعاعات نتيجة صناعتها بواسطة الإنسان مثل الأشعة السينية، محطات توليد الكهرباء بالطاقة الذرية أيضا في كاشفات الدخان.</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ar-SA" sz="1600" b="0" i="0" u="none" strike="noStrike" cap="none" normalizeH="0" baseline="0" dirty="0" smtClean="0">
                <a:ln>
                  <a:noFill/>
                </a:ln>
                <a:solidFill>
                  <a:schemeClr val="tx1"/>
                </a:solidFill>
                <a:effectLst/>
                <a:latin typeface="Arial" pitchFamily="34" charset="0"/>
                <a:cs typeface="Simplified Arabic" pitchFamily="2" charset="-78"/>
              </a:rPr>
              <a:t>ويُعرف الإشعاع بأنه إصدار طاقة على شكل أمواج أو جسيمات من مصادر طبيعية أو صناعية.</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ar-SA" sz="1600" b="0" i="0" u="none" strike="noStrike" cap="none" normalizeH="0" baseline="0" dirty="0" smtClean="0">
                <a:ln>
                  <a:noFill/>
                </a:ln>
                <a:solidFill>
                  <a:srgbClr val="002060"/>
                </a:solidFill>
                <a:effectLst/>
                <a:latin typeface="Wingdings" pitchFamily="2" charset="2"/>
                <a:cs typeface="Arial" pitchFamily="34" charset="0"/>
              </a:rPr>
              <a:t>§ </a:t>
            </a:r>
            <a:r>
              <a:rPr kumimoji="0" lang="ar-SA" sz="1600" b="1" i="0" u="none" strike="noStrike" cap="none" normalizeH="0" baseline="0" dirty="0" smtClean="0">
                <a:ln>
                  <a:noFill/>
                </a:ln>
                <a:solidFill>
                  <a:srgbClr val="002060"/>
                </a:solidFill>
                <a:effectLst/>
                <a:latin typeface="Arial" pitchFamily="34" charset="0"/>
                <a:cs typeface="Simplified Arabic" pitchFamily="2" charset="-78"/>
              </a:rPr>
              <a:t>مصادر الإشعاعات:</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ar-SA" sz="1600" b="0" i="0" u="none" strike="noStrike" cap="none" normalizeH="0" baseline="0" dirty="0" smtClean="0">
                <a:ln>
                  <a:noFill/>
                </a:ln>
                <a:solidFill>
                  <a:schemeClr val="tx1"/>
                </a:solidFill>
                <a:effectLst/>
                <a:latin typeface="Arial"/>
                <a:cs typeface="Arial" pitchFamily="34" charset="0"/>
              </a:rPr>
              <a:t>· </a:t>
            </a:r>
            <a:r>
              <a:rPr kumimoji="0" lang="ar-SA" sz="1600" b="1" i="0" u="none" strike="noStrike" cap="none" normalizeH="0" baseline="0" dirty="0" smtClean="0">
                <a:ln>
                  <a:noFill/>
                </a:ln>
                <a:solidFill>
                  <a:schemeClr val="tx1"/>
                </a:solidFill>
                <a:effectLst/>
                <a:latin typeface="Arial" pitchFamily="34" charset="0"/>
                <a:cs typeface="Simplified Arabic" pitchFamily="2" charset="-78"/>
              </a:rPr>
              <a:t>مصادر طبيعية: </a:t>
            </a:r>
            <a:r>
              <a:rPr kumimoji="0" lang="ar-SA" sz="1600" b="0" i="0" u="none" strike="noStrike" cap="none" normalizeH="0" baseline="0" dirty="0" smtClean="0">
                <a:ln>
                  <a:noFill/>
                </a:ln>
                <a:solidFill>
                  <a:schemeClr val="tx1"/>
                </a:solidFill>
                <a:effectLst/>
                <a:latin typeface="Arial" pitchFamily="34" charset="0"/>
                <a:cs typeface="Simplified Arabic" pitchFamily="2" charset="-78"/>
              </a:rPr>
              <a:t>وتنقسم إلى الأنواع التالية :</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chemeClr val="tx1"/>
                </a:solidFill>
                <a:effectLst/>
                <a:latin typeface="Arial"/>
                <a:cs typeface="Arial" pitchFamily="34" charset="0"/>
              </a:rPr>
              <a:t>ü</a:t>
            </a:r>
            <a:r>
              <a:rPr kumimoji="0" lang="ar-SA" sz="1600" b="1" i="0" u="none" strike="noStrike" cap="none" normalizeH="0" baseline="0" dirty="0" smtClean="0">
                <a:ln>
                  <a:noFill/>
                </a:ln>
                <a:solidFill>
                  <a:schemeClr val="tx1"/>
                </a:solidFill>
                <a:effectLst/>
                <a:latin typeface="Wingdings" pitchFamily="2" charset="2"/>
                <a:cs typeface="Arial" pitchFamily="34" charset="0"/>
              </a:rPr>
              <a:t> </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أشعة كونية: </a:t>
            </a:r>
            <a:r>
              <a:rPr kumimoji="0" lang="ar-SA" sz="1600" b="0" i="0" u="none" strike="noStrike" cap="none" normalizeH="0" baseline="0" dirty="0" smtClean="0">
                <a:ln>
                  <a:noFill/>
                </a:ln>
                <a:solidFill>
                  <a:schemeClr val="tx1"/>
                </a:solidFill>
                <a:effectLst/>
                <a:latin typeface="Arial" pitchFamily="34" charset="0"/>
                <a:cs typeface="Simplified Arabic" pitchFamily="2" charset="-78"/>
              </a:rPr>
              <a:t>التي تنشأ بين النجوم وفي الفضاء الخارجي ومن الانفجارات الشمسية.</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chemeClr val="tx1"/>
                </a:solidFill>
                <a:effectLst/>
                <a:latin typeface="Arial"/>
                <a:cs typeface="Arial" pitchFamily="34" charset="0"/>
              </a:rPr>
              <a:t>ü</a:t>
            </a:r>
            <a:r>
              <a:rPr kumimoji="0" lang="ar-SA" sz="1600" b="1" i="0" u="none" strike="noStrike" cap="none" normalizeH="0" baseline="0" dirty="0" smtClean="0">
                <a:ln>
                  <a:noFill/>
                </a:ln>
                <a:solidFill>
                  <a:schemeClr val="tx1"/>
                </a:solidFill>
                <a:effectLst/>
                <a:latin typeface="Wingdings" pitchFamily="2" charset="2"/>
                <a:cs typeface="Arial" pitchFamily="34" charset="0"/>
              </a:rPr>
              <a:t> </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أشعة أرضية: </a:t>
            </a:r>
            <a:r>
              <a:rPr kumimoji="0" lang="ar-SA" sz="1600" b="0" i="0" u="none" strike="noStrike" cap="none" normalizeH="0" baseline="0" dirty="0" smtClean="0">
                <a:ln>
                  <a:noFill/>
                </a:ln>
                <a:solidFill>
                  <a:schemeClr val="tx1"/>
                </a:solidFill>
                <a:effectLst/>
                <a:latin typeface="Arial" pitchFamily="34" charset="0"/>
                <a:cs typeface="Simplified Arabic" pitchFamily="2" charset="-78"/>
              </a:rPr>
              <a:t>منبعثة من باطن الأرض وسطحها بفعل وجود بعض المواد المشعة في الصخور كالبوتاسيوم واليورانيوم وغاز الرادون المشع الذي يتسرب من الأرض في كل أنحاء العالم بفعل تفكك بعض الفلزات المشعة كاليورانيوم.</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ar-SA" sz="1800" b="0" i="0" u="none" strike="noStrike" cap="none" normalizeH="0" baseline="0" dirty="0" smtClean="0">
                <a:ln>
                  <a:noFill/>
                </a:ln>
                <a:solidFill>
                  <a:schemeClr val="tx1"/>
                </a:solidFill>
                <a:effectLst/>
                <a:latin typeface="Arial" pitchFamily="34" charset="0"/>
                <a:cs typeface="Arial" pitchFamily="34" charset="0"/>
              </a:rPr>
              <a:t/>
            </a:r>
            <a:br>
              <a:rPr kumimoji="0" lang="ar-SA" sz="1800" b="0" i="0" u="none" strike="noStrike" cap="none" normalizeH="0" baseline="0" dirty="0" smtClean="0">
                <a:ln>
                  <a:noFill/>
                </a:ln>
                <a:solidFill>
                  <a:schemeClr val="tx1"/>
                </a:solidFill>
                <a:effectLst/>
                <a:latin typeface="Arial" pitchFamily="34" charset="0"/>
                <a:cs typeface="Arial" pitchFamily="34" charset="0"/>
              </a:rPr>
            </a:br>
            <a:r>
              <a:rPr kumimoji="0" lang="ar-SA" sz="1600" b="0" i="0" u="none" strike="noStrike" cap="none" normalizeH="0" baseline="0" dirty="0" smtClean="0">
                <a:ln>
                  <a:noFill/>
                </a:ln>
                <a:solidFill>
                  <a:schemeClr val="tx1"/>
                </a:solidFill>
                <a:effectLst/>
                <a:latin typeface="Arial"/>
                <a:cs typeface="Arial" pitchFamily="34" charset="0"/>
              </a:rPr>
              <a:t>· </a:t>
            </a:r>
            <a:r>
              <a:rPr kumimoji="0" lang="ar-SA" sz="1600" b="1" i="0" u="none" strike="noStrike" cap="none" normalizeH="0" baseline="0" dirty="0" smtClean="0">
                <a:ln>
                  <a:noFill/>
                </a:ln>
                <a:solidFill>
                  <a:schemeClr val="tx1"/>
                </a:solidFill>
                <a:effectLst/>
                <a:latin typeface="Arial" pitchFamily="34" charset="0"/>
                <a:cs typeface="Simplified Arabic" pitchFamily="2" charset="-78"/>
              </a:rPr>
              <a:t>مصادر صناعية: </a:t>
            </a:r>
            <a:r>
              <a:rPr kumimoji="0" lang="ar-SA" sz="1600" b="0" i="0" u="none" strike="noStrike" cap="none" normalizeH="0" baseline="0" dirty="0" smtClean="0">
                <a:ln>
                  <a:noFill/>
                </a:ln>
                <a:solidFill>
                  <a:schemeClr val="tx1"/>
                </a:solidFill>
                <a:effectLst/>
                <a:latin typeface="Arial" pitchFamily="34" charset="0"/>
                <a:cs typeface="Simplified Arabic" pitchFamily="2" charset="-78"/>
              </a:rPr>
              <a:t>وتنقسم إلى الأنواع التا</a:t>
            </a:r>
            <a:r>
              <a:rPr kumimoji="0" lang="ar-JO" sz="1600" b="0" i="0" u="none" strike="noStrike" cap="none" normalizeH="0" baseline="0" dirty="0" smtClean="0">
                <a:ln>
                  <a:noFill/>
                </a:ln>
                <a:solidFill>
                  <a:schemeClr val="tx1"/>
                </a:solidFill>
                <a:effectLst/>
                <a:latin typeface="Arial" pitchFamily="34" charset="0"/>
                <a:cs typeface="Simplified Arabic" pitchFamily="2" charset="-78"/>
              </a:rPr>
              <a:t>ليه</a:t>
            </a:r>
          </a:p>
          <a:p>
            <a:pPr marL="0" marR="0" lvl="0" indent="0" algn="r" defTabSz="914400" rtl="1" eaLnBrk="1" fontAlgn="base" latinLnBrk="0" hangingPunct="1">
              <a:lnSpc>
                <a:spcPct val="100000"/>
              </a:lnSpc>
              <a:spcBef>
                <a:spcPct val="0"/>
              </a:spcBef>
              <a:spcAft>
                <a:spcPct val="0"/>
              </a:spcAft>
              <a:buClrTx/>
              <a:buSzTx/>
              <a:buFontTx/>
              <a:buNone/>
              <a:tabLst/>
            </a:pP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rgbClr val="FF0000"/>
                </a:solidFill>
                <a:effectLst/>
                <a:latin typeface="Arial"/>
                <a:cs typeface="Arial" pitchFamily="34" charset="0"/>
              </a:rPr>
              <a:t>ü</a:t>
            </a:r>
            <a:r>
              <a:rPr kumimoji="0" lang="ar-SA" sz="1600" b="1" i="0" u="none" strike="noStrike" cap="none" normalizeH="0" baseline="0" dirty="0" smtClean="0">
                <a:ln>
                  <a:noFill/>
                </a:ln>
                <a:solidFill>
                  <a:srgbClr val="FF0000"/>
                </a:solidFill>
                <a:effectLst/>
                <a:latin typeface="Wingdings" pitchFamily="2" charset="2"/>
                <a:cs typeface="Arial" pitchFamily="34" charset="0"/>
              </a:rPr>
              <a:t> </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أجهزة توليد الأشعة السينية.</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chemeClr val="tx1"/>
                </a:solidFill>
                <a:effectLst/>
                <a:latin typeface="Arial"/>
                <a:cs typeface="Arial" pitchFamily="34" charset="0"/>
              </a:rPr>
              <a:t>ü</a:t>
            </a:r>
            <a:r>
              <a:rPr kumimoji="0" lang="ar-SA" sz="1600" b="1" i="0" u="none" strike="noStrike" cap="none" normalizeH="0" baseline="0" dirty="0" smtClean="0">
                <a:ln>
                  <a:noFill/>
                </a:ln>
                <a:solidFill>
                  <a:schemeClr val="tx1"/>
                </a:solidFill>
                <a:effectLst/>
                <a:latin typeface="Wingdings" pitchFamily="2" charset="2"/>
                <a:cs typeface="Arial" pitchFamily="34" charset="0"/>
              </a:rPr>
              <a:t> </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في مجال التعليم والبحث العلمي:</a:t>
            </a:r>
            <a:r>
              <a:rPr kumimoji="0" lang="ar-SA" sz="1600" b="0" i="0" u="none" strike="noStrike" cap="none" normalizeH="0" baseline="0" dirty="0" smtClean="0">
                <a:ln>
                  <a:noFill/>
                </a:ln>
                <a:solidFill>
                  <a:schemeClr val="tx1"/>
                </a:solidFill>
                <a:effectLst/>
                <a:latin typeface="Arial" pitchFamily="34" charset="0"/>
                <a:cs typeface="Simplified Arabic" pitchFamily="2" charset="-78"/>
              </a:rPr>
              <a:t> مختبرات الفيزياء النووية، بحوث الصيدلة الإشعاعية، التطبيقات الزراعية.</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chemeClr val="tx1"/>
                </a:solidFill>
                <a:effectLst/>
                <a:latin typeface="Arial"/>
                <a:cs typeface="Arial" pitchFamily="34" charset="0"/>
              </a:rPr>
              <a:t>ü</a:t>
            </a:r>
            <a:r>
              <a:rPr kumimoji="0" lang="ar-SA" sz="1600" b="1" i="0" u="none" strike="noStrike" cap="none" normalizeH="0" baseline="0" dirty="0" smtClean="0">
                <a:ln>
                  <a:noFill/>
                </a:ln>
                <a:solidFill>
                  <a:schemeClr val="tx1"/>
                </a:solidFill>
                <a:effectLst/>
                <a:latin typeface="Wingdings" pitchFamily="2" charset="2"/>
                <a:cs typeface="Arial" pitchFamily="34" charset="0"/>
              </a:rPr>
              <a:t> </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المصادر الطبية:</a:t>
            </a:r>
            <a:r>
              <a:rPr kumimoji="0" lang="ar-SA" sz="1600" b="0" i="0" u="none" strike="noStrike" cap="none" normalizeH="0" baseline="0" dirty="0" smtClean="0">
                <a:ln>
                  <a:noFill/>
                </a:ln>
                <a:solidFill>
                  <a:schemeClr val="tx1"/>
                </a:solidFill>
                <a:effectLst/>
                <a:latin typeface="Arial" pitchFamily="34" charset="0"/>
                <a:cs typeface="Simplified Arabic" pitchFamily="2" charset="-78"/>
              </a:rPr>
              <a:t> تطبيقات إشعاعية تشخيصية وتداخلية، معالجة إشعاعية، طب نووي.</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rgbClr val="FF0000"/>
                </a:solidFill>
                <a:effectLst/>
                <a:latin typeface="Arial"/>
                <a:cs typeface="Arial" pitchFamily="34" charset="0"/>
              </a:rPr>
              <a:t>ü</a:t>
            </a:r>
            <a:r>
              <a:rPr kumimoji="0" lang="ar-SA" sz="1600" b="1" i="0" u="none" strike="noStrike" cap="none" normalizeH="0" baseline="0" dirty="0" smtClean="0">
                <a:ln>
                  <a:noFill/>
                </a:ln>
                <a:solidFill>
                  <a:srgbClr val="FF0000"/>
                </a:solidFill>
                <a:effectLst/>
                <a:latin typeface="Wingdings" pitchFamily="2" charset="2"/>
                <a:cs typeface="Arial" pitchFamily="34" charset="0"/>
              </a:rPr>
              <a:t> </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المفاعلات والتفجيرات النووية.</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chemeClr val="tx1"/>
                </a:solidFill>
                <a:effectLst/>
                <a:latin typeface="Arial"/>
                <a:cs typeface="Arial" pitchFamily="34" charset="0"/>
              </a:rPr>
              <a:t>ü</a:t>
            </a:r>
            <a:r>
              <a:rPr kumimoji="0" lang="ar-SA" sz="1600" b="1" i="0" u="none" strike="noStrike" cap="none" normalizeH="0" baseline="0" dirty="0" smtClean="0">
                <a:ln>
                  <a:noFill/>
                </a:ln>
                <a:solidFill>
                  <a:schemeClr val="tx1"/>
                </a:solidFill>
                <a:effectLst/>
                <a:latin typeface="Wingdings" pitchFamily="2" charset="2"/>
                <a:cs typeface="Arial" pitchFamily="34" charset="0"/>
              </a:rPr>
              <a:t> </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الممارسات الإشعاعية في المجال الصناعي والزراعي:</a:t>
            </a:r>
            <a:r>
              <a:rPr kumimoji="0" lang="ar-SA" sz="1600" b="0" i="0" u="none" strike="noStrike" cap="none" normalizeH="0" baseline="0" dirty="0" smtClean="0">
                <a:ln>
                  <a:noFill/>
                </a:ln>
                <a:solidFill>
                  <a:schemeClr val="tx1"/>
                </a:solidFill>
                <a:effectLst/>
                <a:latin typeface="Arial" pitchFamily="34" charset="0"/>
                <a:cs typeface="Simplified Arabic" pitchFamily="2" charset="-78"/>
              </a:rPr>
              <a:t> تصوير إشعاعي صناعي، سبر آبار، مقاييس نووية، مقاييس رطوبة وكثافة.</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ar-SA" sz="1800" b="0" i="0" u="none" strike="noStrike" cap="none" normalizeH="0" baseline="0" dirty="0" smtClean="0">
                <a:ln>
                  <a:noFill/>
                </a:ln>
                <a:solidFill>
                  <a:schemeClr val="tx1"/>
                </a:solidFill>
                <a:effectLst/>
                <a:latin typeface="Arial" pitchFamily="34" charset="0"/>
                <a:cs typeface="Arial" pitchFamily="34" charset="0"/>
              </a:rPr>
              <a:t/>
            </a:r>
            <a:br>
              <a:rPr kumimoji="0" lang="ar-SA" sz="1800" b="0" i="0" u="none" strike="noStrike" cap="none" normalizeH="0" baseline="0" dirty="0" smtClean="0">
                <a:ln>
                  <a:noFill/>
                </a:ln>
                <a:solidFill>
                  <a:schemeClr val="tx1"/>
                </a:solidFill>
                <a:effectLst/>
                <a:latin typeface="Arial" pitchFamily="34" charset="0"/>
                <a:cs typeface="Arial" pitchFamily="34" charset="0"/>
              </a:rPr>
            </a:br>
            <a:r>
              <a:rPr kumimoji="0" lang="ar-SA" sz="1600" b="0" i="0" u="none" strike="noStrike" cap="none" normalizeH="0" baseline="0" dirty="0" smtClean="0">
                <a:ln>
                  <a:noFill/>
                </a:ln>
                <a:solidFill>
                  <a:srgbClr val="002060"/>
                </a:solidFill>
                <a:effectLst/>
                <a:latin typeface="Wingdings" pitchFamily="2" charset="2"/>
                <a:cs typeface="Arial" pitchFamily="34" charset="0"/>
              </a:rPr>
              <a:t>§ </a:t>
            </a:r>
            <a:r>
              <a:rPr kumimoji="0" lang="ar-SA" sz="1600" b="1" i="0" u="none" strike="noStrike" cap="none" normalizeH="0" baseline="0" dirty="0" smtClean="0">
                <a:ln>
                  <a:noFill/>
                </a:ln>
                <a:solidFill>
                  <a:srgbClr val="0070C0"/>
                </a:solidFill>
                <a:effectLst/>
                <a:latin typeface="Arial" pitchFamily="34" charset="0"/>
                <a:cs typeface="Simplified Arabic" pitchFamily="2" charset="-78"/>
              </a:rPr>
              <a:t>أنواع الإشعاع: </a:t>
            </a:r>
            <a:r>
              <a:rPr kumimoji="0" lang="ar-SA" sz="1600" b="0" i="0" u="none" strike="noStrike" cap="none" normalizeH="0" baseline="0" dirty="0" smtClean="0">
                <a:ln>
                  <a:noFill/>
                </a:ln>
                <a:solidFill>
                  <a:schemeClr val="tx1"/>
                </a:solidFill>
                <a:effectLst/>
                <a:latin typeface="Arial" pitchFamily="34" charset="0"/>
                <a:cs typeface="Simplified Arabic" pitchFamily="2" charset="-78"/>
              </a:rPr>
              <a:t>تنقسم الإشعاعات من حيث تأثيرها على الإنسان والبيئة إلى نوعين هما:</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ar-SA" sz="1800" b="0" i="0" u="none" strike="noStrike" cap="none" normalizeH="0" baseline="0" dirty="0" smtClean="0">
                <a:ln>
                  <a:noFill/>
                </a:ln>
                <a:solidFill>
                  <a:schemeClr val="tx1"/>
                </a:solidFill>
                <a:effectLst/>
                <a:latin typeface="Arial" pitchFamily="34" charset="0"/>
                <a:cs typeface="Arial" pitchFamily="34" charset="0"/>
              </a:rPr>
              <a:t/>
            </a:r>
            <a:br>
              <a:rPr kumimoji="0" lang="ar-SA" sz="1800" b="0" i="0" u="none" strike="noStrike" cap="none" normalizeH="0" baseline="0" dirty="0" smtClean="0">
                <a:ln>
                  <a:noFill/>
                </a:ln>
                <a:solidFill>
                  <a:schemeClr val="tx1"/>
                </a:solidFill>
                <a:effectLst/>
                <a:latin typeface="Arial" pitchFamily="34" charset="0"/>
                <a:cs typeface="Arial" pitchFamily="34" charset="0"/>
              </a:rPr>
            </a:br>
            <a:r>
              <a:rPr kumimoji="0" lang="ar-SA" sz="1600" b="0" i="0" u="none" strike="noStrike" cap="none" normalizeH="0" baseline="0" dirty="0" smtClean="0">
                <a:ln>
                  <a:noFill/>
                </a:ln>
                <a:solidFill>
                  <a:schemeClr val="tx1"/>
                </a:solidFill>
                <a:effectLst/>
                <a:latin typeface="Arial"/>
                <a:cs typeface="Arial" pitchFamily="34" charset="0"/>
              </a:rPr>
              <a:t>· </a:t>
            </a:r>
            <a:r>
              <a:rPr kumimoji="0" lang="ar-SA" sz="1600" b="1" i="0" u="none" strike="noStrike" cap="none" normalizeH="0" baseline="0" dirty="0" smtClean="0">
                <a:ln>
                  <a:noFill/>
                </a:ln>
                <a:solidFill>
                  <a:srgbClr val="FF0000"/>
                </a:solidFill>
                <a:effectLst/>
                <a:latin typeface="Arial" pitchFamily="34" charset="0"/>
                <a:cs typeface="Simplified Arabic" pitchFamily="2" charset="-78"/>
              </a:rPr>
              <a:t>الإشعاعات المؤينة: </a:t>
            </a:r>
            <a:r>
              <a:rPr kumimoji="0" lang="ar-SA" sz="1600" b="0" i="0" u="none" strike="noStrike" cap="none" normalizeH="0" baseline="0" dirty="0" smtClean="0">
                <a:ln>
                  <a:noFill/>
                </a:ln>
                <a:solidFill>
                  <a:schemeClr val="tx1"/>
                </a:solidFill>
                <a:effectLst/>
                <a:latin typeface="Arial" pitchFamily="34" charset="0"/>
                <a:cs typeface="Simplified Arabic" pitchFamily="2" charset="-78"/>
              </a:rPr>
              <a:t>تحمل شحنات موجبة وسالبة ذات نشاط كيميائي عالي يدفعها للتفاعل مع مكونات الخلايا الحية مما يسبب تأذي الخلايا وموتها، وأنواعها هي:</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rgbClr val="FF0000"/>
                </a:solidFill>
                <a:effectLst/>
                <a:latin typeface="Arial"/>
                <a:cs typeface="Arial" pitchFamily="34" charset="0"/>
              </a:rPr>
              <a:t>ü</a:t>
            </a:r>
            <a:r>
              <a:rPr kumimoji="0" lang="ar-SA" sz="1600" b="1" i="0" u="none" strike="noStrike" cap="none" normalizeH="0" baseline="0" dirty="0" smtClean="0">
                <a:ln>
                  <a:noFill/>
                </a:ln>
                <a:solidFill>
                  <a:srgbClr val="FF0000"/>
                </a:solidFill>
                <a:effectLst/>
                <a:latin typeface="Wingdings" pitchFamily="2" charset="2"/>
                <a:cs typeface="Arial" pitchFamily="34" charset="0"/>
              </a:rPr>
              <a:t> </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أشعة ألفا: </a:t>
            </a:r>
            <a:r>
              <a:rPr kumimoji="0" lang="ar-SA" sz="1600" b="0" i="0" u="none" strike="noStrike" cap="none" normalizeH="0" baseline="0" dirty="0" smtClean="0">
                <a:ln>
                  <a:noFill/>
                </a:ln>
                <a:solidFill>
                  <a:srgbClr val="0070C0"/>
                </a:solidFill>
                <a:effectLst/>
                <a:latin typeface="Arial" pitchFamily="34" charset="0"/>
                <a:cs typeface="Simplified Arabic" pitchFamily="2" charset="-78"/>
              </a:rPr>
              <a:t>قوة الاختراق لجسيمات ألفا ضعيفة جدا حيث أنها تفقد طاقتها بمجرد خروجها من العنصر المشع. ومن الممكن أن تسبب أذي وضرر صحي في الأنسجة خلال المسار البسيط ويتم امتصاص هذه الأشعة بالجزء الخارجي من جلد الإنسان ولذلك لا تعتبر جسيمات ألفا ذات ضرر خارج الجسم ولكن من الممكن أن تسبب ضرر كبير إذا تم استنشاقها أو بلعها.</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rgbClr val="FF0000"/>
                </a:solidFill>
                <a:effectLst/>
                <a:latin typeface="Arial"/>
                <a:cs typeface="Arial" pitchFamily="34" charset="0"/>
              </a:rPr>
              <a:t>ü</a:t>
            </a:r>
            <a:r>
              <a:rPr kumimoji="0" lang="ar-SA" sz="1600" b="1" i="0" u="none" strike="noStrike" cap="none" normalizeH="0" baseline="0" dirty="0" smtClean="0">
                <a:ln>
                  <a:noFill/>
                </a:ln>
                <a:solidFill>
                  <a:srgbClr val="FF0000"/>
                </a:solidFill>
                <a:effectLst/>
                <a:latin typeface="Wingdings" pitchFamily="2" charset="2"/>
                <a:cs typeface="Arial" pitchFamily="34" charset="0"/>
              </a:rPr>
              <a:t> </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أشعة بيتا:</a:t>
            </a:r>
            <a:r>
              <a:rPr kumimoji="0" lang="ar-SA" sz="1600" b="0" i="0" u="none" strike="noStrike" cap="none" normalizeH="0" baseline="0" dirty="0" smtClean="0">
                <a:ln>
                  <a:noFill/>
                </a:ln>
                <a:solidFill>
                  <a:srgbClr val="0070C0"/>
                </a:solidFill>
                <a:effectLst/>
                <a:latin typeface="Arial" pitchFamily="34" charset="0"/>
                <a:cs typeface="Simplified Arabic" pitchFamily="2" charset="-78"/>
              </a:rPr>
              <a:t> قوة الاختراق والنفاذ لدقائق بيتا أكبر من قوة النفاذ لأشعة ألفا. وبعض دقائق بيتا يمكنها اختراق الجلد وإحداث تلف به وهي شديدة الخطورة إذا تم استنشاق أبخرة أو بلع المادة التي تنبعث منها أشعة بيتا.</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rgbClr val="FF0000"/>
                </a:solidFill>
                <a:effectLst/>
                <a:latin typeface="Arial"/>
                <a:cs typeface="Arial" pitchFamily="34" charset="0"/>
              </a:rPr>
              <a:t>ü</a:t>
            </a:r>
            <a:r>
              <a:rPr kumimoji="0" lang="ar-SA" sz="1600" b="1" i="0" u="none" strike="noStrike" cap="none" normalizeH="0" baseline="0" dirty="0" smtClean="0">
                <a:ln>
                  <a:noFill/>
                </a:ln>
                <a:solidFill>
                  <a:srgbClr val="FF0000"/>
                </a:solidFill>
                <a:effectLst/>
                <a:latin typeface="Wingdings" pitchFamily="2" charset="2"/>
                <a:cs typeface="Arial" pitchFamily="34" charset="0"/>
              </a:rPr>
              <a:t> </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أشعة جاما: </a:t>
            </a:r>
            <a:r>
              <a:rPr kumimoji="0" lang="ar-SA" sz="1600" b="0" i="0" u="none" strike="noStrike" cap="none" normalizeH="0" baseline="0" dirty="0" smtClean="0">
                <a:ln>
                  <a:noFill/>
                </a:ln>
                <a:solidFill>
                  <a:srgbClr val="0070C0"/>
                </a:solidFill>
                <a:effectLst/>
                <a:latin typeface="Arial" pitchFamily="34" charset="0"/>
                <a:cs typeface="Simplified Arabic" pitchFamily="2" charset="-78"/>
              </a:rPr>
              <a:t>ذات قوة اختراق عالية جدا ويمكنها بسهولة اختراق جسم الإنسان أو امتصاصها بواسطة الأنسجة ولذلك تشكل خطرا إشعاعيا عاليا علي الإنسان.</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rgbClr val="FF0000"/>
                </a:solidFill>
                <a:effectLst/>
                <a:latin typeface="Arial"/>
                <a:cs typeface="Arial" pitchFamily="34" charset="0"/>
              </a:rPr>
              <a:t>ü</a:t>
            </a:r>
            <a:r>
              <a:rPr kumimoji="0" lang="ar-SA" sz="1600" b="1" i="0" u="none" strike="noStrike" cap="none" normalizeH="0" baseline="0" dirty="0" smtClean="0">
                <a:ln>
                  <a:noFill/>
                </a:ln>
                <a:solidFill>
                  <a:srgbClr val="FF0000"/>
                </a:solidFill>
                <a:effectLst/>
                <a:latin typeface="Wingdings" pitchFamily="2" charset="2"/>
                <a:cs typeface="Arial" pitchFamily="34" charset="0"/>
              </a:rPr>
              <a:t> </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الأشعة السينية: </a:t>
            </a:r>
            <a:r>
              <a:rPr kumimoji="0" lang="ar-SA" sz="1600" b="0" i="0" u="none" strike="noStrike" cap="none" normalizeH="0" baseline="0" dirty="0" smtClean="0">
                <a:ln>
                  <a:noFill/>
                </a:ln>
                <a:solidFill>
                  <a:srgbClr val="0070C0"/>
                </a:solidFill>
                <a:effectLst/>
                <a:latin typeface="Arial" pitchFamily="34" charset="0"/>
                <a:cs typeface="Simplified Arabic" pitchFamily="2" charset="-78"/>
              </a:rPr>
              <a:t>خواصها شبيهة بخواص أشعة جاما ولكن تختلف في المصدر حيث تنبعث الأشعة السينية من عمليات خارج نواة الذرة بينما تنبعث أشعة جاما من داخل نواة الذرة. وقوة الاختراق والنفاذية للأشعة السينية أقل من أشعة جاما، وتعتبر من أكثر مصادر تعرض الإنسان للإشعاع حيث يتم استخدامها في عديد من العمليات الصناعية </a:t>
            </a:r>
            <a:r>
              <a:rPr kumimoji="0" lang="ar-SA" sz="1600" b="0" i="0" u="none" strike="noStrike" cap="none" normalizeH="0" baseline="0" dirty="0" smtClean="0">
                <a:ln>
                  <a:noFill/>
                </a:ln>
                <a:solidFill>
                  <a:srgbClr val="0070C0"/>
                </a:solidFill>
                <a:effectLst/>
                <a:latin typeface="Arial"/>
                <a:cs typeface="Times New Roman" pitchFamily="18" charset="0"/>
              </a:rPr>
              <a:t>–</a:t>
            </a:r>
            <a:r>
              <a:rPr kumimoji="0" lang="ar-SA" sz="1600" b="0" i="0" u="none" strike="noStrike" cap="none" normalizeH="0" baseline="0" dirty="0" smtClean="0">
                <a:ln>
                  <a:noFill/>
                </a:ln>
                <a:solidFill>
                  <a:srgbClr val="0070C0"/>
                </a:solidFill>
                <a:effectLst/>
                <a:latin typeface="Arial" pitchFamily="34" charset="0"/>
                <a:cs typeface="Simplified Arabic" pitchFamily="2" charset="-78"/>
              </a:rPr>
              <a:t> الطبية.</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ar-SA" sz="1800" b="0" i="0" u="none" strike="noStrike" cap="none" normalizeH="0" baseline="0" dirty="0" smtClean="0">
                <a:ln>
                  <a:noFill/>
                </a:ln>
                <a:solidFill>
                  <a:schemeClr val="tx1"/>
                </a:solidFill>
                <a:effectLst/>
                <a:latin typeface="Arial" pitchFamily="34" charset="0"/>
                <a:cs typeface="Arial" pitchFamily="34" charset="0"/>
              </a:rPr>
              <a:t/>
            </a:r>
            <a:br>
              <a:rPr kumimoji="0" lang="ar-SA" sz="1800" b="0" i="0" u="none" strike="noStrike" cap="none" normalizeH="0" baseline="0" dirty="0" smtClean="0">
                <a:ln>
                  <a:noFill/>
                </a:ln>
                <a:solidFill>
                  <a:schemeClr val="tx1"/>
                </a:solidFill>
                <a:effectLst/>
                <a:latin typeface="Arial" pitchFamily="34" charset="0"/>
                <a:cs typeface="Arial" pitchFamily="34" charset="0"/>
              </a:rPr>
            </a:br>
            <a:r>
              <a:rPr kumimoji="0" lang="en-US" sz="1600" b="0" i="0" u="none" strike="noStrike" cap="none" normalizeH="0" baseline="0" dirty="0" smtClean="0">
                <a:ln>
                  <a:noFill/>
                </a:ln>
                <a:solidFill>
                  <a:srgbClr val="4F81BD"/>
                </a:solidFill>
                <a:effectLst/>
                <a:latin typeface="Courier New" pitchFamily="49" charset="0"/>
                <a:cs typeface="Courier New" pitchFamily="49" charset="0"/>
              </a:rPr>
              <a:t>o</a:t>
            </a:r>
            <a:r>
              <a:rPr kumimoji="0" lang="ar-SA" sz="1600" b="0" i="0" u="none" strike="noStrike" cap="none" normalizeH="0" baseline="0" dirty="0" smtClean="0">
                <a:ln>
                  <a:noFill/>
                </a:ln>
                <a:solidFill>
                  <a:srgbClr val="4F81BD"/>
                </a:solidFill>
                <a:effectLst/>
                <a:latin typeface="Courier New" pitchFamily="49" charset="0"/>
                <a:cs typeface="Courier New" pitchFamily="49" charset="0"/>
              </a:rPr>
              <a:t> </a:t>
            </a:r>
            <a:r>
              <a:rPr kumimoji="0" lang="ar-SA" sz="1600" b="1" i="0" u="none" strike="noStrike" cap="none" normalizeH="0" baseline="0" dirty="0" smtClean="0">
                <a:ln>
                  <a:noFill/>
                </a:ln>
                <a:solidFill>
                  <a:srgbClr val="4F81BD"/>
                </a:solidFill>
                <a:effectLst/>
                <a:latin typeface="Arial" pitchFamily="34" charset="0"/>
                <a:cs typeface="Simplified Arabic" pitchFamily="2" charset="-78"/>
              </a:rPr>
              <a:t>المهن المنطوية على خطر التعرّض إلى الإشعاعات المؤينة:</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chemeClr val="tx1"/>
                </a:solidFill>
                <a:effectLst/>
                <a:latin typeface="Arial"/>
                <a:cs typeface="Arial" pitchFamily="34" charset="0"/>
              </a:rPr>
              <a:t>ü</a:t>
            </a:r>
            <a:r>
              <a:rPr kumimoji="0" lang="ar-SA" sz="1600" b="1" i="0" u="none" strike="noStrike" cap="none" normalizeH="0" baseline="0" dirty="0" smtClean="0">
                <a:ln>
                  <a:noFill/>
                </a:ln>
                <a:solidFill>
                  <a:schemeClr val="tx1"/>
                </a:solidFill>
                <a:effectLst/>
                <a:latin typeface="Wingdings" pitchFamily="2" charset="2"/>
                <a:cs typeface="Arial" pitchFamily="34" charset="0"/>
              </a:rPr>
              <a:t> </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عمال مناجم اليورانيوم ومطاحنه.</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chemeClr val="tx1"/>
                </a:solidFill>
                <a:effectLst/>
                <a:latin typeface="Arial"/>
                <a:cs typeface="Arial" pitchFamily="34" charset="0"/>
              </a:rPr>
              <a:t>ü</a:t>
            </a:r>
            <a:r>
              <a:rPr kumimoji="0" lang="ar-SA" sz="1600" b="1" i="0" u="none" strike="noStrike" cap="none" normalizeH="0" baseline="0" dirty="0" smtClean="0">
                <a:ln>
                  <a:noFill/>
                </a:ln>
                <a:solidFill>
                  <a:schemeClr val="tx1"/>
                </a:solidFill>
                <a:effectLst/>
                <a:latin typeface="Wingdings" pitchFamily="2" charset="2"/>
                <a:cs typeface="Arial" pitchFamily="34" charset="0"/>
              </a:rPr>
              <a:t> </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العاملون في المفاعلات الذرية ومنشآت الطاقة النووية.</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chemeClr val="tx1"/>
                </a:solidFill>
                <a:effectLst/>
                <a:latin typeface="Arial"/>
                <a:cs typeface="Arial" pitchFamily="34" charset="0"/>
              </a:rPr>
              <a:t>ü</a:t>
            </a:r>
            <a:r>
              <a:rPr kumimoji="0" lang="ar-SA" sz="1600" b="1" i="0" u="none" strike="noStrike" cap="none" normalizeH="0" baseline="0" dirty="0" smtClean="0">
                <a:ln>
                  <a:noFill/>
                </a:ln>
                <a:solidFill>
                  <a:schemeClr val="tx1"/>
                </a:solidFill>
                <a:effectLst/>
                <a:latin typeface="Wingdings" pitchFamily="2" charset="2"/>
                <a:cs typeface="Arial" pitchFamily="34" charset="0"/>
              </a:rPr>
              <a:t> </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الأطقم الجوية ورواد الفضاء.</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chemeClr val="tx1"/>
                </a:solidFill>
                <a:effectLst/>
                <a:latin typeface="Arial"/>
                <a:cs typeface="Arial" pitchFamily="34" charset="0"/>
              </a:rPr>
              <a:t>ü</a:t>
            </a:r>
            <a:r>
              <a:rPr kumimoji="0" lang="ar-SA" sz="1600" b="1" i="0" u="none" strike="noStrike" cap="none" normalizeH="0" baseline="0" dirty="0" smtClean="0">
                <a:ln>
                  <a:noFill/>
                </a:ln>
                <a:solidFill>
                  <a:schemeClr val="tx1"/>
                </a:solidFill>
                <a:effectLst/>
                <a:latin typeface="Wingdings" pitchFamily="2" charset="2"/>
                <a:cs typeface="Arial" pitchFamily="34" charset="0"/>
              </a:rPr>
              <a:t> </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عمال التصوير بالأشعة صناعيًا (بمن فيهم القائمين بأعمال حقلية تشمل عمليات لحام الأنابيب).</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chemeClr val="tx1"/>
                </a:solidFill>
                <a:effectLst/>
                <a:latin typeface="Arial"/>
                <a:cs typeface="Arial" pitchFamily="34" charset="0"/>
              </a:rPr>
              <a:t>ü</a:t>
            </a:r>
            <a:r>
              <a:rPr kumimoji="0" lang="ar-SA" sz="1600" b="1" i="0" u="none" strike="noStrike" cap="none" normalizeH="0" baseline="0" dirty="0" smtClean="0">
                <a:ln>
                  <a:noFill/>
                </a:ln>
                <a:solidFill>
                  <a:schemeClr val="tx1"/>
                </a:solidFill>
                <a:effectLst/>
                <a:latin typeface="Wingdings" pitchFamily="2" charset="2"/>
                <a:cs typeface="Arial" pitchFamily="34" charset="0"/>
              </a:rPr>
              <a:t> </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بعض العاملين الصحيين (المصورين الإشعاعيين، الطب النووي، التعامل مع النفايات الطبية المشعة).</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chemeClr val="tx1"/>
                </a:solidFill>
                <a:effectLst/>
                <a:latin typeface="Arial"/>
                <a:cs typeface="Arial" pitchFamily="34" charset="0"/>
              </a:rPr>
              <a:t>ü</a:t>
            </a:r>
            <a:r>
              <a:rPr kumimoji="0" lang="ar-SA" sz="1600" b="1" i="0" u="none" strike="noStrike" cap="none" normalizeH="0" baseline="0" dirty="0" smtClean="0">
                <a:ln>
                  <a:noFill/>
                </a:ln>
                <a:solidFill>
                  <a:schemeClr val="tx1"/>
                </a:solidFill>
                <a:effectLst/>
                <a:latin typeface="Wingdings" pitchFamily="2" charset="2"/>
                <a:cs typeface="Arial" pitchFamily="34" charset="0"/>
              </a:rPr>
              <a:t> </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عمال إنتاج النيوكليدات المشعة.</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chemeClr val="tx1"/>
                </a:solidFill>
                <a:effectLst/>
                <a:latin typeface="Arial"/>
                <a:cs typeface="Arial" pitchFamily="34" charset="0"/>
              </a:rPr>
              <a:t>ü</a:t>
            </a:r>
            <a:r>
              <a:rPr kumimoji="0" lang="ar-SA" sz="1600" b="1" i="0" u="none" strike="noStrike" cap="none" normalizeH="0" baseline="0" dirty="0" smtClean="0">
                <a:ln>
                  <a:noFill/>
                </a:ln>
                <a:solidFill>
                  <a:schemeClr val="tx1"/>
                </a:solidFill>
                <a:effectLst/>
                <a:latin typeface="Wingdings" pitchFamily="2" charset="2"/>
                <a:cs typeface="Arial" pitchFamily="34" charset="0"/>
              </a:rPr>
              <a:t> </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العلماء الذين يستخدمون مواد نشطة إشعاعيًا لأغراض البحوث.</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chemeClr val="tx1"/>
                </a:solidFill>
                <a:effectLst/>
                <a:latin typeface="Arial"/>
                <a:cs typeface="Arial" pitchFamily="34" charset="0"/>
              </a:rPr>
              <a:t>ü</a:t>
            </a:r>
            <a:r>
              <a:rPr kumimoji="0" lang="ar-SA" sz="1600" b="1" i="0" u="none" strike="noStrike" cap="none" normalizeH="0" baseline="0" dirty="0" smtClean="0">
                <a:ln>
                  <a:noFill/>
                </a:ln>
                <a:solidFill>
                  <a:schemeClr val="tx1"/>
                </a:solidFill>
                <a:effectLst/>
                <a:latin typeface="Wingdings" pitchFamily="2" charset="2"/>
                <a:cs typeface="Arial" pitchFamily="34" charset="0"/>
              </a:rPr>
              <a:t> </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عمال الدهانات المضيئة.</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chemeClr val="tx1"/>
                </a:solidFill>
                <a:effectLst/>
                <a:latin typeface="Arial"/>
                <a:cs typeface="Arial" pitchFamily="34" charset="0"/>
              </a:rPr>
              <a:t>ü</a:t>
            </a:r>
            <a:r>
              <a:rPr kumimoji="0" lang="ar-SA" sz="1600" b="1" i="0" u="none" strike="noStrike" cap="none" normalizeH="0" baseline="0" dirty="0" smtClean="0">
                <a:ln>
                  <a:noFill/>
                </a:ln>
                <a:solidFill>
                  <a:schemeClr val="tx1"/>
                </a:solidFill>
                <a:effectLst/>
                <a:latin typeface="Wingdings" pitchFamily="2" charset="2"/>
                <a:cs typeface="Arial" pitchFamily="34" charset="0"/>
              </a:rPr>
              <a:t> </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في الحوادث الجسيمة يمكن أن يتعرّض العاملون في المنشآت النووية وعمال الإنقاذ والقاطنون في الجوار من عموم المواطنين إلى تعرّضات إشعاعية مفرطة.</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ar-SA" sz="1800" b="0" i="0" u="none" strike="noStrike" cap="none" normalizeH="0" baseline="0" dirty="0" smtClean="0">
                <a:ln>
                  <a:noFill/>
                </a:ln>
                <a:solidFill>
                  <a:schemeClr val="tx1"/>
                </a:solidFill>
                <a:effectLst/>
                <a:latin typeface="Arial" pitchFamily="34" charset="0"/>
                <a:cs typeface="Arial" pitchFamily="34" charset="0"/>
              </a:rPr>
              <a:t/>
            </a:r>
            <a:br>
              <a:rPr kumimoji="0" lang="ar-SA" sz="1800" b="0" i="0" u="none" strike="noStrike" cap="none" normalizeH="0" baseline="0" dirty="0" smtClean="0">
                <a:ln>
                  <a:noFill/>
                </a:ln>
                <a:solidFill>
                  <a:schemeClr val="tx1"/>
                </a:solidFill>
                <a:effectLst/>
                <a:latin typeface="Arial" pitchFamily="34" charset="0"/>
                <a:cs typeface="Arial" pitchFamily="34" charset="0"/>
              </a:rPr>
            </a:br>
            <a:r>
              <a:rPr kumimoji="0" lang="en-US" sz="1600" b="0" i="0" u="none" strike="noStrike" cap="none" normalizeH="0" baseline="0" dirty="0" smtClean="0">
                <a:ln>
                  <a:noFill/>
                </a:ln>
                <a:solidFill>
                  <a:schemeClr val="tx1"/>
                </a:solidFill>
                <a:effectLst/>
                <a:latin typeface="Courier New" pitchFamily="49" charset="0"/>
                <a:cs typeface="Courier New" pitchFamily="49" charset="0"/>
              </a:rPr>
              <a:t>o</a:t>
            </a:r>
            <a:r>
              <a:rPr kumimoji="0" lang="ar-SA" sz="1600" b="0" i="0" u="none" strike="noStrike" cap="none" normalizeH="0" baseline="0" dirty="0" smtClean="0">
                <a:ln>
                  <a:noFill/>
                </a:ln>
                <a:solidFill>
                  <a:schemeClr val="tx1"/>
                </a:solidFill>
                <a:effectLst/>
                <a:latin typeface="Courier New" pitchFamily="49" charset="0"/>
                <a:cs typeface="Courier New" pitchFamily="49" charset="0"/>
              </a:rPr>
              <a:t> </a:t>
            </a:r>
            <a:r>
              <a:rPr kumimoji="0" lang="ar-SA" sz="1600" b="1" i="0" u="none" strike="noStrike" cap="none" normalizeH="0" baseline="0" dirty="0" smtClean="0">
                <a:ln>
                  <a:noFill/>
                </a:ln>
                <a:solidFill>
                  <a:srgbClr val="4F81BD"/>
                </a:solidFill>
                <a:effectLst/>
                <a:latin typeface="Arial" pitchFamily="34" charset="0"/>
                <a:cs typeface="Simplified Arabic" pitchFamily="2" charset="-78"/>
              </a:rPr>
              <a:t>وسائل الوقاية من الإشعاعات: </a:t>
            </a:r>
            <a:r>
              <a:rPr kumimoji="0" lang="ar-SA" sz="1600" b="0" i="0" u="none" strike="noStrike" cap="none" normalizeH="0" baseline="0" dirty="0" smtClean="0">
                <a:ln>
                  <a:noFill/>
                </a:ln>
                <a:solidFill>
                  <a:schemeClr val="tx1"/>
                </a:solidFill>
                <a:effectLst/>
                <a:latin typeface="Arial" pitchFamily="34" charset="0"/>
                <a:cs typeface="Simplified Arabic" pitchFamily="2" charset="-78"/>
              </a:rPr>
              <a:t>توجد ثلاث طرق للحماية من خطر الإشعاعات هي:</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ar-SA" sz="1800" b="0" i="0" u="none" strike="noStrike" cap="none" normalizeH="0" baseline="0" dirty="0" smtClean="0">
                <a:ln>
                  <a:noFill/>
                </a:ln>
                <a:solidFill>
                  <a:schemeClr val="tx1"/>
                </a:solidFill>
                <a:effectLst/>
                <a:latin typeface="Arial" pitchFamily="34" charset="0"/>
                <a:cs typeface="Arial" pitchFamily="34" charset="0"/>
              </a:rPr>
              <a:t/>
            </a:r>
            <a:br>
              <a:rPr kumimoji="0" lang="ar-SA" sz="18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chemeClr val="tx1"/>
                </a:solidFill>
                <a:effectLst/>
                <a:latin typeface="Arial"/>
                <a:cs typeface="Arial" pitchFamily="34" charset="0"/>
              </a:rPr>
              <a:t>ü</a:t>
            </a:r>
            <a:r>
              <a:rPr kumimoji="0" lang="ar-SA" sz="1600" b="1" i="0" u="none" strike="noStrike" cap="none" normalizeH="0" baseline="0" dirty="0" smtClean="0">
                <a:ln>
                  <a:noFill/>
                </a:ln>
                <a:solidFill>
                  <a:schemeClr val="tx1"/>
                </a:solidFill>
                <a:effectLst/>
                <a:latin typeface="Wingdings" pitchFamily="2" charset="2"/>
                <a:cs typeface="Arial" pitchFamily="34" charset="0"/>
              </a:rPr>
              <a:t> </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الزمن </a:t>
            </a:r>
            <a:r>
              <a:rPr kumimoji="0" lang="en-US" sz="1600" b="0" i="0" u="none" strike="noStrike" cap="none" normalizeH="0" baseline="0" dirty="0" smtClean="0">
                <a:ln>
                  <a:noFill/>
                </a:ln>
                <a:solidFill>
                  <a:srgbClr val="FF0000"/>
                </a:solidFill>
                <a:effectLst/>
                <a:latin typeface="Arial" pitchFamily="34" charset="0"/>
                <a:cs typeface="Simplified Arabic" pitchFamily="2" charset="-78"/>
              </a:rPr>
              <a:t>Time</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 </a:t>
            </a:r>
            <a:r>
              <a:rPr kumimoji="0" lang="ar-SA" sz="1600" b="0" i="0" u="none" strike="noStrike" cap="none" normalizeH="0" baseline="0" dirty="0" smtClean="0">
                <a:ln>
                  <a:noFill/>
                </a:ln>
                <a:solidFill>
                  <a:schemeClr val="tx1"/>
                </a:solidFill>
                <a:effectLst/>
                <a:latin typeface="Arial" pitchFamily="34" charset="0"/>
                <a:cs typeface="Simplified Arabic" pitchFamily="2" charset="-78"/>
              </a:rPr>
              <a:t>في حالة تقليل زمن التعرض (الزمن الذي يقضيه الشخص بجوار مصدر الإشعاع) بالتالي سوف تقل كميات الإشعاع التي يتعرض لها الشخص.</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chemeClr val="tx1"/>
                </a:solidFill>
                <a:effectLst/>
                <a:latin typeface="Arial"/>
                <a:cs typeface="Arial" pitchFamily="34" charset="0"/>
              </a:rPr>
              <a:t>ü</a:t>
            </a:r>
            <a:r>
              <a:rPr kumimoji="0" lang="ar-SA" sz="1600" b="1" i="0" u="none" strike="noStrike" cap="none" normalizeH="0" baseline="0" dirty="0" smtClean="0">
                <a:ln>
                  <a:noFill/>
                </a:ln>
                <a:solidFill>
                  <a:schemeClr val="tx1"/>
                </a:solidFill>
                <a:effectLst/>
                <a:latin typeface="Wingdings" pitchFamily="2" charset="2"/>
                <a:cs typeface="Arial" pitchFamily="34" charset="0"/>
              </a:rPr>
              <a:t> </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المسافة </a:t>
            </a:r>
            <a:r>
              <a:rPr kumimoji="0" lang="en-US" sz="1600" b="0" i="0" u="none" strike="noStrike" cap="none" normalizeH="0" baseline="0" dirty="0" smtClean="0">
                <a:ln>
                  <a:noFill/>
                </a:ln>
                <a:solidFill>
                  <a:srgbClr val="FF0000"/>
                </a:solidFill>
                <a:effectLst/>
                <a:latin typeface="Arial" pitchFamily="34" charset="0"/>
                <a:cs typeface="Simplified Arabic" pitchFamily="2" charset="-78"/>
              </a:rPr>
              <a:t>Distance</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 </a:t>
            </a:r>
            <a:r>
              <a:rPr kumimoji="0" lang="ar-SA" sz="1600" b="0" i="0" u="none" strike="noStrike" cap="none" normalizeH="0" baseline="0" dirty="0" smtClean="0">
                <a:ln>
                  <a:noFill/>
                </a:ln>
                <a:solidFill>
                  <a:schemeClr val="tx1"/>
                </a:solidFill>
                <a:effectLst/>
                <a:latin typeface="Arial" pitchFamily="34" charset="0"/>
                <a:cs typeface="Simplified Arabic" pitchFamily="2" charset="-78"/>
              </a:rPr>
              <a:t>كلما زادت المسافة بين الشخص وبين المصدر المشع قلت نسبة التعرض (حسب قانون التربيع العكسي).</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chemeClr val="tx1"/>
                </a:solidFill>
                <a:effectLst/>
                <a:latin typeface="Arial"/>
                <a:cs typeface="Arial" pitchFamily="34" charset="0"/>
              </a:rPr>
              <a:t>ü</a:t>
            </a:r>
            <a:r>
              <a:rPr kumimoji="0" lang="ar-SA" sz="1600" b="1" i="0" u="none" strike="noStrike" cap="none" normalizeH="0" baseline="0" dirty="0" smtClean="0">
                <a:ln>
                  <a:noFill/>
                </a:ln>
                <a:solidFill>
                  <a:schemeClr val="tx1"/>
                </a:solidFill>
                <a:effectLst/>
                <a:latin typeface="Wingdings" pitchFamily="2" charset="2"/>
                <a:cs typeface="Arial" pitchFamily="34" charset="0"/>
              </a:rPr>
              <a:t> </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الحواجز </a:t>
            </a:r>
            <a:r>
              <a:rPr kumimoji="0" lang="en-US" sz="1600" b="0" i="0" u="none" strike="noStrike" cap="none" normalizeH="0" baseline="0" dirty="0" smtClean="0">
                <a:ln>
                  <a:noFill/>
                </a:ln>
                <a:solidFill>
                  <a:srgbClr val="FF0000"/>
                </a:solidFill>
                <a:effectLst/>
                <a:latin typeface="Arial" pitchFamily="34" charset="0"/>
                <a:cs typeface="Simplified Arabic" pitchFamily="2" charset="-78"/>
              </a:rPr>
              <a:t>Shields</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 </a:t>
            </a:r>
            <a:r>
              <a:rPr kumimoji="0" lang="ar-SA" sz="1600" b="0" i="0" u="none" strike="noStrike" cap="none" normalizeH="0" baseline="0" dirty="0" smtClean="0">
                <a:ln>
                  <a:noFill/>
                </a:ln>
                <a:solidFill>
                  <a:schemeClr val="tx1"/>
                </a:solidFill>
                <a:effectLst/>
                <a:latin typeface="Arial" pitchFamily="34" charset="0"/>
                <a:cs typeface="Simplified Arabic" pitchFamily="2" charset="-78"/>
              </a:rPr>
              <a:t>بزيادة الحواجز حول المصدر المشع سوف تقلل التعرض. وكل نوع من أنواع الإشعاعات يتم وضع الحواجز المناسبة لعزله حسب قدرته علي الاختراق</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ar-SA" sz="1800" b="0" i="0" u="none" strike="noStrike" cap="none" normalizeH="0" baseline="0" dirty="0" smtClean="0">
                <a:ln>
                  <a:noFill/>
                </a:ln>
                <a:solidFill>
                  <a:schemeClr val="tx1"/>
                </a:solidFill>
                <a:effectLst/>
                <a:latin typeface="Arial" pitchFamily="34" charset="0"/>
                <a:cs typeface="Arial" pitchFamily="34" charset="0"/>
              </a:rPr>
              <a:t/>
            </a:r>
            <a:br>
              <a:rPr kumimoji="0" lang="ar-SA" sz="1800" b="0" i="0" u="none" strike="noStrike" cap="none" normalizeH="0" baseline="0" dirty="0" smtClean="0">
                <a:ln>
                  <a:noFill/>
                </a:ln>
                <a:solidFill>
                  <a:schemeClr val="tx1"/>
                </a:solidFill>
                <a:effectLst/>
                <a:latin typeface="Arial" pitchFamily="34" charset="0"/>
                <a:cs typeface="Arial" pitchFamily="34" charset="0"/>
              </a:rPr>
            </a:br>
            <a:r>
              <a:rPr kumimoji="0" lang="ar-SA" sz="1800" b="0" i="0" u="none" strike="noStrike" cap="none" normalizeH="0" baseline="0" dirty="0" smtClean="0">
                <a:ln>
                  <a:noFill/>
                </a:ln>
                <a:solidFill>
                  <a:schemeClr val="tx1"/>
                </a:solidFill>
                <a:effectLst/>
                <a:latin typeface="Arial" pitchFamily="34" charset="0"/>
                <a:cs typeface="Arial" pitchFamily="34" charset="0"/>
              </a:rPr>
              <a:t/>
            </a:r>
            <a:br>
              <a:rPr kumimoji="0" lang="ar-SA" sz="1800" b="0" i="0" u="none" strike="noStrike" cap="none" normalizeH="0" baseline="0" dirty="0" smtClean="0">
                <a:ln>
                  <a:noFill/>
                </a:ln>
                <a:solidFill>
                  <a:schemeClr val="tx1"/>
                </a:solidFill>
                <a:effectLst/>
                <a:latin typeface="Arial" pitchFamily="34" charset="0"/>
                <a:cs typeface="Arial" pitchFamily="34" charset="0"/>
              </a:rPr>
            </a:br>
            <a:r>
              <a:rPr kumimoji="0" lang="ar-SA" sz="1800" b="0" i="0" u="none" strike="noStrike" cap="none" normalizeH="0" baseline="0" dirty="0" smtClean="0">
                <a:ln>
                  <a:noFill/>
                </a:ln>
                <a:solidFill>
                  <a:schemeClr val="tx1"/>
                </a:solidFill>
                <a:effectLst/>
                <a:latin typeface="Arial" pitchFamily="34" charset="0"/>
                <a:cs typeface="Arial" pitchFamily="34" charset="0"/>
              </a:rPr>
              <a:t/>
            </a:r>
            <a:br>
              <a:rPr kumimoji="0" lang="ar-SA" sz="1800" b="0" i="0" u="none" strike="noStrike" cap="none" normalizeH="0" baseline="0" dirty="0" smtClean="0">
                <a:ln>
                  <a:noFill/>
                </a:ln>
                <a:solidFill>
                  <a:schemeClr val="tx1"/>
                </a:solidFill>
                <a:effectLst/>
                <a:latin typeface="Arial" pitchFamily="34" charset="0"/>
                <a:cs typeface="Arial" pitchFamily="34" charset="0"/>
              </a:rPr>
            </a:br>
            <a:r>
              <a:rPr kumimoji="0" lang="en-US" sz="1600" b="0" i="0" u="none" strike="noStrike" cap="none" normalizeH="0" baseline="0" dirty="0" smtClean="0">
                <a:ln>
                  <a:noFill/>
                </a:ln>
                <a:solidFill>
                  <a:srgbClr val="4F81BD"/>
                </a:solidFill>
                <a:effectLst/>
                <a:latin typeface="Courier New" pitchFamily="49" charset="0"/>
                <a:cs typeface="Courier New" pitchFamily="49" charset="0"/>
              </a:rPr>
              <a:t>o</a:t>
            </a:r>
            <a:r>
              <a:rPr kumimoji="0" lang="ar-SA" sz="1600" b="0" i="0" u="none" strike="noStrike" cap="none" normalizeH="0" baseline="0" dirty="0" smtClean="0">
                <a:ln>
                  <a:noFill/>
                </a:ln>
                <a:solidFill>
                  <a:srgbClr val="4F81BD"/>
                </a:solidFill>
                <a:effectLst/>
                <a:latin typeface="Courier New" pitchFamily="49" charset="0"/>
                <a:cs typeface="Courier New" pitchFamily="49" charset="0"/>
              </a:rPr>
              <a:t> </a:t>
            </a:r>
            <a:r>
              <a:rPr kumimoji="0" lang="ar-SA" sz="1600" b="1" i="0" u="none" strike="noStrike" cap="none" normalizeH="0" baseline="0" dirty="0" smtClean="0">
                <a:ln>
                  <a:noFill/>
                </a:ln>
                <a:solidFill>
                  <a:srgbClr val="4F81BD"/>
                </a:solidFill>
                <a:effectLst/>
                <a:latin typeface="Arial" pitchFamily="34" charset="0"/>
                <a:cs typeface="Simplified Arabic" pitchFamily="2" charset="-78"/>
              </a:rPr>
              <a:t>الوقاية من الإشعاعات المؤينة:</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chemeClr val="tx1"/>
                </a:solidFill>
                <a:effectLst/>
                <a:latin typeface="Wingdings" pitchFamily="2" charset="2"/>
                <a:cs typeface="Arial" pitchFamily="34" charset="0"/>
              </a:rPr>
              <a:t>v</a:t>
            </a:r>
            <a:r>
              <a:rPr kumimoji="0" lang="ar-SA" sz="1600" b="1" i="0" u="none" strike="noStrike" cap="none" normalizeH="0" baseline="0" dirty="0" smtClean="0">
                <a:ln>
                  <a:noFill/>
                </a:ln>
                <a:solidFill>
                  <a:schemeClr val="tx1"/>
                </a:solidFill>
                <a:effectLst/>
                <a:latin typeface="Wingdings" pitchFamily="2" charset="2"/>
                <a:cs typeface="Arial" pitchFamily="34" charset="0"/>
              </a:rPr>
              <a:t> </a:t>
            </a:r>
            <a:r>
              <a:rPr kumimoji="0" lang="ar-SA" sz="1600" b="1" i="0" u="none" strike="noStrike" cap="none" normalizeH="0" baseline="0" dirty="0" smtClean="0">
                <a:ln>
                  <a:noFill/>
                </a:ln>
                <a:solidFill>
                  <a:schemeClr val="tx1"/>
                </a:solidFill>
                <a:effectLst/>
                <a:latin typeface="Arial" pitchFamily="34" charset="0"/>
                <a:cs typeface="Simplified Arabic" pitchFamily="2" charset="-78"/>
              </a:rPr>
              <a:t>في حالة التعامل مع إشعاعات من جسيمات ألفا فان إجراءات الوقاية تتمثل في التالي:</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rgbClr val="FF0000"/>
                </a:solidFill>
                <a:effectLst/>
                <a:latin typeface="Arial"/>
                <a:cs typeface="Arial" pitchFamily="34" charset="0"/>
              </a:rPr>
              <a:t>ü</a:t>
            </a:r>
            <a:r>
              <a:rPr kumimoji="0" lang="ar-SA" sz="1600" b="1" i="0" u="none" strike="noStrike" cap="none" normalizeH="0" baseline="0" dirty="0" smtClean="0">
                <a:ln>
                  <a:noFill/>
                </a:ln>
                <a:solidFill>
                  <a:srgbClr val="FF0000"/>
                </a:solidFill>
                <a:effectLst/>
                <a:latin typeface="Wingdings" pitchFamily="2" charset="2"/>
                <a:cs typeface="Arial" pitchFamily="34" charset="0"/>
              </a:rPr>
              <a:t> </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يمكن إيقاف هذه الجسيمات بطبقة رقيقة من الورق لكون خطرها الخارجي سطحي لذا يتوجب الحذر عند العمل مع مواد مشعة مصدرة لهذه الجسيمات لئلا تحدث أي تلوث.</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rgbClr val="FF0000"/>
                </a:solidFill>
                <a:effectLst/>
                <a:latin typeface="Arial"/>
                <a:cs typeface="Arial" pitchFamily="34" charset="0"/>
              </a:rPr>
              <a:t>ü</a:t>
            </a:r>
            <a:r>
              <a:rPr kumimoji="0" lang="ar-SA" sz="1600" b="1" i="0" u="none" strike="noStrike" cap="none" normalizeH="0" baseline="0" dirty="0" smtClean="0">
                <a:ln>
                  <a:noFill/>
                </a:ln>
                <a:solidFill>
                  <a:srgbClr val="FF0000"/>
                </a:solidFill>
                <a:effectLst/>
                <a:latin typeface="Wingdings" pitchFamily="2" charset="2"/>
                <a:cs typeface="Arial" pitchFamily="34" charset="0"/>
              </a:rPr>
              <a:t> </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أما إذا دخلت عن طريق الفم فالخطر منها كبير جدًا وخاصة إذا كان نصف عمر المواد المشعة طويلا.</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rgbClr val="FF0000"/>
                </a:solidFill>
                <a:effectLst/>
                <a:latin typeface="Arial"/>
                <a:cs typeface="Arial" pitchFamily="34" charset="0"/>
              </a:rPr>
              <a:t>ü</a:t>
            </a:r>
            <a:r>
              <a:rPr kumimoji="0" lang="ar-SA" sz="1600" b="1" i="0" u="none" strike="noStrike" cap="none" normalizeH="0" baseline="0" dirty="0" smtClean="0">
                <a:ln>
                  <a:noFill/>
                </a:ln>
                <a:solidFill>
                  <a:srgbClr val="FF0000"/>
                </a:solidFill>
                <a:effectLst/>
                <a:latin typeface="Wingdings" pitchFamily="2" charset="2"/>
                <a:cs typeface="Arial" pitchFamily="34" charset="0"/>
              </a:rPr>
              <a:t> </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يجب الابتعاد ماأمكن عن استخدام هذه المواد وارتداء الألبسة الواقية المناسبة أثناء العمل.</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ar-SA" sz="1800" b="0" i="0" u="none" strike="noStrike" cap="none" normalizeH="0" baseline="0" dirty="0" smtClean="0">
                <a:ln>
                  <a:noFill/>
                </a:ln>
                <a:solidFill>
                  <a:schemeClr val="tx1"/>
                </a:solidFill>
                <a:effectLst/>
                <a:latin typeface="Arial" pitchFamily="34" charset="0"/>
                <a:cs typeface="Arial" pitchFamily="34" charset="0"/>
              </a:rPr>
              <a:t/>
            </a:r>
            <a:br>
              <a:rPr kumimoji="0" lang="ar-SA" sz="18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chemeClr val="tx1"/>
                </a:solidFill>
                <a:effectLst/>
                <a:latin typeface="Wingdings" pitchFamily="2" charset="2"/>
                <a:cs typeface="Arial" pitchFamily="34" charset="0"/>
              </a:rPr>
              <a:t>v</a:t>
            </a:r>
            <a:r>
              <a:rPr kumimoji="0" lang="ar-SA" sz="1600" b="1" i="0" u="none" strike="noStrike" cap="none" normalizeH="0" baseline="0" dirty="0" smtClean="0">
                <a:ln>
                  <a:noFill/>
                </a:ln>
                <a:solidFill>
                  <a:schemeClr val="tx1"/>
                </a:solidFill>
                <a:effectLst/>
                <a:latin typeface="Wingdings" pitchFamily="2" charset="2"/>
                <a:cs typeface="Arial" pitchFamily="34" charset="0"/>
              </a:rPr>
              <a:t> </a:t>
            </a:r>
            <a:r>
              <a:rPr kumimoji="0" lang="ar-SA" sz="1600" b="1" i="0" u="none" strike="noStrike" cap="none" normalizeH="0" baseline="0" dirty="0" smtClean="0">
                <a:ln>
                  <a:noFill/>
                </a:ln>
                <a:solidFill>
                  <a:schemeClr val="tx1"/>
                </a:solidFill>
                <a:effectLst/>
                <a:latin typeface="Arial" pitchFamily="34" charset="0"/>
                <a:cs typeface="Simplified Arabic" pitchFamily="2" charset="-78"/>
              </a:rPr>
              <a:t>في حالة التعامل مع إشعاعات من جسيمات بيتا فان إجراءات الوقاية تتمثل في التالي:</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rgbClr val="FF0000"/>
                </a:solidFill>
                <a:effectLst/>
                <a:latin typeface="Arial"/>
                <a:cs typeface="Arial" pitchFamily="34" charset="0"/>
              </a:rPr>
              <a:t>ü</a:t>
            </a:r>
            <a:r>
              <a:rPr kumimoji="0" lang="ar-SA" sz="1600" b="1" i="0" u="none" strike="noStrike" cap="none" normalizeH="0" baseline="0" dirty="0" smtClean="0">
                <a:ln>
                  <a:noFill/>
                </a:ln>
                <a:solidFill>
                  <a:srgbClr val="FF0000"/>
                </a:solidFill>
                <a:effectLst/>
                <a:latin typeface="Wingdings" pitchFamily="2" charset="2"/>
                <a:cs typeface="Arial" pitchFamily="34" charset="0"/>
              </a:rPr>
              <a:t> </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يجب الابتعاد ماأمكن عن استخدام هذه المواد والابتعاد عن مكان وجودها.</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rgbClr val="FF0000"/>
                </a:solidFill>
                <a:effectLst/>
                <a:latin typeface="Arial"/>
                <a:cs typeface="Arial" pitchFamily="34" charset="0"/>
              </a:rPr>
              <a:t>ü</a:t>
            </a:r>
            <a:r>
              <a:rPr kumimoji="0" lang="ar-SA" sz="1600" b="1" i="0" u="none" strike="noStrike" cap="none" normalizeH="0" baseline="0" dirty="0" smtClean="0">
                <a:ln>
                  <a:noFill/>
                </a:ln>
                <a:solidFill>
                  <a:srgbClr val="FF0000"/>
                </a:solidFill>
                <a:effectLst/>
                <a:latin typeface="Wingdings" pitchFamily="2" charset="2"/>
                <a:cs typeface="Arial" pitchFamily="34" charset="0"/>
              </a:rPr>
              <a:t> </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تقليل فترة التعرض أو الوقوف بجانبها لأقل مدة ممكنة.</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ar-SA" sz="1800" b="0" i="0" u="none" strike="noStrike" cap="none" normalizeH="0" baseline="0" dirty="0" smtClean="0">
                <a:ln>
                  <a:noFill/>
                </a:ln>
                <a:solidFill>
                  <a:schemeClr val="tx1"/>
                </a:solidFill>
                <a:effectLst/>
                <a:latin typeface="Arial" pitchFamily="34" charset="0"/>
                <a:cs typeface="Arial" pitchFamily="34" charset="0"/>
              </a:rPr>
              <a:t/>
            </a:r>
            <a:br>
              <a:rPr kumimoji="0" lang="ar-SA" sz="18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chemeClr val="tx1"/>
                </a:solidFill>
                <a:effectLst/>
                <a:latin typeface="Wingdings" pitchFamily="2" charset="2"/>
                <a:cs typeface="Arial" pitchFamily="34" charset="0"/>
              </a:rPr>
              <a:t>v</a:t>
            </a:r>
            <a:r>
              <a:rPr kumimoji="0" lang="ar-SA" sz="1600" b="1" i="0" u="none" strike="noStrike" cap="none" normalizeH="0" baseline="0" dirty="0" smtClean="0">
                <a:ln>
                  <a:noFill/>
                </a:ln>
                <a:solidFill>
                  <a:schemeClr val="tx1"/>
                </a:solidFill>
                <a:effectLst/>
                <a:latin typeface="Wingdings" pitchFamily="2" charset="2"/>
                <a:cs typeface="Arial" pitchFamily="34" charset="0"/>
              </a:rPr>
              <a:t> </a:t>
            </a:r>
            <a:r>
              <a:rPr kumimoji="0" lang="ar-SA" sz="1600" b="1" i="0" u="none" strike="noStrike" cap="none" normalizeH="0" baseline="0" dirty="0" smtClean="0">
                <a:ln>
                  <a:noFill/>
                </a:ln>
                <a:solidFill>
                  <a:schemeClr val="tx1"/>
                </a:solidFill>
                <a:effectLst/>
                <a:latin typeface="Arial" pitchFamily="34" charset="0"/>
                <a:cs typeface="Simplified Arabic" pitchFamily="2" charset="-78"/>
              </a:rPr>
              <a:t>في حالة التعامل مع أشعة جاما فانه </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يكمن خطرها في إمكانية اختراقها داخل الجسم، لذا يتوجب استخدام درع من الرصاص.</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ar-SA" sz="1800" b="0" i="0" u="none" strike="noStrike" cap="none" normalizeH="0" baseline="0" dirty="0" smtClean="0">
                <a:ln>
                  <a:noFill/>
                </a:ln>
                <a:solidFill>
                  <a:schemeClr val="tx1"/>
                </a:solidFill>
                <a:effectLst/>
                <a:latin typeface="Arial" pitchFamily="34" charset="0"/>
                <a:cs typeface="Arial" pitchFamily="34" charset="0"/>
              </a:rPr>
              <a:t/>
            </a:r>
            <a:br>
              <a:rPr kumimoji="0" lang="ar-SA" sz="18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chemeClr val="tx1"/>
                </a:solidFill>
                <a:effectLst/>
                <a:latin typeface="Wingdings" pitchFamily="2" charset="2"/>
                <a:cs typeface="Arial" pitchFamily="34" charset="0"/>
              </a:rPr>
              <a:t>v</a:t>
            </a:r>
            <a:r>
              <a:rPr kumimoji="0" lang="ar-SA" sz="1600" b="1" i="0" u="none" strike="noStrike" cap="none" normalizeH="0" baseline="0" dirty="0" smtClean="0">
                <a:ln>
                  <a:noFill/>
                </a:ln>
                <a:solidFill>
                  <a:schemeClr val="tx1"/>
                </a:solidFill>
                <a:effectLst/>
                <a:latin typeface="Wingdings" pitchFamily="2" charset="2"/>
                <a:cs typeface="Arial" pitchFamily="34" charset="0"/>
              </a:rPr>
              <a:t> </a:t>
            </a:r>
            <a:r>
              <a:rPr kumimoji="0" lang="ar-SA" sz="1600" b="1" i="0" u="none" strike="noStrike" cap="none" normalizeH="0" baseline="0" dirty="0" smtClean="0">
                <a:ln>
                  <a:noFill/>
                </a:ln>
                <a:solidFill>
                  <a:schemeClr val="tx1"/>
                </a:solidFill>
                <a:effectLst/>
                <a:latin typeface="Arial" pitchFamily="34" charset="0"/>
                <a:cs typeface="Simplified Arabic" pitchFamily="2" charset="-78"/>
              </a:rPr>
              <a:t>في حالة التعامل مع الأشعة السينية فان إجراءات الوقاية تتمثل في التالي:</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rgbClr val="FF0000"/>
                </a:solidFill>
                <a:effectLst/>
                <a:latin typeface="Arial"/>
                <a:cs typeface="Arial" pitchFamily="34" charset="0"/>
              </a:rPr>
              <a:t>ü</a:t>
            </a:r>
            <a:r>
              <a:rPr kumimoji="0" lang="ar-SA" sz="1600" b="1" i="0" u="none" strike="noStrike" cap="none" normalizeH="0" baseline="0" dirty="0" smtClean="0">
                <a:ln>
                  <a:noFill/>
                </a:ln>
                <a:solidFill>
                  <a:srgbClr val="FF0000"/>
                </a:solidFill>
                <a:effectLst/>
                <a:latin typeface="Wingdings" pitchFamily="2" charset="2"/>
                <a:cs typeface="Arial" pitchFamily="34" charset="0"/>
              </a:rPr>
              <a:t> </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يجب أن يقف مشغلوا الأجهزة خلف حاجز رصاصي.</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rgbClr val="FF0000"/>
                </a:solidFill>
                <a:effectLst/>
                <a:latin typeface="Arial"/>
                <a:cs typeface="Arial" pitchFamily="34" charset="0"/>
              </a:rPr>
              <a:t>ü</a:t>
            </a:r>
            <a:r>
              <a:rPr kumimoji="0" lang="ar-SA" sz="1600" b="1" i="0" u="none" strike="noStrike" cap="none" normalizeH="0" baseline="0" dirty="0" smtClean="0">
                <a:ln>
                  <a:noFill/>
                </a:ln>
                <a:solidFill>
                  <a:srgbClr val="FF0000"/>
                </a:solidFill>
                <a:effectLst/>
                <a:latin typeface="Wingdings" pitchFamily="2" charset="2"/>
                <a:cs typeface="Arial" pitchFamily="34" charset="0"/>
              </a:rPr>
              <a:t> </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ارتداء ألبسة واقية.</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ar-SA" sz="1800" b="0" i="0" u="none" strike="noStrike" cap="none" normalizeH="0" baseline="0" dirty="0" smtClean="0">
                <a:ln>
                  <a:noFill/>
                </a:ln>
                <a:solidFill>
                  <a:schemeClr val="tx1"/>
                </a:solidFill>
                <a:effectLst/>
                <a:latin typeface="Arial" pitchFamily="34" charset="0"/>
                <a:cs typeface="Arial" pitchFamily="34" charset="0"/>
              </a:rPr>
              <a:t/>
            </a:r>
            <a:br>
              <a:rPr kumimoji="0" lang="ar-SA" sz="18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rgbClr val="4F81BD"/>
                </a:solidFill>
                <a:effectLst/>
                <a:latin typeface="Courier New" pitchFamily="49" charset="0"/>
                <a:cs typeface="Courier New" pitchFamily="49" charset="0"/>
              </a:rPr>
              <a:t>o</a:t>
            </a:r>
            <a:r>
              <a:rPr kumimoji="0" lang="ar-SA" sz="1600" b="1" i="0" u="none" strike="noStrike" cap="none" normalizeH="0" baseline="0" dirty="0" smtClean="0">
                <a:ln>
                  <a:noFill/>
                </a:ln>
                <a:solidFill>
                  <a:srgbClr val="4F81BD"/>
                </a:solidFill>
                <a:effectLst/>
                <a:latin typeface="Courier New" pitchFamily="49" charset="0"/>
                <a:cs typeface="Courier New" pitchFamily="49" charset="0"/>
              </a:rPr>
              <a:t> </a:t>
            </a:r>
            <a:r>
              <a:rPr kumimoji="0" lang="ar-SA" sz="1600" b="1" i="0" u="none" strike="noStrike" cap="none" normalizeH="0" baseline="0" dirty="0" smtClean="0">
                <a:ln>
                  <a:noFill/>
                </a:ln>
                <a:solidFill>
                  <a:srgbClr val="4F81BD"/>
                </a:solidFill>
                <a:effectLst/>
                <a:latin typeface="Arial" pitchFamily="34" charset="0"/>
                <a:cs typeface="Simplified Arabic" pitchFamily="2" charset="-78"/>
              </a:rPr>
              <a:t>إجراءات السلامة في المعامل:</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chemeClr val="tx1"/>
                </a:solidFill>
                <a:effectLst/>
                <a:latin typeface="Arial"/>
                <a:cs typeface="Arial" pitchFamily="34" charset="0"/>
              </a:rPr>
              <a:t>ü</a:t>
            </a:r>
            <a:r>
              <a:rPr kumimoji="0" lang="ar-SA" sz="1600" b="1" i="0" u="none" strike="noStrike" cap="none" normalizeH="0" baseline="0" dirty="0" smtClean="0">
                <a:ln>
                  <a:noFill/>
                </a:ln>
                <a:solidFill>
                  <a:schemeClr val="tx1"/>
                </a:solidFill>
                <a:effectLst/>
                <a:latin typeface="Wingdings" pitchFamily="2" charset="2"/>
                <a:cs typeface="Arial" pitchFamily="34" charset="0"/>
              </a:rPr>
              <a:t> </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يجب أن يكون جميع العاملين في المعمل علي علم ودراية من مخاطر المواد المشعة التي يتم التعامل معها.</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chemeClr val="tx1"/>
                </a:solidFill>
                <a:effectLst/>
                <a:latin typeface="Arial"/>
                <a:cs typeface="Arial" pitchFamily="34" charset="0"/>
              </a:rPr>
              <a:t>ü</a:t>
            </a:r>
            <a:r>
              <a:rPr kumimoji="0" lang="ar-SA" sz="1600" b="1" i="0" u="none" strike="noStrike" cap="none" normalizeH="0" baseline="0" dirty="0" smtClean="0">
                <a:ln>
                  <a:noFill/>
                </a:ln>
                <a:solidFill>
                  <a:schemeClr val="tx1"/>
                </a:solidFill>
                <a:effectLst/>
                <a:latin typeface="Wingdings" pitchFamily="2" charset="2"/>
                <a:cs typeface="Arial" pitchFamily="34" charset="0"/>
              </a:rPr>
              <a:t> </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يمنع الأكل والشرب والتدخين كذلك استعمال أدوات التجميل في المعمل.</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chemeClr val="tx1"/>
                </a:solidFill>
                <a:effectLst/>
                <a:latin typeface="Arial"/>
                <a:cs typeface="Arial" pitchFamily="34" charset="0"/>
              </a:rPr>
              <a:t>ü</a:t>
            </a:r>
            <a:r>
              <a:rPr kumimoji="0" lang="ar-SA" sz="1600" b="1" i="0" u="none" strike="noStrike" cap="none" normalizeH="0" baseline="0" dirty="0" smtClean="0">
                <a:ln>
                  <a:noFill/>
                </a:ln>
                <a:solidFill>
                  <a:schemeClr val="tx1"/>
                </a:solidFill>
                <a:effectLst/>
                <a:latin typeface="Wingdings" pitchFamily="2" charset="2"/>
                <a:cs typeface="Arial" pitchFamily="34" charset="0"/>
              </a:rPr>
              <a:t> </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يمنع منعا باتا استخدام الماصة بالفم في حالة التعامل مع السوائل المحتوية علي مواد مشعة.</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chemeClr val="tx1"/>
                </a:solidFill>
                <a:effectLst/>
                <a:latin typeface="Arial"/>
                <a:cs typeface="Arial" pitchFamily="34" charset="0"/>
              </a:rPr>
              <a:t>ü</a:t>
            </a:r>
            <a:r>
              <a:rPr kumimoji="0" lang="ar-SA" sz="1600" b="1" i="0" u="none" strike="noStrike" cap="none" normalizeH="0" baseline="0" dirty="0" smtClean="0">
                <a:ln>
                  <a:noFill/>
                </a:ln>
                <a:solidFill>
                  <a:schemeClr val="tx1"/>
                </a:solidFill>
                <a:effectLst/>
                <a:latin typeface="Wingdings" pitchFamily="2" charset="2"/>
                <a:cs typeface="Arial" pitchFamily="34" charset="0"/>
              </a:rPr>
              <a:t> </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عدم تخزين أية مواد غذائية في ال############ أو المبردات الخاصة بالمواد المشعة.</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chemeClr val="tx1"/>
                </a:solidFill>
                <a:effectLst/>
                <a:latin typeface="Arial"/>
                <a:cs typeface="Arial" pitchFamily="34" charset="0"/>
              </a:rPr>
              <a:t>ü</a:t>
            </a:r>
            <a:r>
              <a:rPr kumimoji="0" lang="ar-SA" sz="1600" b="1" i="0" u="none" strike="noStrike" cap="none" normalizeH="0" baseline="0" dirty="0" smtClean="0">
                <a:ln>
                  <a:noFill/>
                </a:ln>
                <a:solidFill>
                  <a:schemeClr val="tx1"/>
                </a:solidFill>
                <a:effectLst/>
                <a:latin typeface="Wingdings" pitchFamily="2" charset="2"/>
                <a:cs typeface="Arial" pitchFamily="34" charset="0"/>
              </a:rPr>
              <a:t> </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يجب عدم تناول المواد المشعة بالأيدي ويتم استخدام الملاقط المخصصة لذلك.</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chemeClr val="tx1"/>
                </a:solidFill>
                <a:effectLst/>
                <a:latin typeface="Arial"/>
                <a:cs typeface="Arial" pitchFamily="34" charset="0"/>
              </a:rPr>
              <a:t>ü</a:t>
            </a:r>
            <a:r>
              <a:rPr kumimoji="0" lang="ar-SA" sz="1600" b="1" i="0" u="none" strike="noStrike" cap="none" normalizeH="0" baseline="0" dirty="0" smtClean="0">
                <a:ln>
                  <a:noFill/>
                </a:ln>
                <a:solidFill>
                  <a:schemeClr val="tx1"/>
                </a:solidFill>
                <a:effectLst/>
                <a:latin typeface="Wingdings" pitchFamily="2" charset="2"/>
                <a:cs typeface="Arial" pitchFamily="34" charset="0"/>
              </a:rPr>
              <a:t> </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يجب غسيل الأيدي بالماء والصابون بعد انتهاء العمل.</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chemeClr val="tx1"/>
                </a:solidFill>
                <a:effectLst/>
                <a:latin typeface="Arial"/>
                <a:cs typeface="Arial" pitchFamily="34" charset="0"/>
              </a:rPr>
              <a:t>ü</a:t>
            </a:r>
            <a:r>
              <a:rPr kumimoji="0" lang="ar-SA" sz="1600" b="1" i="0" u="none" strike="noStrike" cap="none" normalizeH="0" baseline="0" dirty="0" smtClean="0">
                <a:ln>
                  <a:noFill/>
                </a:ln>
                <a:solidFill>
                  <a:schemeClr val="tx1"/>
                </a:solidFill>
                <a:effectLst/>
                <a:latin typeface="Wingdings" pitchFamily="2" charset="2"/>
                <a:cs typeface="Arial" pitchFamily="34" charset="0"/>
              </a:rPr>
              <a:t> </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يجب استخدام وسائل الكشف عن الإشعاع من قبل العاملين بالمعمل.</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chemeClr val="tx1"/>
                </a:solidFill>
                <a:effectLst/>
                <a:latin typeface="Arial"/>
                <a:cs typeface="Arial" pitchFamily="34" charset="0"/>
              </a:rPr>
              <a:t>ü</a:t>
            </a:r>
            <a:r>
              <a:rPr kumimoji="0" lang="ar-SA" sz="1600" b="1" i="0" u="none" strike="noStrike" cap="none" normalizeH="0" baseline="0" dirty="0" smtClean="0">
                <a:ln>
                  <a:noFill/>
                </a:ln>
                <a:solidFill>
                  <a:schemeClr val="tx1"/>
                </a:solidFill>
                <a:effectLst/>
                <a:latin typeface="Wingdings" pitchFamily="2" charset="2"/>
                <a:cs typeface="Arial" pitchFamily="34" charset="0"/>
              </a:rPr>
              <a:t> </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يجب تثبيت لافتات التحذير المناسبة علي مدخل المعمل(</a:t>
            </a:r>
            <a:r>
              <a:rPr kumimoji="0" lang="en-US" sz="1600" b="0" i="0" u="none" strike="noStrike" cap="none" normalizeH="0" baseline="0" dirty="0" smtClean="0">
                <a:ln>
                  <a:noFill/>
                </a:ln>
                <a:solidFill>
                  <a:srgbClr val="FF0000"/>
                </a:solidFill>
                <a:effectLst/>
                <a:latin typeface="Arial" pitchFamily="34" charset="0"/>
                <a:cs typeface="Simplified Arabic" pitchFamily="2" charset="-78"/>
              </a:rPr>
              <a:t>CAUTION RADIO ACTIVE MATERIAL</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chemeClr val="tx1"/>
                </a:solidFill>
                <a:effectLst/>
                <a:latin typeface="Arial"/>
                <a:cs typeface="Arial" pitchFamily="34" charset="0"/>
              </a:rPr>
              <a:t>ü</a:t>
            </a:r>
            <a:r>
              <a:rPr kumimoji="0" lang="ar-SA" sz="1600" b="1" i="0" u="none" strike="noStrike" cap="none" normalizeH="0" baseline="0" dirty="0" smtClean="0">
                <a:ln>
                  <a:noFill/>
                </a:ln>
                <a:solidFill>
                  <a:schemeClr val="tx1"/>
                </a:solidFill>
                <a:effectLst/>
                <a:latin typeface="Wingdings" pitchFamily="2" charset="2"/>
                <a:cs typeface="Arial" pitchFamily="34" charset="0"/>
              </a:rPr>
              <a:t> </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في المناطق التي يبلغ فيها مستوي الإشعاع الذي يتعرض له الشخص 5 مللي ريم في الساعة ، يجب أن يتم وضع اللافتات التحذيرية المناسبة عليها. </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chemeClr val="tx1"/>
                </a:solidFill>
                <a:effectLst/>
                <a:latin typeface="Arial"/>
                <a:cs typeface="Arial" pitchFamily="34" charset="0"/>
              </a:rPr>
              <a:t>ü</a:t>
            </a:r>
            <a:r>
              <a:rPr kumimoji="0" lang="ar-SA" sz="1600" b="1" i="0" u="none" strike="noStrike" cap="none" normalizeH="0" baseline="0" dirty="0" smtClean="0">
                <a:ln>
                  <a:noFill/>
                </a:ln>
                <a:solidFill>
                  <a:schemeClr val="tx1"/>
                </a:solidFill>
                <a:effectLst/>
                <a:latin typeface="Wingdings" pitchFamily="2" charset="2"/>
                <a:cs typeface="Arial" pitchFamily="34" charset="0"/>
              </a:rPr>
              <a:t> </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جميع الحاويات التي تستخدم لتخزين المواد المشعة يجب وضع اللافتات التحذيرية المناسبة عليها.</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chemeClr val="tx1"/>
                </a:solidFill>
                <a:effectLst/>
                <a:latin typeface="Arial"/>
                <a:cs typeface="Arial" pitchFamily="34" charset="0"/>
              </a:rPr>
              <a:t>ü</a:t>
            </a:r>
            <a:r>
              <a:rPr kumimoji="0" lang="ar-SA" sz="1600" b="1" i="0" u="none" strike="noStrike" cap="none" normalizeH="0" baseline="0" dirty="0" smtClean="0">
                <a:ln>
                  <a:noFill/>
                </a:ln>
                <a:solidFill>
                  <a:schemeClr val="tx1"/>
                </a:solidFill>
                <a:effectLst/>
                <a:latin typeface="Wingdings" pitchFamily="2" charset="2"/>
                <a:cs typeface="Arial" pitchFamily="34" charset="0"/>
              </a:rPr>
              <a:t> </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ضرورة استخدام معدات الوقاية الشخصية اللازمة للحماية من مخاطر الإشعاع (القفازات </a:t>
            </a:r>
            <a:r>
              <a:rPr kumimoji="0" lang="ar-SA" sz="1600" b="0" i="0" u="none" strike="noStrike" cap="none" normalizeH="0" baseline="0" dirty="0" smtClean="0">
                <a:ln>
                  <a:noFill/>
                </a:ln>
                <a:solidFill>
                  <a:srgbClr val="FF0000"/>
                </a:solidFill>
                <a:effectLst/>
                <a:latin typeface="Arial"/>
                <a:cs typeface="Times New Roman" pitchFamily="18" charset="0"/>
              </a:rPr>
              <a:t>–</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 النظارات </a:t>
            </a:r>
            <a:r>
              <a:rPr kumimoji="0" lang="ar-SA" sz="1600" b="0" i="0" u="none" strike="noStrike" cap="none" normalizeH="0" baseline="0" dirty="0" smtClean="0">
                <a:ln>
                  <a:noFill/>
                </a:ln>
                <a:solidFill>
                  <a:srgbClr val="FF0000"/>
                </a:solidFill>
                <a:effectLst/>
                <a:latin typeface="Arial"/>
                <a:cs typeface="Times New Roman" pitchFamily="18" charset="0"/>
              </a:rPr>
              <a:t>–</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 ...)</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chemeClr val="tx1"/>
                </a:solidFill>
                <a:effectLst/>
                <a:latin typeface="Arial"/>
                <a:cs typeface="Arial" pitchFamily="34" charset="0"/>
              </a:rPr>
              <a:t>ü</a:t>
            </a:r>
            <a:r>
              <a:rPr kumimoji="0" lang="ar-SA" sz="1600" b="1" i="0" u="none" strike="noStrike" cap="none" normalizeH="0" baseline="0" dirty="0" smtClean="0">
                <a:ln>
                  <a:noFill/>
                </a:ln>
                <a:solidFill>
                  <a:schemeClr val="tx1"/>
                </a:solidFill>
                <a:effectLst/>
                <a:latin typeface="Wingdings" pitchFamily="2" charset="2"/>
                <a:cs typeface="Arial" pitchFamily="34" charset="0"/>
              </a:rPr>
              <a:t> </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عدم السماح لأي شخص بالمعمل داخل منطقة الإشعاع في حالة وجود أية جروح في جسمه.</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chemeClr val="tx1"/>
                </a:solidFill>
                <a:effectLst/>
                <a:latin typeface="Arial"/>
                <a:cs typeface="Arial" pitchFamily="34" charset="0"/>
              </a:rPr>
              <a:t>ü</a:t>
            </a:r>
            <a:r>
              <a:rPr kumimoji="0" lang="ar-SA" sz="1600" b="1" i="0" u="none" strike="noStrike" cap="none" normalizeH="0" baseline="0" dirty="0" smtClean="0">
                <a:ln>
                  <a:noFill/>
                </a:ln>
                <a:solidFill>
                  <a:schemeClr val="tx1"/>
                </a:solidFill>
                <a:effectLst/>
                <a:latin typeface="Wingdings" pitchFamily="2" charset="2"/>
                <a:cs typeface="Arial" pitchFamily="34" charset="0"/>
              </a:rPr>
              <a:t> </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يتم نقل المواد المشعة بين المعامل المختلفة داخل الحاويات المخصصة لها.</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ar-SA" sz="1800" b="0" i="0" u="none" strike="noStrike" cap="none" normalizeH="0" baseline="0" dirty="0" smtClean="0">
                <a:ln>
                  <a:noFill/>
                </a:ln>
                <a:solidFill>
                  <a:schemeClr val="tx1"/>
                </a:solidFill>
                <a:effectLst/>
                <a:latin typeface="Arial" pitchFamily="34" charset="0"/>
                <a:cs typeface="Arial" pitchFamily="34" charset="0"/>
              </a:rPr>
              <a:t/>
            </a:r>
            <a:br>
              <a:rPr kumimoji="0" lang="ar-SA" sz="18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rgbClr val="4F81BD"/>
                </a:solidFill>
                <a:effectLst/>
                <a:latin typeface="Courier New" pitchFamily="49" charset="0"/>
                <a:cs typeface="Courier New" pitchFamily="49" charset="0"/>
              </a:rPr>
              <a:t>o</a:t>
            </a:r>
            <a:r>
              <a:rPr kumimoji="0" lang="ar-SA" sz="1600" b="1" i="0" u="none" strike="noStrike" cap="none" normalizeH="0" baseline="0" dirty="0" smtClean="0">
                <a:ln>
                  <a:noFill/>
                </a:ln>
                <a:solidFill>
                  <a:srgbClr val="4F81BD"/>
                </a:solidFill>
                <a:effectLst/>
                <a:latin typeface="Courier New" pitchFamily="49" charset="0"/>
                <a:cs typeface="Courier New" pitchFamily="49" charset="0"/>
              </a:rPr>
              <a:t> </a:t>
            </a:r>
            <a:r>
              <a:rPr kumimoji="0" lang="ar-SA" sz="1600" b="1" i="0" u="none" strike="noStrike" cap="none" normalizeH="0" baseline="0" dirty="0" smtClean="0">
                <a:ln>
                  <a:noFill/>
                </a:ln>
                <a:solidFill>
                  <a:srgbClr val="4F81BD"/>
                </a:solidFill>
                <a:effectLst/>
                <a:latin typeface="Arial" pitchFamily="34" charset="0"/>
                <a:cs typeface="Simplified Arabic" pitchFamily="2" charset="-78"/>
              </a:rPr>
              <a:t>التعامل مع تسرب المواد المشعة:</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chemeClr val="tx1"/>
                </a:solidFill>
                <a:effectLst/>
                <a:latin typeface="Arial"/>
                <a:cs typeface="Arial" pitchFamily="34" charset="0"/>
              </a:rPr>
              <a:t>ü</a:t>
            </a:r>
            <a:r>
              <a:rPr kumimoji="0" lang="ar-SA" sz="1600" b="1" i="0" u="none" strike="noStrike" cap="none" normalizeH="0" baseline="0" dirty="0" smtClean="0">
                <a:ln>
                  <a:noFill/>
                </a:ln>
                <a:solidFill>
                  <a:schemeClr val="tx1"/>
                </a:solidFill>
                <a:effectLst/>
                <a:latin typeface="Wingdings" pitchFamily="2" charset="2"/>
                <a:cs typeface="Arial" pitchFamily="34" charset="0"/>
              </a:rPr>
              <a:t> </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إعلام الجميع لإخلاء المكان الذي حدث به التسرب.</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chemeClr val="tx1"/>
                </a:solidFill>
                <a:effectLst/>
                <a:latin typeface="Arial"/>
                <a:cs typeface="Arial" pitchFamily="34" charset="0"/>
              </a:rPr>
              <a:t>ü</a:t>
            </a:r>
            <a:r>
              <a:rPr kumimoji="0" lang="ar-SA" sz="1600" b="1" i="0" u="none" strike="noStrike" cap="none" normalizeH="0" baseline="0" dirty="0" smtClean="0">
                <a:ln>
                  <a:noFill/>
                </a:ln>
                <a:solidFill>
                  <a:schemeClr val="tx1"/>
                </a:solidFill>
                <a:effectLst/>
                <a:latin typeface="Wingdings" pitchFamily="2" charset="2"/>
                <a:cs typeface="Arial" pitchFamily="34" charset="0"/>
              </a:rPr>
              <a:t> </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إبلاغ المسئول عن السلامة الخاصة بالإشعاعات.</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chemeClr val="tx1"/>
                </a:solidFill>
                <a:effectLst/>
                <a:latin typeface="Arial"/>
                <a:cs typeface="Arial" pitchFamily="34" charset="0"/>
              </a:rPr>
              <a:t>ü</a:t>
            </a:r>
            <a:r>
              <a:rPr kumimoji="0" lang="ar-SA" sz="1600" b="1" i="0" u="none" strike="noStrike" cap="none" normalizeH="0" baseline="0" dirty="0" smtClean="0">
                <a:ln>
                  <a:noFill/>
                </a:ln>
                <a:solidFill>
                  <a:schemeClr val="tx1"/>
                </a:solidFill>
                <a:effectLst/>
                <a:latin typeface="Wingdings" pitchFamily="2" charset="2"/>
                <a:cs typeface="Arial" pitchFamily="34" charset="0"/>
              </a:rPr>
              <a:t> </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إغلاق جميع الأجهزة التي تنتج المواد المشعة.</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chemeClr val="tx1"/>
                </a:solidFill>
                <a:effectLst/>
                <a:latin typeface="Arial"/>
                <a:cs typeface="Arial" pitchFamily="34" charset="0"/>
              </a:rPr>
              <a:t>ü</a:t>
            </a:r>
            <a:r>
              <a:rPr kumimoji="0" lang="ar-SA" sz="1600" b="1" i="0" u="none" strike="noStrike" cap="none" normalizeH="0" baseline="0" dirty="0" smtClean="0">
                <a:ln>
                  <a:noFill/>
                </a:ln>
                <a:solidFill>
                  <a:schemeClr val="tx1"/>
                </a:solidFill>
                <a:effectLst/>
                <a:latin typeface="Wingdings" pitchFamily="2" charset="2"/>
                <a:cs typeface="Arial" pitchFamily="34" charset="0"/>
              </a:rPr>
              <a:t> </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إغلاق جميع شفاطات ومراوح التهوية .</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chemeClr val="tx1"/>
                </a:solidFill>
                <a:effectLst/>
                <a:latin typeface="Arial"/>
                <a:cs typeface="Arial" pitchFamily="34" charset="0"/>
              </a:rPr>
              <a:t>ü</a:t>
            </a:r>
            <a:r>
              <a:rPr kumimoji="0" lang="ar-SA" sz="1600" b="1" i="0" u="none" strike="noStrike" cap="none" normalizeH="0" baseline="0" dirty="0" smtClean="0">
                <a:ln>
                  <a:noFill/>
                </a:ln>
                <a:solidFill>
                  <a:schemeClr val="tx1"/>
                </a:solidFill>
                <a:effectLst/>
                <a:latin typeface="Wingdings" pitchFamily="2" charset="2"/>
                <a:cs typeface="Arial" pitchFamily="34" charset="0"/>
              </a:rPr>
              <a:t> </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إجراء الفحص اللازم إذا حدث التسرب على ملابس العاملين.</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chemeClr val="tx1"/>
                </a:solidFill>
                <a:effectLst/>
                <a:latin typeface="Arial"/>
                <a:cs typeface="Arial" pitchFamily="34" charset="0"/>
              </a:rPr>
              <a:t>ü</a:t>
            </a:r>
            <a:r>
              <a:rPr kumimoji="0" lang="ar-SA" sz="1600" b="1" i="0" u="none" strike="noStrike" cap="none" normalizeH="0" baseline="0" dirty="0" smtClean="0">
                <a:ln>
                  <a:noFill/>
                </a:ln>
                <a:solidFill>
                  <a:schemeClr val="tx1"/>
                </a:solidFill>
                <a:effectLst/>
                <a:latin typeface="Wingdings" pitchFamily="2" charset="2"/>
                <a:cs typeface="Arial" pitchFamily="34" charset="0"/>
              </a:rPr>
              <a:t> </a:t>
            </a:r>
            <a:r>
              <a:rPr kumimoji="0" lang="ar-SA" sz="1600" b="0" i="0" u="none" strike="noStrike" cap="none" normalizeH="0" baseline="0" dirty="0" smtClean="0">
                <a:ln>
                  <a:noFill/>
                </a:ln>
                <a:solidFill>
                  <a:srgbClr val="FF0000"/>
                </a:solidFill>
                <a:effectLst/>
                <a:latin typeface="Arial" pitchFamily="34" charset="0"/>
                <a:cs typeface="Simplified Arabic" pitchFamily="2" charset="-78"/>
              </a:rPr>
              <a:t>استخدام المعدات والأدوات الماصة لاحتواء التسرب.</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ar-SA" sz="1800" b="0" i="0" u="none" strike="noStrike" cap="none" normalizeH="0" baseline="0" dirty="0" smtClean="0">
                <a:ln>
                  <a:noFill/>
                </a:ln>
                <a:solidFill>
                  <a:schemeClr val="tx1"/>
                </a:solidFill>
                <a:effectLst/>
                <a:latin typeface="Arial" pitchFamily="34" charset="0"/>
                <a:cs typeface="Arial" pitchFamily="34" charset="0"/>
              </a:rPr>
              <a:t/>
            </a:r>
            <a:br>
              <a:rPr kumimoji="0" lang="ar-SA" sz="1800" b="0" i="0" u="none" strike="noStrike" cap="none" normalizeH="0" baseline="0" dirty="0" smtClean="0">
                <a:ln>
                  <a:noFill/>
                </a:ln>
                <a:solidFill>
                  <a:schemeClr val="tx1"/>
                </a:solidFill>
                <a:effectLst/>
                <a:latin typeface="Arial" pitchFamily="34" charset="0"/>
                <a:cs typeface="Arial" pitchFamily="34" charset="0"/>
              </a:rPr>
            </a:br>
            <a:r>
              <a:rPr kumimoji="0" lang="ar-SA" sz="1600" b="0" i="0" u="none" strike="noStrike" cap="none" normalizeH="0" baseline="0" dirty="0" smtClean="0">
                <a:ln>
                  <a:noFill/>
                </a:ln>
                <a:solidFill>
                  <a:schemeClr val="tx1"/>
                </a:solidFill>
                <a:effectLst/>
                <a:latin typeface="Arial"/>
                <a:cs typeface="Arial" pitchFamily="34" charset="0"/>
              </a:rPr>
              <a:t>· </a:t>
            </a:r>
            <a:r>
              <a:rPr kumimoji="0" lang="ar-SA" sz="1600" b="1" i="0" u="none" strike="noStrike" cap="none" normalizeH="0" baseline="0" dirty="0" smtClean="0">
                <a:ln>
                  <a:noFill/>
                </a:ln>
                <a:solidFill>
                  <a:srgbClr val="FF0000"/>
                </a:solidFill>
                <a:effectLst/>
                <a:latin typeface="Arial" pitchFamily="34" charset="0"/>
                <a:cs typeface="Simplified Arabic" pitchFamily="2" charset="-78"/>
              </a:rPr>
              <a:t>الإشعاعات غير المؤينة: </a:t>
            </a:r>
            <a:r>
              <a:rPr kumimoji="0" lang="ar-SA" sz="1600" b="0" i="0" u="none" strike="noStrike" cap="none" normalizeH="0" baseline="0" dirty="0" smtClean="0">
                <a:ln>
                  <a:noFill/>
                </a:ln>
                <a:solidFill>
                  <a:schemeClr val="tx1"/>
                </a:solidFill>
                <a:effectLst/>
                <a:latin typeface="Arial" pitchFamily="34" charset="0"/>
                <a:cs typeface="Simplified Arabic" pitchFamily="2" charset="-78"/>
              </a:rPr>
              <a:t>هي إشعاع ذو طاقة منخفضة نسبياً، وبذلك فإنه لايملك طاقة كافية لتأيين الذرات أو الجزيئات، ويتواجد في نهاية الطيف الكهرومغناطيسي. ومع ذلك فهي تعتبر أقل خطورة من الإشعاع المؤين، والإكثار من التعرض للإشعاع غير المؤين قد يسبب مشاكل صحية. ومصادر الإشعاع غير المؤين تتضمن الآتي:</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rgbClr val="C0504D"/>
                </a:solidFill>
                <a:effectLst/>
                <a:latin typeface="Arial"/>
                <a:cs typeface="Arial" pitchFamily="34" charset="0"/>
              </a:rPr>
              <a:t>ü</a:t>
            </a:r>
            <a:r>
              <a:rPr kumimoji="0" lang="ar-SA" sz="1600" b="1" i="0" u="none" strike="noStrike" cap="none" normalizeH="0" baseline="0" dirty="0" smtClean="0">
                <a:ln>
                  <a:noFill/>
                </a:ln>
                <a:solidFill>
                  <a:srgbClr val="C0504D"/>
                </a:solidFill>
                <a:effectLst/>
                <a:latin typeface="Wingdings" pitchFamily="2" charset="2"/>
                <a:cs typeface="Arial" pitchFamily="34" charset="0"/>
              </a:rPr>
              <a:t> </a:t>
            </a:r>
            <a:r>
              <a:rPr kumimoji="0" lang="ar-SA" sz="1600" b="0" i="0" u="none" strike="noStrike" cap="none" normalizeH="0" baseline="0" dirty="0" smtClean="0">
                <a:ln>
                  <a:noFill/>
                </a:ln>
                <a:solidFill>
                  <a:srgbClr val="C0504D"/>
                </a:solidFill>
                <a:effectLst/>
                <a:latin typeface="Arial" pitchFamily="34" charset="0"/>
                <a:cs typeface="Simplified Arabic" pitchFamily="2" charset="-78"/>
              </a:rPr>
              <a:t>الأشعة فوق البنفسجية.</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rgbClr val="C0504D"/>
                </a:solidFill>
                <a:effectLst/>
                <a:latin typeface="Arial"/>
                <a:cs typeface="Arial" pitchFamily="34" charset="0"/>
              </a:rPr>
              <a:t>ü</a:t>
            </a:r>
            <a:r>
              <a:rPr kumimoji="0" lang="ar-SA" sz="1600" b="1" i="0" u="none" strike="noStrike" cap="none" normalizeH="0" baseline="0" dirty="0" smtClean="0">
                <a:ln>
                  <a:noFill/>
                </a:ln>
                <a:solidFill>
                  <a:srgbClr val="C0504D"/>
                </a:solidFill>
                <a:effectLst/>
                <a:latin typeface="Wingdings" pitchFamily="2" charset="2"/>
                <a:cs typeface="Arial" pitchFamily="34" charset="0"/>
              </a:rPr>
              <a:t> </a:t>
            </a:r>
            <a:r>
              <a:rPr kumimoji="0" lang="ar-SA" sz="1600" b="0" i="0" u="none" strike="noStrike" cap="none" normalizeH="0" baseline="0" dirty="0" smtClean="0">
                <a:ln>
                  <a:noFill/>
                </a:ln>
                <a:solidFill>
                  <a:srgbClr val="C0504D"/>
                </a:solidFill>
                <a:effectLst/>
                <a:latin typeface="Arial" pitchFamily="34" charset="0"/>
                <a:cs typeface="Simplified Arabic" pitchFamily="2" charset="-78"/>
              </a:rPr>
              <a:t>الأشعة المرئية والليزر.</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rgbClr val="C0504D"/>
                </a:solidFill>
                <a:effectLst/>
                <a:latin typeface="Arial"/>
                <a:cs typeface="Arial" pitchFamily="34" charset="0"/>
              </a:rPr>
              <a:t>ü</a:t>
            </a:r>
            <a:r>
              <a:rPr kumimoji="0" lang="ar-SA" sz="1600" b="1" i="0" u="none" strike="noStrike" cap="none" normalizeH="0" baseline="0" dirty="0" smtClean="0">
                <a:ln>
                  <a:noFill/>
                </a:ln>
                <a:solidFill>
                  <a:srgbClr val="C0504D"/>
                </a:solidFill>
                <a:effectLst/>
                <a:latin typeface="Wingdings" pitchFamily="2" charset="2"/>
                <a:cs typeface="Arial" pitchFamily="34" charset="0"/>
              </a:rPr>
              <a:t> </a:t>
            </a:r>
            <a:r>
              <a:rPr kumimoji="0" lang="ar-SA" sz="1600" b="0" i="0" u="none" strike="noStrike" cap="none" normalizeH="0" baseline="0" dirty="0" smtClean="0">
                <a:ln>
                  <a:noFill/>
                </a:ln>
                <a:solidFill>
                  <a:srgbClr val="C0504D"/>
                </a:solidFill>
                <a:effectLst/>
                <a:latin typeface="Arial" pitchFamily="34" charset="0"/>
                <a:cs typeface="Simplified Arabic" pitchFamily="2" charset="-78"/>
              </a:rPr>
              <a:t>الأشعة تحت الحمراء.</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rgbClr val="C0504D"/>
                </a:solidFill>
                <a:effectLst/>
                <a:latin typeface="Arial"/>
                <a:cs typeface="Arial" pitchFamily="34" charset="0"/>
              </a:rPr>
              <a:t>ü</a:t>
            </a:r>
            <a:r>
              <a:rPr kumimoji="0" lang="ar-SA" sz="1600" b="1" i="0" u="none" strike="noStrike" cap="none" normalizeH="0" baseline="0" dirty="0" smtClean="0">
                <a:ln>
                  <a:noFill/>
                </a:ln>
                <a:solidFill>
                  <a:srgbClr val="C0504D"/>
                </a:solidFill>
                <a:effectLst/>
                <a:latin typeface="Wingdings" pitchFamily="2" charset="2"/>
                <a:cs typeface="Arial" pitchFamily="34" charset="0"/>
              </a:rPr>
              <a:t> </a:t>
            </a:r>
            <a:r>
              <a:rPr kumimoji="0" lang="ar-SA" sz="1600" b="0" i="0" u="none" strike="noStrike" cap="none" normalizeH="0" baseline="0" dirty="0" smtClean="0">
                <a:ln>
                  <a:noFill/>
                </a:ln>
                <a:solidFill>
                  <a:srgbClr val="C0504D"/>
                </a:solidFill>
                <a:effectLst/>
                <a:latin typeface="Arial" pitchFamily="34" charset="0"/>
                <a:cs typeface="Simplified Arabic" pitchFamily="2" charset="-78"/>
              </a:rPr>
              <a:t>الموجات المكروية.</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rgbClr val="C0504D"/>
                </a:solidFill>
                <a:effectLst/>
                <a:latin typeface="Arial"/>
                <a:cs typeface="Arial" pitchFamily="34" charset="0"/>
              </a:rPr>
              <a:t>ü</a:t>
            </a:r>
            <a:r>
              <a:rPr kumimoji="0" lang="ar-SA" sz="1600" b="1" i="0" u="none" strike="noStrike" cap="none" normalizeH="0" baseline="0" dirty="0" smtClean="0">
                <a:ln>
                  <a:noFill/>
                </a:ln>
                <a:solidFill>
                  <a:srgbClr val="C0504D"/>
                </a:solidFill>
                <a:effectLst/>
                <a:latin typeface="Wingdings" pitchFamily="2" charset="2"/>
                <a:cs typeface="Arial" pitchFamily="34" charset="0"/>
              </a:rPr>
              <a:t> </a:t>
            </a:r>
            <a:r>
              <a:rPr kumimoji="0" lang="ar-SA" sz="1600" b="0" i="0" u="none" strike="noStrike" cap="none" normalizeH="0" baseline="0" dirty="0" smtClean="0">
                <a:ln>
                  <a:noFill/>
                </a:ln>
                <a:solidFill>
                  <a:srgbClr val="C0504D"/>
                </a:solidFill>
                <a:effectLst/>
                <a:latin typeface="Arial" pitchFamily="34" charset="0"/>
                <a:cs typeface="Simplified Arabic" pitchFamily="2" charset="-78"/>
              </a:rPr>
              <a:t>الموجات اللاسلكية.</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rgbClr val="C0504D"/>
                </a:solidFill>
                <a:effectLst/>
                <a:latin typeface="Arial"/>
                <a:cs typeface="Arial" pitchFamily="34" charset="0"/>
              </a:rPr>
              <a:t>ü</a:t>
            </a:r>
            <a:r>
              <a:rPr kumimoji="0" lang="ar-SA" sz="1600" b="1" i="0" u="none" strike="noStrike" cap="none" normalizeH="0" baseline="0" dirty="0" smtClean="0">
                <a:ln>
                  <a:noFill/>
                </a:ln>
                <a:solidFill>
                  <a:srgbClr val="C0504D"/>
                </a:solidFill>
                <a:effectLst/>
                <a:latin typeface="Wingdings" pitchFamily="2" charset="2"/>
                <a:cs typeface="Arial" pitchFamily="34" charset="0"/>
              </a:rPr>
              <a:t> </a:t>
            </a:r>
            <a:r>
              <a:rPr kumimoji="0" lang="ar-SA" sz="1600" b="0" i="0" u="none" strike="noStrike" cap="none" normalizeH="0" baseline="0" dirty="0" smtClean="0">
                <a:ln>
                  <a:noFill/>
                </a:ln>
                <a:solidFill>
                  <a:srgbClr val="C0504D"/>
                </a:solidFill>
                <a:effectLst/>
                <a:latin typeface="Arial" pitchFamily="34" charset="0"/>
                <a:cs typeface="Simplified Arabic" pitchFamily="2" charset="-78"/>
              </a:rPr>
              <a:t>الضوء المرئي العادي.</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rgbClr val="C0504D"/>
                </a:solidFill>
                <a:effectLst/>
                <a:latin typeface="Arial"/>
                <a:cs typeface="Arial" pitchFamily="34" charset="0"/>
              </a:rPr>
              <a:t>ü</a:t>
            </a:r>
            <a:r>
              <a:rPr kumimoji="0" lang="ar-SA" sz="1600" b="1" i="0" u="none" strike="noStrike" cap="none" normalizeH="0" baseline="0" dirty="0" smtClean="0">
                <a:ln>
                  <a:noFill/>
                </a:ln>
                <a:solidFill>
                  <a:srgbClr val="C0504D"/>
                </a:solidFill>
                <a:effectLst/>
                <a:latin typeface="Wingdings" pitchFamily="2" charset="2"/>
                <a:cs typeface="Arial" pitchFamily="34" charset="0"/>
              </a:rPr>
              <a:t> </a:t>
            </a:r>
            <a:r>
              <a:rPr kumimoji="0" lang="ar-SA" sz="1600" b="0" i="0" u="none" strike="noStrike" cap="none" normalizeH="0" baseline="0" dirty="0" smtClean="0">
                <a:ln>
                  <a:noFill/>
                </a:ln>
                <a:solidFill>
                  <a:srgbClr val="C0504D"/>
                </a:solidFill>
                <a:effectLst/>
                <a:latin typeface="Arial" pitchFamily="34" charset="0"/>
                <a:cs typeface="Simplified Arabic" pitchFamily="2" charset="-78"/>
              </a:rPr>
              <a:t>خطوط الكهرباء.</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rgbClr val="C0504D"/>
                </a:solidFill>
                <a:effectLst/>
                <a:latin typeface="Arial"/>
                <a:cs typeface="Arial" pitchFamily="34" charset="0"/>
              </a:rPr>
              <a:t>ü</a:t>
            </a:r>
            <a:r>
              <a:rPr kumimoji="0" lang="ar-SA" sz="1600" b="1" i="0" u="none" strike="noStrike" cap="none" normalizeH="0" baseline="0" dirty="0" smtClean="0">
                <a:ln>
                  <a:noFill/>
                </a:ln>
                <a:solidFill>
                  <a:srgbClr val="C0504D"/>
                </a:solidFill>
                <a:effectLst/>
                <a:latin typeface="Wingdings" pitchFamily="2" charset="2"/>
                <a:cs typeface="Arial" pitchFamily="34" charset="0"/>
              </a:rPr>
              <a:t> </a:t>
            </a:r>
            <a:r>
              <a:rPr kumimoji="0" lang="ar-SA" sz="1600" b="0" i="0" u="none" strike="noStrike" cap="none" normalizeH="0" baseline="0" dirty="0" smtClean="0">
                <a:ln>
                  <a:noFill/>
                </a:ln>
                <a:solidFill>
                  <a:srgbClr val="C0504D"/>
                </a:solidFill>
                <a:effectLst/>
                <a:latin typeface="Arial" pitchFamily="34" charset="0"/>
                <a:cs typeface="Simplified Arabic" pitchFamily="2" charset="-78"/>
              </a:rPr>
              <a:t>موجات الراديو.</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rgbClr val="C0504D"/>
                </a:solidFill>
                <a:effectLst/>
                <a:latin typeface="Arial"/>
                <a:cs typeface="Arial" pitchFamily="34" charset="0"/>
              </a:rPr>
              <a:t>ü</a:t>
            </a:r>
            <a:r>
              <a:rPr kumimoji="0" lang="ar-SA" sz="1600" b="1" i="0" u="none" strike="noStrike" cap="none" normalizeH="0" baseline="0" dirty="0" smtClean="0">
                <a:ln>
                  <a:noFill/>
                </a:ln>
                <a:solidFill>
                  <a:srgbClr val="C0504D"/>
                </a:solidFill>
                <a:effectLst/>
                <a:latin typeface="Wingdings" pitchFamily="2" charset="2"/>
                <a:cs typeface="Arial" pitchFamily="34" charset="0"/>
              </a:rPr>
              <a:t> </a:t>
            </a:r>
            <a:r>
              <a:rPr kumimoji="0" lang="ar-SA" sz="1600" b="0" i="0" u="none" strike="noStrike" cap="none" normalizeH="0" baseline="0" dirty="0" smtClean="0">
                <a:ln>
                  <a:noFill/>
                </a:ln>
                <a:solidFill>
                  <a:srgbClr val="C0504D"/>
                </a:solidFill>
                <a:effectLst/>
                <a:latin typeface="Arial" pitchFamily="34" charset="0"/>
                <a:cs typeface="Simplified Arabic" pitchFamily="2" charset="-78"/>
              </a:rPr>
              <a:t>المايكروويف.</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ar-SA" sz="1800" b="0" i="0" u="none" strike="noStrike" cap="none" normalizeH="0" baseline="0" dirty="0" smtClean="0">
                <a:ln>
                  <a:noFill/>
                </a:ln>
                <a:solidFill>
                  <a:schemeClr val="tx1"/>
                </a:solidFill>
                <a:effectLst/>
                <a:latin typeface="Arial" pitchFamily="34" charset="0"/>
                <a:cs typeface="Arial" pitchFamily="34" charset="0"/>
              </a:rPr>
              <a:t/>
            </a:r>
            <a:br>
              <a:rPr kumimoji="0" lang="ar-SA" sz="1800" b="0" i="0" u="none" strike="noStrike" cap="none" normalizeH="0" baseline="0" dirty="0" smtClean="0">
                <a:ln>
                  <a:noFill/>
                </a:ln>
                <a:solidFill>
                  <a:schemeClr val="tx1"/>
                </a:solidFill>
                <a:effectLst/>
                <a:latin typeface="Arial" pitchFamily="34" charset="0"/>
                <a:cs typeface="Arial" pitchFamily="34" charset="0"/>
              </a:rPr>
            </a:br>
            <a:r>
              <a:rPr kumimoji="0" lang="en-US" sz="1600" b="0" i="0" u="none" strike="noStrike" cap="none" normalizeH="0" baseline="0" dirty="0" smtClean="0">
                <a:ln>
                  <a:noFill/>
                </a:ln>
                <a:solidFill>
                  <a:schemeClr val="tx1"/>
                </a:solidFill>
                <a:effectLst/>
                <a:latin typeface="Courier New" pitchFamily="49" charset="0"/>
                <a:cs typeface="Courier New" pitchFamily="49" charset="0"/>
              </a:rPr>
              <a:t>o</a:t>
            </a:r>
            <a:r>
              <a:rPr kumimoji="0" lang="ar-SA" sz="1600" b="0" i="0" u="none" strike="noStrike" cap="none" normalizeH="0" baseline="0" dirty="0" smtClean="0">
                <a:ln>
                  <a:noFill/>
                </a:ln>
                <a:solidFill>
                  <a:schemeClr val="tx1"/>
                </a:solidFill>
                <a:effectLst/>
                <a:latin typeface="Courier New" pitchFamily="49" charset="0"/>
                <a:cs typeface="Courier New" pitchFamily="49" charset="0"/>
              </a:rPr>
              <a:t> </a:t>
            </a:r>
            <a:r>
              <a:rPr kumimoji="0" lang="ar-SA" sz="1600" b="0" i="0" u="none" strike="noStrike" cap="none" normalizeH="0" baseline="0" dirty="0" smtClean="0">
                <a:ln>
                  <a:noFill/>
                </a:ln>
                <a:solidFill>
                  <a:schemeClr val="tx1"/>
                </a:solidFill>
                <a:effectLst/>
                <a:latin typeface="Arial" pitchFamily="34" charset="0"/>
                <a:cs typeface="Simplified Arabic" pitchFamily="2" charset="-78"/>
              </a:rPr>
              <a:t>هنالك مخاوف صحية تصاحب التعرض للحقول المغناطيسية القريبة من خطوط الكهرباء، وهذه المشكلة مثيرة للجدل فمن الواضح أن إشعاع التردد المنخفض (</a:t>
            </a:r>
            <a:r>
              <a:rPr kumimoji="0" lang="en-US" sz="1600" b="0" i="0" u="none" strike="noStrike" cap="none" normalizeH="0" baseline="0" dirty="0" smtClean="0">
                <a:ln>
                  <a:noFill/>
                </a:ln>
                <a:solidFill>
                  <a:schemeClr val="tx1"/>
                </a:solidFill>
                <a:effectLst/>
                <a:latin typeface="Arial" pitchFamily="34" charset="0"/>
                <a:cs typeface="Simplified Arabic" pitchFamily="2" charset="-78"/>
              </a:rPr>
              <a:t>ELF</a:t>
            </a:r>
            <a:r>
              <a:rPr kumimoji="0" lang="ar-SA" sz="1600" b="0" i="0" u="none" strike="noStrike" cap="none" normalizeH="0" baseline="0" dirty="0" smtClean="0">
                <a:ln>
                  <a:noFill/>
                </a:ln>
                <a:solidFill>
                  <a:schemeClr val="tx1"/>
                </a:solidFill>
                <a:effectLst/>
                <a:latin typeface="Arial" pitchFamily="34" charset="0"/>
                <a:cs typeface="Simplified Arabic" pitchFamily="2" charset="-78"/>
              </a:rPr>
              <a:t>) يحيط بنا كل يوم، لكن خطورة التعرض له تعتمد على قوة مصدره، وكذلك تعتمد على المسافة وزمن التعرض. الأبحاث على </a:t>
            </a:r>
            <a:r>
              <a:rPr kumimoji="0" lang="en-US" sz="1600" b="0" i="0" u="none" strike="noStrike" cap="none" normalizeH="0" baseline="0" dirty="0" smtClean="0">
                <a:ln>
                  <a:noFill/>
                </a:ln>
                <a:solidFill>
                  <a:schemeClr val="tx1"/>
                </a:solidFill>
                <a:effectLst/>
                <a:latin typeface="Arial" pitchFamily="34" charset="0"/>
                <a:cs typeface="Simplified Arabic" pitchFamily="2" charset="-78"/>
              </a:rPr>
              <a:t>ELF</a:t>
            </a:r>
            <a:r>
              <a:rPr kumimoji="0" lang="ar-SA" sz="1600" b="0" i="0" u="none" strike="noStrike" cap="none" normalizeH="0" baseline="0" dirty="0" smtClean="0">
                <a:ln>
                  <a:noFill/>
                </a:ln>
                <a:solidFill>
                  <a:schemeClr val="tx1"/>
                </a:solidFill>
                <a:effectLst/>
                <a:latin typeface="Arial" pitchFamily="34" charset="0"/>
                <a:cs typeface="Simplified Arabic" pitchFamily="2" charset="-78"/>
              </a:rPr>
              <a:t> تركز على مشاكل السرطان والمشكلات الإنجابية. لاتوجد صله محددة بين إشعاع </a:t>
            </a:r>
            <a:r>
              <a:rPr kumimoji="0" lang="en-US" sz="1600" b="0" i="0" u="none" strike="noStrike" cap="none" normalizeH="0" baseline="0" dirty="0" smtClean="0">
                <a:ln>
                  <a:noFill/>
                </a:ln>
                <a:solidFill>
                  <a:schemeClr val="tx1"/>
                </a:solidFill>
                <a:effectLst/>
                <a:latin typeface="Arial" pitchFamily="34" charset="0"/>
                <a:cs typeface="Simplified Arabic" pitchFamily="2" charset="-78"/>
              </a:rPr>
              <a:t>ELF</a:t>
            </a:r>
            <a:r>
              <a:rPr kumimoji="0" lang="ar-SA" sz="1600" b="0" i="0" u="none" strike="noStrike" cap="none" normalizeH="0" baseline="0" dirty="0" smtClean="0">
                <a:ln>
                  <a:noFill/>
                </a:ln>
                <a:solidFill>
                  <a:schemeClr val="tx1"/>
                </a:solidFill>
                <a:effectLst/>
                <a:latin typeface="Arial" pitchFamily="34" charset="0"/>
                <a:cs typeface="Simplified Arabic" pitchFamily="2" charset="-78"/>
              </a:rPr>
              <a:t> وهذه الأمراض، لكن الدراسات أظهرت صلات مبدئية.</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0" i="0" u="none" strike="noStrike" cap="none" normalizeH="0" baseline="0" dirty="0" smtClean="0">
                <a:ln>
                  <a:noFill/>
                </a:ln>
                <a:solidFill>
                  <a:schemeClr val="tx1"/>
                </a:solidFill>
                <a:effectLst/>
                <a:latin typeface="Courier New" pitchFamily="49" charset="0"/>
                <a:cs typeface="Courier New" pitchFamily="49" charset="0"/>
              </a:rPr>
              <a:t>o</a:t>
            </a:r>
            <a:r>
              <a:rPr kumimoji="0" lang="ar-SA" sz="1600" b="0" i="0" u="none" strike="noStrike" cap="none" normalizeH="0" baseline="0" dirty="0" smtClean="0">
                <a:ln>
                  <a:noFill/>
                </a:ln>
                <a:solidFill>
                  <a:schemeClr val="tx1"/>
                </a:solidFill>
                <a:effectLst/>
                <a:latin typeface="Courier New" pitchFamily="49" charset="0"/>
                <a:cs typeface="Courier New" pitchFamily="49" charset="0"/>
              </a:rPr>
              <a:t> </a:t>
            </a:r>
            <a:r>
              <a:rPr kumimoji="0" lang="ar-SA" sz="1600" b="0" i="0" u="none" strike="noStrike" cap="none" normalizeH="0" baseline="0" dirty="0" smtClean="0">
                <a:ln>
                  <a:noFill/>
                </a:ln>
                <a:solidFill>
                  <a:schemeClr val="tx1"/>
                </a:solidFill>
                <a:effectLst/>
                <a:latin typeface="Arial" pitchFamily="34" charset="0"/>
                <a:cs typeface="Simplified Arabic" pitchFamily="2" charset="-78"/>
              </a:rPr>
              <a:t>تأتي معظم ترددات الراديو ( </a:t>
            </a:r>
            <a:r>
              <a:rPr kumimoji="0" lang="en-US" sz="1600" b="0" i="0" u="none" strike="noStrike" cap="none" normalizeH="0" baseline="0" dirty="0" smtClean="0">
                <a:ln>
                  <a:noFill/>
                </a:ln>
                <a:solidFill>
                  <a:schemeClr val="tx1"/>
                </a:solidFill>
                <a:effectLst/>
                <a:latin typeface="Arial" pitchFamily="34" charset="0"/>
                <a:cs typeface="Simplified Arabic" pitchFamily="2" charset="-78"/>
              </a:rPr>
              <a:t>Radio Frequency</a:t>
            </a:r>
            <a:r>
              <a:rPr kumimoji="0" lang="ar-SA" sz="1600" b="0" i="0" u="none" strike="noStrike" cap="none" normalizeH="0" baseline="0" dirty="0" smtClean="0">
                <a:ln>
                  <a:noFill/>
                </a:ln>
                <a:solidFill>
                  <a:schemeClr val="tx1"/>
                </a:solidFill>
                <a:effectLst/>
                <a:latin typeface="Arial" pitchFamily="34" charset="0"/>
                <a:cs typeface="Simplified Arabic" pitchFamily="2" charset="-78"/>
              </a:rPr>
              <a:t> ) وإشعاع الميكروويف ( </a:t>
            </a:r>
            <a:r>
              <a:rPr kumimoji="0" lang="en-US" sz="1600" b="0" i="0" u="none" strike="noStrike" cap="none" normalizeH="0" baseline="0" dirty="0" smtClean="0">
                <a:ln>
                  <a:noFill/>
                </a:ln>
                <a:solidFill>
                  <a:schemeClr val="tx1"/>
                </a:solidFill>
                <a:effectLst/>
                <a:latin typeface="Arial" pitchFamily="34" charset="0"/>
                <a:cs typeface="Simplified Arabic" pitchFamily="2" charset="-78"/>
              </a:rPr>
              <a:t>Microwave</a:t>
            </a:r>
            <a:r>
              <a:rPr kumimoji="0" lang="ar-SA" sz="1600" b="0" i="0" u="none" strike="noStrike" cap="none" normalizeH="0" baseline="0" dirty="0" smtClean="0">
                <a:ln>
                  <a:noFill/>
                </a:ln>
                <a:solidFill>
                  <a:schemeClr val="tx1"/>
                </a:solidFill>
                <a:effectLst/>
                <a:latin typeface="Arial" pitchFamily="34" charset="0"/>
                <a:cs typeface="Simplified Arabic" pitchFamily="2" charset="-78"/>
              </a:rPr>
              <a:t> ) من الراديو، التلفاز، أفران الميكروويف، والهواتف النقالة. تتداخل موجات الترددات اللاسلكية والميكرويف على حد سواء مع موجات أجهزة تنظيم النبض الاصطناعية والسماعات الصناعية وكذلك مزيلات الرجفان لذا يجب على مستخدميها أخذ الاحتياطات اللازمة. تصدرت المخاوف في السنوات الأخيرة من إشعاع الهواتف النقالة عناوين الصحف. وبالرغم من عدم وجود صلة مؤكدة بين استخدام الهاتف النقال والقضاياالصحية، إلا أن الاحتمالات موجودة. ومرة أخرى، فإن كل ذلك يتعلق بزمن التعرض للإشعاع. فالتعرض لكمية كبيرة من الترددات اللاسلكية يمكنها أن ترفع من حرارة الأنسجة، والتي بدورها يمكن أن تضر الجلد أو العينان أو أن ترفع من حرارة الجسم. يوصي بعض الخبراء باستخدام سماعات إذا كنت تستخدم هاتفك النقال بشكل متكرر لفترات طويلة.</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0" i="0" u="none" strike="noStrike" cap="none" normalizeH="0" baseline="0" dirty="0" smtClean="0">
                <a:ln>
                  <a:noFill/>
                </a:ln>
                <a:solidFill>
                  <a:schemeClr val="tx1"/>
                </a:solidFill>
                <a:effectLst/>
                <a:latin typeface="Courier New" pitchFamily="49" charset="0"/>
                <a:cs typeface="Courier New" pitchFamily="49" charset="0"/>
              </a:rPr>
              <a:t>o</a:t>
            </a:r>
            <a:r>
              <a:rPr kumimoji="0" lang="ar-SA" sz="1600" b="0" i="0" u="none" strike="noStrike" cap="none" normalizeH="0" baseline="0" dirty="0" smtClean="0">
                <a:ln>
                  <a:noFill/>
                </a:ln>
                <a:solidFill>
                  <a:schemeClr val="tx1"/>
                </a:solidFill>
                <a:effectLst/>
                <a:latin typeface="Courier New" pitchFamily="49" charset="0"/>
                <a:cs typeface="Courier New" pitchFamily="49" charset="0"/>
              </a:rPr>
              <a:t> </a:t>
            </a:r>
            <a:r>
              <a:rPr kumimoji="0" lang="ar-SA" sz="1600" b="0" i="0" u="none" strike="noStrike" cap="none" normalizeH="0" baseline="0" dirty="0" smtClean="0">
                <a:ln>
                  <a:noFill/>
                </a:ln>
                <a:solidFill>
                  <a:schemeClr val="tx1"/>
                </a:solidFill>
                <a:effectLst/>
                <a:latin typeface="Arial" pitchFamily="34" charset="0"/>
                <a:cs typeface="Simplified Arabic" pitchFamily="2" charset="-78"/>
              </a:rPr>
              <a:t>تمتص جلودنا وأعيننا الأشعة تحت الحمراء على شكل حرارة. لذا فإن كثرة التعرض لها يمكن أن ينتج حروق وآلام. والتعرض المفرط للأشعة فوق البنفسجية يعنينا بسبب عدم وجود أعراض مباشرة. ومع ذلك، فإنه يمكن للتأثيرات أن تتطور بسرعة فيما بعد على شكل حرقة شمس أو إلى أسوأ من ذلك. وإن التعرض المفرط لها يمكن أن يؤدي إلى سرطان الجلد أو إعتام عدسة العين والجهاز المناعي، وتعد الأضواء السوداء وأدوات اللحام من مصادر الأشعة فوق البنفسجية بجانب ضوء الشمس.</a:t>
            </a:r>
            <a:r>
              <a:rPr kumimoji="0" lang="ar-SA" sz="900" b="0" i="0" u="none" strike="noStrike" cap="none" normalizeH="0" baseline="0" dirty="0" smtClean="0">
                <a:ln>
                  <a:noFill/>
                </a:ln>
                <a:solidFill>
                  <a:schemeClr val="tx1"/>
                </a:solidFill>
                <a:effectLst/>
                <a:latin typeface="Arial" pitchFamily="34" charset="0"/>
                <a:cs typeface="Arial" pitchFamily="34" charset="0"/>
              </a:rPr>
              <a:t/>
            </a:r>
            <a:br>
              <a:rPr kumimoji="0" lang="ar-SA" sz="900" b="0" i="0" u="none" strike="noStrike" cap="none" normalizeH="0" baseline="0" dirty="0" smtClean="0">
                <a:ln>
                  <a:noFill/>
                </a:ln>
                <a:solidFill>
                  <a:schemeClr val="tx1"/>
                </a:solidFill>
                <a:effectLst/>
                <a:latin typeface="Arial" pitchFamily="34" charset="0"/>
                <a:cs typeface="Arial" pitchFamily="34" charset="0"/>
              </a:rPr>
            </a:br>
            <a:r>
              <a:rPr kumimoji="0" lang="en-US" sz="1600" b="0" i="0" u="none" strike="noStrike" cap="none" normalizeH="0" baseline="0" dirty="0" smtClean="0">
                <a:ln>
                  <a:noFill/>
                </a:ln>
                <a:solidFill>
                  <a:schemeClr val="tx1"/>
                </a:solidFill>
                <a:effectLst/>
                <a:latin typeface="Courier New" pitchFamily="49" charset="0"/>
                <a:cs typeface="Courier New" pitchFamily="49" charset="0"/>
              </a:rPr>
              <a:t>o</a:t>
            </a:r>
            <a:r>
              <a:rPr kumimoji="0" lang="ar-SA" sz="1600" b="0" i="0" u="none" strike="noStrike" cap="none" normalizeH="0" baseline="0" dirty="0" smtClean="0">
                <a:ln>
                  <a:noFill/>
                </a:ln>
                <a:solidFill>
                  <a:schemeClr val="tx1"/>
                </a:solidFill>
                <a:effectLst/>
                <a:latin typeface="Courier New" pitchFamily="49" charset="0"/>
                <a:cs typeface="Courier New" pitchFamily="49" charset="0"/>
              </a:rPr>
              <a:t> </a:t>
            </a:r>
            <a:r>
              <a:rPr kumimoji="0" lang="ar-SA" sz="1600" b="0" i="0" u="none" strike="noStrike" cap="none" normalizeH="0" baseline="0" dirty="0" smtClean="0">
                <a:ln>
                  <a:noFill/>
                </a:ln>
                <a:solidFill>
                  <a:schemeClr val="tx1"/>
                </a:solidFill>
                <a:effectLst/>
                <a:latin typeface="Arial" pitchFamily="34" charset="0"/>
                <a:cs typeface="Simplified Arabic" pitchFamily="2" charset="-78"/>
              </a:rPr>
              <a:t>يبعث الليزر أشعة تحت الحمراء، والمرئية وفوق البنفسجية والتي يمكن أن تكون خطرة على الجلد والعينين يجب على الأشخاص الذين يعملون مع الليزر أن يرتدوا معدات واقية على العينين، واليدين، والذراعين.</a:t>
            </a:r>
            <a:r>
              <a:rPr kumimoji="0" lang="ar-SA" sz="900" b="0" i="0" u="none" strike="noStrike" cap="none" normalizeH="0" baseline="0" dirty="0" smtClean="0">
                <a:ln>
                  <a:noFill/>
                </a:ln>
                <a:solidFill>
                  <a:schemeClr val="tx1"/>
                </a:solidFill>
                <a:effectLst/>
                <a:latin typeface="Arial" pitchFamily="34" charset="0"/>
                <a:cs typeface="Arial" pitchFamily="34" charset="0"/>
              </a:rPr>
              <a:t> </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2327649" y="1357298"/>
            <a:ext cx="5387623" cy="51706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v</a:t>
            </a:r>
          </a:p>
          <a:p>
            <a:pPr marL="0" marR="0" lvl="0" indent="0" algn="r" defTabSz="914400" rtl="1" eaLnBrk="1" fontAlgn="base" latinLnBrk="0" hangingPunct="1">
              <a:lnSpc>
                <a:spcPct val="100000"/>
              </a:lnSpc>
              <a:spcBef>
                <a:spcPct val="0"/>
              </a:spcBef>
              <a:spcAft>
                <a:spcPct val="0"/>
              </a:spcAft>
              <a:buClrTx/>
              <a:buSzTx/>
              <a:buFontTx/>
              <a:buNone/>
              <a:tabLst/>
            </a:pPr>
            <a:endParaRPr lang="en-US" b="1" u="sng" dirty="0" smtClean="0">
              <a:solidFill>
                <a:srgbClr val="008080"/>
              </a:solidFill>
              <a:latin typeface="Wingdings" pitchFamily="2" charset="2"/>
              <a:ea typeface="Times New Roman" pitchFamily="18" charset="0"/>
              <a:cs typeface="Times New Roman" pitchFamily="18" charset="0"/>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1"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في حالة التعامل مع إشعاعات من جسيمات بيتا فان إجراءات الوقاية تتمثل في التالي</a:t>
            </a:r>
            <a:r>
              <a:rPr kumimoji="0" lang="en-US" sz="1800" b="1"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يجب الابتعاد ماأمكن عن استخدام هذه المواد والابتعاد عن مكان وجودها</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تقليل فترة التعرض أو الوقوف بجانبها لأقل مدة ممكنة</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v </a:t>
            </a:r>
            <a:r>
              <a:rPr kumimoji="0" lang="ar-SA" sz="1800" b="1"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في حالة التعامل مع أشعة جاما فانه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يكمن خطرها في إمكانية اختراقها داخل الجسم،</a:t>
            </a:r>
            <a:endParaRPr kumimoji="0" lang="en-US"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 لذا يتوجب استخدام درع من الرصاص</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v </a:t>
            </a:r>
            <a:r>
              <a:rPr kumimoji="0" lang="ar-SA" sz="1800" b="1"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في حالة التعامل مع الأشعة السينية فان إجراءات الوقاية تتمثل في التالي</a:t>
            </a:r>
            <a:r>
              <a:rPr kumimoji="0" lang="en-US" sz="1800" b="1"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يجب أن يقف مشغلوا الأجهزة خلف حاجز رصاصي</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ارتداء ألبسة واقية</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518882" y="1071546"/>
            <a:ext cx="8125084" cy="60939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800" b="1" i="0" u="sng" strike="noStrike" cap="none" normalizeH="0" baseline="0" dirty="0" smtClean="0">
                <a:ln>
                  <a:noFill/>
                </a:ln>
                <a:solidFill>
                  <a:srgbClr val="008080"/>
                </a:solidFill>
                <a:effectLst/>
                <a:latin typeface="Courier New" pitchFamily="49" charset="0"/>
                <a:ea typeface="Times New Roman" pitchFamily="18" charset="0"/>
                <a:cs typeface="Courier New" pitchFamily="49" charset="0"/>
              </a:rPr>
              <a:t>O</a:t>
            </a:r>
          </a:p>
          <a:p>
            <a:pPr marL="0" marR="0" lvl="0" indent="0" algn="r" defTabSz="914400" rtl="1" eaLnBrk="1" fontAlgn="base" latinLnBrk="0" hangingPunct="1">
              <a:lnSpc>
                <a:spcPct val="100000"/>
              </a:lnSpc>
              <a:spcBef>
                <a:spcPct val="0"/>
              </a:spcBef>
              <a:spcAft>
                <a:spcPct val="0"/>
              </a:spcAft>
              <a:buClrTx/>
              <a:buSzTx/>
              <a:buFontTx/>
              <a:buNone/>
              <a:tabLst/>
            </a:pPr>
            <a:endParaRPr lang="en-US" b="1" u="sng" dirty="0" smtClean="0">
              <a:solidFill>
                <a:srgbClr val="008080"/>
              </a:solidFill>
              <a:latin typeface="Courier New" pitchFamily="49" charset="0"/>
              <a:ea typeface="Times New Roman" pitchFamily="18" charset="0"/>
              <a:cs typeface="Courier New" pitchFamily="49" charset="0"/>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en-US" sz="1800" b="1" i="0" u="sng" strike="noStrike" cap="none" normalizeH="0" baseline="0" dirty="0" smtClean="0">
                <a:ln>
                  <a:noFill/>
                </a:ln>
                <a:solidFill>
                  <a:srgbClr val="008080"/>
                </a:solidFill>
                <a:effectLst/>
                <a:latin typeface="Courier New" pitchFamily="49" charset="0"/>
                <a:ea typeface="Times New Roman" pitchFamily="18" charset="0"/>
                <a:cs typeface="Courier New" pitchFamily="49" charset="0"/>
              </a:rPr>
              <a:t> </a:t>
            </a:r>
            <a:r>
              <a:rPr kumimoji="0" lang="ar-SA" sz="1800" b="1"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إجراءات السلامة في المعامل</a:t>
            </a:r>
            <a:r>
              <a:rPr kumimoji="0" lang="en-US" sz="1800" b="1"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يجب أن يكون جميع العاملين في المعمل علي علم ودراية من مخاطر المواد المشعة التي يتم التعامل معها</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يمنع الأكل والشرب والتدخين كذلك استعمال أدوات التجميل في المعمل</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يمنع منعا باتا استخدام الماصة بالفم في حالة التعامل مع السوائل المحتوية علي مواد مشعة</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عدم تخزين أية مواد غذائية في المبردات الخاصة بالمواد المشعة</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يجب عدم تناول المواد المشعة بالأيدي ويتم استخدام الملاقط المخصصة لذلك</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يجب غسيل الأيدي بالماء والصابون بعد انتهاء العمل</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يجب استخدام وسائل الكشف عن الإشعاع من قبل العاملين بالمعمل</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يجب تثبيت لافتات التحذير المناسبة علي مدخل المعمل</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(CAUTION RADIO ACTIVE MATERIAL)</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في المناطق التي يبلغ فيها مستوي الإشعاع الذي يتعرض له الشخص 5 مللي ريم في الساعة ،</a:t>
            </a:r>
            <a:endParaRPr kumimoji="0" lang="en-US"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 يجب أن يتم وضع اللافتات التحذيرية المناسبة عليها</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 </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جميع الحاويات التي تستخدم لتخزين المواد المشعة يجب وضع اللافتات التحذيرية المناسبة عليها</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ضرورة استخدام معدات الوقاية الشخصية اللازمة للحماية من مخاطر الإشعاع (القفازات </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النظارات </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 ...)</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عدم السماح لأي شخص بالمعمل داخل منطقة الإشعاع في حالة وجود أية جروح في جسمه</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يتم نقل المواد المشعة بين المعامل المختلفة داخل الحاويات المخصصة لها</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110696" y="0"/>
            <a:ext cx="9033307" cy="627864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800" b="1" i="0" u="sng" strike="noStrike" cap="none" normalizeH="0" baseline="0" dirty="0" smtClean="0">
                <a:ln>
                  <a:noFill/>
                </a:ln>
                <a:solidFill>
                  <a:srgbClr val="008080"/>
                </a:solidFill>
                <a:effectLst/>
                <a:latin typeface="Courier New" pitchFamily="49" charset="0"/>
                <a:ea typeface="Times New Roman" pitchFamily="18" charset="0"/>
                <a:cs typeface="Courier New" pitchFamily="49" charset="0"/>
              </a:rPr>
              <a:t>O</a:t>
            </a:r>
          </a:p>
          <a:p>
            <a:pPr marL="0" marR="0" lvl="0" indent="0" algn="r" defTabSz="914400" rtl="1" eaLnBrk="1" fontAlgn="base" latinLnBrk="0" hangingPunct="1">
              <a:lnSpc>
                <a:spcPct val="100000"/>
              </a:lnSpc>
              <a:spcBef>
                <a:spcPct val="0"/>
              </a:spcBef>
              <a:spcAft>
                <a:spcPct val="0"/>
              </a:spcAft>
              <a:buClrTx/>
              <a:buSzTx/>
              <a:buFontTx/>
              <a:buNone/>
              <a:tabLst/>
            </a:pPr>
            <a:r>
              <a:rPr kumimoji="0" lang="en-US" sz="1800" b="1" i="0" u="sng" strike="noStrike" cap="none" normalizeH="0" baseline="0" dirty="0" smtClean="0">
                <a:ln>
                  <a:noFill/>
                </a:ln>
                <a:solidFill>
                  <a:srgbClr val="008080"/>
                </a:solidFill>
                <a:effectLst/>
                <a:latin typeface="Courier New" pitchFamily="49" charset="0"/>
                <a:ea typeface="Times New Roman" pitchFamily="18" charset="0"/>
                <a:cs typeface="Courier New" pitchFamily="49" charset="0"/>
              </a:rPr>
              <a:t> </a:t>
            </a:r>
            <a:r>
              <a:rPr kumimoji="0" lang="ar-SA" sz="1800" b="1"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التعامل مع تسرب المواد المشعة</a:t>
            </a:r>
            <a:r>
              <a:rPr kumimoji="0" lang="en-US" sz="1800" b="1"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إعلام الجميع لإخلاء المكان الذي حدث به التسرب</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إبلاغ المسئول عن السلامة الخاصة بالإشعاعات</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إغلاق جميع الأجهزة التي تنتج المواد المشعة</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إغلاق جميع شفاطات ومراوح التهوية</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 .</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إجراء الفحص اللازم إذا حدث التسرب على ملابس العاملين</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استخدام المعدات والأدوات الماصة لاحتواء التسرب</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0" i="0" u="sng" strike="noStrike" cap="none" normalizeH="0" baseline="0" dirty="0" smtClean="0">
                <a:ln>
                  <a:noFill/>
                </a:ln>
                <a:solidFill>
                  <a:srgbClr val="008080"/>
                </a:solidFill>
                <a:effectLst/>
                <a:latin typeface="Arial"/>
                <a:ea typeface="Times New Roman" pitchFamily="18" charset="0"/>
                <a:cs typeface="Times New Roman" pitchFamily="18" charset="0"/>
              </a:rPr>
              <a:t>·</a:t>
            </a:r>
            <a:r>
              <a:rPr kumimoji="0" lang="en-US" sz="1800" b="0" i="0" u="sng" strike="noStrike" cap="none" normalizeH="0" baseline="0" dirty="0" smtClean="0">
                <a:ln>
                  <a:noFill/>
                </a:ln>
                <a:solidFill>
                  <a:srgbClr val="008080"/>
                </a:solidFill>
                <a:effectLst/>
                <a:latin typeface="Symbol" pitchFamily="18" charset="2"/>
                <a:ea typeface="Times New Roman" pitchFamily="18" charset="0"/>
                <a:cs typeface="Times New Roman" pitchFamily="18" charset="0"/>
              </a:rPr>
              <a:t> </a:t>
            </a:r>
            <a:r>
              <a:rPr kumimoji="0" lang="ar-SA" sz="1800" b="1"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الإشعاعات غير المؤينة</a:t>
            </a:r>
            <a:r>
              <a:rPr kumimoji="0" lang="en-US" sz="1800" b="1"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هي إشعاع ذو طاقة منخفضة نسبياً، وبذلك فإنه لايملك طاقة كافية لتأيين الذرات أو الجزيئات،</a:t>
            </a:r>
            <a:endParaRPr kumimoji="0" lang="en-US"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 ويتواجد في نهاية الطيف الكهرومغناطيسي. ومع ذلك فهي تعتبر أقل خطورة من الإشعاع المؤين،</a:t>
            </a:r>
            <a:endParaRPr kumimoji="0" lang="en-US"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 والإكثار من التعرض للإشعاع غير المؤين قد يسبب مشاكل صحية. ومصادر الإشعاع غير المؤين تتضمن الآتي</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الأشعة فوق البنفسجية</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الأشعة المرئية والليزر</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الأشعة تحت الحمراء</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الموجات المكروية</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الموجات اللاسلكية</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الضوء المرئي العادي</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خطوط الكهرباء</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موجات الراديو</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1" i="0" u="sng" strike="noStrike" cap="none" normalizeH="0" baseline="0" dirty="0" smtClean="0">
                <a:ln>
                  <a:noFill/>
                </a:ln>
                <a:solidFill>
                  <a:srgbClr val="008080"/>
                </a:solidFill>
                <a:effectLst/>
                <a:latin typeface="Arial"/>
                <a:ea typeface="Times New Roman" pitchFamily="18" charset="0"/>
                <a:cs typeface="Times New Roman" pitchFamily="18" charset="0"/>
              </a:rPr>
              <a:t>ü</a:t>
            </a:r>
            <a:r>
              <a:rPr kumimoji="0" lang="en-US" sz="1800" b="1" i="0" u="sng" strike="noStrike" cap="none" normalizeH="0" baseline="0" dirty="0" smtClean="0">
                <a:ln>
                  <a:noFill/>
                </a:ln>
                <a:solidFill>
                  <a:srgbClr val="008080"/>
                </a:solidFill>
                <a:effectLst/>
                <a:latin typeface="Wingdings" pitchFamily="2" charset="2"/>
                <a:ea typeface="Times New Roman" pitchFamily="18" charset="0"/>
                <a:cs typeface="Times New Roman" pitchFamily="18" charset="0"/>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المايكروويف</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1696073" y="571480"/>
            <a:ext cx="6876455" cy="66776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JO"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lang="ar-JO" u="sng" dirty="0" smtClean="0">
              <a:solidFill>
                <a:srgbClr val="008080"/>
              </a:solidFill>
              <a:latin typeface="Times New Roman" pitchFamily="18" charset="0"/>
              <a:ea typeface="Times New Roman" pitchFamily="18" charset="0"/>
              <a:cs typeface="Simplified Arabic"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JO"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هنالك مخاوف صحية تصاحب التعرض للحقول المغناطيسية القريبة من خطوط الكهرباء، </a:t>
            </a:r>
            <a:endParaRPr kumimoji="0" lang="ar-JO"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وهذه المشكلة مثيرة للجدل فمن الواضح أن إشعاع التردد المنخفض </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(ELF)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يحيط بنا كل يوم،</a:t>
            </a:r>
            <a:endParaRPr kumimoji="0" lang="ar-JO"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 لكن خطورة التعرض له تعتمد على قوة مصدره، وكذلك تعتمد على المسافة وزمن التعرض.</a:t>
            </a:r>
            <a:endParaRPr kumimoji="0" lang="ar-JO"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 الأبحاث على </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ELF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تركز على مشاكل السرطان والمشكلات الإنجابية.</a:t>
            </a:r>
            <a:endParaRPr kumimoji="0" lang="ar-JO"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 لاتوجد صله محددة بين إشعاع </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ELF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وهذه الأمراض، لكن الدراسات أظهرت صلات مبدئية</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800" b="0" i="0" u="sng" strike="noStrike" cap="none" normalizeH="0" baseline="0" dirty="0" smtClean="0">
                <a:ln>
                  <a:noFill/>
                </a:ln>
                <a:solidFill>
                  <a:srgbClr val="008080"/>
                </a:solidFill>
                <a:effectLst/>
                <a:latin typeface="Courier New" pitchFamily="49" charset="0"/>
                <a:ea typeface="Times New Roman" pitchFamily="18" charset="0"/>
                <a:cs typeface="Courier New" pitchFamily="49" charset="0"/>
              </a:rPr>
              <a:t>o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تأتي معظم ترددات الراديو</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 ( Radio Frequency )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وإشعاع الميكروويف</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 </a:t>
            </a:r>
          </a:p>
          <a:p>
            <a:pPr marL="0" marR="0" lvl="0" indent="0" algn="r" defTabSz="914400" rtl="1" eaLnBrk="1" fontAlgn="base" latinLnBrk="0" hangingPunct="1">
              <a:lnSpc>
                <a:spcPct val="100000"/>
              </a:lnSpc>
              <a:spcBef>
                <a:spcPct val="0"/>
              </a:spcBef>
              <a:spcAft>
                <a:spcPct val="0"/>
              </a:spcAft>
              <a:buClrTx/>
              <a:buSzTx/>
              <a:buFontTx/>
              <a:buNone/>
              <a:tabLst/>
            </a:pP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 Microwave )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من الراديو، التلفاز، أفران الميكروويف، والهواتف النقالة</a:t>
            </a: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a:t>
            </a:r>
          </a:p>
          <a:p>
            <a:pPr marL="0" marR="0" lvl="0" indent="0" algn="r" defTabSz="914400" rtl="1" eaLnBrk="1" fontAlgn="base" latinLnBrk="0" hangingPunct="1">
              <a:lnSpc>
                <a:spcPct val="100000"/>
              </a:lnSpc>
              <a:spcBef>
                <a:spcPct val="0"/>
              </a:spcBef>
              <a:spcAft>
                <a:spcPct val="0"/>
              </a:spcAft>
              <a:buClrTx/>
              <a:buSzTx/>
              <a:buFontTx/>
              <a:buNone/>
              <a:tabLst/>
            </a:pPr>
            <a:r>
              <a:rPr kumimoji="0" lang="en-US" sz="1800" b="0" i="0" u="sng" strike="noStrike" cap="none" normalizeH="0" baseline="0" dirty="0" smtClean="0">
                <a:ln>
                  <a:noFill/>
                </a:ln>
                <a:solidFill>
                  <a:srgbClr val="008080"/>
                </a:solidFill>
                <a:effectLst/>
                <a:latin typeface="Arial" pitchFamily="34" charset="0"/>
                <a:ea typeface="Times New Roman" pitchFamily="18" charset="0"/>
                <a:cs typeface="Simplified Arabic" pitchFamily="2" charset="-78"/>
              </a:rPr>
              <a:t> </a:t>
            </a: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تتداخل موجات الترددات اللاسلكية والميكرويف على حد سواء </a:t>
            </a:r>
            <a:endParaRPr kumimoji="0" lang="en-US"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مع موجات أجهزة تنظيم النبض الاصطناعية والسماعات الصناعية</a:t>
            </a:r>
            <a:endParaRPr kumimoji="0" lang="en-US"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 وكذلك مزيلات الرجفان لذا يجب على مستخدميها أخذ الاحتياطات اللازمة. </a:t>
            </a:r>
            <a:endParaRPr kumimoji="0" lang="en-US"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تصدرت المخاوف في السنوات الأخيرة من إشعاع الهواتف النقالة عناوين الصحف. </a:t>
            </a:r>
            <a:endParaRPr kumimoji="0" lang="en-US"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وبالرغم من عدم وجود صلة مؤكدة بين استخدام الهاتف النقال والقضاياالصحية،</a:t>
            </a:r>
            <a:endParaRPr kumimoji="0" lang="en-US"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 إلا أن الاحتمالات موجودة. ومرة أخرى، فإن كل ذلك يتعلق بزمن التعرض للإشعاع.</a:t>
            </a:r>
            <a:endParaRPr kumimoji="0" lang="en-US"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 فالتعرض لكمية كبيرة من الترددات اللاسلكية يمكنها أن ترفع من حرارة الأنسجة،</a:t>
            </a:r>
            <a:endParaRPr kumimoji="0" lang="en-US"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 والتي بدورها يمكن أن تضر الجلد أو العينان أو أن ترفع من حرارة الجسم.</a:t>
            </a:r>
            <a:endParaRPr kumimoji="0" lang="en-US"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0" i="0" u="sng" strike="noStrike" cap="none" normalizeH="0" baseline="0" dirty="0" smtClean="0">
                <a:ln>
                  <a:noFill/>
                </a:ln>
                <a:solidFill>
                  <a:srgbClr val="008080"/>
                </a:solidFill>
                <a:effectLst/>
                <a:latin typeface="Times New Roman" pitchFamily="18" charset="0"/>
                <a:ea typeface="Times New Roman" pitchFamily="18" charset="0"/>
                <a:cs typeface="Simplified Arabic" pitchFamily="2" charset="-78"/>
              </a:rPr>
              <a:t> يوصي بعض الخبراء باستخدام سماعات إذا كنت تستخدم هاتفك النقال بشكل متكرر لفترات طويلة</a:t>
            </a:r>
            <a:r>
              <a:rPr kumimoji="0" lang="en-US" sz="9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1" y="1071546"/>
            <a:ext cx="1993117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sng" strike="noStrike" cap="none" normalizeH="0" baseline="0" dirty="0" smtClean="0">
                <a:ln>
                  <a:noFill/>
                </a:ln>
                <a:solidFill>
                  <a:srgbClr val="008080"/>
                </a:solidFill>
                <a:effectLst/>
                <a:latin typeface="Calibri" pitchFamily="34" charset="0"/>
                <a:ea typeface="Times New Roman" pitchFamily="18" charset="0"/>
                <a:cs typeface="Simplified Arabic" pitchFamily="2" charset="-78"/>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0" y="0"/>
            <a:ext cx="460382"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sng" strike="noStrike" cap="none" normalizeH="0" baseline="0" dirty="0" smtClean="0">
                <a:ln>
                  <a:noFill/>
                </a:ln>
                <a:solidFill>
                  <a:srgbClr val="008080"/>
                </a:solidFill>
                <a:effectLst/>
                <a:latin typeface="Courier New" pitchFamily="49" charset="0"/>
                <a:ea typeface="Times New Roman" pitchFamily="18" charset="0"/>
                <a:cs typeface="Courier New" pitchFamily="49" charset="0"/>
              </a:rPr>
              <a:t>o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sng" strike="noStrike" cap="none" normalizeH="0" baseline="0" dirty="0" smtClean="0">
                <a:ln>
                  <a:noFill/>
                </a:ln>
                <a:solidFill>
                  <a:srgbClr val="008080"/>
                </a:solidFill>
                <a:effectLst/>
                <a:latin typeface="Calibri" pitchFamily="34" charset="0"/>
                <a:ea typeface="Times New Roman" pitchFamily="18" charset="0"/>
                <a:cs typeface="Simplified Arabic" pitchFamily="2" charset="-78"/>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495151"/>
            <a:ext cx="4572000" cy="7848302"/>
          </a:xfrm>
          <a:prstGeom prst="rect">
            <a:avLst/>
          </a:prstGeom>
        </p:spPr>
        <p:txBody>
          <a:bodyPr>
            <a:spAutoFit/>
          </a:bodyPr>
          <a:lstStyle/>
          <a:p>
            <a:r>
              <a:rPr lang="ar-SA" b="1" u="sng" dirty="0" smtClean="0"/>
              <a:t>الإضاءة</a:t>
            </a:r>
            <a:r>
              <a:rPr lang="en-US" b="1" u="sng" dirty="0" smtClean="0"/>
              <a:t>:</a:t>
            </a:r>
            <a:r>
              <a:rPr lang="en-US" dirty="0" smtClean="0"/>
              <a:t/>
            </a:r>
            <a:br>
              <a:rPr lang="en-US" dirty="0" smtClean="0"/>
            </a:br>
            <a:r>
              <a:rPr lang="ar-SA" dirty="0" smtClean="0"/>
              <a:t>إن الرؤية تنقل إلى الجهاز العصبي المركزي أكثر من 85 </a:t>
            </a:r>
            <a:r>
              <a:rPr lang="en-US" dirty="0" smtClean="0"/>
              <a:t>% </a:t>
            </a:r>
            <a:r>
              <a:rPr lang="ar-SA" dirty="0" smtClean="0"/>
              <a:t>من مجموع ما تنقله الحواس الخمسة الأخرى ومن خلالها يمكن تمييز شكل الأشياء ولونها وحجمها وبُعدها وحركتها</a:t>
            </a:r>
            <a:r>
              <a:rPr lang="en-US" dirty="0" smtClean="0"/>
              <a:t>. </a:t>
            </a:r>
            <a:r>
              <a:rPr lang="ar-SA" dirty="0" smtClean="0"/>
              <a:t>وتعتمـد الرؤية على مصدر الإضاءة، وسلامة العين وقدرتهاعلى الإبصار</a:t>
            </a:r>
            <a:r>
              <a:rPr lang="en-US" dirty="0" smtClean="0"/>
              <a:t>. </a:t>
            </a:r>
            <a:r>
              <a:rPr lang="ar-SA" dirty="0" smtClean="0"/>
              <a:t>ويقصد بإخطار الإضاءة الزيادة أو النقص في شدة الإضاءة عن الحد المطلوب بما يؤثر على سلامة العين. والضوء عبارة عن الجزء المرئي من الطيف الكهرومغناطيسي الذي تتحسس له العين لترى الأشياء من حولها</a:t>
            </a:r>
            <a:r>
              <a:rPr lang="en-US" dirty="0" smtClean="0"/>
              <a:t>.</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b="1" dirty="0" smtClean="0"/>
              <a:t>§ </a:t>
            </a:r>
            <a:r>
              <a:rPr lang="ar-SA" b="1" dirty="0" smtClean="0"/>
              <a:t>مصادر الضوء</a:t>
            </a:r>
            <a:r>
              <a:rPr lang="en-US" b="1" dirty="0" smtClean="0"/>
              <a:t>: </a:t>
            </a:r>
            <a:r>
              <a:rPr lang="ar-SA" dirty="0" smtClean="0"/>
              <a:t>تقسم الإضاءة من حيث مصادرها إلى</a:t>
            </a:r>
            <a:r>
              <a:rPr lang="en-US" dirty="0" smtClean="0"/>
              <a:t>:</a:t>
            </a:r>
            <a:br>
              <a:rPr lang="en-US" dirty="0" smtClean="0"/>
            </a:br>
            <a:r>
              <a:rPr lang="en-US" dirty="0" smtClean="0"/>
              <a:t>ü </a:t>
            </a:r>
            <a:r>
              <a:rPr lang="ar-SA" dirty="0" smtClean="0"/>
              <a:t>إضاءة طبيعية</a:t>
            </a:r>
            <a:r>
              <a:rPr lang="en-US" dirty="0" smtClean="0"/>
              <a:t>: </a:t>
            </a:r>
            <a:r>
              <a:rPr lang="ar-SA" dirty="0" smtClean="0"/>
              <a:t>رغم أن الإضاءة الطبيعية مجانية وصحية إلا أنها لا تكون منتظمة أكثر الأحيان مما يؤثر على الأعمال التي تتطلب دقة معينة</a:t>
            </a:r>
            <a:r>
              <a:rPr lang="en-US" dirty="0" smtClean="0"/>
              <a:t>.</a:t>
            </a:r>
            <a:br>
              <a:rPr lang="en-US" dirty="0" smtClean="0"/>
            </a:br>
            <a:r>
              <a:rPr lang="en-US" dirty="0" smtClean="0"/>
              <a:t>ü </a:t>
            </a:r>
            <a:r>
              <a:rPr lang="ar-SA" dirty="0" smtClean="0"/>
              <a:t>إضاءة صناعية</a:t>
            </a:r>
            <a:r>
              <a:rPr lang="en-US" dirty="0" smtClean="0"/>
              <a:t>: </a:t>
            </a:r>
            <a:r>
              <a:rPr lang="ar-SA" dirty="0" smtClean="0"/>
              <a:t>عن طريق أجهزة الإضاءة. ويمكن تقسيم الإضاءة الصناعية المستخدمة في المنشآت إلى</a:t>
            </a:r>
            <a:r>
              <a:rPr lang="en-US" dirty="0" smtClean="0"/>
              <a:t>:</a:t>
            </a:r>
            <a:br>
              <a:rPr lang="en-US" dirty="0" smtClean="0"/>
            </a:br>
            <a:r>
              <a:rPr lang="en-US" dirty="0" smtClean="0"/>
              <a:t>· </a:t>
            </a:r>
            <a:r>
              <a:rPr lang="ar-SA" dirty="0" smtClean="0"/>
              <a:t>إضاءة عامة</a:t>
            </a:r>
            <a:r>
              <a:rPr lang="en-US" dirty="0" smtClean="0"/>
              <a:t> : </a:t>
            </a:r>
            <a:r>
              <a:rPr lang="ar-SA" dirty="0" smtClean="0"/>
              <a:t>وهي عادة ما تشمل كافة أرجاء المكان وتكون منتظمة التوزيع، وذلك عندما تكون طبيعة العمل عادية</a:t>
            </a:r>
            <a:r>
              <a:rPr lang="en-US" dirty="0" smtClean="0"/>
              <a:t>.</a:t>
            </a:r>
            <a:br>
              <a:rPr lang="en-US" dirty="0" smtClean="0"/>
            </a:br>
            <a:r>
              <a:rPr lang="en-US" dirty="0" smtClean="0"/>
              <a:t>· </a:t>
            </a:r>
            <a:r>
              <a:rPr lang="ar-SA" dirty="0" smtClean="0"/>
              <a:t>إضاءة متركزة</a:t>
            </a:r>
            <a:r>
              <a:rPr lang="en-US" dirty="0" smtClean="0"/>
              <a:t>: </a:t>
            </a:r>
            <a:r>
              <a:rPr lang="ar-SA" dirty="0" smtClean="0"/>
              <a:t>وهي عبارة عن زيادة المصابيح في منطقة محددة لدعم الإضاءة العامة لتخدم العمل، كتركيز الإضاءة في بعض الأماكن التي تحتوي على أخطار لتمييزها كالممرات بين الآلات</a:t>
            </a:r>
            <a:r>
              <a:rPr lang="en-US" dirty="0" smtClean="0"/>
              <a:t>.</a:t>
            </a:r>
            <a:br>
              <a:rPr lang="en-US" dirty="0" smtClean="0"/>
            </a:br>
            <a:r>
              <a:rPr lang="en-US" dirty="0" smtClean="0"/>
              <a:t>· </a:t>
            </a:r>
            <a:r>
              <a:rPr lang="ar-SA" dirty="0" smtClean="0"/>
              <a:t>إضاءة موضعية</a:t>
            </a:r>
            <a:r>
              <a:rPr lang="en-US" dirty="0" smtClean="0"/>
              <a:t>: </a:t>
            </a:r>
            <a:r>
              <a:rPr lang="ar-SA" dirty="0" smtClean="0"/>
              <a:t>وتقع على منطقة محددة صغيرة لتزيد الإضاءة في </a:t>
            </a:r>
            <a:endParaRPr lang="ar-JO"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97346"/>
            <a:ext cx="4572000" cy="6463308"/>
          </a:xfrm>
          <a:prstGeom prst="rect">
            <a:avLst/>
          </a:prstGeom>
        </p:spPr>
        <p:txBody>
          <a:bodyPr>
            <a:spAutoFit/>
          </a:bodyPr>
          <a:lstStyle/>
          <a:p>
            <a:r>
              <a:rPr lang="ar-SA" dirty="0" smtClean="0"/>
              <a:t>موقع محدد من الموقع مثل طاولة تجميع قطع صغيرة</a:t>
            </a:r>
            <a:r>
              <a:rPr lang="en-US" dirty="0" smtClean="0"/>
              <a:t>.</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b="1" dirty="0" smtClean="0"/>
              <a:t>§ </a:t>
            </a:r>
            <a:r>
              <a:rPr lang="ar-SA" b="1" dirty="0" smtClean="0"/>
              <a:t>لون الضوء</a:t>
            </a:r>
            <a:r>
              <a:rPr lang="en-US" b="1" dirty="0" smtClean="0"/>
              <a:t>: </a:t>
            </a:r>
            <a:r>
              <a:rPr lang="ar-SA" dirty="0" smtClean="0"/>
              <a:t>يلعب لون الضوء المناسب دوراً مهماً في تحسين مردود العمل وتحقيق أفضل ظروف السلامة المهنية وتأمين الراحة البصرية وتقسم المصابيح من حيث اللون إلى</a:t>
            </a:r>
            <a:r>
              <a:rPr lang="en-US" dirty="0" smtClean="0"/>
              <a:t>:</a:t>
            </a:r>
            <a:br>
              <a:rPr lang="en-US" dirty="0" smtClean="0"/>
            </a:br>
            <a:r>
              <a:rPr lang="en-US" dirty="0" smtClean="0"/>
              <a:t>ü </a:t>
            </a:r>
            <a:r>
              <a:rPr lang="ar-SA" dirty="0" smtClean="0"/>
              <a:t>لون ذو مظهر دافئ</a:t>
            </a:r>
            <a:r>
              <a:rPr lang="en-US" dirty="0" smtClean="0"/>
              <a:t>: </a:t>
            </a:r>
            <a:r>
              <a:rPr lang="ar-SA" dirty="0" smtClean="0"/>
              <a:t>وهو الأبيض المحمر ويفضل استخدامه في المنازل</a:t>
            </a:r>
            <a:r>
              <a:rPr lang="en-US" dirty="0" smtClean="0"/>
              <a:t>.</a:t>
            </a:r>
            <a:br>
              <a:rPr lang="en-US" dirty="0" smtClean="0"/>
            </a:br>
            <a:r>
              <a:rPr lang="en-US" dirty="0" smtClean="0"/>
              <a:t>ü </a:t>
            </a:r>
            <a:r>
              <a:rPr lang="ar-SA" dirty="0" smtClean="0"/>
              <a:t>لون ذو مظهر متوسط الحرارة</a:t>
            </a:r>
            <a:r>
              <a:rPr lang="en-US" dirty="0" smtClean="0"/>
              <a:t>: </a:t>
            </a:r>
            <a:r>
              <a:rPr lang="ar-SA" dirty="0" smtClean="0"/>
              <a:t>وهو البيض العادي ويستخدم في معظم أماكن العمل</a:t>
            </a:r>
            <a:r>
              <a:rPr lang="en-US" dirty="0" smtClean="0"/>
              <a:t>.</a:t>
            </a:r>
            <a:br>
              <a:rPr lang="en-US" dirty="0" smtClean="0"/>
            </a:br>
            <a:r>
              <a:rPr lang="en-US" dirty="0" smtClean="0"/>
              <a:t>ü </a:t>
            </a:r>
            <a:r>
              <a:rPr lang="ar-SA" dirty="0" smtClean="0"/>
              <a:t>لون ذو مظهر حراري بارد</a:t>
            </a:r>
            <a:r>
              <a:rPr lang="en-US" dirty="0" smtClean="0"/>
              <a:t>: </a:t>
            </a:r>
            <a:r>
              <a:rPr lang="ar-SA" dirty="0" smtClean="0"/>
              <a:t>وهو الأبيض المزرق وينصح باستخدامه في الأعمال التي تتطلب درجة عالية من الإنارة</a:t>
            </a:r>
            <a:r>
              <a:rPr lang="en-US" dirty="0" smtClean="0"/>
              <a:t>.</a:t>
            </a:r>
            <a:br>
              <a:rPr lang="en-US" dirty="0" smtClean="0"/>
            </a:br>
            <a:r>
              <a:rPr lang="en-US" dirty="0" smtClean="0"/>
              <a:t>ü </a:t>
            </a:r>
            <a:r>
              <a:rPr lang="ar-SA" dirty="0" smtClean="0"/>
              <a:t>كما يمكن الاستفادة من الألوان لتمييز أماكن الخطر كوضع مصباح أحمر على الأماكن الخطرة</a:t>
            </a:r>
            <a:r>
              <a:rPr lang="en-US" dirty="0" smtClean="0"/>
              <a:t>.</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b="1" dirty="0" smtClean="0"/>
              <a:t>§ </a:t>
            </a:r>
            <a:r>
              <a:rPr lang="ar-SA" b="1" dirty="0" smtClean="0"/>
              <a:t>اتجاه الضوء</a:t>
            </a:r>
            <a:r>
              <a:rPr lang="en-US" b="1" dirty="0" smtClean="0"/>
              <a:t>: </a:t>
            </a:r>
            <a:r>
              <a:rPr lang="ar-SA" dirty="0" smtClean="0"/>
              <a:t>لتحديد اتجاه الضوء هناك قواعد أساسية لا بد منها وهي</a:t>
            </a:r>
            <a:r>
              <a:rPr lang="en-US" dirty="0" smtClean="0"/>
              <a:t>:</a:t>
            </a:r>
            <a:br>
              <a:rPr lang="en-US" dirty="0" smtClean="0"/>
            </a:br>
            <a:r>
              <a:rPr lang="en-US" dirty="0" smtClean="0"/>
              <a:t>ü </a:t>
            </a:r>
            <a:r>
              <a:rPr lang="ar-SA" dirty="0" smtClean="0"/>
              <a:t>الابتعاد عن الضوء المباشر أو المنعكس على العين</a:t>
            </a:r>
            <a:r>
              <a:rPr lang="en-US" dirty="0" smtClean="0"/>
              <a:t>.</a:t>
            </a:r>
            <a:br>
              <a:rPr lang="en-US" dirty="0" smtClean="0"/>
            </a:br>
            <a:r>
              <a:rPr lang="en-US" dirty="0" smtClean="0"/>
              <a:t>ü </a:t>
            </a:r>
            <a:r>
              <a:rPr lang="ar-SA" dirty="0" smtClean="0"/>
              <a:t>وضع طاولة العمل بحيث تكون الإنارة من الأعلى وتأتي من جانب </a:t>
            </a:r>
            <a:endParaRPr lang="ar-JO"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356650"/>
            <a:ext cx="4572000" cy="7571303"/>
          </a:xfrm>
          <a:prstGeom prst="rect">
            <a:avLst/>
          </a:prstGeom>
        </p:spPr>
        <p:txBody>
          <a:bodyPr>
            <a:spAutoFit/>
          </a:bodyPr>
          <a:lstStyle/>
          <a:p>
            <a:r>
              <a:rPr lang="ar-SA" dirty="0" smtClean="0"/>
              <a:t>العامل بعكس اتجاه اليد التي يستعملها. إلا في الحالات التي تتطلب تركيز الإضاءة على مكان معين</a:t>
            </a:r>
            <a:r>
              <a:rPr lang="en-US" dirty="0" smtClean="0"/>
              <a:t>.</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b="1" dirty="0" smtClean="0"/>
              <a:t>§ </a:t>
            </a:r>
            <a:r>
              <a:rPr lang="ar-SA" b="1" dirty="0" smtClean="0"/>
              <a:t>التباين وسطوع أسطح العمل</a:t>
            </a:r>
            <a:r>
              <a:rPr lang="en-US" b="1" dirty="0" smtClean="0"/>
              <a:t>: </a:t>
            </a:r>
            <a:r>
              <a:rPr lang="ar-SA" dirty="0" smtClean="0"/>
              <a:t>إن وجود أسطح لماعة في بيئة العمل قد يسبب انعكاس للضوء على عين العامل مما يسبب تأذيها وخاصة عند العمل في بيئات ذات إضاءة معتدلة وفجأة عند نظر العامل إلى نقطة معينة يكون هنالك ضوء مبهر منعكس عن سطح ما مثل</a:t>
            </a:r>
            <a:r>
              <a:rPr lang="en-US" dirty="0" smtClean="0"/>
              <a:t> :</a:t>
            </a:r>
            <a:br>
              <a:rPr lang="en-US" dirty="0" smtClean="0"/>
            </a:br>
            <a:r>
              <a:rPr lang="en-US" dirty="0" smtClean="0"/>
              <a:t>ü </a:t>
            </a:r>
            <a:r>
              <a:rPr lang="ar-SA" dirty="0" smtClean="0"/>
              <a:t>جدران لماعة</a:t>
            </a:r>
            <a:r>
              <a:rPr lang="en-US" dirty="0" smtClean="0"/>
              <a:t>.</a:t>
            </a:r>
            <a:br>
              <a:rPr lang="en-US" dirty="0" smtClean="0"/>
            </a:br>
            <a:r>
              <a:rPr lang="en-US" dirty="0" smtClean="0"/>
              <a:t>ü </a:t>
            </a:r>
            <a:r>
              <a:rPr lang="ar-SA" dirty="0" smtClean="0"/>
              <a:t>جدران ناصعة البياض تتباين مع أرض داكنة اللون</a:t>
            </a:r>
            <a:r>
              <a:rPr lang="en-US" dirty="0" smtClean="0"/>
              <a:t>.</a:t>
            </a:r>
            <a:br>
              <a:rPr lang="en-US" dirty="0" smtClean="0"/>
            </a:br>
            <a:r>
              <a:rPr lang="en-US" dirty="0" smtClean="0"/>
              <a:t>ü </a:t>
            </a:r>
            <a:r>
              <a:rPr lang="ar-SA" dirty="0" smtClean="0"/>
              <a:t>سطوح عاكسة لطاولات أو أجزاء مصقولة من الآلة</a:t>
            </a:r>
            <a:r>
              <a:rPr lang="en-US" dirty="0" smtClean="0"/>
              <a:t>.</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b="1" dirty="0" smtClean="0"/>
              <a:t>§ </a:t>
            </a:r>
            <a:r>
              <a:rPr lang="ar-SA" b="1" dirty="0" smtClean="0"/>
              <a:t>أهداف الإضاءة في مكان العمل</a:t>
            </a:r>
            <a:r>
              <a:rPr lang="en-US" b="1" dirty="0" smtClean="0"/>
              <a:t>:</a:t>
            </a:r>
            <a:r>
              <a:rPr lang="en-US" dirty="0" smtClean="0"/>
              <a:t/>
            </a:r>
            <a:br>
              <a:rPr lang="en-US" dirty="0" smtClean="0"/>
            </a:br>
            <a:r>
              <a:rPr lang="en-US" dirty="0" smtClean="0"/>
              <a:t>ü </a:t>
            </a:r>
            <a:r>
              <a:rPr lang="ar-SA" dirty="0" smtClean="0"/>
              <a:t>سلامة العاملين داخل مكان العمل وذلك لحمايتهم من حوادث السقوط والتعثر</a:t>
            </a:r>
            <a:r>
              <a:rPr lang="en-US" dirty="0" smtClean="0"/>
              <a:t>.</a:t>
            </a:r>
            <a:br>
              <a:rPr lang="en-US" dirty="0" smtClean="0"/>
            </a:br>
            <a:r>
              <a:rPr lang="en-US" dirty="0" smtClean="0"/>
              <a:t>ü </a:t>
            </a:r>
            <a:r>
              <a:rPr lang="ar-SA" dirty="0" smtClean="0"/>
              <a:t>زيادة الإنتاج وتقليل نسبة الأخطاء ورفع جودة المنتج</a:t>
            </a:r>
            <a:r>
              <a:rPr lang="en-US" dirty="0" smtClean="0"/>
              <a:t>.</a:t>
            </a:r>
            <a:br>
              <a:rPr lang="en-US" dirty="0" smtClean="0"/>
            </a:br>
            <a:r>
              <a:rPr lang="en-US" dirty="0" smtClean="0"/>
              <a:t>ü </a:t>
            </a:r>
            <a:r>
              <a:rPr lang="ar-SA" dirty="0" smtClean="0"/>
              <a:t>المحافظـة على سلامـة الإبـصـار</a:t>
            </a:r>
            <a:r>
              <a:rPr lang="en-US" dirty="0" smtClean="0"/>
              <a:t>.</a:t>
            </a:r>
            <a:br>
              <a:rPr lang="en-US" dirty="0" smtClean="0"/>
            </a:br>
            <a:r>
              <a:rPr lang="en-US" dirty="0" smtClean="0"/>
              <a:t>ü </a:t>
            </a:r>
            <a:r>
              <a:rPr lang="ar-SA" dirty="0" smtClean="0"/>
              <a:t>المحافظة على نظافة أماكن العمل</a:t>
            </a:r>
            <a:r>
              <a:rPr lang="en-US" dirty="0" smtClean="0"/>
              <a:t>.</a:t>
            </a:r>
            <a:br>
              <a:rPr lang="en-US" dirty="0" smtClean="0"/>
            </a:br>
            <a:r>
              <a:rPr lang="en-US" dirty="0" smtClean="0"/>
              <a:t>ü </a:t>
            </a:r>
            <a:r>
              <a:rPr lang="ar-SA" dirty="0" smtClean="0"/>
              <a:t>تـوفـيـر أنسـب الظـروف للرؤيــة</a:t>
            </a:r>
            <a:r>
              <a:rPr lang="en-US" dirty="0" smtClean="0"/>
              <a:t>.</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ar-JO"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474345"/>
            <a:ext cx="4572000" cy="5909310"/>
          </a:xfrm>
          <a:prstGeom prst="rect">
            <a:avLst/>
          </a:prstGeom>
        </p:spPr>
        <p:txBody>
          <a:bodyPr>
            <a:spAutoFit/>
          </a:bodyPr>
          <a:lstStyle/>
          <a:p>
            <a:r>
              <a:rPr lang="ar-SA" b="1" u="sng" dirty="0" smtClean="0"/>
              <a:t>الحرارة</a:t>
            </a:r>
            <a:r>
              <a:rPr lang="en-US" b="1" u="sng" dirty="0" smtClean="0"/>
              <a:t>:</a:t>
            </a:r>
            <a:r>
              <a:rPr lang="en-US" dirty="0" smtClean="0"/>
              <a:t/>
            </a:r>
            <a:br>
              <a:rPr lang="en-US" dirty="0" smtClean="0"/>
            </a:br>
            <a:r>
              <a:rPr lang="ar-SA" dirty="0" smtClean="0"/>
              <a:t>والحرارة هي إحدى أشكال الطاقة ويمكن أن تنتج الحرارة في بيئة العمل من مصادر طبيعية مثل أشعة الشمس أو صناعية مثل الأفران وغيرها. حيث يتم تبادل الحرارة بين هذه المصادر والأجسام الموجودة في حيز العمل بطرق تبادل الحرارة المعروفة (إشعاع</a:t>
            </a:r>
            <a:r>
              <a:rPr lang="en-US" dirty="0" smtClean="0"/>
              <a:t>–</a:t>
            </a:r>
            <a:r>
              <a:rPr lang="ar-SA" dirty="0" smtClean="0"/>
              <a:t>تماس</a:t>
            </a:r>
            <a:r>
              <a:rPr lang="en-US" dirty="0" smtClean="0"/>
              <a:t>–</a:t>
            </a:r>
            <a:r>
              <a:rPr lang="ar-SA" dirty="0" smtClean="0"/>
              <a:t>حمل</a:t>
            </a:r>
            <a:r>
              <a:rPr lang="en-US" dirty="0" smtClean="0"/>
              <a:t>).</a:t>
            </a:r>
            <a:br>
              <a:rPr lang="en-US" dirty="0" smtClean="0"/>
            </a:br>
            <a:r>
              <a:rPr lang="ar-SA" dirty="0" smtClean="0"/>
              <a:t>ويقصد بالحرارة الارتفاع في درجة الحرارة المحيطة بالإنسان عن الحد الذي لا يحتمله مما يعرضه لمخاطر عديدة قد تكون الوفاة مرحلتها الأخيرة</a:t>
            </a:r>
            <a:r>
              <a:rPr lang="en-US" dirty="0" smtClean="0"/>
              <a:t>. </a:t>
            </a:r>
            <a:br>
              <a:rPr lang="en-US" dirty="0" smtClean="0"/>
            </a:br>
            <a:r>
              <a:rPr lang="en-US" dirty="0" smtClean="0"/>
              <a:t/>
            </a:r>
            <a:br>
              <a:rPr lang="en-US" dirty="0" smtClean="0"/>
            </a:br>
            <a:r>
              <a:rPr lang="en-US" dirty="0" smtClean="0"/>
              <a:t>§ </a:t>
            </a:r>
            <a:r>
              <a:rPr lang="ar-SA" b="1" dirty="0" smtClean="0"/>
              <a:t>العوامل المؤثرة على التوازن الحراري</a:t>
            </a:r>
            <a:r>
              <a:rPr lang="en-US" b="1" dirty="0" smtClean="0"/>
              <a:t>: </a:t>
            </a:r>
            <a:r>
              <a:rPr lang="ar-SA" dirty="0" smtClean="0"/>
              <a:t>يعتبر التوازن الحراري حالة شخصية وتعبر عن الحياد اتجاه الشعور بالحرارة أو البرودة وتؤثر عدة عوامل على تحقيق التوازن الحراري وهي</a:t>
            </a:r>
            <a:r>
              <a:rPr lang="en-US" dirty="0" smtClean="0"/>
              <a:t>: </a:t>
            </a:r>
            <a:br>
              <a:rPr lang="en-US" dirty="0" smtClean="0"/>
            </a:br>
            <a:r>
              <a:rPr lang="en-US" b="1" dirty="0" smtClean="0"/>
              <a:t>ü </a:t>
            </a:r>
            <a:r>
              <a:rPr lang="ar-SA" dirty="0" smtClean="0"/>
              <a:t>مستويات الحرارة</a:t>
            </a:r>
            <a:r>
              <a:rPr lang="en-US" dirty="0" smtClean="0"/>
              <a:t>.</a:t>
            </a:r>
            <a:br>
              <a:rPr lang="en-US" dirty="0" smtClean="0"/>
            </a:br>
            <a:r>
              <a:rPr lang="en-US" b="1" dirty="0" smtClean="0"/>
              <a:t>ü </a:t>
            </a:r>
            <a:r>
              <a:rPr lang="ar-SA" dirty="0" smtClean="0"/>
              <a:t>الاستقلاب وحريرات العمل</a:t>
            </a:r>
            <a:r>
              <a:rPr lang="en-US" dirty="0" smtClean="0"/>
              <a:t>.</a:t>
            </a:r>
            <a:br>
              <a:rPr lang="en-US" dirty="0" smtClean="0"/>
            </a:br>
            <a:r>
              <a:rPr lang="en-US" b="1" dirty="0" smtClean="0"/>
              <a:t>ü </a:t>
            </a:r>
            <a:r>
              <a:rPr lang="ar-SA" dirty="0" smtClean="0"/>
              <a:t>حركة الهواء</a:t>
            </a:r>
            <a:r>
              <a:rPr lang="en-US" dirty="0" smtClean="0"/>
              <a:t>.</a:t>
            </a:r>
            <a:br>
              <a:rPr lang="en-US" dirty="0" smtClean="0"/>
            </a:br>
            <a:r>
              <a:rPr lang="en-US" b="1" dirty="0" smtClean="0"/>
              <a:t>ü </a:t>
            </a:r>
            <a:r>
              <a:rPr lang="ar-SA" dirty="0" smtClean="0"/>
              <a:t>التأقلم</a:t>
            </a:r>
            <a:r>
              <a:rPr lang="en-US" dirty="0" smtClean="0"/>
              <a:t>.</a:t>
            </a:r>
            <a:br>
              <a:rPr lang="en-US" dirty="0" smtClean="0"/>
            </a:br>
            <a:r>
              <a:rPr lang="en-US" b="1" dirty="0" smtClean="0"/>
              <a:t>ü </a:t>
            </a:r>
            <a:r>
              <a:rPr lang="ar-SA" dirty="0" smtClean="0"/>
              <a:t>اللباس</a:t>
            </a:r>
            <a:r>
              <a:rPr lang="en-US" dirty="0" smtClean="0"/>
              <a:t>.</a:t>
            </a:r>
            <a:br>
              <a:rPr lang="en-US" dirty="0" smtClean="0"/>
            </a:br>
            <a:r>
              <a:rPr lang="en-US" b="1" dirty="0" smtClean="0"/>
              <a:t>ü </a:t>
            </a:r>
            <a:r>
              <a:rPr lang="ar-SA" dirty="0" smtClean="0"/>
              <a:t>زمن التعرض</a:t>
            </a:r>
            <a:r>
              <a:rPr lang="en-US" dirty="0" smtClean="0"/>
              <a:t>.</a:t>
            </a:r>
            <a:br>
              <a:rPr lang="en-US" dirty="0" smtClean="0"/>
            </a:br>
            <a:endParaRPr lang="ar-JO"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58847"/>
            <a:ext cx="4572000" cy="6740307"/>
          </a:xfrm>
          <a:prstGeom prst="rect">
            <a:avLst/>
          </a:prstGeom>
        </p:spPr>
        <p:txBody>
          <a:bodyPr>
            <a:spAutoFit/>
          </a:bodyPr>
          <a:lstStyle/>
          <a:p>
            <a:r>
              <a:rPr lang="en-US" dirty="0" smtClean="0"/>
              <a:t>§ </a:t>
            </a:r>
            <a:r>
              <a:rPr lang="ar-SA" b="1" dirty="0" smtClean="0"/>
              <a:t>أمثله لبعض الأعمال التي قد يتعرض فيها العمال للتأثيرات الضارة للحرارة هي</a:t>
            </a:r>
            <a:r>
              <a:rPr lang="en-US" b="1" dirty="0" smtClean="0"/>
              <a:t>:</a:t>
            </a:r>
            <a:r>
              <a:rPr lang="en-US" dirty="0" smtClean="0"/>
              <a:t/>
            </a:r>
            <a:br>
              <a:rPr lang="en-US" dirty="0" smtClean="0"/>
            </a:br>
            <a:r>
              <a:rPr lang="en-US" b="1" dirty="0" smtClean="0"/>
              <a:t>ü </a:t>
            </a:r>
            <a:r>
              <a:rPr lang="ar-SA" dirty="0" smtClean="0"/>
              <a:t>العمل في العراء تحت تأثير حرارة الشمس</a:t>
            </a:r>
            <a:r>
              <a:rPr lang="en-US" dirty="0" smtClean="0"/>
              <a:t>.</a:t>
            </a:r>
            <a:br>
              <a:rPr lang="en-US" dirty="0" smtClean="0"/>
            </a:br>
            <a:r>
              <a:rPr lang="en-US" b="1" dirty="0" smtClean="0"/>
              <a:t>ü </a:t>
            </a:r>
            <a:r>
              <a:rPr lang="ar-SA" dirty="0" smtClean="0"/>
              <a:t>العمل تحت سطح الأرض بالمناجم والأنفاق</a:t>
            </a:r>
            <a:r>
              <a:rPr lang="en-US" dirty="0" smtClean="0"/>
              <a:t>.</a:t>
            </a:r>
            <a:br>
              <a:rPr lang="en-US" dirty="0" smtClean="0"/>
            </a:br>
            <a:r>
              <a:rPr lang="en-US" b="1" dirty="0" smtClean="0"/>
              <a:t>ü </a:t>
            </a:r>
            <a:r>
              <a:rPr lang="ar-SA" dirty="0" smtClean="0"/>
              <a:t>العمل بجوار الأفران والمواقد مثل صناعة الحديد والصلب والمسابك في صهر المعادن وفى عمليات تقطير البترول وفى صناعة الأسمدة</a:t>
            </a:r>
            <a:r>
              <a:rPr lang="en-US" dirty="0" smtClean="0"/>
              <a:t>.</a:t>
            </a:r>
            <a:br>
              <a:rPr lang="en-US" dirty="0" smtClean="0"/>
            </a:br>
            <a:r>
              <a:rPr lang="en-US" b="1" dirty="0" smtClean="0"/>
              <a:t>ü </a:t>
            </a:r>
            <a:r>
              <a:rPr lang="ar-SA" dirty="0" smtClean="0"/>
              <a:t>العمل بجوار الغلايات وأمام الأفران والمخابز</a:t>
            </a:r>
            <a:r>
              <a:rPr lang="en-US" dirty="0" smtClean="0"/>
              <a:t>.</a:t>
            </a:r>
            <a:br>
              <a:rPr lang="en-US" dirty="0" smtClean="0"/>
            </a:br>
            <a:r>
              <a:rPr lang="en-US" dirty="0" smtClean="0"/>
              <a:t/>
            </a:r>
            <a:br>
              <a:rPr lang="en-US" dirty="0" smtClean="0"/>
            </a:br>
            <a:r>
              <a:rPr lang="en-US" dirty="0" smtClean="0"/>
              <a:t>§ </a:t>
            </a:r>
            <a:r>
              <a:rPr lang="ar-SA" b="1" dirty="0" smtClean="0"/>
              <a:t>تأثيرات الحرارة الشديدة </a:t>
            </a:r>
            <a:r>
              <a:rPr lang="en-US" b="1" dirty="0" smtClean="0"/>
              <a:t>:</a:t>
            </a:r>
            <a:r>
              <a:rPr lang="en-US" dirty="0" smtClean="0"/>
              <a:t/>
            </a:r>
            <a:br>
              <a:rPr lang="en-US" dirty="0" smtClean="0"/>
            </a:br>
            <a:r>
              <a:rPr lang="en-US" dirty="0" smtClean="0"/>
              <a:t>· </a:t>
            </a:r>
            <a:r>
              <a:rPr lang="ar-SA" b="1" dirty="0" smtClean="0"/>
              <a:t>تأثيرات فيزيولوجية ونفسية</a:t>
            </a:r>
            <a:r>
              <a:rPr lang="en-US" dirty="0" smtClean="0"/>
              <a:t>:</a:t>
            </a:r>
            <a:br>
              <a:rPr lang="en-US" dirty="0" smtClean="0"/>
            </a:br>
            <a:r>
              <a:rPr lang="en-US" b="1" dirty="0" smtClean="0"/>
              <a:t>ü </a:t>
            </a:r>
            <a:r>
              <a:rPr lang="ar-SA" dirty="0" smtClean="0"/>
              <a:t>نقص الفعالية </a:t>
            </a:r>
            <a:r>
              <a:rPr lang="en-US" dirty="0" smtClean="0"/>
              <a:t>.</a:t>
            </a:r>
            <a:br>
              <a:rPr lang="en-US" dirty="0" smtClean="0"/>
            </a:br>
            <a:r>
              <a:rPr lang="en-US" b="1" dirty="0" smtClean="0"/>
              <a:t>ü </a:t>
            </a:r>
            <a:r>
              <a:rPr lang="ar-SA" dirty="0" smtClean="0"/>
              <a:t>التهيج </a:t>
            </a:r>
            <a:r>
              <a:rPr lang="en-US" dirty="0" smtClean="0"/>
              <a:t>.</a:t>
            </a:r>
            <a:br>
              <a:rPr lang="en-US" dirty="0" smtClean="0"/>
            </a:br>
            <a:r>
              <a:rPr lang="en-US" b="1" dirty="0" smtClean="0"/>
              <a:t>ü </a:t>
            </a:r>
            <a:r>
              <a:rPr lang="ar-SA" dirty="0" smtClean="0"/>
              <a:t>الغضب </a:t>
            </a:r>
            <a:r>
              <a:rPr lang="en-US" dirty="0" smtClean="0"/>
              <a:t>.</a:t>
            </a:r>
            <a:br>
              <a:rPr lang="en-US" dirty="0" smtClean="0"/>
            </a:br>
            <a:r>
              <a:rPr lang="en-US" dirty="0" smtClean="0"/>
              <a:t/>
            </a:r>
            <a:br>
              <a:rPr lang="en-US" dirty="0" smtClean="0"/>
            </a:br>
            <a:r>
              <a:rPr lang="en-US" dirty="0" smtClean="0"/>
              <a:t>· </a:t>
            </a:r>
            <a:r>
              <a:rPr lang="ar-SA" b="1" dirty="0" smtClean="0"/>
              <a:t>تأثيرات مرضية</a:t>
            </a:r>
            <a:r>
              <a:rPr lang="en-US" b="1" dirty="0" smtClean="0"/>
              <a:t>:</a:t>
            </a:r>
            <a:r>
              <a:rPr lang="en-US" dirty="0" smtClean="0"/>
              <a:t/>
            </a:r>
            <a:br>
              <a:rPr lang="en-US" dirty="0" smtClean="0"/>
            </a:br>
            <a:r>
              <a:rPr lang="en-US" b="1" dirty="0" smtClean="0"/>
              <a:t>ü </a:t>
            </a:r>
            <a:r>
              <a:rPr lang="ar-SA" dirty="0" smtClean="0"/>
              <a:t>الصدمة الحرارية</a:t>
            </a:r>
            <a:r>
              <a:rPr lang="en-US" dirty="0" smtClean="0"/>
              <a:t> : </a:t>
            </a:r>
            <a:r>
              <a:rPr lang="ar-SA" dirty="0" smtClean="0"/>
              <a:t>إن ارتفاع الرطوبة النسبية أو ارتفاع درجة الحرارة بشكل مفاجئ يؤدي إلى فشل التنظيم الحراري في الجسم مما يسبب نقص التبادل الحراري عن طريق التبخر </a:t>
            </a:r>
            <a:r>
              <a:rPr lang="en-US" dirty="0" smtClean="0"/>
              <a:t>(</a:t>
            </a:r>
            <a:r>
              <a:rPr lang="ar-SA" dirty="0" smtClean="0"/>
              <a:t>بالتعرق</a:t>
            </a:r>
            <a:r>
              <a:rPr lang="en-US" dirty="0" smtClean="0"/>
              <a:t>) </a:t>
            </a:r>
            <a:r>
              <a:rPr lang="ar-SA" dirty="0" smtClean="0"/>
              <a:t>ويحدث اضطرابات في الدورة الدموية</a:t>
            </a:r>
            <a:r>
              <a:rPr lang="en-US" dirty="0" smtClean="0"/>
              <a:t>.</a:t>
            </a:r>
            <a:br>
              <a:rPr lang="en-US" dirty="0" smtClean="0"/>
            </a:br>
            <a:r>
              <a:rPr lang="en-US" b="1" dirty="0" smtClean="0"/>
              <a:t>ü </a:t>
            </a:r>
            <a:r>
              <a:rPr lang="ar-SA" dirty="0" smtClean="0"/>
              <a:t>الإجهاد الحراري</a:t>
            </a:r>
            <a:r>
              <a:rPr lang="en-US" dirty="0" smtClean="0"/>
              <a:t> : </a:t>
            </a:r>
            <a:r>
              <a:rPr lang="ar-SA" dirty="0" smtClean="0"/>
              <a:t>عند العمل في أجواء ذات درجات حرارة مرتفعة لفترات طويلة تحدث حالة انهيار للجسم نتيجة زيادة توسع الأوعية الدموية ونقص فعالية الدوران ونقص ضغط الدم ونقص فعالية </a:t>
            </a:r>
            <a:endParaRPr lang="ar-JO"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58848"/>
            <a:ext cx="4572000" cy="6740307"/>
          </a:xfrm>
          <a:prstGeom prst="rect">
            <a:avLst/>
          </a:prstGeom>
        </p:spPr>
        <p:txBody>
          <a:bodyPr>
            <a:spAutoFit/>
          </a:bodyPr>
          <a:lstStyle/>
          <a:p>
            <a:r>
              <a:rPr lang="ar-SA" dirty="0" smtClean="0"/>
              <a:t>القلب ونقص الدم الوارد إلى الكلية وزيادة نسبة الأملاح في الدم</a:t>
            </a:r>
            <a:r>
              <a:rPr lang="en-US" dirty="0" smtClean="0"/>
              <a:t>.</a:t>
            </a:r>
            <a:br>
              <a:rPr lang="en-US" dirty="0" smtClean="0"/>
            </a:br>
            <a:r>
              <a:rPr lang="en-US" b="1" dirty="0" smtClean="0"/>
              <a:t>ü </a:t>
            </a:r>
            <a:r>
              <a:rPr lang="ar-SA" dirty="0" smtClean="0"/>
              <a:t>التقلص الحراري</a:t>
            </a:r>
            <a:r>
              <a:rPr lang="en-US" dirty="0" smtClean="0"/>
              <a:t> : </a:t>
            </a:r>
            <a:r>
              <a:rPr lang="ar-SA" dirty="0" smtClean="0"/>
              <a:t>عند العمل في أجواء ذات درجات حرارة مرتفعة ورطوبة نسبية منخفضة فإن التعرق يزداد مما يؤدي إلى فقدان الجسم لكميات كبيرة من الأملاح وهذا مايسبب تقلصات غير إرادية في العضلات</a:t>
            </a:r>
            <a:r>
              <a:rPr lang="en-US" dirty="0" smtClean="0"/>
              <a:t>.</a:t>
            </a:r>
            <a:br>
              <a:rPr lang="en-US" dirty="0" smtClean="0"/>
            </a:br>
            <a:r>
              <a:rPr lang="en-US" dirty="0" smtClean="0"/>
              <a:t/>
            </a:r>
            <a:br>
              <a:rPr lang="en-US" dirty="0" smtClean="0"/>
            </a:br>
            <a:r>
              <a:rPr lang="en-US" dirty="0" smtClean="0"/>
              <a:t>§ </a:t>
            </a:r>
            <a:r>
              <a:rPr lang="ar-SA" b="1" dirty="0" smtClean="0"/>
              <a:t>مبادئ السيطرة على الحرارة</a:t>
            </a:r>
            <a:r>
              <a:rPr lang="en-US" b="1" dirty="0" smtClean="0"/>
              <a:t>:</a:t>
            </a:r>
            <a:r>
              <a:rPr lang="en-US" dirty="0" smtClean="0"/>
              <a:t/>
            </a:r>
            <a:br>
              <a:rPr lang="en-US" dirty="0" smtClean="0"/>
            </a:br>
            <a:r>
              <a:rPr lang="en-US" b="1" dirty="0" smtClean="0"/>
              <a:t>ü </a:t>
            </a:r>
            <a:r>
              <a:rPr lang="ar-SA" dirty="0" smtClean="0"/>
              <a:t>أتمتة العمل</a:t>
            </a:r>
            <a:r>
              <a:rPr lang="en-US" dirty="0" smtClean="0"/>
              <a:t>.</a:t>
            </a:r>
            <a:br>
              <a:rPr lang="en-US" dirty="0" smtClean="0"/>
            </a:br>
            <a:r>
              <a:rPr lang="en-US" b="1" dirty="0" smtClean="0"/>
              <a:t>ü </a:t>
            </a:r>
            <a:r>
              <a:rPr lang="ar-SA" dirty="0" smtClean="0"/>
              <a:t>زيادة فترات الراحة</a:t>
            </a:r>
            <a:r>
              <a:rPr lang="en-US" dirty="0" smtClean="0"/>
              <a:t>.</a:t>
            </a:r>
            <a:br>
              <a:rPr lang="en-US" dirty="0" smtClean="0"/>
            </a:br>
            <a:r>
              <a:rPr lang="en-US" b="1" dirty="0" smtClean="0"/>
              <a:t>ü </a:t>
            </a:r>
            <a:r>
              <a:rPr lang="ar-SA" dirty="0" smtClean="0"/>
              <a:t>حماية العاملين من التعرض لدرجات الحرارة العالية</a:t>
            </a:r>
            <a:r>
              <a:rPr lang="en-US" dirty="0" smtClean="0"/>
              <a:t>.</a:t>
            </a:r>
            <a:br>
              <a:rPr lang="en-US" dirty="0" smtClean="0"/>
            </a:br>
            <a:r>
              <a:rPr lang="en-US" b="1" dirty="0" smtClean="0"/>
              <a:t>ü </a:t>
            </a:r>
            <a:r>
              <a:rPr lang="ar-SA" dirty="0" smtClean="0"/>
              <a:t>أبعاد العاملين المصابين بأمراض القلب والكلى عن العمل في الأماكن التي ترتفـع بها درجة الحرارة</a:t>
            </a:r>
            <a:r>
              <a:rPr lang="en-US" dirty="0" smtClean="0"/>
              <a:t>. </a:t>
            </a:r>
            <a:br>
              <a:rPr lang="en-US" dirty="0" smtClean="0"/>
            </a:br>
            <a:r>
              <a:rPr lang="en-US" b="1" dirty="0" smtClean="0"/>
              <a:t>ü </a:t>
            </a:r>
            <a:r>
              <a:rPr lang="ar-SA" dirty="0" smtClean="0"/>
              <a:t>عمل نظام لتبادل العاملين الذين يتعرضون للحرارة في أماكن عملهم فمثلاً تعمل مجموعة أمام الأفران ثم تنقل للعمل داخل الورش وتعمل مجموعة الورش أمام الأفران وبذلك نقلل معدل التعرض للحرارة</a:t>
            </a:r>
            <a:r>
              <a:rPr lang="en-US" dirty="0" smtClean="0"/>
              <a:t>.</a:t>
            </a:r>
            <a:br>
              <a:rPr lang="en-US" dirty="0" smtClean="0"/>
            </a:br>
            <a:r>
              <a:rPr lang="en-US" b="1" dirty="0" smtClean="0"/>
              <a:t>ü </a:t>
            </a:r>
            <a:r>
              <a:rPr lang="ar-SA" dirty="0" smtClean="0"/>
              <a:t>استخدام مهمات الوقاية الشخصية للعمال للوقاية من الحرارة العالية</a:t>
            </a:r>
            <a:r>
              <a:rPr lang="en-US" dirty="0" smtClean="0"/>
              <a:t>.</a:t>
            </a:r>
            <a:br>
              <a:rPr lang="en-US" dirty="0" smtClean="0"/>
            </a:br>
            <a:r>
              <a:rPr lang="en-US" b="1" dirty="0" smtClean="0"/>
              <a:t>ü </a:t>
            </a:r>
            <a:r>
              <a:rPr lang="ar-SA" dirty="0" smtClean="0"/>
              <a:t>تقديم كميات كبيرة من السوائل والأقراص التي تحتوى على أملاح معدنية لتعويض ما يفقده الجسم من سوائل وأملاح نتيجة التعرض للحرارة</a:t>
            </a:r>
            <a:r>
              <a:rPr lang="en-US" dirty="0" smtClean="0"/>
              <a:t>.</a:t>
            </a:r>
            <a:br>
              <a:rPr lang="en-US" dirty="0" smtClean="0"/>
            </a:br>
            <a:r>
              <a:rPr lang="en-US" b="1" dirty="0" smtClean="0"/>
              <a:t>ü </a:t>
            </a:r>
            <a:r>
              <a:rPr lang="ar-SA" dirty="0" smtClean="0"/>
              <a:t>عمل كشف طبي ابتدائي ودوري على العاملين المعرضين للحرارة </a:t>
            </a:r>
            <a:endParaRPr lang="ar-JO"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582342"/>
            <a:ext cx="4572000" cy="3693319"/>
          </a:xfrm>
          <a:prstGeom prst="rect">
            <a:avLst/>
          </a:prstGeom>
        </p:spPr>
        <p:txBody>
          <a:bodyPr>
            <a:spAutoFit/>
          </a:bodyPr>
          <a:lstStyle/>
          <a:p>
            <a:r>
              <a:rPr lang="ar-SA" dirty="0" smtClean="0"/>
              <a:t>العالية</a:t>
            </a:r>
            <a:r>
              <a:rPr lang="en-US" dirty="0" smtClean="0"/>
              <a:t>.</a:t>
            </a:r>
            <a:br>
              <a:rPr lang="en-US" dirty="0" smtClean="0"/>
            </a:br>
            <a:r>
              <a:rPr lang="en-US" b="1" dirty="0" smtClean="0"/>
              <a:t>ü </a:t>
            </a:r>
            <a:r>
              <a:rPr lang="ar-SA" dirty="0" smtClean="0"/>
              <a:t>نقل المصاب إلى مكان بارد وعمل الإسعافات الأولية له في حالة ضربة الشمس</a:t>
            </a:r>
            <a:r>
              <a:rPr lang="en-US" dirty="0" smtClean="0"/>
              <a:t>.</a:t>
            </a:r>
            <a:br>
              <a:rPr lang="en-US" dirty="0" smtClean="0"/>
            </a:br>
            <a:r>
              <a:rPr lang="en-US" b="1" dirty="0" smtClean="0"/>
              <a:t>ü </a:t>
            </a:r>
            <a:r>
              <a:rPr lang="ar-SA" dirty="0" smtClean="0"/>
              <a:t>في حالة انتقال الحرارة بالإشعاع فانه يتم التخفيف من الحرارة من خلال: عزل مصدر الحرارة، ارتداء الملابس الواقية من الحرارة (تغطيةالجسم</a:t>
            </a:r>
            <a:r>
              <a:rPr lang="en-US" dirty="0" smtClean="0"/>
              <a:t>).</a:t>
            </a:r>
            <a:br>
              <a:rPr lang="en-US" dirty="0" smtClean="0"/>
            </a:br>
            <a:r>
              <a:rPr lang="en-US" b="1" dirty="0" smtClean="0"/>
              <a:t>ü </a:t>
            </a:r>
            <a:r>
              <a:rPr lang="ar-SA" dirty="0" smtClean="0"/>
              <a:t>في حالة انتقال الحرارة بالحمل (إذا كانت درجة الحرارة فوق </a:t>
            </a:r>
            <a:r>
              <a:rPr lang="en-US" dirty="0" smtClean="0"/>
              <a:t>36) </a:t>
            </a:r>
            <a:r>
              <a:rPr lang="ar-SA" dirty="0" smtClean="0"/>
              <a:t>فانه يتم التخفيف من الحرارة من خلال: إنقاص درجة الحرارة، زيادة سرعة الهواء، تخفيف الملابس </a:t>
            </a:r>
            <a:r>
              <a:rPr lang="en-US" dirty="0" smtClean="0"/>
              <a:t>.</a:t>
            </a:r>
            <a:br>
              <a:rPr lang="en-US" dirty="0" smtClean="0"/>
            </a:br>
            <a:r>
              <a:rPr lang="en-US" b="1" dirty="0" smtClean="0"/>
              <a:t>ü </a:t>
            </a:r>
            <a:r>
              <a:rPr lang="ar-SA" dirty="0" smtClean="0"/>
              <a:t>في حالة انتقال الحرارة بالتبخر فانه يتم التخفيف من الحرارة من خلال: زيادة التعرق بزيادة سرعة الهواء، إنقاص الرطوبة </a:t>
            </a:r>
            <a:r>
              <a:rPr lang="en-US" dirty="0" smtClean="0"/>
              <a:t>.</a:t>
            </a:r>
            <a:br>
              <a:rPr lang="en-US" dirty="0" smtClean="0"/>
            </a:br>
            <a:endParaRPr lang="ar-JO" dirty="0"/>
          </a:p>
        </p:txBody>
      </p:sp>
    </p:spTree>
  </p:cSld>
  <p:clrMapOvr>
    <a:masterClrMapping/>
  </p:clrMapOvr>
</p:sld>
</file>

<file path=ppt/theme/theme1.xml><?xml version="1.0" encoding="utf-8"?>
<a:theme xmlns:a="http://schemas.openxmlformats.org/drawingml/2006/main" name="Office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416</TotalTime>
  <Words>222</Words>
  <Application>Microsoft Office PowerPoint</Application>
  <PresentationFormat>On-screen Show (4:3)</PresentationFormat>
  <Paragraphs>87</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المعهد الاردني للسلامه والصحه المهنيه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المعهد الاردني للسلامه والصحه المهنيه </dc:title>
  <dc:creator>Tarek Atmeh</dc:creator>
  <cp:lastModifiedBy>Tarek Atmeh</cp:lastModifiedBy>
  <cp:revision>42</cp:revision>
  <dcterms:created xsi:type="dcterms:W3CDTF">2015-03-20T19:21:29Z</dcterms:created>
  <dcterms:modified xsi:type="dcterms:W3CDTF">2015-03-21T05:15:22Z</dcterms:modified>
</cp:coreProperties>
</file>