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handoutMasterIdLst>
    <p:handoutMasterId r:id="rId18"/>
  </p:handoutMasterIdLst>
  <p:sldIdLst>
    <p:sldId id="256" r:id="rId2"/>
    <p:sldId id="259" r:id="rId3"/>
    <p:sldId id="264" r:id="rId4"/>
    <p:sldId id="260" r:id="rId5"/>
    <p:sldId id="263" r:id="rId6"/>
    <p:sldId id="265"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698038"/>
  <p:defaultTextStyle>
    <a:defPPr>
      <a:defRPr lang="ar-SA"/>
    </a:defPPr>
    <a:lvl1pPr algn="ctr" rtl="1" fontAlgn="base">
      <a:spcBef>
        <a:spcPct val="0"/>
      </a:spcBef>
      <a:spcAft>
        <a:spcPct val="0"/>
      </a:spcAft>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1pPr>
    <a:lvl2pPr marL="457200" algn="ctr" rtl="1" fontAlgn="base">
      <a:spcBef>
        <a:spcPct val="0"/>
      </a:spcBef>
      <a:spcAft>
        <a:spcPct val="0"/>
      </a:spcAft>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2pPr>
    <a:lvl3pPr marL="914400" algn="ctr" rtl="1" fontAlgn="base">
      <a:spcBef>
        <a:spcPct val="0"/>
      </a:spcBef>
      <a:spcAft>
        <a:spcPct val="0"/>
      </a:spcAft>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3pPr>
    <a:lvl4pPr marL="1371600" algn="ctr" rtl="1" fontAlgn="base">
      <a:spcBef>
        <a:spcPct val="0"/>
      </a:spcBef>
      <a:spcAft>
        <a:spcPct val="0"/>
      </a:spcAft>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4pPr>
    <a:lvl5pPr marL="1828800" algn="ctr" rtl="1" fontAlgn="base">
      <a:spcBef>
        <a:spcPct val="0"/>
      </a:spcBef>
      <a:spcAft>
        <a:spcPct val="0"/>
      </a:spcAft>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5pPr>
    <a:lvl6pPr marL="2286000" algn="l" defTabSz="914400" rtl="0" eaLnBrk="1" latinLnBrk="0" hangingPunct="1">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6pPr>
    <a:lvl7pPr marL="2743200" algn="l" defTabSz="914400" rtl="0" eaLnBrk="1" latinLnBrk="0" hangingPunct="1">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7pPr>
    <a:lvl8pPr marL="3200400" algn="l" defTabSz="914400" rtl="0" eaLnBrk="1" latinLnBrk="0" hangingPunct="1">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8pPr>
    <a:lvl9pPr marL="3657600" algn="l" defTabSz="914400" rtl="0" eaLnBrk="1" latinLnBrk="0" hangingPunct="1">
      <a:defRPr sz="2400" kern="1200">
        <a:solidFill>
          <a:schemeClr val="tx2"/>
        </a:solidFill>
        <a:effectLst>
          <a:outerShdw blurRad="38100" dist="38100" dir="2700000" algn="tl">
            <a:srgbClr val="000000">
              <a:alpha val="43137"/>
            </a:srgbClr>
          </a:outerShdw>
        </a:effectLst>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BFF"/>
    <a:srgbClr val="0000FF"/>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7" autoAdjust="0"/>
    <p:restoredTop sz="94728"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88620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charset="0"/>
              </a:defRPr>
            </a:lvl1pPr>
          </a:lstStyle>
          <a:p>
            <a:pPr>
              <a:defRPr/>
            </a:pPr>
            <a:endParaRPr lang="en-US"/>
          </a:p>
        </p:txBody>
      </p:sp>
      <p:sp>
        <p:nvSpPr>
          <p:cNvPr id="35843" name="Rectangle 3"/>
          <p:cNvSpPr>
            <a:spLocks noGrp="1" noChangeArrowheads="1"/>
          </p:cNvSpPr>
          <p:nvPr>
            <p:ph type="dt" sz="quarter" idx="1"/>
          </p:nvPr>
        </p:nvSpPr>
        <p:spPr bwMode="auto">
          <a:xfrm>
            <a:off x="1588"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effectLst/>
                <a:latin typeface="Arial" charset="0"/>
              </a:defRPr>
            </a:lvl1pPr>
          </a:lstStyle>
          <a:p>
            <a:pPr>
              <a:defRPr/>
            </a:pPr>
            <a:endParaRPr lang="en-US"/>
          </a:p>
        </p:txBody>
      </p:sp>
      <p:sp>
        <p:nvSpPr>
          <p:cNvPr id="35844" name="Rectangle 4"/>
          <p:cNvSpPr>
            <a:spLocks noGrp="1" noChangeArrowheads="1"/>
          </p:cNvSpPr>
          <p:nvPr>
            <p:ph type="ftr" sz="quarter" idx="2"/>
          </p:nvPr>
        </p:nvSpPr>
        <p:spPr bwMode="auto">
          <a:xfrm>
            <a:off x="3886200" y="92106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charset="0"/>
              </a:defRPr>
            </a:lvl1pPr>
          </a:lstStyle>
          <a:p>
            <a:pPr>
              <a:defRPr/>
            </a:pPr>
            <a:endParaRPr lang="en-US"/>
          </a:p>
        </p:txBody>
      </p:sp>
      <p:sp>
        <p:nvSpPr>
          <p:cNvPr id="35845" name="Rectangle 5"/>
          <p:cNvSpPr>
            <a:spLocks noGrp="1" noChangeArrowheads="1"/>
          </p:cNvSpPr>
          <p:nvPr>
            <p:ph type="sldNum" sz="quarter" idx="3"/>
          </p:nvPr>
        </p:nvSpPr>
        <p:spPr bwMode="auto">
          <a:xfrm>
            <a:off x="1588" y="92106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effectLst/>
                <a:latin typeface="Arial" charset="0"/>
              </a:defRPr>
            </a:lvl1pPr>
          </a:lstStyle>
          <a:p>
            <a:pPr>
              <a:defRPr/>
            </a:pPr>
            <a:fld id="{2D28DF6D-8414-4236-9430-553B23193148}"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380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38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DDB5471-2A8D-40FD-AC07-7DC28C098223}"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1CAFC36-47BF-4A88-A9EB-24D7C40A82D6}"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C5FF5F8-F6CA-40F5-AB1D-CCB5E9E43305}"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8E9B089-CAA6-4FE0-B1CC-C58CA6740FD6}"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045CB24-5033-4035-96A4-70F23BE44230}"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22B9C00-2A27-4FBE-A2CA-A9BCE738864C}"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74EE776-0964-4970-8C0D-D728B687AC9E}"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D31C5CC-7FC1-467F-889B-FB0322887B1F}" type="slidenum">
              <a:rPr lang="ar-SA"/>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B5CDE550-CDA4-4FFE-AFA7-BF7B90608DCA}" type="slidenum">
              <a:rPr lang="ar-SA"/>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1219DDE-30FA-484D-810A-97B9F6B7E90E}" type="slidenum">
              <a:rPr lang="ar-SA"/>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A1D4E6E-88D4-497F-86A4-6E8F7831DBDB}"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1C858FE-BA9B-437D-AA43-EB3E8377CFCA}"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solidFill>
                  <a:schemeClr val="tx1"/>
                </a:solidFill>
                <a:effectLst/>
                <a:latin typeface="Arial" charset="0"/>
              </a:defRPr>
            </a:lvl1pPr>
          </a:lstStyle>
          <a:p>
            <a:pPr>
              <a:defRPr/>
            </a:pPr>
            <a:endParaRPr lang="en-US"/>
          </a:p>
        </p:txBody>
      </p:sp>
      <p:sp>
        <p:nvSpPr>
          <p:cNvPr id="327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solidFill>
                  <a:schemeClr val="tx1"/>
                </a:solidFill>
                <a:effectLst/>
                <a:latin typeface="Arial" charset="0"/>
              </a:defRPr>
            </a:lvl1pPr>
          </a:lstStyle>
          <a:p>
            <a:pPr>
              <a:defRPr/>
            </a:pPr>
            <a:fld id="{22816275-FA7D-4CAD-BF64-2D5C53A58E35}" type="slidenum">
              <a:rPr lang="ar-SA"/>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27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327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327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3277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327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327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278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27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solidFill>
                  <a:schemeClr val="tx1"/>
                </a:solidFill>
                <a:effectLst/>
                <a:latin typeface="Arial" charset="0"/>
              </a:defRPr>
            </a:lvl1pPr>
          </a:lstStyle>
          <a:p>
            <a:pPr>
              <a:defRPr/>
            </a:pPr>
            <a:endParaRPr lang="en-US"/>
          </a:p>
        </p:txBody>
      </p:sp>
      <p:sp>
        <p:nvSpPr>
          <p:cNvPr id="327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95400"/>
            <a:ext cx="7772400" cy="4724400"/>
          </a:xfrm>
        </p:spPr>
        <p:txBody>
          <a:bodyPr/>
          <a:lstStyle/>
          <a:p>
            <a:pPr eaLnBrk="1" hangingPunct="1">
              <a:defRPr/>
            </a:pPr>
            <a:r>
              <a:rPr lang="ar-SA" sz="4000" dirty="0" smtClean="0"/>
              <a:t>الموجات الكهرومغناطسية</a:t>
            </a:r>
            <a:br>
              <a:rPr lang="ar-SA" sz="4000" dirty="0" smtClean="0"/>
            </a:br>
            <a:r>
              <a:rPr lang="ar-SA" sz="4000" dirty="0" smtClean="0"/>
              <a:t/>
            </a:r>
            <a:br>
              <a:rPr lang="ar-SA" sz="4000" dirty="0" smtClean="0"/>
            </a:br>
            <a:r>
              <a:rPr lang="ar-SA" sz="4000" dirty="0" smtClean="0"/>
              <a:t>تأثيراتها – الوقاية والحد من أضرارها</a:t>
            </a:r>
            <a:endParaRPr 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457200"/>
            <a:ext cx="8229600" cy="5943600"/>
          </a:xfrm>
        </p:spPr>
        <p:txBody>
          <a:bodyPr/>
          <a:lstStyle/>
          <a:p>
            <a:pPr algn="just" eaLnBrk="1" hangingPunct="1">
              <a:lnSpc>
                <a:spcPct val="200000"/>
              </a:lnSpc>
              <a:defRPr/>
            </a:pPr>
            <a:r>
              <a:rPr lang="ar-SA" sz="2400" b="1" dirty="0" smtClean="0"/>
              <a:t>تعد الحاجة الان ماسة لاجراء البحوث والدراسات الميدانية في محيط ابراج البث الاذاعي والتلفزيوني كما هي ضرورية ايضا في محيط ابراج المحمول ومعرفة التاثيرات الصحية المرتبطة بها على العاملين والسكان القريبين من هذه للابراج كما يجب القيام بدراسة ميدانية وعمل قياسات في محيط الابراج والمساكن المحيطه بها لمعرفة كثافة الطاقة حيث ان البحوث التي اجريت في دول اخرى دل</a:t>
            </a:r>
            <a:r>
              <a:rPr lang="ar-YE" sz="2400" b="1" dirty="0" smtClean="0"/>
              <a:t>ّ</a:t>
            </a:r>
            <a:r>
              <a:rPr lang="ar-SA" sz="2400" b="1" dirty="0" smtClean="0"/>
              <a:t>ت على حدوث الاجهاض واضطرابات القلب والنوم والارهاق والتعب المزمن وكل هذا مؤشر لحدوث مشاكل صحية اكبر للتعرض للموجات الصادرة عن هذه الابراج .</a:t>
            </a:r>
            <a:r>
              <a:rPr lang="ar-SA" sz="2400" dirty="0" smtClean="0"/>
              <a:t> </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74638"/>
            <a:ext cx="8229600" cy="792162"/>
          </a:xfrm>
        </p:spPr>
        <p:txBody>
          <a:bodyPr/>
          <a:lstStyle/>
          <a:p>
            <a:pPr eaLnBrk="1" hangingPunct="1">
              <a:defRPr/>
            </a:pPr>
            <a:r>
              <a:rPr lang="ar-SA" sz="4000" b="0" smtClean="0">
                <a:solidFill>
                  <a:srgbClr val="FF0000"/>
                </a:solidFill>
              </a:rPr>
              <a:t>التاثيرات الصحية للاشاعات الكهرومغناطيسية.</a:t>
            </a:r>
            <a:br>
              <a:rPr lang="ar-SA" sz="4000" b="0" smtClean="0">
                <a:solidFill>
                  <a:srgbClr val="FF0000"/>
                </a:solidFill>
              </a:rPr>
            </a:br>
            <a:endParaRPr lang="en-US" sz="4000" b="0" smtClean="0">
              <a:solidFill>
                <a:srgbClr val="FF0000"/>
              </a:solidFill>
            </a:endParaRPr>
          </a:p>
        </p:txBody>
      </p:sp>
      <p:sp>
        <p:nvSpPr>
          <p:cNvPr id="23555" name="Rectangle 3"/>
          <p:cNvSpPr>
            <a:spLocks noGrp="1" noChangeArrowheads="1"/>
          </p:cNvSpPr>
          <p:nvPr>
            <p:ph type="body" idx="1"/>
          </p:nvPr>
        </p:nvSpPr>
        <p:spPr>
          <a:xfrm>
            <a:off x="457200" y="914400"/>
            <a:ext cx="8229600" cy="5211763"/>
          </a:xfrm>
        </p:spPr>
        <p:txBody>
          <a:bodyPr/>
          <a:lstStyle/>
          <a:p>
            <a:pPr algn="just" eaLnBrk="1" hangingPunct="1">
              <a:lnSpc>
                <a:spcPct val="90000"/>
              </a:lnSpc>
              <a:buFont typeface="Wingdings" pitchFamily="2" charset="2"/>
              <a:buNone/>
              <a:defRPr/>
            </a:pPr>
            <a:r>
              <a:rPr lang="ar-SA" sz="2400" b="1" smtClean="0"/>
              <a:t>لقد اجريت العديد من الابحاث العلمية والاكلينيكية في مختلف دول العالم وقد اتفق العديد من هذه البحوث على انة لم يستدل على اضرار صحية مؤكدة نتيجة التعرض للاشاعات الكهرومغناطسية بمستويات اقل من </a:t>
            </a:r>
            <a:r>
              <a:rPr lang="en-US" sz="2400" b="1" smtClean="0"/>
              <a:t>0.5</a:t>
            </a:r>
            <a:r>
              <a:rPr lang="ar-SA" sz="2400" b="1" smtClean="0"/>
              <a:t> مللي وات / سم2 </a:t>
            </a:r>
          </a:p>
          <a:p>
            <a:pPr algn="just" eaLnBrk="1" hangingPunct="1">
              <a:lnSpc>
                <a:spcPct val="90000"/>
              </a:lnSpc>
              <a:buFont typeface="Wingdings" pitchFamily="2" charset="2"/>
              <a:buNone/>
              <a:defRPr/>
            </a:pPr>
            <a:r>
              <a:rPr lang="ar-SA" sz="2400" b="1" smtClean="0"/>
              <a:t>كما أن الدراسات والبحوث الهندسية العلمية التي قامت بها بعض الهيئات والمنظمات الدولية وكذلك الابحاث الجانبية في الدول المتقدمة وكذلك بعض الابحاث في الجامعات المصرية والتي أفادت إن الموجات الكهرومغناطيسية تسبب العديد من التاثيرات على صحة الانسان وان هذه الاضرار تتوقف على عدة عوامل اهمها :-</a:t>
            </a:r>
          </a:p>
          <a:p>
            <a:pPr algn="just" eaLnBrk="1" hangingPunct="1">
              <a:lnSpc>
                <a:spcPct val="90000"/>
              </a:lnSpc>
              <a:defRPr/>
            </a:pPr>
            <a:r>
              <a:rPr lang="ar-YE" sz="2400" b="1" smtClean="0">
                <a:solidFill>
                  <a:srgbClr val="0000FF"/>
                </a:solidFill>
              </a:rPr>
              <a:t>   </a:t>
            </a:r>
            <a:r>
              <a:rPr lang="ar-SA" sz="2400" b="1" smtClean="0">
                <a:solidFill>
                  <a:schemeClr val="hlink"/>
                </a:solidFill>
              </a:rPr>
              <a:t>شدة المجال المغناطيسي المنتج.</a:t>
            </a:r>
          </a:p>
          <a:p>
            <a:pPr algn="just" eaLnBrk="1" hangingPunct="1">
              <a:lnSpc>
                <a:spcPct val="90000"/>
              </a:lnSpc>
              <a:defRPr/>
            </a:pPr>
            <a:r>
              <a:rPr lang="ar-YE" sz="2400" b="1" smtClean="0">
                <a:solidFill>
                  <a:schemeClr val="hlink"/>
                </a:solidFill>
              </a:rPr>
              <a:t>    </a:t>
            </a:r>
            <a:r>
              <a:rPr lang="ar-SA" sz="2400" b="1" smtClean="0">
                <a:solidFill>
                  <a:schemeClr val="hlink"/>
                </a:solidFill>
              </a:rPr>
              <a:t>المدى التردد.</a:t>
            </a:r>
          </a:p>
          <a:p>
            <a:pPr algn="just" eaLnBrk="1" hangingPunct="1">
              <a:lnSpc>
                <a:spcPct val="90000"/>
              </a:lnSpc>
              <a:defRPr/>
            </a:pPr>
            <a:r>
              <a:rPr lang="ar-YE" sz="2400" b="1" smtClean="0">
                <a:solidFill>
                  <a:schemeClr val="hlink"/>
                </a:solidFill>
              </a:rPr>
              <a:t>    </a:t>
            </a:r>
            <a:r>
              <a:rPr lang="ar-SA" sz="2400" b="1" smtClean="0">
                <a:solidFill>
                  <a:schemeClr val="hlink"/>
                </a:solidFill>
              </a:rPr>
              <a:t>الاستقطاب .</a:t>
            </a:r>
          </a:p>
          <a:p>
            <a:pPr algn="just" eaLnBrk="1" hangingPunct="1">
              <a:lnSpc>
                <a:spcPct val="90000"/>
              </a:lnSpc>
              <a:buFont typeface="Wingdings" pitchFamily="2" charset="2"/>
              <a:buNone/>
              <a:defRPr/>
            </a:pPr>
            <a:r>
              <a:rPr lang="ar-SA" sz="2400" b="1" smtClean="0"/>
              <a:t>مع الاخذ بعين الاعتبار إن مقاومة جسم الانسان للاشعاع تختلف من شخص الى اخر  وكذا العوامل الوراثية قد يؤثر عليها الاشعاع سلبيا</a:t>
            </a:r>
            <a:r>
              <a:rPr lang="ar-SA" sz="2400" smtClean="0"/>
              <a:t> </a:t>
            </a: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81000" y="304800"/>
            <a:ext cx="8382000" cy="6248400"/>
          </a:xfrm>
        </p:spPr>
        <p:txBody>
          <a:bodyPr/>
          <a:lstStyle/>
          <a:p>
            <a:pPr marL="381000" indent="-381000" algn="just" eaLnBrk="1" hangingPunct="1">
              <a:lnSpc>
                <a:spcPct val="80000"/>
              </a:lnSpc>
              <a:defRPr/>
            </a:pPr>
            <a:r>
              <a:rPr lang="ar-SA" sz="2000" b="1" smtClean="0"/>
              <a:t>إلاّ أن التعرض لمستويات أعلى من هذه الإشعاعات وبجرعات تراكمية قد يتسبب في ظهور العديد من الأعراض المرضية منها:-</a:t>
            </a:r>
            <a:endParaRPr lang="ar-YE" sz="2000" b="1" smtClean="0"/>
          </a:p>
          <a:p>
            <a:pPr marL="381000" indent="-381000" algn="just" eaLnBrk="1" hangingPunct="1">
              <a:lnSpc>
                <a:spcPct val="80000"/>
              </a:lnSpc>
              <a:defRPr/>
            </a:pPr>
            <a:endParaRPr lang="ar-YE" sz="2000" b="1" smtClean="0"/>
          </a:p>
          <a:p>
            <a:pPr marL="381000" indent="-381000" algn="just" eaLnBrk="1" hangingPunct="1">
              <a:lnSpc>
                <a:spcPct val="80000"/>
              </a:lnSpc>
              <a:buFontTx/>
              <a:buAutoNum type="arabicPeriod"/>
              <a:defRPr/>
            </a:pPr>
            <a:r>
              <a:rPr lang="ar-SA" sz="2000" b="1" smtClean="0"/>
              <a:t>اعراض عامة وتشمل الشعور بالارهاق والصداع والتوتر والانفعالات غير السوية والاحباط .</a:t>
            </a:r>
            <a:endParaRPr lang="ar-YE" sz="2000" b="1" smtClean="0"/>
          </a:p>
          <a:p>
            <a:pPr marL="381000" indent="-381000" algn="just" eaLnBrk="1" hangingPunct="1">
              <a:lnSpc>
                <a:spcPct val="80000"/>
              </a:lnSpc>
              <a:buFontTx/>
              <a:buAutoNum type="arabicPeriod"/>
              <a:defRPr/>
            </a:pPr>
            <a:r>
              <a:rPr lang="ar-SA" sz="2000" b="1" smtClean="0"/>
              <a:t>زيادة الحساسية بالجلد والصدر والعين والتهاب المفاصل والعجز الجنسي</a:t>
            </a:r>
            <a:endParaRPr lang="ar-YE" sz="2000" b="1" smtClean="0"/>
          </a:p>
          <a:p>
            <a:pPr marL="381000" indent="-381000" algn="just" eaLnBrk="1" hangingPunct="1">
              <a:lnSpc>
                <a:spcPct val="80000"/>
              </a:lnSpc>
              <a:buFontTx/>
              <a:buAutoNum type="arabicPeriod"/>
              <a:defRPr/>
            </a:pPr>
            <a:r>
              <a:rPr lang="ar-YE" sz="2000" b="1" smtClean="0"/>
              <a:t>الشعور </a:t>
            </a:r>
            <a:r>
              <a:rPr lang="ar-SA" sz="2000" b="1" smtClean="0"/>
              <a:t>بتاثيرات وقتية منها النسيان وعدم القدرة على التركيز وزيادة الضغط العصبي</a:t>
            </a:r>
            <a:endParaRPr lang="ar-YE" sz="2000" b="1" smtClean="0"/>
          </a:p>
          <a:p>
            <a:pPr marL="381000" indent="-381000" algn="just" eaLnBrk="1" hangingPunct="1">
              <a:lnSpc>
                <a:spcPct val="80000"/>
              </a:lnSpc>
              <a:buFontTx/>
              <a:buAutoNum type="arabicPeriod"/>
              <a:defRPr/>
            </a:pPr>
            <a:r>
              <a:rPr lang="ar-SA" sz="2000" b="1" smtClean="0"/>
              <a:t>اوضحت الاختبارات إن التعرض للاشاعات الكهرومغناطيسية تؤثر في النظام العصبي المركزي ويترتب على ذلك تاثيرات في الجهاز العصبي والسمعي والبصري.</a:t>
            </a:r>
          </a:p>
          <a:p>
            <a:pPr marL="381000" indent="-381000" algn="just" eaLnBrk="1" hangingPunct="1">
              <a:lnSpc>
                <a:spcPct val="80000"/>
              </a:lnSpc>
              <a:buFontTx/>
              <a:buAutoNum type="arabicPeriod" startAt="5"/>
              <a:defRPr/>
            </a:pPr>
            <a:r>
              <a:rPr lang="ar-SA" sz="2000" b="1" smtClean="0"/>
              <a:t> التعرض للاشعاعات الكهرومغناطيسية يلحق الضرر بشبكة العين وعدسة العين البلورية.</a:t>
            </a:r>
          </a:p>
          <a:p>
            <a:pPr marL="381000" indent="-381000" algn="just" eaLnBrk="1" hangingPunct="1">
              <a:lnSpc>
                <a:spcPct val="80000"/>
              </a:lnSpc>
              <a:buFontTx/>
              <a:buAutoNum type="arabicPeriod" startAt="5"/>
              <a:defRPr/>
            </a:pPr>
            <a:r>
              <a:rPr lang="ar-SA" sz="2000" b="1" smtClean="0"/>
              <a:t>اوضحت بعض الدراسات الميدانية حدوث سرطانات في الانسجة المختلفة نتيجة التعرض للطاقات العالية من الميكروويف . </a:t>
            </a:r>
            <a:endParaRPr lang="ar-SA" sz="2000" b="1" u="sng" smtClean="0"/>
          </a:p>
          <a:p>
            <a:pPr marL="381000" indent="-381000" algn="just" eaLnBrk="1" hangingPunct="1">
              <a:lnSpc>
                <a:spcPct val="80000"/>
              </a:lnSpc>
              <a:buFontTx/>
              <a:buAutoNum type="arabicPeriod" startAt="5"/>
              <a:defRPr/>
            </a:pPr>
            <a:r>
              <a:rPr lang="ar-SA" sz="2000" b="1" u="sng" smtClean="0"/>
              <a:t>العقم : </a:t>
            </a:r>
            <a:r>
              <a:rPr lang="ar-SA" sz="2000" b="1" smtClean="0"/>
              <a:t>عند التعرض الجسم للموجات الكهرومغناطيسية عالية التردد فان درجة حرارة الجسم سوف ترتفع وبالذات في الخصيتين </a:t>
            </a:r>
            <a:r>
              <a:rPr lang="ar-YE" sz="2000" b="1" smtClean="0"/>
              <a:t>و</a:t>
            </a:r>
            <a:r>
              <a:rPr lang="ar-SA" sz="2000" b="1" smtClean="0"/>
              <a:t>الاطراف وعند ارتفاع درجة حرارة الخصيتين سوف يؤدي الى موت الحيوانات المئوية وبالتالي فان القدرة الانجابية والجنسية سوف تتاثر وقد تصل الى العقم</a:t>
            </a:r>
            <a:r>
              <a:rPr lang="ar-YE" sz="2000" b="1" smtClean="0"/>
              <a:t>.</a:t>
            </a:r>
          </a:p>
          <a:p>
            <a:pPr marL="381000" indent="-381000" algn="just" eaLnBrk="1" hangingPunct="1">
              <a:lnSpc>
                <a:spcPct val="80000"/>
              </a:lnSpc>
              <a:buClr>
                <a:schemeClr val="tx1"/>
              </a:buClr>
              <a:buFont typeface="Wingdings" pitchFamily="2" charset="2"/>
              <a:buNone/>
              <a:defRPr/>
            </a:pPr>
            <a:r>
              <a:rPr lang="ar-YE" sz="2000" b="1" smtClean="0"/>
              <a:t> </a:t>
            </a:r>
            <a:r>
              <a:rPr lang="ar-SA" sz="2000" b="1" smtClean="0"/>
              <a:t>ونود التنبيه أن التأثيرات والأضرار السابقة الذكر قد تم استنتاجها ومعرفتها من خلال دراسات وبحوث إكلينيكية أجريت في العديد من الدول المهتمة والتي لديها إمكانيات لإجراء مثل هذه الدراسات والبحوث ونشير هنا انة في الجمهورية اليمنية لم تجري مثل هذه البحوث العلمية الاكلينيكية على العاملين في مجال الارسال الاذاعية والتلفزيونية وكذا للسكان القريبين من هذه المنشآت الأمر الذي يستدعي القيام بمثل هذه البحوث والدراسات الميدانية وتحليلها وعمل الحلول اللازمة لمثل هذه التاثيرات</a:t>
            </a:r>
            <a:r>
              <a:rPr lang="ar-SA" sz="2000" smtClean="0"/>
              <a:t> </a:t>
            </a: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ar-SA" sz="4000" b="0" u="sng" smtClean="0">
                <a:solidFill>
                  <a:srgbClr val="FF0000"/>
                </a:solidFill>
              </a:rPr>
              <a:t>الوقاية والحد من اضرار الموجات الكهرومغناطيسية</a:t>
            </a:r>
            <a:endParaRPr lang="en-US" sz="4000" b="0" u="sng" smtClean="0">
              <a:solidFill>
                <a:srgbClr val="FF0000"/>
              </a:solidFill>
            </a:endParaRPr>
          </a:p>
        </p:txBody>
      </p:sp>
      <p:sp>
        <p:nvSpPr>
          <p:cNvPr id="25603"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ar-SA" sz="2400" b="1" smtClean="0"/>
              <a:t>أوضحت الدراسات أن هناك عددًا من العوامل التي تحدد مدى تأثر الجسم بالموجات الكهرومغناطيسية، وهي:</a:t>
            </a:r>
          </a:p>
          <a:p>
            <a:pPr algn="just" eaLnBrk="1" hangingPunct="1">
              <a:lnSpc>
                <a:spcPct val="80000"/>
              </a:lnSpc>
              <a:buFont typeface="Wingdings" pitchFamily="2" charset="2"/>
              <a:buNone/>
              <a:defRPr/>
            </a:pPr>
            <a:r>
              <a:rPr lang="ar-SA" sz="2400" b="1" smtClean="0"/>
              <a:t>1- يزداد امتصاص هذه الطاقة الكهربية بزيادة الذبذبات الخاصة بالإشعاع.</a:t>
            </a:r>
          </a:p>
          <a:p>
            <a:pPr algn="just" eaLnBrk="1" hangingPunct="1">
              <a:lnSpc>
                <a:spcPct val="80000"/>
              </a:lnSpc>
              <a:buFont typeface="Wingdings" pitchFamily="2" charset="2"/>
              <a:buNone/>
              <a:defRPr/>
            </a:pPr>
            <a:r>
              <a:rPr lang="ar-SA" sz="2400" b="1" smtClean="0"/>
              <a:t>2- تزداد كمية الامتصاص الإشعاعي بزيادة فترة التعرض له، كما تتأثر هذه الكمية بنوع الملبوسات؛ حيث يعمل بعضها كعاكس للموجات.</a:t>
            </a:r>
          </a:p>
          <a:p>
            <a:pPr algn="just" eaLnBrk="1" hangingPunct="1">
              <a:lnSpc>
                <a:spcPct val="80000"/>
              </a:lnSpc>
              <a:buFont typeface="Wingdings" pitchFamily="2" charset="2"/>
              <a:buNone/>
              <a:defRPr/>
            </a:pPr>
            <a:r>
              <a:rPr lang="ar-SA" sz="2400" b="1" smtClean="0"/>
              <a:t>3- زيادة حركة الهواء المحيط بالجسم يقلل من تأثير الإشعاع.</a:t>
            </a:r>
          </a:p>
          <a:p>
            <a:pPr algn="just" eaLnBrk="1" hangingPunct="1">
              <a:lnSpc>
                <a:spcPct val="80000"/>
              </a:lnSpc>
              <a:buFont typeface="Wingdings" pitchFamily="2" charset="2"/>
              <a:buNone/>
              <a:defRPr/>
            </a:pPr>
            <a:r>
              <a:rPr lang="ar-SA" sz="2400" b="1" smtClean="0"/>
              <a:t>4- يزداد تأثير الإشعاع بزيادة نسبة الرطوبة في الجو.</a:t>
            </a:r>
          </a:p>
          <a:p>
            <a:pPr algn="just" eaLnBrk="1" hangingPunct="1">
              <a:lnSpc>
                <a:spcPct val="80000"/>
              </a:lnSpc>
              <a:buFont typeface="Wingdings" pitchFamily="2" charset="2"/>
              <a:buNone/>
              <a:defRPr/>
            </a:pPr>
            <a:r>
              <a:rPr lang="ar-SA" sz="2400" b="1" smtClean="0"/>
              <a:t>5- يزداد تأثير الإشعاع بزيادة درجة حرارة الجو المحيط.</a:t>
            </a:r>
          </a:p>
          <a:p>
            <a:pPr algn="just" eaLnBrk="1" hangingPunct="1">
              <a:lnSpc>
                <a:spcPct val="80000"/>
              </a:lnSpc>
              <a:buFont typeface="Wingdings" pitchFamily="2" charset="2"/>
              <a:buNone/>
              <a:defRPr/>
            </a:pPr>
            <a:r>
              <a:rPr lang="ar-SA" sz="2400" b="1" smtClean="0"/>
              <a:t>6- يزداد تأثير الإشعاع في الأعضاء أو الأنسجة التي تقل فيها كمية الدم بصفة عامة مثل العين.</a:t>
            </a:r>
          </a:p>
          <a:p>
            <a:pPr algn="just" eaLnBrk="1" hangingPunct="1">
              <a:lnSpc>
                <a:spcPct val="80000"/>
              </a:lnSpc>
              <a:buFont typeface="Wingdings" pitchFamily="2" charset="2"/>
              <a:buNone/>
              <a:defRPr/>
            </a:pPr>
            <a:r>
              <a:rPr lang="ar-SA" sz="2400" b="1" smtClean="0"/>
              <a:t>7- كلما قل العمر زاد امتصاص الجسم للإشعاع؛ فالكمية التي يمتصها الطفل أكبر من التي يمتصها البالغ.</a:t>
            </a:r>
            <a:endParaRPr lang="en-US" sz="24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609600"/>
            <a:ext cx="8229600" cy="5562600"/>
          </a:xfrm>
        </p:spPr>
        <p:txBody>
          <a:bodyPr/>
          <a:lstStyle/>
          <a:p>
            <a:pPr marL="381000" indent="-381000" algn="just" eaLnBrk="1" hangingPunct="1">
              <a:lnSpc>
                <a:spcPct val="80000"/>
              </a:lnSpc>
              <a:buFont typeface="Wingdings" pitchFamily="2" charset="2"/>
              <a:buNone/>
              <a:defRPr/>
            </a:pPr>
            <a:endParaRPr lang="ar-SA" sz="2300" b="1" dirty="0" smtClean="0"/>
          </a:p>
          <a:p>
            <a:pPr marL="381000" indent="-381000" algn="just" eaLnBrk="1" hangingPunct="1">
              <a:lnSpc>
                <a:spcPct val="80000"/>
              </a:lnSpc>
              <a:buFont typeface="Wingdings" pitchFamily="2" charset="2"/>
              <a:buNone/>
              <a:defRPr/>
            </a:pPr>
            <a:r>
              <a:rPr lang="ar-SA" sz="2300" b="1" dirty="0" smtClean="0"/>
              <a:t> </a:t>
            </a:r>
            <a:r>
              <a:rPr lang="ar-SA" sz="2400" b="1" dirty="0" smtClean="0"/>
              <a:t>ومن اهم وسائل الوقاية من الأضرار  للموجات الكهرومغناطيسية والتي تتخذها المؤسسات هي : -</a:t>
            </a:r>
            <a:endParaRPr lang="ar-YE" sz="2400" b="1" dirty="0" smtClean="0"/>
          </a:p>
          <a:p>
            <a:pPr marL="381000" indent="-381000" algn="just" eaLnBrk="1" hangingPunct="1">
              <a:lnSpc>
                <a:spcPct val="80000"/>
              </a:lnSpc>
              <a:buFont typeface="Wingdings" pitchFamily="2" charset="2"/>
              <a:buNone/>
              <a:defRPr/>
            </a:pPr>
            <a:endParaRPr lang="ar-YE" sz="2400" b="1" dirty="0" smtClean="0"/>
          </a:p>
          <a:p>
            <a:pPr marL="381000" indent="-381000" algn="just" eaLnBrk="1" hangingPunct="1">
              <a:lnSpc>
                <a:spcPct val="80000"/>
              </a:lnSpc>
              <a:buClr>
                <a:schemeClr val="tx1"/>
              </a:buClr>
              <a:buFontTx/>
              <a:buAutoNum type="arabicPeriod"/>
              <a:defRPr/>
            </a:pPr>
            <a:r>
              <a:rPr lang="ar-YE" sz="2400" b="1" dirty="0" smtClean="0"/>
              <a:t>عند بناء وتشييد محطات الإرسال الإذاعي المحاولة قدر الإمكان إبُعاد غرفة الرقابة الرئيسية لمحطات الارسال عن الهوائي المشع بمسافة تتراوح من </a:t>
            </a:r>
            <a:r>
              <a:rPr lang="en-US" sz="2400" b="1" dirty="0" smtClean="0"/>
              <a:t>200M </a:t>
            </a:r>
            <a:r>
              <a:rPr lang="ar-YE" sz="2400" b="1" dirty="0" smtClean="0"/>
              <a:t> الى </a:t>
            </a:r>
            <a:r>
              <a:rPr lang="en-US" sz="2400" b="1" dirty="0" smtClean="0"/>
              <a:t>400M</a:t>
            </a:r>
            <a:r>
              <a:rPr lang="ar-YE" sz="2400" b="1" dirty="0" smtClean="0"/>
              <a:t>.</a:t>
            </a:r>
          </a:p>
          <a:p>
            <a:pPr marL="381000" indent="-381000" algn="just" eaLnBrk="1" hangingPunct="1">
              <a:lnSpc>
                <a:spcPct val="80000"/>
              </a:lnSpc>
              <a:buClr>
                <a:schemeClr val="tx1"/>
              </a:buClr>
              <a:buFontTx/>
              <a:buAutoNum type="arabicPeriod"/>
              <a:defRPr/>
            </a:pPr>
            <a:endParaRPr lang="ar-YE" sz="2400" b="1" dirty="0" smtClean="0"/>
          </a:p>
          <a:p>
            <a:pPr marL="381000" indent="-381000" algn="just" eaLnBrk="1" hangingPunct="1">
              <a:lnSpc>
                <a:spcPct val="80000"/>
              </a:lnSpc>
              <a:buClr>
                <a:schemeClr val="tx1"/>
              </a:buClr>
              <a:buFontTx/>
              <a:buAutoNum type="arabicPeriod"/>
              <a:defRPr/>
            </a:pPr>
            <a:r>
              <a:rPr lang="ar-YE" sz="2400" b="1" dirty="0" smtClean="0"/>
              <a:t>تجهيز غرفة الرقابة والتي يتواجد فيها العاملين (المهندسين والفنيين) بحيث تكون واقية ومعزولة عن الاشعاع الكهرومغناطيسي وذلك بتغطية هذه الغرفة بأسلاك نحاسية افقية وعمودية ثم يتم توصيلها مع</a:t>
            </a:r>
            <a:r>
              <a:rPr lang="ar-EG" sz="2400" b="1" dirty="0" smtClean="0"/>
              <a:t> شبكة</a:t>
            </a:r>
            <a:r>
              <a:rPr lang="ar-YE" sz="2400" b="1" dirty="0" smtClean="0"/>
              <a:t> الارضي العام للمحطة والهوائي المشع او تغطية اسطح مبنى الإرسالات بمادة معدنية مثل الزنك ثم يتم توصيلها مع </a:t>
            </a:r>
            <a:r>
              <a:rPr lang="ar-EG" sz="2400" b="1" dirty="0" smtClean="0"/>
              <a:t>شبكة</a:t>
            </a:r>
            <a:r>
              <a:rPr lang="ar-YE" sz="2400" b="1" dirty="0" smtClean="0"/>
              <a:t> الأرضي العام للمحطة .</a:t>
            </a:r>
          </a:p>
          <a:p>
            <a:pPr marL="381000" indent="-381000" algn="just" eaLnBrk="1" hangingPunct="1">
              <a:lnSpc>
                <a:spcPct val="80000"/>
              </a:lnSpc>
              <a:buClr>
                <a:schemeClr val="tx1"/>
              </a:buClr>
              <a:buFontTx/>
              <a:buAutoNum type="arabicPeriod"/>
              <a:defRPr/>
            </a:pPr>
            <a:endParaRPr lang="ar-YE" sz="2400" b="1" dirty="0" smtClean="0"/>
          </a:p>
          <a:p>
            <a:pPr marL="381000" indent="-381000" algn="just" eaLnBrk="1" hangingPunct="1">
              <a:lnSpc>
                <a:spcPct val="80000"/>
              </a:lnSpc>
              <a:buClr>
                <a:schemeClr val="tx1"/>
              </a:buClr>
              <a:buFontTx/>
              <a:buAutoNum type="arabicPeriod"/>
              <a:defRPr/>
            </a:pPr>
            <a:r>
              <a:rPr lang="ar-YE" sz="2400" b="1" dirty="0" smtClean="0"/>
              <a:t>تنظيم فترة عمل العاملين في محطة الارسال بحيث لاتتجاوز عمل الفرد اكثر من ستة ساعات يوميا</a:t>
            </a:r>
            <a:r>
              <a:rPr lang="ar-EG" sz="2400" b="1" dirty="0" smtClean="0"/>
              <a:t> ( تبعا لشدة التعرض ) </a:t>
            </a:r>
            <a:endParaRPr lang="ar-YE" sz="2400" b="1" dirty="0" smtClean="0"/>
          </a:p>
          <a:p>
            <a:pPr marL="381000" indent="-381000" algn="just" eaLnBrk="1" hangingPunct="1">
              <a:lnSpc>
                <a:spcPct val="80000"/>
              </a:lnSpc>
              <a:buFont typeface="Wingdings" pitchFamily="2" charset="2"/>
              <a:buNone/>
              <a:defRPr/>
            </a:pPr>
            <a:endParaRPr lang="ar-YE" sz="2400" b="1" dirty="0" smtClean="0"/>
          </a:p>
          <a:p>
            <a:pPr marL="381000" indent="-381000" algn="just" eaLnBrk="1" hangingPunct="1">
              <a:lnSpc>
                <a:spcPct val="80000"/>
              </a:lnSpc>
              <a:defRPr/>
            </a:pPr>
            <a:endParaRPr lang="ar-YE" sz="23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228600"/>
            <a:ext cx="8229600" cy="5897563"/>
          </a:xfrm>
        </p:spPr>
        <p:txBody>
          <a:bodyPr/>
          <a:lstStyle/>
          <a:p>
            <a:pPr marL="533400" indent="-533400" algn="just" eaLnBrk="1" hangingPunct="1">
              <a:lnSpc>
                <a:spcPct val="90000"/>
              </a:lnSpc>
              <a:buClr>
                <a:schemeClr val="tx1"/>
              </a:buClr>
              <a:buFontTx/>
              <a:buAutoNum type="arabicPeriod" startAt="4"/>
              <a:defRPr/>
            </a:pPr>
            <a:endParaRPr lang="ar-SA" sz="2000" b="1" dirty="0" smtClean="0"/>
          </a:p>
          <a:p>
            <a:pPr marL="533400" indent="-533400" algn="just" eaLnBrk="1" hangingPunct="1">
              <a:lnSpc>
                <a:spcPct val="90000"/>
              </a:lnSpc>
              <a:buClr>
                <a:schemeClr val="tx1"/>
              </a:buClr>
              <a:buFontTx/>
              <a:buAutoNum type="arabicPeriod" startAt="4"/>
              <a:defRPr/>
            </a:pPr>
            <a:endParaRPr lang="ar-SA" sz="2000" b="1" dirty="0" smtClean="0"/>
          </a:p>
          <a:p>
            <a:pPr marL="533400" indent="-533400" algn="just" eaLnBrk="1" hangingPunct="1">
              <a:lnSpc>
                <a:spcPct val="90000"/>
              </a:lnSpc>
              <a:buClr>
                <a:schemeClr val="tx1"/>
              </a:buClr>
              <a:buFontTx/>
              <a:buAutoNum type="arabicPeriod" startAt="4"/>
              <a:defRPr/>
            </a:pPr>
            <a:r>
              <a:rPr lang="ar-YE" sz="2000" b="1" dirty="0" smtClean="0"/>
              <a:t>توعية العاملين في مجال التغذية وماهي الاغذية التي تساعد الجسم على الحماية من الاشعاع</a:t>
            </a:r>
          </a:p>
          <a:p>
            <a:pPr marL="533400" indent="-533400" algn="just" eaLnBrk="1" hangingPunct="1">
              <a:lnSpc>
                <a:spcPct val="90000"/>
              </a:lnSpc>
              <a:buClr>
                <a:schemeClr val="tx1"/>
              </a:buClr>
              <a:buFontTx/>
              <a:buAutoNum type="arabicPeriod" startAt="4"/>
              <a:defRPr/>
            </a:pPr>
            <a:endParaRPr lang="ar-YE" sz="1200" b="1" dirty="0" smtClean="0"/>
          </a:p>
          <a:p>
            <a:pPr marL="533400" indent="-533400" algn="just" eaLnBrk="1" hangingPunct="1">
              <a:lnSpc>
                <a:spcPct val="90000"/>
              </a:lnSpc>
              <a:buClr>
                <a:schemeClr val="tx1"/>
              </a:buClr>
              <a:buFontTx/>
              <a:buAutoNum type="arabicPeriod" startAt="4"/>
              <a:defRPr/>
            </a:pPr>
            <a:r>
              <a:rPr lang="ar-YE" sz="2000" b="1" dirty="0" smtClean="0"/>
              <a:t>توعية العاملين وتعريفهم بالاضرار الناجمة عن التعرض للإشعاعات الكهرومغناطيسة وخطورتها.</a:t>
            </a:r>
          </a:p>
          <a:p>
            <a:pPr marL="533400" indent="-533400" algn="just" eaLnBrk="1" hangingPunct="1">
              <a:lnSpc>
                <a:spcPct val="90000"/>
              </a:lnSpc>
              <a:buClr>
                <a:schemeClr val="tx1"/>
              </a:buClr>
              <a:buFontTx/>
              <a:buAutoNum type="arabicPeriod" startAt="4"/>
              <a:defRPr/>
            </a:pPr>
            <a:endParaRPr lang="ar-YE" sz="1200" b="1" dirty="0" smtClean="0"/>
          </a:p>
          <a:p>
            <a:pPr marL="533400" indent="-533400" algn="just" eaLnBrk="1" hangingPunct="1">
              <a:lnSpc>
                <a:spcPct val="90000"/>
              </a:lnSpc>
              <a:buClr>
                <a:schemeClr val="tx1"/>
              </a:buClr>
              <a:buFontTx/>
              <a:buAutoNum type="arabicPeriod" startAt="4"/>
              <a:defRPr/>
            </a:pPr>
            <a:r>
              <a:rPr lang="ar-YE" sz="2000" b="1" dirty="0" smtClean="0"/>
              <a:t>تحرص المؤسس</a:t>
            </a:r>
            <a:r>
              <a:rPr lang="ar-SA" sz="2000" b="1" dirty="0" smtClean="0"/>
              <a:t>ات</a:t>
            </a:r>
            <a:r>
              <a:rPr lang="ar-YE" sz="2000" b="1" dirty="0" smtClean="0"/>
              <a:t> العامة  للإذاعة والتلفزيون ممثلة بالقطاع الهندسي بإختيار مواقعها الجديدة للمحطات الإذاعية على أساس أن تكون هذه المواقع خارج المدن وبعيدة عن التجمعات السكانية.</a:t>
            </a:r>
          </a:p>
          <a:p>
            <a:pPr marL="533400" indent="-533400" algn="just" eaLnBrk="1" hangingPunct="1">
              <a:lnSpc>
                <a:spcPct val="90000"/>
              </a:lnSpc>
              <a:buClr>
                <a:schemeClr val="tx1"/>
              </a:buClr>
              <a:buFontTx/>
              <a:buAutoNum type="arabicPeriod" startAt="4"/>
              <a:defRPr/>
            </a:pPr>
            <a:endParaRPr lang="ar-YE" sz="1200" b="1" dirty="0" smtClean="0"/>
          </a:p>
          <a:p>
            <a:pPr marL="533400" indent="-533400" algn="just" eaLnBrk="1" hangingPunct="1">
              <a:lnSpc>
                <a:spcPct val="90000"/>
              </a:lnSpc>
              <a:buClr>
                <a:schemeClr val="tx1"/>
              </a:buClr>
              <a:buFontTx/>
              <a:buAutoNum type="arabicPeriod" startAt="4"/>
              <a:defRPr/>
            </a:pPr>
            <a:r>
              <a:rPr lang="ar-YE" sz="2000" b="1" dirty="0" smtClean="0"/>
              <a:t>هناك توجه جدّي من المؤسسة بنقل بعض مراكز الإرسال الاذاعي والتي تقع بالقرب من التجمعات السكانية الى مناطق أخرى بعيدة وخالية من أي تجمعات سكانية بعد أن تم التوسع السكاني الى قرب هذه المراكز.</a:t>
            </a:r>
          </a:p>
          <a:p>
            <a:pPr marL="533400" indent="-533400" algn="just" eaLnBrk="1" hangingPunct="1">
              <a:lnSpc>
                <a:spcPct val="90000"/>
              </a:lnSpc>
              <a:buClr>
                <a:schemeClr val="tx1"/>
              </a:buClr>
              <a:buFontTx/>
              <a:buAutoNum type="arabicPeriod" startAt="4"/>
              <a:defRPr/>
            </a:pPr>
            <a:endParaRPr lang="ar-YE" sz="1200" b="1" dirty="0" smtClean="0"/>
          </a:p>
          <a:p>
            <a:pPr marL="533400" indent="-533400" algn="just" eaLnBrk="1" hangingPunct="1">
              <a:lnSpc>
                <a:spcPct val="90000"/>
              </a:lnSpc>
              <a:buClr>
                <a:schemeClr val="tx1"/>
              </a:buClr>
              <a:buFontTx/>
              <a:buAutoNum type="arabicPeriod" startAt="4"/>
              <a:defRPr/>
            </a:pPr>
            <a:r>
              <a:rPr lang="ar-YE" sz="2000" b="1" dirty="0" smtClean="0"/>
              <a:t>أن جميع أجهزة الإرسالات التلفزيونية التي تعمل على الحيز الترددي </a:t>
            </a:r>
            <a:r>
              <a:rPr lang="en-US" sz="2000" b="1" dirty="0" smtClean="0"/>
              <a:t>VHF , UHF </a:t>
            </a:r>
            <a:r>
              <a:rPr lang="ar-YE" sz="2000" b="1" dirty="0" smtClean="0"/>
              <a:t>ومحطات الميكروويف بالإضافة الى أجهزة الإرسال الإذاعي </a:t>
            </a:r>
            <a:r>
              <a:rPr lang="en-US" sz="2000" b="1" dirty="0" smtClean="0"/>
              <a:t>FM</a:t>
            </a:r>
            <a:r>
              <a:rPr lang="ar-YE" sz="2000" b="1" dirty="0" smtClean="0"/>
              <a:t> قد أقيمت في مواقع بعيدة عن التجمعات السكانية وأن معظمها تقع في  مناطق يكاد يخلو منها السكان. كما أن تواجد العاملين من فنيين ومهندسين  في هذه المحطات يكون فقط لغرض الصيانة ولفترات زمنية قليلة.</a:t>
            </a:r>
            <a:endParaRPr lang="en-US" sz="2000" b="1" dirty="0" smtClean="0"/>
          </a:p>
          <a:p>
            <a:pPr marL="533400" indent="-533400" algn="just" eaLnBrk="1" hangingPunct="1">
              <a:lnSpc>
                <a:spcPct val="90000"/>
              </a:lnSpc>
              <a:buClr>
                <a:schemeClr val="tx1"/>
              </a:buClr>
              <a:buFontTx/>
              <a:buAutoNum type="arabicPeriod" startAt="4"/>
              <a:defRPr/>
            </a:pP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57200" y="274638"/>
            <a:ext cx="8229600" cy="944562"/>
          </a:xfrm>
        </p:spPr>
        <p:txBody>
          <a:bodyPr/>
          <a:lstStyle/>
          <a:p>
            <a:pPr eaLnBrk="1" hangingPunct="1">
              <a:defRPr/>
            </a:pPr>
            <a:r>
              <a:rPr lang="ar-YE" b="0" smtClean="0">
                <a:solidFill>
                  <a:srgbClr val="FF0000"/>
                </a:solidFill>
              </a:rPr>
              <a:t>التوصيات</a:t>
            </a:r>
            <a:endParaRPr lang="en-US" b="0" smtClean="0">
              <a:solidFill>
                <a:srgbClr val="FF0000"/>
              </a:solidFill>
            </a:endParaRPr>
          </a:p>
        </p:txBody>
      </p:sp>
      <p:sp>
        <p:nvSpPr>
          <p:cNvPr id="28675" name="Rectangle 3"/>
          <p:cNvSpPr>
            <a:spLocks noGrp="1" noChangeArrowheads="1"/>
          </p:cNvSpPr>
          <p:nvPr>
            <p:ph type="body" idx="1"/>
          </p:nvPr>
        </p:nvSpPr>
        <p:spPr>
          <a:xfrm>
            <a:off x="457200" y="1295400"/>
            <a:ext cx="8229600" cy="4830763"/>
          </a:xfrm>
        </p:spPr>
        <p:txBody>
          <a:bodyPr/>
          <a:lstStyle/>
          <a:p>
            <a:pPr algn="just" eaLnBrk="1" hangingPunct="1">
              <a:lnSpc>
                <a:spcPct val="80000"/>
              </a:lnSpc>
              <a:buFont typeface="Wingdings" pitchFamily="2" charset="2"/>
              <a:buNone/>
              <a:defRPr/>
            </a:pPr>
            <a:r>
              <a:rPr lang="ar-SA" sz="2400" b="1" dirty="0" smtClean="0"/>
              <a:t>من خلال الأبحادث والدراسات التي أجريت ومن أجل الحماية والتقليل من اضرار الاشعاعات الكهرومغناطيسية نوصي بما يلي :-</a:t>
            </a:r>
            <a:endParaRPr lang="ar-YE" sz="2400" b="1" dirty="0" smtClean="0"/>
          </a:p>
          <a:p>
            <a:pPr algn="just" eaLnBrk="1" hangingPunct="1">
              <a:lnSpc>
                <a:spcPct val="80000"/>
              </a:lnSpc>
              <a:defRPr/>
            </a:pPr>
            <a:r>
              <a:rPr lang="ar-YE" sz="2400" b="1" dirty="0" smtClean="0"/>
              <a:t>تبني الدولة لمشروع بحثي لدراسة الآثار الصحية للمجالات الكهرومغناطيسية عموماً ولمجال الترددات الراديوية على وجه الخصوص.</a:t>
            </a:r>
          </a:p>
          <a:p>
            <a:pPr algn="just" eaLnBrk="1" hangingPunct="1">
              <a:lnSpc>
                <a:spcPct val="80000"/>
              </a:lnSpc>
              <a:defRPr/>
            </a:pPr>
            <a:r>
              <a:rPr lang="ar-YE" sz="2400" b="1" dirty="0" smtClean="0"/>
              <a:t>وضع قانون يتضمن تحقيق أقصى حماية ممكنة للسكان من أضرار الإشعاعات الكهرومغناطيسية أي كان مصدرها.</a:t>
            </a:r>
          </a:p>
          <a:p>
            <a:pPr algn="just" eaLnBrk="1" hangingPunct="1">
              <a:lnSpc>
                <a:spcPct val="80000"/>
              </a:lnSpc>
              <a:defRPr/>
            </a:pPr>
            <a:r>
              <a:rPr lang="ar-YE" sz="2400" b="1" dirty="0" smtClean="0"/>
              <a:t>إتخاذ إجراءات وقائية لتوفير الحماية من المخاطر المحتملة نتيجة للتعرض للمجالات الكهرومغناطيسية.</a:t>
            </a:r>
          </a:p>
          <a:p>
            <a:pPr algn="just" eaLnBrk="1" hangingPunct="1">
              <a:lnSpc>
                <a:spcPct val="80000"/>
              </a:lnSpc>
              <a:defRPr/>
            </a:pPr>
            <a:r>
              <a:rPr lang="ar-YE" sz="2400" b="1" dirty="0" smtClean="0"/>
              <a:t>التنسيق بين الجهات المعنية في المؤسسات المختصة سواء كانت حكومية أو شركات خاصة لعمل الدراسات والبحوث في هذا المجال وتبادل المعلومات والخبرات فيما بينهم.</a:t>
            </a:r>
          </a:p>
          <a:p>
            <a:pPr algn="just" eaLnBrk="1" hangingPunct="1">
              <a:lnSpc>
                <a:spcPct val="80000"/>
              </a:lnSpc>
              <a:defRPr/>
            </a:pPr>
            <a:r>
              <a:rPr lang="ar-YE" sz="2400" b="1" dirty="0" smtClean="0"/>
              <a:t>العمل علي وضع الضوابط والمعايير الوطنية إستناداً الى النظم والمعايير الدولية وبما يتناسب مع بيئتنا المحيطة.</a:t>
            </a:r>
          </a:p>
          <a:p>
            <a:pPr algn="just" eaLnBrk="1" hangingPunct="1">
              <a:lnSpc>
                <a:spcPct val="80000"/>
              </a:lnSpc>
              <a:defRPr/>
            </a:pPr>
            <a:r>
              <a:rPr lang="ar-YE" sz="2400" b="1" dirty="0" smtClean="0"/>
              <a:t>تفعيل الدور الرقابي الدو</a:t>
            </a:r>
            <a:r>
              <a:rPr lang="ar-SA" sz="2400" b="1" dirty="0" smtClean="0"/>
              <a:t>ر</a:t>
            </a:r>
            <a:r>
              <a:rPr lang="ar-YE" sz="2400" b="1" dirty="0" smtClean="0"/>
              <a:t>ي لضمان تطبيق هذه الضوابط والمعايير.</a:t>
            </a:r>
            <a:endParaRPr 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33400" y="990600"/>
            <a:ext cx="8229600" cy="4648200"/>
          </a:xfrm>
        </p:spPr>
        <p:txBody>
          <a:bodyPr/>
          <a:lstStyle/>
          <a:p>
            <a:pPr marL="457200" indent="-457200" algn="just" eaLnBrk="1" hangingPunct="1">
              <a:lnSpc>
                <a:spcPct val="90000"/>
              </a:lnSpc>
              <a:defRPr/>
            </a:pPr>
            <a:endParaRPr lang="ar-SA" sz="2400" b="1" dirty="0" smtClean="0"/>
          </a:p>
          <a:p>
            <a:pPr marL="457200" indent="-457200" algn="just" eaLnBrk="1" hangingPunct="1">
              <a:lnSpc>
                <a:spcPct val="90000"/>
              </a:lnSpc>
              <a:buFont typeface="Wingdings" pitchFamily="2" charset="2"/>
              <a:buNone/>
              <a:defRPr/>
            </a:pPr>
            <a:r>
              <a:rPr lang="en-US" sz="2400" b="1" dirty="0" smtClean="0"/>
              <a:t>     </a:t>
            </a:r>
            <a:r>
              <a:rPr lang="ar-SA" sz="2400" b="1" dirty="0" smtClean="0"/>
              <a:t>طبقاً</a:t>
            </a:r>
            <a:r>
              <a:rPr lang="ar-EG" sz="2400" b="1" dirty="0" smtClean="0"/>
              <a:t> لنظرية</a:t>
            </a:r>
            <a:r>
              <a:rPr lang="ar-SA" sz="2400" b="1" dirty="0" smtClean="0"/>
              <a:t> </a:t>
            </a:r>
            <a:r>
              <a:rPr lang="ar-EG" sz="2400" b="1" dirty="0" smtClean="0"/>
              <a:t>ا</a:t>
            </a:r>
            <a:r>
              <a:rPr lang="ar-SA" sz="2400" b="1" dirty="0" smtClean="0"/>
              <a:t>لطاقة ينقسم الطيف الكهرومغناطيسي لقسمين أساسيين :-</a:t>
            </a:r>
            <a:endParaRPr lang="ar-YE" sz="2400" b="1" dirty="0" smtClean="0"/>
          </a:p>
          <a:p>
            <a:pPr marL="457200" indent="-457200" algn="just" eaLnBrk="1" hangingPunct="1">
              <a:lnSpc>
                <a:spcPct val="90000"/>
              </a:lnSpc>
              <a:buFontTx/>
              <a:buAutoNum type="arabicPeriod"/>
              <a:defRPr/>
            </a:pPr>
            <a:r>
              <a:rPr lang="ar-YE" sz="2400" b="1" dirty="0" smtClean="0">
                <a:solidFill>
                  <a:srgbClr val="FF0000"/>
                </a:solidFill>
              </a:rPr>
              <a:t>الإشعاعات غير المؤينة :</a:t>
            </a:r>
            <a:r>
              <a:rPr lang="ar-YE" sz="2400" b="1" dirty="0" smtClean="0"/>
              <a:t> وهي إشعاعات ذات طاقة ضعيفة نسبياً بحيث لا تستطيع تكسير الروابط بين مكونات المادة ومن أمثلة هذه الأشعاعات :</a:t>
            </a:r>
          </a:p>
          <a:p>
            <a:pPr marL="457200" indent="-457200" algn="just" eaLnBrk="1" hangingPunct="1">
              <a:lnSpc>
                <a:spcPct val="90000"/>
              </a:lnSpc>
              <a:buFont typeface="Wingdings" pitchFamily="2" charset="2"/>
              <a:buNone/>
              <a:defRPr/>
            </a:pPr>
            <a:r>
              <a:rPr lang="ar-YE" sz="2400" b="1" dirty="0" smtClean="0"/>
              <a:t>     الضوء المرئي ، الأشعة تحت الحمراء ، الترددات الراديوية ، وموجات الميكروويف.</a:t>
            </a:r>
          </a:p>
          <a:p>
            <a:pPr marL="457200" indent="-457200" algn="just" eaLnBrk="1" hangingPunct="1">
              <a:lnSpc>
                <a:spcPct val="90000"/>
              </a:lnSpc>
              <a:buFont typeface="Wingdings" pitchFamily="2" charset="2"/>
              <a:buNone/>
              <a:defRPr/>
            </a:pPr>
            <a:endParaRPr lang="ar-YE" sz="2400" b="1" dirty="0" smtClean="0"/>
          </a:p>
          <a:p>
            <a:pPr marL="457200" indent="-457200" algn="just" eaLnBrk="1" hangingPunct="1">
              <a:lnSpc>
                <a:spcPct val="90000"/>
              </a:lnSpc>
              <a:buFontTx/>
              <a:buAutoNum type="arabicPeriod" startAt="2"/>
              <a:defRPr/>
            </a:pPr>
            <a:r>
              <a:rPr lang="ar-YE" sz="2400" b="1" dirty="0" smtClean="0">
                <a:solidFill>
                  <a:srgbClr val="FF0000"/>
                </a:solidFill>
              </a:rPr>
              <a:t>الأِشعاعات المؤينة :-</a:t>
            </a:r>
            <a:r>
              <a:rPr lang="ar-YE" sz="2400" b="1" dirty="0" smtClean="0"/>
              <a:t> وهي إشعاعات ذات طاقة كبيرة بحيث تستطيع تأيين المادة أي تحويلها الى جسيمات مشحونة ومن أمثلتها :- </a:t>
            </a:r>
          </a:p>
          <a:p>
            <a:pPr marL="457200" indent="-457200" algn="just" eaLnBrk="1" hangingPunct="1">
              <a:lnSpc>
                <a:spcPct val="90000"/>
              </a:lnSpc>
              <a:buFont typeface="Wingdings" pitchFamily="2" charset="2"/>
              <a:buNone/>
              <a:defRPr/>
            </a:pPr>
            <a:r>
              <a:rPr lang="ar-YE" sz="2400" b="1" dirty="0" smtClean="0"/>
              <a:t>     الأشعة السينية ، أشعة ألفا ، أشعة جامـأ.</a:t>
            </a:r>
            <a:endParaRPr lang="ar-SA" sz="2400" b="1" dirty="0" smtClean="0"/>
          </a:p>
          <a:p>
            <a:pPr marL="457200" indent="-457200" algn="just" eaLnBrk="1" hangingPunct="1">
              <a:lnSpc>
                <a:spcPct val="90000"/>
              </a:lnSpc>
              <a:buFont typeface="Wingdings" pitchFamily="2" charset="2"/>
              <a:buNone/>
              <a:defRPr/>
            </a:pPr>
            <a:r>
              <a:rPr lang="ar-YE" sz="2400" b="1" dirty="0" smtClean="0"/>
              <a:t>     </a:t>
            </a:r>
            <a:r>
              <a:rPr lang="ar-SA" sz="2400" b="1" dirty="0" smtClean="0"/>
              <a:t>ومجال الترددات الراديوية جزء من الأشعاعات غير المؤينة ويغطي مدى واسع من الترددات يتراوح ما بين </a:t>
            </a:r>
            <a:r>
              <a:rPr lang="en-US" sz="2400" b="1" dirty="0" smtClean="0"/>
              <a:t>300Hz</a:t>
            </a:r>
            <a:r>
              <a:rPr lang="ar-SA" sz="2400" b="1" dirty="0" smtClean="0"/>
              <a:t>  - </a:t>
            </a:r>
            <a:r>
              <a:rPr lang="en-US" sz="2400" b="1" dirty="0" smtClean="0"/>
              <a:t>300 GHz</a:t>
            </a:r>
            <a:r>
              <a:rPr lang="ar-SA" sz="2400" b="1" dirty="0" smtClean="0"/>
              <a:t>.</a:t>
            </a:r>
            <a:endParaRPr lang="en-US" sz="2400" b="1" dirty="0" smtClean="0"/>
          </a:p>
        </p:txBody>
      </p:sp>
      <p:sp>
        <p:nvSpPr>
          <p:cNvPr id="4099" name="Text Box 5"/>
          <p:cNvSpPr txBox="1">
            <a:spLocks noChangeArrowheads="1"/>
          </p:cNvSpPr>
          <p:nvPr/>
        </p:nvSpPr>
        <p:spPr bwMode="auto">
          <a:xfrm>
            <a:off x="1371600" y="228600"/>
            <a:ext cx="6248400" cy="641350"/>
          </a:xfrm>
          <a:prstGeom prst="rect">
            <a:avLst/>
          </a:prstGeom>
          <a:noFill/>
          <a:ln w="9525">
            <a:noFill/>
            <a:miter lim="800000"/>
            <a:headEnd/>
            <a:tailEnd/>
          </a:ln>
        </p:spPr>
        <p:txBody>
          <a:bodyPr>
            <a:spAutoFit/>
          </a:bodyPr>
          <a:lstStyle/>
          <a:p>
            <a:pPr>
              <a:spcBef>
                <a:spcPct val="50000"/>
              </a:spcBef>
            </a:pPr>
            <a:r>
              <a:rPr lang="ar-YE" sz="3600" b="1">
                <a:solidFill>
                  <a:srgbClr val="FF0000"/>
                </a:solidFill>
                <a:effectLst/>
                <a:latin typeface="Arial" charset="0"/>
              </a:rPr>
              <a:t>تقسيم الطيف الكهرومغناطيسي</a:t>
            </a:r>
            <a:endParaRPr lang="en-US" sz="3600" b="1">
              <a:solidFill>
                <a:srgbClr val="FF0000"/>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body" idx="1"/>
          </p:nvPr>
        </p:nvSpPr>
        <p:spPr>
          <a:xfrm>
            <a:off x="457200" y="685800"/>
            <a:ext cx="8229600" cy="5440363"/>
          </a:xfrm>
        </p:spPr>
        <p:txBody>
          <a:bodyPr/>
          <a:lstStyle/>
          <a:p>
            <a:pPr eaLnBrk="1" hangingPunct="1">
              <a:lnSpc>
                <a:spcPct val="200000"/>
              </a:lnSpc>
              <a:defRPr/>
            </a:pPr>
            <a:r>
              <a:rPr lang="ar-SA" sz="2400" b="1" dirty="0" smtClean="0"/>
              <a:t>تعتبر اجهزة الإرسال الاذاعي والتلفزيوني وأبراجها من مصادر التلوث الكهرومغناطيسي حيث تنتج عن هذه الأجهزة والأبراج مجالات كهرومغناطيسية تتكون هذه المجالات من مجالين متعامدين هما المجال الكهربي والمجال المغناطيسي وتعتبر الموجات الصادرة أمواجاً راديوية كهرومغناطيسية وتصدر اشعاعات غير مؤينة تختلف تأثيراتها البيولوجية بشكل أساسي</a:t>
            </a:r>
            <a:r>
              <a:rPr lang="ar-EG" sz="2400" b="1" dirty="0" smtClean="0"/>
              <a:t> -</a:t>
            </a:r>
            <a:r>
              <a:rPr lang="en-US" sz="2400" b="1" dirty="0" smtClean="0"/>
              <a:t> </a:t>
            </a:r>
            <a:r>
              <a:rPr lang="ar-YE" sz="2400" b="1" dirty="0" smtClean="0"/>
              <a:t> </a:t>
            </a:r>
            <a:r>
              <a:rPr lang="ar-SA" sz="2400" b="1" dirty="0" smtClean="0"/>
              <a:t>ويمكن تمييز الموجات الكهرومغناطيسية من خلال ثلاثة متغيرات أساسية هي </a:t>
            </a:r>
            <a:r>
              <a:rPr lang="ar-EG" sz="2400" b="1" dirty="0" smtClean="0"/>
              <a:t>:</a:t>
            </a:r>
          </a:p>
          <a:p>
            <a:pPr eaLnBrk="1" hangingPunct="1">
              <a:lnSpc>
                <a:spcPct val="200000"/>
              </a:lnSpc>
              <a:buFont typeface="Wingdings" pitchFamily="2" charset="2"/>
              <a:buNone/>
              <a:defRPr/>
            </a:pPr>
            <a:r>
              <a:rPr lang="ar-EG" sz="2400" b="1" dirty="0" smtClean="0"/>
              <a:t>     </a:t>
            </a:r>
            <a:r>
              <a:rPr lang="ar-SA" sz="2400" b="1" dirty="0" smtClean="0"/>
              <a:t>التردد ، الطاقة ، الطول الموجي.</a:t>
            </a:r>
            <a:r>
              <a:rPr lang="ar-YE" sz="2400" b="1" dirty="0" smtClean="0"/>
              <a:t/>
            </a:r>
            <a:br>
              <a:rPr lang="ar-YE" sz="2400" b="1" dirty="0" smtClean="0"/>
            </a:br>
            <a:endParaRPr lang="en-US"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1143000"/>
            <a:ext cx="8229600" cy="4724400"/>
          </a:xfrm>
        </p:spPr>
        <p:txBody>
          <a:bodyPr/>
          <a:lstStyle/>
          <a:p>
            <a:pPr algn="just" eaLnBrk="1" hangingPunct="1">
              <a:spcBef>
                <a:spcPct val="100000"/>
              </a:spcBef>
              <a:defRPr/>
            </a:pPr>
            <a:r>
              <a:rPr lang="ar-EG" sz="2400" b="1" dirty="0" smtClean="0"/>
              <a:t>وعلى سبيل المثال ف</a:t>
            </a:r>
            <a:r>
              <a:rPr lang="ar-SA" sz="2400" b="1" dirty="0" smtClean="0"/>
              <a:t>إن تأثير الموجات الكهرومغناطيسية الصادرة عن ابراج البث الاذاعي والتلفزيوني يعتمد على شدة التردد لهذه الموجات وقدرة اجهزة الارسال فكلما زاد هذان العاملان كلما كان التاثير اشد خطورة وكما إن مدة التعرض لهذه الموجات يعتبر عاملا مهما في ازدياد التاثير فكلما زادت مدة التعرض كلما زاد التاثير .</a:t>
            </a:r>
          </a:p>
          <a:p>
            <a:pPr algn="just" eaLnBrk="1" hangingPunct="1">
              <a:spcBef>
                <a:spcPct val="100000"/>
              </a:spcBef>
              <a:defRPr/>
            </a:pPr>
            <a:r>
              <a:rPr lang="ar-SA" sz="2400" b="1" dirty="0" smtClean="0"/>
              <a:t>إن الشرائح البشرية المتأثرة من الإشعاعات الصادرة من أبراج البث الاذاعي والتلفزيوني وبشكل أساسي هم العاملون من مهندسين وفنيين صيانة أجهزة الإرسال والموظفين المتواجدين في هذه المنشآت بالإضافة الى السكان الذين تكون مساكنهم قريبة من أبراج البث الإذاعي والتلفزيوني وكما ذكرنا سابقاً بأن الخطورة </a:t>
            </a:r>
            <a:r>
              <a:rPr lang="ar-EG" sz="2400" b="1" dirty="0" smtClean="0"/>
              <a:t>تكمن </a:t>
            </a:r>
            <a:r>
              <a:rPr lang="ar-SA" sz="2400" b="1" dirty="0" smtClean="0"/>
              <a:t>في طول الفترة الزمنية التي يتعرض </a:t>
            </a:r>
            <a:r>
              <a:rPr lang="ar-EG" sz="2400" b="1" dirty="0" smtClean="0"/>
              <a:t>لها الأشخاص</a:t>
            </a:r>
            <a:r>
              <a:rPr lang="ar-SA" sz="2400" b="1" dirty="0" smtClean="0"/>
              <a:t> للإشعاعات التي تصدرها الأبراج.</a:t>
            </a: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295400"/>
            <a:ext cx="8229600" cy="4876800"/>
          </a:xfrm>
        </p:spPr>
        <p:txBody>
          <a:bodyPr/>
          <a:lstStyle/>
          <a:p>
            <a:pPr algn="just" eaLnBrk="1" hangingPunct="1">
              <a:lnSpc>
                <a:spcPct val="150000"/>
              </a:lnSpc>
              <a:defRPr/>
            </a:pPr>
            <a:r>
              <a:rPr lang="ar-SA" sz="2400" b="1" dirty="0" smtClean="0"/>
              <a:t>اما كمية الطاقة الممتصة بواسطة جسم الانسان لموجات الراديو فقد عبر عنها بمعدل الامتصاص النوعي</a:t>
            </a:r>
            <a:r>
              <a:rPr lang="en-US" sz="2200" b="1" dirty="0" smtClean="0"/>
              <a:t>(SAR) </a:t>
            </a:r>
            <a:r>
              <a:rPr lang="ar-EG" sz="2200" b="1" dirty="0" smtClean="0"/>
              <a:t> - </a:t>
            </a:r>
            <a:r>
              <a:rPr lang="ar-SA" sz="2400" b="1" dirty="0" smtClean="0"/>
              <a:t>ويلاحظ هنا ان الطاقة الممتصة تراكمية بطبعها أي انها تتراكم مع مرور الوقت واستمرار التعرض لهذه الموجات. </a:t>
            </a:r>
            <a:endParaRPr lang="ar-YE" sz="2400" b="1" dirty="0" smtClean="0"/>
          </a:p>
          <a:p>
            <a:pPr algn="just" eaLnBrk="1" hangingPunct="1">
              <a:lnSpc>
                <a:spcPct val="150000"/>
              </a:lnSpc>
              <a:buFont typeface="Wingdings" pitchFamily="2" charset="2"/>
              <a:buNone/>
              <a:defRPr/>
            </a:pPr>
            <a:endParaRPr lang="ar-SA" sz="900" b="1" dirty="0" smtClean="0"/>
          </a:p>
          <a:p>
            <a:pPr algn="just" eaLnBrk="1" hangingPunct="1">
              <a:lnSpc>
                <a:spcPct val="150000"/>
              </a:lnSpc>
              <a:defRPr/>
            </a:pPr>
            <a:r>
              <a:rPr lang="ar-SA" sz="2400" b="1" dirty="0" smtClean="0"/>
              <a:t>وهذا ما يحذرنا من الكم الضئيل من الطاقة الممتصة </a:t>
            </a:r>
            <a:r>
              <a:rPr lang="ar-EG" sz="2400" b="1" dirty="0" smtClean="0"/>
              <a:t>المتراكمة ب</a:t>
            </a:r>
            <a:r>
              <a:rPr lang="ar-SA" sz="2400" b="1" dirty="0" smtClean="0"/>
              <a:t>ما يؤدي الى مضاعفتها داخل الجسم مع مرور الوقت وبالتالي حدوث تاثيراتها الضارة وقد اقرت منظمة الصحة العالمية </a:t>
            </a:r>
            <a:r>
              <a:rPr lang="ar-EG" sz="2400" b="1" dirty="0" smtClean="0"/>
              <a:t>: </a:t>
            </a:r>
          </a:p>
          <a:p>
            <a:pPr algn="just" eaLnBrk="1" hangingPunct="1">
              <a:lnSpc>
                <a:spcPct val="150000"/>
              </a:lnSpc>
              <a:buFont typeface="Wingdings" pitchFamily="2" charset="2"/>
              <a:buNone/>
              <a:defRPr/>
            </a:pPr>
            <a:r>
              <a:rPr lang="ar-EG" sz="2400" b="1" dirty="0" smtClean="0"/>
              <a:t>      </a:t>
            </a:r>
            <a:r>
              <a:rPr lang="ar-SA" sz="2400" b="1" dirty="0" smtClean="0"/>
              <a:t>الحد الاقصى لمعدل الامتصاص </a:t>
            </a:r>
            <a:r>
              <a:rPr lang="en-US" sz="2400" b="1" dirty="0" smtClean="0"/>
              <a:t>0.08 SAR</a:t>
            </a:r>
            <a:r>
              <a:rPr lang="ar-SA" sz="2400" b="1" dirty="0" smtClean="0"/>
              <a:t> وات / كجم</a:t>
            </a:r>
            <a:r>
              <a:rPr lang="ar-SA" sz="2400" dirty="0" smtClean="0"/>
              <a:t> </a:t>
            </a:r>
            <a:endParaRPr lang="en-US" sz="2400" dirty="0" smtClean="0"/>
          </a:p>
        </p:txBody>
      </p:sp>
      <p:sp>
        <p:nvSpPr>
          <p:cNvPr id="7171" name="Text Box 4"/>
          <p:cNvSpPr txBox="1">
            <a:spLocks noChangeArrowheads="1"/>
          </p:cNvSpPr>
          <p:nvPr/>
        </p:nvSpPr>
        <p:spPr bwMode="auto">
          <a:xfrm>
            <a:off x="914400" y="381000"/>
            <a:ext cx="6934200" cy="701675"/>
          </a:xfrm>
          <a:prstGeom prst="rect">
            <a:avLst/>
          </a:prstGeom>
          <a:noFill/>
          <a:ln w="9525">
            <a:noFill/>
            <a:miter lim="800000"/>
            <a:headEnd/>
            <a:tailEnd/>
          </a:ln>
        </p:spPr>
        <p:txBody>
          <a:bodyPr>
            <a:spAutoFit/>
          </a:bodyPr>
          <a:lstStyle/>
          <a:p>
            <a:pPr>
              <a:spcBef>
                <a:spcPct val="50000"/>
              </a:spcBef>
            </a:pPr>
            <a:r>
              <a:rPr lang="ar-YE" sz="4000" b="1">
                <a:solidFill>
                  <a:srgbClr val="FF0000"/>
                </a:solidFill>
                <a:effectLst/>
                <a:latin typeface="Arial" charset="0"/>
              </a:rPr>
              <a:t>معدل امتصاص الطاقة الكهرومغناطيسية</a:t>
            </a:r>
            <a:endParaRPr lang="en-US" sz="4000" b="1">
              <a:solidFill>
                <a:srgbClr val="FF0000"/>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533400" y="304800"/>
            <a:ext cx="8229600" cy="868363"/>
          </a:xfrm>
        </p:spPr>
        <p:txBody>
          <a:bodyPr/>
          <a:lstStyle/>
          <a:p>
            <a:pPr eaLnBrk="1" hangingPunct="1">
              <a:defRPr/>
            </a:pPr>
            <a:r>
              <a:rPr lang="ar-YE" sz="4000" smtClean="0">
                <a:solidFill>
                  <a:srgbClr val="FF0000"/>
                </a:solidFill>
              </a:rPr>
              <a:t>توزيع الترددات الراديوية ومعايير الأمـان</a:t>
            </a:r>
            <a:endParaRPr lang="en-US" sz="4000" smtClean="0">
              <a:solidFill>
                <a:srgbClr val="FF0000"/>
              </a:solidFill>
            </a:endParaRPr>
          </a:p>
        </p:txBody>
      </p:sp>
      <p:sp>
        <p:nvSpPr>
          <p:cNvPr id="17411" name="Rectangle 3"/>
          <p:cNvSpPr>
            <a:spLocks noGrp="1" noChangeArrowheads="1"/>
          </p:cNvSpPr>
          <p:nvPr>
            <p:ph type="body" idx="1"/>
          </p:nvPr>
        </p:nvSpPr>
        <p:spPr>
          <a:xfrm>
            <a:off x="457200" y="1219200"/>
            <a:ext cx="8229600" cy="5410200"/>
          </a:xfrm>
        </p:spPr>
        <p:txBody>
          <a:bodyPr/>
          <a:lstStyle/>
          <a:p>
            <a:pPr algn="just" eaLnBrk="1" hangingPunct="1">
              <a:lnSpc>
                <a:spcPct val="80000"/>
              </a:lnSpc>
              <a:buFont typeface="Wingdings" pitchFamily="2" charset="2"/>
              <a:buNone/>
              <a:defRPr/>
            </a:pPr>
            <a:r>
              <a:rPr lang="ar-YE" sz="2400" b="1" dirty="0" smtClean="0"/>
              <a:t>   </a:t>
            </a:r>
            <a:r>
              <a:rPr lang="ar-SA" sz="2400" b="1" dirty="0" smtClean="0"/>
              <a:t>نتيجة لتوزع الترددات الراديوية علي مدي واسع يقوم الباحثون بتقسيمها إلي مجموعات فرعية، ويختلف معيار الأمان، والذي يعرف علي أنه درجة التلوث المسموح بها أو الجرعة المسموح التعرض لها، من مجموعة إلي أخرى كما يلي: </a:t>
            </a:r>
          </a:p>
          <a:p>
            <a:pPr algn="just" eaLnBrk="1" hangingPunct="1">
              <a:lnSpc>
                <a:spcPct val="80000"/>
              </a:lnSpc>
              <a:buFont typeface="Wingdings" pitchFamily="2" charset="2"/>
              <a:buNone/>
              <a:defRPr/>
            </a:pPr>
            <a:r>
              <a:rPr lang="ar-SA" sz="2400" b="1" dirty="0" smtClean="0"/>
              <a:t>1- الترددات الراديوية أقل من 1 ميجا هيرتز والمستويات المنخفضة قد تنتج ارتفاعا في درجة الحرارة ولكن الجلد البشري يعمل كمنظم حرارة طبيعي لذا يتم التخلص من الحرارة الزائدة عبر الجلد. كما أنها تسبب سريان تيار كهربي داخل الأنسجة. وقياس جرعة الإشعاع المسموح بها في هذه الحالة يحسب من خلال ما يعرف بكثافة التيار التي تعرف بالتيار الكهربي الذي يقطع وحدة المساحات عموديا عليها خلال زمن واحد ثانية، ووحدة قياسها أمبير لكل متر مربع.</a:t>
            </a:r>
          </a:p>
          <a:p>
            <a:pPr algn="just" eaLnBrk="1" hangingPunct="1">
              <a:lnSpc>
                <a:spcPct val="80000"/>
              </a:lnSpc>
              <a:buFont typeface="Wingdings" pitchFamily="2" charset="2"/>
              <a:buNone/>
              <a:defRPr/>
            </a:pPr>
            <a:r>
              <a:rPr lang="ar-SA" sz="2400" b="1" dirty="0" smtClean="0"/>
              <a:t>2- الترددات أكبر من 1 ميجا هيرتز تسبب ارتفاعا في درجة حرارة الجسم لأنها تخترق الجلد وتعمل علي تحريك الأيونات وجزيئات الماء خلال الجسم. ويعتمد عمق الاختراق علي تردد المجال، فكلما كان التردد صغيرا زاد عمق الاختراق. </a:t>
            </a:r>
            <a:endParaRPr lang="ar-YE" sz="2400" b="1" dirty="0" smtClean="0"/>
          </a:p>
          <a:p>
            <a:pPr algn="just" eaLnBrk="1" hangingPunct="1">
              <a:lnSpc>
                <a:spcPct val="80000"/>
              </a:lnSpc>
              <a:buFont typeface="Wingdings" pitchFamily="2" charset="2"/>
              <a:buNone/>
              <a:defRPr/>
            </a:pPr>
            <a:r>
              <a:rPr lang="ar-YE" sz="2400" b="1" dirty="0" smtClean="0"/>
              <a:t>    </a:t>
            </a:r>
          </a:p>
          <a:p>
            <a:pPr algn="just" eaLnBrk="1" hangingPunct="1">
              <a:lnSpc>
                <a:spcPct val="80000"/>
              </a:lnSpc>
              <a:buFont typeface="Wingdings" pitchFamily="2" charset="2"/>
              <a:buNone/>
              <a:defRPr/>
            </a:pPr>
            <a:r>
              <a:rPr lang="ar-YE" sz="2400" b="1" dirty="0" smtClean="0"/>
              <a:t>    </a:t>
            </a:r>
            <a:r>
              <a:rPr lang="ar-SA" sz="2400" b="1" dirty="0" smtClean="0"/>
              <a:t>وقد وضع معيار الأمان لهذا المدى من الترددات من خلال ما يعرف بمعدل الامتصاص النوعي.</a:t>
            </a:r>
            <a:endParaRPr lang="en-US"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533400"/>
            <a:ext cx="8229600" cy="5592763"/>
          </a:xfrm>
        </p:spPr>
        <p:txBody>
          <a:bodyPr/>
          <a:lstStyle/>
          <a:p>
            <a:pPr algn="just" eaLnBrk="1" hangingPunct="1">
              <a:lnSpc>
                <a:spcPct val="120000"/>
              </a:lnSpc>
              <a:defRPr/>
            </a:pPr>
            <a:r>
              <a:rPr lang="ar-SA" sz="2400" smtClean="0"/>
              <a:t> </a:t>
            </a:r>
            <a:r>
              <a:rPr lang="ar-SA" sz="2400" b="1" smtClean="0"/>
              <a:t>ويختلف معيار الأمان من بلد لآخر ففي حين تعترف ألمانيا بمعدل امتصاص قيمته 2 وات لكل كيلو جرام، فإن لجنة الرقابة الأمريكية تقر بمعدل امتصاص لا يتعدي 1.6 وات لكل كيلو جرام. ويذكر أن الحرارة المستحثة الناتجة نتيجة التعرض لمجال راديوي قد تسبب نقصا في القدرة البدنية والذهنية وتؤثر في تطور ونمو الجنين وقد تحدث عيوبا خلقية، كما قد تؤثر على خصوبة النساء.</a:t>
            </a:r>
            <a:endParaRPr lang="ar-YE" sz="2400" b="1" smtClean="0"/>
          </a:p>
          <a:p>
            <a:pPr algn="just" eaLnBrk="1" hangingPunct="1">
              <a:lnSpc>
                <a:spcPct val="120000"/>
              </a:lnSpc>
              <a:defRPr/>
            </a:pPr>
            <a:endParaRPr lang="ar-YE" sz="2400" b="1" smtClean="0"/>
          </a:p>
          <a:p>
            <a:pPr algn="just" eaLnBrk="1" hangingPunct="1">
              <a:lnSpc>
                <a:spcPct val="120000"/>
              </a:lnSpc>
              <a:defRPr/>
            </a:pPr>
            <a:r>
              <a:rPr lang="ar-YE" sz="2400" b="1" smtClean="0"/>
              <a:t>  تتفاوت معايير الأمان بشكل ملحوظ من بلد إلي آخر، ويتفاوت الاهتمام بالآثار الصحية التي يمكن أن يسببها التعرض لمجال الترددات الراديوية فوق حدود الأمان. فبينما تهتم دول مثل روسيا وكوبا وإيطاليا بموضوع الترددات المنخفضة جدا (أقل من 300 هيرتز)، والتي ترتبط أساسا بشبكات نقل وتوزيع الكهرباء، وتهتم دول أخرى بمحطات الإذاعة والتليفزيون ومحطات التليفون المحمول، بينما لا تعتبر بلدان أخرى المسألة هامة من الأساس.</a:t>
            </a:r>
            <a:endParaRPr lang="en-US" sz="24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609600"/>
            <a:ext cx="8229600" cy="5943600"/>
          </a:xfrm>
        </p:spPr>
        <p:txBody>
          <a:bodyPr/>
          <a:lstStyle/>
          <a:p>
            <a:pPr algn="just" eaLnBrk="1" hangingPunct="1">
              <a:lnSpc>
                <a:spcPct val="80000"/>
              </a:lnSpc>
              <a:defRPr/>
            </a:pPr>
            <a:r>
              <a:rPr lang="ar-SA" sz="2400" b="1" dirty="0" smtClean="0"/>
              <a:t>أما بالنسبة لترددات الرادارات فقد أكدت تجارب أجريت في الاتحاد السوفيتي السابق أن التعرض لموجات الرادار لفترة طويلة قد يؤدي للصداع والإجهاد العصبي كما قد يؤدي لفقدان الذاكرة. فضلا عن تزايد احتمالات الإصابة بالسرطان وهو الأمر الذي أكدته تجربة أجريت علي فئران التجارب التي تم تعريضها لتيار متقطع من أشعة الرادار، كانت النتيجة أن 40% من الفئران قد دمرت خلاياها التناسلية تماما، كما أصيب نحو 35% منها بسرطان الدم. أما التعرض لإشعاعات بمستوي 120 ملي وات/سم2 فقد يؤثر علي وظيفة إفراز الهرمونات من الغدة النخامية وهو ما يؤثر علي الخصوبة. كذلك فإن التعرض لمستويات عالية بجرعات تراكمية قد يتسبب في ظهور الدوار وسرعة الشعور بالإجهاد وانخفاض معدل التركيز الذهني وكذلك تخيل أصوات صادرة من الرأس أو بالقرب منها.</a:t>
            </a:r>
          </a:p>
          <a:p>
            <a:pPr algn="just" eaLnBrk="1" hangingPunct="1">
              <a:lnSpc>
                <a:spcPct val="80000"/>
              </a:lnSpc>
              <a:defRPr/>
            </a:pPr>
            <a:endParaRPr lang="ar-YE" sz="1800" b="1" dirty="0" smtClean="0"/>
          </a:p>
          <a:p>
            <a:pPr algn="just" eaLnBrk="1" hangingPunct="1">
              <a:lnSpc>
                <a:spcPct val="80000"/>
              </a:lnSpc>
              <a:defRPr/>
            </a:pPr>
            <a:r>
              <a:rPr lang="ar-SA" sz="2400" b="1" dirty="0" smtClean="0"/>
              <a:t> أما بالنسبة لموجات الميكروويف القصيرة فمن خلال تجربة عملية أجريت تم توجيه مجال ميكروويفي في حدود 100 ملي وات/سم2 لمدة أربعة ساعات علي مجموعة من أرانب التجارب لبيان التأثير الضار لهذه الترددات، حيث لوحظ أن درجة حرارة سائل العين قد ارتفعت بشكل ملحوظ وإصابة الكثير من هذه الأرانب بعد حوالي أسبوع بالمياه البيضاء. كذلك أكدت دراسات أخرى علي أن التعرض للطاقات العالية من الميكروويف يزيد من احتمالات حدوث سرطانات في الأنسجة.</a:t>
            </a:r>
            <a:r>
              <a:rPr lang="ar-SA" sz="2400" dirty="0" smtClean="0"/>
              <a:t> </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81000" y="274638"/>
            <a:ext cx="8458200" cy="1020762"/>
          </a:xfrm>
        </p:spPr>
        <p:txBody>
          <a:bodyPr/>
          <a:lstStyle/>
          <a:p>
            <a:pPr eaLnBrk="1" hangingPunct="1">
              <a:defRPr/>
            </a:pPr>
            <a:r>
              <a:rPr lang="ar-YE" sz="4000" smtClean="0">
                <a:solidFill>
                  <a:srgbClr val="FF0000"/>
                </a:solidFill>
              </a:rPr>
              <a:t>ا</a:t>
            </a:r>
            <a:r>
              <a:rPr lang="ar-SA" sz="4000" smtClean="0">
                <a:solidFill>
                  <a:srgbClr val="FF0000"/>
                </a:solidFill>
              </a:rPr>
              <a:t>لآثار الصحية لمحطات البث الإذاعي والتليفزيوني</a:t>
            </a:r>
            <a:r>
              <a:rPr lang="en-US" sz="4000" smtClean="0"/>
              <a:t> </a:t>
            </a:r>
          </a:p>
        </p:txBody>
      </p:sp>
      <p:sp>
        <p:nvSpPr>
          <p:cNvPr id="21507" name="Rectangle 3"/>
          <p:cNvSpPr>
            <a:spLocks noGrp="1" noChangeArrowheads="1"/>
          </p:cNvSpPr>
          <p:nvPr>
            <p:ph type="body" idx="1"/>
          </p:nvPr>
        </p:nvSpPr>
        <p:spPr>
          <a:xfrm>
            <a:off x="457200" y="1600200"/>
            <a:ext cx="8229600" cy="4724400"/>
          </a:xfrm>
        </p:spPr>
        <p:txBody>
          <a:bodyPr/>
          <a:lstStyle/>
          <a:p>
            <a:pPr algn="just" eaLnBrk="1" hangingPunct="1">
              <a:lnSpc>
                <a:spcPct val="80000"/>
              </a:lnSpc>
              <a:buFont typeface="Wingdings" pitchFamily="2" charset="2"/>
              <a:buNone/>
              <a:defRPr/>
            </a:pPr>
            <a:r>
              <a:rPr lang="ar-SA" sz="2400" b="1" dirty="0" smtClean="0"/>
              <a:t>أما بالنسبة للآثار الصحية لمحطات البث الإذاعي والتليفزيوني، فيمكن أن يسبب التعرض لمستويات مرتفعة من الترددات الراديوية الناتجة من أبراج بث وتقوية تلك المحطات الإصابة ببعض الحالات المرضية بحسب الدراسات التي أجريت في كثير من الدول ومن هذه الأعراض  :-</a:t>
            </a:r>
            <a:endParaRPr lang="ar-YE" sz="2400" b="1" dirty="0" smtClean="0"/>
          </a:p>
          <a:p>
            <a:pPr algn="just" eaLnBrk="1" hangingPunct="1">
              <a:lnSpc>
                <a:spcPct val="80000"/>
              </a:lnSpc>
              <a:buFont typeface="Wingdings" pitchFamily="2" charset="2"/>
              <a:buNone/>
              <a:defRPr/>
            </a:pPr>
            <a:endParaRPr lang="ar-YE" sz="1600" b="1" dirty="0" smtClean="0"/>
          </a:p>
          <a:p>
            <a:pPr algn="just" eaLnBrk="1" hangingPunct="1">
              <a:lnSpc>
                <a:spcPct val="80000"/>
              </a:lnSpc>
              <a:defRPr/>
            </a:pPr>
            <a:r>
              <a:rPr lang="ar-YE" sz="2400" b="1" dirty="0" smtClean="0"/>
              <a:t>الإصابة بالتشوهات الخلقية.</a:t>
            </a:r>
          </a:p>
          <a:p>
            <a:pPr algn="just" eaLnBrk="1" hangingPunct="1">
              <a:lnSpc>
                <a:spcPct val="80000"/>
              </a:lnSpc>
              <a:defRPr/>
            </a:pPr>
            <a:r>
              <a:rPr lang="ar-YE" sz="2400" b="1" dirty="0" smtClean="0"/>
              <a:t>الإصابة بحساسية الجلد.</a:t>
            </a:r>
          </a:p>
          <a:p>
            <a:pPr algn="just" eaLnBrk="1" hangingPunct="1">
              <a:lnSpc>
                <a:spcPct val="80000"/>
              </a:lnSpc>
              <a:defRPr/>
            </a:pPr>
            <a:r>
              <a:rPr lang="ar-YE" sz="2400" b="1" dirty="0" smtClean="0"/>
              <a:t>الإصابة بالصداع المزمن.</a:t>
            </a:r>
          </a:p>
          <a:p>
            <a:pPr algn="just" eaLnBrk="1" hangingPunct="1">
              <a:lnSpc>
                <a:spcPct val="80000"/>
              </a:lnSpc>
              <a:defRPr/>
            </a:pPr>
            <a:r>
              <a:rPr lang="ar-YE" sz="2400" b="1" dirty="0" smtClean="0"/>
              <a:t>الإصابة بالتهابات المفاصل.</a:t>
            </a:r>
          </a:p>
          <a:p>
            <a:pPr algn="just" eaLnBrk="1" hangingPunct="1">
              <a:lnSpc>
                <a:spcPct val="80000"/>
              </a:lnSpc>
              <a:defRPr/>
            </a:pPr>
            <a:r>
              <a:rPr lang="ar-YE" sz="2400" b="1" dirty="0" smtClean="0"/>
              <a:t>الإصابة بحساسية الصدر.</a:t>
            </a:r>
          </a:p>
          <a:p>
            <a:pPr algn="just" eaLnBrk="1" hangingPunct="1">
              <a:lnSpc>
                <a:spcPct val="80000"/>
              </a:lnSpc>
              <a:defRPr/>
            </a:pPr>
            <a:r>
              <a:rPr lang="ar-YE" sz="2400" b="1" dirty="0" smtClean="0"/>
              <a:t>الإصابة بأمراض ضغط الدم.</a:t>
            </a:r>
          </a:p>
          <a:p>
            <a:pPr algn="just" eaLnBrk="1" hangingPunct="1">
              <a:lnSpc>
                <a:spcPct val="80000"/>
              </a:lnSpc>
              <a:defRPr/>
            </a:pPr>
            <a:r>
              <a:rPr lang="ar-YE" sz="2400" b="1" dirty="0" smtClean="0"/>
              <a:t>الإصابة بمراض الجهاز الهضمي</a:t>
            </a:r>
          </a:p>
          <a:p>
            <a:pPr algn="just" eaLnBrk="1" hangingPunct="1">
              <a:lnSpc>
                <a:spcPct val="80000"/>
              </a:lnSpc>
              <a:defRPr/>
            </a:pPr>
            <a:r>
              <a:rPr lang="ar-YE" sz="2400" b="1" dirty="0" smtClean="0"/>
              <a:t> الإصابة بضعف الإبصار.</a:t>
            </a:r>
            <a:endParaRPr lang="en-US"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2"/>
            </a:solidFill>
            <a:effectLst>
              <a:outerShdw blurRad="38100" dist="38100" dir="2700000" algn="tl">
                <a:srgbClr val="000000">
                  <a:alpha val="43137"/>
                </a:srgbClr>
              </a:outerShdw>
            </a:effectLst>
            <a:latin typeface="Garamond" pitchFamily="18"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2"/>
            </a:solidFill>
            <a:effectLst>
              <a:outerShdw blurRad="38100" dist="38100" dir="2700000" algn="tl">
                <a:srgbClr val="000000">
                  <a:alpha val="43137"/>
                </a:srgbClr>
              </a:outerShdw>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1891</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Garamond</vt:lpstr>
      <vt:lpstr>Arial</vt:lpstr>
      <vt:lpstr>Wingdings</vt:lpstr>
      <vt:lpstr>Calibri</vt:lpstr>
      <vt:lpstr>Times New Roman</vt:lpstr>
      <vt:lpstr>Stream</vt:lpstr>
      <vt:lpstr>الموجات الكهرومغناطسية  تأثيراتها – الوقاية والحد من أضرارها</vt:lpstr>
      <vt:lpstr>Slide 2</vt:lpstr>
      <vt:lpstr>Slide 3</vt:lpstr>
      <vt:lpstr>Slide 4</vt:lpstr>
      <vt:lpstr>Slide 5</vt:lpstr>
      <vt:lpstr>توزيع الترددات الراديوية ومعايير الأمـان</vt:lpstr>
      <vt:lpstr>Slide 7</vt:lpstr>
      <vt:lpstr>Slide 8</vt:lpstr>
      <vt:lpstr>الآثار الصحية لمحطات البث الإذاعي والتليفزيوني </vt:lpstr>
      <vt:lpstr>Slide 10</vt:lpstr>
      <vt:lpstr>التاثيرات الصحية للاشاعات الكهرومغناطيسية. </vt:lpstr>
      <vt:lpstr>Slide 12</vt:lpstr>
      <vt:lpstr>الوقاية والحد من اضرار الموجات الكهرومغناطيسية</vt:lpstr>
      <vt:lpstr>Slide 14</vt:lpstr>
      <vt:lpstr>Slide 15</vt:lpstr>
      <vt:lpstr>التوصيات</vt:lpstr>
    </vt:vector>
  </TitlesOfParts>
  <Company>RTVPLAN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ABDULKAREEM</dc:creator>
  <cp:lastModifiedBy>Dr.Sam</cp:lastModifiedBy>
  <cp:revision>33</cp:revision>
  <dcterms:created xsi:type="dcterms:W3CDTF">2007-04-28T14:06:00Z</dcterms:created>
  <dcterms:modified xsi:type="dcterms:W3CDTF">2012-11-16T14:38:24Z</dcterms:modified>
</cp:coreProperties>
</file>