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57" r:id="rId8"/>
    <p:sldId id="264" r:id="rId9"/>
    <p:sldId id="258"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5E2CF61-9DC5-43D3-A8AF-B110ED52DC7F}" type="datetimeFigureOut">
              <a:rPr lang="ar-JO" smtClean="0"/>
              <a:pPr/>
              <a:t>28/02/1437</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6F0A978-5E72-4240-87A4-BAAA95C63041}"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519BAD9-22BC-4DA7-8192-3B8802C2AE15}" type="slidenum">
              <a:rPr lang="en-US" smtClean="0"/>
              <a:pPr/>
              <a:t>2</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53819AF-46FC-4655-9791-23272F61A276}" type="slidenum">
              <a:rPr lang="en-US" smtClean="0"/>
              <a:pPr/>
              <a:t>3</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39EDC914-15C7-4DEC-AAA6-761A52022A8F}" type="slidenum">
              <a:rPr lang="en-US" smtClean="0"/>
              <a:pPr/>
              <a:t>4</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BBE02E2-8DAE-4404-BD44-37799532CB38}" type="slidenum">
              <a:rPr lang="en-US" smtClean="0"/>
              <a:pPr/>
              <a:t>5</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DB2958-8AC6-40C3-837F-0F3BEB90215F}"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ar-JO"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ذييل 4"/>
          <p:cNvSpPr>
            <a:spLocks noGrp="1"/>
          </p:cNvSpPr>
          <p:nvPr>
            <p:ph type="ftr" sz="quarter" idx="10"/>
          </p:nvPr>
        </p:nvSpPr>
        <p:spPr/>
        <p:txBody>
          <a:bodyPr/>
          <a:lstStyle>
            <a:lvl1pPr>
              <a:defRPr/>
            </a:lvl1pPr>
          </a:lstStyle>
          <a:p>
            <a:pPr>
              <a:defRPr/>
            </a:pPr>
            <a:r>
              <a:rPr lang="en-US"/>
              <a:t>Dr. Y. Mubarak</a:t>
            </a:r>
          </a:p>
        </p:txBody>
      </p:sp>
      <p:sp>
        <p:nvSpPr>
          <p:cNvPr id="6" name="عنصر نائب لرقم الشريحة 5"/>
          <p:cNvSpPr>
            <a:spLocks noGrp="1"/>
          </p:cNvSpPr>
          <p:nvPr>
            <p:ph type="sldNum" sz="quarter" idx="11"/>
          </p:nvPr>
        </p:nvSpPr>
        <p:spPr/>
        <p:txBody>
          <a:bodyPr/>
          <a:lstStyle>
            <a:lvl1pPr>
              <a:defRPr/>
            </a:lvl1pPr>
          </a:lstStyle>
          <a:p>
            <a:pPr>
              <a:defRPr/>
            </a:pPr>
            <a:fld id="{EBA74750-A79D-4EDD-ACA1-9AFED0958DE9}"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smtClean="0"/>
              <a:t>انقر لتحرير نمط العنوان الرئيسي</a:t>
            </a:r>
            <a:endParaRPr lang="ar-JO"/>
          </a:p>
        </p:txBody>
      </p:sp>
      <p:sp>
        <p:nvSpPr>
          <p:cNvPr id="3" name="عنصر نائب للجدول 2"/>
          <p:cNvSpPr>
            <a:spLocks noGrp="1"/>
          </p:cNvSpPr>
          <p:nvPr>
            <p:ph type="tbl" idx="1"/>
          </p:nvPr>
        </p:nvSpPr>
        <p:spPr>
          <a:xfrm>
            <a:off x="685800" y="1981200"/>
            <a:ext cx="7772400" cy="4114800"/>
          </a:xfrm>
        </p:spPr>
        <p:txBody>
          <a:bodyPr/>
          <a:lstStyle/>
          <a:p>
            <a:pPr lvl="0"/>
            <a:endParaRPr lang="ar-JO" noProof="0" smtClean="0"/>
          </a:p>
        </p:txBody>
      </p:sp>
      <p:sp>
        <p:nvSpPr>
          <p:cNvPr id="4" name="عنصر نائب للتذييل 3"/>
          <p:cNvSpPr>
            <a:spLocks noGrp="1"/>
          </p:cNvSpPr>
          <p:nvPr>
            <p:ph type="ftr" sz="quarter" idx="10"/>
          </p:nvPr>
        </p:nvSpPr>
        <p:spPr/>
        <p:txBody>
          <a:bodyPr/>
          <a:lstStyle>
            <a:lvl1pPr>
              <a:defRPr/>
            </a:lvl1pPr>
          </a:lstStyle>
          <a:p>
            <a:pPr>
              <a:defRPr/>
            </a:pPr>
            <a:r>
              <a:rPr lang="en-US"/>
              <a:t>Dr. Y. Mubarak</a:t>
            </a:r>
          </a:p>
        </p:txBody>
      </p:sp>
      <p:sp>
        <p:nvSpPr>
          <p:cNvPr id="5" name="عنصر نائب لرقم الشريحة 4"/>
          <p:cNvSpPr>
            <a:spLocks noGrp="1"/>
          </p:cNvSpPr>
          <p:nvPr>
            <p:ph type="sldNum" sz="quarter" idx="11"/>
          </p:nvPr>
        </p:nvSpPr>
        <p:spPr/>
        <p:txBody>
          <a:bodyPr/>
          <a:lstStyle>
            <a:lvl1pPr>
              <a:defRPr/>
            </a:lvl1pPr>
          </a:lstStyle>
          <a:p>
            <a:pPr>
              <a:defRPr/>
            </a:pPr>
            <a:fld id="{5D364187-52D1-452D-8F21-6C1F2750873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28/02/1437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12777"/>
            <a:ext cx="8134672" cy="2187674"/>
          </a:xfrm>
        </p:spPr>
        <p:txBody>
          <a:bodyPr>
            <a:noAutofit/>
          </a:bodyPr>
          <a:lstStyle/>
          <a:p>
            <a:r>
              <a:rPr lang="ar-JO" sz="6000" b="1" dirty="0" smtClean="0"/>
              <a:t>النظام الاحصائي</a:t>
            </a:r>
            <a:br>
              <a:rPr lang="ar-JO" sz="6000" b="1" dirty="0" smtClean="0"/>
            </a:br>
            <a:r>
              <a:rPr lang="ar-JO" sz="6000" b="1" dirty="0" smtClean="0"/>
              <a:t> الخاص </a:t>
            </a:r>
            <a:r>
              <a:rPr lang="ar-JO" sz="6000" b="1" dirty="0" err="1" smtClean="0"/>
              <a:t>بإصات</a:t>
            </a:r>
            <a:r>
              <a:rPr lang="ar-JO" sz="6000" b="1" dirty="0" smtClean="0"/>
              <a:t> العمل</a:t>
            </a:r>
            <a:endParaRPr lang="ar-JO" sz="6000" b="1" dirty="0"/>
          </a:p>
        </p:txBody>
      </p:sp>
      <p:sp>
        <p:nvSpPr>
          <p:cNvPr id="3" name="عنوان فرعي 2"/>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عنصر نائب لرقم الشريحة 4"/>
          <p:cNvSpPr>
            <a:spLocks noGrp="1"/>
          </p:cNvSpPr>
          <p:nvPr>
            <p:ph type="sldNum" sz="quarter" idx="11"/>
          </p:nvPr>
        </p:nvSpPr>
        <p:spPr>
          <a:noFill/>
        </p:spPr>
        <p:txBody>
          <a:bodyPr/>
          <a:lstStyle/>
          <a:p>
            <a:fld id="{4756B9AC-1346-439C-ADCD-F7C57B30AC40}" type="slidenum">
              <a:rPr lang="en-US" smtClean="0">
                <a:solidFill>
                  <a:schemeClr val="tx1"/>
                </a:solidFill>
              </a:rPr>
              <a:pPr/>
              <a:t>2</a:t>
            </a:fld>
            <a:endParaRPr lang="en-US" smtClean="0">
              <a:solidFill>
                <a:schemeClr val="tx1"/>
              </a:solidFill>
            </a:endParaRPr>
          </a:p>
        </p:txBody>
      </p:sp>
      <p:sp>
        <p:nvSpPr>
          <p:cNvPr id="56324" name="Rectangle 2"/>
          <p:cNvSpPr>
            <a:spLocks noGrp="1" noChangeArrowheads="1"/>
          </p:cNvSpPr>
          <p:nvPr>
            <p:ph type="title"/>
          </p:nvPr>
        </p:nvSpPr>
        <p:spPr>
          <a:xfrm>
            <a:off x="250825" y="301625"/>
            <a:ext cx="8207375" cy="1462088"/>
          </a:xfrm>
        </p:spPr>
        <p:txBody>
          <a:bodyPr/>
          <a:lstStyle/>
          <a:p>
            <a:pPr algn="r" eaLnBrk="1" hangingPunct="1"/>
            <a:r>
              <a:rPr lang="ar-SA" sz="3600" b="1" dirty="0" smtClean="0"/>
              <a:t>تصنيف النتائج المترتبة على إصابات العمل</a:t>
            </a:r>
            <a:r>
              <a:rPr lang="en-US" dirty="0" smtClean="0"/>
              <a:t> </a:t>
            </a:r>
          </a:p>
        </p:txBody>
      </p:sp>
      <p:sp>
        <p:nvSpPr>
          <p:cNvPr id="56325" name="Rectangle 3"/>
          <p:cNvSpPr>
            <a:spLocks noGrp="1" noChangeArrowheads="1"/>
          </p:cNvSpPr>
          <p:nvPr>
            <p:ph type="body" idx="1"/>
          </p:nvPr>
        </p:nvSpPr>
        <p:spPr>
          <a:xfrm>
            <a:off x="323850" y="1628800"/>
            <a:ext cx="8424863" cy="3819525"/>
          </a:xfrm>
        </p:spPr>
        <p:txBody>
          <a:bodyPr/>
          <a:lstStyle/>
          <a:p>
            <a:pPr marL="609600" indent="-609600" algn="r" rtl="1" eaLnBrk="1" hangingPunct="1">
              <a:buFontTx/>
              <a:buAutoNum type="arabicPeriod"/>
            </a:pPr>
            <a:r>
              <a:rPr lang="ar-SA" b="1" dirty="0" smtClean="0"/>
              <a:t>النتائج </a:t>
            </a:r>
            <a:r>
              <a:rPr lang="ar-SA" b="1" dirty="0" err="1" smtClean="0"/>
              <a:t>المباشرة:</a:t>
            </a:r>
            <a:r>
              <a:rPr lang="ar-SA" b="1" u="sng" dirty="0" smtClean="0"/>
              <a:t> </a:t>
            </a:r>
            <a:endParaRPr lang="en-US" b="1" u="sng" dirty="0" smtClean="0"/>
          </a:p>
          <a:p>
            <a:pPr marL="609600" indent="-609600" algn="r" rtl="1" eaLnBrk="1" hangingPunct="1">
              <a:buFontTx/>
              <a:buAutoNum type="arabicPeriod"/>
            </a:pPr>
            <a:endParaRPr lang="ar-SA" dirty="0" smtClean="0"/>
          </a:p>
          <a:p>
            <a:pPr marL="609600" indent="-609600" algn="r" rtl="1" eaLnBrk="1" hangingPunct="1">
              <a:buFontTx/>
              <a:buNone/>
            </a:pPr>
            <a:r>
              <a:rPr lang="en-US" dirty="0" smtClean="0"/>
              <a:t>	</a:t>
            </a:r>
            <a:r>
              <a:rPr lang="ar-SA" sz="2800" dirty="0" smtClean="0"/>
              <a:t>تعتبر إصابات العمل والأمراض المهنية التي تصيب العمال بالعجز الكلي أو الجزئي،  وحالات الوفاة الناتجة عن حوادث العمل المختلفة،  هي نتائج مباشرة لظروف العمل الخطرة التي افتقرت لاشتراطات السلامة والصحة المهنية.</a:t>
            </a: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عنصر نائب لرقم الشريحة 4"/>
          <p:cNvSpPr>
            <a:spLocks noGrp="1"/>
          </p:cNvSpPr>
          <p:nvPr>
            <p:ph type="sldNum" sz="quarter" idx="11"/>
          </p:nvPr>
        </p:nvSpPr>
        <p:spPr>
          <a:noFill/>
        </p:spPr>
        <p:txBody>
          <a:bodyPr/>
          <a:lstStyle/>
          <a:p>
            <a:fld id="{20384430-D7F0-4093-9FC5-3F1DC335163F}" type="slidenum">
              <a:rPr lang="en-US" smtClean="0">
                <a:solidFill>
                  <a:schemeClr val="tx1"/>
                </a:solidFill>
              </a:rPr>
              <a:pPr/>
              <a:t>3</a:t>
            </a:fld>
            <a:endParaRPr lang="en-US" smtClean="0">
              <a:solidFill>
                <a:schemeClr val="tx1"/>
              </a:solidFill>
            </a:endParaRPr>
          </a:p>
        </p:txBody>
      </p:sp>
      <p:sp>
        <p:nvSpPr>
          <p:cNvPr id="57348" name="Rectangle 2"/>
          <p:cNvSpPr>
            <a:spLocks noGrp="1" noChangeArrowheads="1"/>
          </p:cNvSpPr>
          <p:nvPr>
            <p:ph type="body" idx="1"/>
          </p:nvPr>
        </p:nvSpPr>
        <p:spPr>
          <a:xfrm>
            <a:off x="323850" y="1052736"/>
            <a:ext cx="8496300" cy="4321175"/>
          </a:xfrm>
        </p:spPr>
        <p:txBody>
          <a:bodyPr/>
          <a:lstStyle/>
          <a:p>
            <a:pPr marL="609600" indent="-609600" algn="r" rtl="1" eaLnBrk="1" hangingPunct="1">
              <a:buFontTx/>
              <a:buAutoNum type="arabicPeriod" startAt="2"/>
            </a:pPr>
            <a:r>
              <a:rPr lang="ar-SA" b="1" dirty="0" smtClean="0"/>
              <a:t>النتائج غير المباشرة:</a:t>
            </a:r>
            <a:endParaRPr lang="en-US" b="1" dirty="0" smtClean="0"/>
          </a:p>
          <a:p>
            <a:pPr marL="609600" indent="-609600" algn="r" rtl="1" eaLnBrk="1" hangingPunct="1">
              <a:buFontTx/>
              <a:buAutoNum type="arabicPeriod" startAt="2"/>
            </a:pPr>
            <a:endParaRPr lang="ar-JO" sz="2800" dirty="0" smtClean="0"/>
          </a:p>
          <a:p>
            <a:pPr marL="609600" indent="-609600" algn="r" rtl="1" eaLnBrk="1" hangingPunct="1">
              <a:buFontTx/>
              <a:buNone/>
            </a:pPr>
            <a:r>
              <a:rPr lang="en-US" sz="2800" dirty="0" smtClean="0"/>
              <a:t>	</a:t>
            </a:r>
            <a:r>
              <a:rPr lang="ar-SA" sz="2800" dirty="0" smtClean="0"/>
              <a:t>هذه النتائج ذات طابع اقتصادي،</a:t>
            </a:r>
            <a:r>
              <a:rPr lang="ar-JO" sz="2800" dirty="0" smtClean="0"/>
              <a:t>  </a:t>
            </a:r>
            <a:r>
              <a:rPr lang="ar-SA" sz="2800" dirty="0" smtClean="0"/>
              <a:t>حيث تظهر الخسائر المادية التي تتكبدها المنشاة او الدولة بشكل عام نتيجة حوادث العمل والإصابات والأمراض المهنية التي تنتج عن ظروف بيئة العمل غير الآمنة،</a:t>
            </a:r>
            <a:r>
              <a:rPr lang="ar-JO" sz="2800" dirty="0" smtClean="0"/>
              <a:t>  </a:t>
            </a:r>
            <a:r>
              <a:rPr lang="ar-SA" sz="2800" dirty="0" smtClean="0"/>
              <a:t>ويظهر ذلك في أيام العمل </a:t>
            </a:r>
            <a:r>
              <a:rPr lang="ar-SA" sz="2800" dirty="0" err="1" smtClean="0"/>
              <a:t>الضائعة </a:t>
            </a:r>
            <a:r>
              <a:rPr lang="ar-SA" sz="2800" dirty="0" smtClean="0"/>
              <a:t>( المفقودة) بسبب إصابات العمل والأمراض المهنية وبالإضافة إلى النتائج السلبية المترتبة عن عدم كفاية إجراءات السلامة والصحة المهنية في المنشأة والتي تظهر آثارها على العمال</a:t>
            </a:r>
            <a:r>
              <a:rPr lang="en-US" sz="2800"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 name="عنصر نائب لرقم الشريحة 5"/>
          <p:cNvSpPr>
            <a:spLocks noGrp="1"/>
          </p:cNvSpPr>
          <p:nvPr>
            <p:ph type="sldNum" sz="quarter" idx="11"/>
          </p:nvPr>
        </p:nvSpPr>
        <p:spPr>
          <a:noFill/>
        </p:spPr>
        <p:txBody>
          <a:bodyPr/>
          <a:lstStyle/>
          <a:p>
            <a:fld id="{3EDB4043-89E1-45BB-AF83-303027D3E456}" type="slidenum">
              <a:rPr lang="en-US" smtClean="0">
                <a:solidFill>
                  <a:schemeClr val="tx1"/>
                </a:solidFill>
              </a:rPr>
              <a:pPr/>
              <a:t>4</a:t>
            </a:fld>
            <a:endParaRPr lang="en-US" smtClean="0">
              <a:solidFill>
                <a:schemeClr val="tx1"/>
              </a:solidFill>
            </a:endParaRPr>
          </a:p>
        </p:txBody>
      </p:sp>
      <p:sp>
        <p:nvSpPr>
          <p:cNvPr id="1043" name="Rectangle 2"/>
          <p:cNvSpPr>
            <a:spLocks noGrp="1" noChangeArrowheads="1"/>
          </p:cNvSpPr>
          <p:nvPr>
            <p:ph type="title"/>
          </p:nvPr>
        </p:nvSpPr>
        <p:spPr/>
        <p:txBody>
          <a:bodyPr/>
          <a:lstStyle/>
          <a:p>
            <a:pPr algn="r" eaLnBrk="1" hangingPunct="1"/>
            <a:r>
              <a:rPr lang="ar-SA" b="1" dirty="0" smtClean="0"/>
              <a:t>دوائر الخسارة من الحوادث</a:t>
            </a:r>
            <a:r>
              <a:rPr lang="en-US" dirty="0" smtClean="0"/>
              <a:t> </a:t>
            </a:r>
          </a:p>
        </p:txBody>
      </p:sp>
      <p:sp>
        <p:nvSpPr>
          <p:cNvPr id="1044" name="Rectangle 3"/>
          <p:cNvSpPr>
            <a:spLocks noGrp="1" noChangeArrowheads="1"/>
          </p:cNvSpPr>
          <p:nvPr>
            <p:ph type="body" sz="half" idx="2"/>
          </p:nvPr>
        </p:nvSpPr>
        <p:spPr>
          <a:xfrm>
            <a:off x="4648200" y="1981200"/>
            <a:ext cx="4244975" cy="4114800"/>
          </a:xfrm>
        </p:spPr>
        <p:txBody>
          <a:bodyPr/>
          <a:lstStyle/>
          <a:p>
            <a:pPr marL="533400" indent="-533400" algn="r" rtl="1" eaLnBrk="1" hangingPunct="1"/>
            <a:r>
              <a:rPr lang="ar-SA" sz="2800" b="1" dirty="0" smtClean="0"/>
              <a:t>توقف العمل</a:t>
            </a:r>
            <a:r>
              <a:rPr lang="ar-JO" sz="2800" b="1" dirty="0" err="1" smtClean="0"/>
              <a:t>.</a:t>
            </a:r>
            <a:endParaRPr lang="ar-SA" sz="2800" b="1" dirty="0" smtClean="0"/>
          </a:p>
          <a:p>
            <a:pPr marL="533400" indent="-533400" algn="r" rtl="1" eaLnBrk="1" hangingPunct="1"/>
            <a:r>
              <a:rPr lang="ar-SA" sz="2800" b="1" dirty="0" smtClean="0"/>
              <a:t>الاصابات: الوفاة او الجروح</a:t>
            </a:r>
            <a:r>
              <a:rPr lang="ar-JO" sz="2800" b="1" dirty="0" err="1" smtClean="0"/>
              <a:t>.</a:t>
            </a:r>
            <a:endParaRPr lang="ar-SA" sz="2800" b="1" dirty="0" smtClean="0"/>
          </a:p>
          <a:p>
            <a:pPr marL="533400" indent="-533400" algn="r" rtl="1" eaLnBrk="1" hangingPunct="1"/>
            <a:r>
              <a:rPr lang="ar-SA" sz="2800" b="1" dirty="0" smtClean="0"/>
              <a:t>دمار المنشآت</a:t>
            </a:r>
            <a:r>
              <a:rPr lang="ar-JO" sz="2800" b="1" dirty="0" err="1" smtClean="0"/>
              <a:t>.</a:t>
            </a:r>
            <a:endParaRPr lang="ar-SA" sz="2800" b="1" dirty="0" smtClean="0"/>
          </a:p>
          <a:p>
            <a:pPr marL="533400" indent="-533400" algn="r" rtl="1" eaLnBrk="1" hangingPunct="1"/>
            <a:r>
              <a:rPr lang="ar-SA" sz="2800" b="1" dirty="0" smtClean="0"/>
              <a:t>الحريق</a:t>
            </a:r>
            <a:r>
              <a:rPr lang="ar-JO" sz="2800" b="1" dirty="0" err="1" smtClean="0"/>
              <a:t>.</a:t>
            </a:r>
            <a:endParaRPr lang="ar-SA" sz="2800" b="1" dirty="0" smtClean="0"/>
          </a:p>
          <a:p>
            <a:pPr marL="533400" indent="-533400" algn="r" rtl="1" eaLnBrk="1" hangingPunct="1"/>
            <a:r>
              <a:rPr lang="ar-SA" sz="2800" b="1" dirty="0" smtClean="0"/>
              <a:t>الصحة العامة</a:t>
            </a:r>
            <a:r>
              <a:rPr lang="ar-JO" sz="2800" b="1" dirty="0" err="1" smtClean="0"/>
              <a:t>.</a:t>
            </a:r>
            <a:endParaRPr lang="ar-SA" sz="2800" b="1" dirty="0" smtClean="0"/>
          </a:p>
          <a:p>
            <a:pPr marL="533400" indent="-533400" algn="r" rtl="1" eaLnBrk="1" hangingPunct="1"/>
            <a:r>
              <a:rPr lang="ar-SA" sz="2800" b="1" dirty="0" smtClean="0"/>
              <a:t>التلوث.</a:t>
            </a:r>
            <a:r>
              <a:rPr lang="en-US" sz="2800" dirty="0" smtClean="0"/>
              <a:t> </a:t>
            </a:r>
          </a:p>
        </p:txBody>
      </p:sp>
      <p:graphicFrame>
        <p:nvGraphicFramePr>
          <p:cNvPr id="1026" name="Diagram 4"/>
          <p:cNvGraphicFramePr>
            <a:graphicFrameLocks/>
          </p:cNvGraphicFramePr>
          <p:nvPr>
            <p:ph sz="half" idx="1"/>
          </p:nvPr>
        </p:nvGraphicFramePr>
        <p:xfrm>
          <a:off x="685800" y="1700213"/>
          <a:ext cx="4070350" cy="4395787"/>
        </p:xfrm>
        <a:graphic>
          <a:graphicData uri="http://schemas.openxmlformats.org/drawingml/2006/compatibility">
            <com:legacyDrawing xmlns:com="http://schemas.openxmlformats.org/drawingml/2006/compatibility" spid="_x0000_s102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عنصر نائب لرقم الشريحة 4"/>
          <p:cNvSpPr>
            <a:spLocks noGrp="1"/>
          </p:cNvSpPr>
          <p:nvPr>
            <p:ph type="sldNum" sz="quarter" idx="11"/>
          </p:nvPr>
        </p:nvSpPr>
        <p:spPr>
          <a:noFill/>
        </p:spPr>
        <p:txBody>
          <a:bodyPr/>
          <a:lstStyle/>
          <a:p>
            <a:fld id="{25522E63-4FF9-4E20-88DF-E75D782C13E1}" type="slidenum">
              <a:rPr lang="en-US" smtClean="0"/>
              <a:pPr/>
              <a:t>5</a:t>
            </a:fld>
            <a:endParaRPr lang="en-US" smtClean="0"/>
          </a:p>
        </p:txBody>
      </p:sp>
      <p:graphicFrame>
        <p:nvGraphicFramePr>
          <p:cNvPr id="324610" name="Group 2"/>
          <p:cNvGraphicFramePr>
            <a:graphicFrameLocks noGrp="1"/>
          </p:cNvGraphicFramePr>
          <p:nvPr>
            <p:ph idx="1"/>
          </p:nvPr>
        </p:nvGraphicFramePr>
        <p:xfrm>
          <a:off x="179512" y="85680"/>
          <a:ext cx="8713788" cy="6583680"/>
        </p:xfrm>
        <a:graphic>
          <a:graphicData uri="http://schemas.openxmlformats.org/drawingml/2006/table">
            <a:tbl>
              <a:tblPr rtl="1"/>
              <a:tblGrid>
                <a:gridCol w="2033588"/>
                <a:gridCol w="1336675"/>
                <a:gridCol w="1335087"/>
                <a:gridCol w="1336675"/>
                <a:gridCol w="1335088"/>
                <a:gridCol w="1336675"/>
              </a:tblGrid>
              <a:tr h="374650">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نوع الإصابة</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gridSpan="5">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مجموع الحالات</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74650">
                <a:tc vMerge="1">
                  <a:txBody>
                    <a:bodyPr/>
                    <a:lstStyle/>
                    <a:p>
                      <a:pPr rtl="1"/>
                      <a:endParaRPr lang="ar-JO"/>
                    </a:p>
                  </a:txBody>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2000</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2001</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2002</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2003</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imes New Roman" pitchFamily="18" charset="0"/>
                          <a:cs typeface="Times New Roman" pitchFamily="18" charset="0"/>
                        </a:rPr>
                        <a:t>2004</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r>
              <a:tr h="37306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Times New Roman" pitchFamily="18" charset="0"/>
                        </a:rPr>
                        <a:t>جروح</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4352</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4917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4725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4336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4020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Times New Roman" pitchFamily="18" charset="0"/>
                        </a:rPr>
                        <a:t>رضوض</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5972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6507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5929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4797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5193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Times New Roman" pitchFamily="18" charset="0"/>
                        </a:rPr>
                        <a:t>كسور</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1535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14389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1339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1088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1119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جزع و التواء</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1291</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1258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1224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862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913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بتر و استئصال</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178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180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177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114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Times New Roman" pitchFamily="18" charset="0"/>
                        </a:rPr>
                        <a:t>غيبوبة</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33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حروق</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664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699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643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613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525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تسمم</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149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صدمة كهربائية</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نزيف</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64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53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59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73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مرض مهني</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22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اجسام غريبة</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1297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1433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1266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1034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792</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rPr>
                        <a:t>اخرى</a:t>
                      </a:r>
                      <a:endParaRPr kumimoji="0" lang="ar-SA"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1315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1213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1163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1052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879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Times New Roman" pitchFamily="18" charset="0"/>
                        </a:rPr>
                        <a:t>المجموع الكلي</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FF"/>
                          </a:solidFill>
                          <a:effectLst/>
                          <a:latin typeface="Times New Roman" pitchFamily="18" charset="0"/>
                          <a:cs typeface="Times New Roman" pitchFamily="18" charset="0"/>
                        </a:rPr>
                        <a:t>16755</a:t>
                      </a:r>
                      <a:endParaRPr kumimoji="0" lang="ar-SA" sz="1800" b="0" i="0" u="none" strike="noStrike" cap="none" normalizeH="0" baseline="0" smtClean="0">
                        <a:ln>
                          <a:noFill/>
                        </a:ln>
                        <a:solidFill>
                          <a:srgbClr val="0000FF"/>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FF"/>
                          </a:solidFill>
                          <a:effectLst/>
                          <a:latin typeface="Times New Roman" pitchFamily="18" charset="0"/>
                          <a:cs typeface="Times New Roman" pitchFamily="18" charset="0"/>
                        </a:rPr>
                        <a:t>17814</a:t>
                      </a:r>
                      <a:endParaRPr kumimoji="0" lang="ar-SA" sz="1800" b="0" i="0" u="none" strike="noStrike" cap="none" normalizeH="0" baseline="0" smtClean="0">
                        <a:ln>
                          <a:noFill/>
                        </a:ln>
                        <a:solidFill>
                          <a:srgbClr val="0000FF"/>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FF"/>
                          </a:solidFill>
                          <a:effectLst/>
                          <a:latin typeface="Times New Roman" pitchFamily="18" charset="0"/>
                          <a:cs typeface="Times New Roman" pitchFamily="18" charset="0"/>
                        </a:rPr>
                        <a:t>16842</a:t>
                      </a:r>
                      <a:endParaRPr kumimoji="0" lang="ar-SA" sz="1800" b="0" i="0" u="none" strike="noStrike" cap="none" normalizeH="0" baseline="0" smtClean="0">
                        <a:ln>
                          <a:noFill/>
                        </a:ln>
                        <a:solidFill>
                          <a:srgbClr val="0000FF"/>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FF"/>
                          </a:solidFill>
                          <a:effectLst/>
                          <a:latin typeface="Times New Roman" pitchFamily="18" charset="0"/>
                          <a:cs typeface="Times New Roman" pitchFamily="18" charset="0"/>
                        </a:rPr>
                        <a:t>14020</a:t>
                      </a:r>
                      <a:endParaRPr kumimoji="0" lang="ar-SA" sz="1800" b="0" i="0" u="none" strike="noStrike" cap="none" normalizeH="0" baseline="0" smtClean="0">
                        <a:ln>
                          <a:noFill/>
                        </a:ln>
                        <a:solidFill>
                          <a:srgbClr val="0000FF"/>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FF"/>
                          </a:solidFill>
                          <a:effectLst/>
                          <a:latin typeface="Times New Roman" pitchFamily="18" charset="0"/>
                          <a:cs typeface="Times New Roman" pitchFamily="18" charset="0"/>
                        </a:rPr>
                        <a:t>13842</a:t>
                      </a:r>
                      <a:endParaRPr kumimoji="0" lang="ar-SA" sz="1800" b="0" i="0" u="none" strike="noStrike" cap="none" normalizeH="0" baseline="0" dirty="0" smtClean="0">
                        <a:ln>
                          <a:noFill/>
                        </a:ln>
                        <a:solidFill>
                          <a:srgbClr val="0000FF"/>
                        </a:solidFill>
                        <a:effectLst/>
                        <a:latin typeface="Arial"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pic>
        <p:nvPicPr>
          <p:cNvPr id="2050" name="Picture 2"/>
          <p:cNvPicPr>
            <a:picLocks noChangeAspect="1" noChangeArrowheads="1"/>
          </p:cNvPicPr>
          <p:nvPr/>
        </p:nvPicPr>
        <p:blipFill>
          <a:blip r:embed="rId2" cstate="print"/>
          <a:srcRect l="16187" t="25851" r="6054" b="50313"/>
          <a:stretch>
            <a:fillRect/>
          </a:stretch>
        </p:blipFill>
        <p:spPr bwMode="auto">
          <a:xfrm rot="21445163">
            <a:off x="-162906" y="544827"/>
            <a:ext cx="9338697" cy="5767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1"/>
          </p:nvPr>
        </p:nvSpPr>
        <p:spPr>
          <a:noFill/>
        </p:spPr>
        <p:txBody>
          <a:bodyPr/>
          <a:lstStyle/>
          <a:p>
            <a:fld id="{B39E8F78-8FCB-46F9-9CD8-F3C3356F32B2}" type="slidenum">
              <a:rPr lang="en-US" smtClean="0">
                <a:cs typeface="Arial" pitchFamily="34" charset="0"/>
              </a:rPr>
              <a:pPr/>
              <a:t>7</a:t>
            </a:fld>
            <a:endParaRPr lang="en-US" smtClean="0">
              <a:cs typeface="Arial" pitchFamily="34" charset="0"/>
            </a:endParaRPr>
          </a:p>
        </p:txBody>
      </p:sp>
      <p:sp>
        <p:nvSpPr>
          <p:cNvPr id="17412" name="Rectangle 2"/>
          <p:cNvSpPr>
            <a:spLocks noGrp="1" noChangeArrowheads="1"/>
          </p:cNvSpPr>
          <p:nvPr>
            <p:ph type="title"/>
          </p:nvPr>
        </p:nvSpPr>
        <p:spPr>
          <a:xfrm>
            <a:off x="611188" y="404813"/>
            <a:ext cx="7772400" cy="1223962"/>
          </a:xfrm>
        </p:spPr>
        <p:txBody>
          <a:bodyPr>
            <a:normAutofit fontScale="90000"/>
          </a:bodyPr>
          <a:lstStyle/>
          <a:p>
            <a:pPr marL="838200" indent="-838200" eaLnBrk="1" hangingPunct="1"/>
            <a:r>
              <a:rPr lang="ar-JO" sz="3600" b="1" u="sng" smtClean="0">
                <a:solidFill>
                  <a:schemeClr val="tx1"/>
                </a:solidFill>
              </a:rPr>
              <a:t>قياس فاعلية برنامج السلامة</a:t>
            </a:r>
            <a:r>
              <a:rPr lang="en-US" sz="4000" b="1" smtClean="0"/>
              <a:t/>
            </a:r>
            <a:br>
              <a:rPr lang="en-US" sz="4000" b="1" smtClean="0"/>
            </a:br>
            <a:endParaRPr lang="en-US" sz="4000" b="1" smtClean="0"/>
          </a:p>
        </p:txBody>
      </p:sp>
      <p:sp>
        <p:nvSpPr>
          <p:cNvPr id="17413" name="Rectangle 3"/>
          <p:cNvSpPr>
            <a:spLocks noGrp="1" noChangeArrowheads="1"/>
          </p:cNvSpPr>
          <p:nvPr>
            <p:ph type="body" idx="1"/>
          </p:nvPr>
        </p:nvSpPr>
        <p:spPr>
          <a:xfrm>
            <a:off x="323850" y="1844675"/>
            <a:ext cx="8640763" cy="4540250"/>
          </a:xfrm>
        </p:spPr>
        <p:txBody>
          <a:bodyPr/>
          <a:lstStyle/>
          <a:p>
            <a:pPr algn="r" rtl="1" eaLnBrk="1" hangingPunct="1">
              <a:lnSpc>
                <a:spcPct val="90000"/>
              </a:lnSpc>
              <a:buFontTx/>
              <a:buNone/>
            </a:pPr>
            <a:r>
              <a:rPr lang="ar-SA" sz="2800" b="1" dirty="0" smtClean="0"/>
              <a:t>يوجد طرق عديدة لقياس فاعلية برنامج السلامة،  منها معدل تكرار الاصابة ومعدل شدة الاصابة وهما الاكثر شيوعاً</a:t>
            </a:r>
            <a:r>
              <a:rPr lang="ar-JO" sz="2800" b="1" dirty="0" err="1" smtClean="0"/>
              <a:t>.</a:t>
            </a:r>
            <a:endParaRPr lang="ar-SA" sz="2800" b="1" dirty="0" smtClean="0"/>
          </a:p>
          <a:p>
            <a:pPr algn="r" rtl="1" eaLnBrk="1" hangingPunct="1">
              <a:lnSpc>
                <a:spcPct val="90000"/>
              </a:lnSpc>
            </a:pPr>
            <a:r>
              <a:rPr lang="ar-SA" sz="2800" b="1" dirty="0" smtClean="0"/>
              <a:t>معدل تكرار الاصابة:  ويقصد </a:t>
            </a:r>
            <a:r>
              <a:rPr lang="ar-SA" sz="2800" b="1" dirty="0" err="1" smtClean="0"/>
              <a:t>بها</a:t>
            </a:r>
            <a:r>
              <a:rPr lang="ar-SA" sz="2800" b="1" dirty="0" smtClean="0"/>
              <a:t> عدد مرات ونوع الاصابات، وتقاس بالمعادلة </a:t>
            </a:r>
            <a:r>
              <a:rPr lang="ar-SA" sz="2800" b="1" dirty="0" err="1" smtClean="0"/>
              <a:t>التالية:</a:t>
            </a:r>
            <a:r>
              <a:rPr lang="ar-SA" sz="2800" b="1" dirty="0" smtClean="0"/>
              <a:t> </a:t>
            </a:r>
          </a:p>
          <a:p>
            <a:pPr algn="r" rtl="1" eaLnBrk="1" hangingPunct="1">
              <a:lnSpc>
                <a:spcPct val="90000"/>
              </a:lnSpc>
              <a:buFontTx/>
              <a:buNone/>
            </a:pPr>
            <a:r>
              <a:rPr lang="en-US" sz="2800" b="1" dirty="0" smtClean="0"/>
              <a:t>	</a:t>
            </a:r>
            <a:r>
              <a:rPr lang="ar-SA" sz="2800" b="1" dirty="0" smtClean="0">
                <a:solidFill>
                  <a:srgbClr val="00FF00"/>
                </a:solidFill>
              </a:rPr>
              <a:t>معدل تكرار </a:t>
            </a:r>
            <a:r>
              <a:rPr lang="ar-SA" sz="2800" b="1" dirty="0" err="1" smtClean="0">
                <a:solidFill>
                  <a:srgbClr val="00FF00"/>
                </a:solidFill>
              </a:rPr>
              <a:t>الاصابة </a:t>
            </a:r>
            <a:r>
              <a:rPr lang="ar-SA" sz="2800" b="1" dirty="0" smtClean="0">
                <a:solidFill>
                  <a:srgbClr val="00FF00"/>
                </a:solidFill>
              </a:rPr>
              <a:t>= عدد الاصابات </a:t>
            </a:r>
            <a:r>
              <a:rPr lang="ar-SA" sz="2800" b="1" dirty="0" err="1" smtClean="0">
                <a:solidFill>
                  <a:srgbClr val="00FF00"/>
                </a:solidFill>
              </a:rPr>
              <a:t>المقعدة </a:t>
            </a:r>
            <a:r>
              <a:rPr lang="ar-SA" sz="2800" b="1" dirty="0" smtClean="0">
                <a:solidFill>
                  <a:srgbClr val="00FF00"/>
                </a:solidFill>
              </a:rPr>
              <a:t>× </a:t>
            </a:r>
            <a:r>
              <a:rPr lang="ar-SA" sz="2800" b="1" dirty="0" err="1" smtClean="0">
                <a:solidFill>
                  <a:srgbClr val="00FF00"/>
                </a:solidFill>
              </a:rPr>
              <a:t>1.000.000 </a:t>
            </a:r>
            <a:r>
              <a:rPr lang="ar-SA" sz="2800" b="1" dirty="0" smtClean="0">
                <a:solidFill>
                  <a:srgbClr val="00FF00"/>
                </a:solidFill>
              </a:rPr>
              <a:t>/ مجموع عدد ساعات عمل عمال المنشأة</a:t>
            </a:r>
          </a:p>
          <a:p>
            <a:pPr algn="r" rtl="1" eaLnBrk="1" hangingPunct="1">
              <a:lnSpc>
                <a:spcPct val="90000"/>
              </a:lnSpc>
            </a:pPr>
            <a:r>
              <a:rPr lang="ar-SA" sz="2800" b="1" dirty="0" smtClean="0"/>
              <a:t>معدل شدة الاصابة:  ويهدف الى معرفة مدى درجة بلاغة الاصابة</a:t>
            </a:r>
            <a:r>
              <a:rPr lang="ar-JO" sz="2800" b="1" dirty="0" err="1" smtClean="0"/>
              <a:t>،</a:t>
            </a:r>
            <a:r>
              <a:rPr lang="ar-JO" sz="2800" b="1" dirty="0" smtClean="0"/>
              <a:t> </a:t>
            </a:r>
            <a:r>
              <a:rPr lang="ar-SA" sz="2800" b="1" dirty="0" smtClean="0"/>
              <a:t>ويقاس بالمعادلة </a:t>
            </a:r>
            <a:r>
              <a:rPr lang="ar-SA" sz="2800" b="1" dirty="0" err="1" smtClean="0"/>
              <a:t>التالية :</a:t>
            </a:r>
            <a:r>
              <a:rPr lang="ar-SA" sz="2800" b="1" dirty="0" smtClean="0"/>
              <a:t> </a:t>
            </a:r>
          </a:p>
          <a:p>
            <a:pPr algn="r" rtl="1" eaLnBrk="1" hangingPunct="1">
              <a:lnSpc>
                <a:spcPct val="90000"/>
              </a:lnSpc>
              <a:buFontTx/>
              <a:buNone/>
            </a:pPr>
            <a:r>
              <a:rPr lang="en-US" sz="2800" b="1" dirty="0" smtClean="0"/>
              <a:t>	</a:t>
            </a:r>
            <a:r>
              <a:rPr lang="ar-SA" sz="2800" b="1" dirty="0" smtClean="0">
                <a:solidFill>
                  <a:srgbClr val="00FF00"/>
                </a:solidFill>
              </a:rPr>
              <a:t>معدل شدة </a:t>
            </a:r>
            <a:r>
              <a:rPr lang="ar-SA" sz="2800" b="1" dirty="0" err="1" smtClean="0">
                <a:solidFill>
                  <a:srgbClr val="00FF00"/>
                </a:solidFill>
              </a:rPr>
              <a:t>الاصابة </a:t>
            </a:r>
            <a:r>
              <a:rPr lang="ar-SA" sz="2800" b="1" dirty="0" smtClean="0">
                <a:solidFill>
                  <a:srgbClr val="00FF00"/>
                </a:solidFill>
              </a:rPr>
              <a:t>= عدد الايام المفقودة بسبب </a:t>
            </a:r>
            <a:r>
              <a:rPr lang="ar-SA" sz="2800" b="1" dirty="0" err="1" smtClean="0">
                <a:solidFill>
                  <a:srgbClr val="00FF00"/>
                </a:solidFill>
              </a:rPr>
              <a:t>الاصابة </a:t>
            </a:r>
            <a:r>
              <a:rPr lang="ar-SA" sz="2800" b="1" dirty="0" smtClean="0">
                <a:solidFill>
                  <a:srgbClr val="00FF00"/>
                </a:solidFill>
              </a:rPr>
              <a:t>× </a:t>
            </a:r>
            <a:r>
              <a:rPr lang="ar-SA" sz="2800" b="1" dirty="0" err="1" smtClean="0">
                <a:solidFill>
                  <a:srgbClr val="00FF00"/>
                </a:solidFill>
              </a:rPr>
              <a:t>1.000.000 </a:t>
            </a:r>
            <a:r>
              <a:rPr lang="ar-SA" sz="2800" b="1" dirty="0" smtClean="0">
                <a:solidFill>
                  <a:srgbClr val="00FF00"/>
                </a:solidFill>
              </a:rPr>
              <a:t>/ مجموع عدد ساعات عمل عمال المنشأة</a:t>
            </a:r>
            <a:endParaRPr lang="en-US" sz="2800" b="1" dirty="0" smtClean="0">
              <a:solidFill>
                <a:srgbClr val="00FF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14984"/>
            <a:ext cx="9144000" cy="1462088"/>
          </a:xfrm>
        </p:spPr>
        <p:txBody>
          <a:bodyPr>
            <a:noAutofit/>
          </a:bodyPr>
          <a:lstStyle/>
          <a:p>
            <a:pPr>
              <a:lnSpc>
                <a:spcPct val="90000"/>
              </a:lnSpc>
            </a:pPr>
            <a:r>
              <a:rPr lang="ar-SA" sz="3200" b="1" dirty="0" smtClean="0"/>
              <a:t>معدل تكرار الاصابة:  ويقصد </a:t>
            </a:r>
            <a:r>
              <a:rPr lang="ar-SA" sz="3200" b="1" dirty="0" err="1" smtClean="0"/>
              <a:t>بها</a:t>
            </a:r>
            <a:r>
              <a:rPr lang="ar-SA" sz="3200" b="1" dirty="0" smtClean="0"/>
              <a:t> عدد مرات ونوع الاصابات، وتقاس بالمعادلة </a:t>
            </a:r>
            <a:r>
              <a:rPr lang="ar-SA" sz="3200" b="1" dirty="0" err="1" smtClean="0"/>
              <a:t>التالية:</a:t>
            </a:r>
            <a:r>
              <a:rPr lang="ar-SA" sz="3200" b="1" dirty="0" smtClean="0"/>
              <a:t> </a:t>
            </a:r>
            <a:br>
              <a:rPr lang="ar-SA" sz="3200" b="1" dirty="0" smtClean="0"/>
            </a:br>
            <a:r>
              <a:rPr lang="en-US" sz="3200" b="1" dirty="0" smtClean="0"/>
              <a:t>	</a:t>
            </a:r>
            <a:r>
              <a:rPr lang="ar-SA" sz="3200" b="1" dirty="0" smtClean="0">
                <a:solidFill>
                  <a:srgbClr val="00FF00"/>
                </a:solidFill>
              </a:rPr>
              <a:t>معدل تكرار </a:t>
            </a:r>
            <a:r>
              <a:rPr lang="ar-SA" sz="3200" b="1" dirty="0" err="1" smtClean="0">
                <a:solidFill>
                  <a:srgbClr val="00FF00"/>
                </a:solidFill>
              </a:rPr>
              <a:t>الاصابة </a:t>
            </a:r>
            <a:r>
              <a:rPr lang="ar-SA" sz="3200" b="1" dirty="0" smtClean="0">
                <a:solidFill>
                  <a:srgbClr val="00FF00"/>
                </a:solidFill>
              </a:rPr>
              <a:t>= عدد الاصابات </a:t>
            </a:r>
            <a:r>
              <a:rPr lang="ar-SA" sz="3200" b="1" dirty="0" err="1" smtClean="0">
                <a:solidFill>
                  <a:srgbClr val="00FF00"/>
                </a:solidFill>
              </a:rPr>
              <a:t>المقعدة </a:t>
            </a:r>
            <a:r>
              <a:rPr lang="ar-SA" sz="3200" b="1" dirty="0" smtClean="0">
                <a:solidFill>
                  <a:srgbClr val="00FF00"/>
                </a:solidFill>
              </a:rPr>
              <a:t>× </a:t>
            </a:r>
            <a:r>
              <a:rPr lang="ar-SA" sz="3200" b="1" dirty="0" err="1" smtClean="0">
                <a:solidFill>
                  <a:srgbClr val="00FF00"/>
                </a:solidFill>
              </a:rPr>
              <a:t>1.000.000 </a:t>
            </a:r>
            <a:r>
              <a:rPr lang="ar-SA" sz="3200" b="1" dirty="0" smtClean="0">
                <a:solidFill>
                  <a:srgbClr val="00FF00"/>
                </a:solidFill>
              </a:rPr>
              <a:t>/ مجموع عدد ساعات عمل عمال المنشأة</a:t>
            </a:r>
            <a:br>
              <a:rPr lang="ar-SA" sz="3200" b="1" dirty="0" smtClean="0">
                <a:solidFill>
                  <a:srgbClr val="00FF00"/>
                </a:solidFill>
              </a:rPr>
            </a:br>
            <a:r>
              <a:rPr lang="ar-SA" sz="3200" b="1" dirty="0" smtClean="0"/>
              <a:t>معدل شدة الاصابة:  ويهدف الى معرفة مدى درجة بلاغة الاصابة</a:t>
            </a:r>
            <a:r>
              <a:rPr lang="ar-JO" sz="3200" b="1" dirty="0" err="1" smtClean="0"/>
              <a:t>،</a:t>
            </a:r>
            <a:r>
              <a:rPr lang="ar-JO" sz="3200" b="1" dirty="0" smtClean="0"/>
              <a:t> </a:t>
            </a:r>
            <a:r>
              <a:rPr lang="ar-SA" sz="3200" b="1" dirty="0" smtClean="0"/>
              <a:t>ويقاس بالمعادلة </a:t>
            </a:r>
            <a:r>
              <a:rPr lang="ar-SA" sz="3200" b="1" dirty="0" err="1" smtClean="0"/>
              <a:t>التالية :</a:t>
            </a:r>
            <a:r>
              <a:rPr lang="ar-SA" sz="3200" b="1" dirty="0" smtClean="0"/>
              <a:t> </a:t>
            </a:r>
            <a:br>
              <a:rPr lang="ar-SA" sz="3200" b="1" dirty="0" smtClean="0"/>
            </a:br>
            <a:r>
              <a:rPr lang="en-US" sz="3200" b="1" dirty="0" smtClean="0"/>
              <a:t>	</a:t>
            </a:r>
            <a:r>
              <a:rPr lang="ar-SA" sz="3200" b="1" dirty="0" smtClean="0">
                <a:solidFill>
                  <a:srgbClr val="00FF00"/>
                </a:solidFill>
              </a:rPr>
              <a:t>معدل شدة </a:t>
            </a:r>
            <a:r>
              <a:rPr lang="ar-SA" sz="3200" b="1" dirty="0" err="1" smtClean="0">
                <a:solidFill>
                  <a:srgbClr val="00FF00"/>
                </a:solidFill>
              </a:rPr>
              <a:t>الاصابة </a:t>
            </a:r>
            <a:r>
              <a:rPr lang="ar-SA" sz="3200" b="1" dirty="0" smtClean="0">
                <a:solidFill>
                  <a:srgbClr val="00FF00"/>
                </a:solidFill>
              </a:rPr>
              <a:t>= عدد الايام المفقودة بسبب </a:t>
            </a:r>
            <a:r>
              <a:rPr lang="ar-SA" sz="3200" b="1" dirty="0" err="1" smtClean="0">
                <a:solidFill>
                  <a:srgbClr val="00FF00"/>
                </a:solidFill>
              </a:rPr>
              <a:t>الاصابة </a:t>
            </a:r>
            <a:r>
              <a:rPr lang="ar-SA" sz="3200" b="1" dirty="0" smtClean="0">
                <a:solidFill>
                  <a:srgbClr val="00FF00"/>
                </a:solidFill>
              </a:rPr>
              <a:t>× </a:t>
            </a:r>
            <a:r>
              <a:rPr lang="ar-SA" sz="3200" b="1" dirty="0" err="1" smtClean="0">
                <a:solidFill>
                  <a:srgbClr val="00FF00"/>
                </a:solidFill>
              </a:rPr>
              <a:t>1.000.000 </a:t>
            </a:r>
            <a:r>
              <a:rPr lang="ar-SA" sz="3200" b="1" dirty="0" smtClean="0">
                <a:solidFill>
                  <a:srgbClr val="00FF00"/>
                </a:solidFill>
              </a:rPr>
              <a:t>/ مجموع عدد ساعات عمل عمال </a:t>
            </a:r>
            <a:r>
              <a:rPr lang="ar-SA" sz="3200" b="1" dirty="0" smtClean="0">
                <a:solidFill>
                  <a:srgbClr val="00FF00"/>
                </a:solidFill>
              </a:rPr>
              <a:t>المنشأة</a:t>
            </a:r>
            <a:r>
              <a:rPr lang="ar-JO" sz="3200" b="1" dirty="0" smtClean="0">
                <a:latin typeface="+mn-lt"/>
                <a:ea typeface="+mn-ea"/>
                <a:cs typeface="+mn-cs"/>
              </a:rPr>
              <a:t/>
            </a:r>
            <a:br>
              <a:rPr lang="ar-JO" sz="3200" b="1" dirty="0" smtClean="0">
                <a:latin typeface="+mn-lt"/>
                <a:ea typeface="+mn-ea"/>
                <a:cs typeface="+mn-cs"/>
              </a:rPr>
            </a:br>
            <a:r>
              <a:rPr lang="ar-JO" sz="3200" b="1" dirty="0" smtClean="0">
                <a:latin typeface="+mn-lt"/>
                <a:ea typeface="+mn-ea"/>
                <a:cs typeface="+mn-cs"/>
              </a:rPr>
              <a:t/>
            </a:r>
            <a:br>
              <a:rPr lang="ar-JO" sz="3200" b="1" dirty="0" smtClean="0">
                <a:latin typeface="+mn-lt"/>
                <a:ea typeface="+mn-ea"/>
                <a:cs typeface="+mn-cs"/>
              </a:rPr>
            </a:br>
            <a:r>
              <a:rPr lang="ar-JO" sz="3200" b="1" dirty="0" smtClean="0">
                <a:latin typeface="+mn-lt"/>
                <a:ea typeface="+mn-ea"/>
                <a:cs typeface="+mn-cs"/>
              </a:rPr>
              <a:t>معدل </a:t>
            </a:r>
            <a:r>
              <a:rPr lang="ar-JO" sz="3200" b="1" dirty="0" smtClean="0">
                <a:latin typeface="+mn-lt"/>
                <a:ea typeface="+mn-ea"/>
                <a:cs typeface="+mn-cs"/>
              </a:rPr>
              <a:t>التغيب: عبارة عن حاصل قسمة الشدة على معدل التكرار</a:t>
            </a:r>
            <a:r>
              <a:rPr lang="ar-JO" dirty="0" smtClean="0"/>
              <a:t/>
            </a:r>
            <a:br>
              <a:rPr lang="ar-JO" dirty="0" smtClean="0"/>
            </a:br>
            <a:r>
              <a:rPr lang="ar-JO" sz="3200" b="1" dirty="0" smtClean="0">
                <a:solidFill>
                  <a:srgbClr val="00FF00"/>
                </a:solidFill>
                <a:latin typeface="+mn-lt"/>
                <a:ea typeface="+mn-ea"/>
                <a:cs typeface="+mn-cs"/>
              </a:rPr>
              <a:t>معدل </a:t>
            </a:r>
            <a:r>
              <a:rPr lang="ar-JO" sz="3200" b="1" dirty="0" err="1" smtClean="0">
                <a:solidFill>
                  <a:srgbClr val="00FF00"/>
                </a:solidFill>
                <a:latin typeface="+mn-lt"/>
                <a:ea typeface="+mn-ea"/>
                <a:cs typeface="+mn-cs"/>
              </a:rPr>
              <a:t>التغيب </a:t>
            </a:r>
            <a:r>
              <a:rPr lang="ar-JO" sz="3200" b="1" dirty="0" smtClean="0">
                <a:solidFill>
                  <a:srgbClr val="00FF00"/>
                </a:solidFill>
                <a:latin typeface="+mn-lt"/>
                <a:ea typeface="+mn-ea"/>
                <a:cs typeface="+mn-cs"/>
              </a:rPr>
              <a:t>= معدل الشدة/معدل التكرار......يوم اصابة</a:t>
            </a:r>
          </a:p>
        </p:txBody>
      </p:sp>
      <p:pic>
        <p:nvPicPr>
          <p:cNvPr id="3074" name="Picture 2"/>
          <p:cNvPicPr>
            <a:picLocks noChangeAspect="1" noChangeArrowheads="1"/>
          </p:cNvPicPr>
          <p:nvPr/>
        </p:nvPicPr>
        <p:blipFill>
          <a:blip r:embed="rId2" cstate="print"/>
          <a:srcRect t="53785" b="29340"/>
          <a:stretch>
            <a:fillRect/>
          </a:stretch>
        </p:blipFill>
        <p:spPr bwMode="auto">
          <a:xfrm>
            <a:off x="0" y="6813376"/>
            <a:ext cx="7778750" cy="216024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1"/>
          </p:nvPr>
        </p:nvSpPr>
        <p:spPr>
          <a:noFill/>
        </p:spPr>
        <p:txBody>
          <a:bodyPr/>
          <a:lstStyle/>
          <a:p>
            <a:fld id="{835E382B-ED2E-42D3-AD2F-E61231E1F00B}" type="slidenum">
              <a:rPr lang="en-US" smtClean="0">
                <a:cs typeface="Arial" pitchFamily="34" charset="0"/>
              </a:rPr>
              <a:pPr/>
              <a:t>9</a:t>
            </a:fld>
            <a:endParaRPr lang="en-US" smtClean="0">
              <a:cs typeface="Arial" pitchFamily="34" charset="0"/>
            </a:endParaRPr>
          </a:p>
        </p:txBody>
      </p:sp>
      <p:graphicFrame>
        <p:nvGraphicFramePr>
          <p:cNvPr id="6" name="Table 5"/>
          <p:cNvGraphicFramePr>
            <a:graphicFrameLocks noGrp="1"/>
          </p:cNvGraphicFramePr>
          <p:nvPr/>
        </p:nvGraphicFramePr>
        <p:xfrm>
          <a:off x="179512" y="1071563"/>
          <a:ext cx="8786812" cy="2194560"/>
        </p:xfrm>
        <a:graphic>
          <a:graphicData uri="http://schemas.openxmlformats.org/drawingml/2006/table">
            <a:tbl>
              <a:tblPr/>
              <a:tblGrid>
                <a:gridCol w="1285875"/>
                <a:gridCol w="1214437"/>
                <a:gridCol w="1143000"/>
                <a:gridCol w="1214438"/>
                <a:gridCol w="1071562"/>
                <a:gridCol w="2857500"/>
              </a:tblGrid>
              <a:tr h="1031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ar-JO"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1333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عددالوفيات</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428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272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239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مجموع ايام العمل المفقودة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301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0.08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0.11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معدل شدة الاصابة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381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0.95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0.61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معدل تكرار الاصابة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85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110,100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115,200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103,700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102,900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96,200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imes New Roman" pitchFamily="18" charset="0"/>
                          <a:cs typeface="Times New Roman" pitchFamily="18" charset="0"/>
                        </a:rPr>
                        <a:t>عدد العمال</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8487" name="Rectangle 6"/>
          <p:cNvSpPr>
            <a:spLocks noChangeArrowheads="1"/>
          </p:cNvSpPr>
          <p:nvPr/>
        </p:nvSpPr>
        <p:spPr bwMode="auto">
          <a:xfrm>
            <a:off x="3429000" y="571500"/>
            <a:ext cx="2995613" cy="400050"/>
          </a:xfrm>
          <a:prstGeom prst="rect">
            <a:avLst/>
          </a:prstGeom>
          <a:noFill/>
          <a:ln w="9525">
            <a:noFill/>
            <a:miter lim="800000"/>
            <a:headEnd/>
            <a:tailEnd/>
          </a:ln>
        </p:spPr>
        <p:txBody>
          <a:bodyPr wrap="none">
            <a:spAutoFit/>
          </a:bodyPr>
          <a:lstStyle/>
          <a:p>
            <a:r>
              <a:rPr lang="ar-SA" sz="2000" b="1"/>
              <a:t>احصائيات شركة بريتش بتروليوم </a:t>
            </a:r>
            <a:endParaRPr lang="en-US" sz="2000"/>
          </a:p>
        </p:txBody>
      </p:sp>
      <p:graphicFrame>
        <p:nvGraphicFramePr>
          <p:cNvPr id="8" name="Table 7"/>
          <p:cNvGraphicFramePr>
            <a:graphicFrameLocks noGrp="1"/>
          </p:cNvGraphicFramePr>
          <p:nvPr/>
        </p:nvGraphicFramePr>
        <p:xfrm>
          <a:off x="107504" y="4214813"/>
          <a:ext cx="8929687" cy="2194560"/>
        </p:xfrm>
        <a:graphic>
          <a:graphicData uri="http://schemas.openxmlformats.org/drawingml/2006/table">
            <a:tbl>
              <a:tblPr/>
              <a:tblGrid>
                <a:gridCol w="1204912"/>
                <a:gridCol w="1141413"/>
                <a:gridCol w="1143000"/>
                <a:gridCol w="1141412"/>
                <a:gridCol w="1512888"/>
                <a:gridCol w="2786062"/>
              </a:tblGrid>
              <a:tr h="1031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ar-JO"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1333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40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53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47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37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36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عددالوفيات</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428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5.2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6.3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5.6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4.4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4.4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معدل </a:t>
                      </a:r>
                      <a:r>
                        <a:rPr kumimoji="0" lang="ar-JO" sz="2400" b="1" i="0" u="none" strike="noStrike" cap="none" normalizeH="0" baseline="0" smtClean="0">
                          <a:ln>
                            <a:noFill/>
                          </a:ln>
                          <a:solidFill>
                            <a:schemeClr val="tx1"/>
                          </a:solidFill>
                          <a:effectLst/>
                          <a:latin typeface="Times New Roman" pitchFamily="18" charset="0"/>
                          <a:cs typeface="Times New Roman" pitchFamily="18" charset="0"/>
                        </a:rPr>
                        <a:t>عدد حالات الوفاة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301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2.9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معدل شدة الاصابة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381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1.2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0.9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معدل تكرار الاصابة</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85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90,000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111,000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119,000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113,000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109,000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imes New Roman" pitchFamily="18" charset="0"/>
                          <a:cs typeface="Times New Roman" pitchFamily="18" charset="0"/>
                        </a:rPr>
                        <a:t>عدد العمال</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8539" name="Rectangle 8"/>
          <p:cNvSpPr>
            <a:spLocks noChangeArrowheads="1"/>
          </p:cNvSpPr>
          <p:nvPr/>
        </p:nvSpPr>
        <p:spPr bwMode="auto">
          <a:xfrm>
            <a:off x="3929063" y="3714750"/>
            <a:ext cx="1876425" cy="400050"/>
          </a:xfrm>
          <a:prstGeom prst="rect">
            <a:avLst/>
          </a:prstGeom>
          <a:noFill/>
          <a:ln w="9525">
            <a:noFill/>
            <a:miter lim="800000"/>
            <a:headEnd/>
            <a:tailEnd/>
          </a:ln>
        </p:spPr>
        <p:txBody>
          <a:bodyPr wrap="none">
            <a:spAutoFit/>
          </a:bodyPr>
          <a:lstStyle/>
          <a:p>
            <a:r>
              <a:rPr lang="ar-SA" sz="2000" b="1"/>
              <a:t>احصائيات شركة شل</a:t>
            </a:r>
            <a:endParaRPr lang="en-US" sz="20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314</Words>
  <Application>Microsoft Office PowerPoint</Application>
  <PresentationFormat>عرض على الشاشة (3:4)‏</PresentationFormat>
  <Paragraphs>215</Paragraphs>
  <Slides>9</Slides>
  <Notes>5</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النظام الاحصائي  الخاص بإصات العمل</vt:lpstr>
      <vt:lpstr>تصنيف النتائج المترتبة على إصابات العمل </vt:lpstr>
      <vt:lpstr>الشريحة 3</vt:lpstr>
      <vt:lpstr>دوائر الخسارة من الحوادث </vt:lpstr>
      <vt:lpstr>الشريحة 5</vt:lpstr>
      <vt:lpstr>الشريحة 6</vt:lpstr>
      <vt:lpstr>قياس فاعلية برنامج السلامة </vt:lpstr>
      <vt:lpstr>معدل تكرار الاصابة:  ويقصد بها عدد مرات ونوع الاصابات، وتقاس بالمعادلة التالية:   معدل تكرار الاصابة = عدد الاصابات المقعدة × 1.000.000 / مجموع عدد ساعات عمل عمال المنشأة معدل شدة الاصابة:  ويهدف الى معرفة مدى درجة بلاغة الاصابة، ويقاس بالمعادلة التالية :   معدل شدة الاصابة = عدد الايام المفقودة بسبب الاصابة × 1.000.000 / مجموع عدد ساعات عمل عمال المنشأة  معدل التغيب: عبارة عن حاصل قسمة الشدة على معدل التكرار معدل التغيب = معدل الشدة/معدل التكرار......يوم اصابة</vt:lpstr>
      <vt:lpstr>الشريحة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Toshiba</cp:lastModifiedBy>
  <cp:revision>3</cp:revision>
  <dcterms:created xsi:type="dcterms:W3CDTF">2015-12-10T05:52:03Z</dcterms:created>
  <dcterms:modified xsi:type="dcterms:W3CDTF">2015-12-10T08:25:59Z</dcterms:modified>
</cp:coreProperties>
</file>