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55"/>
  </p:notesMasterIdLst>
  <p:handoutMasterIdLst>
    <p:handoutMasterId r:id="rId5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9" r:id="rId53"/>
    <p:sldId id="307" r:id="rId54"/>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9" d="100"/>
          <a:sy n="39" d="100"/>
        </p:scale>
        <p:origin x="-121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BDB27B7C-A5D7-4CCC-8CAF-E52E62E89220}" type="datetime8">
              <a:rPr lang="ar-EG" smtClean="0"/>
              <a:pPr/>
              <a:t>09 شباط، 17</a:t>
            </a:fld>
            <a:endParaRPr lang="ar-EG"/>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DCDC8C48-B189-4F40-8F0C-94046EF5C119}" type="slidenum">
              <a:rPr lang="ar-EG" smtClean="0"/>
              <a:pPr/>
              <a:t>‹#›</a:t>
            </a:fld>
            <a:endParaRPr lang="ar-EG"/>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dirty="0"/>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E7669EF-A7FE-4083-A49B-95B15F595554}" type="datetime8">
              <a:rPr lang="ar-EG" smtClean="0"/>
              <a:pPr/>
              <a:t>09 شباط، 17</a:t>
            </a:fld>
            <a:endParaRPr lang="ar-EG"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dirty="0"/>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EC8E51A-0BFE-4562-9D28-493F640D98E6}" type="slidenum">
              <a:rPr lang="ar-EG" smtClean="0"/>
              <a:pPr/>
              <a:t>‹#›</a:t>
            </a:fld>
            <a:endParaRPr lang="ar-EG" dirty="0"/>
          </a:p>
        </p:txBody>
      </p:sp>
    </p:spTree>
  </p:cSld>
  <p:clrMap bg1="lt1" tx1="dk1" bg2="lt2" tx2="dk2" accent1="accent1" accent2="accent2" accent3="accent3" accent4="accent4" accent5="accent5" accent6="accent6" hlink="hlink" folHlink="folHlink"/>
  <p:hf hdr="0" ftr="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a:p>
        </p:txBody>
      </p:sp>
      <p:sp>
        <p:nvSpPr>
          <p:cNvPr id="4" name="Slide Number Placeholder 3"/>
          <p:cNvSpPr>
            <a:spLocks noGrp="1"/>
          </p:cNvSpPr>
          <p:nvPr>
            <p:ph type="sldNum" sz="quarter" idx="10"/>
          </p:nvPr>
        </p:nvSpPr>
        <p:spPr/>
        <p:txBody>
          <a:bodyPr/>
          <a:lstStyle/>
          <a:p>
            <a:fld id="{EEC8E51A-0BFE-4562-9D28-493F640D98E6}" type="slidenum">
              <a:rPr lang="ar-EG" smtClean="0"/>
              <a:pPr/>
              <a:t>52</a:t>
            </a:fld>
            <a:endParaRPr lang="ar-EG" dirty="0"/>
          </a:p>
        </p:txBody>
      </p:sp>
      <p:sp>
        <p:nvSpPr>
          <p:cNvPr id="5" name="Date Placeholder 4"/>
          <p:cNvSpPr>
            <a:spLocks noGrp="1"/>
          </p:cNvSpPr>
          <p:nvPr>
            <p:ph type="dt" idx="11"/>
          </p:nvPr>
        </p:nvSpPr>
        <p:spPr/>
        <p:txBody>
          <a:bodyPr/>
          <a:lstStyle/>
          <a:p>
            <a:fld id="{38B964FA-B1D4-4932-8DC3-C0105578460C}" type="datetime8">
              <a:rPr lang="ar-EG" smtClean="0"/>
              <a:pPr/>
              <a:t>09 شباط، 17</a:t>
            </a:fld>
            <a:endParaRPr lang="ar-EG"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612B5DD5-6E9A-40E5-B79E-3C5BB8549945}" type="datetime8">
              <a:rPr lang="ar-EG" smtClean="0"/>
              <a:pPr/>
              <a:t>09 شباط، 17</a:t>
            </a:fld>
            <a:endParaRPr lang="ar-EG" dirty="0"/>
          </a:p>
        </p:txBody>
      </p:sp>
      <p:sp>
        <p:nvSpPr>
          <p:cNvPr id="17" name="Footer Placeholder 16"/>
          <p:cNvSpPr>
            <a:spLocks noGrp="1"/>
          </p:cNvSpPr>
          <p:nvPr>
            <p:ph type="ftr" sz="quarter" idx="11"/>
          </p:nvPr>
        </p:nvSpPr>
        <p:spPr>
          <a:xfrm>
            <a:off x="5410200" y="4205288"/>
            <a:ext cx="1295400" cy="457200"/>
          </a:xfrm>
        </p:spPr>
        <p:txBody>
          <a:bodyPr/>
          <a:lstStyle/>
          <a:p>
            <a:r>
              <a:rPr lang="ar-EG" smtClean="0"/>
              <a:t>تامر عبدالله شراكى</a:t>
            </a:r>
            <a:endParaRPr lang="ar-EG"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17BE411-07B6-45C3-B21C-12B824B1C356}" type="slidenum">
              <a:rPr lang="ar-EG" smtClean="0"/>
              <a:pPr/>
              <a:t>‹#›</a:t>
            </a:fld>
            <a:endParaRPr lang="ar-EG"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146DDD-1763-44CA-B6A2-6C6B348C8BEB}" type="datetime8">
              <a:rPr lang="ar-EG" smtClean="0"/>
              <a:pPr/>
              <a:t>09 شباط، 17</a:t>
            </a:fld>
            <a:endParaRPr lang="ar-EG" dirty="0"/>
          </a:p>
        </p:txBody>
      </p:sp>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
        <p:nvSpPr>
          <p:cNvPr id="6" name="Slide Number Placeholder 5"/>
          <p:cNvSpPr>
            <a:spLocks noGrp="1"/>
          </p:cNvSpPr>
          <p:nvPr>
            <p:ph type="sldNum" sz="quarter" idx="12"/>
          </p:nvPr>
        </p:nvSpPr>
        <p:spPr/>
        <p:txBody>
          <a:bodyPr/>
          <a:lstStyle/>
          <a:p>
            <a:fld id="{B17BE411-07B6-45C3-B21C-12B824B1C356}" type="slidenum">
              <a:rPr lang="ar-EG" smtClean="0"/>
              <a:pPr/>
              <a:t>‹#›</a:t>
            </a:fld>
            <a:endParaRPr lang="ar-EG"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03A728-1626-474E-B8D9-08A9D1C5BD99}" type="datetime8">
              <a:rPr lang="ar-EG" smtClean="0"/>
              <a:pPr/>
              <a:t>09 شباط، 17</a:t>
            </a:fld>
            <a:endParaRPr lang="ar-EG" dirty="0"/>
          </a:p>
        </p:txBody>
      </p:sp>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
        <p:nvSpPr>
          <p:cNvPr id="6" name="Slide Number Placeholder 5"/>
          <p:cNvSpPr>
            <a:spLocks noGrp="1"/>
          </p:cNvSpPr>
          <p:nvPr>
            <p:ph type="sldNum" sz="quarter" idx="12"/>
          </p:nvPr>
        </p:nvSpPr>
        <p:spPr/>
        <p:txBody>
          <a:bodyPr/>
          <a:lstStyle/>
          <a:p>
            <a:fld id="{B17BE411-07B6-45C3-B21C-12B824B1C356}" type="slidenum">
              <a:rPr lang="ar-EG" smtClean="0"/>
              <a:pPr/>
              <a:t>‹#›</a:t>
            </a:fld>
            <a:endParaRPr lang="ar-EG"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DB6216-B4ED-4A25-B488-75926C1827E4}" type="datetime8">
              <a:rPr lang="ar-EG" smtClean="0"/>
              <a:pPr/>
              <a:t>09 شباط، 17</a:t>
            </a:fld>
            <a:endParaRPr lang="ar-EG" dirty="0"/>
          </a:p>
        </p:txBody>
      </p:sp>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
        <p:nvSpPr>
          <p:cNvPr id="6" name="Slide Number Placeholder 5"/>
          <p:cNvSpPr>
            <a:spLocks noGrp="1"/>
          </p:cNvSpPr>
          <p:nvPr>
            <p:ph type="sldNum" sz="quarter" idx="12"/>
          </p:nvPr>
        </p:nvSpPr>
        <p:spPr/>
        <p:txBody>
          <a:bodyPr/>
          <a:lstStyle/>
          <a:p>
            <a:fld id="{B17BE411-07B6-45C3-B21C-12B824B1C356}" type="slidenum">
              <a:rPr lang="ar-EG" smtClean="0"/>
              <a:pPr/>
              <a:t>‹#›</a:t>
            </a:fld>
            <a:endParaRPr lang="ar-EG"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2B95D30-5F8F-495F-AACC-42987C11BD70}" type="datetime8">
              <a:rPr lang="ar-EG" smtClean="0"/>
              <a:pPr/>
              <a:t>09 شباط، 17</a:t>
            </a:fld>
            <a:endParaRPr lang="ar-EG" dirty="0"/>
          </a:p>
        </p:txBody>
      </p:sp>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
        <p:nvSpPr>
          <p:cNvPr id="6" name="Slide Number Placeholder 5"/>
          <p:cNvSpPr>
            <a:spLocks noGrp="1"/>
          </p:cNvSpPr>
          <p:nvPr>
            <p:ph type="sldNum" sz="quarter" idx="12"/>
          </p:nvPr>
        </p:nvSpPr>
        <p:spPr/>
        <p:txBody>
          <a:bodyPr/>
          <a:lstStyle/>
          <a:p>
            <a:fld id="{B17BE411-07B6-45C3-B21C-12B824B1C356}" type="slidenum">
              <a:rPr lang="ar-EG" smtClean="0"/>
              <a:pPr/>
              <a:t>‹#›</a:t>
            </a:fld>
            <a:endParaRPr lang="ar-EG"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F883BED-F7DC-4298-A6C5-28ED0D5B175A}" type="datetime8">
              <a:rPr lang="ar-EG" smtClean="0"/>
              <a:pPr/>
              <a:t>09 شباط، 17</a:t>
            </a:fld>
            <a:endParaRPr lang="ar-EG" dirty="0"/>
          </a:p>
        </p:txBody>
      </p:sp>
      <p:sp>
        <p:nvSpPr>
          <p:cNvPr id="6" name="Footer Placeholder 5"/>
          <p:cNvSpPr>
            <a:spLocks noGrp="1"/>
          </p:cNvSpPr>
          <p:nvPr>
            <p:ph type="ftr" sz="quarter" idx="11"/>
          </p:nvPr>
        </p:nvSpPr>
        <p:spPr/>
        <p:txBody>
          <a:bodyPr/>
          <a:lstStyle/>
          <a:p>
            <a:r>
              <a:rPr lang="ar-EG" smtClean="0"/>
              <a:t>تامر عبدالله شراكى</a:t>
            </a:r>
            <a:endParaRPr lang="ar-EG" dirty="0"/>
          </a:p>
        </p:txBody>
      </p:sp>
      <p:sp>
        <p:nvSpPr>
          <p:cNvPr id="7" name="Slide Number Placeholder 6"/>
          <p:cNvSpPr>
            <a:spLocks noGrp="1"/>
          </p:cNvSpPr>
          <p:nvPr>
            <p:ph type="sldNum" sz="quarter" idx="12"/>
          </p:nvPr>
        </p:nvSpPr>
        <p:spPr/>
        <p:txBody>
          <a:bodyPr/>
          <a:lstStyle/>
          <a:p>
            <a:fld id="{B17BE411-07B6-45C3-B21C-12B824B1C356}" type="slidenum">
              <a:rPr lang="ar-EG" smtClean="0"/>
              <a:pPr/>
              <a:t>‹#›</a:t>
            </a:fld>
            <a:endParaRPr lang="ar-EG"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DE21CA65-712D-4C92-873E-0C70351F5868}" type="datetime8">
              <a:rPr lang="ar-EG" smtClean="0"/>
              <a:pPr/>
              <a:t>09 شباط، 17</a:t>
            </a:fld>
            <a:endParaRPr lang="ar-EG" dirty="0"/>
          </a:p>
        </p:txBody>
      </p:sp>
      <p:sp>
        <p:nvSpPr>
          <p:cNvPr id="27" name="Slide Number Placeholder 26"/>
          <p:cNvSpPr>
            <a:spLocks noGrp="1"/>
          </p:cNvSpPr>
          <p:nvPr>
            <p:ph type="sldNum" sz="quarter" idx="11"/>
          </p:nvPr>
        </p:nvSpPr>
        <p:spPr/>
        <p:txBody>
          <a:bodyPr rtlCol="0"/>
          <a:lstStyle/>
          <a:p>
            <a:fld id="{B17BE411-07B6-45C3-B21C-12B824B1C356}" type="slidenum">
              <a:rPr lang="ar-EG" smtClean="0"/>
              <a:pPr/>
              <a:t>‹#›</a:t>
            </a:fld>
            <a:endParaRPr lang="ar-EG" dirty="0"/>
          </a:p>
        </p:txBody>
      </p:sp>
      <p:sp>
        <p:nvSpPr>
          <p:cNvPr id="28" name="Footer Placeholder 27"/>
          <p:cNvSpPr>
            <a:spLocks noGrp="1"/>
          </p:cNvSpPr>
          <p:nvPr>
            <p:ph type="ftr" sz="quarter" idx="12"/>
          </p:nvPr>
        </p:nvSpPr>
        <p:spPr/>
        <p:txBody>
          <a:bodyPr rtlCol="0"/>
          <a:lstStyle/>
          <a:p>
            <a:r>
              <a:rPr lang="ar-EG" smtClean="0"/>
              <a:t>تامر عبدالله شراكى</a:t>
            </a:r>
            <a:endParaRPr lang="ar-EG"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B23C2DA-C4EE-4B76-8F75-3E80B57E4D5E}" type="datetime8">
              <a:rPr lang="ar-EG" smtClean="0"/>
              <a:pPr/>
              <a:t>09 شباط، 17</a:t>
            </a:fld>
            <a:endParaRPr lang="ar-EG" dirty="0"/>
          </a:p>
        </p:txBody>
      </p:sp>
      <p:sp>
        <p:nvSpPr>
          <p:cNvPr id="4" name="Footer Placeholder 3"/>
          <p:cNvSpPr>
            <a:spLocks noGrp="1"/>
          </p:cNvSpPr>
          <p:nvPr>
            <p:ph type="ftr" sz="quarter" idx="11"/>
          </p:nvPr>
        </p:nvSpPr>
        <p:spPr>
          <a:xfrm>
            <a:off x="5257800" y="612648"/>
            <a:ext cx="1325880" cy="457200"/>
          </a:xfrm>
        </p:spPr>
        <p:txBody>
          <a:bodyPr/>
          <a:lstStyle/>
          <a:p>
            <a:r>
              <a:rPr lang="ar-EG" smtClean="0"/>
              <a:t>تامر عبدالله شراكى</a:t>
            </a:r>
            <a:endParaRPr lang="ar-EG" dirty="0"/>
          </a:p>
        </p:txBody>
      </p:sp>
      <p:sp>
        <p:nvSpPr>
          <p:cNvPr id="5" name="Slide Number Placeholder 4"/>
          <p:cNvSpPr>
            <a:spLocks noGrp="1"/>
          </p:cNvSpPr>
          <p:nvPr>
            <p:ph type="sldNum" sz="quarter" idx="12"/>
          </p:nvPr>
        </p:nvSpPr>
        <p:spPr>
          <a:xfrm>
            <a:off x="8174736" y="2272"/>
            <a:ext cx="762000" cy="365760"/>
          </a:xfrm>
        </p:spPr>
        <p:txBody>
          <a:bodyPr/>
          <a:lstStyle/>
          <a:p>
            <a:fld id="{B17BE411-07B6-45C3-B21C-12B824B1C356}" type="slidenum">
              <a:rPr lang="ar-EG" smtClean="0"/>
              <a:pPr/>
              <a:t>‹#›</a:t>
            </a:fld>
            <a:endParaRPr lang="ar-EG"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0D33E4-EFBB-46FF-A686-90AC54839841}" type="datetime8">
              <a:rPr lang="ar-EG" smtClean="0"/>
              <a:pPr/>
              <a:t>09 شباط، 17</a:t>
            </a:fld>
            <a:endParaRPr lang="ar-EG" dirty="0"/>
          </a:p>
        </p:txBody>
      </p:sp>
      <p:sp>
        <p:nvSpPr>
          <p:cNvPr id="3" name="Footer Placeholder 2"/>
          <p:cNvSpPr>
            <a:spLocks noGrp="1"/>
          </p:cNvSpPr>
          <p:nvPr>
            <p:ph type="ftr" sz="quarter" idx="11"/>
          </p:nvPr>
        </p:nvSpPr>
        <p:spPr/>
        <p:txBody>
          <a:bodyPr/>
          <a:lstStyle/>
          <a:p>
            <a:r>
              <a:rPr lang="ar-EG" smtClean="0"/>
              <a:t>تامر عبدالله شراكى</a:t>
            </a:r>
            <a:endParaRPr lang="ar-EG" dirty="0"/>
          </a:p>
        </p:txBody>
      </p:sp>
      <p:sp>
        <p:nvSpPr>
          <p:cNvPr id="4" name="Slide Number Placeholder 3"/>
          <p:cNvSpPr>
            <a:spLocks noGrp="1"/>
          </p:cNvSpPr>
          <p:nvPr>
            <p:ph type="sldNum" sz="quarter" idx="12"/>
          </p:nvPr>
        </p:nvSpPr>
        <p:spPr/>
        <p:txBody>
          <a:bodyPr/>
          <a:lstStyle/>
          <a:p>
            <a:fld id="{B17BE411-07B6-45C3-B21C-12B824B1C356}" type="slidenum">
              <a:rPr lang="ar-EG" smtClean="0"/>
              <a:pPr/>
              <a:t>‹#›</a:t>
            </a:fld>
            <a:endParaRPr lang="ar-EG"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CFE51A7-6C7E-4691-8E44-1E65A69B2C3A}" type="datetime8">
              <a:rPr lang="ar-EG" smtClean="0"/>
              <a:pPr/>
              <a:t>09 شباط، 17</a:t>
            </a:fld>
            <a:endParaRPr lang="ar-EG" dirty="0"/>
          </a:p>
        </p:txBody>
      </p:sp>
      <p:sp>
        <p:nvSpPr>
          <p:cNvPr id="6" name="Footer Placeholder 5"/>
          <p:cNvSpPr>
            <a:spLocks noGrp="1"/>
          </p:cNvSpPr>
          <p:nvPr>
            <p:ph type="ftr" sz="quarter" idx="11"/>
          </p:nvPr>
        </p:nvSpPr>
        <p:spPr/>
        <p:txBody>
          <a:bodyPr/>
          <a:lstStyle/>
          <a:p>
            <a:r>
              <a:rPr lang="ar-EG" smtClean="0"/>
              <a:t>تامر عبدالله شراكى</a:t>
            </a:r>
            <a:endParaRPr lang="ar-EG" dirty="0"/>
          </a:p>
        </p:txBody>
      </p:sp>
      <p:sp>
        <p:nvSpPr>
          <p:cNvPr id="7" name="Slide Number Placeholder 6"/>
          <p:cNvSpPr>
            <a:spLocks noGrp="1"/>
          </p:cNvSpPr>
          <p:nvPr>
            <p:ph type="sldNum" sz="quarter" idx="12"/>
          </p:nvPr>
        </p:nvSpPr>
        <p:spPr/>
        <p:txBody>
          <a:bodyPr/>
          <a:lstStyle/>
          <a:p>
            <a:fld id="{B17BE411-07B6-45C3-B21C-12B824B1C356}" type="slidenum">
              <a:rPr lang="ar-EG" smtClean="0"/>
              <a:pPr/>
              <a:t>‹#›</a:t>
            </a:fld>
            <a:endParaRPr lang="ar-EG"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C522460-F34B-4E8B-93A1-30018FD0FDE6}" type="datetime8">
              <a:rPr lang="ar-EG" smtClean="0"/>
              <a:pPr/>
              <a:t>09 شباط، 17</a:t>
            </a:fld>
            <a:endParaRPr lang="ar-EG" dirty="0"/>
          </a:p>
        </p:txBody>
      </p:sp>
      <p:sp>
        <p:nvSpPr>
          <p:cNvPr id="6" name="Footer Placeholder 5"/>
          <p:cNvSpPr>
            <a:spLocks noGrp="1"/>
          </p:cNvSpPr>
          <p:nvPr>
            <p:ph type="ftr" sz="quarter" idx="11"/>
          </p:nvPr>
        </p:nvSpPr>
        <p:spPr/>
        <p:txBody>
          <a:bodyPr/>
          <a:lstStyle/>
          <a:p>
            <a:r>
              <a:rPr lang="ar-EG" smtClean="0"/>
              <a:t>تامر عبدالله شراكى</a:t>
            </a:r>
            <a:endParaRPr lang="ar-EG" dirty="0"/>
          </a:p>
        </p:txBody>
      </p:sp>
      <p:sp>
        <p:nvSpPr>
          <p:cNvPr id="7" name="Slide Number Placeholder 6"/>
          <p:cNvSpPr>
            <a:spLocks noGrp="1"/>
          </p:cNvSpPr>
          <p:nvPr>
            <p:ph type="sldNum" sz="quarter" idx="12"/>
          </p:nvPr>
        </p:nvSpPr>
        <p:spPr/>
        <p:txBody>
          <a:bodyPr/>
          <a:lstStyle/>
          <a:p>
            <a:fld id="{B17BE411-07B6-45C3-B21C-12B824B1C356}" type="slidenum">
              <a:rPr lang="ar-EG" smtClean="0"/>
              <a:pPr/>
              <a:t>‹#›</a:t>
            </a:fld>
            <a:endParaRPr lang="ar-EG"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4A918B9F-78CE-4161-93FB-DE534A78F9AA}" type="datetime8">
              <a:rPr lang="ar-EG" smtClean="0"/>
              <a:pPr/>
              <a:t>09 شباط، 17</a:t>
            </a:fld>
            <a:endParaRPr lang="ar-EG"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r>
              <a:rPr lang="ar-EG" smtClean="0"/>
              <a:t>تامر عبدالله شراكى</a:t>
            </a:r>
            <a:endParaRPr lang="ar-EG"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17BE411-07B6-45C3-B21C-12B824B1C356}" type="slidenum">
              <a:rPr lang="ar-EG" smtClean="0"/>
              <a:pPr/>
              <a:t>‹#›</a:t>
            </a:fld>
            <a:endParaRPr lang="ar-EG"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tamer44r@yahoo.com" TargetMode="Externa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352800"/>
            <a:ext cx="8458200" cy="1295400"/>
          </a:xfrm>
        </p:spPr>
        <p:txBody>
          <a:bodyPr>
            <a:noAutofit/>
          </a:bodyPr>
          <a:lstStyle/>
          <a:p>
            <a:pPr algn="ctr"/>
            <a:r>
              <a:rPr lang="ar-BH" sz="6000" b="1" dirty="0" smtClean="0">
                <a:cs typeface="+mn-cs"/>
              </a:rPr>
              <a:t>الوقاية والتنبؤ </a:t>
            </a:r>
            <a:r>
              <a:rPr lang="ar-EG" sz="6000" b="1" dirty="0" smtClean="0">
                <a:cs typeface="+mn-cs"/>
              </a:rPr>
              <a:t>ب</a:t>
            </a:r>
            <a:r>
              <a:rPr lang="ar-BH" sz="6000" b="1" dirty="0" smtClean="0">
                <a:cs typeface="+mn-cs"/>
              </a:rPr>
              <a:t>الحريق</a:t>
            </a:r>
            <a:r>
              <a:rPr lang="en-US" sz="6000" b="1" dirty="0" smtClean="0">
                <a:cs typeface="+mn-cs"/>
              </a:rPr>
              <a:t> </a:t>
            </a:r>
            <a:br>
              <a:rPr lang="en-US" sz="6000" b="1" dirty="0" smtClean="0">
                <a:cs typeface="+mn-cs"/>
              </a:rPr>
            </a:br>
            <a:r>
              <a:rPr lang="ar-EG" sz="6000" b="1" dirty="0" smtClean="0">
                <a:cs typeface="+mn-cs"/>
              </a:rPr>
              <a:t> و أعمال الإطفاء والإنقاذ</a:t>
            </a:r>
            <a:r>
              <a:rPr lang="en-US" sz="6000" b="1" dirty="0" smtClean="0">
                <a:cs typeface="+mn-cs"/>
              </a:rPr>
              <a:t/>
            </a:r>
            <a:br>
              <a:rPr lang="en-US" sz="6000" b="1" dirty="0" smtClean="0">
                <a:cs typeface="+mn-cs"/>
              </a:rPr>
            </a:br>
            <a:endParaRPr lang="ar-EG" sz="6000" b="1" dirty="0">
              <a:cs typeface="+mn-cs"/>
            </a:endParaRPr>
          </a:p>
        </p:txBody>
      </p:sp>
      <p:sp>
        <p:nvSpPr>
          <p:cNvPr id="3" name="Subtitle 2"/>
          <p:cNvSpPr>
            <a:spLocks noGrp="1"/>
          </p:cNvSpPr>
          <p:nvPr>
            <p:ph type="subTitle" idx="1"/>
          </p:nvPr>
        </p:nvSpPr>
        <p:spPr>
          <a:xfrm>
            <a:off x="3733800" y="4495800"/>
            <a:ext cx="4953000" cy="1752600"/>
          </a:xfrm>
        </p:spPr>
        <p:txBody>
          <a:bodyPr>
            <a:normAutofit/>
          </a:bodyPr>
          <a:lstStyle/>
          <a:p>
            <a:pPr algn="ctr"/>
            <a:r>
              <a:rPr lang="ar-EG" sz="3200" b="1" dirty="0" smtClean="0"/>
              <a:t>إعــــــــداد / تامر عبدالله شراكي</a:t>
            </a:r>
            <a:endParaRPr lang="ar-EG" sz="3200" b="1" dirty="0"/>
          </a:p>
        </p:txBody>
      </p:sp>
      <p:pic>
        <p:nvPicPr>
          <p:cNvPr id="6" name="Picture 2" descr="F:\لوجوالصحة و السلامة.jpg"/>
          <p:cNvPicPr>
            <a:picLocks noChangeAspect="1" noChangeArrowheads="1"/>
          </p:cNvPicPr>
          <p:nvPr/>
        </p:nvPicPr>
        <p:blipFill>
          <a:blip r:embed="rId2" cstate="print"/>
          <a:srcRect/>
          <a:stretch>
            <a:fillRect/>
          </a:stretch>
        </p:blipFill>
        <p:spPr bwMode="auto">
          <a:xfrm>
            <a:off x="152399" y="0"/>
            <a:ext cx="1949835" cy="1752600"/>
          </a:xfrm>
          <a:prstGeom prst="rect">
            <a:avLst/>
          </a:prstGeom>
          <a:noFill/>
        </p:spPr>
      </p:pic>
      <p:pic>
        <p:nvPicPr>
          <p:cNvPr id="1027" name="Picture 3" descr="F:\شعارات\15.bmp"/>
          <p:cNvPicPr>
            <a:picLocks noChangeAspect="1" noChangeArrowheads="1"/>
          </p:cNvPicPr>
          <p:nvPr/>
        </p:nvPicPr>
        <p:blipFill>
          <a:blip r:embed="rId3" cstate="print"/>
          <a:srcRect/>
          <a:stretch>
            <a:fillRect/>
          </a:stretch>
        </p:blipFill>
        <p:spPr bwMode="auto">
          <a:xfrm>
            <a:off x="6829424" y="28576"/>
            <a:ext cx="2286000" cy="1752600"/>
          </a:xfrm>
          <a:prstGeom prst="rect">
            <a:avLst/>
          </a:prstGeom>
          <a:noFill/>
        </p:spPr>
      </p:pic>
      <p:pic>
        <p:nvPicPr>
          <p:cNvPr id="1028" name="Picture 4" descr="F:\شعارات\19.bmp"/>
          <p:cNvPicPr>
            <a:picLocks noChangeAspect="1" noChangeArrowheads="1"/>
          </p:cNvPicPr>
          <p:nvPr/>
        </p:nvPicPr>
        <p:blipFill>
          <a:blip r:embed="rId4" cstate="print"/>
          <a:srcRect/>
          <a:stretch>
            <a:fillRect/>
          </a:stretch>
        </p:blipFill>
        <p:spPr bwMode="auto">
          <a:xfrm>
            <a:off x="304800" y="3809999"/>
            <a:ext cx="2743200" cy="2828925"/>
          </a:xfrm>
          <a:prstGeom prst="rect">
            <a:avLst/>
          </a:prstGeom>
          <a:noFill/>
        </p:spPr>
      </p:pic>
      <p:pic>
        <p:nvPicPr>
          <p:cNvPr id="1029" name="Picture 5" descr="F:\شعارات\17.jpg"/>
          <p:cNvPicPr>
            <a:picLocks noChangeAspect="1" noChangeArrowheads="1"/>
          </p:cNvPicPr>
          <p:nvPr/>
        </p:nvPicPr>
        <p:blipFill>
          <a:blip r:embed="rId5" cstate="print"/>
          <a:srcRect/>
          <a:stretch>
            <a:fillRect/>
          </a:stretch>
        </p:blipFill>
        <p:spPr bwMode="auto">
          <a:xfrm>
            <a:off x="3200400" y="0"/>
            <a:ext cx="2540000" cy="1831295"/>
          </a:xfrm>
          <a:prstGeom prst="rect">
            <a:avLst/>
          </a:prstGeom>
          <a:noFill/>
        </p:spPr>
      </p:pic>
      <p:sp>
        <p:nvSpPr>
          <p:cNvPr id="10" name="Footer Placeholder 9"/>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smtClean="0"/>
              <a:t>واجبات أساسية لخدمة الإنقاذ </a:t>
            </a:r>
            <a:r>
              <a:rPr lang="ar-EG" b="1" dirty="0" smtClean="0"/>
              <a:t> </a:t>
            </a:r>
            <a:endParaRPr lang="ar-EG" dirty="0"/>
          </a:p>
        </p:txBody>
      </p:sp>
      <p:sp>
        <p:nvSpPr>
          <p:cNvPr id="3" name="Content Placeholder 2"/>
          <p:cNvSpPr>
            <a:spLocks noGrp="1"/>
          </p:cNvSpPr>
          <p:nvPr>
            <p:ph idx="1"/>
          </p:nvPr>
        </p:nvSpPr>
        <p:spPr/>
        <p:txBody>
          <a:bodyPr>
            <a:normAutofit lnSpcReduction="10000"/>
          </a:bodyPr>
          <a:lstStyle/>
          <a:p>
            <a:r>
              <a:rPr lang="ar-SA" b="1" dirty="0" smtClean="0">
                <a:solidFill>
                  <a:srgbClr val="FF0000"/>
                </a:solidFill>
              </a:rPr>
              <a:t>إنقاذ المصابين </a:t>
            </a:r>
            <a:r>
              <a:rPr lang="ar-SA" b="1" dirty="0" smtClean="0"/>
              <a:t>: وهذا يشمل القيام بأعمال الإنقاذ المختلفة في مكان الحادث ويشمل الآتي : </a:t>
            </a:r>
            <a:endParaRPr lang="en-US" dirty="0" smtClean="0"/>
          </a:p>
          <a:p>
            <a:r>
              <a:rPr lang="ar-SA" b="1" dirty="0" smtClean="0">
                <a:solidFill>
                  <a:srgbClr val="FF0000"/>
                </a:solidFill>
              </a:rPr>
              <a:t>  أ – عمليات الإنقاذ الخفيف </a:t>
            </a:r>
            <a:r>
              <a:rPr lang="ar-SA" b="1" dirty="0" smtClean="0"/>
              <a:t>: اى القيام بوسائل إنقاذ خفيفة ، بإنقاذ أفراد و</a:t>
            </a:r>
            <a:r>
              <a:rPr lang="ar-EG" b="1" dirty="0" smtClean="0"/>
              <a:t> </a:t>
            </a:r>
            <a:r>
              <a:rPr lang="ar-SA" b="1" dirty="0" smtClean="0"/>
              <a:t>أشخاص موجودين تحت الأنقاض أو محصورين تحت أنقاض مباني تهدمها جزئي . </a:t>
            </a:r>
            <a:endParaRPr lang="en-US" dirty="0" smtClean="0"/>
          </a:p>
          <a:p>
            <a:r>
              <a:rPr lang="ar-SA" b="1" dirty="0" smtClean="0"/>
              <a:t>  </a:t>
            </a:r>
            <a:r>
              <a:rPr lang="ar-SA" b="1" dirty="0" smtClean="0">
                <a:solidFill>
                  <a:srgbClr val="FF0000"/>
                </a:solidFill>
              </a:rPr>
              <a:t>ب – عمليات الإنقاذ الثقيل </a:t>
            </a:r>
            <a:r>
              <a:rPr lang="ar-SA" b="1" dirty="0" smtClean="0"/>
              <a:t>: اى القيام بوسائل الإنقاذ الثقيلة والتي تحتاج إلى مهارة عالية وجهود لتخليص أشخاص تحت إنقاذ ثقيلة تهدمها كلي . </a:t>
            </a:r>
            <a:endParaRPr lang="en-US" dirty="0" smtClean="0"/>
          </a:p>
          <a:p>
            <a:r>
              <a:rPr lang="ar-SA" b="1" dirty="0" smtClean="0"/>
              <a:t>  </a:t>
            </a:r>
            <a:r>
              <a:rPr lang="ar-SA" b="1" dirty="0" smtClean="0">
                <a:solidFill>
                  <a:srgbClr val="FF0000"/>
                </a:solidFill>
              </a:rPr>
              <a:t>جـ - تقديم الإسعافات الأولية </a:t>
            </a:r>
            <a:r>
              <a:rPr lang="ar-SA" b="1" dirty="0" smtClean="0"/>
              <a:t>الخفيفة للمصابين أثناء عمل الإنقاذ ، ومن ثم نقلهم إلى مكان آمن . </a:t>
            </a:r>
            <a:endParaRPr lang="en-US" dirty="0" smtClean="0"/>
          </a:p>
          <a:p>
            <a:endParaRPr lang="ar-EG" dirty="0"/>
          </a:p>
        </p:txBody>
      </p:sp>
      <p:pic>
        <p:nvPicPr>
          <p:cNvPr id="4" name="Picture 2" descr="F:\لوجوالصحة و السلامة.jpg"/>
          <p:cNvPicPr>
            <a:picLocks noChangeAspect="1" noChangeArrowheads="1"/>
          </p:cNvPicPr>
          <p:nvPr/>
        </p:nvPicPr>
        <p:blipFill>
          <a:blip r:embed="rId2" cstate="print"/>
          <a:srcRect/>
          <a:stretch>
            <a:fillRect/>
          </a:stretch>
        </p:blipFill>
        <p:spPr bwMode="auto">
          <a:xfrm>
            <a:off x="228600" y="592137"/>
            <a:ext cx="1291060" cy="1160463"/>
          </a:xfrm>
          <a:prstGeom prst="rect">
            <a:avLst/>
          </a:prstGeom>
          <a:noFill/>
        </p:spPr>
      </p:pic>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SA" b="1" dirty="0" smtClean="0"/>
              <a:t>  وهناك عناصر معينة على الاطفائيين مراعاتها عند عمليات الإنقاذ المختلفة وهي درجات تعرض منطقة الكارثة للخطر حتى يكونوا في مأمن ، وليكمل الاطفائيين عمليات الإنقاذ فيستخدم معدات وأدوات مختلفة تمكنهم من القيام بأعمال الإنقاذ .</a:t>
            </a:r>
            <a:endParaRPr lang="ar-EG" dirty="0"/>
          </a:p>
        </p:txBody>
      </p:sp>
      <p:pic>
        <p:nvPicPr>
          <p:cNvPr id="4" name="Picture 2" descr="F:\لوجوالصحة و السلامة.jpg"/>
          <p:cNvPicPr>
            <a:picLocks noChangeAspect="1" noChangeArrowheads="1"/>
          </p:cNvPicPr>
          <p:nvPr/>
        </p:nvPicPr>
        <p:blipFill>
          <a:blip r:embed="rId2" cstate="print"/>
          <a:srcRect/>
          <a:stretch>
            <a:fillRect/>
          </a:stretch>
        </p:blipFill>
        <p:spPr bwMode="auto">
          <a:xfrm>
            <a:off x="228600" y="592137"/>
            <a:ext cx="1291060" cy="1160463"/>
          </a:xfrm>
          <a:prstGeom prst="rect">
            <a:avLst/>
          </a:prstGeom>
          <a:noFill/>
        </p:spPr>
      </p:pic>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b="1" dirty="0" smtClean="0"/>
              <a:t>  أولا : معدات الإنقاذ :  </a:t>
            </a:r>
            <a:r>
              <a:rPr lang="en-US" dirty="0" smtClean="0"/>
              <a:t/>
            </a:r>
            <a:br>
              <a:rPr lang="en-US" dirty="0" smtClean="0"/>
            </a:br>
            <a:endParaRPr lang="ar-EG" dirty="0"/>
          </a:p>
        </p:txBody>
      </p:sp>
      <p:sp>
        <p:nvSpPr>
          <p:cNvPr id="3" name="Content Placeholder 2"/>
          <p:cNvSpPr>
            <a:spLocks noGrp="1"/>
          </p:cNvSpPr>
          <p:nvPr>
            <p:ph idx="1"/>
          </p:nvPr>
        </p:nvSpPr>
        <p:spPr/>
        <p:txBody>
          <a:bodyPr/>
          <a:lstStyle/>
          <a:p>
            <a:r>
              <a:rPr lang="ar-SA" b="1" dirty="0" smtClean="0"/>
              <a:t>  تستخدم فرق الإطفاء معدات مختلفة للقيام بإعمال الإنقاذ وهذه المعدات نتناول منها على وجه الخصوص الآتي : </a:t>
            </a:r>
            <a:endParaRPr lang="ar-EG" b="1" dirty="0" smtClean="0"/>
          </a:p>
          <a:p>
            <a:r>
              <a:rPr lang="ar-SA" b="1" dirty="0" smtClean="0">
                <a:solidFill>
                  <a:srgbClr val="FF0000"/>
                </a:solidFill>
              </a:rPr>
              <a:t>  أ – </a:t>
            </a:r>
            <a:r>
              <a:rPr lang="ar-SA" b="1" u="sng" dirty="0" smtClean="0">
                <a:solidFill>
                  <a:srgbClr val="FF0000"/>
                </a:solidFill>
              </a:rPr>
              <a:t>السلالم</a:t>
            </a:r>
            <a:r>
              <a:rPr lang="ar-SA" b="1" dirty="0" smtClean="0">
                <a:solidFill>
                  <a:srgbClr val="FF0000"/>
                </a:solidFill>
              </a:rPr>
              <a:t> : </a:t>
            </a:r>
            <a:r>
              <a:rPr lang="ar-SA" b="1" dirty="0" smtClean="0"/>
              <a:t>تختلف السلالم بأشكالها وأغراضها من حيث أطوالها ، وكانت تصنع من الخشب المقوى ، أما الآن فتصنع من الألمنيوم القاسي والخفيف الوزن ، وتتعدد استخدامات السلالم وهي </a:t>
            </a:r>
            <a:r>
              <a:rPr lang="ar-EG" b="1" dirty="0" smtClean="0"/>
              <a:t> </a:t>
            </a:r>
            <a:endParaRPr lang="en-US" dirty="0" smtClean="0"/>
          </a:p>
          <a:p>
            <a:endParaRPr lang="en-US" dirty="0" smtClean="0"/>
          </a:p>
          <a:p>
            <a:endParaRPr lang="ar-EG" dirty="0"/>
          </a:p>
        </p:txBody>
      </p:sp>
      <p:pic>
        <p:nvPicPr>
          <p:cNvPr id="4" name="Picture 2" descr="F:\لوجوالصحة و السلامة.jpg"/>
          <p:cNvPicPr>
            <a:picLocks noChangeAspect="1" noChangeArrowheads="1"/>
          </p:cNvPicPr>
          <p:nvPr/>
        </p:nvPicPr>
        <p:blipFill>
          <a:blip r:embed="rId2" cstate="print"/>
          <a:srcRect/>
          <a:stretch>
            <a:fillRect/>
          </a:stretch>
        </p:blipFill>
        <p:spPr bwMode="auto">
          <a:xfrm>
            <a:off x="228600" y="592137"/>
            <a:ext cx="1291060" cy="1160463"/>
          </a:xfrm>
          <a:prstGeom prst="rect">
            <a:avLst/>
          </a:prstGeom>
          <a:noFill/>
        </p:spPr>
      </p:pic>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43000"/>
            <a:ext cx="8229600" cy="5029200"/>
          </a:xfrm>
        </p:spPr>
        <p:txBody>
          <a:bodyPr>
            <a:normAutofit/>
          </a:bodyPr>
          <a:lstStyle/>
          <a:p>
            <a:r>
              <a:rPr lang="ar-SA" b="1" dirty="0" smtClean="0"/>
              <a:t>-</a:t>
            </a:r>
            <a:r>
              <a:rPr lang="ar-SA" dirty="0" smtClean="0"/>
              <a:t>   </a:t>
            </a:r>
            <a:r>
              <a:rPr lang="ar-SA" b="1" dirty="0" smtClean="0"/>
              <a:t>فتستخدم كوسيلة للصعود والهبوط . </a:t>
            </a:r>
            <a:endParaRPr lang="en-US" dirty="0" smtClean="0"/>
          </a:p>
          <a:p>
            <a:r>
              <a:rPr lang="ar-SA" b="1" dirty="0" smtClean="0"/>
              <a:t>-</a:t>
            </a:r>
            <a:r>
              <a:rPr lang="ar-SA" dirty="0" smtClean="0"/>
              <a:t>   </a:t>
            </a:r>
            <a:r>
              <a:rPr lang="ar-SA" b="1" dirty="0" smtClean="0"/>
              <a:t>وتستخدم للعبور من مبني متهدم إلى مبني سليم . </a:t>
            </a:r>
            <a:endParaRPr lang="en-US" dirty="0" smtClean="0"/>
          </a:p>
          <a:p>
            <a:r>
              <a:rPr lang="ar-SA" b="1" dirty="0" smtClean="0"/>
              <a:t>-</a:t>
            </a:r>
            <a:r>
              <a:rPr lang="ar-SA" dirty="0" smtClean="0"/>
              <a:t>   </a:t>
            </a:r>
            <a:r>
              <a:rPr lang="ar-SA" b="1" dirty="0" smtClean="0"/>
              <a:t>وتستخدم للعبور على مجري مياه . </a:t>
            </a:r>
            <a:endParaRPr lang="en-US" dirty="0" smtClean="0"/>
          </a:p>
          <a:p>
            <a:r>
              <a:rPr lang="ar-SA" b="1" dirty="0" smtClean="0"/>
              <a:t>-</a:t>
            </a:r>
            <a:r>
              <a:rPr lang="ar-SA" dirty="0" smtClean="0"/>
              <a:t>   </a:t>
            </a:r>
            <a:r>
              <a:rPr lang="ar-SA" b="1" dirty="0" smtClean="0"/>
              <a:t>وتستخدم لنقل المعدات ومهام الإطفاء . </a:t>
            </a:r>
            <a:endParaRPr lang="en-US" dirty="0" smtClean="0"/>
          </a:p>
          <a:p>
            <a:r>
              <a:rPr lang="ar-SA" b="1" dirty="0" smtClean="0"/>
              <a:t>-</a:t>
            </a:r>
            <a:r>
              <a:rPr lang="ar-SA" dirty="0" smtClean="0"/>
              <a:t>   </a:t>
            </a:r>
            <a:r>
              <a:rPr lang="ar-SA" b="1" dirty="0" smtClean="0"/>
              <a:t>وتستخدم كساندة </a:t>
            </a:r>
            <a:r>
              <a:rPr lang="ar-EG" b="1" dirty="0" smtClean="0"/>
              <a:t>ل</a:t>
            </a:r>
            <a:r>
              <a:rPr lang="ar-SA" b="1" dirty="0" smtClean="0"/>
              <a:t>لاطفائيين . </a:t>
            </a:r>
            <a:endParaRPr lang="en-US" dirty="0" smtClean="0"/>
          </a:p>
          <a:p>
            <a:r>
              <a:rPr lang="ar-SA" b="1" dirty="0" smtClean="0"/>
              <a:t>-</a:t>
            </a:r>
            <a:r>
              <a:rPr lang="ar-SA" dirty="0" smtClean="0"/>
              <a:t>   </a:t>
            </a:r>
            <a:r>
              <a:rPr lang="ar-SA" b="1" dirty="0" smtClean="0"/>
              <a:t>وتستخدم لاستكشاف مكامن النار والخطر . </a:t>
            </a:r>
            <a:endParaRPr lang="en-US" dirty="0" smtClean="0"/>
          </a:p>
          <a:p>
            <a:r>
              <a:rPr lang="ar-SA" b="1" dirty="0" smtClean="0"/>
              <a:t>  </a:t>
            </a:r>
            <a:r>
              <a:rPr lang="ar-SA" b="1" dirty="0" smtClean="0">
                <a:solidFill>
                  <a:srgbClr val="FF0000"/>
                </a:solidFill>
              </a:rPr>
              <a:t>ويراعي الاحتياطات في استخدامات السلالم التالية : </a:t>
            </a:r>
            <a:endParaRPr lang="en-US" dirty="0" smtClean="0">
              <a:solidFill>
                <a:srgbClr val="FF0000"/>
              </a:solidFill>
            </a:endParaRPr>
          </a:p>
          <a:p>
            <a:r>
              <a:rPr lang="ar-SA" b="1" dirty="0" smtClean="0"/>
              <a:t>-</a:t>
            </a:r>
            <a:r>
              <a:rPr lang="ar-SA" dirty="0" smtClean="0"/>
              <a:t>   </a:t>
            </a:r>
            <a:r>
              <a:rPr lang="ar-SA" sz="2400" b="1" dirty="0" smtClean="0"/>
              <a:t>التأكد من صلاحية السلم ، من خلال الفحص الدقيق على جميع درجات السلم ، وعدم وجود أى خلل يهدد الأفراد بالسقوط أثناء العمل . </a:t>
            </a:r>
            <a:endParaRPr lang="en-US" dirty="0" smtClean="0"/>
          </a:p>
          <a:p>
            <a:r>
              <a:rPr lang="ar-SA" b="1" dirty="0" smtClean="0"/>
              <a:t>-</a:t>
            </a:r>
            <a:r>
              <a:rPr lang="ar-SA" dirty="0" smtClean="0"/>
              <a:t>   </a:t>
            </a:r>
            <a:r>
              <a:rPr lang="ar-SA" b="1" dirty="0" smtClean="0"/>
              <a:t>عدم رفع السلم بعد وضعه حتى ينتهي الغرض الذي أقيم من اجله ضمانا لخط الرجعة لكامل الاطفائيين . </a:t>
            </a:r>
            <a:endParaRPr lang="en-US" dirty="0" smtClean="0"/>
          </a:p>
          <a:p>
            <a:endParaRPr lang="en-US" dirty="0" smtClean="0"/>
          </a:p>
          <a:p>
            <a:endParaRPr lang="ar-EG" dirty="0"/>
          </a:p>
        </p:txBody>
      </p:sp>
      <p:pic>
        <p:nvPicPr>
          <p:cNvPr id="4" name="Picture 2" descr="F:\لوجوالصحة و السلامة.jpg"/>
          <p:cNvPicPr>
            <a:picLocks noChangeAspect="1" noChangeArrowheads="1"/>
          </p:cNvPicPr>
          <p:nvPr/>
        </p:nvPicPr>
        <p:blipFill>
          <a:blip r:embed="rId2" cstate="print"/>
          <a:srcRect/>
          <a:stretch>
            <a:fillRect/>
          </a:stretch>
        </p:blipFill>
        <p:spPr bwMode="auto">
          <a:xfrm>
            <a:off x="228600" y="592137"/>
            <a:ext cx="1291060" cy="1160463"/>
          </a:xfrm>
          <a:prstGeom prst="rect">
            <a:avLst/>
          </a:prstGeom>
          <a:noFill/>
        </p:spPr>
      </p:pic>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24000"/>
            <a:ext cx="8229600" cy="5029200"/>
          </a:xfrm>
        </p:spPr>
        <p:txBody>
          <a:bodyPr>
            <a:normAutofit/>
          </a:bodyPr>
          <a:lstStyle/>
          <a:p>
            <a:r>
              <a:rPr lang="ar-SA" b="1" dirty="0" smtClean="0"/>
              <a:t>عندما يكون السلم مستخدما على أرض قاسية أو منزلقة ، يجب تعين أحد أفراد الإطفاء لمسك قاعدته والحيلولة دون انزلاقه ، مع وجوب النظر إلى أعلى السلم خشية سقوط معدات عليه أو القاذف إذا </a:t>
            </a:r>
            <a:r>
              <a:rPr lang="ar-EG" b="1" dirty="0" smtClean="0"/>
              <a:t>كان </a:t>
            </a:r>
            <a:r>
              <a:rPr lang="ar-SA" b="1" dirty="0" smtClean="0"/>
              <a:t>مربوطا به . </a:t>
            </a:r>
            <a:endParaRPr lang="en-US" dirty="0" smtClean="0"/>
          </a:p>
          <a:p>
            <a:r>
              <a:rPr lang="ar-SA" b="1" dirty="0" smtClean="0"/>
              <a:t>-</a:t>
            </a:r>
            <a:r>
              <a:rPr lang="ar-SA" dirty="0" smtClean="0"/>
              <a:t>   </a:t>
            </a:r>
            <a:r>
              <a:rPr lang="ar-SA" b="1" dirty="0" smtClean="0"/>
              <a:t>لدي الصعود على السلم يجب الاعتماد على قوة اليدين لأعلى درجات السلم . </a:t>
            </a:r>
            <a:endParaRPr lang="en-US" dirty="0" smtClean="0"/>
          </a:p>
          <a:p>
            <a:r>
              <a:rPr lang="ar-SA" b="1" dirty="0" smtClean="0"/>
              <a:t>-</a:t>
            </a:r>
            <a:r>
              <a:rPr lang="ar-SA" dirty="0" smtClean="0"/>
              <a:t>   </a:t>
            </a:r>
            <a:r>
              <a:rPr lang="ar-SA" b="1" dirty="0" smtClean="0"/>
              <a:t>يترك مسافة آمنه من طرف مكان الدخول بعرض حوالي 0.5 </a:t>
            </a:r>
            <a:r>
              <a:rPr lang="ar-SA" b="1" dirty="0" err="1" smtClean="0"/>
              <a:t>م</a:t>
            </a:r>
            <a:r>
              <a:rPr lang="ar-SA" b="1" dirty="0" smtClean="0"/>
              <a:t> من جهة اليمين أو اليسار لتسمح بالدخول . </a:t>
            </a:r>
            <a:endParaRPr lang="en-US" dirty="0" smtClean="0"/>
          </a:p>
          <a:p>
            <a:r>
              <a:rPr lang="ar-SA" b="1" dirty="0" smtClean="0"/>
              <a:t>-</a:t>
            </a:r>
            <a:r>
              <a:rPr lang="ar-SA" dirty="0" smtClean="0"/>
              <a:t>   </a:t>
            </a:r>
            <a:r>
              <a:rPr lang="ar-SA" b="1" dirty="0" smtClean="0"/>
              <a:t>يمسك الفرد في الأسفل بقائمتي السلم و</a:t>
            </a:r>
            <a:r>
              <a:rPr lang="ar-EG" b="1" dirty="0" smtClean="0"/>
              <a:t> </a:t>
            </a:r>
            <a:r>
              <a:rPr lang="ar-SA" b="1" dirty="0" smtClean="0"/>
              <a:t>الإبهام ممتد إلى الأعلى لتجنب إصابتهما أثناء صعود أو نزول الآخر وهذا بالنسبة للسلالم التعليق . </a:t>
            </a:r>
            <a:endParaRPr lang="en-US" dirty="0" smtClean="0"/>
          </a:p>
          <a:p>
            <a:endParaRPr lang="ar-EG" dirty="0"/>
          </a:p>
        </p:txBody>
      </p:sp>
      <p:pic>
        <p:nvPicPr>
          <p:cNvPr id="4" name="Picture 2" descr="F:\لوجوالصحة و السلامة.jpg"/>
          <p:cNvPicPr>
            <a:picLocks noChangeAspect="1" noChangeArrowheads="1"/>
          </p:cNvPicPr>
          <p:nvPr/>
        </p:nvPicPr>
        <p:blipFill>
          <a:blip r:embed="rId2" cstate="print"/>
          <a:srcRect/>
          <a:stretch>
            <a:fillRect/>
          </a:stretch>
        </p:blipFill>
        <p:spPr bwMode="auto">
          <a:xfrm>
            <a:off x="152400" y="533400"/>
            <a:ext cx="1291060" cy="1160463"/>
          </a:xfrm>
          <a:prstGeom prst="rect">
            <a:avLst/>
          </a:prstGeom>
          <a:noFill/>
        </p:spPr>
      </p:pic>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325112"/>
          </a:xfrm>
        </p:spPr>
        <p:txBody>
          <a:bodyPr>
            <a:normAutofit/>
          </a:bodyPr>
          <a:lstStyle/>
          <a:p>
            <a:r>
              <a:rPr lang="ar-SA" b="1" dirty="0" smtClean="0"/>
              <a:t>-</a:t>
            </a:r>
            <a:r>
              <a:rPr lang="ar-SA" dirty="0" smtClean="0"/>
              <a:t>   </a:t>
            </a:r>
            <a:r>
              <a:rPr lang="ar-SA" b="1" dirty="0" smtClean="0"/>
              <a:t>عند رفع السلالم يجب ترك مسافة ثلاث درجات إلي أعلى حافة المبني ، حتى يستطيع الاطفائي الرجوع ورؤية السلم دون أن يكلف نفسه بالبحث عن وضع السلم في حالة الخطر . </a:t>
            </a:r>
            <a:endParaRPr lang="en-US" dirty="0" smtClean="0"/>
          </a:p>
          <a:p>
            <a:r>
              <a:rPr lang="ar-SA" b="1" dirty="0" smtClean="0"/>
              <a:t>-</a:t>
            </a:r>
            <a:r>
              <a:rPr lang="ar-SA" dirty="0" smtClean="0"/>
              <a:t>   </a:t>
            </a:r>
            <a:r>
              <a:rPr lang="ar-SA" b="1" dirty="0" smtClean="0"/>
              <a:t>الانتباه إلي وضع السلم على حافة رصيف أو جدار أن وجدت ضمانا للسلامة . </a:t>
            </a:r>
            <a:endParaRPr lang="en-US" dirty="0" smtClean="0"/>
          </a:p>
          <a:p>
            <a:r>
              <a:rPr lang="ar-SA" b="1" dirty="0" smtClean="0"/>
              <a:t>-</a:t>
            </a:r>
            <a:r>
              <a:rPr lang="ar-SA" dirty="0" smtClean="0"/>
              <a:t>   </a:t>
            </a:r>
            <a:r>
              <a:rPr lang="ar-SA" b="1" dirty="0" smtClean="0"/>
              <a:t>أن لا</a:t>
            </a:r>
            <a:r>
              <a:rPr lang="ar-EG" b="1" dirty="0" smtClean="0"/>
              <a:t> </a:t>
            </a:r>
            <a:r>
              <a:rPr lang="ar-SA" b="1" dirty="0" smtClean="0"/>
              <a:t>يكون السلم منتصبا كثيرا أو مائلا كثيرا ، حتى لا</a:t>
            </a:r>
            <a:r>
              <a:rPr lang="ar-EG" b="1" dirty="0" smtClean="0"/>
              <a:t> </a:t>
            </a:r>
            <a:r>
              <a:rPr lang="ar-SA" b="1" dirty="0" smtClean="0"/>
              <a:t>يتعرض السلم لخطر التأرجح  ، وحتى لا</a:t>
            </a:r>
            <a:r>
              <a:rPr lang="ar-EG" b="1" dirty="0" smtClean="0"/>
              <a:t> </a:t>
            </a:r>
            <a:r>
              <a:rPr lang="ar-SA" b="1" dirty="0" smtClean="0"/>
              <a:t>تصبح عملية النزول والصعود غير مريحة . </a:t>
            </a:r>
            <a:endParaRPr lang="en-US" dirty="0" smtClean="0"/>
          </a:p>
          <a:p>
            <a:r>
              <a:rPr lang="ar-SA" b="1" dirty="0" smtClean="0"/>
              <a:t> </a:t>
            </a:r>
            <a:r>
              <a:rPr lang="ar-EG" b="1" dirty="0" smtClean="0"/>
              <a:t> </a:t>
            </a:r>
            <a:endParaRPr lang="en-US" dirty="0" smtClean="0"/>
          </a:p>
          <a:p>
            <a:endParaRPr lang="ar-EG" dirty="0"/>
          </a:p>
        </p:txBody>
      </p:sp>
      <p:pic>
        <p:nvPicPr>
          <p:cNvPr id="4" name="Picture 2" descr="F:\لوجوالصحة و السلامة.jpg"/>
          <p:cNvPicPr>
            <a:picLocks noChangeAspect="1" noChangeArrowheads="1"/>
          </p:cNvPicPr>
          <p:nvPr/>
        </p:nvPicPr>
        <p:blipFill>
          <a:blip r:embed="rId2" cstate="print"/>
          <a:srcRect/>
          <a:stretch>
            <a:fillRect/>
          </a:stretch>
        </p:blipFill>
        <p:spPr bwMode="auto">
          <a:xfrm>
            <a:off x="152400" y="533400"/>
            <a:ext cx="1291060" cy="1160463"/>
          </a:xfrm>
          <a:prstGeom prst="rect">
            <a:avLst/>
          </a:prstGeom>
          <a:noFill/>
        </p:spPr>
      </p:pic>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solidFill>
                  <a:srgbClr val="FF0000"/>
                </a:solidFill>
              </a:rPr>
              <a:t>أنواع السلالم :</a:t>
            </a:r>
            <a:endParaRPr lang="ar-EG" dirty="0"/>
          </a:p>
        </p:txBody>
      </p:sp>
      <p:sp>
        <p:nvSpPr>
          <p:cNvPr id="3" name="Content Placeholder 2"/>
          <p:cNvSpPr>
            <a:spLocks noGrp="1"/>
          </p:cNvSpPr>
          <p:nvPr>
            <p:ph idx="1"/>
          </p:nvPr>
        </p:nvSpPr>
        <p:spPr/>
        <p:txBody>
          <a:bodyPr/>
          <a:lstStyle/>
          <a:p>
            <a:r>
              <a:rPr lang="ar-SA" b="1" dirty="0" smtClean="0"/>
              <a:t> </a:t>
            </a:r>
            <a:r>
              <a:rPr lang="ar-SA" b="1" dirty="0" smtClean="0">
                <a:solidFill>
                  <a:srgbClr val="FF0000"/>
                </a:solidFill>
              </a:rPr>
              <a:t> 1 – السلالم العادية : </a:t>
            </a:r>
            <a:r>
              <a:rPr lang="ar-SA" b="1" dirty="0" smtClean="0"/>
              <a:t>كالتي نستخدمها وتكون مسافاتها بسيطة . </a:t>
            </a:r>
            <a:endParaRPr lang="en-US" dirty="0" smtClean="0"/>
          </a:p>
          <a:p>
            <a:r>
              <a:rPr lang="ar-SA" b="1" dirty="0" smtClean="0"/>
              <a:t>  </a:t>
            </a:r>
            <a:r>
              <a:rPr lang="ar-SA" b="1" dirty="0" smtClean="0">
                <a:solidFill>
                  <a:srgbClr val="FF0000"/>
                </a:solidFill>
              </a:rPr>
              <a:t>2 – السلالم المنزلقة ( المزدوجة ) : </a:t>
            </a:r>
            <a:r>
              <a:rPr lang="ar-SA" b="1" dirty="0" smtClean="0"/>
              <a:t>وهي التي مؤلفة من قطعتين أو أكثر وتنزلق على بعضها وهي سهلة النقل ، وتستخدم في أعمال مكافحة النيران أو الإنقاذ في الأبنية ذات الارتفاعات القلية ، وطول القطعة الواحدة 30 مترا ، وإذا ما</a:t>
            </a:r>
            <a:r>
              <a:rPr lang="ar-EG" b="1" dirty="0" smtClean="0"/>
              <a:t> </a:t>
            </a:r>
            <a:r>
              <a:rPr lang="ar-SA" b="1" dirty="0" smtClean="0"/>
              <a:t>تم رفع أحداهما مع الأخرى صار ارتفاعه 50 مترا ، وذالك بواسطة الحبال والبكرات التي تجهز بها السلالم . </a:t>
            </a:r>
            <a:endParaRPr lang="en-US" dirty="0" smtClean="0"/>
          </a:p>
          <a:p>
            <a:endParaRPr lang="ar-EG" dirty="0"/>
          </a:p>
        </p:txBody>
      </p:sp>
      <p:pic>
        <p:nvPicPr>
          <p:cNvPr id="4" name="Picture 2" descr="F:\لوجوالصحة و السلامة.jpg"/>
          <p:cNvPicPr>
            <a:picLocks noChangeAspect="1" noChangeArrowheads="1"/>
          </p:cNvPicPr>
          <p:nvPr/>
        </p:nvPicPr>
        <p:blipFill>
          <a:blip r:embed="rId2" cstate="print"/>
          <a:srcRect/>
          <a:stretch>
            <a:fillRect/>
          </a:stretch>
        </p:blipFill>
        <p:spPr bwMode="auto">
          <a:xfrm>
            <a:off x="309140" y="668337"/>
            <a:ext cx="1291060" cy="1160463"/>
          </a:xfrm>
          <a:prstGeom prst="rect">
            <a:avLst/>
          </a:prstGeom>
          <a:noFill/>
        </p:spPr>
      </p:pic>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solidFill>
                  <a:srgbClr val="FF0000"/>
                </a:solidFill>
              </a:rPr>
              <a:t>طريقة العمل</a:t>
            </a:r>
            <a:endParaRPr lang="ar-EG"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a:buNone/>
            </a:pPr>
            <a:r>
              <a:rPr lang="ar-EG" b="1" dirty="0" smtClean="0"/>
              <a:t>    </a:t>
            </a:r>
            <a:r>
              <a:rPr lang="ar-SA" b="1" dirty="0" smtClean="0"/>
              <a:t>يكفي رجل واحد من أجل زلق السلم المزدوج ، غير أنه من المفضل استخدام اثنين </a:t>
            </a:r>
            <a:r>
              <a:rPr lang="ar-SA" b="1" dirty="0" err="1" smtClean="0"/>
              <a:t>ل</a:t>
            </a:r>
            <a:r>
              <a:rPr lang="ar-EG" b="1" dirty="0" smtClean="0"/>
              <a:t>ل</a:t>
            </a:r>
            <a:r>
              <a:rPr lang="ar-SA" b="1" dirty="0" smtClean="0"/>
              <a:t>سلم الكبير ، ويكون حملة إما أفقيا وبشكل مائل من جهة الكعب ، أو عموديا بضعة خطوات بحيث تكون اليد اليسري للأعلى واليمني للأسفل . </a:t>
            </a:r>
            <a:endParaRPr lang="en-US" dirty="0" smtClean="0"/>
          </a:p>
          <a:p>
            <a:r>
              <a:rPr lang="ar-SA" b="1" dirty="0" smtClean="0">
                <a:solidFill>
                  <a:srgbClr val="FF0000"/>
                </a:solidFill>
              </a:rPr>
              <a:t>-</a:t>
            </a:r>
            <a:r>
              <a:rPr lang="ar-SA" dirty="0" smtClean="0">
                <a:solidFill>
                  <a:srgbClr val="FF0000"/>
                </a:solidFill>
              </a:rPr>
              <a:t>   </a:t>
            </a:r>
            <a:r>
              <a:rPr lang="ar-SA" b="1" dirty="0" smtClean="0">
                <a:solidFill>
                  <a:srgbClr val="FF0000"/>
                </a:solidFill>
              </a:rPr>
              <a:t>طريقة رفع السلم : </a:t>
            </a:r>
            <a:r>
              <a:rPr lang="ar-SA" b="1" dirty="0" smtClean="0"/>
              <a:t>يجري فك الحبل مع وقف السلم عموديا واليدين على الدعائم والفخذ تسند السلم المقابل ، ثم اسحب الحبل باليدين المرفوعتين والعين تتابع الرفع حتى يصل الطرف العلوي من السلم إلى العلو المراد وضعه ، ثم اترك القطعة الثانية تنزلق ببطء حتى تستقر المهابط على الدرجة المناسبة للارتفاع ، ثم اسند الجزء العلوي من السلم على الجدار بعد غرز القوائم في الأرض ، وبعدها اربط الطرف الآخر من الحبل في وسط الدرجات بشكل مواز للصدر تحقيقا للامان . </a:t>
            </a:r>
            <a:endParaRPr lang="ar-EG" dirty="0"/>
          </a:p>
        </p:txBody>
      </p:sp>
      <p:pic>
        <p:nvPicPr>
          <p:cNvPr id="4" name="Picture 2" descr="F:\لوجوالصحة و السلامة.jpg"/>
          <p:cNvPicPr>
            <a:picLocks noChangeAspect="1" noChangeArrowheads="1"/>
          </p:cNvPicPr>
          <p:nvPr/>
        </p:nvPicPr>
        <p:blipFill>
          <a:blip r:embed="rId2" cstate="print"/>
          <a:srcRect/>
          <a:stretch>
            <a:fillRect/>
          </a:stretch>
        </p:blipFill>
        <p:spPr bwMode="auto">
          <a:xfrm>
            <a:off x="309140" y="668337"/>
            <a:ext cx="1291060" cy="1160463"/>
          </a:xfrm>
          <a:prstGeom prst="rect">
            <a:avLst/>
          </a:prstGeom>
          <a:noFill/>
        </p:spPr>
      </p:pic>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828800"/>
            <a:ext cx="8229600" cy="4325112"/>
          </a:xfrm>
        </p:spPr>
        <p:txBody>
          <a:bodyPr/>
          <a:lstStyle/>
          <a:p>
            <a:r>
              <a:rPr lang="ar-SA" b="1" dirty="0" smtClean="0">
                <a:solidFill>
                  <a:srgbClr val="FF0000"/>
                </a:solidFill>
              </a:rPr>
              <a:t>الصعود على السلم </a:t>
            </a:r>
            <a:r>
              <a:rPr lang="ar-SA" b="1" dirty="0" smtClean="0"/>
              <a:t>: يجري الصعود على السلم والجسم منتصب والأذرع ممتدة على الأكتاف والأيدي ممسكة بدرجات السلم ، والأظافر متجهة إلى أسفل ، وترفع القدم اليسري واليد اليمنى معا ، والقدم اليمنى واليد اليسري وذالك بالتناوب بدون اهتزاز وبخطوة فعالة ، ويجري النزول من السلم بنفس الطريقة التي حصل بها الصعود . </a:t>
            </a:r>
            <a:endParaRPr lang="en-US" dirty="0" smtClean="0"/>
          </a:p>
          <a:p>
            <a:r>
              <a:rPr lang="ar-SA" b="1" dirty="0" smtClean="0">
                <a:solidFill>
                  <a:srgbClr val="FF0000"/>
                </a:solidFill>
              </a:rPr>
              <a:t>طي السلم </a:t>
            </a:r>
            <a:r>
              <a:rPr lang="ar-SA" b="1" dirty="0" smtClean="0"/>
              <a:t>: شد الحبل مثل عملية الرفع ، وأبعد الحبل بخفة قليلا عن السلم لفك المهابط ، واترك السلم ينزلق بلطف والحبل باليد اليمنى مع الإمساك بقائمة السلم باليد اليسري على مستوى الصدر . </a:t>
            </a:r>
            <a:endParaRPr lang="en-US" dirty="0" smtClean="0"/>
          </a:p>
          <a:p>
            <a:endParaRPr lang="ar-EG" dirty="0"/>
          </a:p>
        </p:txBody>
      </p:sp>
      <p:pic>
        <p:nvPicPr>
          <p:cNvPr id="4" name="Picture 2" descr="F:\لوجوالصحة و السلامة.jpg"/>
          <p:cNvPicPr>
            <a:picLocks noChangeAspect="1" noChangeArrowheads="1"/>
          </p:cNvPicPr>
          <p:nvPr/>
        </p:nvPicPr>
        <p:blipFill>
          <a:blip r:embed="rId2" cstate="print"/>
          <a:srcRect/>
          <a:stretch>
            <a:fillRect/>
          </a:stretch>
        </p:blipFill>
        <p:spPr bwMode="auto">
          <a:xfrm>
            <a:off x="309140" y="668337"/>
            <a:ext cx="1291060" cy="1160463"/>
          </a:xfrm>
          <a:prstGeom prst="rect">
            <a:avLst/>
          </a:prstGeom>
          <a:noFill/>
        </p:spPr>
      </p:pic>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981200"/>
            <a:ext cx="8229600" cy="4325112"/>
          </a:xfrm>
        </p:spPr>
        <p:txBody>
          <a:bodyPr/>
          <a:lstStyle/>
          <a:p>
            <a:r>
              <a:rPr lang="ar-SA" b="1" dirty="0" smtClean="0">
                <a:solidFill>
                  <a:srgbClr val="FF0000"/>
                </a:solidFill>
              </a:rPr>
              <a:t>ربط خرطوم صغير في سلم منزلق </a:t>
            </a:r>
            <a:r>
              <a:rPr lang="ar-SA" b="1" dirty="0" smtClean="0"/>
              <a:t>: يسحب حامل القاذف الخرطوم ويعمل احتياطيا منه عند قاعدة السلم ، ويضع حزام الربط حول توصيلة القاذف ويركب الخرطوم ، عند الدخول من النافذة يفك حزام الربط ويترك قسما احتياطيا من الخرطوم ثم يربطه في جزء مقاوم ، ويجب عدم ربط الخرطوم على السلم لأنه سوف يعرقل استخدامه ، وعندما يكون مستعدا يأمر بفتح الماء . </a:t>
            </a:r>
            <a:endParaRPr lang="en-US" dirty="0" smtClean="0"/>
          </a:p>
          <a:p>
            <a:endParaRPr lang="ar-EG" dirty="0"/>
          </a:p>
        </p:txBody>
      </p:sp>
      <p:pic>
        <p:nvPicPr>
          <p:cNvPr id="4" name="Picture 2" descr="F:\لوجوالصحة و السلامة.jpg"/>
          <p:cNvPicPr>
            <a:picLocks noChangeAspect="1" noChangeArrowheads="1"/>
          </p:cNvPicPr>
          <p:nvPr/>
        </p:nvPicPr>
        <p:blipFill>
          <a:blip r:embed="rId2" cstate="print"/>
          <a:srcRect/>
          <a:stretch>
            <a:fillRect/>
          </a:stretch>
        </p:blipFill>
        <p:spPr bwMode="auto">
          <a:xfrm>
            <a:off x="309140" y="668337"/>
            <a:ext cx="1291060" cy="1160463"/>
          </a:xfrm>
          <a:prstGeom prst="rect">
            <a:avLst/>
          </a:prstGeom>
          <a:noFill/>
        </p:spPr>
      </p:pic>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382000" cy="4325112"/>
          </a:xfrm>
        </p:spPr>
        <p:txBody>
          <a:bodyPr>
            <a:noAutofit/>
          </a:bodyPr>
          <a:lstStyle/>
          <a:p>
            <a:r>
              <a:rPr lang="ar-SA" sz="3200" b="1" dirty="0" smtClean="0"/>
              <a:t>أن الحرائق التي تحدث يمكن تلافي الكثير منها وتجنبها ، إذا ما</a:t>
            </a:r>
            <a:r>
              <a:rPr lang="ar-EG" sz="3200" b="1" dirty="0" smtClean="0"/>
              <a:t> </a:t>
            </a:r>
            <a:r>
              <a:rPr lang="ar-SA" sz="3200" b="1" dirty="0" smtClean="0"/>
              <a:t>تمت المراقبة والملاحظة مع اتخاذ بعض </a:t>
            </a:r>
            <a:r>
              <a:rPr lang="ar-EG" sz="3200" b="1" dirty="0" smtClean="0"/>
              <a:t>الإجراءات </a:t>
            </a:r>
            <a:r>
              <a:rPr lang="ar-SA" sz="3200" b="1" dirty="0" smtClean="0"/>
              <a:t>الأولية  فالسلامة من الحريق تشمل مجموعة من التدابير الخاصة من أجل تجنب وتقليل والحد من أضرارها وحماية الأشخاص ، فهذه من أشكال </a:t>
            </a:r>
            <a:endParaRPr lang="en-US" sz="3200" dirty="0" smtClean="0"/>
          </a:p>
          <a:p>
            <a:pPr>
              <a:buNone/>
            </a:pPr>
            <a:r>
              <a:rPr lang="ar-EG" sz="3200" b="1" dirty="0" smtClean="0"/>
              <a:t>   </a:t>
            </a:r>
            <a:r>
              <a:rPr lang="ar-SA" sz="3200" b="1" dirty="0" smtClean="0">
                <a:solidFill>
                  <a:srgbClr val="FF0000"/>
                </a:solidFill>
              </a:rPr>
              <a:t>( السلامة العامة ) </a:t>
            </a:r>
            <a:r>
              <a:rPr lang="ar-SA" sz="3200" b="1" dirty="0" smtClean="0"/>
              <a:t>ويمكن أن تمارس في مجالين هما : </a:t>
            </a:r>
            <a:endParaRPr lang="en-US" sz="3200" dirty="0" smtClean="0"/>
          </a:p>
          <a:p>
            <a:endParaRPr lang="ar-EG" sz="3200" dirty="0"/>
          </a:p>
        </p:txBody>
      </p:sp>
      <p:pic>
        <p:nvPicPr>
          <p:cNvPr id="4" name="Picture 2" descr="F:\لوجوالصحة و السلامة.jpg"/>
          <p:cNvPicPr>
            <a:picLocks noChangeAspect="1" noChangeArrowheads="1"/>
          </p:cNvPicPr>
          <p:nvPr/>
        </p:nvPicPr>
        <p:blipFill>
          <a:blip r:embed="rId2" cstate="print"/>
          <a:srcRect/>
          <a:stretch>
            <a:fillRect/>
          </a:stretch>
        </p:blipFill>
        <p:spPr bwMode="auto">
          <a:xfrm>
            <a:off x="304800" y="533400"/>
            <a:ext cx="1291060" cy="1160463"/>
          </a:xfrm>
          <a:prstGeom prst="rect">
            <a:avLst/>
          </a:prstGeom>
          <a:noFill/>
        </p:spPr>
      </p:pic>
      <p:sp>
        <p:nvSpPr>
          <p:cNvPr id="6" name="Footer Placeholder 5"/>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828800"/>
            <a:ext cx="8229600" cy="4325112"/>
          </a:xfrm>
        </p:spPr>
        <p:txBody>
          <a:bodyPr/>
          <a:lstStyle/>
          <a:p>
            <a:r>
              <a:rPr lang="ar-SA" b="1" dirty="0" smtClean="0"/>
              <a:t> </a:t>
            </a:r>
            <a:r>
              <a:rPr lang="ar-SA" b="1" dirty="0" smtClean="0">
                <a:solidFill>
                  <a:srgbClr val="FF0000"/>
                </a:solidFill>
              </a:rPr>
              <a:t> 3 – سلم التعليق ( الشنكل ) : </a:t>
            </a:r>
            <a:r>
              <a:rPr lang="ar-SA" b="1" dirty="0" smtClean="0"/>
              <a:t>هو سلم خفيف وضيق ويستخدم للصعود من طابق إلى آخر من خارج المباني ويمكن أن يكون من طبقة أو طبقتين ، ويستخدم عندما تكون الإدراج غير عملية مطلقا للصعود ، وعندما لا</a:t>
            </a:r>
            <a:r>
              <a:rPr lang="ar-EG" b="1" dirty="0" smtClean="0"/>
              <a:t> </a:t>
            </a:r>
            <a:r>
              <a:rPr lang="ar-SA" b="1" dirty="0" smtClean="0"/>
              <a:t>يكون هناك سلم آخر للاستعمال ، أو في فناء داخلي أو طريق مسدود أو ممر ضيق لا</a:t>
            </a:r>
            <a:r>
              <a:rPr lang="ar-EG" b="1" dirty="0" smtClean="0"/>
              <a:t> </a:t>
            </a:r>
            <a:r>
              <a:rPr lang="ar-SA" b="1" dirty="0" smtClean="0"/>
              <a:t>يسمح برفع سلم آخر ، ومن مميزاته أنه يتحمل رجلا واحدا ، خفيف وصلب ولا يأخذ حجما ، ويسمح بادخال</a:t>
            </a:r>
            <a:r>
              <a:rPr lang="ar-EG" b="1" dirty="0" smtClean="0"/>
              <a:t>ه</a:t>
            </a:r>
            <a:r>
              <a:rPr lang="ar-SA" b="1" dirty="0" smtClean="0"/>
              <a:t> ضمن المناطق الضيقة بسهولة ، كما يلاحظ بأن تكون الشناكل عريضة ليمكن استخدامه في كافة أنواع الصعود . </a:t>
            </a:r>
            <a:endParaRPr lang="en-US" dirty="0" smtClean="0"/>
          </a:p>
          <a:p>
            <a:endParaRPr lang="ar-EG" dirty="0"/>
          </a:p>
        </p:txBody>
      </p:sp>
      <p:pic>
        <p:nvPicPr>
          <p:cNvPr id="4" name="Picture 2" descr="F:\لوجوالصحة و السلامة.jpg"/>
          <p:cNvPicPr>
            <a:picLocks noChangeAspect="1" noChangeArrowheads="1"/>
          </p:cNvPicPr>
          <p:nvPr/>
        </p:nvPicPr>
        <p:blipFill>
          <a:blip r:embed="rId2" cstate="print"/>
          <a:srcRect/>
          <a:stretch>
            <a:fillRect/>
          </a:stretch>
        </p:blipFill>
        <p:spPr bwMode="auto">
          <a:xfrm>
            <a:off x="309140" y="668337"/>
            <a:ext cx="1291060" cy="1160463"/>
          </a:xfrm>
          <a:prstGeom prst="rect">
            <a:avLst/>
          </a:prstGeom>
          <a:noFill/>
        </p:spPr>
      </p:pic>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325112"/>
          </a:xfrm>
        </p:spPr>
        <p:txBody>
          <a:bodyPr/>
          <a:lstStyle/>
          <a:p>
            <a:r>
              <a:rPr lang="ar-SA" dirty="0" smtClean="0">
                <a:solidFill>
                  <a:srgbClr val="FF0000"/>
                </a:solidFill>
              </a:rPr>
              <a:t> </a:t>
            </a:r>
            <a:r>
              <a:rPr lang="ar-SA" b="1" dirty="0" smtClean="0">
                <a:solidFill>
                  <a:srgbClr val="FF0000"/>
                </a:solidFill>
              </a:rPr>
              <a:t>طريقة الرفع : </a:t>
            </a:r>
            <a:r>
              <a:rPr lang="ar-SA" b="1" dirty="0" smtClean="0"/>
              <a:t>يرفع على الأرض من الجهة التي توجد بها الشناكل مع التأكد من أن قطع التثبيت أصبحت معلقة جيدا في أماكنها ، ويتم رفعة حتى يبقى منه 15 سم ليصبح قطعة واحدة ، ويتم إنزاله برفع الطبقة الأولى قليلا ريثما تتحرر قطع التثبيت من مكانها ثم يجري إنزالها . </a:t>
            </a:r>
            <a:endParaRPr lang="en-US" dirty="0" smtClean="0"/>
          </a:p>
          <a:p>
            <a:r>
              <a:rPr lang="ar-SA" dirty="0" smtClean="0">
                <a:solidFill>
                  <a:srgbClr val="FF0000"/>
                </a:solidFill>
              </a:rPr>
              <a:t> </a:t>
            </a:r>
            <a:r>
              <a:rPr lang="ar-SA" b="1" dirty="0" smtClean="0">
                <a:solidFill>
                  <a:srgbClr val="FF0000"/>
                </a:solidFill>
              </a:rPr>
              <a:t>حمل السلم : </a:t>
            </a:r>
            <a:r>
              <a:rPr lang="ar-SA" b="1" dirty="0" smtClean="0"/>
              <a:t>يحمل السلم على الكتف الأيمن مع الانحناء قليلا إلى الإمام والقسم المنحني ( الشنكل ) إلى الداخل ، واليد اليمنى ممسكة بالدرجة الأخيرة . </a:t>
            </a:r>
            <a:endParaRPr lang="en-US" dirty="0" smtClean="0"/>
          </a:p>
          <a:p>
            <a:endParaRPr lang="ar-EG" dirty="0"/>
          </a:p>
        </p:txBody>
      </p:sp>
      <p:pic>
        <p:nvPicPr>
          <p:cNvPr id="4" name="Picture 2" descr="F:\لوجوالصحة و السلامة.jpg"/>
          <p:cNvPicPr>
            <a:picLocks noChangeAspect="1" noChangeArrowheads="1"/>
          </p:cNvPicPr>
          <p:nvPr/>
        </p:nvPicPr>
        <p:blipFill>
          <a:blip r:embed="rId2" cstate="print"/>
          <a:srcRect/>
          <a:stretch>
            <a:fillRect/>
          </a:stretch>
        </p:blipFill>
        <p:spPr bwMode="auto">
          <a:xfrm>
            <a:off x="309140" y="668337"/>
            <a:ext cx="1291060" cy="1160463"/>
          </a:xfrm>
          <a:prstGeom prst="rect">
            <a:avLst/>
          </a:prstGeom>
          <a:noFill/>
        </p:spPr>
      </p:pic>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325112"/>
          </a:xfrm>
        </p:spPr>
        <p:txBody>
          <a:bodyPr>
            <a:normAutofit fontScale="92500" lnSpcReduction="10000"/>
          </a:bodyPr>
          <a:lstStyle/>
          <a:p>
            <a:r>
              <a:rPr lang="ar-SA" b="1" dirty="0" smtClean="0"/>
              <a:t>-</a:t>
            </a:r>
            <a:r>
              <a:rPr lang="ar-SA" dirty="0" smtClean="0"/>
              <a:t> </a:t>
            </a:r>
            <a:r>
              <a:rPr lang="ar-SA" dirty="0" smtClean="0">
                <a:solidFill>
                  <a:srgbClr val="FF0000"/>
                </a:solidFill>
              </a:rPr>
              <a:t>  </a:t>
            </a:r>
            <a:r>
              <a:rPr lang="ar-SA" b="1" dirty="0" smtClean="0">
                <a:solidFill>
                  <a:srgbClr val="FF0000"/>
                </a:solidFill>
              </a:rPr>
              <a:t>نصب السلم : </a:t>
            </a:r>
            <a:r>
              <a:rPr lang="ar-SA" b="1" dirty="0" smtClean="0"/>
              <a:t>يكون السلم على الأرض والشنكل إلى الأعلى والأيدي ممسكة بين الدرجة الثالثة والدرجة الخامسة ، ثم اقلب السلم وانصبه عموديا الشناكل إلى الأمام ، وعلقة بمسند أو شرفة أو نافذة وتأكد من إحكام التعليق بشده باليدين بقوة . </a:t>
            </a:r>
            <a:endParaRPr lang="en-US" dirty="0" smtClean="0"/>
          </a:p>
          <a:p>
            <a:r>
              <a:rPr lang="ar-SA" b="1" dirty="0" smtClean="0">
                <a:solidFill>
                  <a:srgbClr val="FF0000"/>
                </a:solidFill>
              </a:rPr>
              <a:t>-</a:t>
            </a:r>
            <a:r>
              <a:rPr lang="ar-SA" dirty="0" smtClean="0">
                <a:solidFill>
                  <a:srgbClr val="FF0000"/>
                </a:solidFill>
              </a:rPr>
              <a:t>   </a:t>
            </a:r>
            <a:r>
              <a:rPr lang="ar-SA" b="1" dirty="0" smtClean="0">
                <a:solidFill>
                  <a:srgbClr val="FF0000"/>
                </a:solidFill>
              </a:rPr>
              <a:t>الصعود : </a:t>
            </a:r>
            <a:r>
              <a:rPr lang="ar-SA" b="1" dirty="0" smtClean="0"/>
              <a:t>بعد نصب السلم يمسك به من الداخل أحد المساعدين فيقترب منه آخر ويمسك بقوائم السلم ويرفع نفسه بخفة حتى يصل إلى الدرجة الأولى ، ويصعد بالتالي دون تأرجح والركبة باتجاه الخارج ، والجسم ملاصق للسلم والأيدي ممسكة بالقوائم بحيث ترتفع اليد اليمنى مع الرجل اليسري واليد اليسري مع الرجل اليمنى والأعين متجهة إلى ارتفاع السلم ، ولدى الوصول إلى مكان التعليق ،يطوح </a:t>
            </a:r>
            <a:r>
              <a:rPr lang="ar-EG" b="1" dirty="0" smtClean="0"/>
              <a:t> </a:t>
            </a:r>
            <a:r>
              <a:rPr lang="ar-SA" b="1" dirty="0" smtClean="0"/>
              <a:t>الرجل من فوق السلم وتتجه الايدى معا ثم يتم الدخول إلى المكان المراد الدخول له . </a:t>
            </a:r>
            <a:endParaRPr lang="en-US" dirty="0" smtClean="0"/>
          </a:p>
          <a:p>
            <a:endParaRPr lang="ar-EG" dirty="0"/>
          </a:p>
        </p:txBody>
      </p:sp>
      <p:pic>
        <p:nvPicPr>
          <p:cNvPr id="4" name="Picture 2" descr="F:\لوجوالصحة و السلامة.jpg"/>
          <p:cNvPicPr>
            <a:picLocks noChangeAspect="1" noChangeArrowheads="1"/>
          </p:cNvPicPr>
          <p:nvPr/>
        </p:nvPicPr>
        <p:blipFill>
          <a:blip r:embed="rId2" cstate="print"/>
          <a:srcRect/>
          <a:stretch>
            <a:fillRect/>
          </a:stretch>
        </p:blipFill>
        <p:spPr bwMode="auto">
          <a:xfrm>
            <a:off x="309140" y="668337"/>
            <a:ext cx="1291060" cy="1160463"/>
          </a:xfrm>
          <a:prstGeom prst="rect">
            <a:avLst/>
          </a:prstGeom>
          <a:noFill/>
        </p:spPr>
      </p:pic>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325112"/>
          </a:xfrm>
        </p:spPr>
        <p:txBody>
          <a:bodyPr/>
          <a:lstStyle/>
          <a:p>
            <a:r>
              <a:rPr lang="ar-SA" dirty="0" smtClean="0">
                <a:solidFill>
                  <a:srgbClr val="FF0000"/>
                </a:solidFill>
              </a:rPr>
              <a:t> </a:t>
            </a:r>
            <a:r>
              <a:rPr lang="ar-SA" b="1" dirty="0" smtClean="0">
                <a:solidFill>
                  <a:srgbClr val="FF0000"/>
                </a:solidFill>
              </a:rPr>
              <a:t>النزول : </a:t>
            </a:r>
            <a:r>
              <a:rPr lang="ar-SA" b="1" dirty="0" smtClean="0"/>
              <a:t>يمسك أحد المساعدين بالجزء الأسفل من السلم ويقفز الآخر من فوق الحاجز ويضع قدمه على الدرجة الثانية أو الثالثة ابتداء من الأعلى وينزل بنفس طريقة الصعود معتمدا على قوة الذراعين حتى تلامس الأرجل الأرض . </a:t>
            </a:r>
            <a:endParaRPr lang="en-US" dirty="0" smtClean="0"/>
          </a:p>
          <a:p>
            <a:r>
              <a:rPr lang="ar-SA" b="1" dirty="0" smtClean="0">
                <a:solidFill>
                  <a:srgbClr val="FF0000"/>
                </a:solidFill>
              </a:rPr>
              <a:t>  4 – سلم الحبال : </a:t>
            </a:r>
            <a:r>
              <a:rPr lang="ar-SA" b="1" dirty="0" smtClean="0"/>
              <a:t>وهو عبارة عن حبلين يصل بينهما عوارض خشبية ، ويستخدم في النزول إلى الأماكن العميقة لأجراء عمليات الإنقاذ ، ويجرى لفه من قبل أثنين ويحتاج الصعود والنزول عليه إلى رشاقة وقوة بدنية تعتمد على السواعد . </a:t>
            </a:r>
            <a:endParaRPr lang="en-US" dirty="0" smtClean="0"/>
          </a:p>
          <a:p>
            <a:endParaRPr lang="ar-EG" dirty="0"/>
          </a:p>
        </p:txBody>
      </p:sp>
      <p:pic>
        <p:nvPicPr>
          <p:cNvPr id="4" name="Picture 2" descr="F:\لوجوالصحة و السلامة.jpg"/>
          <p:cNvPicPr>
            <a:picLocks noChangeAspect="1" noChangeArrowheads="1"/>
          </p:cNvPicPr>
          <p:nvPr/>
        </p:nvPicPr>
        <p:blipFill>
          <a:blip r:embed="rId2" cstate="print"/>
          <a:srcRect/>
          <a:stretch>
            <a:fillRect/>
          </a:stretch>
        </p:blipFill>
        <p:spPr bwMode="auto">
          <a:xfrm>
            <a:off x="309140" y="668337"/>
            <a:ext cx="1291060" cy="1160463"/>
          </a:xfrm>
          <a:prstGeom prst="rect">
            <a:avLst/>
          </a:prstGeom>
          <a:noFill/>
        </p:spPr>
      </p:pic>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752600"/>
            <a:ext cx="8229600" cy="4325112"/>
          </a:xfrm>
        </p:spPr>
        <p:txBody>
          <a:bodyPr/>
          <a:lstStyle/>
          <a:p>
            <a:r>
              <a:rPr lang="ar-SA" b="1" dirty="0" smtClean="0"/>
              <a:t>  ب – </a:t>
            </a:r>
            <a:r>
              <a:rPr lang="ar-SA" b="1" u="sng" dirty="0" smtClean="0"/>
              <a:t>الحبال والعقد</a:t>
            </a:r>
            <a:r>
              <a:rPr lang="ar-SA" b="1" dirty="0" smtClean="0"/>
              <a:t> : تعتبر الحبال من الأدوات التي تؤدي أغراضا كثيرة في أعمال مكافحة الحرائق مثل نقل مهام ومعدات الاطفائيين ، وهي تصنع من معادن وألياف أو من مزيج بهما معا ، وكلها تستخدم لأغراض الرفع والتثبيت والتوصيل ، ومثبت بالحبال المخصصة لأعمال الإطفاء خطافات لرفع ومزودة بالبكرات ، ونظرا لأهمية استخدامات الحبال في الرفع والتنزيل وأعمال الإنقاذ ، وجب التعرف على أسلوب ربط العقد ومعرفة استخدام كل عقدة والغرض الذي من أجلة تقوم بها العقدة ، ومن القواعد الهامة التي تتبع بمعرفة الحبال الجيدة كالتالي : </a:t>
            </a:r>
            <a:endParaRPr lang="en-US" dirty="0" smtClean="0"/>
          </a:p>
          <a:p>
            <a:endParaRPr lang="ar-EG" dirty="0"/>
          </a:p>
        </p:txBody>
      </p:sp>
      <p:pic>
        <p:nvPicPr>
          <p:cNvPr id="4" name="Picture 2" descr="F:\لوجوالصحة و السلامة.jpg"/>
          <p:cNvPicPr>
            <a:picLocks noChangeAspect="1" noChangeArrowheads="1"/>
          </p:cNvPicPr>
          <p:nvPr/>
        </p:nvPicPr>
        <p:blipFill>
          <a:blip r:embed="rId2" cstate="print"/>
          <a:srcRect/>
          <a:stretch>
            <a:fillRect/>
          </a:stretch>
        </p:blipFill>
        <p:spPr bwMode="auto">
          <a:xfrm>
            <a:off x="309140" y="668337"/>
            <a:ext cx="1291060" cy="1160463"/>
          </a:xfrm>
          <a:prstGeom prst="rect">
            <a:avLst/>
          </a:prstGeom>
          <a:noFill/>
        </p:spPr>
      </p:pic>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SA" b="1" dirty="0" smtClean="0"/>
              <a:t>-</a:t>
            </a:r>
            <a:r>
              <a:rPr lang="ar-SA" dirty="0" smtClean="0"/>
              <a:t>   </a:t>
            </a:r>
            <a:r>
              <a:rPr lang="ar-SA" b="1" dirty="0" smtClean="0"/>
              <a:t>يجب أن تتصف الحبال بالقوة والمتانة ومعرفة الأنواع الجيدة منها . </a:t>
            </a:r>
            <a:endParaRPr lang="en-US" dirty="0" smtClean="0"/>
          </a:p>
          <a:p>
            <a:r>
              <a:rPr lang="ar-SA" b="1" dirty="0" smtClean="0"/>
              <a:t>-</a:t>
            </a:r>
            <a:r>
              <a:rPr lang="ar-SA" dirty="0" smtClean="0"/>
              <a:t>   </a:t>
            </a:r>
            <a:r>
              <a:rPr lang="ar-SA" b="1" dirty="0" smtClean="0"/>
              <a:t>فحص الحبل بالعين المجردة ، فإذا وجدت به نقطة سوداء أو بيضاء فهذا دليل على تعفن الحبل ويعتبر غير صالح . </a:t>
            </a:r>
            <a:endParaRPr lang="en-US" dirty="0" smtClean="0"/>
          </a:p>
          <a:p>
            <a:r>
              <a:rPr lang="ar-SA" b="1" dirty="0" smtClean="0"/>
              <a:t>-</a:t>
            </a:r>
            <a:r>
              <a:rPr lang="ar-SA" dirty="0" smtClean="0"/>
              <a:t>   </a:t>
            </a:r>
            <a:r>
              <a:rPr lang="ar-SA" b="1" dirty="0" smtClean="0"/>
              <a:t>يجرى اختبار الحبل بتحميله وزنا يفوق نطاق الاستخدام للتأكد من مقاومته . </a:t>
            </a:r>
            <a:endParaRPr lang="en-US" dirty="0" smtClean="0"/>
          </a:p>
          <a:p>
            <a:r>
              <a:rPr lang="ar-SA" b="1" dirty="0" smtClean="0"/>
              <a:t>-</a:t>
            </a:r>
            <a:r>
              <a:rPr lang="ar-SA" dirty="0" smtClean="0"/>
              <a:t>   </a:t>
            </a:r>
            <a:r>
              <a:rPr lang="ar-SA" b="1" dirty="0" smtClean="0"/>
              <a:t>تجربته بسهولة الأداء وسرعة الربط ومرونته . </a:t>
            </a:r>
            <a:endParaRPr lang="en-US" dirty="0" smtClean="0"/>
          </a:p>
          <a:p>
            <a:r>
              <a:rPr lang="ar-SA" b="1" dirty="0" smtClean="0"/>
              <a:t>-</a:t>
            </a:r>
            <a:r>
              <a:rPr lang="ar-SA" dirty="0" smtClean="0"/>
              <a:t>   </a:t>
            </a:r>
            <a:r>
              <a:rPr lang="ar-SA" b="1" dirty="0" smtClean="0"/>
              <a:t>إذا وجدت به خيوطا مقطوعة فانه غير صالح . </a:t>
            </a:r>
            <a:endParaRPr lang="en-US" dirty="0" smtClean="0"/>
          </a:p>
          <a:p>
            <a:endParaRPr lang="ar-EG" dirty="0"/>
          </a:p>
        </p:txBody>
      </p:sp>
      <p:sp>
        <p:nvSpPr>
          <p:cNvPr id="4" name="TextBox 3"/>
          <p:cNvSpPr txBox="1"/>
          <p:nvPr/>
        </p:nvSpPr>
        <p:spPr>
          <a:xfrm>
            <a:off x="2057400" y="1219200"/>
            <a:ext cx="4648200" cy="769441"/>
          </a:xfrm>
          <a:prstGeom prst="rect">
            <a:avLst/>
          </a:prstGeom>
          <a:noFill/>
        </p:spPr>
        <p:txBody>
          <a:bodyPr wrap="square" rtlCol="1">
            <a:spAutoFit/>
          </a:bodyPr>
          <a:lstStyle/>
          <a:p>
            <a:pPr algn="ctr"/>
            <a:r>
              <a:rPr lang="ar-EG" sz="4400" b="1" dirty="0" smtClean="0">
                <a:solidFill>
                  <a:srgbClr val="FF0000"/>
                </a:solidFill>
              </a:rPr>
              <a:t>مواصفات الحبال </a:t>
            </a:r>
            <a:endParaRPr lang="ar-EG" sz="4400" b="1" dirty="0">
              <a:solidFill>
                <a:srgbClr val="FF0000"/>
              </a:solidFill>
            </a:endParaRPr>
          </a:p>
        </p:txBody>
      </p:sp>
      <p:pic>
        <p:nvPicPr>
          <p:cNvPr id="5" name="Picture 2" descr="F:\لوجوالصحة و السلامة.jpg"/>
          <p:cNvPicPr>
            <a:picLocks noChangeAspect="1" noChangeArrowheads="1"/>
          </p:cNvPicPr>
          <p:nvPr/>
        </p:nvPicPr>
        <p:blipFill>
          <a:blip r:embed="rId2" cstate="print"/>
          <a:srcRect/>
          <a:stretch>
            <a:fillRect/>
          </a:stretch>
        </p:blipFill>
        <p:spPr bwMode="auto">
          <a:xfrm>
            <a:off x="309140" y="668337"/>
            <a:ext cx="1291060" cy="1160463"/>
          </a:xfrm>
          <a:prstGeom prst="rect">
            <a:avLst/>
          </a:prstGeom>
          <a:noFill/>
        </p:spPr>
      </p:pic>
      <p:sp>
        <p:nvSpPr>
          <p:cNvPr id="6" name="Footer Placeholder 5"/>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533400" y="1828800"/>
            <a:ext cx="8229600" cy="4495800"/>
          </a:xfrm>
        </p:spPr>
        <p:txBody>
          <a:bodyPr>
            <a:normAutofit fontScale="92500" lnSpcReduction="20000"/>
          </a:bodyPr>
          <a:lstStyle/>
          <a:p>
            <a:r>
              <a:rPr lang="ar-SA" b="1" dirty="0" smtClean="0"/>
              <a:t>  </a:t>
            </a:r>
            <a:r>
              <a:rPr lang="ar-SA" b="1" dirty="0" smtClean="0">
                <a:solidFill>
                  <a:srgbClr val="FF0000"/>
                </a:solidFill>
              </a:rPr>
              <a:t>1 – لف الحبل : </a:t>
            </a:r>
            <a:r>
              <a:rPr lang="ar-SA" b="1" dirty="0" smtClean="0"/>
              <a:t>وهو مضاعفة الحبل إلى اثنين ، ثم وضع حلقة مفتوحة تحت القدم اليسري ، ومن ثم لف الحبل من الداخل إلى الخارج ، وأطراف الحبل ممدودة بالتساوي وهي تلف بالتناوب تحت القدم وعلى الساعد من المستوى نفسه وعلى مسافة 60 سم فوق القدم ، وأستمر باللف حتى لا</a:t>
            </a:r>
            <a:r>
              <a:rPr lang="ar-EG" b="1" dirty="0" smtClean="0"/>
              <a:t> </a:t>
            </a:r>
            <a:r>
              <a:rPr lang="ar-SA" b="1" dirty="0" smtClean="0"/>
              <a:t>يبقى من الحبل إلا 3 أمتار تقريبا ، واسحب القدم وأمسك بطرفي الحبل باليد اليمنى ولفهما ثم أدخل كل طرف منه في وسط الحلقات من كل جانب ثم اشبك الخطاف بالحلقة . </a:t>
            </a:r>
            <a:endParaRPr lang="en-US" dirty="0" smtClean="0"/>
          </a:p>
          <a:p>
            <a:r>
              <a:rPr lang="ar-SA" b="1" dirty="0" smtClean="0">
                <a:solidFill>
                  <a:srgbClr val="FF0000"/>
                </a:solidFill>
              </a:rPr>
              <a:t>  2 – حل الحبل : </a:t>
            </a:r>
            <a:r>
              <a:rPr lang="ar-SA" b="1" dirty="0" smtClean="0"/>
              <a:t>أفصل الحلقة عن الخطاف وافصل الواحد تلو الآخر عن الحلقات ، وفك حبل الربط بمسك أحد الأطراف بكل يد وافصل الطرفين . </a:t>
            </a:r>
            <a:endParaRPr lang="en-US" dirty="0" smtClean="0"/>
          </a:p>
          <a:p>
            <a:r>
              <a:rPr lang="ar-SA" b="1" dirty="0" smtClean="0"/>
              <a:t>  </a:t>
            </a:r>
            <a:r>
              <a:rPr lang="ar-SA" b="1" dirty="0" smtClean="0">
                <a:solidFill>
                  <a:srgbClr val="FF0000"/>
                </a:solidFill>
              </a:rPr>
              <a:t>3 – رمي الحبل : </a:t>
            </a:r>
            <a:r>
              <a:rPr lang="ar-SA" b="1" dirty="0" smtClean="0"/>
              <a:t>فك الحلقة من الخطاف وحل ربطة الحبل وابق الطرف الذي فيه الخطاف بيدك أو في حلقة الحزام واعمل على تنبيه من سيقذف إليه ثم طوحه بيدك اليمنى واقذفه له . </a:t>
            </a:r>
            <a:endParaRPr lang="en-US" dirty="0" smtClean="0"/>
          </a:p>
          <a:p>
            <a:endParaRPr lang="ar-EG" dirty="0"/>
          </a:p>
        </p:txBody>
      </p:sp>
      <p:pic>
        <p:nvPicPr>
          <p:cNvPr id="5" name="Picture 2" descr="F:\لوجوالصحة و السلامة.jpg"/>
          <p:cNvPicPr>
            <a:picLocks noChangeAspect="1" noChangeArrowheads="1"/>
          </p:cNvPicPr>
          <p:nvPr/>
        </p:nvPicPr>
        <p:blipFill>
          <a:blip r:embed="rId2" cstate="print"/>
          <a:srcRect/>
          <a:stretch>
            <a:fillRect/>
          </a:stretch>
        </p:blipFill>
        <p:spPr bwMode="auto">
          <a:xfrm>
            <a:off x="309140" y="668337"/>
            <a:ext cx="1291060" cy="1160463"/>
          </a:xfrm>
          <a:prstGeom prst="rect">
            <a:avLst/>
          </a:prstGeom>
          <a:noFill/>
        </p:spPr>
      </p:pic>
      <p:sp>
        <p:nvSpPr>
          <p:cNvPr id="6" name="Footer Placeholder 5"/>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b="1" dirty="0" smtClean="0">
                <a:solidFill>
                  <a:srgbClr val="FF0000"/>
                </a:solidFill>
              </a:rPr>
              <a:t>عقد الحبال</a:t>
            </a:r>
            <a:endParaRPr lang="ar-EG" b="1" dirty="0">
              <a:solidFill>
                <a:srgbClr val="FF0000"/>
              </a:solidFill>
            </a:endParaRPr>
          </a:p>
        </p:txBody>
      </p:sp>
      <p:sp>
        <p:nvSpPr>
          <p:cNvPr id="3" name="Content Placeholder 2"/>
          <p:cNvSpPr>
            <a:spLocks noGrp="1"/>
          </p:cNvSpPr>
          <p:nvPr>
            <p:ph idx="1"/>
          </p:nvPr>
        </p:nvSpPr>
        <p:spPr/>
        <p:txBody>
          <a:bodyPr/>
          <a:lstStyle/>
          <a:p>
            <a:r>
              <a:rPr lang="ar-SA" b="1" dirty="0" smtClean="0"/>
              <a:t>  إن العقد المستخدمة في أعمال الإطفاء والإنقاذ هي كثيرة ، ولذا وجب على الاطفائيين الإلمام الكافي بأنواعها واستعمالاتها واستخداماتها : </a:t>
            </a:r>
            <a:endParaRPr lang="en-US" dirty="0" smtClean="0"/>
          </a:p>
          <a:p>
            <a:r>
              <a:rPr lang="ar-SA" b="1" dirty="0" smtClean="0"/>
              <a:t> </a:t>
            </a:r>
            <a:r>
              <a:rPr lang="ar-SA" b="1" dirty="0" smtClean="0">
                <a:solidFill>
                  <a:srgbClr val="FF0000"/>
                </a:solidFill>
              </a:rPr>
              <a:t> 1 – عقدة شكل (</a:t>
            </a:r>
            <a:r>
              <a:rPr lang="en-US" b="1" dirty="0" smtClean="0">
                <a:solidFill>
                  <a:srgbClr val="FF0000"/>
                </a:solidFill>
              </a:rPr>
              <a:t>8</a:t>
            </a:r>
            <a:r>
              <a:rPr lang="ar-SA" b="1" dirty="0" smtClean="0">
                <a:solidFill>
                  <a:srgbClr val="FF0000"/>
                </a:solidFill>
              </a:rPr>
              <a:t>) بالانجليزي : </a:t>
            </a:r>
            <a:r>
              <a:rPr lang="ar-SA" b="1" dirty="0" smtClean="0"/>
              <a:t>ولربط هذه العقدة برفع الطرف الأخر من الحبل على الثاني ويجلس حول مؤخرة الطرف الثاني ويمرر من الأسفل في داخل حلقة العقد ، وهذه العقدة تستعمل لتلافي الفصل في الحبل . </a:t>
            </a:r>
            <a:endParaRPr lang="en-US" dirty="0" smtClean="0"/>
          </a:p>
          <a:p>
            <a:endParaRPr lang="ar-EG" dirty="0"/>
          </a:p>
        </p:txBody>
      </p:sp>
      <p:pic>
        <p:nvPicPr>
          <p:cNvPr id="4" name="Picture 2" descr="F:\لوجوالصحة و السلامة.jpg"/>
          <p:cNvPicPr>
            <a:picLocks noChangeAspect="1" noChangeArrowheads="1"/>
          </p:cNvPicPr>
          <p:nvPr/>
        </p:nvPicPr>
        <p:blipFill>
          <a:blip r:embed="rId2" cstate="print"/>
          <a:srcRect/>
          <a:stretch>
            <a:fillRect/>
          </a:stretch>
        </p:blipFill>
        <p:spPr bwMode="auto">
          <a:xfrm>
            <a:off x="309140" y="668337"/>
            <a:ext cx="1291060" cy="1160463"/>
          </a:xfrm>
          <a:prstGeom prst="rect">
            <a:avLst/>
          </a:prstGeom>
          <a:noFill/>
        </p:spPr>
      </p:pic>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648200"/>
          </a:xfrm>
        </p:spPr>
        <p:txBody>
          <a:bodyPr>
            <a:normAutofit fontScale="92500"/>
          </a:bodyPr>
          <a:lstStyle/>
          <a:p>
            <a:r>
              <a:rPr lang="ar-SA" b="1" dirty="0" smtClean="0"/>
              <a:t> </a:t>
            </a:r>
            <a:r>
              <a:rPr lang="ar-SA" b="1" dirty="0" smtClean="0">
                <a:solidFill>
                  <a:srgbClr val="FF0000"/>
                </a:solidFill>
              </a:rPr>
              <a:t> 2 – العقدة الشراعية أو عقدة الاتصال : </a:t>
            </a:r>
            <a:r>
              <a:rPr lang="ar-SA" b="1" dirty="0" smtClean="0"/>
              <a:t>وتربط هذه العقدة بالتالي ، الطرف الأيمن من الحبل يأتي فوق الطرف الأيسر ومن تحت الطرف الأيسر من الحبل يأتي الطرف الأيمن ومن الأسفل ، وتستعمل من أجل إيصال حبلين مع بعضهما . </a:t>
            </a:r>
            <a:endParaRPr lang="en-US" dirty="0" smtClean="0"/>
          </a:p>
          <a:p>
            <a:r>
              <a:rPr lang="ar-SA" b="1" dirty="0" smtClean="0">
                <a:solidFill>
                  <a:srgbClr val="FF0000"/>
                </a:solidFill>
              </a:rPr>
              <a:t>  3 – عقدة الكرسي : </a:t>
            </a:r>
            <a:r>
              <a:rPr lang="ar-SA" b="1" dirty="0" smtClean="0"/>
              <a:t>وتتألف هذه العقدة من نصفين من عقدة التثبيت على الأطراف الأخرى من الحبل مقسم من عقدة التثبيت يمر داخل الحلقة من القسم الآخر من الحلقة وتشد وتجذب إلى أسفل الحلقة والقسم الثاني يشد ويجذب إلى الأعلى داخل الحلقة بعد ذالك تسحب هذه الأجزاء إلى الخارج بالطول المطلوب ، لتشكل الساقين للعقدة تأمين لهذه العقدة ، تعمل عقدة التثبيت على طرف كل حلقة لمنع انزلاق الحبل وتستعمل هذه العقدة في عمليات الإنقاذ على انزلاق المصابين من الأعلى للأسفل . </a:t>
            </a:r>
            <a:endParaRPr lang="en-US" dirty="0" smtClean="0"/>
          </a:p>
          <a:p>
            <a:endParaRPr lang="ar-EG" dirty="0"/>
          </a:p>
        </p:txBody>
      </p:sp>
      <p:pic>
        <p:nvPicPr>
          <p:cNvPr id="4" name="Picture 2" descr="F:\لوجوالصحة و السلامة.jpg"/>
          <p:cNvPicPr>
            <a:picLocks noChangeAspect="1" noChangeArrowheads="1"/>
          </p:cNvPicPr>
          <p:nvPr/>
        </p:nvPicPr>
        <p:blipFill>
          <a:blip r:embed="rId2" cstate="print"/>
          <a:srcRect/>
          <a:stretch>
            <a:fillRect/>
          </a:stretch>
        </p:blipFill>
        <p:spPr bwMode="auto">
          <a:xfrm>
            <a:off x="228600" y="457200"/>
            <a:ext cx="1291060" cy="1160463"/>
          </a:xfrm>
          <a:prstGeom prst="rect">
            <a:avLst/>
          </a:prstGeom>
          <a:noFill/>
        </p:spPr>
      </p:pic>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24000"/>
            <a:ext cx="8229600" cy="4648200"/>
          </a:xfrm>
        </p:spPr>
        <p:txBody>
          <a:bodyPr/>
          <a:lstStyle/>
          <a:p>
            <a:r>
              <a:rPr lang="ar-SA" b="1" dirty="0" smtClean="0"/>
              <a:t> </a:t>
            </a:r>
            <a:r>
              <a:rPr lang="ar-SA" b="1" dirty="0" smtClean="0">
                <a:solidFill>
                  <a:srgbClr val="FF0000"/>
                </a:solidFill>
              </a:rPr>
              <a:t> جـ - </a:t>
            </a:r>
            <a:r>
              <a:rPr lang="ar-SA" b="1" u="sng" dirty="0" smtClean="0">
                <a:solidFill>
                  <a:srgbClr val="FF0000"/>
                </a:solidFill>
              </a:rPr>
              <a:t>معدات الرفع والسحب</a:t>
            </a:r>
            <a:r>
              <a:rPr lang="ar-SA" b="1" dirty="0" smtClean="0">
                <a:solidFill>
                  <a:srgbClr val="FF0000"/>
                </a:solidFill>
              </a:rPr>
              <a:t> : </a:t>
            </a:r>
            <a:r>
              <a:rPr lang="ar-SA" b="1" dirty="0" smtClean="0"/>
              <a:t>تختلف معدات الرفع والسحب بحسب أغراضها ، ونذكر منها على وجه الخصوص والأكثر شيوعا في الاستعمال وهي : </a:t>
            </a:r>
            <a:endParaRPr lang="en-US" dirty="0" smtClean="0"/>
          </a:p>
          <a:p>
            <a:r>
              <a:rPr lang="ar-SA" b="1" dirty="0" smtClean="0">
                <a:solidFill>
                  <a:srgbClr val="FF0000"/>
                </a:solidFill>
              </a:rPr>
              <a:t>  1 – التيرفور ( </a:t>
            </a:r>
            <a:r>
              <a:rPr lang="en-US" b="1" dirty="0" smtClean="0">
                <a:solidFill>
                  <a:srgbClr val="FF0000"/>
                </a:solidFill>
              </a:rPr>
              <a:t>TIRFOR</a:t>
            </a:r>
            <a:r>
              <a:rPr lang="ar-SA" b="1" dirty="0" smtClean="0">
                <a:solidFill>
                  <a:srgbClr val="FF0000"/>
                </a:solidFill>
              </a:rPr>
              <a:t> ) : </a:t>
            </a:r>
            <a:r>
              <a:rPr lang="ar-SA" b="1" dirty="0" smtClean="0"/>
              <a:t>وهو جهاز يستخدم في مختلف أغراض الرفع والسحب وأعمال الإنقاذ وجر السيارات في حالات الحوادث ، ويتألف من : </a:t>
            </a:r>
            <a:endParaRPr lang="en-US" dirty="0" smtClean="0"/>
          </a:p>
          <a:p>
            <a:r>
              <a:rPr lang="ar-SA" b="1" dirty="0" smtClean="0"/>
              <a:t>-</a:t>
            </a:r>
            <a:r>
              <a:rPr lang="ar-SA" dirty="0" smtClean="0"/>
              <a:t>   </a:t>
            </a:r>
            <a:r>
              <a:rPr lang="ar-SA" b="1" dirty="0" smtClean="0"/>
              <a:t>جهاز رفع وسحب كامل مجهز بخطاف للربط قابل للدوران في كل الاتجاهات من أجل التثبيت . </a:t>
            </a:r>
            <a:endParaRPr lang="ar-EG" b="1" dirty="0" smtClean="0"/>
          </a:p>
          <a:p>
            <a:r>
              <a:rPr lang="ar-SA" b="1" dirty="0" smtClean="0"/>
              <a:t>-</a:t>
            </a:r>
            <a:r>
              <a:rPr lang="ar-SA" dirty="0" smtClean="0"/>
              <a:t>   </a:t>
            </a:r>
            <a:r>
              <a:rPr lang="ar-SA" b="1" dirty="0" smtClean="0"/>
              <a:t>قضيب متداخل للرفع والسحب . </a:t>
            </a:r>
            <a:endParaRPr lang="en-US" dirty="0" smtClean="0"/>
          </a:p>
          <a:p>
            <a:endParaRPr lang="en-US" dirty="0" smtClean="0"/>
          </a:p>
          <a:p>
            <a:endParaRPr lang="ar-EG" dirty="0"/>
          </a:p>
        </p:txBody>
      </p:sp>
      <p:pic>
        <p:nvPicPr>
          <p:cNvPr id="4" name="Picture 2" descr="F:\لوجوالصحة و السلامة.jpg"/>
          <p:cNvPicPr>
            <a:picLocks noChangeAspect="1" noChangeArrowheads="1"/>
          </p:cNvPicPr>
          <p:nvPr/>
        </p:nvPicPr>
        <p:blipFill>
          <a:blip r:embed="rId2" cstate="print"/>
          <a:srcRect/>
          <a:stretch>
            <a:fillRect/>
          </a:stretch>
        </p:blipFill>
        <p:spPr bwMode="auto">
          <a:xfrm>
            <a:off x="228600" y="457200"/>
            <a:ext cx="1291060" cy="1160463"/>
          </a:xfrm>
          <a:prstGeom prst="rect">
            <a:avLst/>
          </a:prstGeom>
          <a:noFill/>
        </p:spPr>
      </p:pic>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solidFill>
                  <a:srgbClr val="FF0000"/>
                </a:solidFill>
                <a:latin typeface="+mn-lt"/>
              </a:rPr>
              <a:t>1 – الوقاية </a:t>
            </a:r>
            <a:r>
              <a:rPr lang="ar-EG" b="1" dirty="0" smtClean="0">
                <a:solidFill>
                  <a:srgbClr val="FF0000"/>
                </a:solidFill>
                <a:latin typeface="+mn-lt"/>
              </a:rPr>
              <a:t> </a:t>
            </a:r>
            <a:endParaRPr lang="ar-EG" dirty="0">
              <a:solidFill>
                <a:srgbClr val="FF0000"/>
              </a:solidFill>
              <a:latin typeface="+mn-lt"/>
            </a:endParaRPr>
          </a:p>
        </p:txBody>
      </p:sp>
      <p:sp>
        <p:nvSpPr>
          <p:cNvPr id="3" name="Content Placeholder 2"/>
          <p:cNvSpPr>
            <a:spLocks noGrp="1"/>
          </p:cNvSpPr>
          <p:nvPr>
            <p:ph idx="1"/>
          </p:nvPr>
        </p:nvSpPr>
        <p:spPr/>
        <p:txBody>
          <a:bodyPr/>
          <a:lstStyle/>
          <a:p>
            <a:r>
              <a:rPr lang="ar-SA" b="1" dirty="0" smtClean="0"/>
              <a:t>  وهي منع نشوب النار بإزالة أسبابها أو تحديد وحصر تأثيراتها ، فوقاية أي شيء هي الحيلولة دون إصابته بضرر وهذا يمارس قبل وقوع الحادث ، وتتناول النواحي التالية : </a:t>
            </a:r>
            <a:endParaRPr lang="en-US" dirty="0" smtClean="0"/>
          </a:p>
          <a:p>
            <a:r>
              <a:rPr lang="ar-SA" b="1" dirty="0" smtClean="0"/>
              <a:t>-</a:t>
            </a:r>
            <a:r>
              <a:rPr lang="ar-SA" dirty="0" smtClean="0"/>
              <a:t>   </a:t>
            </a:r>
            <a:r>
              <a:rPr lang="ar-SA" b="1" u="sng" dirty="0" smtClean="0">
                <a:solidFill>
                  <a:srgbClr val="FF0000"/>
                </a:solidFill>
              </a:rPr>
              <a:t>دراسة أسباب الحريق </a:t>
            </a:r>
            <a:r>
              <a:rPr lang="ar-SA" b="1" u="sng" dirty="0" smtClean="0"/>
              <a:t>: </a:t>
            </a:r>
            <a:r>
              <a:rPr lang="ar-SA" b="1" dirty="0" smtClean="0"/>
              <a:t>أن السبب العام هو وجود الطاقة دائما تحت شكل حراري  ولهذا السبب فان مصادر الحرارة بأشكالها مهما كان منشؤها يجب أن تدرس بعناية ، ويمكن أن تصنف أسباب الحرائق إلى صنفين : </a:t>
            </a:r>
            <a:endParaRPr lang="en-US" dirty="0" smtClean="0"/>
          </a:p>
          <a:p>
            <a:endParaRPr lang="ar-EG" dirty="0"/>
          </a:p>
        </p:txBody>
      </p:sp>
      <p:pic>
        <p:nvPicPr>
          <p:cNvPr id="4" name="Picture 2" descr="F:\لوجوالصحة و السلامة.jpg"/>
          <p:cNvPicPr>
            <a:picLocks noChangeAspect="1" noChangeArrowheads="1"/>
          </p:cNvPicPr>
          <p:nvPr/>
        </p:nvPicPr>
        <p:blipFill>
          <a:blip r:embed="rId2" cstate="print"/>
          <a:srcRect/>
          <a:stretch>
            <a:fillRect/>
          </a:stretch>
        </p:blipFill>
        <p:spPr bwMode="auto">
          <a:xfrm>
            <a:off x="304800" y="533400"/>
            <a:ext cx="1291060" cy="1160463"/>
          </a:xfrm>
          <a:prstGeom prst="rect">
            <a:avLst/>
          </a:prstGeom>
          <a:noFill/>
        </p:spPr>
      </p:pic>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724400"/>
          </a:xfrm>
        </p:spPr>
        <p:txBody>
          <a:bodyPr>
            <a:normAutofit/>
          </a:bodyPr>
          <a:lstStyle/>
          <a:p>
            <a:r>
              <a:rPr lang="ar-EG" b="1" dirty="0" smtClean="0"/>
              <a:t> </a:t>
            </a:r>
            <a:r>
              <a:rPr lang="ar-SA" b="1" dirty="0" smtClean="0"/>
              <a:t>-</a:t>
            </a:r>
            <a:r>
              <a:rPr lang="ar-SA" dirty="0" smtClean="0"/>
              <a:t>   </a:t>
            </a:r>
            <a:r>
              <a:rPr lang="ar-SA" b="1" dirty="0" smtClean="0"/>
              <a:t>حبل من الفولاذ يختلف طوله حسب أغراض الاستخدام ، وينتهي أحد طرفيه بخطاف والطرف الآخر ذو رأس مسلوب لتسهيل إدخاله في الجهاز ، ويكون الحبل في حالة النقل ملفوفا على بكرة . </a:t>
            </a:r>
            <a:endParaRPr lang="en-US" dirty="0" smtClean="0"/>
          </a:p>
          <a:p>
            <a:r>
              <a:rPr lang="ar-SA" b="1" dirty="0" smtClean="0">
                <a:solidFill>
                  <a:srgbClr val="FF0000"/>
                </a:solidFill>
              </a:rPr>
              <a:t>  2 – </a:t>
            </a:r>
            <a:r>
              <a:rPr lang="ar-EG" b="1" dirty="0" err="1" smtClean="0">
                <a:solidFill>
                  <a:srgbClr val="FF0000"/>
                </a:solidFill>
              </a:rPr>
              <a:t>ال</a:t>
            </a:r>
            <a:r>
              <a:rPr lang="ar-SA" b="1" dirty="0" smtClean="0">
                <a:solidFill>
                  <a:srgbClr val="FF0000"/>
                </a:solidFill>
              </a:rPr>
              <a:t>رافعة الهيدروليكي :</a:t>
            </a:r>
            <a:endParaRPr lang="ar-EG" b="1" dirty="0" smtClean="0">
              <a:solidFill>
                <a:srgbClr val="FF0000"/>
              </a:solidFill>
            </a:endParaRPr>
          </a:p>
          <a:p>
            <a:r>
              <a:rPr lang="ar-SA" b="1" dirty="0" smtClean="0">
                <a:solidFill>
                  <a:srgbClr val="FF0000"/>
                </a:solidFill>
              </a:rPr>
              <a:t> </a:t>
            </a:r>
            <a:r>
              <a:rPr lang="ar-SA" b="1" dirty="0" smtClean="0"/>
              <a:t>وتتألف من رافعة رئيسية تعمل بواسطة الزيت ولها عدة قطع مختلفة بحيث يمكن وصلها مع بعضها للطول المناسب ، وتستخدم غالبا في عمليات إنقاذ الأشخاص في حوادث السيارات وفتح الأبواب وغيرها من الاستعمالات . </a:t>
            </a:r>
            <a:endParaRPr lang="en-US" dirty="0" smtClean="0"/>
          </a:p>
          <a:p>
            <a:endParaRPr lang="ar-EG" dirty="0"/>
          </a:p>
        </p:txBody>
      </p:sp>
      <p:sp>
        <p:nvSpPr>
          <p:cNvPr id="5" name="Content Placeholder 2"/>
          <p:cNvSpPr txBox="1">
            <a:spLocks/>
          </p:cNvSpPr>
          <p:nvPr/>
        </p:nvSpPr>
        <p:spPr>
          <a:xfrm>
            <a:off x="685800" y="1524000"/>
            <a:ext cx="8229600" cy="4648200"/>
          </a:xfrm>
          <a:prstGeom prst="rect">
            <a:avLst/>
          </a:prstGeom>
        </p:spPr>
        <p:txBody>
          <a:bodyPr vert="horz">
            <a:normAutofit/>
          </a:bodyPr>
          <a:lstStyle/>
          <a:p>
            <a:pPr marL="365760" marR="0" lvl="0" indent="-256032" algn="r" defTabSz="914400" rtl="1" eaLnBrk="1" fontAlgn="auto" latinLnBrk="0" hangingPunct="1">
              <a:lnSpc>
                <a:spcPct val="100000"/>
              </a:lnSpc>
              <a:spcBef>
                <a:spcPts val="300"/>
              </a:spcBef>
              <a:spcAft>
                <a:spcPts val="0"/>
              </a:spcAft>
              <a:buClr>
                <a:schemeClr val="accent3"/>
              </a:buClr>
              <a:buSzTx/>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r" defTabSz="914400" rtl="1" eaLnBrk="1" fontAlgn="auto" latinLnBrk="0" hangingPunct="1">
              <a:lnSpc>
                <a:spcPct val="100000"/>
              </a:lnSpc>
              <a:spcBef>
                <a:spcPts val="300"/>
              </a:spcBef>
              <a:spcAft>
                <a:spcPts val="0"/>
              </a:spcAft>
              <a:buClr>
                <a:schemeClr val="accent3"/>
              </a:buClr>
              <a:buSzTx/>
              <a:buFont typeface="Georgia"/>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r" defTabSz="914400" rtl="1" eaLnBrk="1" fontAlgn="auto" latinLnBrk="0" hangingPunct="1">
              <a:lnSpc>
                <a:spcPct val="100000"/>
              </a:lnSpc>
              <a:spcBef>
                <a:spcPts val="300"/>
              </a:spcBef>
              <a:spcAft>
                <a:spcPts val="0"/>
              </a:spcAft>
              <a:buClr>
                <a:schemeClr val="accent3"/>
              </a:buClr>
              <a:buSzTx/>
              <a:buFont typeface="Georgia"/>
              <a:buChar char="•"/>
              <a:tabLst/>
              <a:defRPr/>
            </a:pPr>
            <a:endParaRPr kumimoji="0" lang="ar-EG" sz="28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2" descr="F:\لوجوالصحة و السلامة.jpg"/>
          <p:cNvPicPr>
            <a:picLocks noChangeAspect="1" noChangeArrowheads="1"/>
          </p:cNvPicPr>
          <p:nvPr/>
        </p:nvPicPr>
        <p:blipFill>
          <a:blip r:embed="rId2" cstate="print"/>
          <a:srcRect/>
          <a:stretch>
            <a:fillRect/>
          </a:stretch>
        </p:blipFill>
        <p:spPr bwMode="auto">
          <a:xfrm>
            <a:off x="228600" y="457200"/>
            <a:ext cx="1291060" cy="1160463"/>
          </a:xfrm>
          <a:prstGeom prst="rect">
            <a:avLst/>
          </a:prstGeom>
          <a:noFill/>
        </p:spPr>
      </p:pic>
      <p:sp>
        <p:nvSpPr>
          <p:cNvPr id="8" name="Footer Placeholder 7"/>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0"/>
            <a:ext cx="8229600" cy="4648200"/>
          </a:xfrm>
        </p:spPr>
        <p:txBody>
          <a:bodyPr>
            <a:normAutofit lnSpcReduction="10000"/>
          </a:bodyPr>
          <a:lstStyle/>
          <a:p>
            <a:r>
              <a:rPr lang="ar-SA" b="1" dirty="0" smtClean="0">
                <a:solidFill>
                  <a:srgbClr val="FF0000"/>
                </a:solidFill>
              </a:rPr>
              <a:t>  3 - الوسائد الهوائية ( </a:t>
            </a:r>
            <a:r>
              <a:rPr lang="en-US" b="1" dirty="0" smtClean="0">
                <a:solidFill>
                  <a:srgbClr val="FF0000"/>
                </a:solidFill>
              </a:rPr>
              <a:t>KLEBER </a:t>
            </a:r>
            <a:r>
              <a:rPr lang="ar-SA" b="1" dirty="0" smtClean="0">
                <a:solidFill>
                  <a:srgbClr val="FF0000"/>
                </a:solidFill>
              </a:rPr>
              <a:t>–</a:t>
            </a:r>
            <a:r>
              <a:rPr lang="en-US" b="1" dirty="0" smtClean="0">
                <a:solidFill>
                  <a:srgbClr val="FF0000"/>
                </a:solidFill>
              </a:rPr>
              <a:t> COLOMB</a:t>
            </a:r>
            <a:r>
              <a:rPr lang="ar-SA" b="1" dirty="0" smtClean="0">
                <a:solidFill>
                  <a:srgbClr val="FF0000"/>
                </a:solidFill>
              </a:rPr>
              <a:t> ) : </a:t>
            </a:r>
            <a:r>
              <a:rPr lang="ar-SA" b="1" dirty="0" smtClean="0"/>
              <a:t>وتستخدم في أغراض أعمال الإنقاذ الشاقة المختلفة من أجل التدعيم والرفع ، وإزاحة الأثقال وضغطها وتتألف من أسلاك فولاذيه وصفائح من الكوتشوك الكتيم ، وتعمل هذه الأسلاك على تدعيم الوسادة وتحقيق أعلى نتائج فائقة من المقاومة بينما الكوتشوك يحقق العزل ، ويجرى نفخ هذه الوسائد بالهواء من اسطوانة مضغوطة ، وتستخدم الوسائد الهوائية بأمان فوق الرمال والأوحال التي يتعذر فيها استعمال الروافع العادية ، على أن يستخدم الحد الأقصى للمساحة الحاملة ، ويراعي أن لا</a:t>
            </a:r>
            <a:r>
              <a:rPr lang="ar-EG" b="1" dirty="0" smtClean="0"/>
              <a:t> </a:t>
            </a:r>
            <a:r>
              <a:rPr lang="ar-SA" b="1" dirty="0" smtClean="0"/>
              <a:t>تكون فوق أو تحت أشياء حادة أو مدببة ولذا يستعان بقطع من العوارض الخشبية ، ويكون صمام النفخ بارز في هذه الإثناء بطريقة يسهل عملية النفخ . </a:t>
            </a:r>
            <a:endParaRPr lang="en-US" dirty="0" smtClean="0"/>
          </a:p>
          <a:p>
            <a:endParaRPr lang="ar-EG" dirty="0"/>
          </a:p>
        </p:txBody>
      </p:sp>
      <p:pic>
        <p:nvPicPr>
          <p:cNvPr id="4" name="Picture 2" descr="F:\لوجوالصحة و السلامة.jpg"/>
          <p:cNvPicPr>
            <a:picLocks noChangeAspect="1" noChangeArrowheads="1"/>
          </p:cNvPicPr>
          <p:nvPr/>
        </p:nvPicPr>
        <p:blipFill>
          <a:blip r:embed="rId2" cstate="print"/>
          <a:srcRect/>
          <a:stretch>
            <a:fillRect/>
          </a:stretch>
        </p:blipFill>
        <p:spPr bwMode="auto">
          <a:xfrm>
            <a:off x="228600" y="457200"/>
            <a:ext cx="1291060" cy="1160463"/>
          </a:xfrm>
          <a:prstGeom prst="rect">
            <a:avLst/>
          </a:prstGeom>
          <a:noFill/>
        </p:spPr>
      </p:pic>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447800"/>
            <a:ext cx="8229600" cy="1066800"/>
          </a:xfrm>
        </p:spPr>
        <p:txBody>
          <a:bodyPr>
            <a:normAutofit/>
          </a:bodyPr>
          <a:lstStyle/>
          <a:p>
            <a:pPr algn="ctr"/>
            <a:r>
              <a:rPr lang="ar-SA" sz="4400" b="1" dirty="0" smtClean="0">
                <a:solidFill>
                  <a:srgbClr val="FF0000"/>
                </a:solidFill>
                <a:cs typeface="+mn-cs"/>
              </a:rPr>
              <a:t>معدات القطع</a:t>
            </a:r>
            <a:endParaRPr lang="ar-EG" sz="4400" dirty="0">
              <a:solidFill>
                <a:srgbClr val="FF0000"/>
              </a:solidFill>
              <a:cs typeface="+mn-cs"/>
            </a:endParaRPr>
          </a:p>
        </p:txBody>
      </p:sp>
      <p:sp>
        <p:nvSpPr>
          <p:cNvPr id="3" name="Content Placeholder 2"/>
          <p:cNvSpPr>
            <a:spLocks noGrp="1"/>
          </p:cNvSpPr>
          <p:nvPr>
            <p:ph idx="1"/>
          </p:nvPr>
        </p:nvSpPr>
        <p:spPr>
          <a:xfrm>
            <a:off x="533400" y="2532888"/>
            <a:ext cx="8229600" cy="3791712"/>
          </a:xfrm>
        </p:spPr>
        <p:txBody>
          <a:bodyPr/>
          <a:lstStyle/>
          <a:p>
            <a:r>
              <a:rPr lang="ar-SA" b="1" dirty="0" smtClean="0"/>
              <a:t>  د – </a:t>
            </a:r>
            <a:r>
              <a:rPr lang="ar-SA" b="1" u="sng" dirty="0" smtClean="0"/>
              <a:t>معدات القطع</a:t>
            </a:r>
            <a:r>
              <a:rPr lang="ar-SA" b="1" dirty="0" smtClean="0"/>
              <a:t> :</a:t>
            </a:r>
            <a:endParaRPr lang="ar-EG" b="1" dirty="0" smtClean="0"/>
          </a:p>
          <a:p>
            <a:r>
              <a:rPr lang="ar-SA" b="1" dirty="0" smtClean="0"/>
              <a:t> وهناك عدة معدات تستخدم لقطع المعادن بأشكال مختلفة منها : </a:t>
            </a:r>
            <a:endParaRPr lang="en-US" dirty="0" smtClean="0"/>
          </a:p>
          <a:p>
            <a:r>
              <a:rPr lang="ar-SA" b="1" dirty="0" smtClean="0"/>
              <a:t>  1 – المناشير الآلية . </a:t>
            </a:r>
            <a:endParaRPr lang="en-US" dirty="0" smtClean="0"/>
          </a:p>
          <a:p>
            <a:r>
              <a:rPr lang="ar-SA" b="1" dirty="0" smtClean="0"/>
              <a:t>  2 – مقصات القطع . </a:t>
            </a:r>
            <a:endParaRPr lang="en-US" dirty="0" smtClean="0"/>
          </a:p>
          <a:p>
            <a:r>
              <a:rPr lang="ar-SA" b="1" dirty="0" smtClean="0"/>
              <a:t>  3 – جهاز القطع بالأوكسجين . </a:t>
            </a:r>
            <a:endParaRPr lang="en-US" dirty="0" smtClean="0"/>
          </a:p>
          <a:p>
            <a:r>
              <a:rPr lang="ar-SA" b="1" dirty="0" smtClean="0"/>
              <a:t>  4 – جهاز القطع بالهواء المضغوط . </a:t>
            </a:r>
            <a:endParaRPr lang="en-US" dirty="0" smtClean="0"/>
          </a:p>
          <a:p>
            <a:endParaRPr lang="ar-EG" dirty="0"/>
          </a:p>
        </p:txBody>
      </p:sp>
      <p:pic>
        <p:nvPicPr>
          <p:cNvPr id="4" name="Picture 2" descr="F:\لوجوالصحة و السلامة.jpg"/>
          <p:cNvPicPr>
            <a:picLocks noChangeAspect="1" noChangeArrowheads="1"/>
          </p:cNvPicPr>
          <p:nvPr/>
        </p:nvPicPr>
        <p:blipFill>
          <a:blip r:embed="rId2" cstate="print"/>
          <a:srcRect/>
          <a:stretch>
            <a:fillRect/>
          </a:stretch>
        </p:blipFill>
        <p:spPr bwMode="auto">
          <a:xfrm>
            <a:off x="385340" y="592137"/>
            <a:ext cx="1291060" cy="1160463"/>
          </a:xfrm>
          <a:prstGeom prst="rect">
            <a:avLst/>
          </a:prstGeom>
          <a:noFill/>
        </p:spPr>
      </p:pic>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b="1" dirty="0" smtClean="0"/>
              <a:t>  </a:t>
            </a:r>
            <a:r>
              <a:rPr lang="ar-SA" b="1" dirty="0" smtClean="0">
                <a:solidFill>
                  <a:srgbClr val="FF0000"/>
                </a:solidFill>
                <a:cs typeface="+mn-cs"/>
              </a:rPr>
              <a:t>طرق وأعمال إنقاذ الأشخاص المصابين </a:t>
            </a:r>
            <a:r>
              <a:rPr lang="en-US" b="1" dirty="0" smtClean="0"/>
              <a:t> </a:t>
            </a:r>
            <a:r>
              <a:rPr lang="en-US" dirty="0" smtClean="0"/>
              <a:t/>
            </a:r>
            <a:br>
              <a:rPr lang="en-US" dirty="0" smtClean="0"/>
            </a:br>
            <a:endParaRPr lang="ar-EG" dirty="0"/>
          </a:p>
        </p:txBody>
      </p:sp>
      <p:sp>
        <p:nvSpPr>
          <p:cNvPr id="3" name="Content Placeholder 2"/>
          <p:cNvSpPr>
            <a:spLocks noGrp="1"/>
          </p:cNvSpPr>
          <p:nvPr>
            <p:ph idx="1"/>
          </p:nvPr>
        </p:nvSpPr>
        <p:spPr>
          <a:xfrm>
            <a:off x="457200" y="2209800"/>
            <a:ext cx="8229600" cy="3733800"/>
          </a:xfrm>
        </p:spPr>
        <p:txBody>
          <a:bodyPr/>
          <a:lstStyle/>
          <a:p>
            <a:r>
              <a:rPr lang="ar-SA" b="1" dirty="0" smtClean="0"/>
              <a:t>  في أعمال الإنقاذ تجب أن تجري عملية نقل الأشخاص بعناية فائقة من السرعة ، وفي بعض الأحيان </a:t>
            </a:r>
            <a:r>
              <a:rPr lang="ar-EG" b="1" dirty="0" smtClean="0"/>
              <a:t>لا </a:t>
            </a:r>
            <a:r>
              <a:rPr lang="ar-SA" b="1" dirty="0" smtClean="0"/>
              <a:t>يوجد متسع من الوقت للامساك بالشخص وسحبه ووضعه في أمان </a:t>
            </a:r>
            <a:r>
              <a:rPr lang="ar-EG" b="1" dirty="0" smtClean="0"/>
              <a:t>.</a:t>
            </a:r>
          </a:p>
          <a:p>
            <a:r>
              <a:rPr lang="ar-SA" b="1" dirty="0" smtClean="0"/>
              <a:t>فيما يلي نذكر الأساليب المختلفة التي تمكن الاطفائيين من تطبيقها بأمان ، مع بذل الجهد قدر الإمكان لإنقاذ الأشخاص المصابين بجروح وأن هذه الوسائل تختلف تبعا لحال الأشخاص والمسافة المراد قطعها ، والوقت اللازم لإنقاذهم والظروف التي يوجد فيها الأشخاص </a:t>
            </a:r>
            <a:r>
              <a:rPr lang="ar-EG" b="1" dirty="0" smtClean="0"/>
              <a:t> .</a:t>
            </a:r>
            <a:endParaRPr lang="ar-EG" dirty="0"/>
          </a:p>
        </p:txBody>
      </p:sp>
      <p:pic>
        <p:nvPicPr>
          <p:cNvPr id="4" name="Picture 2" descr="F:\لوجوالصحة و السلامة.jpg"/>
          <p:cNvPicPr>
            <a:picLocks noChangeAspect="1" noChangeArrowheads="1"/>
          </p:cNvPicPr>
          <p:nvPr/>
        </p:nvPicPr>
        <p:blipFill>
          <a:blip r:embed="rId2" cstate="print"/>
          <a:srcRect/>
          <a:stretch>
            <a:fillRect/>
          </a:stretch>
        </p:blipFill>
        <p:spPr bwMode="auto">
          <a:xfrm>
            <a:off x="385340" y="592137"/>
            <a:ext cx="1291060" cy="1160463"/>
          </a:xfrm>
          <a:prstGeom prst="rect">
            <a:avLst/>
          </a:prstGeom>
          <a:noFill/>
        </p:spPr>
      </p:pic>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solidFill>
                  <a:srgbClr val="FF0000"/>
                </a:solidFill>
              </a:rPr>
              <a:t>طرق </a:t>
            </a:r>
            <a:r>
              <a:rPr lang="ar-EG" b="1" dirty="0" smtClean="0">
                <a:solidFill>
                  <a:srgbClr val="FF0000"/>
                </a:solidFill>
              </a:rPr>
              <a:t>الا</a:t>
            </a:r>
            <a:r>
              <a:rPr lang="ar-SA" b="1" dirty="0" smtClean="0">
                <a:solidFill>
                  <a:srgbClr val="FF0000"/>
                </a:solidFill>
              </a:rPr>
              <a:t>نقاذ</a:t>
            </a:r>
            <a:endParaRPr lang="ar-EG" dirty="0"/>
          </a:p>
        </p:txBody>
      </p:sp>
      <p:sp>
        <p:nvSpPr>
          <p:cNvPr id="3" name="Content Placeholder 2"/>
          <p:cNvSpPr>
            <a:spLocks noGrp="1"/>
          </p:cNvSpPr>
          <p:nvPr>
            <p:ph idx="1"/>
          </p:nvPr>
        </p:nvSpPr>
        <p:spPr/>
        <p:txBody>
          <a:bodyPr/>
          <a:lstStyle/>
          <a:p>
            <a:r>
              <a:rPr lang="ar-SA" b="1" dirty="0" smtClean="0"/>
              <a:t>  1 – </a:t>
            </a:r>
            <a:r>
              <a:rPr lang="ar-SA" b="1" dirty="0" smtClean="0">
                <a:solidFill>
                  <a:srgbClr val="FF0000"/>
                </a:solidFill>
              </a:rPr>
              <a:t>نقل شخص بواسطة إطفائي واحد : </a:t>
            </a:r>
            <a:endParaRPr lang="en-US" dirty="0" smtClean="0">
              <a:solidFill>
                <a:srgbClr val="FF0000"/>
              </a:solidFill>
            </a:endParaRPr>
          </a:p>
          <a:p>
            <a:r>
              <a:rPr lang="ar-SA" b="1" dirty="0" smtClean="0"/>
              <a:t>-</a:t>
            </a:r>
            <a:r>
              <a:rPr lang="ar-SA" dirty="0" smtClean="0"/>
              <a:t>   </a:t>
            </a:r>
            <a:r>
              <a:rPr lang="ar-SA" b="1" dirty="0" smtClean="0">
                <a:solidFill>
                  <a:srgbClr val="FF0000"/>
                </a:solidFill>
              </a:rPr>
              <a:t>بين الذراعين : </a:t>
            </a:r>
            <a:r>
              <a:rPr lang="ar-SA" b="1" dirty="0" smtClean="0"/>
              <a:t>ارفع الشخص بتمرير الذراع تحت الكليتين والآخر تحت الفخذ ويمكن أن يساعد الشخص نفسه عند الحاجة بالإمساك برقبة الاطفائي ، والنقل هذا يكون متعبا ولا</a:t>
            </a:r>
            <a:r>
              <a:rPr lang="ar-EG" b="1" dirty="0" smtClean="0"/>
              <a:t> </a:t>
            </a:r>
            <a:r>
              <a:rPr lang="ar-SA" b="1" dirty="0" smtClean="0"/>
              <a:t>يسمح باجتياز مسافة طويلة . </a:t>
            </a:r>
            <a:endParaRPr lang="en-US" dirty="0" smtClean="0"/>
          </a:p>
          <a:p>
            <a:r>
              <a:rPr lang="ar-SA" b="1" dirty="0" smtClean="0"/>
              <a:t>-</a:t>
            </a:r>
            <a:r>
              <a:rPr lang="ar-SA" dirty="0" smtClean="0"/>
              <a:t>  </a:t>
            </a:r>
            <a:r>
              <a:rPr lang="ar-SA" dirty="0" smtClean="0">
                <a:solidFill>
                  <a:srgbClr val="FF0000"/>
                </a:solidFill>
              </a:rPr>
              <a:t> </a:t>
            </a:r>
            <a:r>
              <a:rPr lang="ar-SA" b="1" dirty="0" smtClean="0">
                <a:solidFill>
                  <a:srgbClr val="FF0000"/>
                </a:solidFill>
              </a:rPr>
              <a:t>على الظهر : </a:t>
            </a:r>
            <a:r>
              <a:rPr lang="ar-SA" b="1" dirty="0" smtClean="0"/>
              <a:t>أحمل الشخص وهو في حال الجلوس أو الوقوف بحيث ينحني الاطفائي ثم يمسك الشخص بذراعيه حول رقبته وينهض به ويسند أرجله من تحت الركبة ، وهذه العملية تستدعي مساعدة الشخص المنقذ . </a:t>
            </a:r>
            <a:endParaRPr lang="en-US" dirty="0" smtClean="0"/>
          </a:p>
          <a:p>
            <a:endParaRPr lang="ar-EG" dirty="0"/>
          </a:p>
        </p:txBody>
      </p:sp>
      <p:pic>
        <p:nvPicPr>
          <p:cNvPr id="4" name="Picture 2" descr="F:\لوجوالصحة و السلامة.jpg"/>
          <p:cNvPicPr>
            <a:picLocks noChangeAspect="1" noChangeArrowheads="1"/>
          </p:cNvPicPr>
          <p:nvPr/>
        </p:nvPicPr>
        <p:blipFill>
          <a:blip r:embed="rId2" cstate="print"/>
          <a:srcRect/>
          <a:stretch>
            <a:fillRect/>
          </a:stretch>
        </p:blipFill>
        <p:spPr bwMode="auto">
          <a:xfrm>
            <a:off x="461540" y="744537"/>
            <a:ext cx="1291060" cy="1160463"/>
          </a:xfrm>
          <a:prstGeom prst="rect">
            <a:avLst/>
          </a:prstGeom>
          <a:noFill/>
        </p:spPr>
      </p:pic>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3600" b="1" dirty="0" smtClean="0">
                <a:solidFill>
                  <a:srgbClr val="FF0000"/>
                </a:solidFill>
                <a:latin typeface="Arial" pitchFamily="34" charset="0"/>
                <a:cs typeface="Arial" pitchFamily="34" charset="0"/>
              </a:rPr>
              <a:t>نقل شخص بواسطة إطفائي واحد :</a:t>
            </a:r>
            <a:endParaRPr lang="ar-EG" sz="3600" dirty="0">
              <a:latin typeface="Arial" pitchFamily="34" charset="0"/>
              <a:cs typeface="Arial" pitchFamily="34" charset="0"/>
            </a:endParaRPr>
          </a:p>
        </p:txBody>
      </p:sp>
      <p:sp>
        <p:nvSpPr>
          <p:cNvPr id="3" name="Content Placeholder 2"/>
          <p:cNvSpPr>
            <a:spLocks noGrp="1"/>
          </p:cNvSpPr>
          <p:nvPr>
            <p:ph idx="1"/>
          </p:nvPr>
        </p:nvSpPr>
        <p:spPr/>
        <p:txBody>
          <a:bodyPr>
            <a:normAutofit lnSpcReduction="10000"/>
          </a:bodyPr>
          <a:lstStyle/>
          <a:p>
            <a:r>
              <a:rPr lang="ar-SA" b="1" dirty="0" smtClean="0">
                <a:solidFill>
                  <a:srgbClr val="FF0000"/>
                </a:solidFill>
              </a:rPr>
              <a:t>على الكتف : </a:t>
            </a:r>
            <a:r>
              <a:rPr lang="ar-SA" b="1" dirty="0" smtClean="0"/>
              <a:t>أحمل الشخص على أحد الكتفين وأمسكه ، وهذه الطريقة أكثر سهولة من السابقة حيث تمكن الاطفائي من نقل الشخص لمسافة كبيرة جدا كما تكون احدي يديه طليقة تمكن من فتح الأبواب والنوافذ وإبعاد الحواجز ومسك سياج السلم </a:t>
            </a:r>
            <a:endParaRPr lang="en-US" dirty="0" smtClean="0"/>
          </a:p>
          <a:p>
            <a:r>
              <a:rPr lang="ar-SA" b="1" dirty="0" smtClean="0"/>
              <a:t>-</a:t>
            </a:r>
            <a:r>
              <a:rPr lang="ar-SA" dirty="0" smtClean="0"/>
              <a:t>   </a:t>
            </a:r>
            <a:r>
              <a:rPr lang="ar-SA" b="1" dirty="0" smtClean="0">
                <a:solidFill>
                  <a:srgbClr val="FF0000"/>
                </a:solidFill>
              </a:rPr>
              <a:t>على الرقبة : </a:t>
            </a:r>
            <a:r>
              <a:rPr lang="ar-SA" b="1" dirty="0" smtClean="0"/>
              <a:t>ينحني الشخص المحمول على الكتف بخفة ويوضع بالعرض على الرقبة إذا كانت أرجله على الجهة اليمنى ، مرر الذراع الأيمن بين أرجله وأمسك برسغ يده اليمنى ، وتبقى يد الاطفائي طليقة ، وهذه الطريقة عملية لا</a:t>
            </a:r>
            <a:r>
              <a:rPr lang="ar-EG" b="1" dirty="0" smtClean="0"/>
              <a:t> </a:t>
            </a:r>
            <a:r>
              <a:rPr lang="ar-SA" b="1" dirty="0" smtClean="0"/>
              <a:t>تتعب الاطفائي بسرعة وتحفظ المصاب على الرقبة بطريقة أفضل ولكن يجب الانتباه إلى عدم اصطدام رأس الضحية بشيء . </a:t>
            </a:r>
            <a:endParaRPr lang="en-US" dirty="0" smtClean="0"/>
          </a:p>
          <a:p>
            <a:endParaRPr lang="ar-EG" dirty="0"/>
          </a:p>
        </p:txBody>
      </p:sp>
      <p:pic>
        <p:nvPicPr>
          <p:cNvPr id="4" name="Picture 2" descr="F:\لوجوالصحة و السلامة.jpg"/>
          <p:cNvPicPr>
            <a:picLocks noChangeAspect="1" noChangeArrowheads="1"/>
          </p:cNvPicPr>
          <p:nvPr/>
        </p:nvPicPr>
        <p:blipFill>
          <a:blip r:embed="rId2" cstate="print"/>
          <a:srcRect/>
          <a:stretch>
            <a:fillRect/>
          </a:stretch>
        </p:blipFill>
        <p:spPr bwMode="auto">
          <a:xfrm>
            <a:off x="461540" y="744537"/>
            <a:ext cx="1291060" cy="1160463"/>
          </a:xfrm>
          <a:prstGeom prst="rect">
            <a:avLst/>
          </a:prstGeom>
          <a:noFill/>
        </p:spPr>
      </p:pic>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solidFill>
                  <a:srgbClr val="FF0000"/>
                </a:solidFill>
                <a:latin typeface="Arial" pitchFamily="34" charset="0"/>
                <a:cs typeface="Arial" pitchFamily="34" charset="0"/>
              </a:rPr>
              <a:t>نقل شخص بواسطة إطفائي واحد </a:t>
            </a:r>
            <a:r>
              <a:rPr lang="ar-EG" b="1" dirty="0" smtClean="0">
                <a:solidFill>
                  <a:srgbClr val="FF0000"/>
                </a:solidFill>
                <a:latin typeface="Arial" pitchFamily="34" charset="0"/>
                <a:cs typeface="Arial" pitchFamily="34" charset="0"/>
              </a:rPr>
              <a:t> </a:t>
            </a:r>
            <a:endParaRPr lang="ar-EG" dirty="0"/>
          </a:p>
        </p:txBody>
      </p:sp>
      <p:sp>
        <p:nvSpPr>
          <p:cNvPr id="3" name="Content Placeholder 2"/>
          <p:cNvSpPr>
            <a:spLocks noGrp="1"/>
          </p:cNvSpPr>
          <p:nvPr>
            <p:ph idx="1"/>
          </p:nvPr>
        </p:nvSpPr>
        <p:spPr>
          <a:xfrm>
            <a:off x="457200" y="2249424"/>
            <a:ext cx="8229600" cy="3617976"/>
          </a:xfrm>
        </p:spPr>
        <p:txBody>
          <a:bodyPr/>
          <a:lstStyle/>
          <a:p>
            <a:r>
              <a:rPr lang="ar-SA" b="1" dirty="0" smtClean="0">
                <a:solidFill>
                  <a:srgbClr val="FF0000"/>
                </a:solidFill>
              </a:rPr>
              <a:t>-</a:t>
            </a:r>
            <a:r>
              <a:rPr lang="ar-SA" dirty="0" smtClean="0">
                <a:solidFill>
                  <a:srgbClr val="FF0000"/>
                </a:solidFill>
              </a:rPr>
              <a:t>   </a:t>
            </a:r>
            <a:r>
              <a:rPr lang="ar-SA" b="1" dirty="0" smtClean="0">
                <a:solidFill>
                  <a:srgbClr val="FF0000"/>
                </a:solidFill>
              </a:rPr>
              <a:t>بواسطة السحب : </a:t>
            </a:r>
            <a:r>
              <a:rPr lang="ar-SA" b="1" dirty="0" smtClean="0"/>
              <a:t>أجلس الشخص مع مسكه من خلف الكتفين ومرر الذراعين من تحت الإبطين واشبك يدك على صدره ، وارفع المصاب بخفة مع إزاحتها من مكانها بجر رجليه على الأرض ، في الحالات الضرورية اسحب المصاب من رجليه وذراعيه أو من حزامه ، وعندما يكون الوضع الواقف لا</a:t>
            </a:r>
            <a:r>
              <a:rPr lang="ar-EG" b="1" dirty="0" smtClean="0"/>
              <a:t> </a:t>
            </a:r>
            <a:r>
              <a:rPr lang="ar-SA" b="1" dirty="0" smtClean="0"/>
              <a:t>يسمح بذالك اربط يدي الشخص المغمى عليه ثم انبطح عليه بأطرافك الأربعة مع تمرير ذراعيه حول رقبتك ، ثم سحبه . </a:t>
            </a:r>
            <a:endParaRPr lang="en-US" dirty="0" smtClean="0"/>
          </a:p>
          <a:p>
            <a:endParaRPr lang="ar-EG" dirty="0"/>
          </a:p>
        </p:txBody>
      </p:sp>
      <p:pic>
        <p:nvPicPr>
          <p:cNvPr id="5" name="Picture 2" descr="F:\لوجوالصحة و السلامة.jpg"/>
          <p:cNvPicPr>
            <a:picLocks noChangeAspect="1" noChangeArrowheads="1"/>
          </p:cNvPicPr>
          <p:nvPr/>
        </p:nvPicPr>
        <p:blipFill>
          <a:blip r:embed="rId2" cstate="print"/>
          <a:srcRect/>
          <a:stretch>
            <a:fillRect/>
          </a:stretch>
        </p:blipFill>
        <p:spPr bwMode="auto">
          <a:xfrm>
            <a:off x="461540" y="744537"/>
            <a:ext cx="1291060" cy="1160463"/>
          </a:xfrm>
          <a:prstGeom prst="rect">
            <a:avLst/>
          </a:prstGeom>
          <a:noFill/>
        </p:spPr>
      </p:pic>
      <p:sp>
        <p:nvSpPr>
          <p:cNvPr id="6" name="Footer Placeholder 5"/>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EG" b="1" dirty="0" smtClean="0">
                <a:solidFill>
                  <a:srgbClr val="FF0000"/>
                </a:solidFill>
                <a:latin typeface="Arial" pitchFamily="34" charset="0"/>
                <a:cs typeface="Arial" pitchFamily="34" charset="0"/>
              </a:rPr>
              <a:t> </a:t>
            </a:r>
            <a:r>
              <a:rPr lang="ar-SA" b="1" dirty="0" smtClean="0">
                <a:solidFill>
                  <a:srgbClr val="FF0000"/>
                </a:solidFill>
                <a:latin typeface="Arial" pitchFamily="34" charset="0"/>
                <a:cs typeface="Arial" pitchFamily="34" charset="0"/>
              </a:rPr>
              <a:t>نقل المصاب بواسطة أثنين من الاطفائيين</a:t>
            </a:r>
            <a:endParaRPr lang="ar-EG" b="1" dirty="0" smtClean="0">
              <a:solidFill>
                <a:srgbClr val="FF0000"/>
              </a:solidFill>
              <a:latin typeface="Arial" pitchFamily="34" charset="0"/>
              <a:cs typeface="Arial" pitchFamily="34" charset="0"/>
            </a:endParaRPr>
          </a:p>
        </p:txBody>
      </p:sp>
      <p:sp>
        <p:nvSpPr>
          <p:cNvPr id="3" name="Content Placeholder 2"/>
          <p:cNvSpPr>
            <a:spLocks noGrp="1"/>
          </p:cNvSpPr>
          <p:nvPr>
            <p:ph idx="1"/>
          </p:nvPr>
        </p:nvSpPr>
        <p:spPr/>
        <p:txBody>
          <a:bodyPr/>
          <a:lstStyle/>
          <a:p>
            <a:r>
              <a:rPr lang="ar-SA" b="1" dirty="0" smtClean="0"/>
              <a:t>-</a:t>
            </a:r>
            <a:r>
              <a:rPr lang="ar-SA" dirty="0" smtClean="0"/>
              <a:t>   </a:t>
            </a:r>
            <a:r>
              <a:rPr lang="ar-SA" b="1" dirty="0" smtClean="0">
                <a:solidFill>
                  <a:srgbClr val="FF0000"/>
                </a:solidFill>
              </a:rPr>
              <a:t>أمساك الشخص من أطرافه : </a:t>
            </a:r>
            <a:r>
              <a:rPr lang="ar-SA" b="1" dirty="0" smtClean="0"/>
              <a:t>وذالك برفع أحداهما رأسه ثم جذعه مارا بذراعيه تحت الإبطين ويشبكهما أمام صدر المصاب ويقف الأخر بين الرجلين ممسكا به من تحت الركبة . </a:t>
            </a:r>
            <a:endParaRPr lang="en-US" dirty="0" smtClean="0"/>
          </a:p>
          <a:p>
            <a:r>
              <a:rPr lang="ar-SA" b="1" dirty="0" smtClean="0"/>
              <a:t>-</a:t>
            </a:r>
            <a:r>
              <a:rPr lang="ar-SA" dirty="0" smtClean="0"/>
              <a:t>   </a:t>
            </a:r>
            <a:r>
              <a:rPr lang="ar-SA" b="1" dirty="0" smtClean="0">
                <a:solidFill>
                  <a:srgbClr val="FF0000"/>
                </a:solidFill>
              </a:rPr>
              <a:t>إمساك الشخص من جانبيه : </a:t>
            </a:r>
            <a:r>
              <a:rPr lang="ar-SA" b="1" dirty="0" smtClean="0"/>
              <a:t>يقف الاطفائي الأول على يمين الشخص والآخر على يساره ويضعان ركبتيهما على الأرض ويمرران ساعديهما تحت فخذي وإبطي المصاب ويمسكان بقبضتيهما إذا كان باستطاعة الشخص أن يساعد نفسه فيمسك بهما سواء على مستوى الخصر أو الرقبة ، وفي هذه الحالة يكون من الأفضل عمل الكرسي . </a:t>
            </a:r>
            <a:endParaRPr lang="en-US" dirty="0" smtClean="0"/>
          </a:p>
          <a:p>
            <a:endParaRPr lang="ar-EG" dirty="0"/>
          </a:p>
        </p:txBody>
      </p:sp>
      <p:pic>
        <p:nvPicPr>
          <p:cNvPr id="4" name="Picture 2" descr="F:\لوجوالصحة و السلامة.jpg"/>
          <p:cNvPicPr>
            <a:picLocks noChangeAspect="1" noChangeArrowheads="1"/>
          </p:cNvPicPr>
          <p:nvPr/>
        </p:nvPicPr>
        <p:blipFill>
          <a:blip r:embed="rId2" cstate="print"/>
          <a:srcRect/>
          <a:stretch>
            <a:fillRect/>
          </a:stretch>
        </p:blipFill>
        <p:spPr bwMode="auto">
          <a:xfrm>
            <a:off x="461540" y="744537"/>
            <a:ext cx="1291060" cy="1160463"/>
          </a:xfrm>
          <a:prstGeom prst="rect">
            <a:avLst/>
          </a:prstGeom>
          <a:noFill/>
        </p:spPr>
      </p:pic>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smtClean="0">
                <a:solidFill>
                  <a:srgbClr val="FF0000"/>
                </a:solidFill>
                <a:latin typeface="Arial" pitchFamily="34" charset="0"/>
                <a:cs typeface="Arial" pitchFamily="34" charset="0"/>
              </a:rPr>
              <a:t>نقل المصاب بواسطة أثنين من الاطفائيين</a:t>
            </a:r>
            <a:endParaRPr lang="ar-EG" dirty="0"/>
          </a:p>
        </p:txBody>
      </p:sp>
      <p:sp>
        <p:nvSpPr>
          <p:cNvPr id="3" name="Content Placeholder 2"/>
          <p:cNvSpPr>
            <a:spLocks noGrp="1"/>
          </p:cNvSpPr>
          <p:nvPr>
            <p:ph idx="1"/>
          </p:nvPr>
        </p:nvSpPr>
        <p:spPr/>
        <p:txBody>
          <a:bodyPr/>
          <a:lstStyle/>
          <a:p>
            <a:r>
              <a:rPr lang="ar-SA" b="1" dirty="0" smtClean="0"/>
              <a:t>-</a:t>
            </a:r>
            <a:r>
              <a:rPr lang="ar-SA" dirty="0" smtClean="0"/>
              <a:t>   </a:t>
            </a:r>
            <a:r>
              <a:rPr lang="ar-SA" b="1" dirty="0" smtClean="0"/>
              <a:t>الكرسي : يمسك كل من الاطفائيين بمقبضه الأيمن باليد اليسري ومن ثم مع اليد اليمنى المقبض الأيسر لرفيقه ، وتجلس الضحية على أيديهما ويحيط بذراعيه على رقبتيهما . </a:t>
            </a:r>
            <a:endParaRPr lang="en-US" dirty="0" smtClean="0"/>
          </a:p>
          <a:p>
            <a:r>
              <a:rPr lang="ar-SA" b="1" dirty="0" smtClean="0"/>
              <a:t>-</a:t>
            </a:r>
            <a:r>
              <a:rPr lang="ar-SA" dirty="0" smtClean="0"/>
              <a:t>   </a:t>
            </a:r>
            <a:r>
              <a:rPr lang="ar-SA" b="1" dirty="0" smtClean="0"/>
              <a:t>جلوس المصاب على جهة واحدة : يرفع الاطفائيين الشخص بحيث يمسك الأول من تحت كتفيه وتحت كليته والآخر من تحت الحوض وتحت الركبتين ، ويجب أن يساعد المصاب نفسه بوضع ذراعه حول رقبة الاطفائي الأول . </a:t>
            </a:r>
            <a:endParaRPr lang="en-US" dirty="0" smtClean="0"/>
          </a:p>
          <a:p>
            <a:endParaRPr lang="ar-EG" dirty="0"/>
          </a:p>
        </p:txBody>
      </p:sp>
      <p:pic>
        <p:nvPicPr>
          <p:cNvPr id="4" name="Picture 2" descr="F:\لوجوالصحة و السلامة.jpg"/>
          <p:cNvPicPr>
            <a:picLocks noChangeAspect="1" noChangeArrowheads="1"/>
          </p:cNvPicPr>
          <p:nvPr/>
        </p:nvPicPr>
        <p:blipFill>
          <a:blip r:embed="rId2" cstate="print"/>
          <a:srcRect/>
          <a:stretch>
            <a:fillRect/>
          </a:stretch>
        </p:blipFill>
        <p:spPr bwMode="auto">
          <a:xfrm>
            <a:off x="461540" y="744537"/>
            <a:ext cx="1291060" cy="1160463"/>
          </a:xfrm>
          <a:prstGeom prst="rect">
            <a:avLst/>
          </a:prstGeom>
          <a:noFill/>
        </p:spPr>
      </p:pic>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smtClean="0">
                <a:solidFill>
                  <a:srgbClr val="FF0000"/>
                </a:solidFill>
                <a:latin typeface="Arial" pitchFamily="34" charset="0"/>
                <a:cs typeface="Arial" pitchFamily="34" charset="0"/>
              </a:rPr>
              <a:t>نقل المصاب بواسطة أثنين من الاطفائيين</a:t>
            </a:r>
            <a:endParaRPr lang="ar-EG" dirty="0"/>
          </a:p>
        </p:txBody>
      </p:sp>
      <p:sp>
        <p:nvSpPr>
          <p:cNvPr id="3" name="Content Placeholder 2"/>
          <p:cNvSpPr>
            <a:spLocks noGrp="1"/>
          </p:cNvSpPr>
          <p:nvPr>
            <p:ph idx="1"/>
          </p:nvPr>
        </p:nvSpPr>
        <p:spPr/>
        <p:txBody>
          <a:bodyPr/>
          <a:lstStyle/>
          <a:p>
            <a:r>
              <a:rPr lang="ar-SA" b="1" dirty="0" smtClean="0"/>
              <a:t>-</a:t>
            </a:r>
            <a:r>
              <a:rPr lang="ar-SA" dirty="0" smtClean="0"/>
              <a:t>   </a:t>
            </a:r>
            <a:r>
              <a:rPr lang="ar-SA" b="1" dirty="0" smtClean="0"/>
              <a:t>استخدام الكرسي : يمسك أحد الاطفائيين بطرف قوائم الكرسي الأمامي</a:t>
            </a:r>
            <a:r>
              <a:rPr lang="ar-EG" b="1" dirty="0" smtClean="0"/>
              <a:t>ة</a:t>
            </a:r>
            <a:r>
              <a:rPr lang="ar-SA" b="1" dirty="0" smtClean="0"/>
              <a:t> والآخر بواسطة الأحزمة ، إذ يقوم بتمريره من أسفل الكرسي ويضعه على كتفه بعد ضبط الطول المناسب ثم يمسك بيده سياج السلم وباليد الأخرى يحفظ توازن الشخص ومنعه من السقوط أو التأرجح ، وهذه الطريقة تمكن من النزول دون إرهاق المصاب ولو كان وزنه ثقيلا في سلم ضيق . </a:t>
            </a:r>
            <a:endParaRPr lang="en-US" dirty="0" smtClean="0"/>
          </a:p>
          <a:p>
            <a:endParaRPr lang="ar-EG" dirty="0"/>
          </a:p>
        </p:txBody>
      </p:sp>
      <p:pic>
        <p:nvPicPr>
          <p:cNvPr id="4" name="Picture 2" descr="F:\لوجوالصحة و السلامة.jpg"/>
          <p:cNvPicPr>
            <a:picLocks noChangeAspect="1" noChangeArrowheads="1"/>
          </p:cNvPicPr>
          <p:nvPr/>
        </p:nvPicPr>
        <p:blipFill>
          <a:blip r:embed="rId2" cstate="print"/>
          <a:srcRect/>
          <a:stretch>
            <a:fillRect/>
          </a:stretch>
        </p:blipFill>
        <p:spPr bwMode="auto">
          <a:xfrm>
            <a:off x="461540" y="744537"/>
            <a:ext cx="1291060" cy="1160463"/>
          </a:xfrm>
          <a:prstGeom prst="rect">
            <a:avLst/>
          </a:prstGeom>
          <a:noFill/>
        </p:spPr>
      </p:pic>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76400"/>
            <a:ext cx="8229600" cy="4325112"/>
          </a:xfrm>
        </p:spPr>
        <p:txBody>
          <a:bodyPr>
            <a:normAutofit/>
          </a:bodyPr>
          <a:lstStyle/>
          <a:p>
            <a:r>
              <a:rPr lang="ar-SA" sz="3200" b="1" dirty="0" smtClean="0"/>
              <a:t> </a:t>
            </a:r>
            <a:r>
              <a:rPr lang="ar-SA" sz="3200" b="1" dirty="0" smtClean="0">
                <a:solidFill>
                  <a:srgbClr val="FF0000"/>
                </a:solidFill>
              </a:rPr>
              <a:t> أ – أسباب فنية : </a:t>
            </a:r>
            <a:endParaRPr lang="ar-EG" sz="3200" b="1" dirty="0" smtClean="0">
              <a:solidFill>
                <a:srgbClr val="FF0000"/>
              </a:solidFill>
            </a:endParaRPr>
          </a:p>
          <a:p>
            <a:r>
              <a:rPr lang="ar-SA" sz="3200" b="1" dirty="0" smtClean="0"/>
              <a:t>مثل الحرارية ، والميكانيكية ، والكيماوية والكهربائية . </a:t>
            </a:r>
            <a:endParaRPr lang="en-US" sz="3200" b="1" dirty="0" smtClean="0"/>
          </a:p>
          <a:p>
            <a:r>
              <a:rPr lang="ar-SA" sz="3200" b="1" dirty="0" smtClean="0"/>
              <a:t> </a:t>
            </a:r>
            <a:r>
              <a:rPr lang="ar-SA" sz="3200" b="1" dirty="0" smtClean="0">
                <a:solidFill>
                  <a:srgbClr val="FF0000"/>
                </a:solidFill>
              </a:rPr>
              <a:t> ب – أسباب إنسانية : </a:t>
            </a:r>
            <a:endParaRPr lang="ar-EG" sz="3200" b="1" dirty="0" smtClean="0">
              <a:solidFill>
                <a:srgbClr val="FF0000"/>
              </a:solidFill>
            </a:endParaRPr>
          </a:p>
          <a:p>
            <a:r>
              <a:rPr lang="ar-SA" sz="3200" b="1" dirty="0" smtClean="0"/>
              <a:t>مثل عدم الحذر وعدم الاكتراث ، والجهل والخطأ . </a:t>
            </a:r>
            <a:endParaRPr lang="en-US" sz="3200" b="1" dirty="0" smtClean="0"/>
          </a:p>
          <a:p>
            <a:r>
              <a:rPr lang="ar-SA" sz="3200" b="1" dirty="0" smtClean="0"/>
              <a:t>  </a:t>
            </a:r>
            <a:r>
              <a:rPr lang="ar-SA" sz="3200" b="1" dirty="0" smtClean="0">
                <a:solidFill>
                  <a:srgbClr val="FF0000"/>
                </a:solidFill>
              </a:rPr>
              <a:t>جـ - أسباب طبيعية : </a:t>
            </a:r>
            <a:endParaRPr lang="ar-EG" sz="3200" b="1" dirty="0" smtClean="0">
              <a:solidFill>
                <a:srgbClr val="FF0000"/>
              </a:solidFill>
            </a:endParaRPr>
          </a:p>
          <a:p>
            <a:r>
              <a:rPr lang="ar-SA" sz="3200" b="1" dirty="0" smtClean="0"/>
              <a:t>مثل الشمس والصواعق والاحتراق المفاجئ . </a:t>
            </a:r>
            <a:endParaRPr lang="en-US" sz="3200" b="1" dirty="0" smtClean="0"/>
          </a:p>
          <a:p>
            <a:pPr>
              <a:buNone/>
            </a:pPr>
            <a:endParaRPr lang="ar-EG" sz="3200" b="1" dirty="0"/>
          </a:p>
        </p:txBody>
      </p:sp>
      <p:pic>
        <p:nvPicPr>
          <p:cNvPr id="4" name="Picture 2" descr="F:\لوجوالصحة و السلامة.jpg"/>
          <p:cNvPicPr>
            <a:picLocks noChangeAspect="1" noChangeArrowheads="1"/>
          </p:cNvPicPr>
          <p:nvPr/>
        </p:nvPicPr>
        <p:blipFill>
          <a:blip r:embed="rId2" cstate="print"/>
          <a:srcRect/>
          <a:stretch>
            <a:fillRect/>
          </a:stretch>
        </p:blipFill>
        <p:spPr bwMode="auto">
          <a:xfrm>
            <a:off x="381000" y="685800"/>
            <a:ext cx="1291060" cy="1160463"/>
          </a:xfrm>
          <a:prstGeom prst="rect">
            <a:avLst/>
          </a:prstGeom>
          <a:noFill/>
        </p:spPr>
      </p:pic>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smtClean="0">
                <a:solidFill>
                  <a:srgbClr val="FF0000"/>
                </a:solidFill>
                <a:latin typeface="Arial" pitchFamily="34" charset="0"/>
                <a:cs typeface="Arial" pitchFamily="34" charset="0"/>
              </a:rPr>
              <a:t>نقل المصاب بواسطة </a:t>
            </a:r>
            <a:r>
              <a:rPr lang="ar-EG" b="1" dirty="0" smtClean="0">
                <a:solidFill>
                  <a:srgbClr val="FF0000"/>
                </a:solidFill>
                <a:latin typeface="Arial" pitchFamily="34" charset="0"/>
                <a:cs typeface="Arial" pitchFamily="34" charset="0"/>
              </a:rPr>
              <a:t>أكثر من أثنين </a:t>
            </a:r>
          </a:p>
        </p:txBody>
      </p:sp>
      <p:sp>
        <p:nvSpPr>
          <p:cNvPr id="3" name="Content Placeholder 2"/>
          <p:cNvSpPr>
            <a:spLocks noGrp="1"/>
          </p:cNvSpPr>
          <p:nvPr>
            <p:ph idx="1"/>
          </p:nvPr>
        </p:nvSpPr>
        <p:spPr/>
        <p:txBody>
          <a:bodyPr/>
          <a:lstStyle/>
          <a:p>
            <a:r>
              <a:rPr lang="ar-SA" b="1" dirty="0" smtClean="0"/>
              <a:t>  3 – نقل المصابين بواسطة ثلاثة اطفائيين : يمسك اثنان بمقابض أيديهما ويرفعان الظهر بينما الثالث يرفع الرجلين . </a:t>
            </a:r>
            <a:endParaRPr lang="en-US" dirty="0" smtClean="0"/>
          </a:p>
          <a:p>
            <a:r>
              <a:rPr lang="ar-SA" b="1" dirty="0" smtClean="0"/>
              <a:t>  4 – نقل المصاب بواسطة أربعة اطفائيين : يمسك الاطفائيين الأربعة بمقابض أيديهم وهم تجاه بعضهم ويسند اثنان منهم الظهر والرأس والآخران الحوض والساقين تحت الركبتين . </a:t>
            </a:r>
            <a:endParaRPr lang="en-US" dirty="0" smtClean="0"/>
          </a:p>
          <a:p>
            <a:pPr rtl="0"/>
            <a:r>
              <a:rPr lang="ar-SA" b="1" dirty="0" smtClean="0">
                <a:solidFill>
                  <a:srgbClr val="FF0000"/>
                </a:solidFill>
              </a:rPr>
              <a:t>   ملحوظة : </a:t>
            </a:r>
            <a:r>
              <a:rPr lang="ar-SA" b="1" dirty="0" smtClean="0"/>
              <a:t>عندما يكون الشخص المصاب المراد إنقاذه مصابا بحروق أو كسر في عضو أو جرح خطير ، يتم وضع تحته بحذر </a:t>
            </a:r>
            <a:r>
              <a:rPr lang="ar-EG" b="1" dirty="0" smtClean="0"/>
              <a:t>   </a:t>
            </a:r>
            <a:r>
              <a:rPr lang="ar-SA" b="1" dirty="0" smtClean="0"/>
              <a:t>( ملاءة ) أو غطاء خشبي ، ويقوم اثنان بنقلة ويعملان على تهدئته وتخفيف ألامه .</a:t>
            </a:r>
            <a:endParaRPr lang="en-US" dirty="0" smtClean="0"/>
          </a:p>
          <a:p>
            <a:endParaRPr lang="ar-EG" dirty="0"/>
          </a:p>
        </p:txBody>
      </p:sp>
      <p:pic>
        <p:nvPicPr>
          <p:cNvPr id="4" name="Picture 2" descr="F:\لوجوالصحة و السلامة.jpg"/>
          <p:cNvPicPr>
            <a:picLocks noChangeAspect="1" noChangeArrowheads="1"/>
          </p:cNvPicPr>
          <p:nvPr/>
        </p:nvPicPr>
        <p:blipFill>
          <a:blip r:embed="rId2" cstate="print"/>
          <a:srcRect/>
          <a:stretch>
            <a:fillRect/>
          </a:stretch>
        </p:blipFill>
        <p:spPr bwMode="auto">
          <a:xfrm>
            <a:off x="461540" y="744537"/>
            <a:ext cx="1291060" cy="1160463"/>
          </a:xfrm>
          <a:prstGeom prst="rect">
            <a:avLst/>
          </a:prstGeom>
          <a:noFill/>
        </p:spPr>
      </p:pic>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EG" sz="4400" b="1" dirty="0" smtClean="0">
                <a:solidFill>
                  <a:srgbClr val="FF0000"/>
                </a:solidFill>
                <a:latin typeface="Arial" pitchFamily="34" charset="0"/>
                <a:cs typeface="Arial" pitchFamily="34" charset="0"/>
              </a:rPr>
              <a:t>خطة تحليل المخاطر وإجراءات الطوارئ</a:t>
            </a:r>
            <a:r>
              <a:rPr lang="en-US" dirty="0" smtClean="0"/>
              <a:t/>
            </a:r>
            <a:br>
              <a:rPr lang="en-US" dirty="0" smtClean="0"/>
            </a:br>
            <a:endParaRPr lang="ar-EG" dirty="0"/>
          </a:p>
        </p:txBody>
      </p:sp>
      <p:sp>
        <p:nvSpPr>
          <p:cNvPr id="3" name="Content Placeholder 2"/>
          <p:cNvSpPr>
            <a:spLocks noGrp="1"/>
          </p:cNvSpPr>
          <p:nvPr>
            <p:ph idx="1"/>
          </p:nvPr>
        </p:nvSpPr>
        <p:spPr/>
        <p:txBody>
          <a:bodyPr>
            <a:normAutofit lnSpcReduction="10000"/>
          </a:bodyPr>
          <a:lstStyle/>
          <a:p>
            <a:r>
              <a:rPr lang="ar-SA" b="1" dirty="0" smtClean="0"/>
              <a:t>لكي تتمكن فرق الإطفاء من القيام بمهامها وخاصة في حالات الطوارئ أو الحوادث الكبيرة ، لابد من إجراء دراسة تحليلية فنية لكافة المخاطر المحتملة ومناطق عمل هذه الفرق لتتمكن من تنفيذ عملياتها وفق هذه الدراسة التي تسهل لها أعمال المكافحة والتدخل الفوري لحالات الإطفاء والإنقاذ بصورة مسبقة ، ويقصد بخطة تحليل المخاطر ، معرفة الأماكن الخطرة والصعوبات الخاصة التي يمكن أن تصادفها هذه فرق الإطفاء لتعمل على تلافيها وحسبان عواقبها والتي من شأنها تعرقل عمليات التدخل وخصوصا في حالات الطوارئ ، وهي إعطاء فكرة عامه عن الخطر وأهدافها والنتائج </a:t>
            </a:r>
            <a:r>
              <a:rPr lang="ar-SA" b="1" dirty="0" err="1" smtClean="0"/>
              <a:t>ال</a:t>
            </a:r>
            <a:r>
              <a:rPr lang="ar-EG" b="1" dirty="0" smtClean="0"/>
              <a:t>مرجوة</a:t>
            </a:r>
            <a:r>
              <a:rPr lang="ar-SA" b="1" dirty="0" smtClean="0"/>
              <a:t> منها . </a:t>
            </a:r>
            <a:endParaRPr lang="en-US" dirty="0" smtClean="0"/>
          </a:p>
          <a:p>
            <a:endParaRPr lang="ar-EG" dirty="0"/>
          </a:p>
        </p:txBody>
      </p:sp>
      <p:pic>
        <p:nvPicPr>
          <p:cNvPr id="4" name="Picture 2" descr="F:\لوجوالصحة و السلامة.jpg"/>
          <p:cNvPicPr>
            <a:picLocks noChangeAspect="1" noChangeArrowheads="1"/>
          </p:cNvPicPr>
          <p:nvPr/>
        </p:nvPicPr>
        <p:blipFill>
          <a:blip r:embed="rId2" cstate="print"/>
          <a:srcRect/>
          <a:stretch>
            <a:fillRect/>
          </a:stretch>
        </p:blipFill>
        <p:spPr bwMode="auto">
          <a:xfrm>
            <a:off x="461540" y="744537"/>
            <a:ext cx="1291060" cy="1160463"/>
          </a:xfrm>
          <a:prstGeom prst="rect">
            <a:avLst/>
          </a:prstGeom>
          <a:noFill/>
        </p:spPr>
      </p:pic>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sz="4400" b="1" dirty="0" smtClean="0">
                <a:solidFill>
                  <a:srgbClr val="FF0000"/>
                </a:solidFill>
                <a:latin typeface="Arial" pitchFamily="34" charset="0"/>
                <a:cs typeface="Arial" pitchFamily="34" charset="0"/>
              </a:rPr>
              <a:t> تعريف الخطة </a:t>
            </a:r>
            <a:r>
              <a:rPr lang="ar-EG" sz="4400" b="1" dirty="0" smtClean="0">
                <a:solidFill>
                  <a:srgbClr val="FF0000"/>
                </a:solidFill>
                <a:latin typeface="Arial" pitchFamily="34" charset="0"/>
                <a:cs typeface="Arial" pitchFamily="34" charset="0"/>
              </a:rPr>
              <a:t> </a:t>
            </a:r>
            <a:r>
              <a:rPr lang="ar-SA" sz="4400" b="1" dirty="0" smtClean="0">
                <a:solidFill>
                  <a:srgbClr val="FF0000"/>
                </a:solidFill>
                <a:latin typeface="Arial" pitchFamily="34" charset="0"/>
                <a:cs typeface="Arial" pitchFamily="34" charset="0"/>
              </a:rPr>
              <a:t> </a:t>
            </a:r>
            <a:r>
              <a:rPr lang="en-US" dirty="0" smtClean="0"/>
              <a:t/>
            </a:r>
            <a:br>
              <a:rPr lang="en-US" dirty="0" smtClean="0"/>
            </a:br>
            <a:endParaRPr lang="ar-EG" dirty="0"/>
          </a:p>
        </p:txBody>
      </p:sp>
      <p:sp>
        <p:nvSpPr>
          <p:cNvPr id="3" name="Content Placeholder 2"/>
          <p:cNvSpPr>
            <a:spLocks noGrp="1"/>
          </p:cNvSpPr>
          <p:nvPr>
            <p:ph idx="1"/>
          </p:nvPr>
        </p:nvSpPr>
        <p:spPr/>
        <p:txBody>
          <a:bodyPr/>
          <a:lstStyle/>
          <a:p>
            <a:r>
              <a:rPr lang="ar-SA" b="1" dirty="0" smtClean="0"/>
              <a:t>  هي علاقة متبادلة بين من يبدأ أو يخطط وبين من ينجز ولا يبدأ فعل ما أو تحرك ما ، الا بالتخطيط الواعي له وتوزيع المهام والأدوار والمسئوليات في اللحظات المناسبة ، ووضع خطة ما في الوقت الحاضر يعتمد على إتباع الأسلوب العلمي وذالك بتقديم حقائق أو أصول من خلال افتراض معين ثم اختيار هذا الافتراض وتحقيقه أو تعديله كليا أو جزئيا وفق النتائج التي يكشف عنها هذا الاختيار وهذا هو المفهوم الذي ينطبق على </a:t>
            </a:r>
            <a:endParaRPr lang="ar-EG" b="1" dirty="0" smtClean="0"/>
          </a:p>
          <a:p>
            <a:pPr>
              <a:buNone/>
            </a:pPr>
            <a:r>
              <a:rPr lang="ar-EG" b="1" dirty="0" smtClean="0"/>
              <a:t>              </a:t>
            </a:r>
            <a:r>
              <a:rPr lang="ar-SA" b="1" dirty="0" smtClean="0">
                <a:solidFill>
                  <a:srgbClr val="FF0000"/>
                </a:solidFill>
              </a:rPr>
              <a:t>( خطة تحليل المخاطر وأجر</a:t>
            </a:r>
            <a:r>
              <a:rPr lang="ar-EG" b="1" dirty="0" smtClean="0">
                <a:solidFill>
                  <a:srgbClr val="FF0000"/>
                </a:solidFill>
              </a:rPr>
              <a:t>اءات </a:t>
            </a:r>
            <a:r>
              <a:rPr lang="ar-SA" b="1" dirty="0" smtClean="0">
                <a:solidFill>
                  <a:srgbClr val="FF0000"/>
                </a:solidFill>
              </a:rPr>
              <a:t>الطوارئ ) </a:t>
            </a:r>
            <a:endParaRPr lang="en-US" dirty="0" smtClean="0">
              <a:solidFill>
                <a:srgbClr val="FF0000"/>
              </a:solidFill>
            </a:endParaRPr>
          </a:p>
          <a:p>
            <a:endParaRPr lang="ar-EG" dirty="0" smtClean="0"/>
          </a:p>
          <a:p>
            <a:endParaRPr lang="ar-EG" dirty="0"/>
          </a:p>
        </p:txBody>
      </p:sp>
      <p:pic>
        <p:nvPicPr>
          <p:cNvPr id="4" name="Picture 2" descr="F:\لوجوالصحة و السلامة.jpg"/>
          <p:cNvPicPr>
            <a:picLocks noChangeAspect="1" noChangeArrowheads="1"/>
          </p:cNvPicPr>
          <p:nvPr/>
        </p:nvPicPr>
        <p:blipFill>
          <a:blip r:embed="rId2" cstate="print"/>
          <a:srcRect/>
          <a:stretch>
            <a:fillRect/>
          </a:stretch>
        </p:blipFill>
        <p:spPr bwMode="auto">
          <a:xfrm>
            <a:off x="461540" y="744537"/>
            <a:ext cx="1291060" cy="1160463"/>
          </a:xfrm>
          <a:prstGeom prst="rect">
            <a:avLst/>
          </a:prstGeom>
          <a:noFill/>
        </p:spPr>
      </p:pic>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b="1" dirty="0" smtClean="0"/>
              <a:t>  </a:t>
            </a:r>
            <a:r>
              <a:rPr lang="ar-SA" sz="4400" b="1" dirty="0" smtClean="0">
                <a:solidFill>
                  <a:srgbClr val="FF0000"/>
                </a:solidFill>
                <a:latin typeface="Arial" pitchFamily="34" charset="0"/>
                <a:cs typeface="Arial" pitchFamily="34" charset="0"/>
              </a:rPr>
              <a:t>عناصر</a:t>
            </a:r>
            <a:r>
              <a:rPr lang="ar-SA" b="1" dirty="0" smtClean="0"/>
              <a:t> </a:t>
            </a:r>
            <a:r>
              <a:rPr lang="ar-SA" sz="4400" b="1" dirty="0" smtClean="0">
                <a:solidFill>
                  <a:srgbClr val="FF0000"/>
                </a:solidFill>
                <a:latin typeface="Arial" pitchFamily="34" charset="0"/>
                <a:cs typeface="Arial" pitchFamily="34" charset="0"/>
              </a:rPr>
              <a:t>الخطة </a:t>
            </a:r>
            <a:r>
              <a:rPr lang="ar-EG" sz="4400" b="1" dirty="0" smtClean="0">
                <a:solidFill>
                  <a:srgbClr val="FF0000"/>
                </a:solidFill>
                <a:latin typeface="Arial" pitchFamily="34" charset="0"/>
                <a:cs typeface="Arial" pitchFamily="34" charset="0"/>
              </a:rPr>
              <a:t> </a:t>
            </a:r>
            <a:r>
              <a:rPr lang="ar-SA" sz="4400" b="1" dirty="0" smtClean="0">
                <a:solidFill>
                  <a:srgbClr val="FF0000"/>
                </a:solidFill>
                <a:latin typeface="Arial" pitchFamily="34" charset="0"/>
                <a:cs typeface="Arial" pitchFamily="34" charset="0"/>
              </a:rPr>
              <a:t> </a:t>
            </a:r>
            <a:r>
              <a:rPr lang="en-US" sz="4400" b="1" dirty="0" smtClean="0">
                <a:solidFill>
                  <a:srgbClr val="FF0000"/>
                </a:solidFill>
                <a:latin typeface="Arial" pitchFamily="34" charset="0"/>
                <a:cs typeface="Arial" pitchFamily="34" charset="0"/>
              </a:rPr>
              <a:t/>
            </a:r>
            <a:br>
              <a:rPr lang="en-US" sz="4400" b="1" dirty="0" smtClean="0">
                <a:solidFill>
                  <a:srgbClr val="FF0000"/>
                </a:solidFill>
                <a:latin typeface="Arial" pitchFamily="34" charset="0"/>
                <a:cs typeface="Arial" pitchFamily="34" charset="0"/>
              </a:rPr>
            </a:br>
            <a:endParaRPr lang="ar-EG" sz="4400" b="1" dirty="0" smtClean="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457200" y="1981200"/>
            <a:ext cx="8229600" cy="4593336"/>
          </a:xfrm>
        </p:spPr>
        <p:txBody>
          <a:bodyPr>
            <a:normAutofit fontScale="92500"/>
          </a:bodyPr>
          <a:lstStyle/>
          <a:p>
            <a:r>
              <a:rPr lang="ar-SA" b="1" dirty="0" smtClean="0"/>
              <a:t>  1 – </a:t>
            </a:r>
            <a:r>
              <a:rPr lang="ar-SA" b="1" dirty="0" smtClean="0">
                <a:solidFill>
                  <a:srgbClr val="FF0000"/>
                </a:solidFill>
              </a:rPr>
              <a:t>الأحوال الطبوغرافية </a:t>
            </a:r>
            <a:r>
              <a:rPr lang="ar-SA" b="1" dirty="0" smtClean="0"/>
              <a:t>: ( الأحوال الجوية ، الطرق ) . </a:t>
            </a:r>
            <a:endParaRPr lang="en-US" dirty="0" smtClean="0"/>
          </a:p>
          <a:p>
            <a:r>
              <a:rPr lang="ar-SA" b="1" dirty="0" smtClean="0"/>
              <a:t>  2 – </a:t>
            </a:r>
            <a:r>
              <a:rPr lang="ar-SA" b="1" dirty="0" smtClean="0">
                <a:solidFill>
                  <a:srgbClr val="FF0000"/>
                </a:solidFill>
              </a:rPr>
              <a:t>كثافة العاملين في المنشآت </a:t>
            </a:r>
            <a:r>
              <a:rPr lang="ar-SA" b="1" dirty="0" smtClean="0"/>
              <a:t>: ( ساعات العمل ، عدد العاملين ) . </a:t>
            </a:r>
            <a:endParaRPr lang="en-US" dirty="0" smtClean="0"/>
          </a:p>
          <a:p>
            <a:r>
              <a:rPr lang="ar-SA" b="1" dirty="0" smtClean="0"/>
              <a:t>  3 – </a:t>
            </a:r>
            <a:r>
              <a:rPr lang="ar-SA" b="1" dirty="0" smtClean="0">
                <a:solidFill>
                  <a:srgbClr val="FF0000"/>
                </a:solidFill>
              </a:rPr>
              <a:t>المنشآت والمباني </a:t>
            </a:r>
            <a:r>
              <a:rPr lang="ar-SA" b="1" dirty="0" smtClean="0"/>
              <a:t>: ( المنفردة ، المعزولة ، المجاورة ) . </a:t>
            </a:r>
            <a:endParaRPr lang="en-US" dirty="0" smtClean="0"/>
          </a:p>
          <a:p>
            <a:r>
              <a:rPr lang="ar-SA" b="1" dirty="0" smtClean="0"/>
              <a:t>  4 – </a:t>
            </a:r>
            <a:r>
              <a:rPr lang="ar-SA" b="1" dirty="0" smtClean="0">
                <a:solidFill>
                  <a:srgbClr val="FF0000"/>
                </a:solidFill>
              </a:rPr>
              <a:t>الطرق</a:t>
            </a:r>
            <a:r>
              <a:rPr lang="ar-SA" b="1" dirty="0" smtClean="0"/>
              <a:t> : ( الساحات ، عرض وأتساع الطرق ،معبدة وغير معبدة ) </a:t>
            </a:r>
            <a:endParaRPr lang="en-US" dirty="0" smtClean="0"/>
          </a:p>
          <a:p>
            <a:r>
              <a:rPr lang="ar-SA" b="1" dirty="0" smtClean="0"/>
              <a:t>  5 – </a:t>
            </a:r>
            <a:r>
              <a:rPr lang="ar-SA" b="1" dirty="0" smtClean="0">
                <a:solidFill>
                  <a:srgbClr val="FF0000"/>
                </a:solidFill>
              </a:rPr>
              <a:t>مآخذ المياه ومصادرها </a:t>
            </a:r>
            <a:r>
              <a:rPr lang="ar-SA" b="1" dirty="0" smtClean="0"/>
              <a:t>: </a:t>
            </a:r>
            <a:endParaRPr lang="ar-EG" b="1" dirty="0" smtClean="0"/>
          </a:p>
          <a:p>
            <a:pPr>
              <a:buNone/>
            </a:pPr>
            <a:r>
              <a:rPr lang="ar-EG" b="1" dirty="0" smtClean="0"/>
              <a:t>          </a:t>
            </a:r>
            <a:r>
              <a:rPr lang="ar-SA" b="1" dirty="0" smtClean="0"/>
              <a:t>( منسوب المياه  ، وضعية تلك المصادر وعلوها ) . </a:t>
            </a:r>
            <a:endParaRPr lang="en-US" dirty="0" smtClean="0"/>
          </a:p>
          <a:p>
            <a:r>
              <a:rPr lang="ar-SA" b="1" dirty="0" smtClean="0"/>
              <a:t>  6 – </a:t>
            </a:r>
            <a:r>
              <a:rPr lang="ar-SA" b="1" dirty="0" smtClean="0">
                <a:solidFill>
                  <a:srgbClr val="FF0000"/>
                </a:solidFill>
              </a:rPr>
              <a:t>مراكز فرق الإطفاء الأخرى </a:t>
            </a:r>
            <a:r>
              <a:rPr lang="ar-SA" b="1" dirty="0" smtClean="0"/>
              <a:t>: </a:t>
            </a:r>
            <a:endParaRPr lang="ar-EG" b="1" dirty="0" smtClean="0"/>
          </a:p>
          <a:p>
            <a:pPr>
              <a:buNone/>
            </a:pPr>
            <a:r>
              <a:rPr lang="ar-EG" b="1" dirty="0" smtClean="0"/>
              <a:t>           </a:t>
            </a:r>
            <a:r>
              <a:rPr lang="ar-SA" b="1" dirty="0" smtClean="0"/>
              <a:t>( الفرق المساندة ، فرق الدفاع المدني ) . </a:t>
            </a:r>
            <a:endParaRPr lang="en-US" dirty="0" smtClean="0"/>
          </a:p>
          <a:p>
            <a:r>
              <a:rPr lang="ar-SA" b="1" dirty="0" smtClean="0"/>
              <a:t>  7 – </a:t>
            </a:r>
            <a:r>
              <a:rPr lang="ar-SA" b="1" dirty="0" smtClean="0">
                <a:solidFill>
                  <a:srgbClr val="FF0000"/>
                </a:solidFill>
              </a:rPr>
              <a:t>الأخطار الخاصة </a:t>
            </a:r>
            <a:r>
              <a:rPr lang="ar-SA" b="1" dirty="0" smtClean="0"/>
              <a:t>: </a:t>
            </a:r>
            <a:endParaRPr lang="ar-EG" b="1" dirty="0" smtClean="0"/>
          </a:p>
          <a:p>
            <a:pPr>
              <a:buNone/>
            </a:pPr>
            <a:r>
              <a:rPr lang="ar-EG" b="1" dirty="0" smtClean="0"/>
              <a:t>           </a:t>
            </a:r>
            <a:r>
              <a:rPr lang="ar-SA" b="1" dirty="0" smtClean="0"/>
              <a:t>( خزانات وقود ، أماكن تخزين المواد القابلة للاشتعال ) . </a:t>
            </a:r>
            <a:endParaRPr lang="en-US" dirty="0" smtClean="0"/>
          </a:p>
          <a:p>
            <a:endParaRPr lang="ar-EG" dirty="0"/>
          </a:p>
        </p:txBody>
      </p:sp>
      <p:pic>
        <p:nvPicPr>
          <p:cNvPr id="4" name="Picture 2" descr="F:\لوجوالصحة و السلامة.jpg"/>
          <p:cNvPicPr>
            <a:picLocks noChangeAspect="1" noChangeArrowheads="1"/>
          </p:cNvPicPr>
          <p:nvPr/>
        </p:nvPicPr>
        <p:blipFill>
          <a:blip r:embed="rId2" cstate="print"/>
          <a:srcRect/>
          <a:stretch>
            <a:fillRect/>
          </a:stretch>
        </p:blipFill>
        <p:spPr bwMode="auto">
          <a:xfrm>
            <a:off x="461540" y="744537"/>
            <a:ext cx="1291060" cy="1160463"/>
          </a:xfrm>
          <a:prstGeom prst="rect">
            <a:avLst/>
          </a:prstGeom>
          <a:noFill/>
        </p:spPr>
      </p:pic>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8229600" cy="1066800"/>
          </a:xfrm>
        </p:spPr>
        <p:txBody>
          <a:bodyPr/>
          <a:lstStyle/>
          <a:p>
            <a:pPr algn="ctr"/>
            <a:r>
              <a:rPr lang="ar-SA" b="1" dirty="0" smtClean="0"/>
              <a:t>  </a:t>
            </a:r>
            <a:r>
              <a:rPr lang="ar-SA" b="1" dirty="0" smtClean="0">
                <a:solidFill>
                  <a:srgbClr val="FF0000"/>
                </a:solidFill>
                <a:latin typeface="Arial" pitchFamily="34" charset="0"/>
                <a:cs typeface="Arial" pitchFamily="34" charset="0"/>
              </a:rPr>
              <a:t>خطة الطوارئ</a:t>
            </a:r>
            <a:endParaRPr lang="ar-EG" b="1" dirty="0" smtClean="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533400" y="1981200"/>
            <a:ext cx="8229600" cy="4325112"/>
          </a:xfrm>
        </p:spPr>
        <p:txBody>
          <a:bodyPr>
            <a:normAutofit fontScale="92500"/>
          </a:bodyPr>
          <a:lstStyle/>
          <a:p>
            <a:r>
              <a:rPr lang="ar-SA" b="1" dirty="0" smtClean="0"/>
              <a:t>  وتعتبر خطة الطوارئ جزءا أساسيا للخطة الشاملة في عمل أى أداره ، يتم وضعها بغرض الاستفادة القصوى من الإمكانيات المتاحة ( بشرية أو تقنية ) وتسخيرها بأعلى كفاءة وإبراز مهارة وأقصى سرعة أو أقل وقت لمجابهة الحالة الطارئة التي يتوقع أن تفرز الكثير من الإصابات والوفيات والتلفيات ، لذا أن وجود خطه مدروسة ومطبقة مسبقا بشكل تجريبي عملي لا</a:t>
            </a:r>
            <a:r>
              <a:rPr lang="ar-EG" b="1" dirty="0" smtClean="0"/>
              <a:t> </a:t>
            </a:r>
            <a:r>
              <a:rPr lang="ar-SA" b="1" dirty="0" smtClean="0"/>
              <a:t>نظري يذلل الكثير من الصعاب وأهمها : </a:t>
            </a:r>
            <a:endParaRPr lang="en-US" dirty="0" smtClean="0"/>
          </a:p>
          <a:p>
            <a:r>
              <a:rPr lang="ar-SA" b="1" dirty="0" smtClean="0"/>
              <a:t>-</a:t>
            </a:r>
            <a:r>
              <a:rPr lang="ar-SA" dirty="0" smtClean="0"/>
              <a:t>   </a:t>
            </a:r>
            <a:r>
              <a:rPr lang="ar-SA" b="1" dirty="0" smtClean="0"/>
              <a:t>تجنب حدوث ارتباكات أو فوضويات وهي نتيجة حتمية يتوقع حدوثها </a:t>
            </a:r>
            <a:endParaRPr lang="en-US" dirty="0" smtClean="0"/>
          </a:p>
          <a:p>
            <a:r>
              <a:rPr lang="ar-SA" b="1" dirty="0" smtClean="0"/>
              <a:t>-</a:t>
            </a:r>
            <a:r>
              <a:rPr lang="ar-SA" dirty="0" smtClean="0"/>
              <a:t>   </a:t>
            </a:r>
            <a:r>
              <a:rPr lang="ar-SA" b="1" dirty="0" smtClean="0"/>
              <a:t>تجنب حدوث العشوائية في العمل والتحرك والتي تؤدي بلا</a:t>
            </a:r>
            <a:r>
              <a:rPr lang="ar-EG" b="1" dirty="0" smtClean="0"/>
              <a:t> </a:t>
            </a:r>
            <a:r>
              <a:rPr lang="ar-SA" b="1" dirty="0" smtClean="0"/>
              <a:t>شك إلى حدوث خسائر اضافيه كان يمكن تلافيها مع وجود التدريب المسبق</a:t>
            </a:r>
            <a:endParaRPr lang="ar-EG" dirty="0"/>
          </a:p>
        </p:txBody>
      </p:sp>
      <p:pic>
        <p:nvPicPr>
          <p:cNvPr id="4" name="Picture 2" descr="F:\لوجوالصحة و السلامة.jpg"/>
          <p:cNvPicPr>
            <a:picLocks noChangeAspect="1" noChangeArrowheads="1"/>
          </p:cNvPicPr>
          <p:nvPr/>
        </p:nvPicPr>
        <p:blipFill>
          <a:blip r:embed="rId2" cstate="print"/>
          <a:srcRect/>
          <a:stretch>
            <a:fillRect/>
          </a:stretch>
        </p:blipFill>
        <p:spPr bwMode="auto">
          <a:xfrm>
            <a:off x="461540" y="744537"/>
            <a:ext cx="1291060" cy="1160463"/>
          </a:xfrm>
          <a:prstGeom prst="rect">
            <a:avLst/>
          </a:prstGeom>
          <a:noFill/>
        </p:spPr>
      </p:pic>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 </a:t>
            </a:r>
            <a:endParaRPr lang="ar-EG" dirty="0"/>
          </a:p>
        </p:txBody>
      </p:sp>
      <p:sp>
        <p:nvSpPr>
          <p:cNvPr id="3" name="Content Placeholder 2"/>
          <p:cNvSpPr>
            <a:spLocks noGrp="1"/>
          </p:cNvSpPr>
          <p:nvPr>
            <p:ph idx="1"/>
          </p:nvPr>
        </p:nvSpPr>
        <p:spPr>
          <a:xfrm>
            <a:off x="609600" y="1847088"/>
            <a:ext cx="8229600" cy="4325112"/>
          </a:xfrm>
        </p:spPr>
        <p:txBody>
          <a:bodyPr>
            <a:normAutofit lnSpcReduction="10000"/>
          </a:bodyPr>
          <a:lstStyle/>
          <a:p>
            <a:r>
              <a:rPr lang="ar-SA" b="1" dirty="0" smtClean="0"/>
              <a:t>-</a:t>
            </a:r>
            <a:r>
              <a:rPr lang="ar-SA" dirty="0" smtClean="0"/>
              <a:t>   </a:t>
            </a:r>
            <a:r>
              <a:rPr lang="ar-SA" b="1" dirty="0" smtClean="0"/>
              <a:t>اختصار الزمن المتوقع لمثل هذه الإعمال ، فالبعد الزمني هام جدا لابد أخذه في الاعتبار ، فالزمن مع التدريب من المؤكد يؤدي إلى نتائج ايجابية وجيده . </a:t>
            </a:r>
            <a:endParaRPr lang="en-US" dirty="0" smtClean="0"/>
          </a:p>
          <a:p>
            <a:r>
              <a:rPr lang="ar-SA" b="1" dirty="0" smtClean="0"/>
              <a:t>  وإعداد خطة طوارئ لكل منشأة يعتمد بدوره على قواعد معينة تكون ملائمة للإمكانيات المتاحة المتوفرة من الموارد البشرية والتجهيزات الفنية ووسائل الاتصال السريعة للمحافظة على الوقت ، ومن التصرف والتعامل أثناء الكوارث الطبيعية أو الكوارث الناتجة عن تدخل الإنسان وذالك بهدف حماية العناصر البشرية وتقليل الإصابات ووقاية الممتلكات والتقليل من نسبة الخسائر إلى أقصى حد ممكن عند حدوث أى حالة طارئة أو كارثة لا</a:t>
            </a:r>
            <a:r>
              <a:rPr lang="ar-EG" b="1" dirty="0" smtClean="0"/>
              <a:t>قدر</a:t>
            </a:r>
            <a:r>
              <a:rPr lang="ar-SA" b="1" dirty="0" smtClean="0"/>
              <a:t> الله . </a:t>
            </a:r>
            <a:endParaRPr lang="en-US" dirty="0" smtClean="0"/>
          </a:p>
          <a:p>
            <a:endParaRPr lang="ar-EG" dirty="0"/>
          </a:p>
        </p:txBody>
      </p:sp>
      <p:pic>
        <p:nvPicPr>
          <p:cNvPr id="4" name="Picture 2" descr="F:\لوجوالصحة و السلامة.jpg"/>
          <p:cNvPicPr>
            <a:picLocks noChangeAspect="1" noChangeArrowheads="1"/>
          </p:cNvPicPr>
          <p:nvPr/>
        </p:nvPicPr>
        <p:blipFill>
          <a:blip r:embed="rId2" cstate="print"/>
          <a:srcRect/>
          <a:stretch>
            <a:fillRect/>
          </a:stretch>
        </p:blipFill>
        <p:spPr bwMode="auto">
          <a:xfrm>
            <a:off x="461540" y="744537"/>
            <a:ext cx="1291060" cy="1160463"/>
          </a:xfrm>
          <a:prstGeom prst="rect">
            <a:avLst/>
          </a:prstGeom>
          <a:noFill/>
        </p:spPr>
      </p:pic>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648200"/>
          </a:xfrm>
        </p:spPr>
        <p:txBody>
          <a:bodyPr>
            <a:normAutofit fontScale="92500" lnSpcReduction="10000"/>
          </a:bodyPr>
          <a:lstStyle/>
          <a:p>
            <a:r>
              <a:rPr lang="ar-SA" b="1" u="sng" dirty="0" smtClean="0"/>
              <a:t>  الموقف :</a:t>
            </a:r>
            <a:r>
              <a:rPr lang="ar-SA" b="1" dirty="0" smtClean="0"/>
              <a:t> </a:t>
            </a:r>
            <a:endParaRPr lang="en-US" dirty="0" smtClean="0"/>
          </a:p>
          <a:p>
            <a:r>
              <a:rPr lang="ar-SA" b="1" dirty="0" smtClean="0"/>
              <a:t>  ويشمل عرضا للإخطار المحتمل وقوعها بحيث يكون إعداد الخطة لمواجهتها مثل الحرائق خزانات وقود في منشاة معينة . </a:t>
            </a:r>
            <a:endParaRPr lang="en-US" dirty="0" smtClean="0"/>
          </a:p>
          <a:p>
            <a:r>
              <a:rPr lang="ar-SA" b="1" u="sng" dirty="0" smtClean="0"/>
              <a:t>  الهدف : </a:t>
            </a:r>
            <a:endParaRPr lang="en-US" dirty="0" smtClean="0"/>
          </a:p>
          <a:p>
            <a:r>
              <a:rPr lang="ar-SA" b="1" dirty="0" smtClean="0"/>
              <a:t>  ويمثل النتائج التي تطمح الوصول إليها من خلال تنفيذ الخطة مثل : </a:t>
            </a:r>
            <a:endParaRPr lang="en-US" dirty="0" smtClean="0"/>
          </a:p>
          <a:p>
            <a:r>
              <a:rPr lang="ar-SA" b="1" dirty="0" smtClean="0"/>
              <a:t>  أ – إنذار العاملين الموجودين في المنشاة . </a:t>
            </a:r>
            <a:endParaRPr lang="en-US" dirty="0" smtClean="0"/>
          </a:p>
          <a:p>
            <a:r>
              <a:rPr lang="ar-SA" b="1" dirty="0" smtClean="0"/>
              <a:t>  ب – إنقاذ المصابين والمحتجزين . </a:t>
            </a:r>
            <a:endParaRPr lang="en-US" dirty="0" smtClean="0"/>
          </a:p>
          <a:p>
            <a:r>
              <a:rPr lang="ar-SA" b="1" dirty="0" smtClean="0"/>
              <a:t>  جـ - إسعاف المصابين ونقل من تستدعي حالته للعلاج إلى أقرب مستشفى عن طريق الجهة المختصة . </a:t>
            </a:r>
            <a:endParaRPr lang="en-US" dirty="0" smtClean="0"/>
          </a:p>
          <a:p>
            <a:r>
              <a:rPr lang="ar-SA" b="1" dirty="0" smtClean="0"/>
              <a:t>  هـ - مباشرة الحادث ( حريق ، إنقاذ ) من خلال تنفيذ الخطة التي تتضمن الآتي : </a:t>
            </a:r>
            <a:endParaRPr lang="en-US" dirty="0" smtClean="0"/>
          </a:p>
          <a:p>
            <a:endParaRPr lang="ar-EG" dirty="0"/>
          </a:p>
        </p:txBody>
      </p:sp>
      <p:pic>
        <p:nvPicPr>
          <p:cNvPr id="4" name="Picture 2" descr="F:\لوجوالصحة و السلامة.jpg"/>
          <p:cNvPicPr>
            <a:picLocks noChangeAspect="1" noChangeArrowheads="1"/>
          </p:cNvPicPr>
          <p:nvPr/>
        </p:nvPicPr>
        <p:blipFill>
          <a:blip r:embed="rId2" cstate="print"/>
          <a:srcRect/>
          <a:stretch>
            <a:fillRect/>
          </a:stretch>
        </p:blipFill>
        <p:spPr bwMode="auto">
          <a:xfrm>
            <a:off x="461540" y="744537"/>
            <a:ext cx="1291060" cy="1160463"/>
          </a:xfrm>
          <a:prstGeom prst="rect">
            <a:avLst/>
          </a:prstGeom>
          <a:noFill/>
        </p:spPr>
      </p:pic>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572000"/>
          </a:xfrm>
        </p:spPr>
        <p:txBody>
          <a:bodyPr>
            <a:normAutofit/>
          </a:bodyPr>
          <a:lstStyle/>
          <a:p>
            <a:r>
              <a:rPr lang="ar-SA" b="1" dirty="0" smtClean="0"/>
              <a:t>-</a:t>
            </a:r>
            <a:r>
              <a:rPr lang="ar-SA" dirty="0" smtClean="0"/>
              <a:t>   </a:t>
            </a:r>
            <a:r>
              <a:rPr lang="ar-SA" b="1" dirty="0" smtClean="0"/>
              <a:t>تحديد المسئول عن تنفيذ الخطة ونائبة من حيث الاسم وهاتف مكتبه والمنزل لاستدعائه عند الحالة الطارئة وكذالك الحال بالنسبة لنائبه . </a:t>
            </a:r>
            <a:endParaRPr lang="en-US" dirty="0" smtClean="0"/>
          </a:p>
          <a:p>
            <a:r>
              <a:rPr lang="ar-SA" b="1" dirty="0" smtClean="0"/>
              <a:t>-</a:t>
            </a:r>
            <a:r>
              <a:rPr lang="ar-SA" dirty="0" smtClean="0"/>
              <a:t>   </a:t>
            </a:r>
            <a:r>
              <a:rPr lang="ar-SA" b="1" dirty="0" smtClean="0"/>
              <a:t>تحديد أسماء منفذي الخطة من حيث المعلومات الضرورية التي تساعد في سرعة الاستدعاء لتنفيذ الأعمال الخاصة </a:t>
            </a:r>
            <a:endParaRPr lang="ar-EG" b="1" dirty="0" smtClean="0"/>
          </a:p>
          <a:p>
            <a:pPr>
              <a:buNone/>
            </a:pPr>
            <a:r>
              <a:rPr lang="ar-SA" b="1" dirty="0" smtClean="0"/>
              <a:t>( الإنذار ، الإخلاء ، الإنقاذ ، الإسعاف ، الإطفاء و</a:t>
            </a:r>
            <a:r>
              <a:rPr lang="ar-EG" b="1" dirty="0" smtClean="0"/>
              <a:t> </a:t>
            </a:r>
            <a:r>
              <a:rPr lang="ar-SA" b="1" dirty="0" smtClean="0"/>
              <a:t>اى مهمات أخرى ) </a:t>
            </a:r>
            <a:endParaRPr lang="en-US" dirty="0" smtClean="0"/>
          </a:p>
          <a:p>
            <a:r>
              <a:rPr lang="ar-SA" b="1" dirty="0" smtClean="0"/>
              <a:t>-</a:t>
            </a:r>
            <a:r>
              <a:rPr lang="ar-SA" dirty="0" smtClean="0"/>
              <a:t>   </a:t>
            </a:r>
            <a:r>
              <a:rPr lang="ar-SA" b="1" dirty="0" smtClean="0"/>
              <a:t>تحديد أنواع وأماكن معدات الإطفاء والتدخل للمهمات أنفة الذكر </a:t>
            </a:r>
            <a:endParaRPr lang="en-US" dirty="0" smtClean="0"/>
          </a:p>
          <a:p>
            <a:r>
              <a:rPr lang="ar-SA" b="1" dirty="0" smtClean="0"/>
              <a:t>-</a:t>
            </a:r>
            <a:r>
              <a:rPr lang="ar-SA" dirty="0" smtClean="0"/>
              <a:t>   </a:t>
            </a:r>
            <a:r>
              <a:rPr lang="ar-SA" b="1" dirty="0" smtClean="0"/>
              <a:t>يراعي توزيع منفذي الخطة مع تحديد أسمائهم حسب نوعية المهمة وتعيين مسئول لكل مجموعة مثل مجموعة الإنقاذ ورئيسهم وكذالك الحال بالنسبة لمهام الإطفاء والإنقاذ والإسعاف . </a:t>
            </a:r>
            <a:endParaRPr lang="en-US" dirty="0" smtClean="0"/>
          </a:p>
          <a:p>
            <a:endParaRPr lang="ar-EG" dirty="0"/>
          </a:p>
        </p:txBody>
      </p:sp>
      <p:pic>
        <p:nvPicPr>
          <p:cNvPr id="4" name="Picture 2" descr="F:\لوجوالصحة و السلامة.jpg"/>
          <p:cNvPicPr>
            <a:picLocks noChangeAspect="1" noChangeArrowheads="1"/>
          </p:cNvPicPr>
          <p:nvPr/>
        </p:nvPicPr>
        <p:blipFill>
          <a:blip r:embed="rId2" cstate="print"/>
          <a:srcRect/>
          <a:stretch>
            <a:fillRect/>
          </a:stretch>
        </p:blipFill>
        <p:spPr bwMode="auto">
          <a:xfrm>
            <a:off x="461540" y="744537"/>
            <a:ext cx="1291060" cy="1160463"/>
          </a:xfrm>
          <a:prstGeom prst="rect">
            <a:avLst/>
          </a:prstGeom>
          <a:noFill/>
        </p:spPr>
      </p:pic>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325112"/>
          </a:xfrm>
        </p:spPr>
        <p:txBody>
          <a:bodyPr>
            <a:normAutofit fontScale="92500"/>
          </a:bodyPr>
          <a:lstStyle/>
          <a:p>
            <a:r>
              <a:rPr lang="ar-SA" b="1" dirty="0" smtClean="0"/>
              <a:t>-</a:t>
            </a:r>
            <a:r>
              <a:rPr lang="ar-SA" dirty="0" smtClean="0"/>
              <a:t>   </a:t>
            </a:r>
            <a:r>
              <a:rPr lang="ar-SA" b="1" dirty="0" smtClean="0"/>
              <a:t>تقسيم المنشاة حتى تسهل عملية التدخل والسيطرة . </a:t>
            </a:r>
            <a:endParaRPr lang="en-US" dirty="0" smtClean="0"/>
          </a:p>
          <a:p>
            <a:r>
              <a:rPr lang="ar-SA" b="1" dirty="0" smtClean="0"/>
              <a:t>-</a:t>
            </a:r>
            <a:r>
              <a:rPr lang="ar-SA" dirty="0" smtClean="0"/>
              <a:t>   </a:t>
            </a:r>
            <a:r>
              <a:rPr lang="ar-SA" b="1" dirty="0" smtClean="0"/>
              <a:t>تحديد مخارج الطوارئ . </a:t>
            </a:r>
            <a:endParaRPr lang="en-US" dirty="0" smtClean="0"/>
          </a:p>
          <a:p>
            <a:r>
              <a:rPr lang="ar-SA" b="1" dirty="0" smtClean="0"/>
              <a:t>-</a:t>
            </a:r>
            <a:r>
              <a:rPr lang="ar-SA" dirty="0" smtClean="0"/>
              <a:t>   </a:t>
            </a:r>
            <a:r>
              <a:rPr lang="ar-SA" b="1" dirty="0" smtClean="0"/>
              <a:t>تحديد وسائل الإنذار بحيث تكون على وسيلتين على الأقل مثل استخدام الأبواق أو الميكرفونات أو الهاتف أيهما أسرع وأضمن للعمل . </a:t>
            </a:r>
            <a:endParaRPr lang="en-US" dirty="0" smtClean="0"/>
          </a:p>
          <a:p>
            <a:r>
              <a:rPr lang="ar-SA" b="1" dirty="0" smtClean="0"/>
              <a:t>-</a:t>
            </a:r>
            <a:r>
              <a:rPr lang="ar-SA" dirty="0" smtClean="0"/>
              <a:t>   </a:t>
            </a:r>
            <a:r>
              <a:rPr lang="ar-SA" b="1" dirty="0" smtClean="0"/>
              <a:t>تحديد أماكن للتجميع بعد الإخلاء وتحديد شخص </a:t>
            </a:r>
            <a:r>
              <a:rPr lang="ar-EG" b="1" dirty="0" smtClean="0"/>
              <a:t>مسئول </a:t>
            </a:r>
            <a:r>
              <a:rPr lang="ar-SA" b="1" dirty="0" smtClean="0"/>
              <a:t>في كل قسم تكون مهمته التأكد من أن جميع العاملين قد خرجوا ولم يتخلف أحد وفي حالة تخلف احد العاملين يقوم </a:t>
            </a:r>
            <a:r>
              <a:rPr lang="ar-SA" b="1" dirty="0" err="1" smtClean="0"/>
              <a:t>ب</a:t>
            </a:r>
            <a:r>
              <a:rPr lang="ar-EG" b="1" dirty="0" err="1" smtClean="0"/>
              <a:t>اب</a:t>
            </a:r>
            <a:r>
              <a:rPr lang="ar-SA" b="1" dirty="0" smtClean="0"/>
              <a:t>لاغ المسئول عن التدخل ويحدد له اسمه ومكان عمله . </a:t>
            </a:r>
            <a:endParaRPr lang="en-US" dirty="0" smtClean="0"/>
          </a:p>
          <a:p>
            <a:r>
              <a:rPr lang="ar-SA" b="1" dirty="0" smtClean="0"/>
              <a:t>-</a:t>
            </a:r>
            <a:r>
              <a:rPr lang="ar-SA" dirty="0" smtClean="0"/>
              <a:t>   </a:t>
            </a:r>
            <a:r>
              <a:rPr lang="ar-SA" b="1" dirty="0" smtClean="0"/>
              <a:t>تحديد وسائل نقل المصابين إلى المستشفيات أما </a:t>
            </a:r>
            <a:r>
              <a:rPr lang="ar-SA" b="1" dirty="0" err="1" smtClean="0"/>
              <a:t>ب</a:t>
            </a:r>
            <a:r>
              <a:rPr lang="ar-EG" b="1" dirty="0" smtClean="0"/>
              <a:t>الا</a:t>
            </a:r>
            <a:r>
              <a:rPr lang="ar-SA" b="1" dirty="0" err="1" smtClean="0"/>
              <a:t>مكانيات</a:t>
            </a:r>
            <a:r>
              <a:rPr lang="ar-SA" b="1" dirty="0" smtClean="0"/>
              <a:t> الذاتية أو عن طريق الهلال الأحمر أن أمكن . </a:t>
            </a:r>
            <a:endParaRPr lang="en-US" dirty="0" smtClean="0"/>
          </a:p>
          <a:p>
            <a:endParaRPr lang="ar-EG" dirty="0"/>
          </a:p>
        </p:txBody>
      </p:sp>
      <p:pic>
        <p:nvPicPr>
          <p:cNvPr id="4" name="Picture 2" descr="F:\لوجوالصحة و السلامة.jpg"/>
          <p:cNvPicPr>
            <a:picLocks noChangeAspect="1" noChangeArrowheads="1"/>
          </p:cNvPicPr>
          <p:nvPr/>
        </p:nvPicPr>
        <p:blipFill>
          <a:blip r:embed="rId2" cstate="print"/>
          <a:srcRect/>
          <a:stretch>
            <a:fillRect/>
          </a:stretch>
        </p:blipFill>
        <p:spPr bwMode="auto">
          <a:xfrm>
            <a:off x="461540" y="744537"/>
            <a:ext cx="1291060" cy="1160463"/>
          </a:xfrm>
          <a:prstGeom prst="rect">
            <a:avLst/>
          </a:prstGeom>
          <a:noFill/>
        </p:spPr>
      </p:pic>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325112"/>
          </a:xfrm>
        </p:spPr>
        <p:txBody>
          <a:bodyPr>
            <a:normAutofit fontScale="92500"/>
          </a:bodyPr>
          <a:lstStyle/>
          <a:p>
            <a:r>
              <a:rPr lang="ar-SA" b="1" dirty="0" smtClean="0"/>
              <a:t>-</a:t>
            </a:r>
            <a:r>
              <a:rPr lang="ar-SA" dirty="0" smtClean="0"/>
              <a:t>   </a:t>
            </a:r>
            <a:r>
              <a:rPr lang="ar-SA" b="1" dirty="0" smtClean="0"/>
              <a:t>تحديد وسائل الاتصال بين قيادات المجموعات </a:t>
            </a:r>
            <a:r>
              <a:rPr lang="ar-SA" b="1" dirty="0" err="1" smtClean="0"/>
              <a:t>و</a:t>
            </a:r>
            <a:r>
              <a:rPr lang="ar-EG" b="1" dirty="0" smtClean="0"/>
              <a:t>المسئولين </a:t>
            </a:r>
            <a:r>
              <a:rPr lang="ar-SA" b="1" dirty="0" smtClean="0"/>
              <a:t>المباشرين </a:t>
            </a:r>
            <a:endParaRPr lang="en-US" dirty="0" smtClean="0"/>
          </a:p>
          <a:p>
            <a:r>
              <a:rPr lang="ar-SA" b="1" dirty="0" smtClean="0"/>
              <a:t>-</a:t>
            </a:r>
            <a:r>
              <a:rPr lang="ar-SA" dirty="0" smtClean="0"/>
              <a:t>   </a:t>
            </a:r>
            <a:r>
              <a:rPr lang="ar-SA" b="1" dirty="0" smtClean="0"/>
              <a:t>تحديد وسائل الاتصال بين القيادات الداخلية وغرف عمليات الفرق المشاركة الأخرى ( خطوط ساخنة ، هواتف مباشرة ، أجهزة فاكس ) . </a:t>
            </a:r>
            <a:endParaRPr lang="en-US" dirty="0" smtClean="0"/>
          </a:p>
          <a:p>
            <a:r>
              <a:rPr lang="ar-SA" b="1" dirty="0" smtClean="0"/>
              <a:t>-</a:t>
            </a:r>
            <a:r>
              <a:rPr lang="ar-SA" dirty="0" smtClean="0"/>
              <a:t>   </a:t>
            </a:r>
            <a:r>
              <a:rPr lang="ar-SA" b="1" dirty="0" smtClean="0"/>
              <a:t>توفير مخططات توضيحيه للمنشاة من تحديد أماكن فصل وأقفال المصادر الكهربائية . </a:t>
            </a:r>
            <a:endParaRPr lang="en-US" dirty="0" smtClean="0"/>
          </a:p>
          <a:p>
            <a:r>
              <a:rPr lang="ar-SA" b="1" dirty="0" smtClean="0"/>
              <a:t>-</a:t>
            </a:r>
            <a:r>
              <a:rPr lang="ar-SA" dirty="0" smtClean="0"/>
              <a:t>   </a:t>
            </a:r>
            <a:r>
              <a:rPr lang="ar-SA" b="1" dirty="0" smtClean="0"/>
              <a:t>تحديد الواجبات وخطوات العمل بالنسبة لكل مجموعة ، بحيث تكون مفهومة وواضحة لكل مجموعه . </a:t>
            </a:r>
            <a:endParaRPr lang="en-US" dirty="0" smtClean="0"/>
          </a:p>
          <a:p>
            <a:r>
              <a:rPr lang="ar-SA" b="1" dirty="0" smtClean="0"/>
              <a:t>-</a:t>
            </a:r>
            <a:r>
              <a:rPr lang="ar-SA" dirty="0" smtClean="0"/>
              <a:t>   </a:t>
            </a:r>
            <a:r>
              <a:rPr lang="ar-SA" b="1" dirty="0" smtClean="0"/>
              <a:t>توعية العاملين بالمنشأة عن تعليمات تنفيذ الخطة حتى يكون إلمام شامل لهم تساعد على ضمان نجاح الخطة على أن تشمل التوعية الآتي : </a:t>
            </a:r>
            <a:endParaRPr lang="en-US" dirty="0" smtClean="0"/>
          </a:p>
          <a:p>
            <a:endParaRPr lang="ar-EG" dirty="0"/>
          </a:p>
        </p:txBody>
      </p:sp>
      <p:pic>
        <p:nvPicPr>
          <p:cNvPr id="4" name="Picture 2" descr="F:\لوجوالصحة و السلامة.jpg"/>
          <p:cNvPicPr>
            <a:picLocks noChangeAspect="1" noChangeArrowheads="1"/>
          </p:cNvPicPr>
          <p:nvPr/>
        </p:nvPicPr>
        <p:blipFill>
          <a:blip r:embed="rId2" cstate="print"/>
          <a:srcRect/>
          <a:stretch>
            <a:fillRect/>
          </a:stretch>
        </p:blipFill>
        <p:spPr bwMode="auto">
          <a:xfrm>
            <a:off x="461540" y="744537"/>
            <a:ext cx="1291060" cy="1160463"/>
          </a:xfrm>
          <a:prstGeom prst="rect">
            <a:avLst/>
          </a:prstGeom>
          <a:noFill/>
        </p:spPr>
      </p:pic>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solidFill>
                  <a:srgbClr val="FF0000"/>
                </a:solidFill>
                <a:latin typeface="Arial" pitchFamily="34" charset="0"/>
                <a:cs typeface="Arial" pitchFamily="34" charset="0"/>
              </a:rPr>
              <a:t>منع أسباب الحريق</a:t>
            </a:r>
            <a:endParaRPr lang="ar-EG" dirty="0">
              <a:solidFill>
                <a:srgbClr val="FF0000"/>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ar-SA" sz="4000" b="1" dirty="0" smtClean="0"/>
              <a:t>لمنع نشوب النار هو إبعاد الأسباب التالية : منع التدخين في الأماكن المحظورة ، ووضع أوعية للرماد ، واتخاذ الوسائل ضد الشرر الكهربائي واستخدام أجهزة قطع التيار الكهربائي ، وتبديل الخطوط البالية .</a:t>
            </a:r>
            <a:endParaRPr lang="ar-EG" sz="4000" dirty="0"/>
          </a:p>
        </p:txBody>
      </p:sp>
      <p:pic>
        <p:nvPicPr>
          <p:cNvPr id="4" name="Picture 2" descr="F:\لوجوالصحة و السلامة.jpg"/>
          <p:cNvPicPr>
            <a:picLocks noChangeAspect="1" noChangeArrowheads="1"/>
          </p:cNvPicPr>
          <p:nvPr/>
        </p:nvPicPr>
        <p:blipFill>
          <a:blip r:embed="rId2" cstate="print"/>
          <a:srcRect/>
          <a:stretch>
            <a:fillRect/>
          </a:stretch>
        </p:blipFill>
        <p:spPr bwMode="auto">
          <a:xfrm>
            <a:off x="381000" y="685800"/>
            <a:ext cx="1291060" cy="1160463"/>
          </a:xfrm>
          <a:prstGeom prst="rect">
            <a:avLst/>
          </a:prstGeom>
          <a:noFill/>
        </p:spPr>
      </p:pic>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66800"/>
            <a:ext cx="8229600" cy="1066800"/>
          </a:xfrm>
        </p:spPr>
        <p:txBody>
          <a:bodyPr>
            <a:noAutofit/>
          </a:bodyPr>
          <a:lstStyle/>
          <a:p>
            <a:pPr algn="r"/>
            <a:r>
              <a:rPr lang="ar-SA" sz="2800" b="1" dirty="0" smtClean="0">
                <a:solidFill>
                  <a:srgbClr val="FF0000"/>
                </a:solidFill>
                <a:cs typeface="+mn-cs"/>
              </a:rPr>
              <a:t> عند سماعك لجرس الإنذار أو مشاهدتك للحريق</a:t>
            </a:r>
            <a:r>
              <a:rPr lang="ar-EG" sz="2800" b="1" dirty="0" smtClean="0">
                <a:solidFill>
                  <a:srgbClr val="FF0000"/>
                </a:solidFill>
                <a:cs typeface="+mn-cs"/>
              </a:rPr>
              <a:t/>
            </a:r>
            <a:br>
              <a:rPr lang="ar-EG" sz="2800" b="1" dirty="0" smtClean="0">
                <a:solidFill>
                  <a:srgbClr val="FF0000"/>
                </a:solidFill>
                <a:cs typeface="+mn-cs"/>
              </a:rPr>
            </a:br>
            <a:r>
              <a:rPr lang="ar-SA" sz="2800" b="1" dirty="0" smtClean="0">
                <a:solidFill>
                  <a:srgbClr val="FF0000"/>
                </a:solidFill>
                <a:cs typeface="+mn-cs"/>
              </a:rPr>
              <a:t> اتبع الخطوات التالية : </a:t>
            </a:r>
            <a:endParaRPr lang="ar-EG" sz="2800" dirty="0">
              <a:cs typeface="+mn-cs"/>
            </a:endParaRPr>
          </a:p>
        </p:txBody>
      </p:sp>
      <p:sp>
        <p:nvSpPr>
          <p:cNvPr id="3" name="Content Placeholder 2"/>
          <p:cNvSpPr>
            <a:spLocks noGrp="1"/>
          </p:cNvSpPr>
          <p:nvPr>
            <p:ph idx="1"/>
          </p:nvPr>
        </p:nvSpPr>
        <p:spPr>
          <a:xfrm>
            <a:off x="457200" y="2249424"/>
            <a:ext cx="8229600" cy="3694176"/>
          </a:xfrm>
        </p:spPr>
        <p:txBody>
          <a:bodyPr/>
          <a:lstStyle/>
          <a:p>
            <a:r>
              <a:rPr lang="ar-SA" b="1" dirty="0" smtClean="0"/>
              <a:t>  أ – حافظ على هدوء أعصابك ، ثم أغلق أجهزة التكيف . </a:t>
            </a:r>
            <a:endParaRPr lang="en-US" dirty="0" smtClean="0"/>
          </a:p>
          <a:p>
            <a:r>
              <a:rPr lang="ar-SA" b="1" dirty="0" smtClean="0"/>
              <a:t>  ب – تحرك بسرعة إلى اقرب مخرج طوارئ حسب الإرشادات . </a:t>
            </a:r>
            <a:endParaRPr lang="en-US" dirty="0" smtClean="0"/>
          </a:p>
          <a:p>
            <a:r>
              <a:rPr lang="ar-SA" b="1" dirty="0" smtClean="0"/>
              <a:t>  جـ - لا</a:t>
            </a:r>
            <a:r>
              <a:rPr lang="ar-EG" b="1" dirty="0" smtClean="0"/>
              <a:t> </a:t>
            </a:r>
            <a:r>
              <a:rPr lang="ar-SA" b="1" dirty="0" smtClean="0"/>
              <a:t>تستخدم المصعد الكهربائي في المنشأة بل استخدم الدرج . </a:t>
            </a:r>
            <a:endParaRPr lang="en-US" dirty="0" smtClean="0"/>
          </a:p>
          <a:p>
            <a:r>
              <a:rPr lang="ar-SA" b="1" dirty="0" smtClean="0"/>
              <a:t>  د – ابتعد عن النوافذ الزجاجية فممكن أن تصاب بجروح نتيجة تهشيم الزجاج . </a:t>
            </a:r>
            <a:endParaRPr lang="en-US" dirty="0" smtClean="0"/>
          </a:p>
          <a:p>
            <a:r>
              <a:rPr lang="ar-SA" b="1" dirty="0" smtClean="0"/>
              <a:t>  هـ - ازحف على الأرض متوجها إلى باب الخروج إذا كان المكان معبأ بالدخان الكثيف. </a:t>
            </a:r>
            <a:endParaRPr lang="en-US" dirty="0" smtClean="0"/>
          </a:p>
          <a:p>
            <a:endParaRPr lang="ar-EG" dirty="0"/>
          </a:p>
        </p:txBody>
      </p:sp>
      <p:pic>
        <p:nvPicPr>
          <p:cNvPr id="4" name="Picture 2" descr="F:\لوجوالصحة و السلامة.jpg"/>
          <p:cNvPicPr>
            <a:picLocks noChangeAspect="1" noChangeArrowheads="1"/>
          </p:cNvPicPr>
          <p:nvPr/>
        </p:nvPicPr>
        <p:blipFill>
          <a:blip r:embed="rId2" cstate="print"/>
          <a:srcRect/>
          <a:stretch>
            <a:fillRect/>
          </a:stretch>
        </p:blipFill>
        <p:spPr bwMode="auto">
          <a:xfrm>
            <a:off x="461540" y="744537"/>
            <a:ext cx="1291060" cy="1160463"/>
          </a:xfrm>
          <a:prstGeom prst="rect">
            <a:avLst/>
          </a:prstGeom>
          <a:noFill/>
        </p:spPr>
      </p:pic>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19200"/>
            <a:ext cx="8229600" cy="1066800"/>
          </a:xfrm>
        </p:spPr>
        <p:txBody>
          <a:bodyPr>
            <a:normAutofit/>
          </a:bodyPr>
          <a:lstStyle/>
          <a:p>
            <a:pPr algn="ctr"/>
            <a:r>
              <a:rPr lang="ar-EG" sz="3600" b="1" dirty="0" smtClean="0">
                <a:solidFill>
                  <a:srgbClr val="FF0000"/>
                </a:solidFill>
                <a:cs typeface="+mn-cs"/>
              </a:rPr>
              <a:t>من أجل الحفاظ على مستوى الوعي</a:t>
            </a:r>
          </a:p>
        </p:txBody>
      </p:sp>
      <p:sp>
        <p:nvSpPr>
          <p:cNvPr id="3" name="Content Placeholder 2"/>
          <p:cNvSpPr>
            <a:spLocks noGrp="1"/>
          </p:cNvSpPr>
          <p:nvPr>
            <p:ph idx="1"/>
          </p:nvPr>
        </p:nvSpPr>
        <p:spPr/>
        <p:txBody>
          <a:bodyPr/>
          <a:lstStyle/>
          <a:p>
            <a:r>
              <a:rPr lang="ar-SA" b="1" dirty="0" smtClean="0"/>
              <a:t>-</a:t>
            </a:r>
            <a:r>
              <a:rPr lang="ar-SA" dirty="0" smtClean="0"/>
              <a:t>   </a:t>
            </a:r>
            <a:r>
              <a:rPr lang="ar-SA" b="1" dirty="0" smtClean="0"/>
              <a:t>يتم تنفيذ الخطة على الأقل مرتين في العام لمراجعة وتصحيح الأخطاء من ناحية وتعويد العاملين على إخلاء مواقعهم بصوره صحيحة دون ارتباك ومعرفة سرعة تعاون الأفراد بمجموعاتهم ومباشرة مهامهم عند صدور التعليمات من </a:t>
            </a:r>
            <a:r>
              <a:rPr lang="ar-EG" b="1" dirty="0" smtClean="0"/>
              <a:t>المسئولين </a:t>
            </a:r>
            <a:r>
              <a:rPr lang="ar-SA" b="1" dirty="0" smtClean="0"/>
              <a:t>عن تنفيذ الخطة . </a:t>
            </a:r>
            <a:endParaRPr lang="en-US" dirty="0" smtClean="0"/>
          </a:p>
          <a:p>
            <a:pPr rtl="0"/>
            <a:r>
              <a:rPr lang="ar-EG" b="1" dirty="0" smtClean="0"/>
              <a:t>   </a:t>
            </a:r>
            <a:r>
              <a:rPr lang="ar-SA" b="1" dirty="0" smtClean="0"/>
              <a:t>يجب الاستعانة بتقارير تفتيش ومعاينة وسجلات حوادث سابقة في نفس المنشأة</a:t>
            </a:r>
            <a:endParaRPr lang="en-US" dirty="0" smtClean="0"/>
          </a:p>
          <a:p>
            <a:endParaRPr lang="ar-EG" dirty="0"/>
          </a:p>
        </p:txBody>
      </p:sp>
      <p:pic>
        <p:nvPicPr>
          <p:cNvPr id="4" name="Picture 2" descr="F:\لوجوالصحة و السلامة.jpg"/>
          <p:cNvPicPr>
            <a:picLocks noChangeAspect="1" noChangeArrowheads="1"/>
          </p:cNvPicPr>
          <p:nvPr/>
        </p:nvPicPr>
        <p:blipFill>
          <a:blip r:embed="rId2" cstate="print"/>
          <a:srcRect/>
          <a:stretch>
            <a:fillRect/>
          </a:stretch>
        </p:blipFill>
        <p:spPr bwMode="auto">
          <a:xfrm>
            <a:off x="461540" y="744537"/>
            <a:ext cx="1291060" cy="1160463"/>
          </a:xfrm>
          <a:prstGeom prst="rect">
            <a:avLst/>
          </a:prstGeom>
          <a:noFill/>
        </p:spPr>
      </p:pic>
      <p:pic>
        <p:nvPicPr>
          <p:cNvPr id="46082" name="Picture 2" descr="F:\شعارات\4.bmp"/>
          <p:cNvPicPr>
            <a:picLocks noChangeAspect="1" noChangeArrowheads="1"/>
          </p:cNvPicPr>
          <p:nvPr/>
        </p:nvPicPr>
        <p:blipFill>
          <a:blip r:embed="rId3" cstate="print"/>
          <a:srcRect/>
          <a:stretch>
            <a:fillRect/>
          </a:stretch>
        </p:blipFill>
        <p:spPr bwMode="auto">
          <a:xfrm>
            <a:off x="7467600" y="609600"/>
            <a:ext cx="1366719" cy="1371600"/>
          </a:xfrm>
          <a:prstGeom prst="rect">
            <a:avLst/>
          </a:prstGeom>
          <a:noFill/>
        </p:spPr>
      </p:pic>
      <p:sp>
        <p:nvSpPr>
          <p:cNvPr id="6" name="Footer Placeholder 5"/>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F:\شعارات\18.bmp"/>
          <p:cNvPicPr>
            <a:picLocks noChangeAspect="1" noChangeArrowheads="1"/>
          </p:cNvPicPr>
          <p:nvPr/>
        </p:nvPicPr>
        <p:blipFill>
          <a:blip r:embed="rId3" cstate="print"/>
          <a:srcRect/>
          <a:stretch>
            <a:fillRect/>
          </a:stretch>
        </p:blipFill>
        <p:spPr bwMode="auto">
          <a:xfrm>
            <a:off x="1837600" y="838200"/>
            <a:ext cx="5553800" cy="5334000"/>
          </a:xfrm>
          <a:prstGeom prst="rect">
            <a:avLst/>
          </a:prstGeom>
          <a:noFill/>
        </p:spPr>
      </p:pic>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SA" sz="2800" b="1" dirty="0" smtClean="0">
                <a:solidFill>
                  <a:srgbClr val="FF0000"/>
                </a:solidFill>
                <a:cs typeface="+mn-cs"/>
              </a:rPr>
              <a:t>  </a:t>
            </a:r>
            <a:r>
              <a:rPr lang="en-US" sz="2800" dirty="0" smtClean="0">
                <a:solidFill>
                  <a:srgbClr val="FF0000"/>
                </a:solidFill>
                <a:cs typeface="+mn-cs"/>
              </a:rPr>
              <a:t/>
            </a:r>
            <a:br>
              <a:rPr lang="en-US" sz="2800" dirty="0" smtClean="0">
                <a:solidFill>
                  <a:srgbClr val="FF0000"/>
                </a:solidFill>
                <a:cs typeface="+mn-cs"/>
              </a:rPr>
            </a:br>
            <a:endParaRPr lang="ar-EG" sz="2800" dirty="0">
              <a:solidFill>
                <a:srgbClr val="FF0000"/>
              </a:solidFill>
              <a:cs typeface="+mn-cs"/>
            </a:endParaRPr>
          </a:p>
        </p:txBody>
      </p:sp>
      <p:sp>
        <p:nvSpPr>
          <p:cNvPr id="3" name="Content Placeholder 2"/>
          <p:cNvSpPr>
            <a:spLocks noGrp="1"/>
          </p:cNvSpPr>
          <p:nvPr>
            <p:ph idx="1"/>
          </p:nvPr>
        </p:nvSpPr>
        <p:spPr>
          <a:xfrm>
            <a:off x="533400" y="1524000"/>
            <a:ext cx="8229600" cy="5105400"/>
          </a:xfrm>
        </p:spPr>
        <p:txBody>
          <a:bodyPr/>
          <a:lstStyle/>
          <a:p>
            <a:r>
              <a:rPr lang="ar-EG" b="1" dirty="0" smtClean="0">
                <a:solidFill>
                  <a:srgbClr val="00B0F0"/>
                </a:solidFill>
              </a:rPr>
              <a:t>أخيراً </a:t>
            </a:r>
          </a:p>
          <a:p>
            <a:r>
              <a:rPr lang="ar-EG" b="1" dirty="0" smtClean="0">
                <a:solidFill>
                  <a:srgbClr val="00B050"/>
                </a:solidFill>
              </a:rPr>
              <a:t>إن العاملين بالإطفاء أو الإنقاذ ( الحماية المدنية ) </a:t>
            </a:r>
          </a:p>
          <a:p>
            <a:pPr>
              <a:buNone/>
            </a:pPr>
            <a:r>
              <a:rPr lang="ar-EG" b="1" dirty="0" smtClean="0">
                <a:solidFill>
                  <a:srgbClr val="00B050"/>
                </a:solidFill>
              </a:rPr>
              <a:t>   لهم دوراً هام جداً في حياتنا </a:t>
            </a:r>
          </a:p>
          <a:p>
            <a:pPr>
              <a:buNone/>
            </a:pPr>
            <a:r>
              <a:rPr lang="ar-EG" b="1" dirty="0" smtClean="0">
                <a:solidFill>
                  <a:srgbClr val="00B050"/>
                </a:solidFill>
              </a:rPr>
              <a:t> و هم الجنود المجهولين الذين لا نشعر بهم ، الا عندما تقع الكارثة أو الحرائق .</a:t>
            </a:r>
          </a:p>
          <a:p>
            <a:pPr>
              <a:buNone/>
            </a:pPr>
            <a:r>
              <a:rPr lang="ar-EG" b="1" dirty="0" smtClean="0">
                <a:solidFill>
                  <a:srgbClr val="FF0000"/>
                </a:solidFill>
              </a:rPr>
              <a:t>               من هنا أقدم لهم بكل الشكر </a:t>
            </a:r>
            <a:r>
              <a:rPr lang="ar-EG" b="1" dirty="0" err="1" smtClean="0">
                <a:solidFill>
                  <a:srgbClr val="FF0000"/>
                </a:solidFill>
              </a:rPr>
              <a:t>و</a:t>
            </a:r>
            <a:r>
              <a:rPr lang="ar-EG" b="1" dirty="0" smtClean="0">
                <a:solidFill>
                  <a:srgbClr val="FF0000"/>
                </a:solidFill>
              </a:rPr>
              <a:t> التحية </a:t>
            </a:r>
            <a:r>
              <a:rPr lang="ar-EG" b="1" dirty="0" err="1" smtClean="0">
                <a:solidFill>
                  <a:srgbClr val="FF0000"/>
                </a:solidFill>
              </a:rPr>
              <a:t>و</a:t>
            </a:r>
            <a:r>
              <a:rPr lang="ar-EG" b="1" dirty="0" smtClean="0">
                <a:solidFill>
                  <a:srgbClr val="FF0000"/>
                </a:solidFill>
              </a:rPr>
              <a:t> التقدير  </a:t>
            </a:r>
          </a:p>
          <a:p>
            <a:pPr>
              <a:buNone/>
            </a:pPr>
            <a:r>
              <a:rPr lang="ar-EG" b="1" dirty="0" smtClean="0"/>
              <a:t>أدام الله علينا بلادنا آمنه مطمئنة</a:t>
            </a:r>
          </a:p>
          <a:p>
            <a:pPr>
              <a:buNone/>
            </a:pPr>
            <a:r>
              <a:rPr lang="ar-EG" b="1" dirty="0" smtClean="0"/>
              <a:t>تامر عبدالله شراكي</a:t>
            </a:r>
          </a:p>
          <a:p>
            <a:pPr algn="ctr">
              <a:buNone/>
            </a:pPr>
            <a:r>
              <a:rPr lang="en-US" b="1" u="sng" dirty="0" smtClean="0">
                <a:hlinkClick r:id="rId2"/>
              </a:rPr>
              <a:t>tamer44r@gmail.com</a:t>
            </a:r>
            <a:endParaRPr lang="ar-EG" b="1" u="sng" dirty="0" smtClean="0">
              <a:hlinkClick r:id="rId2"/>
            </a:endParaRPr>
          </a:p>
          <a:p>
            <a:pPr algn="ctr">
              <a:buNone/>
            </a:pPr>
            <a:r>
              <a:rPr lang="en-US" b="1" u="sng" dirty="0" smtClean="0">
                <a:hlinkClick r:id="rId2"/>
              </a:rPr>
              <a:t>tamer44r@yahoo.com</a:t>
            </a:r>
            <a:endParaRPr lang="en-US" b="1" u="sng" dirty="0" smtClean="0"/>
          </a:p>
          <a:p>
            <a:pPr algn="ctr">
              <a:buNone/>
            </a:pPr>
            <a:endParaRPr lang="ar-EG" b="1" dirty="0"/>
          </a:p>
        </p:txBody>
      </p:sp>
      <p:pic>
        <p:nvPicPr>
          <p:cNvPr id="4" name="Picture 2" descr="F:\لوجوالصحة و السلامة.jpg"/>
          <p:cNvPicPr>
            <a:picLocks noChangeAspect="1" noChangeArrowheads="1"/>
          </p:cNvPicPr>
          <p:nvPr/>
        </p:nvPicPr>
        <p:blipFill>
          <a:blip r:embed="rId3" cstate="print"/>
          <a:srcRect/>
          <a:stretch>
            <a:fillRect/>
          </a:stretch>
        </p:blipFill>
        <p:spPr bwMode="auto">
          <a:xfrm>
            <a:off x="461540" y="304800"/>
            <a:ext cx="1291060" cy="1160463"/>
          </a:xfrm>
          <a:prstGeom prst="rect">
            <a:avLst/>
          </a:prstGeom>
          <a:noFill/>
        </p:spPr>
      </p:pic>
      <p:pic>
        <p:nvPicPr>
          <p:cNvPr id="45061" name="Picture 5" descr="F:\شعارات\11.bmp"/>
          <p:cNvPicPr>
            <a:picLocks noChangeAspect="1" noChangeArrowheads="1"/>
          </p:cNvPicPr>
          <p:nvPr/>
        </p:nvPicPr>
        <p:blipFill>
          <a:blip r:embed="rId4" cstate="print"/>
          <a:srcRect/>
          <a:stretch>
            <a:fillRect/>
          </a:stretch>
        </p:blipFill>
        <p:spPr bwMode="auto">
          <a:xfrm>
            <a:off x="7467600" y="304800"/>
            <a:ext cx="1281111" cy="1288193"/>
          </a:xfrm>
          <a:prstGeom prst="rect">
            <a:avLst/>
          </a:prstGeom>
          <a:noFill/>
        </p:spPr>
      </p:pic>
      <p:sp>
        <p:nvSpPr>
          <p:cNvPr id="12" name="Footer Placeholder 11"/>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u="sng" dirty="0" smtClean="0">
                <a:solidFill>
                  <a:srgbClr val="FF0000"/>
                </a:solidFill>
                <a:latin typeface="Arial" pitchFamily="34" charset="0"/>
                <a:cs typeface="Arial" pitchFamily="34" charset="0"/>
              </a:rPr>
              <a:t>أسباب امتداد النار</a:t>
            </a:r>
            <a:endParaRPr lang="ar-EG"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457200" y="3200400"/>
            <a:ext cx="8229600" cy="3048000"/>
          </a:xfrm>
        </p:spPr>
        <p:txBody>
          <a:bodyPr/>
          <a:lstStyle/>
          <a:p>
            <a:r>
              <a:rPr lang="ar-SA" sz="4000" b="1" dirty="0" smtClean="0"/>
              <a:t>وجميع الحرائق تكون في بدايتها معتدلة ، وليست الخطورة في بداية النار ، وإنما تتوقف على إمكانية امتدادها واتساعها ، فكيف تمتد النار؟ </a:t>
            </a:r>
            <a:endParaRPr lang="en-US" sz="4000" b="1" dirty="0" smtClean="0"/>
          </a:p>
          <a:p>
            <a:endParaRPr lang="ar-EG" dirty="0"/>
          </a:p>
        </p:txBody>
      </p:sp>
      <p:pic>
        <p:nvPicPr>
          <p:cNvPr id="4" name="Picture 2" descr="F:\لوجوالصحة و السلامة.jpg"/>
          <p:cNvPicPr>
            <a:picLocks noChangeAspect="1" noChangeArrowheads="1"/>
          </p:cNvPicPr>
          <p:nvPr/>
        </p:nvPicPr>
        <p:blipFill>
          <a:blip r:embed="rId2" cstate="print"/>
          <a:srcRect/>
          <a:stretch>
            <a:fillRect/>
          </a:stretch>
        </p:blipFill>
        <p:spPr bwMode="auto">
          <a:xfrm>
            <a:off x="381000" y="685800"/>
            <a:ext cx="1291060" cy="1160463"/>
          </a:xfrm>
          <a:prstGeom prst="rect">
            <a:avLst/>
          </a:prstGeom>
          <a:noFill/>
        </p:spPr>
      </p:pic>
      <p:pic>
        <p:nvPicPr>
          <p:cNvPr id="26626" name="Picture 2" descr="F:\شعارات\untitled4.bmp"/>
          <p:cNvPicPr>
            <a:picLocks noChangeAspect="1" noChangeArrowheads="1"/>
          </p:cNvPicPr>
          <p:nvPr/>
        </p:nvPicPr>
        <p:blipFill>
          <a:blip r:embed="rId3" cstate="print"/>
          <a:srcRect/>
          <a:stretch>
            <a:fillRect/>
          </a:stretch>
        </p:blipFill>
        <p:spPr bwMode="auto">
          <a:xfrm>
            <a:off x="7010400" y="609600"/>
            <a:ext cx="1800530" cy="2543121"/>
          </a:xfrm>
          <a:prstGeom prst="rect">
            <a:avLst/>
          </a:prstGeom>
          <a:noFill/>
        </p:spPr>
      </p:pic>
      <p:sp>
        <p:nvSpPr>
          <p:cNvPr id="7" name="Footer Placeholder 6"/>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0"/>
            <a:ext cx="8229600" cy="4876800"/>
          </a:xfrm>
        </p:spPr>
        <p:txBody>
          <a:bodyPr>
            <a:normAutofit/>
          </a:bodyPr>
          <a:lstStyle/>
          <a:p>
            <a:r>
              <a:rPr lang="ar-SA" b="1" dirty="0" smtClean="0">
                <a:solidFill>
                  <a:srgbClr val="FF0000"/>
                </a:solidFill>
              </a:rPr>
              <a:t>من أسفل </a:t>
            </a:r>
            <a:r>
              <a:rPr lang="ar-EG" b="1" dirty="0" smtClean="0">
                <a:solidFill>
                  <a:srgbClr val="FF0000"/>
                </a:solidFill>
              </a:rPr>
              <a:t>إلى</a:t>
            </a:r>
            <a:r>
              <a:rPr lang="ar-SA" b="1" dirty="0" smtClean="0">
                <a:solidFill>
                  <a:srgbClr val="FF0000"/>
                </a:solidFill>
              </a:rPr>
              <a:t> أعلي </a:t>
            </a:r>
            <a:r>
              <a:rPr lang="ar-SA" b="1" dirty="0" smtClean="0"/>
              <a:t>: وذالك بواسطة اللهب والشرر ، والهواء الحار طبقا للقانون الطبيعي للجذب ، إذ أن النار والدخان والغازات تأخذ اتجاهها بواسطة مثلا المناور العمودية والمصاعد . </a:t>
            </a:r>
            <a:endParaRPr lang="en-US" dirty="0" smtClean="0"/>
          </a:p>
          <a:p>
            <a:r>
              <a:rPr lang="ar-SA" b="1" dirty="0" smtClean="0"/>
              <a:t>  ب – </a:t>
            </a:r>
            <a:r>
              <a:rPr lang="ar-SA" b="1" dirty="0" smtClean="0">
                <a:solidFill>
                  <a:srgbClr val="FF0000"/>
                </a:solidFill>
              </a:rPr>
              <a:t>جانبيا</a:t>
            </a:r>
            <a:r>
              <a:rPr lang="ar-SA" b="1" dirty="0" smtClean="0"/>
              <a:t> : وذالك بواسطة الإشعاع ، حيث أن أى موقد وهاج يصدر إشعاعات والتي تشكل المواد القابلة للاشتعال التي تحيط به . </a:t>
            </a:r>
            <a:endParaRPr lang="en-US" dirty="0" smtClean="0"/>
          </a:p>
          <a:p>
            <a:r>
              <a:rPr lang="ar-SA" b="1" dirty="0" smtClean="0"/>
              <a:t>  جـ - </a:t>
            </a:r>
            <a:r>
              <a:rPr lang="ar-SA" b="1" dirty="0" smtClean="0">
                <a:solidFill>
                  <a:srgbClr val="FF0000"/>
                </a:solidFill>
              </a:rPr>
              <a:t>قابلية الاتصال </a:t>
            </a:r>
            <a:r>
              <a:rPr lang="ar-SA" b="1" dirty="0" smtClean="0"/>
              <a:t>: بالاتصال البسيط وتمثل هذه الحالة في مكواة كهربائية موصولة بالتيار الكهربائي ومتروكة فوق أشياء مشتعلة . </a:t>
            </a:r>
            <a:endParaRPr lang="en-US" dirty="0" smtClean="0"/>
          </a:p>
          <a:p>
            <a:r>
              <a:rPr lang="ar-SA" b="1" dirty="0" smtClean="0"/>
              <a:t>  د – </a:t>
            </a:r>
            <a:r>
              <a:rPr lang="ar-SA" b="1" dirty="0" smtClean="0">
                <a:solidFill>
                  <a:srgbClr val="FF0000"/>
                </a:solidFill>
              </a:rPr>
              <a:t>بواسطة انتقال الغازات والأبخرة </a:t>
            </a:r>
            <a:r>
              <a:rPr lang="ar-SA" b="1" dirty="0" smtClean="0"/>
              <a:t>: إذ أن الغازات القابلة للاشتعال والتي يحتويها الدخان تجتاح القسم العلوي من المكان لكي تتراكم بكثرة بعيدا عن نقطة مصدر انبعاثها. </a:t>
            </a:r>
            <a:endParaRPr lang="en-US" dirty="0" smtClean="0"/>
          </a:p>
          <a:p>
            <a:endParaRPr lang="ar-EG" dirty="0"/>
          </a:p>
        </p:txBody>
      </p:sp>
      <p:pic>
        <p:nvPicPr>
          <p:cNvPr id="4" name="Picture 2" descr="F:\لوجوالصحة و السلامة.jpg"/>
          <p:cNvPicPr>
            <a:picLocks noChangeAspect="1" noChangeArrowheads="1"/>
          </p:cNvPicPr>
          <p:nvPr/>
        </p:nvPicPr>
        <p:blipFill>
          <a:blip r:embed="rId2" cstate="print"/>
          <a:srcRect/>
          <a:stretch>
            <a:fillRect/>
          </a:stretch>
        </p:blipFill>
        <p:spPr bwMode="auto">
          <a:xfrm>
            <a:off x="228600" y="457200"/>
            <a:ext cx="1291060" cy="1160463"/>
          </a:xfrm>
          <a:prstGeom prst="rect">
            <a:avLst/>
          </a:prstGeom>
          <a:noFill/>
        </p:spPr>
      </p:pic>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b="1" dirty="0" smtClean="0"/>
              <a:t>  </a:t>
            </a:r>
            <a:r>
              <a:rPr lang="ar-SA" sz="4400" b="1" dirty="0" smtClean="0">
                <a:solidFill>
                  <a:srgbClr val="FF0000"/>
                </a:solidFill>
                <a:latin typeface="+mn-lt"/>
              </a:rPr>
              <a:t>2 – التنبؤ </a:t>
            </a:r>
            <a:r>
              <a:rPr lang="en-US" sz="4400" b="1" dirty="0" smtClean="0">
                <a:solidFill>
                  <a:srgbClr val="FF0000"/>
                </a:solidFill>
                <a:latin typeface="+mn-lt"/>
              </a:rPr>
              <a:t> </a:t>
            </a:r>
            <a:r>
              <a:rPr lang="en-US" dirty="0" smtClean="0"/>
              <a:t/>
            </a:r>
            <a:br>
              <a:rPr lang="en-US" dirty="0" smtClean="0"/>
            </a:br>
            <a:endParaRPr lang="ar-EG" dirty="0"/>
          </a:p>
        </p:txBody>
      </p:sp>
      <p:sp>
        <p:nvSpPr>
          <p:cNvPr id="3" name="Content Placeholder 2"/>
          <p:cNvSpPr>
            <a:spLocks noGrp="1"/>
          </p:cNvSpPr>
          <p:nvPr>
            <p:ph idx="1"/>
          </p:nvPr>
        </p:nvSpPr>
        <p:spPr/>
        <p:txBody>
          <a:bodyPr/>
          <a:lstStyle/>
          <a:p>
            <a:r>
              <a:rPr lang="ar-SA" b="1" dirty="0" smtClean="0"/>
              <a:t>يمكن التنبؤ عن النار بالرغم من كل شيء ونتيجة لذالك تتخذ الاستعدادات لكشف النار في حينها ومكافحتها بأسرع ما</a:t>
            </a:r>
            <a:r>
              <a:rPr lang="ar-EG" b="1" dirty="0" smtClean="0"/>
              <a:t> </a:t>
            </a:r>
            <a:r>
              <a:rPr lang="ar-SA" b="1" dirty="0" smtClean="0"/>
              <a:t>يمكن ، فالتنبؤ بالشيء هو التفكير والتبصر بما يمكن أن يحدث ويقع واتخاذ الإجراءات لمواجهة ظهوره ، فمهمة الاطفائيين لا</a:t>
            </a:r>
            <a:r>
              <a:rPr lang="ar-EG" b="1" dirty="0" smtClean="0"/>
              <a:t> </a:t>
            </a:r>
            <a:r>
              <a:rPr lang="ar-SA" b="1" dirty="0" smtClean="0"/>
              <a:t>تنحصر أو تتوقف </a:t>
            </a:r>
            <a:endParaRPr lang="en-US" dirty="0" smtClean="0"/>
          </a:p>
          <a:p>
            <a:pPr>
              <a:buNone/>
            </a:pPr>
            <a:r>
              <a:rPr lang="ar-EG" b="1" dirty="0" smtClean="0"/>
              <a:t>  </a:t>
            </a:r>
            <a:r>
              <a:rPr lang="ar-SA" b="1" dirty="0" smtClean="0"/>
              <a:t>على إطفاء الحريق فحسب ، كما أن التغلب على النار ومكافحتها يمكن يعتبر نجاحا ولكن لا</a:t>
            </a:r>
            <a:r>
              <a:rPr lang="ar-EG" b="1" dirty="0" smtClean="0"/>
              <a:t> </a:t>
            </a:r>
            <a:r>
              <a:rPr lang="ar-SA" b="1" dirty="0" smtClean="0"/>
              <a:t>يعتبر مرضيا والشيء الوحيد الذي يعتبر مرضيا هو ما</a:t>
            </a:r>
            <a:r>
              <a:rPr lang="ar-EG" b="1" dirty="0" smtClean="0"/>
              <a:t> </a:t>
            </a:r>
            <a:r>
              <a:rPr lang="ar-SA" b="1" dirty="0" smtClean="0"/>
              <a:t>يقوم به خلال زيارته وجولاته وكشفه مواطن الخطورة ، وبالتالي يؤدي إلى الحيلولة دون وقوع الحوادث .</a:t>
            </a:r>
            <a:endParaRPr lang="ar-EG" dirty="0"/>
          </a:p>
        </p:txBody>
      </p:sp>
      <p:pic>
        <p:nvPicPr>
          <p:cNvPr id="4" name="Picture 2" descr="F:\لوجوالصحة و السلامة.jpg"/>
          <p:cNvPicPr>
            <a:picLocks noChangeAspect="1" noChangeArrowheads="1"/>
          </p:cNvPicPr>
          <p:nvPr/>
        </p:nvPicPr>
        <p:blipFill>
          <a:blip r:embed="rId2" cstate="print"/>
          <a:srcRect/>
          <a:stretch>
            <a:fillRect/>
          </a:stretch>
        </p:blipFill>
        <p:spPr bwMode="auto">
          <a:xfrm>
            <a:off x="309140" y="592137"/>
            <a:ext cx="1291060" cy="1160463"/>
          </a:xfrm>
          <a:prstGeom prst="rect">
            <a:avLst/>
          </a:prstGeom>
          <a:noFill/>
        </p:spPr>
      </p:pic>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EG" b="1" dirty="0" smtClean="0"/>
              <a:t>الإنقاذ</a:t>
            </a:r>
            <a:r>
              <a:rPr lang="en-US" dirty="0" smtClean="0"/>
              <a:t/>
            </a:r>
            <a:br>
              <a:rPr lang="en-US" dirty="0" smtClean="0"/>
            </a:br>
            <a:endParaRPr lang="ar-EG" dirty="0"/>
          </a:p>
        </p:txBody>
      </p:sp>
      <p:sp>
        <p:nvSpPr>
          <p:cNvPr id="3" name="Content Placeholder 2"/>
          <p:cNvSpPr>
            <a:spLocks noGrp="1"/>
          </p:cNvSpPr>
          <p:nvPr>
            <p:ph idx="1"/>
          </p:nvPr>
        </p:nvSpPr>
        <p:spPr>
          <a:xfrm>
            <a:off x="533400" y="1905000"/>
            <a:ext cx="8229600" cy="4325112"/>
          </a:xfrm>
        </p:spPr>
        <p:txBody>
          <a:bodyPr/>
          <a:lstStyle/>
          <a:p>
            <a:r>
              <a:rPr lang="ar-SA" b="1" dirty="0" smtClean="0"/>
              <a:t>أن مهمة الاطفائيين لا</a:t>
            </a:r>
            <a:r>
              <a:rPr lang="en-US" b="1" dirty="0" smtClean="0"/>
              <a:t> </a:t>
            </a:r>
            <a:r>
              <a:rPr lang="ar-SA" b="1" dirty="0" smtClean="0"/>
              <a:t>تقتصر على مكافحة الحرائق فحسب بل القيام بواجب مهم ألا وهو الإنقاذ ، وتنحصر مهمتهم في إنقاذ حياة الآخرين ، وتجنيبهم أضرار ومخاطر الحريق ، فالإنقاذ هو عمل يتسم بالشجاعة والجرأة والصبر في سبيل تخليص أشخاص محصورين ومحتجزين في أماكن يصعب الوصول أليها إلا بواسطة أفراد مدربين على أعمال الإنقاذ المختلفة ، والخروج بهم إلى بر الآمان وأبعادهم عن أماكن الخطر ونزع الخوف والرعب من قلوبهم وتطمينهم ، مع تقديم الإسعافات الأولية البسيطة والسريعة لهم </a:t>
            </a:r>
            <a:r>
              <a:rPr lang="en-US" b="1" dirty="0" smtClean="0"/>
              <a:t> </a:t>
            </a:r>
            <a:r>
              <a:rPr lang="ar-EG" b="1" dirty="0" smtClean="0"/>
              <a:t>.</a:t>
            </a:r>
            <a:endParaRPr lang="ar-EG" dirty="0"/>
          </a:p>
        </p:txBody>
      </p:sp>
      <p:pic>
        <p:nvPicPr>
          <p:cNvPr id="4" name="Picture 2" descr="F:\لوجوالصحة و السلامة.jpg"/>
          <p:cNvPicPr>
            <a:picLocks noChangeAspect="1" noChangeArrowheads="1"/>
          </p:cNvPicPr>
          <p:nvPr/>
        </p:nvPicPr>
        <p:blipFill>
          <a:blip r:embed="rId2" cstate="print"/>
          <a:srcRect/>
          <a:stretch>
            <a:fillRect/>
          </a:stretch>
        </p:blipFill>
        <p:spPr bwMode="auto">
          <a:xfrm>
            <a:off x="309140" y="592137"/>
            <a:ext cx="1291060" cy="1160463"/>
          </a:xfrm>
          <a:prstGeom prst="rect">
            <a:avLst/>
          </a:prstGeom>
          <a:noFill/>
        </p:spPr>
      </p:pic>
      <p:sp>
        <p:nvSpPr>
          <p:cNvPr id="5" name="Footer Placeholder 4"/>
          <p:cNvSpPr>
            <a:spLocks noGrp="1"/>
          </p:cNvSpPr>
          <p:nvPr>
            <p:ph type="ftr" sz="quarter" idx="11"/>
          </p:nvPr>
        </p:nvSpPr>
        <p:spPr/>
        <p:txBody>
          <a:bodyPr/>
          <a:lstStyle/>
          <a:p>
            <a:r>
              <a:rPr lang="ar-EG" smtClean="0"/>
              <a:t>تامر عبدالله شراكى</a:t>
            </a:r>
            <a:endParaRPr lang="ar-EG"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133</TotalTime>
  <Words>1133</Words>
  <Application>Microsoft Office PowerPoint</Application>
  <PresentationFormat>عرض على الشاشة (3:4)‏</PresentationFormat>
  <Paragraphs>243</Paragraphs>
  <Slides>53</Slides>
  <Notes>1</Notes>
  <HiddenSlides>0</HiddenSlides>
  <MMClips>0</MMClips>
  <ScaleCrop>false</ScaleCrop>
  <HeadingPairs>
    <vt:vector size="4" baseType="variant">
      <vt:variant>
        <vt:lpstr>سمة</vt:lpstr>
      </vt:variant>
      <vt:variant>
        <vt:i4>1</vt:i4>
      </vt:variant>
      <vt:variant>
        <vt:lpstr>عناوين الشرائح</vt:lpstr>
      </vt:variant>
      <vt:variant>
        <vt:i4>53</vt:i4>
      </vt:variant>
    </vt:vector>
  </HeadingPairs>
  <TitlesOfParts>
    <vt:vector size="54" baseType="lpstr">
      <vt:lpstr>Urban</vt:lpstr>
      <vt:lpstr>الوقاية والتنبؤ بالحريق   و أعمال الإطفاء والإنقاذ </vt:lpstr>
      <vt:lpstr>الشريحة 2</vt:lpstr>
      <vt:lpstr>1 – الوقاية  </vt:lpstr>
      <vt:lpstr>الشريحة 4</vt:lpstr>
      <vt:lpstr>منع أسباب الحريق</vt:lpstr>
      <vt:lpstr>أسباب امتداد النار</vt:lpstr>
      <vt:lpstr>الشريحة 7</vt:lpstr>
      <vt:lpstr>  2 – التنبؤ   </vt:lpstr>
      <vt:lpstr>الإنقاذ </vt:lpstr>
      <vt:lpstr>واجبات أساسية لخدمة الإنقاذ  </vt:lpstr>
      <vt:lpstr>الشريحة 11</vt:lpstr>
      <vt:lpstr>  أولا : معدات الإنقاذ :   </vt:lpstr>
      <vt:lpstr>الشريحة 13</vt:lpstr>
      <vt:lpstr>الشريحة 14</vt:lpstr>
      <vt:lpstr>الشريحة 15</vt:lpstr>
      <vt:lpstr>أنواع السلالم :</vt:lpstr>
      <vt:lpstr>طريقة العمل</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عقد الحبال</vt:lpstr>
      <vt:lpstr>الشريحة 28</vt:lpstr>
      <vt:lpstr>الشريحة 29</vt:lpstr>
      <vt:lpstr>الشريحة 30</vt:lpstr>
      <vt:lpstr>الشريحة 31</vt:lpstr>
      <vt:lpstr>معدات القطع</vt:lpstr>
      <vt:lpstr>  طرق وأعمال إنقاذ الأشخاص المصابين   </vt:lpstr>
      <vt:lpstr>طرق الانقاذ</vt:lpstr>
      <vt:lpstr>نقل شخص بواسطة إطفائي واحد :</vt:lpstr>
      <vt:lpstr>نقل شخص بواسطة إطفائي واحد  </vt:lpstr>
      <vt:lpstr> نقل المصاب بواسطة أثنين من الاطفائيين</vt:lpstr>
      <vt:lpstr>نقل المصاب بواسطة أثنين من الاطفائيين</vt:lpstr>
      <vt:lpstr>نقل المصاب بواسطة أثنين من الاطفائيين</vt:lpstr>
      <vt:lpstr>نقل المصاب بواسطة أكثر من أثنين </vt:lpstr>
      <vt:lpstr>خطة تحليل المخاطر وإجراءات الطوارئ </vt:lpstr>
      <vt:lpstr> تعريف الخطة    </vt:lpstr>
      <vt:lpstr>  عناصر الخطة    </vt:lpstr>
      <vt:lpstr>  خطة الطوارئ</vt:lpstr>
      <vt:lpstr> </vt:lpstr>
      <vt:lpstr>الشريحة 46</vt:lpstr>
      <vt:lpstr>الشريحة 47</vt:lpstr>
      <vt:lpstr>الشريحة 48</vt:lpstr>
      <vt:lpstr>الشريحة 49</vt:lpstr>
      <vt:lpstr> عند سماعك لجرس الإنذار أو مشاهدتك للحريق  اتبع الخطوات التالية : </vt:lpstr>
      <vt:lpstr>من أجل الحفاظ على مستوى الوعي</vt:lpstr>
      <vt:lpstr>الشريحة 52</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الوقاية والتنبؤ بالحريق</dc:title>
  <dc:creator>TamerA</dc:creator>
  <cp:lastModifiedBy>DR.Ahmed Saker 2O14</cp:lastModifiedBy>
  <cp:revision>17</cp:revision>
  <dcterms:created xsi:type="dcterms:W3CDTF">2011-04-28T07:09:54Z</dcterms:created>
  <dcterms:modified xsi:type="dcterms:W3CDTF">2017-02-09T09:31:19Z</dcterms:modified>
</cp:coreProperties>
</file>