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  <p:sldMasterId id="2147483650" r:id="rId2"/>
  </p:sldMasterIdLst>
  <p:notesMasterIdLst>
    <p:notesMasterId r:id="rId21"/>
  </p:notesMasterIdLst>
  <p:handoutMasterIdLst>
    <p:handoutMasterId r:id="rId22"/>
  </p:handoutMasterIdLst>
  <p:sldIdLst>
    <p:sldId id="296" r:id="rId3"/>
    <p:sldId id="870" r:id="rId4"/>
    <p:sldId id="871" r:id="rId5"/>
    <p:sldId id="887" r:id="rId6"/>
    <p:sldId id="888" r:id="rId7"/>
    <p:sldId id="882" r:id="rId8"/>
    <p:sldId id="897" r:id="rId9"/>
    <p:sldId id="875" r:id="rId10"/>
    <p:sldId id="890" r:id="rId11"/>
    <p:sldId id="892" r:id="rId12"/>
    <p:sldId id="876" r:id="rId13"/>
    <p:sldId id="893" r:id="rId14"/>
    <p:sldId id="884" r:id="rId15"/>
    <p:sldId id="891" r:id="rId16"/>
    <p:sldId id="889" r:id="rId17"/>
    <p:sldId id="877" r:id="rId18"/>
    <p:sldId id="883" r:id="rId19"/>
    <p:sldId id="879" r:id="rId20"/>
  </p:sldIdLst>
  <p:sldSz cx="9144000" cy="6858000" type="screen4x3"/>
  <p:notesSz cx="6708775" cy="983615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005E3C"/>
    <a:srgbClr val="591C00"/>
    <a:srgbClr val="C0B9AF"/>
    <a:srgbClr val="F8F5DE"/>
    <a:srgbClr val="BBB1D6"/>
    <a:srgbClr val="E21808"/>
    <a:srgbClr val="FFFC8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475" autoAdjust="0"/>
    <p:restoredTop sz="99831" autoAdjust="0"/>
  </p:normalViewPr>
  <p:slideViewPr>
    <p:cSldViewPr>
      <p:cViewPr>
        <p:scale>
          <a:sx n="80" d="100"/>
          <a:sy n="80" d="100"/>
        </p:scale>
        <p:origin x="-12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notesViewPr>
    <p:cSldViewPr>
      <p:cViewPr varScale="1">
        <p:scale>
          <a:sx n="62" d="100"/>
          <a:sy n="62" d="100"/>
        </p:scale>
        <p:origin x="-2118" y="-78"/>
      </p:cViewPr>
      <p:guideLst>
        <p:guide orient="horz" pos="3098"/>
        <p:guide pos="211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>
            <a:lvl1pPr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98888" y="0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>
            <a:lvl1pPr algn="r"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4025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b" anchorCtr="0" compatLnSpc="1">
            <a:prstTxWarp prst="textNoShape">
              <a:avLst/>
            </a:prstTxWarp>
          </a:bodyPr>
          <a:lstStyle>
            <a:lvl1pPr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91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98888" y="9344025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b" anchorCtr="0" compatLnSpc="1">
            <a:prstTxWarp prst="textNoShape">
              <a:avLst/>
            </a:prstTxWarp>
          </a:bodyPr>
          <a:lstStyle>
            <a:lvl1pPr algn="r"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E9C00467-23C4-4A2E-974E-F8E13A0C1B5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83293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>
            <a:lvl1pPr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8888" y="0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>
            <a:lvl1pPr algn="r"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38188"/>
            <a:ext cx="4916487" cy="3687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72013"/>
            <a:ext cx="5365750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44025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b" anchorCtr="0" compatLnSpc="1">
            <a:prstTxWarp prst="textNoShape">
              <a:avLst/>
            </a:prstTxWarp>
          </a:bodyPr>
          <a:lstStyle>
            <a:lvl1pPr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8888" y="9344025"/>
            <a:ext cx="29083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260" tIns="43631" rIns="87260" bIns="43631" numCol="1" anchor="b" anchorCtr="0" compatLnSpc="1">
            <a:prstTxWarp prst="textNoShape">
              <a:avLst/>
            </a:prstTxWarp>
          </a:bodyPr>
          <a:lstStyle>
            <a:lvl1pPr algn="r" defTabSz="873125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7E88EECC-1CE8-4F05-BA06-446EFC7B6E1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652217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9890A4-4747-44C8-91C9-0535B597C037}" type="slidenum">
              <a:rPr lang="fr-FR" smtClean="0">
                <a:latin typeface="Arial" charset="0"/>
              </a:rPr>
              <a:pPr/>
              <a:t>1</a:t>
            </a:fld>
            <a:endParaRPr lang="fr-FR" dirty="0" smtClean="0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8288F8-6FC6-43D0-891A-9B1CC9D0EF75}" type="slidenum">
              <a:rPr lang="fr-FR" smtClean="0">
                <a:latin typeface="Arial" charset="0"/>
              </a:rPr>
              <a:pPr/>
              <a:t>10</a:t>
            </a:fld>
            <a:endParaRPr lang="fr-FR" smtClean="0"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FA204F-E54C-47CA-9F73-50674862DD6B}" type="slidenum">
              <a:rPr lang="fr-FR" smtClean="0">
                <a:latin typeface="Arial" charset="0"/>
              </a:rPr>
              <a:pPr/>
              <a:t>11</a:t>
            </a:fld>
            <a:endParaRPr lang="fr-FR" smtClean="0"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84B301-430B-4CD2-996F-2FEB2687440D}" type="slidenum">
              <a:rPr lang="fr-FR" smtClean="0">
                <a:latin typeface="Arial" charset="0"/>
              </a:rPr>
              <a:pPr/>
              <a:t>12</a:t>
            </a:fld>
            <a:endParaRPr lang="fr-FR" smtClean="0">
              <a:latin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43F115-4D43-4981-AC7A-985C77683DFB}" type="slidenum">
              <a:rPr lang="fr-FR" smtClean="0">
                <a:latin typeface="Arial" charset="0"/>
              </a:rPr>
              <a:pPr/>
              <a:t>13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1F155A-248D-467F-A889-D85622EFF367}" type="slidenum">
              <a:rPr lang="fr-FR" smtClean="0">
                <a:latin typeface="Arial" charset="0"/>
              </a:rPr>
              <a:pPr/>
              <a:t>14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F934D2-CB93-45FB-8397-1D2B039FBC60}" type="slidenum">
              <a:rPr lang="fr-FR" smtClean="0">
                <a:latin typeface="Arial" charset="0"/>
              </a:rPr>
              <a:pPr/>
              <a:t>15</a:t>
            </a:fld>
            <a:endParaRPr lang="fr-FR" smtClean="0">
              <a:latin typeface="Arial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FFFD8-76D9-4216-89EA-358E510AEEEF}" type="slidenum">
              <a:rPr lang="fr-FR" smtClean="0">
                <a:latin typeface="Arial" charset="0"/>
              </a:rPr>
              <a:pPr/>
              <a:t>16</a:t>
            </a:fld>
            <a:endParaRPr lang="fr-FR" smtClean="0">
              <a:latin typeface="Arial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170472-E5D0-4A4F-A4EB-D9FFBC0EC2EB}" type="slidenum">
              <a:rPr lang="fr-FR" smtClean="0">
                <a:latin typeface="Arial" charset="0"/>
              </a:rPr>
              <a:pPr/>
              <a:t>17</a:t>
            </a:fld>
            <a:endParaRPr lang="fr-FR" smtClean="0">
              <a:latin typeface="Arial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103539-7360-4D90-8808-AD7F5E7221B1}" type="slidenum">
              <a:rPr lang="fr-FR" smtClean="0">
                <a:latin typeface="Arial" charset="0"/>
              </a:rPr>
              <a:pPr/>
              <a:t>18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42351C-FD80-4532-A9A6-5D502E59D7F9}" type="slidenum">
              <a:rPr lang="fr-FR" smtClean="0">
                <a:latin typeface="Arial" charset="0"/>
              </a:rPr>
              <a:pPr/>
              <a:t>2</a:t>
            </a:fld>
            <a:endParaRPr lang="fr-FR" dirty="0" smtClean="0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8ABD67-4876-4A7B-9115-03651569388F}" type="slidenum">
              <a:rPr lang="fr-FR" smtClean="0">
                <a:latin typeface="Arial" charset="0"/>
              </a:rPr>
              <a:pPr/>
              <a:t>3</a:t>
            </a:fld>
            <a:endParaRPr lang="fr-FR" dirty="0" smtClean="0">
              <a:latin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B4C1E4-F1A7-4555-ACC4-426CABF5A684}" type="slidenum">
              <a:rPr lang="fr-FR" smtClean="0">
                <a:latin typeface="Arial" charset="0"/>
              </a:rPr>
              <a:pPr/>
              <a:t>4</a:t>
            </a:fld>
            <a:endParaRPr lang="fr-FR" dirty="0" smtClean="0"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137BF1-DC09-435B-BE04-95735D4384A8}" type="slidenum">
              <a:rPr lang="fr-FR" smtClean="0">
                <a:latin typeface="Arial" charset="0"/>
              </a:rPr>
              <a:pPr/>
              <a:t>5</a:t>
            </a:fld>
            <a:endParaRPr lang="fr-FR" dirty="0" smtClean="0">
              <a:latin typeface="Arial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E079BC-9A3A-4B1E-B741-90113AD98253}" type="slidenum">
              <a:rPr lang="fr-FR" smtClean="0">
                <a:latin typeface="Arial" charset="0"/>
              </a:rPr>
              <a:pPr/>
              <a:t>6</a:t>
            </a:fld>
            <a:endParaRPr lang="fr-FR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42351C-FD80-4532-A9A6-5D502E59D7F9}" type="slidenum">
              <a:rPr lang="fr-FR" smtClean="0">
                <a:latin typeface="Arial" charset="0"/>
              </a:rPr>
              <a:pPr/>
              <a:t>7</a:t>
            </a:fld>
            <a:endParaRPr lang="fr-FR" dirty="0" smtClean="0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D4A798-FD11-4BCA-9821-6042A43058B9}" type="slidenum">
              <a:rPr lang="fr-FR" smtClean="0">
                <a:latin typeface="Arial" charset="0"/>
              </a:rPr>
              <a:pPr/>
              <a:t>8</a:t>
            </a:fld>
            <a:endParaRPr lang="fr-FR" smtClean="0">
              <a:latin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18967F-2789-4699-AAE9-79F38150EC0B}" type="slidenum">
              <a:rPr lang="fr-FR" smtClean="0">
                <a:latin typeface="Arial" charset="0"/>
              </a:rPr>
              <a:pPr/>
              <a:t>9</a:t>
            </a:fld>
            <a:endParaRPr lang="fr-FR" smtClean="0">
              <a:latin typeface="Arial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spd="med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70800" y="3883025"/>
            <a:ext cx="1031875" cy="3944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0" y="3883025"/>
            <a:ext cx="2946400" cy="3944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heel spokes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245B3-7589-490C-B21F-EC4F7D54F0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F8F2F-90BF-4F30-B87A-19E252980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95BBB-8980-46B7-947D-7DD0493C4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55763" y="1484313"/>
            <a:ext cx="3481387" cy="150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9550" y="1484313"/>
            <a:ext cx="3481388" cy="1500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6DA61-A099-456E-BB72-952F28488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68958-E12B-47ED-8CB6-A71A688B5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0A06B-A34C-47D9-B417-4CE11E9B4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0C189C-C18B-4741-84F8-2E21CC34A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E7FD0-755F-451B-81D6-E25DC378B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heel spokes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92390-8F6F-4B81-BC2C-56500461CC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D21BB-B0E3-428C-8779-7B1834DC2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693738"/>
            <a:ext cx="1778000" cy="2290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55763" y="693738"/>
            <a:ext cx="5184775" cy="2290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7DEA2-FF3B-4075-9417-24F2E3303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5763" y="693738"/>
            <a:ext cx="7067550" cy="457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655763" y="1484313"/>
            <a:ext cx="3481387" cy="150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9550" y="1484313"/>
            <a:ext cx="3481388" cy="150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A024E-B29C-47F1-86AA-17A04854F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2C71A-D9E5-4A6B-A34C-AD053D590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5175" y="5140325"/>
            <a:ext cx="1987550" cy="2687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15125" y="5140325"/>
            <a:ext cx="1987550" cy="26876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gradFill rotWithShape="0">
          <a:gsLst>
            <a:gs pos="0">
              <a:srgbClr val="00AD6E"/>
            </a:gs>
            <a:gs pos="50000">
              <a:srgbClr val="005E3C"/>
            </a:gs>
            <a:gs pos="100000">
              <a:srgbClr val="00AD6E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466725"/>
            <a:ext cx="9140825" cy="514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0" y="3883025"/>
            <a:ext cx="4124325" cy="1066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5175" y="5140325"/>
            <a:ext cx="4127500" cy="2687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grpSp>
        <p:nvGrpSpPr>
          <p:cNvPr id="1029" name="Group 3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94239" name="Rectangle 31"/>
            <p:cNvSpPr>
              <a:spLocks noChangeArrowheads="1"/>
            </p:cNvSpPr>
            <p:nvPr userDrawn="1"/>
          </p:nvSpPr>
          <p:spPr bwMode="gray">
            <a:xfrm>
              <a:off x="0" y="0"/>
              <a:ext cx="113" cy="432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4240" name="Rectangle 32"/>
            <p:cNvSpPr>
              <a:spLocks noChangeArrowheads="1"/>
            </p:cNvSpPr>
            <p:nvPr userDrawn="1"/>
          </p:nvSpPr>
          <p:spPr bwMode="gray">
            <a:xfrm>
              <a:off x="5647" y="0"/>
              <a:ext cx="113" cy="432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4241" name="Rectangle 33"/>
            <p:cNvSpPr>
              <a:spLocks noChangeArrowheads="1"/>
            </p:cNvSpPr>
            <p:nvPr userDrawn="1"/>
          </p:nvSpPr>
          <p:spPr bwMode="gray">
            <a:xfrm rot="5400000">
              <a:off x="2818" y="-2818"/>
              <a:ext cx="123" cy="576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sp>
          <p:nvSpPr>
            <p:cNvPr id="94242" name="Rectangle 34"/>
            <p:cNvSpPr>
              <a:spLocks noChangeArrowheads="1"/>
            </p:cNvSpPr>
            <p:nvPr userDrawn="1"/>
          </p:nvSpPr>
          <p:spPr bwMode="gray">
            <a:xfrm rot="5400000">
              <a:off x="2819" y="1379"/>
              <a:ext cx="122" cy="5760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ransition spd="med">
    <p:wheel spokes="1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9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332" name="Rectangle 20"/>
            <p:cNvSpPr>
              <a:spLocks noChangeArrowheads="1"/>
            </p:cNvSpPr>
            <p:nvPr userDrawn="1"/>
          </p:nvSpPr>
          <p:spPr bwMode="auto">
            <a:xfrm>
              <a:off x="115" y="112"/>
              <a:ext cx="840" cy="4207"/>
            </a:xfrm>
            <a:prstGeom prst="rect">
              <a:avLst/>
            </a:prstGeom>
            <a:gradFill rotWithShape="0">
              <a:gsLst>
                <a:gs pos="0">
                  <a:srgbClr val="DAEEE5"/>
                </a:gs>
                <a:gs pos="100000">
                  <a:srgbClr val="DAEEE5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en-US">
                <a:latin typeface="Arial" pitchFamily="34" charset="0"/>
                <a:cs typeface="+mn-cs"/>
              </a:endParaRPr>
            </a:p>
          </p:txBody>
        </p:sp>
        <p:pic>
          <p:nvPicPr>
            <p:cNvPr id="2058" name="Picture 21"/>
            <p:cNvPicPr>
              <a:picLocks noChangeAspect="1" noChangeArrowheads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49" y="293"/>
              <a:ext cx="909" cy="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059" name="Group 22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3335" name="Rectangle 23"/>
              <p:cNvSpPr>
                <a:spLocks noChangeArrowheads="1"/>
              </p:cNvSpPr>
              <p:nvPr userDrawn="1"/>
            </p:nvSpPr>
            <p:spPr bwMode="gray">
              <a:xfrm>
                <a:off x="0" y="0"/>
                <a:ext cx="113" cy="4320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3336" name="Rectangle 24"/>
              <p:cNvSpPr>
                <a:spLocks noChangeArrowheads="1"/>
              </p:cNvSpPr>
              <p:nvPr userDrawn="1"/>
            </p:nvSpPr>
            <p:spPr bwMode="gray">
              <a:xfrm>
                <a:off x="5647" y="0"/>
                <a:ext cx="113" cy="4320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3337" name="Rectangle 25"/>
              <p:cNvSpPr>
                <a:spLocks noChangeArrowheads="1"/>
              </p:cNvSpPr>
              <p:nvPr userDrawn="1"/>
            </p:nvSpPr>
            <p:spPr bwMode="gray">
              <a:xfrm rot="5400000">
                <a:off x="2818" y="-2818"/>
                <a:ext cx="123" cy="5760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  <p:sp>
            <p:nvSpPr>
              <p:cNvPr id="13338" name="Rectangle 26"/>
              <p:cNvSpPr>
                <a:spLocks noChangeArrowheads="1"/>
              </p:cNvSpPr>
              <p:nvPr userDrawn="1"/>
            </p:nvSpPr>
            <p:spPr bwMode="gray">
              <a:xfrm rot="5400000">
                <a:off x="2819" y="1379"/>
                <a:ext cx="122" cy="5760"/>
              </a:xfrm>
              <a:prstGeom prst="rect">
                <a:avLst/>
              </a:prstGeom>
              <a:solidFill>
                <a:schemeClr val="bg1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0" tIns="0" rIns="0" bIns="0" anchor="ctr"/>
              <a:lstStyle/>
              <a:p>
                <a:pPr>
                  <a:defRPr/>
                </a:pPr>
                <a:endParaRPr lang="en-US">
                  <a:latin typeface="Arial" pitchFamily="34" charset="0"/>
                  <a:cs typeface="+mn-cs"/>
                </a:endParaRPr>
              </a:p>
            </p:txBody>
          </p:sp>
        </p:grpSp>
      </p:grp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55763" y="693738"/>
            <a:ext cx="70675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Cliquez et modifiez le titre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55763" y="1484313"/>
            <a:ext cx="7115175" cy="15001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  <p:sp>
        <p:nvSpPr>
          <p:cNvPr id="1332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70925" y="6627813"/>
            <a:ext cx="325438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3FF25CEC-AA78-4590-9C08-3C5919CE18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V="1">
            <a:off x="8543925" y="6554788"/>
            <a:ext cx="0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0688" y="6611938"/>
            <a:ext cx="2928937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lvl="1" algn="r">
              <a:defRPr/>
            </a:pPr>
            <a:r>
              <a:rPr lang="en-US" sz="900" dirty="0">
                <a:solidFill>
                  <a:schemeClr val="tx2">
                    <a:lumMod val="75000"/>
                  </a:schemeClr>
                </a:solidFill>
                <a:cs typeface="+mn-cs"/>
              </a:rPr>
              <a:t>Defensive Driving Training materials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85750" y="6611938"/>
            <a:ext cx="1143000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00" dirty="0">
                <a:solidFill>
                  <a:schemeClr val="tx2">
                    <a:lumMod val="75000"/>
                  </a:schemeClr>
                </a:solidFill>
                <a:cs typeface="+mn-cs"/>
              </a:rPr>
              <a:t>BSH 0411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  <p:sldLayoutId id="2147483929" r:id="rId12"/>
    <p:sldLayoutId id="2147483930" r:id="rId13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accent2"/>
          </a:solidFill>
          <a:latin typeface="Arial" pitchFamily="34" charset="0"/>
        </a:defRPr>
      </a:lvl9pPr>
    </p:titleStyle>
    <p:bodyStyle>
      <a:lvl1pPr marL="174625" indent="-174625" algn="l" rtl="0" eaLnBrk="0" fontAlgn="base" hangingPunct="0">
        <a:spcBef>
          <a:spcPct val="10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19138" indent="-179388" algn="l" rtl="0" eaLnBrk="0" fontAlgn="base" hangingPunct="0">
        <a:spcBef>
          <a:spcPct val="5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§"/>
        <a:defRPr sz="1600">
          <a:solidFill>
            <a:srgbClr val="5F5F5F"/>
          </a:solidFill>
          <a:latin typeface="+mn-lt"/>
        </a:defRPr>
      </a:lvl2pPr>
      <a:lvl3pPr marL="12334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400">
          <a:solidFill>
            <a:srgbClr val="5F5F5F"/>
          </a:solidFill>
          <a:latin typeface="+mn-lt"/>
        </a:defRPr>
      </a:lvl3pPr>
      <a:lvl4pPr marL="1641475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 3" pitchFamily="18" charset="2"/>
        <a:buChar char=""/>
        <a:defRPr sz="1400">
          <a:solidFill>
            <a:srgbClr val="9EA8B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ideo" Target="Queensland%20Transport%20-%20Slow%20Down%20(Australia).wmv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2057401" y="3357563"/>
            <a:ext cx="5029199" cy="646331"/>
          </a:xfrm>
        </p:spPr>
        <p:txBody>
          <a:bodyPr/>
          <a:lstStyle/>
          <a:p>
            <a:pPr algn="ctr" eaLnBrk="1" hangingPunct="1"/>
            <a:r>
              <a:rPr lang="ar-OM" sz="3600" b="1" dirty="0" smtClean="0"/>
              <a:t>تدريب القيادة الوقائية</a:t>
            </a:r>
            <a:endParaRPr lang="en-US" sz="3600" b="1" dirty="0" smtClean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 bwMode="auto">
          <a:xfrm>
            <a:off x="3714750" y="4081463"/>
            <a:ext cx="5113338" cy="17543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>
              <a:defRPr/>
            </a:pPr>
            <a:r>
              <a:rPr lang="ar-OM" sz="36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الوحدة الاولى</a:t>
            </a:r>
          </a:p>
          <a:p>
            <a:pPr algn="r">
              <a:defRPr/>
            </a:pPr>
            <a:r>
              <a:rPr lang="ar-OM" sz="36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السلامة الشخصية</a:t>
            </a:r>
          </a:p>
          <a:p>
            <a:pPr algn="r">
              <a:defRPr/>
            </a:pPr>
            <a:r>
              <a:rPr lang="ar-OM" sz="3600" b="1" kern="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وقوانين الشركة</a:t>
            </a:r>
          </a:p>
        </p:txBody>
      </p:sp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6072188" y="5857875"/>
            <a:ext cx="21431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ar-OM" dirty="0" smtClean="0">
                <a:solidFill>
                  <a:srgbClr val="FFFF00"/>
                </a:solidFill>
              </a:rPr>
              <a:t>الوقت ساعة واحدة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9D9786-C9ED-43C0-A4F3-3F7EF6CF11CE}" type="slidenum">
              <a:rPr lang="en-US">
                <a:latin typeface="Arial" charset="0"/>
              </a:rPr>
              <a:pPr>
                <a:defRPr/>
              </a:pPr>
              <a:t>10</a:t>
            </a:fld>
            <a:endParaRPr lang="en-US">
              <a:latin typeface="Arial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142875"/>
            <a:ext cx="7643812" cy="457200"/>
          </a:xfrm>
        </p:spPr>
        <p:txBody>
          <a:bodyPr/>
          <a:lstStyle/>
          <a:p>
            <a:pPr algn="ctr" eaLnBrk="1" hangingPunct="1"/>
            <a:r>
              <a:rPr lang="ar-OM" b="1" dirty="0" smtClean="0"/>
              <a:t>الوحدة 1: السلامة الشخصية وقوانين الشركة</a:t>
            </a:r>
            <a:r>
              <a:rPr lang="en-US" b="1" dirty="0" smtClean="0"/>
              <a:t> DIT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642938"/>
            <a:ext cx="7643812" cy="457200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algn="ctr">
              <a:defRPr/>
            </a:pPr>
            <a:r>
              <a:rPr lang="ar-OM" sz="2400" b="1" kern="0" dirty="0">
                <a:solidFill>
                  <a:schemeClr val="accent2"/>
                </a:solidFill>
              </a:rPr>
              <a:t>سياسة الابلاغ عن الحوادث والحالات الطارئة</a:t>
            </a:r>
            <a:endParaRPr lang="en-US" sz="2400" b="1" kern="0" dirty="0">
              <a:solidFill>
                <a:schemeClr val="accent2"/>
              </a:solidFill>
            </a:endParaRPr>
          </a:p>
        </p:txBody>
      </p:sp>
      <p:sp>
        <p:nvSpPr>
          <p:cNvPr id="13317" name="TextBox 4"/>
          <p:cNvSpPr txBox="1">
            <a:spLocks noChangeArrowheads="1"/>
          </p:cNvSpPr>
          <p:nvPr/>
        </p:nvSpPr>
        <p:spPr bwMode="auto">
          <a:xfrm>
            <a:off x="1500188" y="1285875"/>
            <a:ext cx="7643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OM" sz="2000" b="1" dirty="0" smtClean="0"/>
              <a:t>    ماذا تفعل في حال تعرضت لحادث مروري؟</a:t>
            </a:r>
            <a:endParaRPr lang="en-US" sz="2000" b="1" dirty="0"/>
          </a:p>
        </p:txBody>
      </p:sp>
      <p:sp>
        <p:nvSpPr>
          <p:cNvPr id="12294" name="TextBox 5"/>
          <p:cNvSpPr txBox="1">
            <a:spLocks noChangeArrowheads="1"/>
          </p:cNvSpPr>
          <p:nvPr/>
        </p:nvSpPr>
        <p:spPr bwMode="auto">
          <a:xfrm>
            <a:off x="1500188" y="1714500"/>
            <a:ext cx="7643812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r" rtl="1">
              <a:defRPr/>
            </a:pPr>
            <a:r>
              <a:rPr lang="ar-OM" sz="2400" b="1" dirty="0" smtClean="0">
                <a:latin typeface="Arial" pitchFamily="34" charset="0"/>
                <a:cs typeface="+mn-cs"/>
              </a:rPr>
              <a:t>   يجب أن، تتوقف*</a:t>
            </a:r>
            <a:endParaRPr lang="en-US" sz="2400" b="1" dirty="0">
              <a:latin typeface="Arial" pitchFamily="34" charset="0"/>
              <a:cs typeface="+mn-cs"/>
            </a:endParaRPr>
          </a:p>
          <a:p>
            <a:pPr lvl="1" algn="r" rtl="1">
              <a:buFont typeface="Wingdings" pitchFamily="2" charset="2"/>
              <a:buChar char="Ø"/>
              <a:defRPr/>
            </a:pPr>
            <a:r>
              <a:rPr lang="en-US" dirty="0">
                <a:latin typeface="Arial" pitchFamily="34" charset="0"/>
                <a:cs typeface="+mn-cs"/>
              </a:rPr>
              <a:t>   </a:t>
            </a:r>
            <a:r>
              <a:rPr lang="ar-OM" dirty="0" smtClean="0">
                <a:latin typeface="Arial" pitchFamily="34" charset="0"/>
                <a:cs typeface="+mn-cs"/>
              </a:rPr>
              <a:t>إذا كانت هناك اصابات اطلب من احدهم الاتصال بالشرطه والاسعاف.</a:t>
            </a:r>
            <a:endParaRPr lang="en-US" dirty="0">
              <a:latin typeface="Arial" pitchFamily="34" charset="0"/>
              <a:cs typeface="+mn-cs"/>
            </a:endParaRPr>
          </a:p>
          <a:p>
            <a:pPr algn="r" rtl="1">
              <a:defRPr/>
            </a:pPr>
            <a:endParaRPr lang="en-US" dirty="0">
              <a:latin typeface="Arial" pitchFamily="34" charset="0"/>
              <a:cs typeface="+mn-cs"/>
            </a:endParaRPr>
          </a:p>
          <a:p>
            <a:pPr marL="914400" lvl="1" indent="-457200" algn="r" rtl="1">
              <a:buFont typeface="Wingdings" pitchFamily="2" charset="2"/>
              <a:buChar char="Ø"/>
              <a:defRPr/>
            </a:pPr>
            <a:r>
              <a:rPr lang="ar-OM" dirty="0" smtClean="0">
                <a:latin typeface="Arial" pitchFamily="34" charset="0"/>
                <a:cs typeface="+mn-cs"/>
              </a:rPr>
              <a:t>أعطى المساعده القصوى بقدر الامكان, الاشخاص الذين لا تبدوا عليهم اصابات ربما يعانون من الصدمه أو ربما يكونوا غير مدركين لإصاباتهم.</a:t>
            </a:r>
            <a:endParaRPr lang="en-US" dirty="0">
              <a:latin typeface="Arial" pitchFamily="34" charset="0"/>
              <a:cs typeface="+mn-cs"/>
            </a:endParaRPr>
          </a:p>
          <a:p>
            <a:pPr lvl="1" algn="r" rtl="1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en-US" dirty="0">
                <a:latin typeface="Arial" pitchFamily="34" charset="0"/>
                <a:cs typeface="+mn-cs"/>
              </a:rPr>
              <a:t> </a:t>
            </a:r>
            <a:r>
              <a:rPr lang="ar-OM" dirty="0" smtClean="0">
                <a:latin typeface="Arial" pitchFamily="34" charset="0"/>
                <a:cs typeface="+mn-cs"/>
              </a:rPr>
              <a:t>إسأل نفسك </a:t>
            </a:r>
            <a:r>
              <a:rPr lang="ar-OM" dirty="0" smtClean="0">
                <a:latin typeface="Arial" pitchFamily="34" charset="0"/>
                <a:cs typeface="+mn-cs"/>
              </a:rPr>
              <a:t>إذا </a:t>
            </a:r>
            <a:r>
              <a:rPr lang="ar-OM" dirty="0" smtClean="0">
                <a:latin typeface="Arial" pitchFamily="34" charset="0"/>
                <a:cs typeface="+mn-cs"/>
              </a:rPr>
              <a:t>كنت مصاب أو لأ وإذا كنت في شك من ذلك يجب عليك إجراء فحص طبي. </a:t>
            </a:r>
            <a:endParaRPr lang="ar-OM" dirty="0">
              <a:latin typeface="Arial" pitchFamily="34" charset="0"/>
              <a:cs typeface="+mn-cs"/>
            </a:endParaRPr>
          </a:p>
          <a:p>
            <a:pPr lvl="1" algn="r" rtl="1">
              <a:spcBef>
                <a:spcPts val="1200"/>
              </a:spcBef>
              <a:buFont typeface="Wingdings" pitchFamily="2" charset="2"/>
              <a:buChar char="Ø"/>
              <a:defRPr/>
            </a:pPr>
            <a:r>
              <a:rPr lang="ar-OM" dirty="0">
                <a:latin typeface="Arial" pitchFamily="34" charset="0"/>
                <a:cs typeface="+mn-cs"/>
              </a:rPr>
              <a:t> </a:t>
            </a:r>
            <a:r>
              <a:rPr lang="ar-OM" dirty="0" smtClean="0">
                <a:latin typeface="Arial" pitchFamily="34" charset="0"/>
                <a:cs typeface="+mn-cs"/>
              </a:rPr>
              <a:t>اذا كان هناك شهود احرص على ان تحصل على اسمائهم وعناوينهم قبل ان يغادروا الموقع</a:t>
            </a:r>
            <a:r>
              <a:rPr lang="en-US" dirty="0" smtClean="0">
                <a:latin typeface="Arial" pitchFamily="34" charset="0"/>
                <a:cs typeface="+mn-cs"/>
              </a:rPr>
              <a:t>.</a:t>
            </a:r>
            <a:endParaRPr lang="en-US" dirty="0">
              <a:latin typeface="Arial" pitchFamily="34" charset="0"/>
              <a:cs typeface="+mn-cs"/>
            </a:endParaRPr>
          </a:p>
          <a:p>
            <a:pPr algn="r" rtl="1">
              <a:spcBef>
                <a:spcPts val="1200"/>
              </a:spcBef>
              <a:defRPr/>
            </a:pPr>
            <a:r>
              <a:rPr lang="ar-OM" sz="2400" b="1" dirty="0" smtClean="0">
                <a:latin typeface="Arial" pitchFamily="34" charset="0"/>
                <a:cs typeface="+mn-cs"/>
              </a:rPr>
              <a:t>   يجب الاتصال بالشرطة*</a:t>
            </a:r>
            <a:endParaRPr lang="en-US" sz="2400" b="1" dirty="0">
              <a:latin typeface="Arial" pitchFamily="34" charset="0"/>
              <a:cs typeface="+mn-cs"/>
            </a:endParaRPr>
          </a:p>
          <a:p>
            <a:pPr lvl="1" algn="r" rtl="1">
              <a:defRPr/>
            </a:pPr>
            <a:r>
              <a:rPr lang="ar-OM" sz="2400" dirty="0" smtClean="0">
                <a:latin typeface="Arial" pitchFamily="34" charset="0"/>
                <a:cs typeface="+mn-cs"/>
              </a:rPr>
              <a:t>اذا كان هناك متضررين.</a:t>
            </a:r>
            <a:endParaRPr lang="en-US" dirty="0">
              <a:latin typeface="Arial" pitchFamily="34" charset="0"/>
              <a:cs typeface="+mn-cs"/>
            </a:endParaRPr>
          </a:p>
          <a:p>
            <a:pPr lvl="1" algn="r" rtl="1">
              <a:defRPr/>
            </a:pPr>
            <a:r>
              <a:rPr lang="ar-OM" dirty="0" smtClean="0">
                <a:latin typeface="Arial" pitchFamily="34" charset="0"/>
                <a:cs typeface="+mn-cs"/>
              </a:rPr>
              <a:t>اذا كانت هناك ممتلكات متضررة لاشخاص لا يمكننا الوصول اليهم.</a:t>
            </a:r>
            <a:endParaRPr lang="en-US" dirty="0">
              <a:latin typeface="Arial" pitchFamily="34" charset="0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1735EC-C71A-4579-BFAF-BDEE4A597D1F}" type="slidenum">
              <a:rPr lang="en-US">
                <a:latin typeface="Arial" charset="0"/>
              </a:rPr>
              <a:pPr>
                <a:defRPr/>
              </a:pPr>
              <a:t>11</a:t>
            </a:fld>
            <a:endParaRPr lang="en-US">
              <a:latin typeface="Arial" charset="0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188913"/>
            <a:ext cx="7402512" cy="457200"/>
          </a:xfrm>
        </p:spPr>
        <p:txBody>
          <a:bodyPr/>
          <a:lstStyle/>
          <a:p>
            <a:pPr algn="ctr" eaLnBrk="1" hangingPunct="1"/>
            <a:r>
              <a:rPr lang="ar-OM" b="1" dirty="0" smtClean="0"/>
              <a:t>الوحدة 1: السلامة الشخصية وقوانين الشركة</a:t>
            </a:r>
            <a:r>
              <a:rPr lang="en-US" b="1" dirty="0" smtClean="0"/>
              <a:t> DIT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785813"/>
            <a:ext cx="7643812" cy="457200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algn="ctr">
              <a:defRPr/>
            </a:pPr>
            <a:r>
              <a:rPr lang="ar-OM" sz="2400" b="1" kern="0" dirty="0" smtClean="0">
                <a:solidFill>
                  <a:schemeClr val="accent2"/>
                </a:solidFill>
              </a:rPr>
              <a:t>سياسة الابلاغ عن الحوادث والحالات الطارئة</a:t>
            </a:r>
            <a:endParaRPr lang="en-US" sz="2400" b="1" kern="0" dirty="0">
              <a:solidFill>
                <a:schemeClr val="accent2"/>
              </a:solidFill>
            </a:endParaRPr>
          </a:p>
        </p:txBody>
      </p:sp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1500188" y="1357313"/>
            <a:ext cx="6929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OM" sz="2000" b="1" dirty="0" smtClean="0">
                <a:solidFill>
                  <a:srgbClr val="C00000"/>
                </a:solidFill>
              </a:rPr>
              <a:t>بعض الإجراءات الفورية في حالات الحرائق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88" y="1965325"/>
            <a:ext cx="7643812" cy="36009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rtl="1">
              <a:defRPr/>
            </a:pPr>
            <a:r>
              <a:rPr lang="ar-OM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 لا تخاطر بحياتك</a:t>
            </a:r>
            <a:endParaRPr lang="ar-OM" sz="2800" dirty="0" smtClean="0">
              <a:cs typeface="+mn-cs"/>
            </a:endParaRPr>
          </a:p>
          <a:p>
            <a:pPr algn="just" rtl="1">
              <a:defRPr/>
            </a:pPr>
            <a:r>
              <a:rPr lang="ar-OM" sz="2400" dirty="0" smtClean="0">
                <a:cs typeface="+mn-cs"/>
              </a:rPr>
              <a:t>  الحرائق سريعا ما تنتشر واحيانا تحدث انفجارات</a:t>
            </a:r>
          </a:p>
          <a:p>
            <a:pPr algn="just" rtl="1">
              <a:defRPr/>
            </a:pPr>
            <a:endParaRPr lang="ar-OM" sz="2400" dirty="0">
              <a:cs typeface="+mn-cs"/>
            </a:endParaRPr>
          </a:p>
          <a:p>
            <a:pPr algn="just" rtl="1">
              <a:defRPr/>
            </a:pP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. </a:t>
            </a:r>
            <a:r>
              <a:rPr lang="ar-OM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كن اول المبادرين بالاتصال بالدفاع المدني وقم بتحذير الأخرين</a:t>
            </a:r>
          </a:p>
          <a:p>
            <a:pPr algn="just" rtl="1">
              <a:defRPr/>
            </a:pPr>
            <a:r>
              <a:rPr lang="ar-OM" sz="2400" dirty="0" smtClean="0">
                <a:cs typeface="+mn-cs"/>
              </a:rPr>
              <a:t>وأطلب من الاشخاص الابتعاد عن الحريق وترك مسافة آمنه بينهم وبين الحريق.</a:t>
            </a:r>
            <a:endParaRPr lang="ar-OM" sz="2400" b="1" dirty="0" smtClean="0">
              <a:solidFill>
                <a:schemeClr val="tx1">
                  <a:lumMod val="75000"/>
                  <a:lumOff val="25000"/>
                </a:schemeClr>
              </a:solidFill>
              <a:cs typeface="+mn-cs"/>
            </a:endParaRPr>
          </a:p>
          <a:p>
            <a:pPr algn="just" rtl="1">
              <a:defRPr/>
            </a:pPr>
            <a:r>
              <a:rPr lang="ar-SA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إذا </a:t>
            </a:r>
            <a:r>
              <a:rPr lang="ar-SA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كان </a:t>
            </a:r>
            <a:r>
              <a:rPr lang="ar-OM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الحريق </a:t>
            </a:r>
            <a:r>
              <a:rPr lang="ar-SA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يحدث </a:t>
            </a:r>
            <a:r>
              <a:rPr lang="ar-OM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في كابينة القياده</a:t>
            </a:r>
            <a:r>
              <a:rPr lang="ar-SA" sz="2400" dirty="0" smtClean="0">
                <a:cs typeface="+mn-cs"/>
              </a:rPr>
              <a:t>، </a:t>
            </a:r>
            <a:r>
              <a:rPr lang="ar-OM" sz="2400" dirty="0" smtClean="0">
                <a:cs typeface="+mn-cs"/>
              </a:rPr>
              <a:t>ا</a:t>
            </a:r>
            <a:r>
              <a:rPr lang="ar-SA" sz="2400" dirty="0" smtClean="0">
                <a:cs typeface="+mn-cs"/>
              </a:rPr>
              <a:t>فصل </a:t>
            </a:r>
            <a:r>
              <a:rPr lang="ar-SA" sz="2400" dirty="0">
                <a:cs typeface="+mn-cs"/>
              </a:rPr>
              <a:t>الجرار عن المقطورة </a:t>
            </a:r>
            <a:r>
              <a:rPr lang="ar-SA" sz="2400" dirty="0" smtClean="0">
                <a:cs typeface="+mn-cs"/>
              </a:rPr>
              <a:t>و</a:t>
            </a:r>
            <a:r>
              <a:rPr lang="ar-OM" sz="2400" dirty="0" smtClean="0">
                <a:cs typeface="+mn-cs"/>
              </a:rPr>
              <a:t>ابعدها </a:t>
            </a:r>
            <a:r>
              <a:rPr lang="ar-SA" sz="2400" dirty="0" smtClean="0">
                <a:cs typeface="+mn-cs"/>
              </a:rPr>
              <a:t>إلى </a:t>
            </a:r>
            <a:r>
              <a:rPr lang="ar-SA" sz="2400" dirty="0">
                <a:cs typeface="+mn-cs"/>
              </a:rPr>
              <a:t>مسافة آمنة </a:t>
            </a:r>
            <a:r>
              <a:rPr lang="ar-SA" sz="2400" dirty="0" smtClean="0">
                <a:cs typeface="+mn-cs"/>
              </a:rPr>
              <a:t>، </a:t>
            </a:r>
            <a:r>
              <a:rPr lang="ar-SA" sz="2400" dirty="0">
                <a:cs typeface="+mn-cs"/>
              </a:rPr>
              <a:t>ولكن فقط إذا كنت متأكدا من </a:t>
            </a:r>
            <a:r>
              <a:rPr lang="ar-SA" sz="2400" dirty="0" smtClean="0">
                <a:cs typeface="+mn-cs"/>
              </a:rPr>
              <a:t>أن</a:t>
            </a:r>
            <a:r>
              <a:rPr lang="ar-OM" sz="2400" dirty="0" smtClean="0">
                <a:cs typeface="+mn-cs"/>
              </a:rPr>
              <a:t>ك قادر ان تفعل ذلك</a:t>
            </a:r>
            <a:r>
              <a:rPr lang="ar-SA" sz="2400" dirty="0" smtClean="0">
                <a:cs typeface="+mn-cs"/>
              </a:rPr>
              <a:t> </a:t>
            </a:r>
            <a:r>
              <a:rPr lang="ar-SA" sz="2400" dirty="0">
                <a:cs typeface="+mn-cs"/>
              </a:rPr>
              <a:t>في ظروف </a:t>
            </a:r>
            <a:r>
              <a:rPr lang="ar-SA" sz="2400" dirty="0" smtClean="0">
                <a:cs typeface="+mn-cs"/>
              </a:rPr>
              <a:t>آمنة</a:t>
            </a:r>
            <a:r>
              <a:rPr lang="ar-OM" sz="2400" dirty="0" smtClean="0">
                <a:cs typeface="+mn-cs"/>
              </a:rPr>
              <a:t>.</a:t>
            </a:r>
            <a:endParaRPr lang="en-US" sz="2800" dirty="0"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70925" y="6627813"/>
            <a:ext cx="312906" cy="230832"/>
          </a:xfrm>
        </p:spPr>
        <p:txBody>
          <a:bodyPr/>
          <a:lstStyle/>
          <a:p>
            <a:pPr rtl="1">
              <a:defRPr/>
            </a:pPr>
            <a:fld id="{9297EC1D-D646-4574-B651-06406FA9BDBE}" type="slidenum">
              <a:rPr lang="en-US">
                <a:latin typeface="Arial" charset="0"/>
              </a:rPr>
              <a:pPr rtl="1">
                <a:defRPr/>
              </a:pPr>
              <a:t>12</a:t>
            </a:fld>
            <a:endParaRPr lang="en-US">
              <a:latin typeface="Arial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188913"/>
            <a:ext cx="7402512" cy="457200"/>
          </a:xfrm>
        </p:spPr>
        <p:txBody>
          <a:bodyPr/>
          <a:lstStyle/>
          <a:p>
            <a:pPr algn="ctr" rtl="1" eaLnBrk="1" hangingPunct="1"/>
            <a:r>
              <a:rPr lang="en-US" b="1" dirty="0" smtClean="0"/>
              <a:t> DIT</a:t>
            </a:r>
            <a:r>
              <a:rPr lang="ar-OM" b="1" dirty="0" smtClean="0"/>
              <a:t>الوحدة 1: السلامة الشخصية وقوانين الشركة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319212" y="797691"/>
            <a:ext cx="7643812" cy="457200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algn="ctr" rtl="1">
              <a:defRPr/>
            </a:pPr>
            <a:r>
              <a:rPr lang="ar-SA" sz="2400" b="1" kern="0" dirty="0">
                <a:solidFill>
                  <a:schemeClr val="accent2"/>
                </a:solidFill>
              </a:rPr>
              <a:t>السياسات، والإبلاغ عن الحوادث والطوارئ</a:t>
            </a:r>
            <a:endParaRPr lang="en-US" sz="2400" b="1" kern="0" dirty="0">
              <a:solidFill>
                <a:schemeClr val="accent2"/>
              </a:solidFill>
            </a:endParaRPr>
          </a:p>
        </p:txBody>
      </p:sp>
      <p:sp>
        <p:nvSpPr>
          <p:cNvPr id="15365" name="TextBox 4"/>
          <p:cNvSpPr txBox="1">
            <a:spLocks noChangeArrowheads="1"/>
          </p:cNvSpPr>
          <p:nvPr/>
        </p:nvSpPr>
        <p:spPr bwMode="auto">
          <a:xfrm>
            <a:off x="1676400" y="1357313"/>
            <a:ext cx="6929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sz="2000" dirty="0">
                <a:solidFill>
                  <a:srgbClr val="FF0000"/>
                </a:solidFill>
                <a:latin typeface="arial"/>
              </a:rPr>
              <a:t>بعض ردود إجراءات فورية في حالة الحريق</a:t>
            </a:r>
            <a:r>
              <a:rPr lang="ar-SA" sz="2000" dirty="0">
                <a:solidFill>
                  <a:srgbClr val="333333"/>
                </a:solidFill>
                <a:latin typeface="arial"/>
              </a:rPr>
              <a:t>: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88" y="2209800"/>
            <a:ext cx="749141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defRPr/>
            </a:pPr>
            <a:r>
              <a:rPr lang="ar-SA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4. </a:t>
            </a:r>
            <a:r>
              <a:rPr lang="ar-OM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للحرائق </a:t>
            </a:r>
            <a:r>
              <a:rPr lang="ar-SA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الكهربائية</a:t>
            </a:r>
            <a:endParaRPr lang="ar-OM" sz="2400" b="1" dirty="0" smtClean="0">
              <a:solidFill>
                <a:schemeClr val="tx1">
                  <a:lumMod val="75000"/>
                  <a:lumOff val="25000"/>
                </a:schemeClr>
              </a:solidFill>
              <a:cs typeface="+mn-cs"/>
            </a:endParaRPr>
          </a:p>
          <a:p>
            <a:pPr algn="just" rtl="1">
              <a:defRPr/>
            </a:pPr>
            <a:r>
              <a:rPr lang="ar-OM" sz="2400" dirty="0" smtClean="0">
                <a:cs typeface="+mn-cs"/>
              </a:rPr>
              <a:t>أ</a:t>
            </a:r>
            <a:r>
              <a:rPr lang="ar-SA" sz="2400" dirty="0" smtClean="0">
                <a:cs typeface="+mn-cs"/>
              </a:rPr>
              <a:t>قطع </a:t>
            </a:r>
            <a:r>
              <a:rPr lang="ar-SA" sz="2400" dirty="0">
                <a:cs typeface="+mn-cs"/>
              </a:rPr>
              <a:t>كابلات البطارية الاولى كلما كان ذلك ممكنا. </a:t>
            </a:r>
            <a:r>
              <a:rPr lang="ar-SA" sz="2400" dirty="0" smtClean="0">
                <a:cs typeface="+mn-cs"/>
              </a:rPr>
              <a:t>(يمكن بقطع </a:t>
            </a:r>
            <a:r>
              <a:rPr lang="ar-SA" sz="2400" dirty="0">
                <a:cs typeface="+mn-cs"/>
              </a:rPr>
              <a:t>كابلات البطارية من </a:t>
            </a:r>
            <a:r>
              <a:rPr lang="ar-OM" sz="2400" dirty="0" smtClean="0">
                <a:cs typeface="+mn-cs"/>
              </a:rPr>
              <a:t>ال</a:t>
            </a:r>
            <a:r>
              <a:rPr lang="ar-SA" sz="2400" dirty="0" smtClean="0">
                <a:cs typeface="+mn-cs"/>
              </a:rPr>
              <a:t>مركبات</a:t>
            </a:r>
            <a:r>
              <a:rPr lang="ar-OM" sz="2400" dirty="0" smtClean="0">
                <a:cs typeface="+mn-cs"/>
              </a:rPr>
              <a:t> التي</a:t>
            </a:r>
            <a:r>
              <a:rPr lang="ar-SA" sz="2400" dirty="0" smtClean="0">
                <a:cs typeface="+mn-cs"/>
              </a:rPr>
              <a:t> </a:t>
            </a:r>
            <a:r>
              <a:rPr lang="ar-SA" sz="2400" dirty="0">
                <a:cs typeface="+mn-cs"/>
              </a:rPr>
              <a:t>تعرضت لحوادث الحرائق من منع تسرب الوقود، وغيرها</a:t>
            </a:r>
            <a:r>
              <a:rPr lang="ar-SA" sz="2400" dirty="0" smtClean="0">
                <a:cs typeface="+mn-cs"/>
              </a:rPr>
              <a:t>).</a:t>
            </a:r>
            <a:endParaRPr lang="en-US" sz="2400" dirty="0" smtClean="0">
              <a:cs typeface="+mn-cs"/>
            </a:endParaRPr>
          </a:p>
          <a:p>
            <a:pPr algn="r" rtl="1">
              <a:defRPr/>
            </a:pPr>
            <a:r>
              <a:rPr lang="en-US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+mn-cs"/>
              </a:rPr>
              <a:t>5. </a:t>
            </a:r>
            <a:r>
              <a:rPr lang="ar-SA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الماء </a:t>
            </a:r>
            <a:r>
              <a:rPr lang="ar-SA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ينشر</a:t>
            </a:r>
            <a:r>
              <a:rPr lang="ar-SA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 الوقود </a:t>
            </a:r>
            <a:r>
              <a:rPr lang="ar-SA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والزيوت</a:t>
            </a:r>
            <a:r>
              <a:rPr lang="ar-OM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 </a:t>
            </a:r>
            <a:r>
              <a:rPr lang="ar-SA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والشحوم</a:t>
            </a:r>
            <a:endParaRPr lang="ar-OM" sz="2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</a:endParaRPr>
          </a:p>
          <a:p>
            <a:pPr algn="r" rtl="1">
              <a:defRPr/>
            </a:pPr>
            <a:r>
              <a:rPr lang="ar-OM" sz="2400" dirty="0" smtClean="0">
                <a:solidFill>
                  <a:srgbClr val="333333"/>
                </a:solidFill>
                <a:latin typeface="arial"/>
              </a:rPr>
              <a:t>لذلك </a:t>
            </a:r>
            <a:r>
              <a:rPr lang="ar-SA" sz="2400" dirty="0" smtClean="0">
                <a:solidFill>
                  <a:srgbClr val="333333"/>
                </a:solidFill>
                <a:latin typeface="arial"/>
              </a:rPr>
              <a:t>استخدام</a:t>
            </a:r>
            <a:r>
              <a:rPr lang="ar-SA" sz="2400" dirty="0">
                <a:solidFill>
                  <a:srgbClr val="333333"/>
                </a:solidFill>
                <a:latin typeface="arial"/>
              </a:rPr>
              <a:t> </a:t>
            </a:r>
            <a:r>
              <a:rPr lang="ar-SA" sz="2400" dirty="0" smtClean="0">
                <a:solidFill>
                  <a:srgbClr val="333333"/>
                </a:solidFill>
                <a:latin typeface="arial"/>
              </a:rPr>
              <a:t>طفايات </a:t>
            </a:r>
            <a:r>
              <a:rPr lang="ar-SA" sz="2400" dirty="0" smtClean="0">
                <a:solidFill>
                  <a:srgbClr val="333333"/>
                </a:solidFill>
                <a:latin typeface="arial"/>
              </a:rPr>
              <a:t>الحريق</a:t>
            </a:r>
            <a:r>
              <a:rPr lang="ar-OM" sz="2400" dirty="0" smtClean="0">
                <a:solidFill>
                  <a:srgbClr val="333333"/>
                </a:solidFill>
                <a:latin typeface="arial"/>
              </a:rPr>
              <a:t> </a:t>
            </a:r>
            <a:r>
              <a:rPr lang="ar-SA" sz="2400" dirty="0" smtClean="0">
                <a:solidFill>
                  <a:srgbClr val="333333"/>
                </a:solidFill>
                <a:latin typeface="arial"/>
              </a:rPr>
              <a:t>الرمل</a:t>
            </a:r>
            <a:r>
              <a:rPr lang="ar-SA" sz="2400" dirty="0">
                <a:solidFill>
                  <a:srgbClr val="333333"/>
                </a:solidFill>
                <a:latin typeface="arial"/>
              </a:rPr>
              <a:t> أو التراب لإخماد </a:t>
            </a:r>
            <a:r>
              <a:rPr lang="ar-OM" sz="2400" dirty="0" smtClean="0">
                <a:solidFill>
                  <a:srgbClr val="333333"/>
                </a:solidFill>
                <a:latin typeface="arial"/>
              </a:rPr>
              <a:t>مثل هذه </a:t>
            </a:r>
            <a:r>
              <a:rPr lang="ar-SA" sz="2400" dirty="0" smtClean="0">
                <a:solidFill>
                  <a:srgbClr val="333333"/>
                </a:solidFill>
                <a:latin typeface="arial"/>
              </a:rPr>
              <a:t>الحر</a:t>
            </a:r>
            <a:r>
              <a:rPr lang="ar-OM" sz="2400" dirty="0" smtClean="0">
                <a:solidFill>
                  <a:srgbClr val="333333"/>
                </a:solidFill>
                <a:latin typeface="arial"/>
              </a:rPr>
              <a:t>ائ</a:t>
            </a:r>
            <a:r>
              <a:rPr lang="ar-SA" sz="2400" dirty="0" smtClean="0">
                <a:solidFill>
                  <a:srgbClr val="333333"/>
                </a:solidFill>
                <a:latin typeface="arial"/>
              </a:rPr>
              <a:t>ق</a:t>
            </a:r>
            <a:r>
              <a:rPr lang="ar-SA" sz="2400" dirty="0" smtClean="0">
                <a:solidFill>
                  <a:srgbClr val="333333"/>
                </a:solidFill>
                <a:latin typeface="arial"/>
              </a:rPr>
              <a:t>.</a:t>
            </a:r>
            <a:endParaRPr lang="en-US" sz="2400" dirty="0"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00188" y="1905000"/>
            <a:ext cx="7415212" cy="3477875"/>
          </a:xfrm>
        </p:spPr>
        <p:txBody>
          <a:bodyPr/>
          <a:lstStyle/>
          <a:p>
            <a:pPr algn="r" rtl="1">
              <a:spcBef>
                <a:spcPct val="0"/>
              </a:spcBef>
              <a:buNone/>
            </a:pPr>
            <a:endParaRPr lang="en-US" sz="2000" i="1" dirty="0"/>
          </a:p>
          <a:p>
            <a:pPr algn="r" rtl="1">
              <a:spcBef>
                <a:spcPct val="0"/>
              </a:spcBef>
              <a:buNone/>
            </a:pPr>
            <a:endParaRPr lang="en-US" sz="20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 rtl="1">
              <a:spcBef>
                <a:spcPct val="0"/>
              </a:spcBef>
              <a:buNone/>
            </a:pPr>
            <a:r>
              <a:rPr lang="ar-SA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الوقاية من الحرائق </a:t>
            </a:r>
            <a:r>
              <a:rPr lang="ar-OM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هي</a:t>
            </a:r>
            <a:r>
              <a:rPr lang="ar-SA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ar-SA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وسيلة أسهل وأرخص من </a:t>
            </a:r>
            <a:r>
              <a:rPr lang="ar-SA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حر</a:t>
            </a:r>
            <a:r>
              <a:rPr lang="ar-OM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</a:t>
            </a:r>
            <a:r>
              <a:rPr lang="ar-OM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ئ</a:t>
            </a:r>
            <a:r>
              <a:rPr lang="ar-SA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ق </a:t>
            </a:r>
            <a:r>
              <a:rPr lang="ar-OM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</a:t>
            </a:r>
            <a:r>
              <a:rPr lang="ar-SA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مركب</a:t>
            </a:r>
            <a:r>
              <a:rPr lang="ar-OM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ات </a:t>
            </a:r>
            <a:r>
              <a:rPr lang="ar-OM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فقط اتبع</a:t>
            </a:r>
            <a:r>
              <a:rPr lang="ar-SA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ar-SA" sz="20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القواعد التالية:</a:t>
            </a:r>
          </a:p>
          <a:p>
            <a:pPr marL="457200" indent="-457200" algn="r" rtl="1">
              <a:spcBef>
                <a:spcPct val="0"/>
              </a:spcBef>
              <a:buFont typeface="Wingdings" pitchFamily="2" charset="2"/>
              <a:buChar char="Ø"/>
            </a:pPr>
            <a:endParaRPr lang="ar-SA" sz="2000" i="1" dirty="0"/>
          </a:p>
          <a:p>
            <a:pPr marL="457200" indent="-457200" algn="r" rtl="1">
              <a:spcBef>
                <a:spcPct val="0"/>
              </a:spcBef>
              <a:buFont typeface="Wingdings" pitchFamily="2" charset="2"/>
              <a:buChar char="Ø"/>
            </a:pPr>
            <a:r>
              <a:rPr lang="ar-SA" sz="2000" i="1" dirty="0"/>
              <a:t>أبدا </a:t>
            </a:r>
            <a:r>
              <a:rPr lang="ar-OM" sz="2000" i="1" dirty="0" smtClean="0"/>
              <a:t>لا تقود</a:t>
            </a:r>
            <a:r>
              <a:rPr lang="ar-SA" sz="2000" i="1" dirty="0" smtClean="0"/>
              <a:t> </a:t>
            </a:r>
            <a:r>
              <a:rPr lang="ar-SA" sz="2000" i="1" dirty="0"/>
              <a:t>سيارة </a:t>
            </a:r>
            <a:r>
              <a:rPr lang="ar-OM" sz="2000" i="1" dirty="0" smtClean="0"/>
              <a:t>بها</a:t>
            </a:r>
            <a:r>
              <a:rPr lang="ar-SA" sz="2000" i="1" dirty="0" smtClean="0"/>
              <a:t> </a:t>
            </a:r>
            <a:r>
              <a:rPr lang="ar-SA" sz="2000" i="1" dirty="0"/>
              <a:t>تسرب وقود. </a:t>
            </a:r>
            <a:r>
              <a:rPr lang="ar-OM" sz="2000" i="1" dirty="0" smtClean="0"/>
              <a:t>أ</a:t>
            </a:r>
            <a:r>
              <a:rPr lang="ar-SA" sz="2000" i="1" dirty="0" smtClean="0"/>
              <a:t>صلح </a:t>
            </a:r>
            <a:r>
              <a:rPr lang="ar-OM" sz="2000" i="1" dirty="0" smtClean="0"/>
              <a:t>ال</a:t>
            </a:r>
            <a:r>
              <a:rPr lang="ar-SA" sz="2000" i="1" dirty="0" smtClean="0"/>
              <a:t>تسرب</a:t>
            </a:r>
            <a:r>
              <a:rPr lang="ar-SA" sz="2000" i="1" dirty="0"/>
              <a:t>، </a:t>
            </a:r>
            <a:r>
              <a:rPr lang="ar-OM" sz="2000" i="1" dirty="0" smtClean="0"/>
              <a:t>أقضي</a:t>
            </a:r>
            <a:r>
              <a:rPr lang="ar-SA" sz="2000" i="1" dirty="0" smtClean="0"/>
              <a:t> ع</a:t>
            </a:r>
            <a:r>
              <a:rPr lang="ar-OM" sz="2000" i="1" dirty="0" smtClean="0"/>
              <a:t>لى</a:t>
            </a:r>
            <a:r>
              <a:rPr lang="ar-SA" sz="2000" i="1" dirty="0" smtClean="0"/>
              <a:t> </a:t>
            </a:r>
            <a:r>
              <a:rPr lang="ar-SA" sz="2000" i="1" dirty="0"/>
              <a:t>أي تسرب وقود في السيارة والأرض.</a:t>
            </a:r>
          </a:p>
          <a:p>
            <a:pPr marL="457200" indent="-457200" algn="r" rtl="1">
              <a:spcBef>
                <a:spcPct val="0"/>
              </a:spcBef>
              <a:buFont typeface="Wingdings" pitchFamily="2" charset="2"/>
              <a:buChar char="Ø"/>
            </a:pPr>
            <a:r>
              <a:rPr lang="ar-SA" sz="2000" i="1" dirty="0"/>
              <a:t>اغلاق محركات </a:t>
            </a:r>
            <a:r>
              <a:rPr lang="ar-SA" sz="2000" i="1" dirty="0" smtClean="0"/>
              <a:t>السيارات</a:t>
            </a:r>
            <a:r>
              <a:rPr lang="ar-OM" sz="2000" i="1" dirty="0" smtClean="0"/>
              <a:t> </a:t>
            </a:r>
            <a:r>
              <a:rPr lang="ar-OM" sz="2000" i="1" dirty="0" smtClean="0"/>
              <a:t>عند </a:t>
            </a:r>
            <a:r>
              <a:rPr lang="ar-OM" sz="2000" i="1" dirty="0" smtClean="0"/>
              <a:t>ا</a:t>
            </a:r>
            <a:r>
              <a:rPr lang="ar-SA" sz="2000" i="1" dirty="0" smtClean="0"/>
              <a:t>لتزود بالوقود</a:t>
            </a:r>
            <a:r>
              <a:rPr lang="ar-OM" sz="2000" i="1" dirty="0" smtClean="0"/>
              <a:t>.</a:t>
            </a:r>
            <a:endParaRPr lang="ar-SA" sz="2000" i="1" dirty="0"/>
          </a:p>
          <a:p>
            <a:pPr marL="457200" indent="-457200" algn="r" rtl="1">
              <a:spcBef>
                <a:spcPct val="0"/>
              </a:spcBef>
              <a:buFont typeface="Wingdings" pitchFamily="2" charset="2"/>
              <a:buChar char="Ø"/>
            </a:pPr>
            <a:r>
              <a:rPr lang="ar-SA" sz="2000" i="1" dirty="0" smtClean="0"/>
              <a:t>دائما </a:t>
            </a:r>
            <a:r>
              <a:rPr lang="ar-OM" sz="2000" i="1" dirty="0" smtClean="0"/>
              <a:t>احشر </a:t>
            </a:r>
            <a:r>
              <a:rPr lang="ar-SA" sz="2000" i="1" dirty="0" smtClean="0"/>
              <a:t>فوهة </a:t>
            </a:r>
            <a:r>
              <a:rPr lang="ar-SA" sz="2000" i="1" dirty="0"/>
              <a:t>خرطوم </a:t>
            </a:r>
            <a:r>
              <a:rPr lang="ar-SA" sz="2000" i="1" dirty="0" smtClean="0"/>
              <a:t>الوقود </a:t>
            </a:r>
            <a:r>
              <a:rPr lang="ar-OM" sz="2000" i="1" dirty="0" smtClean="0"/>
              <a:t>في </a:t>
            </a:r>
            <a:r>
              <a:rPr lang="ar-SA" sz="2000" i="1" dirty="0" smtClean="0"/>
              <a:t>خزان </a:t>
            </a:r>
            <a:r>
              <a:rPr lang="ar-SA" sz="2000" i="1" dirty="0"/>
              <a:t>الشاحنة عندما </a:t>
            </a:r>
            <a:r>
              <a:rPr lang="ar-OM" sz="2000" i="1" dirty="0" smtClean="0"/>
              <a:t>تتزود بالوقود</a:t>
            </a:r>
            <a:r>
              <a:rPr lang="ar-SA" sz="2000" i="1" dirty="0" smtClean="0"/>
              <a:t>.</a:t>
            </a:r>
            <a:endParaRPr lang="ar-SA" sz="2000" i="1" dirty="0"/>
          </a:p>
          <a:p>
            <a:pPr marL="457200" indent="-457200" algn="r" rtl="1">
              <a:spcBef>
                <a:spcPct val="0"/>
              </a:spcBef>
              <a:buFont typeface="Wingdings" pitchFamily="2" charset="2"/>
              <a:buChar char="Ø"/>
            </a:pPr>
            <a:r>
              <a:rPr lang="ar-SA" sz="2000" i="1" dirty="0"/>
              <a:t>لا تدخن في </a:t>
            </a:r>
            <a:r>
              <a:rPr lang="ar-OM" sz="2000" i="1" dirty="0" smtClean="0"/>
              <a:t>مواقف السيارات</a:t>
            </a:r>
            <a:r>
              <a:rPr lang="ar-SA" sz="2000" i="1" dirty="0" smtClean="0"/>
              <a:t> </a:t>
            </a:r>
            <a:r>
              <a:rPr lang="ar-SA" sz="2000" i="1" dirty="0"/>
              <a:t>أو مناطق التزود </a:t>
            </a:r>
            <a:r>
              <a:rPr lang="ar-SA" sz="2000" i="1" dirty="0" smtClean="0"/>
              <a:t>بالوقود</a:t>
            </a:r>
            <a:r>
              <a:rPr lang="ar-OM" sz="2000" i="1" dirty="0" smtClean="0"/>
              <a:t>.</a:t>
            </a:r>
            <a:endParaRPr lang="ar-SA" sz="2000" i="1" dirty="0"/>
          </a:p>
          <a:p>
            <a:pPr marL="457200" indent="-457200" algn="r" rtl="1">
              <a:spcBef>
                <a:spcPct val="0"/>
              </a:spcBef>
              <a:buFont typeface="Wingdings" pitchFamily="2" charset="2"/>
              <a:buChar char="Ø"/>
            </a:pPr>
            <a:r>
              <a:rPr lang="ar-OM" sz="2000" i="1" dirty="0" smtClean="0"/>
              <a:t>لا ت</a:t>
            </a:r>
            <a:r>
              <a:rPr lang="ar-SA" sz="2000" i="1" dirty="0" smtClean="0"/>
              <a:t>رمي</a:t>
            </a:r>
            <a:r>
              <a:rPr lang="ar-OM" sz="2000" i="1" dirty="0" smtClean="0"/>
              <a:t> </a:t>
            </a:r>
            <a:r>
              <a:rPr lang="ar-SA" sz="2000" i="1" dirty="0" smtClean="0"/>
              <a:t>أبدا </a:t>
            </a:r>
            <a:r>
              <a:rPr lang="ar-SA" sz="2000" i="1" dirty="0"/>
              <a:t>أعقاب السجائر من نوافذ السيارة.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0500" y="6329363"/>
            <a:ext cx="312906" cy="230832"/>
          </a:xfrm>
        </p:spPr>
        <p:txBody>
          <a:bodyPr/>
          <a:lstStyle/>
          <a:p>
            <a:pPr rtl="1">
              <a:defRPr/>
            </a:pPr>
            <a:fld id="{B4195353-8C96-4AC2-9E16-8F87ADC84D9E}" type="slidenum">
              <a:rPr lang="en-US" smtClean="0"/>
              <a:pPr rtl="1">
                <a:defRPr/>
              </a:pPr>
              <a:t>13</a:t>
            </a:fld>
            <a:endParaRPr lang="en-US" dirty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188913"/>
            <a:ext cx="7402512" cy="457200"/>
          </a:xfrm>
        </p:spPr>
        <p:txBody>
          <a:bodyPr/>
          <a:lstStyle/>
          <a:p>
            <a:pPr algn="ctr" rtl="1" eaLnBrk="1" hangingPunct="1"/>
            <a:r>
              <a:rPr lang="en-US" b="1" dirty="0" smtClean="0"/>
              <a:t> DIT</a:t>
            </a:r>
            <a:r>
              <a:rPr lang="ar-OM" b="1" dirty="0" smtClean="0"/>
              <a:t>الوحدة 1: السلامة الشخصية وقوانين الشركة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819725"/>
            <a:ext cx="7643812" cy="457200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algn="ctr" rtl="1">
              <a:defRPr/>
            </a:pPr>
            <a:r>
              <a:rPr lang="ar-SA" sz="2400" b="1" kern="0" dirty="0">
                <a:solidFill>
                  <a:schemeClr val="accent2"/>
                </a:solidFill>
              </a:rPr>
              <a:t>السياسات، والإبلاغ عن الحوادث والطوارئ</a:t>
            </a:r>
            <a:endParaRPr lang="en-US" sz="2400" b="1" kern="0" dirty="0">
              <a:solidFill>
                <a:schemeClr val="accent2"/>
              </a:solidFill>
            </a:endParaRPr>
          </a:p>
        </p:txBody>
      </p:sp>
      <p:sp>
        <p:nvSpPr>
          <p:cNvPr id="16390" name="TextBox 7"/>
          <p:cNvSpPr txBox="1">
            <a:spLocks noChangeArrowheads="1"/>
          </p:cNvSpPr>
          <p:nvPr/>
        </p:nvSpPr>
        <p:spPr bwMode="auto">
          <a:xfrm>
            <a:off x="1500188" y="1357313"/>
            <a:ext cx="6929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sz="2000" dirty="0">
                <a:solidFill>
                  <a:srgbClr val="FF0000"/>
                </a:solidFill>
                <a:latin typeface="arial"/>
              </a:rPr>
              <a:t>نصائح للوقاية من </a:t>
            </a:r>
            <a:r>
              <a:rPr lang="ar-SA" sz="2000" dirty="0" smtClean="0">
                <a:solidFill>
                  <a:srgbClr val="FF0000"/>
                </a:solidFill>
                <a:latin typeface="arial"/>
              </a:rPr>
              <a:t>حرائق</a:t>
            </a:r>
            <a:r>
              <a:rPr lang="ar-SA" sz="2000" dirty="0">
                <a:solidFill>
                  <a:srgbClr val="FF0000"/>
                </a:solidFill>
                <a:latin typeface="arial"/>
              </a:rPr>
              <a:t> </a:t>
            </a:r>
            <a:r>
              <a:rPr lang="ar-OM" sz="2000" dirty="0" smtClean="0">
                <a:solidFill>
                  <a:srgbClr val="FF0000"/>
                </a:solidFill>
                <a:latin typeface="arial"/>
              </a:rPr>
              <a:t>ال</a:t>
            </a:r>
            <a:r>
              <a:rPr lang="ar-SA" sz="2000" dirty="0" smtClean="0">
                <a:solidFill>
                  <a:srgbClr val="FF0000"/>
                </a:solidFill>
                <a:latin typeface="arial"/>
              </a:rPr>
              <a:t>مركب</a:t>
            </a:r>
            <a:r>
              <a:rPr lang="ar-OM" sz="2000" dirty="0" smtClean="0">
                <a:solidFill>
                  <a:srgbClr val="FF0000"/>
                </a:solidFill>
                <a:latin typeface="arial"/>
              </a:rPr>
              <a:t>ات</a:t>
            </a:r>
            <a:r>
              <a:rPr lang="ar-SA" sz="20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: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00188" y="1557338"/>
            <a:ext cx="7643812" cy="2769989"/>
          </a:xfrm>
        </p:spPr>
        <p:txBody>
          <a:bodyPr/>
          <a:lstStyle/>
          <a:p>
            <a:pPr algn="r" rtl="1">
              <a:spcBef>
                <a:spcPts val="1200"/>
              </a:spcBef>
              <a:buFont typeface="Wingdings" pitchFamily="2" charset="2"/>
              <a:buChar char="Ø"/>
            </a:pPr>
            <a:r>
              <a:rPr lang="ar-SA" sz="2400" b="1" dirty="0"/>
              <a:t>فحص ضغط الهواء في </a:t>
            </a:r>
            <a:r>
              <a:rPr lang="ar-SA" sz="2400" b="1" dirty="0" smtClean="0"/>
              <a:t>الإطارات</a:t>
            </a:r>
            <a:r>
              <a:rPr lang="ar-OM" sz="2400" b="1" dirty="0" smtClean="0"/>
              <a:t>،</a:t>
            </a:r>
            <a:r>
              <a:rPr lang="ar-SA" sz="2400" b="1" dirty="0" smtClean="0"/>
              <a:t> </a:t>
            </a:r>
            <a:r>
              <a:rPr lang="ar-SA" sz="2400" dirty="0"/>
              <a:t>في كثير من </a:t>
            </a:r>
            <a:r>
              <a:rPr lang="ar-SA" sz="2400" dirty="0" smtClean="0"/>
              <a:t>الأحيان</a:t>
            </a:r>
            <a:r>
              <a:rPr lang="ar-OM" sz="2400" dirty="0" smtClean="0"/>
              <a:t> </a:t>
            </a:r>
            <a:r>
              <a:rPr lang="ar-SA" sz="2400" dirty="0" smtClean="0"/>
              <a:t>الإطارات </a:t>
            </a:r>
            <a:r>
              <a:rPr lang="ar-SA" sz="2400" dirty="0"/>
              <a:t>الطرية تراكم الحرارة. يتم </a:t>
            </a:r>
            <a:r>
              <a:rPr lang="ar-OM" sz="2400" dirty="0" smtClean="0"/>
              <a:t>ترك</a:t>
            </a:r>
            <a:r>
              <a:rPr lang="ar-SA" sz="2400" dirty="0" smtClean="0"/>
              <a:t> </a:t>
            </a:r>
            <a:r>
              <a:rPr lang="ar-SA" sz="2400" dirty="0"/>
              <a:t>الإطارات التي تم </a:t>
            </a:r>
            <a:r>
              <a:rPr lang="ar-OM" sz="2400" dirty="0" smtClean="0"/>
              <a:t>استخدامها فتره</a:t>
            </a:r>
            <a:r>
              <a:rPr lang="ar-SA" sz="2400" dirty="0" smtClean="0"/>
              <a:t> </a:t>
            </a:r>
            <a:r>
              <a:rPr lang="ar-SA" sz="2400" dirty="0"/>
              <a:t>لتبرد قبل </a:t>
            </a:r>
            <a:r>
              <a:rPr lang="ar-SA" sz="2400" dirty="0" smtClean="0"/>
              <a:t>ال</a:t>
            </a:r>
            <a:r>
              <a:rPr lang="ar-OM" sz="2400" dirty="0" smtClean="0"/>
              <a:t>مغادره</a:t>
            </a:r>
            <a:r>
              <a:rPr lang="ar-SA" sz="2400" dirty="0" smtClean="0"/>
              <a:t>.</a:t>
            </a:r>
            <a:endParaRPr lang="ar-SA" sz="2400" dirty="0"/>
          </a:p>
          <a:p>
            <a:pPr algn="r" rtl="1">
              <a:spcBef>
                <a:spcPts val="1200"/>
              </a:spcBef>
              <a:buFont typeface="Wingdings" pitchFamily="2" charset="2"/>
              <a:buChar char="Ø"/>
            </a:pPr>
            <a:r>
              <a:rPr lang="ar-SA" sz="2400" dirty="0"/>
              <a:t>إذا كان يجب أن تتحرك السيارة، ينبغي استبدال الإطارات أولا.</a:t>
            </a:r>
          </a:p>
          <a:p>
            <a:pPr algn="r" rtl="1">
              <a:spcBef>
                <a:spcPts val="1200"/>
              </a:spcBef>
              <a:buFont typeface="Wingdings" pitchFamily="2" charset="2"/>
              <a:buChar char="Ø"/>
            </a:pPr>
            <a:r>
              <a:rPr lang="ar-OM" sz="2400" dirty="0" smtClean="0"/>
              <a:t>تأكد بأن فرامل اليد مفتوحة قبل المغادره، </a:t>
            </a:r>
            <a:r>
              <a:rPr lang="ar-SA" sz="2400" dirty="0" smtClean="0"/>
              <a:t>ويتم </a:t>
            </a:r>
            <a:r>
              <a:rPr lang="ar-SA" sz="2400" dirty="0"/>
              <a:t>ضبط فرامل </a:t>
            </a:r>
            <a:r>
              <a:rPr lang="ar-SA" sz="2400" dirty="0" smtClean="0"/>
              <a:t>بشكل </a:t>
            </a:r>
            <a:r>
              <a:rPr lang="ar-SA" sz="2400" dirty="0"/>
              <a:t>صحيح</a:t>
            </a:r>
            <a:r>
              <a:rPr lang="ar-SA" sz="2400" dirty="0" smtClean="0"/>
              <a:t>.</a:t>
            </a:r>
            <a:endParaRPr lang="ar-SA" sz="2400" dirty="0"/>
          </a:p>
          <a:p>
            <a:pPr algn="r" rtl="1">
              <a:spcBef>
                <a:spcPts val="1200"/>
              </a:spcBef>
              <a:buFont typeface="Wingdings" pitchFamily="2" charset="2"/>
              <a:buChar char="Ø"/>
            </a:pPr>
            <a:r>
              <a:rPr lang="ar-SA" sz="2400" dirty="0" smtClean="0"/>
              <a:t>الحفاظ </a:t>
            </a:r>
            <a:r>
              <a:rPr lang="ar-SA" sz="2400" dirty="0"/>
              <a:t>على إطفاء الحريق في حالة عمل جيدة.</a:t>
            </a: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810500" y="6329363"/>
            <a:ext cx="312906" cy="230832"/>
          </a:xfrm>
        </p:spPr>
        <p:txBody>
          <a:bodyPr/>
          <a:lstStyle/>
          <a:p>
            <a:pPr rtl="1">
              <a:defRPr/>
            </a:pPr>
            <a:fld id="{DBAEE060-3A93-4DEA-AEBF-41CE68483512}" type="slidenum">
              <a:rPr lang="en-US" smtClean="0"/>
              <a:pPr rtl="1">
                <a:defRPr/>
              </a:pPr>
              <a:t>14</a:t>
            </a:fld>
            <a:endParaRPr lang="en-US" dirty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44450"/>
            <a:ext cx="7402512" cy="457200"/>
          </a:xfrm>
        </p:spPr>
        <p:txBody>
          <a:bodyPr/>
          <a:lstStyle/>
          <a:p>
            <a:pPr algn="ctr" rtl="1" eaLnBrk="1" hangingPunct="1"/>
            <a:r>
              <a:rPr lang="en-US" b="1" dirty="0" smtClean="0"/>
              <a:t> DIT</a:t>
            </a:r>
            <a:r>
              <a:rPr lang="ar-OM" b="1" dirty="0" smtClean="0"/>
              <a:t>الوحدة 1: السلامة الشخصية وقوانين الشركة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620713"/>
            <a:ext cx="7643812" cy="457200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algn="ctr" rtl="1">
              <a:defRPr/>
            </a:pPr>
            <a:r>
              <a:rPr lang="ar-SA" sz="2400" b="1" kern="0" dirty="0">
                <a:solidFill>
                  <a:schemeClr val="accent2"/>
                </a:solidFill>
              </a:rPr>
              <a:t>السياسات، والإبلاغ عن الحوادث والطوارئ</a:t>
            </a:r>
            <a:endParaRPr lang="en-US" sz="2400" b="1" kern="0" dirty="0">
              <a:solidFill>
                <a:schemeClr val="accent2"/>
              </a:solidFill>
            </a:endParaRPr>
          </a:p>
        </p:txBody>
      </p:sp>
      <p:sp>
        <p:nvSpPr>
          <p:cNvPr id="17414" name="TextBox 7"/>
          <p:cNvSpPr txBox="1">
            <a:spLocks noChangeArrowheads="1"/>
          </p:cNvSpPr>
          <p:nvPr/>
        </p:nvSpPr>
        <p:spPr bwMode="auto">
          <a:xfrm>
            <a:off x="1488253" y="1077913"/>
            <a:ext cx="6929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r>
              <a:rPr lang="ar-SA" sz="2000" dirty="0">
                <a:solidFill>
                  <a:srgbClr val="FF0000"/>
                </a:solidFill>
                <a:latin typeface="arial"/>
              </a:rPr>
              <a:t>نصائح للوقاية من الحرائق السيارة</a:t>
            </a:r>
            <a:r>
              <a:rPr lang="ar-SA" sz="2000" dirty="0" smtClean="0">
                <a:solidFill>
                  <a:srgbClr val="FF0000"/>
                </a:solidFill>
                <a:latin typeface="arial"/>
              </a:rPr>
              <a:t>:</a:t>
            </a:r>
            <a:r>
              <a:rPr lang="en-US" sz="2000" dirty="0" smtClean="0">
                <a:solidFill>
                  <a:srgbClr val="FF0000"/>
                </a:solidFill>
                <a:latin typeface="arial"/>
              </a:rPr>
              <a:t> 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2088" y="2818755"/>
            <a:ext cx="7072313" cy="500062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algn="ctr">
            <a:solidFill>
              <a:schemeClr val="bg1"/>
            </a:solidFill>
            <a:round/>
            <a:headEnd/>
            <a:tailEnd/>
          </a:ln>
        </p:spPr>
        <p:txBody>
          <a:bodyPr vert="eaVert" wrap="none" lIns="0" tIns="0" rIns="0" bIns="0" anchor="ctr"/>
          <a:lstStyle/>
          <a:p>
            <a:pPr algn="r" rtl="1">
              <a:defRPr/>
            </a:pPr>
            <a:endParaRPr lang="en-US">
              <a:latin typeface="Arial" pitchFamily="34" charset="0"/>
              <a:cs typeface="+mn-cs"/>
            </a:endParaRP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56613" y="6627168"/>
            <a:ext cx="312906" cy="230832"/>
          </a:xfrm>
        </p:spPr>
        <p:txBody>
          <a:bodyPr/>
          <a:lstStyle/>
          <a:p>
            <a:pPr rtl="1">
              <a:defRPr/>
            </a:pPr>
            <a:fld id="{DFC393BF-8D4E-4558-87F2-CB3F601AC25D}" type="slidenum">
              <a:rPr lang="en-US">
                <a:latin typeface="Arial" charset="0"/>
              </a:rPr>
              <a:pPr rtl="1">
                <a:defRPr/>
              </a:pPr>
              <a:t>15</a:t>
            </a:fld>
            <a:endParaRPr lang="en-US">
              <a:latin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4576" y="188268"/>
            <a:ext cx="7643812" cy="457200"/>
          </a:xfrm>
        </p:spPr>
        <p:txBody>
          <a:bodyPr/>
          <a:lstStyle/>
          <a:p>
            <a:pPr algn="ctr" rtl="1" eaLnBrk="1" hangingPunct="1"/>
            <a:r>
              <a:rPr lang="en-US" b="1" dirty="0" smtClean="0"/>
              <a:t> DIT</a:t>
            </a:r>
            <a:r>
              <a:rPr lang="ar-OM" b="1" dirty="0" smtClean="0"/>
              <a:t>الوحدة 1: السلامة الشخصية وقوانين الشركة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sp>
        <p:nvSpPr>
          <p:cNvPr id="18437" name="TextBox 5"/>
          <p:cNvSpPr txBox="1">
            <a:spLocks noChangeArrowheads="1"/>
          </p:cNvSpPr>
          <p:nvPr/>
        </p:nvSpPr>
        <p:spPr bwMode="auto">
          <a:xfrm>
            <a:off x="1466219" y="1730591"/>
            <a:ext cx="70008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r" rtl="1">
              <a:buFont typeface="Arial" charset="0"/>
              <a:buAutoNum type="arabicPeriod"/>
            </a:pPr>
            <a:r>
              <a:rPr lang="ar-SA" sz="2400" b="1" dirty="0"/>
              <a:t>السلامة الشخصية</a:t>
            </a:r>
          </a:p>
          <a:p>
            <a:pPr marL="457200" indent="-457200" algn="r" rtl="1">
              <a:buFont typeface="Arial" charset="0"/>
              <a:buAutoNum type="arabicPeriod"/>
            </a:pPr>
            <a:r>
              <a:rPr lang="ar-SA" sz="2400" b="1" dirty="0"/>
              <a:t>إجراءات سياسة شركة / القواعد والإبلاغ والاستجابة لحالات الطوارئ</a:t>
            </a:r>
          </a:p>
          <a:p>
            <a:pPr marL="457200" indent="-457200" algn="r" rtl="1">
              <a:buFont typeface="Arial" charset="0"/>
              <a:buAutoNum type="arabicPeriod"/>
            </a:pPr>
            <a:r>
              <a:rPr lang="ar-SA" sz="2400" b="1" dirty="0" smtClean="0"/>
              <a:t>م</a:t>
            </a:r>
            <a:r>
              <a:rPr lang="ar-OM" sz="2400" b="1" dirty="0" smtClean="0"/>
              <a:t>عرفة المنتج</a:t>
            </a:r>
            <a:endParaRPr lang="en-US" sz="2400" b="1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804448"/>
            <a:ext cx="7643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rtl="1">
              <a:defRPr/>
            </a:pPr>
            <a:r>
              <a:rPr lang="ar-OM" sz="2400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        </a:t>
            </a:r>
            <a:r>
              <a:rPr lang="ar-SA" sz="2400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محتوى</a:t>
            </a:r>
            <a:endParaRPr lang="en-US" sz="2400" kern="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F301E7-9C5C-430F-9E09-3223BCBF58EB}" type="slidenum">
              <a:rPr lang="en-US">
                <a:latin typeface="Arial" charset="0"/>
              </a:rPr>
              <a:pPr>
                <a:defRPr/>
              </a:pPr>
              <a:t>16</a:t>
            </a:fld>
            <a:endParaRPr lang="en-US" dirty="0">
              <a:latin typeface="Arial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14300"/>
            <a:ext cx="7643812" cy="457200"/>
          </a:xfrm>
        </p:spPr>
        <p:txBody>
          <a:bodyPr/>
          <a:lstStyle/>
          <a:p>
            <a:pPr algn="ctr" eaLnBrk="1" hangingPunct="1"/>
            <a:r>
              <a:rPr lang="ar-OM" b="1" dirty="0" smtClean="0"/>
              <a:t>الوحدة 1: السلامة الشخصية وقوانين الشركة</a:t>
            </a:r>
            <a:r>
              <a:rPr lang="en-US" b="1" dirty="0" smtClean="0"/>
              <a:t> DIT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642938"/>
            <a:ext cx="7643812" cy="457200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algn="ctr">
              <a:defRPr/>
            </a:pPr>
            <a:r>
              <a:rPr lang="ar-OM" sz="2400" b="1" kern="0" dirty="0" smtClean="0">
                <a:solidFill>
                  <a:schemeClr val="accent2"/>
                </a:solidFill>
              </a:rPr>
              <a:t>التعرف على المنتج</a:t>
            </a:r>
            <a:endParaRPr lang="en-US" sz="2400" b="1" kern="0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00188" y="1905000"/>
            <a:ext cx="764381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buFont typeface="Wingdings" pitchFamily="2" charset="2"/>
              <a:buChar char="v"/>
            </a:pPr>
            <a:r>
              <a:rPr lang="en-US" sz="2400" dirty="0" smtClean="0"/>
              <a:t>   </a:t>
            </a:r>
            <a:r>
              <a:rPr lang="ar-SA" sz="2400" dirty="0" smtClean="0"/>
              <a:t>الأسمنت له </a:t>
            </a:r>
            <a:r>
              <a:rPr lang="ar-SA" sz="2400" dirty="0"/>
              <a:t>مكونات مختلفة. الكثير </a:t>
            </a:r>
            <a:r>
              <a:rPr lang="ar-SA" sz="2400" dirty="0" smtClean="0"/>
              <a:t>منه</a:t>
            </a:r>
            <a:r>
              <a:rPr lang="ar-OM" sz="2400" dirty="0" smtClean="0"/>
              <a:t>ا</a:t>
            </a:r>
            <a:r>
              <a:rPr lang="ar-SA" sz="2400" dirty="0" smtClean="0"/>
              <a:t> </a:t>
            </a:r>
            <a:r>
              <a:rPr lang="ar-OM" sz="2400" dirty="0" smtClean="0"/>
              <a:t>ي</a:t>
            </a:r>
            <a:r>
              <a:rPr lang="ar-SA" sz="2400" dirty="0" smtClean="0"/>
              <a:t>حتوي </a:t>
            </a:r>
            <a:r>
              <a:rPr lang="ar-SA" sz="2400" dirty="0"/>
              <a:t>على </a:t>
            </a:r>
            <a:r>
              <a:rPr lang="ar-SA" sz="2400" dirty="0" smtClean="0"/>
              <a:t>المواد</a:t>
            </a:r>
            <a:endParaRPr lang="ar-OM" sz="2400" dirty="0" smtClean="0"/>
          </a:p>
          <a:p>
            <a:pPr algn="r" rtl="1"/>
            <a:r>
              <a:rPr lang="ar-OM" sz="2400" dirty="0" smtClean="0"/>
              <a:t>      </a:t>
            </a:r>
            <a:r>
              <a:rPr lang="ar-SA" sz="2400" dirty="0" smtClean="0"/>
              <a:t>التي </a:t>
            </a:r>
            <a:r>
              <a:rPr lang="ar-SA" sz="2400" dirty="0"/>
              <a:t>يمكن أن تكون خطرة، مثل السليكا، ومركبات الجير </a:t>
            </a:r>
            <a:r>
              <a:rPr lang="ar-SA" sz="2400" dirty="0" smtClean="0"/>
              <a:t>والجبس</a:t>
            </a:r>
            <a:endParaRPr lang="ar-OM" sz="2400" dirty="0" smtClean="0"/>
          </a:p>
          <a:p>
            <a:pPr algn="r" rtl="1"/>
            <a:r>
              <a:rPr lang="ar-OM" sz="2400" dirty="0" smtClean="0"/>
              <a:t>      </a:t>
            </a:r>
            <a:r>
              <a:rPr lang="ar-SA" sz="2400" dirty="0" smtClean="0"/>
              <a:t>والنيكل </a:t>
            </a:r>
            <a:r>
              <a:rPr lang="ar-SA" sz="2400" dirty="0"/>
              <a:t>والكوبالت والكروم.</a:t>
            </a:r>
          </a:p>
          <a:p>
            <a:pPr algn="r" rtl="1">
              <a:buFont typeface="Wingdings" pitchFamily="2" charset="2"/>
              <a:buChar char="v"/>
            </a:pPr>
            <a:r>
              <a:rPr lang="ar-SA" sz="2400" dirty="0" smtClean="0"/>
              <a:t>  </a:t>
            </a:r>
            <a:r>
              <a:rPr lang="ar-SA" sz="2400" dirty="0"/>
              <a:t>غبار </a:t>
            </a:r>
            <a:r>
              <a:rPr lang="ar-OM" sz="2400" dirty="0" smtClean="0"/>
              <a:t>الا</a:t>
            </a:r>
            <a:r>
              <a:rPr lang="ar-SA" sz="2400" dirty="0" smtClean="0"/>
              <a:t>فر</a:t>
            </a:r>
            <a:r>
              <a:rPr lang="ar-OM" sz="2400" dirty="0" smtClean="0"/>
              <a:t>ا</a:t>
            </a:r>
            <a:r>
              <a:rPr lang="ar-SA" sz="2400" dirty="0" smtClean="0"/>
              <a:t>ن </a:t>
            </a:r>
            <a:r>
              <a:rPr lang="ar-SA" sz="2400" dirty="0"/>
              <a:t>يستخدم في صناعة الطوب وقذائف هاون </a:t>
            </a:r>
            <a:r>
              <a:rPr lang="ar-SA" sz="2400" dirty="0" smtClean="0"/>
              <a:t>والاسمنت</a:t>
            </a:r>
            <a:endParaRPr lang="ar-OM" sz="2400" dirty="0" smtClean="0"/>
          </a:p>
          <a:p>
            <a:pPr algn="r" rtl="1"/>
            <a:r>
              <a:rPr lang="ar-OM" sz="2400" dirty="0" smtClean="0"/>
              <a:t>      </a:t>
            </a:r>
            <a:r>
              <a:rPr lang="ar-SA" sz="2400" dirty="0" smtClean="0"/>
              <a:t>والخرسانة</a:t>
            </a:r>
            <a:r>
              <a:rPr lang="ar-SA" sz="2400" dirty="0"/>
              <a:t>، اللصقات، ومواد تعبيد الطرق </a:t>
            </a:r>
            <a:r>
              <a:rPr lang="ar-SA" sz="2400" dirty="0" smtClean="0"/>
              <a:t>و</a:t>
            </a:r>
            <a:r>
              <a:rPr lang="ar-OM" sz="2400" dirty="0" smtClean="0"/>
              <a:t>ال</a:t>
            </a:r>
            <a:r>
              <a:rPr lang="ar-SA" sz="2400" dirty="0" smtClean="0"/>
              <a:t>بناء وا</a:t>
            </a:r>
            <a:r>
              <a:rPr lang="ar-OM" sz="2400" dirty="0" smtClean="0"/>
              <a:t>ستخدام</a:t>
            </a:r>
            <a:r>
              <a:rPr lang="ar-SA" sz="2400" dirty="0" smtClean="0"/>
              <a:t>ات أخرى</a:t>
            </a:r>
            <a:r>
              <a:rPr lang="ar-SA" sz="2400" dirty="0"/>
              <a:t>.</a:t>
            </a:r>
          </a:p>
          <a:p>
            <a:pPr algn="r" rtl="1"/>
            <a:endParaRPr lang="ar-SA" sz="2400" dirty="0"/>
          </a:p>
        </p:txBody>
      </p:sp>
      <p:sp>
        <p:nvSpPr>
          <p:cNvPr id="19462" name="TextBox 10"/>
          <p:cNvSpPr txBox="1">
            <a:spLocks noChangeArrowheads="1"/>
          </p:cNvSpPr>
          <p:nvPr/>
        </p:nvSpPr>
        <p:spPr bwMode="auto">
          <a:xfrm>
            <a:off x="1571625" y="6858000"/>
            <a:ext cx="7858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70925" y="6627813"/>
            <a:ext cx="312906" cy="230832"/>
          </a:xfrm>
        </p:spPr>
        <p:txBody>
          <a:bodyPr/>
          <a:lstStyle/>
          <a:p>
            <a:pPr rtl="1">
              <a:defRPr/>
            </a:pPr>
            <a:fld id="{7D17F0CE-AC21-4C89-BC94-AE2742CCAC4A}" type="slidenum">
              <a:rPr lang="en-US">
                <a:latin typeface="Arial" charset="0"/>
              </a:rPr>
              <a:pPr rtl="1">
                <a:defRPr/>
              </a:pPr>
              <a:t>17</a:t>
            </a:fld>
            <a:endParaRPr lang="en-US" dirty="0">
              <a:latin typeface="Arial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14300"/>
            <a:ext cx="7643812" cy="457200"/>
          </a:xfrm>
        </p:spPr>
        <p:txBody>
          <a:bodyPr/>
          <a:lstStyle/>
          <a:p>
            <a:pPr algn="ctr" rtl="1" eaLnBrk="1" hangingPunct="1"/>
            <a:r>
              <a:rPr lang="en-US" b="1" dirty="0" smtClean="0"/>
              <a:t> DIT</a:t>
            </a:r>
            <a:r>
              <a:rPr lang="ar-OM" b="1" dirty="0" smtClean="0"/>
              <a:t>الوحدة 1: السلامة الشخصية وقوانين الشركة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602487"/>
            <a:ext cx="7643812" cy="457200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algn="ctr" rtl="1">
              <a:defRPr/>
            </a:pPr>
            <a:r>
              <a:rPr lang="ar-SA" sz="2400" b="1" kern="0" dirty="0">
                <a:solidFill>
                  <a:schemeClr val="accent2"/>
                </a:solidFill>
              </a:rPr>
              <a:t>منتج المعرفة</a:t>
            </a:r>
            <a:endParaRPr lang="en-US" sz="2400" b="1" kern="0" dirty="0">
              <a:solidFill>
                <a:schemeClr val="accent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0188" y="1571625"/>
            <a:ext cx="7643812" cy="369331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buFont typeface="Wingdings" pitchFamily="2" charset="2"/>
              <a:buChar char="v"/>
              <a:defRPr/>
            </a:pPr>
            <a:r>
              <a:rPr lang="ar-OM" b="1" dirty="0" smtClean="0">
                <a:solidFill>
                  <a:schemeClr val="accent4">
                    <a:lumMod val="75000"/>
                    <a:lumOff val="25000"/>
                  </a:schemeClr>
                </a:solidFill>
                <a:cs typeface="+mn-cs"/>
              </a:rPr>
              <a:t> ال</a:t>
            </a:r>
            <a:r>
              <a:rPr lang="ar-SA" b="1" dirty="0" smtClean="0">
                <a:solidFill>
                  <a:schemeClr val="accent4">
                    <a:lumMod val="75000"/>
                    <a:lumOff val="25000"/>
                  </a:schemeClr>
                </a:solidFill>
                <a:cs typeface="+mn-cs"/>
              </a:rPr>
              <a:t>استنشاق</a:t>
            </a:r>
            <a:endParaRPr lang="ar-SA" b="1" dirty="0">
              <a:solidFill>
                <a:schemeClr val="accent4">
                  <a:lumMod val="75000"/>
                  <a:lumOff val="25000"/>
                </a:schemeClr>
              </a:solidFill>
              <a:cs typeface="+mn-cs"/>
            </a:endParaRPr>
          </a:p>
          <a:p>
            <a:pPr algn="r" rtl="1">
              <a:buFont typeface="Wingdings" pitchFamily="2" charset="2"/>
              <a:buChar char="Ø"/>
              <a:defRPr/>
            </a:pPr>
            <a:r>
              <a:rPr lang="ar-SA" b="1" dirty="0">
                <a:solidFill>
                  <a:schemeClr val="accent4">
                    <a:lumMod val="75000"/>
                    <a:lumOff val="25000"/>
                  </a:schemeClr>
                </a:solidFill>
                <a:cs typeface="+mn-cs"/>
              </a:rPr>
              <a:t>  </a:t>
            </a:r>
            <a:r>
              <a:rPr lang="ar-SA" dirty="0" smtClean="0">
                <a:cs typeface="+mn-cs"/>
              </a:rPr>
              <a:t>قد تسبب </a:t>
            </a:r>
            <a:r>
              <a:rPr lang="ar-SA" dirty="0">
                <a:cs typeface="+mn-cs"/>
              </a:rPr>
              <a:t>الغبار في </a:t>
            </a:r>
            <a:r>
              <a:rPr lang="ar-OM" dirty="0" smtClean="0">
                <a:cs typeface="+mn-cs"/>
              </a:rPr>
              <a:t>مشاكل </a:t>
            </a:r>
            <a:r>
              <a:rPr lang="ar-SA" dirty="0" smtClean="0">
                <a:cs typeface="+mn-cs"/>
              </a:rPr>
              <a:t>الأنف </a:t>
            </a:r>
            <a:r>
              <a:rPr lang="ar-SA" dirty="0">
                <a:cs typeface="+mn-cs"/>
              </a:rPr>
              <a:t>والحنجرة أو تهيج الرئة، بما في ذلك </a:t>
            </a:r>
            <a:r>
              <a:rPr lang="ar-SA" dirty="0" smtClean="0">
                <a:cs typeface="+mn-cs"/>
              </a:rPr>
              <a:t>الاختناق.</a:t>
            </a:r>
            <a:r>
              <a:rPr lang="ar-OM" dirty="0" smtClean="0">
                <a:cs typeface="+mn-cs"/>
              </a:rPr>
              <a:t> وان استنشاق</a:t>
            </a:r>
          </a:p>
          <a:p>
            <a:pPr algn="r" rtl="1">
              <a:defRPr/>
            </a:pPr>
            <a:r>
              <a:rPr lang="ar-OM" dirty="0" smtClean="0">
                <a:cs typeface="+mn-cs"/>
              </a:rPr>
              <a:t>     كميات عاليه </a:t>
            </a:r>
            <a:r>
              <a:rPr lang="ar-SA" dirty="0" smtClean="0">
                <a:cs typeface="+mn-cs"/>
              </a:rPr>
              <a:t>من الغبار</a:t>
            </a:r>
            <a:r>
              <a:rPr lang="ar-OM" dirty="0" smtClean="0">
                <a:cs typeface="+mn-cs"/>
              </a:rPr>
              <a:t> قد</a:t>
            </a:r>
            <a:r>
              <a:rPr lang="ar-SA" dirty="0" smtClean="0">
                <a:cs typeface="+mn-cs"/>
              </a:rPr>
              <a:t> </a:t>
            </a:r>
            <a:r>
              <a:rPr lang="ar-SA" dirty="0">
                <a:cs typeface="+mn-cs"/>
              </a:rPr>
              <a:t>يسبب حروقا كيميائية في الحلق والأنف والرئتين.</a:t>
            </a:r>
          </a:p>
          <a:p>
            <a:pPr algn="r" rtl="1">
              <a:buFont typeface="Wingdings" pitchFamily="2" charset="2"/>
              <a:buChar char="Ø"/>
              <a:defRPr/>
            </a:pPr>
            <a:r>
              <a:rPr lang="ar-SA" dirty="0">
                <a:cs typeface="+mn-cs"/>
              </a:rPr>
              <a:t> </a:t>
            </a:r>
            <a:r>
              <a:rPr lang="ar-OM" dirty="0" smtClean="0">
                <a:cs typeface="+mn-cs"/>
              </a:rPr>
              <a:t> </a:t>
            </a:r>
            <a:r>
              <a:rPr lang="ar-SA" dirty="0" smtClean="0">
                <a:cs typeface="+mn-cs"/>
              </a:rPr>
              <a:t>غبار </a:t>
            </a:r>
            <a:r>
              <a:rPr lang="ar-SA" dirty="0">
                <a:cs typeface="+mn-cs"/>
              </a:rPr>
              <a:t>الاسمنت يحتوي على السيليكا البلورية. </a:t>
            </a:r>
            <a:r>
              <a:rPr lang="ar-SA" dirty="0" smtClean="0">
                <a:cs typeface="+mn-cs"/>
              </a:rPr>
              <a:t>واستنشاق</a:t>
            </a:r>
            <a:r>
              <a:rPr lang="ar-OM" dirty="0" smtClean="0">
                <a:cs typeface="+mn-cs"/>
              </a:rPr>
              <a:t>ه</a:t>
            </a:r>
            <a:r>
              <a:rPr lang="ar-SA" dirty="0" smtClean="0">
                <a:cs typeface="+mn-cs"/>
              </a:rPr>
              <a:t> </a:t>
            </a:r>
            <a:r>
              <a:rPr lang="ar-OM" dirty="0" smtClean="0">
                <a:cs typeface="+mn-cs"/>
              </a:rPr>
              <a:t>لمدة </a:t>
            </a:r>
            <a:r>
              <a:rPr lang="ar-SA" dirty="0" smtClean="0">
                <a:cs typeface="+mn-cs"/>
              </a:rPr>
              <a:t>طويلة </a:t>
            </a:r>
            <a:r>
              <a:rPr lang="ar-SA" dirty="0">
                <a:cs typeface="+mn-cs"/>
              </a:rPr>
              <a:t>او بصورة متكررة </a:t>
            </a:r>
            <a:r>
              <a:rPr lang="ar-OM" dirty="0" smtClean="0">
                <a:cs typeface="+mn-cs"/>
              </a:rPr>
              <a:t>قد</a:t>
            </a:r>
            <a:r>
              <a:rPr lang="ar-SA" dirty="0" smtClean="0">
                <a:cs typeface="+mn-cs"/>
              </a:rPr>
              <a:t> </a:t>
            </a:r>
            <a:r>
              <a:rPr lang="ar-OM" dirty="0" smtClean="0">
                <a:cs typeface="+mn-cs"/>
              </a:rPr>
              <a:t>ي</a:t>
            </a:r>
            <a:r>
              <a:rPr lang="ar-SA" dirty="0" smtClean="0">
                <a:cs typeface="+mn-cs"/>
              </a:rPr>
              <a:t>سبب</a:t>
            </a:r>
            <a:endParaRPr lang="ar-OM" dirty="0" smtClean="0">
              <a:cs typeface="+mn-cs"/>
            </a:endParaRPr>
          </a:p>
          <a:p>
            <a:pPr algn="r" rtl="1">
              <a:defRPr/>
            </a:pPr>
            <a:r>
              <a:rPr lang="ar-OM" dirty="0" smtClean="0">
                <a:cs typeface="+mn-cs"/>
              </a:rPr>
              <a:t>  </a:t>
            </a:r>
            <a:r>
              <a:rPr lang="ar-SA" dirty="0" smtClean="0">
                <a:cs typeface="+mn-cs"/>
              </a:rPr>
              <a:t>السحار </a:t>
            </a:r>
            <a:r>
              <a:rPr lang="ar-SA" dirty="0">
                <a:cs typeface="+mn-cs"/>
              </a:rPr>
              <a:t>الرملي، وهو مرض يصيب </a:t>
            </a:r>
            <a:r>
              <a:rPr lang="ar-SA" dirty="0" smtClean="0">
                <a:cs typeface="+mn-cs"/>
              </a:rPr>
              <a:t>الرئة </a:t>
            </a:r>
            <a:r>
              <a:rPr lang="ar-OM" dirty="0" smtClean="0">
                <a:cs typeface="+mn-cs"/>
              </a:rPr>
              <a:t>وهو </a:t>
            </a:r>
            <a:r>
              <a:rPr lang="ar-SA" dirty="0" smtClean="0">
                <a:cs typeface="+mn-cs"/>
              </a:rPr>
              <a:t>خطير ومميت</a:t>
            </a:r>
            <a:r>
              <a:rPr lang="ar-OM" dirty="0" smtClean="0">
                <a:cs typeface="+mn-cs"/>
              </a:rPr>
              <a:t>، كما ان </a:t>
            </a:r>
            <a:r>
              <a:rPr lang="ar-SA" dirty="0" smtClean="0">
                <a:cs typeface="+mn-cs"/>
              </a:rPr>
              <a:t>السحار </a:t>
            </a:r>
            <a:r>
              <a:rPr lang="ar-SA" dirty="0">
                <a:cs typeface="+mn-cs"/>
              </a:rPr>
              <a:t>الرملي يزيد من </a:t>
            </a:r>
            <a:r>
              <a:rPr lang="ar-SA" dirty="0" smtClean="0">
                <a:cs typeface="+mn-cs"/>
              </a:rPr>
              <a:t>مخاطر</a:t>
            </a:r>
            <a:endParaRPr lang="ar-OM" dirty="0" smtClean="0">
              <a:cs typeface="+mn-cs"/>
            </a:endParaRPr>
          </a:p>
          <a:p>
            <a:pPr algn="r" rtl="1">
              <a:defRPr/>
            </a:pPr>
            <a:r>
              <a:rPr lang="ar-OM" dirty="0" smtClean="0">
                <a:cs typeface="+mn-cs"/>
              </a:rPr>
              <a:t>  </a:t>
            </a:r>
            <a:r>
              <a:rPr lang="ar-SA" dirty="0" smtClean="0">
                <a:cs typeface="+mn-cs"/>
              </a:rPr>
              <a:t>الاصابة بالدرن</a:t>
            </a:r>
            <a:r>
              <a:rPr lang="ar-OM" dirty="0" smtClean="0">
                <a:cs typeface="+mn-cs"/>
              </a:rPr>
              <a:t>.</a:t>
            </a:r>
            <a:endParaRPr lang="ar-SA" b="1" dirty="0">
              <a:solidFill>
                <a:schemeClr val="accent4">
                  <a:lumMod val="75000"/>
                  <a:lumOff val="25000"/>
                </a:schemeClr>
              </a:solidFill>
              <a:cs typeface="+mn-cs"/>
            </a:endParaRPr>
          </a:p>
          <a:p>
            <a:pPr algn="r" rtl="1">
              <a:buFont typeface="Wingdings" pitchFamily="2" charset="2"/>
              <a:buChar char="v"/>
              <a:defRPr/>
            </a:pPr>
            <a:r>
              <a:rPr lang="ar-OM" b="1" dirty="0" smtClean="0">
                <a:solidFill>
                  <a:schemeClr val="accent4">
                    <a:lumMod val="75000"/>
                    <a:lumOff val="25000"/>
                  </a:schemeClr>
                </a:solidFill>
                <a:cs typeface="+mn-cs"/>
              </a:rPr>
              <a:t> اصابات الجلد</a:t>
            </a:r>
            <a:endParaRPr lang="ar-SA" b="1" dirty="0">
              <a:solidFill>
                <a:schemeClr val="accent4">
                  <a:lumMod val="75000"/>
                  <a:lumOff val="25000"/>
                </a:schemeClr>
              </a:solidFill>
              <a:cs typeface="+mn-cs"/>
            </a:endParaRPr>
          </a:p>
          <a:p>
            <a:pPr algn="r" rtl="1">
              <a:buFont typeface="Wingdings" pitchFamily="2" charset="2"/>
              <a:buChar char="Ø"/>
              <a:defRPr/>
            </a:pPr>
            <a:r>
              <a:rPr lang="ar-OM" b="1" dirty="0" smtClean="0">
                <a:solidFill>
                  <a:schemeClr val="accent4">
                    <a:lumMod val="75000"/>
                    <a:lumOff val="25000"/>
                  </a:schemeClr>
                </a:solidFill>
                <a:cs typeface="+mn-cs"/>
              </a:rPr>
              <a:t> </a:t>
            </a:r>
            <a:r>
              <a:rPr lang="ar-SA" b="1" dirty="0" smtClean="0">
                <a:solidFill>
                  <a:schemeClr val="accent4">
                    <a:lumMod val="75000"/>
                    <a:lumOff val="25000"/>
                  </a:schemeClr>
                </a:solidFill>
                <a:cs typeface="+mn-cs"/>
              </a:rPr>
              <a:t> </a:t>
            </a:r>
            <a:r>
              <a:rPr lang="ar-SA" dirty="0">
                <a:cs typeface="+mn-cs"/>
              </a:rPr>
              <a:t>التعرض </a:t>
            </a:r>
            <a:r>
              <a:rPr lang="ar-SA" dirty="0" smtClean="0">
                <a:cs typeface="+mn-cs"/>
              </a:rPr>
              <a:t>للغبار </a:t>
            </a:r>
            <a:r>
              <a:rPr lang="ar-OM" dirty="0" smtClean="0">
                <a:cs typeface="+mn-cs"/>
              </a:rPr>
              <a:t>ال</a:t>
            </a:r>
            <a:r>
              <a:rPr lang="ar-SA" dirty="0" smtClean="0">
                <a:cs typeface="+mn-cs"/>
              </a:rPr>
              <a:t>رطب</a:t>
            </a:r>
            <a:r>
              <a:rPr lang="ar-OM" dirty="0" smtClean="0">
                <a:cs typeface="+mn-cs"/>
              </a:rPr>
              <a:t> لمدة طويلة</a:t>
            </a:r>
            <a:r>
              <a:rPr lang="ar-SA" dirty="0" smtClean="0">
                <a:cs typeface="+mn-cs"/>
              </a:rPr>
              <a:t>، </a:t>
            </a:r>
            <a:r>
              <a:rPr lang="ar-SA" dirty="0">
                <a:cs typeface="+mn-cs"/>
              </a:rPr>
              <a:t>أو حتى يجف الغبار على المناطق الرطبة من الجسم، يمكن </a:t>
            </a:r>
            <a:r>
              <a:rPr lang="ar-SA" dirty="0" smtClean="0">
                <a:cs typeface="+mn-cs"/>
              </a:rPr>
              <a:t>أن</a:t>
            </a:r>
            <a:endParaRPr lang="ar-OM" dirty="0" smtClean="0">
              <a:cs typeface="+mn-cs"/>
            </a:endParaRPr>
          </a:p>
          <a:p>
            <a:pPr algn="r" rtl="1">
              <a:defRPr/>
            </a:pPr>
            <a:r>
              <a:rPr lang="ar-OM" dirty="0" smtClean="0">
                <a:cs typeface="+mn-cs"/>
              </a:rPr>
              <a:t>  </a:t>
            </a:r>
            <a:r>
              <a:rPr lang="ar-SA" dirty="0" smtClean="0">
                <a:cs typeface="+mn-cs"/>
              </a:rPr>
              <a:t>يسبب </a:t>
            </a:r>
            <a:r>
              <a:rPr lang="ar-OM" dirty="0" smtClean="0">
                <a:cs typeface="+mn-cs"/>
              </a:rPr>
              <a:t>اضرار كبيرة</a:t>
            </a:r>
            <a:r>
              <a:rPr lang="ar-SA" dirty="0" smtClean="0">
                <a:cs typeface="+mn-cs"/>
              </a:rPr>
              <a:t>،</a:t>
            </a:r>
            <a:r>
              <a:rPr lang="ar-OM" dirty="0" smtClean="0">
                <a:cs typeface="+mn-cs"/>
              </a:rPr>
              <a:t> مثل اصابات</a:t>
            </a:r>
            <a:r>
              <a:rPr lang="ar-SA" dirty="0" smtClean="0">
                <a:cs typeface="+mn-cs"/>
              </a:rPr>
              <a:t> </a:t>
            </a:r>
            <a:r>
              <a:rPr lang="ar-SA" dirty="0">
                <a:cs typeface="+mn-cs"/>
              </a:rPr>
              <a:t>الجلد والعين والجهاز التنفسي والهضمي، بما في ذلك حروق </a:t>
            </a:r>
            <a:r>
              <a:rPr lang="ar-SA" dirty="0" smtClean="0">
                <a:cs typeface="+mn-cs"/>
              </a:rPr>
              <a:t>من </a:t>
            </a:r>
            <a:endParaRPr lang="ar-OM" dirty="0" smtClean="0">
              <a:cs typeface="+mn-cs"/>
            </a:endParaRPr>
          </a:p>
          <a:p>
            <a:pPr algn="r" rtl="1">
              <a:defRPr/>
            </a:pPr>
            <a:r>
              <a:rPr lang="ar-OM" dirty="0" smtClean="0">
                <a:cs typeface="+mn-cs"/>
              </a:rPr>
              <a:t>  </a:t>
            </a:r>
            <a:r>
              <a:rPr lang="ar-SA" dirty="0" smtClean="0">
                <a:cs typeface="+mn-cs"/>
              </a:rPr>
              <a:t>الدرجة الثالثة</a:t>
            </a:r>
            <a:r>
              <a:rPr lang="ar-OM" dirty="0" smtClean="0">
                <a:cs typeface="+mn-cs"/>
              </a:rPr>
              <a:t>.</a:t>
            </a:r>
            <a:endParaRPr lang="ar-SA" b="1" dirty="0">
              <a:solidFill>
                <a:schemeClr val="accent4">
                  <a:lumMod val="75000"/>
                  <a:lumOff val="25000"/>
                </a:schemeClr>
              </a:solidFill>
              <a:cs typeface="+mn-cs"/>
            </a:endParaRPr>
          </a:p>
          <a:p>
            <a:pPr algn="r" rtl="1">
              <a:buFont typeface="Wingdings" pitchFamily="2" charset="2"/>
              <a:buChar char="v"/>
              <a:defRPr/>
            </a:pPr>
            <a:r>
              <a:rPr lang="ar-SA" b="1" dirty="0">
                <a:solidFill>
                  <a:schemeClr val="accent4">
                    <a:lumMod val="75000"/>
                    <a:lumOff val="25000"/>
                  </a:schemeClr>
                </a:solidFill>
                <a:cs typeface="+mn-cs"/>
              </a:rPr>
              <a:t>  </a:t>
            </a:r>
            <a:r>
              <a:rPr lang="ar-SA" b="1" dirty="0" smtClean="0">
                <a:solidFill>
                  <a:schemeClr val="accent4">
                    <a:lumMod val="75000"/>
                    <a:lumOff val="25000"/>
                  </a:schemeClr>
                </a:solidFill>
                <a:cs typeface="+mn-cs"/>
              </a:rPr>
              <a:t>ا</a:t>
            </a:r>
            <a:r>
              <a:rPr lang="ar-OM" b="1" dirty="0" smtClean="0">
                <a:solidFill>
                  <a:schemeClr val="accent4">
                    <a:lumMod val="75000"/>
                    <a:lumOff val="25000"/>
                  </a:schemeClr>
                </a:solidFill>
                <a:cs typeface="+mn-cs"/>
              </a:rPr>
              <a:t>صابات</a:t>
            </a:r>
            <a:r>
              <a:rPr lang="ar-SA" b="1" dirty="0" smtClean="0">
                <a:solidFill>
                  <a:schemeClr val="accent4">
                    <a:lumMod val="75000"/>
                    <a:lumOff val="25000"/>
                  </a:schemeClr>
                </a:solidFill>
                <a:cs typeface="+mn-cs"/>
              </a:rPr>
              <a:t> </a:t>
            </a:r>
            <a:r>
              <a:rPr lang="ar-SA" b="1" dirty="0">
                <a:solidFill>
                  <a:schemeClr val="accent4">
                    <a:lumMod val="75000"/>
                    <a:lumOff val="25000"/>
                  </a:schemeClr>
                </a:solidFill>
                <a:cs typeface="+mn-cs"/>
              </a:rPr>
              <a:t>العين</a:t>
            </a:r>
          </a:p>
          <a:p>
            <a:pPr algn="r" rtl="1">
              <a:defRPr/>
            </a:pPr>
            <a:r>
              <a:rPr lang="ar-SA" dirty="0" smtClean="0">
                <a:cs typeface="+mn-cs"/>
              </a:rPr>
              <a:t>الغبار المتطاير</a:t>
            </a:r>
            <a:r>
              <a:rPr lang="ar-OM" dirty="0" smtClean="0">
                <a:cs typeface="+mn-cs"/>
              </a:rPr>
              <a:t> </a:t>
            </a:r>
            <a:r>
              <a:rPr lang="ar-SA" dirty="0" smtClean="0">
                <a:cs typeface="+mn-cs"/>
              </a:rPr>
              <a:t>قد يسبب</a:t>
            </a:r>
            <a:r>
              <a:rPr lang="ar-OM" dirty="0" smtClean="0">
                <a:cs typeface="+mn-cs"/>
              </a:rPr>
              <a:t> التهابات </a:t>
            </a:r>
            <a:r>
              <a:rPr lang="ar-SA" dirty="0" smtClean="0">
                <a:cs typeface="+mn-cs"/>
              </a:rPr>
              <a:t>فورية </a:t>
            </a:r>
            <a:r>
              <a:rPr lang="ar-SA" dirty="0">
                <a:cs typeface="+mn-cs"/>
              </a:rPr>
              <a:t>أو آجلة </a:t>
            </a:r>
            <a:r>
              <a:rPr lang="ar-OM" dirty="0" smtClean="0">
                <a:cs typeface="+mn-cs"/>
              </a:rPr>
              <a:t>للعين، وقد تسبب المساحيق الجافه أو الرطبة وغبار الافران ان تسبب في حروق كيميائية او العمى.</a:t>
            </a:r>
            <a:endParaRPr lang="en-US" sz="1400" dirty="0">
              <a:cs typeface="+mn-cs"/>
            </a:endParaRPr>
          </a:p>
        </p:txBody>
      </p:sp>
      <p:sp>
        <p:nvSpPr>
          <p:cNvPr id="21510" name="TextBox 9"/>
          <p:cNvSpPr txBox="1">
            <a:spLocks noChangeArrowheads="1"/>
          </p:cNvSpPr>
          <p:nvPr/>
        </p:nvSpPr>
        <p:spPr bwMode="auto">
          <a:xfrm>
            <a:off x="5643563" y="1143000"/>
            <a:ext cx="3500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sz="2000" b="1" dirty="0">
                <a:solidFill>
                  <a:srgbClr val="C00000"/>
                </a:solidFill>
              </a:rPr>
              <a:t>الآثار الصحية المحتملة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670925" y="6627813"/>
            <a:ext cx="312906" cy="230832"/>
          </a:xfrm>
        </p:spPr>
        <p:txBody>
          <a:bodyPr/>
          <a:lstStyle/>
          <a:p>
            <a:pPr rtl="1">
              <a:defRPr/>
            </a:pPr>
            <a:fld id="{D2C7E1C4-4E39-4A8C-8D76-57CA7306907C}" type="slidenum">
              <a:rPr lang="en-US">
                <a:latin typeface="Arial" charset="0"/>
              </a:rPr>
              <a:pPr rtl="1">
                <a:defRPr/>
              </a:pPr>
              <a:t>18</a:t>
            </a:fld>
            <a:endParaRPr lang="en-US">
              <a:latin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258888" y="188913"/>
            <a:ext cx="7643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 rtl="1">
              <a:defRPr/>
            </a:pPr>
            <a:r>
              <a:rPr lang="en-US" sz="2400" b="1" dirty="0" smtClean="0">
                <a:solidFill>
                  <a:schemeClr val="accent2"/>
                </a:solidFill>
              </a:rPr>
              <a:t> DIT</a:t>
            </a:r>
            <a:r>
              <a:rPr lang="ar-OM" sz="2400" b="1" dirty="0" smtClean="0">
                <a:solidFill>
                  <a:schemeClr val="accent2"/>
                </a:solidFill>
              </a:rPr>
              <a:t>الوحدة 1: السلامة الشخصية وقوانين الشركة</a:t>
            </a:r>
            <a:endParaRPr lang="en-US" sz="2400" b="1" kern="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3556" name="Title 4"/>
          <p:cNvSpPr>
            <a:spLocks noGrp="1"/>
          </p:cNvSpPr>
          <p:nvPr>
            <p:ph type="title"/>
          </p:nvPr>
        </p:nvSpPr>
        <p:spPr>
          <a:xfrm>
            <a:off x="1500188" y="647700"/>
            <a:ext cx="7210425" cy="646331"/>
          </a:xfrm>
        </p:spPr>
        <p:txBody>
          <a:bodyPr/>
          <a:lstStyle/>
          <a:p>
            <a:pPr algn="r" rtl="1"/>
            <a:r>
              <a:rPr lang="ar-OM" sz="1800" b="1" dirty="0" smtClean="0"/>
              <a:t/>
            </a:r>
            <a:br>
              <a:rPr lang="ar-OM" sz="1800" b="1" dirty="0" smtClean="0"/>
            </a:br>
            <a:r>
              <a:rPr lang="ar-OM" sz="1800" b="1" dirty="0" smtClean="0"/>
              <a:t>مناقشة مفتوحة لمدة ( 5 دقائق)</a:t>
            </a:r>
            <a:endParaRPr lang="en-US" sz="1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857375" y="1785938"/>
            <a:ext cx="6858000" cy="21013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r" rtl="1">
              <a:lnSpc>
                <a:spcPct val="300000"/>
              </a:lnSpc>
              <a:buFont typeface="+mj-lt"/>
              <a:buAutoNum type="arabicPeriod"/>
              <a:defRPr/>
            </a:pPr>
            <a:r>
              <a:rPr lang="ar-SA" sz="2400" dirty="0">
                <a:cs typeface="+mn-cs"/>
              </a:rPr>
              <a:t>ماذا تعلمت في هذه الوحدة</a:t>
            </a:r>
            <a:r>
              <a:rPr lang="ar-SA" sz="2400" dirty="0" smtClean="0">
                <a:cs typeface="+mn-cs"/>
              </a:rPr>
              <a:t>؟</a:t>
            </a:r>
            <a:endParaRPr lang="ar-SA" sz="2400" dirty="0">
              <a:cs typeface="+mn-cs"/>
            </a:endParaRPr>
          </a:p>
          <a:p>
            <a:pPr marL="342900" indent="-342900" algn="r" rtl="1">
              <a:lnSpc>
                <a:spcPct val="300000"/>
              </a:lnSpc>
              <a:buFont typeface="+mj-lt"/>
              <a:buAutoNum type="arabicPeriod"/>
              <a:defRPr/>
            </a:pPr>
            <a:r>
              <a:rPr lang="ar-SA" sz="2400" dirty="0" smtClean="0">
                <a:cs typeface="+mn-cs"/>
              </a:rPr>
              <a:t>مشاركة </a:t>
            </a:r>
            <a:r>
              <a:rPr lang="ar-OM" sz="2400" dirty="0" smtClean="0">
                <a:cs typeface="+mn-cs"/>
              </a:rPr>
              <a:t>الخبرات</a:t>
            </a:r>
            <a:r>
              <a:rPr lang="ar-SA" sz="2400" dirty="0" smtClean="0">
                <a:cs typeface="+mn-cs"/>
              </a:rPr>
              <a:t> مع المجموعة</a:t>
            </a:r>
            <a:endParaRPr lang="en-US" sz="2400" dirty="0"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14500" y="1714500"/>
            <a:ext cx="7072313" cy="500063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algn="ctr">
            <a:solidFill>
              <a:schemeClr val="bg1"/>
            </a:solidFill>
            <a:round/>
            <a:headEnd/>
            <a:tailEnd/>
          </a:ln>
        </p:spPr>
        <p:txBody>
          <a:bodyPr vert="eaVert" wrap="none" lIns="0" tIns="0" rIns="0" bIns="0" anchor="ctr"/>
          <a:lstStyle/>
          <a:p>
            <a:pPr>
              <a:defRPr/>
            </a:pPr>
            <a:endParaRPr lang="en-US" dirty="0">
              <a:latin typeface="Arial" pitchFamily="34" charset="0"/>
              <a:cs typeface="+mn-cs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FBA5A-F39C-4D43-89DA-EBAA4F9CB1B8}" type="slidenum">
              <a:rPr lang="en-US">
                <a:latin typeface="Arial" charset="0"/>
              </a:rPr>
              <a:pPr>
                <a:defRPr/>
              </a:pPr>
              <a:t>2</a:t>
            </a:fld>
            <a:endParaRPr lang="en-US" dirty="0">
              <a:latin typeface="Arial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8913"/>
            <a:ext cx="7643812" cy="457200"/>
          </a:xfrm>
        </p:spPr>
        <p:txBody>
          <a:bodyPr/>
          <a:lstStyle/>
          <a:p>
            <a:pPr algn="ctr" eaLnBrk="1" hangingPunct="1"/>
            <a:r>
              <a:rPr lang="ar-OM" b="1" dirty="0" smtClean="0"/>
              <a:t>الوحدة 1: السلامة الشخصية وقوانين الشركة</a:t>
            </a:r>
            <a:r>
              <a:rPr lang="en-US" b="1" dirty="0" smtClean="0"/>
              <a:t> DIT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1857375" y="1754188"/>
            <a:ext cx="700087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OM" sz="2400" b="1" dirty="0" smtClean="0"/>
              <a:t>السلامة الشخصية</a:t>
            </a:r>
            <a:endParaRPr lang="en-US" sz="2400" b="1" dirty="0"/>
          </a:p>
          <a:p>
            <a:pPr marL="457200" indent="-457200" algn="r" rtl="1">
              <a:spcBef>
                <a:spcPts val="1800"/>
              </a:spcBef>
              <a:buFont typeface="+mj-lt"/>
              <a:buAutoNum type="arabicPeriod"/>
            </a:pPr>
            <a:r>
              <a:rPr lang="ar-OM" sz="2400" b="1" dirty="0" smtClean="0"/>
              <a:t>إجراءات وسياسة الشركة / القواعد والإبلاغ والاستجابة لحالات الطوارئ</a:t>
            </a:r>
            <a:endParaRPr lang="ar-OM" sz="2400" b="1" dirty="0"/>
          </a:p>
          <a:p>
            <a:pPr marL="457200" indent="-457200" algn="r" rtl="1">
              <a:spcBef>
                <a:spcPts val="1800"/>
              </a:spcBef>
              <a:buFont typeface="+mj-lt"/>
              <a:buAutoNum type="arabicPeriod"/>
            </a:pPr>
            <a:r>
              <a:rPr lang="ar-OM" sz="2400" b="1" dirty="0" smtClean="0"/>
              <a:t>معرفة الانتاج</a:t>
            </a:r>
            <a:endParaRPr lang="en-US" sz="2400" b="1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785813"/>
            <a:ext cx="7643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rtl="1">
              <a:defRPr/>
            </a:pPr>
            <a:r>
              <a:rPr lang="ar-OM" sz="2400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       المحتوى</a:t>
            </a:r>
            <a:endParaRPr lang="en-US" sz="2400" kern="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809A6B-8F17-40D3-BDD7-CD5275EA6F07}" type="slidenum">
              <a:rPr lang="en-US">
                <a:latin typeface="Arial" charset="0"/>
              </a:rPr>
              <a:pPr>
                <a:defRPr/>
              </a:pPr>
              <a:t>3</a:t>
            </a:fld>
            <a:endParaRPr lang="en-US" dirty="0">
              <a:latin typeface="Arial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8913"/>
            <a:ext cx="7643812" cy="457200"/>
          </a:xfrm>
        </p:spPr>
        <p:txBody>
          <a:bodyPr/>
          <a:lstStyle/>
          <a:p>
            <a:pPr algn="ctr" eaLnBrk="1" hangingPunct="1"/>
            <a:r>
              <a:rPr lang="ar-OM" b="1" dirty="0" smtClean="0"/>
              <a:t>الوحدة 1: السلامة الشخصية وقوانين الشركة</a:t>
            </a:r>
            <a:r>
              <a:rPr lang="en-US" b="1" dirty="0" smtClean="0"/>
              <a:t> DIT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900113"/>
            <a:ext cx="7643812" cy="457200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algn="ctr">
              <a:defRPr/>
            </a:pPr>
            <a:r>
              <a:rPr lang="ar-OM" sz="2400" b="1" kern="0" dirty="0" smtClean="0">
                <a:solidFill>
                  <a:schemeClr val="accent2"/>
                </a:solidFill>
              </a:rPr>
              <a:t>السلامة الشخصية</a:t>
            </a:r>
            <a:endParaRPr lang="en-US" sz="2400" b="1" kern="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6561667-6E8C-4505-ABC2-C13FCD41D72B}" type="slidenum">
              <a:rPr lang="en-US">
                <a:latin typeface="Arial" charset="0"/>
              </a:rPr>
              <a:pPr>
                <a:defRPr/>
              </a:pPr>
              <a:t>4</a:t>
            </a:fld>
            <a:endParaRPr lang="en-US" dirty="0">
              <a:latin typeface="Arial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8913"/>
            <a:ext cx="7643812" cy="457200"/>
          </a:xfrm>
        </p:spPr>
        <p:txBody>
          <a:bodyPr/>
          <a:lstStyle/>
          <a:p>
            <a:pPr algn="ctr" eaLnBrk="1" hangingPunct="1"/>
            <a:r>
              <a:rPr lang="ar-OM" b="1" dirty="0" smtClean="0"/>
              <a:t>الوحدة 1: السلامة الشخصية وقوانين الشركة</a:t>
            </a:r>
            <a:r>
              <a:rPr lang="en-US" b="1" dirty="0" smtClean="0"/>
              <a:t> DIT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900113"/>
            <a:ext cx="7643812" cy="457200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algn="ctr">
              <a:defRPr/>
            </a:pPr>
            <a:r>
              <a:rPr lang="ar-OM" sz="2400" b="1" kern="0" dirty="0" smtClean="0">
                <a:solidFill>
                  <a:schemeClr val="accent2"/>
                </a:solidFill>
              </a:rPr>
              <a:t>السلامة الشخصية</a:t>
            </a:r>
            <a:endParaRPr lang="en-US" sz="2400" b="1" kern="0" dirty="0">
              <a:solidFill>
                <a:schemeClr val="accent2"/>
              </a:solidFill>
            </a:endParaRPr>
          </a:p>
        </p:txBody>
      </p:sp>
      <p:pic>
        <p:nvPicPr>
          <p:cNvPr id="6" name="Queensland Transport - Slow Down (Australia)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809750" y="1463675"/>
            <a:ext cx="6905625" cy="518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06CA23-9241-40B0-BF69-BDC720C72C2D}" type="slidenum">
              <a:rPr lang="en-US">
                <a:latin typeface="Arial" charset="0"/>
              </a:rPr>
              <a:pPr>
                <a:defRPr/>
              </a:pPr>
              <a:t>5</a:t>
            </a:fld>
            <a:endParaRPr lang="en-US" dirty="0">
              <a:latin typeface="Arial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88" y="188913"/>
            <a:ext cx="7402512" cy="457200"/>
          </a:xfrm>
        </p:spPr>
        <p:txBody>
          <a:bodyPr/>
          <a:lstStyle/>
          <a:p>
            <a:pPr algn="ctr" eaLnBrk="1" hangingPunct="1"/>
            <a:r>
              <a:rPr lang="ar-OM" b="1" dirty="0" smtClean="0"/>
              <a:t>الوحدة 1: السلامة الشخصية وقوانين الشركة</a:t>
            </a:r>
            <a:r>
              <a:rPr lang="en-US" b="1" dirty="0" smtClean="0"/>
              <a:t> DIT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900113"/>
            <a:ext cx="7643812" cy="457200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algn="ctr">
              <a:defRPr/>
            </a:pPr>
            <a:r>
              <a:rPr lang="ar-OM" sz="2400" b="1" kern="0" dirty="0" smtClean="0">
                <a:solidFill>
                  <a:schemeClr val="accent2"/>
                </a:solidFill>
              </a:rPr>
              <a:t>السلامة الشخصية</a:t>
            </a:r>
            <a:endParaRPr lang="en-US" sz="2400" b="1" kern="0" dirty="0">
              <a:solidFill>
                <a:schemeClr val="accent2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500188" y="1819275"/>
            <a:ext cx="7643812" cy="146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endParaRPr lang="en-US" sz="2800" b="1" kern="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71625" y="1428750"/>
            <a:ext cx="7572375" cy="3357563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marL="514350" indent="-514350" algn="r" rtl="1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ar-OM" sz="3200" b="1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هل توقعت يوما انه يمكن ان يحدث لك هذا؟</a:t>
            </a:r>
          </a:p>
          <a:p>
            <a:pPr marL="514350" indent="-514350" algn="r" rtl="1" fontAlgn="auto">
              <a:spcAft>
                <a:spcPts val="0"/>
              </a:spcAft>
              <a:defRPr/>
            </a:pPr>
            <a:endParaRPr lang="en-US" sz="32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marL="514350" indent="-514350" algn="r" rtl="1" fontAlgn="auto">
              <a:spcAft>
                <a:spcPts val="0"/>
              </a:spcAft>
              <a:defRPr/>
            </a:pPr>
            <a:r>
              <a:rPr lang="ar-OM" sz="3200" b="1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2.  ما هي اهمية العائلة بالنسبة لك؟</a:t>
            </a:r>
            <a:endParaRPr lang="en-US" sz="32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marL="514350" indent="-514350" algn="r" rtl="1" fontAlgn="auto">
              <a:spcBef>
                <a:spcPts val="3000"/>
              </a:spcBef>
              <a:spcAft>
                <a:spcPts val="0"/>
              </a:spcAft>
              <a:defRPr/>
            </a:pPr>
            <a:r>
              <a:rPr lang="ar-OM" sz="3200" b="1" kern="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3.  ماذا يعني لك التصرف الآمن؟</a:t>
            </a:r>
            <a:endParaRPr lang="en-US" sz="3200" b="1" kern="0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199" name="TextBox 8"/>
          <p:cNvSpPr txBox="1">
            <a:spLocks noChangeArrowheads="1"/>
          </p:cNvSpPr>
          <p:nvPr/>
        </p:nvSpPr>
        <p:spPr bwMode="auto">
          <a:xfrm>
            <a:off x="1714500" y="4929188"/>
            <a:ext cx="70008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OM" dirty="0" smtClean="0"/>
              <a:t>"... مهما كانت جيدة، ومهما كانت مدى سرعتها، ومهما كان ثمنها أو مدى كفاءة </a:t>
            </a:r>
            <a:r>
              <a:rPr lang="ar-OM" sz="2000" b="1" dirty="0" smtClean="0">
                <a:solidFill>
                  <a:srgbClr val="FF0000"/>
                </a:solidFill>
              </a:rPr>
              <a:t>سيارتك</a:t>
            </a:r>
            <a:r>
              <a:rPr lang="ar-OM" dirty="0" smtClean="0"/>
              <a:t>، المهم هو أنت، </a:t>
            </a:r>
            <a:r>
              <a:rPr lang="ar-OM" sz="2000" b="1" dirty="0" smtClean="0">
                <a:solidFill>
                  <a:srgbClr val="FF0000"/>
                </a:solidFill>
              </a:rPr>
              <a:t>السائق</a:t>
            </a:r>
            <a:r>
              <a:rPr lang="ar-OM" dirty="0" smtClean="0"/>
              <a:t> الذي يحدد ما اذا كانت وسيلة آمنة للنقل أو </a:t>
            </a:r>
            <a:r>
              <a:rPr lang="ar-OM" sz="2000" b="1" dirty="0" smtClean="0">
                <a:solidFill>
                  <a:srgbClr val="FF0000"/>
                </a:solidFill>
              </a:rPr>
              <a:t>لأ</a:t>
            </a:r>
            <a:r>
              <a:rPr lang="ar-OM" dirty="0" smtClean="0"/>
              <a:t>..."</a:t>
            </a:r>
            <a:endParaRPr lang="en-US" i="1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14500" y="1454150"/>
            <a:ext cx="7286625" cy="3970318"/>
          </a:xfrm>
        </p:spPr>
        <p:txBody>
          <a:bodyPr/>
          <a:lstStyle/>
          <a:p>
            <a:pPr algn="r" rtl="1">
              <a:defRPr/>
            </a:pPr>
            <a:r>
              <a:rPr lang="ar-OM" sz="2800" b="1" dirty="0" smtClean="0">
                <a:solidFill>
                  <a:schemeClr val="tx2">
                    <a:lumMod val="50000"/>
                  </a:schemeClr>
                </a:solidFill>
              </a:rPr>
              <a:t>اعتقد السلامة (فكر ان الاشياء ممكن ان تحدث)</a:t>
            </a:r>
            <a:endParaRPr lang="en-US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 rtl="1">
              <a:defRPr/>
            </a:pPr>
            <a:r>
              <a:rPr lang="ar-OM" sz="2800" b="1" dirty="0" smtClean="0">
                <a:solidFill>
                  <a:schemeClr val="tx2">
                    <a:lumMod val="50000"/>
                  </a:schemeClr>
                </a:solidFill>
              </a:rPr>
              <a:t>فكر بانه يمكن ان تكون ضحية</a:t>
            </a:r>
            <a:endParaRPr lang="en-US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 rtl="1">
              <a:defRPr/>
            </a:pPr>
            <a:r>
              <a:rPr lang="ar-OM" sz="2800" b="1" dirty="0" smtClean="0">
                <a:solidFill>
                  <a:schemeClr val="tx2">
                    <a:lumMod val="50000"/>
                  </a:schemeClr>
                </a:solidFill>
              </a:rPr>
              <a:t>خطط , إعرف ماذا تفعل اذا حدثت مخاطر</a:t>
            </a:r>
            <a:endParaRPr lang="en-US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 rtl="1">
              <a:defRPr/>
            </a:pPr>
            <a:r>
              <a:rPr lang="ar-OM" sz="2800" b="1" dirty="0" smtClean="0">
                <a:solidFill>
                  <a:schemeClr val="tx2">
                    <a:lumMod val="50000"/>
                  </a:schemeClr>
                </a:solidFill>
              </a:rPr>
              <a:t>استخدم الحكمة في التصرف</a:t>
            </a:r>
            <a:endParaRPr lang="en-US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 rtl="1">
              <a:defRPr/>
            </a:pPr>
            <a:r>
              <a:rPr lang="ar-OM" sz="2800" b="1" dirty="0" smtClean="0">
                <a:solidFill>
                  <a:srgbClr val="FF0000"/>
                </a:solidFill>
              </a:rPr>
              <a:t>دائما إستخدم غرائزك لمعرفة الأحداث من حولك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8913"/>
            <a:ext cx="7643812" cy="457200"/>
          </a:xfrm>
        </p:spPr>
        <p:txBody>
          <a:bodyPr/>
          <a:lstStyle/>
          <a:p>
            <a:pPr algn="ctr" eaLnBrk="1" hangingPunct="1"/>
            <a:r>
              <a:rPr lang="ar-OM" b="1" dirty="0" smtClean="0"/>
              <a:t>الوحدة 1: السلامة الشخصية وقوانين الشركة</a:t>
            </a:r>
            <a:r>
              <a:rPr lang="en-US" b="1" dirty="0" smtClean="0"/>
              <a:t> DIT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900113"/>
            <a:ext cx="7643812" cy="457200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algn="ctr">
              <a:defRPr/>
            </a:pPr>
            <a:r>
              <a:rPr lang="ar-OM" sz="2400" b="1" kern="0" dirty="0" smtClean="0">
                <a:solidFill>
                  <a:schemeClr val="accent2"/>
                </a:solidFill>
              </a:rPr>
              <a:t>السلامة الشخصية</a:t>
            </a:r>
            <a:endParaRPr lang="en-US" sz="2400" b="1" kern="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28800" y="2209800"/>
            <a:ext cx="7072313" cy="914400"/>
          </a:xfrm>
          <a:prstGeom prst="rect">
            <a:avLst/>
          </a:prstGeom>
          <a:solidFill>
            <a:schemeClr val="accent4">
              <a:lumMod val="10000"/>
              <a:lumOff val="90000"/>
            </a:schemeClr>
          </a:solidFill>
          <a:ln w="12700" algn="ctr">
            <a:solidFill>
              <a:schemeClr val="bg1"/>
            </a:solidFill>
            <a:round/>
            <a:headEnd/>
            <a:tailEnd/>
          </a:ln>
        </p:spPr>
        <p:txBody>
          <a:bodyPr vert="eaVert" wrap="none" lIns="0" tIns="0" rIns="0" bIns="0" anchor="ctr"/>
          <a:lstStyle/>
          <a:p>
            <a:pPr>
              <a:defRPr/>
            </a:pPr>
            <a:endParaRPr lang="en-US" dirty="0">
              <a:latin typeface="Arial" pitchFamily="34" charset="0"/>
              <a:cs typeface="+mn-cs"/>
            </a:endParaRP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FBA5A-F39C-4D43-89DA-EBAA4F9CB1B8}" type="slidenum">
              <a:rPr lang="en-US">
                <a:latin typeface="Arial" charset="0"/>
              </a:rPr>
              <a:pPr>
                <a:defRPr/>
              </a:pPr>
              <a:t>7</a:t>
            </a:fld>
            <a:endParaRPr lang="en-US" dirty="0">
              <a:latin typeface="Arial" charset="0"/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8913"/>
            <a:ext cx="7643812" cy="457200"/>
          </a:xfrm>
        </p:spPr>
        <p:txBody>
          <a:bodyPr/>
          <a:lstStyle/>
          <a:p>
            <a:pPr algn="ctr" eaLnBrk="1" hangingPunct="1"/>
            <a:r>
              <a:rPr lang="ar-OM" b="1" dirty="0" smtClean="0"/>
              <a:t>الوحدة 1: السلامة الشخصية وقوانين الشركة</a:t>
            </a:r>
            <a:r>
              <a:rPr lang="en-US" b="1" dirty="0" smtClean="0"/>
              <a:t> DIT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1857375" y="1754188"/>
            <a:ext cx="700087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r" rtl="1">
              <a:buFont typeface="+mj-lt"/>
              <a:buAutoNum type="arabicPeriod"/>
            </a:pPr>
            <a:r>
              <a:rPr lang="ar-OM" sz="2400" b="1" dirty="0" smtClean="0"/>
              <a:t>السلامة الشخصية</a:t>
            </a:r>
            <a:endParaRPr lang="en-US" sz="2400" b="1" dirty="0"/>
          </a:p>
          <a:p>
            <a:pPr marL="457200" indent="-457200" algn="r" rtl="1">
              <a:spcBef>
                <a:spcPts val="1800"/>
              </a:spcBef>
              <a:buFont typeface="+mj-lt"/>
              <a:buAutoNum type="arabicPeriod"/>
            </a:pPr>
            <a:r>
              <a:rPr lang="ar-OM" sz="2400" b="1" dirty="0" smtClean="0"/>
              <a:t>إجراءات وسياسة الشركة / القواعد والإبلاغ والاستجابة لحالات الطوارئ</a:t>
            </a:r>
            <a:endParaRPr lang="ar-OM" sz="2400" b="1" dirty="0"/>
          </a:p>
          <a:p>
            <a:pPr marL="457200" indent="-457200" algn="r" rtl="1">
              <a:spcBef>
                <a:spcPts val="1800"/>
              </a:spcBef>
              <a:buFont typeface="+mj-lt"/>
              <a:buAutoNum type="arabicPeriod"/>
            </a:pPr>
            <a:r>
              <a:rPr lang="ar-OM" sz="2400" b="1" dirty="0" smtClean="0"/>
              <a:t>معرفة الانتاج</a:t>
            </a:r>
            <a:endParaRPr lang="en-US" sz="2400" b="1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785813"/>
            <a:ext cx="76438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rtl="1">
              <a:defRPr/>
            </a:pPr>
            <a:r>
              <a:rPr lang="ar-OM" sz="2400" kern="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     المحتوى</a:t>
            </a:r>
            <a:endParaRPr lang="en-US" sz="2400" kern="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B0D048-8FAE-4C42-8382-9DD61E1F0DA5}" type="slidenum">
              <a:rPr lang="en-US">
                <a:latin typeface="Arial" charset="0"/>
              </a:rPr>
              <a:pPr>
                <a:defRPr/>
              </a:pPr>
              <a:t>8</a:t>
            </a:fld>
            <a:endParaRPr lang="en-US">
              <a:latin typeface="Arial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8913"/>
            <a:ext cx="7643812" cy="457200"/>
          </a:xfrm>
        </p:spPr>
        <p:txBody>
          <a:bodyPr/>
          <a:lstStyle/>
          <a:p>
            <a:pPr algn="ctr" eaLnBrk="1" hangingPunct="1"/>
            <a:r>
              <a:rPr lang="ar-OM" b="1" dirty="0" smtClean="0"/>
              <a:t>الوحدة 1: السلامة الشخصية وقوانين الشركة</a:t>
            </a:r>
            <a:r>
              <a:rPr lang="en-US" b="1" dirty="0" smtClean="0"/>
              <a:t> DIT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sp>
        <p:nvSpPr>
          <p:cNvPr id="6" name="Vertical Scroll 5"/>
          <p:cNvSpPr/>
          <p:nvPr/>
        </p:nvSpPr>
        <p:spPr bwMode="auto">
          <a:xfrm>
            <a:off x="928688" y="990600"/>
            <a:ext cx="8215312" cy="5429250"/>
          </a:xfrm>
          <a:prstGeom prst="verticalScroll">
            <a:avLst/>
          </a:prstGeom>
          <a:solidFill>
            <a:srgbClr val="CCFFCC"/>
          </a:solidFill>
          <a:ln w="57150" cap="flat" cmpd="sng" algn="ctr">
            <a:solidFill>
              <a:srgbClr val="005E3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0" tIns="0" rIns="0" bIns="0" anchor="ctr"/>
          <a:lstStyle/>
          <a:p>
            <a:pPr algn="just" rtl="1">
              <a:spcBef>
                <a:spcPts val="600"/>
              </a:spcBef>
              <a:buFont typeface="Arial" pitchFamily="34" charset="0"/>
              <a:buChar char="•"/>
              <a:defRPr/>
            </a:pPr>
            <a:endParaRPr lang="fr-FR" dirty="0">
              <a:latin typeface="Arial" pitchFamily="34" charset="0"/>
              <a:cs typeface="+mn-cs"/>
            </a:endParaRPr>
          </a:p>
          <a:p>
            <a:pPr marL="342900" indent="-342900" algn="just" rtl="1">
              <a:spcBef>
                <a:spcPts val="1200"/>
              </a:spcBef>
              <a:buClr>
                <a:srgbClr val="FF0000"/>
              </a:buClr>
              <a:buFont typeface="+mj-lt"/>
              <a:buAutoNum type="arabicPeriod"/>
              <a:defRPr/>
            </a:pPr>
            <a:r>
              <a:rPr lang="ar-OM" b="1" dirty="0" smtClean="0">
                <a:latin typeface="Arial" pitchFamily="34" charset="0"/>
                <a:cs typeface="+mn-cs"/>
              </a:rPr>
              <a:t>ادارة سلامة النقل البري هو خط المسؤولية.</a:t>
            </a:r>
            <a:endParaRPr lang="fr-FR" b="1" dirty="0">
              <a:latin typeface="Arial" pitchFamily="34" charset="0"/>
              <a:cs typeface="+mn-cs"/>
            </a:endParaRPr>
          </a:p>
          <a:p>
            <a:pPr marL="342900" indent="-342900" algn="just" rtl="1">
              <a:spcBef>
                <a:spcPts val="1200"/>
              </a:spcBef>
              <a:buClr>
                <a:srgbClr val="FF0000"/>
              </a:buClr>
              <a:buFont typeface="+mj-lt"/>
              <a:buAutoNum type="arabicPeriod"/>
              <a:defRPr/>
            </a:pPr>
            <a:r>
              <a:rPr lang="ar-OM" b="1" dirty="0" smtClean="0">
                <a:latin typeface="Arial" pitchFamily="34" charset="0"/>
                <a:cs typeface="+mn-cs"/>
              </a:rPr>
              <a:t>التحسين المستمر لسلامة الطرق.</a:t>
            </a:r>
            <a:endParaRPr lang="en-US" b="1" dirty="0">
              <a:latin typeface="Arial" pitchFamily="34" charset="0"/>
              <a:cs typeface="+mn-cs"/>
            </a:endParaRPr>
          </a:p>
          <a:p>
            <a:pPr marL="342900" indent="-342900" algn="just" rtl="1">
              <a:spcBef>
                <a:spcPts val="1200"/>
              </a:spcBef>
              <a:buClr>
                <a:srgbClr val="FF0000"/>
              </a:buClr>
              <a:buFont typeface="+mj-lt"/>
              <a:buAutoNum type="arabicPeriod"/>
              <a:defRPr/>
            </a:pPr>
            <a:r>
              <a:rPr lang="ar-OM" b="1" dirty="0" smtClean="0">
                <a:latin typeface="Arial" pitchFamily="34" charset="0"/>
                <a:cs typeface="+mn-cs"/>
              </a:rPr>
              <a:t>اللياقه الصحية والبدنية وتدريب القيادة الوقائية لجميع السائقين.</a:t>
            </a:r>
            <a:endParaRPr lang="en-US" b="1" dirty="0" smtClean="0">
              <a:latin typeface="Arial" pitchFamily="34" charset="0"/>
              <a:cs typeface="+mn-cs"/>
            </a:endParaRPr>
          </a:p>
          <a:p>
            <a:pPr marL="342900" indent="-342900" algn="just" rtl="1">
              <a:spcBef>
                <a:spcPts val="1200"/>
              </a:spcBef>
              <a:buClr>
                <a:srgbClr val="FF0000"/>
              </a:buClr>
              <a:buFont typeface="+mj-lt"/>
              <a:buAutoNum type="arabicPeriod"/>
              <a:defRPr/>
            </a:pPr>
            <a:r>
              <a:rPr lang="ar-OM" b="1" dirty="0" smtClean="0">
                <a:latin typeface="Arial" pitchFamily="34" charset="0"/>
                <a:cs typeface="+mn-cs"/>
              </a:rPr>
              <a:t>دائما حزام الأمان للسائق وجميع الركاب.</a:t>
            </a:r>
            <a:endParaRPr lang="en-US" b="1" dirty="0" smtClean="0">
              <a:latin typeface="Arial" pitchFamily="34" charset="0"/>
              <a:cs typeface="+mn-cs"/>
            </a:endParaRPr>
          </a:p>
          <a:p>
            <a:pPr marL="342900" indent="-342900" algn="just" rtl="1">
              <a:spcBef>
                <a:spcPts val="1200"/>
              </a:spcBef>
              <a:buClr>
                <a:srgbClr val="FF0000"/>
              </a:buClr>
              <a:buFont typeface="+mj-lt"/>
              <a:buAutoNum type="arabicPeriod"/>
              <a:defRPr/>
            </a:pPr>
            <a:r>
              <a:rPr lang="ar-OM" b="1" dirty="0" smtClean="0">
                <a:latin typeface="Arial" pitchFamily="34" charset="0"/>
                <a:cs typeface="+mn-cs"/>
              </a:rPr>
              <a:t>يسمح بنقل الركاب المصرح لهم فقط.</a:t>
            </a:r>
            <a:endParaRPr lang="en-US" sz="2000" b="1" dirty="0">
              <a:latin typeface="Arial" pitchFamily="34" charset="0"/>
              <a:cs typeface="+mn-cs"/>
            </a:endParaRPr>
          </a:p>
          <a:p>
            <a:pPr marL="342900" indent="-342900" algn="just" rtl="1">
              <a:spcBef>
                <a:spcPts val="1200"/>
              </a:spcBef>
              <a:buClr>
                <a:srgbClr val="FF0000"/>
              </a:buClr>
              <a:buFont typeface="+mj-lt"/>
              <a:buAutoNum type="arabicPeriod"/>
              <a:defRPr/>
            </a:pPr>
            <a:r>
              <a:rPr lang="ar-OM" b="1" dirty="0" smtClean="0">
                <a:latin typeface="Arial" pitchFamily="34" charset="0"/>
                <a:cs typeface="+mn-cs"/>
              </a:rPr>
              <a:t>لا يسمح بالقيادة تحت تأثير الكحول أو المخدرات.</a:t>
            </a:r>
            <a:endParaRPr lang="en-GB" b="1" dirty="0">
              <a:latin typeface="Arial" pitchFamily="34" charset="0"/>
              <a:cs typeface="+mn-cs"/>
            </a:endParaRPr>
          </a:p>
          <a:p>
            <a:pPr marL="342900" indent="-342900" algn="just" rtl="1">
              <a:spcBef>
                <a:spcPts val="1200"/>
              </a:spcBef>
              <a:buClr>
                <a:srgbClr val="FF0000"/>
              </a:buClr>
              <a:buFont typeface="+mj-lt"/>
              <a:buAutoNum type="arabicPeriod"/>
              <a:defRPr/>
            </a:pPr>
            <a:r>
              <a:rPr lang="ar-OM" b="1" dirty="0" smtClean="0">
                <a:latin typeface="Arial" pitchFamily="34" charset="0"/>
                <a:cs typeface="+mn-cs"/>
              </a:rPr>
              <a:t>لا يسمح بإستخدام الهاتف النقال أثناء القيادة(بما في ذلك سماعة الأذن)</a:t>
            </a:r>
            <a:endParaRPr lang="en-GB" b="1" dirty="0">
              <a:latin typeface="Arial" pitchFamily="34" charset="0"/>
              <a:cs typeface="+mn-cs"/>
            </a:endParaRPr>
          </a:p>
          <a:p>
            <a:pPr marL="342900" indent="-342900" algn="just" rtl="1">
              <a:spcBef>
                <a:spcPts val="1200"/>
              </a:spcBef>
              <a:buClr>
                <a:srgbClr val="FF0000"/>
              </a:buClr>
              <a:buFont typeface="+mj-lt"/>
              <a:buAutoNum type="arabicPeriod"/>
              <a:defRPr/>
            </a:pPr>
            <a:r>
              <a:rPr lang="ar-OM" b="1" dirty="0" smtClean="0">
                <a:latin typeface="Arial" pitchFamily="34" charset="0"/>
                <a:cs typeface="+mn-cs"/>
              </a:rPr>
              <a:t>القيادة الليلية تخضع لموافقة إدارة السلامة</a:t>
            </a:r>
            <a:r>
              <a:rPr lang="ar-OM" b="1" dirty="0">
                <a:latin typeface="Arial" pitchFamily="34" charset="0"/>
                <a:cs typeface="+mn-cs"/>
              </a:rPr>
              <a:t>.</a:t>
            </a:r>
            <a:endParaRPr lang="en-US" b="1" dirty="0">
              <a:latin typeface="Arial" pitchFamily="34" charset="0"/>
              <a:cs typeface="+mn-cs"/>
            </a:endParaRPr>
          </a:p>
          <a:p>
            <a:pPr marL="342900" indent="-342900" algn="just" rtl="1">
              <a:spcBef>
                <a:spcPts val="1200"/>
              </a:spcBef>
              <a:buClr>
                <a:srgbClr val="FF0000"/>
              </a:buClr>
              <a:buFont typeface="+mj-lt"/>
              <a:buAutoNum type="arabicPeriod"/>
              <a:defRPr/>
            </a:pPr>
            <a:r>
              <a:rPr lang="ar-OM" b="1" dirty="0" smtClean="0">
                <a:latin typeface="Arial" pitchFamily="34" charset="0"/>
                <a:cs typeface="+mn-cs"/>
              </a:rPr>
              <a:t>جميع انواع المركبات </a:t>
            </a:r>
            <a:r>
              <a:rPr lang="ar-OM" b="1" dirty="0" smtClean="0">
                <a:latin typeface="Arial" pitchFamily="34" charset="0"/>
                <a:cs typeface="+mn-cs"/>
              </a:rPr>
              <a:t>محدد</a:t>
            </a:r>
            <a:r>
              <a:rPr lang="ar-OM" b="1" dirty="0" smtClean="0">
                <a:latin typeface="Arial" pitchFamily="34" charset="0"/>
                <a:cs typeface="+mn-cs"/>
              </a:rPr>
              <a:t>ة</a:t>
            </a:r>
            <a:r>
              <a:rPr lang="ar-OM" b="1" dirty="0" smtClean="0">
                <a:latin typeface="Arial" pitchFamily="34" charset="0"/>
                <a:cs typeface="+mn-cs"/>
              </a:rPr>
              <a:t> </a:t>
            </a:r>
            <a:r>
              <a:rPr lang="ar-OM" b="1" dirty="0" smtClean="0">
                <a:latin typeface="Arial" pitchFamily="34" charset="0"/>
                <a:cs typeface="+mn-cs"/>
              </a:rPr>
              <a:t>السرعة من قبل الشركة.</a:t>
            </a:r>
            <a:endParaRPr lang="en-US" b="1" dirty="0">
              <a:latin typeface="Arial" pitchFamily="34" charset="0"/>
              <a:cs typeface="+mn-cs"/>
            </a:endParaRPr>
          </a:p>
          <a:p>
            <a:pPr marL="342900" indent="-342900" algn="just" rtl="1">
              <a:spcBef>
                <a:spcPts val="1200"/>
              </a:spcBef>
              <a:buClr>
                <a:srgbClr val="FF0000"/>
              </a:buClr>
              <a:buFont typeface="+mj-lt"/>
              <a:buAutoNum type="arabicPeriod"/>
              <a:defRPr/>
            </a:pPr>
            <a:r>
              <a:rPr lang="ar-OM" b="1" dirty="0" smtClean="0">
                <a:latin typeface="Arial" pitchFamily="34" charset="0"/>
                <a:cs typeface="+mn-cs"/>
              </a:rPr>
              <a:t>مقاولون النقل البري خاضعون لمثل هذه السياسة.</a:t>
            </a:r>
            <a:endParaRPr lang="en-US" b="1" dirty="0">
              <a:latin typeface="Arial" pitchFamily="34" charset="0"/>
              <a:cs typeface="+mn-cs"/>
            </a:endParaRP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3571875" y="1071563"/>
            <a:ext cx="3429000" cy="357187"/>
          </a:xfrm>
          <a:prstGeom prst="rect">
            <a:avLst/>
          </a:prstGeom>
          <a:solidFill>
            <a:srgbClr val="005E3C"/>
          </a:solidFill>
          <a:ln w="12700" algn="ctr">
            <a:solidFill>
              <a:schemeClr val="bg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ar-OM" b="1" dirty="0" smtClean="0">
                <a:solidFill>
                  <a:schemeClr val="bg1"/>
                </a:solidFill>
              </a:rPr>
              <a:t>سياسة الشركة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652F1B-881A-4CAA-84BA-0F8C4F74D205}" type="slidenum">
              <a:rPr lang="en-US">
                <a:latin typeface="Arial" charset="0"/>
              </a:rPr>
              <a:pPr>
                <a:defRPr/>
              </a:pPr>
              <a:t>9</a:t>
            </a:fld>
            <a:endParaRPr lang="en-US">
              <a:latin typeface="Arial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188913"/>
            <a:ext cx="7643812" cy="457200"/>
          </a:xfrm>
        </p:spPr>
        <p:txBody>
          <a:bodyPr/>
          <a:lstStyle/>
          <a:p>
            <a:pPr algn="ctr" eaLnBrk="1" hangingPunct="1"/>
            <a:r>
              <a:rPr lang="ar-OM" b="1" dirty="0" smtClean="0"/>
              <a:t>الوحدة 1: السلامة الشخصية وقوانين الشركة</a:t>
            </a:r>
            <a:r>
              <a:rPr lang="en-US" b="1" dirty="0" smtClean="0"/>
              <a:t> DIT</a:t>
            </a:r>
            <a:endParaRPr lang="en-US" b="1" dirty="0" smtClean="0">
              <a:solidFill>
                <a:srgbClr val="92D05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500188" y="785813"/>
            <a:ext cx="7643812" cy="457200"/>
          </a:xfrm>
          <a:prstGeom prst="rect">
            <a:avLst/>
          </a:prstGeom>
          <a:solidFill>
            <a:schemeClr val="dk2">
              <a:tint val="40000"/>
              <a:satMod val="350000"/>
            </a:schemeClr>
          </a:solidFill>
          <a:ln w="9525" algn="ctr">
            <a:noFill/>
            <a:miter lim="800000"/>
            <a:headEnd/>
            <a:tailEnd/>
          </a:ln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anchor="b">
            <a:spAutoFit/>
          </a:bodyPr>
          <a:lstStyle/>
          <a:p>
            <a:pPr algn="ctr">
              <a:defRPr/>
            </a:pPr>
            <a:r>
              <a:rPr lang="ar-OM" sz="2400" b="1" kern="0" dirty="0" smtClean="0">
                <a:solidFill>
                  <a:schemeClr val="accent2"/>
                </a:solidFill>
              </a:rPr>
              <a:t>سياسة الابلاغ عن الحوادث والحالات الطارئة</a:t>
            </a:r>
            <a:endParaRPr lang="en-US" sz="2400" b="1" kern="0" dirty="0">
              <a:solidFill>
                <a:schemeClr val="accent2"/>
              </a:solidFill>
            </a:endParaRPr>
          </a:p>
        </p:txBody>
      </p:sp>
      <p:sp>
        <p:nvSpPr>
          <p:cNvPr id="12293" name="TextBox 4"/>
          <p:cNvSpPr txBox="1">
            <a:spLocks noChangeArrowheads="1"/>
          </p:cNvSpPr>
          <p:nvPr/>
        </p:nvSpPr>
        <p:spPr bwMode="auto">
          <a:xfrm>
            <a:off x="1500188" y="1428750"/>
            <a:ext cx="6929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OM" sz="20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خطط الاستجابة للطوارئ وإجراءات الإبلاغ</a:t>
            </a:r>
            <a:endParaRPr lang="en-US" sz="2000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294" name="TextBox 5"/>
          <p:cNvSpPr txBox="1">
            <a:spLocks noChangeArrowheads="1"/>
          </p:cNvSpPr>
          <p:nvPr/>
        </p:nvSpPr>
        <p:spPr bwMode="auto">
          <a:xfrm>
            <a:off x="1500188" y="2357438"/>
            <a:ext cx="7643812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buFont typeface="Wingdings" pitchFamily="2" charset="2"/>
              <a:buChar char="ü"/>
            </a:pPr>
            <a:r>
              <a:rPr lang="en-US" sz="2800" dirty="0"/>
              <a:t> </a:t>
            </a:r>
            <a:r>
              <a:rPr lang="ar-OM" sz="2800" dirty="0" smtClean="0"/>
              <a:t>اعرف ما هي إجراءات الطوارئ في موقعك.</a:t>
            </a:r>
            <a:endParaRPr lang="en-US" sz="2800" dirty="0"/>
          </a:p>
          <a:p>
            <a:pPr algn="r" rtl="1">
              <a:spcBef>
                <a:spcPts val="1800"/>
              </a:spcBef>
              <a:buFont typeface="Wingdings" pitchFamily="2" charset="2"/>
              <a:buChar char="ü"/>
            </a:pPr>
            <a:r>
              <a:rPr lang="en-US" sz="2800" dirty="0"/>
              <a:t>  </a:t>
            </a:r>
            <a:r>
              <a:rPr lang="ar-OM" sz="2800" dirty="0" smtClean="0"/>
              <a:t>جميع الحوادث يجب التبليغ عنها فورا للمشرف المناوب.</a:t>
            </a:r>
            <a:endParaRPr lang="en-US" sz="2800" dirty="0"/>
          </a:p>
          <a:p>
            <a:pPr algn="r" rtl="1">
              <a:spcBef>
                <a:spcPts val="1800"/>
              </a:spcBef>
              <a:buFont typeface="Wingdings" pitchFamily="2" charset="2"/>
              <a:buChar char="ü"/>
            </a:pPr>
            <a:r>
              <a:rPr lang="en-US" sz="2800" dirty="0"/>
              <a:t> </a:t>
            </a:r>
            <a:r>
              <a:rPr lang="ar-OM" sz="2800" dirty="0" smtClean="0"/>
              <a:t>حضور دورة المطافئ وكيفية التعامل مع طفايات الحريق.</a:t>
            </a:r>
            <a:endParaRPr lang="en-US" sz="28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. DIT Module 1_ Company rules">
  <a:themeElements>
    <a:clrScheme name="~3319965 1">
      <a:dk1>
        <a:srgbClr val="000324"/>
      </a:dk1>
      <a:lt1>
        <a:srgbClr val="FFFFFF"/>
      </a:lt1>
      <a:dk2>
        <a:srgbClr val="009960"/>
      </a:dk2>
      <a:lt2>
        <a:srgbClr val="C0B7AE"/>
      </a:lt2>
      <a:accent1>
        <a:srgbClr val="133E74"/>
      </a:accent1>
      <a:accent2>
        <a:srgbClr val="681580"/>
      </a:accent2>
      <a:accent3>
        <a:srgbClr val="FFFFFF"/>
      </a:accent3>
      <a:accent4>
        <a:srgbClr val="00021D"/>
      </a:accent4>
      <a:accent5>
        <a:srgbClr val="AAAFBC"/>
      </a:accent5>
      <a:accent6>
        <a:srgbClr val="5E1273"/>
      </a:accent6>
      <a:hlink>
        <a:srgbClr val="EF7B00"/>
      </a:hlink>
      <a:folHlink>
        <a:srgbClr val="C2BF00"/>
      </a:folHlink>
    </a:clrScheme>
    <a:fontScheme name="~331996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0B9AF"/>
            </a:gs>
          </a:gsLst>
          <a:lin ang="0" scaled="1"/>
        </a:gra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0B9AF"/>
            </a:gs>
          </a:gsLst>
          <a:lin ang="0" scaled="1"/>
        </a:gra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~3319965 1">
        <a:dk1>
          <a:srgbClr val="000324"/>
        </a:dk1>
        <a:lt1>
          <a:srgbClr val="FFFFFF"/>
        </a:lt1>
        <a:dk2>
          <a:srgbClr val="009960"/>
        </a:dk2>
        <a:lt2>
          <a:srgbClr val="C0B7AE"/>
        </a:lt2>
        <a:accent1>
          <a:srgbClr val="133E74"/>
        </a:accent1>
        <a:accent2>
          <a:srgbClr val="681580"/>
        </a:accent2>
        <a:accent3>
          <a:srgbClr val="FFFFFF"/>
        </a:accent3>
        <a:accent4>
          <a:srgbClr val="00021D"/>
        </a:accent4>
        <a:accent5>
          <a:srgbClr val="AAAFBC"/>
        </a:accent5>
        <a:accent6>
          <a:srgbClr val="5E1273"/>
        </a:accent6>
        <a:hlink>
          <a:srgbClr val="EF7B00"/>
        </a:hlink>
        <a:folHlink>
          <a:srgbClr val="C2B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dèle par défaut">
  <a:themeElements>
    <a:clrScheme name="Modèle par défaut 1">
      <a:dk1>
        <a:srgbClr val="000324"/>
      </a:dk1>
      <a:lt1>
        <a:srgbClr val="FFFFFF"/>
      </a:lt1>
      <a:dk2>
        <a:srgbClr val="009960"/>
      </a:dk2>
      <a:lt2>
        <a:srgbClr val="C0B7AE"/>
      </a:lt2>
      <a:accent1>
        <a:srgbClr val="133E74"/>
      </a:accent1>
      <a:accent2>
        <a:srgbClr val="681580"/>
      </a:accent2>
      <a:accent3>
        <a:srgbClr val="FFFFFF"/>
      </a:accent3>
      <a:accent4>
        <a:srgbClr val="00021D"/>
      </a:accent4>
      <a:accent5>
        <a:srgbClr val="AAAFBC"/>
      </a:accent5>
      <a:accent6>
        <a:srgbClr val="5E1273"/>
      </a:accent6>
      <a:hlink>
        <a:srgbClr val="EF7B00"/>
      </a:hlink>
      <a:folHlink>
        <a:srgbClr val="C2BF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0B9AF"/>
            </a:gs>
          </a:gsLst>
          <a:lin ang="0" scaled="1"/>
        </a:gra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CCFFFF"/>
            </a:gs>
            <a:gs pos="100000">
              <a:srgbClr val="C0B9AF"/>
            </a:gs>
          </a:gsLst>
          <a:lin ang="0" scaled="1"/>
        </a:gradFill>
        <a:ln w="1270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Modèle par défaut 1">
        <a:dk1>
          <a:srgbClr val="000324"/>
        </a:dk1>
        <a:lt1>
          <a:srgbClr val="FFFFFF"/>
        </a:lt1>
        <a:dk2>
          <a:srgbClr val="009960"/>
        </a:dk2>
        <a:lt2>
          <a:srgbClr val="C0B7AE"/>
        </a:lt2>
        <a:accent1>
          <a:srgbClr val="133E74"/>
        </a:accent1>
        <a:accent2>
          <a:srgbClr val="681580"/>
        </a:accent2>
        <a:accent3>
          <a:srgbClr val="FFFFFF"/>
        </a:accent3>
        <a:accent4>
          <a:srgbClr val="00021D"/>
        </a:accent4>
        <a:accent5>
          <a:srgbClr val="AAAFBC"/>
        </a:accent5>
        <a:accent6>
          <a:srgbClr val="5E1273"/>
        </a:accent6>
        <a:hlink>
          <a:srgbClr val="EF7B00"/>
        </a:hlink>
        <a:folHlink>
          <a:srgbClr val="C2B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01. DIT Module 1_ Company rules</Template>
  <TotalTime>929</TotalTime>
  <Words>1088</Words>
  <Application>Microsoft Office PowerPoint</Application>
  <PresentationFormat>On-screen Show (4:3)</PresentationFormat>
  <Paragraphs>164</Paragraphs>
  <Slides>18</Slides>
  <Notes>18</Notes>
  <HiddenSlides>0</HiddenSlides>
  <MMClips>1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01. DIT Module 1_ Company rules</vt:lpstr>
      <vt:lpstr>Modèle par défaut</vt:lpstr>
      <vt:lpstr>تدريب القيادة الوقائية</vt:lpstr>
      <vt:lpstr>الوحدة 1: السلامة الشخصية وقوانين الشركة DIT</vt:lpstr>
      <vt:lpstr>الوحدة 1: السلامة الشخصية وقوانين الشركة DIT</vt:lpstr>
      <vt:lpstr>الوحدة 1: السلامة الشخصية وقوانين الشركة DIT</vt:lpstr>
      <vt:lpstr>الوحدة 1: السلامة الشخصية وقوانين الشركة DIT</vt:lpstr>
      <vt:lpstr>الوحدة 1: السلامة الشخصية وقوانين الشركة DIT</vt:lpstr>
      <vt:lpstr>الوحدة 1: السلامة الشخصية وقوانين الشركة DIT</vt:lpstr>
      <vt:lpstr>الوحدة 1: السلامة الشخصية وقوانين الشركة DIT</vt:lpstr>
      <vt:lpstr>الوحدة 1: السلامة الشخصية وقوانين الشركة DIT</vt:lpstr>
      <vt:lpstr>الوحدة 1: السلامة الشخصية وقوانين الشركة DIT</vt:lpstr>
      <vt:lpstr>الوحدة 1: السلامة الشخصية وقوانين الشركة DIT</vt:lpstr>
      <vt:lpstr> DITالوحدة 1: السلامة الشخصية وقوانين الشركة</vt:lpstr>
      <vt:lpstr> DITالوحدة 1: السلامة الشخصية وقوانين الشركة</vt:lpstr>
      <vt:lpstr> DITالوحدة 1: السلامة الشخصية وقوانين الشركة</vt:lpstr>
      <vt:lpstr> DITالوحدة 1: السلامة الشخصية وقوانين الشركة</vt:lpstr>
      <vt:lpstr>الوحدة 1: السلامة الشخصية وقوانين الشركة DIT</vt:lpstr>
      <vt:lpstr> DITالوحدة 1: السلامة الشخصية وقوانين الشركة</vt:lpstr>
      <vt:lpstr> مناقشة مفتوحة لمدة ( 5 دقائق)</vt:lpstr>
    </vt:vector>
  </TitlesOfParts>
  <Company>HP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تدريب القيادة الوقائية</dc:title>
  <dc:creator>juma</dc:creator>
  <cp:lastModifiedBy>juma</cp:lastModifiedBy>
  <cp:revision>81</cp:revision>
  <dcterms:created xsi:type="dcterms:W3CDTF">2012-05-19T05:43:09Z</dcterms:created>
  <dcterms:modified xsi:type="dcterms:W3CDTF">2012-05-26T10:49:07Z</dcterms:modified>
</cp:coreProperties>
</file>