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296" r:id="rId3"/>
    <p:sldId id="870" r:id="rId4"/>
    <p:sldId id="909" r:id="rId5"/>
    <p:sldId id="901" r:id="rId6"/>
    <p:sldId id="910" r:id="rId7"/>
    <p:sldId id="942" r:id="rId8"/>
    <p:sldId id="906" r:id="rId9"/>
    <p:sldId id="945" r:id="rId10"/>
    <p:sldId id="915" r:id="rId11"/>
    <p:sldId id="948" r:id="rId12"/>
  </p:sldIdLst>
  <p:sldSz cx="9144000" cy="6858000" type="screen4x3"/>
  <p:notesSz cx="6708775" cy="98361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C00"/>
    <a:srgbClr val="C0B9AF"/>
    <a:srgbClr val="F8F5DE"/>
    <a:srgbClr val="BBB1D6"/>
    <a:srgbClr val="005E3C"/>
    <a:srgbClr val="E21808"/>
    <a:srgbClr val="FFFC81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5" autoAdjust="0"/>
    <p:restoredTop sz="99831" autoAdjust="0"/>
  </p:normalViewPr>
  <p:slideViewPr>
    <p:cSldViewPr>
      <p:cViewPr>
        <p:scale>
          <a:sx n="72" d="100"/>
          <a:sy n="72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notesViewPr>
    <p:cSldViewPr>
      <p:cViewPr varScale="1">
        <p:scale>
          <a:sx n="62" d="100"/>
          <a:sy n="62" d="100"/>
        </p:scale>
        <p:origin x="-2118" y="-78"/>
      </p:cViewPr>
      <p:guideLst>
        <p:guide orient="horz" pos="3098"/>
        <p:guide pos="211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93F8B1A-E2F6-4C69-A120-717D275566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59247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6487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2013"/>
            <a:ext cx="53657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332D753-379B-4637-A47A-2342CF83F54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8080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B464AF-99F5-4438-8A88-92EF1B07CA4B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2F1C84-1CEE-44E4-A4FA-311B9B55EC55}" type="slidenum">
              <a:rPr lang="fr-FR" smtClean="0"/>
              <a:pPr eaLnBrk="1" hangingPunct="1"/>
              <a:t>10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2DEBDC-3C49-42AD-A02A-3FFC48618BF9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A621D-1FDF-43A1-B14F-7EAA5E461586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9A456F-F14F-4803-B8C8-6F059C7C1134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6EF523-61F3-467F-B374-8566F4C4B58A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213A5A-F1EF-4D15-A3B6-2876A4DC311E}" type="slidenum">
              <a:rPr lang="fr-FR" smtClean="0"/>
              <a:pPr eaLnBrk="1" hangingPunct="1"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33823F-1421-48EC-A6F9-65F6A134A8D9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4ED348-E358-4013-80A7-3C1643B0C42B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Explain there are four different types of auxiliary braking mechanism.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Go through each of the types and explain that generally Japanese trucks have exhaust brakes, while European and American trucks tend to be fitted with engine brakes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577472-F2AB-4CC2-B533-D66332460665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23900"/>
            <a:ext cx="4972050" cy="37306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238" y="4689475"/>
            <a:ext cx="4940300" cy="4430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i="1" smtClean="0">
                <a:latin typeface="Arial" charset="0"/>
              </a:rPr>
              <a:t>Ask the participants what they think LOOK UP means?</a:t>
            </a:r>
            <a:endParaRPr lang="en-US" i="1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985374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909062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800" y="3883025"/>
            <a:ext cx="1031875" cy="3944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3883025"/>
            <a:ext cx="2946400" cy="3944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9341346"/>
      </p:ext>
    </p:extLst>
  </p:cSld>
  <p:clrMapOvr>
    <a:masterClrMapping/>
  </p:clrMapOvr>
  <p:transition spd="med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DCA3-3E17-43E2-A440-2F0393F84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352620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500688" y="6611938"/>
            <a:ext cx="2928937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Defensive Driving Training materials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85750" y="6611938"/>
            <a:ext cx="11430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BSH 0411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0925" y="6627813"/>
            <a:ext cx="325438" cy="230187"/>
          </a:xfrm>
        </p:spPr>
        <p:txBody>
          <a:bodyPr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256CEE7-7984-4F8A-82CE-CE5EDD1D0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842707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4A5BA-82B0-41AE-A753-3A7A185A9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279987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CCCED-938B-437C-90CC-A81D078E0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9081803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1E78A-6406-4049-9018-82A01F20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704383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6C93-68C7-4BA9-BCAE-9767AB94C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2185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2541-868C-4C68-A4EA-70F712335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47424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37852-B146-45A5-8E5D-07E4FA875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8437793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4384078"/>
      </p:ext>
    </p:extLst>
  </p:cSld>
  <p:clrMapOvr>
    <a:masterClrMapping/>
  </p:clrMapOvr>
  <p:transition spd="med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7914-EC39-4EAC-955E-01C67E017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3057722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80AF8-E852-4A88-B1E0-1A7678B28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158116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93738"/>
            <a:ext cx="1778000" cy="229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5763" y="693738"/>
            <a:ext cx="5184775" cy="229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1966B-4F5A-4356-AF77-2B2C6D9B5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509411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763" y="693738"/>
            <a:ext cx="70675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8C9B8-ABF0-4F93-AD7B-55CC880BE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044306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31860736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17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12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720802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358488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654337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14471889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94573181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4777213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gradFill rotWithShape="0">
          <a:gsLst>
            <a:gs pos="0">
              <a:srgbClr val="00AD6E"/>
            </a:gs>
            <a:gs pos="50000">
              <a:srgbClr val="005E3C"/>
            </a:gs>
            <a:gs pos="100000">
              <a:srgbClr val="00AD6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66725"/>
            <a:ext cx="9140825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883025"/>
            <a:ext cx="4124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175" y="5140325"/>
            <a:ext cx="41275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grpSp>
        <p:nvGrpSpPr>
          <p:cNvPr id="2053" name="Group 3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4239" name="Rectangle 31"/>
            <p:cNvSpPr>
              <a:spLocks noChangeArrowheads="1"/>
            </p:cNvSpPr>
            <p:nvPr userDrawn="1"/>
          </p:nvSpPr>
          <p:spPr bwMode="gray">
            <a:xfrm>
              <a:off x="0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0" name="Rectangle 32"/>
            <p:cNvSpPr>
              <a:spLocks noChangeArrowheads="1"/>
            </p:cNvSpPr>
            <p:nvPr userDrawn="1"/>
          </p:nvSpPr>
          <p:spPr bwMode="gray">
            <a:xfrm>
              <a:off x="5647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1" name="Rectangle 33"/>
            <p:cNvSpPr>
              <a:spLocks noChangeArrowheads="1"/>
            </p:cNvSpPr>
            <p:nvPr userDrawn="1"/>
          </p:nvSpPr>
          <p:spPr bwMode="gray">
            <a:xfrm rot="5400000">
              <a:off x="2818" y="-2818"/>
              <a:ext cx="123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2" name="Rectangle 34"/>
            <p:cNvSpPr>
              <a:spLocks noChangeArrowheads="1"/>
            </p:cNvSpPr>
            <p:nvPr userDrawn="1"/>
          </p:nvSpPr>
          <p:spPr bwMode="gray">
            <a:xfrm rot="5400000">
              <a:off x="2819" y="1379"/>
              <a:ext cx="122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32" name="Rectangle 20"/>
            <p:cNvSpPr>
              <a:spLocks noChangeArrowheads="1"/>
            </p:cNvSpPr>
            <p:nvPr userDrawn="1"/>
          </p:nvSpPr>
          <p:spPr bwMode="auto">
            <a:xfrm>
              <a:off x="115" y="112"/>
              <a:ext cx="840" cy="4207"/>
            </a:xfrm>
            <a:prstGeom prst="rect">
              <a:avLst/>
            </a:prstGeom>
            <a:gradFill rotWithShape="0">
              <a:gsLst>
                <a:gs pos="0">
                  <a:srgbClr val="DAEEE5"/>
                </a:gs>
                <a:gs pos="100000">
                  <a:srgbClr val="DAEEE5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pic>
          <p:nvPicPr>
            <p:cNvPr id="3082" name="Picture 2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" y="293"/>
              <a:ext cx="909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3" name="Group 2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335" name="Rectangle 2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 userDrawn="1"/>
            </p:nvSpPr>
            <p:spPr bwMode="gray">
              <a:xfrm>
                <a:off x="5647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 userDrawn="1"/>
            </p:nvSpPr>
            <p:spPr bwMode="gray">
              <a:xfrm rot="5400000">
                <a:off x="2818" y="-2818"/>
                <a:ext cx="123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 userDrawn="1"/>
            </p:nvSpPr>
            <p:spPr bwMode="gray">
              <a:xfrm rot="5400000">
                <a:off x="2819" y="1379"/>
                <a:ext cx="122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55763" y="693738"/>
            <a:ext cx="706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5763" y="1484313"/>
            <a:ext cx="71151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3775" y="6453188"/>
            <a:ext cx="439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F14C844-7772-415C-AE9F-8004C982B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8543925" y="6554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88" y="6611938"/>
            <a:ext cx="2928937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Defensive Driving Training materials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50" y="6611938"/>
            <a:ext cx="11430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BSH 0411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43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9pPr>
    </p:titleStyle>
    <p:bodyStyle>
      <a:lvl1pPr marL="174625" indent="-174625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9388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§"/>
        <a:defRPr sz="1600">
          <a:solidFill>
            <a:srgbClr val="5F5F5F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5F5F5F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3643313" y="3571875"/>
            <a:ext cx="5113337" cy="579438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تدريب القيادة الوقائية</a:t>
            </a:r>
            <a:endParaRPr lang="en-US" b="1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571875" y="4785738"/>
            <a:ext cx="52562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الوحدة العاشرة التحكم في المركبه</a:t>
            </a:r>
            <a:endParaRPr lang="en-US" sz="32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6072188" y="585787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ar-OM" dirty="0" smtClean="0">
                <a:solidFill>
                  <a:srgbClr val="FFFF00"/>
                </a:solidFill>
              </a:rPr>
              <a:t>المدة ساعة ونصف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4"/>
          <p:cNvSpPr>
            <a:spLocks noGrp="1"/>
          </p:cNvSpPr>
          <p:nvPr>
            <p:ph type="title"/>
          </p:nvPr>
        </p:nvSpPr>
        <p:spPr>
          <a:xfrm>
            <a:off x="1500188" y="924223"/>
            <a:ext cx="7210425" cy="461665"/>
          </a:xfrm>
        </p:spPr>
        <p:txBody>
          <a:bodyPr/>
          <a:lstStyle/>
          <a:p>
            <a:r>
              <a:rPr lang="ar-SA" b="1" dirty="0" smtClean="0"/>
              <a:t>حوار مفتوح للمناقشه                                                        </a:t>
            </a:r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57375" y="1785938"/>
            <a:ext cx="6858000" cy="21013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cs typeface="+mn-cs"/>
              </a:rPr>
              <a:t>ماذا تعلمت في هذه الوحدة؟</a:t>
            </a:r>
          </a:p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cs typeface="+mn-cs"/>
              </a:rPr>
              <a:t>مشاركة أي خبرة ذات صلة مع المجموعة</a:t>
            </a:r>
            <a:endParaRPr lang="en-US" sz="2400" dirty="0"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8888" y="444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(10): سيطرة المركبة - على الطريق،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>
                <a:solidFill>
                  <a:srgbClr val="92D050"/>
                </a:solidFill>
              </a:rPr>
              <a:t>DIT </a:t>
            </a:r>
            <a:r>
              <a:rPr lang="ar-SA" b="1" dirty="0">
                <a:solidFill>
                  <a:srgbClr val="92D050"/>
                </a:solidFill>
              </a:rPr>
              <a:t>الوحدة (10): سيطرة المركبة - على الطريق،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1857375" y="1000125"/>
            <a:ext cx="7000875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Arial" charset="0"/>
              <a:buAutoNum type="arabicPeriod"/>
            </a:pPr>
            <a:endParaRPr lang="en-US" b="1" dirty="0"/>
          </a:p>
          <a:p>
            <a:pPr algn="r" rtl="1" eaLnBrk="1" hangingPunct="1">
              <a:spcBef>
                <a:spcPts val="1200"/>
              </a:spcBef>
              <a:buFont typeface="Arial" charset="0"/>
              <a:buAutoNum type="arabicPeriod"/>
            </a:pPr>
            <a:r>
              <a:rPr lang="ar-SA" b="1" dirty="0" smtClean="0"/>
              <a:t>تسارع</a:t>
            </a:r>
          </a:p>
          <a:p>
            <a:pPr algn="r" rtl="1" eaLnBrk="1" hangingPunct="1">
              <a:spcBef>
                <a:spcPts val="1200"/>
              </a:spcBef>
              <a:buFont typeface="Arial" charset="0"/>
              <a:buAutoNum type="arabicPeriod"/>
            </a:pPr>
            <a:r>
              <a:rPr lang="ar-SA" b="1" dirty="0" smtClean="0"/>
              <a:t>الكبح / تباطؤ / مسافة التوقف</a:t>
            </a:r>
          </a:p>
          <a:p>
            <a:pPr algn="r" rtl="1" eaLnBrk="1" hangingPunct="1">
              <a:spcBef>
                <a:spcPts val="1200"/>
              </a:spcBef>
              <a:buFont typeface="Arial" charset="0"/>
              <a:buAutoNum type="arabicPeriod"/>
            </a:pPr>
            <a:r>
              <a:rPr lang="ar-SA" b="1" dirty="0" smtClean="0"/>
              <a:t>استخدام التروس</a:t>
            </a:r>
          </a:p>
          <a:p>
            <a:pPr algn="r" rtl="1" eaLnBrk="1" hangingPunct="1">
              <a:spcBef>
                <a:spcPts val="1200"/>
              </a:spcBef>
              <a:buFont typeface="Arial" charset="0"/>
              <a:buAutoNum type="arabicPeriod"/>
            </a:pPr>
            <a:r>
              <a:rPr lang="ar-OM" b="1" dirty="0" smtClean="0"/>
              <a:t>ال</a:t>
            </a:r>
            <a:r>
              <a:rPr lang="ar-SA" b="1" dirty="0" smtClean="0"/>
              <a:t>توجيه</a:t>
            </a:r>
            <a:endParaRPr lang="ar-SA" b="1" dirty="0" smtClean="0"/>
          </a:p>
          <a:p>
            <a:pPr algn="r" rtl="1" eaLnBrk="1" hangingPunct="1">
              <a:spcBef>
                <a:spcPts val="1200"/>
              </a:spcBef>
              <a:buFont typeface="Arial" charset="0"/>
              <a:buAutoNum type="arabicPeriod"/>
            </a:pPr>
            <a:r>
              <a:rPr lang="ar-SA" b="1" dirty="0" smtClean="0"/>
              <a:t>معيار </a:t>
            </a:r>
            <a:r>
              <a:rPr lang="ar-SA" b="1" dirty="0" smtClean="0"/>
              <a:t>الطريق</a:t>
            </a:r>
            <a:endParaRPr lang="ar-SA" b="1" dirty="0" smtClean="0"/>
          </a:p>
          <a:p>
            <a:pPr algn="r" rtl="1" eaLnBrk="1" hangingPunct="1">
              <a:spcBef>
                <a:spcPts val="1200"/>
              </a:spcBef>
              <a:buFont typeface="Arial" charset="0"/>
              <a:buAutoNum type="arabicPeriod"/>
            </a:pPr>
            <a:r>
              <a:rPr lang="ar-SA" b="1" dirty="0" smtClean="0"/>
              <a:t>المنعطفات</a:t>
            </a:r>
          </a:p>
          <a:p>
            <a:pPr algn="r" rtl="1" eaLnBrk="1" hangingPunct="1">
              <a:spcBef>
                <a:spcPts val="1200"/>
              </a:spcBef>
              <a:buFont typeface="Arial" charset="0"/>
              <a:buAutoNum type="arabicPeriod"/>
            </a:pPr>
            <a:r>
              <a:rPr lang="ar-SA" b="1" dirty="0" smtClean="0"/>
              <a:t>موقف</a:t>
            </a:r>
            <a:r>
              <a:rPr lang="ar-OM" b="1" dirty="0" smtClean="0"/>
              <a:t> السيارات</a:t>
            </a:r>
            <a:endParaRPr lang="ar-SA" b="1" dirty="0" smtClean="0"/>
          </a:p>
          <a:p>
            <a:pPr algn="r" rtl="1" eaLnBrk="1" hangingPunct="1">
              <a:spcBef>
                <a:spcPts val="1200"/>
              </a:spcBef>
              <a:buFont typeface="Arial" charset="0"/>
              <a:buAutoNum type="arabicPeriod"/>
            </a:pPr>
            <a:r>
              <a:rPr lang="ar-OM" b="1" dirty="0" smtClean="0"/>
              <a:t>ال</a:t>
            </a:r>
            <a:r>
              <a:rPr lang="ar-SA" b="1" dirty="0" smtClean="0"/>
              <a:t>تجاوز</a:t>
            </a:r>
            <a:endParaRPr lang="en-US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7858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SA" sz="24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8"/>
          <p:cNvSpPr>
            <a:spLocks noGrp="1" noChangeArrowheads="1"/>
          </p:cNvSpPr>
          <p:nvPr>
            <p:ph type="title"/>
          </p:nvPr>
        </p:nvSpPr>
        <p:spPr>
          <a:xfrm>
            <a:off x="1608286" y="1369348"/>
            <a:ext cx="7067550" cy="457200"/>
          </a:xfrm>
        </p:spPr>
        <p:txBody>
          <a:bodyPr/>
          <a:lstStyle/>
          <a:p>
            <a:pPr algn="r" rtl="1" eaLnBrk="1" hangingPunct="1"/>
            <a:r>
              <a:rPr lang="ar-SA" b="1" dirty="0" smtClean="0"/>
              <a:t>سائق جيد؟</a:t>
            </a:r>
            <a:endParaRPr lang="en-US" b="1" dirty="0" smtClean="0"/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68500" y="1988840"/>
            <a:ext cx="6707188" cy="1920526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ar-SA" dirty="0" smtClean="0"/>
              <a:t>الأثر </a:t>
            </a:r>
            <a:r>
              <a:rPr lang="ar-SA" dirty="0" smtClean="0"/>
              <a:t>على الاقتصاد في استهلاك الوقود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dirty="0" smtClean="0"/>
              <a:t>يمكن للسائقين </a:t>
            </a:r>
            <a:r>
              <a:rPr lang="ar-SA" dirty="0" smtClean="0"/>
              <a:t>ت</a:t>
            </a:r>
            <a:r>
              <a:rPr lang="ar-OM" dirty="0" smtClean="0"/>
              <a:t>وفير</a:t>
            </a:r>
            <a:r>
              <a:rPr lang="ar-SA" dirty="0" smtClean="0"/>
              <a:t> </a:t>
            </a:r>
            <a:r>
              <a:rPr lang="ar-SA" dirty="0" smtClean="0"/>
              <a:t>الاقتصاد في استهلاك الوقود عن طريق: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dirty="0" smtClean="0"/>
              <a:t>القيادة</a:t>
            </a:r>
            <a:r>
              <a:rPr lang="ar-OM" dirty="0" smtClean="0"/>
              <a:t> الجيدة</a:t>
            </a:r>
            <a:endParaRPr lang="ar-SA" dirty="0" smtClean="0"/>
          </a:p>
          <a:p>
            <a:pPr algn="r" rtl="1" eaLnBrk="1" hangingPunct="1">
              <a:lnSpc>
                <a:spcPct val="90000"/>
              </a:lnSpc>
            </a:pPr>
            <a:r>
              <a:rPr lang="ar-SA" dirty="0" smtClean="0"/>
              <a:t>السرعة</a:t>
            </a:r>
            <a:r>
              <a:rPr lang="ar-OM" dirty="0" smtClean="0"/>
              <a:t> الصحيحة</a:t>
            </a:r>
            <a:endParaRPr lang="ar-SA" dirty="0" smtClean="0"/>
          </a:p>
        </p:txBody>
      </p:sp>
      <p:pic>
        <p:nvPicPr>
          <p:cNvPr id="8196" name="Picture 25" descr="C:\Documents and Settings\Colin.Chin\Application Data\Microsoft\Media Catalog\Downloaded Clips\cl2\bd07175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184943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defRPr/>
            </a:pPr>
            <a:r>
              <a:rPr lang="ar-SA" sz="2400" b="1" dirty="0"/>
              <a:t>استهلاك الوقود</a:t>
            </a:r>
            <a:endParaRPr lang="en-US" sz="24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(10): سيطرة المركبة - على الطريق،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642938"/>
            <a:ext cx="7643812" cy="461962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200"/>
              </a:spcBef>
              <a:defRPr/>
            </a:pPr>
            <a:r>
              <a:rPr lang="ar-SA" sz="2400" b="1" dirty="0"/>
              <a:t>الكبح / تباطؤ</a:t>
            </a:r>
            <a:endParaRPr lang="en-US" sz="24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58888" y="71438"/>
            <a:ext cx="7643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(10): سيطرة المركبة - على الطريق،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286000"/>
            <a:ext cx="2344738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1500188" y="1071563"/>
            <a:ext cx="507206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buFont typeface="Arial" charset="0"/>
              <a:buChar char="•"/>
            </a:pPr>
            <a:r>
              <a:rPr lang="en-US" sz="2000" dirty="0"/>
              <a:t> </a:t>
            </a:r>
            <a:r>
              <a:rPr lang="ar-OM" sz="2000" dirty="0" smtClean="0"/>
              <a:t>ال</a:t>
            </a:r>
            <a:r>
              <a:rPr lang="ar-SA" sz="2000" b="1" dirty="0" smtClean="0"/>
              <a:t>توقع </a:t>
            </a:r>
            <a:r>
              <a:rPr lang="ar-OM" sz="2000" b="1" dirty="0" smtClean="0"/>
              <a:t>ال</a:t>
            </a:r>
            <a:r>
              <a:rPr lang="ar-SA" sz="2000" b="1" dirty="0" smtClean="0"/>
              <a:t>جيد </a:t>
            </a:r>
            <a:r>
              <a:rPr lang="ar-SA" sz="2000" b="1" dirty="0" smtClean="0"/>
              <a:t>يعطي الوقت </a:t>
            </a:r>
            <a:r>
              <a:rPr lang="ar-OM" sz="2000" b="1" dirty="0" smtClean="0"/>
              <a:t>الكافي للتخطيط المبكر</a:t>
            </a:r>
            <a:endParaRPr lang="ar-SA" sz="2000" b="1" dirty="0" smtClean="0"/>
          </a:p>
          <a:p>
            <a:pPr algn="r" rtl="1" eaLnBrk="1" hangingPunct="1">
              <a:buFont typeface="Arial" charset="0"/>
              <a:buChar char="•"/>
            </a:pPr>
            <a:r>
              <a:rPr lang="ar-SA" sz="2000" b="1" dirty="0" smtClean="0"/>
              <a:t>الفرامل تدريجيا على </a:t>
            </a:r>
            <a:r>
              <a:rPr lang="ar-SA" sz="2000" b="1" dirty="0" smtClean="0"/>
              <a:t>مدى </a:t>
            </a:r>
            <a:r>
              <a:rPr lang="ar-SA" sz="2000" b="1" dirty="0" smtClean="0"/>
              <a:t>أطول مسافة.</a:t>
            </a:r>
          </a:p>
          <a:p>
            <a:pPr algn="r" rtl="1" eaLnBrk="1" hangingPunct="1">
              <a:buFont typeface="Arial" charset="0"/>
              <a:buChar char="•"/>
            </a:pPr>
            <a:r>
              <a:rPr lang="ar-SA" sz="2000" b="1" dirty="0" smtClean="0"/>
              <a:t>  </a:t>
            </a:r>
            <a:r>
              <a:rPr lang="ar-OM" sz="2000" b="1" dirty="0" smtClean="0"/>
              <a:t>الفرمله المتاخره دليل على عدم كفاءة السائق</a:t>
            </a:r>
            <a:endParaRPr lang="ar-SA" sz="2000" b="1" dirty="0" smtClean="0"/>
          </a:p>
          <a:p>
            <a:pPr algn="r" rtl="1" eaLnBrk="1" hangingPunct="1">
              <a:buFont typeface="Arial" charset="0"/>
              <a:buChar char="•"/>
            </a:pPr>
            <a:r>
              <a:rPr lang="ar-SA" sz="2000" b="1" dirty="0" smtClean="0"/>
              <a:t>تجنب الفرملة في المنعطفات </a:t>
            </a:r>
            <a:r>
              <a:rPr lang="ar-OM" sz="2000" b="1" dirty="0" smtClean="0"/>
              <a:t>حيث يكون</a:t>
            </a:r>
            <a:r>
              <a:rPr lang="ar-SA" sz="2000" b="1" dirty="0" smtClean="0"/>
              <a:t> </a:t>
            </a:r>
            <a:r>
              <a:rPr lang="ar-SA" sz="2000" b="1" dirty="0" smtClean="0"/>
              <a:t>وزن السيارة إلى </a:t>
            </a:r>
            <a:r>
              <a:rPr lang="ar-SA" sz="2000" b="1" dirty="0" smtClean="0"/>
              <a:t>ال</a:t>
            </a:r>
            <a:r>
              <a:rPr lang="ar-OM" sz="2000" b="1" dirty="0" smtClean="0"/>
              <a:t>امام</a:t>
            </a:r>
            <a:r>
              <a:rPr lang="ar-SA" sz="2000" b="1" dirty="0" smtClean="0"/>
              <a:t> </a:t>
            </a:r>
            <a:r>
              <a:rPr lang="ar-OM" sz="2000" b="1" dirty="0" smtClean="0"/>
              <a:t>و</a:t>
            </a:r>
            <a:r>
              <a:rPr lang="ar-SA" sz="2000" b="1" dirty="0" smtClean="0"/>
              <a:t>سوف </a:t>
            </a:r>
            <a:r>
              <a:rPr lang="ar-OM" sz="2000" b="1" dirty="0" smtClean="0"/>
              <a:t>سوف تكون </a:t>
            </a:r>
            <a:r>
              <a:rPr lang="ar-SA" sz="2000" b="1" dirty="0" smtClean="0"/>
              <a:t>الإطارات </a:t>
            </a:r>
            <a:r>
              <a:rPr lang="ar-SA" sz="2000" b="1" dirty="0" smtClean="0"/>
              <a:t>الأمامية على السطح الخارجي للمنحنى </a:t>
            </a:r>
            <a:r>
              <a:rPr lang="ar-OM" sz="2000" b="1" dirty="0" smtClean="0"/>
              <a:t>مما يؤدي الى حالات التدهور</a:t>
            </a:r>
            <a:endParaRPr lang="ar-SA" sz="2000" b="1" dirty="0" smtClean="0"/>
          </a:p>
          <a:p>
            <a:pPr algn="r" rtl="1" eaLnBrk="1" hangingPunct="1">
              <a:buFont typeface="Arial" charset="0"/>
              <a:buChar char="•"/>
            </a:pPr>
            <a:r>
              <a:rPr lang="ar-SA" sz="2000" b="1" dirty="0" smtClean="0"/>
              <a:t>  دائما استخدام المرايا قبل الكبح وتعطي لنفسك ما يكفي من </a:t>
            </a:r>
            <a:r>
              <a:rPr lang="ar-OM" sz="2000" b="1" dirty="0" smtClean="0"/>
              <a:t>الوقت لذلك</a:t>
            </a:r>
            <a:r>
              <a:rPr lang="ar-SA" sz="2000" b="1" dirty="0" smtClean="0"/>
              <a:t>.</a:t>
            </a:r>
            <a:endParaRPr lang="ar-SA" sz="2000" b="1" dirty="0" smtClean="0"/>
          </a:p>
          <a:p>
            <a:pPr algn="r" rtl="1" eaLnBrk="1" hangingPunct="1">
              <a:buFont typeface="Arial" charset="0"/>
              <a:buChar char="•"/>
            </a:pPr>
            <a:r>
              <a:rPr lang="ar-SA" sz="2000" b="1" dirty="0" smtClean="0"/>
              <a:t>الحد من سرعة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869160"/>
            <a:ext cx="70008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ar-SA" sz="2000" b="1" dirty="0">
                <a:solidFill>
                  <a:srgbClr val="FF0000"/>
                </a:solidFill>
                <a:latin typeface="Arial" pitchFamily="34" charset="0"/>
                <a:cs typeface="+mn-cs"/>
              </a:rPr>
              <a:t>تذكر،</a:t>
            </a:r>
          </a:p>
          <a:p>
            <a:pPr algn="just" rtl="1">
              <a:defRPr/>
            </a:pPr>
            <a:r>
              <a:rPr lang="ar-SA" sz="2000" b="1" dirty="0">
                <a:solidFill>
                  <a:srgbClr val="FF0000"/>
                </a:solidFill>
                <a:latin typeface="Arial" pitchFamily="34" charset="0"/>
                <a:cs typeface="+mn-cs"/>
              </a:rPr>
              <a:t>  </a:t>
            </a:r>
            <a:r>
              <a:rPr lang="ar-SA" sz="2000" b="1" dirty="0" smtClean="0">
                <a:solidFill>
                  <a:srgbClr val="FF0000"/>
                </a:solidFill>
                <a:latin typeface="Arial" pitchFamily="34" charset="0"/>
                <a:cs typeface="+mn-cs"/>
              </a:rPr>
              <a:t>سرعتك </a:t>
            </a:r>
            <a:r>
              <a:rPr lang="ar-SA" sz="2000" b="1" dirty="0">
                <a:solidFill>
                  <a:srgbClr val="FF0000"/>
                </a:solidFill>
                <a:latin typeface="Arial" pitchFamily="34" charset="0"/>
                <a:cs typeface="+mn-cs"/>
              </a:rPr>
              <a:t>عند الفرامل</a:t>
            </a:r>
          </a:p>
          <a:p>
            <a:pPr algn="just" rtl="1">
              <a:defRPr/>
            </a:pPr>
            <a:r>
              <a:rPr lang="ar-SA" sz="2000" b="1" dirty="0" smtClean="0">
                <a:solidFill>
                  <a:srgbClr val="FF0000"/>
                </a:solidFill>
                <a:latin typeface="Arial" pitchFamily="34" charset="0"/>
                <a:cs typeface="+mn-cs"/>
              </a:rPr>
              <a:t>•أكثر </a:t>
            </a:r>
            <a:r>
              <a:rPr lang="ar-SA" sz="2000" b="1" dirty="0">
                <a:solidFill>
                  <a:srgbClr val="FF0000"/>
                </a:solidFill>
                <a:latin typeface="Arial" pitchFamily="34" charset="0"/>
                <a:cs typeface="+mn-cs"/>
              </a:rPr>
              <a:t>صعوبة في السيطرة على </a:t>
            </a:r>
            <a:r>
              <a:rPr lang="ar-SA" sz="2000" b="1" dirty="0" smtClean="0">
                <a:solidFill>
                  <a:srgbClr val="FF0000"/>
                </a:solidFill>
                <a:latin typeface="Arial" pitchFamily="34" charset="0"/>
                <a:cs typeface="+mn-cs"/>
              </a:rPr>
              <a:t>السيارة</a:t>
            </a:r>
            <a:endParaRPr lang="ar-SA" sz="2000" b="1" dirty="0">
              <a:solidFill>
                <a:srgbClr val="FF0000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642938"/>
            <a:ext cx="7643812" cy="461962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200"/>
              </a:spcBef>
              <a:defRPr/>
            </a:pPr>
            <a:r>
              <a:rPr lang="ar-SA" sz="2400" b="1" dirty="0"/>
              <a:t>الكبح / تباطؤ</a:t>
            </a:r>
            <a:endParaRPr lang="en-US" sz="24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58888" y="71438"/>
            <a:ext cx="7643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(10): سيطرة المركبة - على الطريق،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44" name="TextBox 9"/>
          <p:cNvSpPr txBox="1">
            <a:spLocks noChangeArrowheads="1"/>
          </p:cNvSpPr>
          <p:nvPr/>
        </p:nvSpPr>
        <p:spPr bwMode="auto">
          <a:xfrm>
            <a:off x="7000875" y="1109662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400" b="1" dirty="0" smtClean="0">
                <a:solidFill>
                  <a:srgbClr val="C00000"/>
                </a:solidFill>
              </a:rPr>
              <a:t>الانزلاق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861048"/>
            <a:ext cx="1558925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11"/>
          <p:cNvSpPr txBox="1">
            <a:spLocks noChangeArrowheads="1"/>
          </p:cNvSpPr>
          <p:nvPr/>
        </p:nvSpPr>
        <p:spPr bwMode="auto">
          <a:xfrm>
            <a:off x="1571625" y="1484784"/>
            <a:ext cx="75723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dirty="0" smtClean="0"/>
              <a:t>الانزلاق يحدث عند تغيير السرعة أو الاتجاه فجأة بحيث </a:t>
            </a:r>
            <a:r>
              <a:rPr lang="ar-SA" dirty="0" smtClean="0"/>
              <a:t>الاطارات </a:t>
            </a:r>
            <a:r>
              <a:rPr lang="ar-SA" dirty="0" smtClean="0"/>
              <a:t>لا يمكن أن تبقي قبضتها على الطريق.</a:t>
            </a:r>
          </a:p>
          <a:p>
            <a:pPr algn="r" rtl="1" eaLnBrk="1" hangingPunct="1"/>
            <a:endParaRPr lang="ar-SA" dirty="0" smtClean="0"/>
          </a:p>
          <a:p>
            <a:pPr algn="r" rtl="1" eaLnBrk="1" hangingPunct="1"/>
            <a:r>
              <a:rPr lang="ar-SA" dirty="0" smtClean="0"/>
              <a:t>ثلاثة عوامل مهمة تسبب الانزلاق. في الترتيب من حيث الأهمية، فهي</a:t>
            </a:r>
          </a:p>
          <a:p>
            <a:pPr algn="r" rtl="1" eaLnBrk="1" hangingPunct="1"/>
            <a:r>
              <a:rPr lang="ar-SA" dirty="0" smtClean="0"/>
              <a:t>• السائق</a:t>
            </a:r>
          </a:p>
          <a:p>
            <a:pPr algn="r" rtl="1" eaLnBrk="1" hangingPunct="1"/>
            <a:r>
              <a:rPr lang="ar-SA" dirty="0" smtClean="0"/>
              <a:t>• السيارة</a:t>
            </a:r>
          </a:p>
          <a:p>
            <a:pPr algn="r" rtl="1" eaLnBrk="1" hangingPunct="1"/>
            <a:r>
              <a:rPr lang="ar-SA" dirty="0" smtClean="0"/>
              <a:t>• وظروف الطريق.</a:t>
            </a:r>
          </a:p>
          <a:p>
            <a:pPr algn="r" rtl="1" eaLnBrk="1" hangingPunct="1"/>
            <a:endParaRPr lang="ar-SA" dirty="0" smtClean="0"/>
          </a:p>
          <a:p>
            <a:pPr algn="r" rtl="1" eaLnBrk="1" hangingPunct="1"/>
            <a:r>
              <a:rPr lang="ar-SA" dirty="0" smtClean="0"/>
              <a:t>وهناك خطر متزايد من </a:t>
            </a:r>
            <a:r>
              <a:rPr lang="ar-SA" dirty="0" smtClean="0"/>
              <a:t>الانزلا</a:t>
            </a:r>
            <a:r>
              <a:rPr lang="ar-OM" dirty="0" smtClean="0"/>
              <a:t>مثل</a:t>
            </a:r>
            <a:endParaRPr lang="ar-SA" dirty="0" smtClean="0"/>
          </a:p>
          <a:p>
            <a:pPr algn="r" rtl="1" eaLnBrk="1" hangingPunct="1"/>
            <a:r>
              <a:rPr lang="ar-OM" dirty="0" smtClean="0"/>
              <a:t>التباطئ</a:t>
            </a:r>
            <a:endParaRPr lang="ar-SA" dirty="0" smtClean="0"/>
          </a:p>
          <a:p>
            <a:pPr algn="r" rtl="1" eaLnBrk="1" hangingPunct="1"/>
            <a:r>
              <a:rPr lang="ar-SA" dirty="0" smtClean="0"/>
              <a:t>• </a:t>
            </a:r>
            <a:r>
              <a:rPr lang="ar-OM" dirty="0" smtClean="0"/>
              <a:t>ال</a:t>
            </a:r>
            <a:r>
              <a:rPr lang="ar-SA" dirty="0" smtClean="0"/>
              <a:t>تسريع</a:t>
            </a:r>
            <a:endParaRPr lang="ar-SA" dirty="0" smtClean="0"/>
          </a:p>
          <a:p>
            <a:pPr algn="r" rtl="1" eaLnBrk="1" hangingPunct="1"/>
            <a:r>
              <a:rPr lang="ar-SA" dirty="0" smtClean="0"/>
              <a:t>• تحويل </a:t>
            </a:r>
            <a:r>
              <a:rPr lang="ar-OM" dirty="0" smtClean="0"/>
              <a:t>المسار فجأة وبسرعه</a:t>
            </a:r>
            <a:endParaRPr lang="ar-SA" dirty="0" smtClean="0"/>
          </a:p>
          <a:p>
            <a:pPr algn="r" rtl="1" eaLnBrk="1" hangingPunct="1"/>
            <a:r>
              <a:rPr lang="ar-SA" dirty="0" smtClean="0"/>
              <a:t>ويزداد </a:t>
            </a:r>
            <a:r>
              <a:rPr lang="ar-SA" dirty="0" smtClean="0"/>
              <a:t>الخطر على </a:t>
            </a:r>
            <a:r>
              <a:rPr lang="ar-OM" dirty="0" smtClean="0"/>
              <a:t>ال</a:t>
            </a:r>
            <a:r>
              <a:rPr lang="ar-SA" dirty="0" smtClean="0"/>
              <a:t>طريق زلق</a:t>
            </a:r>
            <a:endParaRPr lang="ar-SA" dirty="0" smtClean="0"/>
          </a:p>
          <a:p>
            <a:pPr algn="r" rtl="1" eaLnBrk="1" hangingPunct="1"/>
            <a:r>
              <a:rPr lang="ar-SA" dirty="0" smtClean="0"/>
              <a:t>السطح.</a:t>
            </a:r>
            <a:endParaRPr lang="en-US" dirty="0"/>
          </a:p>
        </p:txBody>
      </p:sp>
      <p:pic>
        <p:nvPicPr>
          <p:cNvPr id="1024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569" y="1988840"/>
            <a:ext cx="2281237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979AA-77F6-4EA7-961E-774136CEE8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7150"/>
            <a:ext cx="3500437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00188" y="714375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 rtl="1">
              <a:spcBef>
                <a:spcPts val="1200"/>
              </a:spcBef>
              <a:defRPr/>
            </a:pPr>
            <a:r>
              <a:rPr lang="ar-SA" sz="2400" b="1" dirty="0" smtClean="0"/>
              <a:t>استخدام التروس (</a:t>
            </a:r>
            <a:r>
              <a:rPr lang="en-US" sz="2400" b="1" dirty="0" smtClean="0"/>
              <a:t>gears</a:t>
            </a:r>
            <a:r>
              <a:rPr lang="ar-SA" sz="2400" b="1" dirty="0" smtClean="0"/>
              <a:t> )</a:t>
            </a:r>
            <a:endParaRPr lang="en-US" sz="24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(10): سيطرة المركبة - على الطريق،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92547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200"/>
              </a:spcBef>
              <a:defRPr/>
            </a:pPr>
            <a:r>
              <a:rPr lang="ar-SA" sz="2400" b="1" dirty="0"/>
              <a:t>السلبية الطقس وانخفاض مدى الرؤية</a:t>
            </a:r>
            <a:endParaRPr lang="en-US" sz="24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001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(10): سيطرة المركبة - على الطريق،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8425" y="1428750"/>
            <a:ext cx="240982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4150" y="3738563"/>
            <a:ext cx="23241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1475656" y="2348880"/>
            <a:ext cx="48577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rtl="1" eaLnBrk="1" hangingPunct="1">
              <a:buFont typeface="Wingdings" pitchFamily="2" charset="2"/>
              <a:buChar char="v"/>
            </a:pPr>
            <a:r>
              <a:rPr lang="ar-SA" dirty="0" smtClean="0"/>
              <a:t>خفض السرعة في القيادة العادية إذا كنت لا تستطيع رؤية الطريق أمامنا؛</a:t>
            </a:r>
          </a:p>
          <a:p>
            <a:pPr algn="just" rtl="1" eaLnBrk="1" hangingPunct="1">
              <a:buFont typeface="Wingdings" pitchFamily="2" charset="2"/>
              <a:buChar char="v"/>
            </a:pPr>
            <a:r>
              <a:rPr lang="ar-SA" dirty="0" smtClean="0"/>
              <a:t>  تحويل المصابيح الأمامية في شعاع منخفض لخفض </a:t>
            </a:r>
            <a:r>
              <a:rPr lang="ar-OM" dirty="0" smtClean="0"/>
              <a:t>ال</a:t>
            </a:r>
            <a:r>
              <a:rPr lang="ar-SA" dirty="0" smtClean="0"/>
              <a:t>وهج </a:t>
            </a:r>
            <a:r>
              <a:rPr lang="ar-SA" dirty="0" smtClean="0"/>
              <a:t>في الضباب الكثيف والامطار الغزيرة </a:t>
            </a:r>
            <a:r>
              <a:rPr lang="ar-SA" dirty="0" smtClean="0"/>
              <a:t>والثلوج.</a:t>
            </a:r>
            <a:r>
              <a:rPr lang="ar-OM" dirty="0" smtClean="0"/>
              <a:t> وا</a:t>
            </a:r>
            <a:r>
              <a:rPr lang="ar-SA" dirty="0" smtClean="0"/>
              <a:t>ستخدم </a:t>
            </a:r>
            <a:r>
              <a:rPr lang="ar-SA" dirty="0" smtClean="0"/>
              <a:t>مصابيح </a:t>
            </a:r>
            <a:r>
              <a:rPr lang="ar-SA" dirty="0" smtClean="0"/>
              <a:t>الضباب </a:t>
            </a:r>
            <a:r>
              <a:rPr lang="ar-OM" dirty="0" smtClean="0"/>
              <a:t>ل</a:t>
            </a:r>
            <a:r>
              <a:rPr lang="ar-SA" dirty="0" smtClean="0"/>
              <a:t>زيادة </a:t>
            </a:r>
            <a:r>
              <a:rPr lang="ar-SA" dirty="0" smtClean="0"/>
              <a:t>وضوح؛</a:t>
            </a:r>
          </a:p>
          <a:p>
            <a:pPr algn="just" rtl="1" eaLnBrk="1" hangingPunct="1">
              <a:buFont typeface="Wingdings" pitchFamily="2" charset="2"/>
              <a:buChar char="v"/>
            </a:pPr>
            <a:r>
              <a:rPr lang="ar-SA" dirty="0" smtClean="0"/>
              <a:t>  </a:t>
            </a:r>
            <a:r>
              <a:rPr lang="ar-OM" dirty="0" smtClean="0"/>
              <a:t>ا</a:t>
            </a:r>
            <a:r>
              <a:rPr lang="ar-SA" dirty="0" smtClean="0"/>
              <a:t>بطئ </a:t>
            </a:r>
            <a:r>
              <a:rPr lang="ar-SA" dirty="0" smtClean="0"/>
              <a:t>عندما ترى المصابيح الأمامية أو المصابيح الخلفية. قد تكون هذه الاضواء على </a:t>
            </a:r>
            <a:r>
              <a:rPr lang="ar-SA" dirty="0" smtClean="0"/>
              <a:t>سيارة </a:t>
            </a:r>
            <a:r>
              <a:rPr lang="ar-SA" dirty="0" smtClean="0"/>
              <a:t>يمكن أن تشكل </a:t>
            </a:r>
            <a:r>
              <a:rPr lang="ar-SA" dirty="0" smtClean="0"/>
              <a:t>خطرا </a:t>
            </a:r>
            <a:r>
              <a:rPr lang="ar-SA" dirty="0" smtClean="0"/>
              <a:t>حتى تعرف </a:t>
            </a:r>
            <a:r>
              <a:rPr lang="ar-OM" dirty="0" smtClean="0"/>
              <a:t>في ما اذا كانت </a:t>
            </a:r>
            <a:r>
              <a:rPr lang="ar-SA" dirty="0" smtClean="0"/>
              <a:t>السيارة </a:t>
            </a:r>
            <a:r>
              <a:rPr lang="ar-SA" dirty="0" smtClean="0"/>
              <a:t>متوقفة أو تسير على الطريق؛</a:t>
            </a:r>
          </a:p>
          <a:p>
            <a:pPr algn="just" rtl="1" eaLnBrk="1" hangingPunct="1">
              <a:buFont typeface="Wingdings" pitchFamily="2" charset="2"/>
              <a:buChar char="v"/>
            </a:pPr>
            <a:r>
              <a:rPr lang="ar-SA" dirty="0" smtClean="0"/>
              <a:t>  أن تكون مستعدة </a:t>
            </a:r>
            <a:r>
              <a:rPr lang="ar-SA" dirty="0" smtClean="0"/>
              <a:t>ل</a:t>
            </a:r>
            <a:r>
              <a:rPr lang="ar-OM" dirty="0" smtClean="0"/>
              <a:t>ل</a:t>
            </a:r>
            <a:r>
              <a:rPr lang="ar-SA" dirty="0" smtClean="0"/>
              <a:t>وق</a:t>
            </a:r>
            <a:r>
              <a:rPr lang="ar-OM" dirty="0" smtClean="0"/>
              <a:t>و</a:t>
            </a:r>
            <a:r>
              <a:rPr lang="ar-SA" dirty="0" smtClean="0"/>
              <a:t>ف الطارئ</a:t>
            </a:r>
            <a:r>
              <a:rPr lang="ar-SA" dirty="0" smtClean="0"/>
              <a:t>. إذا كانت </a:t>
            </a:r>
            <a:r>
              <a:rPr lang="ar-SA" dirty="0" smtClean="0"/>
              <a:t>الرؤية</a:t>
            </a:r>
            <a:r>
              <a:rPr lang="ar-OM" dirty="0" smtClean="0"/>
              <a:t> سيئة </a:t>
            </a:r>
            <a:r>
              <a:rPr lang="ar-SA" dirty="0" smtClean="0"/>
              <a:t>جدا </a:t>
            </a:r>
            <a:r>
              <a:rPr lang="ar-SA" dirty="0" smtClean="0"/>
              <a:t>لمواصلة القيادة بأمان، </a:t>
            </a:r>
            <a:r>
              <a:rPr lang="ar-OM" dirty="0" smtClean="0"/>
              <a:t>ت</a:t>
            </a:r>
            <a:r>
              <a:rPr lang="ar-SA" dirty="0" smtClean="0"/>
              <a:t>وقف </a:t>
            </a:r>
            <a:r>
              <a:rPr lang="ar-SA" dirty="0" smtClean="0"/>
              <a:t>في مكان آمن. </a:t>
            </a:r>
            <a:r>
              <a:rPr lang="ar-OM" dirty="0" smtClean="0"/>
              <a:t>وانتظر</a:t>
            </a:r>
            <a:r>
              <a:rPr lang="ar-SA" dirty="0" smtClean="0"/>
              <a:t> حتى</a:t>
            </a:r>
            <a:r>
              <a:rPr lang="ar-OM" dirty="0" smtClean="0"/>
              <a:t> تكون</a:t>
            </a:r>
            <a:r>
              <a:rPr lang="ar-SA" dirty="0" smtClean="0"/>
              <a:t> </a:t>
            </a:r>
            <a:r>
              <a:rPr lang="ar-OM" dirty="0" smtClean="0"/>
              <a:t>ال</a:t>
            </a:r>
            <a:r>
              <a:rPr lang="ar-SA" dirty="0" smtClean="0"/>
              <a:t>رؤية </a:t>
            </a:r>
            <a:r>
              <a:rPr lang="ar-OM" dirty="0" smtClean="0"/>
              <a:t>جيدة</a:t>
            </a:r>
            <a:r>
              <a:rPr lang="ar-SA" dirty="0" smtClean="0"/>
              <a:t> </a:t>
            </a:r>
            <a:r>
              <a:rPr lang="ar-SA" dirty="0" smtClean="0"/>
              <a:t>قبل مواصلة الرحلة.</a:t>
            </a:r>
          </a:p>
          <a:p>
            <a:pPr algn="just" rtl="1" eaLnBrk="1" hangingPunct="1">
              <a:buFont typeface="Wingdings" pitchFamily="2" charset="2"/>
              <a:buChar char="v"/>
            </a:pPr>
            <a:r>
              <a:rPr lang="ar-SA" dirty="0" smtClean="0"/>
              <a:t>  </a:t>
            </a:r>
            <a:r>
              <a:rPr lang="ar-SA" dirty="0" smtClean="0"/>
              <a:t>إجعل </a:t>
            </a:r>
            <a:r>
              <a:rPr lang="ar-SA" dirty="0" smtClean="0"/>
              <a:t>سيارتك مرئية للسائقين الآخرين.</a:t>
            </a:r>
            <a:endParaRPr lang="en-US" sz="1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5856" y="1015311"/>
            <a:ext cx="5643563" cy="400050"/>
          </a:xfrm>
        </p:spPr>
        <p:txBody>
          <a:bodyPr/>
          <a:lstStyle/>
          <a:p>
            <a:pPr algn="r" rtl="1"/>
            <a:r>
              <a:rPr lang="ar-SA" sz="2000" b="1" dirty="0" smtClean="0"/>
              <a:t>مساعد الفرامل</a:t>
            </a:r>
            <a:endParaRPr lang="en-US" sz="2000" b="1" dirty="0" smtClean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2006838"/>
            <a:ext cx="7115175" cy="2862322"/>
          </a:xfrm>
        </p:spPr>
        <p:txBody>
          <a:bodyPr/>
          <a:lstStyle/>
          <a:p>
            <a:pPr algn="r" rtl="1"/>
            <a:r>
              <a:rPr lang="ar-SA" sz="2000" dirty="0" smtClean="0">
                <a:cs typeface="+mj-cs"/>
              </a:rPr>
              <a:t>أربعة أنواع من مساعدة المكابح:</a:t>
            </a:r>
          </a:p>
          <a:p>
            <a:pPr algn="r" rtl="1"/>
            <a:r>
              <a:rPr lang="ar-SA" sz="2000" dirty="0" smtClean="0">
                <a:cs typeface="+mj-cs"/>
              </a:rPr>
              <a:t>فرامل</a:t>
            </a:r>
            <a:r>
              <a:rPr lang="ar-OM" sz="2000" dirty="0" smtClean="0">
                <a:cs typeface="+mj-cs"/>
              </a:rPr>
              <a:t> العادم</a:t>
            </a:r>
            <a:endParaRPr lang="ar-SA" sz="2000" dirty="0" smtClean="0">
              <a:cs typeface="+mj-cs"/>
            </a:endParaRPr>
          </a:p>
          <a:p>
            <a:pPr algn="r" rtl="1"/>
            <a:r>
              <a:rPr lang="ar-SA" sz="2000" dirty="0" smtClean="0">
                <a:cs typeface="+mj-cs"/>
              </a:rPr>
              <a:t>فرامل</a:t>
            </a:r>
            <a:r>
              <a:rPr lang="ar-OM" sz="2000" dirty="0" smtClean="0">
                <a:cs typeface="+mj-cs"/>
              </a:rPr>
              <a:t> القدم</a:t>
            </a:r>
            <a:endParaRPr lang="ar-OM" sz="2000" dirty="0" smtClean="0">
              <a:cs typeface="+mj-cs"/>
            </a:endParaRPr>
          </a:p>
          <a:p>
            <a:pPr algn="r" rtl="1"/>
            <a:r>
              <a:rPr lang="ar-OM" sz="2000" dirty="0" smtClean="0">
                <a:cs typeface="+mj-cs"/>
              </a:rPr>
              <a:t>الغيار الصحيح</a:t>
            </a:r>
          </a:p>
          <a:p>
            <a:pPr algn="r" rtl="1"/>
            <a:r>
              <a:rPr lang="ar-OM" sz="2000" dirty="0" smtClean="0">
                <a:cs typeface="+mj-cs"/>
              </a:rPr>
              <a:t>عدم تغيير الغيار عند الصعود على الاطلاق</a:t>
            </a:r>
            <a:endParaRPr lang="ar-SA" sz="2000" dirty="0" smtClean="0"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00188" y="444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(10): سيطرة المركبة - على الطريق،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00188" y="549275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200"/>
              </a:spcBef>
              <a:defRPr/>
            </a:pPr>
            <a:r>
              <a:rPr lang="ar-OM" sz="2400" b="1" dirty="0" smtClean="0"/>
              <a:t>النزول في</a:t>
            </a:r>
            <a:r>
              <a:rPr lang="ar-SA" sz="2400" b="1" dirty="0" smtClean="0"/>
              <a:t> </a:t>
            </a:r>
            <a:r>
              <a:rPr lang="ar-SA" sz="2400" b="1" dirty="0"/>
              <a:t>التلال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1643063" y="1357313"/>
            <a:ext cx="69945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550" tIns="41275" rIns="82550" bIns="41275" anchor="ctr">
            <a:spAutoFit/>
          </a:bodyPr>
          <a:lstStyle/>
          <a:p>
            <a:pPr algn="just" rtl="1"/>
            <a:r>
              <a:rPr lang="ar-SA" sz="16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القاعدة </a:t>
            </a:r>
            <a:r>
              <a:rPr lang="ar-SA" sz="1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4  ثوان :</a:t>
            </a:r>
            <a:endParaRPr lang="en-US" sz="16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785938"/>
            <a:ext cx="33813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Box 8"/>
          <p:cNvSpPr txBox="1">
            <a:spLocks noChangeArrowheads="1"/>
          </p:cNvSpPr>
          <p:nvPr/>
        </p:nvSpPr>
        <p:spPr bwMode="auto">
          <a:xfrm>
            <a:off x="5214938" y="1785938"/>
            <a:ext cx="39290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1200" b="1" dirty="0"/>
              <a:t>1. لضبط ساعة بعد اربع ثوان</a:t>
            </a:r>
          </a:p>
          <a:p>
            <a:pPr algn="r" rtl="1" eaLnBrk="1" hangingPunct="1"/>
            <a:r>
              <a:rPr lang="ar-SA" sz="1200" b="1" dirty="0"/>
              <a:t>سيارة </a:t>
            </a:r>
            <a:r>
              <a:rPr lang="ar-SA" sz="1200" b="1" dirty="0" smtClean="0"/>
              <a:t> </a:t>
            </a:r>
            <a:r>
              <a:rPr lang="ar-SA" sz="1200" b="1" dirty="0"/>
              <a:t>أمامك، عندما يمر من </a:t>
            </a:r>
            <a:r>
              <a:rPr lang="ar-OM" sz="1200" b="1" dirty="0" smtClean="0"/>
              <a:t>علامه</a:t>
            </a:r>
            <a:r>
              <a:rPr lang="ar-SA" sz="1200" b="1" dirty="0" smtClean="0"/>
              <a:t> </a:t>
            </a:r>
            <a:r>
              <a:rPr lang="ar-SA" sz="1200" b="1" dirty="0"/>
              <a:t>على الطريق مثل جسر علوي</a:t>
            </a:r>
            <a:r>
              <a:rPr lang="ar-SA" sz="1200" b="1" dirty="0" smtClean="0"/>
              <a:t>، </a:t>
            </a:r>
            <a:r>
              <a:rPr lang="ar-SA" sz="1200" b="1" dirty="0"/>
              <a:t>تبدأ في عد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2773" name="TextBox 9"/>
          <p:cNvSpPr txBox="1">
            <a:spLocks noChangeArrowheads="1"/>
          </p:cNvSpPr>
          <p:nvPr/>
        </p:nvSpPr>
        <p:spPr bwMode="auto">
          <a:xfrm>
            <a:off x="5214938" y="4500563"/>
            <a:ext cx="3929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1200" b="1" dirty="0"/>
              <a:t>3. إذا وصلت </a:t>
            </a:r>
            <a:r>
              <a:rPr lang="ar-SA" sz="1200" b="1" dirty="0" smtClean="0"/>
              <a:t>لل</a:t>
            </a:r>
            <a:r>
              <a:rPr lang="ar-OM" sz="1200" b="1" dirty="0" smtClean="0"/>
              <a:t>علامه بعد العد</a:t>
            </a:r>
            <a:r>
              <a:rPr lang="ar-SA" sz="1200" b="1" dirty="0" smtClean="0"/>
              <a:t> أنت </a:t>
            </a:r>
            <a:r>
              <a:rPr lang="ar-SA" sz="1200" b="1" dirty="0"/>
              <a:t>على مسافة </a:t>
            </a:r>
            <a:r>
              <a:rPr lang="ar-SA" sz="1200" b="1" dirty="0" smtClean="0"/>
              <a:t>مناسب</a:t>
            </a:r>
            <a:r>
              <a:rPr lang="ar-OM" sz="1200" b="1" dirty="0" smtClean="0"/>
              <a:t>ة</a:t>
            </a:r>
            <a:r>
              <a:rPr lang="ar-SA" sz="1200" b="1" dirty="0" smtClean="0"/>
              <a:t> </a:t>
            </a:r>
            <a:r>
              <a:rPr lang="ar-OM" sz="1200" b="1" dirty="0" smtClean="0"/>
              <a:t>ل</a:t>
            </a:r>
            <a:r>
              <a:rPr lang="ar-SA" sz="1200" b="1" dirty="0" smtClean="0"/>
              <a:t>لقيادة ال</a:t>
            </a:r>
            <a:r>
              <a:rPr lang="ar-OM" sz="1200" b="1" dirty="0" smtClean="0"/>
              <a:t>وقائية</a:t>
            </a:r>
            <a:r>
              <a:rPr lang="ar-SA" sz="1200" b="1" dirty="0" smtClean="0"/>
              <a:t>.</a:t>
            </a:r>
            <a:endParaRPr lang="en-US" sz="1200" dirty="0"/>
          </a:p>
        </p:txBody>
      </p:sp>
      <p:sp>
        <p:nvSpPr>
          <p:cNvPr id="32774" name="TextBox 10"/>
          <p:cNvSpPr txBox="1">
            <a:spLocks noChangeArrowheads="1"/>
          </p:cNvSpPr>
          <p:nvPr/>
        </p:nvSpPr>
        <p:spPr bwMode="auto">
          <a:xfrm>
            <a:off x="5214938" y="5715000"/>
            <a:ext cx="3929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1200" b="1" dirty="0"/>
              <a:t>4. </a:t>
            </a:r>
            <a:r>
              <a:rPr lang="ar-OM" sz="1200" b="1" dirty="0" smtClean="0"/>
              <a:t>اما اذا وصلت </a:t>
            </a:r>
            <a:r>
              <a:rPr lang="ar-SA" sz="1200" b="1" dirty="0" smtClean="0"/>
              <a:t>قبل </a:t>
            </a:r>
            <a:r>
              <a:rPr lang="ar-SA" sz="1200" b="1" dirty="0"/>
              <a:t>الانتهاء من </a:t>
            </a:r>
            <a:r>
              <a:rPr lang="ar-OM" sz="1200" b="1" dirty="0" smtClean="0"/>
              <a:t>ا</a:t>
            </a:r>
            <a:r>
              <a:rPr lang="ar-SA" sz="1200" b="1" dirty="0" smtClean="0"/>
              <a:t>لعد، </a:t>
            </a:r>
            <a:r>
              <a:rPr lang="ar-OM" sz="1200" b="1" dirty="0" smtClean="0"/>
              <a:t>فانك</a:t>
            </a:r>
            <a:r>
              <a:rPr lang="ar-SA" sz="1200" b="1" dirty="0" smtClean="0"/>
              <a:t> قريب </a:t>
            </a:r>
            <a:r>
              <a:rPr lang="ar-SA" sz="1200" b="1" dirty="0"/>
              <a:t>جدا. تراجع الى الوراء، </a:t>
            </a:r>
            <a:r>
              <a:rPr lang="ar-SA" sz="1200" b="1" dirty="0" smtClean="0"/>
              <a:t>واخت</a:t>
            </a:r>
            <a:r>
              <a:rPr lang="ar-OM" sz="1200" b="1" dirty="0" smtClean="0"/>
              <a:t>ار علامة</a:t>
            </a:r>
            <a:r>
              <a:rPr lang="ar-SA" sz="1200" b="1" dirty="0" smtClean="0"/>
              <a:t> جديدة وا</a:t>
            </a:r>
            <a:r>
              <a:rPr lang="ar-OM" sz="1200" b="1" dirty="0" smtClean="0"/>
              <a:t>بدا بالعد</a:t>
            </a:r>
            <a:r>
              <a:rPr lang="ar-SA" sz="1200" b="1" dirty="0" smtClean="0"/>
              <a:t> </a:t>
            </a:r>
            <a:r>
              <a:rPr lang="ar-SA" sz="1200" b="1" dirty="0"/>
              <a:t>مرة أخرى.</a:t>
            </a:r>
            <a:endParaRPr lang="en-US" sz="1200" dirty="0"/>
          </a:p>
        </p:txBody>
      </p:sp>
      <p:sp>
        <p:nvSpPr>
          <p:cNvPr id="32775" name="TextBox 11"/>
          <p:cNvSpPr txBox="1">
            <a:spLocks noChangeArrowheads="1"/>
          </p:cNvSpPr>
          <p:nvPr/>
        </p:nvSpPr>
        <p:spPr bwMode="auto">
          <a:xfrm>
            <a:off x="5214938" y="2564904"/>
            <a:ext cx="39290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1200" b="1" dirty="0" smtClean="0"/>
              <a:t>ألف </a:t>
            </a:r>
            <a:r>
              <a:rPr lang="ar-SA" sz="1200" b="1" dirty="0"/>
              <a:t>واحد،</a:t>
            </a:r>
          </a:p>
          <a:p>
            <a:pPr algn="r" rtl="1" eaLnBrk="1" hangingPunct="1"/>
            <a:r>
              <a:rPr lang="ar-SA" sz="1200" b="1" dirty="0" smtClean="0"/>
              <a:t>ألف </a:t>
            </a:r>
            <a:r>
              <a:rPr lang="ar-SA" sz="1200" b="1" dirty="0"/>
              <a:t>واثنان </a:t>
            </a:r>
            <a:r>
              <a:rPr lang="ar-SA" sz="1200" b="1" dirty="0" smtClean="0"/>
              <a:t>،</a:t>
            </a:r>
            <a:endParaRPr lang="ar-SA" sz="1200" b="1" dirty="0"/>
          </a:p>
          <a:p>
            <a:pPr algn="r" rtl="1" eaLnBrk="1" hangingPunct="1"/>
            <a:r>
              <a:rPr lang="ar-SA" sz="1200" b="1" dirty="0" smtClean="0"/>
              <a:t>ألف </a:t>
            </a:r>
            <a:r>
              <a:rPr lang="ar-SA" sz="1200" b="1" dirty="0"/>
              <a:t>وثلاثة </a:t>
            </a:r>
            <a:r>
              <a:rPr lang="ar-SA" sz="1200" b="1" dirty="0" smtClean="0"/>
              <a:t>،</a:t>
            </a:r>
            <a:endParaRPr lang="ar-SA" sz="1200" b="1" dirty="0"/>
          </a:p>
          <a:p>
            <a:pPr algn="r" rtl="1" eaLnBrk="1" hangingPunct="1"/>
            <a:r>
              <a:rPr lang="ar-SA" sz="1200" b="1" dirty="0" smtClean="0"/>
              <a:t>ألف وأربعة</a:t>
            </a:r>
            <a:r>
              <a:rPr lang="ar-OM" sz="1200" b="1" dirty="0" smtClean="0"/>
              <a:t> </a:t>
            </a:r>
            <a:r>
              <a:rPr lang="ar-SA" sz="1200" b="1" dirty="0" smtClean="0"/>
              <a:t>"</a:t>
            </a:r>
            <a:endParaRPr lang="ar-SA" sz="1200" b="1" dirty="0"/>
          </a:p>
          <a:p>
            <a:pPr algn="r" rtl="1" eaLnBrk="1" hangingPunct="1"/>
            <a:r>
              <a:rPr lang="ar-SA" sz="1200" b="1" dirty="0"/>
              <a:t>هذا هو أربع ثوان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500188" y="785813"/>
            <a:ext cx="7643812" cy="461962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200"/>
              </a:spcBef>
              <a:defRPr/>
            </a:pPr>
            <a:r>
              <a:rPr lang="ar-SA" sz="2400" b="1" dirty="0"/>
              <a:t>موقف التالي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5001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(10): سيطرة المركبة - على الطريق،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. DIT Module 10_ Vehicle control - out on the road-">
  <a:themeElements>
    <a:clrScheme name="~3319965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~331996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~3319965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10. DIT Module 10_ Vehicle control - out on the road-</Template>
  <TotalTime>117</TotalTime>
  <Words>624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10. DIT Module 10_ Vehicle control - out on the road-</vt:lpstr>
      <vt:lpstr>Modèle par défaut</vt:lpstr>
      <vt:lpstr>تدريب القيادة الوقائية</vt:lpstr>
      <vt:lpstr>DIT الوحدة (10): سيطرة المركبة - على الطريق،</vt:lpstr>
      <vt:lpstr>سائق جيد؟</vt:lpstr>
      <vt:lpstr>Slide 4</vt:lpstr>
      <vt:lpstr>Slide 5</vt:lpstr>
      <vt:lpstr>Slide 6</vt:lpstr>
      <vt:lpstr>Slide 7</vt:lpstr>
      <vt:lpstr>مساعد الفرامل</vt:lpstr>
      <vt:lpstr>Slide 9</vt:lpstr>
      <vt:lpstr>حوار مفتوح للمناقشه                                                        </vt:lpstr>
    </vt:vector>
  </TitlesOfParts>
  <Manager> </Manager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Instructor Training</dc:title>
  <dc:subject> </dc:subject>
  <dc:creator>iman</dc:creator>
  <cp:keywords/>
  <dc:description/>
  <cp:lastModifiedBy>juma</cp:lastModifiedBy>
  <cp:revision>16</cp:revision>
  <dcterms:created xsi:type="dcterms:W3CDTF">2012-05-27T07:05:40Z</dcterms:created>
  <dcterms:modified xsi:type="dcterms:W3CDTF">2012-06-04T18:59:28Z</dcterms:modified>
  <cp:category/>
</cp:coreProperties>
</file>