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650" r:id="rId2"/>
  </p:sldMasterIdLst>
  <p:notesMasterIdLst>
    <p:notesMasterId r:id="rId42"/>
  </p:notesMasterIdLst>
  <p:handoutMasterIdLst>
    <p:handoutMasterId r:id="rId43"/>
  </p:handoutMasterIdLst>
  <p:sldIdLst>
    <p:sldId id="296" r:id="rId3"/>
    <p:sldId id="870" r:id="rId4"/>
    <p:sldId id="917" r:id="rId5"/>
    <p:sldId id="871" r:id="rId6"/>
    <p:sldId id="889" r:id="rId7"/>
    <p:sldId id="913" r:id="rId8"/>
    <p:sldId id="914" r:id="rId9"/>
    <p:sldId id="909" r:id="rId10"/>
    <p:sldId id="910" r:id="rId11"/>
    <p:sldId id="922" r:id="rId12"/>
    <p:sldId id="890" r:id="rId13"/>
    <p:sldId id="891" r:id="rId14"/>
    <p:sldId id="893" r:id="rId15"/>
    <p:sldId id="894" r:id="rId16"/>
    <p:sldId id="895" r:id="rId17"/>
    <p:sldId id="896" r:id="rId18"/>
    <p:sldId id="897" r:id="rId19"/>
    <p:sldId id="925" r:id="rId20"/>
    <p:sldId id="918" r:id="rId21"/>
    <p:sldId id="875" r:id="rId22"/>
    <p:sldId id="876" r:id="rId23"/>
    <p:sldId id="926" r:id="rId24"/>
    <p:sldId id="877" r:id="rId25"/>
    <p:sldId id="920" r:id="rId26"/>
    <p:sldId id="880" r:id="rId27"/>
    <p:sldId id="923" r:id="rId28"/>
    <p:sldId id="928" r:id="rId29"/>
    <p:sldId id="929" r:id="rId30"/>
    <p:sldId id="911" r:id="rId31"/>
    <p:sldId id="927" r:id="rId32"/>
    <p:sldId id="882" r:id="rId33"/>
    <p:sldId id="884" r:id="rId34"/>
    <p:sldId id="885" r:id="rId35"/>
    <p:sldId id="907" r:id="rId36"/>
    <p:sldId id="906" r:id="rId37"/>
    <p:sldId id="908" r:id="rId38"/>
    <p:sldId id="879" r:id="rId39"/>
    <p:sldId id="915" r:id="rId40"/>
    <p:sldId id="930" r:id="rId41"/>
  </p:sldIdLst>
  <p:sldSz cx="9144000" cy="6858000" type="screen4x3"/>
  <p:notesSz cx="6708775" cy="9836150"/>
  <p:defaultTex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5DE"/>
    <a:srgbClr val="591C00"/>
    <a:srgbClr val="C0B9AF"/>
    <a:srgbClr val="BBB1D6"/>
    <a:srgbClr val="005E3C"/>
    <a:srgbClr val="E21808"/>
    <a:srgbClr val="FFFC81"/>
    <a:srgbClr val="5F5F5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75" autoAdjust="0"/>
    <p:restoredTop sz="99831" autoAdjust="0"/>
  </p:normalViewPr>
  <p:slideViewPr>
    <p:cSldViewPr>
      <p:cViewPr>
        <p:scale>
          <a:sx n="80" d="100"/>
          <a:sy n="80" d="100"/>
        </p:scale>
        <p:origin x="-1212"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20"/>
    </p:cViewPr>
  </p:sorterViewPr>
  <p:notesViewPr>
    <p:cSldViewPr>
      <p:cViewPr varScale="1">
        <p:scale>
          <a:sx n="62" d="100"/>
          <a:sy n="62" d="100"/>
        </p:scale>
        <p:origin x="-2118" y="-78"/>
      </p:cViewPr>
      <p:guideLst>
        <p:guide orient="horz" pos="3098"/>
        <p:guide pos="2113"/>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22" name="Rectangle 2"/>
          <p:cNvSpPr>
            <a:spLocks noGrp="1" noChangeArrowheads="1"/>
          </p:cNvSpPr>
          <p:nvPr>
            <p:ph type="hdr" sz="quarter"/>
          </p:nvPr>
        </p:nvSpPr>
        <p:spPr bwMode="auto">
          <a:xfrm>
            <a:off x="0" y="0"/>
            <a:ext cx="2908300" cy="490538"/>
          </a:xfrm>
          <a:prstGeom prst="rect">
            <a:avLst/>
          </a:prstGeom>
          <a:noFill/>
          <a:ln w="9525">
            <a:noFill/>
            <a:miter lim="800000"/>
            <a:headEnd/>
            <a:tailEnd/>
          </a:ln>
          <a:effectLst/>
        </p:spPr>
        <p:txBody>
          <a:bodyPr vert="horz" wrap="square" lIns="87260" tIns="43631" rIns="87260" bIns="43631" numCol="1" anchor="t" anchorCtr="0" compatLnSpc="1">
            <a:prstTxWarp prst="textNoShape">
              <a:avLst/>
            </a:prstTxWarp>
          </a:bodyPr>
          <a:lstStyle>
            <a:lvl1pPr defTabSz="873125">
              <a:defRPr sz="1200">
                <a:latin typeface="Arial" pitchFamily="34" charset="0"/>
                <a:cs typeface="+mn-cs"/>
              </a:defRPr>
            </a:lvl1pPr>
          </a:lstStyle>
          <a:p>
            <a:pPr>
              <a:defRPr/>
            </a:pPr>
            <a:endParaRPr lang="fr-FR"/>
          </a:p>
        </p:txBody>
      </p:sp>
      <p:sp>
        <p:nvSpPr>
          <p:cNvPr id="491523" name="Rectangle 3"/>
          <p:cNvSpPr>
            <a:spLocks noGrp="1" noChangeArrowheads="1"/>
          </p:cNvSpPr>
          <p:nvPr>
            <p:ph type="dt" sz="quarter" idx="1"/>
          </p:nvPr>
        </p:nvSpPr>
        <p:spPr bwMode="auto">
          <a:xfrm>
            <a:off x="3798888" y="0"/>
            <a:ext cx="2908300" cy="490538"/>
          </a:xfrm>
          <a:prstGeom prst="rect">
            <a:avLst/>
          </a:prstGeom>
          <a:noFill/>
          <a:ln w="9525">
            <a:noFill/>
            <a:miter lim="800000"/>
            <a:headEnd/>
            <a:tailEnd/>
          </a:ln>
          <a:effectLst/>
        </p:spPr>
        <p:txBody>
          <a:bodyPr vert="horz" wrap="square" lIns="87260" tIns="43631" rIns="87260" bIns="43631" numCol="1" anchor="t" anchorCtr="0" compatLnSpc="1">
            <a:prstTxWarp prst="textNoShape">
              <a:avLst/>
            </a:prstTxWarp>
          </a:bodyPr>
          <a:lstStyle>
            <a:lvl1pPr algn="r" defTabSz="873125">
              <a:defRPr sz="1200">
                <a:latin typeface="Arial" pitchFamily="34" charset="0"/>
                <a:cs typeface="+mn-cs"/>
              </a:defRPr>
            </a:lvl1pPr>
          </a:lstStyle>
          <a:p>
            <a:pPr>
              <a:defRPr/>
            </a:pPr>
            <a:endParaRPr lang="fr-FR"/>
          </a:p>
        </p:txBody>
      </p:sp>
      <p:sp>
        <p:nvSpPr>
          <p:cNvPr id="491524" name="Rectangle 4"/>
          <p:cNvSpPr>
            <a:spLocks noGrp="1" noChangeArrowheads="1"/>
          </p:cNvSpPr>
          <p:nvPr>
            <p:ph type="ftr" sz="quarter" idx="2"/>
          </p:nvPr>
        </p:nvSpPr>
        <p:spPr bwMode="auto">
          <a:xfrm>
            <a:off x="0" y="9344025"/>
            <a:ext cx="2908300" cy="490538"/>
          </a:xfrm>
          <a:prstGeom prst="rect">
            <a:avLst/>
          </a:prstGeom>
          <a:noFill/>
          <a:ln w="9525">
            <a:noFill/>
            <a:miter lim="800000"/>
            <a:headEnd/>
            <a:tailEnd/>
          </a:ln>
          <a:effectLst/>
        </p:spPr>
        <p:txBody>
          <a:bodyPr vert="horz" wrap="square" lIns="87260" tIns="43631" rIns="87260" bIns="43631" numCol="1" anchor="b" anchorCtr="0" compatLnSpc="1">
            <a:prstTxWarp prst="textNoShape">
              <a:avLst/>
            </a:prstTxWarp>
          </a:bodyPr>
          <a:lstStyle>
            <a:lvl1pPr defTabSz="873125">
              <a:defRPr sz="1200">
                <a:latin typeface="Arial" pitchFamily="34" charset="0"/>
                <a:cs typeface="+mn-cs"/>
              </a:defRPr>
            </a:lvl1pPr>
          </a:lstStyle>
          <a:p>
            <a:pPr>
              <a:defRPr/>
            </a:pPr>
            <a:endParaRPr lang="fr-FR"/>
          </a:p>
        </p:txBody>
      </p:sp>
      <p:sp>
        <p:nvSpPr>
          <p:cNvPr id="491525" name="Rectangle 5"/>
          <p:cNvSpPr>
            <a:spLocks noGrp="1" noChangeArrowheads="1"/>
          </p:cNvSpPr>
          <p:nvPr>
            <p:ph type="sldNum" sz="quarter" idx="3"/>
          </p:nvPr>
        </p:nvSpPr>
        <p:spPr bwMode="auto">
          <a:xfrm>
            <a:off x="3798888" y="9344025"/>
            <a:ext cx="2908300" cy="490538"/>
          </a:xfrm>
          <a:prstGeom prst="rect">
            <a:avLst/>
          </a:prstGeom>
          <a:noFill/>
          <a:ln w="9525">
            <a:noFill/>
            <a:miter lim="800000"/>
            <a:headEnd/>
            <a:tailEnd/>
          </a:ln>
          <a:effectLst/>
        </p:spPr>
        <p:txBody>
          <a:bodyPr vert="horz" wrap="square" lIns="87260" tIns="43631" rIns="87260" bIns="43631" numCol="1" anchor="b" anchorCtr="0" compatLnSpc="1">
            <a:prstTxWarp prst="textNoShape">
              <a:avLst/>
            </a:prstTxWarp>
          </a:bodyPr>
          <a:lstStyle>
            <a:lvl1pPr algn="r" defTabSz="873125">
              <a:defRPr sz="1200">
                <a:latin typeface="Arial" pitchFamily="34" charset="0"/>
                <a:cs typeface="+mn-cs"/>
              </a:defRPr>
            </a:lvl1pPr>
          </a:lstStyle>
          <a:p>
            <a:pPr>
              <a:defRPr/>
            </a:pPr>
            <a:fld id="{7297DE21-FDEB-4BD1-ACB8-BFB60BB7DB4E}" type="slidenum">
              <a:rPr lang="fr-FR"/>
              <a:pPr>
                <a:defRPr/>
              </a:pPr>
              <a:t>‹#›</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08300" cy="490538"/>
          </a:xfrm>
          <a:prstGeom prst="rect">
            <a:avLst/>
          </a:prstGeom>
          <a:noFill/>
          <a:ln w="9525">
            <a:noFill/>
            <a:miter lim="800000"/>
            <a:headEnd/>
            <a:tailEnd/>
          </a:ln>
          <a:effectLst/>
        </p:spPr>
        <p:txBody>
          <a:bodyPr vert="horz" wrap="square" lIns="87260" tIns="43631" rIns="87260" bIns="43631" numCol="1" anchor="t" anchorCtr="0" compatLnSpc="1">
            <a:prstTxWarp prst="textNoShape">
              <a:avLst/>
            </a:prstTxWarp>
          </a:bodyPr>
          <a:lstStyle>
            <a:lvl1pPr defTabSz="873125">
              <a:defRPr sz="1200">
                <a:latin typeface="Arial" pitchFamily="34" charset="0"/>
                <a:cs typeface="+mn-cs"/>
              </a:defRPr>
            </a:lvl1pPr>
          </a:lstStyle>
          <a:p>
            <a:pPr>
              <a:defRPr/>
            </a:pPr>
            <a:endParaRPr lang="fr-FR"/>
          </a:p>
        </p:txBody>
      </p:sp>
      <p:sp>
        <p:nvSpPr>
          <p:cNvPr id="20483" name="Rectangle 3"/>
          <p:cNvSpPr>
            <a:spLocks noGrp="1" noChangeArrowheads="1"/>
          </p:cNvSpPr>
          <p:nvPr>
            <p:ph type="dt" idx="1"/>
          </p:nvPr>
        </p:nvSpPr>
        <p:spPr bwMode="auto">
          <a:xfrm>
            <a:off x="3798888" y="0"/>
            <a:ext cx="2908300" cy="490538"/>
          </a:xfrm>
          <a:prstGeom prst="rect">
            <a:avLst/>
          </a:prstGeom>
          <a:noFill/>
          <a:ln w="9525">
            <a:noFill/>
            <a:miter lim="800000"/>
            <a:headEnd/>
            <a:tailEnd/>
          </a:ln>
          <a:effectLst/>
        </p:spPr>
        <p:txBody>
          <a:bodyPr vert="horz" wrap="square" lIns="87260" tIns="43631" rIns="87260" bIns="43631" numCol="1" anchor="t" anchorCtr="0" compatLnSpc="1">
            <a:prstTxWarp prst="textNoShape">
              <a:avLst/>
            </a:prstTxWarp>
          </a:bodyPr>
          <a:lstStyle>
            <a:lvl1pPr algn="r" defTabSz="873125">
              <a:defRPr sz="1200">
                <a:latin typeface="Arial" pitchFamily="34" charset="0"/>
                <a:cs typeface="+mn-cs"/>
              </a:defRPr>
            </a:lvl1pPr>
          </a:lstStyle>
          <a:p>
            <a:pPr>
              <a:defRPr/>
            </a:pPr>
            <a:endParaRPr lang="fr-FR"/>
          </a:p>
        </p:txBody>
      </p:sp>
      <p:sp>
        <p:nvSpPr>
          <p:cNvPr id="55300" name="Rectangle 4"/>
          <p:cNvSpPr>
            <a:spLocks noGrp="1" noRot="1" noChangeAspect="1" noChangeArrowheads="1" noTextEdit="1"/>
          </p:cNvSpPr>
          <p:nvPr>
            <p:ph type="sldImg" idx="2"/>
          </p:nvPr>
        </p:nvSpPr>
        <p:spPr bwMode="auto">
          <a:xfrm>
            <a:off x="896938" y="738188"/>
            <a:ext cx="4916487" cy="3687762"/>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671513" y="4672013"/>
            <a:ext cx="5365750" cy="4425950"/>
          </a:xfrm>
          <a:prstGeom prst="rect">
            <a:avLst/>
          </a:prstGeom>
          <a:noFill/>
          <a:ln w="9525">
            <a:noFill/>
            <a:miter lim="800000"/>
            <a:headEnd/>
            <a:tailEnd/>
          </a:ln>
          <a:effectLst/>
        </p:spPr>
        <p:txBody>
          <a:bodyPr vert="horz" wrap="square" lIns="87260" tIns="43631" rIns="87260" bIns="43631"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20486" name="Rectangle 6"/>
          <p:cNvSpPr>
            <a:spLocks noGrp="1" noChangeArrowheads="1"/>
          </p:cNvSpPr>
          <p:nvPr>
            <p:ph type="ftr" sz="quarter" idx="4"/>
          </p:nvPr>
        </p:nvSpPr>
        <p:spPr bwMode="auto">
          <a:xfrm>
            <a:off x="0" y="9344025"/>
            <a:ext cx="2908300" cy="490538"/>
          </a:xfrm>
          <a:prstGeom prst="rect">
            <a:avLst/>
          </a:prstGeom>
          <a:noFill/>
          <a:ln w="9525">
            <a:noFill/>
            <a:miter lim="800000"/>
            <a:headEnd/>
            <a:tailEnd/>
          </a:ln>
          <a:effectLst/>
        </p:spPr>
        <p:txBody>
          <a:bodyPr vert="horz" wrap="square" lIns="87260" tIns="43631" rIns="87260" bIns="43631" numCol="1" anchor="b" anchorCtr="0" compatLnSpc="1">
            <a:prstTxWarp prst="textNoShape">
              <a:avLst/>
            </a:prstTxWarp>
          </a:bodyPr>
          <a:lstStyle>
            <a:lvl1pPr defTabSz="873125">
              <a:defRPr sz="1200">
                <a:latin typeface="Arial" pitchFamily="34" charset="0"/>
                <a:cs typeface="+mn-cs"/>
              </a:defRPr>
            </a:lvl1pPr>
          </a:lstStyle>
          <a:p>
            <a:pPr>
              <a:defRPr/>
            </a:pPr>
            <a:endParaRPr lang="fr-FR"/>
          </a:p>
        </p:txBody>
      </p:sp>
      <p:sp>
        <p:nvSpPr>
          <p:cNvPr id="20487" name="Rectangle 7"/>
          <p:cNvSpPr>
            <a:spLocks noGrp="1" noChangeArrowheads="1"/>
          </p:cNvSpPr>
          <p:nvPr>
            <p:ph type="sldNum" sz="quarter" idx="5"/>
          </p:nvPr>
        </p:nvSpPr>
        <p:spPr bwMode="auto">
          <a:xfrm>
            <a:off x="3798888" y="9344025"/>
            <a:ext cx="2908300" cy="490538"/>
          </a:xfrm>
          <a:prstGeom prst="rect">
            <a:avLst/>
          </a:prstGeom>
          <a:noFill/>
          <a:ln w="9525">
            <a:noFill/>
            <a:miter lim="800000"/>
            <a:headEnd/>
            <a:tailEnd/>
          </a:ln>
          <a:effectLst/>
        </p:spPr>
        <p:txBody>
          <a:bodyPr vert="horz" wrap="square" lIns="87260" tIns="43631" rIns="87260" bIns="43631" numCol="1" anchor="b" anchorCtr="0" compatLnSpc="1">
            <a:prstTxWarp prst="textNoShape">
              <a:avLst/>
            </a:prstTxWarp>
          </a:bodyPr>
          <a:lstStyle>
            <a:lvl1pPr algn="r" defTabSz="873125">
              <a:defRPr sz="1200">
                <a:latin typeface="Arial" pitchFamily="34" charset="0"/>
                <a:cs typeface="+mn-cs"/>
              </a:defRPr>
            </a:lvl1pPr>
          </a:lstStyle>
          <a:p>
            <a:pPr>
              <a:defRPr/>
            </a:pPr>
            <a:fld id="{8CE7D30D-75CF-45C9-9EFD-1FB099147B1E}" type="slidenum">
              <a:rPr lang="fr-FR"/>
              <a:pPr>
                <a:defRPr/>
              </a:pPr>
              <a:t>‹#›</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AA6D6E6B-4656-4493-9A67-A47AC3175205}" type="slidenum">
              <a:rPr lang="fr-FR" smtClean="0"/>
              <a:pPr/>
              <a:t>1</a:t>
            </a:fld>
            <a:endParaRPr lang="fr-FR"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2E527EB9-FEEE-4A17-A574-BFF5C77E5174}" type="slidenum">
              <a:rPr lang="en-US" smtClean="0"/>
              <a:pPr/>
              <a:t>10</a:t>
            </a:fld>
            <a:endParaRPr lang="en-US" smtClean="0"/>
          </a:p>
        </p:txBody>
      </p:sp>
      <p:sp>
        <p:nvSpPr>
          <p:cNvPr id="65539" name="Rectangle 2"/>
          <p:cNvSpPr>
            <a:spLocks noGrp="1" noRot="1" noChangeAspect="1" noChangeArrowheads="1" noTextEdit="1"/>
          </p:cNvSpPr>
          <p:nvPr>
            <p:ph type="sldImg"/>
          </p:nvPr>
        </p:nvSpPr>
        <p:spPr>
          <a:xfrm>
            <a:off x="868363" y="723900"/>
            <a:ext cx="4972050" cy="3730625"/>
          </a:xfrm>
          <a:ln w="12700" cap="flat">
            <a:solidFill>
              <a:schemeClr val="tx1"/>
            </a:solidFill>
          </a:ln>
        </p:spPr>
      </p:sp>
      <p:sp>
        <p:nvSpPr>
          <p:cNvPr id="65540" name="Rectangle 3"/>
          <p:cNvSpPr>
            <a:spLocks noGrp="1" noChangeArrowheads="1"/>
          </p:cNvSpPr>
          <p:nvPr>
            <p:ph type="body" idx="1"/>
          </p:nvPr>
        </p:nvSpPr>
        <p:spPr>
          <a:xfrm>
            <a:off x="884238" y="4689475"/>
            <a:ext cx="4940300" cy="4430713"/>
          </a:xfrm>
          <a:noFill/>
          <a:ln/>
        </p:spPr>
        <p:txBody>
          <a:bodyPr lIns="92464" tIns="47015" rIns="92464" bIns="47015"/>
          <a:lstStyle/>
          <a:p>
            <a:r>
              <a:rPr lang="en-AU" i="1" smtClean="0"/>
              <a:t>Explain that intersections are prime locations for hazards and therefore accidents.</a:t>
            </a:r>
          </a:p>
          <a:p>
            <a:endParaRPr lang="en-AU" i="1" smtClean="0"/>
          </a:p>
          <a:p>
            <a:r>
              <a:rPr lang="en-AU" i="1" smtClean="0"/>
              <a:t>Cover the points listed and pay attention to ensuring that your intentions are clearly displayed and communicated with others. </a:t>
            </a:r>
          </a:p>
          <a:p>
            <a:endParaRPr lang="en-AU" i="1" smtClean="0"/>
          </a:p>
          <a:p>
            <a:endParaRPr lang="en-US" i="1"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385EDC50-DF38-43CE-90BA-767D7385FD72}" type="slidenum">
              <a:rPr lang="en-US" smtClean="0"/>
              <a:pPr/>
              <a:t>11</a:t>
            </a:fld>
            <a:endParaRPr lang="en-US" smtClean="0"/>
          </a:p>
        </p:txBody>
      </p:sp>
      <p:sp>
        <p:nvSpPr>
          <p:cNvPr id="66563" name="Rectangle 2"/>
          <p:cNvSpPr>
            <a:spLocks noGrp="1" noRot="1" noChangeAspect="1" noChangeArrowheads="1" noTextEdit="1"/>
          </p:cNvSpPr>
          <p:nvPr>
            <p:ph type="sldImg"/>
          </p:nvPr>
        </p:nvSpPr>
        <p:spPr>
          <a:xfrm>
            <a:off x="868363" y="723900"/>
            <a:ext cx="4972050" cy="3730625"/>
          </a:xfrm>
          <a:ln w="12700" cap="flat">
            <a:solidFill>
              <a:schemeClr val="tx1"/>
            </a:solidFill>
          </a:ln>
        </p:spPr>
      </p:sp>
      <p:sp>
        <p:nvSpPr>
          <p:cNvPr id="66564" name="Rectangle 3"/>
          <p:cNvSpPr>
            <a:spLocks noGrp="1" noChangeArrowheads="1"/>
          </p:cNvSpPr>
          <p:nvPr>
            <p:ph type="body" idx="1"/>
          </p:nvPr>
        </p:nvSpPr>
        <p:spPr>
          <a:xfrm>
            <a:off x="884238" y="4689475"/>
            <a:ext cx="4940300" cy="4430713"/>
          </a:xfrm>
          <a:noFill/>
          <a:ln/>
        </p:spPr>
        <p:txBody>
          <a:bodyPr lIns="92464" tIns="47015" rIns="92464" bIns="47015"/>
          <a:lstStyle/>
          <a:p>
            <a:r>
              <a:rPr lang="en-AU" i="1" smtClean="0"/>
              <a:t>Explain that intersections are prime locations for hazards and therefore accidents.</a:t>
            </a:r>
          </a:p>
          <a:p>
            <a:endParaRPr lang="en-AU" i="1" smtClean="0"/>
          </a:p>
          <a:p>
            <a:r>
              <a:rPr lang="en-AU" i="1" smtClean="0"/>
              <a:t>Cover the points listed and pay attention to ensuring that your intentions are clearly displayed and communicated with others. </a:t>
            </a:r>
          </a:p>
          <a:p>
            <a:endParaRPr lang="en-AU" i="1" smtClean="0"/>
          </a:p>
          <a:p>
            <a:endParaRPr lang="en-US" i="1"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FF58A7D6-2FD2-4B16-B4F4-9541B9353CA8}" type="slidenum">
              <a:rPr lang="en-US" smtClean="0"/>
              <a:pPr/>
              <a:t>12</a:t>
            </a:fld>
            <a:endParaRPr lang="en-US" smtClean="0"/>
          </a:p>
        </p:txBody>
      </p:sp>
      <p:sp>
        <p:nvSpPr>
          <p:cNvPr id="67587" name="Rectangle 2"/>
          <p:cNvSpPr>
            <a:spLocks noGrp="1" noRot="1" noChangeAspect="1" noChangeArrowheads="1" noTextEdit="1"/>
          </p:cNvSpPr>
          <p:nvPr>
            <p:ph type="sldImg"/>
          </p:nvPr>
        </p:nvSpPr>
        <p:spPr>
          <a:xfrm>
            <a:off x="868363" y="723900"/>
            <a:ext cx="4972050" cy="3730625"/>
          </a:xfrm>
          <a:ln w="12700" cap="flat">
            <a:solidFill>
              <a:schemeClr val="tx1"/>
            </a:solidFill>
          </a:ln>
        </p:spPr>
      </p:sp>
      <p:sp>
        <p:nvSpPr>
          <p:cNvPr id="67588" name="Rectangle 3"/>
          <p:cNvSpPr>
            <a:spLocks noGrp="1" noChangeArrowheads="1"/>
          </p:cNvSpPr>
          <p:nvPr>
            <p:ph type="body" idx="1"/>
          </p:nvPr>
        </p:nvSpPr>
        <p:spPr>
          <a:xfrm>
            <a:off x="884238" y="4689475"/>
            <a:ext cx="4940300" cy="4430713"/>
          </a:xfrm>
          <a:noFill/>
          <a:ln/>
        </p:spPr>
        <p:txBody>
          <a:bodyPr lIns="92464" tIns="47015" rIns="92464" bIns="47015"/>
          <a:lstStyle/>
          <a:p>
            <a:endParaRPr lang="en-US" i="1" smtClean="0"/>
          </a:p>
          <a:p>
            <a:r>
              <a:rPr lang="en-US" i="1" smtClean="0"/>
              <a:t>Many people out drive the range of their headlights at night.</a:t>
            </a:r>
          </a:p>
          <a:p>
            <a:endParaRPr lang="en-US" i="1" smtClean="0"/>
          </a:p>
          <a:p>
            <a:r>
              <a:rPr lang="en-US" i="1" smtClean="0"/>
              <a:t>Most modern headlights reach out with effective light for about 100 to 120 metres ahead. This means we should not drive at more than about 100 km/h at night on standard headlights.</a:t>
            </a:r>
          </a:p>
          <a:p>
            <a:endParaRPr lang="en-US" i="1" smtClean="0"/>
          </a:p>
          <a:p>
            <a:r>
              <a:rPr lang="en-US" i="1" smtClean="0"/>
              <a:t>The effective range of the headlights is the distance ahead you can see a dark object on the road and  not how far ahead you can see something light or reflective.</a:t>
            </a:r>
          </a:p>
          <a:p>
            <a:endParaRPr lang="en-US" i="1"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4AFC9867-4D7D-4868-8644-37A0CD206702}" type="slidenum">
              <a:rPr lang="en-US" smtClean="0"/>
              <a:pPr/>
              <a:t>13</a:t>
            </a:fld>
            <a:endParaRPr lang="en-US" smtClean="0"/>
          </a:p>
        </p:txBody>
      </p:sp>
      <p:sp>
        <p:nvSpPr>
          <p:cNvPr id="68611" name="Rectangle 2"/>
          <p:cNvSpPr>
            <a:spLocks noGrp="1" noRot="1" noChangeAspect="1" noChangeArrowheads="1" noTextEdit="1"/>
          </p:cNvSpPr>
          <p:nvPr>
            <p:ph type="sldImg"/>
          </p:nvPr>
        </p:nvSpPr>
        <p:spPr>
          <a:xfrm>
            <a:off x="868363" y="723900"/>
            <a:ext cx="4972050" cy="3730625"/>
          </a:xfrm>
          <a:ln w="12700" cap="flat">
            <a:solidFill>
              <a:schemeClr val="tx1"/>
            </a:solidFill>
          </a:ln>
        </p:spPr>
      </p:sp>
      <p:sp>
        <p:nvSpPr>
          <p:cNvPr id="68612" name="Rectangle 3"/>
          <p:cNvSpPr>
            <a:spLocks noGrp="1" noChangeArrowheads="1"/>
          </p:cNvSpPr>
          <p:nvPr>
            <p:ph type="body" idx="1"/>
          </p:nvPr>
        </p:nvSpPr>
        <p:spPr>
          <a:xfrm>
            <a:off x="884238" y="4689475"/>
            <a:ext cx="4940300" cy="4430713"/>
          </a:xfrm>
          <a:noFill/>
          <a:ln/>
        </p:spPr>
        <p:txBody>
          <a:bodyPr lIns="92464" tIns="47015" rIns="92464" bIns="47015"/>
          <a:lstStyle/>
          <a:p>
            <a:pPr>
              <a:spcBef>
                <a:spcPct val="0"/>
              </a:spcBef>
            </a:pPr>
            <a:r>
              <a:rPr lang="en-AU" i="1" smtClean="0"/>
              <a:t>Explain that we must get the complete picture. Not only in front, but from all angles.</a:t>
            </a:r>
          </a:p>
          <a:p>
            <a:pPr>
              <a:spcBef>
                <a:spcPct val="0"/>
              </a:spcBef>
            </a:pPr>
            <a:endParaRPr lang="en-AU" i="1" smtClean="0"/>
          </a:p>
          <a:p>
            <a:pPr>
              <a:spcBef>
                <a:spcPct val="0"/>
              </a:spcBef>
            </a:pPr>
            <a:r>
              <a:rPr lang="en-AU" i="1" smtClean="0"/>
              <a:t>Ask the question about what may be happening on this road</a:t>
            </a:r>
          </a:p>
          <a:p>
            <a:pPr>
              <a:spcBef>
                <a:spcPct val="0"/>
              </a:spcBef>
            </a:pPr>
            <a:endParaRPr lang="en-AU" i="1" smtClean="0"/>
          </a:p>
          <a:p>
            <a:pPr>
              <a:spcBef>
                <a:spcPct val="0"/>
              </a:spcBef>
            </a:pPr>
            <a:endParaRPr lang="en-AU" i="1" smtClean="0"/>
          </a:p>
          <a:p>
            <a:pPr>
              <a:spcBef>
                <a:spcPct val="0"/>
              </a:spcBef>
            </a:pPr>
            <a:r>
              <a:rPr lang="en-AU" i="1" smtClean="0"/>
              <a:t>The tell-tale signs of road works include witches hat and tyre marks that have driven through a newly  tared surface.</a:t>
            </a:r>
            <a:endParaRPr lang="en-US" i="1" smtClean="0"/>
          </a:p>
          <a:p>
            <a:pPr>
              <a:spcBef>
                <a:spcPct val="0"/>
              </a:spcBef>
            </a:pPr>
            <a:endParaRPr lang="en-AU" i="1" smtClean="0"/>
          </a:p>
          <a:p>
            <a:pPr>
              <a:spcBef>
                <a:spcPct val="0"/>
              </a:spcBef>
            </a:pPr>
            <a:endParaRPr lang="en-AU" i="1" smtClean="0"/>
          </a:p>
          <a:p>
            <a:pPr>
              <a:spcBef>
                <a:spcPct val="0"/>
              </a:spcBef>
            </a:pPr>
            <a:r>
              <a:rPr lang="en-AU" i="1" smtClean="0"/>
              <a:t>Get responses as to what they may have seen 50 metres before the photo was taken</a:t>
            </a:r>
          </a:p>
          <a:p>
            <a:pPr>
              <a:spcBef>
                <a:spcPct val="0"/>
              </a:spcBef>
            </a:pPr>
            <a:endParaRPr lang="en-US" i="1"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3847B52D-49EC-484B-B412-AFF9E0B02AF2}" type="slidenum">
              <a:rPr lang="en-US" smtClean="0"/>
              <a:pPr/>
              <a:t>14</a:t>
            </a:fld>
            <a:endParaRPr lang="en-US" smtClean="0"/>
          </a:p>
        </p:txBody>
      </p:sp>
      <p:sp>
        <p:nvSpPr>
          <p:cNvPr id="69635" name="Rectangle 2"/>
          <p:cNvSpPr>
            <a:spLocks noGrp="1" noRot="1" noChangeAspect="1" noChangeArrowheads="1" noTextEdit="1"/>
          </p:cNvSpPr>
          <p:nvPr>
            <p:ph type="sldImg"/>
          </p:nvPr>
        </p:nvSpPr>
        <p:spPr>
          <a:xfrm>
            <a:off x="868363" y="723900"/>
            <a:ext cx="4972050" cy="3730625"/>
          </a:xfrm>
          <a:ln w="12700" cap="flat">
            <a:solidFill>
              <a:schemeClr val="tx1"/>
            </a:solidFill>
          </a:ln>
        </p:spPr>
      </p:sp>
      <p:sp>
        <p:nvSpPr>
          <p:cNvPr id="69636" name="Rectangle 3"/>
          <p:cNvSpPr>
            <a:spLocks noGrp="1" noChangeArrowheads="1"/>
          </p:cNvSpPr>
          <p:nvPr>
            <p:ph type="body" idx="1"/>
          </p:nvPr>
        </p:nvSpPr>
        <p:spPr>
          <a:xfrm>
            <a:off x="884238" y="4689475"/>
            <a:ext cx="4940300" cy="4430713"/>
          </a:xfrm>
          <a:noFill/>
          <a:ln/>
        </p:spPr>
        <p:txBody>
          <a:bodyPr lIns="92464" tIns="47015" rIns="92464" bIns="47015"/>
          <a:lstStyle/>
          <a:p>
            <a:pPr>
              <a:spcBef>
                <a:spcPct val="0"/>
              </a:spcBef>
            </a:pPr>
            <a:endParaRPr lang="en-US" i="1" smtClean="0"/>
          </a:p>
          <a:p>
            <a:pPr>
              <a:spcBef>
                <a:spcPct val="0"/>
              </a:spcBef>
            </a:pPr>
            <a:r>
              <a:rPr lang="en-AU" i="1" smtClean="0"/>
              <a:t>The responses may have included road works. But ask for specific hazards that may be encountered.</a:t>
            </a:r>
          </a:p>
          <a:p>
            <a:pPr>
              <a:spcBef>
                <a:spcPct val="0"/>
              </a:spcBef>
            </a:pPr>
            <a:endParaRPr lang="en-AU" i="1" smtClean="0"/>
          </a:p>
          <a:p>
            <a:pPr>
              <a:spcBef>
                <a:spcPct val="0"/>
              </a:spcBef>
            </a:pPr>
            <a:r>
              <a:rPr lang="en-AU" i="1" smtClean="0"/>
              <a:t>Some issues could be</a:t>
            </a:r>
          </a:p>
          <a:p>
            <a:pPr>
              <a:spcBef>
                <a:spcPct val="0"/>
              </a:spcBef>
            </a:pPr>
            <a:r>
              <a:rPr lang="en-AU" i="1" smtClean="0"/>
              <a:t>machinery,</a:t>
            </a:r>
          </a:p>
          <a:p>
            <a:pPr>
              <a:spcBef>
                <a:spcPct val="0"/>
              </a:spcBef>
            </a:pPr>
            <a:r>
              <a:rPr lang="en-AU" i="1" smtClean="0"/>
              <a:t>workers, </a:t>
            </a:r>
          </a:p>
          <a:p>
            <a:pPr>
              <a:spcBef>
                <a:spcPct val="0"/>
              </a:spcBef>
            </a:pPr>
            <a:r>
              <a:rPr lang="en-AU" i="1" smtClean="0"/>
              <a:t>slow moving vehicles,</a:t>
            </a:r>
          </a:p>
          <a:p>
            <a:pPr>
              <a:spcBef>
                <a:spcPct val="0"/>
              </a:spcBef>
            </a:pPr>
            <a:r>
              <a:rPr lang="en-AU" i="1" smtClean="0"/>
              <a:t>merging traffic </a:t>
            </a:r>
          </a:p>
          <a:p>
            <a:pPr>
              <a:spcBef>
                <a:spcPct val="0"/>
              </a:spcBef>
            </a:pPr>
            <a:r>
              <a:rPr lang="en-AU" i="1" smtClean="0"/>
              <a:t>Construction debris, </a:t>
            </a:r>
          </a:p>
          <a:p>
            <a:pPr>
              <a:spcBef>
                <a:spcPct val="0"/>
              </a:spcBef>
            </a:pPr>
            <a:r>
              <a:rPr lang="en-AU" i="1" smtClean="0"/>
              <a:t>loose stones, </a:t>
            </a:r>
          </a:p>
          <a:p>
            <a:pPr>
              <a:spcBef>
                <a:spcPct val="0"/>
              </a:spcBef>
            </a:pPr>
            <a:r>
              <a:rPr lang="en-AU" i="1" smtClean="0"/>
              <a:t>no lines </a:t>
            </a:r>
          </a:p>
          <a:p>
            <a:pPr>
              <a:spcBef>
                <a:spcPct val="0"/>
              </a:spcBef>
            </a:pPr>
            <a:r>
              <a:rPr lang="en-AU" i="1" smtClean="0"/>
              <a:t>	</a:t>
            </a:r>
            <a:endParaRPr lang="en-US" i="1" smtClean="0"/>
          </a:p>
          <a:p>
            <a:pPr>
              <a:spcBef>
                <a:spcPct val="0"/>
              </a:spcBef>
            </a:pPr>
            <a:endParaRPr lang="en-US" i="1" smtClean="0"/>
          </a:p>
          <a:p>
            <a:pPr>
              <a:spcBef>
                <a:spcPct val="0"/>
              </a:spcBef>
            </a:pPr>
            <a:r>
              <a:rPr lang="en-US" i="1" smtClean="0"/>
              <a:t>We must always be getting the complete picture as the situation around </a:t>
            </a:r>
          </a:p>
          <a:p>
            <a:pPr>
              <a:spcBef>
                <a:spcPct val="0"/>
              </a:spcBef>
            </a:pPr>
            <a:r>
              <a:rPr lang="en-US" i="1" smtClean="0"/>
              <a:t>us can change so quickly.</a:t>
            </a:r>
          </a:p>
          <a:p>
            <a:pPr>
              <a:spcBef>
                <a:spcPct val="0"/>
              </a:spcBef>
            </a:pPr>
            <a:endParaRPr lang="en-US" i="1"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A76789F2-B183-476A-A91B-D86DFE57773B}" type="slidenum">
              <a:rPr lang="en-US" smtClean="0"/>
              <a:pPr/>
              <a:t>15</a:t>
            </a:fld>
            <a:endParaRPr lang="en-US" smtClean="0"/>
          </a:p>
        </p:txBody>
      </p:sp>
      <p:sp>
        <p:nvSpPr>
          <p:cNvPr id="70659" name="Rectangle 2"/>
          <p:cNvSpPr>
            <a:spLocks noGrp="1" noRot="1" noChangeAspect="1" noChangeArrowheads="1" noTextEdit="1"/>
          </p:cNvSpPr>
          <p:nvPr>
            <p:ph type="sldImg"/>
          </p:nvPr>
        </p:nvSpPr>
        <p:spPr>
          <a:xfrm>
            <a:off x="868363" y="723900"/>
            <a:ext cx="4972050" cy="3730625"/>
          </a:xfrm>
          <a:ln w="12700" cap="flat">
            <a:solidFill>
              <a:schemeClr val="tx1"/>
            </a:solidFill>
          </a:ln>
        </p:spPr>
      </p:sp>
      <p:sp>
        <p:nvSpPr>
          <p:cNvPr id="70660" name="Rectangle 3"/>
          <p:cNvSpPr>
            <a:spLocks noGrp="1" noChangeArrowheads="1"/>
          </p:cNvSpPr>
          <p:nvPr>
            <p:ph type="body" idx="1"/>
          </p:nvPr>
        </p:nvSpPr>
        <p:spPr>
          <a:xfrm>
            <a:off x="884238" y="4689475"/>
            <a:ext cx="4940300" cy="4430713"/>
          </a:xfrm>
          <a:noFill/>
          <a:ln/>
        </p:spPr>
        <p:txBody>
          <a:bodyPr lIns="92464" tIns="47015" rIns="92464" bIns="47015"/>
          <a:lstStyle/>
          <a:p>
            <a:pPr>
              <a:spcBef>
                <a:spcPct val="0"/>
              </a:spcBef>
            </a:pPr>
            <a:endParaRPr lang="en-US" smtClean="0"/>
          </a:p>
          <a:p>
            <a:pPr>
              <a:spcBef>
                <a:spcPct val="0"/>
              </a:spcBef>
            </a:pPr>
            <a:r>
              <a:rPr lang="en-US" i="1" smtClean="0"/>
              <a:t>Read the information on the slide and then ask.</a:t>
            </a:r>
          </a:p>
          <a:p>
            <a:pPr>
              <a:spcBef>
                <a:spcPct val="0"/>
              </a:spcBef>
            </a:pPr>
            <a:endParaRPr lang="en-US" i="1" smtClean="0"/>
          </a:p>
          <a:p>
            <a:pPr>
              <a:spcBef>
                <a:spcPct val="0"/>
              </a:spcBef>
            </a:pPr>
            <a:r>
              <a:rPr lang="en-US" i="1" smtClean="0"/>
              <a:t>What else may contribute to the reaction time?</a:t>
            </a:r>
          </a:p>
          <a:p>
            <a:pPr>
              <a:spcBef>
                <a:spcPct val="0"/>
              </a:spcBef>
            </a:pPr>
            <a:endParaRPr lang="en-US" i="1" smtClean="0"/>
          </a:p>
          <a:p>
            <a:pPr>
              <a:spcBef>
                <a:spcPct val="0"/>
              </a:spcBef>
            </a:pPr>
            <a:r>
              <a:rPr lang="en-US" i="1" smtClean="0"/>
              <a:t>Answers could include</a:t>
            </a:r>
          </a:p>
          <a:p>
            <a:pPr>
              <a:spcBef>
                <a:spcPct val="0"/>
              </a:spcBef>
            </a:pPr>
            <a:endParaRPr lang="en-US" i="1" smtClean="0"/>
          </a:p>
          <a:p>
            <a:pPr>
              <a:spcBef>
                <a:spcPct val="0"/>
              </a:spcBef>
            </a:pPr>
            <a:r>
              <a:rPr lang="en-US" i="1" smtClean="0"/>
              <a:t>Weather	vehicle condition	</a:t>
            </a:r>
          </a:p>
          <a:p>
            <a:pPr>
              <a:spcBef>
                <a:spcPct val="0"/>
              </a:spcBef>
            </a:pPr>
            <a:endParaRPr lang="en-AU" i="1" smtClean="0"/>
          </a:p>
          <a:p>
            <a:pPr>
              <a:spcBef>
                <a:spcPct val="0"/>
              </a:spcBef>
            </a:pPr>
            <a:r>
              <a:rPr lang="en-AU" i="1" smtClean="0"/>
              <a:t>Explain that there are two factors to consider when confronted with a hazard. </a:t>
            </a:r>
            <a:endParaRPr lang="en-US" i="1" smtClean="0"/>
          </a:p>
          <a:p>
            <a:pPr>
              <a:spcBef>
                <a:spcPct val="0"/>
              </a:spcBef>
            </a:pPr>
            <a:endParaRPr lang="en-US" i="1" smtClean="0"/>
          </a:p>
          <a:p>
            <a:pPr>
              <a:spcBef>
                <a:spcPct val="0"/>
              </a:spcBef>
            </a:pPr>
            <a:r>
              <a:rPr lang="en-US" i="1" smtClean="0"/>
              <a:t>Thinking time – time it takes to take in the message</a:t>
            </a:r>
          </a:p>
          <a:p>
            <a:pPr>
              <a:spcBef>
                <a:spcPct val="0"/>
              </a:spcBef>
            </a:pPr>
            <a:endParaRPr lang="en-US" i="1" smtClean="0"/>
          </a:p>
          <a:p>
            <a:pPr>
              <a:spcBef>
                <a:spcPct val="0"/>
              </a:spcBef>
            </a:pPr>
            <a:r>
              <a:rPr lang="en-US" i="1" smtClean="0"/>
              <a:t>Reaction time – time it takes to react to the hazard</a:t>
            </a:r>
          </a:p>
          <a:p>
            <a:pPr>
              <a:spcBef>
                <a:spcPct val="0"/>
              </a:spcBef>
            </a:pPr>
            <a:endParaRPr lang="en-US" i="1" smtClean="0"/>
          </a:p>
          <a:p>
            <a:pPr>
              <a:spcBef>
                <a:spcPct val="0"/>
              </a:spcBef>
            </a:pPr>
            <a:r>
              <a:rPr lang="en-US" i="1" smtClean="0"/>
              <a:t>Given that our reaction time is around a second, and if we allow two seconds for recognition time, our response will take at least four seconds to start to take effect. </a:t>
            </a:r>
          </a:p>
          <a:p>
            <a:pPr>
              <a:spcBef>
                <a:spcPct val="0"/>
              </a:spcBef>
            </a:pPr>
            <a:endParaRPr lang="en-AU" i="1" smtClean="0"/>
          </a:p>
          <a:p>
            <a:pPr>
              <a:spcBef>
                <a:spcPct val="0"/>
              </a:spcBef>
            </a:pPr>
            <a:r>
              <a:rPr lang="en-AU" i="1" smtClean="0"/>
              <a:t>The response could be braking or swerving or acceleration</a:t>
            </a:r>
            <a:endParaRPr lang="en-US" i="1" smtClean="0"/>
          </a:p>
          <a:p>
            <a:pPr>
              <a:spcBef>
                <a:spcPct val="0"/>
              </a:spcBef>
            </a:pPr>
            <a:endParaRPr lang="en-US" i="1" smtClean="0"/>
          </a:p>
          <a:p>
            <a:pPr>
              <a:spcBef>
                <a:spcPct val="0"/>
              </a:spcBef>
            </a:pPr>
            <a:endParaRPr lang="en-US" i="1"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5A77EDCA-3D1C-4824-859F-7FF107620C76}" type="slidenum">
              <a:rPr lang="en-US" smtClean="0"/>
              <a:pPr/>
              <a:t>16</a:t>
            </a:fld>
            <a:endParaRPr lang="en-US" smtClean="0"/>
          </a:p>
        </p:txBody>
      </p:sp>
      <p:sp>
        <p:nvSpPr>
          <p:cNvPr id="71683" name="Rectangle 2"/>
          <p:cNvSpPr>
            <a:spLocks noGrp="1" noRot="1" noChangeAspect="1" noChangeArrowheads="1" noTextEdit="1"/>
          </p:cNvSpPr>
          <p:nvPr>
            <p:ph type="sldImg"/>
          </p:nvPr>
        </p:nvSpPr>
        <p:spPr>
          <a:xfrm>
            <a:off x="868363" y="723900"/>
            <a:ext cx="4972050" cy="3730625"/>
          </a:xfrm>
          <a:ln w="12700" cap="flat">
            <a:solidFill>
              <a:schemeClr val="tx1"/>
            </a:solidFill>
          </a:ln>
        </p:spPr>
      </p:sp>
      <p:sp>
        <p:nvSpPr>
          <p:cNvPr id="71684" name="Rectangle 3"/>
          <p:cNvSpPr>
            <a:spLocks noGrp="1" noChangeArrowheads="1"/>
          </p:cNvSpPr>
          <p:nvPr>
            <p:ph type="body" idx="1"/>
          </p:nvPr>
        </p:nvSpPr>
        <p:spPr>
          <a:xfrm>
            <a:off x="884238" y="4689475"/>
            <a:ext cx="4940300" cy="4430713"/>
          </a:xfrm>
          <a:noFill/>
          <a:ln/>
        </p:spPr>
        <p:txBody>
          <a:bodyPr lIns="92464" tIns="47015" rIns="92464" bIns="47015"/>
          <a:lstStyle/>
          <a:p>
            <a:r>
              <a:rPr lang="en-US" i="1" smtClean="0"/>
              <a:t>Ask what the participants see in the images. </a:t>
            </a:r>
          </a:p>
          <a:p>
            <a:endParaRPr lang="en-US" i="1" smtClean="0"/>
          </a:p>
          <a:p>
            <a:r>
              <a:rPr lang="en-US" i="1" smtClean="0"/>
              <a:t>Explain that both drivers are distracted. </a:t>
            </a:r>
          </a:p>
          <a:p>
            <a:endParaRPr lang="en-AU" i="1" smtClean="0"/>
          </a:p>
          <a:p>
            <a:r>
              <a:rPr lang="en-AU" i="1" smtClean="0"/>
              <a:t>One driver has a mental distraction. </a:t>
            </a:r>
            <a:r>
              <a:rPr lang="en-US" i="1" smtClean="0"/>
              <a:t>He is so busy thinking about the girl he just saw and maybe the golf he is going to play at the weekend.  He is not thinking about his driving at all.  His eyes are open, but he is not really seeing anything at all.</a:t>
            </a:r>
          </a:p>
          <a:p>
            <a:endParaRPr lang="en-US" i="1" smtClean="0"/>
          </a:p>
          <a:p>
            <a:r>
              <a:rPr lang="en-US" i="1" smtClean="0"/>
              <a:t>The other driver appears to be a picture of concentration. If asked, he will say that “he always keeps his eyes on the road"</a:t>
            </a:r>
          </a:p>
          <a:p>
            <a:endParaRPr lang="en-US" i="1" smtClean="0"/>
          </a:p>
          <a:p>
            <a:r>
              <a:rPr lang="en-US" i="1" smtClean="0"/>
              <a:t>He is suffering from physical distraction. He is too focused at looking at the road, without understanding it. By his fixed vision and focus, he doesn’t see where danger very often come from</a:t>
            </a:r>
          </a:p>
          <a:p>
            <a:endParaRPr lang="en-US" i="1" smtClean="0"/>
          </a:p>
          <a:p>
            <a:endParaRPr lang="en-US" i="1" smtClean="0"/>
          </a:p>
          <a:p>
            <a:endParaRPr lang="en-US" i="1" smtClean="0"/>
          </a:p>
          <a:p>
            <a:endParaRPr lang="en-US" b="1" i="1"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CD10994-EB31-4FF0-BBFB-8667D7031498}" type="slidenum">
              <a:rPr lang="en-US" smtClean="0"/>
              <a:pPr/>
              <a:t>17</a:t>
            </a:fld>
            <a:endParaRPr lang="en-US" smtClean="0"/>
          </a:p>
        </p:txBody>
      </p:sp>
      <p:sp>
        <p:nvSpPr>
          <p:cNvPr id="72707" name="Rectangle 2"/>
          <p:cNvSpPr>
            <a:spLocks noGrp="1" noRot="1" noChangeAspect="1" noChangeArrowheads="1" noTextEdit="1"/>
          </p:cNvSpPr>
          <p:nvPr>
            <p:ph type="sldImg"/>
          </p:nvPr>
        </p:nvSpPr>
        <p:spPr>
          <a:xfrm>
            <a:off x="868363" y="723900"/>
            <a:ext cx="4972050" cy="3730625"/>
          </a:xfrm>
          <a:ln w="12700" cap="flat">
            <a:solidFill>
              <a:schemeClr val="tx1"/>
            </a:solidFill>
          </a:ln>
        </p:spPr>
      </p:sp>
      <p:sp>
        <p:nvSpPr>
          <p:cNvPr id="72708" name="Rectangle 3"/>
          <p:cNvSpPr>
            <a:spLocks noGrp="1" noChangeArrowheads="1"/>
          </p:cNvSpPr>
          <p:nvPr>
            <p:ph type="body" idx="1"/>
          </p:nvPr>
        </p:nvSpPr>
        <p:spPr>
          <a:xfrm>
            <a:off x="884238" y="4689475"/>
            <a:ext cx="4940300" cy="4430713"/>
          </a:xfrm>
          <a:noFill/>
          <a:ln/>
        </p:spPr>
        <p:txBody>
          <a:bodyPr lIns="92464" tIns="47015" rIns="92464" bIns="47015"/>
          <a:lstStyle/>
          <a:p>
            <a:pPr>
              <a:spcBef>
                <a:spcPct val="0"/>
              </a:spcBef>
            </a:pPr>
            <a:r>
              <a:rPr lang="en-US" i="1" smtClean="0"/>
              <a:t>Ask what will happen if the truck does stop suddenly?</a:t>
            </a:r>
          </a:p>
          <a:p>
            <a:pPr>
              <a:spcBef>
                <a:spcPct val="0"/>
              </a:spcBef>
            </a:pPr>
            <a:endParaRPr lang="en-US" i="1" smtClean="0"/>
          </a:p>
          <a:p>
            <a:pPr>
              <a:spcBef>
                <a:spcPct val="0"/>
              </a:spcBef>
            </a:pPr>
            <a:r>
              <a:rPr lang="en-US" i="1" smtClean="0"/>
              <a:t>How much vision do they have? Very little, because they have no space. You cannot see anything of the road ahead and so will have no warning of any reason the truck might have for stopping suddenly.</a:t>
            </a:r>
          </a:p>
          <a:p>
            <a:pPr>
              <a:spcBef>
                <a:spcPct val="0"/>
              </a:spcBef>
            </a:pPr>
            <a:endParaRPr lang="en-US" i="1" smtClean="0"/>
          </a:p>
          <a:p>
            <a:pPr>
              <a:spcBef>
                <a:spcPct val="0"/>
              </a:spcBef>
            </a:pPr>
            <a:r>
              <a:rPr lang="en-US" i="1" smtClean="0"/>
              <a:t>Explain that If you don't have space, you will not have vision. Space </a:t>
            </a:r>
          </a:p>
          <a:p>
            <a:pPr>
              <a:spcBef>
                <a:spcPct val="0"/>
              </a:spcBef>
            </a:pPr>
            <a:r>
              <a:rPr lang="en-US" i="1" smtClean="0"/>
              <a:t>and visibility are two of the keys to preventing accidents</a:t>
            </a:r>
          </a:p>
          <a:p>
            <a:pPr>
              <a:spcBef>
                <a:spcPct val="0"/>
              </a:spcBef>
            </a:pPr>
            <a:endParaRPr lang="en-US" i="1" smtClean="0"/>
          </a:p>
          <a:p>
            <a:pPr>
              <a:spcBef>
                <a:spcPct val="0"/>
              </a:spcBef>
            </a:pPr>
            <a:r>
              <a:rPr lang="en-US" i="1" smtClean="0"/>
              <a:t>If you have limited vision, it usually means you do not have enough space.</a:t>
            </a:r>
          </a:p>
          <a:p>
            <a:pPr>
              <a:spcBef>
                <a:spcPct val="0"/>
              </a:spcBef>
            </a:pPr>
            <a:r>
              <a:rPr lang="en-US" i="1" smtClean="0"/>
              <a:t> </a:t>
            </a:r>
          </a:p>
          <a:p>
            <a:pPr>
              <a:spcBef>
                <a:spcPct val="0"/>
              </a:spcBef>
            </a:pPr>
            <a:endParaRPr lang="en-US" i="1" smtClean="0"/>
          </a:p>
          <a:p>
            <a:pPr>
              <a:spcBef>
                <a:spcPct val="0"/>
              </a:spcBef>
            </a:pPr>
            <a:r>
              <a:rPr lang="en-US" i="1" smtClean="0"/>
              <a:t>Look at the bottom scene only with the correct space.</a:t>
            </a:r>
          </a:p>
          <a:p>
            <a:pPr>
              <a:spcBef>
                <a:spcPct val="0"/>
              </a:spcBef>
            </a:pPr>
            <a:endParaRPr lang="en-US" i="1" smtClean="0"/>
          </a:p>
          <a:p>
            <a:pPr>
              <a:spcBef>
                <a:spcPct val="0"/>
              </a:spcBef>
            </a:pPr>
            <a:r>
              <a:rPr lang="en-US" i="1" smtClean="0"/>
              <a:t>Now we can see that, the more the space we have, the more the vision we have.</a:t>
            </a:r>
          </a:p>
          <a:p>
            <a:pPr>
              <a:spcBef>
                <a:spcPct val="0"/>
              </a:spcBef>
            </a:pPr>
            <a:endParaRPr lang="en-AU" i="1" smtClean="0"/>
          </a:p>
          <a:p>
            <a:pPr>
              <a:spcBef>
                <a:spcPct val="0"/>
              </a:spcBef>
            </a:pPr>
            <a:r>
              <a:rPr lang="en-AU" i="1" smtClean="0"/>
              <a:t>Stress that space = vision</a:t>
            </a:r>
            <a:endParaRPr lang="en-US" i="1" smtClean="0"/>
          </a:p>
          <a:p>
            <a:pPr>
              <a:spcBef>
                <a:spcPct val="0"/>
              </a:spcBef>
            </a:pPr>
            <a:endParaRPr lang="en-US" i="1"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CD1B40A4-C205-4CAF-9BC2-4DD9AF0690BE}" type="slidenum">
              <a:rPr lang="fr-FR" smtClean="0"/>
              <a:pPr/>
              <a:t>18</a:t>
            </a:fld>
            <a:endParaRPr lang="fr-FR"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endParaRPr lang="en-US" smtClean="0"/>
          </a:p>
        </p:txBody>
      </p:sp>
      <p:sp>
        <p:nvSpPr>
          <p:cNvPr id="74756" name="Slide Number Placeholder 3"/>
          <p:cNvSpPr>
            <a:spLocks noGrp="1"/>
          </p:cNvSpPr>
          <p:nvPr>
            <p:ph type="sldNum" sz="quarter" idx="5"/>
          </p:nvPr>
        </p:nvSpPr>
        <p:spPr>
          <a:noFill/>
        </p:spPr>
        <p:txBody>
          <a:bodyPr/>
          <a:lstStyle/>
          <a:p>
            <a:fld id="{7D5AE88E-97B2-4C93-8C1A-1950654BB61E}" type="slidenum">
              <a:rPr lang="fr-FR" smtClean="0"/>
              <a:pPr/>
              <a:t>19</a:t>
            </a:fld>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CD1B40A4-C205-4CAF-9BC2-4DD9AF0690BE}" type="slidenum">
              <a:rPr lang="fr-FR" smtClean="0"/>
              <a:pPr/>
              <a:t>2</a:t>
            </a:fld>
            <a:endParaRPr lang="fr-FR"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1DEFC73-CF1E-49CD-9B8B-330C6F625177}" type="slidenum">
              <a:rPr lang="fr-FR" smtClean="0"/>
              <a:pPr/>
              <a:t>20</a:t>
            </a:fld>
            <a:endParaRPr lang="fr-FR"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EA872BCF-CE01-48FD-9EAF-BCE2434AA725}" type="slidenum">
              <a:rPr lang="fr-FR" smtClean="0"/>
              <a:pPr/>
              <a:t>21</a:t>
            </a:fld>
            <a:endParaRPr lang="fr-FR"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CD1B40A4-C205-4CAF-9BC2-4DD9AF0690BE}" type="slidenum">
              <a:rPr lang="fr-FR" smtClean="0"/>
              <a:pPr/>
              <a:t>22</a:t>
            </a:fld>
            <a:endParaRPr lang="fr-FR"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162ADCE8-3511-4697-B5C9-3424DF616E27}" type="slidenum">
              <a:rPr lang="fr-FR" smtClean="0"/>
              <a:pPr/>
              <a:t>23</a:t>
            </a:fld>
            <a:endParaRPr lang="fr-FR"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A9DC545E-B10E-49BD-9D3C-CD1A83BD0D7E}" type="slidenum">
              <a:rPr lang="fr-FR" smtClean="0"/>
              <a:pPr/>
              <a:t>24</a:t>
            </a:fld>
            <a:endParaRPr lang="fr-FR"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E5DF66DF-6E63-48DF-811C-B6D76607F854}" type="slidenum">
              <a:rPr lang="fr-FR" smtClean="0"/>
              <a:pPr/>
              <a:t>25</a:t>
            </a:fld>
            <a:endParaRPr lang="fr-FR"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14822629-8D22-4E38-8AE7-B28A76D1DF9B}" type="slidenum">
              <a:rPr lang="fr-FR" smtClean="0"/>
              <a:pPr/>
              <a:t>26</a:t>
            </a:fld>
            <a:endParaRPr lang="fr-FR"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14822629-8D22-4E38-8AE7-B28A76D1DF9B}" type="slidenum">
              <a:rPr lang="fr-FR" smtClean="0"/>
              <a:pPr/>
              <a:t>27</a:t>
            </a:fld>
            <a:endParaRPr lang="fr-FR"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14822629-8D22-4E38-8AE7-B28A76D1DF9B}" type="slidenum">
              <a:rPr lang="fr-FR" smtClean="0"/>
              <a:pPr/>
              <a:t>28</a:t>
            </a:fld>
            <a:endParaRPr lang="fr-FR"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8524CF2E-699D-42BB-8E2B-106ED8795894}" type="slidenum">
              <a:rPr lang="fr-FR" smtClean="0"/>
              <a:pPr/>
              <a:t>29</a:t>
            </a:fld>
            <a:endParaRPr lang="fr-FR"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smtClean="0"/>
          </a:p>
        </p:txBody>
      </p:sp>
      <p:sp>
        <p:nvSpPr>
          <p:cNvPr id="58372" name="Slide Number Placeholder 3"/>
          <p:cNvSpPr>
            <a:spLocks noGrp="1"/>
          </p:cNvSpPr>
          <p:nvPr>
            <p:ph type="sldNum" sz="quarter" idx="5"/>
          </p:nvPr>
        </p:nvSpPr>
        <p:spPr>
          <a:noFill/>
        </p:spPr>
        <p:txBody>
          <a:bodyPr/>
          <a:lstStyle/>
          <a:p>
            <a:fld id="{D1D4E56A-9955-4142-8745-B71E44BB6E27}" type="slidenum">
              <a:rPr lang="fr-FR" smtClean="0"/>
              <a:pPr/>
              <a:t>3</a:t>
            </a:fld>
            <a:endParaRPr lang="fr-F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CD1B40A4-C205-4CAF-9BC2-4DD9AF0690BE}" type="slidenum">
              <a:rPr lang="fr-FR" smtClean="0"/>
              <a:pPr/>
              <a:t>30</a:t>
            </a:fld>
            <a:endParaRPr lang="fr-FR"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30A79931-7341-4CA3-8699-BDC78F1A8D1F}" type="slidenum">
              <a:rPr lang="en-US" smtClean="0"/>
              <a:pPr/>
              <a:t>31</a:t>
            </a:fld>
            <a:endParaRPr lang="en-US" smtClean="0"/>
          </a:p>
        </p:txBody>
      </p:sp>
      <p:sp>
        <p:nvSpPr>
          <p:cNvPr id="82947" name="Rectangle 2"/>
          <p:cNvSpPr>
            <a:spLocks noGrp="1" noRot="1" noChangeAspect="1" noChangeArrowheads="1" noTextEdit="1"/>
          </p:cNvSpPr>
          <p:nvPr>
            <p:ph type="sldImg"/>
          </p:nvPr>
        </p:nvSpPr>
        <p:spPr>
          <a:xfrm>
            <a:off x="868363" y="723900"/>
            <a:ext cx="4972050" cy="3730625"/>
          </a:xfrm>
          <a:ln w="12700" cap="flat">
            <a:solidFill>
              <a:schemeClr val="tx1"/>
            </a:solidFill>
          </a:ln>
        </p:spPr>
      </p:sp>
      <p:sp>
        <p:nvSpPr>
          <p:cNvPr id="82948" name="Rectangle 3"/>
          <p:cNvSpPr>
            <a:spLocks noGrp="1" noChangeArrowheads="1"/>
          </p:cNvSpPr>
          <p:nvPr>
            <p:ph type="body" idx="1"/>
          </p:nvPr>
        </p:nvSpPr>
        <p:spPr>
          <a:xfrm>
            <a:off x="884238" y="4689475"/>
            <a:ext cx="4940300" cy="4430713"/>
          </a:xfrm>
          <a:noFill/>
          <a:ln/>
        </p:spPr>
        <p:txBody>
          <a:bodyPr lIns="92464" tIns="47015" rIns="92464" bIns="47015"/>
          <a:lstStyle/>
          <a:p>
            <a:pPr>
              <a:lnSpc>
                <a:spcPct val="90000"/>
              </a:lnSpc>
              <a:spcBef>
                <a:spcPct val="5000"/>
              </a:spcBef>
            </a:pPr>
            <a:r>
              <a:rPr lang="en-US" i="1" smtClean="0"/>
              <a:t>Our vision must be developed into three zones if we are to maximise our available vision. Most people do not actually learn how to use their vision for driving and this is one of the reasons we have so many accidents where we just did not see.</a:t>
            </a:r>
          </a:p>
          <a:p>
            <a:pPr>
              <a:lnSpc>
                <a:spcPct val="90000"/>
              </a:lnSpc>
              <a:spcBef>
                <a:spcPct val="5000"/>
              </a:spcBef>
            </a:pPr>
            <a:endParaRPr lang="en-US" i="1" smtClean="0"/>
          </a:p>
          <a:p>
            <a:pPr>
              <a:lnSpc>
                <a:spcPct val="90000"/>
              </a:lnSpc>
              <a:spcBef>
                <a:spcPct val="5000"/>
              </a:spcBef>
            </a:pPr>
            <a:r>
              <a:rPr lang="en-US" i="1" smtClean="0"/>
              <a:t>Explain the three zones of vision starting with the “Action zone” first and working up to the “Planning” zone.</a:t>
            </a:r>
          </a:p>
          <a:p>
            <a:pPr>
              <a:lnSpc>
                <a:spcPct val="90000"/>
              </a:lnSpc>
              <a:spcBef>
                <a:spcPct val="5000"/>
              </a:spcBef>
            </a:pPr>
            <a:endParaRPr lang="en-US" i="1" smtClean="0"/>
          </a:p>
          <a:p>
            <a:pPr>
              <a:lnSpc>
                <a:spcPct val="90000"/>
              </a:lnSpc>
              <a:spcBef>
                <a:spcPct val="5000"/>
              </a:spcBef>
            </a:pPr>
            <a:r>
              <a:rPr lang="en-AU" i="1" smtClean="0"/>
              <a:t>Action Zone: This is our immediate area. It is where we are exposed to other traffic and hazards. It is here we react to the hazard</a:t>
            </a:r>
          </a:p>
          <a:p>
            <a:pPr>
              <a:lnSpc>
                <a:spcPct val="90000"/>
              </a:lnSpc>
              <a:spcBef>
                <a:spcPct val="5000"/>
              </a:spcBef>
            </a:pPr>
            <a:endParaRPr lang="en-AU" i="1" smtClean="0"/>
          </a:p>
          <a:p>
            <a:pPr>
              <a:lnSpc>
                <a:spcPct val="90000"/>
              </a:lnSpc>
              <a:spcBef>
                <a:spcPct val="5000"/>
              </a:spcBef>
            </a:pPr>
            <a:r>
              <a:rPr lang="en-AU" i="1" smtClean="0"/>
              <a:t>Seeing Zone: This is where we should see hazards so we can begin our defensive thinking and begin to put our action plan into place</a:t>
            </a:r>
          </a:p>
          <a:p>
            <a:pPr>
              <a:lnSpc>
                <a:spcPct val="90000"/>
              </a:lnSpc>
              <a:spcBef>
                <a:spcPct val="5000"/>
              </a:spcBef>
            </a:pPr>
            <a:endParaRPr lang="en-AU" i="1" smtClean="0"/>
          </a:p>
          <a:p>
            <a:pPr>
              <a:lnSpc>
                <a:spcPct val="90000"/>
              </a:lnSpc>
              <a:spcBef>
                <a:spcPct val="5000"/>
              </a:spcBef>
            </a:pPr>
            <a:r>
              <a:rPr lang="en-AU" i="1" smtClean="0"/>
              <a:t>Planning Zone: This is where we see what could cause hazards and start to think of what we can do to avoid these hazards.</a:t>
            </a:r>
            <a:endParaRPr lang="en-US" i="1" smtClean="0"/>
          </a:p>
          <a:p>
            <a:pPr>
              <a:lnSpc>
                <a:spcPct val="90000"/>
              </a:lnSpc>
              <a:spcBef>
                <a:spcPct val="5000"/>
              </a:spcBef>
            </a:pPr>
            <a:endParaRPr lang="en-US" i="1" smtClean="0"/>
          </a:p>
          <a:p>
            <a:pPr>
              <a:lnSpc>
                <a:spcPct val="90000"/>
              </a:lnSpc>
              <a:spcBef>
                <a:spcPct val="5000"/>
              </a:spcBef>
            </a:pPr>
            <a:r>
              <a:rPr lang="en-US" i="1" smtClean="0"/>
              <a:t>Explain that the average driver has an eye lead time of approx 3 to 6 sec’s of eye lead time. You should try for at least 15 sec’s. Remember as you increase your speed so will your eye lead time.</a:t>
            </a:r>
          </a:p>
          <a:p>
            <a:pPr>
              <a:lnSpc>
                <a:spcPct val="90000"/>
              </a:lnSpc>
              <a:spcBef>
                <a:spcPct val="5000"/>
              </a:spcBef>
            </a:pPr>
            <a:endParaRPr lang="en-US" i="1" smtClean="0"/>
          </a:p>
          <a:p>
            <a:pPr>
              <a:lnSpc>
                <a:spcPct val="90000"/>
              </a:lnSpc>
              <a:spcBef>
                <a:spcPct val="5000"/>
              </a:spcBef>
            </a:pPr>
            <a:endParaRPr lang="en-US" i="1"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FE519550-ED3B-4A1B-BC7B-8DA0CB8DD80E}" type="slidenum">
              <a:rPr lang="en-US" smtClean="0"/>
              <a:pPr/>
              <a:t>32</a:t>
            </a:fld>
            <a:endParaRPr lang="en-US" smtClean="0"/>
          </a:p>
        </p:txBody>
      </p:sp>
      <p:sp>
        <p:nvSpPr>
          <p:cNvPr id="83971" name="Rectangle 2"/>
          <p:cNvSpPr>
            <a:spLocks noGrp="1" noRot="1" noChangeAspect="1" noChangeArrowheads="1" noTextEdit="1"/>
          </p:cNvSpPr>
          <p:nvPr>
            <p:ph type="sldImg"/>
          </p:nvPr>
        </p:nvSpPr>
        <p:spPr>
          <a:xfrm>
            <a:off x="868363" y="723900"/>
            <a:ext cx="4972050" cy="3730625"/>
          </a:xfrm>
          <a:ln w="12700" cap="flat">
            <a:solidFill>
              <a:schemeClr val="tx1"/>
            </a:solidFill>
          </a:ln>
        </p:spPr>
      </p:sp>
      <p:sp>
        <p:nvSpPr>
          <p:cNvPr id="83972" name="Rectangle 3"/>
          <p:cNvSpPr>
            <a:spLocks noGrp="1" noChangeArrowheads="1"/>
          </p:cNvSpPr>
          <p:nvPr>
            <p:ph type="body" idx="1"/>
          </p:nvPr>
        </p:nvSpPr>
        <p:spPr>
          <a:xfrm>
            <a:off x="884238" y="4689475"/>
            <a:ext cx="4940300" cy="4430713"/>
          </a:xfrm>
          <a:noFill/>
          <a:ln/>
        </p:spPr>
        <p:txBody>
          <a:bodyPr lIns="92464" tIns="47015" rIns="92464" bIns="47015"/>
          <a:lstStyle/>
          <a:p>
            <a:pPr>
              <a:spcBef>
                <a:spcPct val="5000"/>
              </a:spcBef>
            </a:pPr>
            <a:endParaRPr lang="en-US" b="1" smtClean="0"/>
          </a:p>
          <a:p>
            <a:pPr>
              <a:spcBef>
                <a:spcPct val="5000"/>
              </a:spcBef>
            </a:pPr>
            <a:r>
              <a:rPr lang="en-AU" i="1" smtClean="0"/>
              <a:t>Explain that we need to plan ahead and not just focus on what is close to us.</a:t>
            </a:r>
            <a:endParaRPr lang="en-US" i="1" smtClean="0"/>
          </a:p>
          <a:p>
            <a:pPr>
              <a:spcBef>
                <a:spcPct val="5000"/>
              </a:spcBef>
            </a:pPr>
            <a:endParaRPr lang="en-AU" i="1" smtClean="0"/>
          </a:p>
          <a:p>
            <a:pPr>
              <a:spcBef>
                <a:spcPct val="5000"/>
              </a:spcBef>
            </a:pPr>
            <a:r>
              <a:rPr lang="en-AU" i="1" smtClean="0"/>
              <a:t>The two views show looking ahead for 5 seconds and 15 seconds. Point out that as speed increases, so does our reaction and stopping time.</a:t>
            </a:r>
          </a:p>
          <a:p>
            <a:pPr>
              <a:spcBef>
                <a:spcPct val="5000"/>
              </a:spcBef>
            </a:pPr>
            <a:endParaRPr lang="en-US" i="1" smtClean="0"/>
          </a:p>
          <a:p>
            <a:pPr>
              <a:spcBef>
                <a:spcPct val="5000"/>
              </a:spcBef>
            </a:pPr>
            <a:r>
              <a:rPr lang="en-AU" i="1" smtClean="0"/>
              <a:t>The 5 second view ahead  doesn’t give enough stopping distance if something goes wrong. </a:t>
            </a:r>
          </a:p>
          <a:p>
            <a:pPr>
              <a:spcBef>
                <a:spcPct val="5000"/>
              </a:spcBef>
            </a:pPr>
            <a:endParaRPr lang="en-AU" i="1" smtClean="0"/>
          </a:p>
          <a:p>
            <a:pPr>
              <a:spcBef>
                <a:spcPct val="5000"/>
              </a:spcBef>
            </a:pPr>
            <a:r>
              <a:rPr lang="en-AU" i="1" smtClean="0"/>
              <a:t>Ask the participants what they see as a realistic time.</a:t>
            </a:r>
          </a:p>
          <a:p>
            <a:pPr>
              <a:spcBef>
                <a:spcPct val="5000"/>
              </a:spcBef>
            </a:pPr>
            <a:endParaRPr lang="en-AU" i="1" smtClean="0"/>
          </a:p>
          <a:p>
            <a:pPr>
              <a:spcBef>
                <a:spcPct val="5000"/>
              </a:spcBef>
            </a:pPr>
            <a:r>
              <a:rPr lang="en-AU" i="1" smtClean="0"/>
              <a:t>Ensure that a response to conditions is mentioned</a:t>
            </a:r>
            <a:endParaRPr lang="en-US" i="1"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4415AB02-138F-428C-BAED-99BDA470AFC7}" type="slidenum">
              <a:rPr lang="en-US" smtClean="0"/>
              <a:pPr/>
              <a:t>33</a:t>
            </a:fld>
            <a:endParaRPr lang="en-US" smtClean="0"/>
          </a:p>
        </p:txBody>
      </p:sp>
      <p:sp>
        <p:nvSpPr>
          <p:cNvPr id="84995" name="Rectangle 2"/>
          <p:cNvSpPr>
            <a:spLocks noGrp="1" noRot="1" noChangeAspect="1" noChangeArrowheads="1" noTextEdit="1"/>
          </p:cNvSpPr>
          <p:nvPr>
            <p:ph type="sldImg"/>
          </p:nvPr>
        </p:nvSpPr>
        <p:spPr>
          <a:xfrm>
            <a:off x="868363" y="723900"/>
            <a:ext cx="4972050" cy="3730625"/>
          </a:xfrm>
          <a:ln w="12700" cap="flat">
            <a:solidFill>
              <a:schemeClr val="tx1"/>
            </a:solidFill>
          </a:ln>
        </p:spPr>
      </p:sp>
      <p:sp>
        <p:nvSpPr>
          <p:cNvPr id="84996" name="Rectangle 3"/>
          <p:cNvSpPr>
            <a:spLocks noGrp="1" noChangeArrowheads="1"/>
          </p:cNvSpPr>
          <p:nvPr>
            <p:ph type="body" idx="1"/>
          </p:nvPr>
        </p:nvSpPr>
        <p:spPr>
          <a:xfrm>
            <a:off x="884238" y="4689475"/>
            <a:ext cx="4940300" cy="4430713"/>
          </a:xfrm>
          <a:noFill/>
          <a:ln/>
        </p:spPr>
        <p:txBody>
          <a:bodyPr lIns="92464" tIns="47015" rIns="92464" bIns="47015"/>
          <a:lstStyle/>
          <a:p>
            <a:pPr>
              <a:spcBef>
                <a:spcPct val="5000"/>
              </a:spcBef>
            </a:pPr>
            <a:endParaRPr lang="en-US" b="1" smtClean="0"/>
          </a:p>
          <a:p>
            <a:pPr>
              <a:spcBef>
                <a:spcPct val="5000"/>
              </a:spcBef>
            </a:pPr>
            <a:r>
              <a:rPr lang="en-AU" i="1" smtClean="0"/>
              <a:t>Explain that we need to plan ahead and not just focus on what is close to us.</a:t>
            </a:r>
            <a:endParaRPr lang="en-US" i="1" smtClean="0"/>
          </a:p>
          <a:p>
            <a:pPr>
              <a:spcBef>
                <a:spcPct val="5000"/>
              </a:spcBef>
            </a:pPr>
            <a:endParaRPr lang="en-AU" i="1" smtClean="0"/>
          </a:p>
          <a:p>
            <a:pPr>
              <a:spcBef>
                <a:spcPct val="5000"/>
              </a:spcBef>
            </a:pPr>
            <a:r>
              <a:rPr lang="en-AU" i="1" smtClean="0"/>
              <a:t>Point out that this image shows the hazards around the city and ask for hazards that may be encountered</a:t>
            </a:r>
          </a:p>
          <a:p>
            <a:pPr>
              <a:spcBef>
                <a:spcPct val="5000"/>
              </a:spcBef>
            </a:pPr>
            <a:endParaRPr lang="en-AU" i="1" smtClean="0"/>
          </a:p>
          <a:p>
            <a:pPr>
              <a:spcBef>
                <a:spcPct val="5000"/>
              </a:spcBef>
            </a:pPr>
            <a:r>
              <a:rPr lang="en-AU" i="1" smtClean="0"/>
              <a:t>Explain that unless we are constantly taking in a new view every  2 – 3 seconds, our view and perception of what is happening around us will become stale and our reactions will be based on a previous hazard and situation</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691D02BE-720A-40E3-B876-CA1A06F94F48}" type="slidenum">
              <a:rPr lang="en-US" smtClean="0"/>
              <a:pPr/>
              <a:t>34</a:t>
            </a:fld>
            <a:endParaRPr lang="en-US" smtClean="0"/>
          </a:p>
        </p:txBody>
      </p:sp>
      <p:sp>
        <p:nvSpPr>
          <p:cNvPr id="86019" name="Rectangle 2"/>
          <p:cNvSpPr>
            <a:spLocks noGrp="1" noRot="1" noChangeAspect="1" noChangeArrowheads="1" noTextEdit="1"/>
          </p:cNvSpPr>
          <p:nvPr>
            <p:ph type="sldImg"/>
          </p:nvPr>
        </p:nvSpPr>
        <p:spPr>
          <a:xfrm>
            <a:off x="868363" y="723900"/>
            <a:ext cx="4972050" cy="3730625"/>
          </a:xfrm>
          <a:ln w="12700" cap="flat">
            <a:solidFill>
              <a:schemeClr val="tx1"/>
            </a:solidFill>
          </a:ln>
        </p:spPr>
      </p:sp>
      <p:sp>
        <p:nvSpPr>
          <p:cNvPr id="86020" name="Rectangle 3"/>
          <p:cNvSpPr>
            <a:spLocks noGrp="1" noChangeArrowheads="1"/>
          </p:cNvSpPr>
          <p:nvPr>
            <p:ph type="body" idx="1"/>
          </p:nvPr>
        </p:nvSpPr>
        <p:spPr>
          <a:xfrm>
            <a:off x="884238" y="4689475"/>
            <a:ext cx="4940300" cy="4430713"/>
          </a:xfrm>
          <a:noFill/>
          <a:ln/>
        </p:spPr>
        <p:txBody>
          <a:bodyPr lIns="92464" tIns="47015" rIns="92464" bIns="47015"/>
          <a:lstStyle/>
          <a:p>
            <a:r>
              <a:rPr lang="en-US" i="1" smtClean="0"/>
              <a:t>We also have to avoid being hit by the vehicle behind. We do that by using the techniques shown here. </a:t>
            </a:r>
          </a:p>
          <a:p>
            <a:endParaRPr lang="en-US" i="1" smtClean="0"/>
          </a:p>
          <a:p>
            <a:r>
              <a:rPr lang="en-US" i="1" smtClean="0"/>
              <a:t>Read and discuss the points from the slide:</a:t>
            </a:r>
          </a:p>
          <a:p>
            <a:endParaRPr lang="en-US" i="1" smtClean="0"/>
          </a:p>
          <a:p>
            <a:r>
              <a:rPr lang="en-US" i="1" smtClean="0"/>
              <a:t>Explain the “Decision Point for Traffic Lights”</a:t>
            </a:r>
          </a:p>
          <a:p>
            <a:endParaRPr lang="en-US" i="1" smtClean="0"/>
          </a:p>
          <a:p>
            <a:r>
              <a:rPr lang="en-US" i="1" smtClean="0"/>
              <a:t>When approaching a traffic light which has been green  (or stale) for some time, we must pick a point where if the light changes before we reach that point, we will stop, </a:t>
            </a:r>
          </a:p>
          <a:p>
            <a:endParaRPr lang="en-US" i="1" smtClean="0"/>
          </a:p>
          <a:p>
            <a:r>
              <a:rPr lang="en-US" i="1" smtClean="0"/>
              <a:t>If it changes after that point, we will have to go through, as we cannot stop safely. This is called the point of decision.</a:t>
            </a:r>
          </a:p>
          <a:p>
            <a:endParaRPr lang="en-US" i="1" smtClean="0"/>
          </a:p>
          <a:p>
            <a:r>
              <a:rPr lang="en-US" i="1" smtClean="0"/>
              <a:t>Using this techniques avoids the indecision that often leads to us being hit from behind when we suddenly decide to stop and the vehicle behind is expecting us to go through.</a:t>
            </a:r>
          </a:p>
          <a:p>
            <a:endParaRPr lang="en-US" i="1"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51AE4A23-BA0A-43F9-AB8A-0223179137B5}" type="slidenum">
              <a:rPr lang="en-US" smtClean="0"/>
              <a:pPr/>
              <a:t>35</a:t>
            </a:fld>
            <a:endParaRPr lang="en-US" smtClean="0"/>
          </a:p>
        </p:txBody>
      </p:sp>
      <p:sp>
        <p:nvSpPr>
          <p:cNvPr id="90115" name="Rectangle 2"/>
          <p:cNvSpPr>
            <a:spLocks noGrp="1" noRot="1" noChangeAspect="1" noChangeArrowheads="1" noTextEdit="1"/>
          </p:cNvSpPr>
          <p:nvPr>
            <p:ph type="sldImg"/>
          </p:nvPr>
        </p:nvSpPr>
        <p:spPr>
          <a:xfrm>
            <a:off x="868363" y="723900"/>
            <a:ext cx="4972050" cy="3730625"/>
          </a:xfrm>
          <a:ln w="12700" cap="flat">
            <a:solidFill>
              <a:schemeClr val="tx1"/>
            </a:solidFill>
          </a:ln>
        </p:spPr>
      </p:sp>
      <p:sp>
        <p:nvSpPr>
          <p:cNvPr id="90116" name="Rectangle 3"/>
          <p:cNvSpPr>
            <a:spLocks noGrp="1" noChangeArrowheads="1"/>
          </p:cNvSpPr>
          <p:nvPr>
            <p:ph type="body" idx="1"/>
          </p:nvPr>
        </p:nvSpPr>
        <p:spPr>
          <a:xfrm>
            <a:off x="884238" y="4689475"/>
            <a:ext cx="4940300" cy="4430713"/>
          </a:xfrm>
          <a:noFill/>
          <a:ln/>
        </p:spPr>
        <p:txBody>
          <a:bodyPr lIns="92464" tIns="47015" rIns="92464" bIns="47015"/>
          <a:lstStyle/>
          <a:p>
            <a:r>
              <a:rPr lang="en-US" i="1" smtClean="0"/>
              <a:t>We must make sure we do not out drive outside of our vision.</a:t>
            </a:r>
          </a:p>
          <a:p>
            <a:endParaRPr lang="en-US" i="1" smtClean="0"/>
          </a:p>
          <a:p>
            <a:r>
              <a:rPr lang="en-US" i="1" smtClean="0"/>
              <a:t>Explain that we need to ensure that when road conditions change, (ie when going over hills and around curves we must adjust our speed so we are able to stop in the distance we can see ahead</a:t>
            </a:r>
            <a:r>
              <a:rPr lang="en-US" b="1" smtClean="0"/>
              <a:t>.)</a:t>
            </a:r>
          </a:p>
          <a:p>
            <a:endParaRPr lang="en-AU" smtClean="0"/>
          </a:p>
          <a:p>
            <a:r>
              <a:rPr lang="en-AU" i="1" smtClean="0"/>
              <a:t>Stress that weather conditions are also a major factor in forcing us to adjust our speed to take into account our vision</a:t>
            </a:r>
            <a:r>
              <a:rPr lang="en-AU" smtClean="0"/>
              <a:t> </a:t>
            </a:r>
            <a:endParaRPr lang="en-US" smtClean="0"/>
          </a:p>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57F9B18B-953B-4498-9CAC-611A08DE63FC}" type="slidenum">
              <a:rPr lang="en-US" smtClean="0"/>
              <a:pPr/>
              <a:t>36</a:t>
            </a:fld>
            <a:endParaRPr lang="en-US" smtClean="0"/>
          </a:p>
        </p:txBody>
      </p:sp>
      <p:sp>
        <p:nvSpPr>
          <p:cNvPr id="91139" name="Rectangle 2"/>
          <p:cNvSpPr>
            <a:spLocks noGrp="1" noRot="1" noChangeAspect="1" noChangeArrowheads="1" noTextEdit="1"/>
          </p:cNvSpPr>
          <p:nvPr>
            <p:ph type="sldImg"/>
          </p:nvPr>
        </p:nvSpPr>
        <p:spPr>
          <a:xfrm>
            <a:off x="868363" y="723900"/>
            <a:ext cx="4972050" cy="3730625"/>
          </a:xfrm>
          <a:ln w="12700" cap="flat">
            <a:solidFill>
              <a:schemeClr val="tx1"/>
            </a:solidFill>
          </a:ln>
        </p:spPr>
      </p:sp>
      <p:sp>
        <p:nvSpPr>
          <p:cNvPr id="91140" name="Rectangle 3"/>
          <p:cNvSpPr>
            <a:spLocks noGrp="1" noChangeArrowheads="1"/>
          </p:cNvSpPr>
          <p:nvPr>
            <p:ph type="body" idx="1"/>
          </p:nvPr>
        </p:nvSpPr>
        <p:spPr>
          <a:xfrm>
            <a:off x="884238" y="4689475"/>
            <a:ext cx="4940300" cy="4430713"/>
          </a:xfrm>
          <a:noFill/>
          <a:ln/>
        </p:spPr>
        <p:txBody>
          <a:bodyPr lIns="92464" tIns="47015" rIns="92464" bIns="47015"/>
          <a:lstStyle/>
          <a:p>
            <a:r>
              <a:rPr lang="en-US" i="1" smtClean="0"/>
              <a:t>We must make sure we do not out drive outside of our vision.</a:t>
            </a:r>
          </a:p>
          <a:p>
            <a:endParaRPr lang="en-US" i="1" smtClean="0"/>
          </a:p>
          <a:p>
            <a:r>
              <a:rPr lang="en-US" i="1" smtClean="0"/>
              <a:t>Explain that we need to ensure that when road conditions change, (ie when going over hills and around curves we must adjust our speed so we are able to stop in the distance we can see ahead</a:t>
            </a:r>
            <a:r>
              <a:rPr lang="en-US" b="1" smtClean="0"/>
              <a:t>.)</a:t>
            </a:r>
          </a:p>
          <a:p>
            <a:endParaRPr lang="en-AU" smtClean="0"/>
          </a:p>
          <a:p>
            <a:r>
              <a:rPr lang="en-AU" i="1" smtClean="0"/>
              <a:t>Stress that weather conditions are also a major factor in forcing us to adjust our speed to take into account our vision</a:t>
            </a:r>
            <a:r>
              <a:rPr lang="en-AU" smtClean="0"/>
              <a:t> </a:t>
            </a:r>
            <a:endParaRPr lang="en-US" smtClean="0"/>
          </a:p>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endParaRPr lang="en-US" smtClean="0"/>
          </a:p>
        </p:txBody>
      </p:sp>
      <p:sp>
        <p:nvSpPr>
          <p:cNvPr id="92164" name="Slide Number Placeholder 3"/>
          <p:cNvSpPr>
            <a:spLocks noGrp="1"/>
          </p:cNvSpPr>
          <p:nvPr>
            <p:ph type="sldNum" sz="quarter" idx="5"/>
          </p:nvPr>
        </p:nvSpPr>
        <p:spPr>
          <a:noFill/>
        </p:spPr>
        <p:txBody>
          <a:bodyPr/>
          <a:lstStyle/>
          <a:p>
            <a:fld id="{880B3444-16E8-4B7C-B141-CB8FFE270404}" type="slidenum">
              <a:rPr lang="fr-FR" smtClean="0"/>
              <a:pPr/>
              <a:t>37</a:t>
            </a:fld>
            <a:endParaRPr lang="fr-FR"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3B89FBA3-B58D-434B-A358-01ABC9A30297}" type="slidenum">
              <a:rPr lang="en-US" smtClean="0"/>
              <a:pPr/>
              <a:t>38</a:t>
            </a:fld>
            <a:endParaRPr lang="en-US" smtClean="0"/>
          </a:p>
        </p:txBody>
      </p:sp>
      <p:sp>
        <p:nvSpPr>
          <p:cNvPr id="93187" name="Rectangle 2"/>
          <p:cNvSpPr>
            <a:spLocks noGrp="1" noRot="1" noChangeAspect="1" noChangeArrowheads="1" noTextEdit="1"/>
          </p:cNvSpPr>
          <p:nvPr>
            <p:ph type="sldImg"/>
          </p:nvPr>
        </p:nvSpPr>
        <p:spPr>
          <a:xfrm>
            <a:off x="868363" y="723900"/>
            <a:ext cx="4972050" cy="3730625"/>
          </a:xfrm>
          <a:ln/>
        </p:spPr>
      </p:sp>
      <p:sp>
        <p:nvSpPr>
          <p:cNvPr id="93188" name="Rectangle 3"/>
          <p:cNvSpPr>
            <a:spLocks noGrp="1" noChangeArrowheads="1"/>
          </p:cNvSpPr>
          <p:nvPr>
            <p:ph type="body" idx="1"/>
          </p:nvPr>
        </p:nvSpPr>
        <p:spPr>
          <a:xfrm>
            <a:off x="884238" y="4689475"/>
            <a:ext cx="4940300" cy="4430713"/>
          </a:xfrm>
          <a:noFill/>
          <a:ln/>
        </p:spPr>
        <p:txBody>
          <a:bodyPr/>
          <a:lstStyle/>
          <a:p>
            <a:r>
              <a:rPr lang="en-US" i="1" smtClean="0"/>
              <a:t>Behaviour is what a driver does.</a:t>
            </a:r>
          </a:p>
          <a:p>
            <a:endParaRPr lang="en-US" i="1" smtClean="0"/>
          </a:p>
          <a:p>
            <a:r>
              <a:rPr lang="en-US" i="1" smtClean="0"/>
              <a:t>Ask for examples of the behaviours that a "bad driver does“</a:t>
            </a:r>
          </a:p>
          <a:p>
            <a:endParaRPr lang="en-AU" i="1" smtClean="0"/>
          </a:p>
          <a:p>
            <a:r>
              <a:rPr lang="en-AU" i="1" smtClean="0"/>
              <a:t>Explain and get comments on the examples given</a:t>
            </a:r>
            <a:endParaRPr lang="en-US" i="1"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en-US" smtClean="0"/>
          </a:p>
        </p:txBody>
      </p:sp>
      <p:sp>
        <p:nvSpPr>
          <p:cNvPr id="94212" name="Slide Number Placeholder 3"/>
          <p:cNvSpPr>
            <a:spLocks noGrp="1"/>
          </p:cNvSpPr>
          <p:nvPr>
            <p:ph type="sldNum" sz="quarter" idx="5"/>
          </p:nvPr>
        </p:nvSpPr>
        <p:spPr>
          <a:noFill/>
        </p:spPr>
        <p:txBody>
          <a:bodyPr/>
          <a:lstStyle/>
          <a:p>
            <a:fld id="{3A6518D0-E5EA-47C0-BC0F-993771B96C1C}" type="slidenum">
              <a:rPr lang="fr-FR" smtClean="0"/>
              <a:pPr/>
              <a:t>39</a:t>
            </a:fld>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4F47EF15-0210-4C7C-A93A-7FB8D8B9FB03}" type="slidenum">
              <a:rPr lang="fr-FR" smtClean="0"/>
              <a:pPr/>
              <a:t>4</a:t>
            </a:fld>
            <a:endParaRPr lang="fr-FR"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81CA1AB4-8874-4F4C-AFB2-2BAA53DE24F0}" type="slidenum">
              <a:rPr lang="en-US" smtClean="0"/>
              <a:pPr/>
              <a:t>5</a:t>
            </a:fld>
            <a:endParaRPr lang="en-US" smtClean="0"/>
          </a:p>
        </p:txBody>
      </p:sp>
      <p:sp>
        <p:nvSpPr>
          <p:cNvPr id="60419" name="Rectangle 2"/>
          <p:cNvSpPr>
            <a:spLocks noGrp="1" noRot="1" noChangeAspect="1" noChangeArrowheads="1" noTextEdit="1"/>
          </p:cNvSpPr>
          <p:nvPr>
            <p:ph type="sldImg"/>
          </p:nvPr>
        </p:nvSpPr>
        <p:spPr>
          <a:xfrm>
            <a:off x="868363" y="723900"/>
            <a:ext cx="4972050" cy="3730625"/>
          </a:xfrm>
          <a:ln w="12700" cap="flat">
            <a:solidFill>
              <a:schemeClr val="tx1"/>
            </a:solidFill>
          </a:ln>
        </p:spPr>
      </p:sp>
      <p:sp>
        <p:nvSpPr>
          <p:cNvPr id="60420" name="Rectangle 3"/>
          <p:cNvSpPr>
            <a:spLocks noGrp="1" noChangeArrowheads="1"/>
          </p:cNvSpPr>
          <p:nvPr>
            <p:ph type="body" idx="1"/>
          </p:nvPr>
        </p:nvSpPr>
        <p:spPr>
          <a:xfrm>
            <a:off x="884238" y="4689475"/>
            <a:ext cx="4940300" cy="4430713"/>
          </a:xfrm>
          <a:noFill/>
          <a:ln/>
        </p:spPr>
        <p:txBody>
          <a:bodyPr lIns="92464" tIns="47015" rIns="92464" bIns="47015"/>
          <a:lstStyle/>
          <a:p>
            <a:r>
              <a:rPr lang="en-US" i="1" smtClean="0"/>
              <a:t>Before showing the slide, ask what are the three seeing zones that were covered earlier.</a:t>
            </a:r>
          </a:p>
          <a:p>
            <a:endParaRPr lang="en-AU" i="1" smtClean="0"/>
          </a:p>
          <a:p>
            <a:r>
              <a:rPr lang="en-AU" i="1" smtClean="0"/>
              <a:t>They were    Action Zone</a:t>
            </a:r>
          </a:p>
          <a:p>
            <a:r>
              <a:rPr lang="en-AU" i="1" smtClean="0"/>
              <a:t>	Seeing Zone</a:t>
            </a:r>
          </a:p>
          <a:p>
            <a:r>
              <a:rPr lang="en-AU" i="1" smtClean="0"/>
              <a:t>	Planning Zone</a:t>
            </a:r>
            <a:endParaRPr lang="en-US" i="1" smtClean="0"/>
          </a:p>
          <a:p>
            <a:endParaRPr lang="en-AU" i="1" smtClean="0"/>
          </a:p>
          <a:p>
            <a:r>
              <a:rPr lang="en-US" i="1" smtClean="0"/>
              <a:t>This slide shows what we call a scanning pattern for our eyes. </a:t>
            </a:r>
          </a:p>
          <a:p>
            <a:endParaRPr lang="en-US" i="1" smtClean="0"/>
          </a:p>
          <a:p>
            <a:r>
              <a:rPr lang="en-US" i="1" smtClean="0"/>
              <a:t>Not only does it cover the three zones, it takes into account our mirrors and instruments.</a:t>
            </a:r>
          </a:p>
          <a:p>
            <a:endParaRPr lang="en-US" i="1" smtClean="0"/>
          </a:p>
          <a:p>
            <a:r>
              <a:rPr lang="en-US" i="1" smtClean="0"/>
              <a:t>If we scan mirrors – instruments – action zone – seeing zone – planning zone, we never will allow our view to become stale.</a:t>
            </a:r>
          </a:p>
          <a:p>
            <a:endParaRPr lang="en-US" i="1" smtClean="0"/>
          </a:p>
          <a:p>
            <a:r>
              <a:rPr lang="en-US" i="1" smtClean="0"/>
              <a:t>Read it out several times to illustrate how it operates.</a:t>
            </a:r>
          </a:p>
          <a:p>
            <a:endParaRPr lang="en-AU" i="1" smtClean="0"/>
          </a:p>
          <a:p>
            <a:endParaRPr lang="en-US" i="1"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smtClean="0"/>
          </a:p>
        </p:txBody>
      </p:sp>
      <p:sp>
        <p:nvSpPr>
          <p:cNvPr id="61444" name="Slide Number Placeholder 3"/>
          <p:cNvSpPr>
            <a:spLocks noGrp="1"/>
          </p:cNvSpPr>
          <p:nvPr>
            <p:ph type="sldNum" sz="quarter" idx="5"/>
          </p:nvPr>
        </p:nvSpPr>
        <p:spPr>
          <a:noFill/>
        </p:spPr>
        <p:txBody>
          <a:bodyPr/>
          <a:lstStyle/>
          <a:p>
            <a:fld id="{E522863F-D4F5-4C3C-AED9-82089C711A31}" type="slidenum">
              <a:rPr lang="fr-FR" smtClean="0"/>
              <a:pPr/>
              <a:t>6</a:t>
            </a:fld>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smtClean="0"/>
          </a:p>
        </p:txBody>
      </p:sp>
      <p:sp>
        <p:nvSpPr>
          <p:cNvPr id="62468" name="Slide Number Placeholder 3"/>
          <p:cNvSpPr>
            <a:spLocks noGrp="1"/>
          </p:cNvSpPr>
          <p:nvPr>
            <p:ph type="sldNum" sz="quarter" idx="5"/>
          </p:nvPr>
        </p:nvSpPr>
        <p:spPr>
          <a:noFill/>
        </p:spPr>
        <p:txBody>
          <a:bodyPr/>
          <a:lstStyle/>
          <a:p>
            <a:fld id="{0F95AAE4-A6BC-4D81-9D05-04ADB4D9BB34}" type="slidenum">
              <a:rPr lang="fr-FR" smtClean="0"/>
              <a:pPr/>
              <a:t>7</a:t>
            </a:fld>
            <a:endParaRPr 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5CAF7EB1-33B2-4D3F-8116-CC6B039EED3A}" type="slidenum">
              <a:rPr lang="en-US" smtClean="0"/>
              <a:pPr/>
              <a:t>8</a:t>
            </a:fld>
            <a:endParaRPr lang="en-US" smtClean="0"/>
          </a:p>
        </p:txBody>
      </p:sp>
      <p:sp>
        <p:nvSpPr>
          <p:cNvPr id="63491" name="Rectangle 2"/>
          <p:cNvSpPr>
            <a:spLocks noGrp="1" noRot="1" noChangeAspect="1" noChangeArrowheads="1" noTextEdit="1"/>
          </p:cNvSpPr>
          <p:nvPr>
            <p:ph type="sldImg"/>
          </p:nvPr>
        </p:nvSpPr>
        <p:spPr>
          <a:xfrm>
            <a:off x="868363" y="723900"/>
            <a:ext cx="4972050" cy="3730625"/>
          </a:xfrm>
          <a:ln w="12700" cap="flat">
            <a:solidFill>
              <a:schemeClr val="tx1"/>
            </a:solidFill>
          </a:ln>
        </p:spPr>
      </p:sp>
      <p:sp>
        <p:nvSpPr>
          <p:cNvPr id="63492" name="Rectangle 3"/>
          <p:cNvSpPr>
            <a:spLocks noGrp="1" noChangeArrowheads="1"/>
          </p:cNvSpPr>
          <p:nvPr>
            <p:ph type="body" idx="1"/>
          </p:nvPr>
        </p:nvSpPr>
        <p:spPr>
          <a:xfrm>
            <a:off x="884238" y="4689475"/>
            <a:ext cx="4940300" cy="4430713"/>
          </a:xfrm>
          <a:noFill/>
          <a:ln/>
        </p:spPr>
        <p:txBody>
          <a:bodyPr lIns="92464" tIns="47015" rIns="92464" bIns="47015"/>
          <a:lstStyle/>
          <a:p>
            <a:r>
              <a:rPr lang="en-AU" i="1" smtClean="0"/>
              <a:t>Explain that intersections are prime locations for hazards and therefore accidents.</a:t>
            </a:r>
          </a:p>
          <a:p>
            <a:endParaRPr lang="en-AU" i="1" smtClean="0"/>
          </a:p>
          <a:p>
            <a:r>
              <a:rPr lang="en-AU" i="1" smtClean="0"/>
              <a:t>Cover the points listed and pay attention to ensuring that your intentions are clearly displayed and communicated with others. </a:t>
            </a:r>
          </a:p>
          <a:p>
            <a:endParaRPr lang="en-AU" i="1" smtClean="0"/>
          </a:p>
          <a:p>
            <a:endParaRPr lang="en-US" i="1"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9A307214-0223-49ED-882B-A8E42B84A879}" type="slidenum">
              <a:rPr lang="en-US" smtClean="0"/>
              <a:pPr/>
              <a:t>9</a:t>
            </a:fld>
            <a:endParaRPr lang="en-US" smtClean="0"/>
          </a:p>
        </p:txBody>
      </p:sp>
      <p:sp>
        <p:nvSpPr>
          <p:cNvPr id="64515" name="Rectangle 2"/>
          <p:cNvSpPr>
            <a:spLocks noGrp="1" noRot="1" noChangeAspect="1" noChangeArrowheads="1" noTextEdit="1"/>
          </p:cNvSpPr>
          <p:nvPr>
            <p:ph type="sldImg"/>
          </p:nvPr>
        </p:nvSpPr>
        <p:spPr>
          <a:xfrm>
            <a:off x="868363" y="723900"/>
            <a:ext cx="4972050" cy="3730625"/>
          </a:xfrm>
          <a:ln w="12700" cap="flat">
            <a:solidFill>
              <a:schemeClr val="tx1"/>
            </a:solidFill>
          </a:ln>
        </p:spPr>
      </p:sp>
      <p:sp>
        <p:nvSpPr>
          <p:cNvPr id="64516" name="Rectangle 3"/>
          <p:cNvSpPr>
            <a:spLocks noGrp="1" noChangeArrowheads="1"/>
          </p:cNvSpPr>
          <p:nvPr>
            <p:ph type="body" idx="1"/>
          </p:nvPr>
        </p:nvSpPr>
        <p:spPr>
          <a:xfrm>
            <a:off x="884238" y="4689475"/>
            <a:ext cx="4940300" cy="4430713"/>
          </a:xfrm>
          <a:noFill/>
          <a:ln/>
        </p:spPr>
        <p:txBody>
          <a:bodyPr lIns="92464" tIns="47015" rIns="92464" bIns="47015"/>
          <a:lstStyle/>
          <a:p>
            <a:r>
              <a:rPr lang="en-AU" i="1" smtClean="0"/>
              <a:t>Explain that intersections are prime locations for hazards and therefore accidents.</a:t>
            </a:r>
          </a:p>
          <a:p>
            <a:endParaRPr lang="en-AU" i="1" smtClean="0"/>
          </a:p>
          <a:p>
            <a:r>
              <a:rPr lang="en-AU" i="1" smtClean="0"/>
              <a:t>Cover the points listed and pay attention to ensuring that your intentions are clearly displayed and communicated with others. </a:t>
            </a:r>
          </a:p>
          <a:p>
            <a:endParaRPr lang="en-AU" i="1" smtClean="0"/>
          </a:p>
          <a:p>
            <a:endParaRPr lang="en-US" i="1"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med">
    <p:wheel spokes="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70800" y="3883025"/>
            <a:ext cx="1031875" cy="39449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0" y="3883025"/>
            <a:ext cx="2946400" cy="3944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heel spokes="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sldNum" sz="quarter" idx="10"/>
          </p:nvPr>
        </p:nvSpPr>
        <p:spPr>
          <a:xfrm>
            <a:off x="8613775" y="6453188"/>
            <a:ext cx="439738" cy="244475"/>
          </a:xfrm>
          <a:prstGeom prst="rect">
            <a:avLst/>
          </a:prstGeom>
        </p:spPr>
        <p:txBody>
          <a:bodyPr/>
          <a:lstStyle>
            <a:lvl1pPr>
              <a:defRPr>
                <a:cs typeface="+mn-cs"/>
              </a:defRPr>
            </a:lvl1pPr>
          </a:lstStyle>
          <a:p>
            <a:pPr>
              <a:defRPr/>
            </a:pPr>
            <a:fld id="{209F122B-F23C-4331-9E9B-DC0177557416}" type="slidenum">
              <a:rPr lang="en-US"/>
              <a:pPr>
                <a:defRPr/>
              </a:pPr>
              <a:t>‹#›</a:t>
            </a:fld>
            <a:endParaRPr lang="en-US"/>
          </a:p>
        </p:txBody>
      </p:sp>
    </p:spTree>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sldNum" sz="quarter" idx="10"/>
          </p:nvPr>
        </p:nvSpPr>
        <p:spPr>
          <a:xfrm>
            <a:off x="8613775" y="6453188"/>
            <a:ext cx="439738" cy="244475"/>
          </a:xfrm>
          <a:prstGeom prst="rect">
            <a:avLst/>
          </a:prstGeom>
        </p:spPr>
        <p:txBody>
          <a:bodyPr/>
          <a:lstStyle>
            <a:lvl1pPr>
              <a:defRPr>
                <a:cs typeface="+mn-cs"/>
              </a:defRPr>
            </a:lvl1pPr>
          </a:lstStyle>
          <a:p>
            <a:pPr>
              <a:defRPr/>
            </a:pPr>
            <a:fld id="{C2585FE9-C92C-47E4-888B-0EE761B4615A}" type="slidenum">
              <a:rPr lang="en-US"/>
              <a:pPr>
                <a:defRPr/>
              </a:pPr>
              <a:t>‹#›</a:t>
            </a:fld>
            <a:endParaRPr lang="en-US"/>
          </a:p>
        </p:txBody>
      </p:sp>
    </p:spTree>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sldNum" sz="quarter" idx="10"/>
          </p:nvPr>
        </p:nvSpPr>
        <p:spPr>
          <a:xfrm>
            <a:off x="8613775" y="6453188"/>
            <a:ext cx="439738" cy="244475"/>
          </a:xfrm>
          <a:prstGeom prst="rect">
            <a:avLst/>
          </a:prstGeom>
        </p:spPr>
        <p:txBody>
          <a:bodyPr/>
          <a:lstStyle>
            <a:lvl1pPr>
              <a:defRPr>
                <a:cs typeface="+mn-cs"/>
              </a:defRPr>
            </a:lvl1pPr>
          </a:lstStyle>
          <a:p>
            <a:pPr>
              <a:defRPr/>
            </a:pPr>
            <a:fld id="{0210B7F7-F9AE-42DA-B17A-61ED0A77D15B}" type="slidenum">
              <a:rPr lang="en-US"/>
              <a:pPr>
                <a:defRPr/>
              </a:pPr>
              <a:t>‹#›</a:t>
            </a:fld>
            <a:endParaRPr lang="en-US"/>
          </a:p>
        </p:txBody>
      </p:sp>
    </p:spTree>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55763" y="1484313"/>
            <a:ext cx="3481387" cy="1500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89550" y="1484313"/>
            <a:ext cx="3481388" cy="1500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sldNum" sz="quarter" idx="10"/>
          </p:nvPr>
        </p:nvSpPr>
        <p:spPr>
          <a:xfrm>
            <a:off x="8613775" y="6453188"/>
            <a:ext cx="439738" cy="244475"/>
          </a:xfrm>
          <a:prstGeom prst="rect">
            <a:avLst/>
          </a:prstGeom>
        </p:spPr>
        <p:txBody>
          <a:bodyPr/>
          <a:lstStyle>
            <a:lvl1pPr>
              <a:defRPr>
                <a:cs typeface="+mn-cs"/>
              </a:defRPr>
            </a:lvl1pPr>
          </a:lstStyle>
          <a:p>
            <a:pPr>
              <a:defRPr/>
            </a:pPr>
            <a:fld id="{7EC31947-57EE-404E-9D1F-329AC71B8B64}" type="slidenum">
              <a:rPr lang="en-US"/>
              <a:pPr>
                <a:defRPr/>
              </a:pPr>
              <a:t>‹#›</a:t>
            </a:fld>
            <a:endParaRPr lang="en-US"/>
          </a:p>
        </p:txBody>
      </p:sp>
    </p:spTree>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sldNum" sz="quarter" idx="10"/>
          </p:nvPr>
        </p:nvSpPr>
        <p:spPr>
          <a:xfrm>
            <a:off x="8613775" y="6453188"/>
            <a:ext cx="439738" cy="244475"/>
          </a:xfrm>
          <a:prstGeom prst="rect">
            <a:avLst/>
          </a:prstGeom>
        </p:spPr>
        <p:txBody>
          <a:bodyPr/>
          <a:lstStyle>
            <a:lvl1pPr>
              <a:defRPr>
                <a:cs typeface="+mn-cs"/>
              </a:defRPr>
            </a:lvl1pPr>
          </a:lstStyle>
          <a:p>
            <a:pPr>
              <a:defRPr/>
            </a:pPr>
            <a:fld id="{9431A66C-CAFB-4D82-8E06-EEE9AFBC0CD4}" type="slidenum">
              <a:rPr lang="en-US"/>
              <a:pPr>
                <a:defRPr/>
              </a:pPr>
              <a:t>‹#›</a:t>
            </a:fld>
            <a:endParaRPr lang="en-US"/>
          </a:p>
        </p:txBody>
      </p:sp>
    </p:spTree>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sldNum" sz="quarter" idx="10"/>
          </p:nvPr>
        </p:nvSpPr>
        <p:spPr>
          <a:xfrm>
            <a:off x="8613775" y="6453188"/>
            <a:ext cx="439738" cy="244475"/>
          </a:xfrm>
          <a:prstGeom prst="rect">
            <a:avLst/>
          </a:prstGeom>
        </p:spPr>
        <p:txBody>
          <a:bodyPr/>
          <a:lstStyle>
            <a:lvl1pPr>
              <a:defRPr>
                <a:cs typeface="+mn-cs"/>
              </a:defRPr>
            </a:lvl1pPr>
          </a:lstStyle>
          <a:p>
            <a:pPr>
              <a:defRPr/>
            </a:pPr>
            <a:fld id="{52DF9083-93EE-472A-9862-5203DB0E46A5}" type="slidenum">
              <a:rPr lang="en-US"/>
              <a:pPr>
                <a:defRPr/>
              </a:pPr>
              <a:t>‹#›</a:t>
            </a:fld>
            <a:endParaRPr lang="en-US"/>
          </a:p>
        </p:txBody>
      </p:sp>
    </p:spTree>
  </p:cSld>
  <p:clrMapOvr>
    <a:masterClrMapping/>
  </p:clrMapOvr>
  <p:transition spd="med">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sldNum" sz="quarter" idx="10"/>
          </p:nvPr>
        </p:nvSpPr>
        <p:spPr>
          <a:xfrm>
            <a:off x="8613775" y="6453188"/>
            <a:ext cx="439738" cy="244475"/>
          </a:xfrm>
          <a:prstGeom prst="rect">
            <a:avLst/>
          </a:prstGeom>
        </p:spPr>
        <p:txBody>
          <a:bodyPr/>
          <a:lstStyle>
            <a:lvl1pPr>
              <a:defRPr>
                <a:cs typeface="+mn-cs"/>
              </a:defRPr>
            </a:lvl1pPr>
          </a:lstStyle>
          <a:p>
            <a:pPr>
              <a:defRPr/>
            </a:pPr>
            <a:fld id="{BF134A09-50A3-48BB-9EBB-484897696C98}" type="slidenum">
              <a:rPr lang="en-US"/>
              <a:pPr>
                <a:defRPr/>
              </a:pPr>
              <a:t>‹#›</a:t>
            </a:fld>
            <a:endParaRPr lang="en-US"/>
          </a:p>
        </p:txBody>
      </p:sp>
    </p:spTree>
  </p:cSld>
  <p:clrMapOvr>
    <a:masterClrMapping/>
  </p:clrMapOvr>
  <p:transition spd="med">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sldNum" sz="quarter" idx="10"/>
          </p:nvPr>
        </p:nvSpPr>
        <p:spPr>
          <a:xfrm>
            <a:off x="8613775" y="6453188"/>
            <a:ext cx="439738" cy="244475"/>
          </a:xfrm>
          <a:prstGeom prst="rect">
            <a:avLst/>
          </a:prstGeom>
        </p:spPr>
        <p:txBody>
          <a:bodyPr/>
          <a:lstStyle>
            <a:lvl1pPr>
              <a:defRPr>
                <a:cs typeface="+mn-cs"/>
              </a:defRPr>
            </a:lvl1pPr>
          </a:lstStyle>
          <a:p>
            <a:pPr>
              <a:defRPr/>
            </a:pPr>
            <a:fld id="{F950D95E-E4F8-486F-BDAF-F3CB45284650}" type="slidenum">
              <a:rPr lang="en-US"/>
              <a:pPr>
                <a:defRPr/>
              </a:pPr>
              <a:t>‹#›</a:t>
            </a:fld>
            <a:endParaRPr lang="en-US"/>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heel spokes="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sldNum" sz="quarter" idx="10"/>
          </p:nvPr>
        </p:nvSpPr>
        <p:spPr>
          <a:xfrm>
            <a:off x="8613775" y="6453188"/>
            <a:ext cx="439738" cy="244475"/>
          </a:xfrm>
          <a:prstGeom prst="rect">
            <a:avLst/>
          </a:prstGeom>
        </p:spPr>
        <p:txBody>
          <a:bodyPr/>
          <a:lstStyle>
            <a:lvl1pPr>
              <a:defRPr>
                <a:cs typeface="+mn-cs"/>
              </a:defRPr>
            </a:lvl1pPr>
          </a:lstStyle>
          <a:p>
            <a:pPr>
              <a:defRPr/>
            </a:pPr>
            <a:fld id="{DBD3809A-4E80-4CCF-9DCC-7FC70E07EDF1}" type="slidenum">
              <a:rPr lang="en-US"/>
              <a:pPr>
                <a:defRPr/>
              </a:pPr>
              <a:t>‹#›</a:t>
            </a:fld>
            <a:endParaRPr lang="en-US"/>
          </a:p>
        </p:txBody>
      </p:sp>
    </p:spTree>
  </p:cSld>
  <p:clrMapOvr>
    <a:masterClrMapping/>
  </p:clrMapOvr>
  <p:transition spd="med">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sldNum" sz="quarter" idx="10"/>
          </p:nvPr>
        </p:nvSpPr>
        <p:spPr>
          <a:xfrm>
            <a:off x="8613775" y="6453188"/>
            <a:ext cx="439738" cy="244475"/>
          </a:xfrm>
          <a:prstGeom prst="rect">
            <a:avLst/>
          </a:prstGeom>
        </p:spPr>
        <p:txBody>
          <a:bodyPr/>
          <a:lstStyle>
            <a:lvl1pPr>
              <a:defRPr>
                <a:cs typeface="+mn-cs"/>
              </a:defRPr>
            </a:lvl1pPr>
          </a:lstStyle>
          <a:p>
            <a:pPr>
              <a:defRPr/>
            </a:pPr>
            <a:fld id="{023BABAA-0234-4692-9226-75FAF76171AF}" type="slidenum">
              <a:rPr lang="en-US"/>
              <a:pPr>
                <a:defRPr/>
              </a:pPr>
              <a:t>‹#›</a:t>
            </a:fld>
            <a:endParaRPr lang="en-US"/>
          </a:p>
        </p:txBody>
      </p:sp>
    </p:spTree>
  </p:cSld>
  <p:clrMapOvr>
    <a:masterClrMapping/>
  </p:clrMapOvr>
  <p:transition spd="med">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93738"/>
            <a:ext cx="1778000" cy="2290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55763" y="693738"/>
            <a:ext cx="5184775" cy="2290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sldNum" sz="quarter" idx="10"/>
          </p:nvPr>
        </p:nvSpPr>
        <p:spPr>
          <a:xfrm>
            <a:off x="8613775" y="6453188"/>
            <a:ext cx="439738" cy="244475"/>
          </a:xfrm>
          <a:prstGeom prst="rect">
            <a:avLst/>
          </a:prstGeom>
        </p:spPr>
        <p:txBody>
          <a:bodyPr/>
          <a:lstStyle>
            <a:lvl1pPr>
              <a:defRPr>
                <a:cs typeface="+mn-cs"/>
              </a:defRPr>
            </a:lvl1pPr>
          </a:lstStyle>
          <a:p>
            <a:pPr>
              <a:defRPr/>
            </a:pPr>
            <a:fld id="{F66CF3BB-5FFD-4115-8404-DDC78C15AFAC}" type="slidenum">
              <a:rPr lang="en-US"/>
              <a:pPr>
                <a:defRPr/>
              </a:pPr>
              <a:t>‹#›</a:t>
            </a:fld>
            <a:endParaRPr lang="en-US"/>
          </a:p>
        </p:txBody>
      </p:sp>
    </p:spTree>
  </p:cSld>
  <p:clrMapOvr>
    <a:masterClrMapping/>
  </p:clrMapOvr>
  <p:transition spd="med">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55763" y="693738"/>
            <a:ext cx="7067550" cy="457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655763" y="1484313"/>
            <a:ext cx="3481387" cy="150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89550" y="1484313"/>
            <a:ext cx="3481388" cy="150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sldNum" sz="quarter" idx="10"/>
          </p:nvPr>
        </p:nvSpPr>
        <p:spPr>
          <a:xfrm>
            <a:off x="8613775" y="6453188"/>
            <a:ext cx="439738" cy="244475"/>
          </a:xfrm>
          <a:prstGeom prst="rect">
            <a:avLst/>
          </a:prstGeom>
        </p:spPr>
        <p:txBody>
          <a:bodyPr/>
          <a:lstStyle>
            <a:lvl1pPr>
              <a:defRPr>
                <a:cs typeface="+mn-cs"/>
              </a:defRPr>
            </a:lvl1pPr>
          </a:lstStyle>
          <a:p>
            <a:pPr>
              <a:defRPr/>
            </a:pPr>
            <a:fld id="{AE40E4E5-329C-4FB7-A971-59F3CFC137B3}" type="slidenum">
              <a:rPr lang="en-US"/>
              <a:pPr>
                <a:defRPr/>
              </a:pPr>
              <a:t>‹#›</a:t>
            </a:fld>
            <a:endParaRPr lang="en-US"/>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5175" y="5140325"/>
            <a:ext cx="1987550" cy="2687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715125" y="5140325"/>
            <a:ext cx="1987550" cy="2687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wheel spokes="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gradFill rotWithShape="0">
          <a:gsLst>
            <a:gs pos="0">
              <a:srgbClr val="00AD6E"/>
            </a:gs>
            <a:gs pos="50000">
              <a:srgbClr val="005E3C"/>
            </a:gs>
            <a:gs pos="100000">
              <a:srgbClr val="00AD6E"/>
            </a:gs>
          </a:gsLst>
          <a:lin ang="2700000" scaled="1"/>
        </a:gradFill>
        <a:effectLst/>
      </p:bgPr>
    </p:bg>
    <p:spTree>
      <p:nvGrpSpPr>
        <p:cNvPr id="1" name=""/>
        <p:cNvGrpSpPr/>
        <p:nvPr/>
      </p:nvGrpSpPr>
      <p:grpSpPr>
        <a:xfrm>
          <a:off x="0" y="0"/>
          <a:ext cx="0" cy="0"/>
          <a:chOff x="0" y="0"/>
          <a:chExt cx="0" cy="0"/>
        </a:xfrm>
      </p:grpSpPr>
      <p:pic>
        <p:nvPicPr>
          <p:cNvPr id="5122" name="Picture 42"/>
          <p:cNvPicPr>
            <a:picLocks noChangeAspect="1" noChangeArrowheads="1"/>
          </p:cNvPicPr>
          <p:nvPr/>
        </p:nvPicPr>
        <p:blipFill>
          <a:blip r:embed="rId13" cstate="print"/>
          <a:srcRect/>
          <a:stretch>
            <a:fillRect/>
          </a:stretch>
        </p:blipFill>
        <p:spPr bwMode="auto">
          <a:xfrm>
            <a:off x="0" y="466725"/>
            <a:ext cx="9140825" cy="5149850"/>
          </a:xfrm>
          <a:prstGeom prst="rect">
            <a:avLst/>
          </a:prstGeom>
          <a:noFill/>
          <a:ln w="9525">
            <a:noFill/>
            <a:miter lim="800000"/>
            <a:headEnd/>
            <a:tailEnd/>
          </a:ln>
        </p:spPr>
      </p:pic>
      <p:sp>
        <p:nvSpPr>
          <p:cNvPr id="5123" name="Rectangle 5"/>
          <p:cNvSpPr>
            <a:spLocks noGrp="1" noChangeArrowheads="1"/>
          </p:cNvSpPr>
          <p:nvPr>
            <p:ph type="title"/>
          </p:nvPr>
        </p:nvSpPr>
        <p:spPr bwMode="auto">
          <a:xfrm>
            <a:off x="4572000" y="3883025"/>
            <a:ext cx="4124325" cy="10668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spAutoFit/>
          </a:bodyPr>
          <a:lstStyle/>
          <a:p>
            <a:pPr lvl="0"/>
            <a:r>
              <a:rPr lang="fr-FR" smtClean="0"/>
              <a:t>Cliquez et modifiez le titre</a:t>
            </a:r>
          </a:p>
        </p:txBody>
      </p:sp>
      <p:sp>
        <p:nvSpPr>
          <p:cNvPr id="5124" name="Rectangle 6"/>
          <p:cNvSpPr>
            <a:spLocks noGrp="1" noChangeArrowheads="1"/>
          </p:cNvSpPr>
          <p:nvPr>
            <p:ph type="body" idx="1"/>
          </p:nvPr>
        </p:nvSpPr>
        <p:spPr bwMode="auto">
          <a:xfrm>
            <a:off x="4575175" y="5140325"/>
            <a:ext cx="4127500" cy="2687638"/>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grpSp>
        <p:nvGrpSpPr>
          <p:cNvPr id="5125" name="Group 39"/>
          <p:cNvGrpSpPr>
            <a:grpSpLocks/>
          </p:cNvGrpSpPr>
          <p:nvPr/>
        </p:nvGrpSpPr>
        <p:grpSpPr bwMode="auto">
          <a:xfrm>
            <a:off x="0" y="0"/>
            <a:ext cx="9144000" cy="6858000"/>
            <a:chOff x="0" y="0"/>
            <a:chExt cx="5760" cy="4320"/>
          </a:xfrm>
        </p:grpSpPr>
        <p:sp>
          <p:nvSpPr>
            <p:cNvPr id="94239" name="Rectangle 31"/>
            <p:cNvSpPr>
              <a:spLocks noChangeArrowheads="1"/>
            </p:cNvSpPr>
            <p:nvPr userDrawn="1"/>
          </p:nvSpPr>
          <p:spPr bwMode="gray">
            <a:xfrm>
              <a:off x="0" y="0"/>
              <a:ext cx="113" cy="4320"/>
            </a:xfrm>
            <a:prstGeom prst="rect">
              <a:avLst/>
            </a:prstGeom>
            <a:solidFill>
              <a:schemeClr val="bg1"/>
            </a:solidFill>
            <a:ln w="12700">
              <a:noFill/>
              <a:miter lim="800000"/>
              <a:headEnd/>
              <a:tailEnd/>
            </a:ln>
            <a:effectLst/>
          </p:spPr>
          <p:txBody>
            <a:bodyPr wrap="none" lIns="0" tIns="0" rIns="0" bIns="0" anchor="ctr"/>
            <a:lstStyle/>
            <a:p>
              <a:pPr>
                <a:defRPr/>
              </a:pPr>
              <a:endParaRPr lang="en-US">
                <a:cs typeface="+mn-cs"/>
              </a:endParaRPr>
            </a:p>
          </p:txBody>
        </p:sp>
        <p:sp>
          <p:nvSpPr>
            <p:cNvPr id="94240" name="Rectangle 32"/>
            <p:cNvSpPr>
              <a:spLocks noChangeArrowheads="1"/>
            </p:cNvSpPr>
            <p:nvPr userDrawn="1"/>
          </p:nvSpPr>
          <p:spPr bwMode="gray">
            <a:xfrm>
              <a:off x="5647" y="0"/>
              <a:ext cx="113" cy="4320"/>
            </a:xfrm>
            <a:prstGeom prst="rect">
              <a:avLst/>
            </a:prstGeom>
            <a:solidFill>
              <a:schemeClr val="bg1"/>
            </a:solidFill>
            <a:ln w="12700">
              <a:noFill/>
              <a:miter lim="800000"/>
              <a:headEnd/>
              <a:tailEnd/>
            </a:ln>
            <a:effectLst/>
          </p:spPr>
          <p:txBody>
            <a:bodyPr wrap="none" lIns="0" tIns="0" rIns="0" bIns="0" anchor="ctr"/>
            <a:lstStyle/>
            <a:p>
              <a:pPr>
                <a:defRPr/>
              </a:pPr>
              <a:endParaRPr lang="en-US">
                <a:cs typeface="+mn-cs"/>
              </a:endParaRPr>
            </a:p>
          </p:txBody>
        </p:sp>
        <p:sp>
          <p:nvSpPr>
            <p:cNvPr id="94241" name="Rectangle 33"/>
            <p:cNvSpPr>
              <a:spLocks noChangeArrowheads="1"/>
            </p:cNvSpPr>
            <p:nvPr userDrawn="1"/>
          </p:nvSpPr>
          <p:spPr bwMode="gray">
            <a:xfrm rot="5400000">
              <a:off x="2818" y="-2818"/>
              <a:ext cx="123" cy="5760"/>
            </a:xfrm>
            <a:prstGeom prst="rect">
              <a:avLst/>
            </a:prstGeom>
            <a:solidFill>
              <a:schemeClr val="bg1"/>
            </a:solidFill>
            <a:ln w="12700">
              <a:noFill/>
              <a:miter lim="800000"/>
              <a:headEnd/>
              <a:tailEnd/>
            </a:ln>
            <a:effectLst/>
          </p:spPr>
          <p:txBody>
            <a:bodyPr wrap="none" lIns="0" tIns="0" rIns="0" bIns="0" anchor="ctr"/>
            <a:lstStyle/>
            <a:p>
              <a:pPr>
                <a:defRPr/>
              </a:pPr>
              <a:endParaRPr lang="en-US">
                <a:cs typeface="+mn-cs"/>
              </a:endParaRPr>
            </a:p>
          </p:txBody>
        </p:sp>
        <p:sp>
          <p:nvSpPr>
            <p:cNvPr id="94242" name="Rectangle 34"/>
            <p:cNvSpPr>
              <a:spLocks noChangeArrowheads="1"/>
            </p:cNvSpPr>
            <p:nvPr userDrawn="1"/>
          </p:nvSpPr>
          <p:spPr bwMode="gray">
            <a:xfrm rot="5400000">
              <a:off x="2819" y="1379"/>
              <a:ext cx="122" cy="5760"/>
            </a:xfrm>
            <a:prstGeom prst="rect">
              <a:avLst/>
            </a:prstGeom>
            <a:solidFill>
              <a:schemeClr val="bg1"/>
            </a:solidFill>
            <a:ln w="12700">
              <a:noFill/>
              <a:miter lim="800000"/>
              <a:headEnd/>
              <a:tailEnd/>
            </a:ln>
            <a:effectLst/>
          </p:spPr>
          <p:txBody>
            <a:bodyPr wrap="none" lIns="0" tIns="0" rIns="0" bIns="0" anchor="ctr"/>
            <a:lstStyle/>
            <a:p>
              <a:pPr>
                <a:defRPr/>
              </a:pPr>
              <a:endParaRPr lang="en-US">
                <a:cs typeface="+mn-cs"/>
              </a:endParaRPr>
            </a:p>
          </p:txBody>
        </p:sp>
      </p:grpSp>
    </p:spTree>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Lst>
  <p:transition spd="med">
    <p:wheel spokes="1"/>
  </p:transition>
  <p:timing>
    <p:tnLst>
      <p:par>
        <p:cTn id="1" dur="indefinite" restart="never" nodeType="tmRoot"/>
      </p:par>
    </p:tnLst>
  </p:timing>
  <p:txStyles>
    <p:titleStyle>
      <a:lvl1pPr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pitchFamily="34" charset="0"/>
        </a:defRPr>
      </a:lvl2pPr>
      <a:lvl3pPr algn="l" rtl="0" eaLnBrk="1" fontAlgn="base" hangingPunct="1">
        <a:spcBef>
          <a:spcPct val="0"/>
        </a:spcBef>
        <a:spcAft>
          <a:spcPct val="0"/>
        </a:spcAft>
        <a:defRPr sz="3200">
          <a:solidFill>
            <a:schemeClr val="bg1"/>
          </a:solidFill>
          <a:latin typeface="Arial" pitchFamily="34" charset="0"/>
        </a:defRPr>
      </a:lvl3pPr>
      <a:lvl4pPr algn="l" rtl="0" eaLnBrk="1" fontAlgn="base" hangingPunct="1">
        <a:spcBef>
          <a:spcPct val="0"/>
        </a:spcBef>
        <a:spcAft>
          <a:spcPct val="0"/>
        </a:spcAft>
        <a:defRPr sz="3200">
          <a:solidFill>
            <a:schemeClr val="bg1"/>
          </a:solidFill>
          <a:latin typeface="Arial" pitchFamily="34" charset="0"/>
        </a:defRPr>
      </a:lvl4pPr>
      <a:lvl5pPr algn="l" rtl="0" eaLnBrk="1" fontAlgn="base" hangingPunct="1">
        <a:spcBef>
          <a:spcPct val="0"/>
        </a:spcBef>
        <a:spcAft>
          <a:spcPct val="0"/>
        </a:spcAft>
        <a:defRPr sz="3200">
          <a:solidFill>
            <a:schemeClr val="bg1"/>
          </a:solidFill>
          <a:latin typeface="Arial" pitchFamily="34" charset="0"/>
        </a:defRPr>
      </a:lvl5pPr>
      <a:lvl6pPr marL="457200" algn="l" rtl="0" eaLnBrk="1" fontAlgn="base" hangingPunct="1">
        <a:spcBef>
          <a:spcPct val="0"/>
        </a:spcBef>
        <a:spcAft>
          <a:spcPct val="0"/>
        </a:spcAft>
        <a:defRPr sz="3200">
          <a:solidFill>
            <a:schemeClr val="bg1"/>
          </a:solidFill>
          <a:latin typeface="Arial" pitchFamily="34" charset="0"/>
        </a:defRPr>
      </a:lvl6pPr>
      <a:lvl7pPr marL="914400" algn="l" rtl="0" eaLnBrk="1" fontAlgn="base" hangingPunct="1">
        <a:spcBef>
          <a:spcPct val="0"/>
        </a:spcBef>
        <a:spcAft>
          <a:spcPct val="0"/>
        </a:spcAft>
        <a:defRPr sz="3200">
          <a:solidFill>
            <a:schemeClr val="bg1"/>
          </a:solidFill>
          <a:latin typeface="Arial" pitchFamily="34" charset="0"/>
        </a:defRPr>
      </a:lvl7pPr>
      <a:lvl8pPr marL="1371600" algn="l" rtl="0" eaLnBrk="1" fontAlgn="base" hangingPunct="1">
        <a:spcBef>
          <a:spcPct val="0"/>
        </a:spcBef>
        <a:spcAft>
          <a:spcPct val="0"/>
        </a:spcAft>
        <a:defRPr sz="3200">
          <a:solidFill>
            <a:schemeClr val="bg1"/>
          </a:solidFill>
          <a:latin typeface="Arial" pitchFamily="34" charset="0"/>
        </a:defRPr>
      </a:lvl8pPr>
      <a:lvl9pPr marL="1828800" algn="l" rtl="0" eaLnBrk="1" fontAlgn="base" hangingPunct="1">
        <a:spcBef>
          <a:spcPct val="0"/>
        </a:spcBef>
        <a:spcAft>
          <a:spcPct val="0"/>
        </a:spcAft>
        <a:defRPr sz="3200">
          <a:solidFill>
            <a:schemeClr val="bg1"/>
          </a:solidFill>
          <a:latin typeface="Arial" pitchFamily="34" charset="0"/>
        </a:defRPr>
      </a:lvl9pPr>
    </p:titleStyle>
    <p:bodyStyle>
      <a:lvl1pPr marL="342900" indent="-342900" algn="l" rtl="0" eaLnBrk="1" fontAlgn="base" hangingPunct="1">
        <a:spcBef>
          <a:spcPct val="20000"/>
        </a:spcBef>
        <a:spcAft>
          <a:spcPct val="0"/>
        </a:spcAft>
        <a:defRPr sz="20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146" name="Group 19"/>
          <p:cNvGrpSpPr>
            <a:grpSpLocks/>
          </p:cNvGrpSpPr>
          <p:nvPr/>
        </p:nvGrpSpPr>
        <p:grpSpPr bwMode="auto">
          <a:xfrm>
            <a:off x="0" y="0"/>
            <a:ext cx="9144000" cy="6858000"/>
            <a:chOff x="0" y="0"/>
            <a:chExt cx="5760" cy="4320"/>
          </a:xfrm>
        </p:grpSpPr>
        <p:sp>
          <p:nvSpPr>
            <p:cNvPr id="13332" name="Rectangle 20"/>
            <p:cNvSpPr>
              <a:spLocks noChangeArrowheads="1"/>
            </p:cNvSpPr>
            <p:nvPr userDrawn="1"/>
          </p:nvSpPr>
          <p:spPr bwMode="auto">
            <a:xfrm>
              <a:off x="115" y="112"/>
              <a:ext cx="840" cy="4207"/>
            </a:xfrm>
            <a:prstGeom prst="rect">
              <a:avLst/>
            </a:prstGeom>
            <a:gradFill rotWithShape="0">
              <a:gsLst>
                <a:gs pos="0">
                  <a:srgbClr val="DAEEE5"/>
                </a:gs>
                <a:gs pos="100000">
                  <a:srgbClr val="DAEEE5">
                    <a:gamma/>
                    <a:tint val="0"/>
                    <a:invGamma/>
                  </a:srgbClr>
                </a:gs>
              </a:gsLst>
              <a:lin ang="5400000" scaled="1"/>
            </a:gradFill>
            <a:ln w="12700">
              <a:noFill/>
              <a:miter lim="800000"/>
              <a:headEnd/>
              <a:tailEnd/>
            </a:ln>
            <a:effectLst/>
          </p:spPr>
          <p:txBody>
            <a:bodyPr wrap="none" lIns="0" tIns="0" rIns="0" bIns="0" anchor="ctr"/>
            <a:lstStyle/>
            <a:p>
              <a:pPr>
                <a:defRPr/>
              </a:pPr>
              <a:endParaRPr lang="en-US">
                <a:cs typeface="+mn-cs"/>
              </a:endParaRPr>
            </a:p>
          </p:txBody>
        </p:sp>
        <p:pic>
          <p:nvPicPr>
            <p:cNvPr id="6154" name="Picture 21"/>
            <p:cNvPicPr>
              <a:picLocks noChangeAspect="1" noChangeArrowheads="1"/>
            </p:cNvPicPr>
            <p:nvPr userDrawn="1"/>
          </p:nvPicPr>
          <p:blipFill>
            <a:blip r:embed="rId14" cstate="print"/>
            <a:srcRect/>
            <a:stretch>
              <a:fillRect/>
            </a:stretch>
          </p:blipFill>
          <p:spPr bwMode="auto">
            <a:xfrm>
              <a:off x="49" y="293"/>
              <a:ext cx="909" cy="861"/>
            </a:xfrm>
            <a:prstGeom prst="rect">
              <a:avLst/>
            </a:prstGeom>
            <a:noFill/>
            <a:ln w="9525">
              <a:noFill/>
              <a:miter lim="800000"/>
              <a:headEnd/>
              <a:tailEnd/>
            </a:ln>
          </p:spPr>
        </p:pic>
        <p:grpSp>
          <p:nvGrpSpPr>
            <p:cNvPr id="6155" name="Group 22"/>
            <p:cNvGrpSpPr>
              <a:grpSpLocks/>
            </p:cNvGrpSpPr>
            <p:nvPr userDrawn="1"/>
          </p:nvGrpSpPr>
          <p:grpSpPr bwMode="auto">
            <a:xfrm>
              <a:off x="0" y="0"/>
              <a:ext cx="5760" cy="4320"/>
              <a:chOff x="0" y="0"/>
              <a:chExt cx="5760" cy="4320"/>
            </a:xfrm>
          </p:grpSpPr>
          <p:sp>
            <p:nvSpPr>
              <p:cNvPr id="13335" name="Rectangle 23"/>
              <p:cNvSpPr>
                <a:spLocks noChangeArrowheads="1"/>
              </p:cNvSpPr>
              <p:nvPr userDrawn="1"/>
            </p:nvSpPr>
            <p:spPr bwMode="gray">
              <a:xfrm>
                <a:off x="0" y="0"/>
                <a:ext cx="113" cy="4320"/>
              </a:xfrm>
              <a:prstGeom prst="rect">
                <a:avLst/>
              </a:prstGeom>
              <a:solidFill>
                <a:schemeClr val="bg1"/>
              </a:solidFill>
              <a:ln w="12700">
                <a:noFill/>
                <a:miter lim="800000"/>
                <a:headEnd/>
                <a:tailEnd/>
              </a:ln>
              <a:effectLst/>
            </p:spPr>
            <p:txBody>
              <a:bodyPr wrap="none" lIns="0" tIns="0" rIns="0" bIns="0" anchor="ctr"/>
              <a:lstStyle/>
              <a:p>
                <a:pPr>
                  <a:defRPr/>
                </a:pPr>
                <a:endParaRPr lang="en-US">
                  <a:cs typeface="+mn-cs"/>
                </a:endParaRPr>
              </a:p>
            </p:txBody>
          </p:sp>
          <p:sp>
            <p:nvSpPr>
              <p:cNvPr id="13336" name="Rectangle 24"/>
              <p:cNvSpPr>
                <a:spLocks noChangeArrowheads="1"/>
              </p:cNvSpPr>
              <p:nvPr userDrawn="1"/>
            </p:nvSpPr>
            <p:spPr bwMode="gray">
              <a:xfrm>
                <a:off x="5647" y="0"/>
                <a:ext cx="113" cy="4320"/>
              </a:xfrm>
              <a:prstGeom prst="rect">
                <a:avLst/>
              </a:prstGeom>
              <a:solidFill>
                <a:schemeClr val="bg1"/>
              </a:solidFill>
              <a:ln w="12700">
                <a:noFill/>
                <a:miter lim="800000"/>
                <a:headEnd/>
                <a:tailEnd/>
              </a:ln>
              <a:effectLst/>
            </p:spPr>
            <p:txBody>
              <a:bodyPr wrap="none" lIns="0" tIns="0" rIns="0" bIns="0" anchor="ctr"/>
              <a:lstStyle/>
              <a:p>
                <a:pPr>
                  <a:defRPr/>
                </a:pPr>
                <a:endParaRPr lang="en-US">
                  <a:cs typeface="+mn-cs"/>
                </a:endParaRPr>
              </a:p>
            </p:txBody>
          </p:sp>
          <p:sp>
            <p:nvSpPr>
              <p:cNvPr id="13337" name="Rectangle 25"/>
              <p:cNvSpPr>
                <a:spLocks noChangeArrowheads="1"/>
              </p:cNvSpPr>
              <p:nvPr userDrawn="1"/>
            </p:nvSpPr>
            <p:spPr bwMode="gray">
              <a:xfrm rot="5400000">
                <a:off x="2818" y="-2818"/>
                <a:ext cx="123" cy="5760"/>
              </a:xfrm>
              <a:prstGeom prst="rect">
                <a:avLst/>
              </a:prstGeom>
              <a:solidFill>
                <a:schemeClr val="bg1"/>
              </a:solidFill>
              <a:ln w="12700">
                <a:noFill/>
                <a:miter lim="800000"/>
                <a:headEnd/>
                <a:tailEnd/>
              </a:ln>
              <a:effectLst/>
            </p:spPr>
            <p:txBody>
              <a:bodyPr wrap="none" lIns="0" tIns="0" rIns="0" bIns="0" anchor="ctr"/>
              <a:lstStyle/>
              <a:p>
                <a:pPr>
                  <a:defRPr/>
                </a:pPr>
                <a:endParaRPr lang="en-US">
                  <a:cs typeface="+mn-cs"/>
                </a:endParaRPr>
              </a:p>
            </p:txBody>
          </p:sp>
          <p:sp>
            <p:nvSpPr>
              <p:cNvPr id="13338" name="Rectangle 26"/>
              <p:cNvSpPr>
                <a:spLocks noChangeArrowheads="1"/>
              </p:cNvSpPr>
              <p:nvPr userDrawn="1"/>
            </p:nvSpPr>
            <p:spPr bwMode="gray">
              <a:xfrm rot="5400000">
                <a:off x="2819" y="1379"/>
                <a:ext cx="122" cy="5760"/>
              </a:xfrm>
              <a:prstGeom prst="rect">
                <a:avLst/>
              </a:prstGeom>
              <a:solidFill>
                <a:schemeClr val="bg1"/>
              </a:solidFill>
              <a:ln w="12700">
                <a:noFill/>
                <a:miter lim="800000"/>
                <a:headEnd/>
                <a:tailEnd/>
              </a:ln>
              <a:effectLst/>
            </p:spPr>
            <p:txBody>
              <a:bodyPr wrap="none" lIns="0" tIns="0" rIns="0" bIns="0" anchor="ctr"/>
              <a:lstStyle/>
              <a:p>
                <a:pPr>
                  <a:defRPr/>
                </a:pPr>
                <a:endParaRPr lang="en-US">
                  <a:cs typeface="+mn-cs"/>
                </a:endParaRPr>
              </a:p>
            </p:txBody>
          </p:sp>
        </p:grpSp>
      </p:grpSp>
      <p:sp>
        <p:nvSpPr>
          <p:cNvPr id="6147" name="Rectangle 3"/>
          <p:cNvSpPr>
            <a:spLocks noGrp="1" noChangeArrowheads="1"/>
          </p:cNvSpPr>
          <p:nvPr>
            <p:ph type="title"/>
          </p:nvPr>
        </p:nvSpPr>
        <p:spPr bwMode="auto">
          <a:xfrm>
            <a:off x="1655763" y="693738"/>
            <a:ext cx="7067550" cy="4572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spAutoFit/>
          </a:bodyPr>
          <a:lstStyle/>
          <a:p>
            <a:pPr lvl="0"/>
            <a:r>
              <a:rPr lang="en-US" smtClean="0"/>
              <a:t>Cliquez et modifiez le titre</a:t>
            </a:r>
          </a:p>
        </p:txBody>
      </p:sp>
      <p:sp>
        <p:nvSpPr>
          <p:cNvPr id="6148" name="Rectangle 4"/>
          <p:cNvSpPr>
            <a:spLocks noGrp="1" noChangeArrowheads="1"/>
          </p:cNvSpPr>
          <p:nvPr>
            <p:ph type="body" idx="1"/>
          </p:nvPr>
        </p:nvSpPr>
        <p:spPr bwMode="auto">
          <a:xfrm>
            <a:off x="1655763" y="1484313"/>
            <a:ext cx="7115175" cy="1500187"/>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13326" name="Line 14"/>
          <p:cNvSpPr>
            <a:spLocks noChangeShapeType="1"/>
          </p:cNvSpPr>
          <p:nvPr/>
        </p:nvSpPr>
        <p:spPr bwMode="auto">
          <a:xfrm flipV="1">
            <a:off x="8543925" y="6554788"/>
            <a:ext cx="0" cy="303212"/>
          </a:xfrm>
          <a:prstGeom prst="line">
            <a:avLst/>
          </a:prstGeom>
          <a:noFill/>
          <a:ln w="9525">
            <a:solidFill>
              <a:schemeClr val="tx1"/>
            </a:solidFill>
            <a:round/>
            <a:headEnd/>
            <a:tailEnd/>
          </a:ln>
          <a:effectLst/>
        </p:spPr>
        <p:txBody>
          <a:bodyPr/>
          <a:lstStyle/>
          <a:p>
            <a:pPr>
              <a:defRPr/>
            </a:pPr>
            <a:endParaRPr lang="en-US">
              <a:cs typeface="+mn-cs"/>
            </a:endParaRPr>
          </a:p>
        </p:txBody>
      </p:sp>
      <p:sp>
        <p:nvSpPr>
          <p:cNvPr id="14" name="Rectangle 12"/>
          <p:cNvSpPr txBox="1">
            <a:spLocks noChangeArrowheads="1"/>
          </p:cNvSpPr>
          <p:nvPr/>
        </p:nvSpPr>
        <p:spPr bwMode="auto">
          <a:xfrm>
            <a:off x="8670925" y="6627813"/>
            <a:ext cx="325438" cy="230187"/>
          </a:xfrm>
          <a:prstGeom prst="rect">
            <a:avLst/>
          </a:prstGeom>
          <a:noFill/>
          <a:ln w="9525">
            <a:noFill/>
            <a:miter lim="800000"/>
            <a:headEnd/>
            <a:tailEnd/>
          </a:ln>
          <a:effectLst/>
        </p:spPr>
        <p:txBody>
          <a:bodyPr wrap="none" anchor="b">
            <a:spAutoFit/>
          </a:bodyPr>
          <a:lstStyle>
            <a:lvl1pPr algn="ctr">
              <a:defRPr sz="900" smtClean="0">
                <a:solidFill>
                  <a:schemeClr val="tx2">
                    <a:lumMod val="75000"/>
                  </a:schemeClr>
                </a:solidFill>
                <a:latin typeface="Arial" pitchFamily="34" charset="0"/>
              </a:defRPr>
            </a:lvl1pPr>
          </a:lstStyle>
          <a:p>
            <a:pPr>
              <a:defRPr/>
            </a:pPr>
            <a:fld id="{CD18B1D7-0A29-404F-9BA6-9FA8D28D7237}" type="slidenum">
              <a:rPr lang="en-US">
                <a:cs typeface="+mn-cs"/>
              </a:rPr>
              <a:pPr>
                <a:defRPr/>
              </a:pPr>
              <a:t>‹#›</a:t>
            </a:fld>
            <a:endParaRPr lang="en-US">
              <a:cs typeface="+mn-cs"/>
            </a:endParaRPr>
          </a:p>
        </p:txBody>
      </p:sp>
      <p:sp>
        <p:nvSpPr>
          <p:cNvPr id="15" name="TextBox 14"/>
          <p:cNvSpPr txBox="1"/>
          <p:nvPr/>
        </p:nvSpPr>
        <p:spPr>
          <a:xfrm>
            <a:off x="5500688" y="6611938"/>
            <a:ext cx="2928937" cy="230187"/>
          </a:xfrm>
          <a:prstGeom prst="rect">
            <a:avLst/>
          </a:prstGeom>
          <a:noFill/>
        </p:spPr>
        <p:txBody>
          <a:bodyPr>
            <a:spAutoFit/>
          </a:bodyPr>
          <a:lstStyle/>
          <a:p>
            <a:pPr lvl="1" algn="r">
              <a:defRPr/>
            </a:pPr>
            <a:r>
              <a:rPr lang="en-US" sz="900" dirty="0">
                <a:solidFill>
                  <a:schemeClr val="tx2">
                    <a:lumMod val="75000"/>
                  </a:schemeClr>
                </a:solidFill>
                <a:latin typeface="Arial" charset="0"/>
                <a:cs typeface="+mn-cs"/>
              </a:rPr>
              <a:t>Defensive Driving Training materials</a:t>
            </a:r>
          </a:p>
        </p:txBody>
      </p:sp>
      <p:sp>
        <p:nvSpPr>
          <p:cNvPr id="16" name="TextBox 15"/>
          <p:cNvSpPr txBox="1"/>
          <p:nvPr/>
        </p:nvSpPr>
        <p:spPr>
          <a:xfrm>
            <a:off x="285750" y="6611938"/>
            <a:ext cx="1143000" cy="230187"/>
          </a:xfrm>
          <a:prstGeom prst="rect">
            <a:avLst/>
          </a:prstGeom>
          <a:noFill/>
        </p:spPr>
        <p:txBody>
          <a:bodyPr>
            <a:spAutoFit/>
          </a:bodyPr>
          <a:lstStyle/>
          <a:p>
            <a:pPr algn="ctr">
              <a:defRPr/>
            </a:pPr>
            <a:r>
              <a:rPr lang="en-US" sz="900" dirty="0">
                <a:solidFill>
                  <a:schemeClr val="tx2">
                    <a:lumMod val="75000"/>
                  </a:schemeClr>
                </a:solidFill>
                <a:latin typeface="Arial" charset="0"/>
                <a:cs typeface="+mn-cs"/>
              </a:rPr>
              <a:t>BSH 0411</a:t>
            </a:r>
          </a:p>
        </p:txBody>
      </p:sp>
    </p:spTree>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 id="2147483994" r:id="rId12"/>
  </p:sldLayoutIdLst>
  <p:transition spd="med">
    <p:wipe dir="r"/>
  </p:transition>
  <p:timing>
    <p:tnLst>
      <p:par>
        <p:cTn id="1" dur="indefinite" restart="never" nodeType="tmRoot"/>
      </p:par>
    </p:tnLst>
  </p:timing>
  <p:hf hdr="0" ftr="0" dt="0"/>
  <p:txStyles>
    <p:titleStyle>
      <a:lvl1pPr algn="l" rtl="0" eaLnBrk="0" fontAlgn="base" hangingPunct="0">
        <a:spcBef>
          <a:spcPct val="0"/>
        </a:spcBef>
        <a:spcAft>
          <a:spcPct val="0"/>
        </a:spcAft>
        <a:defRPr sz="24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Arial" pitchFamily="34" charset="0"/>
        </a:defRPr>
      </a:lvl2pPr>
      <a:lvl3pPr algn="l" rtl="0" eaLnBrk="0" fontAlgn="base" hangingPunct="0">
        <a:spcBef>
          <a:spcPct val="0"/>
        </a:spcBef>
        <a:spcAft>
          <a:spcPct val="0"/>
        </a:spcAft>
        <a:defRPr sz="2400">
          <a:solidFill>
            <a:schemeClr val="accent2"/>
          </a:solidFill>
          <a:latin typeface="Arial" pitchFamily="34" charset="0"/>
        </a:defRPr>
      </a:lvl3pPr>
      <a:lvl4pPr algn="l" rtl="0" eaLnBrk="0" fontAlgn="base" hangingPunct="0">
        <a:spcBef>
          <a:spcPct val="0"/>
        </a:spcBef>
        <a:spcAft>
          <a:spcPct val="0"/>
        </a:spcAft>
        <a:defRPr sz="2400">
          <a:solidFill>
            <a:schemeClr val="accent2"/>
          </a:solidFill>
          <a:latin typeface="Arial" pitchFamily="34" charset="0"/>
        </a:defRPr>
      </a:lvl4pPr>
      <a:lvl5pPr algn="l" rtl="0" eaLnBrk="0" fontAlgn="base" hangingPunct="0">
        <a:spcBef>
          <a:spcPct val="0"/>
        </a:spcBef>
        <a:spcAft>
          <a:spcPct val="0"/>
        </a:spcAft>
        <a:defRPr sz="2400">
          <a:solidFill>
            <a:schemeClr val="accent2"/>
          </a:solidFill>
          <a:latin typeface="Arial" pitchFamily="34" charset="0"/>
        </a:defRPr>
      </a:lvl5pPr>
      <a:lvl6pPr marL="457200" algn="l" rtl="0" fontAlgn="base">
        <a:spcBef>
          <a:spcPct val="0"/>
        </a:spcBef>
        <a:spcAft>
          <a:spcPct val="0"/>
        </a:spcAft>
        <a:defRPr sz="2400">
          <a:solidFill>
            <a:schemeClr val="accent2"/>
          </a:solidFill>
          <a:latin typeface="Arial" pitchFamily="34" charset="0"/>
        </a:defRPr>
      </a:lvl6pPr>
      <a:lvl7pPr marL="914400" algn="l" rtl="0" fontAlgn="base">
        <a:spcBef>
          <a:spcPct val="0"/>
        </a:spcBef>
        <a:spcAft>
          <a:spcPct val="0"/>
        </a:spcAft>
        <a:defRPr sz="2400">
          <a:solidFill>
            <a:schemeClr val="accent2"/>
          </a:solidFill>
          <a:latin typeface="Arial" pitchFamily="34" charset="0"/>
        </a:defRPr>
      </a:lvl7pPr>
      <a:lvl8pPr marL="1371600" algn="l" rtl="0" fontAlgn="base">
        <a:spcBef>
          <a:spcPct val="0"/>
        </a:spcBef>
        <a:spcAft>
          <a:spcPct val="0"/>
        </a:spcAft>
        <a:defRPr sz="2400">
          <a:solidFill>
            <a:schemeClr val="accent2"/>
          </a:solidFill>
          <a:latin typeface="Arial" pitchFamily="34" charset="0"/>
        </a:defRPr>
      </a:lvl8pPr>
      <a:lvl9pPr marL="1828800" algn="l" rtl="0" fontAlgn="base">
        <a:spcBef>
          <a:spcPct val="0"/>
        </a:spcBef>
        <a:spcAft>
          <a:spcPct val="0"/>
        </a:spcAft>
        <a:defRPr sz="2400">
          <a:solidFill>
            <a:schemeClr val="accent2"/>
          </a:solidFill>
          <a:latin typeface="Arial" pitchFamily="34" charset="0"/>
        </a:defRPr>
      </a:lvl9pPr>
    </p:titleStyle>
    <p:bodyStyle>
      <a:lvl1pPr marL="174625" indent="-174625" algn="l" rtl="0" eaLnBrk="0" fontAlgn="base" hangingPunct="0">
        <a:spcBef>
          <a:spcPct val="100000"/>
        </a:spcBef>
        <a:spcAft>
          <a:spcPct val="0"/>
        </a:spcAft>
        <a:buClr>
          <a:schemeClr val="accent2"/>
        </a:buClr>
        <a:buSzPct val="80000"/>
        <a:buFont typeface="Wingdings" pitchFamily="2" charset="2"/>
        <a:buChar char="§"/>
        <a:defRPr>
          <a:solidFill>
            <a:schemeClr val="tx1"/>
          </a:solidFill>
          <a:latin typeface="+mn-lt"/>
          <a:ea typeface="+mn-ea"/>
          <a:cs typeface="+mn-cs"/>
        </a:defRPr>
      </a:lvl1pPr>
      <a:lvl2pPr marL="719138" indent="-179388" algn="l" rtl="0" eaLnBrk="0" fontAlgn="base" hangingPunct="0">
        <a:spcBef>
          <a:spcPct val="50000"/>
        </a:spcBef>
        <a:spcAft>
          <a:spcPct val="0"/>
        </a:spcAft>
        <a:buClr>
          <a:schemeClr val="hlink"/>
        </a:buClr>
        <a:buSzPct val="80000"/>
        <a:buFont typeface="Wingdings" pitchFamily="2" charset="2"/>
        <a:buChar char="§"/>
        <a:defRPr sz="1600">
          <a:solidFill>
            <a:srgbClr val="5F5F5F"/>
          </a:solidFill>
          <a:latin typeface="+mn-lt"/>
        </a:defRPr>
      </a:lvl2pPr>
      <a:lvl3pPr marL="1233488" indent="-228600" algn="l" rtl="0" eaLnBrk="0" fontAlgn="base" hangingPunct="0">
        <a:spcBef>
          <a:spcPct val="20000"/>
        </a:spcBef>
        <a:spcAft>
          <a:spcPct val="0"/>
        </a:spcAft>
        <a:buClr>
          <a:schemeClr val="tx1"/>
        </a:buClr>
        <a:buChar char="•"/>
        <a:defRPr sz="1400">
          <a:solidFill>
            <a:srgbClr val="5F5F5F"/>
          </a:solidFill>
          <a:latin typeface="+mn-lt"/>
        </a:defRPr>
      </a:lvl3pPr>
      <a:lvl4pPr marL="1641475" indent="-228600" algn="l" rtl="0" eaLnBrk="0" fontAlgn="base" hangingPunct="0">
        <a:spcBef>
          <a:spcPct val="20000"/>
        </a:spcBef>
        <a:spcAft>
          <a:spcPct val="0"/>
        </a:spcAft>
        <a:buClr>
          <a:schemeClr val="hlink"/>
        </a:buClr>
        <a:buSzPct val="70000"/>
        <a:buFont typeface="Wingdings 3" pitchFamily="18" charset="2"/>
        <a:buChar char=""/>
        <a:defRPr sz="1400">
          <a:solidFill>
            <a:srgbClr val="9EA8B2"/>
          </a:solidFill>
          <a:latin typeface="+mn-lt"/>
        </a:defRPr>
      </a:lvl4pPr>
      <a:lvl5pPr marL="2057400" indent="-228600" algn="l" rtl="0" eaLnBrk="0" fontAlgn="base" hangingPunct="0">
        <a:spcBef>
          <a:spcPct val="20000"/>
        </a:spcBef>
        <a:spcAft>
          <a:spcPct val="0"/>
        </a:spcAft>
        <a:buClr>
          <a:schemeClr val="hlink"/>
        </a:buClr>
        <a:buSzPct val="70000"/>
        <a:buFont typeface="Wingdings 3" pitchFamily="18" charset="2"/>
        <a:buChar char=""/>
        <a:defRPr sz="1400">
          <a:solidFill>
            <a:srgbClr val="9EA8B2"/>
          </a:solidFill>
          <a:latin typeface="+mn-lt"/>
        </a:defRPr>
      </a:lvl5pPr>
      <a:lvl6pPr marL="2514600" indent="-228600" algn="l" rtl="0" fontAlgn="base">
        <a:spcBef>
          <a:spcPct val="20000"/>
        </a:spcBef>
        <a:spcAft>
          <a:spcPct val="0"/>
        </a:spcAft>
        <a:buClr>
          <a:schemeClr val="hlink"/>
        </a:buClr>
        <a:buSzPct val="70000"/>
        <a:buFont typeface="Wingdings 3" pitchFamily="18" charset="2"/>
        <a:buChar char=""/>
        <a:defRPr sz="1400">
          <a:solidFill>
            <a:srgbClr val="9EA8B2"/>
          </a:solidFill>
          <a:latin typeface="+mn-lt"/>
        </a:defRPr>
      </a:lvl6pPr>
      <a:lvl7pPr marL="2971800" indent="-228600" algn="l" rtl="0" fontAlgn="base">
        <a:spcBef>
          <a:spcPct val="20000"/>
        </a:spcBef>
        <a:spcAft>
          <a:spcPct val="0"/>
        </a:spcAft>
        <a:buClr>
          <a:schemeClr val="hlink"/>
        </a:buClr>
        <a:buSzPct val="70000"/>
        <a:buFont typeface="Wingdings 3" pitchFamily="18" charset="2"/>
        <a:buChar char=""/>
        <a:defRPr sz="1400">
          <a:solidFill>
            <a:srgbClr val="9EA8B2"/>
          </a:solidFill>
          <a:latin typeface="+mn-lt"/>
        </a:defRPr>
      </a:lvl7pPr>
      <a:lvl8pPr marL="3429000" indent="-228600" algn="l" rtl="0" fontAlgn="base">
        <a:spcBef>
          <a:spcPct val="20000"/>
        </a:spcBef>
        <a:spcAft>
          <a:spcPct val="0"/>
        </a:spcAft>
        <a:buClr>
          <a:schemeClr val="hlink"/>
        </a:buClr>
        <a:buSzPct val="70000"/>
        <a:buFont typeface="Wingdings 3" pitchFamily="18" charset="2"/>
        <a:buChar char=""/>
        <a:defRPr sz="1400">
          <a:solidFill>
            <a:srgbClr val="9EA8B2"/>
          </a:solidFill>
          <a:latin typeface="+mn-lt"/>
        </a:defRPr>
      </a:lvl8pPr>
      <a:lvl9pPr marL="3886200" indent="-228600" algn="l" rtl="0" fontAlgn="base">
        <a:spcBef>
          <a:spcPct val="20000"/>
        </a:spcBef>
        <a:spcAft>
          <a:spcPct val="0"/>
        </a:spcAft>
        <a:buClr>
          <a:schemeClr val="hlink"/>
        </a:buClr>
        <a:buSzPct val="70000"/>
        <a:buFont typeface="Wingdings 3" pitchFamily="18" charset="2"/>
        <a:buChar char=""/>
        <a:defRPr sz="1400">
          <a:solidFill>
            <a:srgbClr val="9EA8B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oleObject" Target="../embeddings/oleObject4.bin"/><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8.xml"/><Relationship Id="rId1" Type="http://schemas.openxmlformats.org/officeDocument/2006/relationships/vmlDrawing" Target="../drawings/vmlDrawing2.vml"/><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8.xml"/><Relationship Id="rId1" Type="http://schemas.openxmlformats.org/officeDocument/2006/relationships/vmlDrawing" Target="../drawings/vmlDrawing3.vml"/><Relationship Id="rId4" Type="http://schemas.openxmlformats.org/officeDocument/2006/relationships/oleObject" Target="../embeddings/oleObject7.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8.xml"/><Relationship Id="rId1" Type="http://schemas.openxmlformats.org/officeDocument/2006/relationships/vmlDrawing" Target="../drawings/vmlDrawing4.vml"/><Relationship Id="rId4" Type="http://schemas.openxmlformats.org/officeDocument/2006/relationships/oleObject" Target="../embeddings/oleObject8.bin"/></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7.xml"/><Relationship Id="rId1" Type="http://schemas.openxmlformats.org/officeDocument/2006/relationships/video" Target="Expect%20the%20unexpected.avi" TargetMode="External"/><Relationship Id="rId4" Type="http://schemas.openxmlformats.org/officeDocument/2006/relationships/image" Target="../media/image20.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title"/>
          </p:nvPr>
        </p:nvSpPr>
        <p:spPr>
          <a:xfrm>
            <a:off x="3643313" y="3571875"/>
            <a:ext cx="5113337" cy="584775"/>
          </a:xfrm>
        </p:spPr>
        <p:txBody>
          <a:bodyPr/>
          <a:lstStyle/>
          <a:p>
            <a:pPr algn="ctr" rtl="1" eaLnBrk="1" hangingPunct="1"/>
            <a:r>
              <a:rPr lang="ar-OM" b="1" dirty="0" smtClean="0"/>
              <a:t>تدريب القيادة الوقائية</a:t>
            </a:r>
            <a:endParaRPr lang="en-US" b="1" dirty="0" smtClean="0"/>
          </a:p>
        </p:txBody>
      </p:sp>
      <p:sp>
        <p:nvSpPr>
          <p:cNvPr id="5" name="Rectangle 6"/>
          <p:cNvSpPr txBox="1">
            <a:spLocks noChangeArrowheads="1"/>
          </p:cNvSpPr>
          <p:nvPr/>
        </p:nvSpPr>
        <p:spPr bwMode="auto">
          <a:xfrm>
            <a:off x="3714750" y="5072063"/>
            <a:ext cx="5113338" cy="579437"/>
          </a:xfrm>
          <a:prstGeom prst="rect">
            <a:avLst/>
          </a:prstGeom>
          <a:noFill/>
          <a:ln w="9525" algn="ctr">
            <a:noFill/>
            <a:miter lim="800000"/>
            <a:headEnd/>
            <a:tailEnd/>
          </a:ln>
        </p:spPr>
        <p:txBody>
          <a:bodyPr anchor="b">
            <a:spAutoFit/>
          </a:bodyPr>
          <a:lstStyle/>
          <a:p>
            <a:pPr algn="ctr">
              <a:defRPr/>
            </a:pPr>
            <a:r>
              <a:rPr lang="ar-OM" sz="3200" kern="0" dirty="0" smtClean="0">
                <a:solidFill>
                  <a:schemeClr val="bg1"/>
                </a:solidFill>
                <a:latin typeface="+mj-lt"/>
                <a:ea typeface="+mj-ea"/>
                <a:cs typeface="+mj-cs"/>
              </a:rPr>
              <a:t>الوحدة الثانية: سلوك السائق</a:t>
            </a:r>
            <a:endParaRPr lang="en-US" sz="3200" kern="0" dirty="0">
              <a:solidFill>
                <a:schemeClr val="bg1"/>
              </a:solidFill>
              <a:latin typeface="+mj-lt"/>
              <a:ea typeface="+mj-ea"/>
              <a:cs typeface="+mj-cs"/>
            </a:endParaRPr>
          </a:p>
        </p:txBody>
      </p:sp>
      <p:sp>
        <p:nvSpPr>
          <p:cNvPr id="19460" name="TextBox 5"/>
          <p:cNvSpPr txBox="1">
            <a:spLocks noChangeArrowheads="1"/>
          </p:cNvSpPr>
          <p:nvPr/>
        </p:nvSpPr>
        <p:spPr bwMode="auto">
          <a:xfrm>
            <a:off x="6072188" y="5857875"/>
            <a:ext cx="2428875" cy="369888"/>
          </a:xfrm>
          <a:prstGeom prst="rect">
            <a:avLst/>
          </a:prstGeom>
          <a:noFill/>
          <a:ln w="9525">
            <a:noFill/>
            <a:miter lim="800000"/>
            <a:headEnd/>
            <a:tailEnd/>
          </a:ln>
        </p:spPr>
        <p:txBody>
          <a:bodyPr>
            <a:spAutoFit/>
          </a:bodyPr>
          <a:lstStyle/>
          <a:p>
            <a:pPr algn="r"/>
            <a:r>
              <a:rPr lang="ar-OM" dirty="0" smtClean="0">
                <a:solidFill>
                  <a:srgbClr val="FFFF00"/>
                </a:solidFill>
              </a:rPr>
              <a:t>المدة ساعه ونصف</a:t>
            </a:r>
            <a:endParaRPr lang="en-US" dirty="0">
              <a:solidFill>
                <a:srgbClr val="FFFF00"/>
              </a:solidFill>
            </a:endParaRPr>
          </a:p>
        </p:txBody>
      </p:sp>
    </p:spTree>
  </p:cSld>
  <p:clrMapOvr>
    <a:masterClrMapping/>
  </p:clrMapOvr>
  <p:transition spd="med">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Line 425"/>
          <p:cNvSpPr>
            <a:spLocks noChangeShapeType="1"/>
          </p:cNvSpPr>
          <p:nvPr/>
        </p:nvSpPr>
        <p:spPr bwMode="auto">
          <a:xfrm flipH="1">
            <a:off x="5049838" y="5240338"/>
            <a:ext cx="684212" cy="303212"/>
          </a:xfrm>
          <a:prstGeom prst="line">
            <a:avLst/>
          </a:prstGeom>
          <a:noFill/>
          <a:ln w="76200">
            <a:solidFill>
              <a:schemeClr val="bg1"/>
            </a:solidFill>
            <a:round/>
            <a:headEnd type="none" w="sm" len="sm"/>
            <a:tailEnd type="none" w="sm" len="sm"/>
          </a:ln>
        </p:spPr>
        <p:txBody>
          <a:bodyPr/>
          <a:lstStyle/>
          <a:p>
            <a:endParaRPr lang="en-US"/>
          </a:p>
        </p:txBody>
      </p:sp>
      <p:sp>
        <p:nvSpPr>
          <p:cNvPr id="28675" name="TextBox 5"/>
          <p:cNvSpPr txBox="1">
            <a:spLocks noChangeArrowheads="1"/>
          </p:cNvSpPr>
          <p:nvPr/>
        </p:nvSpPr>
        <p:spPr bwMode="auto">
          <a:xfrm>
            <a:off x="1857375" y="6345238"/>
            <a:ext cx="3786188" cy="369887"/>
          </a:xfrm>
          <a:prstGeom prst="rect">
            <a:avLst/>
          </a:prstGeom>
          <a:noFill/>
          <a:ln w="9525">
            <a:noFill/>
            <a:miter lim="800000"/>
            <a:headEnd/>
            <a:tailEnd/>
          </a:ln>
        </p:spPr>
        <p:txBody>
          <a:bodyPr>
            <a:spAutoFit/>
          </a:bodyPr>
          <a:lstStyle/>
          <a:p>
            <a:r>
              <a:rPr lang="en-US" i="1" u="sng"/>
              <a:t>Video speed kills</a:t>
            </a:r>
          </a:p>
        </p:txBody>
      </p:sp>
      <p:sp>
        <p:nvSpPr>
          <p:cNvPr id="7" name="Rectangle 2"/>
          <p:cNvSpPr txBox="1">
            <a:spLocks noChangeArrowheads="1"/>
          </p:cNvSpPr>
          <p:nvPr/>
        </p:nvSpPr>
        <p:spPr bwMode="auto">
          <a:xfrm>
            <a:off x="1500188" y="857250"/>
            <a:ext cx="7643812" cy="457200"/>
          </a:xfrm>
          <a:prstGeom prst="rect">
            <a:avLst/>
          </a:prstGeom>
          <a:solidFill>
            <a:schemeClr val="dk2">
              <a:tint val="40000"/>
              <a:satMod val="350000"/>
            </a:schemeClr>
          </a:solidFill>
          <a:ln w="9525" algn="ctr">
            <a:noFill/>
            <a:miter lim="800000"/>
            <a:headEnd/>
            <a:tailEnd/>
          </a:ln>
        </p:spPr>
        <p:style>
          <a:lnRef idx="0">
            <a:scrgbClr r="0" g="0" b="0"/>
          </a:lnRef>
          <a:fillRef idx="1002">
            <a:schemeClr val="dk2"/>
          </a:fillRef>
          <a:effectRef idx="0">
            <a:scrgbClr r="0" g="0" b="0"/>
          </a:effectRef>
          <a:fontRef idx="major"/>
        </p:style>
        <p:txBody>
          <a:bodyPr anchor="b">
            <a:spAutoFit/>
          </a:bodyPr>
          <a:lstStyle/>
          <a:p>
            <a:pPr algn="ctr">
              <a:defRPr/>
            </a:pPr>
            <a:r>
              <a:rPr lang="ar-OM" sz="2400" b="1" kern="0" dirty="0" smtClean="0">
                <a:solidFill>
                  <a:schemeClr val="accent2"/>
                </a:solidFill>
              </a:rPr>
              <a:t>الملاحظات</a:t>
            </a:r>
            <a:endParaRPr lang="en-US" sz="2400" b="1" kern="0" dirty="0">
              <a:solidFill>
                <a:schemeClr val="accent2"/>
              </a:solidFill>
            </a:endParaRPr>
          </a:p>
        </p:txBody>
      </p:sp>
      <p:sp>
        <p:nvSpPr>
          <p:cNvPr id="8" name="Rectangle 2"/>
          <p:cNvSpPr txBox="1">
            <a:spLocks noChangeArrowheads="1"/>
          </p:cNvSpPr>
          <p:nvPr/>
        </p:nvSpPr>
        <p:spPr>
          <a:xfrm>
            <a:off x="1500188" y="188913"/>
            <a:ext cx="7402512" cy="457200"/>
          </a:xfrm>
          <a:prstGeom prst="rect">
            <a:avLst/>
          </a:prstGeom>
          <a:noFill/>
        </p:spPr>
        <p:txBody>
          <a:bodyPr/>
          <a:lstStyle/>
          <a:p>
            <a:pPr algn="r">
              <a:defRPr/>
            </a:pPr>
            <a:r>
              <a:rPr lang="en-US" sz="2400" b="1" dirty="0" smtClean="0">
                <a:solidFill>
                  <a:schemeClr val="accent2"/>
                </a:solidFill>
              </a:rPr>
              <a:t>DIT </a:t>
            </a:r>
            <a:r>
              <a:rPr lang="ar-OM" sz="2400" b="1" dirty="0" smtClean="0">
                <a:solidFill>
                  <a:schemeClr val="accent2"/>
                </a:solidFill>
              </a:rPr>
              <a:t>الوحدة 2: سلوك السائق</a:t>
            </a:r>
            <a:endParaRPr lang="en-US" sz="2400" b="1" kern="0" dirty="0">
              <a:solidFill>
                <a:schemeClr val="accent2"/>
              </a:solidFill>
              <a:latin typeface="+mj-lt"/>
              <a:ea typeface="+mj-ea"/>
              <a:cs typeface="+mj-cs"/>
            </a:endParaRPr>
          </a:p>
        </p:txBody>
      </p:sp>
      <p:sp>
        <p:nvSpPr>
          <p:cNvPr id="26630" name="TextBox 8"/>
          <p:cNvSpPr txBox="1">
            <a:spLocks noChangeArrowheads="1"/>
          </p:cNvSpPr>
          <p:nvPr/>
        </p:nvSpPr>
        <p:spPr bwMode="auto">
          <a:xfrm>
            <a:off x="1643063" y="1285875"/>
            <a:ext cx="7500937" cy="4647426"/>
          </a:xfrm>
          <a:prstGeom prst="rect">
            <a:avLst/>
          </a:prstGeom>
          <a:noFill/>
          <a:ln w="9525">
            <a:noFill/>
            <a:miter lim="800000"/>
            <a:headEnd/>
            <a:tailEnd/>
          </a:ln>
        </p:spPr>
        <p:txBody>
          <a:bodyPr>
            <a:spAutoFit/>
          </a:bodyPr>
          <a:lstStyle/>
          <a:p>
            <a:pPr algn="r" rtl="1">
              <a:defRPr/>
            </a:pPr>
            <a:r>
              <a:rPr lang="ar-OM" sz="2000" b="1" dirty="0" smtClean="0">
                <a:cs typeface="+mn-cs"/>
              </a:rPr>
              <a:t>عند الاقتراب من الاشارة الخضراء</a:t>
            </a:r>
            <a:endParaRPr lang="en-US" sz="2000" b="1" dirty="0">
              <a:cs typeface="+mn-cs"/>
            </a:endParaRPr>
          </a:p>
          <a:p>
            <a:pPr algn="r" rtl="1">
              <a:defRPr/>
            </a:pPr>
            <a:endParaRPr lang="en-US" dirty="0">
              <a:cs typeface="+mn-cs"/>
            </a:endParaRPr>
          </a:p>
          <a:p>
            <a:pPr algn="r" rtl="1">
              <a:spcBef>
                <a:spcPts val="600"/>
              </a:spcBef>
              <a:buFont typeface="Wingdings" pitchFamily="2" charset="2"/>
              <a:buChar char="Ø"/>
              <a:defRPr/>
            </a:pPr>
            <a:r>
              <a:rPr lang="ar-OM" sz="4000" b="1" dirty="0" smtClean="0">
                <a:solidFill>
                  <a:schemeClr val="accent4">
                    <a:lumMod val="75000"/>
                    <a:lumOff val="25000"/>
                  </a:schemeClr>
                </a:solidFill>
                <a:cs typeface="+mn-cs"/>
              </a:rPr>
              <a:t>لأ</a:t>
            </a:r>
            <a:endParaRPr lang="en-US" sz="4000" b="1" dirty="0">
              <a:solidFill>
                <a:schemeClr val="accent4">
                  <a:lumMod val="75000"/>
                  <a:lumOff val="25000"/>
                </a:schemeClr>
              </a:solidFill>
              <a:cs typeface="+mn-cs"/>
            </a:endParaRPr>
          </a:p>
          <a:p>
            <a:pPr lvl="1" algn="r" rtl="1">
              <a:buFont typeface="Wingdings" pitchFamily="2" charset="2"/>
              <a:buChar char="Ø"/>
              <a:defRPr/>
            </a:pPr>
            <a:r>
              <a:rPr lang="en-US" sz="2400" dirty="0">
                <a:cs typeface="+mn-cs"/>
              </a:rPr>
              <a:t>• </a:t>
            </a:r>
            <a:r>
              <a:rPr lang="ar-OM" sz="2400" dirty="0" smtClean="0">
                <a:cs typeface="+mn-cs"/>
              </a:rPr>
              <a:t>تحاول الاسراع للحاق بالاشاره</a:t>
            </a:r>
            <a:endParaRPr lang="en-US" sz="2400" dirty="0">
              <a:cs typeface="+mn-cs"/>
            </a:endParaRPr>
          </a:p>
          <a:p>
            <a:pPr lvl="1" algn="r" rtl="1">
              <a:spcBef>
                <a:spcPts val="1800"/>
              </a:spcBef>
              <a:buFont typeface="Wingdings" pitchFamily="2" charset="2"/>
              <a:buChar char="Ø"/>
              <a:defRPr/>
            </a:pPr>
            <a:r>
              <a:rPr lang="en-US" sz="2400" dirty="0">
                <a:cs typeface="+mn-cs"/>
              </a:rPr>
              <a:t>• </a:t>
            </a:r>
            <a:r>
              <a:rPr lang="ar-OM" sz="2400" dirty="0" smtClean="0">
                <a:cs typeface="+mn-cs"/>
              </a:rPr>
              <a:t>اترك الموضوع حتى لآخر لحظه للفرامل</a:t>
            </a:r>
            <a:r>
              <a:rPr lang="en-US" sz="2400" dirty="0" smtClean="0">
                <a:cs typeface="+mn-cs"/>
              </a:rPr>
              <a:t>.</a:t>
            </a:r>
            <a:endParaRPr lang="ar-OM" sz="2400" dirty="0" smtClean="0">
              <a:cs typeface="+mn-cs"/>
            </a:endParaRPr>
          </a:p>
          <a:p>
            <a:pPr lvl="1" algn="r" rtl="1">
              <a:spcBef>
                <a:spcPts val="1800"/>
              </a:spcBef>
              <a:buFont typeface="Wingdings" pitchFamily="2" charset="2"/>
              <a:buChar char="Ø"/>
              <a:defRPr/>
            </a:pPr>
            <a:r>
              <a:rPr lang="ar-OM" sz="2400" dirty="0" smtClean="0">
                <a:cs typeface="+mn-cs"/>
              </a:rPr>
              <a:t>الفرمله القويه ممكن ان تسبب التدهور او فقدان السيطره على المركبه.</a:t>
            </a:r>
          </a:p>
          <a:p>
            <a:pPr lvl="1" algn="r" rtl="1">
              <a:spcBef>
                <a:spcPts val="1800"/>
              </a:spcBef>
              <a:buFont typeface="Wingdings" pitchFamily="2" charset="2"/>
              <a:buChar char="Ø"/>
              <a:defRPr/>
            </a:pPr>
            <a:r>
              <a:rPr lang="ar-OM" sz="2400" dirty="0" smtClean="0">
                <a:cs typeface="+mn-cs"/>
              </a:rPr>
              <a:t>بعض السائقين سيحاولون اللحاق بالاشارة الخضراء ضنا منهم انهم يستطيعون المرور من خلالها قبل ان تنطفئ، لذلك مثل هذه التصرفات بإمكانها أن تخلق بعض التصادمات.</a:t>
            </a:r>
            <a:endParaRPr lang="en-US" sz="2400" b="1" i="1" dirty="0">
              <a:cs typeface="+mn-cs"/>
            </a:endParaRPr>
          </a:p>
        </p:txBody>
      </p:sp>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11"/>
          <p:cNvSpPr>
            <a:spLocks noChangeArrowheads="1"/>
          </p:cNvSpPr>
          <p:nvPr/>
        </p:nvSpPr>
        <p:spPr bwMode="auto">
          <a:xfrm>
            <a:off x="4716689" y="1717675"/>
            <a:ext cx="3909788" cy="3601628"/>
          </a:xfrm>
          <a:prstGeom prst="rect">
            <a:avLst/>
          </a:prstGeom>
          <a:noFill/>
          <a:ln w="9525">
            <a:noFill/>
            <a:miter lim="800000"/>
            <a:headEnd/>
            <a:tailEnd/>
          </a:ln>
        </p:spPr>
        <p:txBody>
          <a:bodyPr wrap="none" lIns="92075" tIns="46038" rIns="92075" bIns="46038">
            <a:spAutoFit/>
          </a:bodyPr>
          <a:lstStyle/>
          <a:p>
            <a:pPr algn="r" rtl="1" eaLnBrk="0" hangingPunct="0">
              <a:defRPr/>
            </a:pPr>
            <a:r>
              <a:rPr lang="ar-OM" sz="2400" b="1" dirty="0" smtClean="0">
                <a:ea typeface="Arial Unicode MS" pitchFamily="34" charset="-128"/>
              </a:rPr>
              <a:t>لتجنب تصادمات التقاطعات:.</a:t>
            </a:r>
            <a:endParaRPr lang="en-US" sz="2400" b="1" dirty="0">
              <a:ea typeface="Arial Unicode MS" pitchFamily="34" charset="-128"/>
            </a:endParaRPr>
          </a:p>
          <a:p>
            <a:pPr algn="r" rtl="1" eaLnBrk="0" hangingPunct="0">
              <a:defRPr/>
            </a:pPr>
            <a:endParaRPr lang="en-US" sz="2400" b="1" dirty="0">
              <a:ea typeface="Arial Unicode MS" pitchFamily="34" charset="-128"/>
            </a:endParaRPr>
          </a:p>
          <a:p>
            <a:pPr algn="r" rtl="1" eaLnBrk="0" hangingPunct="0">
              <a:lnSpc>
                <a:spcPct val="150000"/>
              </a:lnSpc>
              <a:buClr>
                <a:srgbClr val="CC0000"/>
              </a:buClr>
              <a:buSzPct val="80000"/>
              <a:buFont typeface="Monotype Sorts" charset="2"/>
              <a:buChar char="s"/>
              <a:defRPr/>
            </a:pPr>
            <a:r>
              <a:rPr lang="en-US" sz="2400" b="1" dirty="0">
                <a:ea typeface="Arial Unicode MS" pitchFamily="34" charset="-128"/>
              </a:rPr>
              <a:t>	</a:t>
            </a:r>
            <a:r>
              <a:rPr lang="ar-OM" sz="2400" dirty="0" smtClean="0">
                <a:ea typeface="Arial Unicode MS" pitchFamily="34" charset="-128"/>
              </a:rPr>
              <a:t>إدرك وإفهم قوانين التقاطعات</a:t>
            </a:r>
            <a:endParaRPr lang="en-US" sz="2400" dirty="0">
              <a:ea typeface="Arial Unicode MS" pitchFamily="34" charset="-128"/>
            </a:endParaRPr>
          </a:p>
          <a:p>
            <a:pPr algn="r" rtl="1" eaLnBrk="0" hangingPunct="0">
              <a:lnSpc>
                <a:spcPct val="150000"/>
              </a:lnSpc>
              <a:buClr>
                <a:srgbClr val="CC0000"/>
              </a:buClr>
              <a:buSzPct val="80000"/>
              <a:buFont typeface="Monotype Sorts" charset="2"/>
              <a:buChar char="s"/>
              <a:defRPr/>
            </a:pPr>
            <a:r>
              <a:rPr lang="en-US" sz="2400" dirty="0">
                <a:ea typeface="Arial Unicode MS" pitchFamily="34" charset="-128"/>
              </a:rPr>
              <a:t>	</a:t>
            </a:r>
            <a:r>
              <a:rPr lang="ar-OM" sz="2400" dirty="0" smtClean="0">
                <a:ea typeface="Arial Unicode MS" pitchFamily="34" charset="-128"/>
              </a:rPr>
              <a:t>أنظر للمرايا</a:t>
            </a:r>
            <a:endParaRPr lang="en-US" sz="2400" dirty="0">
              <a:ea typeface="Arial Unicode MS" pitchFamily="34" charset="-128"/>
            </a:endParaRPr>
          </a:p>
          <a:p>
            <a:pPr algn="r" rtl="1" eaLnBrk="0" hangingPunct="0">
              <a:lnSpc>
                <a:spcPct val="150000"/>
              </a:lnSpc>
              <a:buClr>
                <a:srgbClr val="CC0000"/>
              </a:buClr>
              <a:buSzPct val="80000"/>
              <a:buFont typeface="Monotype Sorts" charset="2"/>
              <a:buChar char="s"/>
              <a:defRPr/>
            </a:pPr>
            <a:r>
              <a:rPr lang="en-US" sz="2400" dirty="0">
                <a:ea typeface="Arial Unicode MS" pitchFamily="34" charset="-128"/>
              </a:rPr>
              <a:t>	</a:t>
            </a:r>
            <a:r>
              <a:rPr lang="ar-OM" sz="2400" dirty="0" smtClean="0">
                <a:ea typeface="Arial Unicode MS" pitchFamily="34" charset="-128"/>
              </a:rPr>
              <a:t>ابلغ الآخرين بنواياك</a:t>
            </a:r>
            <a:endParaRPr lang="en-US" sz="2400" dirty="0">
              <a:ea typeface="Arial Unicode MS" pitchFamily="34" charset="-128"/>
            </a:endParaRPr>
          </a:p>
          <a:p>
            <a:pPr algn="r" rtl="1" eaLnBrk="0" hangingPunct="0">
              <a:lnSpc>
                <a:spcPct val="150000"/>
              </a:lnSpc>
              <a:buClr>
                <a:srgbClr val="CC0000"/>
              </a:buClr>
              <a:buSzPct val="80000"/>
              <a:buFont typeface="Monotype Sorts" charset="2"/>
              <a:buChar char="s"/>
              <a:defRPr/>
            </a:pPr>
            <a:r>
              <a:rPr lang="en-US" sz="2400" dirty="0">
                <a:ea typeface="Arial Unicode MS" pitchFamily="34" charset="-128"/>
              </a:rPr>
              <a:t>	</a:t>
            </a:r>
            <a:r>
              <a:rPr lang="ar-OM" sz="2400" dirty="0" smtClean="0">
                <a:ea typeface="Arial Unicode MS" pitchFamily="34" charset="-128"/>
              </a:rPr>
              <a:t>تحكم بسرعتك</a:t>
            </a:r>
            <a:endParaRPr lang="en-US" sz="2400" dirty="0">
              <a:ea typeface="Arial Unicode MS" pitchFamily="34" charset="-128"/>
            </a:endParaRPr>
          </a:p>
          <a:p>
            <a:pPr algn="r" rtl="1" eaLnBrk="0" hangingPunct="0">
              <a:lnSpc>
                <a:spcPct val="150000"/>
              </a:lnSpc>
              <a:buClr>
                <a:srgbClr val="CC0000"/>
              </a:buClr>
              <a:buSzPct val="80000"/>
              <a:buFont typeface="Monotype Sorts" charset="2"/>
              <a:buChar char="s"/>
              <a:defRPr/>
            </a:pPr>
            <a:r>
              <a:rPr lang="en-US" sz="2400" dirty="0">
                <a:ea typeface="Arial Unicode MS" pitchFamily="34" charset="-128"/>
              </a:rPr>
              <a:t>	</a:t>
            </a:r>
            <a:r>
              <a:rPr lang="ar-OM" sz="2400" dirty="0" smtClean="0">
                <a:ea typeface="Arial Unicode MS" pitchFamily="34" charset="-128"/>
              </a:rPr>
              <a:t>توقف بسافه أمنه</a:t>
            </a:r>
            <a:endParaRPr lang="en-US" sz="2400" dirty="0">
              <a:ea typeface="Arial Unicode MS" pitchFamily="34" charset="-128"/>
            </a:endParaRPr>
          </a:p>
        </p:txBody>
      </p:sp>
      <p:sp>
        <p:nvSpPr>
          <p:cNvPr id="29699" name="Line 425"/>
          <p:cNvSpPr>
            <a:spLocks noChangeShapeType="1"/>
          </p:cNvSpPr>
          <p:nvPr/>
        </p:nvSpPr>
        <p:spPr bwMode="auto">
          <a:xfrm flipH="1">
            <a:off x="5049838" y="5240338"/>
            <a:ext cx="684212" cy="303212"/>
          </a:xfrm>
          <a:prstGeom prst="line">
            <a:avLst/>
          </a:prstGeom>
          <a:noFill/>
          <a:ln w="76200">
            <a:solidFill>
              <a:schemeClr val="bg1"/>
            </a:solidFill>
            <a:round/>
            <a:headEnd type="none" w="sm" len="sm"/>
            <a:tailEnd type="none" w="sm" len="sm"/>
          </a:ln>
        </p:spPr>
        <p:txBody>
          <a:bodyPr/>
          <a:lstStyle/>
          <a:p>
            <a:endParaRPr lang="en-US"/>
          </a:p>
        </p:txBody>
      </p:sp>
      <p:sp>
        <p:nvSpPr>
          <p:cNvPr id="7" name="Rectangle 2"/>
          <p:cNvSpPr txBox="1">
            <a:spLocks noChangeArrowheads="1"/>
          </p:cNvSpPr>
          <p:nvPr/>
        </p:nvSpPr>
        <p:spPr bwMode="auto">
          <a:xfrm>
            <a:off x="1500188" y="857250"/>
            <a:ext cx="7643812" cy="457200"/>
          </a:xfrm>
          <a:prstGeom prst="rect">
            <a:avLst/>
          </a:prstGeom>
          <a:solidFill>
            <a:schemeClr val="dk2">
              <a:tint val="40000"/>
              <a:satMod val="350000"/>
            </a:schemeClr>
          </a:solidFill>
          <a:ln w="9525" algn="ctr">
            <a:noFill/>
            <a:miter lim="800000"/>
            <a:headEnd/>
            <a:tailEnd/>
          </a:ln>
        </p:spPr>
        <p:style>
          <a:lnRef idx="0">
            <a:scrgbClr r="0" g="0" b="0"/>
          </a:lnRef>
          <a:fillRef idx="1002">
            <a:schemeClr val="dk2"/>
          </a:fillRef>
          <a:effectRef idx="0">
            <a:scrgbClr r="0" g="0" b="0"/>
          </a:effectRef>
          <a:fontRef idx="major"/>
        </p:style>
        <p:txBody>
          <a:bodyPr anchor="b">
            <a:spAutoFit/>
          </a:bodyPr>
          <a:lstStyle/>
          <a:p>
            <a:pPr algn="ctr">
              <a:defRPr/>
            </a:pPr>
            <a:r>
              <a:rPr lang="ar-OM" sz="2400" b="1" kern="0" dirty="0" smtClean="0">
                <a:solidFill>
                  <a:schemeClr val="accent2"/>
                </a:solidFill>
              </a:rPr>
              <a:t>الملاحظات</a:t>
            </a:r>
            <a:endParaRPr lang="en-US" sz="2400" b="1" kern="0" dirty="0">
              <a:solidFill>
                <a:schemeClr val="accent2"/>
              </a:solidFill>
            </a:endParaRPr>
          </a:p>
        </p:txBody>
      </p:sp>
      <p:sp>
        <p:nvSpPr>
          <p:cNvPr id="8" name="Rectangle 2"/>
          <p:cNvSpPr txBox="1">
            <a:spLocks noChangeArrowheads="1"/>
          </p:cNvSpPr>
          <p:nvPr/>
        </p:nvSpPr>
        <p:spPr>
          <a:xfrm>
            <a:off x="1500188" y="188913"/>
            <a:ext cx="7402512" cy="457200"/>
          </a:xfrm>
          <a:prstGeom prst="rect">
            <a:avLst/>
          </a:prstGeom>
          <a:noFill/>
        </p:spPr>
        <p:txBody>
          <a:bodyPr/>
          <a:lstStyle/>
          <a:p>
            <a:pPr algn="r">
              <a:defRPr/>
            </a:pPr>
            <a:r>
              <a:rPr lang="en-US" sz="2400" b="1" dirty="0" smtClean="0">
                <a:solidFill>
                  <a:schemeClr val="accent2"/>
                </a:solidFill>
              </a:rPr>
              <a:t>DIT </a:t>
            </a:r>
            <a:r>
              <a:rPr lang="ar-OM" sz="2400" b="1" dirty="0" smtClean="0">
                <a:solidFill>
                  <a:schemeClr val="accent2"/>
                </a:solidFill>
              </a:rPr>
              <a:t>الوحدة 2: سلوك السائق</a:t>
            </a:r>
            <a:endParaRPr lang="en-US" sz="2400" b="1" kern="0" dirty="0">
              <a:solidFill>
                <a:schemeClr val="accent2"/>
              </a:solidFill>
            </a:endParaRPr>
          </a:p>
        </p:txBody>
      </p:sp>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p:cNvGraphicFramePr>
          <p:nvPr/>
        </p:nvGraphicFramePr>
        <p:xfrm>
          <a:off x="4576763" y="1982788"/>
          <a:ext cx="1871662" cy="1831975"/>
        </p:xfrm>
        <a:graphic>
          <a:graphicData uri="http://schemas.openxmlformats.org/presentationml/2006/ole">
            <p:oleObj spid="_x0000_s1026" name="Image" r:id="rId4" imgW="1871640" imgH="1831680" progId="">
              <p:embed/>
            </p:oleObj>
          </a:graphicData>
        </a:graphic>
      </p:graphicFrame>
      <p:graphicFrame>
        <p:nvGraphicFramePr>
          <p:cNvPr id="1027" name="Object 3"/>
          <p:cNvGraphicFramePr>
            <a:graphicFrameLocks/>
          </p:cNvGraphicFramePr>
          <p:nvPr/>
        </p:nvGraphicFramePr>
        <p:xfrm>
          <a:off x="6997700" y="1857375"/>
          <a:ext cx="2089150" cy="2271713"/>
        </p:xfrm>
        <a:graphic>
          <a:graphicData uri="http://schemas.openxmlformats.org/presentationml/2006/ole">
            <p:oleObj spid="_x0000_s1027" name="Image" r:id="rId5" imgW="2089080" imgH="2271600" progId="">
              <p:embed/>
            </p:oleObj>
          </a:graphicData>
        </a:graphic>
      </p:graphicFrame>
      <p:graphicFrame>
        <p:nvGraphicFramePr>
          <p:cNvPr id="1028" name="Object 4"/>
          <p:cNvGraphicFramePr>
            <a:graphicFrameLocks/>
          </p:cNvGraphicFramePr>
          <p:nvPr/>
        </p:nvGraphicFramePr>
        <p:xfrm>
          <a:off x="3883025" y="4210050"/>
          <a:ext cx="2127250" cy="2290763"/>
        </p:xfrm>
        <a:graphic>
          <a:graphicData uri="http://schemas.openxmlformats.org/presentationml/2006/ole">
            <p:oleObj spid="_x0000_s1028" name="Image" r:id="rId6" imgW="2127240" imgH="2290680" progId="">
              <p:embed/>
            </p:oleObj>
          </a:graphicData>
        </a:graphic>
      </p:graphicFrame>
      <p:graphicFrame>
        <p:nvGraphicFramePr>
          <p:cNvPr id="1029" name="Object 5"/>
          <p:cNvGraphicFramePr>
            <a:graphicFrameLocks/>
          </p:cNvGraphicFramePr>
          <p:nvPr/>
        </p:nvGraphicFramePr>
        <p:xfrm>
          <a:off x="1660525" y="1933575"/>
          <a:ext cx="2112963" cy="2271713"/>
        </p:xfrm>
        <a:graphic>
          <a:graphicData uri="http://schemas.openxmlformats.org/presentationml/2006/ole">
            <p:oleObj spid="_x0000_s1029" name="Image" r:id="rId7" imgW="2112840" imgH="2271600" progId="">
              <p:embed/>
            </p:oleObj>
          </a:graphicData>
        </a:graphic>
      </p:graphicFrame>
      <p:sp>
        <p:nvSpPr>
          <p:cNvPr id="1033" name="Rectangle 9"/>
          <p:cNvSpPr>
            <a:spLocks noChangeArrowheads="1"/>
          </p:cNvSpPr>
          <p:nvPr/>
        </p:nvSpPr>
        <p:spPr bwMode="auto">
          <a:xfrm>
            <a:off x="5934075" y="4659313"/>
            <a:ext cx="3352800" cy="944554"/>
          </a:xfrm>
          <a:prstGeom prst="rect">
            <a:avLst/>
          </a:prstGeom>
          <a:noFill/>
          <a:ln w="9525">
            <a:noFill/>
            <a:miter lim="800000"/>
            <a:headEnd/>
            <a:tailEnd/>
          </a:ln>
        </p:spPr>
        <p:txBody>
          <a:bodyPr lIns="184150" tIns="92075" rIns="184150" bIns="92075">
            <a:spAutoFit/>
          </a:bodyPr>
          <a:lstStyle/>
          <a:p>
            <a:pPr algn="r" defTabSz="3657600" rtl="1" eaLnBrk="0" hangingPunct="0">
              <a:lnSpc>
                <a:spcPct val="130000"/>
              </a:lnSpc>
            </a:pPr>
            <a:r>
              <a:rPr lang="ar-OM" sz="2000" dirty="0" smtClean="0">
                <a:solidFill>
                  <a:srgbClr val="CC0000"/>
                </a:solidFill>
              </a:rPr>
              <a:t>فقط من هذه النقطة بإمكانك ان ترى</a:t>
            </a:r>
          </a:p>
          <a:p>
            <a:pPr algn="r" defTabSz="3657600" rtl="1" eaLnBrk="0" hangingPunct="0">
              <a:lnSpc>
                <a:spcPct val="130000"/>
              </a:lnSpc>
            </a:pPr>
            <a:r>
              <a:rPr lang="ar-OM" sz="2000" dirty="0" smtClean="0">
                <a:solidFill>
                  <a:srgbClr val="CC0000"/>
                </a:solidFill>
              </a:rPr>
              <a:t>بصوره واضحة جوانب الطريق</a:t>
            </a:r>
            <a:endParaRPr lang="en-US" sz="2000" dirty="0">
              <a:solidFill>
                <a:srgbClr val="CC0000"/>
              </a:solidFill>
            </a:endParaRPr>
          </a:p>
        </p:txBody>
      </p:sp>
      <p:sp>
        <p:nvSpPr>
          <p:cNvPr id="1034" name="Rectangle 10"/>
          <p:cNvSpPr>
            <a:spLocks noChangeArrowheads="1"/>
          </p:cNvSpPr>
          <p:nvPr/>
        </p:nvSpPr>
        <p:spPr bwMode="auto">
          <a:xfrm>
            <a:off x="1643063" y="1395413"/>
            <a:ext cx="2500312" cy="461962"/>
          </a:xfrm>
          <a:prstGeom prst="rect">
            <a:avLst/>
          </a:prstGeom>
          <a:noFill/>
          <a:ln w="9525">
            <a:noFill/>
            <a:miter lim="800000"/>
            <a:headEnd/>
            <a:tailEnd/>
          </a:ln>
        </p:spPr>
        <p:txBody>
          <a:bodyPr lIns="92075" tIns="46038" rIns="92075" bIns="46038">
            <a:spAutoFit/>
          </a:bodyPr>
          <a:lstStyle/>
          <a:p>
            <a:pPr algn="ctr" rtl="1" eaLnBrk="0" hangingPunct="0"/>
            <a:r>
              <a:rPr lang="ar-OM" sz="2400" b="1" dirty="0" smtClean="0">
                <a:solidFill>
                  <a:srgbClr val="CC3300"/>
                </a:solidFill>
              </a:rPr>
              <a:t>ليلا</a:t>
            </a:r>
            <a:endParaRPr lang="en-US" sz="2400" b="1" dirty="0">
              <a:solidFill>
                <a:srgbClr val="CC3300"/>
              </a:solidFill>
            </a:endParaRPr>
          </a:p>
        </p:txBody>
      </p:sp>
      <p:sp>
        <p:nvSpPr>
          <p:cNvPr id="11" name="Rectangle 2"/>
          <p:cNvSpPr txBox="1">
            <a:spLocks noChangeArrowheads="1"/>
          </p:cNvSpPr>
          <p:nvPr/>
        </p:nvSpPr>
        <p:spPr bwMode="auto">
          <a:xfrm>
            <a:off x="1500188" y="857250"/>
            <a:ext cx="7643812" cy="457200"/>
          </a:xfrm>
          <a:prstGeom prst="rect">
            <a:avLst/>
          </a:prstGeom>
          <a:solidFill>
            <a:schemeClr val="dk2">
              <a:tint val="40000"/>
              <a:satMod val="350000"/>
            </a:schemeClr>
          </a:solidFill>
          <a:ln w="9525" algn="ctr">
            <a:noFill/>
            <a:miter lim="800000"/>
            <a:headEnd/>
            <a:tailEnd/>
          </a:ln>
        </p:spPr>
        <p:style>
          <a:lnRef idx="0">
            <a:scrgbClr r="0" g="0" b="0"/>
          </a:lnRef>
          <a:fillRef idx="1002">
            <a:schemeClr val="dk2"/>
          </a:fillRef>
          <a:effectRef idx="0">
            <a:scrgbClr r="0" g="0" b="0"/>
          </a:effectRef>
          <a:fontRef idx="major"/>
        </p:style>
        <p:txBody>
          <a:bodyPr anchor="b">
            <a:spAutoFit/>
          </a:bodyPr>
          <a:lstStyle/>
          <a:p>
            <a:pPr algn="ctr">
              <a:defRPr/>
            </a:pPr>
            <a:r>
              <a:rPr lang="ar-OM" sz="2400" b="1" kern="0" dirty="0" smtClean="0">
                <a:solidFill>
                  <a:schemeClr val="accent2"/>
                </a:solidFill>
              </a:rPr>
              <a:t>الملاحظات</a:t>
            </a:r>
            <a:endParaRPr lang="en-US" sz="2400" b="1" kern="0" dirty="0">
              <a:solidFill>
                <a:schemeClr val="accent2"/>
              </a:solidFill>
            </a:endParaRPr>
          </a:p>
        </p:txBody>
      </p:sp>
      <p:sp>
        <p:nvSpPr>
          <p:cNvPr id="12" name="Rectangle 2"/>
          <p:cNvSpPr txBox="1">
            <a:spLocks noChangeArrowheads="1"/>
          </p:cNvSpPr>
          <p:nvPr/>
        </p:nvSpPr>
        <p:spPr>
          <a:xfrm>
            <a:off x="1258888" y="188913"/>
            <a:ext cx="7643812" cy="457200"/>
          </a:xfrm>
          <a:prstGeom prst="rect">
            <a:avLst/>
          </a:prstGeom>
          <a:noFill/>
        </p:spPr>
        <p:txBody>
          <a:bodyPr/>
          <a:lstStyle/>
          <a:p>
            <a:pPr algn="r">
              <a:defRPr/>
            </a:pPr>
            <a:r>
              <a:rPr lang="en-US" sz="2400" b="1" dirty="0" smtClean="0">
                <a:solidFill>
                  <a:schemeClr val="accent2"/>
                </a:solidFill>
              </a:rPr>
              <a:t>DIT </a:t>
            </a:r>
            <a:r>
              <a:rPr lang="ar-OM" sz="2400" b="1" dirty="0" smtClean="0">
                <a:solidFill>
                  <a:schemeClr val="accent2"/>
                </a:solidFill>
              </a:rPr>
              <a:t>الوحدة 2: سلوك السائق</a:t>
            </a:r>
            <a:endParaRPr lang="en-US" sz="2400" b="1" kern="0" dirty="0">
              <a:solidFill>
                <a:schemeClr val="accent2"/>
              </a:solidFill>
            </a:endParaRPr>
          </a:p>
        </p:txBody>
      </p:sp>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ChangeArrowheads="1"/>
          </p:cNvSpPr>
          <p:nvPr/>
        </p:nvSpPr>
        <p:spPr bwMode="auto">
          <a:xfrm>
            <a:off x="6324600" y="1905000"/>
            <a:ext cx="2579232" cy="555280"/>
          </a:xfrm>
          <a:prstGeom prst="rect">
            <a:avLst/>
          </a:prstGeom>
          <a:noFill/>
          <a:ln w="9525">
            <a:noFill/>
            <a:miter lim="800000"/>
            <a:headEnd/>
            <a:tailEnd/>
          </a:ln>
        </p:spPr>
        <p:txBody>
          <a:bodyPr wrap="none" lIns="184150" tIns="92075" rIns="184150" bIns="92075">
            <a:spAutoFit/>
          </a:bodyPr>
          <a:lstStyle/>
          <a:p>
            <a:pPr algn="r" defTabSz="3657600" rtl="1" eaLnBrk="0" hangingPunct="0"/>
            <a:r>
              <a:rPr lang="ar-OM" sz="2400" b="1" dirty="0" smtClean="0"/>
              <a:t>ماهي الصورة الكاملة؟</a:t>
            </a:r>
            <a:endParaRPr lang="en-US" sz="2400" b="1" dirty="0"/>
          </a:p>
        </p:txBody>
      </p:sp>
      <p:sp>
        <p:nvSpPr>
          <p:cNvPr id="30723" name="Rectangle 4"/>
          <p:cNvSpPr>
            <a:spLocks noChangeArrowheads="1"/>
          </p:cNvSpPr>
          <p:nvPr/>
        </p:nvSpPr>
        <p:spPr bwMode="auto">
          <a:xfrm>
            <a:off x="5334000" y="2514600"/>
            <a:ext cx="3561873" cy="555280"/>
          </a:xfrm>
          <a:prstGeom prst="rect">
            <a:avLst/>
          </a:prstGeom>
          <a:noFill/>
          <a:ln w="9525">
            <a:noFill/>
            <a:miter lim="800000"/>
            <a:headEnd/>
            <a:tailEnd/>
          </a:ln>
        </p:spPr>
        <p:txBody>
          <a:bodyPr wrap="none" lIns="184150" tIns="92075" rIns="184150" bIns="92075">
            <a:spAutoFit/>
          </a:bodyPr>
          <a:lstStyle/>
          <a:p>
            <a:pPr algn="l" defTabSz="3657600" eaLnBrk="0" hangingPunct="0"/>
            <a:r>
              <a:rPr lang="ar-OM" sz="2400" b="1" dirty="0" smtClean="0"/>
              <a:t>ماذا تفهم من خلال هذه الصورة؟</a:t>
            </a:r>
            <a:endParaRPr lang="en-US" sz="2400" b="1" dirty="0"/>
          </a:p>
        </p:txBody>
      </p:sp>
      <p:pic>
        <p:nvPicPr>
          <p:cNvPr id="30724" name="Picture 10" descr="road"/>
          <p:cNvPicPr>
            <a:picLocks noChangeAspect="1" noChangeArrowheads="1"/>
          </p:cNvPicPr>
          <p:nvPr/>
        </p:nvPicPr>
        <p:blipFill>
          <a:blip r:embed="rId3" cstate="print"/>
          <a:srcRect/>
          <a:stretch>
            <a:fillRect/>
          </a:stretch>
        </p:blipFill>
        <p:spPr bwMode="auto">
          <a:xfrm>
            <a:off x="2928938" y="3214688"/>
            <a:ext cx="4727575" cy="3208337"/>
          </a:xfrm>
          <a:prstGeom prst="rect">
            <a:avLst/>
          </a:prstGeom>
          <a:noFill/>
          <a:ln w="9525">
            <a:noFill/>
            <a:miter lim="800000"/>
            <a:headEnd/>
            <a:tailEnd/>
          </a:ln>
        </p:spPr>
      </p:pic>
      <p:sp>
        <p:nvSpPr>
          <p:cNvPr id="6" name="Rectangle 2"/>
          <p:cNvSpPr txBox="1">
            <a:spLocks noChangeArrowheads="1"/>
          </p:cNvSpPr>
          <p:nvPr/>
        </p:nvSpPr>
        <p:spPr bwMode="auto">
          <a:xfrm>
            <a:off x="1500188" y="857250"/>
            <a:ext cx="7643812" cy="457200"/>
          </a:xfrm>
          <a:prstGeom prst="rect">
            <a:avLst/>
          </a:prstGeom>
          <a:solidFill>
            <a:schemeClr val="dk2">
              <a:tint val="40000"/>
              <a:satMod val="350000"/>
            </a:schemeClr>
          </a:solidFill>
          <a:ln w="9525" algn="ctr">
            <a:noFill/>
            <a:miter lim="800000"/>
            <a:headEnd/>
            <a:tailEnd/>
          </a:ln>
        </p:spPr>
        <p:style>
          <a:lnRef idx="0">
            <a:scrgbClr r="0" g="0" b="0"/>
          </a:lnRef>
          <a:fillRef idx="1002">
            <a:schemeClr val="dk2"/>
          </a:fillRef>
          <a:effectRef idx="0">
            <a:scrgbClr r="0" g="0" b="0"/>
          </a:effectRef>
          <a:fontRef idx="major"/>
        </p:style>
        <p:txBody>
          <a:bodyPr anchor="b">
            <a:spAutoFit/>
          </a:bodyPr>
          <a:lstStyle/>
          <a:p>
            <a:pPr algn="ctr">
              <a:defRPr/>
            </a:pPr>
            <a:r>
              <a:rPr lang="ar-OM" sz="2400" b="1" kern="0" dirty="0" smtClean="0">
                <a:solidFill>
                  <a:schemeClr val="accent2"/>
                </a:solidFill>
              </a:rPr>
              <a:t>الملاحظات</a:t>
            </a:r>
            <a:endParaRPr lang="en-US" sz="2400" b="1" kern="0" dirty="0">
              <a:solidFill>
                <a:schemeClr val="accent2"/>
              </a:solidFill>
            </a:endParaRPr>
          </a:p>
        </p:txBody>
      </p:sp>
      <p:sp>
        <p:nvSpPr>
          <p:cNvPr id="7" name="Rectangle 2"/>
          <p:cNvSpPr txBox="1">
            <a:spLocks noChangeArrowheads="1"/>
          </p:cNvSpPr>
          <p:nvPr/>
        </p:nvSpPr>
        <p:spPr>
          <a:xfrm>
            <a:off x="1571625" y="188913"/>
            <a:ext cx="7331075" cy="457200"/>
          </a:xfrm>
          <a:prstGeom prst="rect">
            <a:avLst/>
          </a:prstGeom>
          <a:noFill/>
        </p:spPr>
        <p:txBody>
          <a:bodyPr/>
          <a:lstStyle/>
          <a:p>
            <a:pPr algn="r">
              <a:defRPr/>
            </a:pPr>
            <a:r>
              <a:rPr lang="en-US" sz="2400" b="1" dirty="0" smtClean="0">
                <a:solidFill>
                  <a:schemeClr val="accent2"/>
                </a:solidFill>
              </a:rPr>
              <a:t>DIT </a:t>
            </a:r>
            <a:r>
              <a:rPr lang="ar-OM" sz="2400" b="1" dirty="0" smtClean="0">
                <a:solidFill>
                  <a:schemeClr val="accent2"/>
                </a:solidFill>
              </a:rPr>
              <a:t>الوحدة 2: سلوك السائق</a:t>
            </a:r>
            <a:endParaRPr lang="en-US" sz="2400" b="1" kern="0" dirty="0">
              <a:solidFill>
                <a:schemeClr val="accent2"/>
              </a:solidFill>
            </a:endParaRPr>
          </a:p>
        </p:txBody>
      </p:sp>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ChangeArrowheads="1"/>
          </p:cNvSpPr>
          <p:nvPr/>
        </p:nvSpPr>
        <p:spPr bwMode="auto">
          <a:xfrm>
            <a:off x="6172200" y="1752600"/>
            <a:ext cx="2579232" cy="555280"/>
          </a:xfrm>
          <a:prstGeom prst="rect">
            <a:avLst/>
          </a:prstGeom>
          <a:noFill/>
          <a:ln w="9525">
            <a:noFill/>
            <a:miter lim="800000"/>
            <a:headEnd/>
            <a:tailEnd/>
          </a:ln>
        </p:spPr>
        <p:txBody>
          <a:bodyPr wrap="none" lIns="184150" tIns="92075" rIns="184150" bIns="92075">
            <a:spAutoFit/>
          </a:bodyPr>
          <a:lstStyle/>
          <a:p>
            <a:pPr algn="r" defTabSz="3657600" rtl="1" eaLnBrk="0" hangingPunct="0"/>
            <a:r>
              <a:rPr lang="ar-OM" sz="2400" b="1" dirty="0" smtClean="0"/>
              <a:t>ماهي الصورة الكاملة؟</a:t>
            </a:r>
            <a:endParaRPr lang="en-US" sz="2400" b="1" dirty="0"/>
          </a:p>
        </p:txBody>
      </p:sp>
      <p:sp>
        <p:nvSpPr>
          <p:cNvPr id="29699" name="Rectangle 4"/>
          <p:cNvSpPr>
            <a:spLocks noChangeArrowheads="1"/>
          </p:cNvSpPr>
          <p:nvPr/>
        </p:nvSpPr>
        <p:spPr bwMode="auto">
          <a:xfrm>
            <a:off x="1714500" y="2492375"/>
            <a:ext cx="5786438" cy="2343462"/>
          </a:xfrm>
          <a:prstGeom prst="rect">
            <a:avLst/>
          </a:prstGeom>
          <a:noFill/>
          <a:ln w="9525">
            <a:noFill/>
            <a:miter lim="800000"/>
            <a:headEnd/>
            <a:tailEnd/>
          </a:ln>
        </p:spPr>
        <p:txBody>
          <a:bodyPr lIns="184150" tIns="92075" rIns="184150" bIns="92075">
            <a:spAutoFit/>
          </a:bodyPr>
          <a:lstStyle/>
          <a:p>
            <a:pPr algn="r" defTabSz="3657600" rtl="1" eaLnBrk="0" hangingPunct="0">
              <a:tabLst>
                <a:tab pos="571500" algn="l"/>
              </a:tabLst>
              <a:defRPr/>
            </a:pPr>
            <a:r>
              <a:rPr lang="ar-OM" sz="2000" dirty="0" smtClean="0">
                <a:cs typeface="+mn-cs"/>
              </a:rPr>
              <a:t>يجب على السائق ان يحلل ويستنتج المعلومات من خلال؟</a:t>
            </a:r>
            <a:endParaRPr lang="en-US" sz="2000" dirty="0">
              <a:cs typeface="+mn-cs"/>
            </a:endParaRPr>
          </a:p>
          <a:p>
            <a:pPr algn="r" defTabSz="3657600" rtl="1" eaLnBrk="0" hangingPunct="0">
              <a:tabLst>
                <a:tab pos="571500" algn="l"/>
              </a:tabLst>
              <a:defRPr/>
            </a:pPr>
            <a:endParaRPr lang="en-US" sz="1600" dirty="0">
              <a:cs typeface="+mn-cs"/>
            </a:endParaRPr>
          </a:p>
          <a:p>
            <a:pPr lvl="1" algn="r" defTabSz="3657600" rtl="1" eaLnBrk="0" hangingPunct="0">
              <a:lnSpc>
                <a:spcPct val="130000"/>
              </a:lnSpc>
              <a:buFont typeface="Wingdings" pitchFamily="2" charset="2"/>
              <a:buChar char="§"/>
              <a:tabLst>
                <a:tab pos="571500" algn="l"/>
              </a:tabLst>
              <a:defRPr/>
            </a:pPr>
            <a:r>
              <a:rPr lang="en-US" dirty="0" smtClean="0">
                <a:solidFill>
                  <a:schemeClr val="accent4">
                    <a:lumMod val="75000"/>
                    <a:lumOff val="25000"/>
                  </a:schemeClr>
                </a:solidFill>
                <a:cs typeface="+mn-cs"/>
              </a:rPr>
              <a:t>	</a:t>
            </a:r>
            <a:r>
              <a:rPr lang="ar-OM" dirty="0" smtClean="0">
                <a:solidFill>
                  <a:schemeClr val="accent4">
                    <a:lumMod val="75000"/>
                    <a:lumOff val="25000"/>
                  </a:schemeClr>
                </a:solidFill>
                <a:cs typeface="+mn-cs"/>
              </a:rPr>
              <a:t>الامام</a:t>
            </a:r>
            <a:endParaRPr lang="en-US" dirty="0" smtClean="0">
              <a:solidFill>
                <a:schemeClr val="accent4">
                  <a:lumMod val="75000"/>
                  <a:lumOff val="25000"/>
                </a:schemeClr>
              </a:solidFill>
              <a:cs typeface="+mn-cs"/>
            </a:endParaRPr>
          </a:p>
          <a:p>
            <a:pPr lvl="1" algn="r" defTabSz="3657600" rtl="1" eaLnBrk="0" hangingPunct="0">
              <a:lnSpc>
                <a:spcPct val="130000"/>
              </a:lnSpc>
              <a:buFont typeface="Wingdings" pitchFamily="2" charset="2"/>
              <a:buChar char="§"/>
              <a:tabLst>
                <a:tab pos="571500" algn="l"/>
              </a:tabLst>
              <a:defRPr/>
            </a:pPr>
            <a:r>
              <a:rPr lang="en-US" dirty="0" smtClean="0">
                <a:solidFill>
                  <a:schemeClr val="accent4">
                    <a:lumMod val="75000"/>
                    <a:lumOff val="25000"/>
                  </a:schemeClr>
                </a:solidFill>
                <a:cs typeface="+mn-cs"/>
              </a:rPr>
              <a:t>	</a:t>
            </a:r>
            <a:r>
              <a:rPr lang="ar-OM" dirty="0" smtClean="0">
                <a:solidFill>
                  <a:schemeClr val="accent4">
                    <a:lumMod val="75000"/>
                    <a:lumOff val="25000"/>
                  </a:schemeClr>
                </a:solidFill>
                <a:cs typeface="+mn-cs"/>
              </a:rPr>
              <a:t>الجوانب</a:t>
            </a:r>
            <a:endParaRPr lang="en-US" dirty="0" smtClean="0">
              <a:solidFill>
                <a:schemeClr val="accent4">
                  <a:lumMod val="75000"/>
                  <a:lumOff val="25000"/>
                </a:schemeClr>
              </a:solidFill>
              <a:cs typeface="+mn-cs"/>
            </a:endParaRPr>
          </a:p>
          <a:p>
            <a:pPr lvl="1" algn="r" defTabSz="3657600" rtl="1" eaLnBrk="0" hangingPunct="0">
              <a:lnSpc>
                <a:spcPct val="130000"/>
              </a:lnSpc>
              <a:buFont typeface="Wingdings" pitchFamily="2" charset="2"/>
              <a:buChar char="§"/>
              <a:tabLst>
                <a:tab pos="571500" algn="l"/>
              </a:tabLst>
              <a:defRPr/>
            </a:pPr>
            <a:r>
              <a:rPr lang="en-US" dirty="0">
                <a:solidFill>
                  <a:schemeClr val="accent4">
                    <a:lumMod val="75000"/>
                    <a:lumOff val="25000"/>
                  </a:schemeClr>
                </a:solidFill>
                <a:cs typeface="+mn-cs"/>
              </a:rPr>
              <a:t>	</a:t>
            </a:r>
            <a:r>
              <a:rPr lang="ar-OM" dirty="0" smtClean="0">
                <a:solidFill>
                  <a:schemeClr val="accent4">
                    <a:lumMod val="75000"/>
                    <a:lumOff val="25000"/>
                  </a:schemeClr>
                </a:solidFill>
                <a:cs typeface="+mn-cs"/>
              </a:rPr>
              <a:t>الخلف</a:t>
            </a:r>
            <a:endParaRPr lang="en-US" dirty="0">
              <a:solidFill>
                <a:schemeClr val="accent4">
                  <a:lumMod val="75000"/>
                  <a:lumOff val="25000"/>
                </a:schemeClr>
              </a:solidFill>
              <a:cs typeface="+mn-cs"/>
            </a:endParaRPr>
          </a:p>
          <a:p>
            <a:pPr algn="r" defTabSz="3657600" rtl="1" eaLnBrk="0" hangingPunct="0">
              <a:tabLst>
                <a:tab pos="571500" algn="l"/>
              </a:tabLst>
              <a:defRPr/>
            </a:pPr>
            <a:endParaRPr lang="en-US" sz="1600" b="1" dirty="0">
              <a:solidFill>
                <a:srgbClr val="FF0000"/>
              </a:solidFill>
              <a:cs typeface="+mn-cs"/>
            </a:endParaRPr>
          </a:p>
          <a:p>
            <a:pPr algn="r" defTabSz="3657600" rtl="1" eaLnBrk="0" hangingPunct="0">
              <a:tabLst>
                <a:tab pos="571500" algn="l"/>
              </a:tabLst>
              <a:defRPr/>
            </a:pPr>
            <a:r>
              <a:rPr lang="ar-OM" b="1" dirty="0" smtClean="0">
                <a:solidFill>
                  <a:srgbClr val="FF0000"/>
                </a:solidFill>
                <a:cs typeface="+mn-cs"/>
              </a:rPr>
              <a:t>جميع الاتجاهات في جميع الاوقات</a:t>
            </a:r>
            <a:endParaRPr lang="en-US" b="1" dirty="0">
              <a:solidFill>
                <a:srgbClr val="FF0000"/>
              </a:solidFill>
              <a:cs typeface="+mn-cs"/>
            </a:endParaRPr>
          </a:p>
        </p:txBody>
      </p:sp>
      <p:sp>
        <p:nvSpPr>
          <p:cNvPr id="9" name="Rectangle 2"/>
          <p:cNvSpPr txBox="1">
            <a:spLocks noChangeArrowheads="1"/>
          </p:cNvSpPr>
          <p:nvPr/>
        </p:nvSpPr>
        <p:spPr bwMode="auto">
          <a:xfrm>
            <a:off x="1500188" y="857250"/>
            <a:ext cx="7643812" cy="457200"/>
          </a:xfrm>
          <a:prstGeom prst="rect">
            <a:avLst/>
          </a:prstGeom>
          <a:solidFill>
            <a:schemeClr val="dk2">
              <a:tint val="40000"/>
              <a:satMod val="350000"/>
            </a:schemeClr>
          </a:solidFill>
          <a:ln w="9525" algn="ctr">
            <a:noFill/>
            <a:miter lim="800000"/>
            <a:headEnd/>
            <a:tailEnd/>
          </a:ln>
        </p:spPr>
        <p:style>
          <a:lnRef idx="0">
            <a:scrgbClr r="0" g="0" b="0"/>
          </a:lnRef>
          <a:fillRef idx="1002">
            <a:schemeClr val="dk2"/>
          </a:fillRef>
          <a:effectRef idx="0">
            <a:scrgbClr r="0" g="0" b="0"/>
          </a:effectRef>
          <a:fontRef idx="major"/>
        </p:style>
        <p:txBody>
          <a:bodyPr anchor="b">
            <a:spAutoFit/>
          </a:bodyPr>
          <a:lstStyle/>
          <a:p>
            <a:pPr algn="ctr">
              <a:defRPr/>
            </a:pPr>
            <a:r>
              <a:rPr lang="ar-OM" sz="2400" b="1" kern="0" dirty="0" smtClean="0">
                <a:solidFill>
                  <a:schemeClr val="accent2"/>
                </a:solidFill>
              </a:rPr>
              <a:t>الملاحظات</a:t>
            </a:r>
            <a:endParaRPr lang="en-US" sz="2400" b="1" kern="0" dirty="0">
              <a:solidFill>
                <a:schemeClr val="accent2"/>
              </a:solidFill>
            </a:endParaRPr>
          </a:p>
        </p:txBody>
      </p:sp>
      <p:sp>
        <p:nvSpPr>
          <p:cNvPr id="10" name="Rectangle 2"/>
          <p:cNvSpPr txBox="1">
            <a:spLocks noChangeArrowheads="1"/>
          </p:cNvSpPr>
          <p:nvPr/>
        </p:nvSpPr>
        <p:spPr>
          <a:xfrm>
            <a:off x="1500188" y="188913"/>
            <a:ext cx="7402512" cy="457200"/>
          </a:xfrm>
          <a:prstGeom prst="rect">
            <a:avLst/>
          </a:prstGeom>
          <a:noFill/>
        </p:spPr>
        <p:txBody>
          <a:bodyPr/>
          <a:lstStyle/>
          <a:p>
            <a:pPr algn="r">
              <a:defRPr/>
            </a:pPr>
            <a:r>
              <a:rPr lang="en-US" sz="2400" b="1" dirty="0" smtClean="0">
                <a:solidFill>
                  <a:schemeClr val="accent2"/>
                </a:solidFill>
              </a:rPr>
              <a:t>DIT </a:t>
            </a:r>
            <a:r>
              <a:rPr lang="ar-OM" sz="2400" b="1" dirty="0" smtClean="0">
                <a:solidFill>
                  <a:schemeClr val="accent2"/>
                </a:solidFill>
              </a:rPr>
              <a:t>الوحدة 2: سلوك السائق</a:t>
            </a:r>
            <a:endParaRPr lang="en-US" sz="2400" b="1" kern="0" dirty="0">
              <a:solidFill>
                <a:schemeClr val="accent2"/>
              </a:solidFill>
            </a:endParaRPr>
          </a:p>
        </p:txBody>
      </p:sp>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ChangeArrowheads="1"/>
          </p:cNvSpPr>
          <p:nvPr/>
        </p:nvSpPr>
        <p:spPr bwMode="auto">
          <a:xfrm>
            <a:off x="1773237" y="1773237"/>
            <a:ext cx="7215188" cy="462307"/>
          </a:xfrm>
          <a:prstGeom prst="rect">
            <a:avLst/>
          </a:prstGeom>
          <a:noFill/>
          <a:ln w="9525">
            <a:noFill/>
            <a:miter lim="800000"/>
            <a:headEnd/>
            <a:tailEnd/>
          </a:ln>
        </p:spPr>
        <p:txBody>
          <a:bodyPr lIns="92075" tIns="46038" rIns="92075" bIns="46038">
            <a:spAutoFit/>
          </a:bodyPr>
          <a:lstStyle/>
          <a:p>
            <a:pPr algn="r" rtl="1" eaLnBrk="0" hangingPunct="0"/>
            <a:r>
              <a:rPr lang="ar-OM" sz="2400" dirty="0" smtClean="0">
                <a:ea typeface="Arial Unicode MS" pitchFamily="34" charset="-128"/>
              </a:rPr>
              <a:t>هو الوقت ما بين ملاحظتك للحدث ووقت شروعك للتصرف </a:t>
            </a:r>
            <a:endParaRPr lang="en-US" sz="2400" dirty="0">
              <a:ea typeface="Arial Unicode MS" pitchFamily="34" charset="-128"/>
            </a:endParaRPr>
          </a:p>
        </p:txBody>
      </p:sp>
      <p:sp>
        <p:nvSpPr>
          <p:cNvPr id="32771" name="Rectangle 4"/>
          <p:cNvSpPr>
            <a:spLocks noChangeArrowheads="1"/>
          </p:cNvSpPr>
          <p:nvPr/>
        </p:nvSpPr>
        <p:spPr bwMode="auto">
          <a:xfrm>
            <a:off x="1676400" y="3128962"/>
            <a:ext cx="7026275" cy="400752"/>
          </a:xfrm>
          <a:prstGeom prst="rect">
            <a:avLst/>
          </a:prstGeom>
          <a:noFill/>
          <a:ln w="9525">
            <a:noFill/>
            <a:miter lim="800000"/>
            <a:headEnd/>
            <a:tailEnd/>
          </a:ln>
        </p:spPr>
        <p:txBody>
          <a:bodyPr lIns="92075" tIns="46038" rIns="92075" bIns="46038">
            <a:spAutoFit/>
          </a:bodyPr>
          <a:lstStyle/>
          <a:p>
            <a:pPr indent="514350" algn="r" rtl="1" eaLnBrk="0" hangingPunct="0">
              <a:buClr>
                <a:srgbClr val="000099"/>
              </a:buClr>
              <a:buFont typeface="Monotype Sorts"/>
              <a:buChar char="F"/>
            </a:pPr>
            <a:r>
              <a:rPr lang="ar-OM" sz="2000" b="1" dirty="0" smtClean="0">
                <a:solidFill>
                  <a:srgbClr val="CC0000"/>
                </a:solidFill>
                <a:ea typeface="Arial Unicode MS" pitchFamily="34" charset="-128"/>
              </a:rPr>
              <a:t>تعتمد مسافة وقت ردة الفعل على ثلاثة أشياء :</a:t>
            </a:r>
            <a:endParaRPr lang="en-US" sz="2000" b="1" dirty="0">
              <a:solidFill>
                <a:srgbClr val="CC0000"/>
              </a:solidFill>
              <a:ea typeface="Arial Unicode MS" pitchFamily="34" charset="-128"/>
            </a:endParaRPr>
          </a:p>
        </p:txBody>
      </p:sp>
      <p:sp>
        <p:nvSpPr>
          <p:cNvPr id="32772" name="Rectangle 5"/>
          <p:cNvSpPr>
            <a:spLocks noChangeArrowheads="1"/>
          </p:cNvSpPr>
          <p:nvPr/>
        </p:nvSpPr>
        <p:spPr bwMode="auto">
          <a:xfrm>
            <a:off x="5696908" y="3581400"/>
            <a:ext cx="3064942" cy="1324081"/>
          </a:xfrm>
          <a:prstGeom prst="rect">
            <a:avLst/>
          </a:prstGeom>
          <a:noFill/>
          <a:ln w="9525">
            <a:noFill/>
            <a:miter lim="800000"/>
            <a:headEnd/>
            <a:tailEnd/>
          </a:ln>
        </p:spPr>
        <p:txBody>
          <a:bodyPr wrap="none" lIns="92075" tIns="46038" rIns="92075" bIns="46038">
            <a:spAutoFit/>
          </a:bodyPr>
          <a:lstStyle/>
          <a:p>
            <a:pPr marL="457200" indent="-457200" algn="r" rtl="1" eaLnBrk="0" hangingPunct="0">
              <a:buFont typeface="+mj-lt"/>
              <a:buAutoNum type="arabicPeriod"/>
            </a:pPr>
            <a:r>
              <a:rPr lang="ar-OM" sz="2000" b="1" dirty="0" smtClean="0">
                <a:ea typeface="Arial Unicode MS" pitchFamily="34" charset="-128"/>
              </a:rPr>
              <a:t>سرعة المركبة</a:t>
            </a:r>
          </a:p>
          <a:p>
            <a:pPr marL="457200" indent="-457200" algn="r" rtl="1" eaLnBrk="0" hangingPunct="0">
              <a:buFont typeface="+mj-lt"/>
              <a:buAutoNum type="arabicPeriod"/>
            </a:pPr>
            <a:r>
              <a:rPr lang="ar-OM" sz="2000" b="1" dirty="0" smtClean="0"/>
              <a:t>الحالة البدنية والعقلية للسائق</a:t>
            </a:r>
          </a:p>
          <a:p>
            <a:pPr marL="457200" indent="-457200" algn="r" rtl="1" eaLnBrk="0" hangingPunct="0">
              <a:buFont typeface="+mj-lt"/>
              <a:buAutoNum type="arabicPeriod"/>
            </a:pPr>
            <a:r>
              <a:rPr lang="ar-OM" sz="2000" b="1" dirty="0" smtClean="0"/>
              <a:t>درجة تركيز السائق</a:t>
            </a:r>
            <a:endParaRPr lang="en-US" sz="2000" b="1" dirty="0" smtClean="0">
              <a:latin typeface="Arial Unicode MS" pitchFamily="34" charset="-128"/>
              <a:ea typeface="Arial Unicode MS" pitchFamily="34" charset="-128"/>
              <a:cs typeface="Arial Unicode MS" pitchFamily="34" charset="-128"/>
            </a:endParaRPr>
          </a:p>
          <a:p>
            <a:pPr marL="457200" indent="-457200" algn="r" rtl="1" eaLnBrk="0" hangingPunct="0">
              <a:buFont typeface="+mj-lt"/>
              <a:buAutoNum type="arabicPeriod"/>
            </a:pPr>
            <a:endParaRPr lang="ar-OM" sz="2000" dirty="0" smtClean="0"/>
          </a:p>
        </p:txBody>
      </p:sp>
      <p:sp>
        <p:nvSpPr>
          <p:cNvPr id="32773" name="Rectangle 6"/>
          <p:cNvSpPr>
            <a:spLocks noChangeArrowheads="1"/>
          </p:cNvSpPr>
          <p:nvPr/>
        </p:nvSpPr>
        <p:spPr bwMode="auto">
          <a:xfrm>
            <a:off x="1676400" y="4824412"/>
            <a:ext cx="7026275" cy="831639"/>
          </a:xfrm>
          <a:prstGeom prst="rect">
            <a:avLst/>
          </a:prstGeom>
          <a:noFill/>
          <a:ln w="9525">
            <a:noFill/>
            <a:miter lim="800000"/>
            <a:headEnd/>
            <a:tailEnd/>
          </a:ln>
        </p:spPr>
        <p:txBody>
          <a:bodyPr lIns="92075" tIns="46038" rIns="92075" bIns="46038">
            <a:spAutoFit/>
          </a:bodyPr>
          <a:lstStyle/>
          <a:p>
            <a:pPr indent="514350" algn="r" rtl="1" eaLnBrk="0" hangingPunct="0">
              <a:buClr>
                <a:srgbClr val="000099"/>
              </a:buClr>
              <a:buFont typeface="Monotype Sorts"/>
              <a:buChar char="F"/>
            </a:pPr>
            <a:r>
              <a:rPr lang="ar-OM" sz="2000" b="1" dirty="0" smtClean="0">
                <a:solidFill>
                  <a:srgbClr val="CC0000"/>
                </a:solidFill>
                <a:ea typeface="Arial Unicode MS" pitchFamily="34" charset="-128"/>
              </a:rPr>
              <a:t>متوسط الوقت التي يحتاجه الانسان العادي لردة الفعل هو:</a:t>
            </a:r>
          </a:p>
          <a:p>
            <a:pPr indent="514350" algn="r" rtl="1" eaLnBrk="0" hangingPunct="0">
              <a:buClr>
                <a:srgbClr val="000099"/>
              </a:buClr>
            </a:pPr>
            <a:r>
              <a:rPr lang="ar-OM" sz="2800" b="1" u="sng" dirty="0" smtClean="0">
                <a:solidFill>
                  <a:schemeClr val="accent2"/>
                </a:solidFill>
                <a:ea typeface="Arial Unicode MS" pitchFamily="34" charset="-128"/>
              </a:rPr>
              <a:t> ثانيتين</a:t>
            </a:r>
            <a:endParaRPr lang="en-US" sz="2800" b="1" u="sng" dirty="0">
              <a:solidFill>
                <a:schemeClr val="accent2"/>
              </a:solidFill>
              <a:ea typeface="Arial Unicode MS" pitchFamily="34" charset="-128"/>
            </a:endParaRPr>
          </a:p>
        </p:txBody>
      </p:sp>
      <p:sp>
        <p:nvSpPr>
          <p:cNvPr id="32774" name="Rectangle 7"/>
          <p:cNvSpPr>
            <a:spLocks noChangeArrowheads="1"/>
          </p:cNvSpPr>
          <p:nvPr/>
        </p:nvSpPr>
        <p:spPr bwMode="auto">
          <a:xfrm>
            <a:off x="2133600" y="5715000"/>
            <a:ext cx="6624637" cy="366712"/>
          </a:xfrm>
          <a:prstGeom prst="rect">
            <a:avLst/>
          </a:prstGeom>
          <a:noFill/>
          <a:ln w="9525">
            <a:noFill/>
            <a:miter lim="800000"/>
            <a:headEnd/>
            <a:tailEnd/>
          </a:ln>
        </p:spPr>
        <p:txBody>
          <a:bodyPr lIns="92075" tIns="46038" rIns="92075" bIns="46038">
            <a:spAutoFit/>
          </a:bodyPr>
          <a:lstStyle/>
          <a:p>
            <a:pPr algn="r" rtl="1" eaLnBrk="0" hangingPunct="0"/>
            <a:r>
              <a:rPr lang="ar-OM" b="1" dirty="0" smtClean="0">
                <a:ea typeface="Arial Unicode MS" pitchFamily="34" charset="-128"/>
              </a:rPr>
              <a:t>في سرعة 50 كم/س تكون مسافة التوقف 28 متر</a:t>
            </a:r>
            <a:endParaRPr lang="en-US" b="1" dirty="0">
              <a:ea typeface="Arial Unicode MS" pitchFamily="34" charset="-128"/>
            </a:endParaRPr>
          </a:p>
        </p:txBody>
      </p:sp>
      <p:sp>
        <p:nvSpPr>
          <p:cNvPr id="32775" name="Rectangle 8"/>
          <p:cNvSpPr>
            <a:spLocks noChangeArrowheads="1"/>
          </p:cNvSpPr>
          <p:nvPr/>
        </p:nvSpPr>
        <p:spPr bwMode="auto">
          <a:xfrm>
            <a:off x="1773237" y="1206500"/>
            <a:ext cx="6122988" cy="461962"/>
          </a:xfrm>
          <a:prstGeom prst="rect">
            <a:avLst/>
          </a:prstGeom>
          <a:noFill/>
          <a:ln w="9525">
            <a:noFill/>
            <a:miter lim="800000"/>
            <a:headEnd/>
            <a:tailEnd/>
          </a:ln>
        </p:spPr>
        <p:txBody>
          <a:bodyPr lIns="92075" tIns="46038" rIns="92075" bIns="46038">
            <a:spAutoFit/>
          </a:bodyPr>
          <a:lstStyle/>
          <a:p>
            <a:pPr algn="r" rtl="1" eaLnBrk="0" hangingPunct="0"/>
            <a:r>
              <a:rPr lang="ar-OM" sz="2400" b="1" dirty="0" smtClean="0">
                <a:solidFill>
                  <a:srgbClr val="CC3300"/>
                </a:solidFill>
              </a:rPr>
              <a:t>ماهو وقت ردة الفعل؟</a:t>
            </a:r>
            <a:endParaRPr lang="en-US" sz="2400" b="1" dirty="0">
              <a:solidFill>
                <a:srgbClr val="CC3300"/>
              </a:solidFill>
            </a:endParaRPr>
          </a:p>
        </p:txBody>
      </p:sp>
      <p:sp>
        <p:nvSpPr>
          <p:cNvPr id="8" name="Rectangle 2"/>
          <p:cNvSpPr txBox="1">
            <a:spLocks noChangeArrowheads="1"/>
          </p:cNvSpPr>
          <p:nvPr/>
        </p:nvSpPr>
        <p:spPr bwMode="auto">
          <a:xfrm>
            <a:off x="1500188" y="685800"/>
            <a:ext cx="7643812" cy="457200"/>
          </a:xfrm>
          <a:prstGeom prst="rect">
            <a:avLst/>
          </a:prstGeom>
          <a:solidFill>
            <a:schemeClr val="dk2">
              <a:tint val="40000"/>
              <a:satMod val="350000"/>
            </a:schemeClr>
          </a:solidFill>
          <a:ln w="9525" algn="ctr">
            <a:noFill/>
            <a:miter lim="800000"/>
            <a:headEnd/>
            <a:tailEnd/>
          </a:ln>
        </p:spPr>
        <p:style>
          <a:lnRef idx="0">
            <a:scrgbClr r="0" g="0" b="0"/>
          </a:lnRef>
          <a:fillRef idx="1002">
            <a:schemeClr val="dk2"/>
          </a:fillRef>
          <a:effectRef idx="0">
            <a:scrgbClr r="0" g="0" b="0"/>
          </a:effectRef>
          <a:fontRef idx="major"/>
        </p:style>
        <p:txBody>
          <a:bodyPr anchor="b">
            <a:spAutoFit/>
          </a:bodyPr>
          <a:lstStyle/>
          <a:p>
            <a:pPr algn="ctr" rtl="1">
              <a:defRPr/>
            </a:pPr>
            <a:r>
              <a:rPr lang="ar-OM" sz="2400" b="1" kern="0" dirty="0" smtClean="0">
                <a:solidFill>
                  <a:schemeClr val="accent2"/>
                </a:solidFill>
              </a:rPr>
              <a:t>الملاحظات</a:t>
            </a:r>
            <a:endParaRPr lang="en-US" sz="2400" b="1" kern="0" dirty="0">
              <a:solidFill>
                <a:schemeClr val="accent2"/>
              </a:solidFill>
            </a:endParaRPr>
          </a:p>
        </p:txBody>
      </p:sp>
      <p:sp>
        <p:nvSpPr>
          <p:cNvPr id="9" name="Rectangle 2"/>
          <p:cNvSpPr txBox="1">
            <a:spLocks noChangeArrowheads="1"/>
          </p:cNvSpPr>
          <p:nvPr/>
        </p:nvSpPr>
        <p:spPr>
          <a:xfrm>
            <a:off x="1701800" y="0"/>
            <a:ext cx="7402512" cy="457200"/>
          </a:xfrm>
          <a:prstGeom prst="rect">
            <a:avLst/>
          </a:prstGeom>
          <a:noFill/>
        </p:spPr>
        <p:txBody>
          <a:bodyPr/>
          <a:lstStyle/>
          <a:p>
            <a:pPr algn="r">
              <a:defRPr/>
            </a:pPr>
            <a:r>
              <a:rPr lang="en-US" sz="2400" b="1" dirty="0" smtClean="0">
                <a:solidFill>
                  <a:schemeClr val="accent2"/>
                </a:solidFill>
              </a:rPr>
              <a:t>DIT </a:t>
            </a:r>
            <a:r>
              <a:rPr lang="ar-OM" sz="2400" b="1" dirty="0" smtClean="0">
                <a:solidFill>
                  <a:schemeClr val="accent2"/>
                </a:solidFill>
              </a:rPr>
              <a:t>الوحدة 2: سلوك السائق</a:t>
            </a:r>
            <a:endParaRPr lang="en-US" sz="2400" b="1" kern="0" dirty="0">
              <a:solidFill>
                <a:schemeClr val="accent2"/>
              </a:solidFill>
            </a:endParaRPr>
          </a:p>
        </p:txBody>
      </p:sp>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ChangeArrowheads="1"/>
          </p:cNvSpPr>
          <p:nvPr/>
        </p:nvSpPr>
        <p:spPr bwMode="auto">
          <a:xfrm>
            <a:off x="3581400" y="1524000"/>
            <a:ext cx="2111155" cy="555280"/>
          </a:xfrm>
          <a:prstGeom prst="rect">
            <a:avLst/>
          </a:prstGeom>
          <a:noFill/>
          <a:ln w="9525">
            <a:noFill/>
            <a:miter lim="800000"/>
            <a:headEnd/>
            <a:tailEnd/>
          </a:ln>
        </p:spPr>
        <p:txBody>
          <a:bodyPr wrap="none" lIns="184150" tIns="92075" rIns="184150" bIns="92075">
            <a:spAutoFit/>
          </a:bodyPr>
          <a:lstStyle/>
          <a:p>
            <a:pPr algn="r" defTabSz="3657600" rtl="1" eaLnBrk="0" hangingPunct="0"/>
            <a:r>
              <a:rPr lang="ar-OM" sz="2400" b="1" dirty="0" smtClean="0"/>
              <a:t>اي واحد هو انت؟</a:t>
            </a:r>
            <a:endParaRPr lang="en-US" sz="2400" b="1" dirty="0"/>
          </a:p>
        </p:txBody>
      </p:sp>
      <p:graphicFrame>
        <p:nvGraphicFramePr>
          <p:cNvPr id="2050" name="Object 2"/>
          <p:cNvGraphicFramePr>
            <a:graphicFrameLocks/>
          </p:cNvGraphicFramePr>
          <p:nvPr/>
        </p:nvGraphicFramePr>
        <p:xfrm>
          <a:off x="5148263" y="2349500"/>
          <a:ext cx="2543175" cy="2085975"/>
        </p:xfrm>
        <a:graphic>
          <a:graphicData uri="http://schemas.openxmlformats.org/presentationml/2006/ole">
            <p:oleObj spid="_x0000_s2050" name="Image" r:id="rId4" imgW="2543040" imgH="2085840" progId="">
              <p:embed/>
            </p:oleObj>
          </a:graphicData>
        </a:graphic>
      </p:graphicFrame>
      <p:graphicFrame>
        <p:nvGraphicFramePr>
          <p:cNvPr id="2051" name="Object 3"/>
          <p:cNvGraphicFramePr>
            <a:graphicFrameLocks/>
          </p:cNvGraphicFramePr>
          <p:nvPr/>
        </p:nvGraphicFramePr>
        <p:xfrm>
          <a:off x="1630363" y="2330450"/>
          <a:ext cx="2543175" cy="2085975"/>
        </p:xfrm>
        <a:graphic>
          <a:graphicData uri="http://schemas.openxmlformats.org/presentationml/2006/ole">
            <p:oleObj spid="_x0000_s2051" name="Image" r:id="rId5" imgW="2543040" imgH="2085840" progId="">
              <p:embed/>
            </p:oleObj>
          </a:graphicData>
        </a:graphic>
      </p:graphicFrame>
      <p:sp>
        <p:nvSpPr>
          <p:cNvPr id="2053" name="Rectangle 6"/>
          <p:cNvSpPr>
            <a:spLocks noChangeArrowheads="1"/>
          </p:cNvSpPr>
          <p:nvPr/>
        </p:nvSpPr>
        <p:spPr bwMode="auto">
          <a:xfrm>
            <a:off x="2345471" y="4652963"/>
            <a:ext cx="4514121" cy="1417055"/>
          </a:xfrm>
          <a:prstGeom prst="rect">
            <a:avLst/>
          </a:prstGeom>
          <a:noFill/>
          <a:ln w="9525">
            <a:noFill/>
            <a:miter lim="800000"/>
            <a:headEnd/>
            <a:tailEnd/>
          </a:ln>
        </p:spPr>
        <p:txBody>
          <a:bodyPr wrap="none" lIns="184150" tIns="92075" rIns="184150" bIns="92075">
            <a:spAutoFit/>
          </a:bodyPr>
          <a:lstStyle/>
          <a:p>
            <a:pPr algn="r" defTabSz="3657600" rtl="1" eaLnBrk="0" hangingPunct="0">
              <a:buFont typeface="Wingdings" pitchFamily="2" charset="2"/>
              <a:buChar char="§"/>
            </a:pPr>
            <a:r>
              <a:rPr lang="ar-OM" b="1" dirty="0" smtClean="0"/>
              <a:t>تجنب الرئية الثابتة</a:t>
            </a:r>
            <a:endParaRPr lang="en-US" b="1" dirty="0"/>
          </a:p>
          <a:p>
            <a:pPr algn="r" defTabSz="3657600" rtl="1" eaLnBrk="0" hangingPunct="0">
              <a:buFont typeface="Wingdings" pitchFamily="2" charset="2"/>
              <a:buChar char="§"/>
            </a:pPr>
            <a:endParaRPr lang="en-US" sz="1000" b="1" dirty="0"/>
          </a:p>
          <a:p>
            <a:pPr algn="r" defTabSz="3657600" rtl="1" eaLnBrk="0" hangingPunct="0">
              <a:buFont typeface="Wingdings" pitchFamily="2" charset="2"/>
              <a:buChar char="§"/>
            </a:pPr>
            <a:r>
              <a:rPr lang="ar-OM" b="1" dirty="0" smtClean="0"/>
              <a:t>”</a:t>
            </a:r>
            <a:r>
              <a:rPr lang="ar-OM" sz="2400" b="1" dirty="0" smtClean="0">
                <a:solidFill>
                  <a:srgbClr val="FF0000"/>
                </a:solidFill>
              </a:rPr>
              <a:t>إفهم الطريق</a:t>
            </a:r>
            <a:r>
              <a:rPr lang="ar-OM" b="1" dirty="0" smtClean="0"/>
              <a:t>“ بدلا من ”</a:t>
            </a:r>
            <a:r>
              <a:rPr lang="ar-OM" sz="2400" b="1" dirty="0" smtClean="0">
                <a:solidFill>
                  <a:srgbClr val="FF0000"/>
                </a:solidFill>
              </a:rPr>
              <a:t>النظر إلى الطريق</a:t>
            </a:r>
            <a:r>
              <a:rPr lang="ar-OM" b="1" dirty="0" smtClean="0"/>
              <a:t>“</a:t>
            </a:r>
            <a:r>
              <a:rPr lang="en-US" i="1" dirty="0"/>
              <a:t/>
            </a:r>
            <a:br>
              <a:rPr lang="en-US" i="1" dirty="0"/>
            </a:br>
            <a:endParaRPr lang="en-US" sz="1000" b="1" dirty="0"/>
          </a:p>
          <a:p>
            <a:pPr algn="r" defTabSz="3657600" rtl="1" eaLnBrk="0" hangingPunct="0">
              <a:buFont typeface="Wingdings" pitchFamily="2" charset="2"/>
              <a:buChar char="§"/>
            </a:pPr>
            <a:r>
              <a:rPr lang="ar-OM" b="1" dirty="0" smtClean="0"/>
              <a:t>إبقي عقلك متصلا بالطريق</a:t>
            </a:r>
            <a:endParaRPr lang="en-US" b="1" dirty="0"/>
          </a:p>
        </p:txBody>
      </p:sp>
      <p:sp>
        <p:nvSpPr>
          <p:cNvPr id="7" name="Rectangle 2"/>
          <p:cNvSpPr txBox="1">
            <a:spLocks noChangeArrowheads="1"/>
          </p:cNvSpPr>
          <p:nvPr/>
        </p:nvSpPr>
        <p:spPr bwMode="auto">
          <a:xfrm>
            <a:off x="1500188" y="857250"/>
            <a:ext cx="7643812" cy="457200"/>
          </a:xfrm>
          <a:prstGeom prst="rect">
            <a:avLst/>
          </a:prstGeom>
          <a:solidFill>
            <a:schemeClr val="dk2">
              <a:tint val="40000"/>
              <a:satMod val="350000"/>
            </a:schemeClr>
          </a:solidFill>
          <a:ln w="9525" algn="ctr">
            <a:noFill/>
            <a:miter lim="800000"/>
            <a:headEnd/>
            <a:tailEnd/>
          </a:ln>
        </p:spPr>
        <p:style>
          <a:lnRef idx="0">
            <a:scrgbClr r="0" g="0" b="0"/>
          </a:lnRef>
          <a:fillRef idx="1002">
            <a:schemeClr val="dk2"/>
          </a:fillRef>
          <a:effectRef idx="0">
            <a:scrgbClr r="0" g="0" b="0"/>
          </a:effectRef>
          <a:fontRef idx="major"/>
        </p:style>
        <p:txBody>
          <a:bodyPr anchor="b">
            <a:spAutoFit/>
          </a:bodyPr>
          <a:lstStyle/>
          <a:p>
            <a:pPr algn="ctr">
              <a:defRPr/>
            </a:pPr>
            <a:r>
              <a:rPr lang="ar-OM" sz="2400" b="1" kern="0" dirty="0" smtClean="0">
                <a:solidFill>
                  <a:schemeClr val="accent2"/>
                </a:solidFill>
              </a:rPr>
              <a:t>الملاحظات</a:t>
            </a:r>
            <a:endParaRPr lang="en-US" sz="2400" b="1" kern="0" dirty="0">
              <a:solidFill>
                <a:schemeClr val="accent2"/>
              </a:solidFill>
            </a:endParaRPr>
          </a:p>
        </p:txBody>
      </p:sp>
      <p:sp>
        <p:nvSpPr>
          <p:cNvPr id="8" name="Rectangle 2"/>
          <p:cNvSpPr txBox="1">
            <a:spLocks noChangeArrowheads="1"/>
          </p:cNvSpPr>
          <p:nvPr/>
        </p:nvSpPr>
        <p:spPr>
          <a:xfrm>
            <a:off x="1500188" y="188913"/>
            <a:ext cx="7402512" cy="457200"/>
          </a:xfrm>
          <a:prstGeom prst="rect">
            <a:avLst/>
          </a:prstGeom>
          <a:noFill/>
        </p:spPr>
        <p:txBody>
          <a:bodyPr/>
          <a:lstStyle/>
          <a:p>
            <a:pPr algn="r">
              <a:defRPr/>
            </a:pPr>
            <a:r>
              <a:rPr lang="en-US" sz="2400" b="1" dirty="0" smtClean="0">
                <a:solidFill>
                  <a:schemeClr val="accent2"/>
                </a:solidFill>
              </a:rPr>
              <a:t>DIT </a:t>
            </a:r>
            <a:r>
              <a:rPr lang="ar-OM" sz="2400" b="1" dirty="0" smtClean="0">
                <a:solidFill>
                  <a:schemeClr val="accent2"/>
                </a:solidFill>
              </a:rPr>
              <a:t>الوحدة 2: سلوك السائق</a:t>
            </a:r>
            <a:endParaRPr lang="en-US" sz="2400" b="1" kern="0" dirty="0">
              <a:solidFill>
                <a:schemeClr val="accent2"/>
              </a:solidFill>
            </a:endParaRPr>
          </a:p>
        </p:txBody>
      </p:sp>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5" name="Group 2"/>
          <p:cNvGrpSpPr>
            <a:grpSpLocks/>
          </p:cNvGrpSpPr>
          <p:nvPr/>
        </p:nvGrpSpPr>
        <p:grpSpPr bwMode="auto">
          <a:xfrm>
            <a:off x="1704975" y="4416425"/>
            <a:ext cx="6224588" cy="1727200"/>
            <a:chOff x="912" y="2478"/>
            <a:chExt cx="3921" cy="1088"/>
          </a:xfrm>
        </p:grpSpPr>
        <p:grpSp>
          <p:nvGrpSpPr>
            <p:cNvPr id="3209" name="Group 3"/>
            <p:cNvGrpSpPr>
              <a:grpSpLocks/>
            </p:cNvGrpSpPr>
            <p:nvPr/>
          </p:nvGrpSpPr>
          <p:grpSpPr bwMode="auto">
            <a:xfrm>
              <a:off x="912" y="2478"/>
              <a:ext cx="3921" cy="1088"/>
              <a:chOff x="912" y="2478"/>
              <a:chExt cx="3921" cy="1088"/>
            </a:xfrm>
          </p:grpSpPr>
          <p:sp>
            <p:nvSpPr>
              <p:cNvPr id="3213" name="Freeform 4"/>
              <p:cNvSpPr>
                <a:spLocks/>
              </p:cNvSpPr>
              <p:nvPr/>
            </p:nvSpPr>
            <p:spPr bwMode="auto">
              <a:xfrm>
                <a:off x="2754" y="2902"/>
                <a:ext cx="232" cy="71"/>
              </a:xfrm>
              <a:custGeom>
                <a:avLst/>
                <a:gdLst>
                  <a:gd name="T0" fmla="*/ 231 w 232"/>
                  <a:gd name="T1" fmla="*/ 56 h 71"/>
                  <a:gd name="T2" fmla="*/ 231 w 232"/>
                  <a:gd name="T3" fmla="*/ 58 h 71"/>
                  <a:gd name="T4" fmla="*/ 0 w 232"/>
                  <a:gd name="T5" fmla="*/ 0 h 71"/>
                  <a:gd name="T6" fmla="*/ 0 w 232"/>
                  <a:gd name="T7" fmla="*/ 10 h 71"/>
                  <a:gd name="T8" fmla="*/ 231 w 232"/>
                  <a:gd name="T9" fmla="*/ 69 h 71"/>
                  <a:gd name="T10" fmla="*/ 231 w 232"/>
                  <a:gd name="T11" fmla="*/ 70 h 71"/>
                  <a:gd name="T12" fmla="*/ 231 w 232"/>
                  <a:gd name="T13" fmla="*/ 69 h 71"/>
                  <a:gd name="T14" fmla="*/ 231 w 232"/>
                  <a:gd name="T15" fmla="*/ 70 h 71"/>
                  <a:gd name="T16" fmla="*/ 231 w 232"/>
                  <a:gd name="T17" fmla="*/ 56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2"/>
                  <a:gd name="T28" fmla="*/ 0 h 71"/>
                  <a:gd name="T29" fmla="*/ 232 w 232"/>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2" h="71">
                    <a:moveTo>
                      <a:pt x="231" y="56"/>
                    </a:moveTo>
                    <a:lnTo>
                      <a:pt x="231" y="58"/>
                    </a:lnTo>
                    <a:lnTo>
                      <a:pt x="0" y="0"/>
                    </a:lnTo>
                    <a:lnTo>
                      <a:pt x="0" y="10"/>
                    </a:lnTo>
                    <a:lnTo>
                      <a:pt x="231" y="69"/>
                    </a:lnTo>
                    <a:lnTo>
                      <a:pt x="231" y="70"/>
                    </a:lnTo>
                    <a:lnTo>
                      <a:pt x="231" y="69"/>
                    </a:lnTo>
                    <a:lnTo>
                      <a:pt x="231" y="70"/>
                    </a:lnTo>
                    <a:lnTo>
                      <a:pt x="231" y="56"/>
                    </a:lnTo>
                  </a:path>
                </a:pathLst>
              </a:custGeom>
              <a:solidFill>
                <a:srgbClr val="000000"/>
              </a:solidFill>
              <a:ln w="9525" cap="rnd">
                <a:noFill/>
                <a:round/>
                <a:headEnd type="none" w="sm" len="sm"/>
                <a:tailEnd type="none" w="sm" len="sm"/>
              </a:ln>
            </p:spPr>
            <p:txBody>
              <a:bodyPr/>
              <a:lstStyle/>
              <a:p>
                <a:endParaRPr lang="en-US"/>
              </a:p>
            </p:txBody>
          </p:sp>
          <p:sp>
            <p:nvSpPr>
              <p:cNvPr id="3214" name="Freeform 5"/>
              <p:cNvSpPr>
                <a:spLocks/>
              </p:cNvSpPr>
              <p:nvPr/>
            </p:nvSpPr>
            <p:spPr bwMode="auto">
              <a:xfrm>
                <a:off x="1306" y="2877"/>
                <a:ext cx="1701" cy="90"/>
              </a:xfrm>
              <a:custGeom>
                <a:avLst/>
                <a:gdLst>
                  <a:gd name="T0" fmla="*/ 23 w 1701"/>
                  <a:gd name="T1" fmla="*/ 84 h 90"/>
                  <a:gd name="T2" fmla="*/ 99 w 1701"/>
                  <a:gd name="T3" fmla="*/ 72 h 90"/>
                  <a:gd name="T4" fmla="*/ 207 w 1701"/>
                  <a:gd name="T5" fmla="*/ 58 h 90"/>
                  <a:gd name="T6" fmla="*/ 334 w 1701"/>
                  <a:gd name="T7" fmla="*/ 43 h 90"/>
                  <a:gd name="T8" fmla="*/ 470 w 1701"/>
                  <a:gd name="T9" fmla="*/ 31 h 90"/>
                  <a:gd name="T10" fmla="*/ 599 w 1701"/>
                  <a:gd name="T11" fmla="*/ 21 h 90"/>
                  <a:gd name="T12" fmla="*/ 716 w 1701"/>
                  <a:gd name="T13" fmla="*/ 12 h 90"/>
                  <a:gd name="T14" fmla="*/ 807 w 1701"/>
                  <a:gd name="T15" fmla="*/ 10 h 90"/>
                  <a:gd name="T16" fmla="*/ 864 w 1701"/>
                  <a:gd name="T17" fmla="*/ 12 h 90"/>
                  <a:gd name="T18" fmla="*/ 916 w 1701"/>
                  <a:gd name="T19" fmla="*/ 16 h 90"/>
                  <a:gd name="T20" fmla="*/ 968 w 1701"/>
                  <a:gd name="T21" fmla="*/ 18 h 90"/>
                  <a:gd name="T22" fmla="*/ 1020 w 1701"/>
                  <a:gd name="T23" fmla="*/ 23 h 90"/>
                  <a:gd name="T24" fmla="*/ 1069 w 1701"/>
                  <a:gd name="T25" fmla="*/ 26 h 90"/>
                  <a:gd name="T26" fmla="*/ 1114 w 1701"/>
                  <a:gd name="T27" fmla="*/ 26 h 90"/>
                  <a:gd name="T28" fmla="*/ 1156 w 1701"/>
                  <a:gd name="T29" fmla="*/ 22 h 90"/>
                  <a:gd name="T30" fmla="*/ 1193 w 1701"/>
                  <a:gd name="T31" fmla="*/ 14 h 90"/>
                  <a:gd name="T32" fmla="*/ 1224 w 1701"/>
                  <a:gd name="T33" fmla="*/ 1 h 90"/>
                  <a:gd name="T34" fmla="*/ 1269 w 1701"/>
                  <a:gd name="T35" fmla="*/ 0 h 90"/>
                  <a:gd name="T36" fmla="*/ 1330 w 1701"/>
                  <a:gd name="T37" fmla="*/ 5 h 90"/>
                  <a:gd name="T38" fmla="*/ 1401 w 1701"/>
                  <a:gd name="T39" fmla="*/ 18 h 90"/>
                  <a:gd name="T40" fmla="*/ 1476 w 1701"/>
                  <a:gd name="T41" fmla="*/ 35 h 90"/>
                  <a:gd name="T42" fmla="*/ 1553 w 1701"/>
                  <a:gd name="T43" fmla="*/ 52 h 90"/>
                  <a:gd name="T44" fmla="*/ 1620 w 1701"/>
                  <a:gd name="T45" fmla="*/ 69 h 90"/>
                  <a:gd name="T46" fmla="*/ 1678 w 1701"/>
                  <a:gd name="T47" fmla="*/ 84 h 90"/>
                  <a:gd name="T48" fmla="*/ 1678 w 1701"/>
                  <a:gd name="T49" fmla="*/ 89 h 90"/>
                  <a:gd name="T50" fmla="*/ 1586 w 1701"/>
                  <a:gd name="T51" fmla="*/ 89 h 90"/>
                  <a:gd name="T52" fmla="*/ 1443 w 1701"/>
                  <a:gd name="T53" fmla="*/ 89 h 90"/>
                  <a:gd name="T54" fmla="*/ 1271 w 1701"/>
                  <a:gd name="T55" fmla="*/ 89 h 90"/>
                  <a:gd name="T56" fmla="*/ 1085 w 1701"/>
                  <a:gd name="T57" fmla="*/ 89 h 90"/>
                  <a:gd name="T58" fmla="*/ 904 w 1701"/>
                  <a:gd name="T59" fmla="*/ 89 h 90"/>
                  <a:gd name="T60" fmla="*/ 746 w 1701"/>
                  <a:gd name="T61" fmla="*/ 89 h 90"/>
                  <a:gd name="T62" fmla="*/ 629 w 1701"/>
                  <a:gd name="T63" fmla="*/ 89 h 90"/>
                  <a:gd name="T64" fmla="*/ 558 w 1701"/>
                  <a:gd name="T65" fmla="*/ 89 h 90"/>
                  <a:gd name="T66" fmla="*/ 478 w 1701"/>
                  <a:gd name="T67" fmla="*/ 89 h 90"/>
                  <a:gd name="T68" fmla="*/ 384 w 1701"/>
                  <a:gd name="T69" fmla="*/ 89 h 90"/>
                  <a:gd name="T70" fmla="*/ 285 w 1701"/>
                  <a:gd name="T71" fmla="*/ 89 h 90"/>
                  <a:gd name="T72" fmla="*/ 190 w 1701"/>
                  <a:gd name="T73" fmla="*/ 89 h 90"/>
                  <a:gd name="T74" fmla="*/ 106 w 1701"/>
                  <a:gd name="T75" fmla="*/ 89 h 90"/>
                  <a:gd name="T76" fmla="*/ 42 w 1701"/>
                  <a:gd name="T77" fmla="*/ 89 h 90"/>
                  <a:gd name="T78" fmla="*/ 6 w 1701"/>
                  <a:gd name="T79" fmla="*/ 89 h 9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01"/>
                  <a:gd name="T121" fmla="*/ 0 h 90"/>
                  <a:gd name="T122" fmla="*/ 1701 w 1701"/>
                  <a:gd name="T123" fmla="*/ 90 h 9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01" h="90">
                    <a:moveTo>
                      <a:pt x="0" y="89"/>
                    </a:moveTo>
                    <a:lnTo>
                      <a:pt x="23" y="84"/>
                    </a:lnTo>
                    <a:lnTo>
                      <a:pt x="56" y="79"/>
                    </a:lnTo>
                    <a:lnTo>
                      <a:pt x="99" y="72"/>
                    </a:lnTo>
                    <a:lnTo>
                      <a:pt x="150" y="64"/>
                    </a:lnTo>
                    <a:lnTo>
                      <a:pt x="207" y="58"/>
                    </a:lnTo>
                    <a:lnTo>
                      <a:pt x="268" y="51"/>
                    </a:lnTo>
                    <a:lnTo>
                      <a:pt x="334" y="43"/>
                    </a:lnTo>
                    <a:lnTo>
                      <a:pt x="402" y="37"/>
                    </a:lnTo>
                    <a:lnTo>
                      <a:pt x="470" y="31"/>
                    </a:lnTo>
                    <a:lnTo>
                      <a:pt x="535" y="26"/>
                    </a:lnTo>
                    <a:lnTo>
                      <a:pt x="599" y="21"/>
                    </a:lnTo>
                    <a:lnTo>
                      <a:pt x="661" y="16"/>
                    </a:lnTo>
                    <a:lnTo>
                      <a:pt x="716" y="12"/>
                    </a:lnTo>
                    <a:lnTo>
                      <a:pt x="765" y="10"/>
                    </a:lnTo>
                    <a:lnTo>
                      <a:pt x="807" y="10"/>
                    </a:lnTo>
                    <a:lnTo>
                      <a:pt x="838" y="10"/>
                    </a:lnTo>
                    <a:lnTo>
                      <a:pt x="864" y="12"/>
                    </a:lnTo>
                    <a:lnTo>
                      <a:pt x="890" y="14"/>
                    </a:lnTo>
                    <a:lnTo>
                      <a:pt x="916" y="16"/>
                    </a:lnTo>
                    <a:lnTo>
                      <a:pt x="942" y="17"/>
                    </a:lnTo>
                    <a:lnTo>
                      <a:pt x="968" y="18"/>
                    </a:lnTo>
                    <a:lnTo>
                      <a:pt x="994" y="22"/>
                    </a:lnTo>
                    <a:lnTo>
                      <a:pt x="1020" y="23"/>
                    </a:lnTo>
                    <a:lnTo>
                      <a:pt x="1044" y="26"/>
                    </a:lnTo>
                    <a:lnTo>
                      <a:pt x="1069" y="26"/>
                    </a:lnTo>
                    <a:lnTo>
                      <a:pt x="1092" y="27"/>
                    </a:lnTo>
                    <a:lnTo>
                      <a:pt x="1114" y="26"/>
                    </a:lnTo>
                    <a:lnTo>
                      <a:pt x="1135" y="23"/>
                    </a:lnTo>
                    <a:lnTo>
                      <a:pt x="1156" y="22"/>
                    </a:lnTo>
                    <a:lnTo>
                      <a:pt x="1175" y="18"/>
                    </a:lnTo>
                    <a:lnTo>
                      <a:pt x="1193" y="14"/>
                    </a:lnTo>
                    <a:lnTo>
                      <a:pt x="1209" y="7"/>
                    </a:lnTo>
                    <a:lnTo>
                      <a:pt x="1224" y="1"/>
                    </a:lnTo>
                    <a:lnTo>
                      <a:pt x="1245" y="0"/>
                    </a:lnTo>
                    <a:lnTo>
                      <a:pt x="1269" y="0"/>
                    </a:lnTo>
                    <a:lnTo>
                      <a:pt x="1298" y="1"/>
                    </a:lnTo>
                    <a:lnTo>
                      <a:pt x="1330" y="5"/>
                    </a:lnTo>
                    <a:lnTo>
                      <a:pt x="1365" y="12"/>
                    </a:lnTo>
                    <a:lnTo>
                      <a:pt x="1401" y="18"/>
                    </a:lnTo>
                    <a:lnTo>
                      <a:pt x="1439" y="26"/>
                    </a:lnTo>
                    <a:lnTo>
                      <a:pt x="1476" y="35"/>
                    </a:lnTo>
                    <a:lnTo>
                      <a:pt x="1514" y="43"/>
                    </a:lnTo>
                    <a:lnTo>
                      <a:pt x="1553" y="52"/>
                    </a:lnTo>
                    <a:lnTo>
                      <a:pt x="1587" y="60"/>
                    </a:lnTo>
                    <a:lnTo>
                      <a:pt x="1620" y="69"/>
                    </a:lnTo>
                    <a:lnTo>
                      <a:pt x="1651" y="76"/>
                    </a:lnTo>
                    <a:lnTo>
                      <a:pt x="1678" y="84"/>
                    </a:lnTo>
                    <a:lnTo>
                      <a:pt x="1700" y="89"/>
                    </a:lnTo>
                    <a:lnTo>
                      <a:pt x="1678" y="89"/>
                    </a:lnTo>
                    <a:lnTo>
                      <a:pt x="1639" y="89"/>
                    </a:lnTo>
                    <a:lnTo>
                      <a:pt x="1586" y="89"/>
                    </a:lnTo>
                    <a:lnTo>
                      <a:pt x="1519" y="89"/>
                    </a:lnTo>
                    <a:lnTo>
                      <a:pt x="1443" y="89"/>
                    </a:lnTo>
                    <a:lnTo>
                      <a:pt x="1360" y="89"/>
                    </a:lnTo>
                    <a:lnTo>
                      <a:pt x="1271" y="89"/>
                    </a:lnTo>
                    <a:lnTo>
                      <a:pt x="1179" y="89"/>
                    </a:lnTo>
                    <a:lnTo>
                      <a:pt x="1085" y="89"/>
                    </a:lnTo>
                    <a:lnTo>
                      <a:pt x="992" y="89"/>
                    </a:lnTo>
                    <a:lnTo>
                      <a:pt x="904" y="89"/>
                    </a:lnTo>
                    <a:lnTo>
                      <a:pt x="820" y="89"/>
                    </a:lnTo>
                    <a:lnTo>
                      <a:pt x="746" y="89"/>
                    </a:lnTo>
                    <a:lnTo>
                      <a:pt x="682" y="89"/>
                    </a:lnTo>
                    <a:lnTo>
                      <a:pt x="629" y="89"/>
                    </a:lnTo>
                    <a:lnTo>
                      <a:pt x="591" y="89"/>
                    </a:lnTo>
                    <a:lnTo>
                      <a:pt x="558" y="89"/>
                    </a:lnTo>
                    <a:lnTo>
                      <a:pt x="522" y="89"/>
                    </a:lnTo>
                    <a:lnTo>
                      <a:pt x="478" y="89"/>
                    </a:lnTo>
                    <a:lnTo>
                      <a:pt x="433" y="89"/>
                    </a:lnTo>
                    <a:lnTo>
                      <a:pt x="384" y="89"/>
                    </a:lnTo>
                    <a:lnTo>
                      <a:pt x="335" y="89"/>
                    </a:lnTo>
                    <a:lnTo>
                      <a:pt x="285" y="89"/>
                    </a:lnTo>
                    <a:lnTo>
                      <a:pt x="237" y="89"/>
                    </a:lnTo>
                    <a:lnTo>
                      <a:pt x="190" y="89"/>
                    </a:lnTo>
                    <a:lnTo>
                      <a:pt x="146" y="89"/>
                    </a:lnTo>
                    <a:lnTo>
                      <a:pt x="106" y="89"/>
                    </a:lnTo>
                    <a:lnTo>
                      <a:pt x="70" y="89"/>
                    </a:lnTo>
                    <a:lnTo>
                      <a:pt x="42" y="89"/>
                    </a:lnTo>
                    <a:lnTo>
                      <a:pt x="19" y="89"/>
                    </a:lnTo>
                    <a:lnTo>
                      <a:pt x="6" y="89"/>
                    </a:lnTo>
                    <a:lnTo>
                      <a:pt x="0" y="89"/>
                    </a:lnTo>
                  </a:path>
                </a:pathLst>
              </a:custGeom>
              <a:solidFill>
                <a:srgbClr val="00B200"/>
              </a:solidFill>
              <a:ln w="9525" cap="rnd">
                <a:noFill/>
                <a:round/>
                <a:headEnd type="none" w="sm" len="sm"/>
                <a:tailEnd type="none" w="sm" len="sm"/>
              </a:ln>
            </p:spPr>
            <p:txBody>
              <a:bodyPr/>
              <a:lstStyle/>
              <a:p>
                <a:endParaRPr lang="en-US"/>
              </a:p>
            </p:txBody>
          </p:sp>
          <p:sp>
            <p:nvSpPr>
              <p:cNvPr id="3215" name="Freeform 6"/>
              <p:cNvSpPr>
                <a:spLocks/>
              </p:cNvSpPr>
              <p:nvPr/>
            </p:nvSpPr>
            <p:spPr bwMode="auto">
              <a:xfrm>
                <a:off x="1305" y="2881"/>
                <a:ext cx="841" cy="91"/>
              </a:xfrm>
              <a:custGeom>
                <a:avLst/>
                <a:gdLst>
                  <a:gd name="T0" fmla="*/ 840 w 841"/>
                  <a:gd name="T1" fmla="*/ 2 h 91"/>
                  <a:gd name="T2" fmla="*/ 840 w 841"/>
                  <a:gd name="T3" fmla="*/ 2 h 91"/>
                  <a:gd name="T4" fmla="*/ 809 w 841"/>
                  <a:gd name="T5" fmla="*/ 0 h 91"/>
                  <a:gd name="T6" fmla="*/ 767 w 841"/>
                  <a:gd name="T7" fmla="*/ 0 h 91"/>
                  <a:gd name="T8" fmla="*/ 718 w 841"/>
                  <a:gd name="T9" fmla="*/ 4 h 91"/>
                  <a:gd name="T10" fmla="*/ 663 w 841"/>
                  <a:gd name="T11" fmla="*/ 7 h 91"/>
                  <a:gd name="T12" fmla="*/ 601 w 841"/>
                  <a:gd name="T13" fmla="*/ 12 h 91"/>
                  <a:gd name="T14" fmla="*/ 537 w 841"/>
                  <a:gd name="T15" fmla="*/ 17 h 91"/>
                  <a:gd name="T16" fmla="*/ 472 w 841"/>
                  <a:gd name="T17" fmla="*/ 22 h 91"/>
                  <a:gd name="T18" fmla="*/ 404 w 841"/>
                  <a:gd name="T19" fmla="*/ 28 h 91"/>
                  <a:gd name="T20" fmla="*/ 336 w 841"/>
                  <a:gd name="T21" fmla="*/ 34 h 91"/>
                  <a:gd name="T22" fmla="*/ 270 w 841"/>
                  <a:gd name="T23" fmla="*/ 42 h 91"/>
                  <a:gd name="T24" fmla="*/ 209 w 841"/>
                  <a:gd name="T25" fmla="*/ 48 h 91"/>
                  <a:gd name="T26" fmla="*/ 151 w 841"/>
                  <a:gd name="T27" fmla="*/ 55 h 91"/>
                  <a:gd name="T28" fmla="*/ 101 w 841"/>
                  <a:gd name="T29" fmla="*/ 61 h 91"/>
                  <a:gd name="T30" fmla="*/ 58 w 841"/>
                  <a:gd name="T31" fmla="*/ 69 h 91"/>
                  <a:gd name="T32" fmla="*/ 25 w 841"/>
                  <a:gd name="T33" fmla="*/ 74 h 91"/>
                  <a:gd name="T34" fmla="*/ 0 w 841"/>
                  <a:gd name="T35" fmla="*/ 80 h 91"/>
                  <a:gd name="T36" fmla="*/ 3 w 841"/>
                  <a:gd name="T37" fmla="*/ 90 h 91"/>
                  <a:gd name="T38" fmla="*/ 25 w 841"/>
                  <a:gd name="T39" fmla="*/ 85 h 91"/>
                  <a:gd name="T40" fmla="*/ 58 w 841"/>
                  <a:gd name="T41" fmla="*/ 80 h 91"/>
                  <a:gd name="T42" fmla="*/ 101 w 841"/>
                  <a:gd name="T43" fmla="*/ 73 h 91"/>
                  <a:gd name="T44" fmla="*/ 151 w 841"/>
                  <a:gd name="T45" fmla="*/ 65 h 91"/>
                  <a:gd name="T46" fmla="*/ 209 w 841"/>
                  <a:gd name="T47" fmla="*/ 59 h 91"/>
                  <a:gd name="T48" fmla="*/ 270 w 841"/>
                  <a:gd name="T49" fmla="*/ 52 h 91"/>
                  <a:gd name="T50" fmla="*/ 336 w 841"/>
                  <a:gd name="T51" fmla="*/ 44 h 91"/>
                  <a:gd name="T52" fmla="*/ 404 w 841"/>
                  <a:gd name="T53" fmla="*/ 38 h 91"/>
                  <a:gd name="T54" fmla="*/ 472 w 841"/>
                  <a:gd name="T55" fmla="*/ 33 h 91"/>
                  <a:gd name="T56" fmla="*/ 537 w 841"/>
                  <a:gd name="T57" fmla="*/ 28 h 91"/>
                  <a:gd name="T58" fmla="*/ 601 w 841"/>
                  <a:gd name="T59" fmla="*/ 22 h 91"/>
                  <a:gd name="T60" fmla="*/ 663 w 841"/>
                  <a:gd name="T61" fmla="*/ 17 h 91"/>
                  <a:gd name="T62" fmla="*/ 718 w 841"/>
                  <a:gd name="T63" fmla="*/ 14 h 91"/>
                  <a:gd name="T64" fmla="*/ 767 w 841"/>
                  <a:gd name="T65" fmla="*/ 14 h 91"/>
                  <a:gd name="T66" fmla="*/ 809 w 841"/>
                  <a:gd name="T67" fmla="*/ 14 h 91"/>
                  <a:gd name="T68" fmla="*/ 840 w 841"/>
                  <a:gd name="T69" fmla="*/ 12 h 91"/>
                  <a:gd name="T70" fmla="*/ 840 w 841"/>
                  <a:gd name="T71" fmla="*/ 2 h 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41"/>
                  <a:gd name="T109" fmla="*/ 0 h 91"/>
                  <a:gd name="T110" fmla="*/ 841 w 841"/>
                  <a:gd name="T111" fmla="*/ 91 h 9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41" h="91">
                    <a:moveTo>
                      <a:pt x="840" y="2"/>
                    </a:moveTo>
                    <a:lnTo>
                      <a:pt x="840" y="2"/>
                    </a:lnTo>
                    <a:lnTo>
                      <a:pt x="809" y="0"/>
                    </a:lnTo>
                    <a:lnTo>
                      <a:pt x="767" y="0"/>
                    </a:lnTo>
                    <a:lnTo>
                      <a:pt x="718" y="4"/>
                    </a:lnTo>
                    <a:lnTo>
                      <a:pt x="663" y="7"/>
                    </a:lnTo>
                    <a:lnTo>
                      <a:pt x="601" y="12"/>
                    </a:lnTo>
                    <a:lnTo>
                      <a:pt x="537" y="17"/>
                    </a:lnTo>
                    <a:lnTo>
                      <a:pt x="472" y="22"/>
                    </a:lnTo>
                    <a:lnTo>
                      <a:pt x="404" y="28"/>
                    </a:lnTo>
                    <a:lnTo>
                      <a:pt x="336" y="34"/>
                    </a:lnTo>
                    <a:lnTo>
                      <a:pt x="270" y="42"/>
                    </a:lnTo>
                    <a:lnTo>
                      <a:pt x="209" y="48"/>
                    </a:lnTo>
                    <a:lnTo>
                      <a:pt x="151" y="55"/>
                    </a:lnTo>
                    <a:lnTo>
                      <a:pt x="101" y="61"/>
                    </a:lnTo>
                    <a:lnTo>
                      <a:pt x="58" y="69"/>
                    </a:lnTo>
                    <a:lnTo>
                      <a:pt x="25" y="74"/>
                    </a:lnTo>
                    <a:lnTo>
                      <a:pt x="0" y="80"/>
                    </a:lnTo>
                    <a:lnTo>
                      <a:pt x="3" y="90"/>
                    </a:lnTo>
                    <a:lnTo>
                      <a:pt x="25" y="85"/>
                    </a:lnTo>
                    <a:lnTo>
                      <a:pt x="58" y="80"/>
                    </a:lnTo>
                    <a:lnTo>
                      <a:pt x="101" y="73"/>
                    </a:lnTo>
                    <a:lnTo>
                      <a:pt x="151" y="65"/>
                    </a:lnTo>
                    <a:lnTo>
                      <a:pt x="209" y="59"/>
                    </a:lnTo>
                    <a:lnTo>
                      <a:pt x="270" y="52"/>
                    </a:lnTo>
                    <a:lnTo>
                      <a:pt x="336" y="44"/>
                    </a:lnTo>
                    <a:lnTo>
                      <a:pt x="404" y="38"/>
                    </a:lnTo>
                    <a:lnTo>
                      <a:pt x="472" y="33"/>
                    </a:lnTo>
                    <a:lnTo>
                      <a:pt x="537" y="28"/>
                    </a:lnTo>
                    <a:lnTo>
                      <a:pt x="601" y="22"/>
                    </a:lnTo>
                    <a:lnTo>
                      <a:pt x="663" y="17"/>
                    </a:lnTo>
                    <a:lnTo>
                      <a:pt x="718" y="14"/>
                    </a:lnTo>
                    <a:lnTo>
                      <a:pt x="767" y="14"/>
                    </a:lnTo>
                    <a:lnTo>
                      <a:pt x="809" y="14"/>
                    </a:lnTo>
                    <a:lnTo>
                      <a:pt x="840" y="12"/>
                    </a:lnTo>
                    <a:lnTo>
                      <a:pt x="840" y="2"/>
                    </a:lnTo>
                  </a:path>
                </a:pathLst>
              </a:custGeom>
              <a:solidFill>
                <a:srgbClr val="000000"/>
              </a:solidFill>
              <a:ln w="9525" cap="rnd">
                <a:noFill/>
                <a:round/>
                <a:headEnd type="none" w="sm" len="sm"/>
                <a:tailEnd type="none" w="sm" len="sm"/>
              </a:ln>
            </p:spPr>
            <p:txBody>
              <a:bodyPr/>
              <a:lstStyle/>
              <a:p>
                <a:endParaRPr lang="en-US"/>
              </a:p>
            </p:txBody>
          </p:sp>
          <p:sp>
            <p:nvSpPr>
              <p:cNvPr id="3216" name="Freeform 7"/>
              <p:cNvSpPr>
                <a:spLocks/>
              </p:cNvSpPr>
              <p:nvPr/>
            </p:nvSpPr>
            <p:spPr bwMode="auto">
              <a:xfrm>
                <a:off x="2145" y="2878"/>
                <a:ext cx="373" cy="35"/>
              </a:xfrm>
              <a:custGeom>
                <a:avLst/>
                <a:gdLst>
                  <a:gd name="T0" fmla="*/ 368 w 373"/>
                  <a:gd name="T1" fmla="*/ 0 h 35"/>
                  <a:gd name="T2" fmla="*/ 368 w 373"/>
                  <a:gd name="T3" fmla="*/ 0 h 35"/>
                  <a:gd name="T4" fmla="*/ 353 w 373"/>
                  <a:gd name="T5" fmla="*/ 8 h 35"/>
                  <a:gd name="T6" fmla="*/ 337 w 373"/>
                  <a:gd name="T7" fmla="*/ 13 h 35"/>
                  <a:gd name="T8" fmla="*/ 318 w 373"/>
                  <a:gd name="T9" fmla="*/ 16 h 35"/>
                  <a:gd name="T10" fmla="*/ 297 w 373"/>
                  <a:gd name="T11" fmla="*/ 18 h 35"/>
                  <a:gd name="T12" fmla="*/ 276 w 373"/>
                  <a:gd name="T13" fmla="*/ 20 h 35"/>
                  <a:gd name="T14" fmla="*/ 254 w 373"/>
                  <a:gd name="T15" fmla="*/ 20 h 35"/>
                  <a:gd name="T16" fmla="*/ 231 w 373"/>
                  <a:gd name="T17" fmla="*/ 18 h 35"/>
                  <a:gd name="T18" fmla="*/ 206 w 373"/>
                  <a:gd name="T19" fmla="*/ 18 h 35"/>
                  <a:gd name="T20" fmla="*/ 182 w 373"/>
                  <a:gd name="T21" fmla="*/ 18 h 35"/>
                  <a:gd name="T22" fmla="*/ 156 w 373"/>
                  <a:gd name="T23" fmla="*/ 16 h 35"/>
                  <a:gd name="T24" fmla="*/ 130 w 373"/>
                  <a:gd name="T25" fmla="*/ 13 h 35"/>
                  <a:gd name="T26" fmla="*/ 104 w 373"/>
                  <a:gd name="T27" fmla="*/ 11 h 35"/>
                  <a:gd name="T28" fmla="*/ 78 w 373"/>
                  <a:gd name="T29" fmla="*/ 9 h 35"/>
                  <a:gd name="T30" fmla="*/ 52 w 373"/>
                  <a:gd name="T31" fmla="*/ 8 h 35"/>
                  <a:gd name="T32" fmla="*/ 26 w 373"/>
                  <a:gd name="T33" fmla="*/ 5 h 35"/>
                  <a:gd name="T34" fmla="*/ 0 w 373"/>
                  <a:gd name="T35" fmla="*/ 4 h 35"/>
                  <a:gd name="T36" fmla="*/ 0 w 373"/>
                  <a:gd name="T37" fmla="*/ 15 h 35"/>
                  <a:gd name="T38" fmla="*/ 26 w 373"/>
                  <a:gd name="T39" fmla="*/ 16 h 35"/>
                  <a:gd name="T40" fmla="*/ 52 w 373"/>
                  <a:gd name="T41" fmla="*/ 18 h 35"/>
                  <a:gd name="T42" fmla="*/ 78 w 373"/>
                  <a:gd name="T43" fmla="*/ 20 h 35"/>
                  <a:gd name="T44" fmla="*/ 104 w 373"/>
                  <a:gd name="T45" fmla="*/ 21 h 35"/>
                  <a:gd name="T46" fmla="*/ 130 w 373"/>
                  <a:gd name="T47" fmla="*/ 23 h 35"/>
                  <a:gd name="T48" fmla="*/ 156 w 373"/>
                  <a:gd name="T49" fmla="*/ 26 h 35"/>
                  <a:gd name="T50" fmla="*/ 182 w 373"/>
                  <a:gd name="T51" fmla="*/ 29 h 35"/>
                  <a:gd name="T52" fmla="*/ 206 w 373"/>
                  <a:gd name="T53" fmla="*/ 33 h 35"/>
                  <a:gd name="T54" fmla="*/ 231 w 373"/>
                  <a:gd name="T55" fmla="*/ 33 h 35"/>
                  <a:gd name="T56" fmla="*/ 254 w 373"/>
                  <a:gd name="T57" fmla="*/ 34 h 35"/>
                  <a:gd name="T58" fmla="*/ 276 w 373"/>
                  <a:gd name="T59" fmla="*/ 30 h 35"/>
                  <a:gd name="T60" fmla="*/ 297 w 373"/>
                  <a:gd name="T61" fmla="*/ 29 h 35"/>
                  <a:gd name="T62" fmla="*/ 318 w 373"/>
                  <a:gd name="T63" fmla="*/ 26 h 35"/>
                  <a:gd name="T64" fmla="*/ 337 w 373"/>
                  <a:gd name="T65" fmla="*/ 23 h 35"/>
                  <a:gd name="T66" fmla="*/ 356 w 373"/>
                  <a:gd name="T67" fmla="*/ 18 h 35"/>
                  <a:gd name="T68" fmla="*/ 372 w 373"/>
                  <a:gd name="T69" fmla="*/ 11 h 35"/>
                  <a:gd name="T70" fmla="*/ 368 w 373"/>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3"/>
                  <a:gd name="T109" fmla="*/ 0 h 35"/>
                  <a:gd name="T110" fmla="*/ 373 w 373"/>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3" h="35">
                    <a:moveTo>
                      <a:pt x="368" y="0"/>
                    </a:moveTo>
                    <a:lnTo>
                      <a:pt x="368" y="0"/>
                    </a:lnTo>
                    <a:lnTo>
                      <a:pt x="353" y="8"/>
                    </a:lnTo>
                    <a:lnTo>
                      <a:pt x="337" y="13"/>
                    </a:lnTo>
                    <a:lnTo>
                      <a:pt x="318" y="16"/>
                    </a:lnTo>
                    <a:lnTo>
                      <a:pt x="297" y="18"/>
                    </a:lnTo>
                    <a:lnTo>
                      <a:pt x="276" y="20"/>
                    </a:lnTo>
                    <a:lnTo>
                      <a:pt x="254" y="20"/>
                    </a:lnTo>
                    <a:lnTo>
                      <a:pt x="231" y="18"/>
                    </a:lnTo>
                    <a:lnTo>
                      <a:pt x="206" y="18"/>
                    </a:lnTo>
                    <a:lnTo>
                      <a:pt x="182" y="18"/>
                    </a:lnTo>
                    <a:lnTo>
                      <a:pt x="156" y="16"/>
                    </a:lnTo>
                    <a:lnTo>
                      <a:pt x="130" y="13"/>
                    </a:lnTo>
                    <a:lnTo>
                      <a:pt x="104" y="11"/>
                    </a:lnTo>
                    <a:lnTo>
                      <a:pt x="78" y="9"/>
                    </a:lnTo>
                    <a:lnTo>
                      <a:pt x="52" y="8"/>
                    </a:lnTo>
                    <a:lnTo>
                      <a:pt x="26" y="5"/>
                    </a:lnTo>
                    <a:lnTo>
                      <a:pt x="0" y="4"/>
                    </a:lnTo>
                    <a:lnTo>
                      <a:pt x="0" y="15"/>
                    </a:lnTo>
                    <a:lnTo>
                      <a:pt x="26" y="16"/>
                    </a:lnTo>
                    <a:lnTo>
                      <a:pt x="52" y="18"/>
                    </a:lnTo>
                    <a:lnTo>
                      <a:pt x="78" y="20"/>
                    </a:lnTo>
                    <a:lnTo>
                      <a:pt x="104" y="21"/>
                    </a:lnTo>
                    <a:lnTo>
                      <a:pt x="130" y="23"/>
                    </a:lnTo>
                    <a:lnTo>
                      <a:pt x="156" y="26"/>
                    </a:lnTo>
                    <a:lnTo>
                      <a:pt x="182" y="29"/>
                    </a:lnTo>
                    <a:lnTo>
                      <a:pt x="206" y="33"/>
                    </a:lnTo>
                    <a:lnTo>
                      <a:pt x="231" y="33"/>
                    </a:lnTo>
                    <a:lnTo>
                      <a:pt x="254" y="34"/>
                    </a:lnTo>
                    <a:lnTo>
                      <a:pt x="276" y="30"/>
                    </a:lnTo>
                    <a:lnTo>
                      <a:pt x="297" y="29"/>
                    </a:lnTo>
                    <a:lnTo>
                      <a:pt x="318" y="26"/>
                    </a:lnTo>
                    <a:lnTo>
                      <a:pt x="337" y="23"/>
                    </a:lnTo>
                    <a:lnTo>
                      <a:pt x="356" y="18"/>
                    </a:lnTo>
                    <a:lnTo>
                      <a:pt x="372" y="11"/>
                    </a:lnTo>
                    <a:lnTo>
                      <a:pt x="368" y="0"/>
                    </a:lnTo>
                  </a:path>
                </a:pathLst>
              </a:custGeom>
              <a:solidFill>
                <a:srgbClr val="000000"/>
              </a:solidFill>
              <a:ln w="9525" cap="rnd">
                <a:noFill/>
                <a:round/>
                <a:headEnd type="none" w="sm" len="sm"/>
                <a:tailEnd type="none" w="sm" len="sm"/>
              </a:ln>
            </p:spPr>
            <p:txBody>
              <a:bodyPr/>
              <a:lstStyle/>
              <a:p>
                <a:endParaRPr lang="en-US"/>
              </a:p>
            </p:txBody>
          </p:sp>
          <p:sp>
            <p:nvSpPr>
              <p:cNvPr id="3217" name="Freeform 8"/>
              <p:cNvSpPr>
                <a:spLocks/>
              </p:cNvSpPr>
              <p:nvPr/>
            </p:nvSpPr>
            <p:spPr bwMode="auto">
              <a:xfrm>
                <a:off x="2513" y="2870"/>
                <a:ext cx="550" cy="103"/>
              </a:xfrm>
              <a:custGeom>
                <a:avLst/>
                <a:gdLst>
                  <a:gd name="T0" fmla="*/ 493 w 550"/>
                  <a:gd name="T1" fmla="*/ 101 h 103"/>
                  <a:gd name="T2" fmla="*/ 493 w 550"/>
                  <a:gd name="T3" fmla="*/ 90 h 103"/>
                  <a:gd name="T4" fmla="*/ 471 w 550"/>
                  <a:gd name="T5" fmla="*/ 85 h 103"/>
                  <a:gd name="T6" fmla="*/ 444 w 550"/>
                  <a:gd name="T7" fmla="*/ 77 h 103"/>
                  <a:gd name="T8" fmla="*/ 413 w 550"/>
                  <a:gd name="T9" fmla="*/ 71 h 103"/>
                  <a:gd name="T10" fmla="*/ 380 w 550"/>
                  <a:gd name="T11" fmla="*/ 63 h 103"/>
                  <a:gd name="T12" fmla="*/ 346 w 550"/>
                  <a:gd name="T13" fmla="*/ 54 h 103"/>
                  <a:gd name="T14" fmla="*/ 308 w 550"/>
                  <a:gd name="T15" fmla="*/ 45 h 103"/>
                  <a:gd name="T16" fmla="*/ 269 w 550"/>
                  <a:gd name="T17" fmla="*/ 36 h 103"/>
                  <a:gd name="T18" fmla="*/ 233 w 550"/>
                  <a:gd name="T19" fmla="*/ 28 h 103"/>
                  <a:gd name="T20" fmla="*/ 195 w 550"/>
                  <a:gd name="T21" fmla="*/ 21 h 103"/>
                  <a:gd name="T22" fmla="*/ 158 w 550"/>
                  <a:gd name="T23" fmla="*/ 13 h 103"/>
                  <a:gd name="T24" fmla="*/ 124 w 550"/>
                  <a:gd name="T25" fmla="*/ 7 h 103"/>
                  <a:gd name="T26" fmla="*/ 92 w 550"/>
                  <a:gd name="T27" fmla="*/ 4 h 103"/>
                  <a:gd name="T28" fmla="*/ 63 w 550"/>
                  <a:gd name="T29" fmla="*/ 0 h 103"/>
                  <a:gd name="T30" fmla="*/ 38 w 550"/>
                  <a:gd name="T31" fmla="*/ 0 h 103"/>
                  <a:gd name="T32" fmla="*/ 18 w 550"/>
                  <a:gd name="T33" fmla="*/ 4 h 103"/>
                  <a:gd name="T34" fmla="*/ 0 w 550"/>
                  <a:gd name="T35" fmla="*/ 9 h 103"/>
                  <a:gd name="T36" fmla="*/ 4 w 550"/>
                  <a:gd name="T37" fmla="*/ 20 h 103"/>
                  <a:gd name="T38" fmla="*/ 18 w 550"/>
                  <a:gd name="T39" fmla="*/ 13 h 103"/>
                  <a:gd name="T40" fmla="*/ 38 w 550"/>
                  <a:gd name="T41" fmla="*/ 13 h 103"/>
                  <a:gd name="T42" fmla="*/ 63 w 550"/>
                  <a:gd name="T43" fmla="*/ 13 h 103"/>
                  <a:gd name="T44" fmla="*/ 92 w 550"/>
                  <a:gd name="T45" fmla="*/ 13 h 103"/>
                  <a:gd name="T46" fmla="*/ 124 w 550"/>
                  <a:gd name="T47" fmla="*/ 17 h 103"/>
                  <a:gd name="T48" fmla="*/ 158 w 550"/>
                  <a:gd name="T49" fmla="*/ 25 h 103"/>
                  <a:gd name="T50" fmla="*/ 195 w 550"/>
                  <a:gd name="T51" fmla="*/ 31 h 103"/>
                  <a:gd name="T52" fmla="*/ 233 w 550"/>
                  <a:gd name="T53" fmla="*/ 38 h 103"/>
                  <a:gd name="T54" fmla="*/ 269 w 550"/>
                  <a:gd name="T55" fmla="*/ 47 h 103"/>
                  <a:gd name="T56" fmla="*/ 308 w 550"/>
                  <a:gd name="T57" fmla="*/ 55 h 103"/>
                  <a:gd name="T58" fmla="*/ 346 w 550"/>
                  <a:gd name="T59" fmla="*/ 64 h 103"/>
                  <a:gd name="T60" fmla="*/ 380 w 550"/>
                  <a:gd name="T61" fmla="*/ 72 h 103"/>
                  <a:gd name="T62" fmla="*/ 413 w 550"/>
                  <a:gd name="T63" fmla="*/ 81 h 103"/>
                  <a:gd name="T64" fmla="*/ 444 w 550"/>
                  <a:gd name="T65" fmla="*/ 88 h 103"/>
                  <a:gd name="T66" fmla="*/ 471 w 550"/>
                  <a:gd name="T67" fmla="*/ 96 h 103"/>
                  <a:gd name="T68" fmla="*/ 493 w 550"/>
                  <a:gd name="T69" fmla="*/ 101 h 103"/>
                  <a:gd name="T70" fmla="*/ 493 w 550"/>
                  <a:gd name="T71" fmla="*/ 90 h 103"/>
                  <a:gd name="T72" fmla="*/ 493 w 550"/>
                  <a:gd name="T73" fmla="*/ 102 h 103"/>
                  <a:gd name="T74" fmla="*/ 549 w 550"/>
                  <a:gd name="T75" fmla="*/ 101 h 103"/>
                  <a:gd name="T76" fmla="*/ 493 w 550"/>
                  <a:gd name="T77" fmla="*/ 90 h 103"/>
                  <a:gd name="T78" fmla="*/ 493 w 550"/>
                  <a:gd name="T79" fmla="*/ 101 h 10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50"/>
                  <a:gd name="T121" fmla="*/ 0 h 103"/>
                  <a:gd name="T122" fmla="*/ 550 w 550"/>
                  <a:gd name="T123" fmla="*/ 103 h 10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50" h="103">
                    <a:moveTo>
                      <a:pt x="493" y="101"/>
                    </a:moveTo>
                    <a:lnTo>
                      <a:pt x="493" y="90"/>
                    </a:lnTo>
                    <a:lnTo>
                      <a:pt x="471" y="85"/>
                    </a:lnTo>
                    <a:lnTo>
                      <a:pt x="444" y="77"/>
                    </a:lnTo>
                    <a:lnTo>
                      <a:pt x="413" y="71"/>
                    </a:lnTo>
                    <a:lnTo>
                      <a:pt x="380" y="63"/>
                    </a:lnTo>
                    <a:lnTo>
                      <a:pt x="346" y="54"/>
                    </a:lnTo>
                    <a:lnTo>
                      <a:pt x="308" y="45"/>
                    </a:lnTo>
                    <a:lnTo>
                      <a:pt x="269" y="36"/>
                    </a:lnTo>
                    <a:lnTo>
                      <a:pt x="233" y="28"/>
                    </a:lnTo>
                    <a:lnTo>
                      <a:pt x="195" y="21"/>
                    </a:lnTo>
                    <a:lnTo>
                      <a:pt x="158" y="13"/>
                    </a:lnTo>
                    <a:lnTo>
                      <a:pt x="124" y="7"/>
                    </a:lnTo>
                    <a:lnTo>
                      <a:pt x="92" y="4"/>
                    </a:lnTo>
                    <a:lnTo>
                      <a:pt x="63" y="0"/>
                    </a:lnTo>
                    <a:lnTo>
                      <a:pt x="38" y="0"/>
                    </a:lnTo>
                    <a:lnTo>
                      <a:pt x="18" y="4"/>
                    </a:lnTo>
                    <a:lnTo>
                      <a:pt x="0" y="9"/>
                    </a:lnTo>
                    <a:lnTo>
                      <a:pt x="4" y="20"/>
                    </a:lnTo>
                    <a:lnTo>
                      <a:pt x="18" y="13"/>
                    </a:lnTo>
                    <a:lnTo>
                      <a:pt x="38" y="13"/>
                    </a:lnTo>
                    <a:lnTo>
                      <a:pt x="63" y="13"/>
                    </a:lnTo>
                    <a:lnTo>
                      <a:pt x="92" y="13"/>
                    </a:lnTo>
                    <a:lnTo>
                      <a:pt x="124" y="17"/>
                    </a:lnTo>
                    <a:lnTo>
                      <a:pt x="158" y="25"/>
                    </a:lnTo>
                    <a:lnTo>
                      <a:pt x="195" y="31"/>
                    </a:lnTo>
                    <a:lnTo>
                      <a:pt x="233" y="38"/>
                    </a:lnTo>
                    <a:lnTo>
                      <a:pt x="269" y="47"/>
                    </a:lnTo>
                    <a:lnTo>
                      <a:pt x="308" y="55"/>
                    </a:lnTo>
                    <a:lnTo>
                      <a:pt x="346" y="64"/>
                    </a:lnTo>
                    <a:lnTo>
                      <a:pt x="380" y="72"/>
                    </a:lnTo>
                    <a:lnTo>
                      <a:pt x="413" y="81"/>
                    </a:lnTo>
                    <a:lnTo>
                      <a:pt x="444" y="88"/>
                    </a:lnTo>
                    <a:lnTo>
                      <a:pt x="471" y="96"/>
                    </a:lnTo>
                    <a:lnTo>
                      <a:pt x="493" y="101"/>
                    </a:lnTo>
                    <a:lnTo>
                      <a:pt x="493" y="90"/>
                    </a:lnTo>
                    <a:lnTo>
                      <a:pt x="493" y="102"/>
                    </a:lnTo>
                    <a:lnTo>
                      <a:pt x="549" y="101"/>
                    </a:lnTo>
                    <a:lnTo>
                      <a:pt x="493" y="90"/>
                    </a:lnTo>
                    <a:lnTo>
                      <a:pt x="493" y="101"/>
                    </a:lnTo>
                  </a:path>
                </a:pathLst>
              </a:custGeom>
              <a:solidFill>
                <a:srgbClr val="000000"/>
              </a:solidFill>
              <a:ln w="9525" cap="rnd">
                <a:noFill/>
                <a:round/>
                <a:headEnd type="none" w="sm" len="sm"/>
                <a:tailEnd type="none" w="sm" len="sm"/>
              </a:ln>
            </p:spPr>
            <p:txBody>
              <a:bodyPr/>
              <a:lstStyle/>
              <a:p>
                <a:endParaRPr lang="en-US"/>
              </a:p>
            </p:txBody>
          </p:sp>
          <p:sp>
            <p:nvSpPr>
              <p:cNvPr id="3218" name="Freeform 9"/>
              <p:cNvSpPr>
                <a:spLocks/>
              </p:cNvSpPr>
              <p:nvPr/>
            </p:nvSpPr>
            <p:spPr bwMode="auto">
              <a:xfrm>
                <a:off x="1898" y="2957"/>
                <a:ext cx="1109" cy="16"/>
              </a:xfrm>
              <a:custGeom>
                <a:avLst/>
                <a:gdLst>
                  <a:gd name="T0" fmla="*/ 0 w 1109"/>
                  <a:gd name="T1" fmla="*/ 15 h 16"/>
                  <a:gd name="T2" fmla="*/ 0 w 1109"/>
                  <a:gd name="T3" fmla="*/ 15 h 16"/>
                  <a:gd name="T4" fmla="*/ 38 w 1109"/>
                  <a:gd name="T5" fmla="*/ 15 h 16"/>
                  <a:gd name="T6" fmla="*/ 90 w 1109"/>
                  <a:gd name="T7" fmla="*/ 15 h 16"/>
                  <a:gd name="T8" fmla="*/ 154 w 1109"/>
                  <a:gd name="T9" fmla="*/ 15 h 16"/>
                  <a:gd name="T10" fmla="*/ 229 w 1109"/>
                  <a:gd name="T11" fmla="*/ 15 h 16"/>
                  <a:gd name="T12" fmla="*/ 313 w 1109"/>
                  <a:gd name="T13" fmla="*/ 15 h 16"/>
                  <a:gd name="T14" fmla="*/ 401 w 1109"/>
                  <a:gd name="T15" fmla="*/ 15 h 16"/>
                  <a:gd name="T16" fmla="*/ 493 w 1109"/>
                  <a:gd name="T17" fmla="*/ 15 h 16"/>
                  <a:gd name="T18" fmla="*/ 587 w 1109"/>
                  <a:gd name="T19" fmla="*/ 15 h 16"/>
                  <a:gd name="T20" fmla="*/ 679 w 1109"/>
                  <a:gd name="T21" fmla="*/ 15 h 16"/>
                  <a:gd name="T22" fmla="*/ 768 w 1109"/>
                  <a:gd name="T23" fmla="*/ 15 h 16"/>
                  <a:gd name="T24" fmla="*/ 851 w 1109"/>
                  <a:gd name="T25" fmla="*/ 15 h 16"/>
                  <a:gd name="T26" fmla="*/ 927 w 1109"/>
                  <a:gd name="T27" fmla="*/ 15 h 16"/>
                  <a:gd name="T28" fmla="*/ 994 w 1109"/>
                  <a:gd name="T29" fmla="*/ 15 h 16"/>
                  <a:gd name="T30" fmla="*/ 1047 w 1109"/>
                  <a:gd name="T31" fmla="*/ 15 h 16"/>
                  <a:gd name="T32" fmla="*/ 1086 w 1109"/>
                  <a:gd name="T33" fmla="*/ 15 h 16"/>
                  <a:gd name="T34" fmla="*/ 1108 w 1109"/>
                  <a:gd name="T35" fmla="*/ 14 h 16"/>
                  <a:gd name="T36" fmla="*/ 1108 w 1109"/>
                  <a:gd name="T37" fmla="*/ 2 h 16"/>
                  <a:gd name="T38" fmla="*/ 1086 w 1109"/>
                  <a:gd name="T39" fmla="*/ 0 h 16"/>
                  <a:gd name="T40" fmla="*/ 1047 w 1109"/>
                  <a:gd name="T41" fmla="*/ 0 h 16"/>
                  <a:gd name="T42" fmla="*/ 994 w 1109"/>
                  <a:gd name="T43" fmla="*/ 0 h 16"/>
                  <a:gd name="T44" fmla="*/ 927 w 1109"/>
                  <a:gd name="T45" fmla="*/ 0 h 16"/>
                  <a:gd name="T46" fmla="*/ 851 w 1109"/>
                  <a:gd name="T47" fmla="*/ 0 h 16"/>
                  <a:gd name="T48" fmla="*/ 768 w 1109"/>
                  <a:gd name="T49" fmla="*/ 0 h 16"/>
                  <a:gd name="T50" fmla="*/ 679 w 1109"/>
                  <a:gd name="T51" fmla="*/ 0 h 16"/>
                  <a:gd name="T52" fmla="*/ 587 w 1109"/>
                  <a:gd name="T53" fmla="*/ 0 h 16"/>
                  <a:gd name="T54" fmla="*/ 493 w 1109"/>
                  <a:gd name="T55" fmla="*/ 0 h 16"/>
                  <a:gd name="T56" fmla="*/ 401 w 1109"/>
                  <a:gd name="T57" fmla="*/ 0 h 16"/>
                  <a:gd name="T58" fmla="*/ 313 w 1109"/>
                  <a:gd name="T59" fmla="*/ 0 h 16"/>
                  <a:gd name="T60" fmla="*/ 229 w 1109"/>
                  <a:gd name="T61" fmla="*/ 0 h 16"/>
                  <a:gd name="T62" fmla="*/ 154 w 1109"/>
                  <a:gd name="T63" fmla="*/ 0 h 16"/>
                  <a:gd name="T64" fmla="*/ 90 w 1109"/>
                  <a:gd name="T65" fmla="*/ 0 h 16"/>
                  <a:gd name="T66" fmla="*/ 38 w 1109"/>
                  <a:gd name="T67" fmla="*/ 0 h 16"/>
                  <a:gd name="T68" fmla="*/ 0 w 1109"/>
                  <a:gd name="T69" fmla="*/ 0 h 16"/>
                  <a:gd name="T70" fmla="*/ 0 w 1109"/>
                  <a:gd name="T71" fmla="*/ 15 h 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09"/>
                  <a:gd name="T109" fmla="*/ 0 h 16"/>
                  <a:gd name="T110" fmla="*/ 1109 w 1109"/>
                  <a:gd name="T111" fmla="*/ 16 h 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09" h="16">
                    <a:moveTo>
                      <a:pt x="0" y="15"/>
                    </a:moveTo>
                    <a:lnTo>
                      <a:pt x="0" y="15"/>
                    </a:lnTo>
                    <a:lnTo>
                      <a:pt x="38" y="15"/>
                    </a:lnTo>
                    <a:lnTo>
                      <a:pt x="90" y="15"/>
                    </a:lnTo>
                    <a:lnTo>
                      <a:pt x="154" y="15"/>
                    </a:lnTo>
                    <a:lnTo>
                      <a:pt x="229" y="15"/>
                    </a:lnTo>
                    <a:lnTo>
                      <a:pt x="313" y="15"/>
                    </a:lnTo>
                    <a:lnTo>
                      <a:pt x="401" y="15"/>
                    </a:lnTo>
                    <a:lnTo>
                      <a:pt x="493" y="15"/>
                    </a:lnTo>
                    <a:lnTo>
                      <a:pt x="587" y="15"/>
                    </a:lnTo>
                    <a:lnTo>
                      <a:pt x="679" y="15"/>
                    </a:lnTo>
                    <a:lnTo>
                      <a:pt x="768" y="15"/>
                    </a:lnTo>
                    <a:lnTo>
                      <a:pt x="851" y="15"/>
                    </a:lnTo>
                    <a:lnTo>
                      <a:pt x="927" y="15"/>
                    </a:lnTo>
                    <a:lnTo>
                      <a:pt x="994" y="15"/>
                    </a:lnTo>
                    <a:lnTo>
                      <a:pt x="1047" y="15"/>
                    </a:lnTo>
                    <a:lnTo>
                      <a:pt x="1086" y="15"/>
                    </a:lnTo>
                    <a:lnTo>
                      <a:pt x="1108" y="14"/>
                    </a:lnTo>
                    <a:lnTo>
                      <a:pt x="1108" y="2"/>
                    </a:lnTo>
                    <a:lnTo>
                      <a:pt x="1086" y="0"/>
                    </a:lnTo>
                    <a:lnTo>
                      <a:pt x="1047" y="0"/>
                    </a:lnTo>
                    <a:lnTo>
                      <a:pt x="994" y="0"/>
                    </a:lnTo>
                    <a:lnTo>
                      <a:pt x="927" y="0"/>
                    </a:lnTo>
                    <a:lnTo>
                      <a:pt x="851" y="0"/>
                    </a:lnTo>
                    <a:lnTo>
                      <a:pt x="768" y="0"/>
                    </a:lnTo>
                    <a:lnTo>
                      <a:pt x="679" y="0"/>
                    </a:lnTo>
                    <a:lnTo>
                      <a:pt x="587" y="0"/>
                    </a:lnTo>
                    <a:lnTo>
                      <a:pt x="493" y="0"/>
                    </a:lnTo>
                    <a:lnTo>
                      <a:pt x="401" y="0"/>
                    </a:lnTo>
                    <a:lnTo>
                      <a:pt x="313" y="0"/>
                    </a:lnTo>
                    <a:lnTo>
                      <a:pt x="229" y="0"/>
                    </a:lnTo>
                    <a:lnTo>
                      <a:pt x="154" y="0"/>
                    </a:lnTo>
                    <a:lnTo>
                      <a:pt x="90" y="0"/>
                    </a:lnTo>
                    <a:lnTo>
                      <a:pt x="38" y="0"/>
                    </a:lnTo>
                    <a:lnTo>
                      <a:pt x="0" y="0"/>
                    </a:lnTo>
                    <a:lnTo>
                      <a:pt x="0" y="15"/>
                    </a:lnTo>
                  </a:path>
                </a:pathLst>
              </a:custGeom>
              <a:solidFill>
                <a:srgbClr val="000000"/>
              </a:solidFill>
              <a:ln w="9525" cap="rnd">
                <a:noFill/>
                <a:round/>
                <a:headEnd type="none" w="sm" len="sm"/>
                <a:tailEnd type="none" w="sm" len="sm"/>
              </a:ln>
            </p:spPr>
            <p:txBody>
              <a:bodyPr/>
              <a:lstStyle/>
              <a:p>
                <a:endParaRPr lang="en-US"/>
              </a:p>
            </p:txBody>
          </p:sp>
          <p:sp>
            <p:nvSpPr>
              <p:cNvPr id="3219" name="Freeform 10"/>
              <p:cNvSpPr>
                <a:spLocks/>
              </p:cNvSpPr>
              <p:nvPr/>
            </p:nvSpPr>
            <p:spPr bwMode="auto">
              <a:xfrm>
                <a:off x="1263" y="2957"/>
                <a:ext cx="636" cy="16"/>
              </a:xfrm>
              <a:custGeom>
                <a:avLst/>
                <a:gdLst>
                  <a:gd name="T0" fmla="*/ 42 w 636"/>
                  <a:gd name="T1" fmla="*/ 2 h 16"/>
                  <a:gd name="T2" fmla="*/ 43 w 636"/>
                  <a:gd name="T3" fmla="*/ 15 h 16"/>
                  <a:gd name="T4" fmla="*/ 49 w 636"/>
                  <a:gd name="T5" fmla="*/ 15 h 16"/>
                  <a:gd name="T6" fmla="*/ 62 w 636"/>
                  <a:gd name="T7" fmla="*/ 15 h 16"/>
                  <a:gd name="T8" fmla="*/ 85 w 636"/>
                  <a:gd name="T9" fmla="*/ 15 h 16"/>
                  <a:gd name="T10" fmla="*/ 113 w 636"/>
                  <a:gd name="T11" fmla="*/ 15 h 16"/>
                  <a:gd name="T12" fmla="*/ 150 w 636"/>
                  <a:gd name="T13" fmla="*/ 15 h 16"/>
                  <a:gd name="T14" fmla="*/ 190 w 636"/>
                  <a:gd name="T15" fmla="*/ 15 h 16"/>
                  <a:gd name="T16" fmla="*/ 233 w 636"/>
                  <a:gd name="T17" fmla="*/ 15 h 16"/>
                  <a:gd name="T18" fmla="*/ 280 w 636"/>
                  <a:gd name="T19" fmla="*/ 15 h 16"/>
                  <a:gd name="T20" fmla="*/ 328 w 636"/>
                  <a:gd name="T21" fmla="*/ 15 h 16"/>
                  <a:gd name="T22" fmla="*/ 379 w 636"/>
                  <a:gd name="T23" fmla="*/ 15 h 16"/>
                  <a:gd name="T24" fmla="*/ 428 w 636"/>
                  <a:gd name="T25" fmla="*/ 15 h 16"/>
                  <a:gd name="T26" fmla="*/ 476 w 636"/>
                  <a:gd name="T27" fmla="*/ 15 h 16"/>
                  <a:gd name="T28" fmla="*/ 521 w 636"/>
                  <a:gd name="T29" fmla="*/ 15 h 16"/>
                  <a:gd name="T30" fmla="*/ 565 w 636"/>
                  <a:gd name="T31" fmla="*/ 15 h 16"/>
                  <a:gd name="T32" fmla="*/ 601 w 636"/>
                  <a:gd name="T33" fmla="*/ 15 h 16"/>
                  <a:gd name="T34" fmla="*/ 635 w 636"/>
                  <a:gd name="T35" fmla="*/ 15 h 16"/>
                  <a:gd name="T36" fmla="*/ 635 w 636"/>
                  <a:gd name="T37" fmla="*/ 0 h 16"/>
                  <a:gd name="T38" fmla="*/ 601 w 636"/>
                  <a:gd name="T39" fmla="*/ 0 h 16"/>
                  <a:gd name="T40" fmla="*/ 565 w 636"/>
                  <a:gd name="T41" fmla="*/ 0 h 16"/>
                  <a:gd name="T42" fmla="*/ 521 w 636"/>
                  <a:gd name="T43" fmla="*/ 0 h 16"/>
                  <a:gd name="T44" fmla="*/ 476 w 636"/>
                  <a:gd name="T45" fmla="*/ 0 h 16"/>
                  <a:gd name="T46" fmla="*/ 428 w 636"/>
                  <a:gd name="T47" fmla="*/ 0 h 16"/>
                  <a:gd name="T48" fmla="*/ 379 w 636"/>
                  <a:gd name="T49" fmla="*/ 0 h 16"/>
                  <a:gd name="T50" fmla="*/ 328 w 636"/>
                  <a:gd name="T51" fmla="*/ 0 h 16"/>
                  <a:gd name="T52" fmla="*/ 280 w 636"/>
                  <a:gd name="T53" fmla="*/ 0 h 16"/>
                  <a:gd name="T54" fmla="*/ 233 w 636"/>
                  <a:gd name="T55" fmla="*/ 0 h 16"/>
                  <a:gd name="T56" fmla="*/ 190 w 636"/>
                  <a:gd name="T57" fmla="*/ 0 h 16"/>
                  <a:gd name="T58" fmla="*/ 150 w 636"/>
                  <a:gd name="T59" fmla="*/ 0 h 16"/>
                  <a:gd name="T60" fmla="*/ 113 w 636"/>
                  <a:gd name="T61" fmla="*/ 0 h 16"/>
                  <a:gd name="T62" fmla="*/ 85 w 636"/>
                  <a:gd name="T63" fmla="*/ 0 h 16"/>
                  <a:gd name="T64" fmla="*/ 62 w 636"/>
                  <a:gd name="T65" fmla="*/ 0 h 16"/>
                  <a:gd name="T66" fmla="*/ 49 w 636"/>
                  <a:gd name="T67" fmla="*/ 0 h 16"/>
                  <a:gd name="T68" fmla="*/ 43 w 636"/>
                  <a:gd name="T69" fmla="*/ 0 h 16"/>
                  <a:gd name="T70" fmla="*/ 45 w 636"/>
                  <a:gd name="T71" fmla="*/ 14 h 16"/>
                  <a:gd name="T72" fmla="*/ 42 w 636"/>
                  <a:gd name="T73" fmla="*/ 2 h 16"/>
                  <a:gd name="T74" fmla="*/ 0 w 636"/>
                  <a:gd name="T75" fmla="*/ 15 h 16"/>
                  <a:gd name="T76" fmla="*/ 43 w 636"/>
                  <a:gd name="T77" fmla="*/ 15 h 16"/>
                  <a:gd name="T78" fmla="*/ 42 w 636"/>
                  <a:gd name="T79" fmla="*/ 2 h 1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6"/>
                  <a:gd name="T121" fmla="*/ 0 h 16"/>
                  <a:gd name="T122" fmla="*/ 636 w 636"/>
                  <a:gd name="T123" fmla="*/ 16 h 1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6" h="16">
                    <a:moveTo>
                      <a:pt x="42" y="2"/>
                    </a:moveTo>
                    <a:lnTo>
                      <a:pt x="43" y="15"/>
                    </a:lnTo>
                    <a:lnTo>
                      <a:pt x="49" y="15"/>
                    </a:lnTo>
                    <a:lnTo>
                      <a:pt x="62" y="15"/>
                    </a:lnTo>
                    <a:lnTo>
                      <a:pt x="85" y="15"/>
                    </a:lnTo>
                    <a:lnTo>
                      <a:pt x="113" y="15"/>
                    </a:lnTo>
                    <a:lnTo>
                      <a:pt x="150" y="15"/>
                    </a:lnTo>
                    <a:lnTo>
                      <a:pt x="190" y="15"/>
                    </a:lnTo>
                    <a:lnTo>
                      <a:pt x="233" y="15"/>
                    </a:lnTo>
                    <a:lnTo>
                      <a:pt x="280" y="15"/>
                    </a:lnTo>
                    <a:lnTo>
                      <a:pt x="328" y="15"/>
                    </a:lnTo>
                    <a:lnTo>
                      <a:pt x="379" y="15"/>
                    </a:lnTo>
                    <a:lnTo>
                      <a:pt x="428" y="15"/>
                    </a:lnTo>
                    <a:lnTo>
                      <a:pt x="476" y="15"/>
                    </a:lnTo>
                    <a:lnTo>
                      <a:pt x="521" y="15"/>
                    </a:lnTo>
                    <a:lnTo>
                      <a:pt x="565" y="15"/>
                    </a:lnTo>
                    <a:lnTo>
                      <a:pt x="601" y="15"/>
                    </a:lnTo>
                    <a:lnTo>
                      <a:pt x="635" y="15"/>
                    </a:lnTo>
                    <a:lnTo>
                      <a:pt x="635" y="0"/>
                    </a:lnTo>
                    <a:lnTo>
                      <a:pt x="601" y="0"/>
                    </a:lnTo>
                    <a:lnTo>
                      <a:pt x="565" y="0"/>
                    </a:lnTo>
                    <a:lnTo>
                      <a:pt x="521" y="0"/>
                    </a:lnTo>
                    <a:lnTo>
                      <a:pt x="476" y="0"/>
                    </a:lnTo>
                    <a:lnTo>
                      <a:pt x="428" y="0"/>
                    </a:lnTo>
                    <a:lnTo>
                      <a:pt x="379" y="0"/>
                    </a:lnTo>
                    <a:lnTo>
                      <a:pt x="328" y="0"/>
                    </a:lnTo>
                    <a:lnTo>
                      <a:pt x="280" y="0"/>
                    </a:lnTo>
                    <a:lnTo>
                      <a:pt x="233" y="0"/>
                    </a:lnTo>
                    <a:lnTo>
                      <a:pt x="190" y="0"/>
                    </a:lnTo>
                    <a:lnTo>
                      <a:pt x="150" y="0"/>
                    </a:lnTo>
                    <a:lnTo>
                      <a:pt x="113" y="0"/>
                    </a:lnTo>
                    <a:lnTo>
                      <a:pt x="85" y="0"/>
                    </a:lnTo>
                    <a:lnTo>
                      <a:pt x="62" y="0"/>
                    </a:lnTo>
                    <a:lnTo>
                      <a:pt x="49" y="0"/>
                    </a:lnTo>
                    <a:lnTo>
                      <a:pt x="43" y="0"/>
                    </a:lnTo>
                    <a:lnTo>
                      <a:pt x="45" y="14"/>
                    </a:lnTo>
                    <a:lnTo>
                      <a:pt x="42" y="2"/>
                    </a:lnTo>
                    <a:lnTo>
                      <a:pt x="0" y="15"/>
                    </a:lnTo>
                    <a:lnTo>
                      <a:pt x="43" y="15"/>
                    </a:lnTo>
                    <a:lnTo>
                      <a:pt x="42" y="2"/>
                    </a:lnTo>
                  </a:path>
                </a:pathLst>
              </a:custGeom>
              <a:solidFill>
                <a:srgbClr val="000000"/>
              </a:solidFill>
              <a:ln w="9525" cap="rnd">
                <a:noFill/>
                <a:round/>
                <a:headEnd type="none" w="sm" len="sm"/>
                <a:tailEnd type="none" w="sm" len="sm"/>
              </a:ln>
            </p:spPr>
            <p:txBody>
              <a:bodyPr/>
              <a:lstStyle/>
              <a:p>
                <a:endParaRPr lang="en-US"/>
              </a:p>
            </p:txBody>
          </p:sp>
          <p:sp>
            <p:nvSpPr>
              <p:cNvPr id="3220" name="Freeform 11"/>
              <p:cNvSpPr>
                <a:spLocks/>
              </p:cNvSpPr>
              <p:nvPr/>
            </p:nvSpPr>
            <p:spPr bwMode="auto">
              <a:xfrm>
                <a:off x="919" y="2963"/>
                <a:ext cx="1542" cy="465"/>
              </a:xfrm>
              <a:custGeom>
                <a:avLst/>
                <a:gdLst>
                  <a:gd name="T0" fmla="*/ 0 w 1542"/>
                  <a:gd name="T1" fmla="*/ 464 h 465"/>
                  <a:gd name="T2" fmla="*/ 0 w 1542"/>
                  <a:gd name="T3" fmla="*/ 0 h 465"/>
                  <a:gd name="T4" fmla="*/ 1541 w 1542"/>
                  <a:gd name="T5" fmla="*/ 2 h 465"/>
                  <a:gd name="T6" fmla="*/ 1517 w 1542"/>
                  <a:gd name="T7" fmla="*/ 16 h 465"/>
                  <a:gd name="T8" fmla="*/ 1489 w 1542"/>
                  <a:gd name="T9" fmla="*/ 29 h 465"/>
                  <a:gd name="T10" fmla="*/ 1459 w 1542"/>
                  <a:gd name="T11" fmla="*/ 45 h 465"/>
                  <a:gd name="T12" fmla="*/ 1427 w 1542"/>
                  <a:gd name="T13" fmla="*/ 60 h 465"/>
                  <a:gd name="T14" fmla="*/ 1391 w 1542"/>
                  <a:gd name="T15" fmla="*/ 76 h 465"/>
                  <a:gd name="T16" fmla="*/ 1355 w 1542"/>
                  <a:gd name="T17" fmla="*/ 92 h 465"/>
                  <a:gd name="T18" fmla="*/ 1315 w 1542"/>
                  <a:gd name="T19" fmla="*/ 109 h 465"/>
                  <a:gd name="T20" fmla="*/ 1275 w 1542"/>
                  <a:gd name="T21" fmla="*/ 124 h 465"/>
                  <a:gd name="T22" fmla="*/ 1232 w 1542"/>
                  <a:gd name="T23" fmla="*/ 142 h 465"/>
                  <a:gd name="T24" fmla="*/ 1187 w 1542"/>
                  <a:gd name="T25" fmla="*/ 159 h 465"/>
                  <a:gd name="T26" fmla="*/ 1140 w 1542"/>
                  <a:gd name="T27" fmla="*/ 175 h 465"/>
                  <a:gd name="T28" fmla="*/ 1093 w 1542"/>
                  <a:gd name="T29" fmla="*/ 191 h 465"/>
                  <a:gd name="T30" fmla="*/ 1043 w 1542"/>
                  <a:gd name="T31" fmla="*/ 209 h 465"/>
                  <a:gd name="T32" fmla="*/ 992 w 1542"/>
                  <a:gd name="T33" fmla="*/ 226 h 465"/>
                  <a:gd name="T34" fmla="*/ 940 w 1542"/>
                  <a:gd name="T35" fmla="*/ 243 h 465"/>
                  <a:gd name="T36" fmla="*/ 888 w 1542"/>
                  <a:gd name="T37" fmla="*/ 260 h 465"/>
                  <a:gd name="T38" fmla="*/ 834 w 1542"/>
                  <a:gd name="T39" fmla="*/ 276 h 465"/>
                  <a:gd name="T40" fmla="*/ 780 w 1542"/>
                  <a:gd name="T41" fmla="*/ 293 h 465"/>
                  <a:gd name="T42" fmla="*/ 725 w 1542"/>
                  <a:gd name="T43" fmla="*/ 309 h 465"/>
                  <a:gd name="T44" fmla="*/ 669 w 1542"/>
                  <a:gd name="T45" fmla="*/ 325 h 465"/>
                  <a:gd name="T46" fmla="*/ 611 w 1542"/>
                  <a:gd name="T47" fmla="*/ 340 h 465"/>
                  <a:gd name="T48" fmla="*/ 556 w 1542"/>
                  <a:gd name="T49" fmla="*/ 353 h 465"/>
                  <a:gd name="T50" fmla="*/ 498 w 1542"/>
                  <a:gd name="T51" fmla="*/ 369 h 465"/>
                  <a:gd name="T52" fmla="*/ 442 w 1542"/>
                  <a:gd name="T53" fmla="*/ 382 h 465"/>
                  <a:gd name="T54" fmla="*/ 386 w 1542"/>
                  <a:gd name="T55" fmla="*/ 395 h 465"/>
                  <a:gd name="T56" fmla="*/ 328 w 1542"/>
                  <a:gd name="T57" fmla="*/ 407 h 465"/>
                  <a:gd name="T58" fmla="*/ 273 w 1542"/>
                  <a:gd name="T59" fmla="*/ 420 h 465"/>
                  <a:gd name="T60" fmla="*/ 217 w 1542"/>
                  <a:gd name="T61" fmla="*/ 429 h 465"/>
                  <a:gd name="T62" fmla="*/ 162 w 1542"/>
                  <a:gd name="T63" fmla="*/ 440 h 465"/>
                  <a:gd name="T64" fmla="*/ 106 w 1542"/>
                  <a:gd name="T65" fmla="*/ 449 h 465"/>
                  <a:gd name="T66" fmla="*/ 52 w 1542"/>
                  <a:gd name="T67" fmla="*/ 458 h 465"/>
                  <a:gd name="T68" fmla="*/ 0 w 1542"/>
                  <a:gd name="T69" fmla="*/ 464 h 4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42"/>
                  <a:gd name="T106" fmla="*/ 0 h 465"/>
                  <a:gd name="T107" fmla="*/ 1542 w 1542"/>
                  <a:gd name="T108" fmla="*/ 465 h 46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42" h="465">
                    <a:moveTo>
                      <a:pt x="0" y="464"/>
                    </a:moveTo>
                    <a:lnTo>
                      <a:pt x="0" y="0"/>
                    </a:lnTo>
                    <a:lnTo>
                      <a:pt x="1541" y="2"/>
                    </a:lnTo>
                    <a:lnTo>
                      <a:pt x="1517" y="16"/>
                    </a:lnTo>
                    <a:lnTo>
                      <a:pt x="1489" y="29"/>
                    </a:lnTo>
                    <a:lnTo>
                      <a:pt x="1459" y="45"/>
                    </a:lnTo>
                    <a:lnTo>
                      <a:pt x="1427" y="60"/>
                    </a:lnTo>
                    <a:lnTo>
                      <a:pt x="1391" y="76"/>
                    </a:lnTo>
                    <a:lnTo>
                      <a:pt x="1355" y="92"/>
                    </a:lnTo>
                    <a:lnTo>
                      <a:pt x="1315" y="109"/>
                    </a:lnTo>
                    <a:lnTo>
                      <a:pt x="1275" y="124"/>
                    </a:lnTo>
                    <a:lnTo>
                      <a:pt x="1232" y="142"/>
                    </a:lnTo>
                    <a:lnTo>
                      <a:pt x="1187" y="159"/>
                    </a:lnTo>
                    <a:lnTo>
                      <a:pt x="1140" y="175"/>
                    </a:lnTo>
                    <a:lnTo>
                      <a:pt x="1093" y="191"/>
                    </a:lnTo>
                    <a:lnTo>
                      <a:pt x="1043" y="209"/>
                    </a:lnTo>
                    <a:lnTo>
                      <a:pt x="992" y="226"/>
                    </a:lnTo>
                    <a:lnTo>
                      <a:pt x="940" y="243"/>
                    </a:lnTo>
                    <a:lnTo>
                      <a:pt x="888" y="260"/>
                    </a:lnTo>
                    <a:lnTo>
                      <a:pt x="834" y="276"/>
                    </a:lnTo>
                    <a:lnTo>
                      <a:pt x="780" y="293"/>
                    </a:lnTo>
                    <a:lnTo>
                      <a:pt x="725" y="309"/>
                    </a:lnTo>
                    <a:lnTo>
                      <a:pt x="669" y="325"/>
                    </a:lnTo>
                    <a:lnTo>
                      <a:pt x="611" y="340"/>
                    </a:lnTo>
                    <a:lnTo>
                      <a:pt x="556" y="353"/>
                    </a:lnTo>
                    <a:lnTo>
                      <a:pt x="498" y="369"/>
                    </a:lnTo>
                    <a:lnTo>
                      <a:pt x="442" y="382"/>
                    </a:lnTo>
                    <a:lnTo>
                      <a:pt x="386" y="395"/>
                    </a:lnTo>
                    <a:lnTo>
                      <a:pt x="328" y="407"/>
                    </a:lnTo>
                    <a:lnTo>
                      <a:pt x="273" y="420"/>
                    </a:lnTo>
                    <a:lnTo>
                      <a:pt x="217" y="429"/>
                    </a:lnTo>
                    <a:lnTo>
                      <a:pt x="162" y="440"/>
                    </a:lnTo>
                    <a:lnTo>
                      <a:pt x="106" y="449"/>
                    </a:lnTo>
                    <a:lnTo>
                      <a:pt x="52" y="458"/>
                    </a:lnTo>
                    <a:lnTo>
                      <a:pt x="0" y="464"/>
                    </a:lnTo>
                  </a:path>
                </a:pathLst>
              </a:custGeom>
              <a:solidFill>
                <a:srgbClr val="00B528"/>
              </a:solidFill>
              <a:ln w="9525" cap="rnd">
                <a:noFill/>
                <a:round/>
                <a:headEnd type="none" w="sm" len="sm"/>
                <a:tailEnd type="none" w="sm" len="sm"/>
              </a:ln>
            </p:spPr>
            <p:txBody>
              <a:bodyPr/>
              <a:lstStyle/>
              <a:p>
                <a:endParaRPr lang="en-US"/>
              </a:p>
            </p:txBody>
          </p:sp>
          <p:sp>
            <p:nvSpPr>
              <p:cNvPr id="3221" name="Freeform 12"/>
              <p:cNvSpPr>
                <a:spLocks/>
              </p:cNvSpPr>
              <p:nvPr/>
            </p:nvSpPr>
            <p:spPr bwMode="auto">
              <a:xfrm>
                <a:off x="912" y="2957"/>
                <a:ext cx="16" cy="471"/>
              </a:xfrm>
              <a:custGeom>
                <a:avLst/>
                <a:gdLst>
                  <a:gd name="T0" fmla="*/ 7 w 16"/>
                  <a:gd name="T1" fmla="*/ 0 h 471"/>
                  <a:gd name="T2" fmla="*/ 0 w 16"/>
                  <a:gd name="T3" fmla="*/ 6 h 471"/>
                  <a:gd name="T4" fmla="*/ 0 w 16"/>
                  <a:gd name="T5" fmla="*/ 470 h 471"/>
                  <a:gd name="T6" fmla="*/ 15 w 16"/>
                  <a:gd name="T7" fmla="*/ 470 h 471"/>
                  <a:gd name="T8" fmla="*/ 15 w 16"/>
                  <a:gd name="T9" fmla="*/ 6 h 471"/>
                  <a:gd name="T10" fmla="*/ 7 w 16"/>
                  <a:gd name="T11" fmla="*/ 13 h 471"/>
                  <a:gd name="T12" fmla="*/ 7 w 16"/>
                  <a:gd name="T13" fmla="*/ 0 h 471"/>
                  <a:gd name="T14" fmla="*/ 0 w 16"/>
                  <a:gd name="T15" fmla="*/ 0 h 471"/>
                  <a:gd name="T16" fmla="*/ 0 w 16"/>
                  <a:gd name="T17" fmla="*/ 6 h 471"/>
                  <a:gd name="T18" fmla="*/ 7 w 16"/>
                  <a:gd name="T19" fmla="*/ 0 h 4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471"/>
                  <a:gd name="T32" fmla="*/ 16 w 16"/>
                  <a:gd name="T33" fmla="*/ 471 h 4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471">
                    <a:moveTo>
                      <a:pt x="7" y="0"/>
                    </a:moveTo>
                    <a:lnTo>
                      <a:pt x="0" y="6"/>
                    </a:lnTo>
                    <a:lnTo>
                      <a:pt x="0" y="470"/>
                    </a:lnTo>
                    <a:lnTo>
                      <a:pt x="15" y="470"/>
                    </a:lnTo>
                    <a:lnTo>
                      <a:pt x="15" y="6"/>
                    </a:lnTo>
                    <a:lnTo>
                      <a:pt x="7" y="13"/>
                    </a:lnTo>
                    <a:lnTo>
                      <a:pt x="7" y="0"/>
                    </a:lnTo>
                    <a:lnTo>
                      <a:pt x="0" y="0"/>
                    </a:lnTo>
                    <a:lnTo>
                      <a:pt x="0" y="6"/>
                    </a:lnTo>
                    <a:lnTo>
                      <a:pt x="7" y="0"/>
                    </a:lnTo>
                  </a:path>
                </a:pathLst>
              </a:custGeom>
              <a:solidFill>
                <a:srgbClr val="000000"/>
              </a:solidFill>
              <a:ln w="9525" cap="rnd">
                <a:noFill/>
                <a:round/>
                <a:headEnd type="none" w="sm" len="sm"/>
                <a:tailEnd type="none" w="sm" len="sm"/>
              </a:ln>
            </p:spPr>
            <p:txBody>
              <a:bodyPr/>
              <a:lstStyle/>
              <a:p>
                <a:endParaRPr lang="en-US"/>
              </a:p>
            </p:txBody>
          </p:sp>
          <p:sp>
            <p:nvSpPr>
              <p:cNvPr id="3222" name="Freeform 13"/>
              <p:cNvSpPr>
                <a:spLocks/>
              </p:cNvSpPr>
              <p:nvPr/>
            </p:nvSpPr>
            <p:spPr bwMode="auto">
              <a:xfrm>
                <a:off x="919" y="2957"/>
                <a:ext cx="1567" cy="16"/>
              </a:xfrm>
              <a:custGeom>
                <a:avLst/>
                <a:gdLst>
                  <a:gd name="T0" fmla="*/ 1545 w 1567"/>
                  <a:gd name="T1" fmla="*/ 14 h 16"/>
                  <a:gd name="T2" fmla="*/ 1541 w 1567"/>
                  <a:gd name="T3" fmla="*/ 1 h 16"/>
                  <a:gd name="T4" fmla="*/ 0 w 1567"/>
                  <a:gd name="T5" fmla="*/ 0 h 16"/>
                  <a:gd name="T6" fmla="*/ 0 w 1567"/>
                  <a:gd name="T7" fmla="*/ 14 h 16"/>
                  <a:gd name="T8" fmla="*/ 1541 w 1567"/>
                  <a:gd name="T9" fmla="*/ 15 h 16"/>
                  <a:gd name="T10" fmla="*/ 1538 w 1567"/>
                  <a:gd name="T11" fmla="*/ 4 h 16"/>
                  <a:gd name="T12" fmla="*/ 1545 w 1567"/>
                  <a:gd name="T13" fmla="*/ 14 h 16"/>
                  <a:gd name="T14" fmla="*/ 1566 w 1567"/>
                  <a:gd name="T15" fmla="*/ 1 h 16"/>
                  <a:gd name="T16" fmla="*/ 1541 w 1567"/>
                  <a:gd name="T17" fmla="*/ 1 h 16"/>
                  <a:gd name="T18" fmla="*/ 1545 w 1567"/>
                  <a:gd name="T19" fmla="*/ 14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67"/>
                  <a:gd name="T31" fmla="*/ 0 h 16"/>
                  <a:gd name="T32" fmla="*/ 1567 w 1567"/>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67" h="16">
                    <a:moveTo>
                      <a:pt x="1545" y="14"/>
                    </a:moveTo>
                    <a:lnTo>
                      <a:pt x="1541" y="1"/>
                    </a:lnTo>
                    <a:lnTo>
                      <a:pt x="0" y="0"/>
                    </a:lnTo>
                    <a:lnTo>
                      <a:pt x="0" y="14"/>
                    </a:lnTo>
                    <a:lnTo>
                      <a:pt x="1541" y="15"/>
                    </a:lnTo>
                    <a:lnTo>
                      <a:pt x="1538" y="4"/>
                    </a:lnTo>
                    <a:lnTo>
                      <a:pt x="1545" y="14"/>
                    </a:lnTo>
                    <a:lnTo>
                      <a:pt x="1566" y="1"/>
                    </a:lnTo>
                    <a:lnTo>
                      <a:pt x="1541" y="1"/>
                    </a:lnTo>
                    <a:lnTo>
                      <a:pt x="1545" y="14"/>
                    </a:lnTo>
                  </a:path>
                </a:pathLst>
              </a:custGeom>
              <a:solidFill>
                <a:srgbClr val="000000"/>
              </a:solidFill>
              <a:ln w="9525" cap="rnd">
                <a:noFill/>
                <a:round/>
                <a:headEnd type="none" w="sm" len="sm"/>
                <a:tailEnd type="none" w="sm" len="sm"/>
              </a:ln>
            </p:spPr>
            <p:txBody>
              <a:bodyPr/>
              <a:lstStyle/>
              <a:p>
                <a:endParaRPr lang="en-US"/>
              </a:p>
            </p:txBody>
          </p:sp>
          <p:sp>
            <p:nvSpPr>
              <p:cNvPr id="3223" name="Freeform 14"/>
              <p:cNvSpPr>
                <a:spLocks/>
              </p:cNvSpPr>
              <p:nvPr/>
            </p:nvSpPr>
            <p:spPr bwMode="auto">
              <a:xfrm>
                <a:off x="912" y="2959"/>
                <a:ext cx="1553" cy="477"/>
              </a:xfrm>
              <a:custGeom>
                <a:avLst/>
                <a:gdLst>
                  <a:gd name="T0" fmla="*/ 7 w 1553"/>
                  <a:gd name="T1" fmla="*/ 473 h 477"/>
                  <a:gd name="T2" fmla="*/ 113 w 1553"/>
                  <a:gd name="T3" fmla="*/ 459 h 477"/>
                  <a:gd name="T4" fmla="*/ 224 w 1553"/>
                  <a:gd name="T5" fmla="*/ 439 h 477"/>
                  <a:gd name="T6" fmla="*/ 335 w 1553"/>
                  <a:gd name="T7" fmla="*/ 417 h 477"/>
                  <a:gd name="T8" fmla="*/ 449 w 1553"/>
                  <a:gd name="T9" fmla="*/ 391 h 477"/>
                  <a:gd name="T10" fmla="*/ 565 w 1553"/>
                  <a:gd name="T11" fmla="*/ 363 h 477"/>
                  <a:gd name="T12" fmla="*/ 678 w 1553"/>
                  <a:gd name="T13" fmla="*/ 334 h 477"/>
                  <a:gd name="T14" fmla="*/ 789 w 1553"/>
                  <a:gd name="T15" fmla="*/ 302 h 477"/>
                  <a:gd name="T16" fmla="*/ 897 w 1553"/>
                  <a:gd name="T17" fmla="*/ 269 h 477"/>
                  <a:gd name="T18" fmla="*/ 1001 w 1553"/>
                  <a:gd name="T19" fmla="*/ 235 h 477"/>
                  <a:gd name="T20" fmla="*/ 1102 w 1553"/>
                  <a:gd name="T21" fmla="*/ 200 h 477"/>
                  <a:gd name="T22" fmla="*/ 1195 w 1553"/>
                  <a:gd name="T23" fmla="*/ 167 h 477"/>
                  <a:gd name="T24" fmla="*/ 1284 w 1553"/>
                  <a:gd name="T25" fmla="*/ 133 h 477"/>
                  <a:gd name="T26" fmla="*/ 1364 w 1553"/>
                  <a:gd name="T27" fmla="*/ 101 h 477"/>
                  <a:gd name="T28" fmla="*/ 1435 w 1553"/>
                  <a:gd name="T29" fmla="*/ 69 h 477"/>
                  <a:gd name="T30" fmla="*/ 1498 w 1553"/>
                  <a:gd name="T31" fmla="*/ 38 h 477"/>
                  <a:gd name="T32" fmla="*/ 1552 w 1553"/>
                  <a:gd name="T33" fmla="*/ 10 h 477"/>
                  <a:gd name="T34" fmla="*/ 1522 w 1553"/>
                  <a:gd name="T35" fmla="*/ 14 h 477"/>
                  <a:gd name="T36" fmla="*/ 1465 w 1553"/>
                  <a:gd name="T37" fmla="*/ 43 h 477"/>
                  <a:gd name="T38" fmla="*/ 1397 w 1553"/>
                  <a:gd name="T39" fmla="*/ 74 h 477"/>
                  <a:gd name="T40" fmla="*/ 1321 w 1553"/>
                  <a:gd name="T41" fmla="*/ 107 h 477"/>
                  <a:gd name="T42" fmla="*/ 1238 w 1553"/>
                  <a:gd name="T43" fmla="*/ 140 h 477"/>
                  <a:gd name="T44" fmla="*/ 1145 w 1553"/>
                  <a:gd name="T45" fmla="*/ 175 h 477"/>
                  <a:gd name="T46" fmla="*/ 1048 w 1553"/>
                  <a:gd name="T47" fmla="*/ 208 h 477"/>
                  <a:gd name="T48" fmla="*/ 946 w 1553"/>
                  <a:gd name="T49" fmla="*/ 242 h 477"/>
                  <a:gd name="T50" fmla="*/ 839 w 1553"/>
                  <a:gd name="T51" fmla="*/ 274 h 477"/>
                  <a:gd name="T52" fmla="*/ 730 w 1553"/>
                  <a:gd name="T53" fmla="*/ 309 h 477"/>
                  <a:gd name="T54" fmla="*/ 617 w 1553"/>
                  <a:gd name="T55" fmla="*/ 339 h 477"/>
                  <a:gd name="T56" fmla="*/ 506 w 1553"/>
                  <a:gd name="T57" fmla="*/ 369 h 477"/>
                  <a:gd name="T58" fmla="*/ 393 w 1553"/>
                  <a:gd name="T59" fmla="*/ 395 h 477"/>
                  <a:gd name="T60" fmla="*/ 280 w 1553"/>
                  <a:gd name="T61" fmla="*/ 419 h 477"/>
                  <a:gd name="T62" fmla="*/ 169 w 1553"/>
                  <a:gd name="T63" fmla="*/ 439 h 477"/>
                  <a:gd name="T64" fmla="*/ 59 w 1553"/>
                  <a:gd name="T65" fmla="*/ 456 h 477"/>
                  <a:gd name="T66" fmla="*/ 14 w 1553"/>
                  <a:gd name="T67" fmla="*/ 468 h 477"/>
                  <a:gd name="T68" fmla="*/ 0 w 1553"/>
                  <a:gd name="T69" fmla="*/ 476 h 477"/>
                  <a:gd name="T70" fmla="*/ 0 w 1553"/>
                  <a:gd name="T71" fmla="*/ 468 h 4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53"/>
                  <a:gd name="T109" fmla="*/ 0 h 477"/>
                  <a:gd name="T110" fmla="*/ 1553 w 1553"/>
                  <a:gd name="T111" fmla="*/ 477 h 47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53" h="477">
                    <a:moveTo>
                      <a:pt x="0" y="468"/>
                    </a:moveTo>
                    <a:lnTo>
                      <a:pt x="7" y="473"/>
                    </a:lnTo>
                    <a:lnTo>
                      <a:pt x="59" y="467"/>
                    </a:lnTo>
                    <a:lnTo>
                      <a:pt x="113" y="459"/>
                    </a:lnTo>
                    <a:lnTo>
                      <a:pt x="169" y="450"/>
                    </a:lnTo>
                    <a:lnTo>
                      <a:pt x="224" y="439"/>
                    </a:lnTo>
                    <a:lnTo>
                      <a:pt x="280" y="429"/>
                    </a:lnTo>
                    <a:lnTo>
                      <a:pt x="335" y="417"/>
                    </a:lnTo>
                    <a:lnTo>
                      <a:pt x="393" y="404"/>
                    </a:lnTo>
                    <a:lnTo>
                      <a:pt x="449" y="391"/>
                    </a:lnTo>
                    <a:lnTo>
                      <a:pt x="506" y="379"/>
                    </a:lnTo>
                    <a:lnTo>
                      <a:pt x="565" y="363"/>
                    </a:lnTo>
                    <a:lnTo>
                      <a:pt x="621" y="349"/>
                    </a:lnTo>
                    <a:lnTo>
                      <a:pt x="678" y="334"/>
                    </a:lnTo>
                    <a:lnTo>
                      <a:pt x="734" y="318"/>
                    </a:lnTo>
                    <a:lnTo>
                      <a:pt x="789" y="302"/>
                    </a:lnTo>
                    <a:lnTo>
                      <a:pt x="843" y="285"/>
                    </a:lnTo>
                    <a:lnTo>
                      <a:pt x="897" y="269"/>
                    </a:lnTo>
                    <a:lnTo>
                      <a:pt x="949" y="252"/>
                    </a:lnTo>
                    <a:lnTo>
                      <a:pt x="1001" y="235"/>
                    </a:lnTo>
                    <a:lnTo>
                      <a:pt x="1051" y="218"/>
                    </a:lnTo>
                    <a:lnTo>
                      <a:pt x="1102" y="200"/>
                    </a:lnTo>
                    <a:lnTo>
                      <a:pt x="1149" y="184"/>
                    </a:lnTo>
                    <a:lnTo>
                      <a:pt x="1195" y="167"/>
                    </a:lnTo>
                    <a:lnTo>
                      <a:pt x="1241" y="151"/>
                    </a:lnTo>
                    <a:lnTo>
                      <a:pt x="1284" y="133"/>
                    </a:lnTo>
                    <a:lnTo>
                      <a:pt x="1324" y="117"/>
                    </a:lnTo>
                    <a:lnTo>
                      <a:pt x="1364" y="101"/>
                    </a:lnTo>
                    <a:lnTo>
                      <a:pt x="1401" y="85"/>
                    </a:lnTo>
                    <a:lnTo>
                      <a:pt x="1435" y="69"/>
                    </a:lnTo>
                    <a:lnTo>
                      <a:pt x="1468" y="54"/>
                    </a:lnTo>
                    <a:lnTo>
                      <a:pt x="1498" y="38"/>
                    </a:lnTo>
                    <a:lnTo>
                      <a:pt x="1526" y="23"/>
                    </a:lnTo>
                    <a:lnTo>
                      <a:pt x="1552" y="10"/>
                    </a:lnTo>
                    <a:lnTo>
                      <a:pt x="1545" y="0"/>
                    </a:lnTo>
                    <a:lnTo>
                      <a:pt x="1522" y="14"/>
                    </a:lnTo>
                    <a:lnTo>
                      <a:pt x="1494" y="27"/>
                    </a:lnTo>
                    <a:lnTo>
                      <a:pt x="1465" y="43"/>
                    </a:lnTo>
                    <a:lnTo>
                      <a:pt x="1432" y="59"/>
                    </a:lnTo>
                    <a:lnTo>
                      <a:pt x="1397" y="74"/>
                    </a:lnTo>
                    <a:lnTo>
                      <a:pt x="1361" y="90"/>
                    </a:lnTo>
                    <a:lnTo>
                      <a:pt x="1321" y="107"/>
                    </a:lnTo>
                    <a:lnTo>
                      <a:pt x="1281" y="123"/>
                    </a:lnTo>
                    <a:lnTo>
                      <a:pt x="1238" y="140"/>
                    </a:lnTo>
                    <a:lnTo>
                      <a:pt x="1192" y="157"/>
                    </a:lnTo>
                    <a:lnTo>
                      <a:pt x="1145" y="175"/>
                    </a:lnTo>
                    <a:lnTo>
                      <a:pt x="1098" y="191"/>
                    </a:lnTo>
                    <a:lnTo>
                      <a:pt x="1048" y="208"/>
                    </a:lnTo>
                    <a:lnTo>
                      <a:pt x="998" y="225"/>
                    </a:lnTo>
                    <a:lnTo>
                      <a:pt x="946" y="242"/>
                    </a:lnTo>
                    <a:lnTo>
                      <a:pt x="894" y="259"/>
                    </a:lnTo>
                    <a:lnTo>
                      <a:pt x="839" y="274"/>
                    </a:lnTo>
                    <a:lnTo>
                      <a:pt x="786" y="293"/>
                    </a:lnTo>
                    <a:lnTo>
                      <a:pt x="730" y="309"/>
                    </a:lnTo>
                    <a:lnTo>
                      <a:pt x="674" y="323"/>
                    </a:lnTo>
                    <a:lnTo>
                      <a:pt x="617" y="339"/>
                    </a:lnTo>
                    <a:lnTo>
                      <a:pt x="562" y="353"/>
                    </a:lnTo>
                    <a:lnTo>
                      <a:pt x="506" y="369"/>
                    </a:lnTo>
                    <a:lnTo>
                      <a:pt x="449" y="381"/>
                    </a:lnTo>
                    <a:lnTo>
                      <a:pt x="393" y="395"/>
                    </a:lnTo>
                    <a:lnTo>
                      <a:pt x="335" y="407"/>
                    </a:lnTo>
                    <a:lnTo>
                      <a:pt x="280" y="419"/>
                    </a:lnTo>
                    <a:lnTo>
                      <a:pt x="224" y="429"/>
                    </a:lnTo>
                    <a:lnTo>
                      <a:pt x="169" y="439"/>
                    </a:lnTo>
                    <a:lnTo>
                      <a:pt x="113" y="449"/>
                    </a:lnTo>
                    <a:lnTo>
                      <a:pt x="59" y="456"/>
                    </a:lnTo>
                    <a:lnTo>
                      <a:pt x="7" y="463"/>
                    </a:lnTo>
                    <a:lnTo>
                      <a:pt x="14" y="468"/>
                    </a:lnTo>
                    <a:lnTo>
                      <a:pt x="0" y="468"/>
                    </a:lnTo>
                    <a:lnTo>
                      <a:pt x="0" y="476"/>
                    </a:lnTo>
                    <a:lnTo>
                      <a:pt x="7" y="473"/>
                    </a:lnTo>
                    <a:lnTo>
                      <a:pt x="0" y="468"/>
                    </a:lnTo>
                  </a:path>
                </a:pathLst>
              </a:custGeom>
              <a:solidFill>
                <a:srgbClr val="000000"/>
              </a:solidFill>
              <a:ln w="9525" cap="rnd">
                <a:noFill/>
                <a:round/>
                <a:headEnd type="none" w="sm" len="sm"/>
                <a:tailEnd type="none" w="sm" len="sm"/>
              </a:ln>
            </p:spPr>
            <p:txBody>
              <a:bodyPr/>
              <a:lstStyle/>
              <a:p>
                <a:endParaRPr lang="en-US"/>
              </a:p>
            </p:txBody>
          </p:sp>
          <p:sp>
            <p:nvSpPr>
              <p:cNvPr id="3224" name="Freeform 15"/>
              <p:cNvSpPr>
                <a:spLocks/>
              </p:cNvSpPr>
              <p:nvPr/>
            </p:nvSpPr>
            <p:spPr bwMode="auto">
              <a:xfrm>
                <a:off x="1730" y="3074"/>
                <a:ext cx="14" cy="141"/>
              </a:xfrm>
              <a:custGeom>
                <a:avLst/>
                <a:gdLst>
                  <a:gd name="T0" fmla="*/ 7 w 14"/>
                  <a:gd name="T1" fmla="*/ 140 h 141"/>
                  <a:gd name="T2" fmla="*/ 13 w 14"/>
                  <a:gd name="T3" fmla="*/ 140 h 141"/>
                  <a:gd name="T4" fmla="*/ 13 w 14"/>
                  <a:gd name="T5" fmla="*/ 0 h 141"/>
                  <a:gd name="T6" fmla="*/ 0 w 14"/>
                  <a:gd name="T7" fmla="*/ 0 h 141"/>
                  <a:gd name="T8" fmla="*/ 0 w 14"/>
                  <a:gd name="T9" fmla="*/ 140 h 141"/>
                  <a:gd name="T10" fmla="*/ 7 w 14"/>
                  <a:gd name="T11" fmla="*/ 140 h 141"/>
                  <a:gd name="T12" fmla="*/ 0 60000 65536"/>
                  <a:gd name="T13" fmla="*/ 0 60000 65536"/>
                  <a:gd name="T14" fmla="*/ 0 60000 65536"/>
                  <a:gd name="T15" fmla="*/ 0 60000 65536"/>
                  <a:gd name="T16" fmla="*/ 0 60000 65536"/>
                  <a:gd name="T17" fmla="*/ 0 60000 65536"/>
                  <a:gd name="T18" fmla="*/ 0 w 14"/>
                  <a:gd name="T19" fmla="*/ 0 h 141"/>
                  <a:gd name="T20" fmla="*/ 14 w 14"/>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14" h="141">
                    <a:moveTo>
                      <a:pt x="7" y="140"/>
                    </a:moveTo>
                    <a:lnTo>
                      <a:pt x="13" y="140"/>
                    </a:lnTo>
                    <a:lnTo>
                      <a:pt x="13" y="0"/>
                    </a:lnTo>
                    <a:lnTo>
                      <a:pt x="0" y="0"/>
                    </a:lnTo>
                    <a:lnTo>
                      <a:pt x="0" y="140"/>
                    </a:lnTo>
                    <a:lnTo>
                      <a:pt x="7" y="140"/>
                    </a:lnTo>
                  </a:path>
                </a:pathLst>
              </a:custGeom>
              <a:solidFill>
                <a:srgbClr val="000000"/>
              </a:solidFill>
              <a:ln w="9525" cap="rnd">
                <a:noFill/>
                <a:round/>
                <a:headEnd type="none" w="sm" len="sm"/>
                <a:tailEnd type="none" w="sm" len="sm"/>
              </a:ln>
            </p:spPr>
            <p:txBody>
              <a:bodyPr/>
              <a:lstStyle/>
              <a:p>
                <a:endParaRPr lang="en-US"/>
              </a:p>
            </p:txBody>
          </p:sp>
          <p:sp>
            <p:nvSpPr>
              <p:cNvPr id="3225" name="Freeform 16"/>
              <p:cNvSpPr>
                <a:spLocks/>
              </p:cNvSpPr>
              <p:nvPr/>
            </p:nvSpPr>
            <p:spPr bwMode="auto">
              <a:xfrm>
                <a:off x="1767" y="3070"/>
                <a:ext cx="15" cy="136"/>
              </a:xfrm>
              <a:custGeom>
                <a:avLst/>
                <a:gdLst>
                  <a:gd name="T0" fmla="*/ 7 w 15"/>
                  <a:gd name="T1" fmla="*/ 135 h 136"/>
                  <a:gd name="T2" fmla="*/ 14 w 15"/>
                  <a:gd name="T3" fmla="*/ 135 h 136"/>
                  <a:gd name="T4" fmla="*/ 14 w 15"/>
                  <a:gd name="T5" fmla="*/ 0 h 136"/>
                  <a:gd name="T6" fmla="*/ 0 w 15"/>
                  <a:gd name="T7" fmla="*/ 0 h 136"/>
                  <a:gd name="T8" fmla="*/ 0 w 15"/>
                  <a:gd name="T9" fmla="*/ 135 h 136"/>
                  <a:gd name="T10" fmla="*/ 7 w 15"/>
                  <a:gd name="T11" fmla="*/ 135 h 136"/>
                  <a:gd name="T12" fmla="*/ 0 60000 65536"/>
                  <a:gd name="T13" fmla="*/ 0 60000 65536"/>
                  <a:gd name="T14" fmla="*/ 0 60000 65536"/>
                  <a:gd name="T15" fmla="*/ 0 60000 65536"/>
                  <a:gd name="T16" fmla="*/ 0 60000 65536"/>
                  <a:gd name="T17" fmla="*/ 0 60000 65536"/>
                  <a:gd name="T18" fmla="*/ 0 w 15"/>
                  <a:gd name="T19" fmla="*/ 0 h 136"/>
                  <a:gd name="T20" fmla="*/ 15 w 15"/>
                  <a:gd name="T21" fmla="*/ 136 h 136"/>
                </a:gdLst>
                <a:ahLst/>
                <a:cxnLst>
                  <a:cxn ang="T12">
                    <a:pos x="T0" y="T1"/>
                  </a:cxn>
                  <a:cxn ang="T13">
                    <a:pos x="T2" y="T3"/>
                  </a:cxn>
                  <a:cxn ang="T14">
                    <a:pos x="T4" y="T5"/>
                  </a:cxn>
                  <a:cxn ang="T15">
                    <a:pos x="T6" y="T7"/>
                  </a:cxn>
                  <a:cxn ang="T16">
                    <a:pos x="T8" y="T9"/>
                  </a:cxn>
                  <a:cxn ang="T17">
                    <a:pos x="T10" y="T11"/>
                  </a:cxn>
                </a:cxnLst>
                <a:rect l="T18" t="T19" r="T20" b="T21"/>
                <a:pathLst>
                  <a:path w="15" h="136">
                    <a:moveTo>
                      <a:pt x="7" y="135"/>
                    </a:moveTo>
                    <a:lnTo>
                      <a:pt x="14" y="135"/>
                    </a:lnTo>
                    <a:lnTo>
                      <a:pt x="14" y="0"/>
                    </a:lnTo>
                    <a:lnTo>
                      <a:pt x="0" y="0"/>
                    </a:lnTo>
                    <a:lnTo>
                      <a:pt x="0" y="135"/>
                    </a:lnTo>
                    <a:lnTo>
                      <a:pt x="7" y="135"/>
                    </a:lnTo>
                  </a:path>
                </a:pathLst>
              </a:custGeom>
              <a:solidFill>
                <a:srgbClr val="000000"/>
              </a:solidFill>
              <a:ln w="9525" cap="rnd">
                <a:noFill/>
                <a:round/>
                <a:headEnd type="none" w="sm" len="sm"/>
                <a:tailEnd type="none" w="sm" len="sm"/>
              </a:ln>
            </p:spPr>
            <p:txBody>
              <a:bodyPr/>
              <a:lstStyle/>
              <a:p>
                <a:endParaRPr lang="en-US"/>
              </a:p>
            </p:txBody>
          </p:sp>
          <p:sp>
            <p:nvSpPr>
              <p:cNvPr id="3226" name="Freeform 17"/>
              <p:cNvSpPr>
                <a:spLocks/>
              </p:cNvSpPr>
              <p:nvPr/>
            </p:nvSpPr>
            <p:spPr bwMode="auto">
              <a:xfrm>
                <a:off x="1806" y="3064"/>
                <a:ext cx="15" cy="134"/>
              </a:xfrm>
              <a:custGeom>
                <a:avLst/>
                <a:gdLst>
                  <a:gd name="T0" fmla="*/ 7 w 15"/>
                  <a:gd name="T1" fmla="*/ 133 h 134"/>
                  <a:gd name="T2" fmla="*/ 14 w 15"/>
                  <a:gd name="T3" fmla="*/ 133 h 134"/>
                  <a:gd name="T4" fmla="*/ 14 w 15"/>
                  <a:gd name="T5" fmla="*/ 0 h 134"/>
                  <a:gd name="T6" fmla="*/ 0 w 15"/>
                  <a:gd name="T7" fmla="*/ 0 h 134"/>
                  <a:gd name="T8" fmla="*/ 0 w 15"/>
                  <a:gd name="T9" fmla="*/ 133 h 134"/>
                  <a:gd name="T10" fmla="*/ 7 w 15"/>
                  <a:gd name="T11" fmla="*/ 133 h 134"/>
                  <a:gd name="T12" fmla="*/ 0 60000 65536"/>
                  <a:gd name="T13" fmla="*/ 0 60000 65536"/>
                  <a:gd name="T14" fmla="*/ 0 60000 65536"/>
                  <a:gd name="T15" fmla="*/ 0 60000 65536"/>
                  <a:gd name="T16" fmla="*/ 0 60000 65536"/>
                  <a:gd name="T17" fmla="*/ 0 60000 65536"/>
                  <a:gd name="T18" fmla="*/ 0 w 15"/>
                  <a:gd name="T19" fmla="*/ 0 h 134"/>
                  <a:gd name="T20" fmla="*/ 15 w 15"/>
                  <a:gd name="T21" fmla="*/ 134 h 134"/>
                </a:gdLst>
                <a:ahLst/>
                <a:cxnLst>
                  <a:cxn ang="T12">
                    <a:pos x="T0" y="T1"/>
                  </a:cxn>
                  <a:cxn ang="T13">
                    <a:pos x="T2" y="T3"/>
                  </a:cxn>
                  <a:cxn ang="T14">
                    <a:pos x="T4" y="T5"/>
                  </a:cxn>
                  <a:cxn ang="T15">
                    <a:pos x="T6" y="T7"/>
                  </a:cxn>
                  <a:cxn ang="T16">
                    <a:pos x="T8" y="T9"/>
                  </a:cxn>
                  <a:cxn ang="T17">
                    <a:pos x="T10" y="T11"/>
                  </a:cxn>
                </a:cxnLst>
                <a:rect l="T18" t="T19" r="T20" b="T21"/>
                <a:pathLst>
                  <a:path w="15" h="134">
                    <a:moveTo>
                      <a:pt x="7" y="133"/>
                    </a:moveTo>
                    <a:lnTo>
                      <a:pt x="14" y="133"/>
                    </a:lnTo>
                    <a:lnTo>
                      <a:pt x="14" y="0"/>
                    </a:lnTo>
                    <a:lnTo>
                      <a:pt x="0" y="0"/>
                    </a:lnTo>
                    <a:lnTo>
                      <a:pt x="0" y="133"/>
                    </a:lnTo>
                    <a:lnTo>
                      <a:pt x="7" y="133"/>
                    </a:lnTo>
                  </a:path>
                </a:pathLst>
              </a:custGeom>
              <a:solidFill>
                <a:srgbClr val="000000"/>
              </a:solidFill>
              <a:ln w="9525" cap="rnd">
                <a:noFill/>
                <a:round/>
                <a:headEnd type="none" w="sm" len="sm"/>
                <a:tailEnd type="none" w="sm" len="sm"/>
              </a:ln>
            </p:spPr>
            <p:txBody>
              <a:bodyPr/>
              <a:lstStyle/>
              <a:p>
                <a:endParaRPr lang="en-US"/>
              </a:p>
            </p:txBody>
          </p:sp>
          <p:sp>
            <p:nvSpPr>
              <p:cNvPr id="3227" name="Freeform 18"/>
              <p:cNvSpPr>
                <a:spLocks/>
              </p:cNvSpPr>
              <p:nvPr/>
            </p:nvSpPr>
            <p:spPr bwMode="auto">
              <a:xfrm>
                <a:off x="1840" y="3060"/>
                <a:ext cx="14" cy="127"/>
              </a:xfrm>
              <a:custGeom>
                <a:avLst/>
                <a:gdLst>
                  <a:gd name="T0" fmla="*/ 7 w 14"/>
                  <a:gd name="T1" fmla="*/ 126 h 127"/>
                  <a:gd name="T2" fmla="*/ 13 w 14"/>
                  <a:gd name="T3" fmla="*/ 126 h 127"/>
                  <a:gd name="T4" fmla="*/ 13 w 14"/>
                  <a:gd name="T5" fmla="*/ 0 h 127"/>
                  <a:gd name="T6" fmla="*/ 0 w 14"/>
                  <a:gd name="T7" fmla="*/ 0 h 127"/>
                  <a:gd name="T8" fmla="*/ 0 w 14"/>
                  <a:gd name="T9" fmla="*/ 126 h 127"/>
                  <a:gd name="T10" fmla="*/ 7 w 14"/>
                  <a:gd name="T11" fmla="*/ 126 h 127"/>
                  <a:gd name="T12" fmla="*/ 0 60000 65536"/>
                  <a:gd name="T13" fmla="*/ 0 60000 65536"/>
                  <a:gd name="T14" fmla="*/ 0 60000 65536"/>
                  <a:gd name="T15" fmla="*/ 0 60000 65536"/>
                  <a:gd name="T16" fmla="*/ 0 60000 65536"/>
                  <a:gd name="T17" fmla="*/ 0 60000 65536"/>
                  <a:gd name="T18" fmla="*/ 0 w 14"/>
                  <a:gd name="T19" fmla="*/ 0 h 127"/>
                  <a:gd name="T20" fmla="*/ 14 w 14"/>
                  <a:gd name="T21" fmla="*/ 127 h 127"/>
                </a:gdLst>
                <a:ahLst/>
                <a:cxnLst>
                  <a:cxn ang="T12">
                    <a:pos x="T0" y="T1"/>
                  </a:cxn>
                  <a:cxn ang="T13">
                    <a:pos x="T2" y="T3"/>
                  </a:cxn>
                  <a:cxn ang="T14">
                    <a:pos x="T4" y="T5"/>
                  </a:cxn>
                  <a:cxn ang="T15">
                    <a:pos x="T6" y="T7"/>
                  </a:cxn>
                  <a:cxn ang="T16">
                    <a:pos x="T8" y="T9"/>
                  </a:cxn>
                  <a:cxn ang="T17">
                    <a:pos x="T10" y="T11"/>
                  </a:cxn>
                </a:cxnLst>
                <a:rect l="T18" t="T19" r="T20" b="T21"/>
                <a:pathLst>
                  <a:path w="14" h="127">
                    <a:moveTo>
                      <a:pt x="7" y="126"/>
                    </a:moveTo>
                    <a:lnTo>
                      <a:pt x="13" y="126"/>
                    </a:lnTo>
                    <a:lnTo>
                      <a:pt x="13" y="0"/>
                    </a:lnTo>
                    <a:lnTo>
                      <a:pt x="0" y="0"/>
                    </a:lnTo>
                    <a:lnTo>
                      <a:pt x="0" y="126"/>
                    </a:lnTo>
                    <a:lnTo>
                      <a:pt x="7" y="126"/>
                    </a:lnTo>
                  </a:path>
                </a:pathLst>
              </a:custGeom>
              <a:solidFill>
                <a:srgbClr val="000000"/>
              </a:solidFill>
              <a:ln w="9525" cap="rnd">
                <a:noFill/>
                <a:round/>
                <a:headEnd type="none" w="sm" len="sm"/>
                <a:tailEnd type="none" w="sm" len="sm"/>
              </a:ln>
            </p:spPr>
            <p:txBody>
              <a:bodyPr/>
              <a:lstStyle/>
              <a:p>
                <a:endParaRPr lang="en-US"/>
              </a:p>
            </p:txBody>
          </p:sp>
          <p:sp>
            <p:nvSpPr>
              <p:cNvPr id="3228" name="Freeform 19"/>
              <p:cNvSpPr>
                <a:spLocks/>
              </p:cNvSpPr>
              <p:nvPr/>
            </p:nvSpPr>
            <p:spPr bwMode="auto">
              <a:xfrm>
                <a:off x="1875" y="3056"/>
                <a:ext cx="15" cy="122"/>
              </a:xfrm>
              <a:custGeom>
                <a:avLst/>
                <a:gdLst>
                  <a:gd name="T0" fmla="*/ 7 w 15"/>
                  <a:gd name="T1" fmla="*/ 121 h 122"/>
                  <a:gd name="T2" fmla="*/ 14 w 15"/>
                  <a:gd name="T3" fmla="*/ 121 h 122"/>
                  <a:gd name="T4" fmla="*/ 14 w 15"/>
                  <a:gd name="T5" fmla="*/ 0 h 122"/>
                  <a:gd name="T6" fmla="*/ 0 w 15"/>
                  <a:gd name="T7" fmla="*/ 0 h 122"/>
                  <a:gd name="T8" fmla="*/ 0 w 15"/>
                  <a:gd name="T9" fmla="*/ 121 h 122"/>
                  <a:gd name="T10" fmla="*/ 7 w 15"/>
                  <a:gd name="T11" fmla="*/ 121 h 122"/>
                  <a:gd name="T12" fmla="*/ 0 60000 65536"/>
                  <a:gd name="T13" fmla="*/ 0 60000 65536"/>
                  <a:gd name="T14" fmla="*/ 0 60000 65536"/>
                  <a:gd name="T15" fmla="*/ 0 60000 65536"/>
                  <a:gd name="T16" fmla="*/ 0 60000 65536"/>
                  <a:gd name="T17" fmla="*/ 0 60000 65536"/>
                  <a:gd name="T18" fmla="*/ 0 w 15"/>
                  <a:gd name="T19" fmla="*/ 0 h 122"/>
                  <a:gd name="T20" fmla="*/ 15 w 15"/>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15" h="122">
                    <a:moveTo>
                      <a:pt x="7" y="121"/>
                    </a:moveTo>
                    <a:lnTo>
                      <a:pt x="14" y="121"/>
                    </a:lnTo>
                    <a:lnTo>
                      <a:pt x="14" y="0"/>
                    </a:lnTo>
                    <a:lnTo>
                      <a:pt x="0" y="0"/>
                    </a:lnTo>
                    <a:lnTo>
                      <a:pt x="0" y="121"/>
                    </a:lnTo>
                    <a:lnTo>
                      <a:pt x="7" y="121"/>
                    </a:lnTo>
                  </a:path>
                </a:pathLst>
              </a:custGeom>
              <a:solidFill>
                <a:srgbClr val="000000"/>
              </a:solidFill>
              <a:ln w="9525" cap="rnd">
                <a:noFill/>
                <a:round/>
                <a:headEnd type="none" w="sm" len="sm"/>
                <a:tailEnd type="none" w="sm" len="sm"/>
              </a:ln>
            </p:spPr>
            <p:txBody>
              <a:bodyPr/>
              <a:lstStyle/>
              <a:p>
                <a:endParaRPr lang="en-US"/>
              </a:p>
            </p:txBody>
          </p:sp>
          <p:sp>
            <p:nvSpPr>
              <p:cNvPr id="3229" name="Freeform 20"/>
              <p:cNvSpPr>
                <a:spLocks/>
              </p:cNvSpPr>
              <p:nvPr/>
            </p:nvSpPr>
            <p:spPr bwMode="auto">
              <a:xfrm>
                <a:off x="1907" y="3053"/>
                <a:ext cx="14" cy="115"/>
              </a:xfrm>
              <a:custGeom>
                <a:avLst/>
                <a:gdLst>
                  <a:gd name="T0" fmla="*/ 6 w 14"/>
                  <a:gd name="T1" fmla="*/ 114 h 115"/>
                  <a:gd name="T2" fmla="*/ 13 w 14"/>
                  <a:gd name="T3" fmla="*/ 114 h 115"/>
                  <a:gd name="T4" fmla="*/ 13 w 14"/>
                  <a:gd name="T5" fmla="*/ 0 h 115"/>
                  <a:gd name="T6" fmla="*/ 0 w 14"/>
                  <a:gd name="T7" fmla="*/ 0 h 115"/>
                  <a:gd name="T8" fmla="*/ 0 w 14"/>
                  <a:gd name="T9" fmla="*/ 114 h 115"/>
                  <a:gd name="T10" fmla="*/ 6 w 14"/>
                  <a:gd name="T11" fmla="*/ 114 h 115"/>
                  <a:gd name="T12" fmla="*/ 0 60000 65536"/>
                  <a:gd name="T13" fmla="*/ 0 60000 65536"/>
                  <a:gd name="T14" fmla="*/ 0 60000 65536"/>
                  <a:gd name="T15" fmla="*/ 0 60000 65536"/>
                  <a:gd name="T16" fmla="*/ 0 60000 65536"/>
                  <a:gd name="T17" fmla="*/ 0 60000 65536"/>
                  <a:gd name="T18" fmla="*/ 0 w 14"/>
                  <a:gd name="T19" fmla="*/ 0 h 115"/>
                  <a:gd name="T20" fmla="*/ 14 w 14"/>
                  <a:gd name="T21" fmla="*/ 115 h 115"/>
                </a:gdLst>
                <a:ahLst/>
                <a:cxnLst>
                  <a:cxn ang="T12">
                    <a:pos x="T0" y="T1"/>
                  </a:cxn>
                  <a:cxn ang="T13">
                    <a:pos x="T2" y="T3"/>
                  </a:cxn>
                  <a:cxn ang="T14">
                    <a:pos x="T4" y="T5"/>
                  </a:cxn>
                  <a:cxn ang="T15">
                    <a:pos x="T6" y="T7"/>
                  </a:cxn>
                  <a:cxn ang="T16">
                    <a:pos x="T8" y="T9"/>
                  </a:cxn>
                  <a:cxn ang="T17">
                    <a:pos x="T10" y="T11"/>
                  </a:cxn>
                </a:cxnLst>
                <a:rect l="T18" t="T19" r="T20" b="T21"/>
                <a:pathLst>
                  <a:path w="14" h="115">
                    <a:moveTo>
                      <a:pt x="6" y="114"/>
                    </a:moveTo>
                    <a:lnTo>
                      <a:pt x="13" y="114"/>
                    </a:lnTo>
                    <a:lnTo>
                      <a:pt x="13" y="0"/>
                    </a:lnTo>
                    <a:lnTo>
                      <a:pt x="0" y="0"/>
                    </a:lnTo>
                    <a:lnTo>
                      <a:pt x="0" y="114"/>
                    </a:lnTo>
                    <a:lnTo>
                      <a:pt x="6" y="114"/>
                    </a:lnTo>
                  </a:path>
                </a:pathLst>
              </a:custGeom>
              <a:solidFill>
                <a:srgbClr val="000000"/>
              </a:solidFill>
              <a:ln w="9525" cap="rnd">
                <a:noFill/>
                <a:round/>
                <a:headEnd type="none" w="sm" len="sm"/>
                <a:tailEnd type="none" w="sm" len="sm"/>
              </a:ln>
            </p:spPr>
            <p:txBody>
              <a:bodyPr/>
              <a:lstStyle/>
              <a:p>
                <a:endParaRPr lang="en-US"/>
              </a:p>
            </p:txBody>
          </p:sp>
          <p:sp>
            <p:nvSpPr>
              <p:cNvPr id="3230" name="Freeform 21"/>
              <p:cNvSpPr>
                <a:spLocks/>
              </p:cNvSpPr>
              <p:nvPr/>
            </p:nvSpPr>
            <p:spPr bwMode="auto">
              <a:xfrm>
                <a:off x="1938" y="3049"/>
                <a:ext cx="15" cy="112"/>
              </a:xfrm>
              <a:custGeom>
                <a:avLst/>
                <a:gdLst>
                  <a:gd name="T0" fmla="*/ 7 w 15"/>
                  <a:gd name="T1" fmla="*/ 111 h 112"/>
                  <a:gd name="T2" fmla="*/ 14 w 15"/>
                  <a:gd name="T3" fmla="*/ 111 h 112"/>
                  <a:gd name="T4" fmla="*/ 14 w 15"/>
                  <a:gd name="T5" fmla="*/ 0 h 112"/>
                  <a:gd name="T6" fmla="*/ 0 w 15"/>
                  <a:gd name="T7" fmla="*/ 0 h 112"/>
                  <a:gd name="T8" fmla="*/ 0 w 15"/>
                  <a:gd name="T9" fmla="*/ 111 h 112"/>
                  <a:gd name="T10" fmla="*/ 7 w 15"/>
                  <a:gd name="T11" fmla="*/ 111 h 112"/>
                  <a:gd name="T12" fmla="*/ 0 60000 65536"/>
                  <a:gd name="T13" fmla="*/ 0 60000 65536"/>
                  <a:gd name="T14" fmla="*/ 0 60000 65536"/>
                  <a:gd name="T15" fmla="*/ 0 60000 65536"/>
                  <a:gd name="T16" fmla="*/ 0 60000 65536"/>
                  <a:gd name="T17" fmla="*/ 0 60000 65536"/>
                  <a:gd name="T18" fmla="*/ 0 w 15"/>
                  <a:gd name="T19" fmla="*/ 0 h 112"/>
                  <a:gd name="T20" fmla="*/ 15 w 15"/>
                  <a:gd name="T21" fmla="*/ 112 h 112"/>
                </a:gdLst>
                <a:ahLst/>
                <a:cxnLst>
                  <a:cxn ang="T12">
                    <a:pos x="T0" y="T1"/>
                  </a:cxn>
                  <a:cxn ang="T13">
                    <a:pos x="T2" y="T3"/>
                  </a:cxn>
                  <a:cxn ang="T14">
                    <a:pos x="T4" y="T5"/>
                  </a:cxn>
                  <a:cxn ang="T15">
                    <a:pos x="T6" y="T7"/>
                  </a:cxn>
                  <a:cxn ang="T16">
                    <a:pos x="T8" y="T9"/>
                  </a:cxn>
                  <a:cxn ang="T17">
                    <a:pos x="T10" y="T11"/>
                  </a:cxn>
                </a:cxnLst>
                <a:rect l="T18" t="T19" r="T20" b="T21"/>
                <a:pathLst>
                  <a:path w="15" h="112">
                    <a:moveTo>
                      <a:pt x="7" y="111"/>
                    </a:moveTo>
                    <a:lnTo>
                      <a:pt x="14" y="111"/>
                    </a:lnTo>
                    <a:lnTo>
                      <a:pt x="14" y="0"/>
                    </a:lnTo>
                    <a:lnTo>
                      <a:pt x="0" y="0"/>
                    </a:lnTo>
                    <a:lnTo>
                      <a:pt x="0" y="111"/>
                    </a:lnTo>
                    <a:lnTo>
                      <a:pt x="7" y="111"/>
                    </a:lnTo>
                  </a:path>
                </a:pathLst>
              </a:custGeom>
              <a:solidFill>
                <a:srgbClr val="000000"/>
              </a:solidFill>
              <a:ln w="9525" cap="rnd">
                <a:noFill/>
                <a:round/>
                <a:headEnd type="none" w="sm" len="sm"/>
                <a:tailEnd type="none" w="sm" len="sm"/>
              </a:ln>
            </p:spPr>
            <p:txBody>
              <a:bodyPr/>
              <a:lstStyle/>
              <a:p>
                <a:endParaRPr lang="en-US"/>
              </a:p>
            </p:txBody>
          </p:sp>
          <p:sp>
            <p:nvSpPr>
              <p:cNvPr id="3231" name="Freeform 22"/>
              <p:cNvSpPr>
                <a:spLocks/>
              </p:cNvSpPr>
              <p:nvPr/>
            </p:nvSpPr>
            <p:spPr bwMode="auto">
              <a:xfrm>
                <a:off x="1965" y="3043"/>
                <a:ext cx="15" cy="107"/>
              </a:xfrm>
              <a:custGeom>
                <a:avLst/>
                <a:gdLst>
                  <a:gd name="T0" fmla="*/ 7 w 15"/>
                  <a:gd name="T1" fmla="*/ 106 h 107"/>
                  <a:gd name="T2" fmla="*/ 14 w 15"/>
                  <a:gd name="T3" fmla="*/ 106 h 107"/>
                  <a:gd name="T4" fmla="*/ 14 w 15"/>
                  <a:gd name="T5" fmla="*/ 0 h 107"/>
                  <a:gd name="T6" fmla="*/ 0 w 15"/>
                  <a:gd name="T7" fmla="*/ 0 h 107"/>
                  <a:gd name="T8" fmla="*/ 0 w 15"/>
                  <a:gd name="T9" fmla="*/ 106 h 107"/>
                  <a:gd name="T10" fmla="*/ 7 w 15"/>
                  <a:gd name="T11" fmla="*/ 106 h 107"/>
                  <a:gd name="T12" fmla="*/ 0 60000 65536"/>
                  <a:gd name="T13" fmla="*/ 0 60000 65536"/>
                  <a:gd name="T14" fmla="*/ 0 60000 65536"/>
                  <a:gd name="T15" fmla="*/ 0 60000 65536"/>
                  <a:gd name="T16" fmla="*/ 0 60000 65536"/>
                  <a:gd name="T17" fmla="*/ 0 60000 65536"/>
                  <a:gd name="T18" fmla="*/ 0 w 15"/>
                  <a:gd name="T19" fmla="*/ 0 h 107"/>
                  <a:gd name="T20" fmla="*/ 15 w 15"/>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15" h="107">
                    <a:moveTo>
                      <a:pt x="7" y="106"/>
                    </a:moveTo>
                    <a:lnTo>
                      <a:pt x="14" y="106"/>
                    </a:lnTo>
                    <a:lnTo>
                      <a:pt x="14" y="0"/>
                    </a:lnTo>
                    <a:lnTo>
                      <a:pt x="0" y="0"/>
                    </a:lnTo>
                    <a:lnTo>
                      <a:pt x="0" y="106"/>
                    </a:lnTo>
                    <a:lnTo>
                      <a:pt x="7" y="106"/>
                    </a:lnTo>
                  </a:path>
                </a:pathLst>
              </a:custGeom>
              <a:solidFill>
                <a:srgbClr val="000000"/>
              </a:solidFill>
              <a:ln w="9525" cap="rnd">
                <a:noFill/>
                <a:round/>
                <a:headEnd type="none" w="sm" len="sm"/>
                <a:tailEnd type="none" w="sm" len="sm"/>
              </a:ln>
            </p:spPr>
            <p:txBody>
              <a:bodyPr/>
              <a:lstStyle/>
              <a:p>
                <a:endParaRPr lang="en-US"/>
              </a:p>
            </p:txBody>
          </p:sp>
          <p:sp>
            <p:nvSpPr>
              <p:cNvPr id="3232" name="Freeform 23"/>
              <p:cNvSpPr>
                <a:spLocks/>
              </p:cNvSpPr>
              <p:nvPr/>
            </p:nvSpPr>
            <p:spPr bwMode="auto">
              <a:xfrm>
                <a:off x="1993" y="3040"/>
                <a:ext cx="14" cy="100"/>
              </a:xfrm>
              <a:custGeom>
                <a:avLst/>
                <a:gdLst>
                  <a:gd name="T0" fmla="*/ 7 w 14"/>
                  <a:gd name="T1" fmla="*/ 99 h 100"/>
                  <a:gd name="T2" fmla="*/ 13 w 14"/>
                  <a:gd name="T3" fmla="*/ 99 h 100"/>
                  <a:gd name="T4" fmla="*/ 13 w 14"/>
                  <a:gd name="T5" fmla="*/ 0 h 100"/>
                  <a:gd name="T6" fmla="*/ 0 w 14"/>
                  <a:gd name="T7" fmla="*/ 0 h 100"/>
                  <a:gd name="T8" fmla="*/ 0 w 14"/>
                  <a:gd name="T9" fmla="*/ 99 h 100"/>
                  <a:gd name="T10" fmla="*/ 7 w 14"/>
                  <a:gd name="T11" fmla="*/ 99 h 100"/>
                  <a:gd name="T12" fmla="*/ 0 60000 65536"/>
                  <a:gd name="T13" fmla="*/ 0 60000 65536"/>
                  <a:gd name="T14" fmla="*/ 0 60000 65536"/>
                  <a:gd name="T15" fmla="*/ 0 60000 65536"/>
                  <a:gd name="T16" fmla="*/ 0 60000 65536"/>
                  <a:gd name="T17" fmla="*/ 0 60000 65536"/>
                  <a:gd name="T18" fmla="*/ 0 w 14"/>
                  <a:gd name="T19" fmla="*/ 0 h 100"/>
                  <a:gd name="T20" fmla="*/ 14 w 14"/>
                  <a:gd name="T21" fmla="*/ 100 h 100"/>
                </a:gdLst>
                <a:ahLst/>
                <a:cxnLst>
                  <a:cxn ang="T12">
                    <a:pos x="T0" y="T1"/>
                  </a:cxn>
                  <a:cxn ang="T13">
                    <a:pos x="T2" y="T3"/>
                  </a:cxn>
                  <a:cxn ang="T14">
                    <a:pos x="T4" y="T5"/>
                  </a:cxn>
                  <a:cxn ang="T15">
                    <a:pos x="T6" y="T7"/>
                  </a:cxn>
                  <a:cxn ang="T16">
                    <a:pos x="T8" y="T9"/>
                  </a:cxn>
                  <a:cxn ang="T17">
                    <a:pos x="T10" y="T11"/>
                  </a:cxn>
                </a:cxnLst>
                <a:rect l="T18" t="T19" r="T20" b="T21"/>
                <a:pathLst>
                  <a:path w="14" h="100">
                    <a:moveTo>
                      <a:pt x="7" y="99"/>
                    </a:moveTo>
                    <a:lnTo>
                      <a:pt x="13" y="99"/>
                    </a:lnTo>
                    <a:lnTo>
                      <a:pt x="13" y="0"/>
                    </a:lnTo>
                    <a:lnTo>
                      <a:pt x="0" y="0"/>
                    </a:lnTo>
                    <a:lnTo>
                      <a:pt x="0" y="99"/>
                    </a:lnTo>
                    <a:lnTo>
                      <a:pt x="7" y="99"/>
                    </a:lnTo>
                  </a:path>
                </a:pathLst>
              </a:custGeom>
              <a:solidFill>
                <a:srgbClr val="000000"/>
              </a:solidFill>
              <a:ln w="9525" cap="rnd">
                <a:noFill/>
                <a:round/>
                <a:headEnd type="none" w="sm" len="sm"/>
                <a:tailEnd type="none" w="sm" len="sm"/>
              </a:ln>
            </p:spPr>
            <p:txBody>
              <a:bodyPr/>
              <a:lstStyle/>
              <a:p>
                <a:endParaRPr lang="en-US"/>
              </a:p>
            </p:txBody>
          </p:sp>
          <p:sp>
            <p:nvSpPr>
              <p:cNvPr id="3233" name="Freeform 24"/>
              <p:cNvSpPr>
                <a:spLocks/>
              </p:cNvSpPr>
              <p:nvPr/>
            </p:nvSpPr>
            <p:spPr bwMode="auto">
              <a:xfrm>
                <a:off x="2021" y="3034"/>
                <a:ext cx="15" cy="97"/>
              </a:xfrm>
              <a:custGeom>
                <a:avLst/>
                <a:gdLst>
                  <a:gd name="T0" fmla="*/ 7 w 15"/>
                  <a:gd name="T1" fmla="*/ 96 h 97"/>
                  <a:gd name="T2" fmla="*/ 14 w 15"/>
                  <a:gd name="T3" fmla="*/ 96 h 97"/>
                  <a:gd name="T4" fmla="*/ 14 w 15"/>
                  <a:gd name="T5" fmla="*/ 0 h 97"/>
                  <a:gd name="T6" fmla="*/ 0 w 15"/>
                  <a:gd name="T7" fmla="*/ 0 h 97"/>
                  <a:gd name="T8" fmla="*/ 0 w 15"/>
                  <a:gd name="T9" fmla="*/ 96 h 97"/>
                  <a:gd name="T10" fmla="*/ 7 w 15"/>
                  <a:gd name="T11" fmla="*/ 96 h 97"/>
                  <a:gd name="T12" fmla="*/ 0 60000 65536"/>
                  <a:gd name="T13" fmla="*/ 0 60000 65536"/>
                  <a:gd name="T14" fmla="*/ 0 60000 65536"/>
                  <a:gd name="T15" fmla="*/ 0 60000 65536"/>
                  <a:gd name="T16" fmla="*/ 0 60000 65536"/>
                  <a:gd name="T17" fmla="*/ 0 60000 65536"/>
                  <a:gd name="T18" fmla="*/ 0 w 15"/>
                  <a:gd name="T19" fmla="*/ 0 h 97"/>
                  <a:gd name="T20" fmla="*/ 15 w 15"/>
                  <a:gd name="T21" fmla="*/ 97 h 97"/>
                </a:gdLst>
                <a:ahLst/>
                <a:cxnLst>
                  <a:cxn ang="T12">
                    <a:pos x="T0" y="T1"/>
                  </a:cxn>
                  <a:cxn ang="T13">
                    <a:pos x="T2" y="T3"/>
                  </a:cxn>
                  <a:cxn ang="T14">
                    <a:pos x="T4" y="T5"/>
                  </a:cxn>
                  <a:cxn ang="T15">
                    <a:pos x="T6" y="T7"/>
                  </a:cxn>
                  <a:cxn ang="T16">
                    <a:pos x="T8" y="T9"/>
                  </a:cxn>
                  <a:cxn ang="T17">
                    <a:pos x="T10" y="T11"/>
                  </a:cxn>
                </a:cxnLst>
                <a:rect l="T18" t="T19" r="T20" b="T21"/>
                <a:pathLst>
                  <a:path w="15" h="97">
                    <a:moveTo>
                      <a:pt x="7" y="96"/>
                    </a:moveTo>
                    <a:lnTo>
                      <a:pt x="14" y="96"/>
                    </a:lnTo>
                    <a:lnTo>
                      <a:pt x="14" y="0"/>
                    </a:lnTo>
                    <a:lnTo>
                      <a:pt x="0" y="0"/>
                    </a:lnTo>
                    <a:lnTo>
                      <a:pt x="0" y="96"/>
                    </a:lnTo>
                    <a:lnTo>
                      <a:pt x="7" y="96"/>
                    </a:lnTo>
                  </a:path>
                </a:pathLst>
              </a:custGeom>
              <a:solidFill>
                <a:srgbClr val="000000"/>
              </a:solidFill>
              <a:ln w="9525" cap="rnd">
                <a:noFill/>
                <a:round/>
                <a:headEnd type="none" w="sm" len="sm"/>
                <a:tailEnd type="none" w="sm" len="sm"/>
              </a:ln>
            </p:spPr>
            <p:txBody>
              <a:bodyPr/>
              <a:lstStyle/>
              <a:p>
                <a:endParaRPr lang="en-US"/>
              </a:p>
            </p:txBody>
          </p:sp>
          <p:sp>
            <p:nvSpPr>
              <p:cNvPr id="3234" name="Freeform 25"/>
              <p:cNvSpPr>
                <a:spLocks/>
              </p:cNvSpPr>
              <p:nvPr/>
            </p:nvSpPr>
            <p:spPr bwMode="auto">
              <a:xfrm>
                <a:off x="2047" y="3031"/>
                <a:ext cx="15" cy="93"/>
              </a:xfrm>
              <a:custGeom>
                <a:avLst/>
                <a:gdLst>
                  <a:gd name="T0" fmla="*/ 7 w 15"/>
                  <a:gd name="T1" fmla="*/ 92 h 93"/>
                  <a:gd name="T2" fmla="*/ 14 w 15"/>
                  <a:gd name="T3" fmla="*/ 92 h 93"/>
                  <a:gd name="T4" fmla="*/ 14 w 15"/>
                  <a:gd name="T5" fmla="*/ 0 h 93"/>
                  <a:gd name="T6" fmla="*/ 0 w 15"/>
                  <a:gd name="T7" fmla="*/ 0 h 93"/>
                  <a:gd name="T8" fmla="*/ 0 w 15"/>
                  <a:gd name="T9" fmla="*/ 92 h 93"/>
                  <a:gd name="T10" fmla="*/ 7 w 15"/>
                  <a:gd name="T11" fmla="*/ 92 h 93"/>
                  <a:gd name="T12" fmla="*/ 0 60000 65536"/>
                  <a:gd name="T13" fmla="*/ 0 60000 65536"/>
                  <a:gd name="T14" fmla="*/ 0 60000 65536"/>
                  <a:gd name="T15" fmla="*/ 0 60000 65536"/>
                  <a:gd name="T16" fmla="*/ 0 60000 65536"/>
                  <a:gd name="T17" fmla="*/ 0 60000 65536"/>
                  <a:gd name="T18" fmla="*/ 0 w 15"/>
                  <a:gd name="T19" fmla="*/ 0 h 93"/>
                  <a:gd name="T20" fmla="*/ 15 w 15"/>
                  <a:gd name="T21" fmla="*/ 93 h 93"/>
                </a:gdLst>
                <a:ahLst/>
                <a:cxnLst>
                  <a:cxn ang="T12">
                    <a:pos x="T0" y="T1"/>
                  </a:cxn>
                  <a:cxn ang="T13">
                    <a:pos x="T2" y="T3"/>
                  </a:cxn>
                  <a:cxn ang="T14">
                    <a:pos x="T4" y="T5"/>
                  </a:cxn>
                  <a:cxn ang="T15">
                    <a:pos x="T6" y="T7"/>
                  </a:cxn>
                  <a:cxn ang="T16">
                    <a:pos x="T8" y="T9"/>
                  </a:cxn>
                  <a:cxn ang="T17">
                    <a:pos x="T10" y="T11"/>
                  </a:cxn>
                </a:cxnLst>
                <a:rect l="T18" t="T19" r="T20" b="T21"/>
                <a:pathLst>
                  <a:path w="15" h="93">
                    <a:moveTo>
                      <a:pt x="7" y="92"/>
                    </a:moveTo>
                    <a:lnTo>
                      <a:pt x="14" y="92"/>
                    </a:lnTo>
                    <a:lnTo>
                      <a:pt x="14" y="0"/>
                    </a:lnTo>
                    <a:lnTo>
                      <a:pt x="0" y="0"/>
                    </a:lnTo>
                    <a:lnTo>
                      <a:pt x="0" y="92"/>
                    </a:lnTo>
                    <a:lnTo>
                      <a:pt x="7" y="92"/>
                    </a:lnTo>
                  </a:path>
                </a:pathLst>
              </a:custGeom>
              <a:solidFill>
                <a:srgbClr val="000000"/>
              </a:solidFill>
              <a:ln w="9525" cap="rnd">
                <a:noFill/>
                <a:round/>
                <a:headEnd type="none" w="sm" len="sm"/>
                <a:tailEnd type="none" w="sm" len="sm"/>
              </a:ln>
            </p:spPr>
            <p:txBody>
              <a:bodyPr/>
              <a:lstStyle/>
              <a:p>
                <a:endParaRPr lang="en-US"/>
              </a:p>
            </p:txBody>
          </p:sp>
          <p:sp>
            <p:nvSpPr>
              <p:cNvPr id="3235" name="Freeform 26"/>
              <p:cNvSpPr>
                <a:spLocks/>
              </p:cNvSpPr>
              <p:nvPr/>
            </p:nvSpPr>
            <p:spPr bwMode="auto">
              <a:xfrm>
                <a:off x="2071" y="3027"/>
                <a:ext cx="15" cy="86"/>
              </a:xfrm>
              <a:custGeom>
                <a:avLst/>
                <a:gdLst>
                  <a:gd name="T0" fmla="*/ 7 w 15"/>
                  <a:gd name="T1" fmla="*/ 85 h 86"/>
                  <a:gd name="T2" fmla="*/ 14 w 15"/>
                  <a:gd name="T3" fmla="*/ 85 h 86"/>
                  <a:gd name="T4" fmla="*/ 14 w 15"/>
                  <a:gd name="T5" fmla="*/ 0 h 86"/>
                  <a:gd name="T6" fmla="*/ 0 w 15"/>
                  <a:gd name="T7" fmla="*/ 0 h 86"/>
                  <a:gd name="T8" fmla="*/ 0 w 15"/>
                  <a:gd name="T9" fmla="*/ 85 h 86"/>
                  <a:gd name="T10" fmla="*/ 7 w 15"/>
                  <a:gd name="T11" fmla="*/ 85 h 86"/>
                  <a:gd name="T12" fmla="*/ 0 60000 65536"/>
                  <a:gd name="T13" fmla="*/ 0 60000 65536"/>
                  <a:gd name="T14" fmla="*/ 0 60000 65536"/>
                  <a:gd name="T15" fmla="*/ 0 60000 65536"/>
                  <a:gd name="T16" fmla="*/ 0 60000 65536"/>
                  <a:gd name="T17" fmla="*/ 0 60000 65536"/>
                  <a:gd name="T18" fmla="*/ 0 w 15"/>
                  <a:gd name="T19" fmla="*/ 0 h 86"/>
                  <a:gd name="T20" fmla="*/ 15 w 15"/>
                  <a:gd name="T21" fmla="*/ 86 h 86"/>
                </a:gdLst>
                <a:ahLst/>
                <a:cxnLst>
                  <a:cxn ang="T12">
                    <a:pos x="T0" y="T1"/>
                  </a:cxn>
                  <a:cxn ang="T13">
                    <a:pos x="T2" y="T3"/>
                  </a:cxn>
                  <a:cxn ang="T14">
                    <a:pos x="T4" y="T5"/>
                  </a:cxn>
                  <a:cxn ang="T15">
                    <a:pos x="T6" y="T7"/>
                  </a:cxn>
                  <a:cxn ang="T16">
                    <a:pos x="T8" y="T9"/>
                  </a:cxn>
                  <a:cxn ang="T17">
                    <a:pos x="T10" y="T11"/>
                  </a:cxn>
                </a:cxnLst>
                <a:rect l="T18" t="T19" r="T20" b="T21"/>
                <a:pathLst>
                  <a:path w="15" h="86">
                    <a:moveTo>
                      <a:pt x="7" y="85"/>
                    </a:moveTo>
                    <a:lnTo>
                      <a:pt x="14" y="85"/>
                    </a:lnTo>
                    <a:lnTo>
                      <a:pt x="14" y="0"/>
                    </a:lnTo>
                    <a:lnTo>
                      <a:pt x="0" y="0"/>
                    </a:lnTo>
                    <a:lnTo>
                      <a:pt x="0" y="85"/>
                    </a:lnTo>
                    <a:lnTo>
                      <a:pt x="7" y="85"/>
                    </a:lnTo>
                  </a:path>
                </a:pathLst>
              </a:custGeom>
              <a:solidFill>
                <a:srgbClr val="000000"/>
              </a:solidFill>
              <a:ln w="9525" cap="rnd">
                <a:noFill/>
                <a:round/>
                <a:headEnd type="none" w="sm" len="sm"/>
                <a:tailEnd type="none" w="sm" len="sm"/>
              </a:ln>
            </p:spPr>
            <p:txBody>
              <a:bodyPr/>
              <a:lstStyle/>
              <a:p>
                <a:endParaRPr lang="en-US"/>
              </a:p>
            </p:txBody>
          </p:sp>
          <p:sp>
            <p:nvSpPr>
              <p:cNvPr id="3236" name="Freeform 27"/>
              <p:cNvSpPr>
                <a:spLocks/>
              </p:cNvSpPr>
              <p:nvPr/>
            </p:nvSpPr>
            <p:spPr bwMode="auto">
              <a:xfrm>
                <a:off x="2095" y="3023"/>
                <a:ext cx="16" cy="81"/>
              </a:xfrm>
              <a:custGeom>
                <a:avLst/>
                <a:gdLst>
                  <a:gd name="T0" fmla="*/ 7 w 16"/>
                  <a:gd name="T1" fmla="*/ 80 h 81"/>
                  <a:gd name="T2" fmla="*/ 15 w 16"/>
                  <a:gd name="T3" fmla="*/ 80 h 81"/>
                  <a:gd name="T4" fmla="*/ 15 w 16"/>
                  <a:gd name="T5" fmla="*/ 0 h 81"/>
                  <a:gd name="T6" fmla="*/ 0 w 16"/>
                  <a:gd name="T7" fmla="*/ 0 h 81"/>
                  <a:gd name="T8" fmla="*/ 0 w 16"/>
                  <a:gd name="T9" fmla="*/ 80 h 81"/>
                  <a:gd name="T10" fmla="*/ 7 w 16"/>
                  <a:gd name="T11" fmla="*/ 80 h 81"/>
                  <a:gd name="T12" fmla="*/ 0 60000 65536"/>
                  <a:gd name="T13" fmla="*/ 0 60000 65536"/>
                  <a:gd name="T14" fmla="*/ 0 60000 65536"/>
                  <a:gd name="T15" fmla="*/ 0 60000 65536"/>
                  <a:gd name="T16" fmla="*/ 0 60000 65536"/>
                  <a:gd name="T17" fmla="*/ 0 60000 65536"/>
                  <a:gd name="T18" fmla="*/ 0 w 16"/>
                  <a:gd name="T19" fmla="*/ 0 h 81"/>
                  <a:gd name="T20" fmla="*/ 16 w 16"/>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6" h="81">
                    <a:moveTo>
                      <a:pt x="7" y="80"/>
                    </a:moveTo>
                    <a:lnTo>
                      <a:pt x="15" y="80"/>
                    </a:lnTo>
                    <a:lnTo>
                      <a:pt x="15" y="0"/>
                    </a:lnTo>
                    <a:lnTo>
                      <a:pt x="0" y="0"/>
                    </a:lnTo>
                    <a:lnTo>
                      <a:pt x="0" y="80"/>
                    </a:lnTo>
                    <a:lnTo>
                      <a:pt x="7" y="80"/>
                    </a:lnTo>
                  </a:path>
                </a:pathLst>
              </a:custGeom>
              <a:solidFill>
                <a:srgbClr val="000000"/>
              </a:solidFill>
              <a:ln w="9525" cap="rnd">
                <a:noFill/>
                <a:round/>
                <a:headEnd type="none" w="sm" len="sm"/>
                <a:tailEnd type="none" w="sm" len="sm"/>
              </a:ln>
            </p:spPr>
            <p:txBody>
              <a:bodyPr/>
              <a:lstStyle/>
              <a:p>
                <a:endParaRPr lang="en-US"/>
              </a:p>
            </p:txBody>
          </p:sp>
          <p:sp>
            <p:nvSpPr>
              <p:cNvPr id="3237" name="Freeform 28"/>
              <p:cNvSpPr>
                <a:spLocks/>
              </p:cNvSpPr>
              <p:nvPr/>
            </p:nvSpPr>
            <p:spPr bwMode="auto">
              <a:xfrm>
                <a:off x="2116" y="3018"/>
                <a:ext cx="16" cy="78"/>
              </a:xfrm>
              <a:custGeom>
                <a:avLst/>
                <a:gdLst>
                  <a:gd name="T0" fmla="*/ 7 w 16"/>
                  <a:gd name="T1" fmla="*/ 77 h 78"/>
                  <a:gd name="T2" fmla="*/ 15 w 16"/>
                  <a:gd name="T3" fmla="*/ 77 h 78"/>
                  <a:gd name="T4" fmla="*/ 15 w 16"/>
                  <a:gd name="T5" fmla="*/ 0 h 78"/>
                  <a:gd name="T6" fmla="*/ 0 w 16"/>
                  <a:gd name="T7" fmla="*/ 0 h 78"/>
                  <a:gd name="T8" fmla="*/ 0 w 16"/>
                  <a:gd name="T9" fmla="*/ 77 h 78"/>
                  <a:gd name="T10" fmla="*/ 7 w 16"/>
                  <a:gd name="T11" fmla="*/ 77 h 78"/>
                  <a:gd name="T12" fmla="*/ 0 60000 65536"/>
                  <a:gd name="T13" fmla="*/ 0 60000 65536"/>
                  <a:gd name="T14" fmla="*/ 0 60000 65536"/>
                  <a:gd name="T15" fmla="*/ 0 60000 65536"/>
                  <a:gd name="T16" fmla="*/ 0 60000 65536"/>
                  <a:gd name="T17" fmla="*/ 0 60000 65536"/>
                  <a:gd name="T18" fmla="*/ 0 w 16"/>
                  <a:gd name="T19" fmla="*/ 0 h 78"/>
                  <a:gd name="T20" fmla="*/ 16 w 16"/>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16" h="78">
                    <a:moveTo>
                      <a:pt x="7" y="77"/>
                    </a:moveTo>
                    <a:lnTo>
                      <a:pt x="15" y="77"/>
                    </a:lnTo>
                    <a:lnTo>
                      <a:pt x="15" y="0"/>
                    </a:lnTo>
                    <a:lnTo>
                      <a:pt x="0" y="0"/>
                    </a:lnTo>
                    <a:lnTo>
                      <a:pt x="0" y="77"/>
                    </a:lnTo>
                    <a:lnTo>
                      <a:pt x="7" y="77"/>
                    </a:lnTo>
                  </a:path>
                </a:pathLst>
              </a:custGeom>
              <a:solidFill>
                <a:srgbClr val="000000"/>
              </a:solidFill>
              <a:ln w="9525" cap="rnd">
                <a:noFill/>
                <a:round/>
                <a:headEnd type="none" w="sm" len="sm"/>
                <a:tailEnd type="none" w="sm" len="sm"/>
              </a:ln>
            </p:spPr>
            <p:txBody>
              <a:bodyPr/>
              <a:lstStyle/>
              <a:p>
                <a:endParaRPr lang="en-US"/>
              </a:p>
            </p:txBody>
          </p:sp>
          <p:sp>
            <p:nvSpPr>
              <p:cNvPr id="3238" name="Freeform 29"/>
              <p:cNvSpPr>
                <a:spLocks/>
              </p:cNvSpPr>
              <p:nvPr/>
            </p:nvSpPr>
            <p:spPr bwMode="auto">
              <a:xfrm>
                <a:off x="2137" y="3015"/>
                <a:ext cx="15" cy="72"/>
              </a:xfrm>
              <a:custGeom>
                <a:avLst/>
                <a:gdLst>
                  <a:gd name="T0" fmla="*/ 7 w 15"/>
                  <a:gd name="T1" fmla="*/ 71 h 72"/>
                  <a:gd name="T2" fmla="*/ 14 w 15"/>
                  <a:gd name="T3" fmla="*/ 71 h 72"/>
                  <a:gd name="T4" fmla="*/ 14 w 15"/>
                  <a:gd name="T5" fmla="*/ 0 h 72"/>
                  <a:gd name="T6" fmla="*/ 0 w 15"/>
                  <a:gd name="T7" fmla="*/ 0 h 72"/>
                  <a:gd name="T8" fmla="*/ 0 w 15"/>
                  <a:gd name="T9" fmla="*/ 71 h 72"/>
                  <a:gd name="T10" fmla="*/ 7 w 15"/>
                  <a:gd name="T11" fmla="*/ 71 h 72"/>
                  <a:gd name="T12" fmla="*/ 0 60000 65536"/>
                  <a:gd name="T13" fmla="*/ 0 60000 65536"/>
                  <a:gd name="T14" fmla="*/ 0 60000 65536"/>
                  <a:gd name="T15" fmla="*/ 0 60000 65536"/>
                  <a:gd name="T16" fmla="*/ 0 60000 65536"/>
                  <a:gd name="T17" fmla="*/ 0 60000 65536"/>
                  <a:gd name="T18" fmla="*/ 0 w 15"/>
                  <a:gd name="T19" fmla="*/ 0 h 72"/>
                  <a:gd name="T20" fmla="*/ 15 w 15"/>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15" h="72">
                    <a:moveTo>
                      <a:pt x="7" y="71"/>
                    </a:moveTo>
                    <a:lnTo>
                      <a:pt x="14" y="71"/>
                    </a:lnTo>
                    <a:lnTo>
                      <a:pt x="14" y="0"/>
                    </a:lnTo>
                    <a:lnTo>
                      <a:pt x="0" y="0"/>
                    </a:lnTo>
                    <a:lnTo>
                      <a:pt x="0" y="71"/>
                    </a:lnTo>
                    <a:lnTo>
                      <a:pt x="7" y="71"/>
                    </a:lnTo>
                  </a:path>
                </a:pathLst>
              </a:custGeom>
              <a:solidFill>
                <a:srgbClr val="000000"/>
              </a:solidFill>
              <a:ln w="9525" cap="rnd">
                <a:noFill/>
                <a:round/>
                <a:headEnd type="none" w="sm" len="sm"/>
                <a:tailEnd type="none" w="sm" len="sm"/>
              </a:ln>
            </p:spPr>
            <p:txBody>
              <a:bodyPr/>
              <a:lstStyle/>
              <a:p>
                <a:endParaRPr lang="en-US"/>
              </a:p>
            </p:txBody>
          </p:sp>
          <p:sp>
            <p:nvSpPr>
              <p:cNvPr id="3239" name="Freeform 30"/>
              <p:cNvSpPr>
                <a:spLocks/>
              </p:cNvSpPr>
              <p:nvPr/>
            </p:nvSpPr>
            <p:spPr bwMode="auto">
              <a:xfrm>
                <a:off x="2158" y="3010"/>
                <a:ext cx="16" cy="68"/>
              </a:xfrm>
              <a:custGeom>
                <a:avLst/>
                <a:gdLst>
                  <a:gd name="T0" fmla="*/ 7 w 16"/>
                  <a:gd name="T1" fmla="*/ 67 h 68"/>
                  <a:gd name="T2" fmla="*/ 15 w 16"/>
                  <a:gd name="T3" fmla="*/ 67 h 68"/>
                  <a:gd name="T4" fmla="*/ 15 w 16"/>
                  <a:gd name="T5" fmla="*/ 0 h 68"/>
                  <a:gd name="T6" fmla="*/ 0 w 16"/>
                  <a:gd name="T7" fmla="*/ 0 h 68"/>
                  <a:gd name="T8" fmla="*/ 0 w 16"/>
                  <a:gd name="T9" fmla="*/ 67 h 68"/>
                  <a:gd name="T10" fmla="*/ 7 w 16"/>
                  <a:gd name="T11" fmla="*/ 67 h 68"/>
                  <a:gd name="T12" fmla="*/ 0 60000 65536"/>
                  <a:gd name="T13" fmla="*/ 0 60000 65536"/>
                  <a:gd name="T14" fmla="*/ 0 60000 65536"/>
                  <a:gd name="T15" fmla="*/ 0 60000 65536"/>
                  <a:gd name="T16" fmla="*/ 0 60000 65536"/>
                  <a:gd name="T17" fmla="*/ 0 60000 65536"/>
                  <a:gd name="T18" fmla="*/ 0 w 16"/>
                  <a:gd name="T19" fmla="*/ 0 h 68"/>
                  <a:gd name="T20" fmla="*/ 16 w 16"/>
                  <a:gd name="T21" fmla="*/ 68 h 68"/>
                </a:gdLst>
                <a:ahLst/>
                <a:cxnLst>
                  <a:cxn ang="T12">
                    <a:pos x="T0" y="T1"/>
                  </a:cxn>
                  <a:cxn ang="T13">
                    <a:pos x="T2" y="T3"/>
                  </a:cxn>
                  <a:cxn ang="T14">
                    <a:pos x="T4" y="T5"/>
                  </a:cxn>
                  <a:cxn ang="T15">
                    <a:pos x="T6" y="T7"/>
                  </a:cxn>
                  <a:cxn ang="T16">
                    <a:pos x="T8" y="T9"/>
                  </a:cxn>
                  <a:cxn ang="T17">
                    <a:pos x="T10" y="T11"/>
                  </a:cxn>
                </a:cxnLst>
                <a:rect l="T18" t="T19" r="T20" b="T21"/>
                <a:pathLst>
                  <a:path w="16" h="68">
                    <a:moveTo>
                      <a:pt x="7" y="67"/>
                    </a:moveTo>
                    <a:lnTo>
                      <a:pt x="15" y="67"/>
                    </a:lnTo>
                    <a:lnTo>
                      <a:pt x="15" y="0"/>
                    </a:lnTo>
                    <a:lnTo>
                      <a:pt x="0" y="0"/>
                    </a:lnTo>
                    <a:lnTo>
                      <a:pt x="0" y="67"/>
                    </a:lnTo>
                    <a:lnTo>
                      <a:pt x="7" y="67"/>
                    </a:lnTo>
                  </a:path>
                </a:pathLst>
              </a:custGeom>
              <a:solidFill>
                <a:srgbClr val="000000"/>
              </a:solidFill>
              <a:ln w="9525" cap="rnd">
                <a:noFill/>
                <a:round/>
                <a:headEnd type="none" w="sm" len="sm"/>
                <a:tailEnd type="none" w="sm" len="sm"/>
              </a:ln>
            </p:spPr>
            <p:txBody>
              <a:bodyPr/>
              <a:lstStyle/>
              <a:p>
                <a:endParaRPr lang="en-US"/>
              </a:p>
            </p:txBody>
          </p:sp>
          <p:sp>
            <p:nvSpPr>
              <p:cNvPr id="3240" name="Freeform 31"/>
              <p:cNvSpPr>
                <a:spLocks/>
              </p:cNvSpPr>
              <p:nvPr/>
            </p:nvSpPr>
            <p:spPr bwMode="auto">
              <a:xfrm>
                <a:off x="2177" y="3006"/>
                <a:ext cx="16" cy="64"/>
              </a:xfrm>
              <a:custGeom>
                <a:avLst/>
                <a:gdLst>
                  <a:gd name="T0" fmla="*/ 7 w 16"/>
                  <a:gd name="T1" fmla="*/ 63 h 64"/>
                  <a:gd name="T2" fmla="*/ 15 w 16"/>
                  <a:gd name="T3" fmla="*/ 63 h 64"/>
                  <a:gd name="T4" fmla="*/ 15 w 16"/>
                  <a:gd name="T5" fmla="*/ 0 h 64"/>
                  <a:gd name="T6" fmla="*/ 0 w 16"/>
                  <a:gd name="T7" fmla="*/ 0 h 64"/>
                  <a:gd name="T8" fmla="*/ 0 w 16"/>
                  <a:gd name="T9" fmla="*/ 63 h 64"/>
                  <a:gd name="T10" fmla="*/ 7 w 16"/>
                  <a:gd name="T11" fmla="*/ 63 h 64"/>
                  <a:gd name="T12" fmla="*/ 0 60000 65536"/>
                  <a:gd name="T13" fmla="*/ 0 60000 65536"/>
                  <a:gd name="T14" fmla="*/ 0 60000 65536"/>
                  <a:gd name="T15" fmla="*/ 0 60000 65536"/>
                  <a:gd name="T16" fmla="*/ 0 60000 65536"/>
                  <a:gd name="T17" fmla="*/ 0 60000 65536"/>
                  <a:gd name="T18" fmla="*/ 0 w 16"/>
                  <a:gd name="T19" fmla="*/ 0 h 64"/>
                  <a:gd name="T20" fmla="*/ 16 w 16"/>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16" h="64">
                    <a:moveTo>
                      <a:pt x="7" y="63"/>
                    </a:moveTo>
                    <a:lnTo>
                      <a:pt x="15" y="63"/>
                    </a:lnTo>
                    <a:lnTo>
                      <a:pt x="15" y="0"/>
                    </a:lnTo>
                    <a:lnTo>
                      <a:pt x="0" y="0"/>
                    </a:lnTo>
                    <a:lnTo>
                      <a:pt x="0" y="63"/>
                    </a:lnTo>
                    <a:lnTo>
                      <a:pt x="7" y="63"/>
                    </a:lnTo>
                  </a:path>
                </a:pathLst>
              </a:custGeom>
              <a:solidFill>
                <a:srgbClr val="000000"/>
              </a:solidFill>
              <a:ln w="9525" cap="rnd">
                <a:noFill/>
                <a:round/>
                <a:headEnd type="none" w="sm" len="sm"/>
                <a:tailEnd type="none" w="sm" len="sm"/>
              </a:ln>
            </p:spPr>
            <p:txBody>
              <a:bodyPr/>
              <a:lstStyle/>
              <a:p>
                <a:endParaRPr lang="en-US"/>
              </a:p>
            </p:txBody>
          </p:sp>
          <p:sp>
            <p:nvSpPr>
              <p:cNvPr id="3241" name="Freeform 32"/>
              <p:cNvSpPr>
                <a:spLocks/>
              </p:cNvSpPr>
              <p:nvPr/>
            </p:nvSpPr>
            <p:spPr bwMode="auto">
              <a:xfrm>
                <a:off x="2195" y="3002"/>
                <a:ext cx="15" cy="61"/>
              </a:xfrm>
              <a:custGeom>
                <a:avLst/>
                <a:gdLst>
                  <a:gd name="T0" fmla="*/ 7 w 15"/>
                  <a:gd name="T1" fmla="*/ 60 h 61"/>
                  <a:gd name="T2" fmla="*/ 14 w 15"/>
                  <a:gd name="T3" fmla="*/ 60 h 61"/>
                  <a:gd name="T4" fmla="*/ 14 w 15"/>
                  <a:gd name="T5" fmla="*/ 0 h 61"/>
                  <a:gd name="T6" fmla="*/ 0 w 15"/>
                  <a:gd name="T7" fmla="*/ 0 h 61"/>
                  <a:gd name="T8" fmla="*/ 0 w 15"/>
                  <a:gd name="T9" fmla="*/ 60 h 61"/>
                  <a:gd name="T10" fmla="*/ 7 w 15"/>
                  <a:gd name="T11" fmla="*/ 60 h 61"/>
                  <a:gd name="T12" fmla="*/ 0 60000 65536"/>
                  <a:gd name="T13" fmla="*/ 0 60000 65536"/>
                  <a:gd name="T14" fmla="*/ 0 60000 65536"/>
                  <a:gd name="T15" fmla="*/ 0 60000 65536"/>
                  <a:gd name="T16" fmla="*/ 0 60000 65536"/>
                  <a:gd name="T17" fmla="*/ 0 60000 65536"/>
                  <a:gd name="T18" fmla="*/ 0 w 15"/>
                  <a:gd name="T19" fmla="*/ 0 h 61"/>
                  <a:gd name="T20" fmla="*/ 15 w 15"/>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15" h="61">
                    <a:moveTo>
                      <a:pt x="7" y="60"/>
                    </a:moveTo>
                    <a:lnTo>
                      <a:pt x="14" y="60"/>
                    </a:lnTo>
                    <a:lnTo>
                      <a:pt x="14" y="0"/>
                    </a:lnTo>
                    <a:lnTo>
                      <a:pt x="0" y="0"/>
                    </a:lnTo>
                    <a:lnTo>
                      <a:pt x="0" y="60"/>
                    </a:lnTo>
                    <a:lnTo>
                      <a:pt x="7" y="60"/>
                    </a:lnTo>
                  </a:path>
                </a:pathLst>
              </a:custGeom>
              <a:solidFill>
                <a:srgbClr val="000000"/>
              </a:solidFill>
              <a:ln w="9525" cap="rnd">
                <a:noFill/>
                <a:round/>
                <a:headEnd type="none" w="sm" len="sm"/>
                <a:tailEnd type="none" w="sm" len="sm"/>
              </a:ln>
            </p:spPr>
            <p:txBody>
              <a:bodyPr/>
              <a:lstStyle/>
              <a:p>
                <a:endParaRPr lang="en-US"/>
              </a:p>
            </p:txBody>
          </p:sp>
          <p:sp>
            <p:nvSpPr>
              <p:cNvPr id="3242" name="Freeform 33"/>
              <p:cNvSpPr>
                <a:spLocks/>
              </p:cNvSpPr>
              <p:nvPr/>
            </p:nvSpPr>
            <p:spPr bwMode="auto">
              <a:xfrm>
                <a:off x="2213" y="2999"/>
                <a:ext cx="14" cy="57"/>
              </a:xfrm>
              <a:custGeom>
                <a:avLst/>
                <a:gdLst>
                  <a:gd name="T0" fmla="*/ 6 w 14"/>
                  <a:gd name="T1" fmla="*/ 56 h 57"/>
                  <a:gd name="T2" fmla="*/ 13 w 14"/>
                  <a:gd name="T3" fmla="*/ 56 h 57"/>
                  <a:gd name="T4" fmla="*/ 13 w 14"/>
                  <a:gd name="T5" fmla="*/ 0 h 57"/>
                  <a:gd name="T6" fmla="*/ 0 w 14"/>
                  <a:gd name="T7" fmla="*/ 0 h 57"/>
                  <a:gd name="T8" fmla="*/ 0 w 14"/>
                  <a:gd name="T9" fmla="*/ 56 h 57"/>
                  <a:gd name="T10" fmla="*/ 6 w 14"/>
                  <a:gd name="T11" fmla="*/ 56 h 57"/>
                  <a:gd name="T12" fmla="*/ 0 60000 65536"/>
                  <a:gd name="T13" fmla="*/ 0 60000 65536"/>
                  <a:gd name="T14" fmla="*/ 0 60000 65536"/>
                  <a:gd name="T15" fmla="*/ 0 60000 65536"/>
                  <a:gd name="T16" fmla="*/ 0 60000 65536"/>
                  <a:gd name="T17" fmla="*/ 0 60000 65536"/>
                  <a:gd name="T18" fmla="*/ 0 w 14"/>
                  <a:gd name="T19" fmla="*/ 0 h 57"/>
                  <a:gd name="T20" fmla="*/ 14 w 14"/>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14" h="57">
                    <a:moveTo>
                      <a:pt x="6" y="56"/>
                    </a:moveTo>
                    <a:lnTo>
                      <a:pt x="13" y="56"/>
                    </a:lnTo>
                    <a:lnTo>
                      <a:pt x="13" y="0"/>
                    </a:lnTo>
                    <a:lnTo>
                      <a:pt x="0" y="0"/>
                    </a:lnTo>
                    <a:lnTo>
                      <a:pt x="0" y="56"/>
                    </a:lnTo>
                    <a:lnTo>
                      <a:pt x="6" y="56"/>
                    </a:lnTo>
                  </a:path>
                </a:pathLst>
              </a:custGeom>
              <a:solidFill>
                <a:srgbClr val="000000"/>
              </a:solidFill>
              <a:ln w="9525" cap="rnd">
                <a:noFill/>
                <a:round/>
                <a:headEnd type="none" w="sm" len="sm"/>
                <a:tailEnd type="none" w="sm" len="sm"/>
              </a:ln>
            </p:spPr>
            <p:txBody>
              <a:bodyPr/>
              <a:lstStyle/>
              <a:p>
                <a:endParaRPr lang="en-US"/>
              </a:p>
            </p:txBody>
          </p:sp>
          <p:sp>
            <p:nvSpPr>
              <p:cNvPr id="3243" name="Freeform 34"/>
              <p:cNvSpPr>
                <a:spLocks/>
              </p:cNvSpPr>
              <p:nvPr/>
            </p:nvSpPr>
            <p:spPr bwMode="auto">
              <a:xfrm>
                <a:off x="2228" y="2997"/>
                <a:ext cx="15" cy="52"/>
              </a:xfrm>
              <a:custGeom>
                <a:avLst/>
                <a:gdLst>
                  <a:gd name="T0" fmla="*/ 7 w 15"/>
                  <a:gd name="T1" fmla="*/ 51 h 52"/>
                  <a:gd name="T2" fmla="*/ 14 w 15"/>
                  <a:gd name="T3" fmla="*/ 51 h 52"/>
                  <a:gd name="T4" fmla="*/ 14 w 15"/>
                  <a:gd name="T5" fmla="*/ 0 h 52"/>
                  <a:gd name="T6" fmla="*/ 0 w 15"/>
                  <a:gd name="T7" fmla="*/ 0 h 52"/>
                  <a:gd name="T8" fmla="*/ 0 w 15"/>
                  <a:gd name="T9" fmla="*/ 51 h 52"/>
                  <a:gd name="T10" fmla="*/ 7 w 15"/>
                  <a:gd name="T11" fmla="*/ 51 h 52"/>
                  <a:gd name="T12" fmla="*/ 0 60000 65536"/>
                  <a:gd name="T13" fmla="*/ 0 60000 65536"/>
                  <a:gd name="T14" fmla="*/ 0 60000 65536"/>
                  <a:gd name="T15" fmla="*/ 0 60000 65536"/>
                  <a:gd name="T16" fmla="*/ 0 60000 65536"/>
                  <a:gd name="T17" fmla="*/ 0 60000 65536"/>
                  <a:gd name="T18" fmla="*/ 0 w 15"/>
                  <a:gd name="T19" fmla="*/ 0 h 52"/>
                  <a:gd name="T20" fmla="*/ 15 w 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15" h="52">
                    <a:moveTo>
                      <a:pt x="7" y="51"/>
                    </a:moveTo>
                    <a:lnTo>
                      <a:pt x="14" y="51"/>
                    </a:lnTo>
                    <a:lnTo>
                      <a:pt x="14" y="0"/>
                    </a:lnTo>
                    <a:lnTo>
                      <a:pt x="0" y="0"/>
                    </a:lnTo>
                    <a:lnTo>
                      <a:pt x="0" y="51"/>
                    </a:lnTo>
                    <a:lnTo>
                      <a:pt x="7" y="51"/>
                    </a:lnTo>
                  </a:path>
                </a:pathLst>
              </a:custGeom>
              <a:solidFill>
                <a:srgbClr val="000000"/>
              </a:solidFill>
              <a:ln w="9525" cap="rnd">
                <a:noFill/>
                <a:round/>
                <a:headEnd type="none" w="sm" len="sm"/>
                <a:tailEnd type="none" w="sm" len="sm"/>
              </a:ln>
            </p:spPr>
            <p:txBody>
              <a:bodyPr/>
              <a:lstStyle/>
              <a:p>
                <a:endParaRPr lang="en-US"/>
              </a:p>
            </p:txBody>
          </p:sp>
          <p:sp>
            <p:nvSpPr>
              <p:cNvPr id="3244" name="Freeform 35"/>
              <p:cNvSpPr>
                <a:spLocks/>
              </p:cNvSpPr>
              <p:nvPr/>
            </p:nvSpPr>
            <p:spPr bwMode="auto">
              <a:xfrm>
                <a:off x="2243" y="2993"/>
                <a:ext cx="15" cy="51"/>
              </a:xfrm>
              <a:custGeom>
                <a:avLst/>
                <a:gdLst>
                  <a:gd name="T0" fmla="*/ 7 w 15"/>
                  <a:gd name="T1" fmla="*/ 50 h 51"/>
                  <a:gd name="T2" fmla="*/ 14 w 15"/>
                  <a:gd name="T3" fmla="*/ 50 h 51"/>
                  <a:gd name="T4" fmla="*/ 14 w 15"/>
                  <a:gd name="T5" fmla="*/ 0 h 51"/>
                  <a:gd name="T6" fmla="*/ 0 w 15"/>
                  <a:gd name="T7" fmla="*/ 0 h 51"/>
                  <a:gd name="T8" fmla="*/ 0 w 15"/>
                  <a:gd name="T9" fmla="*/ 50 h 51"/>
                  <a:gd name="T10" fmla="*/ 7 w 15"/>
                  <a:gd name="T11" fmla="*/ 50 h 51"/>
                  <a:gd name="T12" fmla="*/ 0 60000 65536"/>
                  <a:gd name="T13" fmla="*/ 0 60000 65536"/>
                  <a:gd name="T14" fmla="*/ 0 60000 65536"/>
                  <a:gd name="T15" fmla="*/ 0 60000 65536"/>
                  <a:gd name="T16" fmla="*/ 0 60000 65536"/>
                  <a:gd name="T17" fmla="*/ 0 60000 65536"/>
                  <a:gd name="T18" fmla="*/ 0 w 15"/>
                  <a:gd name="T19" fmla="*/ 0 h 51"/>
                  <a:gd name="T20" fmla="*/ 15 w 15"/>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15" h="51">
                    <a:moveTo>
                      <a:pt x="7" y="50"/>
                    </a:moveTo>
                    <a:lnTo>
                      <a:pt x="14" y="50"/>
                    </a:lnTo>
                    <a:lnTo>
                      <a:pt x="14" y="0"/>
                    </a:lnTo>
                    <a:lnTo>
                      <a:pt x="0" y="0"/>
                    </a:lnTo>
                    <a:lnTo>
                      <a:pt x="0" y="50"/>
                    </a:lnTo>
                    <a:lnTo>
                      <a:pt x="7" y="50"/>
                    </a:lnTo>
                  </a:path>
                </a:pathLst>
              </a:custGeom>
              <a:solidFill>
                <a:srgbClr val="000000"/>
              </a:solidFill>
              <a:ln w="9525" cap="rnd">
                <a:noFill/>
                <a:round/>
                <a:headEnd type="none" w="sm" len="sm"/>
                <a:tailEnd type="none" w="sm" len="sm"/>
              </a:ln>
            </p:spPr>
            <p:txBody>
              <a:bodyPr/>
              <a:lstStyle/>
              <a:p>
                <a:endParaRPr lang="en-US"/>
              </a:p>
            </p:txBody>
          </p:sp>
          <p:sp>
            <p:nvSpPr>
              <p:cNvPr id="3245" name="Freeform 36"/>
              <p:cNvSpPr>
                <a:spLocks/>
              </p:cNvSpPr>
              <p:nvPr/>
            </p:nvSpPr>
            <p:spPr bwMode="auto">
              <a:xfrm>
                <a:off x="2259" y="2988"/>
                <a:ext cx="16" cy="49"/>
              </a:xfrm>
              <a:custGeom>
                <a:avLst/>
                <a:gdLst>
                  <a:gd name="T0" fmla="*/ 7 w 16"/>
                  <a:gd name="T1" fmla="*/ 48 h 49"/>
                  <a:gd name="T2" fmla="*/ 15 w 16"/>
                  <a:gd name="T3" fmla="*/ 48 h 49"/>
                  <a:gd name="T4" fmla="*/ 15 w 16"/>
                  <a:gd name="T5" fmla="*/ 0 h 49"/>
                  <a:gd name="T6" fmla="*/ 0 w 16"/>
                  <a:gd name="T7" fmla="*/ 0 h 49"/>
                  <a:gd name="T8" fmla="*/ 0 w 16"/>
                  <a:gd name="T9" fmla="*/ 48 h 49"/>
                  <a:gd name="T10" fmla="*/ 7 w 16"/>
                  <a:gd name="T11" fmla="*/ 48 h 49"/>
                  <a:gd name="T12" fmla="*/ 0 60000 65536"/>
                  <a:gd name="T13" fmla="*/ 0 60000 65536"/>
                  <a:gd name="T14" fmla="*/ 0 60000 65536"/>
                  <a:gd name="T15" fmla="*/ 0 60000 65536"/>
                  <a:gd name="T16" fmla="*/ 0 60000 65536"/>
                  <a:gd name="T17" fmla="*/ 0 60000 65536"/>
                  <a:gd name="T18" fmla="*/ 0 w 16"/>
                  <a:gd name="T19" fmla="*/ 0 h 49"/>
                  <a:gd name="T20" fmla="*/ 16 w 16"/>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16" h="49">
                    <a:moveTo>
                      <a:pt x="7" y="48"/>
                    </a:moveTo>
                    <a:lnTo>
                      <a:pt x="15" y="48"/>
                    </a:lnTo>
                    <a:lnTo>
                      <a:pt x="15" y="0"/>
                    </a:lnTo>
                    <a:lnTo>
                      <a:pt x="0" y="0"/>
                    </a:lnTo>
                    <a:lnTo>
                      <a:pt x="0" y="48"/>
                    </a:lnTo>
                    <a:lnTo>
                      <a:pt x="7" y="48"/>
                    </a:lnTo>
                  </a:path>
                </a:pathLst>
              </a:custGeom>
              <a:solidFill>
                <a:srgbClr val="000000"/>
              </a:solidFill>
              <a:ln w="9525" cap="rnd">
                <a:noFill/>
                <a:round/>
                <a:headEnd type="none" w="sm" len="sm"/>
                <a:tailEnd type="none" w="sm" len="sm"/>
              </a:ln>
            </p:spPr>
            <p:txBody>
              <a:bodyPr/>
              <a:lstStyle/>
              <a:p>
                <a:endParaRPr lang="en-US"/>
              </a:p>
            </p:txBody>
          </p:sp>
          <p:sp>
            <p:nvSpPr>
              <p:cNvPr id="3246" name="Freeform 37"/>
              <p:cNvSpPr>
                <a:spLocks/>
              </p:cNvSpPr>
              <p:nvPr/>
            </p:nvSpPr>
            <p:spPr bwMode="auto">
              <a:xfrm>
                <a:off x="2275" y="2984"/>
                <a:ext cx="14" cy="48"/>
              </a:xfrm>
              <a:custGeom>
                <a:avLst/>
                <a:gdLst>
                  <a:gd name="T0" fmla="*/ 7 w 14"/>
                  <a:gd name="T1" fmla="*/ 47 h 48"/>
                  <a:gd name="T2" fmla="*/ 13 w 14"/>
                  <a:gd name="T3" fmla="*/ 47 h 48"/>
                  <a:gd name="T4" fmla="*/ 13 w 14"/>
                  <a:gd name="T5" fmla="*/ 0 h 48"/>
                  <a:gd name="T6" fmla="*/ 0 w 14"/>
                  <a:gd name="T7" fmla="*/ 0 h 48"/>
                  <a:gd name="T8" fmla="*/ 0 w 14"/>
                  <a:gd name="T9" fmla="*/ 47 h 48"/>
                  <a:gd name="T10" fmla="*/ 7 w 14"/>
                  <a:gd name="T11" fmla="*/ 47 h 48"/>
                  <a:gd name="T12" fmla="*/ 0 60000 65536"/>
                  <a:gd name="T13" fmla="*/ 0 60000 65536"/>
                  <a:gd name="T14" fmla="*/ 0 60000 65536"/>
                  <a:gd name="T15" fmla="*/ 0 60000 65536"/>
                  <a:gd name="T16" fmla="*/ 0 60000 65536"/>
                  <a:gd name="T17" fmla="*/ 0 60000 65536"/>
                  <a:gd name="T18" fmla="*/ 0 w 14"/>
                  <a:gd name="T19" fmla="*/ 0 h 48"/>
                  <a:gd name="T20" fmla="*/ 14 w 14"/>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14" h="48">
                    <a:moveTo>
                      <a:pt x="7" y="47"/>
                    </a:moveTo>
                    <a:lnTo>
                      <a:pt x="13" y="47"/>
                    </a:lnTo>
                    <a:lnTo>
                      <a:pt x="13" y="0"/>
                    </a:lnTo>
                    <a:lnTo>
                      <a:pt x="0" y="0"/>
                    </a:lnTo>
                    <a:lnTo>
                      <a:pt x="0" y="47"/>
                    </a:lnTo>
                    <a:lnTo>
                      <a:pt x="7" y="47"/>
                    </a:lnTo>
                  </a:path>
                </a:pathLst>
              </a:custGeom>
              <a:solidFill>
                <a:srgbClr val="000000"/>
              </a:solidFill>
              <a:ln w="9525" cap="rnd">
                <a:noFill/>
                <a:round/>
                <a:headEnd type="none" w="sm" len="sm"/>
                <a:tailEnd type="none" w="sm" len="sm"/>
              </a:ln>
            </p:spPr>
            <p:txBody>
              <a:bodyPr/>
              <a:lstStyle/>
              <a:p>
                <a:endParaRPr lang="en-US"/>
              </a:p>
            </p:txBody>
          </p:sp>
          <p:sp>
            <p:nvSpPr>
              <p:cNvPr id="3247" name="Freeform 38"/>
              <p:cNvSpPr>
                <a:spLocks/>
              </p:cNvSpPr>
              <p:nvPr/>
            </p:nvSpPr>
            <p:spPr bwMode="auto">
              <a:xfrm>
                <a:off x="2288" y="2980"/>
                <a:ext cx="16" cy="46"/>
              </a:xfrm>
              <a:custGeom>
                <a:avLst/>
                <a:gdLst>
                  <a:gd name="T0" fmla="*/ 7 w 16"/>
                  <a:gd name="T1" fmla="*/ 45 h 46"/>
                  <a:gd name="T2" fmla="*/ 15 w 16"/>
                  <a:gd name="T3" fmla="*/ 45 h 46"/>
                  <a:gd name="T4" fmla="*/ 15 w 16"/>
                  <a:gd name="T5" fmla="*/ 0 h 46"/>
                  <a:gd name="T6" fmla="*/ 0 w 16"/>
                  <a:gd name="T7" fmla="*/ 0 h 46"/>
                  <a:gd name="T8" fmla="*/ 0 w 16"/>
                  <a:gd name="T9" fmla="*/ 45 h 46"/>
                  <a:gd name="T10" fmla="*/ 7 w 16"/>
                  <a:gd name="T11" fmla="*/ 45 h 46"/>
                  <a:gd name="T12" fmla="*/ 0 60000 65536"/>
                  <a:gd name="T13" fmla="*/ 0 60000 65536"/>
                  <a:gd name="T14" fmla="*/ 0 60000 65536"/>
                  <a:gd name="T15" fmla="*/ 0 60000 65536"/>
                  <a:gd name="T16" fmla="*/ 0 60000 65536"/>
                  <a:gd name="T17" fmla="*/ 0 60000 65536"/>
                  <a:gd name="T18" fmla="*/ 0 w 16"/>
                  <a:gd name="T19" fmla="*/ 0 h 46"/>
                  <a:gd name="T20" fmla="*/ 16 w 16"/>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16" h="46">
                    <a:moveTo>
                      <a:pt x="7" y="45"/>
                    </a:moveTo>
                    <a:lnTo>
                      <a:pt x="15" y="45"/>
                    </a:lnTo>
                    <a:lnTo>
                      <a:pt x="15" y="0"/>
                    </a:lnTo>
                    <a:lnTo>
                      <a:pt x="0" y="0"/>
                    </a:lnTo>
                    <a:lnTo>
                      <a:pt x="0" y="45"/>
                    </a:lnTo>
                    <a:lnTo>
                      <a:pt x="7" y="45"/>
                    </a:lnTo>
                  </a:path>
                </a:pathLst>
              </a:custGeom>
              <a:solidFill>
                <a:srgbClr val="000000"/>
              </a:solidFill>
              <a:ln w="9525" cap="rnd">
                <a:noFill/>
                <a:round/>
                <a:headEnd type="none" w="sm" len="sm"/>
                <a:tailEnd type="none" w="sm" len="sm"/>
              </a:ln>
            </p:spPr>
            <p:txBody>
              <a:bodyPr/>
              <a:lstStyle/>
              <a:p>
                <a:endParaRPr lang="en-US"/>
              </a:p>
            </p:txBody>
          </p:sp>
          <p:sp>
            <p:nvSpPr>
              <p:cNvPr id="3248" name="Freeform 39"/>
              <p:cNvSpPr>
                <a:spLocks/>
              </p:cNvSpPr>
              <p:nvPr/>
            </p:nvSpPr>
            <p:spPr bwMode="auto">
              <a:xfrm>
                <a:off x="2305" y="2975"/>
                <a:ext cx="15" cy="45"/>
              </a:xfrm>
              <a:custGeom>
                <a:avLst/>
                <a:gdLst>
                  <a:gd name="T0" fmla="*/ 7 w 15"/>
                  <a:gd name="T1" fmla="*/ 44 h 45"/>
                  <a:gd name="T2" fmla="*/ 14 w 15"/>
                  <a:gd name="T3" fmla="*/ 44 h 45"/>
                  <a:gd name="T4" fmla="*/ 14 w 15"/>
                  <a:gd name="T5" fmla="*/ 0 h 45"/>
                  <a:gd name="T6" fmla="*/ 0 w 15"/>
                  <a:gd name="T7" fmla="*/ 0 h 45"/>
                  <a:gd name="T8" fmla="*/ 0 w 15"/>
                  <a:gd name="T9" fmla="*/ 44 h 45"/>
                  <a:gd name="T10" fmla="*/ 7 w 15"/>
                  <a:gd name="T11" fmla="*/ 44 h 45"/>
                  <a:gd name="T12" fmla="*/ 0 60000 65536"/>
                  <a:gd name="T13" fmla="*/ 0 60000 65536"/>
                  <a:gd name="T14" fmla="*/ 0 60000 65536"/>
                  <a:gd name="T15" fmla="*/ 0 60000 65536"/>
                  <a:gd name="T16" fmla="*/ 0 60000 65536"/>
                  <a:gd name="T17" fmla="*/ 0 60000 65536"/>
                  <a:gd name="T18" fmla="*/ 0 w 15"/>
                  <a:gd name="T19" fmla="*/ 0 h 45"/>
                  <a:gd name="T20" fmla="*/ 15 w 15"/>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15" h="45">
                    <a:moveTo>
                      <a:pt x="7" y="44"/>
                    </a:moveTo>
                    <a:lnTo>
                      <a:pt x="14" y="44"/>
                    </a:lnTo>
                    <a:lnTo>
                      <a:pt x="14" y="0"/>
                    </a:lnTo>
                    <a:lnTo>
                      <a:pt x="0" y="0"/>
                    </a:lnTo>
                    <a:lnTo>
                      <a:pt x="0" y="44"/>
                    </a:lnTo>
                    <a:lnTo>
                      <a:pt x="7" y="44"/>
                    </a:lnTo>
                  </a:path>
                </a:pathLst>
              </a:custGeom>
              <a:solidFill>
                <a:srgbClr val="000000"/>
              </a:solidFill>
              <a:ln w="9525" cap="rnd">
                <a:noFill/>
                <a:round/>
                <a:headEnd type="none" w="sm" len="sm"/>
                <a:tailEnd type="none" w="sm" len="sm"/>
              </a:ln>
            </p:spPr>
            <p:txBody>
              <a:bodyPr/>
              <a:lstStyle/>
              <a:p>
                <a:endParaRPr lang="en-US"/>
              </a:p>
            </p:txBody>
          </p:sp>
          <p:sp>
            <p:nvSpPr>
              <p:cNvPr id="3249" name="Freeform 40"/>
              <p:cNvSpPr>
                <a:spLocks/>
              </p:cNvSpPr>
              <p:nvPr/>
            </p:nvSpPr>
            <p:spPr bwMode="auto">
              <a:xfrm>
                <a:off x="2320" y="2972"/>
                <a:ext cx="14" cy="43"/>
              </a:xfrm>
              <a:custGeom>
                <a:avLst/>
                <a:gdLst>
                  <a:gd name="T0" fmla="*/ 6 w 14"/>
                  <a:gd name="T1" fmla="*/ 42 h 43"/>
                  <a:gd name="T2" fmla="*/ 13 w 14"/>
                  <a:gd name="T3" fmla="*/ 42 h 43"/>
                  <a:gd name="T4" fmla="*/ 13 w 14"/>
                  <a:gd name="T5" fmla="*/ 0 h 43"/>
                  <a:gd name="T6" fmla="*/ 0 w 14"/>
                  <a:gd name="T7" fmla="*/ 0 h 43"/>
                  <a:gd name="T8" fmla="*/ 0 w 14"/>
                  <a:gd name="T9" fmla="*/ 42 h 43"/>
                  <a:gd name="T10" fmla="*/ 6 w 14"/>
                  <a:gd name="T11" fmla="*/ 42 h 43"/>
                  <a:gd name="T12" fmla="*/ 0 60000 65536"/>
                  <a:gd name="T13" fmla="*/ 0 60000 65536"/>
                  <a:gd name="T14" fmla="*/ 0 60000 65536"/>
                  <a:gd name="T15" fmla="*/ 0 60000 65536"/>
                  <a:gd name="T16" fmla="*/ 0 60000 65536"/>
                  <a:gd name="T17" fmla="*/ 0 60000 65536"/>
                  <a:gd name="T18" fmla="*/ 0 w 14"/>
                  <a:gd name="T19" fmla="*/ 0 h 43"/>
                  <a:gd name="T20" fmla="*/ 14 w 14"/>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14" h="43">
                    <a:moveTo>
                      <a:pt x="6" y="42"/>
                    </a:moveTo>
                    <a:lnTo>
                      <a:pt x="13" y="42"/>
                    </a:lnTo>
                    <a:lnTo>
                      <a:pt x="13" y="0"/>
                    </a:lnTo>
                    <a:lnTo>
                      <a:pt x="0" y="0"/>
                    </a:lnTo>
                    <a:lnTo>
                      <a:pt x="0" y="42"/>
                    </a:lnTo>
                    <a:lnTo>
                      <a:pt x="6" y="42"/>
                    </a:lnTo>
                  </a:path>
                </a:pathLst>
              </a:custGeom>
              <a:solidFill>
                <a:srgbClr val="000000"/>
              </a:solidFill>
              <a:ln w="9525" cap="rnd">
                <a:noFill/>
                <a:round/>
                <a:headEnd type="none" w="sm" len="sm"/>
                <a:tailEnd type="none" w="sm" len="sm"/>
              </a:ln>
            </p:spPr>
            <p:txBody>
              <a:bodyPr/>
              <a:lstStyle/>
              <a:p>
                <a:endParaRPr lang="en-US"/>
              </a:p>
            </p:txBody>
          </p:sp>
          <p:sp>
            <p:nvSpPr>
              <p:cNvPr id="3250" name="Freeform 41"/>
              <p:cNvSpPr>
                <a:spLocks/>
              </p:cNvSpPr>
              <p:nvPr/>
            </p:nvSpPr>
            <p:spPr bwMode="auto">
              <a:xfrm>
                <a:off x="2336" y="2970"/>
                <a:ext cx="14" cy="40"/>
              </a:xfrm>
              <a:custGeom>
                <a:avLst/>
                <a:gdLst>
                  <a:gd name="T0" fmla="*/ 7 w 14"/>
                  <a:gd name="T1" fmla="*/ 39 h 40"/>
                  <a:gd name="T2" fmla="*/ 13 w 14"/>
                  <a:gd name="T3" fmla="*/ 39 h 40"/>
                  <a:gd name="T4" fmla="*/ 13 w 14"/>
                  <a:gd name="T5" fmla="*/ 0 h 40"/>
                  <a:gd name="T6" fmla="*/ 0 w 14"/>
                  <a:gd name="T7" fmla="*/ 0 h 40"/>
                  <a:gd name="T8" fmla="*/ 0 w 14"/>
                  <a:gd name="T9" fmla="*/ 39 h 40"/>
                  <a:gd name="T10" fmla="*/ 7 w 14"/>
                  <a:gd name="T11" fmla="*/ 39 h 40"/>
                  <a:gd name="T12" fmla="*/ 0 60000 65536"/>
                  <a:gd name="T13" fmla="*/ 0 60000 65536"/>
                  <a:gd name="T14" fmla="*/ 0 60000 65536"/>
                  <a:gd name="T15" fmla="*/ 0 60000 65536"/>
                  <a:gd name="T16" fmla="*/ 0 60000 65536"/>
                  <a:gd name="T17" fmla="*/ 0 60000 65536"/>
                  <a:gd name="T18" fmla="*/ 0 w 14"/>
                  <a:gd name="T19" fmla="*/ 0 h 40"/>
                  <a:gd name="T20" fmla="*/ 14 w 14"/>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14" h="40">
                    <a:moveTo>
                      <a:pt x="7" y="39"/>
                    </a:moveTo>
                    <a:lnTo>
                      <a:pt x="13" y="39"/>
                    </a:lnTo>
                    <a:lnTo>
                      <a:pt x="13" y="0"/>
                    </a:lnTo>
                    <a:lnTo>
                      <a:pt x="0" y="0"/>
                    </a:lnTo>
                    <a:lnTo>
                      <a:pt x="0" y="39"/>
                    </a:lnTo>
                    <a:lnTo>
                      <a:pt x="7" y="39"/>
                    </a:lnTo>
                  </a:path>
                </a:pathLst>
              </a:custGeom>
              <a:solidFill>
                <a:srgbClr val="000000"/>
              </a:solidFill>
              <a:ln w="9525" cap="rnd">
                <a:noFill/>
                <a:round/>
                <a:headEnd type="none" w="sm" len="sm"/>
                <a:tailEnd type="none" w="sm" len="sm"/>
              </a:ln>
            </p:spPr>
            <p:txBody>
              <a:bodyPr/>
              <a:lstStyle/>
              <a:p>
                <a:endParaRPr lang="en-US"/>
              </a:p>
            </p:txBody>
          </p:sp>
          <p:sp>
            <p:nvSpPr>
              <p:cNvPr id="3251" name="Freeform 42"/>
              <p:cNvSpPr>
                <a:spLocks/>
              </p:cNvSpPr>
              <p:nvPr/>
            </p:nvSpPr>
            <p:spPr bwMode="auto">
              <a:xfrm>
                <a:off x="2351" y="2966"/>
                <a:ext cx="15" cy="36"/>
              </a:xfrm>
              <a:custGeom>
                <a:avLst/>
                <a:gdLst>
                  <a:gd name="T0" fmla="*/ 7 w 15"/>
                  <a:gd name="T1" fmla="*/ 35 h 36"/>
                  <a:gd name="T2" fmla="*/ 14 w 15"/>
                  <a:gd name="T3" fmla="*/ 35 h 36"/>
                  <a:gd name="T4" fmla="*/ 14 w 15"/>
                  <a:gd name="T5" fmla="*/ 0 h 36"/>
                  <a:gd name="T6" fmla="*/ 0 w 15"/>
                  <a:gd name="T7" fmla="*/ 0 h 36"/>
                  <a:gd name="T8" fmla="*/ 0 w 15"/>
                  <a:gd name="T9" fmla="*/ 35 h 36"/>
                  <a:gd name="T10" fmla="*/ 7 w 15"/>
                  <a:gd name="T11" fmla="*/ 35 h 36"/>
                  <a:gd name="T12" fmla="*/ 0 60000 65536"/>
                  <a:gd name="T13" fmla="*/ 0 60000 65536"/>
                  <a:gd name="T14" fmla="*/ 0 60000 65536"/>
                  <a:gd name="T15" fmla="*/ 0 60000 65536"/>
                  <a:gd name="T16" fmla="*/ 0 60000 65536"/>
                  <a:gd name="T17" fmla="*/ 0 60000 65536"/>
                  <a:gd name="T18" fmla="*/ 0 w 15"/>
                  <a:gd name="T19" fmla="*/ 0 h 36"/>
                  <a:gd name="T20" fmla="*/ 15 w 15"/>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15" h="36">
                    <a:moveTo>
                      <a:pt x="7" y="35"/>
                    </a:moveTo>
                    <a:lnTo>
                      <a:pt x="14" y="35"/>
                    </a:lnTo>
                    <a:lnTo>
                      <a:pt x="14" y="0"/>
                    </a:lnTo>
                    <a:lnTo>
                      <a:pt x="0" y="0"/>
                    </a:lnTo>
                    <a:lnTo>
                      <a:pt x="0" y="35"/>
                    </a:lnTo>
                    <a:lnTo>
                      <a:pt x="7" y="35"/>
                    </a:lnTo>
                  </a:path>
                </a:pathLst>
              </a:custGeom>
              <a:solidFill>
                <a:srgbClr val="000000"/>
              </a:solidFill>
              <a:ln w="9525" cap="rnd">
                <a:noFill/>
                <a:round/>
                <a:headEnd type="none" w="sm" len="sm"/>
                <a:tailEnd type="none" w="sm" len="sm"/>
              </a:ln>
            </p:spPr>
            <p:txBody>
              <a:bodyPr/>
              <a:lstStyle/>
              <a:p>
                <a:endParaRPr lang="en-US"/>
              </a:p>
            </p:txBody>
          </p:sp>
          <p:sp>
            <p:nvSpPr>
              <p:cNvPr id="3252" name="Freeform 43"/>
              <p:cNvSpPr>
                <a:spLocks/>
              </p:cNvSpPr>
              <p:nvPr/>
            </p:nvSpPr>
            <p:spPr bwMode="auto">
              <a:xfrm>
                <a:off x="2365" y="2959"/>
                <a:ext cx="15" cy="38"/>
              </a:xfrm>
              <a:custGeom>
                <a:avLst/>
                <a:gdLst>
                  <a:gd name="T0" fmla="*/ 7 w 15"/>
                  <a:gd name="T1" fmla="*/ 37 h 38"/>
                  <a:gd name="T2" fmla="*/ 14 w 15"/>
                  <a:gd name="T3" fmla="*/ 37 h 38"/>
                  <a:gd name="T4" fmla="*/ 14 w 15"/>
                  <a:gd name="T5" fmla="*/ 0 h 38"/>
                  <a:gd name="T6" fmla="*/ 0 w 15"/>
                  <a:gd name="T7" fmla="*/ 0 h 38"/>
                  <a:gd name="T8" fmla="*/ 0 w 15"/>
                  <a:gd name="T9" fmla="*/ 37 h 38"/>
                  <a:gd name="T10" fmla="*/ 7 w 15"/>
                  <a:gd name="T11" fmla="*/ 37 h 38"/>
                  <a:gd name="T12" fmla="*/ 0 60000 65536"/>
                  <a:gd name="T13" fmla="*/ 0 60000 65536"/>
                  <a:gd name="T14" fmla="*/ 0 60000 65536"/>
                  <a:gd name="T15" fmla="*/ 0 60000 65536"/>
                  <a:gd name="T16" fmla="*/ 0 60000 65536"/>
                  <a:gd name="T17" fmla="*/ 0 60000 65536"/>
                  <a:gd name="T18" fmla="*/ 0 w 15"/>
                  <a:gd name="T19" fmla="*/ 0 h 38"/>
                  <a:gd name="T20" fmla="*/ 15 w 15"/>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15" h="38">
                    <a:moveTo>
                      <a:pt x="7" y="37"/>
                    </a:moveTo>
                    <a:lnTo>
                      <a:pt x="14" y="37"/>
                    </a:lnTo>
                    <a:lnTo>
                      <a:pt x="14" y="0"/>
                    </a:lnTo>
                    <a:lnTo>
                      <a:pt x="0" y="0"/>
                    </a:lnTo>
                    <a:lnTo>
                      <a:pt x="0" y="37"/>
                    </a:lnTo>
                    <a:lnTo>
                      <a:pt x="7" y="37"/>
                    </a:lnTo>
                  </a:path>
                </a:pathLst>
              </a:custGeom>
              <a:solidFill>
                <a:srgbClr val="000000"/>
              </a:solidFill>
              <a:ln w="9525" cap="rnd">
                <a:noFill/>
                <a:round/>
                <a:headEnd type="none" w="sm" len="sm"/>
                <a:tailEnd type="none" w="sm" len="sm"/>
              </a:ln>
            </p:spPr>
            <p:txBody>
              <a:bodyPr/>
              <a:lstStyle/>
              <a:p>
                <a:endParaRPr lang="en-US"/>
              </a:p>
            </p:txBody>
          </p:sp>
          <p:sp>
            <p:nvSpPr>
              <p:cNvPr id="3253" name="Freeform 44"/>
              <p:cNvSpPr>
                <a:spLocks/>
              </p:cNvSpPr>
              <p:nvPr/>
            </p:nvSpPr>
            <p:spPr bwMode="auto">
              <a:xfrm>
                <a:off x="2381" y="2957"/>
                <a:ext cx="15" cy="36"/>
              </a:xfrm>
              <a:custGeom>
                <a:avLst/>
                <a:gdLst>
                  <a:gd name="T0" fmla="*/ 7 w 15"/>
                  <a:gd name="T1" fmla="*/ 35 h 36"/>
                  <a:gd name="T2" fmla="*/ 14 w 15"/>
                  <a:gd name="T3" fmla="*/ 35 h 36"/>
                  <a:gd name="T4" fmla="*/ 14 w 15"/>
                  <a:gd name="T5" fmla="*/ 0 h 36"/>
                  <a:gd name="T6" fmla="*/ 0 w 15"/>
                  <a:gd name="T7" fmla="*/ 0 h 36"/>
                  <a:gd name="T8" fmla="*/ 0 w 15"/>
                  <a:gd name="T9" fmla="*/ 35 h 36"/>
                  <a:gd name="T10" fmla="*/ 7 w 15"/>
                  <a:gd name="T11" fmla="*/ 35 h 36"/>
                  <a:gd name="T12" fmla="*/ 0 60000 65536"/>
                  <a:gd name="T13" fmla="*/ 0 60000 65536"/>
                  <a:gd name="T14" fmla="*/ 0 60000 65536"/>
                  <a:gd name="T15" fmla="*/ 0 60000 65536"/>
                  <a:gd name="T16" fmla="*/ 0 60000 65536"/>
                  <a:gd name="T17" fmla="*/ 0 60000 65536"/>
                  <a:gd name="T18" fmla="*/ 0 w 15"/>
                  <a:gd name="T19" fmla="*/ 0 h 36"/>
                  <a:gd name="T20" fmla="*/ 15 w 15"/>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15" h="36">
                    <a:moveTo>
                      <a:pt x="7" y="35"/>
                    </a:moveTo>
                    <a:lnTo>
                      <a:pt x="14" y="35"/>
                    </a:lnTo>
                    <a:lnTo>
                      <a:pt x="14" y="0"/>
                    </a:lnTo>
                    <a:lnTo>
                      <a:pt x="0" y="0"/>
                    </a:lnTo>
                    <a:lnTo>
                      <a:pt x="0" y="35"/>
                    </a:lnTo>
                    <a:lnTo>
                      <a:pt x="7" y="35"/>
                    </a:lnTo>
                  </a:path>
                </a:pathLst>
              </a:custGeom>
              <a:solidFill>
                <a:srgbClr val="000000"/>
              </a:solidFill>
              <a:ln w="9525" cap="rnd">
                <a:noFill/>
                <a:round/>
                <a:headEnd type="none" w="sm" len="sm"/>
                <a:tailEnd type="none" w="sm" len="sm"/>
              </a:ln>
            </p:spPr>
            <p:txBody>
              <a:bodyPr/>
              <a:lstStyle/>
              <a:p>
                <a:endParaRPr lang="en-US"/>
              </a:p>
            </p:txBody>
          </p:sp>
          <p:sp>
            <p:nvSpPr>
              <p:cNvPr id="3254" name="Freeform 45"/>
              <p:cNvSpPr>
                <a:spLocks/>
              </p:cNvSpPr>
              <p:nvPr/>
            </p:nvSpPr>
            <p:spPr bwMode="auto">
              <a:xfrm>
                <a:off x="2396" y="2952"/>
                <a:ext cx="15" cy="33"/>
              </a:xfrm>
              <a:custGeom>
                <a:avLst/>
                <a:gdLst>
                  <a:gd name="T0" fmla="*/ 7 w 15"/>
                  <a:gd name="T1" fmla="*/ 32 h 33"/>
                  <a:gd name="T2" fmla="*/ 14 w 15"/>
                  <a:gd name="T3" fmla="*/ 32 h 33"/>
                  <a:gd name="T4" fmla="*/ 14 w 15"/>
                  <a:gd name="T5" fmla="*/ 0 h 33"/>
                  <a:gd name="T6" fmla="*/ 0 w 15"/>
                  <a:gd name="T7" fmla="*/ 0 h 33"/>
                  <a:gd name="T8" fmla="*/ 0 w 15"/>
                  <a:gd name="T9" fmla="*/ 32 h 33"/>
                  <a:gd name="T10" fmla="*/ 7 w 15"/>
                  <a:gd name="T11" fmla="*/ 32 h 33"/>
                  <a:gd name="T12" fmla="*/ 0 60000 65536"/>
                  <a:gd name="T13" fmla="*/ 0 60000 65536"/>
                  <a:gd name="T14" fmla="*/ 0 60000 65536"/>
                  <a:gd name="T15" fmla="*/ 0 60000 65536"/>
                  <a:gd name="T16" fmla="*/ 0 60000 65536"/>
                  <a:gd name="T17" fmla="*/ 0 60000 65536"/>
                  <a:gd name="T18" fmla="*/ 0 w 15"/>
                  <a:gd name="T19" fmla="*/ 0 h 33"/>
                  <a:gd name="T20" fmla="*/ 15 w 15"/>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15" h="33">
                    <a:moveTo>
                      <a:pt x="7" y="32"/>
                    </a:moveTo>
                    <a:lnTo>
                      <a:pt x="14" y="32"/>
                    </a:lnTo>
                    <a:lnTo>
                      <a:pt x="14" y="0"/>
                    </a:lnTo>
                    <a:lnTo>
                      <a:pt x="0" y="0"/>
                    </a:lnTo>
                    <a:lnTo>
                      <a:pt x="0" y="32"/>
                    </a:lnTo>
                    <a:lnTo>
                      <a:pt x="7" y="32"/>
                    </a:lnTo>
                  </a:path>
                </a:pathLst>
              </a:custGeom>
              <a:solidFill>
                <a:srgbClr val="000000"/>
              </a:solidFill>
              <a:ln w="9525" cap="rnd">
                <a:noFill/>
                <a:round/>
                <a:headEnd type="none" w="sm" len="sm"/>
                <a:tailEnd type="none" w="sm" len="sm"/>
              </a:ln>
            </p:spPr>
            <p:txBody>
              <a:bodyPr/>
              <a:lstStyle/>
              <a:p>
                <a:endParaRPr lang="en-US"/>
              </a:p>
            </p:txBody>
          </p:sp>
          <p:sp>
            <p:nvSpPr>
              <p:cNvPr id="3255" name="Freeform 46"/>
              <p:cNvSpPr>
                <a:spLocks/>
              </p:cNvSpPr>
              <p:nvPr/>
            </p:nvSpPr>
            <p:spPr bwMode="auto">
              <a:xfrm>
                <a:off x="2412" y="2947"/>
                <a:ext cx="16" cy="33"/>
              </a:xfrm>
              <a:custGeom>
                <a:avLst/>
                <a:gdLst>
                  <a:gd name="T0" fmla="*/ 7 w 16"/>
                  <a:gd name="T1" fmla="*/ 32 h 33"/>
                  <a:gd name="T2" fmla="*/ 15 w 16"/>
                  <a:gd name="T3" fmla="*/ 32 h 33"/>
                  <a:gd name="T4" fmla="*/ 15 w 16"/>
                  <a:gd name="T5" fmla="*/ 0 h 33"/>
                  <a:gd name="T6" fmla="*/ 0 w 16"/>
                  <a:gd name="T7" fmla="*/ 0 h 33"/>
                  <a:gd name="T8" fmla="*/ 0 w 16"/>
                  <a:gd name="T9" fmla="*/ 32 h 33"/>
                  <a:gd name="T10" fmla="*/ 7 w 16"/>
                  <a:gd name="T11" fmla="*/ 32 h 33"/>
                  <a:gd name="T12" fmla="*/ 0 60000 65536"/>
                  <a:gd name="T13" fmla="*/ 0 60000 65536"/>
                  <a:gd name="T14" fmla="*/ 0 60000 65536"/>
                  <a:gd name="T15" fmla="*/ 0 60000 65536"/>
                  <a:gd name="T16" fmla="*/ 0 60000 65536"/>
                  <a:gd name="T17" fmla="*/ 0 60000 65536"/>
                  <a:gd name="T18" fmla="*/ 0 w 16"/>
                  <a:gd name="T19" fmla="*/ 0 h 33"/>
                  <a:gd name="T20" fmla="*/ 16 w 16"/>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16" h="33">
                    <a:moveTo>
                      <a:pt x="7" y="32"/>
                    </a:moveTo>
                    <a:lnTo>
                      <a:pt x="15" y="32"/>
                    </a:lnTo>
                    <a:lnTo>
                      <a:pt x="15" y="0"/>
                    </a:lnTo>
                    <a:lnTo>
                      <a:pt x="0" y="0"/>
                    </a:lnTo>
                    <a:lnTo>
                      <a:pt x="0" y="32"/>
                    </a:lnTo>
                    <a:lnTo>
                      <a:pt x="7" y="32"/>
                    </a:lnTo>
                  </a:path>
                </a:pathLst>
              </a:custGeom>
              <a:solidFill>
                <a:srgbClr val="000000"/>
              </a:solidFill>
              <a:ln w="9525" cap="rnd">
                <a:noFill/>
                <a:round/>
                <a:headEnd type="none" w="sm" len="sm"/>
                <a:tailEnd type="none" w="sm" len="sm"/>
              </a:ln>
            </p:spPr>
            <p:txBody>
              <a:bodyPr/>
              <a:lstStyle/>
              <a:p>
                <a:endParaRPr lang="en-US"/>
              </a:p>
            </p:txBody>
          </p:sp>
          <p:sp>
            <p:nvSpPr>
              <p:cNvPr id="3256" name="Freeform 47"/>
              <p:cNvSpPr>
                <a:spLocks/>
              </p:cNvSpPr>
              <p:nvPr/>
            </p:nvSpPr>
            <p:spPr bwMode="auto">
              <a:xfrm>
                <a:off x="2428" y="2945"/>
                <a:ext cx="14" cy="28"/>
              </a:xfrm>
              <a:custGeom>
                <a:avLst/>
                <a:gdLst>
                  <a:gd name="T0" fmla="*/ 7 w 14"/>
                  <a:gd name="T1" fmla="*/ 27 h 28"/>
                  <a:gd name="T2" fmla="*/ 13 w 14"/>
                  <a:gd name="T3" fmla="*/ 27 h 28"/>
                  <a:gd name="T4" fmla="*/ 13 w 14"/>
                  <a:gd name="T5" fmla="*/ 0 h 28"/>
                  <a:gd name="T6" fmla="*/ 0 w 14"/>
                  <a:gd name="T7" fmla="*/ 0 h 28"/>
                  <a:gd name="T8" fmla="*/ 0 w 14"/>
                  <a:gd name="T9" fmla="*/ 27 h 28"/>
                  <a:gd name="T10" fmla="*/ 7 w 14"/>
                  <a:gd name="T11" fmla="*/ 27 h 28"/>
                  <a:gd name="T12" fmla="*/ 0 60000 65536"/>
                  <a:gd name="T13" fmla="*/ 0 60000 65536"/>
                  <a:gd name="T14" fmla="*/ 0 60000 65536"/>
                  <a:gd name="T15" fmla="*/ 0 60000 65536"/>
                  <a:gd name="T16" fmla="*/ 0 60000 65536"/>
                  <a:gd name="T17" fmla="*/ 0 60000 65536"/>
                  <a:gd name="T18" fmla="*/ 0 w 14"/>
                  <a:gd name="T19" fmla="*/ 0 h 28"/>
                  <a:gd name="T20" fmla="*/ 14 w 14"/>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14" h="28">
                    <a:moveTo>
                      <a:pt x="7" y="27"/>
                    </a:moveTo>
                    <a:lnTo>
                      <a:pt x="13" y="27"/>
                    </a:lnTo>
                    <a:lnTo>
                      <a:pt x="13" y="0"/>
                    </a:lnTo>
                    <a:lnTo>
                      <a:pt x="0" y="0"/>
                    </a:lnTo>
                    <a:lnTo>
                      <a:pt x="0" y="27"/>
                    </a:lnTo>
                    <a:lnTo>
                      <a:pt x="7" y="27"/>
                    </a:lnTo>
                  </a:path>
                </a:pathLst>
              </a:custGeom>
              <a:solidFill>
                <a:srgbClr val="000000"/>
              </a:solidFill>
              <a:ln w="9525" cap="rnd">
                <a:noFill/>
                <a:round/>
                <a:headEnd type="none" w="sm" len="sm"/>
                <a:tailEnd type="none" w="sm" len="sm"/>
              </a:ln>
            </p:spPr>
            <p:txBody>
              <a:bodyPr/>
              <a:lstStyle/>
              <a:p>
                <a:endParaRPr lang="en-US"/>
              </a:p>
            </p:txBody>
          </p:sp>
          <p:sp>
            <p:nvSpPr>
              <p:cNvPr id="3257" name="Freeform 48"/>
              <p:cNvSpPr>
                <a:spLocks/>
              </p:cNvSpPr>
              <p:nvPr/>
            </p:nvSpPr>
            <p:spPr bwMode="auto">
              <a:xfrm>
                <a:off x="2441" y="2937"/>
                <a:ext cx="15" cy="31"/>
              </a:xfrm>
              <a:custGeom>
                <a:avLst/>
                <a:gdLst>
                  <a:gd name="T0" fmla="*/ 7 w 15"/>
                  <a:gd name="T1" fmla="*/ 30 h 31"/>
                  <a:gd name="T2" fmla="*/ 14 w 15"/>
                  <a:gd name="T3" fmla="*/ 30 h 31"/>
                  <a:gd name="T4" fmla="*/ 14 w 15"/>
                  <a:gd name="T5" fmla="*/ 0 h 31"/>
                  <a:gd name="T6" fmla="*/ 0 w 15"/>
                  <a:gd name="T7" fmla="*/ 0 h 31"/>
                  <a:gd name="T8" fmla="*/ 0 w 15"/>
                  <a:gd name="T9" fmla="*/ 30 h 31"/>
                  <a:gd name="T10" fmla="*/ 7 w 15"/>
                  <a:gd name="T11" fmla="*/ 30 h 31"/>
                  <a:gd name="T12" fmla="*/ 0 60000 65536"/>
                  <a:gd name="T13" fmla="*/ 0 60000 65536"/>
                  <a:gd name="T14" fmla="*/ 0 60000 65536"/>
                  <a:gd name="T15" fmla="*/ 0 60000 65536"/>
                  <a:gd name="T16" fmla="*/ 0 60000 65536"/>
                  <a:gd name="T17" fmla="*/ 0 60000 65536"/>
                  <a:gd name="T18" fmla="*/ 0 w 15"/>
                  <a:gd name="T19" fmla="*/ 0 h 31"/>
                  <a:gd name="T20" fmla="*/ 15 w 15"/>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15" h="31">
                    <a:moveTo>
                      <a:pt x="7" y="30"/>
                    </a:moveTo>
                    <a:lnTo>
                      <a:pt x="14" y="30"/>
                    </a:lnTo>
                    <a:lnTo>
                      <a:pt x="14" y="0"/>
                    </a:lnTo>
                    <a:lnTo>
                      <a:pt x="0" y="0"/>
                    </a:lnTo>
                    <a:lnTo>
                      <a:pt x="0" y="30"/>
                    </a:lnTo>
                    <a:lnTo>
                      <a:pt x="7" y="30"/>
                    </a:lnTo>
                  </a:path>
                </a:pathLst>
              </a:custGeom>
              <a:solidFill>
                <a:srgbClr val="000000"/>
              </a:solidFill>
              <a:ln w="9525" cap="rnd">
                <a:noFill/>
                <a:round/>
                <a:headEnd type="none" w="sm" len="sm"/>
                <a:tailEnd type="none" w="sm" len="sm"/>
              </a:ln>
            </p:spPr>
            <p:txBody>
              <a:bodyPr/>
              <a:lstStyle/>
              <a:p>
                <a:endParaRPr lang="en-US"/>
              </a:p>
            </p:txBody>
          </p:sp>
          <p:sp>
            <p:nvSpPr>
              <p:cNvPr id="3258" name="Freeform 49"/>
              <p:cNvSpPr>
                <a:spLocks/>
              </p:cNvSpPr>
              <p:nvPr/>
            </p:nvSpPr>
            <p:spPr bwMode="auto">
              <a:xfrm>
                <a:off x="962" y="3120"/>
                <a:ext cx="16" cy="265"/>
              </a:xfrm>
              <a:custGeom>
                <a:avLst/>
                <a:gdLst>
                  <a:gd name="T0" fmla="*/ 7 w 16"/>
                  <a:gd name="T1" fmla="*/ 264 h 265"/>
                  <a:gd name="T2" fmla="*/ 15 w 16"/>
                  <a:gd name="T3" fmla="*/ 264 h 265"/>
                  <a:gd name="T4" fmla="*/ 15 w 16"/>
                  <a:gd name="T5" fmla="*/ 0 h 265"/>
                  <a:gd name="T6" fmla="*/ 0 w 16"/>
                  <a:gd name="T7" fmla="*/ 0 h 265"/>
                  <a:gd name="T8" fmla="*/ 0 w 16"/>
                  <a:gd name="T9" fmla="*/ 264 h 265"/>
                  <a:gd name="T10" fmla="*/ 7 w 16"/>
                  <a:gd name="T11" fmla="*/ 264 h 265"/>
                  <a:gd name="T12" fmla="*/ 0 60000 65536"/>
                  <a:gd name="T13" fmla="*/ 0 60000 65536"/>
                  <a:gd name="T14" fmla="*/ 0 60000 65536"/>
                  <a:gd name="T15" fmla="*/ 0 60000 65536"/>
                  <a:gd name="T16" fmla="*/ 0 60000 65536"/>
                  <a:gd name="T17" fmla="*/ 0 60000 65536"/>
                  <a:gd name="T18" fmla="*/ 0 w 16"/>
                  <a:gd name="T19" fmla="*/ 0 h 265"/>
                  <a:gd name="T20" fmla="*/ 16 w 16"/>
                  <a:gd name="T21" fmla="*/ 265 h 265"/>
                </a:gdLst>
                <a:ahLst/>
                <a:cxnLst>
                  <a:cxn ang="T12">
                    <a:pos x="T0" y="T1"/>
                  </a:cxn>
                  <a:cxn ang="T13">
                    <a:pos x="T2" y="T3"/>
                  </a:cxn>
                  <a:cxn ang="T14">
                    <a:pos x="T4" y="T5"/>
                  </a:cxn>
                  <a:cxn ang="T15">
                    <a:pos x="T6" y="T7"/>
                  </a:cxn>
                  <a:cxn ang="T16">
                    <a:pos x="T8" y="T9"/>
                  </a:cxn>
                  <a:cxn ang="T17">
                    <a:pos x="T10" y="T11"/>
                  </a:cxn>
                </a:cxnLst>
                <a:rect l="T18" t="T19" r="T20" b="T21"/>
                <a:pathLst>
                  <a:path w="16" h="265">
                    <a:moveTo>
                      <a:pt x="7" y="264"/>
                    </a:moveTo>
                    <a:lnTo>
                      <a:pt x="15" y="264"/>
                    </a:lnTo>
                    <a:lnTo>
                      <a:pt x="15" y="0"/>
                    </a:lnTo>
                    <a:lnTo>
                      <a:pt x="0" y="0"/>
                    </a:lnTo>
                    <a:lnTo>
                      <a:pt x="0" y="264"/>
                    </a:lnTo>
                    <a:lnTo>
                      <a:pt x="7" y="264"/>
                    </a:lnTo>
                  </a:path>
                </a:pathLst>
              </a:custGeom>
              <a:solidFill>
                <a:srgbClr val="000000"/>
              </a:solidFill>
              <a:ln w="9525" cap="rnd">
                <a:noFill/>
                <a:round/>
                <a:headEnd type="none" w="sm" len="sm"/>
                <a:tailEnd type="none" w="sm" len="sm"/>
              </a:ln>
            </p:spPr>
            <p:txBody>
              <a:bodyPr/>
              <a:lstStyle/>
              <a:p>
                <a:endParaRPr lang="en-US"/>
              </a:p>
            </p:txBody>
          </p:sp>
          <p:sp>
            <p:nvSpPr>
              <p:cNvPr id="3259" name="Freeform 50"/>
              <p:cNvSpPr>
                <a:spLocks/>
              </p:cNvSpPr>
              <p:nvPr/>
            </p:nvSpPr>
            <p:spPr bwMode="auto">
              <a:xfrm>
                <a:off x="1453" y="3106"/>
                <a:ext cx="15" cy="180"/>
              </a:xfrm>
              <a:custGeom>
                <a:avLst/>
                <a:gdLst>
                  <a:gd name="T0" fmla="*/ 7 w 15"/>
                  <a:gd name="T1" fmla="*/ 179 h 180"/>
                  <a:gd name="T2" fmla="*/ 14 w 15"/>
                  <a:gd name="T3" fmla="*/ 179 h 180"/>
                  <a:gd name="T4" fmla="*/ 14 w 15"/>
                  <a:gd name="T5" fmla="*/ 0 h 180"/>
                  <a:gd name="T6" fmla="*/ 0 w 15"/>
                  <a:gd name="T7" fmla="*/ 0 h 180"/>
                  <a:gd name="T8" fmla="*/ 0 w 15"/>
                  <a:gd name="T9" fmla="*/ 179 h 180"/>
                  <a:gd name="T10" fmla="*/ 7 w 15"/>
                  <a:gd name="T11" fmla="*/ 179 h 180"/>
                  <a:gd name="T12" fmla="*/ 0 60000 65536"/>
                  <a:gd name="T13" fmla="*/ 0 60000 65536"/>
                  <a:gd name="T14" fmla="*/ 0 60000 65536"/>
                  <a:gd name="T15" fmla="*/ 0 60000 65536"/>
                  <a:gd name="T16" fmla="*/ 0 60000 65536"/>
                  <a:gd name="T17" fmla="*/ 0 60000 65536"/>
                  <a:gd name="T18" fmla="*/ 0 w 15"/>
                  <a:gd name="T19" fmla="*/ 0 h 180"/>
                  <a:gd name="T20" fmla="*/ 15 w 15"/>
                  <a:gd name="T21" fmla="*/ 180 h 180"/>
                </a:gdLst>
                <a:ahLst/>
                <a:cxnLst>
                  <a:cxn ang="T12">
                    <a:pos x="T0" y="T1"/>
                  </a:cxn>
                  <a:cxn ang="T13">
                    <a:pos x="T2" y="T3"/>
                  </a:cxn>
                  <a:cxn ang="T14">
                    <a:pos x="T4" y="T5"/>
                  </a:cxn>
                  <a:cxn ang="T15">
                    <a:pos x="T6" y="T7"/>
                  </a:cxn>
                  <a:cxn ang="T16">
                    <a:pos x="T8" y="T9"/>
                  </a:cxn>
                  <a:cxn ang="T17">
                    <a:pos x="T10" y="T11"/>
                  </a:cxn>
                </a:cxnLst>
                <a:rect l="T18" t="T19" r="T20" b="T21"/>
                <a:pathLst>
                  <a:path w="15" h="180">
                    <a:moveTo>
                      <a:pt x="7" y="179"/>
                    </a:moveTo>
                    <a:lnTo>
                      <a:pt x="14" y="179"/>
                    </a:lnTo>
                    <a:lnTo>
                      <a:pt x="14" y="0"/>
                    </a:lnTo>
                    <a:lnTo>
                      <a:pt x="0" y="0"/>
                    </a:lnTo>
                    <a:lnTo>
                      <a:pt x="0" y="179"/>
                    </a:lnTo>
                    <a:lnTo>
                      <a:pt x="7" y="179"/>
                    </a:lnTo>
                  </a:path>
                </a:pathLst>
              </a:custGeom>
              <a:solidFill>
                <a:srgbClr val="000000"/>
              </a:solidFill>
              <a:ln w="9525" cap="rnd">
                <a:noFill/>
                <a:round/>
                <a:headEnd type="none" w="sm" len="sm"/>
                <a:tailEnd type="none" w="sm" len="sm"/>
              </a:ln>
            </p:spPr>
            <p:txBody>
              <a:bodyPr/>
              <a:lstStyle/>
              <a:p>
                <a:endParaRPr lang="en-US"/>
              </a:p>
            </p:txBody>
          </p:sp>
          <p:sp>
            <p:nvSpPr>
              <p:cNvPr id="3260" name="Freeform 51"/>
              <p:cNvSpPr>
                <a:spLocks/>
              </p:cNvSpPr>
              <p:nvPr/>
            </p:nvSpPr>
            <p:spPr bwMode="auto">
              <a:xfrm>
                <a:off x="1178" y="3120"/>
                <a:ext cx="15" cy="224"/>
              </a:xfrm>
              <a:custGeom>
                <a:avLst/>
                <a:gdLst>
                  <a:gd name="T0" fmla="*/ 7 w 15"/>
                  <a:gd name="T1" fmla="*/ 223 h 224"/>
                  <a:gd name="T2" fmla="*/ 14 w 15"/>
                  <a:gd name="T3" fmla="*/ 223 h 224"/>
                  <a:gd name="T4" fmla="*/ 14 w 15"/>
                  <a:gd name="T5" fmla="*/ 0 h 224"/>
                  <a:gd name="T6" fmla="*/ 0 w 15"/>
                  <a:gd name="T7" fmla="*/ 0 h 224"/>
                  <a:gd name="T8" fmla="*/ 0 w 15"/>
                  <a:gd name="T9" fmla="*/ 223 h 224"/>
                  <a:gd name="T10" fmla="*/ 7 w 15"/>
                  <a:gd name="T11" fmla="*/ 223 h 224"/>
                  <a:gd name="T12" fmla="*/ 0 60000 65536"/>
                  <a:gd name="T13" fmla="*/ 0 60000 65536"/>
                  <a:gd name="T14" fmla="*/ 0 60000 65536"/>
                  <a:gd name="T15" fmla="*/ 0 60000 65536"/>
                  <a:gd name="T16" fmla="*/ 0 60000 65536"/>
                  <a:gd name="T17" fmla="*/ 0 60000 65536"/>
                  <a:gd name="T18" fmla="*/ 0 w 15"/>
                  <a:gd name="T19" fmla="*/ 0 h 224"/>
                  <a:gd name="T20" fmla="*/ 15 w 15"/>
                  <a:gd name="T21" fmla="*/ 224 h 224"/>
                </a:gdLst>
                <a:ahLst/>
                <a:cxnLst>
                  <a:cxn ang="T12">
                    <a:pos x="T0" y="T1"/>
                  </a:cxn>
                  <a:cxn ang="T13">
                    <a:pos x="T2" y="T3"/>
                  </a:cxn>
                  <a:cxn ang="T14">
                    <a:pos x="T4" y="T5"/>
                  </a:cxn>
                  <a:cxn ang="T15">
                    <a:pos x="T6" y="T7"/>
                  </a:cxn>
                  <a:cxn ang="T16">
                    <a:pos x="T8" y="T9"/>
                  </a:cxn>
                  <a:cxn ang="T17">
                    <a:pos x="T10" y="T11"/>
                  </a:cxn>
                </a:cxnLst>
                <a:rect l="T18" t="T19" r="T20" b="T21"/>
                <a:pathLst>
                  <a:path w="15" h="224">
                    <a:moveTo>
                      <a:pt x="7" y="223"/>
                    </a:moveTo>
                    <a:lnTo>
                      <a:pt x="14" y="223"/>
                    </a:lnTo>
                    <a:lnTo>
                      <a:pt x="14" y="0"/>
                    </a:lnTo>
                    <a:lnTo>
                      <a:pt x="0" y="0"/>
                    </a:lnTo>
                    <a:lnTo>
                      <a:pt x="0" y="223"/>
                    </a:lnTo>
                    <a:lnTo>
                      <a:pt x="7" y="223"/>
                    </a:lnTo>
                  </a:path>
                </a:pathLst>
              </a:custGeom>
              <a:solidFill>
                <a:srgbClr val="000000"/>
              </a:solidFill>
              <a:ln w="9525" cap="rnd">
                <a:noFill/>
                <a:round/>
                <a:headEnd type="none" w="sm" len="sm"/>
                <a:tailEnd type="none" w="sm" len="sm"/>
              </a:ln>
            </p:spPr>
            <p:txBody>
              <a:bodyPr/>
              <a:lstStyle/>
              <a:p>
                <a:endParaRPr lang="en-US"/>
              </a:p>
            </p:txBody>
          </p:sp>
          <p:sp>
            <p:nvSpPr>
              <p:cNvPr id="3261" name="Freeform 52"/>
              <p:cNvSpPr>
                <a:spLocks/>
              </p:cNvSpPr>
              <p:nvPr/>
            </p:nvSpPr>
            <p:spPr bwMode="auto">
              <a:xfrm>
                <a:off x="1256" y="3119"/>
                <a:ext cx="15" cy="212"/>
              </a:xfrm>
              <a:custGeom>
                <a:avLst/>
                <a:gdLst>
                  <a:gd name="T0" fmla="*/ 7 w 15"/>
                  <a:gd name="T1" fmla="*/ 211 h 212"/>
                  <a:gd name="T2" fmla="*/ 14 w 15"/>
                  <a:gd name="T3" fmla="*/ 211 h 212"/>
                  <a:gd name="T4" fmla="*/ 14 w 15"/>
                  <a:gd name="T5" fmla="*/ 0 h 212"/>
                  <a:gd name="T6" fmla="*/ 0 w 15"/>
                  <a:gd name="T7" fmla="*/ 0 h 212"/>
                  <a:gd name="T8" fmla="*/ 0 w 15"/>
                  <a:gd name="T9" fmla="*/ 211 h 212"/>
                  <a:gd name="T10" fmla="*/ 7 w 15"/>
                  <a:gd name="T11" fmla="*/ 211 h 212"/>
                  <a:gd name="T12" fmla="*/ 0 60000 65536"/>
                  <a:gd name="T13" fmla="*/ 0 60000 65536"/>
                  <a:gd name="T14" fmla="*/ 0 60000 65536"/>
                  <a:gd name="T15" fmla="*/ 0 60000 65536"/>
                  <a:gd name="T16" fmla="*/ 0 60000 65536"/>
                  <a:gd name="T17" fmla="*/ 0 60000 65536"/>
                  <a:gd name="T18" fmla="*/ 0 w 15"/>
                  <a:gd name="T19" fmla="*/ 0 h 212"/>
                  <a:gd name="T20" fmla="*/ 15 w 15"/>
                  <a:gd name="T21" fmla="*/ 212 h 212"/>
                </a:gdLst>
                <a:ahLst/>
                <a:cxnLst>
                  <a:cxn ang="T12">
                    <a:pos x="T0" y="T1"/>
                  </a:cxn>
                  <a:cxn ang="T13">
                    <a:pos x="T2" y="T3"/>
                  </a:cxn>
                  <a:cxn ang="T14">
                    <a:pos x="T4" y="T5"/>
                  </a:cxn>
                  <a:cxn ang="T15">
                    <a:pos x="T6" y="T7"/>
                  </a:cxn>
                  <a:cxn ang="T16">
                    <a:pos x="T8" y="T9"/>
                  </a:cxn>
                  <a:cxn ang="T17">
                    <a:pos x="T10" y="T11"/>
                  </a:cxn>
                </a:cxnLst>
                <a:rect l="T18" t="T19" r="T20" b="T21"/>
                <a:pathLst>
                  <a:path w="15" h="212">
                    <a:moveTo>
                      <a:pt x="7" y="211"/>
                    </a:moveTo>
                    <a:lnTo>
                      <a:pt x="14" y="211"/>
                    </a:lnTo>
                    <a:lnTo>
                      <a:pt x="14" y="0"/>
                    </a:lnTo>
                    <a:lnTo>
                      <a:pt x="0" y="0"/>
                    </a:lnTo>
                    <a:lnTo>
                      <a:pt x="0" y="211"/>
                    </a:lnTo>
                    <a:lnTo>
                      <a:pt x="7" y="211"/>
                    </a:lnTo>
                  </a:path>
                </a:pathLst>
              </a:custGeom>
              <a:solidFill>
                <a:srgbClr val="000000"/>
              </a:solidFill>
              <a:ln w="9525" cap="rnd">
                <a:noFill/>
                <a:round/>
                <a:headEnd type="none" w="sm" len="sm"/>
                <a:tailEnd type="none" w="sm" len="sm"/>
              </a:ln>
            </p:spPr>
            <p:txBody>
              <a:bodyPr/>
              <a:lstStyle/>
              <a:p>
                <a:endParaRPr lang="en-US"/>
              </a:p>
            </p:txBody>
          </p:sp>
          <p:sp>
            <p:nvSpPr>
              <p:cNvPr id="3262" name="Freeform 53"/>
              <p:cNvSpPr>
                <a:spLocks/>
              </p:cNvSpPr>
              <p:nvPr/>
            </p:nvSpPr>
            <p:spPr bwMode="auto">
              <a:xfrm>
                <a:off x="1327" y="3112"/>
                <a:ext cx="16" cy="201"/>
              </a:xfrm>
              <a:custGeom>
                <a:avLst/>
                <a:gdLst>
                  <a:gd name="T0" fmla="*/ 7 w 16"/>
                  <a:gd name="T1" fmla="*/ 200 h 201"/>
                  <a:gd name="T2" fmla="*/ 15 w 16"/>
                  <a:gd name="T3" fmla="*/ 200 h 201"/>
                  <a:gd name="T4" fmla="*/ 15 w 16"/>
                  <a:gd name="T5" fmla="*/ 0 h 201"/>
                  <a:gd name="T6" fmla="*/ 0 w 16"/>
                  <a:gd name="T7" fmla="*/ 0 h 201"/>
                  <a:gd name="T8" fmla="*/ 0 w 16"/>
                  <a:gd name="T9" fmla="*/ 200 h 201"/>
                  <a:gd name="T10" fmla="*/ 7 w 16"/>
                  <a:gd name="T11" fmla="*/ 200 h 201"/>
                  <a:gd name="T12" fmla="*/ 0 60000 65536"/>
                  <a:gd name="T13" fmla="*/ 0 60000 65536"/>
                  <a:gd name="T14" fmla="*/ 0 60000 65536"/>
                  <a:gd name="T15" fmla="*/ 0 60000 65536"/>
                  <a:gd name="T16" fmla="*/ 0 60000 65536"/>
                  <a:gd name="T17" fmla="*/ 0 60000 65536"/>
                  <a:gd name="T18" fmla="*/ 0 w 16"/>
                  <a:gd name="T19" fmla="*/ 0 h 201"/>
                  <a:gd name="T20" fmla="*/ 16 w 16"/>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16" h="201">
                    <a:moveTo>
                      <a:pt x="7" y="200"/>
                    </a:moveTo>
                    <a:lnTo>
                      <a:pt x="15" y="200"/>
                    </a:lnTo>
                    <a:lnTo>
                      <a:pt x="15" y="0"/>
                    </a:lnTo>
                    <a:lnTo>
                      <a:pt x="0" y="0"/>
                    </a:lnTo>
                    <a:lnTo>
                      <a:pt x="0" y="200"/>
                    </a:lnTo>
                    <a:lnTo>
                      <a:pt x="7" y="200"/>
                    </a:lnTo>
                  </a:path>
                </a:pathLst>
              </a:custGeom>
              <a:solidFill>
                <a:srgbClr val="000000"/>
              </a:solidFill>
              <a:ln w="9525" cap="rnd">
                <a:noFill/>
                <a:round/>
                <a:headEnd type="none" w="sm" len="sm"/>
                <a:tailEnd type="none" w="sm" len="sm"/>
              </a:ln>
            </p:spPr>
            <p:txBody>
              <a:bodyPr/>
              <a:lstStyle/>
              <a:p>
                <a:endParaRPr lang="en-US"/>
              </a:p>
            </p:txBody>
          </p:sp>
          <p:sp>
            <p:nvSpPr>
              <p:cNvPr id="3263" name="Freeform 54"/>
              <p:cNvSpPr>
                <a:spLocks/>
              </p:cNvSpPr>
              <p:nvPr/>
            </p:nvSpPr>
            <p:spPr bwMode="auto">
              <a:xfrm>
                <a:off x="1392" y="3108"/>
                <a:ext cx="15" cy="189"/>
              </a:xfrm>
              <a:custGeom>
                <a:avLst/>
                <a:gdLst>
                  <a:gd name="T0" fmla="*/ 7 w 15"/>
                  <a:gd name="T1" fmla="*/ 188 h 189"/>
                  <a:gd name="T2" fmla="*/ 14 w 15"/>
                  <a:gd name="T3" fmla="*/ 188 h 189"/>
                  <a:gd name="T4" fmla="*/ 14 w 15"/>
                  <a:gd name="T5" fmla="*/ 0 h 189"/>
                  <a:gd name="T6" fmla="*/ 0 w 15"/>
                  <a:gd name="T7" fmla="*/ 0 h 189"/>
                  <a:gd name="T8" fmla="*/ 0 w 15"/>
                  <a:gd name="T9" fmla="*/ 188 h 189"/>
                  <a:gd name="T10" fmla="*/ 7 w 15"/>
                  <a:gd name="T11" fmla="*/ 188 h 189"/>
                  <a:gd name="T12" fmla="*/ 0 60000 65536"/>
                  <a:gd name="T13" fmla="*/ 0 60000 65536"/>
                  <a:gd name="T14" fmla="*/ 0 60000 65536"/>
                  <a:gd name="T15" fmla="*/ 0 60000 65536"/>
                  <a:gd name="T16" fmla="*/ 0 60000 65536"/>
                  <a:gd name="T17" fmla="*/ 0 60000 65536"/>
                  <a:gd name="T18" fmla="*/ 0 w 15"/>
                  <a:gd name="T19" fmla="*/ 0 h 189"/>
                  <a:gd name="T20" fmla="*/ 15 w 15"/>
                  <a:gd name="T21" fmla="*/ 189 h 189"/>
                </a:gdLst>
                <a:ahLst/>
                <a:cxnLst>
                  <a:cxn ang="T12">
                    <a:pos x="T0" y="T1"/>
                  </a:cxn>
                  <a:cxn ang="T13">
                    <a:pos x="T2" y="T3"/>
                  </a:cxn>
                  <a:cxn ang="T14">
                    <a:pos x="T4" y="T5"/>
                  </a:cxn>
                  <a:cxn ang="T15">
                    <a:pos x="T6" y="T7"/>
                  </a:cxn>
                  <a:cxn ang="T16">
                    <a:pos x="T8" y="T9"/>
                  </a:cxn>
                  <a:cxn ang="T17">
                    <a:pos x="T10" y="T11"/>
                  </a:cxn>
                </a:cxnLst>
                <a:rect l="T18" t="T19" r="T20" b="T21"/>
                <a:pathLst>
                  <a:path w="15" h="189">
                    <a:moveTo>
                      <a:pt x="7" y="188"/>
                    </a:moveTo>
                    <a:lnTo>
                      <a:pt x="14" y="188"/>
                    </a:lnTo>
                    <a:lnTo>
                      <a:pt x="14" y="0"/>
                    </a:lnTo>
                    <a:lnTo>
                      <a:pt x="0" y="0"/>
                    </a:lnTo>
                    <a:lnTo>
                      <a:pt x="0" y="188"/>
                    </a:lnTo>
                    <a:lnTo>
                      <a:pt x="7" y="188"/>
                    </a:lnTo>
                  </a:path>
                </a:pathLst>
              </a:custGeom>
              <a:solidFill>
                <a:srgbClr val="000000"/>
              </a:solidFill>
              <a:ln w="9525" cap="rnd">
                <a:noFill/>
                <a:round/>
                <a:headEnd type="none" w="sm" len="sm"/>
                <a:tailEnd type="none" w="sm" len="sm"/>
              </a:ln>
            </p:spPr>
            <p:txBody>
              <a:bodyPr/>
              <a:lstStyle/>
              <a:p>
                <a:endParaRPr lang="en-US"/>
              </a:p>
            </p:txBody>
          </p:sp>
          <p:sp>
            <p:nvSpPr>
              <p:cNvPr id="3264" name="Freeform 55"/>
              <p:cNvSpPr>
                <a:spLocks/>
              </p:cNvSpPr>
              <p:nvPr/>
            </p:nvSpPr>
            <p:spPr bwMode="auto">
              <a:xfrm>
                <a:off x="1073" y="3120"/>
                <a:ext cx="16" cy="247"/>
              </a:xfrm>
              <a:custGeom>
                <a:avLst/>
                <a:gdLst>
                  <a:gd name="T0" fmla="*/ 7 w 16"/>
                  <a:gd name="T1" fmla="*/ 246 h 247"/>
                  <a:gd name="T2" fmla="*/ 15 w 16"/>
                  <a:gd name="T3" fmla="*/ 246 h 247"/>
                  <a:gd name="T4" fmla="*/ 15 w 16"/>
                  <a:gd name="T5" fmla="*/ 0 h 247"/>
                  <a:gd name="T6" fmla="*/ 0 w 16"/>
                  <a:gd name="T7" fmla="*/ 0 h 247"/>
                  <a:gd name="T8" fmla="*/ 0 w 16"/>
                  <a:gd name="T9" fmla="*/ 246 h 247"/>
                  <a:gd name="T10" fmla="*/ 7 w 16"/>
                  <a:gd name="T11" fmla="*/ 246 h 247"/>
                  <a:gd name="T12" fmla="*/ 0 60000 65536"/>
                  <a:gd name="T13" fmla="*/ 0 60000 65536"/>
                  <a:gd name="T14" fmla="*/ 0 60000 65536"/>
                  <a:gd name="T15" fmla="*/ 0 60000 65536"/>
                  <a:gd name="T16" fmla="*/ 0 60000 65536"/>
                  <a:gd name="T17" fmla="*/ 0 60000 65536"/>
                  <a:gd name="T18" fmla="*/ 0 w 16"/>
                  <a:gd name="T19" fmla="*/ 0 h 247"/>
                  <a:gd name="T20" fmla="*/ 16 w 16"/>
                  <a:gd name="T21" fmla="*/ 247 h 247"/>
                </a:gdLst>
                <a:ahLst/>
                <a:cxnLst>
                  <a:cxn ang="T12">
                    <a:pos x="T0" y="T1"/>
                  </a:cxn>
                  <a:cxn ang="T13">
                    <a:pos x="T2" y="T3"/>
                  </a:cxn>
                  <a:cxn ang="T14">
                    <a:pos x="T4" y="T5"/>
                  </a:cxn>
                  <a:cxn ang="T15">
                    <a:pos x="T6" y="T7"/>
                  </a:cxn>
                  <a:cxn ang="T16">
                    <a:pos x="T8" y="T9"/>
                  </a:cxn>
                  <a:cxn ang="T17">
                    <a:pos x="T10" y="T11"/>
                  </a:cxn>
                </a:cxnLst>
                <a:rect l="T18" t="T19" r="T20" b="T21"/>
                <a:pathLst>
                  <a:path w="16" h="247">
                    <a:moveTo>
                      <a:pt x="7" y="246"/>
                    </a:moveTo>
                    <a:lnTo>
                      <a:pt x="15" y="246"/>
                    </a:lnTo>
                    <a:lnTo>
                      <a:pt x="15" y="0"/>
                    </a:lnTo>
                    <a:lnTo>
                      <a:pt x="0" y="0"/>
                    </a:lnTo>
                    <a:lnTo>
                      <a:pt x="0" y="246"/>
                    </a:lnTo>
                    <a:lnTo>
                      <a:pt x="7" y="246"/>
                    </a:lnTo>
                  </a:path>
                </a:pathLst>
              </a:custGeom>
              <a:solidFill>
                <a:srgbClr val="000000"/>
              </a:solidFill>
              <a:ln w="9525" cap="rnd">
                <a:noFill/>
                <a:round/>
                <a:headEnd type="none" w="sm" len="sm"/>
                <a:tailEnd type="none" w="sm" len="sm"/>
              </a:ln>
            </p:spPr>
            <p:txBody>
              <a:bodyPr/>
              <a:lstStyle/>
              <a:p>
                <a:endParaRPr lang="en-US"/>
              </a:p>
            </p:txBody>
          </p:sp>
          <p:sp>
            <p:nvSpPr>
              <p:cNvPr id="3265" name="Freeform 56"/>
              <p:cNvSpPr>
                <a:spLocks/>
              </p:cNvSpPr>
              <p:nvPr/>
            </p:nvSpPr>
            <p:spPr bwMode="auto">
              <a:xfrm>
                <a:off x="1505" y="3098"/>
                <a:ext cx="15" cy="177"/>
              </a:xfrm>
              <a:custGeom>
                <a:avLst/>
                <a:gdLst>
                  <a:gd name="T0" fmla="*/ 7 w 15"/>
                  <a:gd name="T1" fmla="*/ 176 h 177"/>
                  <a:gd name="T2" fmla="*/ 14 w 15"/>
                  <a:gd name="T3" fmla="*/ 176 h 177"/>
                  <a:gd name="T4" fmla="*/ 14 w 15"/>
                  <a:gd name="T5" fmla="*/ 0 h 177"/>
                  <a:gd name="T6" fmla="*/ 0 w 15"/>
                  <a:gd name="T7" fmla="*/ 0 h 177"/>
                  <a:gd name="T8" fmla="*/ 0 w 15"/>
                  <a:gd name="T9" fmla="*/ 176 h 177"/>
                  <a:gd name="T10" fmla="*/ 7 w 15"/>
                  <a:gd name="T11" fmla="*/ 176 h 177"/>
                  <a:gd name="T12" fmla="*/ 0 60000 65536"/>
                  <a:gd name="T13" fmla="*/ 0 60000 65536"/>
                  <a:gd name="T14" fmla="*/ 0 60000 65536"/>
                  <a:gd name="T15" fmla="*/ 0 60000 65536"/>
                  <a:gd name="T16" fmla="*/ 0 60000 65536"/>
                  <a:gd name="T17" fmla="*/ 0 60000 65536"/>
                  <a:gd name="T18" fmla="*/ 0 w 15"/>
                  <a:gd name="T19" fmla="*/ 0 h 177"/>
                  <a:gd name="T20" fmla="*/ 15 w 15"/>
                  <a:gd name="T21" fmla="*/ 177 h 177"/>
                </a:gdLst>
                <a:ahLst/>
                <a:cxnLst>
                  <a:cxn ang="T12">
                    <a:pos x="T0" y="T1"/>
                  </a:cxn>
                  <a:cxn ang="T13">
                    <a:pos x="T2" y="T3"/>
                  </a:cxn>
                  <a:cxn ang="T14">
                    <a:pos x="T4" y="T5"/>
                  </a:cxn>
                  <a:cxn ang="T15">
                    <a:pos x="T6" y="T7"/>
                  </a:cxn>
                  <a:cxn ang="T16">
                    <a:pos x="T8" y="T9"/>
                  </a:cxn>
                  <a:cxn ang="T17">
                    <a:pos x="T10" y="T11"/>
                  </a:cxn>
                </a:cxnLst>
                <a:rect l="T18" t="T19" r="T20" b="T21"/>
                <a:pathLst>
                  <a:path w="15" h="177">
                    <a:moveTo>
                      <a:pt x="7" y="176"/>
                    </a:moveTo>
                    <a:lnTo>
                      <a:pt x="14" y="176"/>
                    </a:lnTo>
                    <a:lnTo>
                      <a:pt x="14" y="0"/>
                    </a:lnTo>
                    <a:lnTo>
                      <a:pt x="0" y="0"/>
                    </a:lnTo>
                    <a:lnTo>
                      <a:pt x="0" y="176"/>
                    </a:lnTo>
                    <a:lnTo>
                      <a:pt x="7" y="176"/>
                    </a:lnTo>
                  </a:path>
                </a:pathLst>
              </a:custGeom>
              <a:solidFill>
                <a:srgbClr val="000000"/>
              </a:solidFill>
              <a:ln w="9525" cap="rnd">
                <a:noFill/>
                <a:round/>
                <a:headEnd type="none" w="sm" len="sm"/>
                <a:tailEnd type="none" w="sm" len="sm"/>
              </a:ln>
            </p:spPr>
            <p:txBody>
              <a:bodyPr/>
              <a:lstStyle/>
              <a:p>
                <a:endParaRPr lang="en-US"/>
              </a:p>
            </p:txBody>
          </p:sp>
          <p:sp>
            <p:nvSpPr>
              <p:cNvPr id="3266" name="Freeform 57"/>
              <p:cNvSpPr>
                <a:spLocks/>
              </p:cNvSpPr>
              <p:nvPr/>
            </p:nvSpPr>
            <p:spPr bwMode="auto">
              <a:xfrm>
                <a:off x="1556" y="3091"/>
                <a:ext cx="14" cy="170"/>
              </a:xfrm>
              <a:custGeom>
                <a:avLst/>
                <a:gdLst>
                  <a:gd name="T0" fmla="*/ 7 w 14"/>
                  <a:gd name="T1" fmla="*/ 0 h 170"/>
                  <a:gd name="T2" fmla="*/ 0 w 14"/>
                  <a:gd name="T3" fmla="*/ 0 h 170"/>
                  <a:gd name="T4" fmla="*/ 0 w 14"/>
                  <a:gd name="T5" fmla="*/ 169 h 170"/>
                  <a:gd name="T6" fmla="*/ 13 w 14"/>
                  <a:gd name="T7" fmla="*/ 169 h 170"/>
                  <a:gd name="T8" fmla="*/ 13 w 14"/>
                  <a:gd name="T9" fmla="*/ 0 h 170"/>
                  <a:gd name="T10" fmla="*/ 7 w 14"/>
                  <a:gd name="T11" fmla="*/ 0 h 170"/>
                  <a:gd name="T12" fmla="*/ 0 60000 65536"/>
                  <a:gd name="T13" fmla="*/ 0 60000 65536"/>
                  <a:gd name="T14" fmla="*/ 0 60000 65536"/>
                  <a:gd name="T15" fmla="*/ 0 60000 65536"/>
                  <a:gd name="T16" fmla="*/ 0 60000 65536"/>
                  <a:gd name="T17" fmla="*/ 0 60000 65536"/>
                  <a:gd name="T18" fmla="*/ 0 w 14"/>
                  <a:gd name="T19" fmla="*/ 0 h 170"/>
                  <a:gd name="T20" fmla="*/ 14 w 14"/>
                  <a:gd name="T21" fmla="*/ 170 h 170"/>
                </a:gdLst>
                <a:ahLst/>
                <a:cxnLst>
                  <a:cxn ang="T12">
                    <a:pos x="T0" y="T1"/>
                  </a:cxn>
                  <a:cxn ang="T13">
                    <a:pos x="T2" y="T3"/>
                  </a:cxn>
                  <a:cxn ang="T14">
                    <a:pos x="T4" y="T5"/>
                  </a:cxn>
                  <a:cxn ang="T15">
                    <a:pos x="T6" y="T7"/>
                  </a:cxn>
                  <a:cxn ang="T16">
                    <a:pos x="T8" y="T9"/>
                  </a:cxn>
                  <a:cxn ang="T17">
                    <a:pos x="T10" y="T11"/>
                  </a:cxn>
                </a:cxnLst>
                <a:rect l="T18" t="T19" r="T20" b="T21"/>
                <a:pathLst>
                  <a:path w="14" h="170">
                    <a:moveTo>
                      <a:pt x="7" y="0"/>
                    </a:moveTo>
                    <a:lnTo>
                      <a:pt x="0" y="0"/>
                    </a:lnTo>
                    <a:lnTo>
                      <a:pt x="0" y="169"/>
                    </a:lnTo>
                    <a:lnTo>
                      <a:pt x="13" y="169"/>
                    </a:lnTo>
                    <a:lnTo>
                      <a:pt x="13" y="0"/>
                    </a:lnTo>
                    <a:lnTo>
                      <a:pt x="7" y="0"/>
                    </a:lnTo>
                  </a:path>
                </a:pathLst>
              </a:custGeom>
              <a:solidFill>
                <a:srgbClr val="000000"/>
              </a:solidFill>
              <a:ln w="9525" cap="rnd">
                <a:noFill/>
                <a:round/>
                <a:headEnd type="none" w="sm" len="sm"/>
                <a:tailEnd type="none" w="sm" len="sm"/>
              </a:ln>
            </p:spPr>
            <p:txBody>
              <a:bodyPr/>
              <a:lstStyle/>
              <a:p>
                <a:endParaRPr lang="en-US"/>
              </a:p>
            </p:txBody>
          </p:sp>
          <p:sp>
            <p:nvSpPr>
              <p:cNvPr id="3267" name="Freeform 58"/>
              <p:cNvSpPr>
                <a:spLocks/>
              </p:cNvSpPr>
              <p:nvPr/>
            </p:nvSpPr>
            <p:spPr bwMode="auto">
              <a:xfrm>
                <a:off x="1604" y="3085"/>
                <a:ext cx="14" cy="165"/>
              </a:xfrm>
              <a:custGeom>
                <a:avLst/>
                <a:gdLst>
                  <a:gd name="T0" fmla="*/ 6 w 14"/>
                  <a:gd name="T1" fmla="*/ 164 h 165"/>
                  <a:gd name="T2" fmla="*/ 13 w 14"/>
                  <a:gd name="T3" fmla="*/ 164 h 165"/>
                  <a:gd name="T4" fmla="*/ 13 w 14"/>
                  <a:gd name="T5" fmla="*/ 0 h 165"/>
                  <a:gd name="T6" fmla="*/ 0 w 14"/>
                  <a:gd name="T7" fmla="*/ 0 h 165"/>
                  <a:gd name="T8" fmla="*/ 0 w 14"/>
                  <a:gd name="T9" fmla="*/ 164 h 165"/>
                  <a:gd name="T10" fmla="*/ 6 w 14"/>
                  <a:gd name="T11" fmla="*/ 164 h 165"/>
                  <a:gd name="T12" fmla="*/ 0 60000 65536"/>
                  <a:gd name="T13" fmla="*/ 0 60000 65536"/>
                  <a:gd name="T14" fmla="*/ 0 60000 65536"/>
                  <a:gd name="T15" fmla="*/ 0 60000 65536"/>
                  <a:gd name="T16" fmla="*/ 0 60000 65536"/>
                  <a:gd name="T17" fmla="*/ 0 60000 65536"/>
                  <a:gd name="T18" fmla="*/ 0 w 14"/>
                  <a:gd name="T19" fmla="*/ 0 h 165"/>
                  <a:gd name="T20" fmla="*/ 14 w 14"/>
                  <a:gd name="T21" fmla="*/ 165 h 165"/>
                </a:gdLst>
                <a:ahLst/>
                <a:cxnLst>
                  <a:cxn ang="T12">
                    <a:pos x="T0" y="T1"/>
                  </a:cxn>
                  <a:cxn ang="T13">
                    <a:pos x="T2" y="T3"/>
                  </a:cxn>
                  <a:cxn ang="T14">
                    <a:pos x="T4" y="T5"/>
                  </a:cxn>
                  <a:cxn ang="T15">
                    <a:pos x="T6" y="T7"/>
                  </a:cxn>
                  <a:cxn ang="T16">
                    <a:pos x="T8" y="T9"/>
                  </a:cxn>
                  <a:cxn ang="T17">
                    <a:pos x="T10" y="T11"/>
                  </a:cxn>
                </a:cxnLst>
                <a:rect l="T18" t="T19" r="T20" b="T21"/>
                <a:pathLst>
                  <a:path w="14" h="165">
                    <a:moveTo>
                      <a:pt x="6" y="164"/>
                    </a:moveTo>
                    <a:lnTo>
                      <a:pt x="13" y="164"/>
                    </a:lnTo>
                    <a:lnTo>
                      <a:pt x="13" y="0"/>
                    </a:lnTo>
                    <a:lnTo>
                      <a:pt x="0" y="0"/>
                    </a:lnTo>
                    <a:lnTo>
                      <a:pt x="0" y="164"/>
                    </a:lnTo>
                    <a:lnTo>
                      <a:pt x="6" y="164"/>
                    </a:lnTo>
                  </a:path>
                </a:pathLst>
              </a:custGeom>
              <a:solidFill>
                <a:srgbClr val="000000"/>
              </a:solidFill>
              <a:ln w="9525" cap="rnd">
                <a:noFill/>
                <a:round/>
                <a:headEnd type="none" w="sm" len="sm"/>
                <a:tailEnd type="none" w="sm" len="sm"/>
              </a:ln>
            </p:spPr>
            <p:txBody>
              <a:bodyPr/>
              <a:lstStyle/>
              <a:p>
                <a:endParaRPr lang="en-US"/>
              </a:p>
            </p:txBody>
          </p:sp>
          <p:sp>
            <p:nvSpPr>
              <p:cNvPr id="3268" name="Freeform 59"/>
              <p:cNvSpPr>
                <a:spLocks/>
              </p:cNvSpPr>
              <p:nvPr/>
            </p:nvSpPr>
            <p:spPr bwMode="auto">
              <a:xfrm>
                <a:off x="1649" y="3083"/>
                <a:ext cx="15" cy="158"/>
              </a:xfrm>
              <a:custGeom>
                <a:avLst/>
                <a:gdLst>
                  <a:gd name="T0" fmla="*/ 7 w 15"/>
                  <a:gd name="T1" fmla="*/ 157 h 158"/>
                  <a:gd name="T2" fmla="*/ 14 w 15"/>
                  <a:gd name="T3" fmla="*/ 157 h 158"/>
                  <a:gd name="T4" fmla="*/ 14 w 15"/>
                  <a:gd name="T5" fmla="*/ 0 h 158"/>
                  <a:gd name="T6" fmla="*/ 0 w 15"/>
                  <a:gd name="T7" fmla="*/ 0 h 158"/>
                  <a:gd name="T8" fmla="*/ 0 w 15"/>
                  <a:gd name="T9" fmla="*/ 157 h 158"/>
                  <a:gd name="T10" fmla="*/ 7 w 15"/>
                  <a:gd name="T11" fmla="*/ 157 h 158"/>
                  <a:gd name="T12" fmla="*/ 0 60000 65536"/>
                  <a:gd name="T13" fmla="*/ 0 60000 65536"/>
                  <a:gd name="T14" fmla="*/ 0 60000 65536"/>
                  <a:gd name="T15" fmla="*/ 0 60000 65536"/>
                  <a:gd name="T16" fmla="*/ 0 60000 65536"/>
                  <a:gd name="T17" fmla="*/ 0 60000 65536"/>
                  <a:gd name="T18" fmla="*/ 0 w 15"/>
                  <a:gd name="T19" fmla="*/ 0 h 158"/>
                  <a:gd name="T20" fmla="*/ 15 w 15"/>
                  <a:gd name="T21" fmla="*/ 158 h 158"/>
                </a:gdLst>
                <a:ahLst/>
                <a:cxnLst>
                  <a:cxn ang="T12">
                    <a:pos x="T0" y="T1"/>
                  </a:cxn>
                  <a:cxn ang="T13">
                    <a:pos x="T2" y="T3"/>
                  </a:cxn>
                  <a:cxn ang="T14">
                    <a:pos x="T4" y="T5"/>
                  </a:cxn>
                  <a:cxn ang="T15">
                    <a:pos x="T6" y="T7"/>
                  </a:cxn>
                  <a:cxn ang="T16">
                    <a:pos x="T8" y="T9"/>
                  </a:cxn>
                  <a:cxn ang="T17">
                    <a:pos x="T10" y="T11"/>
                  </a:cxn>
                </a:cxnLst>
                <a:rect l="T18" t="T19" r="T20" b="T21"/>
                <a:pathLst>
                  <a:path w="15" h="158">
                    <a:moveTo>
                      <a:pt x="7" y="157"/>
                    </a:moveTo>
                    <a:lnTo>
                      <a:pt x="14" y="157"/>
                    </a:lnTo>
                    <a:lnTo>
                      <a:pt x="14" y="0"/>
                    </a:lnTo>
                    <a:lnTo>
                      <a:pt x="0" y="0"/>
                    </a:lnTo>
                    <a:lnTo>
                      <a:pt x="0" y="157"/>
                    </a:lnTo>
                    <a:lnTo>
                      <a:pt x="7" y="157"/>
                    </a:lnTo>
                  </a:path>
                </a:pathLst>
              </a:custGeom>
              <a:solidFill>
                <a:srgbClr val="000000"/>
              </a:solidFill>
              <a:ln w="9525" cap="rnd">
                <a:noFill/>
                <a:round/>
                <a:headEnd type="none" w="sm" len="sm"/>
                <a:tailEnd type="none" w="sm" len="sm"/>
              </a:ln>
            </p:spPr>
            <p:txBody>
              <a:bodyPr/>
              <a:lstStyle/>
              <a:p>
                <a:endParaRPr lang="en-US"/>
              </a:p>
            </p:txBody>
          </p:sp>
          <p:sp>
            <p:nvSpPr>
              <p:cNvPr id="3269" name="Freeform 60"/>
              <p:cNvSpPr>
                <a:spLocks/>
              </p:cNvSpPr>
              <p:nvPr/>
            </p:nvSpPr>
            <p:spPr bwMode="auto">
              <a:xfrm>
                <a:off x="1691" y="3077"/>
                <a:ext cx="16" cy="151"/>
              </a:xfrm>
              <a:custGeom>
                <a:avLst/>
                <a:gdLst>
                  <a:gd name="T0" fmla="*/ 7 w 16"/>
                  <a:gd name="T1" fmla="*/ 150 h 151"/>
                  <a:gd name="T2" fmla="*/ 15 w 16"/>
                  <a:gd name="T3" fmla="*/ 150 h 151"/>
                  <a:gd name="T4" fmla="*/ 15 w 16"/>
                  <a:gd name="T5" fmla="*/ 0 h 151"/>
                  <a:gd name="T6" fmla="*/ 0 w 16"/>
                  <a:gd name="T7" fmla="*/ 0 h 151"/>
                  <a:gd name="T8" fmla="*/ 0 w 16"/>
                  <a:gd name="T9" fmla="*/ 150 h 151"/>
                  <a:gd name="T10" fmla="*/ 7 w 16"/>
                  <a:gd name="T11" fmla="*/ 150 h 151"/>
                  <a:gd name="T12" fmla="*/ 0 60000 65536"/>
                  <a:gd name="T13" fmla="*/ 0 60000 65536"/>
                  <a:gd name="T14" fmla="*/ 0 60000 65536"/>
                  <a:gd name="T15" fmla="*/ 0 60000 65536"/>
                  <a:gd name="T16" fmla="*/ 0 60000 65536"/>
                  <a:gd name="T17" fmla="*/ 0 60000 65536"/>
                  <a:gd name="T18" fmla="*/ 0 w 16"/>
                  <a:gd name="T19" fmla="*/ 0 h 151"/>
                  <a:gd name="T20" fmla="*/ 16 w 16"/>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16" h="151">
                    <a:moveTo>
                      <a:pt x="7" y="150"/>
                    </a:moveTo>
                    <a:lnTo>
                      <a:pt x="15" y="150"/>
                    </a:lnTo>
                    <a:lnTo>
                      <a:pt x="15" y="0"/>
                    </a:lnTo>
                    <a:lnTo>
                      <a:pt x="0" y="0"/>
                    </a:lnTo>
                    <a:lnTo>
                      <a:pt x="0" y="150"/>
                    </a:lnTo>
                    <a:lnTo>
                      <a:pt x="7" y="150"/>
                    </a:lnTo>
                  </a:path>
                </a:pathLst>
              </a:custGeom>
              <a:solidFill>
                <a:srgbClr val="000000"/>
              </a:solidFill>
              <a:ln w="9525" cap="rnd">
                <a:noFill/>
                <a:round/>
                <a:headEnd type="none" w="sm" len="sm"/>
                <a:tailEnd type="none" w="sm" len="sm"/>
              </a:ln>
            </p:spPr>
            <p:txBody>
              <a:bodyPr/>
              <a:lstStyle/>
              <a:p>
                <a:endParaRPr lang="en-US"/>
              </a:p>
            </p:txBody>
          </p:sp>
          <p:sp>
            <p:nvSpPr>
              <p:cNvPr id="3270" name="Freeform 61"/>
              <p:cNvSpPr>
                <a:spLocks/>
              </p:cNvSpPr>
              <p:nvPr/>
            </p:nvSpPr>
            <p:spPr bwMode="auto">
              <a:xfrm>
                <a:off x="919" y="2966"/>
                <a:ext cx="1589" cy="591"/>
              </a:xfrm>
              <a:custGeom>
                <a:avLst/>
                <a:gdLst>
                  <a:gd name="T0" fmla="*/ 0 w 1589"/>
                  <a:gd name="T1" fmla="*/ 462 h 591"/>
                  <a:gd name="T2" fmla="*/ 52 w 1589"/>
                  <a:gd name="T3" fmla="*/ 455 h 591"/>
                  <a:gd name="T4" fmla="*/ 106 w 1589"/>
                  <a:gd name="T5" fmla="*/ 446 h 591"/>
                  <a:gd name="T6" fmla="*/ 162 w 1589"/>
                  <a:gd name="T7" fmla="*/ 438 h 591"/>
                  <a:gd name="T8" fmla="*/ 217 w 1589"/>
                  <a:gd name="T9" fmla="*/ 428 h 591"/>
                  <a:gd name="T10" fmla="*/ 273 w 1589"/>
                  <a:gd name="T11" fmla="*/ 417 h 591"/>
                  <a:gd name="T12" fmla="*/ 328 w 1589"/>
                  <a:gd name="T13" fmla="*/ 406 h 591"/>
                  <a:gd name="T14" fmla="*/ 386 w 1589"/>
                  <a:gd name="T15" fmla="*/ 394 h 591"/>
                  <a:gd name="T16" fmla="*/ 442 w 1589"/>
                  <a:gd name="T17" fmla="*/ 380 h 591"/>
                  <a:gd name="T18" fmla="*/ 498 w 1589"/>
                  <a:gd name="T19" fmla="*/ 367 h 591"/>
                  <a:gd name="T20" fmla="*/ 556 w 1589"/>
                  <a:gd name="T21" fmla="*/ 352 h 591"/>
                  <a:gd name="T22" fmla="*/ 611 w 1589"/>
                  <a:gd name="T23" fmla="*/ 338 h 591"/>
                  <a:gd name="T24" fmla="*/ 669 w 1589"/>
                  <a:gd name="T25" fmla="*/ 322 h 591"/>
                  <a:gd name="T26" fmla="*/ 725 w 1589"/>
                  <a:gd name="T27" fmla="*/ 307 h 591"/>
                  <a:gd name="T28" fmla="*/ 780 w 1589"/>
                  <a:gd name="T29" fmla="*/ 292 h 591"/>
                  <a:gd name="T30" fmla="*/ 834 w 1589"/>
                  <a:gd name="T31" fmla="*/ 273 h 591"/>
                  <a:gd name="T32" fmla="*/ 888 w 1589"/>
                  <a:gd name="T33" fmla="*/ 259 h 591"/>
                  <a:gd name="T34" fmla="*/ 940 w 1589"/>
                  <a:gd name="T35" fmla="*/ 242 h 591"/>
                  <a:gd name="T36" fmla="*/ 992 w 1589"/>
                  <a:gd name="T37" fmla="*/ 224 h 591"/>
                  <a:gd name="T38" fmla="*/ 1042 w 1589"/>
                  <a:gd name="T39" fmla="*/ 206 h 591"/>
                  <a:gd name="T40" fmla="*/ 1093 w 1589"/>
                  <a:gd name="T41" fmla="*/ 190 h 591"/>
                  <a:gd name="T42" fmla="*/ 1140 w 1589"/>
                  <a:gd name="T43" fmla="*/ 174 h 591"/>
                  <a:gd name="T44" fmla="*/ 1186 w 1589"/>
                  <a:gd name="T45" fmla="*/ 157 h 591"/>
                  <a:gd name="T46" fmla="*/ 1232 w 1589"/>
                  <a:gd name="T47" fmla="*/ 140 h 591"/>
                  <a:gd name="T48" fmla="*/ 1275 w 1589"/>
                  <a:gd name="T49" fmla="*/ 123 h 591"/>
                  <a:gd name="T50" fmla="*/ 1315 w 1589"/>
                  <a:gd name="T51" fmla="*/ 107 h 591"/>
                  <a:gd name="T52" fmla="*/ 1355 w 1589"/>
                  <a:gd name="T53" fmla="*/ 90 h 591"/>
                  <a:gd name="T54" fmla="*/ 1391 w 1589"/>
                  <a:gd name="T55" fmla="*/ 74 h 591"/>
                  <a:gd name="T56" fmla="*/ 1426 w 1589"/>
                  <a:gd name="T57" fmla="*/ 59 h 591"/>
                  <a:gd name="T58" fmla="*/ 1459 w 1589"/>
                  <a:gd name="T59" fmla="*/ 43 h 591"/>
                  <a:gd name="T60" fmla="*/ 1489 w 1589"/>
                  <a:gd name="T61" fmla="*/ 27 h 591"/>
                  <a:gd name="T62" fmla="*/ 1517 w 1589"/>
                  <a:gd name="T63" fmla="*/ 13 h 591"/>
                  <a:gd name="T64" fmla="*/ 1541 w 1589"/>
                  <a:gd name="T65" fmla="*/ 0 h 591"/>
                  <a:gd name="T66" fmla="*/ 1588 w 1589"/>
                  <a:gd name="T67" fmla="*/ 0 h 591"/>
                  <a:gd name="T68" fmla="*/ 1555 w 1589"/>
                  <a:gd name="T69" fmla="*/ 27 h 591"/>
                  <a:gd name="T70" fmla="*/ 1508 w 1589"/>
                  <a:gd name="T71" fmla="*/ 63 h 591"/>
                  <a:gd name="T72" fmla="*/ 1450 w 1589"/>
                  <a:gd name="T73" fmla="*/ 101 h 591"/>
                  <a:gd name="T74" fmla="*/ 1385 w 1589"/>
                  <a:gd name="T75" fmla="*/ 143 h 591"/>
                  <a:gd name="T76" fmla="*/ 1310 w 1589"/>
                  <a:gd name="T77" fmla="*/ 188 h 591"/>
                  <a:gd name="T78" fmla="*/ 1230 w 1589"/>
                  <a:gd name="T79" fmla="*/ 234 h 591"/>
                  <a:gd name="T80" fmla="*/ 1146 w 1589"/>
                  <a:gd name="T81" fmla="*/ 283 h 591"/>
                  <a:gd name="T82" fmla="*/ 1060 w 1589"/>
                  <a:gd name="T83" fmla="*/ 331 h 591"/>
                  <a:gd name="T84" fmla="*/ 973 w 1589"/>
                  <a:gd name="T85" fmla="*/ 378 h 591"/>
                  <a:gd name="T86" fmla="*/ 888 w 1589"/>
                  <a:gd name="T87" fmla="*/ 421 h 591"/>
                  <a:gd name="T88" fmla="*/ 804 w 1589"/>
                  <a:gd name="T89" fmla="*/ 462 h 591"/>
                  <a:gd name="T90" fmla="*/ 728 w 1589"/>
                  <a:gd name="T91" fmla="*/ 500 h 591"/>
                  <a:gd name="T92" fmla="*/ 657 w 1589"/>
                  <a:gd name="T93" fmla="*/ 533 h 591"/>
                  <a:gd name="T94" fmla="*/ 596 w 1589"/>
                  <a:gd name="T95" fmla="*/ 559 h 591"/>
                  <a:gd name="T96" fmla="*/ 544 w 1589"/>
                  <a:gd name="T97" fmla="*/ 578 h 591"/>
                  <a:gd name="T98" fmla="*/ 504 w 1589"/>
                  <a:gd name="T99" fmla="*/ 590 h 591"/>
                  <a:gd name="T100" fmla="*/ 0 w 1589"/>
                  <a:gd name="T101" fmla="*/ 590 h 591"/>
                  <a:gd name="T102" fmla="*/ 0 w 1589"/>
                  <a:gd name="T103" fmla="*/ 462 h 5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89"/>
                  <a:gd name="T157" fmla="*/ 0 h 591"/>
                  <a:gd name="T158" fmla="*/ 1589 w 1589"/>
                  <a:gd name="T159" fmla="*/ 591 h 59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89" h="591">
                    <a:moveTo>
                      <a:pt x="0" y="462"/>
                    </a:moveTo>
                    <a:lnTo>
                      <a:pt x="52" y="455"/>
                    </a:lnTo>
                    <a:lnTo>
                      <a:pt x="106" y="446"/>
                    </a:lnTo>
                    <a:lnTo>
                      <a:pt x="162" y="438"/>
                    </a:lnTo>
                    <a:lnTo>
                      <a:pt x="217" y="428"/>
                    </a:lnTo>
                    <a:lnTo>
                      <a:pt x="273" y="417"/>
                    </a:lnTo>
                    <a:lnTo>
                      <a:pt x="328" y="406"/>
                    </a:lnTo>
                    <a:lnTo>
                      <a:pt x="386" y="394"/>
                    </a:lnTo>
                    <a:lnTo>
                      <a:pt x="442" y="380"/>
                    </a:lnTo>
                    <a:lnTo>
                      <a:pt x="498" y="367"/>
                    </a:lnTo>
                    <a:lnTo>
                      <a:pt x="556" y="352"/>
                    </a:lnTo>
                    <a:lnTo>
                      <a:pt x="611" y="338"/>
                    </a:lnTo>
                    <a:lnTo>
                      <a:pt x="669" y="322"/>
                    </a:lnTo>
                    <a:lnTo>
                      <a:pt x="725" y="307"/>
                    </a:lnTo>
                    <a:lnTo>
                      <a:pt x="780" y="292"/>
                    </a:lnTo>
                    <a:lnTo>
                      <a:pt x="834" y="273"/>
                    </a:lnTo>
                    <a:lnTo>
                      <a:pt x="888" y="259"/>
                    </a:lnTo>
                    <a:lnTo>
                      <a:pt x="940" y="242"/>
                    </a:lnTo>
                    <a:lnTo>
                      <a:pt x="992" y="224"/>
                    </a:lnTo>
                    <a:lnTo>
                      <a:pt x="1042" y="206"/>
                    </a:lnTo>
                    <a:lnTo>
                      <a:pt x="1093" y="190"/>
                    </a:lnTo>
                    <a:lnTo>
                      <a:pt x="1140" y="174"/>
                    </a:lnTo>
                    <a:lnTo>
                      <a:pt x="1186" y="157"/>
                    </a:lnTo>
                    <a:lnTo>
                      <a:pt x="1232" y="140"/>
                    </a:lnTo>
                    <a:lnTo>
                      <a:pt x="1275" y="123"/>
                    </a:lnTo>
                    <a:lnTo>
                      <a:pt x="1315" y="107"/>
                    </a:lnTo>
                    <a:lnTo>
                      <a:pt x="1355" y="90"/>
                    </a:lnTo>
                    <a:lnTo>
                      <a:pt x="1391" y="74"/>
                    </a:lnTo>
                    <a:lnTo>
                      <a:pt x="1426" y="59"/>
                    </a:lnTo>
                    <a:lnTo>
                      <a:pt x="1459" y="43"/>
                    </a:lnTo>
                    <a:lnTo>
                      <a:pt x="1489" y="27"/>
                    </a:lnTo>
                    <a:lnTo>
                      <a:pt x="1517" y="13"/>
                    </a:lnTo>
                    <a:lnTo>
                      <a:pt x="1541" y="0"/>
                    </a:lnTo>
                    <a:lnTo>
                      <a:pt x="1588" y="0"/>
                    </a:lnTo>
                    <a:lnTo>
                      <a:pt x="1555" y="27"/>
                    </a:lnTo>
                    <a:lnTo>
                      <a:pt x="1508" y="63"/>
                    </a:lnTo>
                    <a:lnTo>
                      <a:pt x="1450" y="101"/>
                    </a:lnTo>
                    <a:lnTo>
                      <a:pt x="1385" y="143"/>
                    </a:lnTo>
                    <a:lnTo>
                      <a:pt x="1310" y="188"/>
                    </a:lnTo>
                    <a:lnTo>
                      <a:pt x="1230" y="234"/>
                    </a:lnTo>
                    <a:lnTo>
                      <a:pt x="1146" y="283"/>
                    </a:lnTo>
                    <a:lnTo>
                      <a:pt x="1060" y="331"/>
                    </a:lnTo>
                    <a:lnTo>
                      <a:pt x="973" y="378"/>
                    </a:lnTo>
                    <a:lnTo>
                      <a:pt x="888" y="421"/>
                    </a:lnTo>
                    <a:lnTo>
                      <a:pt x="804" y="462"/>
                    </a:lnTo>
                    <a:lnTo>
                      <a:pt x="728" y="500"/>
                    </a:lnTo>
                    <a:lnTo>
                      <a:pt x="657" y="533"/>
                    </a:lnTo>
                    <a:lnTo>
                      <a:pt x="596" y="559"/>
                    </a:lnTo>
                    <a:lnTo>
                      <a:pt x="544" y="578"/>
                    </a:lnTo>
                    <a:lnTo>
                      <a:pt x="504" y="590"/>
                    </a:lnTo>
                    <a:lnTo>
                      <a:pt x="0" y="590"/>
                    </a:lnTo>
                    <a:lnTo>
                      <a:pt x="0" y="462"/>
                    </a:lnTo>
                  </a:path>
                </a:pathLst>
              </a:custGeom>
              <a:solidFill>
                <a:srgbClr val="192633"/>
              </a:solidFill>
              <a:ln w="9525" cap="rnd">
                <a:noFill/>
                <a:round/>
                <a:headEnd type="none" w="sm" len="sm"/>
                <a:tailEnd type="none" w="sm" len="sm"/>
              </a:ln>
            </p:spPr>
            <p:txBody>
              <a:bodyPr/>
              <a:lstStyle/>
              <a:p>
                <a:endParaRPr lang="en-US"/>
              </a:p>
            </p:txBody>
          </p:sp>
          <p:sp>
            <p:nvSpPr>
              <p:cNvPr id="3271" name="Freeform 62"/>
              <p:cNvSpPr>
                <a:spLocks/>
              </p:cNvSpPr>
              <p:nvPr/>
            </p:nvSpPr>
            <p:spPr bwMode="auto">
              <a:xfrm>
                <a:off x="1525" y="2957"/>
                <a:ext cx="2180" cy="593"/>
              </a:xfrm>
              <a:custGeom>
                <a:avLst/>
                <a:gdLst>
                  <a:gd name="T0" fmla="*/ 2179 w 2180"/>
                  <a:gd name="T1" fmla="*/ 592 h 593"/>
                  <a:gd name="T2" fmla="*/ 2143 w 2180"/>
                  <a:gd name="T3" fmla="*/ 554 h 593"/>
                  <a:gd name="T4" fmla="*/ 2100 w 2180"/>
                  <a:gd name="T5" fmla="*/ 514 h 593"/>
                  <a:gd name="T6" fmla="*/ 2052 w 2180"/>
                  <a:gd name="T7" fmla="*/ 469 h 593"/>
                  <a:gd name="T8" fmla="*/ 2002 w 2180"/>
                  <a:gd name="T9" fmla="*/ 424 h 593"/>
                  <a:gd name="T10" fmla="*/ 1948 w 2180"/>
                  <a:gd name="T11" fmla="*/ 376 h 593"/>
                  <a:gd name="T12" fmla="*/ 1893 w 2180"/>
                  <a:gd name="T13" fmla="*/ 329 h 593"/>
                  <a:gd name="T14" fmla="*/ 1836 w 2180"/>
                  <a:gd name="T15" fmla="*/ 280 h 593"/>
                  <a:gd name="T16" fmla="*/ 1779 w 2180"/>
                  <a:gd name="T17" fmla="*/ 236 h 593"/>
                  <a:gd name="T18" fmla="*/ 1725 w 2180"/>
                  <a:gd name="T19" fmla="*/ 190 h 593"/>
                  <a:gd name="T20" fmla="*/ 1673 w 2180"/>
                  <a:gd name="T21" fmla="*/ 149 h 593"/>
                  <a:gd name="T22" fmla="*/ 1624 w 2180"/>
                  <a:gd name="T23" fmla="*/ 110 h 593"/>
                  <a:gd name="T24" fmla="*/ 1581 w 2180"/>
                  <a:gd name="T25" fmla="*/ 76 h 593"/>
                  <a:gd name="T26" fmla="*/ 1543 w 2180"/>
                  <a:gd name="T27" fmla="*/ 48 h 593"/>
                  <a:gd name="T28" fmla="*/ 1511 w 2180"/>
                  <a:gd name="T29" fmla="*/ 26 h 593"/>
                  <a:gd name="T30" fmla="*/ 1488 w 2180"/>
                  <a:gd name="T31" fmla="*/ 9 h 593"/>
                  <a:gd name="T32" fmla="*/ 1474 w 2180"/>
                  <a:gd name="T33" fmla="*/ 0 h 593"/>
                  <a:gd name="T34" fmla="*/ 908 w 2180"/>
                  <a:gd name="T35" fmla="*/ 0 h 593"/>
                  <a:gd name="T36" fmla="*/ 893 w 2180"/>
                  <a:gd name="T37" fmla="*/ 17 h 593"/>
                  <a:gd name="T38" fmla="*/ 869 w 2180"/>
                  <a:gd name="T39" fmla="*/ 42 h 593"/>
                  <a:gd name="T40" fmla="*/ 834 w 2180"/>
                  <a:gd name="T41" fmla="*/ 71 h 593"/>
                  <a:gd name="T42" fmla="*/ 789 w 2180"/>
                  <a:gd name="T43" fmla="*/ 106 h 593"/>
                  <a:gd name="T44" fmla="*/ 739 w 2180"/>
                  <a:gd name="T45" fmla="*/ 145 h 593"/>
                  <a:gd name="T46" fmla="*/ 681 w 2180"/>
                  <a:gd name="T47" fmla="*/ 187 h 593"/>
                  <a:gd name="T48" fmla="*/ 618 w 2180"/>
                  <a:gd name="T49" fmla="*/ 232 h 593"/>
                  <a:gd name="T50" fmla="*/ 552 w 2180"/>
                  <a:gd name="T51" fmla="*/ 279 h 593"/>
                  <a:gd name="T52" fmla="*/ 483 w 2180"/>
                  <a:gd name="T53" fmla="*/ 325 h 593"/>
                  <a:gd name="T54" fmla="*/ 411 w 2180"/>
                  <a:gd name="T55" fmla="*/ 372 h 593"/>
                  <a:gd name="T56" fmla="*/ 339 w 2180"/>
                  <a:gd name="T57" fmla="*/ 417 h 593"/>
                  <a:gd name="T58" fmla="*/ 266 w 2180"/>
                  <a:gd name="T59" fmla="*/ 458 h 593"/>
                  <a:gd name="T60" fmla="*/ 194 w 2180"/>
                  <a:gd name="T61" fmla="*/ 498 h 593"/>
                  <a:gd name="T62" fmla="*/ 127 w 2180"/>
                  <a:gd name="T63" fmla="*/ 534 h 593"/>
                  <a:gd name="T64" fmla="*/ 60 w 2180"/>
                  <a:gd name="T65" fmla="*/ 566 h 593"/>
                  <a:gd name="T66" fmla="*/ 0 w 2180"/>
                  <a:gd name="T67" fmla="*/ 592 h 593"/>
                  <a:gd name="T68" fmla="*/ 2179 w 2180"/>
                  <a:gd name="T69" fmla="*/ 592 h 5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80"/>
                  <a:gd name="T106" fmla="*/ 0 h 593"/>
                  <a:gd name="T107" fmla="*/ 2180 w 2180"/>
                  <a:gd name="T108" fmla="*/ 593 h 5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80" h="593">
                    <a:moveTo>
                      <a:pt x="2179" y="592"/>
                    </a:moveTo>
                    <a:lnTo>
                      <a:pt x="2143" y="554"/>
                    </a:lnTo>
                    <a:lnTo>
                      <a:pt x="2100" y="514"/>
                    </a:lnTo>
                    <a:lnTo>
                      <a:pt x="2052" y="469"/>
                    </a:lnTo>
                    <a:lnTo>
                      <a:pt x="2002" y="424"/>
                    </a:lnTo>
                    <a:lnTo>
                      <a:pt x="1948" y="376"/>
                    </a:lnTo>
                    <a:lnTo>
                      <a:pt x="1893" y="329"/>
                    </a:lnTo>
                    <a:lnTo>
                      <a:pt x="1836" y="280"/>
                    </a:lnTo>
                    <a:lnTo>
                      <a:pt x="1779" y="236"/>
                    </a:lnTo>
                    <a:lnTo>
                      <a:pt x="1725" y="190"/>
                    </a:lnTo>
                    <a:lnTo>
                      <a:pt x="1673" y="149"/>
                    </a:lnTo>
                    <a:lnTo>
                      <a:pt x="1624" y="110"/>
                    </a:lnTo>
                    <a:lnTo>
                      <a:pt x="1581" y="76"/>
                    </a:lnTo>
                    <a:lnTo>
                      <a:pt x="1543" y="48"/>
                    </a:lnTo>
                    <a:lnTo>
                      <a:pt x="1511" y="26"/>
                    </a:lnTo>
                    <a:lnTo>
                      <a:pt x="1488" y="9"/>
                    </a:lnTo>
                    <a:lnTo>
                      <a:pt x="1474" y="0"/>
                    </a:lnTo>
                    <a:lnTo>
                      <a:pt x="908" y="0"/>
                    </a:lnTo>
                    <a:lnTo>
                      <a:pt x="893" y="17"/>
                    </a:lnTo>
                    <a:lnTo>
                      <a:pt x="869" y="42"/>
                    </a:lnTo>
                    <a:lnTo>
                      <a:pt x="834" y="71"/>
                    </a:lnTo>
                    <a:lnTo>
                      <a:pt x="789" y="106"/>
                    </a:lnTo>
                    <a:lnTo>
                      <a:pt x="739" y="145"/>
                    </a:lnTo>
                    <a:lnTo>
                      <a:pt x="681" y="187"/>
                    </a:lnTo>
                    <a:lnTo>
                      <a:pt x="618" y="232"/>
                    </a:lnTo>
                    <a:lnTo>
                      <a:pt x="552" y="279"/>
                    </a:lnTo>
                    <a:lnTo>
                      <a:pt x="483" y="325"/>
                    </a:lnTo>
                    <a:lnTo>
                      <a:pt x="411" y="372"/>
                    </a:lnTo>
                    <a:lnTo>
                      <a:pt x="339" y="417"/>
                    </a:lnTo>
                    <a:lnTo>
                      <a:pt x="266" y="458"/>
                    </a:lnTo>
                    <a:lnTo>
                      <a:pt x="194" y="498"/>
                    </a:lnTo>
                    <a:lnTo>
                      <a:pt x="127" y="534"/>
                    </a:lnTo>
                    <a:lnTo>
                      <a:pt x="60" y="566"/>
                    </a:lnTo>
                    <a:lnTo>
                      <a:pt x="0" y="592"/>
                    </a:lnTo>
                    <a:lnTo>
                      <a:pt x="2179" y="592"/>
                    </a:lnTo>
                  </a:path>
                </a:pathLst>
              </a:custGeom>
              <a:solidFill>
                <a:srgbClr val="000000"/>
              </a:solidFill>
              <a:ln w="9525" cap="rnd">
                <a:noFill/>
                <a:round/>
                <a:headEnd type="none" w="sm" len="sm"/>
                <a:tailEnd type="none" w="sm" len="sm"/>
              </a:ln>
            </p:spPr>
            <p:txBody>
              <a:bodyPr/>
              <a:lstStyle/>
              <a:p>
                <a:endParaRPr lang="en-US"/>
              </a:p>
            </p:txBody>
          </p:sp>
          <p:sp>
            <p:nvSpPr>
              <p:cNvPr id="3272" name="Freeform 63"/>
              <p:cNvSpPr>
                <a:spLocks/>
              </p:cNvSpPr>
              <p:nvPr/>
            </p:nvSpPr>
            <p:spPr bwMode="auto">
              <a:xfrm>
                <a:off x="1424" y="2966"/>
                <a:ext cx="1084" cy="591"/>
              </a:xfrm>
              <a:custGeom>
                <a:avLst/>
                <a:gdLst>
                  <a:gd name="T0" fmla="*/ 1083 w 1084"/>
                  <a:gd name="T1" fmla="*/ 0 h 591"/>
                  <a:gd name="T2" fmla="*/ 1050 w 1084"/>
                  <a:gd name="T3" fmla="*/ 27 h 591"/>
                  <a:gd name="T4" fmla="*/ 1003 w 1084"/>
                  <a:gd name="T5" fmla="*/ 63 h 591"/>
                  <a:gd name="T6" fmla="*/ 946 w 1084"/>
                  <a:gd name="T7" fmla="*/ 101 h 591"/>
                  <a:gd name="T8" fmla="*/ 880 w 1084"/>
                  <a:gd name="T9" fmla="*/ 143 h 591"/>
                  <a:gd name="T10" fmla="*/ 805 w 1084"/>
                  <a:gd name="T11" fmla="*/ 188 h 591"/>
                  <a:gd name="T12" fmla="*/ 726 w 1084"/>
                  <a:gd name="T13" fmla="*/ 234 h 591"/>
                  <a:gd name="T14" fmla="*/ 642 w 1084"/>
                  <a:gd name="T15" fmla="*/ 283 h 591"/>
                  <a:gd name="T16" fmla="*/ 555 w 1084"/>
                  <a:gd name="T17" fmla="*/ 331 h 591"/>
                  <a:gd name="T18" fmla="*/ 468 w 1084"/>
                  <a:gd name="T19" fmla="*/ 378 h 591"/>
                  <a:gd name="T20" fmla="*/ 384 w 1084"/>
                  <a:gd name="T21" fmla="*/ 421 h 591"/>
                  <a:gd name="T22" fmla="*/ 300 w 1084"/>
                  <a:gd name="T23" fmla="*/ 462 h 591"/>
                  <a:gd name="T24" fmla="*/ 224 w 1084"/>
                  <a:gd name="T25" fmla="*/ 500 h 591"/>
                  <a:gd name="T26" fmla="*/ 153 w 1084"/>
                  <a:gd name="T27" fmla="*/ 533 h 591"/>
                  <a:gd name="T28" fmla="*/ 92 w 1084"/>
                  <a:gd name="T29" fmla="*/ 559 h 591"/>
                  <a:gd name="T30" fmla="*/ 40 w 1084"/>
                  <a:gd name="T31" fmla="*/ 578 h 591"/>
                  <a:gd name="T32" fmla="*/ 0 w 1084"/>
                  <a:gd name="T33" fmla="*/ 590 h 591"/>
                  <a:gd name="T34" fmla="*/ 86 w 1084"/>
                  <a:gd name="T35" fmla="*/ 590 h 591"/>
                  <a:gd name="T36" fmla="*/ 153 w 1084"/>
                  <a:gd name="T37" fmla="*/ 564 h 591"/>
                  <a:gd name="T38" fmla="*/ 225 w 1084"/>
                  <a:gd name="T39" fmla="*/ 533 h 591"/>
                  <a:gd name="T40" fmla="*/ 300 w 1084"/>
                  <a:gd name="T41" fmla="*/ 497 h 591"/>
                  <a:gd name="T42" fmla="*/ 378 w 1084"/>
                  <a:gd name="T43" fmla="*/ 456 h 591"/>
                  <a:gd name="T44" fmla="*/ 458 w 1084"/>
                  <a:gd name="T45" fmla="*/ 416 h 591"/>
                  <a:gd name="T46" fmla="*/ 538 w 1084"/>
                  <a:gd name="T47" fmla="*/ 370 h 591"/>
                  <a:gd name="T48" fmla="*/ 616 w 1084"/>
                  <a:gd name="T49" fmla="*/ 324 h 591"/>
                  <a:gd name="T50" fmla="*/ 692 w 1084"/>
                  <a:gd name="T51" fmla="*/ 277 h 591"/>
                  <a:gd name="T52" fmla="*/ 765 w 1084"/>
                  <a:gd name="T53" fmla="*/ 231 h 591"/>
                  <a:gd name="T54" fmla="*/ 834 w 1084"/>
                  <a:gd name="T55" fmla="*/ 186 h 591"/>
                  <a:gd name="T56" fmla="*/ 898 w 1084"/>
                  <a:gd name="T57" fmla="*/ 145 h 591"/>
                  <a:gd name="T58" fmla="*/ 953 w 1084"/>
                  <a:gd name="T59" fmla="*/ 105 h 591"/>
                  <a:gd name="T60" fmla="*/ 1001 w 1084"/>
                  <a:gd name="T61" fmla="*/ 70 h 591"/>
                  <a:gd name="T62" fmla="*/ 1040 w 1084"/>
                  <a:gd name="T63" fmla="*/ 42 h 591"/>
                  <a:gd name="T64" fmla="*/ 1067 w 1084"/>
                  <a:gd name="T65" fmla="*/ 17 h 591"/>
                  <a:gd name="T66" fmla="*/ 1083 w 1084"/>
                  <a:gd name="T67" fmla="*/ 0 h 59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84"/>
                  <a:gd name="T103" fmla="*/ 0 h 591"/>
                  <a:gd name="T104" fmla="*/ 1084 w 1084"/>
                  <a:gd name="T105" fmla="*/ 591 h 59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84" h="591">
                    <a:moveTo>
                      <a:pt x="1083" y="0"/>
                    </a:moveTo>
                    <a:lnTo>
                      <a:pt x="1050" y="27"/>
                    </a:lnTo>
                    <a:lnTo>
                      <a:pt x="1003" y="63"/>
                    </a:lnTo>
                    <a:lnTo>
                      <a:pt x="946" y="101"/>
                    </a:lnTo>
                    <a:lnTo>
                      <a:pt x="880" y="143"/>
                    </a:lnTo>
                    <a:lnTo>
                      <a:pt x="805" y="188"/>
                    </a:lnTo>
                    <a:lnTo>
                      <a:pt x="726" y="234"/>
                    </a:lnTo>
                    <a:lnTo>
                      <a:pt x="642" y="283"/>
                    </a:lnTo>
                    <a:lnTo>
                      <a:pt x="555" y="331"/>
                    </a:lnTo>
                    <a:lnTo>
                      <a:pt x="468" y="378"/>
                    </a:lnTo>
                    <a:lnTo>
                      <a:pt x="384" y="421"/>
                    </a:lnTo>
                    <a:lnTo>
                      <a:pt x="300" y="462"/>
                    </a:lnTo>
                    <a:lnTo>
                      <a:pt x="224" y="500"/>
                    </a:lnTo>
                    <a:lnTo>
                      <a:pt x="153" y="533"/>
                    </a:lnTo>
                    <a:lnTo>
                      <a:pt x="92" y="559"/>
                    </a:lnTo>
                    <a:lnTo>
                      <a:pt x="40" y="578"/>
                    </a:lnTo>
                    <a:lnTo>
                      <a:pt x="0" y="590"/>
                    </a:lnTo>
                    <a:lnTo>
                      <a:pt x="86" y="590"/>
                    </a:lnTo>
                    <a:lnTo>
                      <a:pt x="153" y="564"/>
                    </a:lnTo>
                    <a:lnTo>
                      <a:pt x="225" y="533"/>
                    </a:lnTo>
                    <a:lnTo>
                      <a:pt x="300" y="497"/>
                    </a:lnTo>
                    <a:lnTo>
                      <a:pt x="378" y="456"/>
                    </a:lnTo>
                    <a:lnTo>
                      <a:pt x="458" y="416"/>
                    </a:lnTo>
                    <a:lnTo>
                      <a:pt x="538" y="370"/>
                    </a:lnTo>
                    <a:lnTo>
                      <a:pt x="616" y="324"/>
                    </a:lnTo>
                    <a:lnTo>
                      <a:pt x="692" y="277"/>
                    </a:lnTo>
                    <a:lnTo>
                      <a:pt x="765" y="231"/>
                    </a:lnTo>
                    <a:lnTo>
                      <a:pt x="834" y="186"/>
                    </a:lnTo>
                    <a:lnTo>
                      <a:pt x="898" y="145"/>
                    </a:lnTo>
                    <a:lnTo>
                      <a:pt x="953" y="105"/>
                    </a:lnTo>
                    <a:lnTo>
                      <a:pt x="1001" y="70"/>
                    </a:lnTo>
                    <a:lnTo>
                      <a:pt x="1040" y="42"/>
                    </a:lnTo>
                    <a:lnTo>
                      <a:pt x="1067" y="17"/>
                    </a:lnTo>
                    <a:lnTo>
                      <a:pt x="1083" y="0"/>
                    </a:lnTo>
                  </a:path>
                </a:pathLst>
              </a:custGeom>
              <a:solidFill>
                <a:srgbClr val="FFCC33"/>
              </a:solidFill>
              <a:ln w="9525" cap="rnd">
                <a:noFill/>
                <a:round/>
                <a:headEnd type="none" w="sm" len="sm"/>
                <a:tailEnd type="none" w="sm" len="sm"/>
              </a:ln>
            </p:spPr>
            <p:txBody>
              <a:bodyPr/>
              <a:lstStyle/>
              <a:p>
                <a:endParaRPr lang="en-US"/>
              </a:p>
            </p:txBody>
          </p:sp>
          <p:sp>
            <p:nvSpPr>
              <p:cNvPr id="3273" name="Freeform 64"/>
              <p:cNvSpPr>
                <a:spLocks/>
              </p:cNvSpPr>
              <p:nvPr/>
            </p:nvSpPr>
            <p:spPr bwMode="auto">
              <a:xfrm>
                <a:off x="2996" y="2974"/>
                <a:ext cx="1052" cy="592"/>
              </a:xfrm>
              <a:custGeom>
                <a:avLst/>
                <a:gdLst>
                  <a:gd name="T0" fmla="*/ 0 w 1052"/>
                  <a:gd name="T1" fmla="*/ 0 h 592"/>
                  <a:gd name="T2" fmla="*/ 25 w 1052"/>
                  <a:gd name="T3" fmla="*/ 0 h 592"/>
                  <a:gd name="T4" fmla="*/ 1051 w 1052"/>
                  <a:gd name="T5" fmla="*/ 591 h 592"/>
                  <a:gd name="T6" fmla="*/ 775 w 1052"/>
                  <a:gd name="T7" fmla="*/ 591 h 592"/>
                  <a:gd name="T8" fmla="*/ 735 w 1052"/>
                  <a:gd name="T9" fmla="*/ 553 h 592"/>
                  <a:gd name="T10" fmla="*/ 688 w 1052"/>
                  <a:gd name="T11" fmla="*/ 513 h 592"/>
                  <a:gd name="T12" fmla="*/ 636 w 1052"/>
                  <a:gd name="T13" fmla="*/ 468 h 592"/>
                  <a:gd name="T14" fmla="*/ 581 w 1052"/>
                  <a:gd name="T15" fmla="*/ 424 h 592"/>
                  <a:gd name="T16" fmla="*/ 522 w 1052"/>
                  <a:gd name="T17" fmla="*/ 375 h 592"/>
                  <a:gd name="T18" fmla="*/ 461 w 1052"/>
                  <a:gd name="T19" fmla="*/ 328 h 592"/>
                  <a:gd name="T20" fmla="*/ 398 w 1052"/>
                  <a:gd name="T21" fmla="*/ 280 h 592"/>
                  <a:gd name="T22" fmla="*/ 335 w 1052"/>
                  <a:gd name="T23" fmla="*/ 235 h 592"/>
                  <a:gd name="T24" fmla="*/ 277 w 1052"/>
                  <a:gd name="T25" fmla="*/ 190 h 592"/>
                  <a:gd name="T26" fmla="*/ 219 w 1052"/>
                  <a:gd name="T27" fmla="*/ 149 h 592"/>
                  <a:gd name="T28" fmla="*/ 166 w 1052"/>
                  <a:gd name="T29" fmla="*/ 111 h 592"/>
                  <a:gd name="T30" fmla="*/ 118 w 1052"/>
                  <a:gd name="T31" fmla="*/ 76 h 592"/>
                  <a:gd name="T32" fmla="*/ 77 w 1052"/>
                  <a:gd name="T33" fmla="*/ 48 h 592"/>
                  <a:gd name="T34" fmla="*/ 42 w 1052"/>
                  <a:gd name="T35" fmla="*/ 26 h 592"/>
                  <a:gd name="T36" fmla="*/ 16 w 1052"/>
                  <a:gd name="T37" fmla="*/ 9 h 592"/>
                  <a:gd name="T38" fmla="*/ 0 w 1052"/>
                  <a:gd name="T39" fmla="*/ 0 h 59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52"/>
                  <a:gd name="T61" fmla="*/ 0 h 592"/>
                  <a:gd name="T62" fmla="*/ 1052 w 1052"/>
                  <a:gd name="T63" fmla="*/ 592 h 59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52" h="592">
                    <a:moveTo>
                      <a:pt x="0" y="0"/>
                    </a:moveTo>
                    <a:lnTo>
                      <a:pt x="25" y="0"/>
                    </a:lnTo>
                    <a:lnTo>
                      <a:pt x="1051" y="591"/>
                    </a:lnTo>
                    <a:lnTo>
                      <a:pt x="775" y="591"/>
                    </a:lnTo>
                    <a:lnTo>
                      <a:pt x="735" y="553"/>
                    </a:lnTo>
                    <a:lnTo>
                      <a:pt x="688" y="513"/>
                    </a:lnTo>
                    <a:lnTo>
                      <a:pt x="636" y="468"/>
                    </a:lnTo>
                    <a:lnTo>
                      <a:pt x="581" y="424"/>
                    </a:lnTo>
                    <a:lnTo>
                      <a:pt x="522" y="375"/>
                    </a:lnTo>
                    <a:lnTo>
                      <a:pt x="461" y="328"/>
                    </a:lnTo>
                    <a:lnTo>
                      <a:pt x="398" y="280"/>
                    </a:lnTo>
                    <a:lnTo>
                      <a:pt x="335" y="235"/>
                    </a:lnTo>
                    <a:lnTo>
                      <a:pt x="277" y="190"/>
                    </a:lnTo>
                    <a:lnTo>
                      <a:pt x="219" y="149"/>
                    </a:lnTo>
                    <a:lnTo>
                      <a:pt x="166" y="111"/>
                    </a:lnTo>
                    <a:lnTo>
                      <a:pt x="118" y="76"/>
                    </a:lnTo>
                    <a:lnTo>
                      <a:pt x="77" y="48"/>
                    </a:lnTo>
                    <a:lnTo>
                      <a:pt x="42" y="26"/>
                    </a:lnTo>
                    <a:lnTo>
                      <a:pt x="16" y="9"/>
                    </a:lnTo>
                    <a:lnTo>
                      <a:pt x="0" y="0"/>
                    </a:lnTo>
                  </a:path>
                </a:pathLst>
              </a:custGeom>
              <a:solidFill>
                <a:srgbClr val="FFCC33"/>
              </a:solidFill>
              <a:ln w="9525" cap="rnd">
                <a:noFill/>
                <a:round/>
                <a:headEnd type="none" w="sm" len="sm"/>
                <a:tailEnd type="none" w="sm" len="sm"/>
              </a:ln>
            </p:spPr>
            <p:txBody>
              <a:bodyPr/>
              <a:lstStyle/>
              <a:p>
                <a:endParaRPr lang="en-US"/>
              </a:p>
            </p:txBody>
          </p:sp>
          <p:sp>
            <p:nvSpPr>
              <p:cNvPr id="3274" name="Freeform 65"/>
              <p:cNvSpPr>
                <a:spLocks/>
              </p:cNvSpPr>
              <p:nvPr/>
            </p:nvSpPr>
            <p:spPr bwMode="auto">
              <a:xfrm>
                <a:off x="2826" y="2968"/>
                <a:ext cx="13" cy="5"/>
              </a:xfrm>
              <a:custGeom>
                <a:avLst/>
                <a:gdLst>
                  <a:gd name="T0" fmla="*/ 12 w 13"/>
                  <a:gd name="T1" fmla="*/ 4 h 5"/>
                  <a:gd name="T2" fmla="*/ 12 w 13"/>
                  <a:gd name="T3" fmla="*/ 3 h 5"/>
                  <a:gd name="T4" fmla="*/ 12 w 13"/>
                  <a:gd name="T5" fmla="*/ 0 h 5"/>
                  <a:gd name="T6" fmla="*/ 0 w 13"/>
                  <a:gd name="T7" fmla="*/ 0 h 5"/>
                  <a:gd name="T8" fmla="*/ 0 w 13"/>
                  <a:gd name="T9" fmla="*/ 3 h 5"/>
                  <a:gd name="T10" fmla="*/ 2 w 13"/>
                  <a:gd name="T11" fmla="*/ 4 h 5"/>
                  <a:gd name="T12" fmla="*/ 12 w 13"/>
                  <a:gd name="T13" fmla="*/ 4 h 5"/>
                  <a:gd name="T14" fmla="*/ 0 60000 65536"/>
                  <a:gd name="T15" fmla="*/ 0 60000 65536"/>
                  <a:gd name="T16" fmla="*/ 0 60000 65536"/>
                  <a:gd name="T17" fmla="*/ 0 60000 65536"/>
                  <a:gd name="T18" fmla="*/ 0 60000 65536"/>
                  <a:gd name="T19" fmla="*/ 0 60000 65536"/>
                  <a:gd name="T20" fmla="*/ 0 60000 65536"/>
                  <a:gd name="T21" fmla="*/ 0 w 13"/>
                  <a:gd name="T22" fmla="*/ 0 h 5"/>
                  <a:gd name="T23" fmla="*/ 13 w 1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5">
                    <a:moveTo>
                      <a:pt x="12" y="4"/>
                    </a:moveTo>
                    <a:lnTo>
                      <a:pt x="12" y="3"/>
                    </a:lnTo>
                    <a:lnTo>
                      <a:pt x="12" y="0"/>
                    </a:lnTo>
                    <a:lnTo>
                      <a:pt x="0" y="0"/>
                    </a:lnTo>
                    <a:lnTo>
                      <a:pt x="0" y="3"/>
                    </a:lnTo>
                    <a:lnTo>
                      <a:pt x="2" y="4"/>
                    </a:lnTo>
                    <a:lnTo>
                      <a:pt x="12" y="4"/>
                    </a:lnTo>
                  </a:path>
                </a:pathLst>
              </a:custGeom>
              <a:solidFill>
                <a:srgbClr val="FFCC33"/>
              </a:solidFill>
              <a:ln w="9525" cap="rnd">
                <a:noFill/>
                <a:round/>
                <a:headEnd type="none" w="sm" len="sm"/>
                <a:tailEnd type="none" w="sm" len="sm"/>
              </a:ln>
            </p:spPr>
            <p:txBody>
              <a:bodyPr/>
              <a:lstStyle/>
              <a:p>
                <a:endParaRPr lang="en-US"/>
              </a:p>
            </p:txBody>
          </p:sp>
          <p:sp>
            <p:nvSpPr>
              <p:cNvPr id="3275" name="Freeform 66"/>
              <p:cNvSpPr>
                <a:spLocks/>
              </p:cNvSpPr>
              <p:nvPr/>
            </p:nvSpPr>
            <p:spPr bwMode="auto">
              <a:xfrm>
                <a:off x="2821" y="3153"/>
                <a:ext cx="36" cy="34"/>
              </a:xfrm>
              <a:custGeom>
                <a:avLst/>
                <a:gdLst>
                  <a:gd name="T0" fmla="*/ 35 w 36"/>
                  <a:gd name="T1" fmla="*/ 0 h 34"/>
                  <a:gd name="T2" fmla="*/ 35 w 36"/>
                  <a:gd name="T3" fmla="*/ 9 h 34"/>
                  <a:gd name="T4" fmla="*/ 35 w 36"/>
                  <a:gd name="T5" fmla="*/ 15 h 34"/>
                  <a:gd name="T6" fmla="*/ 35 w 36"/>
                  <a:gd name="T7" fmla="*/ 24 h 34"/>
                  <a:gd name="T8" fmla="*/ 35 w 36"/>
                  <a:gd name="T9" fmla="*/ 33 h 34"/>
                  <a:gd name="T10" fmla="*/ 0 w 36"/>
                  <a:gd name="T11" fmla="*/ 33 h 34"/>
                  <a:gd name="T12" fmla="*/ 0 w 36"/>
                  <a:gd name="T13" fmla="*/ 24 h 34"/>
                  <a:gd name="T14" fmla="*/ 2 w 36"/>
                  <a:gd name="T15" fmla="*/ 15 h 34"/>
                  <a:gd name="T16" fmla="*/ 2 w 36"/>
                  <a:gd name="T17" fmla="*/ 9 h 34"/>
                  <a:gd name="T18" fmla="*/ 3 w 36"/>
                  <a:gd name="T19" fmla="*/ 0 h 34"/>
                  <a:gd name="T20" fmla="*/ 35 w 36"/>
                  <a:gd name="T21" fmla="*/ 0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34"/>
                  <a:gd name="T35" fmla="*/ 36 w 36"/>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34">
                    <a:moveTo>
                      <a:pt x="35" y="0"/>
                    </a:moveTo>
                    <a:lnTo>
                      <a:pt x="35" y="9"/>
                    </a:lnTo>
                    <a:lnTo>
                      <a:pt x="35" y="15"/>
                    </a:lnTo>
                    <a:lnTo>
                      <a:pt x="35" y="24"/>
                    </a:lnTo>
                    <a:lnTo>
                      <a:pt x="35" y="33"/>
                    </a:lnTo>
                    <a:lnTo>
                      <a:pt x="0" y="33"/>
                    </a:lnTo>
                    <a:lnTo>
                      <a:pt x="0" y="24"/>
                    </a:lnTo>
                    <a:lnTo>
                      <a:pt x="2" y="15"/>
                    </a:lnTo>
                    <a:lnTo>
                      <a:pt x="2" y="9"/>
                    </a:lnTo>
                    <a:lnTo>
                      <a:pt x="3" y="0"/>
                    </a:lnTo>
                    <a:lnTo>
                      <a:pt x="35" y="0"/>
                    </a:lnTo>
                  </a:path>
                </a:pathLst>
              </a:custGeom>
              <a:solidFill>
                <a:srgbClr val="FFCC33"/>
              </a:solidFill>
              <a:ln w="9525" cap="rnd">
                <a:noFill/>
                <a:round/>
                <a:headEnd type="none" w="sm" len="sm"/>
                <a:tailEnd type="none" w="sm" len="sm"/>
              </a:ln>
            </p:spPr>
            <p:txBody>
              <a:bodyPr/>
              <a:lstStyle/>
              <a:p>
                <a:endParaRPr lang="en-US"/>
              </a:p>
            </p:txBody>
          </p:sp>
          <p:sp>
            <p:nvSpPr>
              <p:cNvPr id="3276" name="Freeform 67"/>
              <p:cNvSpPr>
                <a:spLocks/>
              </p:cNvSpPr>
              <p:nvPr/>
            </p:nvSpPr>
            <p:spPr bwMode="auto">
              <a:xfrm>
                <a:off x="2810" y="3212"/>
                <a:ext cx="47" cy="42"/>
              </a:xfrm>
              <a:custGeom>
                <a:avLst/>
                <a:gdLst>
                  <a:gd name="T0" fmla="*/ 46 w 47"/>
                  <a:gd name="T1" fmla="*/ 0 h 42"/>
                  <a:gd name="T2" fmla="*/ 46 w 47"/>
                  <a:gd name="T3" fmla="*/ 10 h 42"/>
                  <a:gd name="T4" fmla="*/ 46 w 47"/>
                  <a:gd name="T5" fmla="*/ 20 h 42"/>
                  <a:gd name="T6" fmla="*/ 44 w 47"/>
                  <a:gd name="T7" fmla="*/ 31 h 42"/>
                  <a:gd name="T8" fmla="*/ 44 w 47"/>
                  <a:gd name="T9" fmla="*/ 41 h 42"/>
                  <a:gd name="T10" fmla="*/ 0 w 47"/>
                  <a:gd name="T11" fmla="*/ 41 h 42"/>
                  <a:gd name="T12" fmla="*/ 2 w 47"/>
                  <a:gd name="T13" fmla="*/ 31 h 42"/>
                  <a:gd name="T14" fmla="*/ 3 w 47"/>
                  <a:gd name="T15" fmla="*/ 20 h 42"/>
                  <a:gd name="T16" fmla="*/ 5 w 47"/>
                  <a:gd name="T17" fmla="*/ 10 h 42"/>
                  <a:gd name="T18" fmla="*/ 6 w 47"/>
                  <a:gd name="T19" fmla="*/ 0 h 42"/>
                  <a:gd name="T20" fmla="*/ 46 w 47"/>
                  <a:gd name="T21" fmla="*/ 0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
                  <a:gd name="T34" fmla="*/ 0 h 42"/>
                  <a:gd name="T35" fmla="*/ 47 w 47"/>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 h="42">
                    <a:moveTo>
                      <a:pt x="46" y="0"/>
                    </a:moveTo>
                    <a:lnTo>
                      <a:pt x="46" y="10"/>
                    </a:lnTo>
                    <a:lnTo>
                      <a:pt x="46" y="20"/>
                    </a:lnTo>
                    <a:lnTo>
                      <a:pt x="44" y="31"/>
                    </a:lnTo>
                    <a:lnTo>
                      <a:pt x="44" y="41"/>
                    </a:lnTo>
                    <a:lnTo>
                      <a:pt x="0" y="41"/>
                    </a:lnTo>
                    <a:lnTo>
                      <a:pt x="2" y="31"/>
                    </a:lnTo>
                    <a:lnTo>
                      <a:pt x="3" y="20"/>
                    </a:lnTo>
                    <a:lnTo>
                      <a:pt x="5" y="10"/>
                    </a:lnTo>
                    <a:lnTo>
                      <a:pt x="6" y="0"/>
                    </a:lnTo>
                    <a:lnTo>
                      <a:pt x="46" y="0"/>
                    </a:lnTo>
                  </a:path>
                </a:pathLst>
              </a:custGeom>
              <a:solidFill>
                <a:srgbClr val="FFCC33"/>
              </a:solidFill>
              <a:ln w="9525" cap="rnd">
                <a:noFill/>
                <a:round/>
                <a:headEnd type="none" w="sm" len="sm"/>
                <a:tailEnd type="none" w="sm" len="sm"/>
              </a:ln>
            </p:spPr>
            <p:txBody>
              <a:bodyPr/>
              <a:lstStyle/>
              <a:p>
                <a:endParaRPr lang="en-US"/>
              </a:p>
            </p:txBody>
          </p:sp>
          <p:sp>
            <p:nvSpPr>
              <p:cNvPr id="3277" name="Freeform 68"/>
              <p:cNvSpPr>
                <a:spLocks/>
              </p:cNvSpPr>
              <p:nvPr/>
            </p:nvSpPr>
            <p:spPr bwMode="auto">
              <a:xfrm>
                <a:off x="2789" y="3293"/>
                <a:ext cx="64" cy="64"/>
              </a:xfrm>
              <a:custGeom>
                <a:avLst/>
                <a:gdLst>
                  <a:gd name="T0" fmla="*/ 63 w 64"/>
                  <a:gd name="T1" fmla="*/ 0 h 64"/>
                  <a:gd name="T2" fmla="*/ 63 w 64"/>
                  <a:gd name="T3" fmla="*/ 14 h 64"/>
                  <a:gd name="T4" fmla="*/ 61 w 64"/>
                  <a:gd name="T5" fmla="*/ 30 h 64"/>
                  <a:gd name="T6" fmla="*/ 60 w 64"/>
                  <a:gd name="T7" fmla="*/ 46 h 64"/>
                  <a:gd name="T8" fmla="*/ 57 w 64"/>
                  <a:gd name="T9" fmla="*/ 63 h 64"/>
                  <a:gd name="T10" fmla="*/ 0 w 64"/>
                  <a:gd name="T11" fmla="*/ 63 h 64"/>
                  <a:gd name="T12" fmla="*/ 3 w 64"/>
                  <a:gd name="T13" fmla="*/ 46 h 64"/>
                  <a:gd name="T14" fmla="*/ 6 w 64"/>
                  <a:gd name="T15" fmla="*/ 30 h 64"/>
                  <a:gd name="T16" fmla="*/ 9 w 64"/>
                  <a:gd name="T17" fmla="*/ 14 h 64"/>
                  <a:gd name="T18" fmla="*/ 12 w 64"/>
                  <a:gd name="T19" fmla="*/ 0 h 64"/>
                  <a:gd name="T20" fmla="*/ 63 w 64"/>
                  <a:gd name="T21" fmla="*/ 0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64"/>
                  <a:gd name="T35" fmla="*/ 64 w 64"/>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64">
                    <a:moveTo>
                      <a:pt x="63" y="0"/>
                    </a:moveTo>
                    <a:lnTo>
                      <a:pt x="63" y="14"/>
                    </a:lnTo>
                    <a:lnTo>
                      <a:pt x="61" y="30"/>
                    </a:lnTo>
                    <a:lnTo>
                      <a:pt x="60" y="46"/>
                    </a:lnTo>
                    <a:lnTo>
                      <a:pt x="57" y="63"/>
                    </a:lnTo>
                    <a:lnTo>
                      <a:pt x="0" y="63"/>
                    </a:lnTo>
                    <a:lnTo>
                      <a:pt x="3" y="46"/>
                    </a:lnTo>
                    <a:lnTo>
                      <a:pt x="6" y="30"/>
                    </a:lnTo>
                    <a:lnTo>
                      <a:pt x="9" y="14"/>
                    </a:lnTo>
                    <a:lnTo>
                      <a:pt x="12" y="0"/>
                    </a:lnTo>
                    <a:lnTo>
                      <a:pt x="63" y="0"/>
                    </a:lnTo>
                  </a:path>
                </a:pathLst>
              </a:custGeom>
              <a:solidFill>
                <a:srgbClr val="FFCC33"/>
              </a:solidFill>
              <a:ln w="9525" cap="rnd">
                <a:noFill/>
                <a:round/>
                <a:headEnd type="none" w="sm" len="sm"/>
                <a:tailEnd type="none" w="sm" len="sm"/>
              </a:ln>
            </p:spPr>
            <p:txBody>
              <a:bodyPr/>
              <a:lstStyle/>
              <a:p>
                <a:endParaRPr lang="en-US"/>
              </a:p>
            </p:txBody>
          </p:sp>
          <p:sp>
            <p:nvSpPr>
              <p:cNvPr id="3278" name="Freeform 69"/>
              <p:cNvSpPr>
                <a:spLocks/>
              </p:cNvSpPr>
              <p:nvPr/>
            </p:nvSpPr>
            <p:spPr bwMode="auto">
              <a:xfrm>
                <a:off x="2739" y="3410"/>
                <a:ext cx="100" cy="109"/>
              </a:xfrm>
              <a:custGeom>
                <a:avLst/>
                <a:gdLst>
                  <a:gd name="T0" fmla="*/ 99 w 100"/>
                  <a:gd name="T1" fmla="*/ 0 h 109"/>
                  <a:gd name="T2" fmla="*/ 96 w 100"/>
                  <a:gd name="T3" fmla="*/ 26 h 109"/>
                  <a:gd name="T4" fmla="*/ 91 w 100"/>
                  <a:gd name="T5" fmla="*/ 53 h 109"/>
                  <a:gd name="T6" fmla="*/ 85 w 100"/>
                  <a:gd name="T7" fmla="*/ 80 h 109"/>
                  <a:gd name="T8" fmla="*/ 78 w 100"/>
                  <a:gd name="T9" fmla="*/ 108 h 109"/>
                  <a:gd name="T10" fmla="*/ 0 w 100"/>
                  <a:gd name="T11" fmla="*/ 108 h 109"/>
                  <a:gd name="T12" fmla="*/ 10 w 100"/>
                  <a:gd name="T13" fmla="*/ 80 h 109"/>
                  <a:gd name="T14" fmla="*/ 19 w 100"/>
                  <a:gd name="T15" fmla="*/ 54 h 109"/>
                  <a:gd name="T16" fmla="*/ 27 w 100"/>
                  <a:gd name="T17" fmla="*/ 26 h 109"/>
                  <a:gd name="T18" fmla="*/ 35 w 100"/>
                  <a:gd name="T19" fmla="*/ 0 h 109"/>
                  <a:gd name="T20" fmla="*/ 99 w 100"/>
                  <a:gd name="T21" fmla="*/ 0 h 1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
                  <a:gd name="T34" fmla="*/ 0 h 109"/>
                  <a:gd name="T35" fmla="*/ 100 w 100"/>
                  <a:gd name="T36" fmla="*/ 109 h 1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0" h="109">
                    <a:moveTo>
                      <a:pt x="99" y="0"/>
                    </a:moveTo>
                    <a:lnTo>
                      <a:pt x="96" y="26"/>
                    </a:lnTo>
                    <a:lnTo>
                      <a:pt x="91" y="53"/>
                    </a:lnTo>
                    <a:lnTo>
                      <a:pt x="85" y="80"/>
                    </a:lnTo>
                    <a:lnTo>
                      <a:pt x="78" y="108"/>
                    </a:lnTo>
                    <a:lnTo>
                      <a:pt x="0" y="108"/>
                    </a:lnTo>
                    <a:lnTo>
                      <a:pt x="10" y="80"/>
                    </a:lnTo>
                    <a:lnTo>
                      <a:pt x="19" y="54"/>
                    </a:lnTo>
                    <a:lnTo>
                      <a:pt x="27" y="26"/>
                    </a:lnTo>
                    <a:lnTo>
                      <a:pt x="35" y="0"/>
                    </a:lnTo>
                    <a:lnTo>
                      <a:pt x="99" y="0"/>
                    </a:lnTo>
                  </a:path>
                </a:pathLst>
              </a:custGeom>
              <a:solidFill>
                <a:srgbClr val="FFCC33"/>
              </a:solidFill>
              <a:ln w="9525" cap="rnd">
                <a:noFill/>
                <a:round/>
                <a:headEnd type="none" w="sm" len="sm"/>
                <a:tailEnd type="none" w="sm" len="sm"/>
              </a:ln>
            </p:spPr>
            <p:txBody>
              <a:bodyPr/>
              <a:lstStyle/>
              <a:p>
                <a:endParaRPr lang="en-US"/>
              </a:p>
            </p:txBody>
          </p:sp>
          <p:sp>
            <p:nvSpPr>
              <p:cNvPr id="3279" name="Freeform 70"/>
              <p:cNvSpPr>
                <a:spLocks/>
              </p:cNvSpPr>
              <p:nvPr/>
            </p:nvSpPr>
            <p:spPr bwMode="auto">
              <a:xfrm>
                <a:off x="2826" y="3103"/>
                <a:ext cx="31" cy="33"/>
              </a:xfrm>
              <a:custGeom>
                <a:avLst/>
                <a:gdLst>
                  <a:gd name="T0" fmla="*/ 28 w 31"/>
                  <a:gd name="T1" fmla="*/ 0 h 33"/>
                  <a:gd name="T2" fmla="*/ 28 w 31"/>
                  <a:gd name="T3" fmla="*/ 9 h 33"/>
                  <a:gd name="T4" fmla="*/ 30 w 31"/>
                  <a:gd name="T5" fmla="*/ 15 h 33"/>
                  <a:gd name="T6" fmla="*/ 30 w 31"/>
                  <a:gd name="T7" fmla="*/ 23 h 33"/>
                  <a:gd name="T8" fmla="*/ 30 w 31"/>
                  <a:gd name="T9" fmla="*/ 32 h 33"/>
                  <a:gd name="T10" fmla="*/ 0 w 31"/>
                  <a:gd name="T11" fmla="*/ 32 h 33"/>
                  <a:gd name="T12" fmla="*/ 0 w 31"/>
                  <a:gd name="T13" fmla="*/ 23 h 33"/>
                  <a:gd name="T14" fmla="*/ 2 w 31"/>
                  <a:gd name="T15" fmla="*/ 17 h 33"/>
                  <a:gd name="T16" fmla="*/ 2 w 31"/>
                  <a:gd name="T17" fmla="*/ 9 h 33"/>
                  <a:gd name="T18" fmla="*/ 2 w 31"/>
                  <a:gd name="T19" fmla="*/ 2 h 33"/>
                  <a:gd name="T20" fmla="*/ 28 w 31"/>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
                  <a:gd name="T34" fmla="*/ 0 h 33"/>
                  <a:gd name="T35" fmla="*/ 31 w 31"/>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 h="33">
                    <a:moveTo>
                      <a:pt x="28" y="0"/>
                    </a:moveTo>
                    <a:lnTo>
                      <a:pt x="28" y="9"/>
                    </a:lnTo>
                    <a:lnTo>
                      <a:pt x="30" y="15"/>
                    </a:lnTo>
                    <a:lnTo>
                      <a:pt x="30" y="23"/>
                    </a:lnTo>
                    <a:lnTo>
                      <a:pt x="30" y="32"/>
                    </a:lnTo>
                    <a:lnTo>
                      <a:pt x="0" y="32"/>
                    </a:lnTo>
                    <a:lnTo>
                      <a:pt x="0" y="23"/>
                    </a:lnTo>
                    <a:lnTo>
                      <a:pt x="2" y="17"/>
                    </a:lnTo>
                    <a:lnTo>
                      <a:pt x="2" y="9"/>
                    </a:lnTo>
                    <a:lnTo>
                      <a:pt x="2" y="2"/>
                    </a:lnTo>
                    <a:lnTo>
                      <a:pt x="28" y="0"/>
                    </a:lnTo>
                  </a:path>
                </a:pathLst>
              </a:custGeom>
              <a:solidFill>
                <a:srgbClr val="FFCC33"/>
              </a:solidFill>
              <a:ln w="9525" cap="rnd">
                <a:noFill/>
                <a:round/>
                <a:headEnd type="none" w="sm" len="sm"/>
                <a:tailEnd type="none" w="sm" len="sm"/>
              </a:ln>
            </p:spPr>
            <p:txBody>
              <a:bodyPr/>
              <a:lstStyle/>
              <a:p>
                <a:endParaRPr lang="en-US"/>
              </a:p>
            </p:txBody>
          </p:sp>
          <p:sp>
            <p:nvSpPr>
              <p:cNvPr id="3280" name="Freeform 71"/>
              <p:cNvSpPr>
                <a:spLocks/>
              </p:cNvSpPr>
              <p:nvPr/>
            </p:nvSpPr>
            <p:spPr bwMode="auto">
              <a:xfrm>
                <a:off x="2829" y="3075"/>
                <a:ext cx="26" cy="17"/>
              </a:xfrm>
              <a:custGeom>
                <a:avLst/>
                <a:gdLst>
                  <a:gd name="T0" fmla="*/ 23 w 26"/>
                  <a:gd name="T1" fmla="*/ 0 h 17"/>
                  <a:gd name="T2" fmla="*/ 23 w 26"/>
                  <a:gd name="T3" fmla="*/ 4 h 17"/>
                  <a:gd name="T4" fmla="*/ 23 w 26"/>
                  <a:gd name="T5" fmla="*/ 7 h 17"/>
                  <a:gd name="T6" fmla="*/ 23 w 26"/>
                  <a:gd name="T7" fmla="*/ 12 h 17"/>
                  <a:gd name="T8" fmla="*/ 25 w 26"/>
                  <a:gd name="T9" fmla="*/ 16 h 17"/>
                  <a:gd name="T10" fmla="*/ 0 w 26"/>
                  <a:gd name="T11" fmla="*/ 16 h 17"/>
                  <a:gd name="T12" fmla="*/ 0 w 26"/>
                  <a:gd name="T13" fmla="*/ 12 h 17"/>
                  <a:gd name="T14" fmla="*/ 0 w 26"/>
                  <a:gd name="T15" fmla="*/ 7 h 17"/>
                  <a:gd name="T16" fmla="*/ 0 w 26"/>
                  <a:gd name="T17" fmla="*/ 4 h 17"/>
                  <a:gd name="T18" fmla="*/ 0 w 26"/>
                  <a:gd name="T19" fmla="*/ 0 h 17"/>
                  <a:gd name="T20" fmla="*/ 23 w 26"/>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17"/>
                  <a:gd name="T35" fmla="*/ 26 w 26"/>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17">
                    <a:moveTo>
                      <a:pt x="23" y="0"/>
                    </a:moveTo>
                    <a:lnTo>
                      <a:pt x="23" y="4"/>
                    </a:lnTo>
                    <a:lnTo>
                      <a:pt x="23" y="7"/>
                    </a:lnTo>
                    <a:lnTo>
                      <a:pt x="23" y="12"/>
                    </a:lnTo>
                    <a:lnTo>
                      <a:pt x="25" y="16"/>
                    </a:lnTo>
                    <a:lnTo>
                      <a:pt x="0" y="16"/>
                    </a:lnTo>
                    <a:lnTo>
                      <a:pt x="0" y="12"/>
                    </a:lnTo>
                    <a:lnTo>
                      <a:pt x="0" y="7"/>
                    </a:lnTo>
                    <a:lnTo>
                      <a:pt x="0" y="4"/>
                    </a:lnTo>
                    <a:lnTo>
                      <a:pt x="0" y="0"/>
                    </a:lnTo>
                    <a:lnTo>
                      <a:pt x="23" y="0"/>
                    </a:lnTo>
                  </a:path>
                </a:pathLst>
              </a:custGeom>
              <a:solidFill>
                <a:srgbClr val="FFCC33"/>
              </a:solidFill>
              <a:ln w="9525" cap="rnd">
                <a:noFill/>
                <a:round/>
                <a:headEnd type="none" w="sm" len="sm"/>
                <a:tailEnd type="none" w="sm" len="sm"/>
              </a:ln>
            </p:spPr>
            <p:txBody>
              <a:bodyPr/>
              <a:lstStyle/>
              <a:p>
                <a:endParaRPr lang="en-US"/>
              </a:p>
            </p:txBody>
          </p:sp>
          <p:sp>
            <p:nvSpPr>
              <p:cNvPr id="3281" name="Freeform 72"/>
              <p:cNvSpPr>
                <a:spLocks/>
              </p:cNvSpPr>
              <p:nvPr/>
            </p:nvSpPr>
            <p:spPr bwMode="auto">
              <a:xfrm>
                <a:off x="2829" y="3049"/>
                <a:ext cx="24" cy="17"/>
              </a:xfrm>
              <a:custGeom>
                <a:avLst/>
                <a:gdLst>
                  <a:gd name="T0" fmla="*/ 23 w 24"/>
                  <a:gd name="T1" fmla="*/ 16 h 17"/>
                  <a:gd name="T2" fmla="*/ 23 w 24"/>
                  <a:gd name="T3" fmla="*/ 12 h 17"/>
                  <a:gd name="T4" fmla="*/ 23 w 24"/>
                  <a:gd name="T5" fmla="*/ 7 h 17"/>
                  <a:gd name="T6" fmla="*/ 23 w 24"/>
                  <a:gd name="T7" fmla="*/ 4 h 17"/>
                  <a:gd name="T8" fmla="*/ 23 w 24"/>
                  <a:gd name="T9" fmla="*/ 0 h 17"/>
                  <a:gd name="T10" fmla="*/ 2 w 24"/>
                  <a:gd name="T11" fmla="*/ 0 h 17"/>
                  <a:gd name="T12" fmla="*/ 2 w 24"/>
                  <a:gd name="T13" fmla="*/ 4 h 17"/>
                  <a:gd name="T14" fmla="*/ 2 w 24"/>
                  <a:gd name="T15" fmla="*/ 7 h 17"/>
                  <a:gd name="T16" fmla="*/ 2 w 24"/>
                  <a:gd name="T17" fmla="*/ 12 h 17"/>
                  <a:gd name="T18" fmla="*/ 0 w 24"/>
                  <a:gd name="T19" fmla="*/ 16 h 17"/>
                  <a:gd name="T20" fmla="*/ 23 w 24"/>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7"/>
                  <a:gd name="T35" fmla="*/ 24 w 24"/>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7">
                    <a:moveTo>
                      <a:pt x="23" y="16"/>
                    </a:moveTo>
                    <a:lnTo>
                      <a:pt x="23" y="12"/>
                    </a:lnTo>
                    <a:lnTo>
                      <a:pt x="23" y="7"/>
                    </a:lnTo>
                    <a:lnTo>
                      <a:pt x="23" y="4"/>
                    </a:lnTo>
                    <a:lnTo>
                      <a:pt x="23" y="0"/>
                    </a:lnTo>
                    <a:lnTo>
                      <a:pt x="2" y="0"/>
                    </a:lnTo>
                    <a:lnTo>
                      <a:pt x="2" y="4"/>
                    </a:lnTo>
                    <a:lnTo>
                      <a:pt x="2" y="7"/>
                    </a:lnTo>
                    <a:lnTo>
                      <a:pt x="2" y="12"/>
                    </a:lnTo>
                    <a:lnTo>
                      <a:pt x="0" y="16"/>
                    </a:lnTo>
                    <a:lnTo>
                      <a:pt x="23" y="16"/>
                    </a:lnTo>
                  </a:path>
                </a:pathLst>
              </a:custGeom>
              <a:solidFill>
                <a:srgbClr val="FFCC33"/>
              </a:solidFill>
              <a:ln w="9525" cap="rnd">
                <a:noFill/>
                <a:round/>
                <a:headEnd type="none" w="sm" len="sm"/>
                <a:tailEnd type="none" w="sm" len="sm"/>
              </a:ln>
            </p:spPr>
            <p:txBody>
              <a:bodyPr/>
              <a:lstStyle/>
              <a:p>
                <a:endParaRPr lang="en-US"/>
              </a:p>
            </p:txBody>
          </p:sp>
          <p:sp>
            <p:nvSpPr>
              <p:cNvPr id="3282" name="Freeform 73"/>
              <p:cNvSpPr>
                <a:spLocks/>
              </p:cNvSpPr>
              <p:nvPr/>
            </p:nvSpPr>
            <p:spPr bwMode="auto">
              <a:xfrm>
                <a:off x="2831" y="3028"/>
                <a:ext cx="20" cy="16"/>
              </a:xfrm>
              <a:custGeom>
                <a:avLst/>
                <a:gdLst>
                  <a:gd name="T0" fmla="*/ 17 w 20"/>
                  <a:gd name="T1" fmla="*/ 0 h 16"/>
                  <a:gd name="T2" fmla="*/ 17 w 20"/>
                  <a:gd name="T3" fmla="*/ 4 h 16"/>
                  <a:gd name="T4" fmla="*/ 19 w 20"/>
                  <a:gd name="T5" fmla="*/ 7 h 16"/>
                  <a:gd name="T6" fmla="*/ 19 w 20"/>
                  <a:gd name="T7" fmla="*/ 11 h 16"/>
                  <a:gd name="T8" fmla="*/ 19 w 20"/>
                  <a:gd name="T9" fmla="*/ 15 h 16"/>
                  <a:gd name="T10" fmla="*/ 0 w 20"/>
                  <a:gd name="T11" fmla="*/ 15 h 16"/>
                  <a:gd name="T12" fmla="*/ 0 w 20"/>
                  <a:gd name="T13" fmla="*/ 11 h 16"/>
                  <a:gd name="T14" fmla="*/ 0 w 20"/>
                  <a:gd name="T15" fmla="*/ 7 h 16"/>
                  <a:gd name="T16" fmla="*/ 0 w 20"/>
                  <a:gd name="T17" fmla="*/ 4 h 16"/>
                  <a:gd name="T18" fmla="*/ 0 w 20"/>
                  <a:gd name="T19" fmla="*/ 0 h 16"/>
                  <a:gd name="T20" fmla="*/ 17 w 20"/>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16"/>
                  <a:gd name="T35" fmla="*/ 20 w 20"/>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16">
                    <a:moveTo>
                      <a:pt x="17" y="0"/>
                    </a:moveTo>
                    <a:lnTo>
                      <a:pt x="17" y="4"/>
                    </a:lnTo>
                    <a:lnTo>
                      <a:pt x="19" y="7"/>
                    </a:lnTo>
                    <a:lnTo>
                      <a:pt x="19" y="11"/>
                    </a:lnTo>
                    <a:lnTo>
                      <a:pt x="19" y="15"/>
                    </a:lnTo>
                    <a:lnTo>
                      <a:pt x="0" y="15"/>
                    </a:lnTo>
                    <a:lnTo>
                      <a:pt x="0" y="11"/>
                    </a:lnTo>
                    <a:lnTo>
                      <a:pt x="0" y="7"/>
                    </a:lnTo>
                    <a:lnTo>
                      <a:pt x="0" y="4"/>
                    </a:lnTo>
                    <a:lnTo>
                      <a:pt x="0" y="0"/>
                    </a:lnTo>
                    <a:lnTo>
                      <a:pt x="17" y="0"/>
                    </a:lnTo>
                  </a:path>
                </a:pathLst>
              </a:custGeom>
              <a:solidFill>
                <a:srgbClr val="FFCC33"/>
              </a:solidFill>
              <a:ln w="9525" cap="rnd">
                <a:noFill/>
                <a:round/>
                <a:headEnd type="none" w="sm" len="sm"/>
                <a:tailEnd type="none" w="sm" len="sm"/>
              </a:ln>
            </p:spPr>
            <p:txBody>
              <a:bodyPr/>
              <a:lstStyle/>
              <a:p>
                <a:endParaRPr lang="en-US"/>
              </a:p>
            </p:txBody>
          </p:sp>
          <p:sp>
            <p:nvSpPr>
              <p:cNvPr id="3283" name="Freeform 74"/>
              <p:cNvSpPr>
                <a:spLocks/>
              </p:cNvSpPr>
              <p:nvPr/>
            </p:nvSpPr>
            <p:spPr bwMode="auto">
              <a:xfrm>
                <a:off x="2831" y="3013"/>
                <a:ext cx="19" cy="11"/>
              </a:xfrm>
              <a:custGeom>
                <a:avLst/>
                <a:gdLst>
                  <a:gd name="T0" fmla="*/ 16 w 19"/>
                  <a:gd name="T1" fmla="*/ 0 h 11"/>
                  <a:gd name="T2" fmla="*/ 16 w 19"/>
                  <a:gd name="T3" fmla="*/ 1 h 11"/>
                  <a:gd name="T4" fmla="*/ 16 w 19"/>
                  <a:gd name="T5" fmla="*/ 5 h 11"/>
                  <a:gd name="T6" fmla="*/ 16 w 19"/>
                  <a:gd name="T7" fmla="*/ 6 h 11"/>
                  <a:gd name="T8" fmla="*/ 18 w 19"/>
                  <a:gd name="T9" fmla="*/ 10 h 11"/>
                  <a:gd name="T10" fmla="*/ 0 w 19"/>
                  <a:gd name="T11" fmla="*/ 10 h 11"/>
                  <a:gd name="T12" fmla="*/ 0 w 19"/>
                  <a:gd name="T13" fmla="*/ 6 h 11"/>
                  <a:gd name="T14" fmla="*/ 0 w 19"/>
                  <a:gd name="T15" fmla="*/ 5 h 11"/>
                  <a:gd name="T16" fmla="*/ 0 w 19"/>
                  <a:gd name="T17" fmla="*/ 1 h 11"/>
                  <a:gd name="T18" fmla="*/ 0 w 19"/>
                  <a:gd name="T19" fmla="*/ 0 h 11"/>
                  <a:gd name="T20" fmla="*/ 16 w 19"/>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11"/>
                  <a:gd name="T35" fmla="*/ 19 w 19"/>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11">
                    <a:moveTo>
                      <a:pt x="16" y="0"/>
                    </a:moveTo>
                    <a:lnTo>
                      <a:pt x="16" y="1"/>
                    </a:lnTo>
                    <a:lnTo>
                      <a:pt x="16" y="5"/>
                    </a:lnTo>
                    <a:lnTo>
                      <a:pt x="16" y="6"/>
                    </a:lnTo>
                    <a:lnTo>
                      <a:pt x="18" y="10"/>
                    </a:lnTo>
                    <a:lnTo>
                      <a:pt x="0" y="10"/>
                    </a:lnTo>
                    <a:lnTo>
                      <a:pt x="0" y="6"/>
                    </a:lnTo>
                    <a:lnTo>
                      <a:pt x="0" y="5"/>
                    </a:lnTo>
                    <a:lnTo>
                      <a:pt x="0" y="1"/>
                    </a:lnTo>
                    <a:lnTo>
                      <a:pt x="0" y="0"/>
                    </a:lnTo>
                    <a:lnTo>
                      <a:pt x="16" y="0"/>
                    </a:lnTo>
                  </a:path>
                </a:pathLst>
              </a:custGeom>
              <a:solidFill>
                <a:srgbClr val="FFCC33"/>
              </a:solidFill>
              <a:ln w="9525" cap="rnd">
                <a:noFill/>
                <a:round/>
                <a:headEnd type="none" w="sm" len="sm"/>
                <a:tailEnd type="none" w="sm" len="sm"/>
              </a:ln>
            </p:spPr>
            <p:txBody>
              <a:bodyPr/>
              <a:lstStyle/>
              <a:p>
                <a:endParaRPr lang="en-US"/>
              </a:p>
            </p:txBody>
          </p:sp>
          <p:sp>
            <p:nvSpPr>
              <p:cNvPr id="3284" name="Freeform 75"/>
              <p:cNvSpPr>
                <a:spLocks/>
              </p:cNvSpPr>
              <p:nvPr/>
            </p:nvSpPr>
            <p:spPr bwMode="auto">
              <a:xfrm>
                <a:off x="2829" y="3002"/>
                <a:ext cx="17" cy="8"/>
              </a:xfrm>
              <a:custGeom>
                <a:avLst/>
                <a:gdLst>
                  <a:gd name="T0" fmla="*/ 0 w 17"/>
                  <a:gd name="T1" fmla="*/ 0 h 8"/>
                  <a:gd name="T2" fmla="*/ 0 w 17"/>
                  <a:gd name="T3" fmla="*/ 1 h 8"/>
                  <a:gd name="T4" fmla="*/ 0 w 17"/>
                  <a:gd name="T5" fmla="*/ 4 h 8"/>
                  <a:gd name="T6" fmla="*/ 0 w 17"/>
                  <a:gd name="T7" fmla="*/ 7 h 8"/>
                  <a:gd name="T8" fmla="*/ 16 w 17"/>
                  <a:gd name="T9" fmla="*/ 7 h 8"/>
                  <a:gd name="T10" fmla="*/ 16 w 17"/>
                  <a:gd name="T11" fmla="*/ 4 h 8"/>
                  <a:gd name="T12" fmla="*/ 16 w 17"/>
                  <a:gd name="T13" fmla="*/ 1 h 8"/>
                  <a:gd name="T14" fmla="*/ 16 w 17"/>
                  <a:gd name="T15" fmla="*/ 0 h 8"/>
                  <a:gd name="T16" fmla="*/ 0 w 17"/>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8"/>
                  <a:gd name="T29" fmla="*/ 17 w 17"/>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8">
                    <a:moveTo>
                      <a:pt x="0" y="0"/>
                    </a:moveTo>
                    <a:lnTo>
                      <a:pt x="0" y="1"/>
                    </a:lnTo>
                    <a:lnTo>
                      <a:pt x="0" y="4"/>
                    </a:lnTo>
                    <a:lnTo>
                      <a:pt x="0" y="7"/>
                    </a:lnTo>
                    <a:lnTo>
                      <a:pt x="16" y="7"/>
                    </a:lnTo>
                    <a:lnTo>
                      <a:pt x="16" y="4"/>
                    </a:lnTo>
                    <a:lnTo>
                      <a:pt x="16" y="1"/>
                    </a:lnTo>
                    <a:lnTo>
                      <a:pt x="16" y="0"/>
                    </a:lnTo>
                    <a:lnTo>
                      <a:pt x="0" y="0"/>
                    </a:lnTo>
                  </a:path>
                </a:pathLst>
              </a:custGeom>
              <a:solidFill>
                <a:srgbClr val="FFCC33"/>
              </a:solidFill>
              <a:ln w="9525" cap="rnd">
                <a:noFill/>
                <a:round/>
                <a:headEnd type="none" w="sm" len="sm"/>
                <a:tailEnd type="none" w="sm" len="sm"/>
              </a:ln>
            </p:spPr>
            <p:txBody>
              <a:bodyPr/>
              <a:lstStyle/>
              <a:p>
                <a:endParaRPr lang="en-US"/>
              </a:p>
            </p:txBody>
          </p:sp>
          <p:sp>
            <p:nvSpPr>
              <p:cNvPr id="3285" name="Freeform 76"/>
              <p:cNvSpPr>
                <a:spLocks/>
              </p:cNvSpPr>
              <p:nvPr/>
            </p:nvSpPr>
            <p:spPr bwMode="auto">
              <a:xfrm>
                <a:off x="2829" y="2993"/>
                <a:ext cx="17" cy="7"/>
              </a:xfrm>
              <a:custGeom>
                <a:avLst/>
                <a:gdLst>
                  <a:gd name="T0" fmla="*/ 0 w 17"/>
                  <a:gd name="T1" fmla="*/ 0 h 7"/>
                  <a:gd name="T2" fmla="*/ 0 w 17"/>
                  <a:gd name="T3" fmla="*/ 1 h 7"/>
                  <a:gd name="T4" fmla="*/ 0 w 17"/>
                  <a:gd name="T5" fmla="*/ 4 h 7"/>
                  <a:gd name="T6" fmla="*/ 0 w 17"/>
                  <a:gd name="T7" fmla="*/ 5 h 7"/>
                  <a:gd name="T8" fmla="*/ 0 w 17"/>
                  <a:gd name="T9" fmla="*/ 6 h 7"/>
                  <a:gd name="T10" fmla="*/ 16 w 17"/>
                  <a:gd name="T11" fmla="*/ 6 h 7"/>
                  <a:gd name="T12" fmla="*/ 14 w 17"/>
                  <a:gd name="T13" fmla="*/ 5 h 7"/>
                  <a:gd name="T14" fmla="*/ 14 w 17"/>
                  <a:gd name="T15" fmla="*/ 4 h 7"/>
                  <a:gd name="T16" fmla="*/ 14 w 17"/>
                  <a:gd name="T17" fmla="*/ 1 h 7"/>
                  <a:gd name="T18" fmla="*/ 14 w 17"/>
                  <a:gd name="T19" fmla="*/ 0 h 7"/>
                  <a:gd name="T20" fmla="*/ 0 w 17"/>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7"/>
                  <a:gd name="T35" fmla="*/ 17 w 17"/>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7">
                    <a:moveTo>
                      <a:pt x="0" y="0"/>
                    </a:moveTo>
                    <a:lnTo>
                      <a:pt x="0" y="1"/>
                    </a:lnTo>
                    <a:lnTo>
                      <a:pt x="0" y="4"/>
                    </a:lnTo>
                    <a:lnTo>
                      <a:pt x="0" y="5"/>
                    </a:lnTo>
                    <a:lnTo>
                      <a:pt x="0" y="6"/>
                    </a:lnTo>
                    <a:lnTo>
                      <a:pt x="16" y="6"/>
                    </a:lnTo>
                    <a:lnTo>
                      <a:pt x="14" y="5"/>
                    </a:lnTo>
                    <a:lnTo>
                      <a:pt x="14" y="4"/>
                    </a:lnTo>
                    <a:lnTo>
                      <a:pt x="14" y="1"/>
                    </a:lnTo>
                    <a:lnTo>
                      <a:pt x="14" y="0"/>
                    </a:lnTo>
                    <a:lnTo>
                      <a:pt x="0" y="0"/>
                    </a:lnTo>
                  </a:path>
                </a:pathLst>
              </a:custGeom>
              <a:solidFill>
                <a:srgbClr val="FFCC33"/>
              </a:solidFill>
              <a:ln w="9525" cap="rnd">
                <a:noFill/>
                <a:round/>
                <a:headEnd type="none" w="sm" len="sm"/>
                <a:tailEnd type="none" w="sm" len="sm"/>
              </a:ln>
            </p:spPr>
            <p:txBody>
              <a:bodyPr/>
              <a:lstStyle/>
              <a:p>
                <a:endParaRPr lang="en-US"/>
              </a:p>
            </p:txBody>
          </p:sp>
          <p:sp>
            <p:nvSpPr>
              <p:cNvPr id="3286" name="Freeform 77"/>
              <p:cNvSpPr>
                <a:spLocks/>
              </p:cNvSpPr>
              <p:nvPr/>
            </p:nvSpPr>
            <p:spPr bwMode="auto">
              <a:xfrm>
                <a:off x="2827" y="2984"/>
                <a:ext cx="15" cy="6"/>
              </a:xfrm>
              <a:custGeom>
                <a:avLst/>
                <a:gdLst>
                  <a:gd name="T0" fmla="*/ 14 w 15"/>
                  <a:gd name="T1" fmla="*/ 0 h 6"/>
                  <a:gd name="T2" fmla="*/ 14 w 15"/>
                  <a:gd name="T3" fmla="*/ 2 h 6"/>
                  <a:gd name="T4" fmla="*/ 14 w 15"/>
                  <a:gd name="T5" fmla="*/ 4 h 6"/>
                  <a:gd name="T6" fmla="*/ 14 w 15"/>
                  <a:gd name="T7" fmla="*/ 5 h 6"/>
                  <a:gd name="T8" fmla="*/ 2 w 15"/>
                  <a:gd name="T9" fmla="*/ 5 h 6"/>
                  <a:gd name="T10" fmla="*/ 2 w 15"/>
                  <a:gd name="T11" fmla="*/ 4 h 6"/>
                  <a:gd name="T12" fmla="*/ 2 w 15"/>
                  <a:gd name="T13" fmla="*/ 2 h 6"/>
                  <a:gd name="T14" fmla="*/ 0 w 15"/>
                  <a:gd name="T15" fmla="*/ 0 h 6"/>
                  <a:gd name="T16" fmla="*/ 14 w 15"/>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6"/>
                  <a:gd name="T29" fmla="*/ 15 w 15"/>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6">
                    <a:moveTo>
                      <a:pt x="14" y="0"/>
                    </a:moveTo>
                    <a:lnTo>
                      <a:pt x="14" y="2"/>
                    </a:lnTo>
                    <a:lnTo>
                      <a:pt x="14" y="4"/>
                    </a:lnTo>
                    <a:lnTo>
                      <a:pt x="14" y="5"/>
                    </a:lnTo>
                    <a:lnTo>
                      <a:pt x="2" y="5"/>
                    </a:lnTo>
                    <a:lnTo>
                      <a:pt x="2" y="4"/>
                    </a:lnTo>
                    <a:lnTo>
                      <a:pt x="2" y="2"/>
                    </a:lnTo>
                    <a:lnTo>
                      <a:pt x="0" y="0"/>
                    </a:lnTo>
                    <a:lnTo>
                      <a:pt x="14" y="0"/>
                    </a:lnTo>
                  </a:path>
                </a:pathLst>
              </a:custGeom>
              <a:solidFill>
                <a:srgbClr val="FFCC33"/>
              </a:solidFill>
              <a:ln w="9525" cap="rnd">
                <a:noFill/>
                <a:round/>
                <a:headEnd type="none" w="sm" len="sm"/>
                <a:tailEnd type="none" w="sm" len="sm"/>
              </a:ln>
            </p:spPr>
            <p:txBody>
              <a:bodyPr/>
              <a:lstStyle/>
              <a:p>
                <a:endParaRPr lang="en-US"/>
              </a:p>
            </p:txBody>
          </p:sp>
          <p:sp>
            <p:nvSpPr>
              <p:cNvPr id="3287" name="Freeform 78"/>
              <p:cNvSpPr>
                <a:spLocks/>
              </p:cNvSpPr>
              <p:nvPr/>
            </p:nvSpPr>
            <p:spPr bwMode="auto">
              <a:xfrm>
                <a:off x="2827" y="2975"/>
                <a:ext cx="14" cy="6"/>
              </a:xfrm>
              <a:custGeom>
                <a:avLst/>
                <a:gdLst>
                  <a:gd name="T0" fmla="*/ 0 w 14"/>
                  <a:gd name="T1" fmla="*/ 0 h 6"/>
                  <a:gd name="T2" fmla="*/ 0 w 14"/>
                  <a:gd name="T3" fmla="*/ 1 h 6"/>
                  <a:gd name="T4" fmla="*/ 0 w 14"/>
                  <a:gd name="T5" fmla="*/ 2 h 6"/>
                  <a:gd name="T6" fmla="*/ 13 w 14"/>
                  <a:gd name="T7" fmla="*/ 5 h 6"/>
                  <a:gd name="T8" fmla="*/ 13 w 14"/>
                  <a:gd name="T9" fmla="*/ 2 h 6"/>
                  <a:gd name="T10" fmla="*/ 13 w 14"/>
                  <a:gd name="T11" fmla="*/ 1 h 6"/>
                  <a:gd name="T12" fmla="*/ 13 w 14"/>
                  <a:gd name="T13" fmla="*/ 0 h 6"/>
                  <a:gd name="T14" fmla="*/ 0 w 14"/>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6"/>
                  <a:gd name="T26" fmla="*/ 14 w 14"/>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6">
                    <a:moveTo>
                      <a:pt x="0" y="0"/>
                    </a:moveTo>
                    <a:lnTo>
                      <a:pt x="0" y="1"/>
                    </a:lnTo>
                    <a:lnTo>
                      <a:pt x="0" y="2"/>
                    </a:lnTo>
                    <a:lnTo>
                      <a:pt x="13" y="5"/>
                    </a:lnTo>
                    <a:lnTo>
                      <a:pt x="13" y="2"/>
                    </a:lnTo>
                    <a:lnTo>
                      <a:pt x="13" y="1"/>
                    </a:lnTo>
                    <a:lnTo>
                      <a:pt x="13" y="0"/>
                    </a:lnTo>
                    <a:lnTo>
                      <a:pt x="0" y="0"/>
                    </a:lnTo>
                  </a:path>
                </a:pathLst>
              </a:custGeom>
              <a:solidFill>
                <a:srgbClr val="FFCC33"/>
              </a:solidFill>
              <a:ln w="9525" cap="rnd">
                <a:noFill/>
                <a:round/>
                <a:headEnd type="none" w="sm" len="sm"/>
                <a:tailEnd type="none" w="sm" len="sm"/>
              </a:ln>
            </p:spPr>
            <p:txBody>
              <a:bodyPr/>
              <a:lstStyle/>
              <a:p>
                <a:endParaRPr lang="en-US"/>
              </a:p>
            </p:txBody>
          </p:sp>
          <p:grpSp>
            <p:nvGrpSpPr>
              <p:cNvPr id="3288" name="Group 79"/>
              <p:cNvGrpSpPr>
                <a:grpSpLocks/>
              </p:cNvGrpSpPr>
              <p:nvPr/>
            </p:nvGrpSpPr>
            <p:grpSpPr bwMode="auto">
              <a:xfrm>
                <a:off x="2996" y="2938"/>
                <a:ext cx="1837" cy="616"/>
                <a:chOff x="2996" y="2938"/>
                <a:chExt cx="1837" cy="616"/>
              </a:xfrm>
            </p:grpSpPr>
            <p:sp>
              <p:nvSpPr>
                <p:cNvPr id="3333" name="Freeform 80"/>
                <p:cNvSpPr>
                  <a:spLocks/>
                </p:cNvSpPr>
                <p:nvPr/>
              </p:nvSpPr>
              <p:spPr bwMode="auto">
                <a:xfrm>
                  <a:off x="3018" y="2959"/>
                  <a:ext cx="1815" cy="595"/>
                </a:xfrm>
                <a:custGeom>
                  <a:avLst/>
                  <a:gdLst>
                    <a:gd name="T0" fmla="*/ 1814 w 1815"/>
                    <a:gd name="T1" fmla="*/ 431 h 595"/>
                    <a:gd name="T2" fmla="*/ 24 w 1815"/>
                    <a:gd name="T3" fmla="*/ 0 h 595"/>
                    <a:gd name="T4" fmla="*/ 0 w 1815"/>
                    <a:gd name="T5" fmla="*/ 2 h 595"/>
                    <a:gd name="T6" fmla="*/ 1438 w 1815"/>
                    <a:gd name="T7" fmla="*/ 594 h 595"/>
                    <a:gd name="T8" fmla="*/ 1814 w 1815"/>
                    <a:gd name="T9" fmla="*/ 594 h 595"/>
                    <a:gd name="T10" fmla="*/ 1814 w 1815"/>
                    <a:gd name="T11" fmla="*/ 431 h 595"/>
                    <a:gd name="T12" fmla="*/ 0 60000 65536"/>
                    <a:gd name="T13" fmla="*/ 0 60000 65536"/>
                    <a:gd name="T14" fmla="*/ 0 60000 65536"/>
                    <a:gd name="T15" fmla="*/ 0 60000 65536"/>
                    <a:gd name="T16" fmla="*/ 0 60000 65536"/>
                    <a:gd name="T17" fmla="*/ 0 60000 65536"/>
                    <a:gd name="T18" fmla="*/ 0 w 1815"/>
                    <a:gd name="T19" fmla="*/ 0 h 595"/>
                    <a:gd name="T20" fmla="*/ 1815 w 1815"/>
                    <a:gd name="T21" fmla="*/ 595 h 595"/>
                  </a:gdLst>
                  <a:ahLst/>
                  <a:cxnLst>
                    <a:cxn ang="T12">
                      <a:pos x="T0" y="T1"/>
                    </a:cxn>
                    <a:cxn ang="T13">
                      <a:pos x="T2" y="T3"/>
                    </a:cxn>
                    <a:cxn ang="T14">
                      <a:pos x="T4" y="T5"/>
                    </a:cxn>
                    <a:cxn ang="T15">
                      <a:pos x="T6" y="T7"/>
                    </a:cxn>
                    <a:cxn ang="T16">
                      <a:pos x="T8" y="T9"/>
                    </a:cxn>
                    <a:cxn ang="T17">
                      <a:pos x="T10" y="T11"/>
                    </a:cxn>
                  </a:cxnLst>
                  <a:rect l="T18" t="T19" r="T20" b="T21"/>
                  <a:pathLst>
                    <a:path w="1815" h="595">
                      <a:moveTo>
                        <a:pt x="1814" y="431"/>
                      </a:moveTo>
                      <a:lnTo>
                        <a:pt x="24" y="0"/>
                      </a:lnTo>
                      <a:lnTo>
                        <a:pt x="0" y="2"/>
                      </a:lnTo>
                      <a:lnTo>
                        <a:pt x="1438" y="594"/>
                      </a:lnTo>
                      <a:lnTo>
                        <a:pt x="1814" y="594"/>
                      </a:lnTo>
                      <a:lnTo>
                        <a:pt x="1814" y="431"/>
                      </a:lnTo>
                    </a:path>
                  </a:pathLst>
                </a:custGeom>
                <a:solidFill>
                  <a:srgbClr val="49CE6D"/>
                </a:solidFill>
                <a:ln w="9525" cap="rnd">
                  <a:noFill/>
                  <a:round/>
                  <a:headEnd type="none" w="sm" len="sm"/>
                  <a:tailEnd type="none" w="sm" len="sm"/>
                </a:ln>
              </p:spPr>
              <p:txBody>
                <a:bodyPr/>
                <a:lstStyle/>
                <a:p>
                  <a:endParaRPr lang="en-US"/>
                </a:p>
              </p:txBody>
            </p:sp>
            <p:sp>
              <p:nvSpPr>
                <p:cNvPr id="3334" name="Freeform 81"/>
                <p:cNvSpPr>
                  <a:spLocks/>
                </p:cNvSpPr>
                <p:nvPr/>
              </p:nvSpPr>
              <p:spPr bwMode="auto">
                <a:xfrm>
                  <a:off x="3158" y="2961"/>
                  <a:ext cx="1675" cy="281"/>
                </a:xfrm>
                <a:custGeom>
                  <a:avLst/>
                  <a:gdLst>
                    <a:gd name="T0" fmla="*/ 0 w 1675"/>
                    <a:gd name="T1" fmla="*/ 0 h 281"/>
                    <a:gd name="T2" fmla="*/ 1674 w 1675"/>
                    <a:gd name="T3" fmla="*/ 280 h 281"/>
                    <a:gd name="T4" fmla="*/ 1674 w 1675"/>
                    <a:gd name="T5" fmla="*/ 91 h 281"/>
                    <a:gd name="T6" fmla="*/ 62 w 1675"/>
                    <a:gd name="T7" fmla="*/ 0 h 281"/>
                    <a:gd name="T8" fmla="*/ 0 w 1675"/>
                    <a:gd name="T9" fmla="*/ 0 h 281"/>
                    <a:gd name="T10" fmla="*/ 0 60000 65536"/>
                    <a:gd name="T11" fmla="*/ 0 60000 65536"/>
                    <a:gd name="T12" fmla="*/ 0 60000 65536"/>
                    <a:gd name="T13" fmla="*/ 0 60000 65536"/>
                    <a:gd name="T14" fmla="*/ 0 60000 65536"/>
                    <a:gd name="T15" fmla="*/ 0 w 1675"/>
                    <a:gd name="T16" fmla="*/ 0 h 281"/>
                    <a:gd name="T17" fmla="*/ 1675 w 1675"/>
                    <a:gd name="T18" fmla="*/ 281 h 281"/>
                  </a:gdLst>
                  <a:ahLst/>
                  <a:cxnLst>
                    <a:cxn ang="T10">
                      <a:pos x="T0" y="T1"/>
                    </a:cxn>
                    <a:cxn ang="T11">
                      <a:pos x="T2" y="T3"/>
                    </a:cxn>
                    <a:cxn ang="T12">
                      <a:pos x="T4" y="T5"/>
                    </a:cxn>
                    <a:cxn ang="T13">
                      <a:pos x="T6" y="T7"/>
                    </a:cxn>
                    <a:cxn ang="T14">
                      <a:pos x="T8" y="T9"/>
                    </a:cxn>
                  </a:cxnLst>
                  <a:rect l="T15" t="T16" r="T17" b="T18"/>
                  <a:pathLst>
                    <a:path w="1675" h="281">
                      <a:moveTo>
                        <a:pt x="0" y="0"/>
                      </a:moveTo>
                      <a:lnTo>
                        <a:pt x="1674" y="280"/>
                      </a:lnTo>
                      <a:lnTo>
                        <a:pt x="1674" y="91"/>
                      </a:lnTo>
                      <a:lnTo>
                        <a:pt x="62" y="0"/>
                      </a:lnTo>
                      <a:lnTo>
                        <a:pt x="0" y="0"/>
                      </a:lnTo>
                    </a:path>
                  </a:pathLst>
                </a:custGeom>
                <a:solidFill>
                  <a:srgbClr val="00AF28"/>
                </a:solidFill>
                <a:ln w="9525" cap="rnd">
                  <a:noFill/>
                  <a:round/>
                  <a:headEnd type="none" w="sm" len="sm"/>
                  <a:tailEnd type="none" w="sm" len="sm"/>
                </a:ln>
              </p:spPr>
              <p:txBody>
                <a:bodyPr/>
                <a:lstStyle/>
                <a:p>
                  <a:endParaRPr lang="en-US"/>
                </a:p>
              </p:txBody>
            </p:sp>
            <p:sp>
              <p:nvSpPr>
                <p:cNvPr id="3335" name="Freeform 82"/>
                <p:cNvSpPr>
                  <a:spLocks/>
                </p:cNvSpPr>
                <p:nvPr/>
              </p:nvSpPr>
              <p:spPr bwMode="auto">
                <a:xfrm>
                  <a:off x="2996" y="2961"/>
                  <a:ext cx="1459" cy="593"/>
                </a:xfrm>
                <a:custGeom>
                  <a:avLst/>
                  <a:gdLst>
                    <a:gd name="T0" fmla="*/ 0 w 1459"/>
                    <a:gd name="T1" fmla="*/ 0 h 593"/>
                    <a:gd name="T2" fmla="*/ 1025 w 1459"/>
                    <a:gd name="T3" fmla="*/ 592 h 593"/>
                    <a:gd name="T4" fmla="*/ 1458 w 1459"/>
                    <a:gd name="T5" fmla="*/ 592 h 593"/>
                    <a:gd name="T6" fmla="*/ 22 w 1459"/>
                    <a:gd name="T7" fmla="*/ 0 h 593"/>
                    <a:gd name="T8" fmla="*/ 0 w 1459"/>
                    <a:gd name="T9" fmla="*/ 0 h 593"/>
                    <a:gd name="T10" fmla="*/ 0 60000 65536"/>
                    <a:gd name="T11" fmla="*/ 0 60000 65536"/>
                    <a:gd name="T12" fmla="*/ 0 60000 65536"/>
                    <a:gd name="T13" fmla="*/ 0 60000 65536"/>
                    <a:gd name="T14" fmla="*/ 0 60000 65536"/>
                    <a:gd name="T15" fmla="*/ 0 w 1459"/>
                    <a:gd name="T16" fmla="*/ 0 h 593"/>
                    <a:gd name="T17" fmla="*/ 1459 w 1459"/>
                    <a:gd name="T18" fmla="*/ 593 h 593"/>
                  </a:gdLst>
                  <a:ahLst/>
                  <a:cxnLst>
                    <a:cxn ang="T10">
                      <a:pos x="T0" y="T1"/>
                    </a:cxn>
                    <a:cxn ang="T11">
                      <a:pos x="T2" y="T3"/>
                    </a:cxn>
                    <a:cxn ang="T12">
                      <a:pos x="T4" y="T5"/>
                    </a:cxn>
                    <a:cxn ang="T13">
                      <a:pos x="T6" y="T7"/>
                    </a:cxn>
                    <a:cxn ang="T14">
                      <a:pos x="T8" y="T9"/>
                    </a:cxn>
                  </a:cxnLst>
                  <a:rect l="T15" t="T16" r="T17" b="T18"/>
                  <a:pathLst>
                    <a:path w="1459" h="593">
                      <a:moveTo>
                        <a:pt x="0" y="0"/>
                      </a:moveTo>
                      <a:lnTo>
                        <a:pt x="1025" y="592"/>
                      </a:lnTo>
                      <a:lnTo>
                        <a:pt x="1458" y="592"/>
                      </a:lnTo>
                      <a:lnTo>
                        <a:pt x="22" y="0"/>
                      </a:lnTo>
                      <a:lnTo>
                        <a:pt x="0" y="0"/>
                      </a:lnTo>
                    </a:path>
                  </a:pathLst>
                </a:custGeom>
                <a:solidFill>
                  <a:srgbClr val="192633"/>
                </a:solidFill>
                <a:ln w="9525" cap="rnd">
                  <a:noFill/>
                  <a:round/>
                  <a:headEnd type="none" w="sm" len="sm"/>
                  <a:tailEnd type="none" w="sm" len="sm"/>
                </a:ln>
              </p:spPr>
              <p:txBody>
                <a:bodyPr/>
                <a:lstStyle/>
                <a:p>
                  <a:endParaRPr lang="en-US"/>
                </a:p>
              </p:txBody>
            </p:sp>
            <p:sp>
              <p:nvSpPr>
                <p:cNvPr id="3336" name="Freeform 83"/>
                <p:cNvSpPr>
                  <a:spLocks/>
                </p:cNvSpPr>
                <p:nvPr/>
              </p:nvSpPr>
              <p:spPr bwMode="auto">
                <a:xfrm>
                  <a:off x="3220" y="2961"/>
                  <a:ext cx="1613" cy="93"/>
                </a:xfrm>
                <a:custGeom>
                  <a:avLst/>
                  <a:gdLst>
                    <a:gd name="T0" fmla="*/ 1612 w 1613"/>
                    <a:gd name="T1" fmla="*/ 92 h 93"/>
                    <a:gd name="T2" fmla="*/ 1612 w 1613"/>
                    <a:gd name="T3" fmla="*/ 0 h 93"/>
                    <a:gd name="T4" fmla="*/ 0 w 1613"/>
                    <a:gd name="T5" fmla="*/ 0 h 93"/>
                    <a:gd name="T6" fmla="*/ 1612 w 1613"/>
                    <a:gd name="T7" fmla="*/ 92 h 93"/>
                    <a:gd name="T8" fmla="*/ 0 60000 65536"/>
                    <a:gd name="T9" fmla="*/ 0 60000 65536"/>
                    <a:gd name="T10" fmla="*/ 0 60000 65536"/>
                    <a:gd name="T11" fmla="*/ 0 60000 65536"/>
                    <a:gd name="T12" fmla="*/ 0 w 1613"/>
                    <a:gd name="T13" fmla="*/ 0 h 93"/>
                    <a:gd name="T14" fmla="*/ 1613 w 1613"/>
                    <a:gd name="T15" fmla="*/ 93 h 93"/>
                  </a:gdLst>
                  <a:ahLst/>
                  <a:cxnLst>
                    <a:cxn ang="T8">
                      <a:pos x="T0" y="T1"/>
                    </a:cxn>
                    <a:cxn ang="T9">
                      <a:pos x="T2" y="T3"/>
                    </a:cxn>
                    <a:cxn ang="T10">
                      <a:pos x="T4" y="T5"/>
                    </a:cxn>
                    <a:cxn ang="T11">
                      <a:pos x="T6" y="T7"/>
                    </a:cxn>
                  </a:cxnLst>
                  <a:rect l="T12" t="T13" r="T14" b="T15"/>
                  <a:pathLst>
                    <a:path w="1613" h="93">
                      <a:moveTo>
                        <a:pt x="1612" y="92"/>
                      </a:moveTo>
                      <a:lnTo>
                        <a:pt x="1612" y="0"/>
                      </a:lnTo>
                      <a:lnTo>
                        <a:pt x="0" y="0"/>
                      </a:lnTo>
                      <a:lnTo>
                        <a:pt x="1612" y="92"/>
                      </a:lnTo>
                    </a:path>
                  </a:pathLst>
                </a:custGeom>
                <a:solidFill>
                  <a:srgbClr val="009900"/>
                </a:solidFill>
                <a:ln w="9525" cap="rnd">
                  <a:noFill/>
                  <a:round/>
                  <a:headEnd type="none" w="sm" len="sm"/>
                  <a:tailEnd type="none" w="sm" len="sm"/>
                </a:ln>
              </p:spPr>
              <p:txBody>
                <a:bodyPr/>
                <a:lstStyle/>
                <a:p>
                  <a:endParaRPr lang="en-US"/>
                </a:p>
              </p:txBody>
            </p:sp>
            <p:sp>
              <p:nvSpPr>
                <p:cNvPr id="3337" name="Freeform 84"/>
                <p:cNvSpPr>
                  <a:spLocks/>
                </p:cNvSpPr>
                <p:nvPr/>
              </p:nvSpPr>
              <p:spPr bwMode="auto">
                <a:xfrm>
                  <a:off x="3043" y="2959"/>
                  <a:ext cx="1790" cy="433"/>
                </a:xfrm>
                <a:custGeom>
                  <a:avLst/>
                  <a:gdLst>
                    <a:gd name="T0" fmla="*/ 0 w 1790"/>
                    <a:gd name="T1" fmla="*/ 0 h 433"/>
                    <a:gd name="T2" fmla="*/ 1789 w 1790"/>
                    <a:gd name="T3" fmla="*/ 432 h 433"/>
                    <a:gd name="T4" fmla="*/ 1789 w 1790"/>
                    <a:gd name="T5" fmla="*/ 283 h 433"/>
                    <a:gd name="T6" fmla="*/ 115 w 1790"/>
                    <a:gd name="T7" fmla="*/ 2 h 433"/>
                    <a:gd name="T8" fmla="*/ 2 w 1790"/>
                    <a:gd name="T9" fmla="*/ 2 h 433"/>
                    <a:gd name="T10" fmla="*/ 0 w 1790"/>
                    <a:gd name="T11" fmla="*/ 0 h 433"/>
                    <a:gd name="T12" fmla="*/ 0 60000 65536"/>
                    <a:gd name="T13" fmla="*/ 0 60000 65536"/>
                    <a:gd name="T14" fmla="*/ 0 60000 65536"/>
                    <a:gd name="T15" fmla="*/ 0 60000 65536"/>
                    <a:gd name="T16" fmla="*/ 0 60000 65536"/>
                    <a:gd name="T17" fmla="*/ 0 60000 65536"/>
                    <a:gd name="T18" fmla="*/ 0 w 1790"/>
                    <a:gd name="T19" fmla="*/ 0 h 433"/>
                    <a:gd name="T20" fmla="*/ 1790 w 1790"/>
                    <a:gd name="T21" fmla="*/ 433 h 433"/>
                  </a:gdLst>
                  <a:ahLst/>
                  <a:cxnLst>
                    <a:cxn ang="T12">
                      <a:pos x="T0" y="T1"/>
                    </a:cxn>
                    <a:cxn ang="T13">
                      <a:pos x="T2" y="T3"/>
                    </a:cxn>
                    <a:cxn ang="T14">
                      <a:pos x="T4" y="T5"/>
                    </a:cxn>
                    <a:cxn ang="T15">
                      <a:pos x="T6" y="T7"/>
                    </a:cxn>
                    <a:cxn ang="T16">
                      <a:pos x="T8" y="T9"/>
                    </a:cxn>
                    <a:cxn ang="T17">
                      <a:pos x="T10" y="T11"/>
                    </a:cxn>
                  </a:cxnLst>
                  <a:rect l="T18" t="T19" r="T20" b="T21"/>
                  <a:pathLst>
                    <a:path w="1790" h="433">
                      <a:moveTo>
                        <a:pt x="0" y="0"/>
                      </a:moveTo>
                      <a:lnTo>
                        <a:pt x="1789" y="432"/>
                      </a:lnTo>
                      <a:lnTo>
                        <a:pt x="1789" y="283"/>
                      </a:lnTo>
                      <a:lnTo>
                        <a:pt x="115" y="2"/>
                      </a:lnTo>
                      <a:lnTo>
                        <a:pt x="2" y="2"/>
                      </a:lnTo>
                      <a:lnTo>
                        <a:pt x="0" y="0"/>
                      </a:lnTo>
                    </a:path>
                  </a:pathLst>
                </a:custGeom>
                <a:solidFill>
                  <a:srgbClr val="26BF4F"/>
                </a:solidFill>
                <a:ln w="9525" cap="rnd">
                  <a:noFill/>
                  <a:round/>
                  <a:headEnd type="none" w="sm" len="sm"/>
                  <a:tailEnd type="none" w="sm" len="sm"/>
                </a:ln>
              </p:spPr>
              <p:txBody>
                <a:bodyPr/>
                <a:lstStyle/>
                <a:p>
                  <a:endParaRPr lang="en-US"/>
                </a:p>
              </p:txBody>
            </p:sp>
            <p:sp>
              <p:nvSpPr>
                <p:cNvPr id="3338" name="Rectangle 85"/>
                <p:cNvSpPr>
                  <a:spLocks noChangeArrowheads="1"/>
                </p:cNvSpPr>
                <p:nvPr/>
              </p:nvSpPr>
              <p:spPr bwMode="auto">
                <a:xfrm>
                  <a:off x="3016" y="2938"/>
                  <a:ext cx="10" cy="26"/>
                </a:xfrm>
                <a:prstGeom prst="rect">
                  <a:avLst/>
                </a:prstGeom>
                <a:solidFill>
                  <a:srgbClr val="847575"/>
                </a:solidFill>
                <a:ln w="9525">
                  <a:noFill/>
                  <a:miter lim="800000"/>
                  <a:headEnd/>
                  <a:tailEnd/>
                </a:ln>
              </p:spPr>
              <p:txBody>
                <a:bodyPr wrap="none" anchor="ctr"/>
                <a:lstStyle/>
                <a:p>
                  <a:endParaRPr lang="en-US"/>
                </a:p>
              </p:txBody>
            </p:sp>
            <p:sp>
              <p:nvSpPr>
                <p:cNvPr id="3339" name="Rectangle 86"/>
                <p:cNvSpPr>
                  <a:spLocks noChangeArrowheads="1"/>
                </p:cNvSpPr>
                <p:nvPr/>
              </p:nvSpPr>
              <p:spPr bwMode="auto">
                <a:xfrm>
                  <a:off x="3020" y="2943"/>
                  <a:ext cx="2" cy="16"/>
                </a:xfrm>
                <a:prstGeom prst="rect">
                  <a:avLst/>
                </a:prstGeom>
                <a:noFill/>
                <a:ln w="12700">
                  <a:solidFill>
                    <a:srgbClr val="000000"/>
                  </a:solidFill>
                  <a:miter lim="800000"/>
                  <a:headEnd/>
                  <a:tailEnd/>
                </a:ln>
              </p:spPr>
              <p:txBody>
                <a:bodyPr wrap="none" anchor="ctr"/>
                <a:lstStyle/>
                <a:p>
                  <a:endParaRPr lang="en-US"/>
                </a:p>
              </p:txBody>
            </p:sp>
            <p:sp>
              <p:nvSpPr>
                <p:cNvPr id="3340" name="Rectangle 87"/>
                <p:cNvSpPr>
                  <a:spLocks noChangeArrowheads="1"/>
                </p:cNvSpPr>
                <p:nvPr/>
              </p:nvSpPr>
              <p:spPr bwMode="auto">
                <a:xfrm>
                  <a:off x="3080" y="2938"/>
                  <a:ext cx="13" cy="57"/>
                </a:xfrm>
                <a:prstGeom prst="rect">
                  <a:avLst/>
                </a:prstGeom>
                <a:solidFill>
                  <a:srgbClr val="847575"/>
                </a:solidFill>
                <a:ln w="9525">
                  <a:noFill/>
                  <a:miter lim="800000"/>
                  <a:headEnd/>
                  <a:tailEnd/>
                </a:ln>
              </p:spPr>
              <p:txBody>
                <a:bodyPr wrap="none" anchor="ctr"/>
                <a:lstStyle/>
                <a:p>
                  <a:endParaRPr lang="en-US"/>
                </a:p>
              </p:txBody>
            </p:sp>
            <p:sp>
              <p:nvSpPr>
                <p:cNvPr id="3341" name="Rectangle 88"/>
                <p:cNvSpPr>
                  <a:spLocks noChangeArrowheads="1"/>
                </p:cNvSpPr>
                <p:nvPr/>
              </p:nvSpPr>
              <p:spPr bwMode="auto">
                <a:xfrm>
                  <a:off x="3084" y="2943"/>
                  <a:ext cx="5" cy="47"/>
                </a:xfrm>
                <a:prstGeom prst="rect">
                  <a:avLst/>
                </a:prstGeom>
                <a:noFill/>
                <a:ln w="12700">
                  <a:solidFill>
                    <a:srgbClr val="000000"/>
                  </a:solidFill>
                  <a:miter lim="800000"/>
                  <a:headEnd/>
                  <a:tailEnd/>
                </a:ln>
              </p:spPr>
              <p:txBody>
                <a:bodyPr wrap="none" anchor="ctr"/>
                <a:lstStyle/>
                <a:p>
                  <a:endParaRPr lang="en-US"/>
                </a:p>
              </p:txBody>
            </p:sp>
            <p:sp>
              <p:nvSpPr>
                <p:cNvPr id="3342" name="Rectangle 89"/>
                <p:cNvSpPr>
                  <a:spLocks noChangeArrowheads="1"/>
                </p:cNvSpPr>
                <p:nvPr/>
              </p:nvSpPr>
              <p:spPr bwMode="auto">
                <a:xfrm>
                  <a:off x="3213" y="2940"/>
                  <a:ext cx="21" cy="117"/>
                </a:xfrm>
                <a:prstGeom prst="rect">
                  <a:avLst/>
                </a:prstGeom>
                <a:solidFill>
                  <a:srgbClr val="847575"/>
                </a:solidFill>
                <a:ln w="9525">
                  <a:noFill/>
                  <a:miter lim="800000"/>
                  <a:headEnd/>
                  <a:tailEnd/>
                </a:ln>
              </p:spPr>
              <p:txBody>
                <a:bodyPr wrap="none" anchor="ctr"/>
                <a:lstStyle/>
                <a:p>
                  <a:endParaRPr lang="en-US"/>
                </a:p>
              </p:txBody>
            </p:sp>
            <p:sp>
              <p:nvSpPr>
                <p:cNvPr id="3343" name="Rectangle 90"/>
                <p:cNvSpPr>
                  <a:spLocks noChangeArrowheads="1"/>
                </p:cNvSpPr>
                <p:nvPr/>
              </p:nvSpPr>
              <p:spPr bwMode="auto">
                <a:xfrm>
                  <a:off x="3217" y="2945"/>
                  <a:ext cx="13" cy="107"/>
                </a:xfrm>
                <a:prstGeom prst="rect">
                  <a:avLst/>
                </a:prstGeom>
                <a:noFill/>
                <a:ln w="12700">
                  <a:solidFill>
                    <a:srgbClr val="000000"/>
                  </a:solidFill>
                  <a:miter lim="800000"/>
                  <a:headEnd/>
                  <a:tailEnd/>
                </a:ln>
              </p:spPr>
              <p:txBody>
                <a:bodyPr wrap="none" anchor="ctr"/>
                <a:lstStyle/>
                <a:p>
                  <a:endParaRPr lang="en-US"/>
                </a:p>
              </p:txBody>
            </p:sp>
            <p:sp>
              <p:nvSpPr>
                <p:cNvPr id="3344" name="Rectangle 91"/>
                <p:cNvSpPr>
                  <a:spLocks noChangeArrowheads="1"/>
                </p:cNvSpPr>
                <p:nvPr/>
              </p:nvSpPr>
              <p:spPr bwMode="auto">
                <a:xfrm>
                  <a:off x="3367" y="2943"/>
                  <a:ext cx="35" cy="199"/>
                </a:xfrm>
                <a:prstGeom prst="rect">
                  <a:avLst/>
                </a:prstGeom>
                <a:solidFill>
                  <a:srgbClr val="847575"/>
                </a:solidFill>
                <a:ln w="9525">
                  <a:noFill/>
                  <a:miter lim="800000"/>
                  <a:headEnd/>
                  <a:tailEnd/>
                </a:ln>
              </p:spPr>
              <p:txBody>
                <a:bodyPr wrap="none" anchor="ctr"/>
                <a:lstStyle/>
                <a:p>
                  <a:endParaRPr lang="en-US"/>
                </a:p>
              </p:txBody>
            </p:sp>
            <p:sp>
              <p:nvSpPr>
                <p:cNvPr id="3345" name="Rectangle 92"/>
                <p:cNvSpPr>
                  <a:spLocks noChangeArrowheads="1"/>
                </p:cNvSpPr>
                <p:nvPr/>
              </p:nvSpPr>
              <p:spPr bwMode="auto">
                <a:xfrm>
                  <a:off x="3371" y="2948"/>
                  <a:ext cx="27" cy="189"/>
                </a:xfrm>
                <a:prstGeom prst="rect">
                  <a:avLst/>
                </a:prstGeom>
                <a:noFill/>
                <a:ln w="12700">
                  <a:solidFill>
                    <a:srgbClr val="000000"/>
                  </a:solidFill>
                  <a:miter lim="800000"/>
                  <a:headEnd/>
                  <a:tailEnd/>
                </a:ln>
              </p:spPr>
              <p:txBody>
                <a:bodyPr wrap="none" anchor="ctr"/>
                <a:lstStyle/>
                <a:p>
                  <a:endParaRPr lang="en-US"/>
                </a:p>
              </p:txBody>
            </p:sp>
            <p:sp>
              <p:nvSpPr>
                <p:cNvPr id="3346" name="Rectangle 93"/>
                <p:cNvSpPr>
                  <a:spLocks noChangeArrowheads="1"/>
                </p:cNvSpPr>
                <p:nvPr/>
              </p:nvSpPr>
              <p:spPr bwMode="auto">
                <a:xfrm>
                  <a:off x="3711" y="2948"/>
                  <a:ext cx="46" cy="364"/>
                </a:xfrm>
                <a:prstGeom prst="rect">
                  <a:avLst/>
                </a:prstGeom>
                <a:solidFill>
                  <a:srgbClr val="847575"/>
                </a:solidFill>
                <a:ln w="9525">
                  <a:noFill/>
                  <a:miter lim="800000"/>
                  <a:headEnd/>
                  <a:tailEnd/>
                </a:ln>
              </p:spPr>
              <p:txBody>
                <a:bodyPr wrap="none" anchor="ctr"/>
                <a:lstStyle/>
                <a:p>
                  <a:endParaRPr lang="en-US"/>
                </a:p>
              </p:txBody>
            </p:sp>
            <p:sp>
              <p:nvSpPr>
                <p:cNvPr id="3347" name="Rectangle 94"/>
                <p:cNvSpPr>
                  <a:spLocks noChangeArrowheads="1"/>
                </p:cNvSpPr>
                <p:nvPr/>
              </p:nvSpPr>
              <p:spPr bwMode="auto">
                <a:xfrm>
                  <a:off x="3715" y="2953"/>
                  <a:ext cx="38" cy="354"/>
                </a:xfrm>
                <a:prstGeom prst="rect">
                  <a:avLst/>
                </a:prstGeom>
                <a:noFill/>
                <a:ln w="12700">
                  <a:solidFill>
                    <a:srgbClr val="000000"/>
                  </a:solidFill>
                  <a:miter lim="800000"/>
                  <a:headEnd/>
                  <a:tailEnd/>
                </a:ln>
              </p:spPr>
              <p:txBody>
                <a:bodyPr wrap="none" anchor="ctr"/>
                <a:lstStyle/>
                <a:p>
                  <a:endParaRPr lang="en-US"/>
                </a:p>
              </p:txBody>
            </p:sp>
            <p:sp>
              <p:nvSpPr>
                <p:cNvPr id="3348" name="Freeform 95"/>
                <p:cNvSpPr>
                  <a:spLocks/>
                </p:cNvSpPr>
                <p:nvPr/>
              </p:nvSpPr>
              <p:spPr bwMode="auto">
                <a:xfrm>
                  <a:off x="3016" y="2943"/>
                  <a:ext cx="1815" cy="115"/>
                </a:xfrm>
                <a:custGeom>
                  <a:avLst/>
                  <a:gdLst>
                    <a:gd name="T0" fmla="*/ 1814 w 1815"/>
                    <a:gd name="T1" fmla="*/ 109 h 115"/>
                    <a:gd name="T2" fmla="*/ 1814 w 1815"/>
                    <a:gd name="T3" fmla="*/ 104 h 115"/>
                    <a:gd name="T4" fmla="*/ 0 w 1815"/>
                    <a:gd name="T5" fmla="*/ 0 h 115"/>
                    <a:gd name="T6" fmla="*/ 0 w 1815"/>
                    <a:gd name="T7" fmla="*/ 10 h 115"/>
                    <a:gd name="T8" fmla="*/ 1814 w 1815"/>
                    <a:gd name="T9" fmla="*/ 114 h 115"/>
                    <a:gd name="T10" fmla="*/ 1814 w 1815"/>
                    <a:gd name="T11" fmla="*/ 109 h 115"/>
                    <a:gd name="T12" fmla="*/ 0 60000 65536"/>
                    <a:gd name="T13" fmla="*/ 0 60000 65536"/>
                    <a:gd name="T14" fmla="*/ 0 60000 65536"/>
                    <a:gd name="T15" fmla="*/ 0 60000 65536"/>
                    <a:gd name="T16" fmla="*/ 0 60000 65536"/>
                    <a:gd name="T17" fmla="*/ 0 60000 65536"/>
                    <a:gd name="T18" fmla="*/ 0 w 1815"/>
                    <a:gd name="T19" fmla="*/ 0 h 115"/>
                    <a:gd name="T20" fmla="*/ 1815 w 1815"/>
                    <a:gd name="T21" fmla="*/ 115 h 115"/>
                  </a:gdLst>
                  <a:ahLst/>
                  <a:cxnLst>
                    <a:cxn ang="T12">
                      <a:pos x="T0" y="T1"/>
                    </a:cxn>
                    <a:cxn ang="T13">
                      <a:pos x="T2" y="T3"/>
                    </a:cxn>
                    <a:cxn ang="T14">
                      <a:pos x="T4" y="T5"/>
                    </a:cxn>
                    <a:cxn ang="T15">
                      <a:pos x="T6" y="T7"/>
                    </a:cxn>
                    <a:cxn ang="T16">
                      <a:pos x="T8" y="T9"/>
                    </a:cxn>
                    <a:cxn ang="T17">
                      <a:pos x="T10" y="T11"/>
                    </a:cxn>
                  </a:cxnLst>
                  <a:rect l="T18" t="T19" r="T20" b="T21"/>
                  <a:pathLst>
                    <a:path w="1815" h="115">
                      <a:moveTo>
                        <a:pt x="1814" y="109"/>
                      </a:moveTo>
                      <a:lnTo>
                        <a:pt x="1814" y="104"/>
                      </a:lnTo>
                      <a:lnTo>
                        <a:pt x="0" y="0"/>
                      </a:lnTo>
                      <a:lnTo>
                        <a:pt x="0" y="10"/>
                      </a:lnTo>
                      <a:lnTo>
                        <a:pt x="1814" y="114"/>
                      </a:lnTo>
                      <a:lnTo>
                        <a:pt x="1814" y="109"/>
                      </a:lnTo>
                    </a:path>
                  </a:pathLst>
                </a:custGeom>
                <a:solidFill>
                  <a:srgbClr val="000000"/>
                </a:solidFill>
                <a:ln w="9525" cap="rnd">
                  <a:noFill/>
                  <a:round/>
                  <a:headEnd type="none" w="sm" len="sm"/>
                  <a:tailEnd type="none" w="sm" len="sm"/>
                </a:ln>
              </p:spPr>
              <p:txBody>
                <a:bodyPr/>
                <a:lstStyle/>
                <a:p>
                  <a:endParaRPr lang="en-US"/>
                </a:p>
              </p:txBody>
            </p:sp>
            <p:sp>
              <p:nvSpPr>
                <p:cNvPr id="3349" name="Freeform 96"/>
                <p:cNvSpPr>
                  <a:spLocks/>
                </p:cNvSpPr>
                <p:nvPr/>
              </p:nvSpPr>
              <p:spPr bwMode="auto">
                <a:xfrm>
                  <a:off x="3020" y="2954"/>
                  <a:ext cx="1806" cy="439"/>
                </a:xfrm>
                <a:custGeom>
                  <a:avLst/>
                  <a:gdLst>
                    <a:gd name="T0" fmla="*/ 0 w 1806"/>
                    <a:gd name="T1" fmla="*/ 5 h 439"/>
                    <a:gd name="T2" fmla="*/ 0 w 1806"/>
                    <a:gd name="T3" fmla="*/ 10 h 439"/>
                    <a:gd name="T4" fmla="*/ 1805 w 1806"/>
                    <a:gd name="T5" fmla="*/ 438 h 439"/>
                    <a:gd name="T6" fmla="*/ 1805 w 1806"/>
                    <a:gd name="T7" fmla="*/ 428 h 439"/>
                    <a:gd name="T8" fmla="*/ 0 w 1806"/>
                    <a:gd name="T9" fmla="*/ 0 h 439"/>
                    <a:gd name="T10" fmla="*/ 0 w 1806"/>
                    <a:gd name="T11" fmla="*/ 5 h 439"/>
                    <a:gd name="T12" fmla="*/ 0 60000 65536"/>
                    <a:gd name="T13" fmla="*/ 0 60000 65536"/>
                    <a:gd name="T14" fmla="*/ 0 60000 65536"/>
                    <a:gd name="T15" fmla="*/ 0 60000 65536"/>
                    <a:gd name="T16" fmla="*/ 0 60000 65536"/>
                    <a:gd name="T17" fmla="*/ 0 60000 65536"/>
                    <a:gd name="T18" fmla="*/ 0 w 1806"/>
                    <a:gd name="T19" fmla="*/ 0 h 439"/>
                    <a:gd name="T20" fmla="*/ 1806 w 1806"/>
                    <a:gd name="T21" fmla="*/ 439 h 439"/>
                  </a:gdLst>
                  <a:ahLst/>
                  <a:cxnLst>
                    <a:cxn ang="T12">
                      <a:pos x="T0" y="T1"/>
                    </a:cxn>
                    <a:cxn ang="T13">
                      <a:pos x="T2" y="T3"/>
                    </a:cxn>
                    <a:cxn ang="T14">
                      <a:pos x="T4" y="T5"/>
                    </a:cxn>
                    <a:cxn ang="T15">
                      <a:pos x="T6" y="T7"/>
                    </a:cxn>
                    <a:cxn ang="T16">
                      <a:pos x="T8" y="T9"/>
                    </a:cxn>
                    <a:cxn ang="T17">
                      <a:pos x="T10" y="T11"/>
                    </a:cxn>
                  </a:cxnLst>
                  <a:rect l="T18" t="T19" r="T20" b="T21"/>
                  <a:pathLst>
                    <a:path w="1806" h="439">
                      <a:moveTo>
                        <a:pt x="0" y="5"/>
                      </a:moveTo>
                      <a:lnTo>
                        <a:pt x="0" y="10"/>
                      </a:lnTo>
                      <a:lnTo>
                        <a:pt x="1805" y="438"/>
                      </a:lnTo>
                      <a:lnTo>
                        <a:pt x="1805" y="428"/>
                      </a:lnTo>
                      <a:lnTo>
                        <a:pt x="0" y="0"/>
                      </a:lnTo>
                      <a:lnTo>
                        <a:pt x="0" y="5"/>
                      </a:lnTo>
                    </a:path>
                  </a:pathLst>
                </a:custGeom>
                <a:solidFill>
                  <a:srgbClr val="000000"/>
                </a:solidFill>
                <a:ln w="9525" cap="rnd">
                  <a:noFill/>
                  <a:round/>
                  <a:headEnd type="none" w="sm" len="sm"/>
                  <a:tailEnd type="none" w="sm" len="sm"/>
                </a:ln>
              </p:spPr>
              <p:txBody>
                <a:bodyPr/>
                <a:lstStyle/>
                <a:p>
                  <a:endParaRPr lang="en-US"/>
                </a:p>
              </p:txBody>
            </p:sp>
          </p:grpSp>
          <p:graphicFrame>
            <p:nvGraphicFramePr>
              <p:cNvPr id="3074" name="Object 2"/>
              <p:cNvGraphicFramePr>
                <a:graphicFrameLocks/>
              </p:cNvGraphicFramePr>
              <p:nvPr/>
            </p:nvGraphicFramePr>
            <p:xfrm>
              <a:off x="2799" y="2938"/>
              <a:ext cx="396" cy="248"/>
            </p:xfrm>
            <a:graphic>
              <a:graphicData uri="http://schemas.openxmlformats.org/presentationml/2006/ole">
                <p:oleObj spid="_x0000_s3074" name="Clip" r:id="rId4" imgW="628560" imgH="393480" progId="">
                  <p:embed/>
                </p:oleObj>
              </a:graphicData>
            </a:graphic>
          </p:graphicFrame>
          <p:grpSp>
            <p:nvGrpSpPr>
              <p:cNvPr id="3289" name="Group 98"/>
              <p:cNvGrpSpPr>
                <a:grpSpLocks/>
              </p:cNvGrpSpPr>
              <p:nvPr/>
            </p:nvGrpSpPr>
            <p:grpSpPr bwMode="auto">
              <a:xfrm>
                <a:off x="2094" y="2478"/>
                <a:ext cx="841" cy="817"/>
                <a:chOff x="2094" y="2478"/>
                <a:chExt cx="841" cy="817"/>
              </a:xfrm>
            </p:grpSpPr>
            <p:grpSp>
              <p:nvGrpSpPr>
                <p:cNvPr id="3290" name="Group 99"/>
                <p:cNvGrpSpPr>
                  <a:grpSpLocks/>
                </p:cNvGrpSpPr>
                <p:nvPr/>
              </p:nvGrpSpPr>
              <p:grpSpPr bwMode="auto">
                <a:xfrm>
                  <a:off x="2094" y="2478"/>
                  <a:ext cx="841" cy="817"/>
                  <a:chOff x="2094" y="2478"/>
                  <a:chExt cx="841" cy="817"/>
                </a:xfrm>
              </p:grpSpPr>
              <p:grpSp>
                <p:nvGrpSpPr>
                  <p:cNvPr id="3298" name="Group 100"/>
                  <p:cNvGrpSpPr>
                    <a:grpSpLocks/>
                  </p:cNvGrpSpPr>
                  <p:nvPr/>
                </p:nvGrpSpPr>
                <p:grpSpPr bwMode="auto">
                  <a:xfrm>
                    <a:off x="2094" y="2721"/>
                    <a:ext cx="841" cy="210"/>
                    <a:chOff x="2094" y="2721"/>
                    <a:chExt cx="841" cy="210"/>
                  </a:xfrm>
                </p:grpSpPr>
                <p:grpSp>
                  <p:nvGrpSpPr>
                    <p:cNvPr id="3321" name="Group 101"/>
                    <p:cNvGrpSpPr>
                      <a:grpSpLocks/>
                    </p:cNvGrpSpPr>
                    <p:nvPr/>
                  </p:nvGrpSpPr>
                  <p:grpSpPr bwMode="auto">
                    <a:xfrm>
                      <a:off x="2094" y="2723"/>
                      <a:ext cx="108" cy="208"/>
                      <a:chOff x="2094" y="2723"/>
                      <a:chExt cx="108" cy="208"/>
                    </a:xfrm>
                  </p:grpSpPr>
                  <p:sp>
                    <p:nvSpPr>
                      <p:cNvPr id="3328" name="AutoShape 102"/>
                      <p:cNvSpPr>
                        <a:spLocks noChangeArrowheads="1"/>
                      </p:cNvSpPr>
                      <p:nvPr/>
                    </p:nvSpPr>
                    <p:spPr bwMode="auto">
                      <a:xfrm>
                        <a:off x="2094" y="2723"/>
                        <a:ext cx="82" cy="153"/>
                      </a:xfrm>
                      <a:prstGeom prst="roundRect">
                        <a:avLst>
                          <a:gd name="adj" fmla="val 11477"/>
                        </a:avLst>
                      </a:prstGeom>
                      <a:solidFill>
                        <a:srgbClr val="C0C0C0"/>
                      </a:solidFill>
                      <a:ln w="12700">
                        <a:solidFill>
                          <a:srgbClr val="000000"/>
                        </a:solidFill>
                        <a:round/>
                        <a:headEnd/>
                        <a:tailEnd/>
                      </a:ln>
                    </p:spPr>
                    <p:txBody>
                      <a:bodyPr wrap="none" anchor="ctr"/>
                      <a:lstStyle/>
                      <a:p>
                        <a:endParaRPr lang="en-US"/>
                      </a:p>
                    </p:txBody>
                  </p:sp>
                  <p:sp>
                    <p:nvSpPr>
                      <p:cNvPr id="3329" name="Oval 103"/>
                      <p:cNvSpPr>
                        <a:spLocks noChangeArrowheads="1"/>
                      </p:cNvSpPr>
                      <p:nvPr/>
                    </p:nvSpPr>
                    <p:spPr bwMode="auto">
                      <a:xfrm>
                        <a:off x="2094" y="2882"/>
                        <a:ext cx="82" cy="49"/>
                      </a:xfrm>
                      <a:prstGeom prst="ellipse">
                        <a:avLst/>
                      </a:prstGeom>
                      <a:solidFill>
                        <a:srgbClr val="C0C0C0"/>
                      </a:solidFill>
                      <a:ln w="12700">
                        <a:solidFill>
                          <a:srgbClr val="000000"/>
                        </a:solidFill>
                        <a:round/>
                        <a:headEnd/>
                        <a:tailEnd/>
                      </a:ln>
                    </p:spPr>
                    <p:txBody>
                      <a:bodyPr wrap="none" anchor="ctr"/>
                      <a:lstStyle/>
                      <a:p>
                        <a:endParaRPr lang="en-US"/>
                      </a:p>
                    </p:txBody>
                  </p:sp>
                  <p:grpSp>
                    <p:nvGrpSpPr>
                      <p:cNvPr id="3330" name="Group 104"/>
                      <p:cNvGrpSpPr>
                        <a:grpSpLocks/>
                      </p:cNvGrpSpPr>
                      <p:nvPr/>
                    </p:nvGrpSpPr>
                    <p:grpSpPr bwMode="auto">
                      <a:xfrm>
                        <a:off x="2154" y="2748"/>
                        <a:ext cx="48" cy="107"/>
                        <a:chOff x="2154" y="2748"/>
                        <a:chExt cx="48" cy="107"/>
                      </a:xfrm>
                    </p:grpSpPr>
                    <p:sp>
                      <p:nvSpPr>
                        <p:cNvPr id="3331" name="Rectangle 105"/>
                        <p:cNvSpPr>
                          <a:spLocks noChangeArrowheads="1"/>
                        </p:cNvSpPr>
                        <p:nvPr/>
                      </p:nvSpPr>
                      <p:spPr bwMode="auto">
                        <a:xfrm>
                          <a:off x="2154" y="2748"/>
                          <a:ext cx="48" cy="5"/>
                        </a:xfrm>
                        <a:prstGeom prst="rect">
                          <a:avLst/>
                        </a:prstGeom>
                        <a:solidFill>
                          <a:srgbClr val="9F9F9F"/>
                        </a:solidFill>
                        <a:ln w="12700">
                          <a:solidFill>
                            <a:srgbClr val="000000"/>
                          </a:solidFill>
                          <a:miter lim="800000"/>
                          <a:headEnd/>
                          <a:tailEnd/>
                        </a:ln>
                      </p:spPr>
                      <p:txBody>
                        <a:bodyPr wrap="none" anchor="ctr"/>
                        <a:lstStyle/>
                        <a:p>
                          <a:endParaRPr lang="en-US"/>
                        </a:p>
                      </p:txBody>
                    </p:sp>
                    <p:sp>
                      <p:nvSpPr>
                        <p:cNvPr id="3332" name="Rectangle 106"/>
                        <p:cNvSpPr>
                          <a:spLocks noChangeArrowheads="1"/>
                        </p:cNvSpPr>
                        <p:nvPr/>
                      </p:nvSpPr>
                      <p:spPr bwMode="auto">
                        <a:xfrm>
                          <a:off x="2154" y="2850"/>
                          <a:ext cx="48" cy="5"/>
                        </a:xfrm>
                        <a:prstGeom prst="rect">
                          <a:avLst/>
                        </a:prstGeom>
                        <a:solidFill>
                          <a:srgbClr val="9F9F9F"/>
                        </a:solidFill>
                        <a:ln w="12700">
                          <a:solidFill>
                            <a:srgbClr val="000000"/>
                          </a:solidFill>
                          <a:miter lim="800000"/>
                          <a:headEnd/>
                          <a:tailEnd/>
                        </a:ln>
                      </p:spPr>
                      <p:txBody>
                        <a:bodyPr wrap="none" anchor="ctr"/>
                        <a:lstStyle/>
                        <a:p>
                          <a:endParaRPr lang="en-US"/>
                        </a:p>
                      </p:txBody>
                    </p:sp>
                  </p:grpSp>
                </p:grpSp>
                <p:grpSp>
                  <p:nvGrpSpPr>
                    <p:cNvPr id="3322" name="Group 107"/>
                    <p:cNvGrpSpPr>
                      <a:grpSpLocks/>
                    </p:cNvGrpSpPr>
                    <p:nvPr/>
                  </p:nvGrpSpPr>
                  <p:grpSpPr bwMode="auto">
                    <a:xfrm>
                      <a:off x="2828" y="2721"/>
                      <a:ext cx="107" cy="208"/>
                      <a:chOff x="2828" y="2721"/>
                      <a:chExt cx="107" cy="208"/>
                    </a:xfrm>
                  </p:grpSpPr>
                  <p:sp>
                    <p:nvSpPr>
                      <p:cNvPr id="3323" name="AutoShape 108"/>
                      <p:cNvSpPr>
                        <a:spLocks noChangeArrowheads="1"/>
                      </p:cNvSpPr>
                      <p:nvPr/>
                    </p:nvSpPr>
                    <p:spPr bwMode="auto">
                      <a:xfrm>
                        <a:off x="2853" y="2721"/>
                        <a:ext cx="82" cy="151"/>
                      </a:xfrm>
                      <a:prstGeom prst="roundRect">
                        <a:avLst>
                          <a:gd name="adj" fmla="val 0"/>
                        </a:avLst>
                      </a:prstGeom>
                      <a:solidFill>
                        <a:srgbClr val="C0C0C0"/>
                      </a:solidFill>
                      <a:ln w="12700">
                        <a:solidFill>
                          <a:srgbClr val="000000"/>
                        </a:solidFill>
                        <a:round/>
                        <a:headEnd/>
                        <a:tailEnd/>
                      </a:ln>
                    </p:spPr>
                    <p:txBody>
                      <a:bodyPr wrap="none" anchor="ctr"/>
                      <a:lstStyle/>
                      <a:p>
                        <a:endParaRPr lang="en-US"/>
                      </a:p>
                    </p:txBody>
                  </p:sp>
                  <p:sp>
                    <p:nvSpPr>
                      <p:cNvPr id="3324" name="Oval 109"/>
                      <p:cNvSpPr>
                        <a:spLocks noChangeArrowheads="1"/>
                      </p:cNvSpPr>
                      <p:nvPr/>
                    </p:nvSpPr>
                    <p:spPr bwMode="auto">
                      <a:xfrm>
                        <a:off x="2853" y="2879"/>
                        <a:ext cx="82" cy="50"/>
                      </a:xfrm>
                      <a:prstGeom prst="ellipse">
                        <a:avLst/>
                      </a:prstGeom>
                      <a:solidFill>
                        <a:srgbClr val="C0C0C0"/>
                      </a:solidFill>
                      <a:ln w="12700">
                        <a:solidFill>
                          <a:srgbClr val="000000"/>
                        </a:solidFill>
                        <a:round/>
                        <a:headEnd/>
                        <a:tailEnd/>
                      </a:ln>
                    </p:spPr>
                    <p:txBody>
                      <a:bodyPr wrap="none" anchor="ctr"/>
                      <a:lstStyle/>
                      <a:p>
                        <a:endParaRPr lang="en-US"/>
                      </a:p>
                    </p:txBody>
                  </p:sp>
                  <p:grpSp>
                    <p:nvGrpSpPr>
                      <p:cNvPr id="3325" name="Group 110"/>
                      <p:cNvGrpSpPr>
                        <a:grpSpLocks/>
                      </p:cNvGrpSpPr>
                      <p:nvPr/>
                    </p:nvGrpSpPr>
                    <p:grpSpPr bwMode="auto">
                      <a:xfrm>
                        <a:off x="2828" y="2744"/>
                        <a:ext cx="47" cy="109"/>
                        <a:chOff x="2828" y="2744"/>
                        <a:chExt cx="47" cy="109"/>
                      </a:xfrm>
                    </p:grpSpPr>
                    <p:sp>
                      <p:nvSpPr>
                        <p:cNvPr id="3326" name="Rectangle 111"/>
                        <p:cNvSpPr>
                          <a:spLocks noChangeArrowheads="1"/>
                        </p:cNvSpPr>
                        <p:nvPr/>
                      </p:nvSpPr>
                      <p:spPr bwMode="auto">
                        <a:xfrm>
                          <a:off x="2828" y="2744"/>
                          <a:ext cx="47" cy="6"/>
                        </a:xfrm>
                        <a:prstGeom prst="rect">
                          <a:avLst/>
                        </a:prstGeom>
                        <a:solidFill>
                          <a:srgbClr val="9F9F9F"/>
                        </a:solidFill>
                        <a:ln w="12700">
                          <a:solidFill>
                            <a:srgbClr val="000000"/>
                          </a:solidFill>
                          <a:miter lim="800000"/>
                          <a:headEnd/>
                          <a:tailEnd/>
                        </a:ln>
                      </p:spPr>
                      <p:txBody>
                        <a:bodyPr wrap="none" anchor="ctr"/>
                        <a:lstStyle/>
                        <a:p>
                          <a:endParaRPr lang="en-US"/>
                        </a:p>
                      </p:txBody>
                    </p:sp>
                    <p:sp>
                      <p:nvSpPr>
                        <p:cNvPr id="3327" name="Rectangle 112"/>
                        <p:cNvSpPr>
                          <a:spLocks noChangeArrowheads="1"/>
                        </p:cNvSpPr>
                        <p:nvPr/>
                      </p:nvSpPr>
                      <p:spPr bwMode="auto">
                        <a:xfrm>
                          <a:off x="2828" y="2847"/>
                          <a:ext cx="47" cy="6"/>
                        </a:xfrm>
                        <a:prstGeom prst="rect">
                          <a:avLst/>
                        </a:prstGeom>
                        <a:solidFill>
                          <a:srgbClr val="9F9F9F"/>
                        </a:solidFill>
                        <a:ln w="12700">
                          <a:solidFill>
                            <a:srgbClr val="000000"/>
                          </a:solidFill>
                          <a:miter lim="800000"/>
                          <a:headEnd/>
                          <a:tailEnd/>
                        </a:ln>
                      </p:spPr>
                      <p:txBody>
                        <a:bodyPr wrap="none" anchor="ctr"/>
                        <a:lstStyle/>
                        <a:p>
                          <a:endParaRPr lang="en-US"/>
                        </a:p>
                      </p:txBody>
                    </p:sp>
                  </p:grpSp>
                </p:grpSp>
              </p:grpSp>
              <p:grpSp>
                <p:nvGrpSpPr>
                  <p:cNvPr id="3299" name="Group 113"/>
                  <p:cNvGrpSpPr>
                    <a:grpSpLocks/>
                  </p:cNvGrpSpPr>
                  <p:nvPr/>
                </p:nvGrpSpPr>
                <p:grpSpPr bwMode="auto">
                  <a:xfrm>
                    <a:off x="2132" y="2478"/>
                    <a:ext cx="751" cy="616"/>
                    <a:chOff x="2132" y="2478"/>
                    <a:chExt cx="751" cy="616"/>
                  </a:xfrm>
                </p:grpSpPr>
                <p:sp>
                  <p:nvSpPr>
                    <p:cNvPr id="3319" name="Rectangle 114"/>
                    <p:cNvSpPr>
                      <a:spLocks noChangeArrowheads="1"/>
                    </p:cNvSpPr>
                    <p:nvPr/>
                  </p:nvSpPr>
                  <p:spPr bwMode="auto">
                    <a:xfrm>
                      <a:off x="2132" y="2478"/>
                      <a:ext cx="751" cy="18"/>
                    </a:xfrm>
                    <a:prstGeom prst="rect">
                      <a:avLst/>
                    </a:prstGeom>
                    <a:solidFill>
                      <a:srgbClr val="9F9FBF"/>
                    </a:solidFill>
                    <a:ln w="12700">
                      <a:solidFill>
                        <a:srgbClr val="000000"/>
                      </a:solidFill>
                      <a:miter lim="800000"/>
                      <a:headEnd/>
                      <a:tailEnd/>
                    </a:ln>
                  </p:spPr>
                  <p:txBody>
                    <a:bodyPr wrap="none" anchor="ctr"/>
                    <a:lstStyle/>
                    <a:p>
                      <a:endParaRPr lang="en-US"/>
                    </a:p>
                  </p:txBody>
                </p:sp>
                <p:sp>
                  <p:nvSpPr>
                    <p:cNvPr id="3320" name="Rectangle 115"/>
                    <p:cNvSpPr>
                      <a:spLocks noChangeArrowheads="1"/>
                    </p:cNvSpPr>
                    <p:nvPr/>
                  </p:nvSpPr>
                  <p:spPr bwMode="auto">
                    <a:xfrm>
                      <a:off x="2132" y="2505"/>
                      <a:ext cx="751" cy="589"/>
                    </a:xfrm>
                    <a:prstGeom prst="rect">
                      <a:avLst/>
                    </a:prstGeom>
                    <a:solidFill>
                      <a:srgbClr val="9F9F9F"/>
                    </a:solidFill>
                    <a:ln w="12700">
                      <a:solidFill>
                        <a:srgbClr val="000000"/>
                      </a:solidFill>
                      <a:miter lim="800000"/>
                      <a:headEnd/>
                      <a:tailEnd/>
                    </a:ln>
                  </p:spPr>
                  <p:txBody>
                    <a:bodyPr wrap="none" anchor="ctr"/>
                    <a:lstStyle/>
                    <a:p>
                      <a:endParaRPr lang="en-US"/>
                    </a:p>
                  </p:txBody>
                </p:sp>
              </p:grpSp>
              <p:grpSp>
                <p:nvGrpSpPr>
                  <p:cNvPr id="3300" name="Group 116"/>
                  <p:cNvGrpSpPr>
                    <a:grpSpLocks/>
                  </p:cNvGrpSpPr>
                  <p:nvPr/>
                </p:nvGrpSpPr>
                <p:grpSpPr bwMode="auto">
                  <a:xfrm>
                    <a:off x="2221" y="3176"/>
                    <a:ext cx="588" cy="119"/>
                    <a:chOff x="2221" y="3176"/>
                    <a:chExt cx="588" cy="119"/>
                  </a:xfrm>
                </p:grpSpPr>
                <p:grpSp>
                  <p:nvGrpSpPr>
                    <p:cNvPr id="3309" name="Group 117"/>
                    <p:cNvGrpSpPr>
                      <a:grpSpLocks/>
                    </p:cNvGrpSpPr>
                    <p:nvPr/>
                  </p:nvGrpSpPr>
                  <p:grpSpPr bwMode="auto">
                    <a:xfrm>
                      <a:off x="2221" y="3176"/>
                      <a:ext cx="588" cy="58"/>
                      <a:chOff x="2221" y="3176"/>
                      <a:chExt cx="588" cy="58"/>
                    </a:xfrm>
                  </p:grpSpPr>
                  <p:sp>
                    <p:nvSpPr>
                      <p:cNvPr id="3317" name="Oval 118"/>
                      <p:cNvSpPr>
                        <a:spLocks noChangeArrowheads="1"/>
                      </p:cNvSpPr>
                      <p:nvPr/>
                    </p:nvSpPr>
                    <p:spPr bwMode="auto">
                      <a:xfrm>
                        <a:off x="2434" y="3176"/>
                        <a:ext cx="162" cy="58"/>
                      </a:xfrm>
                      <a:prstGeom prst="ellipse">
                        <a:avLst/>
                      </a:prstGeom>
                      <a:solidFill>
                        <a:srgbClr val="3F3F3F"/>
                      </a:solidFill>
                      <a:ln w="9525">
                        <a:noFill/>
                        <a:round/>
                        <a:headEnd/>
                        <a:tailEnd/>
                      </a:ln>
                    </p:spPr>
                    <p:txBody>
                      <a:bodyPr wrap="none" anchor="ctr"/>
                      <a:lstStyle/>
                      <a:p>
                        <a:endParaRPr lang="en-US"/>
                      </a:p>
                    </p:txBody>
                  </p:sp>
                  <p:sp>
                    <p:nvSpPr>
                      <p:cNvPr id="3318" name="Rectangle 119"/>
                      <p:cNvSpPr>
                        <a:spLocks noChangeArrowheads="1"/>
                      </p:cNvSpPr>
                      <p:nvPr/>
                    </p:nvSpPr>
                    <p:spPr bwMode="auto">
                      <a:xfrm>
                        <a:off x="2221" y="3181"/>
                        <a:ext cx="588" cy="31"/>
                      </a:xfrm>
                      <a:prstGeom prst="rect">
                        <a:avLst/>
                      </a:prstGeom>
                      <a:solidFill>
                        <a:srgbClr val="3F3F3F"/>
                      </a:solidFill>
                      <a:ln w="9525">
                        <a:noFill/>
                        <a:miter lim="800000"/>
                        <a:headEnd/>
                        <a:tailEnd/>
                      </a:ln>
                    </p:spPr>
                    <p:txBody>
                      <a:bodyPr wrap="none" anchor="ctr"/>
                      <a:lstStyle/>
                      <a:p>
                        <a:endParaRPr lang="en-US"/>
                      </a:p>
                    </p:txBody>
                  </p:sp>
                </p:grpSp>
                <p:grpSp>
                  <p:nvGrpSpPr>
                    <p:cNvPr id="3310" name="Group 120"/>
                    <p:cNvGrpSpPr>
                      <a:grpSpLocks/>
                    </p:cNvGrpSpPr>
                    <p:nvPr/>
                  </p:nvGrpSpPr>
                  <p:grpSpPr bwMode="auto">
                    <a:xfrm>
                      <a:off x="2222" y="3204"/>
                      <a:ext cx="585" cy="91"/>
                      <a:chOff x="2222" y="3204"/>
                      <a:chExt cx="585" cy="91"/>
                    </a:xfrm>
                  </p:grpSpPr>
                  <p:grpSp>
                    <p:nvGrpSpPr>
                      <p:cNvPr id="3311" name="Group 121"/>
                      <p:cNvGrpSpPr>
                        <a:grpSpLocks/>
                      </p:cNvGrpSpPr>
                      <p:nvPr/>
                    </p:nvGrpSpPr>
                    <p:grpSpPr bwMode="auto">
                      <a:xfrm>
                        <a:off x="2222" y="3204"/>
                        <a:ext cx="103" cy="91"/>
                        <a:chOff x="2222" y="3204"/>
                        <a:chExt cx="103" cy="91"/>
                      </a:xfrm>
                    </p:grpSpPr>
                    <p:sp>
                      <p:nvSpPr>
                        <p:cNvPr id="3315" name="Oval 122"/>
                        <p:cNvSpPr>
                          <a:spLocks noChangeArrowheads="1"/>
                        </p:cNvSpPr>
                        <p:nvPr/>
                      </p:nvSpPr>
                      <p:spPr bwMode="auto">
                        <a:xfrm>
                          <a:off x="2222" y="3245"/>
                          <a:ext cx="103" cy="50"/>
                        </a:xfrm>
                        <a:prstGeom prst="ellipse">
                          <a:avLst/>
                        </a:prstGeom>
                        <a:solidFill>
                          <a:srgbClr val="3F3F3F"/>
                        </a:solidFill>
                        <a:ln w="9525">
                          <a:noFill/>
                          <a:round/>
                          <a:headEnd/>
                          <a:tailEnd/>
                        </a:ln>
                      </p:spPr>
                      <p:txBody>
                        <a:bodyPr wrap="none" anchor="ctr"/>
                        <a:lstStyle/>
                        <a:p>
                          <a:endParaRPr lang="en-US"/>
                        </a:p>
                      </p:txBody>
                    </p:sp>
                    <p:sp>
                      <p:nvSpPr>
                        <p:cNvPr id="3316" name="Rectangle 123"/>
                        <p:cNvSpPr>
                          <a:spLocks noChangeArrowheads="1"/>
                        </p:cNvSpPr>
                        <p:nvPr/>
                      </p:nvSpPr>
                      <p:spPr bwMode="auto">
                        <a:xfrm>
                          <a:off x="2223" y="3204"/>
                          <a:ext cx="101" cy="68"/>
                        </a:xfrm>
                        <a:prstGeom prst="rect">
                          <a:avLst/>
                        </a:prstGeom>
                        <a:solidFill>
                          <a:srgbClr val="3F3F3F"/>
                        </a:solidFill>
                        <a:ln w="9525">
                          <a:noFill/>
                          <a:miter lim="800000"/>
                          <a:headEnd/>
                          <a:tailEnd/>
                        </a:ln>
                      </p:spPr>
                      <p:txBody>
                        <a:bodyPr wrap="none" anchor="ctr"/>
                        <a:lstStyle/>
                        <a:p>
                          <a:endParaRPr lang="en-US"/>
                        </a:p>
                      </p:txBody>
                    </p:sp>
                  </p:grpSp>
                  <p:grpSp>
                    <p:nvGrpSpPr>
                      <p:cNvPr id="3312" name="Group 124"/>
                      <p:cNvGrpSpPr>
                        <a:grpSpLocks/>
                      </p:cNvGrpSpPr>
                      <p:nvPr/>
                    </p:nvGrpSpPr>
                    <p:grpSpPr bwMode="auto">
                      <a:xfrm>
                        <a:off x="2704" y="3204"/>
                        <a:ext cx="103" cy="91"/>
                        <a:chOff x="2704" y="3204"/>
                        <a:chExt cx="103" cy="91"/>
                      </a:xfrm>
                    </p:grpSpPr>
                    <p:sp>
                      <p:nvSpPr>
                        <p:cNvPr id="3313" name="Oval 125"/>
                        <p:cNvSpPr>
                          <a:spLocks noChangeArrowheads="1"/>
                        </p:cNvSpPr>
                        <p:nvPr/>
                      </p:nvSpPr>
                      <p:spPr bwMode="auto">
                        <a:xfrm>
                          <a:off x="2704" y="3245"/>
                          <a:ext cx="103" cy="50"/>
                        </a:xfrm>
                        <a:prstGeom prst="ellipse">
                          <a:avLst/>
                        </a:prstGeom>
                        <a:solidFill>
                          <a:srgbClr val="3F3F3F"/>
                        </a:solidFill>
                        <a:ln w="9525">
                          <a:noFill/>
                          <a:round/>
                          <a:headEnd/>
                          <a:tailEnd/>
                        </a:ln>
                      </p:spPr>
                      <p:txBody>
                        <a:bodyPr wrap="none" anchor="ctr"/>
                        <a:lstStyle/>
                        <a:p>
                          <a:endParaRPr lang="en-US"/>
                        </a:p>
                      </p:txBody>
                    </p:sp>
                    <p:sp>
                      <p:nvSpPr>
                        <p:cNvPr id="3314" name="Rectangle 126"/>
                        <p:cNvSpPr>
                          <a:spLocks noChangeArrowheads="1"/>
                        </p:cNvSpPr>
                        <p:nvPr/>
                      </p:nvSpPr>
                      <p:spPr bwMode="auto">
                        <a:xfrm>
                          <a:off x="2705" y="3204"/>
                          <a:ext cx="101" cy="68"/>
                        </a:xfrm>
                        <a:prstGeom prst="rect">
                          <a:avLst/>
                        </a:prstGeom>
                        <a:solidFill>
                          <a:srgbClr val="3F3F3F"/>
                        </a:solidFill>
                        <a:ln w="9525">
                          <a:noFill/>
                          <a:miter lim="800000"/>
                          <a:headEnd/>
                          <a:tailEnd/>
                        </a:ln>
                      </p:spPr>
                      <p:txBody>
                        <a:bodyPr wrap="none" anchor="ctr"/>
                        <a:lstStyle/>
                        <a:p>
                          <a:endParaRPr lang="en-US"/>
                        </a:p>
                      </p:txBody>
                    </p:sp>
                  </p:grpSp>
                </p:grpSp>
              </p:grpSp>
              <p:grpSp>
                <p:nvGrpSpPr>
                  <p:cNvPr id="3301" name="Group 127"/>
                  <p:cNvGrpSpPr>
                    <a:grpSpLocks/>
                  </p:cNvGrpSpPr>
                  <p:nvPr/>
                </p:nvGrpSpPr>
                <p:grpSpPr bwMode="auto">
                  <a:xfrm>
                    <a:off x="2166" y="3107"/>
                    <a:ext cx="697" cy="73"/>
                    <a:chOff x="2166" y="3107"/>
                    <a:chExt cx="697" cy="73"/>
                  </a:xfrm>
                </p:grpSpPr>
                <p:sp>
                  <p:nvSpPr>
                    <p:cNvPr id="3302" name="Rectangle 128"/>
                    <p:cNvSpPr>
                      <a:spLocks noChangeArrowheads="1"/>
                    </p:cNvSpPr>
                    <p:nvPr/>
                  </p:nvSpPr>
                  <p:spPr bwMode="auto">
                    <a:xfrm>
                      <a:off x="2166" y="3107"/>
                      <a:ext cx="697" cy="73"/>
                    </a:xfrm>
                    <a:prstGeom prst="rect">
                      <a:avLst/>
                    </a:prstGeom>
                    <a:solidFill>
                      <a:srgbClr val="C0C0C0"/>
                    </a:solidFill>
                    <a:ln w="12700">
                      <a:solidFill>
                        <a:srgbClr val="000000"/>
                      </a:solidFill>
                      <a:miter lim="800000"/>
                      <a:headEnd/>
                      <a:tailEnd/>
                    </a:ln>
                  </p:spPr>
                  <p:txBody>
                    <a:bodyPr wrap="none" anchor="ctr"/>
                    <a:lstStyle/>
                    <a:p>
                      <a:endParaRPr lang="en-US"/>
                    </a:p>
                  </p:txBody>
                </p:sp>
                <p:grpSp>
                  <p:nvGrpSpPr>
                    <p:cNvPr id="3303" name="Group 129"/>
                    <p:cNvGrpSpPr>
                      <a:grpSpLocks/>
                    </p:cNvGrpSpPr>
                    <p:nvPr/>
                  </p:nvGrpSpPr>
                  <p:grpSpPr bwMode="auto">
                    <a:xfrm>
                      <a:off x="2207" y="3116"/>
                      <a:ext cx="620" cy="47"/>
                      <a:chOff x="2207" y="3116"/>
                      <a:chExt cx="620" cy="47"/>
                    </a:xfrm>
                  </p:grpSpPr>
                  <p:sp>
                    <p:nvSpPr>
                      <p:cNvPr id="3304" name="Rectangle 130"/>
                      <p:cNvSpPr>
                        <a:spLocks noChangeArrowheads="1"/>
                      </p:cNvSpPr>
                      <p:nvPr/>
                    </p:nvSpPr>
                    <p:spPr bwMode="auto">
                      <a:xfrm>
                        <a:off x="2360" y="3141"/>
                        <a:ext cx="120" cy="22"/>
                      </a:xfrm>
                      <a:prstGeom prst="rect">
                        <a:avLst/>
                      </a:prstGeom>
                      <a:solidFill>
                        <a:srgbClr val="000000"/>
                      </a:solidFill>
                      <a:ln w="9525">
                        <a:noFill/>
                        <a:miter lim="800000"/>
                        <a:headEnd/>
                        <a:tailEnd/>
                      </a:ln>
                    </p:spPr>
                    <p:txBody>
                      <a:bodyPr wrap="none" anchor="ctr"/>
                      <a:lstStyle/>
                      <a:p>
                        <a:endParaRPr lang="en-US"/>
                      </a:p>
                    </p:txBody>
                  </p:sp>
                  <p:sp>
                    <p:nvSpPr>
                      <p:cNvPr id="3305" name="Rectangle 131"/>
                      <p:cNvSpPr>
                        <a:spLocks noChangeArrowheads="1"/>
                      </p:cNvSpPr>
                      <p:nvPr/>
                    </p:nvSpPr>
                    <p:spPr bwMode="auto">
                      <a:xfrm>
                        <a:off x="2551" y="3141"/>
                        <a:ext cx="121" cy="22"/>
                      </a:xfrm>
                      <a:prstGeom prst="rect">
                        <a:avLst/>
                      </a:prstGeom>
                      <a:solidFill>
                        <a:srgbClr val="000000"/>
                      </a:solidFill>
                      <a:ln w="9525">
                        <a:noFill/>
                        <a:miter lim="800000"/>
                        <a:headEnd/>
                        <a:tailEnd/>
                      </a:ln>
                    </p:spPr>
                    <p:txBody>
                      <a:bodyPr wrap="none" anchor="ctr"/>
                      <a:lstStyle/>
                      <a:p>
                        <a:endParaRPr lang="en-US"/>
                      </a:p>
                    </p:txBody>
                  </p:sp>
                  <p:sp>
                    <p:nvSpPr>
                      <p:cNvPr id="3306" name="Rectangle 132"/>
                      <p:cNvSpPr>
                        <a:spLocks noChangeArrowheads="1"/>
                      </p:cNvSpPr>
                      <p:nvPr/>
                    </p:nvSpPr>
                    <p:spPr bwMode="auto">
                      <a:xfrm>
                        <a:off x="2207" y="3130"/>
                        <a:ext cx="86" cy="22"/>
                      </a:xfrm>
                      <a:prstGeom prst="rect">
                        <a:avLst/>
                      </a:prstGeom>
                      <a:solidFill>
                        <a:srgbClr val="000000"/>
                      </a:solidFill>
                      <a:ln w="9525">
                        <a:noFill/>
                        <a:miter lim="800000"/>
                        <a:headEnd/>
                        <a:tailEnd/>
                      </a:ln>
                    </p:spPr>
                    <p:txBody>
                      <a:bodyPr wrap="none" anchor="ctr"/>
                      <a:lstStyle/>
                      <a:p>
                        <a:endParaRPr lang="en-US"/>
                      </a:p>
                    </p:txBody>
                  </p:sp>
                  <p:sp>
                    <p:nvSpPr>
                      <p:cNvPr id="3307" name="Rectangle 133"/>
                      <p:cNvSpPr>
                        <a:spLocks noChangeArrowheads="1"/>
                      </p:cNvSpPr>
                      <p:nvPr/>
                    </p:nvSpPr>
                    <p:spPr bwMode="auto">
                      <a:xfrm>
                        <a:off x="2741" y="3130"/>
                        <a:ext cx="86" cy="22"/>
                      </a:xfrm>
                      <a:prstGeom prst="rect">
                        <a:avLst/>
                      </a:prstGeom>
                      <a:solidFill>
                        <a:srgbClr val="000000"/>
                      </a:solidFill>
                      <a:ln w="9525">
                        <a:noFill/>
                        <a:miter lim="800000"/>
                        <a:headEnd/>
                        <a:tailEnd/>
                      </a:ln>
                    </p:spPr>
                    <p:txBody>
                      <a:bodyPr wrap="none" anchor="ctr"/>
                      <a:lstStyle/>
                      <a:p>
                        <a:endParaRPr lang="en-US"/>
                      </a:p>
                    </p:txBody>
                  </p:sp>
                  <p:sp>
                    <p:nvSpPr>
                      <p:cNvPr id="3308" name="Rectangle 134"/>
                      <p:cNvSpPr>
                        <a:spLocks noChangeArrowheads="1"/>
                      </p:cNvSpPr>
                      <p:nvPr/>
                    </p:nvSpPr>
                    <p:spPr bwMode="auto">
                      <a:xfrm>
                        <a:off x="2361" y="3116"/>
                        <a:ext cx="308" cy="10"/>
                      </a:xfrm>
                      <a:prstGeom prst="rect">
                        <a:avLst/>
                      </a:prstGeom>
                      <a:solidFill>
                        <a:srgbClr val="000000"/>
                      </a:solidFill>
                      <a:ln w="9525">
                        <a:noFill/>
                        <a:miter lim="800000"/>
                        <a:headEnd/>
                        <a:tailEnd/>
                      </a:ln>
                    </p:spPr>
                    <p:txBody>
                      <a:bodyPr wrap="none" anchor="ctr"/>
                      <a:lstStyle/>
                      <a:p>
                        <a:endParaRPr lang="en-US"/>
                      </a:p>
                    </p:txBody>
                  </p:sp>
                </p:grpSp>
              </p:grpSp>
            </p:grpSp>
            <p:grpSp>
              <p:nvGrpSpPr>
                <p:cNvPr id="3291" name="Group 135"/>
                <p:cNvGrpSpPr>
                  <a:grpSpLocks/>
                </p:cNvGrpSpPr>
                <p:nvPr/>
              </p:nvGrpSpPr>
              <p:grpSpPr bwMode="auto">
                <a:xfrm>
                  <a:off x="2291" y="3048"/>
                  <a:ext cx="425" cy="84"/>
                  <a:chOff x="2291" y="3048"/>
                  <a:chExt cx="425" cy="84"/>
                </a:xfrm>
              </p:grpSpPr>
              <p:sp>
                <p:nvSpPr>
                  <p:cNvPr id="3292" name="Rectangle 136"/>
                  <p:cNvSpPr>
                    <a:spLocks noChangeArrowheads="1"/>
                  </p:cNvSpPr>
                  <p:nvPr/>
                </p:nvSpPr>
                <p:spPr bwMode="auto">
                  <a:xfrm>
                    <a:off x="2291" y="3048"/>
                    <a:ext cx="425" cy="84"/>
                  </a:xfrm>
                  <a:prstGeom prst="rect">
                    <a:avLst/>
                  </a:prstGeom>
                  <a:solidFill>
                    <a:srgbClr val="C0C0C0"/>
                  </a:solidFill>
                  <a:ln w="12700">
                    <a:solidFill>
                      <a:srgbClr val="000000"/>
                    </a:solidFill>
                    <a:miter lim="800000"/>
                    <a:headEnd/>
                    <a:tailEnd/>
                  </a:ln>
                </p:spPr>
                <p:txBody>
                  <a:bodyPr wrap="none" anchor="ctr"/>
                  <a:lstStyle/>
                  <a:p>
                    <a:endParaRPr lang="en-US"/>
                  </a:p>
                </p:txBody>
              </p:sp>
              <p:grpSp>
                <p:nvGrpSpPr>
                  <p:cNvPr id="3293" name="Group 137"/>
                  <p:cNvGrpSpPr>
                    <a:grpSpLocks/>
                  </p:cNvGrpSpPr>
                  <p:nvPr/>
                </p:nvGrpSpPr>
                <p:grpSpPr bwMode="auto">
                  <a:xfrm>
                    <a:off x="2293" y="3059"/>
                    <a:ext cx="423" cy="62"/>
                    <a:chOff x="2293" y="3059"/>
                    <a:chExt cx="423" cy="62"/>
                  </a:xfrm>
                </p:grpSpPr>
                <p:sp>
                  <p:nvSpPr>
                    <p:cNvPr id="3294" name="Rectangle 138"/>
                    <p:cNvSpPr>
                      <a:spLocks noChangeArrowheads="1"/>
                    </p:cNvSpPr>
                    <p:nvPr/>
                  </p:nvSpPr>
                  <p:spPr bwMode="auto">
                    <a:xfrm>
                      <a:off x="2293" y="3059"/>
                      <a:ext cx="421" cy="0"/>
                    </a:xfrm>
                    <a:prstGeom prst="rect">
                      <a:avLst/>
                    </a:prstGeom>
                    <a:solidFill>
                      <a:srgbClr val="000000"/>
                    </a:solidFill>
                    <a:ln w="12700">
                      <a:solidFill>
                        <a:srgbClr val="000000"/>
                      </a:solidFill>
                      <a:miter lim="800000"/>
                      <a:headEnd/>
                      <a:tailEnd/>
                    </a:ln>
                  </p:spPr>
                  <p:txBody>
                    <a:bodyPr wrap="none" anchor="ctr"/>
                    <a:lstStyle/>
                    <a:p>
                      <a:endParaRPr lang="en-US"/>
                    </a:p>
                  </p:txBody>
                </p:sp>
                <p:sp>
                  <p:nvSpPr>
                    <p:cNvPr id="3295" name="Rectangle 139"/>
                    <p:cNvSpPr>
                      <a:spLocks noChangeArrowheads="1"/>
                    </p:cNvSpPr>
                    <p:nvPr/>
                  </p:nvSpPr>
                  <p:spPr bwMode="auto">
                    <a:xfrm>
                      <a:off x="2293" y="3079"/>
                      <a:ext cx="423" cy="1"/>
                    </a:xfrm>
                    <a:prstGeom prst="rect">
                      <a:avLst/>
                    </a:prstGeom>
                    <a:solidFill>
                      <a:srgbClr val="000000"/>
                    </a:solidFill>
                    <a:ln w="12700">
                      <a:solidFill>
                        <a:srgbClr val="000000"/>
                      </a:solidFill>
                      <a:miter lim="800000"/>
                      <a:headEnd/>
                      <a:tailEnd/>
                    </a:ln>
                  </p:spPr>
                  <p:txBody>
                    <a:bodyPr wrap="none" anchor="ctr"/>
                    <a:lstStyle/>
                    <a:p>
                      <a:endParaRPr lang="en-US"/>
                    </a:p>
                  </p:txBody>
                </p:sp>
                <p:sp>
                  <p:nvSpPr>
                    <p:cNvPr id="3296" name="Rectangle 140"/>
                    <p:cNvSpPr>
                      <a:spLocks noChangeArrowheads="1"/>
                    </p:cNvSpPr>
                    <p:nvPr/>
                  </p:nvSpPr>
                  <p:spPr bwMode="auto">
                    <a:xfrm>
                      <a:off x="2293" y="3100"/>
                      <a:ext cx="423" cy="0"/>
                    </a:xfrm>
                    <a:prstGeom prst="rect">
                      <a:avLst/>
                    </a:prstGeom>
                    <a:solidFill>
                      <a:srgbClr val="000000"/>
                    </a:solidFill>
                    <a:ln w="12700">
                      <a:solidFill>
                        <a:srgbClr val="000000"/>
                      </a:solidFill>
                      <a:miter lim="800000"/>
                      <a:headEnd/>
                      <a:tailEnd/>
                    </a:ln>
                  </p:spPr>
                  <p:txBody>
                    <a:bodyPr wrap="none" anchor="ctr"/>
                    <a:lstStyle/>
                    <a:p>
                      <a:endParaRPr lang="en-US"/>
                    </a:p>
                  </p:txBody>
                </p:sp>
                <p:sp>
                  <p:nvSpPr>
                    <p:cNvPr id="3297" name="Rectangle 141"/>
                    <p:cNvSpPr>
                      <a:spLocks noChangeArrowheads="1"/>
                    </p:cNvSpPr>
                    <p:nvPr/>
                  </p:nvSpPr>
                  <p:spPr bwMode="auto">
                    <a:xfrm>
                      <a:off x="2293" y="3120"/>
                      <a:ext cx="423" cy="1"/>
                    </a:xfrm>
                    <a:prstGeom prst="rect">
                      <a:avLst/>
                    </a:prstGeom>
                    <a:solidFill>
                      <a:srgbClr val="000000"/>
                    </a:solidFill>
                    <a:ln w="12700">
                      <a:solidFill>
                        <a:srgbClr val="000000"/>
                      </a:solidFill>
                      <a:miter lim="800000"/>
                      <a:headEnd/>
                      <a:tailEnd/>
                    </a:ln>
                  </p:spPr>
                  <p:txBody>
                    <a:bodyPr wrap="none" anchor="ctr"/>
                    <a:lstStyle/>
                    <a:p>
                      <a:endParaRPr lang="en-US"/>
                    </a:p>
                  </p:txBody>
                </p:sp>
              </p:grpSp>
            </p:grpSp>
          </p:grpSp>
        </p:grpSp>
        <p:grpSp>
          <p:nvGrpSpPr>
            <p:cNvPr id="3210" name="Group 142"/>
            <p:cNvGrpSpPr>
              <a:grpSpLocks/>
            </p:cNvGrpSpPr>
            <p:nvPr/>
          </p:nvGrpSpPr>
          <p:grpSpPr bwMode="auto">
            <a:xfrm>
              <a:off x="2448" y="2480"/>
              <a:ext cx="78" cy="637"/>
              <a:chOff x="2448" y="2480"/>
              <a:chExt cx="78" cy="637"/>
            </a:xfrm>
          </p:grpSpPr>
          <p:sp>
            <p:nvSpPr>
              <p:cNvPr id="3211" name="Line 143"/>
              <p:cNvSpPr>
                <a:spLocks noChangeShapeType="1"/>
              </p:cNvSpPr>
              <p:nvPr/>
            </p:nvSpPr>
            <p:spPr bwMode="auto">
              <a:xfrm>
                <a:off x="2526" y="2480"/>
                <a:ext cx="0" cy="637"/>
              </a:xfrm>
              <a:prstGeom prst="line">
                <a:avLst/>
              </a:prstGeom>
              <a:noFill/>
              <a:ln w="12700">
                <a:solidFill>
                  <a:srgbClr val="000000"/>
                </a:solidFill>
                <a:round/>
                <a:headEnd type="none" w="sm" len="sm"/>
                <a:tailEnd type="none" w="sm" len="sm"/>
              </a:ln>
            </p:spPr>
            <p:txBody>
              <a:bodyPr/>
              <a:lstStyle/>
              <a:p>
                <a:endParaRPr lang="en-US"/>
              </a:p>
            </p:txBody>
          </p:sp>
          <p:sp>
            <p:nvSpPr>
              <p:cNvPr id="3212" name="Line 144"/>
              <p:cNvSpPr>
                <a:spLocks noChangeShapeType="1"/>
              </p:cNvSpPr>
              <p:nvPr/>
            </p:nvSpPr>
            <p:spPr bwMode="auto">
              <a:xfrm>
                <a:off x="2448" y="2480"/>
                <a:ext cx="0" cy="637"/>
              </a:xfrm>
              <a:prstGeom prst="line">
                <a:avLst/>
              </a:prstGeom>
              <a:noFill/>
              <a:ln w="12700">
                <a:solidFill>
                  <a:srgbClr val="000000"/>
                </a:solidFill>
                <a:round/>
                <a:headEnd type="none" w="sm" len="sm"/>
                <a:tailEnd type="none" w="sm" len="sm"/>
              </a:ln>
            </p:spPr>
            <p:txBody>
              <a:bodyPr/>
              <a:lstStyle/>
              <a:p>
                <a:endParaRPr lang="en-US"/>
              </a:p>
            </p:txBody>
          </p:sp>
        </p:grpSp>
      </p:grpSp>
      <p:grpSp>
        <p:nvGrpSpPr>
          <p:cNvPr id="3076" name="Group 145"/>
          <p:cNvGrpSpPr>
            <a:grpSpLocks/>
          </p:cNvGrpSpPr>
          <p:nvPr/>
        </p:nvGrpSpPr>
        <p:grpSpPr bwMode="auto">
          <a:xfrm>
            <a:off x="1847850" y="1643063"/>
            <a:ext cx="6224588" cy="1766887"/>
            <a:chOff x="912" y="845"/>
            <a:chExt cx="3921" cy="1113"/>
          </a:xfrm>
        </p:grpSpPr>
        <p:sp>
          <p:nvSpPr>
            <p:cNvPr id="3081" name="Freeform 146"/>
            <p:cNvSpPr>
              <a:spLocks/>
            </p:cNvSpPr>
            <p:nvPr/>
          </p:nvSpPr>
          <p:spPr bwMode="auto">
            <a:xfrm>
              <a:off x="2754" y="1306"/>
              <a:ext cx="232" cy="68"/>
            </a:xfrm>
            <a:custGeom>
              <a:avLst/>
              <a:gdLst>
                <a:gd name="T0" fmla="*/ 231 w 232"/>
                <a:gd name="T1" fmla="*/ 54 h 68"/>
                <a:gd name="T2" fmla="*/ 231 w 232"/>
                <a:gd name="T3" fmla="*/ 55 h 68"/>
                <a:gd name="T4" fmla="*/ 0 w 232"/>
                <a:gd name="T5" fmla="*/ 0 h 68"/>
                <a:gd name="T6" fmla="*/ 0 w 232"/>
                <a:gd name="T7" fmla="*/ 9 h 68"/>
                <a:gd name="T8" fmla="*/ 231 w 232"/>
                <a:gd name="T9" fmla="*/ 66 h 68"/>
                <a:gd name="T10" fmla="*/ 231 w 232"/>
                <a:gd name="T11" fmla="*/ 67 h 68"/>
                <a:gd name="T12" fmla="*/ 231 w 232"/>
                <a:gd name="T13" fmla="*/ 66 h 68"/>
                <a:gd name="T14" fmla="*/ 231 w 232"/>
                <a:gd name="T15" fmla="*/ 67 h 68"/>
                <a:gd name="T16" fmla="*/ 231 w 232"/>
                <a:gd name="T17" fmla="*/ 54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2"/>
                <a:gd name="T28" fmla="*/ 0 h 68"/>
                <a:gd name="T29" fmla="*/ 232 w 232"/>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2" h="68">
                  <a:moveTo>
                    <a:pt x="231" y="54"/>
                  </a:moveTo>
                  <a:lnTo>
                    <a:pt x="231" y="55"/>
                  </a:lnTo>
                  <a:lnTo>
                    <a:pt x="0" y="0"/>
                  </a:lnTo>
                  <a:lnTo>
                    <a:pt x="0" y="9"/>
                  </a:lnTo>
                  <a:lnTo>
                    <a:pt x="231" y="66"/>
                  </a:lnTo>
                  <a:lnTo>
                    <a:pt x="231" y="67"/>
                  </a:lnTo>
                  <a:lnTo>
                    <a:pt x="231" y="66"/>
                  </a:lnTo>
                  <a:lnTo>
                    <a:pt x="231" y="67"/>
                  </a:lnTo>
                  <a:lnTo>
                    <a:pt x="231" y="54"/>
                  </a:lnTo>
                </a:path>
              </a:pathLst>
            </a:custGeom>
            <a:solidFill>
              <a:srgbClr val="000000"/>
            </a:solidFill>
            <a:ln w="9525" cap="rnd">
              <a:noFill/>
              <a:round/>
              <a:headEnd type="none" w="sm" len="sm"/>
              <a:tailEnd type="none" w="sm" len="sm"/>
            </a:ln>
          </p:spPr>
          <p:txBody>
            <a:bodyPr/>
            <a:lstStyle/>
            <a:p>
              <a:endParaRPr lang="en-US"/>
            </a:p>
          </p:txBody>
        </p:sp>
        <p:sp>
          <p:nvSpPr>
            <p:cNvPr id="3082" name="Freeform 147"/>
            <p:cNvSpPr>
              <a:spLocks/>
            </p:cNvSpPr>
            <p:nvPr/>
          </p:nvSpPr>
          <p:spPr bwMode="auto">
            <a:xfrm>
              <a:off x="1306" y="1283"/>
              <a:ext cx="1701" cy="86"/>
            </a:xfrm>
            <a:custGeom>
              <a:avLst/>
              <a:gdLst>
                <a:gd name="T0" fmla="*/ 23 w 1701"/>
                <a:gd name="T1" fmla="*/ 80 h 86"/>
                <a:gd name="T2" fmla="*/ 99 w 1701"/>
                <a:gd name="T3" fmla="*/ 68 h 86"/>
                <a:gd name="T4" fmla="*/ 207 w 1701"/>
                <a:gd name="T5" fmla="*/ 55 h 86"/>
                <a:gd name="T6" fmla="*/ 334 w 1701"/>
                <a:gd name="T7" fmla="*/ 41 h 86"/>
                <a:gd name="T8" fmla="*/ 470 w 1701"/>
                <a:gd name="T9" fmla="*/ 29 h 86"/>
                <a:gd name="T10" fmla="*/ 599 w 1701"/>
                <a:gd name="T11" fmla="*/ 20 h 86"/>
                <a:gd name="T12" fmla="*/ 716 w 1701"/>
                <a:gd name="T13" fmla="*/ 12 h 86"/>
                <a:gd name="T14" fmla="*/ 807 w 1701"/>
                <a:gd name="T15" fmla="*/ 9 h 86"/>
                <a:gd name="T16" fmla="*/ 864 w 1701"/>
                <a:gd name="T17" fmla="*/ 12 h 86"/>
                <a:gd name="T18" fmla="*/ 916 w 1701"/>
                <a:gd name="T19" fmla="*/ 15 h 86"/>
                <a:gd name="T20" fmla="*/ 968 w 1701"/>
                <a:gd name="T21" fmla="*/ 18 h 86"/>
                <a:gd name="T22" fmla="*/ 1020 w 1701"/>
                <a:gd name="T23" fmla="*/ 22 h 86"/>
                <a:gd name="T24" fmla="*/ 1069 w 1701"/>
                <a:gd name="T25" fmla="*/ 25 h 86"/>
                <a:gd name="T26" fmla="*/ 1114 w 1701"/>
                <a:gd name="T27" fmla="*/ 25 h 86"/>
                <a:gd name="T28" fmla="*/ 1156 w 1701"/>
                <a:gd name="T29" fmla="*/ 21 h 86"/>
                <a:gd name="T30" fmla="*/ 1193 w 1701"/>
                <a:gd name="T31" fmla="*/ 13 h 86"/>
                <a:gd name="T32" fmla="*/ 1224 w 1701"/>
                <a:gd name="T33" fmla="*/ 1 h 86"/>
                <a:gd name="T34" fmla="*/ 1269 w 1701"/>
                <a:gd name="T35" fmla="*/ 0 h 86"/>
                <a:gd name="T36" fmla="*/ 1330 w 1701"/>
                <a:gd name="T37" fmla="*/ 5 h 86"/>
                <a:gd name="T38" fmla="*/ 1401 w 1701"/>
                <a:gd name="T39" fmla="*/ 18 h 86"/>
                <a:gd name="T40" fmla="*/ 1476 w 1701"/>
                <a:gd name="T41" fmla="*/ 33 h 86"/>
                <a:gd name="T42" fmla="*/ 1553 w 1701"/>
                <a:gd name="T43" fmla="*/ 49 h 86"/>
                <a:gd name="T44" fmla="*/ 1620 w 1701"/>
                <a:gd name="T45" fmla="*/ 66 h 86"/>
                <a:gd name="T46" fmla="*/ 1678 w 1701"/>
                <a:gd name="T47" fmla="*/ 80 h 86"/>
                <a:gd name="T48" fmla="*/ 1678 w 1701"/>
                <a:gd name="T49" fmla="*/ 85 h 86"/>
                <a:gd name="T50" fmla="*/ 1586 w 1701"/>
                <a:gd name="T51" fmla="*/ 85 h 86"/>
                <a:gd name="T52" fmla="*/ 1443 w 1701"/>
                <a:gd name="T53" fmla="*/ 85 h 86"/>
                <a:gd name="T54" fmla="*/ 1271 w 1701"/>
                <a:gd name="T55" fmla="*/ 85 h 86"/>
                <a:gd name="T56" fmla="*/ 1085 w 1701"/>
                <a:gd name="T57" fmla="*/ 85 h 86"/>
                <a:gd name="T58" fmla="*/ 904 w 1701"/>
                <a:gd name="T59" fmla="*/ 85 h 86"/>
                <a:gd name="T60" fmla="*/ 746 w 1701"/>
                <a:gd name="T61" fmla="*/ 85 h 86"/>
                <a:gd name="T62" fmla="*/ 629 w 1701"/>
                <a:gd name="T63" fmla="*/ 85 h 86"/>
                <a:gd name="T64" fmla="*/ 558 w 1701"/>
                <a:gd name="T65" fmla="*/ 85 h 86"/>
                <a:gd name="T66" fmla="*/ 478 w 1701"/>
                <a:gd name="T67" fmla="*/ 85 h 86"/>
                <a:gd name="T68" fmla="*/ 384 w 1701"/>
                <a:gd name="T69" fmla="*/ 85 h 86"/>
                <a:gd name="T70" fmla="*/ 285 w 1701"/>
                <a:gd name="T71" fmla="*/ 85 h 86"/>
                <a:gd name="T72" fmla="*/ 190 w 1701"/>
                <a:gd name="T73" fmla="*/ 85 h 86"/>
                <a:gd name="T74" fmla="*/ 106 w 1701"/>
                <a:gd name="T75" fmla="*/ 85 h 86"/>
                <a:gd name="T76" fmla="*/ 42 w 1701"/>
                <a:gd name="T77" fmla="*/ 85 h 86"/>
                <a:gd name="T78" fmla="*/ 6 w 1701"/>
                <a:gd name="T79" fmla="*/ 85 h 8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01"/>
                <a:gd name="T121" fmla="*/ 0 h 86"/>
                <a:gd name="T122" fmla="*/ 1701 w 1701"/>
                <a:gd name="T123" fmla="*/ 86 h 8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01" h="86">
                  <a:moveTo>
                    <a:pt x="0" y="85"/>
                  </a:moveTo>
                  <a:lnTo>
                    <a:pt x="23" y="80"/>
                  </a:lnTo>
                  <a:lnTo>
                    <a:pt x="56" y="75"/>
                  </a:lnTo>
                  <a:lnTo>
                    <a:pt x="99" y="68"/>
                  </a:lnTo>
                  <a:lnTo>
                    <a:pt x="150" y="61"/>
                  </a:lnTo>
                  <a:lnTo>
                    <a:pt x="207" y="55"/>
                  </a:lnTo>
                  <a:lnTo>
                    <a:pt x="268" y="48"/>
                  </a:lnTo>
                  <a:lnTo>
                    <a:pt x="334" y="41"/>
                  </a:lnTo>
                  <a:lnTo>
                    <a:pt x="402" y="35"/>
                  </a:lnTo>
                  <a:lnTo>
                    <a:pt x="470" y="29"/>
                  </a:lnTo>
                  <a:lnTo>
                    <a:pt x="535" y="25"/>
                  </a:lnTo>
                  <a:lnTo>
                    <a:pt x="599" y="20"/>
                  </a:lnTo>
                  <a:lnTo>
                    <a:pt x="661" y="15"/>
                  </a:lnTo>
                  <a:lnTo>
                    <a:pt x="716" y="12"/>
                  </a:lnTo>
                  <a:lnTo>
                    <a:pt x="765" y="9"/>
                  </a:lnTo>
                  <a:lnTo>
                    <a:pt x="807" y="9"/>
                  </a:lnTo>
                  <a:lnTo>
                    <a:pt x="838" y="9"/>
                  </a:lnTo>
                  <a:lnTo>
                    <a:pt x="864" y="12"/>
                  </a:lnTo>
                  <a:lnTo>
                    <a:pt x="890" y="13"/>
                  </a:lnTo>
                  <a:lnTo>
                    <a:pt x="916" y="15"/>
                  </a:lnTo>
                  <a:lnTo>
                    <a:pt x="942" y="16"/>
                  </a:lnTo>
                  <a:lnTo>
                    <a:pt x="968" y="18"/>
                  </a:lnTo>
                  <a:lnTo>
                    <a:pt x="994" y="21"/>
                  </a:lnTo>
                  <a:lnTo>
                    <a:pt x="1020" y="22"/>
                  </a:lnTo>
                  <a:lnTo>
                    <a:pt x="1044" y="25"/>
                  </a:lnTo>
                  <a:lnTo>
                    <a:pt x="1069" y="25"/>
                  </a:lnTo>
                  <a:lnTo>
                    <a:pt x="1092" y="26"/>
                  </a:lnTo>
                  <a:lnTo>
                    <a:pt x="1114" y="25"/>
                  </a:lnTo>
                  <a:lnTo>
                    <a:pt x="1135" y="22"/>
                  </a:lnTo>
                  <a:lnTo>
                    <a:pt x="1156" y="21"/>
                  </a:lnTo>
                  <a:lnTo>
                    <a:pt x="1175" y="18"/>
                  </a:lnTo>
                  <a:lnTo>
                    <a:pt x="1193" y="13"/>
                  </a:lnTo>
                  <a:lnTo>
                    <a:pt x="1209" y="7"/>
                  </a:lnTo>
                  <a:lnTo>
                    <a:pt x="1224" y="1"/>
                  </a:lnTo>
                  <a:lnTo>
                    <a:pt x="1245" y="0"/>
                  </a:lnTo>
                  <a:lnTo>
                    <a:pt x="1269" y="0"/>
                  </a:lnTo>
                  <a:lnTo>
                    <a:pt x="1298" y="1"/>
                  </a:lnTo>
                  <a:lnTo>
                    <a:pt x="1330" y="5"/>
                  </a:lnTo>
                  <a:lnTo>
                    <a:pt x="1365" y="12"/>
                  </a:lnTo>
                  <a:lnTo>
                    <a:pt x="1401" y="18"/>
                  </a:lnTo>
                  <a:lnTo>
                    <a:pt x="1439" y="25"/>
                  </a:lnTo>
                  <a:lnTo>
                    <a:pt x="1476" y="33"/>
                  </a:lnTo>
                  <a:lnTo>
                    <a:pt x="1514" y="41"/>
                  </a:lnTo>
                  <a:lnTo>
                    <a:pt x="1553" y="49"/>
                  </a:lnTo>
                  <a:lnTo>
                    <a:pt x="1587" y="58"/>
                  </a:lnTo>
                  <a:lnTo>
                    <a:pt x="1620" y="66"/>
                  </a:lnTo>
                  <a:lnTo>
                    <a:pt x="1651" y="73"/>
                  </a:lnTo>
                  <a:lnTo>
                    <a:pt x="1678" y="80"/>
                  </a:lnTo>
                  <a:lnTo>
                    <a:pt x="1700" y="85"/>
                  </a:lnTo>
                  <a:lnTo>
                    <a:pt x="1678" y="85"/>
                  </a:lnTo>
                  <a:lnTo>
                    <a:pt x="1639" y="85"/>
                  </a:lnTo>
                  <a:lnTo>
                    <a:pt x="1586" y="85"/>
                  </a:lnTo>
                  <a:lnTo>
                    <a:pt x="1519" y="85"/>
                  </a:lnTo>
                  <a:lnTo>
                    <a:pt x="1443" y="85"/>
                  </a:lnTo>
                  <a:lnTo>
                    <a:pt x="1360" y="85"/>
                  </a:lnTo>
                  <a:lnTo>
                    <a:pt x="1271" y="85"/>
                  </a:lnTo>
                  <a:lnTo>
                    <a:pt x="1179" y="85"/>
                  </a:lnTo>
                  <a:lnTo>
                    <a:pt x="1085" y="85"/>
                  </a:lnTo>
                  <a:lnTo>
                    <a:pt x="992" y="85"/>
                  </a:lnTo>
                  <a:lnTo>
                    <a:pt x="904" y="85"/>
                  </a:lnTo>
                  <a:lnTo>
                    <a:pt x="820" y="85"/>
                  </a:lnTo>
                  <a:lnTo>
                    <a:pt x="746" y="85"/>
                  </a:lnTo>
                  <a:lnTo>
                    <a:pt x="682" y="85"/>
                  </a:lnTo>
                  <a:lnTo>
                    <a:pt x="629" y="85"/>
                  </a:lnTo>
                  <a:lnTo>
                    <a:pt x="591" y="85"/>
                  </a:lnTo>
                  <a:lnTo>
                    <a:pt x="558" y="85"/>
                  </a:lnTo>
                  <a:lnTo>
                    <a:pt x="522" y="85"/>
                  </a:lnTo>
                  <a:lnTo>
                    <a:pt x="478" y="85"/>
                  </a:lnTo>
                  <a:lnTo>
                    <a:pt x="433" y="85"/>
                  </a:lnTo>
                  <a:lnTo>
                    <a:pt x="384" y="85"/>
                  </a:lnTo>
                  <a:lnTo>
                    <a:pt x="335" y="85"/>
                  </a:lnTo>
                  <a:lnTo>
                    <a:pt x="285" y="85"/>
                  </a:lnTo>
                  <a:lnTo>
                    <a:pt x="237" y="85"/>
                  </a:lnTo>
                  <a:lnTo>
                    <a:pt x="190" y="85"/>
                  </a:lnTo>
                  <a:lnTo>
                    <a:pt x="146" y="85"/>
                  </a:lnTo>
                  <a:lnTo>
                    <a:pt x="106" y="85"/>
                  </a:lnTo>
                  <a:lnTo>
                    <a:pt x="70" y="85"/>
                  </a:lnTo>
                  <a:lnTo>
                    <a:pt x="42" y="85"/>
                  </a:lnTo>
                  <a:lnTo>
                    <a:pt x="19" y="85"/>
                  </a:lnTo>
                  <a:lnTo>
                    <a:pt x="6" y="85"/>
                  </a:lnTo>
                  <a:lnTo>
                    <a:pt x="0" y="85"/>
                  </a:lnTo>
                </a:path>
              </a:pathLst>
            </a:custGeom>
            <a:solidFill>
              <a:srgbClr val="00B200"/>
            </a:solidFill>
            <a:ln w="9525" cap="rnd">
              <a:noFill/>
              <a:round/>
              <a:headEnd type="none" w="sm" len="sm"/>
              <a:tailEnd type="none" w="sm" len="sm"/>
            </a:ln>
          </p:spPr>
          <p:txBody>
            <a:bodyPr/>
            <a:lstStyle/>
            <a:p>
              <a:endParaRPr lang="en-US"/>
            </a:p>
          </p:txBody>
        </p:sp>
        <p:sp>
          <p:nvSpPr>
            <p:cNvPr id="3083" name="Freeform 148"/>
            <p:cNvSpPr>
              <a:spLocks/>
            </p:cNvSpPr>
            <p:nvPr/>
          </p:nvSpPr>
          <p:spPr bwMode="auto">
            <a:xfrm>
              <a:off x="1305" y="1286"/>
              <a:ext cx="841" cy="87"/>
            </a:xfrm>
            <a:custGeom>
              <a:avLst/>
              <a:gdLst>
                <a:gd name="T0" fmla="*/ 840 w 841"/>
                <a:gd name="T1" fmla="*/ 2 h 87"/>
                <a:gd name="T2" fmla="*/ 840 w 841"/>
                <a:gd name="T3" fmla="*/ 2 h 87"/>
                <a:gd name="T4" fmla="*/ 809 w 841"/>
                <a:gd name="T5" fmla="*/ 0 h 87"/>
                <a:gd name="T6" fmla="*/ 767 w 841"/>
                <a:gd name="T7" fmla="*/ 0 h 87"/>
                <a:gd name="T8" fmla="*/ 718 w 841"/>
                <a:gd name="T9" fmla="*/ 4 h 87"/>
                <a:gd name="T10" fmla="*/ 663 w 841"/>
                <a:gd name="T11" fmla="*/ 7 h 87"/>
                <a:gd name="T12" fmla="*/ 601 w 841"/>
                <a:gd name="T13" fmla="*/ 12 h 87"/>
                <a:gd name="T14" fmla="*/ 537 w 841"/>
                <a:gd name="T15" fmla="*/ 16 h 87"/>
                <a:gd name="T16" fmla="*/ 472 w 841"/>
                <a:gd name="T17" fmla="*/ 21 h 87"/>
                <a:gd name="T18" fmla="*/ 404 w 841"/>
                <a:gd name="T19" fmla="*/ 27 h 87"/>
                <a:gd name="T20" fmla="*/ 336 w 841"/>
                <a:gd name="T21" fmla="*/ 33 h 87"/>
                <a:gd name="T22" fmla="*/ 270 w 841"/>
                <a:gd name="T23" fmla="*/ 40 h 87"/>
                <a:gd name="T24" fmla="*/ 209 w 841"/>
                <a:gd name="T25" fmla="*/ 46 h 87"/>
                <a:gd name="T26" fmla="*/ 151 w 841"/>
                <a:gd name="T27" fmla="*/ 53 h 87"/>
                <a:gd name="T28" fmla="*/ 101 w 841"/>
                <a:gd name="T29" fmla="*/ 59 h 87"/>
                <a:gd name="T30" fmla="*/ 58 w 841"/>
                <a:gd name="T31" fmla="*/ 66 h 87"/>
                <a:gd name="T32" fmla="*/ 25 w 841"/>
                <a:gd name="T33" fmla="*/ 71 h 87"/>
                <a:gd name="T34" fmla="*/ 0 w 841"/>
                <a:gd name="T35" fmla="*/ 76 h 87"/>
                <a:gd name="T36" fmla="*/ 3 w 841"/>
                <a:gd name="T37" fmla="*/ 86 h 87"/>
                <a:gd name="T38" fmla="*/ 25 w 841"/>
                <a:gd name="T39" fmla="*/ 81 h 87"/>
                <a:gd name="T40" fmla="*/ 58 w 841"/>
                <a:gd name="T41" fmla="*/ 76 h 87"/>
                <a:gd name="T42" fmla="*/ 101 w 841"/>
                <a:gd name="T43" fmla="*/ 69 h 87"/>
                <a:gd name="T44" fmla="*/ 151 w 841"/>
                <a:gd name="T45" fmla="*/ 62 h 87"/>
                <a:gd name="T46" fmla="*/ 209 w 841"/>
                <a:gd name="T47" fmla="*/ 56 h 87"/>
                <a:gd name="T48" fmla="*/ 270 w 841"/>
                <a:gd name="T49" fmla="*/ 49 h 87"/>
                <a:gd name="T50" fmla="*/ 336 w 841"/>
                <a:gd name="T51" fmla="*/ 42 h 87"/>
                <a:gd name="T52" fmla="*/ 404 w 841"/>
                <a:gd name="T53" fmla="*/ 36 h 87"/>
                <a:gd name="T54" fmla="*/ 472 w 841"/>
                <a:gd name="T55" fmla="*/ 32 h 87"/>
                <a:gd name="T56" fmla="*/ 537 w 841"/>
                <a:gd name="T57" fmla="*/ 27 h 87"/>
                <a:gd name="T58" fmla="*/ 601 w 841"/>
                <a:gd name="T59" fmla="*/ 21 h 87"/>
                <a:gd name="T60" fmla="*/ 663 w 841"/>
                <a:gd name="T61" fmla="*/ 16 h 87"/>
                <a:gd name="T62" fmla="*/ 718 w 841"/>
                <a:gd name="T63" fmla="*/ 13 h 87"/>
                <a:gd name="T64" fmla="*/ 767 w 841"/>
                <a:gd name="T65" fmla="*/ 13 h 87"/>
                <a:gd name="T66" fmla="*/ 809 w 841"/>
                <a:gd name="T67" fmla="*/ 13 h 87"/>
                <a:gd name="T68" fmla="*/ 840 w 841"/>
                <a:gd name="T69" fmla="*/ 12 h 87"/>
                <a:gd name="T70" fmla="*/ 840 w 841"/>
                <a:gd name="T71" fmla="*/ 2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41"/>
                <a:gd name="T109" fmla="*/ 0 h 87"/>
                <a:gd name="T110" fmla="*/ 841 w 841"/>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41" h="87">
                  <a:moveTo>
                    <a:pt x="840" y="2"/>
                  </a:moveTo>
                  <a:lnTo>
                    <a:pt x="840" y="2"/>
                  </a:lnTo>
                  <a:lnTo>
                    <a:pt x="809" y="0"/>
                  </a:lnTo>
                  <a:lnTo>
                    <a:pt x="767" y="0"/>
                  </a:lnTo>
                  <a:lnTo>
                    <a:pt x="718" y="4"/>
                  </a:lnTo>
                  <a:lnTo>
                    <a:pt x="663" y="7"/>
                  </a:lnTo>
                  <a:lnTo>
                    <a:pt x="601" y="12"/>
                  </a:lnTo>
                  <a:lnTo>
                    <a:pt x="537" y="16"/>
                  </a:lnTo>
                  <a:lnTo>
                    <a:pt x="472" y="21"/>
                  </a:lnTo>
                  <a:lnTo>
                    <a:pt x="404" y="27"/>
                  </a:lnTo>
                  <a:lnTo>
                    <a:pt x="336" y="33"/>
                  </a:lnTo>
                  <a:lnTo>
                    <a:pt x="270" y="40"/>
                  </a:lnTo>
                  <a:lnTo>
                    <a:pt x="209" y="46"/>
                  </a:lnTo>
                  <a:lnTo>
                    <a:pt x="151" y="53"/>
                  </a:lnTo>
                  <a:lnTo>
                    <a:pt x="101" y="59"/>
                  </a:lnTo>
                  <a:lnTo>
                    <a:pt x="58" y="66"/>
                  </a:lnTo>
                  <a:lnTo>
                    <a:pt x="25" y="71"/>
                  </a:lnTo>
                  <a:lnTo>
                    <a:pt x="0" y="76"/>
                  </a:lnTo>
                  <a:lnTo>
                    <a:pt x="3" y="86"/>
                  </a:lnTo>
                  <a:lnTo>
                    <a:pt x="25" y="81"/>
                  </a:lnTo>
                  <a:lnTo>
                    <a:pt x="58" y="76"/>
                  </a:lnTo>
                  <a:lnTo>
                    <a:pt x="101" y="69"/>
                  </a:lnTo>
                  <a:lnTo>
                    <a:pt x="151" y="62"/>
                  </a:lnTo>
                  <a:lnTo>
                    <a:pt x="209" y="56"/>
                  </a:lnTo>
                  <a:lnTo>
                    <a:pt x="270" y="49"/>
                  </a:lnTo>
                  <a:lnTo>
                    <a:pt x="336" y="42"/>
                  </a:lnTo>
                  <a:lnTo>
                    <a:pt x="404" y="36"/>
                  </a:lnTo>
                  <a:lnTo>
                    <a:pt x="472" y="32"/>
                  </a:lnTo>
                  <a:lnTo>
                    <a:pt x="537" y="27"/>
                  </a:lnTo>
                  <a:lnTo>
                    <a:pt x="601" y="21"/>
                  </a:lnTo>
                  <a:lnTo>
                    <a:pt x="663" y="16"/>
                  </a:lnTo>
                  <a:lnTo>
                    <a:pt x="718" y="13"/>
                  </a:lnTo>
                  <a:lnTo>
                    <a:pt x="767" y="13"/>
                  </a:lnTo>
                  <a:lnTo>
                    <a:pt x="809" y="13"/>
                  </a:lnTo>
                  <a:lnTo>
                    <a:pt x="840" y="12"/>
                  </a:lnTo>
                  <a:lnTo>
                    <a:pt x="840" y="2"/>
                  </a:lnTo>
                </a:path>
              </a:pathLst>
            </a:custGeom>
            <a:solidFill>
              <a:srgbClr val="000000"/>
            </a:solidFill>
            <a:ln w="9525" cap="rnd">
              <a:noFill/>
              <a:round/>
              <a:headEnd type="none" w="sm" len="sm"/>
              <a:tailEnd type="none" w="sm" len="sm"/>
            </a:ln>
          </p:spPr>
          <p:txBody>
            <a:bodyPr/>
            <a:lstStyle/>
            <a:p>
              <a:endParaRPr lang="en-US"/>
            </a:p>
          </p:txBody>
        </p:sp>
        <p:sp>
          <p:nvSpPr>
            <p:cNvPr id="3084" name="Freeform 149"/>
            <p:cNvSpPr>
              <a:spLocks/>
            </p:cNvSpPr>
            <p:nvPr/>
          </p:nvSpPr>
          <p:spPr bwMode="auto">
            <a:xfrm>
              <a:off x="2145" y="1284"/>
              <a:ext cx="373" cy="33"/>
            </a:xfrm>
            <a:custGeom>
              <a:avLst/>
              <a:gdLst>
                <a:gd name="T0" fmla="*/ 368 w 373"/>
                <a:gd name="T1" fmla="*/ 0 h 33"/>
                <a:gd name="T2" fmla="*/ 368 w 373"/>
                <a:gd name="T3" fmla="*/ 0 h 33"/>
                <a:gd name="T4" fmla="*/ 353 w 373"/>
                <a:gd name="T5" fmla="*/ 7 h 33"/>
                <a:gd name="T6" fmla="*/ 337 w 373"/>
                <a:gd name="T7" fmla="*/ 12 h 33"/>
                <a:gd name="T8" fmla="*/ 318 w 373"/>
                <a:gd name="T9" fmla="*/ 15 h 33"/>
                <a:gd name="T10" fmla="*/ 297 w 373"/>
                <a:gd name="T11" fmla="*/ 17 h 33"/>
                <a:gd name="T12" fmla="*/ 276 w 373"/>
                <a:gd name="T13" fmla="*/ 19 h 33"/>
                <a:gd name="T14" fmla="*/ 254 w 373"/>
                <a:gd name="T15" fmla="*/ 19 h 33"/>
                <a:gd name="T16" fmla="*/ 231 w 373"/>
                <a:gd name="T17" fmla="*/ 17 h 33"/>
                <a:gd name="T18" fmla="*/ 206 w 373"/>
                <a:gd name="T19" fmla="*/ 17 h 33"/>
                <a:gd name="T20" fmla="*/ 182 w 373"/>
                <a:gd name="T21" fmla="*/ 17 h 33"/>
                <a:gd name="T22" fmla="*/ 156 w 373"/>
                <a:gd name="T23" fmla="*/ 15 h 33"/>
                <a:gd name="T24" fmla="*/ 130 w 373"/>
                <a:gd name="T25" fmla="*/ 12 h 33"/>
                <a:gd name="T26" fmla="*/ 104 w 373"/>
                <a:gd name="T27" fmla="*/ 11 h 33"/>
                <a:gd name="T28" fmla="*/ 78 w 373"/>
                <a:gd name="T29" fmla="*/ 8 h 33"/>
                <a:gd name="T30" fmla="*/ 52 w 373"/>
                <a:gd name="T31" fmla="*/ 7 h 33"/>
                <a:gd name="T32" fmla="*/ 26 w 373"/>
                <a:gd name="T33" fmla="*/ 5 h 33"/>
                <a:gd name="T34" fmla="*/ 0 w 373"/>
                <a:gd name="T35" fmla="*/ 4 h 33"/>
                <a:gd name="T36" fmla="*/ 0 w 373"/>
                <a:gd name="T37" fmla="*/ 14 h 33"/>
                <a:gd name="T38" fmla="*/ 26 w 373"/>
                <a:gd name="T39" fmla="*/ 15 h 33"/>
                <a:gd name="T40" fmla="*/ 52 w 373"/>
                <a:gd name="T41" fmla="*/ 17 h 33"/>
                <a:gd name="T42" fmla="*/ 78 w 373"/>
                <a:gd name="T43" fmla="*/ 19 h 33"/>
                <a:gd name="T44" fmla="*/ 104 w 373"/>
                <a:gd name="T45" fmla="*/ 20 h 33"/>
                <a:gd name="T46" fmla="*/ 130 w 373"/>
                <a:gd name="T47" fmla="*/ 21 h 33"/>
                <a:gd name="T48" fmla="*/ 156 w 373"/>
                <a:gd name="T49" fmla="*/ 25 h 33"/>
                <a:gd name="T50" fmla="*/ 182 w 373"/>
                <a:gd name="T51" fmla="*/ 27 h 33"/>
                <a:gd name="T52" fmla="*/ 206 w 373"/>
                <a:gd name="T53" fmla="*/ 31 h 33"/>
                <a:gd name="T54" fmla="*/ 231 w 373"/>
                <a:gd name="T55" fmla="*/ 31 h 33"/>
                <a:gd name="T56" fmla="*/ 254 w 373"/>
                <a:gd name="T57" fmla="*/ 32 h 33"/>
                <a:gd name="T58" fmla="*/ 276 w 373"/>
                <a:gd name="T59" fmla="*/ 28 h 33"/>
                <a:gd name="T60" fmla="*/ 297 w 373"/>
                <a:gd name="T61" fmla="*/ 27 h 33"/>
                <a:gd name="T62" fmla="*/ 318 w 373"/>
                <a:gd name="T63" fmla="*/ 25 h 33"/>
                <a:gd name="T64" fmla="*/ 337 w 373"/>
                <a:gd name="T65" fmla="*/ 21 h 33"/>
                <a:gd name="T66" fmla="*/ 356 w 373"/>
                <a:gd name="T67" fmla="*/ 17 h 33"/>
                <a:gd name="T68" fmla="*/ 372 w 373"/>
                <a:gd name="T69" fmla="*/ 11 h 33"/>
                <a:gd name="T70" fmla="*/ 368 w 373"/>
                <a:gd name="T71" fmla="*/ 0 h 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3"/>
                <a:gd name="T109" fmla="*/ 0 h 33"/>
                <a:gd name="T110" fmla="*/ 373 w 373"/>
                <a:gd name="T111" fmla="*/ 33 h 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3" h="33">
                  <a:moveTo>
                    <a:pt x="368" y="0"/>
                  </a:moveTo>
                  <a:lnTo>
                    <a:pt x="368" y="0"/>
                  </a:lnTo>
                  <a:lnTo>
                    <a:pt x="353" y="7"/>
                  </a:lnTo>
                  <a:lnTo>
                    <a:pt x="337" y="12"/>
                  </a:lnTo>
                  <a:lnTo>
                    <a:pt x="318" y="15"/>
                  </a:lnTo>
                  <a:lnTo>
                    <a:pt x="297" y="17"/>
                  </a:lnTo>
                  <a:lnTo>
                    <a:pt x="276" y="19"/>
                  </a:lnTo>
                  <a:lnTo>
                    <a:pt x="254" y="19"/>
                  </a:lnTo>
                  <a:lnTo>
                    <a:pt x="231" y="17"/>
                  </a:lnTo>
                  <a:lnTo>
                    <a:pt x="206" y="17"/>
                  </a:lnTo>
                  <a:lnTo>
                    <a:pt x="182" y="17"/>
                  </a:lnTo>
                  <a:lnTo>
                    <a:pt x="156" y="15"/>
                  </a:lnTo>
                  <a:lnTo>
                    <a:pt x="130" y="12"/>
                  </a:lnTo>
                  <a:lnTo>
                    <a:pt x="104" y="11"/>
                  </a:lnTo>
                  <a:lnTo>
                    <a:pt x="78" y="8"/>
                  </a:lnTo>
                  <a:lnTo>
                    <a:pt x="52" y="7"/>
                  </a:lnTo>
                  <a:lnTo>
                    <a:pt x="26" y="5"/>
                  </a:lnTo>
                  <a:lnTo>
                    <a:pt x="0" y="4"/>
                  </a:lnTo>
                  <a:lnTo>
                    <a:pt x="0" y="14"/>
                  </a:lnTo>
                  <a:lnTo>
                    <a:pt x="26" y="15"/>
                  </a:lnTo>
                  <a:lnTo>
                    <a:pt x="52" y="17"/>
                  </a:lnTo>
                  <a:lnTo>
                    <a:pt x="78" y="19"/>
                  </a:lnTo>
                  <a:lnTo>
                    <a:pt x="104" y="20"/>
                  </a:lnTo>
                  <a:lnTo>
                    <a:pt x="130" y="21"/>
                  </a:lnTo>
                  <a:lnTo>
                    <a:pt x="156" y="25"/>
                  </a:lnTo>
                  <a:lnTo>
                    <a:pt x="182" y="27"/>
                  </a:lnTo>
                  <a:lnTo>
                    <a:pt x="206" y="31"/>
                  </a:lnTo>
                  <a:lnTo>
                    <a:pt x="231" y="31"/>
                  </a:lnTo>
                  <a:lnTo>
                    <a:pt x="254" y="32"/>
                  </a:lnTo>
                  <a:lnTo>
                    <a:pt x="276" y="28"/>
                  </a:lnTo>
                  <a:lnTo>
                    <a:pt x="297" y="27"/>
                  </a:lnTo>
                  <a:lnTo>
                    <a:pt x="318" y="25"/>
                  </a:lnTo>
                  <a:lnTo>
                    <a:pt x="337" y="21"/>
                  </a:lnTo>
                  <a:lnTo>
                    <a:pt x="356" y="17"/>
                  </a:lnTo>
                  <a:lnTo>
                    <a:pt x="372" y="11"/>
                  </a:lnTo>
                  <a:lnTo>
                    <a:pt x="368" y="0"/>
                  </a:lnTo>
                </a:path>
              </a:pathLst>
            </a:custGeom>
            <a:solidFill>
              <a:srgbClr val="000000"/>
            </a:solidFill>
            <a:ln w="9525" cap="rnd">
              <a:noFill/>
              <a:round/>
              <a:headEnd type="none" w="sm" len="sm"/>
              <a:tailEnd type="none" w="sm" len="sm"/>
            </a:ln>
          </p:spPr>
          <p:txBody>
            <a:bodyPr/>
            <a:lstStyle/>
            <a:p>
              <a:endParaRPr lang="en-US"/>
            </a:p>
          </p:txBody>
        </p:sp>
        <p:sp>
          <p:nvSpPr>
            <p:cNvPr id="3085" name="Freeform 150"/>
            <p:cNvSpPr>
              <a:spLocks/>
            </p:cNvSpPr>
            <p:nvPr/>
          </p:nvSpPr>
          <p:spPr bwMode="auto">
            <a:xfrm>
              <a:off x="2513" y="1276"/>
              <a:ext cx="550" cy="98"/>
            </a:xfrm>
            <a:custGeom>
              <a:avLst/>
              <a:gdLst>
                <a:gd name="T0" fmla="*/ 493 w 550"/>
                <a:gd name="T1" fmla="*/ 96 h 98"/>
                <a:gd name="T2" fmla="*/ 493 w 550"/>
                <a:gd name="T3" fmla="*/ 85 h 98"/>
                <a:gd name="T4" fmla="*/ 471 w 550"/>
                <a:gd name="T5" fmla="*/ 81 h 98"/>
                <a:gd name="T6" fmla="*/ 444 w 550"/>
                <a:gd name="T7" fmla="*/ 74 h 98"/>
                <a:gd name="T8" fmla="*/ 413 w 550"/>
                <a:gd name="T9" fmla="*/ 68 h 98"/>
                <a:gd name="T10" fmla="*/ 380 w 550"/>
                <a:gd name="T11" fmla="*/ 60 h 98"/>
                <a:gd name="T12" fmla="*/ 346 w 550"/>
                <a:gd name="T13" fmla="*/ 51 h 98"/>
                <a:gd name="T14" fmla="*/ 308 w 550"/>
                <a:gd name="T15" fmla="*/ 43 h 98"/>
                <a:gd name="T16" fmla="*/ 269 w 550"/>
                <a:gd name="T17" fmla="*/ 34 h 98"/>
                <a:gd name="T18" fmla="*/ 233 w 550"/>
                <a:gd name="T19" fmla="*/ 27 h 98"/>
                <a:gd name="T20" fmla="*/ 195 w 550"/>
                <a:gd name="T21" fmla="*/ 20 h 98"/>
                <a:gd name="T22" fmla="*/ 158 w 550"/>
                <a:gd name="T23" fmla="*/ 13 h 98"/>
                <a:gd name="T24" fmla="*/ 124 w 550"/>
                <a:gd name="T25" fmla="*/ 7 h 98"/>
                <a:gd name="T26" fmla="*/ 92 w 550"/>
                <a:gd name="T27" fmla="*/ 4 h 98"/>
                <a:gd name="T28" fmla="*/ 63 w 550"/>
                <a:gd name="T29" fmla="*/ 0 h 98"/>
                <a:gd name="T30" fmla="*/ 38 w 550"/>
                <a:gd name="T31" fmla="*/ 0 h 98"/>
                <a:gd name="T32" fmla="*/ 18 w 550"/>
                <a:gd name="T33" fmla="*/ 4 h 98"/>
                <a:gd name="T34" fmla="*/ 0 w 550"/>
                <a:gd name="T35" fmla="*/ 8 h 98"/>
                <a:gd name="T36" fmla="*/ 4 w 550"/>
                <a:gd name="T37" fmla="*/ 19 h 98"/>
                <a:gd name="T38" fmla="*/ 18 w 550"/>
                <a:gd name="T39" fmla="*/ 13 h 98"/>
                <a:gd name="T40" fmla="*/ 38 w 550"/>
                <a:gd name="T41" fmla="*/ 13 h 98"/>
                <a:gd name="T42" fmla="*/ 63 w 550"/>
                <a:gd name="T43" fmla="*/ 13 h 98"/>
                <a:gd name="T44" fmla="*/ 92 w 550"/>
                <a:gd name="T45" fmla="*/ 13 h 98"/>
                <a:gd name="T46" fmla="*/ 124 w 550"/>
                <a:gd name="T47" fmla="*/ 16 h 98"/>
                <a:gd name="T48" fmla="*/ 158 w 550"/>
                <a:gd name="T49" fmla="*/ 23 h 98"/>
                <a:gd name="T50" fmla="*/ 195 w 550"/>
                <a:gd name="T51" fmla="*/ 29 h 98"/>
                <a:gd name="T52" fmla="*/ 233 w 550"/>
                <a:gd name="T53" fmla="*/ 36 h 98"/>
                <a:gd name="T54" fmla="*/ 269 w 550"/>
                <a:gd name="T55" fmla="*/ 44 h 98"/>
                <a:gd name="T56" fmla="*/ 308 w 550"/>
                <a:gd name="T57" fmla="*/ 53 h 98"/>
                <a:gd name="T58" fmla="*/ 346 w 550"/>
                <a:gd name="T59" fmla="*/ 61 h 98"/>
                <a:gd name="T60" fmla="*/ 380 w 550"/>
                <a:gd name="T61" fmla="*/ 69 h 98"/>
                <a:gd name="T62" fmla="*/ 413 w 550"/>
                <a:gd name="T63" fmla="*/ 77 h 98"/>
                <a:gd name="T64" fmla="*/ 444 w 550"/>
                <a:gd name="T65" fmla="*/ 84 h 98"/>
                <a:gd name="T66" fmla="*/ 471 w 550"/>
                <a:gd name="T67" fmla="*/ 91 h 98"/>
                <a:gd name="T68" fmla="*/ 493 w 550"/>
                <a:gd name="T69" fmla="*/ 96 h 98"/>
                <a:gd name="T70" fmla="*/ 493 w 550"/>
                <a:gd name="T71" fmla="*/ 85 h 98"/>
                <a:gd name="T72" fmla="*/ 493 w 550"/>
                <a:gd name="T73" fmla="*/ 97 h 98"/>
                <a:gd name="T74" fmla="*/ 549 w 550"/>
                <a:gd name="T75" fmla="*/ 96 h 98"/>
                <a:gd name="T76" fmla="*/ 493 w 550"/>
                <a:gd name="T77" fmla="*/ 85 h 98"/>
                <a:gd name="T78" fmla="*/ 493 w 550"/>
                <a:gd name="T79" fmla="*/ 96 h 9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50"/>
                <a:gd name="T121" fmla="*/ 0 h 98"/>
                <a:gd name="T122" fmla="*/ 550 w 550"/>
                <a:gd name="T123" fmla="*/ 98 h 9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50" h="98">
                  <a:moveTo>
                    <a:pt x="493" y="96"/>
                  </a:moveTo>
                  <a:lnTo>
                    <a:pt x="493" y="85"/>
                  </a:lnTo>
                  <a:lnTo>
                    <a:pt x="471" y="81"/>
                  </a:lnTo>
                  <a:lnTo>
                    <a:pt x="444" y="74"/>
                  </a:lnTo>
                  <a:lnTo>
                    <a:pt x="413" y="68"/>
                  </a:lnTo>
                  <a:lnTo>
                    <a:pt x="380" y="60"/>
                  </a:lnTo>
                  <a:lnTo>
                    <a:pt x="346" y="51"/>
                  </a:lnTo>
                  <a:lnTo>
                    <a:pt x="308" y="43"/>
                  </a:lnTo>
                  <a:lnTo>
                    <a:pt x="269" y="34"/>
                  </a:lnTo>
                  <a:lnTo>
                    <a:pt x="233" y="27"/>
                  </a:lnTo>
                  <a:lnTo>
                    <a:pt x="195" y="20"/>
                  </a:lnTo>
                  <a:lnTo>
                    <a:pt x="158" y="13"/>
                  </a:lnTo>
                  <a:lnTo>
                    <a:pt x="124" y="7"/>
                  </a:lnTo>
                  <a:lnTo>
                    <a:pt x="92" y="4"/>
                  </a:lnTo>
                  <a:lnTo>
                    <a:pt x="63" y="0"/>
                  </a:lnTo>
                  <a:lnTo>
                    <a:pt x="38" y="0"/>
                  </a:lnTo>
                  <a:lnTo>
                    <a:pt x="18" y="4"/>
                  </a:lnTo>
                  <a:lnTo>
                    <a:pt x="0" y="8"/>
                  </a:lnTo>
                  <a:lnTo>
                    <a:pt x="4" y="19"/>
                  </a:lnTo>
                  <a:lnTo>
                    <a:pt x="18" y="13"/>
                  </a:lnTo>
                  <a:lnTo>
                    <a:pt x="38" y="13"/>
                  </a:lnTo>
                  <a:lnTo>
                    <a:pt x="63" y="13"/>
                  </a:lnTo>
                  <a:lnTo>
                    <a:pt x="92" y="13"/>
                  </a:lnTo>
                  <a:lnTo>
                    <a:pt x="124" y="16"/>
                  </a:lnTo>
                  <a:lnTo>
                    <a:pt x="158" y="23"/>
                  </a:lnTo>
                  <a:lnTo>
                    <a:pt x="195" y="29"/>
                  </a:lnTo>
                  <a:lnTo>
                    <a:pt x="233" y="36"/>
                  </a:lnTo>
                  <a:lnTo>
                    <a:pt x="269" y="44"/>
                  </a:lnTo>
                  <a:lnTo>
                    <a:pt x="308" y="53"/>
                  </a:lnTo>
                  <a:lnTo>
                    <a:pt x="346" y="61"/>
                  </a:lnTo>
                  <a:lnTo>
                    <a:pt x="380" y="69"/>
                  </a:lnTo>
                  <a:lnTo>
                    <a:pt x="413" y="77"/>
                  </a:lnTo>
                  <a:lnTo>
                    <a:pt x="444" y="84"/>
                  </a:lnTo>
                  <a:lnTo>
                    <a:pt x="471" y="91"/>
                  </a:lnTo>
                  <a:lnTo>
                    <a:pt x="493" y="96"/>
                  </a:lnTo>
                  <a:lnTo>
                    <a:pt x="493" y="85"/>
                  </a:lnTo>
                  <a:lnTo>
                    <a:pt x="493" y="97"/>
                  </a:lnTo>
                  <a:lnTo>
                    <a:pt x="549" y="96"/>
                  </a:lnTo>
                  <a:lnTo>
                    <a:pt x="493" y="85"/>
                  </a:lnTo>
                  <a:lnTo>
                    <a:pt x="493" y="96"/>
                  </a:lnTo>
                </a:path>
              </a:pathLst>
            </a:custGeom>
            <a:solidFill>
              <a:srgbClr val="000000"/>
            </a:solidFill>
            <a:ln w="9525" cap="rnd">
              <a:noFill/>
              <a:round/>
              <a:headEnd type="none" w="sm" len="sm"/>
              <a:tailEnd type="none" w="sm" len="sm"/>
            </a:ln>
          </p:spPr>
          <p:txBody>
            <a:bodyPr/>
            <a:lstStyle/>
            <a:p>
              <a:endParaRPr lang="en-US"/>
            </a:p>
          </p:txBody>
        </p:sp>
        <p:sp>
          <p:nvSpPr>
            <p:cNvPr id="3086" name="Freeform 151"/>
            <p:cNvSpPr>
              <a:spLocks/>
            </p:cNvSpPr>
            <p:nvPr/>
          </p:nvSpPr>
          <p:spPr bwMode="auto">
            <a:xfrm>
              <a:off x="1898" y="1360"/>
              <a:ext cx="1109" cy="14"/>
            </a:xfrm>
            <a:custGeom>
              <a:avLst/>
              <a:gdLst>
                <a:gd name="T0" fmla="*/ 0 w 1109"/>
                <a:gd name="T1" fmla="*/ 13 h 14"/>
                <a:gd name="T2" fmla="*/ 0 w 1109"/>
                <a:gd name="T3" fmla="*/ 13 h 14"/>
                <a:gd name="T4" fmla="*/ 38 w 1109"/>
                <a:gd name="T5" fmla="*/ 13 h 14"/>
                <a:gd name="T6" fmla="*/ 90 w 1109"/>
                <a:gd name="T7" fmla="*/ 13 h 14"/>
                <a:gd name="T8" fmla="*/ 154 w 1109"/>
                <a:gd name="T9" fmla="*/ 13 h 14"/>
                <a:gd name="T10" fmla="*/ 229 w 1109"/>
                <a:gd name="T11" fmla="*/ 13 h 14"/>
                <a:gd name="T12" fmla="*/ 313 w 1109"/>
                <a:gd name="T13" fmla="*/ 13 h 14"/>
                <a:gd name="T14" fmla="*/ 401 w 1109"/>
                <a:gd name="T15" fmla="*/ 13 h 14"/>
                <a:gd name="T16" fmla="*/ 493 w 1109"/>
                <a:gd name="T17" fmla="*/ 13 h 14"/>
                <a:gd name="T18" fmla="*/ 587 w 1109"/>
                <a:gd name="T19" fmla="*/ 13 h 14"/>
                <a:gd name="T20" fmla="*/ 679 w 1109"/>
                <a:gd name="T21" fmla="*/ 13 h 14"/>
                <a:gd name="T22" fmla="*/ 768 w 1109"/>
                <a:gd name="T23" fmla="*/ 13 h 14"/>
                <a:gd name="T24" fmla="*/ 851 w 1109"/>
                <a:gd name="T25" fmla="*/ 13 h 14"/>
                <a:gd name="T26" fmla="*/ 927 w 1109"/>
                <a:gd name="T27" fmla="*/ 13 h 14"/>
                <a:gd name="T28" fmla="*/ 994 w 1109"/>
                <a:gd name="T29" fmla="*/ 13 h 14"/>
                <a:gd name="T30" fmla="*/ 1047 w 1109"/>
                <a:gd name="T31" fmla="*/ 13 h 14"/>
                <a:gd name="T32" fmla="*/ 1086 w 1109"/>
                <a:gd name="T33" fmla="*/ 13 h 14"/>
                <a:gd name="T34" fmla="*/ 1108 w 1109"/>
                <a:gd name="T35" fmla="*/ 12 h 14"/>
                <a:gd name="T36" fmla="*/ 1108 w 1109"/>
                <a:gd name="T37" fmla="*/ 2 h 14"/>
                <a:gd name="T38" fmla="*/ 1086 w 1109"/>
                <a:gd name="T39" fmla="*/ 0 h 14"/>
                <a:gd name="T40" fmla="*/ 1047 w 1109"/>
                <a:gd name="T41" fmla="*/ 0 h 14"/>
                <a:gd name="T42" fmla="*/ 994 w 1109"/>
                <a:gd name="T43" fmla="*/ 0 h 14"/>
                <a:gd name="T44" fmla="*/ 927 w 1109"/>
                <a:gd name="T45" fmla="*/ 0 h 14"/>
                <a:gd name="T46" fmla="*/ 851 w 1109"/>
                <a:gd name="T47" fmla="*/ 0 h 14"/>
                <a:gd name="T48" fmla="*/ 768 w 1109"/>
                <a:gd name="T49" fmla="*/ 0 h 14"/>
                <a:gd name="T50" fmla="*/ 679 w 1109"/>
                <a:gd name="T51" fmla="*/ 0 h 14"/>
                <a:gd name="T52" fmla="*/ 587 w 1109"/>
                <a:gd name="T53" fmla="*/ 0 h 14"/>
                <a:gd name="T54" fmla="*/ 493 w 1109"/>
                <a:gd name="T55" fmla="*/ 0 h 14"/>
                <a:gd name="T56" fmla="*/ 401 w 1109"/>
                <a:gd name="T57" fmla="*/ 0 h 14"/>
                <a:gd name="T58" fmla="*/ 313 w 1109"/>
                <a:gd name="T59" fmla="*/ 0 h 14"/>
                <a:gd name="T60" fmla="*/ 229 w 1109"/>
                <a:gd name="T61" fmla="*/ 0 h 14"/>
                <a:gd name="T62" fmla="*/ 154 w 1109"/>
                <a:gd name="T63" fmla="*/ 0 h 14"/>
                <a:gd name="T64" fmla="*/ 90 w 1109"/>
                <a:gd name="T65" fmla="*/ 0 h 14"/>
                <a:gd name="T66" fmla="*/ 38 w 1109"/>
                <a:gd name="T67" fmla="*/ 0 h 14"/>
                <a:gd name="T68" fmla="*/ 0 w 1109"/>
                <a:gd name="T69" fmla="*/ 0 h 14"/>
                <a:gd name="T70" fmla="*/ 0 w 1109"/>
                <a:gd name="T71" fmla="*/ 13 h 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09"/>
                <a:gd name="T109" fmla="*/ 0 h 14"/>
                <a:gd name="T110" fmla="*/ 1109 w 1109"/>
                <a:gd name="T111" fmla="*/ 14 h 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09" h="14">
                  <a:moveTo>
                    <a:pt x="0" y="13"/>
                  </a:moveTo>
                  <a:lnTo>
                    <a:pt x="0" y="13"/>
                  </a:lnTo>
                  <a:lnTo>
                    <a:pt x="38" y="13"/>
                  </a:lnTo>
                  <a:lnTo>
                    <a:pt x="90" y="13"/>
                  </a:lnTo>
                  <a:lnTo>
                    <a:pt x="154" y="13"/>
                  </a:lnTo>
                  <a:lnTo>
                    <a:pt x="229" y="13"/>
                  </a:lnTo>
                  <a:lnTo>
                    <a:pt x="313" y="13"/>
                  </a:lnTo>
                  <a:lnTo>
                    <a:pt x="401" y="13"/>
                  </a:lnTo>
                  <a:lnTo>
                    <a:pt x="493" y="13"/>
                  </a:lnTo>
                  <a:lnTo>
                    <a:pt x="587" y="13"/>
                  </a:lnTo>
                  <a:lnTo>
                    <a:pt x="679" y="13"/>
                  </a:lnTo>
                  <a:lnTo>
                    <a:pt x="768" y="13"/>
                  </a:lnTo>
                  <a:lnTo>
                    <a:pt x="851" y="13"/>
                  </a:lnTo>
                  <a:lnTo>
                    <a:pt x="927" y="13"/>
                  </a:lnTo>
                  <a:lnTo>
                    <a:pt x="994" y="13"/>
                  </a:lnTo>
                  <a:lnTo>
                    <a:pt x="1047" y="13"/>
                  </a:lnTo>
                  <a:lnTo>
                    <a:pt x="1086" y="13"/>
                  </a:lnTo>
                  <a:lnTo>
                    <a:pt x="1108" y="12"/>
                  </a:lnTo>
                  <a:lnTo>
                    <a:pt x="1108" y="2"/>
                  </a:lnTo>
                  <a:lnTo>
                    <a:pt x="1086" y="0"/>
                  </a:lnTo>
                  <a:lnTo>
                    <a:pt x="1047" y="0"/>
                  </a:lnTo>
                  <a:lnTo>
                    <a:pt x="994" y="0"/>
                  </a:lnTo>
                  <a:lnTo>
                    <a:pt x="927" y="0"/>
                  </a:lnTo>
                  <a:lnTo>
                    <a:pt x="851" y="0"/>
                  </a:lnTo>
                  <a:lnTo>
                    <a:pt x="768" y="0"/>
                  </a:lnTo>
                  <a:lnTo>
                    <a:pt x="679" y="0"/>
                  </a:lnTo>
                  <a:lnTo>
                    <a:pt x="587" y="0"/>
                  </a:lnTo>
                  <a:lnTo>
                    <a:pt x="493" y="0"/>
                  </a:lnTo>
                  <a:lnTo>
                    <a:pt x="401" y="0"/>
                  </a:lnTo>
                  <a:lnTo>
                    <a:pt x="313" y="0"/>
                  </a:lnTo>
                  <a:lnTo>
                    <a:pt x="229" y="0"/>
                  </a:lnTo>
                  <a:lnTo>
                    <a:pt x="154" y="0"/>
                  </a:lnTo>
                  <a:lnTo>
                    <a:pt x="90" y="0"/>
                  </a:lnTo>
                  <a:lnTo>
                    <a:pt x="38" y="0"/>
                  </a:lnTo>
                  <a:lnTo>
                    <a:pt x="0" y="0"/>
                  </a:lnTo>
                  <a:lnTo>
                    <a:pt x="0" y="13"/>
                  </a:lnTo>
                </a:path>
              </a:pathLst>
            </a:custGeom>
            <a:solidFill>
              <a:srgbClr val="000000"/>
            </a:solidFill>
            <a:ln w="9525" cap="rnd">
              <a:noFill/>
              <a:round/>
              <a:headEnd type="none" w="sm" len="sm"/>
              <a:tailEnd type="none" w="sm" len="sm"/>
            </a:ln>
          </p:spPr>
          <p:txBody>
            <a:bodyPr/>
            <a:lstStyle/>
            <a:p>
              <a:endParaRPr lang="en-US"/>
            </a:p>
          </p:txBody>
        </p:sp>
        <p:sp>
          <p:nvSpPr>
            <p:cNvPr id="3087" name="Freeform 152"/>
            <p:cNvSpPr>
              <a:spLocks/>
            </p:cNvSpPr>
            <p:nvPr/>
          </p:nvSpPr>
          <p:spPr bwMode="auto">
            <a:xfrm>
              <a:off x="1263" y="1360"/>
              <a:ext cx="636" cy="14"/>
            </a:xfrm>
            <a:custGeom>
              <a:avLst/>
              <a:gdLst>
                <a:gd name="T0" fmla="*/ 42 w 636"/>
                <a:gd name="T1" fmla="*/ 2 h 14"/>
                <a:gd name="T2" fmla="*/ 43 w 636"/>
                <a:gd name="T3" fmla="*/ 13 h 14"/>
                <a:gd name="T4" fmla="*/ 49 w 636"/>
                <a:gd name="T5" fmla="*/ 13 h 14"/>
                <a:gd name="T6" fmla="*/ 62 w 636"/>
                <a:gd name="T7" fmla="*/ 13 h 14"/>
                <a:gd name="T8" fmla="*/ 85 w 636"/>
                <a:gd name="T9" fmla="*/ 13 h 14"/>
                <a:gd name="T10" fmla="*/ 113 w 636"/>
                <a:gd name="T11" fmla="*/ 13 h 14"/>
                <a:gd name="T12" fmla="*/ 150 w 636"/>
                <a:gd name="T13" fmla="*/ 13 h 14"/>
                <a:gd name="T14" fmla="*/ 190 w 636"/>
                <a:gd name="T15" fmla="*/ 13 h 14"/>
                <a:gd name="T16" fmla="*/ 233 w 636"/>
                <a:gd name="T17" fmla="*/ 13 h 14"/>
                <a:gd name="T18" fmla="*/ 280 w 636"/>
                <a:gd name="T19" fmla="*/ 13 h 14"/>
                <a:gd name="T20" fmla="*/ 328 w 636"/>
                <a:gd name="T21" fmla="*/ 13 h 14"/>
                <a:gd name="T22" fmla="*/ 379 w 636"/>
                <a:gd name="T23" fmla="*/ 13 h 14"/>
                <a:gd name="T24" fmla="*/ 428 w 636"/>
                <a:gd name="T25" fmla="*/ 13 h 14"/>
                <a:gd name="T26" fmla="*/ 476 w 636"/>
                <a:gd name="T27" fmla="*/ 13 h 14"/>
                <a:gd name="T28" fmla="*/ 521 w 636"/>
                <a:gd name="T29" fmla="*/ 13 h 14"/>
                <a:gd name="T30" fmla="*/ 565 w 636"/>
                <a:gd name="T31" fmla="*/ 13 h 14"/>
                <a:gd name="T32" fmla="*/ 601 w 636"/>
                <a:gd name="T33" fmla="*/ 13 h 14"/>
                <a:gd name="T34" fmla="*/ 635 w 636"/>
                <a:gd name="T35" fmla="*/ 13 h 14"/>
                <a:gd name="T36" fmla="*/ 635 w 636"/>
                <a:gd name="T37" fmla="*/ 0 h 14"/>
                <a:gd name="T38" fmla="*/ 601 w 636"/>
                <a:gd name="T39" fmla="*/ 0 h 14"/>
                <a:gd name="T40" fmla="*/ 565 w 636"/>
                <a:gd name="T41" fmla="*/ 0 h 14"/>
                <a:gd name="T42" fmla="*/ 521 w 636"/>
                <a:gd name="T43" fmla="*/ 0 h 14"/>
                <a:gd name="T44" fmla="*/ 476 w 636"/>
                <a:gd name="T45" fmla="*/ 0 h 14"/>
                <a:gd name="T46" fmla="*/ 428 w 636"/>
                <a:gd name="T47" fmla="*/ 0 h 14"/>
                <a:gd name="T48" fmla="*/ 379 w 636"/>
                <a:gd name="T49" fmla="*/ 0 h 14"/>
                <a:gd name="T50" fmla="*/ 328 w 636"/>
                <a:gd name="T51" fmla="*/ 0 h 14"/>
                <a:gd name="T52" fmla="*/ 280 w 636"/>
                <a:gd name="T53" fmla="*/ 0 h 14"/>
                <a:gd name="T54" fmla="*/ 233 w 636"/>
                <a:gd name="T55" fmla="*/ 0 h 14"/>
                <a:gd name="T56" fmla="*/ 190 w 636"/>
                <a:gd name="T57" fmla="*/ 0 h 14"/>
                <a:gd name="T58" fmla="*/ 150 w 636"/>
                <a:gd name="T59" fmla="*/ 0 h 14"/>
                <a:gd name="T60" fmla="*/ 113 w 636"/>
                <a:gd name="T61" fmla="*/ 0 h 14"/>
                <a:gd name="T62" fmla="*/ 85 w 636"/>
                <a:gd name="T63" fmla="*/ 0 h 14"/>
                <a:gd name="T64" fmla="*/ 62 w 636"/>
                <a:gd name="T65" fmla="*/ 0 h 14"/>
                <a:gd name="T66" fmla="*/ 49 w 636"/>
                <a:gd name="T67" fmla="*/ 0 h 14"/>
                <a:gd name="T68" fmla="*/ 43 w 636"/>
                <a:gd name="T69" fmla="*/ 0 h 14"/>
                <a:gd name="T70" fmla="*/ 45 w 636"/>
                <a:gd name="T71" fmla="*/ 12 h 14"/>
                <a:gd name="T72" fmla="*/ 42 w 636"/>
                <a:gd name="T73" fmla="*/ 2 h 14"/>
                <a:gd name="T74" fmla="*/ 0 w 636"/>
                <a:gd name="T75" fmla="*/ 13 h 14"/>
                <a:gd name="T76" fmla="*/ 43 w 636"/>
                <a:gd name="T77" fmla="*/ 13 h 14"/>
                <a:gd name="T78" fmla="*/ 42 w 636"/>
                <a:gd name="T79" fmla="*/ 2 h 1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6"/>
                <a:gd name="T121" fmla="*/ 0 h 14"/>
                <a:gd name="T122" fmla="*/ 636 w 636"/>
                <a:gd name="T123" fmla="*/ 14 h 1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6" h="14">
                  <a:moveTo>
                    <a:pt x="42" y="2"/>
                  </a:moveTo>
                  <a:lnTo>
                    <a:pt x="43" y="13"/>
                  </a:lnTo>
                  <a:lnTo>
                    <a:pt x="49" y="13"/>
                  </a:lnTo>
                  <a:lnTo>
                    <a:pt x="62" y="13"/>
                  </a:lnTo>
                  <a:lnTo>
                    <a:pt x="85" y="13"/>
                  </a:lnTo>
                  <a:lnTo>
                    <a:pt x="113" y="13"/>
                  </a:lnTo>
                  <a:lnTo>
                    <a:pt x="150" y="13"/>
                  </a:lnTo>
                  <a:lnTo>
                    <a:pt x="190" y="13"/>
                  </a:lnTo>
                  <a:lnTo>
                    <a:pt x="233" y="13"/>
                  </a:lnTo>
                  <a:lnTo>
                    <a:pt x="280" y="13"/>
                  </a:lnTo>
                  <a:lnTo>
                    <a:pt x="328" y="13"/>
                  </a:lnTo>
                  <a:lnTo>
                    <a:pt x="379" y="13"/>
                  </a:lnTo>
                  <a:lnTo>
                    <a:pt x="428" y="13"/>
                  </a:lnTo>
                  <a:lnTo>
                    <a:pt x="476" y="13"/>
                  </a:lnTo>
                  <a:lnTo>
                    <a:pt x="521" y="13"/>
                  </a:lnTo>
                  <a:lnTo>
                    <a:pt x="565" y="13"/>
                  </a:lnTo>
                  <a:lnTo>
                    <a:pt x="601" y="13"/>
                  </a:lnTo>
                  <a:lnTo>
                    <a:pt x="635" y="13"/>
                  </a:lnTo>
                  <a:lnTo>
                    <a:pt x="635" y="0"/>
                  </a:lnTo>
                  <a:lnTo>
                    <a:pt x="601" y="0"/>
                  </a:lnTo>
                  <a:lnTo>
                    <a:pt x="565" y="0"/>
                  </a:lnTo>
                  <a:lnTo>
                    <a:pt x="521" y="0"/>
                  </a:lnTo>
                  <a:lnTo>
                    <a:pt x="476" y="0"/>
                  </a:lnTo>
                  <a:lnTo>
                    <a:pt x="428" y="0"/>
                  </a:lnTo>
                  <a:lnTo>
                    <a:pt x="379" y="0"/>
                  </a:lnTo>
                  <a:lnTo>
                    <a:pt x="328" y="0"/>
                  </a:lnTo>
                  <a:lnTo>
                    <a:pt x="280" y="0"/>
                  </a:lnTo>
                  <a:lnTo>
                    <a:pt x="233" y="0"/>
                  </a:lnTo>
                  <a:lnTo>
                    <a:pt x="190" y="0"/>
                  </a:lnTo>
                  <a:lnTo>
                    <a:pt x="150" y="0"/>
                  </a:lnTo>
                  <a:lnTo>
                    <a:pt x="113" y="0"/>
                  </a:lnTo>
                  <a:lnTo>
                    <a:pt x="85" y="0"/>
                  </a:lnTo>
                  <a:lnTo>
                    <a:pt x="62" y="0"/>
                  </a:lnTo>
                  <a:lnTo>
                    <a:pt x="49" y="0"/>
                  </a:lnTo>
                  <a:lnTo>
                    <a:pt x="43" y="0"/>
                  </a:lnTo>
                  <a:lnTo>
                    <a:pt x="45" y="12"/>
                  </a:lnTo>
                  <a:lnTo>
                    <a:pt x="42" y="2"/>
                  </a:lnTo>
                  <a:lnTo>
                    <a:pt x="0" y="13"/>
                  </a:lnTo>
                  <a:lnTo>
                    <a:pt x="43" y="13"/>
                  </a:lnTo>
                  <a:lnTo>
                    <a:pt x="42" y="2"/>
                  </a:lnTo>
                </a:path>
              </a:pathLst>
            </a:custGeom>
            <a:solidFill>
              <a:srgbClr val="000000"/>
            </a:solidFill>
            <a:ln w="9525" cap="rnd">
              <a:noFill/>
              <a:round/>
              <a:headEnd type="none" w="sm" len="sm"/>
              <a:tailEnd type="none" w="sm" len="sm"/>
            </a:ln>
          </p:spPr>
          <p:txBody>
            <a:bodyPr/>
            <a:lstStyle/>
            <a:p>
              <a:endParaRPr lang="en-US"/>
            </a:p>
          </p:txBody>
        </p:sp>
        <p:sp>
          <p:nvSpPr>
            <p:cNvPr id="3088" name="Freeform 153"/>
            <p:cNvSpPr>
              <a:spLocks/>
            </p:cNvSpPr>
            <p:nvPr/>
          </p:nvSpPr>
          <p:spPr bwMode="auto">
            <a:xfrm>
              <a:off x="919" y="1365"/>
              <a:ext cx="1542" cy="446"/>
            </a:xfrm>
            <a:custGeom>
              <a:avLst/>
              <a:gdLst>
                <a:gd name="T0" fmla="*/ 0 w 1542"/>
                <a:gd name="T1" fmla="*/ 445 h 446"/>
                <a:gd name="T2" fmla="*/ 0 w 1542"/>
                <a:gd name="T3" fmla="*/ 0 h 446"/>
                <a:gd name="T4" fmla="*/ 1541 w 1542"/>
                <a:gd name="T5" fmla="*/ 2 h 446"/>
                <a:gd name="T6" fmla="*/ 1517 w 1542"/>
                <a:gd name="T7" fmla="*/ 15 h 446"/>
                <a:gd name="T8" fmla="*/ 1489 w 1542"/>
                <a:gd name="T9" fmla="*/ 28 h 446"/>
                <a:gd name="T10" fmla="*/ 1459 w 1542"/>
                <a:gd name="T11" fmla="*/ 43 h 446"/>
                <a:gd name="T12" fmla="*/ 1427 w 1542"/>
                <a:gd name="T13" fmla="*/ 58 h 446"/>
                <a:gd name="T14" fmla="*/ 1391 w 1542"/>
                <a:gd name="T15" fmla="*/ 73 h 446"/>
                <a:gd name="T16" fmla="*/ 1355 w 1542"/>
                <a:gd name="T17" fmla="*/ 88 h 446"/>
                <a:gd name="T18" fmla="*/ 1315 w 1542"/>
                <a:gd name="T19" fmla="*/ 104 h 446"/>
                <a:gd name="T20" fmla="*/ 1275 w 1542"/>
                <a:gd name="T21" fmla="*/ 120 h 446"/>
                <a:gd name="T22" fmla="*/ 1232 w 1542"/>
                <a:gd name="T23" fmla="*/ 136 h 446"/>
                <a:gd name="T24" fmla="*/ 1187 w 1542"/>
                <a:gd name="T25" fmla="*/ 153 h 446"/>
                <a:gd name="T26" fmla="*/ 1140 w 1542"/>
                <a:gd name="T27" fmla="*/ 169 h 446"/>
                <a:gd name="T28" fmla="*/ 1093 w 1542"/>
                <a:gd name="T29" fmla="*/ 184 h 446"/>
                <a:gd name="T30" fmla="*/ 1043 w 1542"/>
                <a:gd name="T31" fmla="*/ 200 h 446"/>
                <a:gd name="T32" fmla="*/ 992 w 1542"/>
                <a:gd name="T33" fmla="*/ 217 h 446"/>
                <a:gd name="T34" fmla="*/ 940 w 1542"/>
                <a:gd name="T35" fmla="*/ 234 h 446"/>
                <a:gd name="T36" fmla="*/ 888 w 1542"/>
                <a:gd name="T37" fmla="*/ 250 h 446"/>
                <a:gd name="T38" fmla="*/ 834 w 1542"/>
                <a:gd name="T39" fmla="*/ 264 h 446"/>
                <a:gd name="T40" fmla="*/ 780 w 1542"/>
                <a:gd name="T41" fmla="*/ 282 h 446"/>
                <a:gd name="T42" fmla="*/ 725 w 1542"/>
                <a:gd name="T43" fmla="*/ 297 h 446"/>
                <a:gd name="T44" fmla="*/ 669 w 1542"/>
                <a:gd name="T45" fmla="*/ 311 h 446"/>
                <a:gd name="T46" fmla="*/ 611 w 1542"/>
                <a:gd name="T47" fmla="*/ 326 h 446"/>
                <a:gd name="T48" fmla="*/ 556 w 1542"/>
                <a:gd name="T49" fmla="*/ 339 h 446"/>
                <a:gd name="T50" fmla="*/ 498 w 1542"/>
                <a:gd name="T51" fmla="*/ 354 h 446"/>
                <a:gd name="T52" fmla="*/ 442 w 1542"/>
                <a:gd name="T53" fmla="*/ 366 h 446"/>
                <a:gd name="T54" fmla="*/ 386 w 1542"/>
                <a:gd name="T55" fmla="*/ 379 h 446"/>
                <a:gd name="T56" fmla="*/ 328 w 1542"/>
                <a:gd name="T57" fmla="*/ 391 h 446"/>
                <a:gd name="T58" fmla="*/ 273 w 1542"/>
                <a:gd name="T59" fmla="*/ 403 h 446"/>
                <a:gd name="T60" fmla="*/ 217 w 1542"/>
                <a:gd name="T61" fmla="*/ 412 h 446"/>
                <a:gd name="T62" fmla="*/ 162 w 1542"/>
                <a:gd name="T63" fmla="*/ 423 h 446"/>
                <a:gd name="T64" fmla="*/ 106 w 1542"/>
                <a:gd name="T65" fmla="*/ 431 h 446"/>
                <a:gd name="T66" fmla="*/ 52 w 1542"/>
                <a:gd name="T67" fmla="*/ 439 h 446"/>
                <a:gd name="T68" fmla="*/ 0 w 1542"/>
                <a:gd name="T69" fmla="*/ 445 h 4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42"/>
                <a:gd name="T106" fmla="*/ 0 h 446"/>
                <a:gd name="T107" fmla="*/ 1542 w 1542"/>
                <a:gd name="T108" fmla="*/ 446 h 4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42" h="446">
                  <a:moveTo>
                    <a:pt x="0" y="445"/>
                  </a:moveTo>
                  <a:lnTo>
                    <a:pt x="0" y="0"/>
                  </a:lnTo>
                  <a:lnTo>
                    <a:pt x="1541" y="2"/>
                  </a:lnTo>
                  <a:lnTo>
                    <a:pt x="1517" y="15"/>
                  </a:lnTo>
                  <a:lnTo>
                    <a:pt x="1489" y="28"/>
                  </a:lnTo>
                  <a:lnTo>
                    <a:pt x="1459" y="43"/>
                  </a:lnTo>
                  <a:lnTo>
                    <a:pt x="1427" y="58"/>
                  </a:lnTo>
                  <a:lnTo>
                    <a:pt x="1391" y="73"/>
                  </a:lnTo>
                  <a:lnTo>
                    <a:pt x="1355" y="88"/>
                  </a:lnTo>
                  <a:lnTo>
                    <a:pt x="1315" y="104"/>
                  </a:lnTo>
                  <a:lnTo>
                    <a:pt x="1275" y="120"/>
                  </a:lnTo>
                  <a:lnTo>
                    <a:pt x="1232" y="136"/>
                  </a:lnTo>
                  <a:lnTo>
                    <a:pt x="1187" y="153"/>
                  </a:lnTo>
                  <a:lnTo>
                    <a:pt x="1140" y="169"/>
                  </a:lnTo>
                  <a:lnTo>
                    <a:pt x="1093" y="184"/>
                  </a:lnTo>
                  <a:lnTo>
                    <a:pt x="1043" y="200"/>
                  </a:lnTo>
                  <a:lnTo>
                    <a:pt x="992" y="217"/>
                  </a:lnTo>
                  <a:lnTo>
                    <a:pt x="940" y="234"/>
                  </a:lnTo>
                  <a:lnTo>
                    <a:pt x="888" y="250"/>
                  </a:lnTo>
                  <a:lnTo>
                    <a:pt x="834" y="264"/>
                  </a:lnTo>
                  <a:lnTo>
                    <a:pt x="780" y="282"/>
                  </a:lnTo>
                  <a:lnTo>
                    <a:pt x="725" y="297"/>
                  </a:lnTo>
                  <a:lnTo>
                    <a:pt x="669" y="311"/>
                  </a:lnTo>
                  <a:lnTo>
                    <a:pt x="611" y="326"/>
                  </a:lnTo>
                  <a:lnTo>
                    <a:pt x="556" y="339"/>
                  </a:lnTo>
                  <a:lnTo>
                    <a:pt x="498" y="354"/>
                  </a:lnTo>
                  <a:lnTo>
                    <a:pt x="442" y="366"/>
                  </a:lnTo>
                  <a:lnTo>
                    <a:pt x="386" y="379"/>
                  </a:lnTo>
                  <a:lnTo>
                    <a:pt x="328" y="391"/>
                  </a:lnTo>
                  <a:lnTo>
                    <a:pt x="273" y="403"/>
                  </a:lnTo>
                  <a:lnTo>
                    <a:pt x="217" y="412"/>
                  </a:lnTo>
                  <a:lnTo>
                    <a:pt x="162" y="423"/>
                  </a:lnTo>
                  <a:lnTo>
                    <a:pt x="106" y="431"/>
                  </a:lnTo>
                  <a:lnTo>
                    <a:pt x="52" y="439"/>
                  </a:lnTo>
                  <a:lnTo>
                    <a:pt x="0" y="445"/>
                  </a:lnTo>
                </a:path>
              </a:pathLst>
            </a:custGeom>
            <a:solidFill>
              <a:srgbClr val="00B528"/>
            </a:solidFill>
            <a:ln w="9525" cap="rnd">
              <a:noFill/>
              <a:round/>
              <a:headEnd type="none" w="sm" len="sm"/>
              <a:tailEnd type="none" w="sm" len="sm"/>
            </a:ln>
          </p:spPr>
          <p:txBody>
            <a:bodyPr/>
            <a:lstStyle/>
            <a:p>
              <a:endParaRPr lang="en-US"/>
            </a:p>
          </p:txBody>
        </p:sp>
        <p:sp>
          <p:nvSpPr>
            <p:cNvPr id="3089" name="Freeform 154"/>
            <p:cNvSpPr>
              <a:spLocks/>
            </p:cNvSpPr>
            <p:nvPr/>
          </p:nvSpPr>
          <p:spPr bwMode="auto">
            <a:xfrm>
              <a:off x="912" y="1359"/>
              <a:ext cx="16" cy="452"/>
            </a:xfrm>
            <a:custGeom>
              <a:avLst/>
              <a:gdLst>
                <a:gd name="T0" fmla="*/ 7 w 16"/>
                <a:gd name="T1" fmla="*/ 0 h 452"/>
                <a:gd name="T2" fmla="*/ 0 w 16"/>
                <a:gd name="T3" fmla="*/ 6 h 452"/>
                <a:gd name="T4" fmla="*/ 0 w 16"/>
                <a:gd name="T5" fmla="*/ 451 h 452"/>
                <a:gd name="T6" fmla="*/ 15 w 16"/>
                <a:gd name="T7" fmla="*/ 451 h 452"/>
                <a:gd name="T8" fmla="*/ 15 w 16"/>
                <a:gd name="T9" fmla="*/ 6 h 452"/>
                <a:gd name="T10" fmla="*/ 7 w 16"/>
                <a:gd name="T11" fmla="*/ 13 h 452"/>
                <a:gd name="T12" fmla="*/ 7 w 16"/>
                <a:gd name="T13" fmla="*/ 0 h 452"/>
                <a:gd name="T14" fmla="*/ 0 w 16"/>
                <a:gd name="T15" fmla="*/ 0 h 452"/>
                <a:gd name="T16" fmla="*/ 0 w 16"/>
                <a:gd name="T17" fmla="*/ 6 h 452"/>
                <a:gd name="T18" fmla="*/ 7 w 16"/>
                <a:gd name="T19" fmla="*/ 0 h 4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452"/>
                <a:gd name="T32" fmla="*/ 16 w 16"/>
                <a:gd name="T33" fmla="*/ 452 h 4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452">
                  <a:moveTo>
                    <a:pt x="7" y="0"/>
                  </a:moveTo>
                  <a:lnTo>
                    <a:pt x="0" y="6"/>
                  </a:lnTo>
                  <a:lnTo>
                    <a:pt x="0" y="451"/>
                  </a:lnTo>
                  <a:lnTo>
                    <a:pt x="15" y="451"/>
                  </a:lnTo>
                  <a:lnTo>
                    <a:pt x="15" y="6"/>
                  </a:lnTo>
                  <a:lnTo>
                    <a:pt x="7" y="13"/>
                  </a:lnTo>
                  <a:lnTo>
                    <a:pt x="7" y="0"/>
                  </a:lnTo>
                  <a:lnTo>
                    <a:pt x="0" y="0"/>
                  </a:lnTo>
                  <a:lnTo>
                    <a:pt x="0" y="6"/>
                  </a:lnTo>
                  <a:lnTo>
                    <a:pt x="7" y="0"/>
                  </a:lnTo>
                </a:path>
              </a:pathLst>
            </a:custGeom>
            <a:solidFill>
              <a:srgbClr val="000000"/>
            </a:solidFill>
            <a:ln w="9525" cap="rnd">
              <a:noFill/>
              <a:round/>
              <a:headEnd type="none" w="sm" len="sm"/>
              <a:tailEnd type="none" w="sm" len="sm"/>
            </a:ln>
          </p:spPr>
          <p:txBody>
            <a:bodyPr/>
            <a:lstStyle/>
            <a:p>
              <a:endParaRPr lang="en-US"/>
            </a:p>
          </p:txBody>
        </p:sp>
        <p:sp>
          <p:nvSpPr>
            <p:cNvPr id="3090" name="Freeform 155"/>
            <p:cNvSpPr>
              <a:spLocks/>
            </p:cNvSpPr>
            <p:nvPr/>
          </p:nvSpPr>
          <p:spPr bwMode="auto">
            <a:xfrm>
              <a:off x="919" y="1359"/>
              <a:ext cx="1567" cy="15"/>
            </a:xfrm>
            <a:custGeom>
              <a:avLst/>
              <a:gdLst>
                <a:gd name="T0" fmla="*/ 1545 w 1567"/>
                <a:gd name="T1" fmla="*/ 13 h 15"/>
                <a:gd name="T2" fmla="*/ 1541 w 1567"/>
                <a:gd name="T3" fmla="*/ 1 h 15"/>
                <a:gd name="T4" fmla="*/ 0 w 1567"/>
                <a:gd name="T5" fmla="*/ 0 h 15"/>
                <a:gd name="T6" fmla="*/ 0 w 1567"/>
                <a:gd name="T7" fmla="*/ 13 h 15"/>
                <a:gd name="T8" fmla="*/ 1541 w 1567"/>
                <a:gd name="T9" fmla="*/ 14 h 15"/>
                <a:gd name="T10" fmla="*/ 1538 w 1567"/>
                <a:gd name="T11" fmla="*/ 3 h 15"/>
                <a:gd name="T12" fmla="*/ 1545 w 1567"/>
                <a:gd name="T13" fmla="*/ 13 h 15"/>
                <a:gd name="T14" fmla="*/ 1566 w 1567"/>
                <a:gd name="T15" fmla="*/ 1 h 15"/>
                <a:gd name="T16" fmla="*/ 1541 w 1567"/>
                <a:gd name="T17" fmla="*/ 1 h 15"/>
                <a:gd name="T18" fmla="*/ 1545 w 1567"/>
                <a:gd name="T19" fmla="*/ 13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67"/>
                <a:gd name="T31" fmla="*/ 0 h 15"/>
                <a:gd name="T32" fmla="*/ 1567 w 1567"/>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67" h="15">
                  <a:moveTo>
                    <a:pt x="1545" y="13"/>
                  </a:moveTo>
                  <a:lnTo>
                    <a:pt x="1541" y="1"/>
                  </a:lnTo>
                  <a:lnTo>
                    <a:pt x="0" y="0"/>
                  </a:lnTo>
                  <a:lnTo>
                    <a:pt x="0" y="13"/>
                  </a:lnTo>
                  <a:lnTo>
                    <a:pt x="1541" y="14"/>
                  </a:lnTo>
                  <a:lnTo>
                    <a:pt x="1538" y="3"/>
                  </a:lnTo>
                  <a:lnTo>
                    <a:pt x="1545" y="13"/>
                  </a:lnTo>
                  <a:lnTo>
                    <a:pt x="1566" y="1"/>
                  </a:lnTo>
                  <a:lnTo>
                    <a:pt x="1541" y="1"/>
                  </a:lnTo>
                  <a:lnTo>
                    <a:pt x="1545" y="13"/>
                  </a:lnTo>
                </a:path>
              </a:pathLst>
            </a:custGeom>
            <a:solidFill>
              <a:srgbClr val="000000"/>
            </a:solidFill>
            <a:ln w="9525" cap="rnd">
              <a:noFill/>
              <a:round/>
              <a:headEnd type="none" w="sm" len="sm"/>
              <a:tailEnd type="none" w="sm" len="sm"/>
            </a:ln>
          </p:spPr>
          <p:txBody>
            <a:bodyPr/>
            <a:lstStyle/>
            <a:p>
              <a:endParaRPr lang="en-US"/>
            </a:p>
          </p:txBody>
        </p:sp>
        <p:sp>
          <p:nvSpPr>
            <p:cNvPr id="3091" name="Freeform 156"/>
            <p:cNvSpPr>
              <a:spLocks/>
            </p:cNvSpPr>
            <p:nvPr/>
          </p:nvSpPr>
          <p:spPr bwMode="auto">
            <a:xfrm>
              <a:off x="912" y="1363"/>
              <a:ext cx="1553" cy="455"/>
            </a:xfrm>
            <a:custGeom>
              <a:avLst/>
              <a:gdLst>
                <a:gd name="T0" fmla="*/ 7 w 1553"/>
                <a:gd name="T1" fmla="*/ 451 h 455"/>
                <a:gd name="T2" fmla="*/ 113 w 1553"/>
                <a:gd name="T3" fmla="*/ 437 h 455"/>
                <a:gd name="T4" fmla="*/ 224 w 1553"/>
                <a:gd name="T5" fmla="*/ 419 h 455"/>
                <a:gd name="T6" fmla="*/ 335 w 1553"/>
                <a:gd name="T7" fmla="*/ 398 h 455"/>
                <a:gd name="T8" fmla="*/ 449 w 1553"/>
                <a:gd name="T9" fmla="*/ 373 h 455"/>
                <a:gd name="T10" fmla="*/ 565 w 1553"/>
                <a:gd name="T11" fmla="*/ 346 h 455"/>
                <a:gd name="T12" fmla="*/ 678 w 1553"/>
                <a:gd name="T13" fmla="*/ 319 h 455"/>
                <a:gd name="T14" fmla="*/ 789 w 1553"/>
                <a:gd name="T15" fmla="*/ 288 h 455"/>
                <a:gd name="T16" fmla="*/ 897 w 1553"/>
                <a:gd name="T17" fmla="*/ 257 h 455"/>
                <a:gd name="T18" fmla="*/ 1001 w 1553"/>
                <a:gd name="T19" fmla="*/ 224 h 455"/>
                <a:gd name="T20" fmla="*/ 1102 w 1553"/>
                <a:gd name="T21" fmla="*/ 191 h 455"/>
                <a:gd name="T22" fmla="*/ 1195 w 1553"/>
                <a:gd name="T23" fmla="*/ 159 h 455"/>
                <a:gd name="T24" fmla="*/ 1284 w 1553"/>
                <a:gd name="T25" fmla="*/ 127 h 455"/>
                <a:gd name="T26" fmla="*/ 1364 w 1553"/>
                <a:gd name="T27" fmla="*/ 96 h 455"/>
                <a:gd name="T28" fmla="*/ 1435 w 1553"/>
                <a:gd name="T29" fmla="*/ 66 h 455"/>
                <a:gd name="T30" fmla="*/ 1498 w 1553"/>
                <a:gd name="T31" fmla="*/ 36 h 455"/>
                <a:gd name="T32" fmla="*/ 1552 w 1553"/>
                <a:gd name="T33" fmla="*/ 9 h 455"/>
                <a:gd name="T34" fmla="*/ 1522 w 1553"/>
                <a:gd name="T35" fmla="*/ 13 h 455"/>
                <a:gd name="T36" fmla="*/ 1465 w 1553"/>
                <a:gd name="T37" fmla="*/ 41 h 455"/>
                <a:gd name="T38" fmla="*/ 1397 w 1553"/>
                <a:gd name="T39" fmla="*/ 70 h 455"/>
                <a:gd name="T40" fmla="*/ 1321 w 1553"/>
                <a:gd name="T41" fmla="*/ 102 h 455"/>
                <a:gd name="T42" fmla="*/ 1238 w 1553"/>
                <a:gd name="T43" fmla="*/ 134 h 455"/>
                <a:gd name="T44" fmla="*/ 1145 w 1553"/>
                <a:gd name="T45" fmla="*/ 167 h 455"/>
                <a:gd name="T46" fmla="*/ 1048 w 1553"/>
                <a:gd name="T47" fmla="*/ 198 h 455"/>
                <a:gd name="T48" fmla="*/ 946 w 1553"/>
                <a:gd name="T49" fmla="*/ 231 h 455"/>
                <a:gd name="T50" fmla="*/ 839 w 1553"/>
                <a:gd name="T51" fmla="*/ 262 h 455"/>
                <a:gd name="T52" fmla="*/ 730 w 1553"/>
                <a:gd name="T53" fmla="*/ 294 h 455"/>
                <a:gd name="T54" fmla="*/ 617 w 1553"/>
                <a:gd name="T55" fmla="*/ 324 h 455"/>
                <a:gd name="T56" fmla="*/ 506 w 1553"/>
                <a:gd name="T57" fmla="*/ 352 h 455"/>
                <a:gd name="T58" fmla="*/ 393 w 1553"/>
                <a:gd name="T59" fmla="*/ 376 h 455"/>
                <a:gd name="T60" fmla="*/ 280 w 1553"/>
                <a:gd name="T61" fmla="*/ 400 h 455"/>
                <a:gd name="T62" fmla="*/ 169 w 1553"/>
                <a:gd name="T63" fmla="*/ 419 h 455"/>
                <a:gd name="T64" fmla="*/ 59 w 1553"/>
                <a:gd name="T65" fmla="*/ 435 h 455"/>
                <a:gd name="T66" fmla="*/ 14 w 1553"/>
                <a:gd name="T67" fmla="*/ 447 h 455"/>
                <a:gd name="T68" fmla="*/ 0 w 1553"/>
                <a:gd name="T69" fmla="*/ 454 h 455"/>
                <a:gd name="T70" fmla="*/ 0 w 1553"/>
                <a:gd name="T71" fmla="*/ 447 h 4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53"/>
                <a:gd name="T109" fmla="*/ 0 h 455"/>
                <a:gd name="T110" fmla="*/ 1553 w 1553"/>
                <a:gd name="T111" fmla="*/ 455 h 45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53" h="455">
                  <a:moveTo>
                    <a:pt x="0" y="447"/>
                  </a:moveTo>
                  <a:lnTo>
                    <a:pt x="7" y="451"/>
                  </a:lnTo>
                  <a:lnTo>
                    <a:pt x="59" y="446"/>
                  </a:lnTo>
                  <a:lnTo>
                    <a:pt x="113" y="437"/>
                  </a:lnTo>
                  <a:lnTo>
                    <a:pt x="169" y="429"/>
                  </a:lnTo>
                  <a:lnTo>
                    <a:pt x="224" y="419"/>
                  </a:lnTo>
                  <a:lnTo>
                    <a:pt x="280" y="409"/>
                  </a:lnTo>
                  <a:lnTo>
                    <a:pt x="335" y="398"/>
                  </a:lnTo>
                  <a:lnTo>
                    <a:pt x="393" y="386"/>
                  </a:lnTo>
                  <a:lnTo>
                    <a:pt x="449" y="373"/>
                  </a:lnTo>
                  <a:lnTo>
                    <a:pt x="506" y="361"/>
                  </a:lnTo>
                  <a:lnTo>
                    <a:pt x="565" y="346"/>
                  </a:lnTo>
                  <a:lnTo>
                    <a:pt x="621" y="333"/>
                  </a:lnTo>
                  <a:lnTo>
                    <a:pt x="678" y="319"/>
                  </a:lnTo>
                  <a:lnTo>
                    <a:pt x="734" y="304"/>
                  </a:lnTo>
                  <a:lnTo>
                    <a:pt x="789" y="288"/>
                  </a:lnTo>
                  <a:lnTo>
                    <a:pt x="843" y="272"/>
                  </a:lnTo>
                  <a:lnTo>
                    <a:pt x="897" y="257"/>
                  </a:lnTo>
                  <a:lnTo>
                    <a:pt x="949" y="240"/>
                  </a:lnTo>
                  <a:lnTo>
                    <a:pt x="1001" y="224"/>
                  </a:lnTo>
                  <a:lnTo>
                    <a:pt x="1051" y="208"/>
                  </a:lnTo>
                  <a:lnTo>
                    <a:pt x="1102" y="191"/>
                  </a:lnTo>
                  <a:lnTo>
                    <a:pt x="1149" y="176"/>
                  </a:lnTo>
                  <a:lnTo>
                    <a:pt x="1195" y="159"/>
                  </a:lnTo>
                  <a:lnTo>
                    <a:pt x="1241" y="144"/>
                  </a:lnTo>
                  <a:lnTo>
                    <a:pt x="1284" y="127"/>
                  </a:lnTo>
                  <a:lnTo>
                    <a:pt x="1324" y="111"/>
                  </a:lnTo>
                  <a:lnTo>
                    <a:pt x="1364" y="96"/>
                  </a:lnTo>
                  <a:lnTo>
                    <a:pt x="1401" y="81"/>
                  </a:lnTo>
                  <a:lnTo>
                    <a:pt x="1435" y="66"/>
                  </a:lnTo>
                  <a:lnTo>
                    <a:pt x="1468" y="52"/>
                  </a:lnTo>
                  <a:lnTo>
                    <a:pt x="1498" y="36"/>
                  </a:lnTo>
                  <a:lnTo>
                    <a:pt x="1526" y="22"/>
                  </a:lnTo>
                  <a:lnTo>
                    <a:pt x="1552" y="9"/>
                  </a:lnTo>
                  <a:lnTo>
                    <a:pt x="1545" y="0"/>
                  </a:lnTo>
                  <a:lnTo>
                    <a:pt x="1522" y="13"/>
                  </a:lnTo>
                  <a:lnTo>
                    <a:pt x="1494" y="26"/>
                  </a:lnTo>
                  <a:lnTo>
                    <a:pt x="1465" y="41"/>
                  </a:lnTo>
                  <a:lnTo>
                    <a:pt x="1432" y="56"/>
                  </a:lnTo>
                  <a:lnTo>
                    <a:pt x="1397" y="70"/>
                  </a:lnTo>
                  <a:lnTo>
                    <a:pt x="1361" y="86"/>
                  </a:lnTo>
                  <a:lnTo>
                    <a:pt x="1321" y="102"/>
                  </a:lnTo>
                  <a:lnTo>
                    <a:pt x="1281" y="117"/>
                  </a:lnTo>
                  <a:lnTo>
                    <a:pt x="1238" y="134"/>
                  </a:lnTo>
                  <a:lnTo>
                    <a:pt x="1192" y="150"/>
                  </a:lnTo>
                  <a:lnTo>
                    <a:pt x="1145" y="167"/>
                  </a:lnTo>
                  <a:lnTo>
                    <a:pt x="1098" y="182"/>
                  </a:lnTo>
                  <a:lnTo>
                    <a:pt x="1048" y="198"/>
                  </a:lnTo>
                  <a:lnTo>
                    <a:pt x="998" y="215"/>
                  </a:lnTo>
                  <a:lnTo>
                    <a:pt x="946" y="231"/>
                  </a:lnTo>
                  <a:lnTo>
                    <a:pt x="894" y="247"/>
                  </a:lnTo>
                  <a:lnTo>
                    <a:pt x="839" y="262"/>
                  </a:lnTo>
                  <a:lnTo>
                    <a:pt x="786" y="279"/>
                  </a:lnTo>
                  <a:lnTo>
                    <a:pt x="730" y="294"/>
                  </a:lnTo>
                  <a:lnTo>
                    <a:pt x="674" y="308"/>
                  </a:lnTo>
                  <a:lnTo>
                    <a:pt x="617" y="324"/>
                  </a:lnTo>
                  <a:lnTo>
                    <a:pt x="562" y="337"/>
                  </a:lnTo>
                  <a:lnTo>
                    <a:pt x="506" y="352"/>
                  </a:lnTo>
                  <a:lnTo>
                    <a:pt x="449" y="364"/>
                  </a:lnTo>
                  <a:lnTo>
                    <a:pt x="393" y="376"/>
                  </a:lnTo>
                  <a:lnTo>
                    <a:pt x="335" y="388"/>
                  </a:lnTo>
                  <a:lnTo>
                    <a:pt x="280" y="400"/>
                  </a:lnTo>
                  <a:lnTo>
                    <a:pt x="224" y="409"/>
                  </a:lnTo>
                  <a:lnTo>
                    <a:pt x="169" y="419"/>
                  </a:lnTo>
                  <a:lnTo>
                    <a:pt x="113" y="428"/>
                  </a:lnTo>
                  <a:lnTo>
                    <a:pt x="59" y="435"/>
                  </a:lnTo>
                  <a:lnTo>
                    <a:pt x="7" y="442"/>
                  </a:lnTo>
                  <a:lnTo>
                    <a:pt x="14" y="447"/>
                  </a:lnTo>
                  <a:lnTo>
                    <a:pt x="0" y="447"/>
                  </a:lnTo>
                  <a:lnTo>
                    <a:pt x="0" y="454"/>
                  </a:lnTo>
                  <a:lnTo>
                    <a:pt x="7" y="451"/>
                  </a:lnTo>
                  <a:lnTo>
                    <a:pt x="0" y="447"/>
                  </a:lnTo>
                </a:path>
              </a:pathLst>
            </a:custGeom>
            <a:solidFill>
              <a:srgbClr val="000000"/>
            </a:solidFill>
            <a:ln w="9525" cap="rnd">
              <a:noFill/>
              <a:round/>
              <a:headEnd type="none" w="sm" len="sm"/>
              <a:tailEnd type="none" w="sm" len="sm"/>
            </a:ln>
          </p:spPr>
          <p:txBody>
            <a:bodyPr/>
            <a:lstStyle/>
            <a:p>
              <a:endParaRPr lang="en-US"/>
            </a:p>
          </p:txBody>
        </p:sp>
        <p:sp>
          <p:nvSpPr>
            <p:cNvPr id="3092" name="Freeform 157"/>
            <p:cNvSpPr>
              <a:spLocks/>
            </p:cNvSpPr>
            <p:nvPr/>
          </p:nvSpPr>
          <p:spPr bwMode="auto">
            <a:xfrm>
              <a:off x="1730" y="1472"/>
              <a:ext cx="14" cy="134"/>
            </a:xfrm>
            <a:custGeom>
              <a:avLst/>
              <a:gdLst>
                <a:gd name="T0" fmla="*/ 7 w 14"/>
                <a:gd name="T1" fmla="*/ 133 h 134"/>
                <a:gd name="T2" fmla="*/ 13 w 14"/>
                <a:gd name="T3" fmla="*/ 133 h 134"/>
                <a:gd name="T4" fmla="*/ 13 w 14"/>
                <a:gd name="T5" fmla="*/ 0 h 134"/>
                <a:gd name="T6" fmla="*/ 0 w 14"/>
                <a:gd name="T7" fmla="*/ 0 h 134"/>
                <a:gd name="T8" fmla="*/ 0 w 14"/>
                <a:gd name="T9" fmla="*/ 133 h 134"/>
                <a:gd name="T10" fmla="*/ 7 w 14"/>
                <a:gd name="T11" fmla="*/ 133 h 134"/>
                <a:gd name="T12" fmla="*/ 0 60000 65536"/>
                <a:gd name="T13" fmla="*/ 0 60000 65536"/>
                <a:gd name="T14" fmla="*/ 0 60000 65536"/>
                <a:gd name="T15" fmla="*/ 0 60000 65536"/>
                <a:gd name="T16" fmla="*/ 0 60000 65536"/>
                <a:gd name="T17" fmla="*/ 0 60000 65536"/>
                <a:gd name="T18" fmla="*/ 0 w 14"/>
                <a:gd name="T19" fmla="*/ 0 h 134"/>
                <a:gd name="T20" fmla="*/ 14 w 14"/>
                <a:gd name="T21" fmla="*/ 134 h 134"/>
              </a:gdLst>
              <a:ahLst/>
              <a:cxnLst>
                <a:cxn ang="T12">
                  <a:pos x="T0" y="T1"/>
                </a:cxn>
                <a:cxn ang="T13">
                  <a:pos x="T2" y="T3"/>
                </a:cxn>
                <a:cxn ang="T14">
                  <a:pos x="T4" y="T5"/>
                </a:cxn>
                <a:cxn ang="T15">
                  <a:pos x="T6" y="T7"/>
                </a:cxn>
                <a:cxn ang="T16">
                  <a:pos x="T8" y="T9"/>
                </a:cxn>
                <a:cxn ang="T17">
                  <a:pos x="T10" y="T11"/>
                </a:cxn>
              </a:cxnLst>
              <a:rect l="T18" t="T19" r="T20" b="T21"/>
              <a:pathLst>
                <a:path w="14" h="134">
                  <a:moveTo>
                    <a:pt x="7" y="133"/>
                  </a:moveTo>
                  <a:lnTo>
                    <a:pt x="13" y="133"/>
                  </a:lnTo>
                  <a:lnTo>
                    <a:pt x="13" y="0"/>
                  </a:lnTo>
                  <a:lnTo>
                    <a:pt x="0" y="0"/>
                  </a:lnTo>
                  <a:lnTo>
                    <a:pt x="0" y="133"/>
                  </a:lnTo>
                  <a:lnTo>
                    <a:pt x="7" y="133"/>
                  </a:lnTo>
                </a:path>
              </a:pathLst>
            </a:custGeom>
            <a:solidFill>
              <a:srgbClr val="000000"/>
            </a:solidFill>
            <a:ln w="9525" cap="rnd">
              <a:noFill/>
              <a:round/>
              <a:headEnd type="none" w="sm" len="sm"/>
              <a:tailEnd type="none" w="sm" len="sm"/>
            </a:ln>
          </p:spPr>
          <p:txBody>
            <a:bodyPr/>
            <a:lstStyle/>
            <a:p>
              <a:endParaRPr lang="en-US"/>
            </a:p>
          </p:txBody>
        </p:sp>
        <p:sp>
          <p:nvSpPr>
            <p:cNvPr id="3093" name="Freeform 158"/>
            <p:cNvSpPr>
              <a:spLocks/>
            </p:cNvSpPr>
            <p:nvPr/>
          </p:nvSpPr>
          <p:spPr bwMode="auto">
            <a:xfrm>
              <a:off x="1767" y="1468"/>
              <a:ext cx="15" cy="131"/>
            </a:xfrm>
            <a:custGeom>
              <a:avLst/>
              <a:gdLst>
                <a:gd name="T0" fmla="*/ 7 w 15"/>
                <a:gd name="T1" fmla="*/ 130 h 131"/>
                <a:gd name="T2" fmla="*/ 14 w 15"/>
                <a:gd name="T3" fmla="*/ 130 h 131"/>
                <a:gd name="T4" fmla="*/ 14 w 15"/>
                <a:gd name="T5" fmla="*/ 0 h 131"/>
                <a:gd name="T6" fmla="*/ 0 w 15"/>
                <a:gd name="T7" fmla="*/ 0 h 131"/>
                <a:gd name="T8" fmla="*/ 0 w 15"/>
                <a:gd name="T9" fmla="*/ 130 h 131"/>
                <a:gd name="T10" fmla="*/ 7 w 15"/>
                <a:gd name="T11" fmla="*/ 130 h 131"/>
                <a:gd name="T12" fmla="*/ 0 60000 65536"/>
                <a:gd name="T13" fmla="*/ 0 60000 65536"/>
                <a:gd name="T14" fmla="*/ 0 60000 65536"/>
                <a:gd name="T15" fmla="*/ 0 60000 65536"/>
                <a:gd name="T16" fmla="*/ 0 60000 65536"/>
                <a:gd name="T17" fmla="*/ 0 60000 65536"/>
                <a:gd name="T18" fmla="*/ 0 w 15"/>
                <a:gd name="T19" fmla="*/ 0 h 131"/>
                <a:gd name="T20" fmla="*/ 15 w 15"/>
                <a:gd name="T21" fmla="*/ 131 h 131"/>
              </a:gdLst>
              <a:ahLst/>
              <a:cxnLst>
                <a:cxn ang="T12">
                  <a:pos x="T0" y="T1"/>
                </a:cxn>
                <a:cxn ang="T13">
                  <a:pos x="T2" y="T3"/>
                </a:cxn>
                <a:cxn ang="T14">
                  <a:pos x="T4" y="T5"/>
                </a:cxn>
                <a:cxn ang="T15">
                  <a:pos x="T6" y="T7"/>
                </a:cxn>
                <a:cxn ang="T16">
                  <a:pos x="T8" y="T9"/>
                </a:cxn>
                <a:cxn ang="T17">
                  <a:pos x="T10" y="T11"/>
                </a:cxn>
              </a:cxnLst>
              <a:rect l="T18" t="T19" r="T20" b="T21"/>
              <a:pathLst>
                <a:path w="15" h="131">
                  <a:moveTo>
                    <a:pt x="7" y="130"/>
                  </a:moveTo>
                  <a:lnTo>
                    <a:pt x="14" y="130"/>
                  </a:lnTo>
                  <a:lnTo>
                    <a:pt x="14" y="0"/>
                  </a:lnTo>
                  <a:lnTo>
                    <a:pt x="0" y="0"/>
                  </a:lnTo>
                  <a:lnTo>
                    <a:pt x="0" y="130"/>
                  </a:lnTo>
                  <a:lnTo>
                    <a:pt x="7" y="130"/>
                  </a:lnTo>
                </a:path>
              </a:pathLst>
            </a:custGeom>
            <a:solidFill>
              <a:srgbClr val="000000"/>
            </a:solidFill>
            <a:ln w="9525" cap="rnd">
              <a:noFill/>
              <a:round/>
              <a:headEnd type="none" w="sm" len="sm"/>
              <a:tailEnd type="none" w="sm" len="sm"/>
            </a:ln>
          </p:spPr>
          <p:txBody>
            <a:bodyPr/>
            <a:lstStyle/>
            <a:p>
              <a:endParaRPr lang="en-US"/>
            </a:p>
          </p:txBody>
        </p:sp>
        <p:sp>
          <p:nvSpPr>
            <p:cNvPr id="3094" name="Freeform 159"/>
            <p:cNvSpPr>
              <a:spLocks/>
            </p:cNvSpPr>
            <p:nvPr/>
          </p:nvSpPr>
          <p:spPr bwMode="auto">
            <a:xfrm>
              <a:off x="1806" y="1461"/>
              <a:ext cx="15" cy="128"/>
            </a:xfrm>
            <a:custGeom>
              <a:avLst/>
              <a:gdLst>
                <a:gd name="T0" fmla="*/ 7 w 15"/>
                <a:gd name="T1" fmla="*/ 127 h 128"/>
                <a:gd name="T2" fmla="*/ 14 w 15"/>
                <a:gd name="T3" fmla="*/ 127 h 128"/>
                <a:gd name="T4" fmla="*/ 14 w 15"/>
                <a:gd name="T5" fmla="*/ 0 h 128"/>
                <a:gd name="T6" fmla="*/ 0 w 15"/>
                <a:gd name="T7" fmla="*/ 0 h 128"/>
                <a:gd name="T8" fmla="*/ 0 w 15"/>
                <a:gd name="T9" fmla="*/ 127 h 128"/>
                <a:gd name="T10" fmla="*/ 7 w 15"/>
                <a:gd name="T11" fmla="*/ 127 h 128"/>
                <a:gd name="T12" fmla="*/ 0 60000 65536"/>
                <a:gd name="T13" fmla="*/ 0 60000 65536"/>
                <a:gd name="T14" fmla="*/ 0 60000 65536"/>
                <a:gd name="T15" fmla="*/ 0 60000 65536"/>
                <a:gd name="T16" fmla="*/ 0 60000 65536"/>
                <a:gd name="T17" fmla="*/ 0 60000 65536"/>
                <a:gd name="T18" fmla="*/ 0 w 15"/>
                <a:gd name="T19" fmla="*/ 0 h 128"/>
                <a:gd name="T20" fmla="*/ 15 w 15"/>
                <a:gd name="T21" fmla="*/ 128 h 128"/>
              </a:gdLst>
              <a:ahLst/>
              <a:cxnLst>
                <a:cxn ang="T12">
                  <a:pos x="T0" y="T1"/>
                </a:cxn>
                <a:cxn ang="T13">
                  <a:pos x="T2" y="T3"/>
                </a:cxn>
                <a:cxn ang="T14">
                  <a:pos x="T4" y="T5"/>
                </a:cxn>
                <a:cxn ang="T15">
                  <a:pos x="T6" y="T7"/>
                </a:cxn>
                <a:cxn ang="T16">
                  <a:pos x="T8" y="T9"/>
                </a:cxn>
                <a:cxn ang="T17">
                  <a:pos x="T10" y="T11"/>
                </a:cxn>
              </a:cxnLst>
              <a:rect l="T18" t="T19" r="T20" b="T21"/>
              <a:pathLst>
                <a:path w="15" h="128">
                  <a:moveTo>
                    <a:pt x="7" y="127"/>
                  </a:moveTo>
                  <a:lnTo>
                    <a:pt x="14" y="127"/>
                  </a:lnTo>
                  <a:lnTo>
                    <a:pt x="14" y="0"/>
                  </a:lnTo>
                  <a:lnTo>
                    <a:pt x="0" y="0"/>
                  </a:lnTo>
                  <a:lnTo>
                    <a:pt x="0" y="127"/>
                  </a:lnTo>
                  <a:lnTo>
                    <a:pt x="7" y="127"/>
                  </a:lnTo>
                </a:path>
              </a:pathLst>
            </a:custGeom>
            <a:solidFill>
              <a:srgbClr val="000000"/>
            </a:solidFill>
            <a:ln w="9525" cap="rnd">
              <a:noFill/>
              <a:round/>
              <a:headEnd type="none" w="sm" len="sm"/>
              <a:tailEnd type="none" w="sm" len="sm"/>
            </a:ln>
          </p:spPr>
          <p:txBody>
            <a:bodyPr/>
            <a:lstStyle/>
            <a:p>
              <a:endParaRPr lang="en-US"/>
            </a:p>
          </p:txBody>
        </p:sp>
        <p:sp>
          <p:nvSpPr>
            <p:cNvPr id="3095" name="Freeform 160"/>
            <p:cNvSpPr>
              <a:spLocks/>
            </p:cNvSpPr>
            <p:nvPr/>
          </p:nvSpPr>
          <p:spPr bwMode="auto">
            <a:xfrm>
              <a:off x="1840" y="1458"/>
              <a:ext cx="14" cy="122"/>
            </a:xfrm>
            <a:custGeom>
              <a:avLst/>
              <a:gdLst>
                <a:gd name="T0" fmla="*/ 7 w 14"/>
                <a:gd name="T1" fmla="*/ 121 h 122"/>
                <a:gd name="T2" fmla="*/ 13 w 14"/>
                <a:gd name="T3" fmla="*/ 121 h 122"/>
                <a:gd name="T4" fmla="*/ 13 w 14"/>
                <a:gd name="T5" fmla="*/ 0 h 122"/>
                <a:gd name="T6" fmla="*/ 0 w 14"/>
                <a:gd name="T7" fmla="*/ 0 h 122"/>
                <a:gd name="T8" fmla="*/ 0 w 14"/>
                <a:gd name="T9" fmla="*/ 121 h 122"/>
                <a:gd name="T10" fmla="*/ 7 w 14"/>
                <a:gd name="T11" fmla="*/ 121 h 122"/>
                <a:gd name="T12" fmla="*/ 0 60000 65536"/>
                <a:gd name="T13" fmla="*/ 0 60000 65536"/>
                <a:gd name="T14" fmla="*/ 0 60000 65536"/>
                <a:gd name="T15" fmla="*/ 0 60000 65536"/>
                <a:gd name="T16" fmla="*/ 0 60000 65536"/>
                <a:gd name="T17" fmla="*/ 0 60000 65536"/>
                <a:gd name="T18" fmla="*/ 0 w 14"/>
                <a:gd name="T19" fmla="*/ 0 h 122"/>
                <a:gd name="T20" fmla="*/ 14 w 14"/>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14" h="122">
                  <a:moveTo>
                    <a:pt x="7" y="121"/>
                  </a:moveTo>
                  <a:lnTo>
                    <a:pt x="13" y="121"/>
                  </a:lnTo>
                  <a:lnTo>
                    <a:pt x="13" y="0"/>
                  </a:lnTo>
                  <a:lnTo>
                    <a:pt x="0" y="0"/>
                  </a:lnTo>
                  <a:lnTo>
                    <a:pt x="0" y="121"/>
                  </a:lnTo>
                  <a:lnTo>
                    <a:pt x="7" y="121"/>
                  </a:lnTo>
                </a:path>
              </a:pathLst>
            </a:custGeom>
            <a:solidFill>
              <a:srgbClr val="000000"/>
            </a:solidFill>
            <a:ln w="9525" cap="rnd">
              <a:noFill/>
              <a:round/>
              <a:headEnd type="none" w="sm" len="sm"/>
              <a:tailEnd type="none" w="sm" len="sm"/>
            </a:ln>
          </p:spPr>
          <p:txBody>
            <a:bodyPr/>
            <a:lstStyle/>
            <a:p>
              <a:endParaRPr lang="en-US"/>
            </a:p>
          </p:txBody>
        </p:sp>
        <p:sp>
          <p:nvSpPr>
            <p:cNvPr id="3096" name="Freeform 161"/>
            <p:cNvSpPr>
              <a:spLocks/>
            </p:cNvSpPr>
            <p:nvPr/>
          </p:nvSpPr>
          <p:spPr bwMode="auto">
            <a:xfrm>
              <a:off x="1875" y="1454"/>
              <a:ext cx="15" cy="118"/>
            </a:xfrm>
            <a:custGeom>
              <a:avLst/>
              <a:gdLst>
                <a:gd name="T0" fmla="*/ 7 w 15"/>
                <a:gd name="T1" fmla="*/ 117 h 118"/>
                <a:gd name="T2" fmla="*/ 14 w 15"/>
                <a:gd name="T3" fmla="*/ 117 h 118"/>
                <a:gd name="T4" fmla="*/ 14 w 15"/>
                <a:gd name="T5" fmla="*/ 0 h 118"/>
                <a:gd name="T6" fmla="*/ 0 w 15"/>
                <a:gd name="T7" fmla="*/ 0 h 118"/>
                <a:gd name="T8" fmla="*/ 0 w 15"/>
                <a:gd name="T9" fmla="*/ 117 h 118"/>
                <a:gd name="T10" fmla="*/ 7 w 15"/>
                <a:gd name="T11" fmla="*/ 117 h 118"/>
                <a:gd name="T12" fmla="*/ 0 60000 65536"/>
                <a:gd name="T13" fmla="*/ 0 60000 65536"/>
                <a:gd name="T14" fmla="*/ 0 60000 65536"/>
                <a:gd name="T15" fmla="*/ 0 60000 65536"/>
                <a:gd name="T16" fmla="*/ 0 60000 65536"/>
                <a:gd name="T17" fmla="*/ 0 60000 65536"/>
                <a:gd name="T18" fmla="*/ 0 w 15"/>
                <a:gd name="T19" fmla="*/ 0 h 118"/>
                <a:gd name="T20" fmla="*/ 15 w 15"/>
                <a:gd name="T21" fmla="*/ 118 h 118"/>
              </a:gdLst>
              <a:ahLst/>
              <a:cxnLst>
                <a:cxn ang="T12">
                  <a:pos x="T0" y="T1"/>
                </a:cxn>
                <a:cxn ang="T13">
                  <a:pos x="T2" y="T3"/>
                </a:cxn>
                <a:cxn ang="T14">
                  <a:pos x="T4" y="T5"/>
                </a:cxn>
                <a:cxn ang="T15">
                  <a:pos x="T6" y="T7"/>
                </a:cxn>
                <a:cxn ang="T16">
                  <a:pos x="T8" y="T9"/>
                </a:cxn>
                <a:cxn ang="T17">
                  <a:pos x="T10" y="T11"/>
                </a:cxn>
              </a:cxnLst>
              <a:rect l="T18" t="T19" r="T20" b="T21"/>
              <a:pathLst>
                <a:path w="15" h="118">
                  <a:moveTo>
                    <a:pt x="7" y="117"/>
                  </a:moveTo>
                  <a:lnTo>
                    <a:pt x="14" y="117"/>
                  </a:lnTo>
                  <a:lnTo>
                    <a:pt x="14" y="0"/>
                  </a:lnTo>
                  <a:lnTo>
                    <a:pt x="0" y="0"/>
                  </a:lnTo>
                  <a:lnTo>
                    <a:pt x="0" y="117"/>
                  </a:lnTo>
                  <a:lnTo>
                    <a:pt x="7" y="117"/>
                  </a:lnTo>
                </a:path>
              </a:pathLst>
            </a:custGeom>
            <a:solidFill>
              <a:srgbClr val="000000"/>
            </a:solidFill>
            <a:ln w="9525" cap="rnd">
              <a:noFill/>
              <a:round/>
              <a:headEnd type="none" w="sm" len="sm"/>
              <a:tailEnd type="none" w="sm" len="sm"/>
            </a:ln>
          </p:spPr>
          <p:txBody>
            <a:bodyPr/>
            <a:lstStyle/>
            <a:p>
              <a:endParaRPr lang="en-US"/>
            </a:p>
          </p:txBody>
        </p:sp>
        <p:sp>
          <p:nvSpPr>
            <p:cNvPr id="3097" name="Freeform 162"/>
            <p:cNvSpPr>
              <a:spLocks/>
            </p:cNvSpPr>
            <p:nvPr/>
          </p:nvSpPr>
          <p:spPr bwMode="auto">
            <a:xfrm>
              <a:off x="1907" y="1452"/>
              <a:ext cx="14" cy="109"/>
            </a:xfrm>
            <a:custGeom>
              <a:avLst/>
              <a:gdLst>
                <a:gd name="T0" fmla="*/ 6 w 14"/>
                <a:gd name="T1" fmla="*/ 108 h 109"/>
                <a:gd name="T2" fmla="*/ 13 w 14"/>
                <a:gd name="T3" fmla="*/ 108 h 109"/>
                <a:gd name="T4" fmla="*/ 13 w 14"/>
                <a:gd name="T5" fmla="*/ 0 h 109"/>
                <a:gd name="T6" fmla="*/ 0 w 14"/>
                <a:gd name="T7" fmla="*/ 0 h 109"/>
                <a:gd name="T8" fmla="*/ 0 w 14"/>
                <a:gd name="T9" fmla="*/ 108 h 109"/>
                <a:gd name="T10" fmla="*/ 6 w 14"/>
                <a:gd name="T11" fmla="*/ 108 h 109"/>
                <a:gd name="T12" fmla="*/ 0 60000 65536"/>
                <a:gd name="T13" fmla="*/ 0 60000 65536"/>
                <a:gd name="T14" fmla="*/ 0 60000 65536"/>
                <a:gd name="T15" fmla="*/ 0 60000 65536"/>
                <a:gd name="T16" fmla="*/ 0 60000 65536"/>
                <a:gd name="T17" fmla="*/ 0 60000 65536"/>
                <a:gd name="T18" fmla="*/ 0 w 14"/>
                <a:gd name="T19" fmla="*/ 0 h 109"/>
                <a:gd name="T20" fmla="*/ 14 w 14"/>
                <a:gd name="T21" fmla="*/ 109 h 109"/>
              </a:gdLst>
              <a:ahLst/>
              <a:cxnLst>
                <a:cxn ang="T12">
                  <a:pos x="T0" y="T1"/>
                </a:cxn>
                <a:cxn ang="T13">
                  <a:pos x="T2" y="T3"/>
                </a:cxn>
                <a:cxn ang="T14">
                  <a:pos x="T4" y="T5"/>
                </a:cxn>
                <a:cxn ang="T15">
                  <a:pos x="T6" y="T7"/>
                </a:cxn>
                <a:cxn ang="T16">
                  <a:pos x="T8" y="T9"/>
                </a:cxn>
                <a:cxn ang="T17">
                  <a:pos x="T10" y="T11"/>
                </a:cxn>
              </a:cxnLst>
              <a:rect l="T18" t="T19" r="T20" b="T21"/>
              <a:pathLst>
                <a:path w="14" h="109">
                  <a:moveTo>
                    <a:pt x="6" y="108"/>
                  </a:moveTo>
                  <a:lnTo>
                    <a:pt x="13" y="108"/>
                  </a:lnTo>
                  <a:lnTo>
                    <a:pt x="13" y="0"/>
                  </a:lnTo>
                  <a:lnTo>
                    <a:pt x="0" y="0"/>
                  </a:lnTo>
                  <a:lnTo>
                    <a:pt x="0" y="108"/>
                  </a:lnTo>
                  <a:lnTo>
                    <a:pt x="6" y="108"/>
                  </a:lnTo>
                </a:path>
              </a:pathLst>
            </a:custGeom>
            <a:solidFill>
              <a:srgbClr val="000000"/>
            </a:solidFill>
            <a:ln w="9525" cap="rnd">
              <a:noFill/>
              <a:round/>
              <a:headEnd type="none" w="sm" len="sm"/>
              <a:tailEnd type="none" w="sm" len="sm"/>
            </a:ln>
          </p:spPr>
          <p:txBody>
            <a:bodyPr/>
            <a:lstStyle/>
            <a:p>
              <a:endParaRPr lang="en-US"/>
            </a:p>
          </p:txBody>
        </p:sp>
        <p:sp>
          <p:nvSpPr>
            <p:cNvPr id="3098" name="Freeform 163"/>
            <p:cNvSpPr>
              <a:spLocks/>
            </p:cNvSpPr>
            <p:nvPr/>
          </p:nvSpPr>
          <p:spPr bwMode="auto">
            <a:xfrm>
              <a:off x="1938" y="1448"/>
              <a:ext cx="15" cy="107"/>
            </a:xfrm>
            <a:custGeom>
              <a:avLst/>
              <a:gdLst>
                <a:gd name="T0" fmla="*/ 7 w 15"/>
                <a:gd name="T1" fmla="*/ 106 h 107"/>
                <a:gd name="T2" fmla="*/ 14 w 15"/>
                <a:gd name="T3" fmla="*/ 106 h 107"/>
                <a:gd name="T4" fmla="*/ 14 w 15"/>
                <a:gd name="T5" fmla="*/ 0 h 107"/>
                <a:gd name="T6" fmla="*/ 0 w 15"/>
                <a:gd name="T7" fmla="*/ 0 h 107"/>
                <a:gd name="T8" fmla="*/ 0 w 15"/>
                <a:gd name="T9" fmla="*/ 106 h 107"/>
                <a:gd name="T10" fmla="*/ 7 w 15"/>
                <a:gd name="T11" fmla="*/ 106 h 107"/>
                <a:gd name="T12" fmla="*/ 0 60000 65536"/>
                <a:gd name="T13" fmla="*/ 0 60000 65536"/>
                <a:gd name="T14" fmla="*/ 0 60000 65536"/>
                <a:gd name="T15" fmla="*/ 0 60000 65536"/>
                <a:gd name="T16" fmla="*/ 0 60000 65536"/>
                <a:gd name="T17" fmla="*/ 0 60000 65536"/>
                <a:gd name="T18" fmla="*/ 0 w 15"/>
                <a:gd name="T19" fmla="*/ 0 h 107"/>
                <a:gd name="T20" fmla="*/ 15 w 15"/>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15" h="107">
                  <a:moveTo>
                    <a:pt x="7" y="106"/>
                  </a:moveTo>
                  <a:lnTo>
                    <a:pt x="14" y="106"/>
                  </a:lnTo>
                  <a:lnTo>
                    <a:pt x="14" y="0"/>
                  </a:lnTo>
                  <a:lnTo>
                    <a:pt x="0" y="0"/>
                  </a:lnTo>
                  <a:lnTo>
                    <a:pt x="0" y="106"/>
                  </a:lnTo>
                  <a:lnTo>
                    <a:pt x="7" y="106"/>
                  </a:lnTo>
                </a:path>
              </a:pathLst>
            </a:custGeom>
            <a:solidFill>
              <a:srgbClr val="000000"/>
            </a:solidFill>
            <a:ln w="9525" cap="rnd">
              <a:noFill/>
              <a:round/>
              <a:headEnd type="none" w="sm" len="sm"/>
              <a:tailEnd type="none" w="sm" len="sm"/>
            </a:ln>
          </p:spPr>
          <p:txBody>
            <a:bodyPr/>
            <a:lstStyle/>
            <a:p>
              <a:endParaRPr lang="en-US"/>
            </a:p>
          </p:txBody>
        </p:sp>
        <p:sp>
          <p:nvSpPr>
            <p:cNvPr id="3099" name="Freeform 164"/>
            <p:cNvSpPr>
              <a:spLocks/>
            </p:cNvSpPr>
            <p:nvPr/>
          </p:nvSpPr>
          <p:spPr bwMode="auto">
            <a:xfrm>
              <a:off x="1965" y="1441"/>
              <a:ext cx="15" cy="103"/>
            </a:xfrm>
            <a:custGeom>
              <a:avLst/>
              <a:gdLst>
                <a:gd name="T0" fmla="*/ 7 w 15"/>
                <a:gd name="T1" fmla="*/ 102 h 103"/>
                <a:gd name="T2" fmla="*/ 14 w 15"/>
                <a:gd name="T3" fmla="*/ 102 h 103"/>
                <a:gd name="T4" fmla="*/ 14 w 15"/>
                <a:gd name="T5" fmla="*/ 0 h 103"/>
                <a:gd name="T6" fmla="*/ 0 w 15"/>
                <a:gd name="T7" fmla="*/ 0 h 103"/>
                <a:gd name="T8" fmla="*/ 0 w 15"/>
                <a:gd name="T9" fmla="*/ 102 h 103"/>
                <a:gd name="T10" fmla="*/ 7 w 15"/>
                <a:gd name="T11" fmla="*/ 102 h 103"/>
                <a:gd name="T12" fmla="*/ 0 60000 65536"/>
                <a:gd name="T13" fmla="*/ 0 60000 65536"/>
                <a:gd name="T14" fmla="*/ 0 60000 65536"/>
                <a:gd name="T15" fmla="*/ 0 60000 65536"/>
                <a:gd name="T16" fmla="*/ 0 60000 65536"/>
                <a:gd name="T17" fmla="*/ 0 60000 65536"/>
                <a:gd name="T18" fmla="*/ 0 w 15"/>
                <a:gd name="T19" fmla="*/ 0 h 103"/>
                <a:gd name="T20" fmla="*/ 15 w 15"/>
                <a:gd name="T21" fmla="*/ 103 h 103"/>
              </a:gdLst>
              <a:ahLst/>
              <a:cxnLst>
                <a:cxn ang="T12">
                  <a:pos x="T0" y="T1"/>
                </a:cxn>
                <a:cxn ang="T13">
                  <a:pos x="T2" y="T3"/>
                </a:cxn>
                <a:cxn ang="T14">
                  <a:pos x="T4" y="T5"/>
                </a:cxn>
                <a:cxn ang="T15">
                  <a:pos x="T6" y="T7"/>
                </a:cxn>
                <a:cxn ang="T16">
                  <a:pos x="T8" y="T9"/>
                </a:cxn>
                <a:cxn ang="T17">
                  <a:pos x="T10" y="T11"/>
                </a:cxn>
              </a:cxnLst>
              <a:rect l="T18" t="T19" r="T20" b="T21"/>
              <a:pathLst>
                <a:path w="15" h="103">
                  <a:moveTo>
                    <a:pt x="7" y="102"/>
                  </a:moveTo>
                  <a:lnTo>
                    <a:pt x="14" y="102"/>
                  </a:lnTo>
                  <a:lnTo>
                    <a:pt x="14" y="0"/>
                  </a:lnTo>
                  <a:lnTo>
                    <a:pt x="0" y="0"/>
                  </a:lnTo>
                  <a:lnTo>
                    <a:pt x="0" y="102"/>
                  </a:lnTo>
                  <a:lnTo>
                    <a:pt x="7" y="102"/>
                  </a:lnTo>
                </a:path>
              </a:pathLst>
            </a:custGeom>
            <a:solidFill>
              <a:srgbClr val="000000"/>
            </a:solidFill>
            <a:ln w="9525" cap="rnd">
              <a:noFill/>
              <a:round/>
              <a:headEnd type="none" w="sm" len="sm"/>
              <a:tailEnd type="none" w="sm" len="sm"/>
            </a:ln>
          </p:spPr>
          <p:txBody>
            <a:bodyPr/>
            <a:lstStyle/>
            <a:p>
              <a:endParaRPr lang="en-US"/>
            </a:p>
          </p:txBody>
        </p:sp>
        <p:sp>
          <p:nvSpPr>
            <p:cNvPr id="3100" name="Freeform 165"/>
            <p:cNvSpPr>
              <a:spLocks/>
            </p:cNvSpPr>
            <p:nvPr/>
          </p:nvSpPr>
          <p:spPr bwMode="auto">
            <a:xfrm>
              <a:off x="1993" y="1439"/>
              <a:ext cx="14" cy="96"/>
            </a:xfrm>
            <a:custGeom>
              <a:avLst/>
              <a:gdLst>
                <a:gd name="T0" fmla="*/ 7 w 14"/>
                <a:gd name="T1" fmla="*/ 95 h 96"/>
                <a:gd name="T2" fmla="*/ 13 w 14"/>
                <a:gd name="T3" fmla="*/ 95 h 96"/>
                <a:gd name="T4" fmla="*/ 13 w 14"/>
                <a:gd name="T5" fmla="*/ 0 h 96"/>
                <a:gd name="T6" fmla="*/ 0 w 14"/>
                <a:gd name="T7" fmla="*/ 0 h 96"/>
                <a:gd name="T8" fmla="*/ 0 w 14"/>
                <a:gd name="T9" fmla="*/ 95 h 96"/>
                <a:gd name="T10" fmla="*/ 7 w 14"/>
                <a:gd name="T11" fmla="*/ 95 h 96"/>
                <a:gd name="T12" fmla="*/ 0 60000 65536"/>
                <a:gd name="T13" fmla="*/ 0 60000 65536"/>
                <a:gd name="T14" fmla="*/ 0 60000 65536"/>
                <a:gd name="T15" fmla="*/ 0 60000 65536"/>
                <a:gd name="T16" fmla="*/ 0 60000 65536"/>
                <a:gd name="T17" fmla="*/ 0 60000 65536"/>
                <a:gd name="T18" fmla="*/ 0 w 14"/>
                <a:gd name="T19" fmla="*/ 0 h 96"/>
                <a:gd name="T20" fmla="*/ 14 w 14"/>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14" h="96">
                  <a:moveTo>
                    <a:pt x="7" y="95"/>
                  </a:moveTo>
                  <a:lnTo>
                    <a:pt x="13" y="95"/>
                  </a:lnTo>
                  <a:lnTo>
                    <a:pt x="13" y="0"/>
                  </a:lnTo>
                  <a:lnTo>
                    <a:pt x="0" y="0"/>
                  </a:lnTo>
                  <a:lnTo>
                    <a:pt x="0" y="95"/>
                  </a:lnTo>
                  <a:lnTo>
                    <a:pt x="7" y="95"/>
                  </a:lnTo>
                </a:path>
              </a:pathLst>
            </a:custGeom>
            <a:solidFill>
              <a:srgbClr val="000000"/>
            </a:solidFill>
            <a:ln w="9525" cap="rnd">
              <a:noFill/>
              <a:round/>
              <a:headEnd type="none" w="sm" len="sm"/>
              <a:tailEnd type="none" w="sm" len="sm"/>
            </a:ln>
          </p:spPr>
          <p:txBody>
            <a:bodyPr/>
            <a:lstStyle/>
            <a:p>
              <a:endParaRPr lang="en-US"/>
            </a:p>
          </p:txBody>
        </p:sp>
        <p:sp>
          <p:nvSpPr>
            <p:cNvPr id="3101" name="Freeform 166"/>
            <p:cNvSpPr>
              <a:spLocks/>
            </p:cNvSpPr>
            <p:nvPr/>
          </p:nvSpPr>
          <p:spPr bwMode="auto">
            <a:xfrm>
              <a:off x="2021" y="1433"/>
              <a:ext cx="15" cy="94"/>
            </a:xfrm>
            <a:custGeom>
              <a:avLst/>
              <a:gdLst>
                <a:gd name="T0" fmla="*/ 7 w 15"/>
                <a:gd name="T1" fmla="*/ 93 h 94"/>
                <a:gd name="T2" fmla="*/ 14 w 15"/>
                <a:gd name="T3" fmla="*/ 93 h 94"/>
                <a:gd name="T4" fmla="*/ 14 w 15"/>
                <a:gd name="T5" fmla="*/ 0 h 94"/>
                <a:gd name="T6" fmla="*/ 0 w 15"/>
                <a:gd name="T7" fmla="*/ 0 h 94"/>
                <a:gd name="T8" fmla="*/ 0 w 15"/>
                <a:gd name="T9" fmla="*/ 93 h 94"/>
                <a:gd name="T10" fmla="*/ 7 w 15"/>
                <a:gd name="T11" fmla="*/ 93 h 94"/>
                <a:gd name="T12" fmla="*/ 0 60000 65536"/>
                <a:gd name="T13" fmla="*/ 0 60000 65536"/>
                <a:gd name="T14" fmla="*/ 0 60000 65536"/>
                <a:gd name="T15" fmla="*/ 0 60000 65536"/>
                <a:gd name="T16" fmla="*/ 0 60000 65536"/>
                <a:gd name="T17" fmla="*/ 0 60000 65536"/>
                <a:gd name="T18" fmla="*/ 0 w 15"/>
                <a:gd name="T19" fmla="*/ 0 h 94"/>
                <a:gd name="T20" fmla="*/ 15 w 15"/>
                <a:gd name="T21" fmla="*/ 94 h 94"/>
              </a:gdLst>
              <a:ahLst/>
              <a:cxnLst>
                <a:cxn ang="T12">
                  <a:pos x="T0" y="T1"/>
                </a:cxn>
                <a:cxn ang="T13">
                  <a:pos x="T2" y="T3"/>
                </a:cxn>
                <a:cxn ang="T14">
                  <a:pos x="T4" y="T5"/>
                </a:cxn>
                <a:cxn ang="T15">
                  <a:pos x="T6" y="T7"/>
                </a:cxn>
                <a:cxn ang="T16">
                  <a:pos x="T8" y="T9"/>
                </a:cxn>
                <a:cxn ang="T17">
                  <a:pos x="T10" y="T11"/>
                </a:cxn>
              </a:cxnLst>
              <a:rect l="T18" t="T19" r="T20" b="T21"/>
              <a:pathLst>
                <a:path w="15" h="94">
                  <a:moveTo>
                    <a:pt x="7" y="93"/>
                  </a:moveTo>
                  <a:lnTo>
                    <a:pt x="14" y="93"/>
                  </a:lnTo>
                  <a:lnTo>
                    <a:pt x="14" y="0"/>
                  </a:lnTo>
                  <a:lnTo>
                    <a:pt x="0" y="0"/>
                  </a:lnTo>
                  <a:lnTo>
                    <a:pt x="0" y="93"/>
                  </a:lnTo>
                  <a:lnTo>
                    <a:pt x="7" y="93"/>
                  </a:lnTo>
                </a:path>
              </a:pathLst>
            </a:custGeom>
            <a:solidFill>
              <a:srgbClr val="000000"/>
            </a:solidFill>
            <a:ln w="9525" cap="rnd">
              <a:noFill/>
              <a:round/>
              <a:headEnd type="none" w="sm" len="sm"/>
              <a:tailEnd type="none" w="sm" len="sm"/>
            </a:ln>
          </p:spPr>
          <p:txBody>
            <a:bodyPr/>
            <a:lstStyle/>
            <a:p>
              <a:endParaRPr lang="en-US"/>
            </a:p>
          </p:txBody>
        </p:sp>
        <p:sp>
          <p:nvSpPr>
            <p:cNvPr id="3102" name="Freeform 167"/>
            <p:cNvSpPr>
              <a:spLocks/>
            </p:cNvSpPr>
            <p:nvPr/>
          </p:nvSpPr>
          <p:spPr bwMode="auto">
            <a:xfrm>
              <a:off x="2047" y="1430"/>
              <a:ext cx="15" cy="89"/>
            </a:xfrm>
            <a:custGeom>
              <a:avLst/>
              <a:gdLst>
                <a:gd name="T0" fmla="*/ 7 w 15"/>
                <a:gd name="T1" fmla="*/ 88 h 89"/>
                <a:gd name="T2" fmla="*/ 14 w 15"/>
                <a:gd name="T3" fmla="*/ 88 h 89"/>
                <a:gd name="T4" fmla="*/ 14 w 15"/>
                <a:gd name="T5" fmla="*/ 0 h 89"/>
                <a:gd name="T6" fmla="*/ 0 w 15"/>
                <a:gd name="T7" fmla="*/ 0 h 89"/>
                <a:gd name="T8" fmla="*/ 0 w 15"/>
                <a:gd name="T9" fmla="*/ 88 h 89"/>
                <a:gd name="T10" fmla="*/ 7 w 15"/>
                <a:gd name="T11" fmla="*/ 88 h 89"/>
                <a:gd name="T12" fmla="*/ 0 60000 65536"/>
                <a:gd name="T13" fmla="*/ 0 60000 65536"/>
                <a:gd name="T14" fmla="*/ 0 60000 65536"/>
                <a:gd name="T15" fmla="*/ 0 60000 65536"/>
                <a:gd name="T16" fmla="*/ 0 60000 65536"/>
                <a:gd name="T17" fmla="*/ 0 60000 65536"/>
                <a:gd name="T18" fmla="*/ 0 w 15"/>
                <a:gd name="T19" fmla="*/ 0 h 89"/>
                <a:gd name="T20" fmla="*/ 15 w 15"/>
                <a:gd name="T21" fmla="*/ 89 h 89"/>
              </a:gdLst>
              <a:ahLst/>
              <a:cxnLst>
                <a:cxn ang="T12">
                  <a:pos x="T0" y="T1"/>
                </a:cxn>
                <a:cxn ang="T13">
                  <a:pos x="T2" y="T3"/>
                </a:cxn>
                <a:cxn ang="T14">
                  <a:pos x="T4" y="T5"/>
                </a:cxn>
                <a:cxn ang="T15">
                  <a:pos x="T6" y="T7"/>
                </a:cxn>
                <a:cxn ang="T16">
                  <a:pos x="T8" y="T9"/>
                </a:cxn>
                <a:cxn ang="T17">
                  <a:pos x="T10" y="T11"/>
                </a:cxn>
              </a:cxnLst>
              <a:rect l="T18" t="T19" r="T20" b="T21"/>
              <a:pathLst>
                <a:path w="15" h="89">
                  <a:moveTo>
                    <a:pt x="7" y="88"/>
                  </a:moveTo>
                  <a:lnTo>
                    <a:pt x="14" y="88"/>
                  </a:lnTo>
                  <a:lnTo>
                    <a:pt x="14" y="0"/>
                  </a:lnTo>
                  <a:lnTo>
                    <a:pt x="0" y="0"/>
                  </a:lnTo>
                  <a:lnTo>
                    <a:pt x="0" y="88"/>
                  </a:lnTo>
                  <a:lnTo>
                    <a:pt x="7" y="88"/>
                  </a:lnTo>
                </a:path>
              </a:pathLst>
            </a:custGeom>
            <a:solidFill>
              <a:srgbClr val="000000"/>
            </a:solidFill>
            <a:ln w="9525" cap="rnd">
              <a:noFill/>
              <a:round/>
              <a:headEnd type="none" w="sm" len="sm"/>
              <a:tailEnd type="none" w="sm" len="sm"/>
            </a:ln>
          </p:spPr>
          <p:txBody>
            <a:bodyPr/>
            <a:lstStyle/>
            <a:p>
              <a:endParaRPr lang="en-US"/>
            </a:p>
          </p:txBody>
        </p:sp>
        <p:sp>
          <p:nvSpPr>
            <p:cNvPr id="3103" name="Freeform 168"/>
            <p:cNvSpPr>
              <a:spLocks/>
            </p:cNvSpPr>
            <p:nvPr/>
          </p:nvSpPr>
          <p:spPr bwMode="auto">
            <a:xfrm>
              <a:off x="2071" y="1427"/>
              <a:ext cx="15" cy="81"/>
            </a:xfrm>
            <a:custGeom>
              <a:avLst/>
              <a:gdLst>
                <a:gd name="T0" fmla="*/ 7 w 15"/>
                <a:gd name="T1" fmla="*/ 80 h 81"/>
                <a:gd name="T2" fmla="*/ 14 w 15"/>
                <a:gd name="T3" fmla="*/ 80 h 81"/>
                <a:gd name="T4" fmla="*/ 14 w 15"/>
                <a:gd name="T5" fmla="*/ 0 h 81"/>
                <a:gd name="T6" fmla="*/ 0 w 15"/>
                <a:gd name="T7" fmla="*/ 0 h 81"/>
                <a:gd name="T8" fmla="*/ 0 w 15"/>
                <a:gd name="T9" fmla="*/ 80 h 81"/>
                <a:gd name="T10" fmla="*/ 7 w 15"/>
                <a:gd name="T11" fmla="*/ 80 h 81"/>
                <a:gd name="T12" fmla="*/ 0 60000 65536"/>
                <a:gd name="T13" fmla="*/ 0 60000 65536"/>
                <a:gd name="T14" fmla="*/ 0 60000 65536"/>
                <a:gd name="T15" fmla="*/ 0 60000 65536"/>
                <a:gd name="T16" fmla="*/ 0 60000 65536"/>
                <a:gd name="T17" fmla="*/ 0 60000 65536"/>
                <a:gd name="T18" fmla="*/ 0 w 15"/>
                <a:gd name="T19" fmla="*/ 0 h 81"/>
                <a:gd name="T20" fmla="*/ 15 w 15"/>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5" h="81">
                  <a:moveTo>
                    <a:pt x="7" y="80"/>
                  </a:moveTo>
                  <a:lnTo>
                    <a:pt x="14" y="80"/>
                  </a:lnTo>
                  <a:lnTo>
                    <a:pt x="14" y="0"/>
                  </a:lnTo>
                  <a:lnTo>
                    <a:pt x="0" y="0"/>
                  </a:lnTo>
                  <a:lnTo>
                    <a:pt x="0" y="80"/>
                  </a:lnTo>
                  <a:lnTo>
                    <a:pt x="7" y="80"/>
                  </a:lnTo>
                </a:path>
              </a:pathLst>
            </a:custGeom>
            <a:solidFill>
              <a:srgbClr val="000000"/>
            </a:solidFill>
            <a:ln w="9525" cap="rnd">
              <a:noFill/>
              <a:round/>
              <a:headEnd type="none" w="sm" len="sm"/>
              <a:tailEnd type="none" w="sm" len="sm"/>
            </a:ln>
          </p:spPr>
          <p:txBody>
            <a:bodyPr/>
            <a:lstStyle/>
            <a:p>
              <a:endParaRPr lang="en-US"/>
            </a:p>
          </p:txBody>
        </p:sp>
        <p:sp>
          <p:nvSpPr>
            <p:cNvPr id="3104" name="Freeform 169"/>
            <p:cNvSpPr>
              <a:spLocks/>
            </p:cNvSpPr>
            <p:nvPr/>
          </p:nvSpPr>
          <p:spPr bwMode="auto">
            <a:xfrm>
              <a:off x="2095" y="1424"/>
              <a:ext cx="16" cy="76"/>
            </a:xfrm>
            <a:custGeom>
              <a:avLst/>
              <a:gdLst>
                <a:gd name="T0" fmla="*/ 7 w 16"/>
                <a:gd name="T1" fmla="*/ 75 h 76"/>
                <a:gd name="T2" fmla="*/ 15 w 16"/>
                <a:gd name="T3" fmla="*/ 75 h 76"/>
                <a:gd name="T4" fmla="*/ 15 w 16"/>
                <a:gd name="T5" fmla="*/ 0 h 76"/>
                <a:gd name="T6" fmla="*/ 0 w 16"/>
                <a:gd name="T7" fmla="*/ 0 h 76"/>
                <a:gd name="T8" fmla="*/ 0 w 16"/>
                <a:gd name="T9" fmla="*/ 75 h 76"/>
                <a:gd name="T10" fmla="*/ 7 w 16"/>
                <a:gd name="T11" fmla="*/ 75 h 76"/>
                <a:gd name="T12" fmla="*/ 0 60000 65536"/>
                <a:gd name="T13" fmla="*/ 0 60000 65536"/>
                <a:gd name="T14" fmla="*/ 0 60000 65536"/>
                <a:gd name="T15" fmla="*/ 0 60000 65536"/>
                <a:gd name="T16" fmla="*/ 0 60000 65536"/>
                <a:gd name="T17" fmla="*/ 0 60000 65536"/>
                <a:gd name="T18" fmla="*/ 0 w 16"/>
                <a:gd name="T19" fmla="*/ 0 h 76"/>
                <a:gd name="T20" fmla="*/ 16 w 16"/>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16" h="76">
                  <a:moveTo>
                    <a:pt x="7" y="75"/>
                  </a:moveTo>
                  <a:lnTo>
                    <a:pt x="15" y="75"/>
                  </a:lnTo>
                  <a:lnTo>
                    <a:pt x="15" y="0"/>
                  </a:lnTo>
                  <a:lnTo>
                    <a:pt x="0" y="0"/>
                  </a:lnTo>
                  <a:lnTo>
                    <a:pt x="0" y="75"/>
                  </a:lnTo>
                  <a:lnTo>
                    <a:pt x="7" y="75"/>
                  </a:lnTo>
                </a:path>
              </a:pathLst>
            </a:custGeom>
            <a:solidFill>
              <a:srgbClr val="000000"/>
            </a:solidFill>
            <a:ln w="9525" cap="rnd">
              <a:noFill/>
              <a:round/>
              <a:headEnd type="none" w="sm" len="sm"/>
              <a:tailEnd type="none" w="sm" len="sm"/>
            </a:ln>
          </p:spPr>
          <p:txBody>
            <a:bodyPr/>
            <a:lstStyle/>
            <a:p>
              <a:endParaRPr lang="en-US"/>
            </a:p>
          </p:txBody>
        </p:sp>
        <p:sp>
          <p:nvSpPr>
            <p:cNvPr id="3105" name="Freeform 170"/>
            <p:cNvSpPr>
              <a:spLocks/>
            </p:cNvSpPr>
            <p:nvPr/>
          </p:nvSpPr>
          <p:spPr bwMode="auto">
            <a:xfrm>
              <a:off x="2116" y="1418"/>
              <a:ext cx="16" cy="75"/>
            </a:xfrm>
            <a:custGeom>
              <a:avLst/>
              <a:gdLst>
                <a:gd name="T0" fmla="*/ 7 w 16"/>
                <a:gd name="T1" fmla="*/ 74 h 75"/>
                <a:gd name="T2" fmla="*/ 15 w 16"/>
                <a:gd name="T3" fmla="*/ 74 h 75"/>
                <a:gd name="T4" fmla="*/ 15 w 16"/>
                <a:gd name="T5" fmla="*/ 0 h 75"/>
                <a:gd name="T6" fmla="*/ 0 w 16"/>
                <a:gd name="T7" fmla="*/ 0 h 75"/>
                <a:gd name="T8" fmla="*/ 0 w 16"/>
                <a:gd name="T9" fmla="*/ 74 h 75"/>
                <a:gd name="T10" fmla="*/ 7 w 16"/>
                <a:gd name="T11" fmla="*/ 74 h 75"/>
                <a:gd name="T12" fmla="*/ 0 60000 65536"/>
                <a:gd name="T13" fmla="*/ 0 60000 65536"/>
                <a:gd name="T14" fmla="*/ 0 60000 65536"/>
                <a:gd name="T15" fmla="*/ 0 60000 65536"/>
                <a:gd name="T16" fmla="*/ 0 60000 65536"/>
                <a:gd name="T17" fmla="*/ 0 60000 65536"/>
                <a:gd name="T18" fmla="*/ 0 w 16"/>
                <a:gd name="T19" fmla="*/ 0 h 75"/>
                <a:gd name="T20" fmla="*/ 16 w 16"/>
                <a:gd name="T21" fmla="*/ 75 h 75"/>
              </a:gdLst>
              <a:ahLst/>
              <a:cxnLst>
                <a:cxn ang="T12">
                  <a:pos x="T0" y="T1"/>
                </a:cxn>
                <a:cxn ang="T13">
                  <a:pos x="T2" y="T3"/>
                </a:cxn>
                <a:cxn ang="T14">
                  <a:pos x="T4" y="T5"/>
                </a:cxn>
                <a:cxn ang="T15">
                  <a:pos x="T6" y="T7"/>
                </a:cxn>
                <a:cxn ang="T16">
                  <a:pos x="T8" y="T9"/>
                </a:cxn>
                <a:cxn ang="T17">
                  <a:pos x="T10" y="T11"/>
                </a:cxn>
              </a:cxnLst>
              <a:rect l="T18" t="T19" r="T20" b="T21"/>
              <a:pathLst>
                <a:path w="16" h="75">
                  <a:moveTo>
                    <a:pt x="7" y="74"/>
                  </a:moveTo>
                  <a:lnTo>
                    <a:pt x="15" y="74"/>
                  </a:lnTo>
                  <a:lnTo>
                    <a:pt x="15" y="0"/>
                  </a:lnTo>
                  <a:lnTo>
                    <a:pt x="0" y="0"/>
                  </a:lnTo>
                  <a:lnTo>
                    <a:pt x="0" y="74"/>
                  </a:lnTo>
                  <a:lnTo>
                    <a:pt x="7" y="74"/>
                  </a:lnTo>
                </a:path>
              </a:pathLst>
            </a:custGeom>
            <a:solidFill>
              <a:srgbClr val="000000"/>
            </a:solidFill>
            <a:ln w="9525" cap="rnd">
              <a:noFill/>
              <a:round/>
              <a:headEnd type="none" w="sm" len="sm"/>
              <a:tailEnd type="none" w="sm" len="sm"/>
            </a:ln>
          </p:spPr>
          <p:txBody>
            <a:bodyPr/>
            <a:lstStyle/>
            <a:p>
              <a:endParaRPr lang="en-US"/>
            </a:p>
          </p:txBody>
        </p:sp>
        <p:sp>
          <p:nvSpPr>
            <p:cNvPr id="3106" name="Freeform 171"/>
            <p:cNvSpPr>
              <a:spLocks/>
            </p:cNvSpPr>
            <p:nvPr/>
          </p:nvSpPr>
          <p:spPr bwMode="auto">
            <a:xfrm>
              <a:off x="2137" y="1414"/>
              <a:ext cx="15" cy="70"/>
            </a:xfrm>
            <a:custGeom>
              <a:avLst/>
              <a:gdLst>
                <a:gd name="T0" fmla="*/ 7 w 15"/>
                <a:gd name="T1" fmla="*/ 69 h 70"/>
                <a:gd name="T2" fmla="*/ 14 w 15"/>
                <a:gd name="T3" fmla="*/ 69 h 70"/>
                <a:gd name="T4" fmla="*/ 14 w 15"/>
                <a:gd name="T5" fmla="*/ 0 h 70"/>
                <a:gd name="T6" fmla="*/ 0 w 15"/>
                <a:gd name="T7" fmla="*/ 0 h 70"/>
                <a:gd name="T8" fmla="*/ 0 w 15"/>
                <a:gd name="T9" fmla="*/ 69 h 70"/>
                <a:gd name="T10" fmla="*/ 7 w 15"/>
                <a:gd name="T11" fmla="*/ 69 h 70"/>
                <a:gd name="T12" fmla="*/ 0 60000 65536"/>
                <a:gd name="T13" fmla="*/ 0 60000 65536"/>
                <a:gd name="T14" fmla="*/ 0 60000 65536"/>
                <a:gd name="T15" fmla="*/ 0 60000 65536"/>
                <a:gd name="T16" fmla="*/ 0 60000 65536"/>
                <a:gd name="T17" fmla="*/ 0 60000 65536"/>
                <a:gd name="T18" fmla="*/ 0 w 15"/>
                <a:gd name="T19" fmla="*/ 0 h 70"/>
                <a:gd name="T20" fmla="*/ 15 w 15"/>
                <a:gd name="T21" fmla="*/ 70 h 70"/>
              </a:gdLst>
              <a:ahLst/>
              <a:cxnLst>
                <a:cxn ang="T12">
                  <a:pos x="T0" y="T1"/>
                </a:cxn>
                <a:cxn ang="T13">
                  <a:pos x="T2" y="T3"/>
                </a:cxn>
                <a:cxn ang="T14">
                  <a:pos x="T4" y="T5"/>
                </a:cxn>
                <a:cxn ang="T15">
                  <a:pos x="T6" y="T7"/>
                </a:cxn>
                <a:cxn ang="T16">
                  <a:pos x="T8" y="T9"/>
                </a:cxn>
                <a:cxn ang="T17">
                  <a:pos x="T10" y="T11"/>
                </a:cxn>
              </a:cxnLst>
              <a:rect l="T18" t="T19" r="T20" b="T21"/>
              <a:pathLst>
                <a:path w="15" h="70">
                  <a:moveTo>
                    <a:pt x="7" y="69"/>
                  </a:moveTo>
                  <a:lnTo>
                    <a:pt x="14" y="69"/>
                  </a:lnTo>
                  <a:lnTo>
                    <a:pt x="14" y="0"/>
                  </a:lnTo>
                  <a:lnTo>
                    <a:pt x="0" y="0"/>
                  </a:lnTo>
                  <a:lnTo>
                    <a:pt x="0" y="69"/>
                  </a:lnTo>
                  <a:lnTo>
                    <a:pt x="7" y="69"/>
                  </a:lnTo>
                </a:path>
              </a:pathLst>
            </a:custGeom>
            <a:solidFill>
              <a:srgbClr val="000000"/>
            </a:solidFill>
            <a:ln w="9525" cap="rnd">
              <a:noFill/>
              <a:round/>
              <a:headEnd type="none" w="sm" len="sm"/>
              <a:tailEnd type="none" w="sm" len="sm"/>
            </a:ln>
          </p:spPr>
          <p:txBody>
            <a:bodyPr/>
            <a:lstStyle/>
            <a:p>
              <a:endParaRPr lang="en-US"/>
            </a:p>
          </p:txBody>
        </p:sp>
        <p:sp>
          <p:nvSpPr>
            <p:cNvPr id="3107" name="Freeform 172"/>
            <p:cNvSpPr>
              <a:spLocks/>
            </p:cNvSpPr>
            <p:nvPr/>
          </p:nvSpPr>
          <p:spPr bwMode="auto">
            <a:xfrm>
              <a:off x="2158" y="1410"/>
              <a:ext cx="16" cy="67"/>
            </a:xfrm>
            <a:custGeom>
              <a:avLst/>
              <a:gdLst>
                <a:gd name="T0" fmla="*/ 7 w 16"/>
                <a:gd name="T1" fmla="*/ 66 h 67"/>
                <a:gd name="T2" fmla="*/ 15 w 16"/>
                <a:gd name="T3" fmla="*/ 66 h 67"/>
                <a:gd name="T4" fmla="*/ 15 w 16"/>
                <a:gd name="T5" fmla="*/ 0 h 67"/>
                <a:gd name="T6" fmla="*/ 0 w 16"/>
                <a:gd name="T7" fmla="*/ 0 h 67"/>
                <a:gd name="T8" fmla="*/ 0 w 16"/>
                <a:gd name="T9" fmla="*/ 66 h 67"/>
                <a:gd name="T10" fmla="*/ 7 w 16"/>
                <a:gd name="T11" fmla="*/ 66 h 67"/>
                <a:gd name="T12" fmla="*/ 0 60000 65536"/>
                <a:gd name="T13" fmla="*/ 0 60000 65536"/>
                <a:gd name="T14" fmla="*/ 0 60000 65536"/>
                <a:gd name="T15" fmla="*/ 0 60000 65536"/>
                <a:gd name="T16" fmla="*/ 0 60000 65536"/>
                <a:gd name="T17" fmla="*/ 0 60000 65536"/>
                <a:gd name="T18" fmla="*/ 0 w 16"/>
                <a:gd name="T19" fmla="*/ 0 h 67"/>
                <a:gd name="T20" fmla="*/ 16 w 16"/>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16" h="67">
                  <a:moveTo>
                    <a:pt x="7" y="66"/>
                  </a:moveTo>
                  <a:lnTo>
                    <a:pt x="15" y="66"/>
                  </a:lnTo>
                  <a:lnTo>
                    <a:pt x="15" y="0"/>
                  </a:lnTo>
                  <a:lnTo>
                    <a:pt x="0" y="0"/>
                  </a:lnTo>
                  <a:lnTo>
                    <a:pt x="0" y="66"/>
                  </a:lnTo>
                  <a:lnTo>
                    <a:pt x="7" y="66"/>
                  </a:lnTo>
                </a:path>
              </a:pathLst>
            </a:custGeom>
            <a:solidFill>
              <a:srgbClr val="000000"/>
            </a:solidFill>
            <a:ln w="9525" cap="rnd">
              <a:noFill/>
              <a:round/>
              <a:headEnd type="none" w="sm" len="sm"/>
              <a:tailEnd type="none" w="sm" len="sm"/>
            </a:ln>
          </p:spPr>
          <p:txBody>
            <a:bodyPr/>
            <a:lstStyle/>
            <a:p>
              <a:endParaRPr lang="en-US"/>
            </a:p>
          </p:txBody>
        </p:sp>
        <p:sp>
          <p:nvSpPr>
            <p:cNvPr id="3108" name="Freeform 173"/>
            <p:cNvSpPr>
              <a:spLocks/>
            </p:cNvSpPr>
            <p:nvPr/>
          </p:nvSpPr>
          <p:spPr bwMode="auto">
            <a:xfrm>
              <a:off x="2177" y="1407"/>
              <a:ext cx="16" cy="60"/>
            </a:xfrm>
            <a:custGeom>
              <a:avLst/>
              <a:gdLst>
                <a:gd name="T0" fmla="*/ 7 w 16"/>
                <a:gd name="T1" fmla="*/ 59 h 60"/>
                <a:gd name="T2" fmla="*/ 15 w 16"/>
                <a:gd name="T3" fmla="*/ 59 h 60"/>
                <a:gd name="T4" fmla="*/ 15 w 16"/>
                <a:gd name="T5" fmla="*/ 0 h 60"/>
                <a:gd name="T6" fmla="*/ 0 w 16"/>
                <a:gd name="T7" fmla="*/ 0 h 60"/>
                <a:gd name="T8" fmla="*/ 0 w 16"/>
                <a:gd name="T9" fmla="*/ 59 h 60"/>
                <a:gd name="T10" fmla="*/ 7 w 16"/>
                <a:gd name="T11" fmla="*/ 59 h 60"/>
                <a:gd name="T12" fmla="*/ 0 60000 65536"/>
                <a:gd name="T13" fmla="*/ 0 60000 65536"/>
                <a:gd name="T14" fmla="*/ 0 60000 65536"/>
                <a:gd name="T15" fmla="*/ 0 60000 65536"/>
                <a:gd name="T16" fmla="*/ 0 60000 65536"/>
                <a:gd name="T17" fmla="*/ 0 60000 65536"/>
                <a:gd name="T18" fmla="*/ 0 w 16"/>
                <a:gd name="T19" fmla="*/ 0 h 60"/>
                <a:gd name="T20" fmla="*/ 16 w 16"/>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16" h="60">
                  <a:moveTo>
                    <a:pt x="7" y="59"/>
                  </a:moveTo>
                  <a:lnTo>
                    <a:pt x="15" y="59"/>
                  </a:lnTo>
                  <a:lnTo>
                    <a:pt x="15" y="0"/>
                  </a:lnTo>
                  <a:lnTo>
                    <a:pt x="0" y="0"/>
                  </a:lnTo>
                  <a:lnTo>
                    <a:pt x="0" y="59"/>
                  </a:lnTo>
                  <a:lnTo>
                    <a:pt x="7" y="59"/>
                  </a:lnTo>
                </a:path>
              </a:pathLst>
            </a:custGeom>
            <a:solidFill>
              <a:srgbClr val="000000"/>
            </a:solidFill>
            <a:ln w="9525" cap="rnd">
              <a:noFill/>
              <a:round/>
              <a:headEnd type="none" w="sm" len="sm"/>
              <a:tailEnd type="none" w="sm" len="sm"/>
            </a:ln>
          </p:spPr>
          <p:txBody>
            <a:bodyPr/>
            <a:lstStyle/>
            <a:p>
              <a:endParaRPr lang="en-US"/>
            </a:p>
          </p:txBody>
        </p:sp>
        <p:sp>
          <p:nvSpPr>
            <p:cNvPr id="3109" name="Freeform 174"/>
            <p:cNvSpPr>
              <a:spLocks/>
            </p:cNvSpPr>
            <p:nvPr/>
          </p:nvSpPr>
          <p:spPr bwMode="auto">
            <a:xfrm>
              <a:off x="2195" y="1404"/>
              <a:ext cx="15" cy="56"/>
            </a:xfrm>
            <a:custGeom>
              <a:avLst/>
              <a:gdLst>
                <a:gd name="T0" fmla="*/ 7 w 15"/>
                <a:gd name="T1" fmla="*/ 55 h 56"/>
                <a:gd name="T2" fmla="*/ 14 w 15"/>
                <a:gd name="T3" fmla="*/ 55 h 56"/>
                <a:gd name="T4" fmla="*/ 14 w 15"/>
                <a:gd name="T5" fmla="*/ 0 h 56"/>
                <a:gd name="T6" fmla="*/ 0 w 15"/>
                <a:gd name="T7" fmla="*/ 0 h 56"/>
                <a:gd name="T8" fmla="*/ 0 w 15"/>
                <a:gd name="T9" fmla="*/ 55 h 56"/>
                <a:gd name="T10" fmla="*/ 7 w 15"/>
                <a:gd name="T11" fmla="*/ 55 h 56"/>
                <a:gd name="T12" fmla="*/ 0 60000 65536"/>
                <a:gd name="T13" fmla="*/ 0 60000 65536"/>
                <a:gd name="T14" fmla="*/ 0 60000 65536"/>
                <a:gd name="T15" fmla="*/ 0 60000 65536"/>
                <a:gd name="T16" fmla="*/ 0 60000 65536"/>
                <a:gd name="T17" fmla="*/ 0 60000 65536"/>
                <a:gd name="T18" fmla="*/ 0 w 15"/>
                <a:gd name="T19" fmla="*/ 0 h 56"/>
                <a:gd name="T20" fmla="*/ 15 w 15"/>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15" h="56">
                  <a:moveTo>
                    <a:pt x="7" y="55"/>
                  </a:moveTo>
                  <a:lnTo>
                    <a:pt x="14" y="55"/>
                  </a:lnTo>
                  <a:lnTo>
                    <a:pt x="14" y="0"/>
                  </a:lnTo>
                  <a:lnTo>
                    <a:pt x="0" y="0"/>
                  </a:lnTo>
                  <a:lnTo>
                    <a:pt x="0" y="55"/>
                  </a:lnTo>
                  <a:lnTo>
                    <a:pt x="7" y="55"/>
                  </a:lnTo>
                </a:path>
              </a:pathLst>
            </a:custGeom>
            <a:solidFill>
              <a:srgbClr val="000000"/>
            </a:solidFill>
            <a:ln w="9525" cap="rnd">
              <a:noFill/>
              <a:round/>
              <a:headEnd type="none" w="sm" len="sm"/>
              <a:tailEnd type="none" w="sm" len="sm"/>
            </a:ln>
          </p:spPr>
          <p:txBody>
            <a:bodyPr/>
            <a:lstStyle/>
            <a:p>
              <a:endParaRPr lang="en-US"/>
            </a:p>
          </p:txBody>
        </p:sp>
        <p:sp>
          <p:nvSpPr>
            <p:cNvPr id="3110" name="Freeform 175"/>
            <p:cNvSpPr>
              <a:spLocks/>
            </p:cNvSpPr>
            <p:nvPr/>
          </p:nvSpPr>
          <p:spPr bwMode="auto">
            <a:xfrm>
              <a:off x="2213" y="1400"/>
              <a:ext cx="14" cy="54"/>
            </a:xfrm>
            <a:custGeom>
              <a:avLst/>
              <a:gdLst>
                <a:gd name="T0" fmla="*/ 6 w 14"/>
                <a:gd name="T1" fmla="*/ 53 h 54"/>
                <a:gd name="T2" fmla="*/ 13 w 14"/>
                <a:gd name="T3" fmla="*/ 53 h 54"/>
                <a:gd name="T4" fmla="*/ 13 w 14"/>
                <a:gd name="T5" fmla="*/ 0 h 54"/>
                <a:gd name="T6" fmla="*/ 0 w 14"/>
                <a:gd name="T7" fmla="*/ 0 h 54"/>
                <a:gd name="T8" fmla="*/ 0 w 14"/>
                <a:gd name="T9" fmla="*/ 53 h 54"/>
                <a:gd name="T10" fmla="*/ 6 w 14"/>
                <a:gd name="T11" fmla="*/ 53 h 54"/>
                <a:gd name="T12" fmla="*/ 0 60000 65536"/>
                <a:gd name="T13" fmla="*/ 0 60000 65536"/>
                <a:gd name="T14" fmla="*/ 0 60000 65536"/>
                <a:gd name="T15" fmla="*/ 0 60000 65536"/>
                <a:gd name="T16" fmla="*/ 0 60000 65536"/>
                <a:gd name="T17" fmla="*/ 0 60000 65536"/>
                <a:gd name="T18" fmla="*/ 0 w 14"/>
                <a:gd name="T19" fmla="*/ 0 h 54"/>
                <a:gd name="T20" fmla="*/ 14 w 14"/>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14" h="54">
                  <a:moveTo>
                    <a:pt x="6" y="53"/>
                  </a:moveTo>
                  <a:lnTo>
                    <a:pt x="13" y="53"/>
                  </a:lnTo>
                  <a:lnTo>
                    <a:pt x="13" y="0"/>
                  </a:lnTo>
                  <a:lnTo>
                    <a:pt x="0" y="0"/>
                  </a:lnTo>
                  <a:lnTo>
                    <a:pt x="0" y="53"/>
                  </a:lnTo>
                  <a:lnTo>
                    <a:pt x="6" y="53"/>
                  </a:lnTo>
                </a:path>
              </a:pathLst>
            </a:custGeom>
            <a:solidFill>
              <a:srgbClr val="000000"/>
            </a:solidFill>
            <a:ln w="9525" cap="rnd">
              <a:noFill/>
              <a:round/>
              <a:headEnd type="none" w="sm" len="sm"/>
              <a:tailEnd type="none" w="sm" len="sm"/>
            </a:ln>
          </p:spPr>
          <p:txBody>
            <a:bodyPr/>
            <a:lstStyle/>
            <a:p>
              <a:endParaRPr lang="en-US"/>
            </a:p>
          </p:txBody>
        </p:sp>
        <p:sp>
          <p:nvSpPr>
            <p:cNvPr id="3111" name="Freeform 176"/>
            <p:cNvSpPr>
              <a:spLocks/>
            </p:cNvSpPr>
            <p:nvPr/>
          </p:nvSpPr>
          <p:spPr bwMode="auto">
            <a:xfrm>
              <a:off x="2228" y="1398"/>
              <a:ext cx="15" cy="49"/>
            </a:xfrm>
            <a:custGeom>
              <a:avLst/>
              <a:gdLst>
                <a:gd name="T0" fmla="*/ 7 w 15"/>
                <a:gd name="T1" fmla="*/ 48 h 49"/>
                <a:gd name="T2" fmla="*/ 14 w 15"/>
                <a:gd name="T3" fmla="*/ 48 h 49"/>
                <a:gd name="T4" fmla="*/ 14 w 15"/>
                <a:gd name="T5" fmla="*/ 0 h 49"/>
                <a:gd name="T6" fmla="*/ 0 w 15"/>
                <a:gd name="T7" fmla="*/ 0 h 49"/>
                <a:gd name="T8" fmla="*/ 0 w 15"/>
                <a:gd name="T9" fmla="*/ 48 h 49"/>
                <a:gd name="T10" fmla="*/ 7 w 15"/>
                <a:gd name="T11" fmla="*/ 48 h 49"/>
                <a:gd name="T12" fmla="*/ 0 60000 65536"/>
                <a:gd name="T13" fmla="*/ 0 60000 65536"/>
                <a:gd name="T14" fmla="*/ 0 60000 65536"/>
                <a:gd name="T15" fmla="*/ 0 60000 65536"/>
                <a:gd name="T16" fmla="*/ 0 60000 65536"/>
                <a:gd name="T17" fmla="*/ 0 60000 65536"/>
                <a:gd name="T18" fmla="*/ 0 w 15"/>
                <a:gd name="T19" fmla="*/ 0 h 49"/>
                <a:gd name="T20" fmla="*/ 15 w 15"/>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15" h="49">
                  <a:moveTo>
                    <a:pt x="7" y="48"/>
                  </a:moveTo>
                  <a:lnTo>
                    <a:pt x="14" y="48"/>
                  </a:lnTo>
                  <a:lnTo>
                    <a:pt x="14" y="0"/>
                  </a:lnTo>
                  <a:lnTo>
                    <a:pt x="0" y="0"/>
                  </a:lnTo>
                  <a:lnTo>
                    <a:pt x="0" y="48"/>
                  </a:lnTo>
                  <a:lnTo>
                    <a:pt x="7" y="48"/>
                  </a:lnTo>
                </a:path>
              </a:pathLst>
            </a:custGeom>
            <a:solidFill>
              <a:srgbClr val="000000"/>
            </a:solidFill>
            <a:ln w="9525" cap="rnd">
              <a:noFill/>
              <a:round/>
              <a:headEnd type="none" w="sm" len="sm"/>
              <a:tailEnd type="none" w="sm" len="sm"/>
            </a:ln>
          </p:spPr>
          <p:txBody>
            <a:bodyPr/>
            <a:lstStyle/>
            <a:p>
              <a:endParaRPr lang="en-US"/>
            </a:p>
          </p:txBody>
        </p:sp>
        <p:sp>
          <p:nvSpPr>
            <p:cNvPr id="3112" name="Freeform 177"/>
            <p:cNvSpPr>
              <a:spLocks/>
            </p:cNvSpPr>
            <p:nvPr/>
          </p:nvSpPr>
          <p:spPr bwMode="auto">
            <a:xfrm>
              <a:off x="2243" y="1393"/>
              <a:ext cx="15" cy="50"/>
            </a:xfrm>
            <a:custGeom>
              <a:avLst/>
              <a:gdLst>
                <a:gd name="T0" fmla="*/ 7 w 15"/>
                <a:gd name="T1" fmla="*/ 49 h 50"/>
                <a:gd name="T2" fmla="*/ 14 w 15"/>
                <a:gd name="T3" fmla="*/ 49 h 50"/>
                <a:gd name="T4" fmla="*/ 14 w 15"/>
                <a:gd name="T5" fmla="*/ 0 h 50"/>
                <a:gd name="T6" fmla="*/ 0 w 15"/>
                <a:gd name="T7" fmla="*/ 0 h 50"/>
                <a:gd name="T8" fmla="*/ 0 w 15"/>
                <a:gd name="T9" fmla="*/ 49 h 50"/>
                <a:gd name="T10" fmla="*/ 7 w 15"/>
                <a:gd name="T11" fmla="*/ 49 h 50"/>
                <a:gd name="T12" fmla="*/ 0 60000 65536"/>
                <a:gd name="T13" fmla="*/ 0 60000 65536"/>
                <a:gd name="T14" fmla="*/ 0 60000 65536"/>
                <a:gd name="T15" fmla="*/ 0 60000 65536"/>
                <a:gd name="T16" fmla="*/ 0 60000 65536"/>
                <a:gd name="T17" fmla="*/ 0 60000 65536"/>
                <a:gd name="T18" fmla="*/ 0 w 15"/>
                <a:gd name="T19" fmla="*/ 0 h 50"/>
                <a:gd name="T20" fmla="*/ 15 w 15"/>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15" h="50">
                  <a:moveTo>
                    <a:pt x="7" y="49"/>
                  </a:moveTo>
                  <a:lnTo>
                    <a:pt x="14" y="49"/>
                  </a:lnTo>
                  <a:lnTo>
                    <a:pt x="14" y="0"/>
                  </a:lnTo>
                  <a:lnTo>
                    <a:pt x="0" y="0"/>
                  </a:lnTo>
                  <a:lnTo>
                    <a:pt x="0" y="49"/>
                  </a:lnTo>
                  <a:lnTo>
                    <a:pt x="7" y="49"/>
                  </a:lnTo>
                </a:path>
              </a:pathLst>
            </a:custGeom>
            <a:solidFill>
              <a:srgbClr val="000000"/>
            </a:solidFill>
            <a:ln w="9525" cap="rnd">
              <a:noFill/>
              <a:round/>
              <a:headEnd type="none" w="sm" len="sm"/>
              <a:tailEnd type="none" w="sm" len="sm"/>
            </a:ln>
          </p:spPr>
          <p:txBody>
            <a:bodyPr/>
            <a:lstStyle/>
            <a:p>
              <a:endParaRPr lang="en-US"/>
            </a:p>
          </p:txBody>
        </p:sp>
        <p:sp>
          <p:nvSpPr>
            <p:cNvPr id="3113" name="Freeform 178"/>
            <p:cNvSpPr>
              <a:spLocks/>
            </p:cNvSpPr>
            <p:nvPr/>
          </p:nvSpPr>
          <p:spPr bwMode="auto">
            <a:xfrm>
              <a:off x="2259" y="1389"/>
              <a:ext cx="16" cy="47"/>
            </a:xfrm>
            <a:custGeom>
              <a:avLst/>
              <a:gdLst>
                <a:gd name="T0" fmla="*/ 7 w 16"/>
                <a:gd name="T1" fmla="*/ 46 h 47"/>
                <a:gd name="T2" fmla="*/ 15 w 16"/>
                <a:gd name="T3" fmla="*/ 46 h 47"/>
                <a:gd name="T4" fmla="*/ 15 w 16"/>
                <a:gd name="T5" fmla="*/ 0 h 47"/>
                <a:gd name="T6" fmla="*/ 0 w 16"/>
                <a:gd name="T7" fmla="*/ 0 h 47"/>
                <a:gd name="T8" fmla="*/ 0 w 16"/>
                <a:gd name="T9" fmla="*/ 46 h 47"/>
                <a:gd name="T10" fmla="*/ 7 w 16"/>
                <a:gd name="T11" fmla="*/ 46 h 47"/>
                <a:gd name="T12" fmla="*/ 0 60000 65536"/>
                <a:gd name="T13" fmla="*/ 0 60000 65536"/>
                <a:gd name="T14" fmla="*/ 0 60000 65536"/>
                <a:gd name="T15" fmla="*/ 0 60000 65536"/>
                <a:gd name="T16" fmla="*/ 0 60000 65536"/>
                <a:gd name="T17" fmla="*/ 0 60000 65536"/>
                <a:gd name="T18" fmla="*/ 0 w 16"/>
                <a:gd name="T19" fmla="*/ 0 h 47"/>
                <a:gd name="T20" fmla="*/ 16 w 16"/>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16" h="47">
                  <a:moveTo>
                    <a:pt x="7" y="46"/>
                  </a:moveTo>
                  <a:lnTo>
                    <a:pt x="15" y="46"/>
                  </a:lnTo>
                  <a:lnTo>
                    <a:pt x="15" y="0"/>
                  </a:lnTo>
                  <a:lnTo>
                    <a:pt x="0" y="0"/>
                  </a:lnTo>
                  <a:lnTo>
                    <a:pt x="0" y="46"/>
                  </a:lnTo>
                  <a:lnTo>
                    <a:pt x="7" y="46"/>
                  </a:lnTo>
                </a:path>
              </a:pathLst>
            </a:custGeom>
            <a:solidFill>
              <a:srgbClr val="000000"/>
            </a:solidFill>
            <a:ln w="9525" cap="rnd">
              <a:noFill/>
              <a:round/>
              <a:headEnd type="none" w="sm" len="sm"/>
              <a:tailEnd type="none" w="sm" len="sm"/>
            </a:ln>
          </p:spPr>
          <p:txBody>
            <a:bodyPr/>
            <a:lstStyle/>
            <a:p>
              <a:endParaRPr lang="en-US"/>
            </a:p>
          </p:txBody>
        </p:sp>
        <p:sp>
          <p:nvSpPr>
            <p:cNvPr id="3114" name="Freeform 179"/>
            <p:cNvSpPr>
              <a:spLocks/>
            </p:cNvSpPr>
            <p:nvPr/>
          </p:nvSpPr>
          <p:spPr bwMode="auto">
            <a:xfrm>
              <a:off x="2275" y="1385"/>
              <a:ext cx="14" cy="46"/>
            </a:xfrm>
            <a:custGeom>
              <a:avLst/>
              <a:gdLst>
                <a:gd name="T0" fmla="*/ 7 w 14"/>
                <a:gd name="T1" fmla="*/ 45 h 46"/>
                <a:gd name="T2" fmla="*/ 13 w 14"/>
                <a:gd name="T3" fmla="*/ 45 h 46"/>
                <a:gd name="T4" fmla="*/ 13 w 14"/>
                <a:gd name="T5" fmla="*/ 0 h 46"/>
                <a:gd name="T6" fmla="*/ 0 w 14"/>
                <a:gd name="T7" fmla="*/ 0 h 46"/>
                <a:gd name="T8" fmla="*/ 0 w 14"/>
                <a:gd name="T9" fmla="*/ 45 h 46"/>
                <a:gd name="T10" fmla="*/ 7 w 14"/>
                <a:gd name="T11" fmla="*/ 45 h 46"/>
                <a:gd name="T12" fmla="*/ 0 60000 65536"/>
                <a:gd name="T13" fmla="*/ 0 60000 65536"/>
                <a:gd name="T14" fmla="*/ 0 60000 65536"/>
                <a:gd name="T15" fmla="*/ 0 60000 65536"/>
                <a:gd name="T16" fmla="*/ 0 60000 65536"/>
                <a:gd name="T17" fmla="*/ 0 60000 65536"/>
                <a:gd name="T18" fmla="*/ 0 w 14"/>
                <a:gd name="T19" fmla="*/ 0 h 46"/>
                <a:gd name="T20" fmla="*/ 14 w 14"/>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14" h="46">
                  <a:moveTo>
                    <a:pt x="7" y="45"/>
                  </a:moveTo>
                  <a:lnTo>
                    <a:pt x="13" y="45"/>
                  </a:lnTo>
                  <a:lnTo>
                    <a:pt x="13" y="0"/>
                  </a:lnTo>
                  <a:lnTo>
                    <a:pt x="0" y="0"/>
                  </a:lnTo>
                  <a:lnTo>
                    <a:pt x="0" y="45"/>
                  </a:lnTo>
                  <a:lnTo>
                    <a:pt x="7" y="45"/>
                  </a:lnTo>
                </a:path>
              </a:pathLst>
            </a:custGeom>
            <a:solidFill>
              <a:srgbClr val="000000"/>
            </a:solidFill>
            <a:ln w="9525" cap="rnd">
              <a:noFill/>
              <a:round/>
              <a:headEnd type="none" w="sm" len="sm"/>
              <a:tailEnd type="none" w="sm" len="sm"/>
            </a:ln>
          </p:spPr>
          <p:txBody>
            <a:bodyPr/>
            <a:lstStyle/>
            <a:p>
              <a:endParaRPr lang="en-US"/>
            </a:p>
          </p:txBody>
        </p:sp>
        <p:sp>
          <p:nvSpPr>
            <p:cNvPr id="3115" name="Freeform 180"/>
            <p:cNvSpPr>
              <a:spLocks/>
            </p:cNvSpPr>
            <p:nvPr/>
          </p:nvSpPr>
          <p:spPr bwMode="auto">
            <a:xfrm>
              <a:off x="2288" y="1382"/>
              <a:ext cx="16" cy="44"/>
            </a:xfrm>
            <a:custGeom>
              <a:avLst/>
              <a:gdLst>
                <a:gd name="T0" fmla="*/ 7 w 16"/>
                <a:gd name="T1" fmla="*/ 43 h 44"/>
                <a:gd name="T2" fmla="*/ 15 w 16"/>
                <a:gd name="T3" fmla="*/ 43 h 44"/>
                <a:gd name="T4" fmla="*/ 15 w 16"/>
                <a:gd name="T5" fmla="*/ 0 h 44"/>
                <a:gd name="T6" fmla="*/ 0 w 16"/>
                <a:gd name="T7" fmla="*/ 0 h 44"/>
                <a:gd name="T8" fmla="*/ 0 w 16"/>
                <a:gd name="T9" fmla="*/ 43 h 44"/>
                <a:gd name="T10" fmla="*/ 7 w 16"/>
                <a:gd name="T11" fmla="*/ 43 h 44"/>
                <a:gd name="T12" fmla="*/ 0 60000 65536"/>
                <a:gd name="T13" fmla="*/ 0 60000 65536"/>
                <a:gd name="T14" fmla="*/ 0 60000 65536"/>
                <a:gd name="T15" fmla="*/ 0 60000 65536"/>
                <a:gd name="T16" fmla="*/ 0 60000 65536"/>
                <a:gd name="T17" fmla="*/ 0 60000 65536"/>
                <a:gd name="T18" fmla="*/ 0 w 16"/>
                <a:gd name="T19" fmla="*/ 0 h 44"/>
                <a:gd name="T20" fmla="*/ 16 w 16"/>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16" h="44">
                  <a:moveTo>
                    <a:pt x="7" y="43"/>
                  </a:moveTo>
                  <a:lnTo>
                    <a:pt x="15" y="43"/>
                  </a:lnTo>
                  <a:lnTo>
                    <a:pt x="15" y="0"/>
                  </a:lnTo>
                  <a:lnTo>
                    <a:pt x="0" y="0"/>
                  </a:lnTo>
                  <a:lnTo>
                    <a:pt x="0" y="43"/>
                  </a:lnTo>
                  <a:lnTo>
                    <a:pt x="7" y="43"/>
                  </a:lnTo>
                </a:path>
              </a:pathLst>
            </a:custGeom>
            <a:solidFill>
              <a:srgbClr val="000000"/>
            </a:solidFill>
            <a:ln w="9525" cap="rnd">
              <a:noFill/>
              <a:round/>
              <a:headEnd type="none" w="sm" len="sm"/>
              <a:tailEnd type="none" w="sm" len="sm"/>
            </a:ln>
          </p:spPr>
          <p:txBody>
            <a:bodyPr/>
            <a:lstStyle/>
            <a:p>
              <a:endParaRPr lang="en-US"/>
            </a:p>
          </p:txBody>
        </p:sp>
        <p:sp>
          <p:nvSpPr>
            <p:cNvPr id="3116" name="Freeform 181"/>
            <p:cNvSpPr>
              <a:spLocks/>
            </p:cNvSpPr>
            <p:nvPr/>
          </p:nvSpPr>
          <p:spPr bwMode="auto">
            <a:xfrm>
              <a:off x="2305" y="1377"/>
              <a:ext cx="15" cy="42"/>
            </a:xfrm>
            <a:custGeom>
              <a:avLst/>
              <a:gdLst>
                <a:gd name="T0" fmla="*/ 7 w 15"/>
                <a:gd name="T1" fmla="*/ 41 h 42"/>
                <a:gd name="T2" fmla="*/ 14 w 15"/>
                <a:gd name="T3" fmla="*/ 41 h 42"/>
                <a:gd name="T4" fmla="*/ 14 w 15"/>
                <a:gd name="T5" fmla="*/ 0 h 42"/>
                <a:gd name="T6" fmla="*/ 0 w 15"/>
                <a:gd name="T7" fmla="*/ 0 h 42"/>
                <a:gd name="T8" fmla="*/ 0 w 15"/>
                <a:gd name="T9" fmla="*/ 41 h 42"/>
                <a:gd name="T10" fmla="*/ 7 w 15"/>
                <a:gd name="T11" fmla="*/ 41 h 42"/>
                <a:gd name="T12" fmla="*/ 0 60000 65536"/>
                <a:gd name="T13" fmla="*/ 0 60000 65536"/>
                <a:gd name="T14" fmla="*/ 0 60000 65536"/>
                <a:gd name="T15" fmla="*/ 0 60000 65536"/>
                <a:gd name="T16" fmla="*/ 0 60000 65536"/>
                <a:gd name="T17" fmla="*/ 0 60000 65536"/>
                <a:gd name="T18" fmla="*/ 0 w 15"/>
                <a:gd name="T19" fmla="*/ 0 h 42"/>
                <a:gd name="T20" fmla="*/ 15 w 15"/>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15" h="42">
                  <a:moveTo>
                    <a:pt x="7" y="41"/>
                  </a:moveTo>
                  <a:lnTo>
                    <a:pt x="14" y="41"/>
                  </a:lnTo>
                  <a:lnTo>
                    <a:pt x="14" y="0"/>
                  </a:lnTo>
                  <a:lnTo>
                    <a:pt x="0" y="0"/>
                  </a:lnTo>
                  <a:lnTo>
                    <a:pt x="0" y="41"/>
                  </a:lnTo>
                  <a:lnTo>
                    <a:pt x="7" y="41"/>
                  </a:lnTo>
                </a:path>
              </a:pathLst>
            </a:custGeom>
            <a:solidFill>
              <a:srgbClr val="000000"/>
            </a:solidFill>
            <a:ln w="9525" cap="rnd">
              <a:noFill/>
              <a:round/>
              <a:headEnd type="none" w="sm" len="sm"/>
              <a:tailEnd type="none" w="sm" len="sm"/>
            </a:ln>
          </p:spPr>
          <p:txBody>
            <a:bodyPr/>
            <a:lstStyle/>
            <a:p>
              <a:endParaRPr lang="en-US"/>
            </a:p>
          </p:txBody>
        </p:sp>
        <p:sp>
          <p:nvSpPr>
            <p:cNvPr id="3117" name="Freeform 182"/>
            <p:cNvSpPr>
              <a:spLocks/>
            </p:cNvSpPr>
            <p:nvPr/>
          </p:nvSpPr>
          <p:spPr bwMode="auto">
            <a:xfrm>
              <a:off x="2320" y="1373"/>
              <a:ext cx="14" cy="41"/>
            </a:xfrm>
            <a:custGeom>
              <a:avLst/>
              <a:gdLst>
                <a:gd name="T0" fmla="*/ 6 w 14"/>
                <a:gd name="T1" fmla="*/ 40 h 41"/>
                <a:gd name="T2" fmla="*/ 13 w 14"/>
                <a:gd name="T3" fmla="*/ 40 h 41"/>
                <a:gd name="T4" fmla="*/ 13 w 14"/>
                <a:gd name="T5" fmla="*/ 0 h 41"/>
                <a:gd name="T6" fmla="*/ 0 w 14"/>
                <a:gd name="T7" fmla="*/ 0 h 41"/>
                <a:gd name="T8" fmla="*/ 0 w 14"/>
                <a:gd name="T9" fmla="*/ 40 h 41"/>
                <a:gd name="T10" fmla="*/ 6 w 14"/>
                <a:gd name="T11" fmla="*/ 40 h 41"/>
                <a:gd name="T12" fmla="*/ 0 60000 65536"/>
                <a:gd name="T13" fmla="*/ 0 60000 65536"/>
                <a:gd name="T14" fmla="*/ 0 60000 65536"/>
                <a:gd name="T15" fmla="*/ 0 60000 65536"/>
                <a:gd name="T16" fmla="*/ 0 60000 65536"/>
                <a:gd name="T17" fmla="*/ 0 60000 65536"/>
                <a:gd name="T18" fmla="*/ 0 w 14"/>
                <a:gd name="T19" fmla="*/ 0 h 41"/>
                <a:gd name="T20" fmla="*/ 14 w 14"/>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14" h="41">
                  <a:moveTo>
                    <a:pt x="6" y="40"/>
                  </a:moveTo>
                  <a:lnTo>
                    <a:pt x="13" y="40"/>
                  </a:lnTo>
                  <a:lnTo>
                    <a:pt x="13" y="0"/>
                  </a:lnTo>
                  <a:lnTo>
                    <a:pt x="0" y="0"/>
                  </a:lnTo>
                  <a:lnTo>
                    <a:pt x="0" y="40"/>
                  </a:lnTo>
                  <a:lnTo>
                    <a:pt x="6" y="40"/>
                  </a:lnTo>
                </a:path>
              </a:pathLst>
            </a:custGeom>
            <a:solidFill>
              <a:srgbClr val="000000"/>
            </a:solidFill>
            <a:ln w="9525" cap="rnd">
              <a:noFill/>
              <a:round/>
              <a:headEnd type="none" w="sm" len="sm"/>
              <a:tailEnd type="none" w="sm" len="sm"/>
            </a:ln>
          </p:spPr>
          <p:txBody>
            <a:bodyPr/>
            <a:lstStyle/>
            <a:p>
              <a:endParaRPr lang="en-US"/>
            </a:p>
          </p:txBody>
        </p:sp>
        <p:sp>
          <p:nvSpPr>
            <p:cNvPr id="3118" name="Freeform 183"/>
            <p:cNvSpPr>
              <a:spLocks/>
            </p:cNvSpPr>
            <p:nvPr/>
          </p:nvSpPr>
          <p:spPr bwMode="auto">
            <a:xfrm>
              <a:off x="2336" y="1372"/>
              <a:ext cx="14" cy="38"/>
            </a:xfrm>
            <a:custGeom>
              <a:avLst/>
              <a:gdLst>
                <a:gd name="T0" fmla="*/ 7 w 14"/>
                <a:gd name="T1" fmla="*/ 37 h 38"/>
                <a:gd name="T2" fmla="*/ 13 w 14"/>
                <a:gd name="T3" fmla="*/ 37 h 38"/>
                <a:gd name="T4" fmla="*/ 13 w 14"/>
                <a:gd name="T5" fmla="*/ 0 h 38"/>
                <a:gd name="T6" fmla="*/ 0 w 14"/>
                <a:gd name="T7" fmla="*/ 0 h 38"/>
                <a:gd name="T8" fmla="*/ 0 w 14"/>
                <a:gd name="T9" fmla="*/ 37 h 38"/>
                <a:gd name="T10" fmla="*/ 7 w 14"/>
                <a:gd name="T11" fmla="*/ 37 h 38"/>
                <a:gd name="T12" fmla="*/ 0 60000 65536"/>
                <a:gd name="T13" fmla="*/ 0 60000 65536"/>
                <a:gd name="T14" fmla="*/ 0 60000 65536"/>
                <a:gd name="T15" fmla="*/ 0 60000 65536"/>
                <a:gd name="T16" fmla="*/ 0 60000 65536"/>
                <a:gd name="T17" fmla="*/ 0 60000 65536"/>
                <a:gd name="T18" fmla="*/ 0 w 14"/>
                <a:gd name="T19" fmla="*/ 0 h 38"/>
                <a:gd name="T20" fmla="*/ 14 w 14"/>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14" h="38">
                  <a:moveTo>
                    <a:pt x="7" y="37"/>
                  </a:moveTo>
                  <a:lnTo>
                    <a:pt x="13" y="37"/>
                  </a:lnTo>
                  <a:lnTo>
                    <a:pt x="13" y="0"/>
                  </a:lnTo>
                  <a:lnTo>
                    <a:pt x="0" y="0"/>
                  </a:lnTo>
                  <a:lnTo>
                    <a:pt x="0" y="37"/>
                  </a:lnTo>
                  <a:lnTo>
                    <a:pt x="7" y="37"/>
                  </a:lnTo>
                </a:path>
              </a:pathLst>
            </a:custGeom>
            <a:solidFill>
              <a:srgbClr val="000000"/>
            </a:solidFill>
            <a:ln w="9525" cap="rnd">
              <a:noFill/>
              <a:round/>
              <a:headEnd type="none" w="sm" len="sm"/>
              <a:tailEnd type="none" w="sm" len="sm"/>
            </a:ln>
          </p:spPr>
          <p:txBody>
            <a:bodyPr/>
            <a:lstStyle/>
            <a:p>
              <a:endParaRPr lang="en-US"/>
            </a:p>
          </p:txBody>
        </p:sp>
        <p:sp>
          <p:nvSpPr>
            <p:cNvPr id="3119" name="Freeform 184"/>
            <p:cNvSpPr>
              <a:spLocks/>
            </p:cNvSpPr>
            <p:nvPr/>
          </p:nvSpPr>
          <p:spPr bwMode="auto">
            <a:xfrm>
              <a:off x="2351" y="1367"/>
              <a:ext cx="15" cy="36"/>
            </a:xfrm>
            <a:custGeom>
              <a:avLst/>
              <a:gdLst>
                <a:gd name="T0" fmla="*/ 7 w 15"/>
                <a:gd name="T1" fmla="*/ 35 h 36"/>
                <a:gd name="T2" fmla="*/ 14 w 15"/>
                <a:gd name="T3" fmla="*/ 35 h 36"/>
                <a:gd name="T4" fmla="*/ 14 w 15"/>
                <a:gd name="T5" fmla="*/ 0 h 36"/>
                <a:gd name="T6" fmla="*/ 0 w 15"/>
                <a:gd name="T7" fmla="*/ 0 h 36"/>
                <a:gd name="T8" fmla="*/ 0 w 15"/>
                <a:gd name="T9" fmla="*/ 35 h 36"/>
                <a:gd name="T10" fmla="*/ 7 w 15"/>
                <a:gd name="T11" fmla="*/ 35 h 36"/>
                <a:gd name="T12" fmla="*/ 0 60000 65536"/>
                <a:gd name="T13" fmla="*/ 0 60000 65536"/>
                <a:gd name="T14" fmla="*/ 0 60000 65536"/>
                <a:gd name="T15" fmla="*/ 0 60000 65536"/>
                <a:gd name="T16" fmla="*/ 0 60000 65536"/>
                <a:gd name="T17" fmla="*/ 0 60000 65536"/>
                <a:gd name="T18" fmla="*/ 0 w 15"/>
                <a:gd name="T19" fmla="*/ 0 h 36"/>
                <a:gd name="T20" fmla="*/ 15 w 15"/>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15" h="36">
                  <a:moveTo>
                    <a:pt x="7" y="35"/>
                  </a:moveTo>
                  <a:lnTo>
                    <a:pt x="14" y="35"/>
                  </a:lnTo>
                  <a:lnTo>
                    <a:pt x="14" y="0"/>
                  </a:lnTo>
                  <a:lnTo>
                    <a:pt x="0" y="0"/>
                  </a:lnTo>
                  <a:lnTo>
                    <a:pt x="0" y="35"/>
                  </a:lnTo>
                  <a:lnTo>
                    <a:pt x="7" y="35"/>
                  </a:lnTo>
                </a:path>
              </a:pathLst>
            </a:custGeom>
            <a:solidFill>
              <a:srgbClr val="000000"/>
            </a:solidFill>
            <a:ln w="9525" cap="rnd">
              <a:noFill/>
              <a:round/>
              <a:headEnd type="none" w="sm" len="sm"/>
              <a:tailEnd type="none" w="sm" len="sm"/>
            </a:ln>
          </p:spPr>
          <p:txBody>
            <a:bodyPr/>
            <a:lstStyle/>
            <a:p>
              <a:endParaRPr lang="en-US"/>
            </a:p>
          </p:txBody>
        </p:sp>
        <p:sp>
          <p:nvSpPr>
            <p:cNvPr id="3120" name="Freeform 185"/>
            <p:cNvSpPr>
              <a:spLocks/>
            </p:cNvSpPr>
            <p:nvPr/>
          </p:nvSpPr>
          <p:spPr bwMode="auto">
            <a:xfrm>
              <a:off x="2365" y="1363"/>
              <a:ext cx="15" cy="35"/>
            </a:xfrm>
            <a:custGeom>
              <a:avLst/>
              <a:gdLst>
                <a:gd name="T0" fmla="*/ 7 w 15"/>
                <a:gd name="T1" fmla="*/ 34 h 35"/>
                <a:gd name="T2" fmla="*/ 14 w 15"/>
                <a:gd name="T3" fmla="*/ 34 h 35"/>
                <a:gd name="T4" fmla="*/ 14 w 15"/>
                <a:gd name="T5" fmla="*/ 0 h 35"/>
                <a:gd name="T6" fmla="*/ 0 w 15"/>
                <a:gd name="T7" fmla="*/ 0 h 35"/>
                <a:gd name="T8" fmla="*/ 0 w 15"/>
                <a:gd name="T9" fmla="*/ 34 h 35"/>
                <a:gd name="T10" fmla="*/ 7 w 15"/>
                <a:gd name="T11" fmla="*/ 34 h 35"/>
                <a:gd name="T12" fmla="*/ 0 60000 65536"/>
                <a:gd name="T13" fmla="*/ 0 60000 65536"/>
                <a:gd name="T14" fmla="*/ 0 60000 65536"/>
                <a:gd name="T15" fmla="*/ 0 60000 65536"/>
                <a:gd name="T16" fmla="*/ 0 60000 65536"/>
                <a:gd name="T17" fmla="*/ 0 60000 65536"/>
                <a:gd name="T18" fmla="*/ 0 w 15"/>
                <a:gd name="T19" fmla="*/ 0 h 35"/>
                <a:gd name="T20" fmla="*/ 15 w 15"/>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15" h="35">
                  <a:moveTo>
                    <a:pt x="7" y="34"/>
                  </a:moveTo>
                  <a:lnTo>
                    <a:pt x="14" y="34"/>
                  </a:lnTo>
                  <a:lnTo>
                    <a:pt x="14" y="0"/>
                  </a:lnTo>
                  <a:lnTo>
                    <a:pt x="0" y="0"/>
                  </a:lnTo>
                  <a:lnTo>
                    <a:pt x="0" y="34"/>
                  </a:lnTo>
                  <a:lnTo>
                    <a:pt x="7" y="34"/>
                  </a:lnTo>
                </a:path>
              </a:pathLst>
            </a:custGeom>
            <a:solidFill>
              <a:srgbClr val="000000"/>
            </a:solidFill>
            <a:ln w="9525" cap="rnd">
              <a:noFill/>
              <a:round/>
              <a:headEnd type="none" w="sm" len="sm"/>
              <a:tailEnd type="none" w="sm" len="sm"/>
            </a:ln>
          </p:spPr>
          <p:txBody>
            <a:bodyPr/>
            <a:lstStyle/>
            <a:p>
              <a:endParaRPr lang="en-US"/>
            </a:p>
          </p:txBody>
        </p:sp>
        <p:sp>
          <p:nvSpPr>
            <p:cNvPr id="3121" name="Freeform 186"/>
            <p:cNvSpPr>
              <a:spLocks/>
            </p:cNvSpPr>
            <p:nvPr/>
          </p:nvSpPr>
          <p:spPr bwMode="auto">
            <a:xfrm>
              <a:off x="2381" y="1359"/>
              <a:ext cx="15" cy="34"/>
            </a:xfrm>
            <a:custGeom>
              <a:avLst/>
              <a:gdLst>
                <a:gd name="T0" fmla="*/ 7 w 15"/>
                <a:gd name="T1" fmla="*/ 33 h 34"/>
                <a:gd name="T2" fmla="*/ 14 w 15"/>
                <a:gd name="T3" fmla="*/ 33 h 34"/>
                <a:gd name="T4" fmla="*/ 14 w 15"/>
                <a:gd name="T5" fmla="*/ 0 h 34"/>
                <a:gd name="T6" fmla="*/ 0 w 15"/>
                <a:gd name="T7" fmla="*/ 0 h 34"/>
                <a:gd name="T8" fmla="*/ 0 w 15"/>
                <a:gd name="T9" fmla="*/ 33 h 34"/>
                <a:gd name="T10" fmla="*/ 7 w 15"/>
                <a:gd name="T11" fmla="*/ 33 h 34"/>
                <a:gd name="T12" fmla="*/ 0 60000 65536"/>
                <a:gd name="T13" fmla="*/ 0 60000 65536"/>
                <a:gd name="T14" fmla="*/ 0 60000 65536"/>
                <a:gd name="T15" fmla="*/ 0 60000 65536"/>
                <a:gd name="T16" fmla="*/ 0 60000 65536"/>
                <a:gd name="T17" fmla="*/ 0 60000 65536"/>
                <a:gd name="T18" fmla="*/ 0 w 15"/>
                <a:gd name="T19" fmla="*/ 0 h 34"/>
                <a:gd name="T20" fmla="*/ 15 w 15"/>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5" h="34">
                  <a:moveTo>
                    <a:pt x="7" y="33"/>
                  </a:moveTo>
                  <a:lnTo>
                    <a:pt x="14" y="33"/>
                  </a:lnTo>
                  <a:lnTo>
                    <a:pt x="14" y="0"/>
                  </a:lnTo>
                  <a:lnTo>
                    <a:pt x="0" y="0"/>
                  </a:lnTo>
                  <a:lnTo>
                    <a:pt x="0" y="33"/>
                  </a:lnTo>
                  <a:lnTo>
                    <a:pt x="7" y="33"/>
                  </a:lnTo>
                </a:path>
              </a:pathLst>
            </a:custGeom>
            <a:solidFill>
              <a:srgbClr val="000000"/>
            </a:solidFill>
            <a:ln w="9525" cap="rnd">
              <a:noFill/>
              <a:round/>
              <a:headEnd type="none" w="sm" len="sm"/>
              <a:tailEnd type="none" w="sm" len="sm"/>
            </a:ln>
          </p:spPr>
          <p:txBody>
            <a:bodyPr/>
            <a:lstStyle/>
            <a:p>
              <a:endParaRPr lang="en-US"/>
            </a:p>
          </p:txBody>
        </p:sp>
        <p:sp>
          <p:nvSpPr>
            <p:cNvPr id="3122" name="Freeform 187"/>
            <p:cNvSpPr>
              <a:spLocks/>
            </p:cNvSpPr>
            <p:nvPr/>
          </p:nvSpPr>
          <p:spPr bwMode="auto">
            <a:xfrm>
              <a:off x="2396" y="1355"/>
              <a:ext cx="15" cy="31"/>
            </a:xfrm>
            <a:custGeom>
              <a:avLst/>
              <a:gdLst>
                <a:gd name="T0" fmla="*/ 7 w 15"/>
                <a:gd name="T1" fmla="*/ 30 h 31"/>
                <a:gd name="T2" fmla="*/ 14 w 15"/>
                <a:gd name="T3" fmla="*/ 30 h 31"/>
                <a:gd name="T4" fmla="*/ 14 w 15"/>
                <a:gd name="T5" fmla="*/ 0 h 31"/>
                <a:gd name="T6" fmla="*/ 0 w 15"/>
                <a:gd name="T7" fmla="*/ 0 h 31"/>
                <a:gd name="T8" fmla="*/ 0 w 15"/>
                <a:gd name="T9" fmla="*/ 30 h 31"/>
                <a:gd name="T10" fmla="*/ 7 w 15"/>
                <a:gd name="T11" fmla="*/ 30 h 31"/>
                <a:gd name="T12" fmla="*/ 0 60000 65536"/>
                <a:gd name="T13" fmla="*/ 0 60000 65536"/>
                <a:gd name="T14" fmla="*/ 0 60000 65536"/>
                <a:gd name="T15" fmla="*/ 0 60000 65536"/>
                <a:gd name="T16" fmla="*/ 0 60000 65536"/>
                <a:gd name="T17" fmla="*/ 0 60000 65536"/>
                <a:gd name="T18" fmla="*/ 0 w 15"/>
                <a:gd name="T19" fmla="*/ 0 h 31"/>
                <a:gd name="T20" fmla="*/ 15 w 15"/>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15" h="31">
                  <a:moveTo>
                    <a:pt x="7" y="30"/>
                  </a:moveTo>
                  <a:lnTo>
                    <a:pt x="14" y="30"/>
                  </a:lnTo>
                  <a:lnTo>
                    <a:pt x="14" y="0"/>
                  </a:lnTo>
                  <a:lnTo>
                    <a:pt x="0" y="0"/>
                  </a:lnTo>
                  <a:lnTo>
                    <a:pt x="0" y="30"/>
                  </a:lnTo>
                  <a:lnTo>
                    <a:pt x="7" y="30"/>
                  </a:lnTo>
                </a:path>
              </a:pathLst>
            </a:custGeom>
            <a:solidFill>
              <a:srgbClr val="000000"/>
            </a:solidFill>
            <a:ln w="9525" cap="rnd">
              <a:noFill/>
              <a:round/>
              <a:headEnd type="none" w="sm" len="sm"/>
              <a:tailEnd type="none" w="sm" len="sm"/>
            </a:ln>
          </p:spPr>
          <p:txBody>
            <a:bodyPr/>
            <a:lstStyle/>
            <a:p>
              <a:endParaRPr lang="en-US"/>
            </a:p>
          </p:txBody>
        </p:sp>
        <p:sp>
          <p:nvSpPr>
            <p:cNvPr id="3123" name="Freeform 188"/>
            <p:cNvSpPr>
              <a:spLocks/>
            </p:cNvSpPr>
            <p:nvPr/>
          </p:nvSpPr>
          <p:spPr bwMode="auto">
            <a:xfrm>
              <a:off x="2412" y="1350"/>
              <a:ext cx="16" cy="32"/>
            </a:xfrm>
            <a:custGeom>
              <a:avLst/>
              <a:gdLst>
                <a:gd name="T0" fmla="*/ 7 w 16"/>
                <a:gd name="T1" fmla="*/ 31 h 32"/>
                <a:gd name="T2" fmla="*/ 15 w 16"/>
                <a:gd name="T3" fmla="*/ 31 h 32"/>
                <a:gd name="T4" fmla="*/ 15 w 16"/>
                <a:gd name="T5" fmla="*/ 0 h 32"/>
                <a:gd name="T6" fmla="*/ 0 w 16"/>
                <a:gd name="T7" fmla="*/ 0 h 32"/>
                <a:gd name="T8" fmla="*/ 0 w 16"/>
                <a:gd name="T9" fmla="*/ 31 h 32"/>
                <a:gd name="T10" fmla="*/ 7 w 16"/>
                <a:gd name="T11" fmla="*/ 31 h 32"/>
                <a:gd name="T12" fmla="*/ 0 60000 65536"/>
                <a:gd name="T13" fmla="*/ 0 60000 65536"/>
                <a:gd name="T14" fmla="*/ 0 60000 65536"/>
                <a:gd name="T15" fmla="*/ 0 60000 65536"/>
                <a:gd name="T16" fmla="*/ 0 60000 65536"/>
                <a:gd name="T17" fmla="*/ 0 60000 65536"/>
                <a:gd name="T18" fmla="*/ 0 w 16"/>
                <a:gd name="T19" fmla="*/ 0 h 32"/>
                <a:gd name="T20" fmla="*/ 16 w 1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6" h="32">
                  <a:moveTo>
                    <a:pt x="7" y="31"/>
                  </a:moveTo>
                  <a:lnTo>
                    <a:pt x="15" y="31"/>
                  </a:lnTo>
                  <a:lnTo>
                    <a:pt x="15" y="0"/>
                  </a:lnTo>
                  <a:lnTo>
                    <a:pt x="0" y="0"/>
                  </a:lnTo>
                  <a:lnTo>
                    <a:pt x="0" y="31"/>
                  </a:lnTo>
                  <a:lnTo>
                    <a:pt x="7" y="31"/>
                  </a:lnTo>
                </a:path>
              </a:pathLst>
            </a:custGeom>
            <a:solidFill>
              <a:srgbClr val="000000"/>
            </a:solidFill>
            <a:ln w="9525" cap="rnd">
              <a:noFill/>
              <a:round/>
              <a:headEnd type="none" w="sm" len="sm"/>
              <a:tailEnd type="none" w="sm" len="sm"/>
            </a:ln>
          </p:spPr>
          <p:txBody>
            <a:bodyPr/>
            <a:lstStyle/>
            <a:p>
              <a:endParaRPr lang="en-US"/>
            </a:p>
          </p:txBody>
        </p:sp>
        <p:sp>
          <p:nvSpPr>
            <p:cNvPr id="3124" name="Freeform 189"/>
            <p:cNvSpPr>
              <a:spLocks/>
            </p:cNvSpPr>
            <p:nvPr/>
          </p:nvSpPr>
          <p:spPr bwMode="auto">
            <a:xfrm>
              <a:off x="2428" y="1347"/>
              <a:ext cx="14" cy="27"/>
            </a:xfrm>
            <a:custGeom>
              <a:avLst/>
              <a:gdLst>
                <a:gd name="T0" fmla="*/ 7 w 14"/>
                <a:gd name="T1" fmla="*/ 26 h 27"/>
                <a:gd name="T2" fmla="*/ 13 w 14"/>
                <a:gd name="T3" fmla="*/ 26 h 27"/>
                <a:gd name="T4" fmla="*/ 13 w 14"/>
                <a:gd name="T5" fmla="*/ 0 h 27"/>
                <a:gd name="T6" fmla="*/ 0 w 14"/>
                <a:gd name="T7" fmla="*/ 0 h 27"/>
                <a:gd name="T8" fmla="*/ 0 w 14"/>
                <a:gd name="T9" fmla="*/ 26 h 27"/>
                <a:gd name="T10" fmla="*/ 7 w 14"/>
                <a:gd name="T11" fmla="*/ 26 h 27"/>
                <a:gd name="T12" fmla="*/ 0 60000 65536"/>
                <a:gd name="T13" fmla="*/ 0 60000 65536"/>
                <a:gd name="T14" fmla="*/ 0 60000 65536"/>
                <a:gd name="T15" fmla="*/ 0 60000 65536"/>
                <a:gd name="T16" fmla="*/ 0 60000 65536"/>
                <a:gd name="T17" fmla="*/ 0 60000 65536"/>
                <a:gd name="T18" fmla="*/ 0 w 14"/>
                <a:gd name="T19" fmla="*/ 0 h 27"/>
                <a:gd name="T20" fmla="*/ 14 w 14"/>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14" h="27">
                  <a:moveTo>
                    <a:pt x="7" y="26"/>
                  </a:moveTo>
                  <a:lnTo>
                    <a:pt x="13" y="26"/>
                  </a:lnTo>
                  <a:lnTo>
                    <a:pt x="13" y="0"/>
                  </a:lnTo>
                  <a:lnTo>
                    <a:pt x="0" y="0"/>
                  </a:lnTo>
                  <a:lnTo>
                    <a:pt x="0" y="26"/>
                  </a:lnTo>
                  <a:lnTo>
                    <a:pt x="7" y="26"/>
                  </a:lnTo>
                </a:path>
              </a:pathLst>
            </a:custGeom>
            <a:solidFill>
              <a:srgbClr val="000000"/>
            </a:solidFill>
            <a:ln w="9525" cap="rnd">
              <a:noFill/>
              <a:round/>
              <a:headEnd type="none" w="sm" len="sm"/>
              <a:tailEnd type="none" w="sm" len="sm"/>
            </a:ln>
          </p:spPr>
          <p:txBody>
            <a:bodyPr/>
            <a:lstStyle/>
            <a:p>
              <a:endParaRPr lang="en-US"/>
            </a:p>
          </p:txBody>
        </p:sp>
        <p:sp>
          <p:nvSpPr>
            <p:cNvPr id="3125" name="Freeform 190"/>
            <p:cNvSpPr>
              <a:spLocks/>
            </p:cNvSpPr>
            <p:nvPr/>
          </p:nvSpPr>
          <p:spPr bwMode="auto">
            <a:xfrm>
              <a:off x="2441" y="1340"/>
              <a:ext cx="15" cy="30"/>
            </a:xfrm>
            <a:custGeom>
              <a:avLst/>
              <a:gdLst>
                <a:gd name="T0" fmla="*/ 7 w 15"/>
                <a:gd name="T1" fmla="*/ 29 h 30"/>
                <a:gd name="T2" fmla="*/ 14 w 15"/>
                <a:gd name="T3" fmla="*/ 29 h 30"/>
                <a:gd name="T4" fmla="*/ 14 w 15"/>
                <a:gd name="T5" fmla="*/ 0 h 30"/>
                <a:gd name="T6" fmla="*/ 0 w 15"/>
                <a:gd name="T7" fmla="*/ 0 h 30"/>
                <a:gd name="T8" fmla="*/ 0 w 15"/>
                <a:gd name="T9" fmla="*/ 29 h 30"/>
                <a:gd name="T10" fmla="*/ 7 w 15"/>
                <a:gd name="T11" fmla="*/ 29 h 30"/>
                <a:gd name="T12" fmla="*/ 0 60000 65536"/>
                <a:gd name="T13" fmla="*/ 0 60000 65536"/>
                <a:gd name="T14" fmla="*/ 0 60000 65536"/>
                <a:gd name="T15" fmla="*/ 0 60000 65536"/>
                <a:gd name="T16" fmla="*/ 0 60000 65536"/>
                <a:gd name="T17" fmla="*/ 0 60000 65536"/>
                <a:gd name="T18" fmla="*/ 0 w 15"/>
                <a:gd name="T19" fmla="*/ 0 h 30"/>
                <a:gd name="T20" fmla="*/ 15 w 15"/>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15" h="30">
                  <a:moveTo>
                    <a:pt x="7" y="29"/>
                  </a:moveTo>
                  <a:lnTo>
                    <a:pt x="14" y="29"/>
                  </a:lnTo>
                  <a:lnTo>
                    <a:pt x="14" y="0"/>
                  </a:lnTo>
                  <a:lnTo>
                    <a:pt x="0" y="0"/>
                  </a:lnTo>
                  <a:lnTo>
                    <a:pt x="0" y="29"/>
                  </a:lnTo>
                  <a:lnTo>
                    <a:pt x="7" y="29"/>
                  </a:lnTo>
                </a:path>
              </a:pathLst>
            </a:custGeom>
            <a:solidFill>
              <a:srgbClr val="000000"/>
            </a:solidFill>
            <a:ln w="9525" cap="rnd">
              <a:noFill/>
              <a:round/>
              <a:headEnd type="none" w="sm" len="sm"/>
              <a:tailEnd type="none" w="sm" len="sm"/>
            </a:ln>
          </p:spPr>
          <p:txBody>
            <a:bodyPr/>
            <a:lstStyle/>
            <a:p>
              <a:endParaRPr lang="en-US"/>
            </a:p>
          </p:txBody>
        </p:sp>
        <p:sp>
          <p:nvSpPr>
            <p:cNvPr id="3126" name="Freeform 191"/>
            <p:cNvSpPr>
              <a:spLocks/>
            </p:cNvSpPr>
            <p:nvPr/>
          </p:nvSpPr>
          <p:spPr bwMode="auto">
            <a:xfrm>
              <a:off x="962" y="1517"/>
              <a:ext cx="16" cy="253"/>
            </a:xfrm>
            <a:custGeom>
              <a:avLst/>
              <a:gdLst>
                <a:gd name="T0" fmla="*/ 7 w 16"/>
                <a:gd name="T1" fmla="*/ 252 h 253"/>
                <a:gd name="T2" fmla="*/ 15 w 16"/>
                <a:gd name="T3" fmla="*/ 252 h 253"/>
                <a:gd name="T4" fmla="*/ 15 w 16"/>
                <a:gd name="T5" fmla="*/ 0 h 253"/>
                <a:gd name="T6" fmla="*/ 0 w 16"/>
                <a:gd name="T7" fmla="*/ 0 h 253"/>
                <a:gd name="T8" fmla="*/ 0 w 16"/>
                <a:gd name="T9" fmla="*/ 252 h 253"/>
                <a:gd name="T10" fmla="*/ 7 w 16"/>
                <a:gd name="T11" fmla="*/ 252 h 253"/>
                <a:gd name="T12" fmla="*/ 0 60000 65536"/>
                <a:gd name="T13" fmla="*/ 0 60000 65536"/>
                <a:gd name="T14" fmla="*/ 0 60000 65536"/>
                <a:gd name="T15" fmla="*/ 0 60000 65536"/>
                <a:gd name="T16" fmla="*/ 0 60000 65536"/>
                <a:gd name="T17" fmla="*/ 0 60000 65536"/>
                <a:gd name="T18" fmla="*/ 0 w 16"/>
                <a:gd name="T19" fmla="*/ 0 h 253"/>
                <a:gd name="T20" fmla="*/ 16 w 16"/>
                <a:gd name="T21" fmla="*/ 253 h 253"/>
              </a:gdLst>
              <a:ahLst/>
              <a:cxnLst>
                <a:cxn ang="T12">
                  <a:pos x="T0" y="T1"/>
                </a:cxn>
                <a:cxn ang="T13">
                  <a:pos x="T2" y="T3"/>
                </a:cxn>
                <a:cxn ang="T14">
                  <a:pos x="T4" y="T5"/>
                </a:cxn>
                <a:cxn ang="T15">
                  <a:pos x="T6" y="T7"/>
                </a:cxn>
                <a:cxn ang="T16">
                  <a:pos x="T8" y="T9"/>
                </a:cxn>
                <a:cxn ang="T17">
                  <a:pos x="T10" y="T11"/>
                </a:cxn>
              </a:cxnLst>
              <a:rect l="T18" t="T19" r="T20" b="T21"/>
              <a:pathLst>
                <a:path w="16" h="253">
                  <a:moveTo>
                    <a:pt x="7" y="252"/>
                  </a:moveTo>
                  <a:lnTo>
                    <a:pt x="15" y="252"/>
                  </a:lnTo>
                  <a:lnTo>
                    <a:pt x="15" y="0"/>
                  </a:lnTo>
                  <a:lnTo>
                    <a:pt x="0" y="0"/>
                  </a:lnTo>
                  <a:lnTo>
                    <a:pt x="0" y="252"/>
                  </a:lnTo>
                  <a:lnTo>
                    <a:pt x="7" y="252"/>
                  </a:lnTo>
                </a:path>
              </a:pathLst>
            </a:custGeom>
            <a:solidFill>
              <a:srgbClr val="000000"/>
            </a:solidFill>
            <a:ln w="9525" cap="rnd">
              <a:noFill/>
              <a:round/>
              <a:headEnd type="none" w="sm" len="sm"/>
              <a:tailEnd type="none" w="sm" len="sm"/>
            </a:ln>
          </p:spPr>
          <p:txBody>
            <a:bodyPr/>
            <a:lstStyle/>
            <a:p>
              <a:endParaRPr lang="en-US"/>
            </a:p>
          </p:txBody>
        </p:sp>
        <p:sp>
          <p:nvSpPr>
            <p:cNvPr id="3127" name="Freeform 192"/>
            <p:cNvSpPr>
              <a:spLocks/>
            </p:cNvSpPr>
            <p:nvPr/>
          </p:nvSpPr>
          <p:spPr bwMode="auto">
            <a:xfrm>
              <a:off x="1453" y="1501"/>
              <a:ext cx="15" cy="173"/>
            </a:xfrm>
            <a:custGeom>
              <a:avLst/>
              <a:gdLst>
                <a:gd name="T0" fmla="*/ 7 w 15"/>
                <a:gd name="T1" fmla="*/ 172 h 173"/>
                <a:gd name="T2" fmla="*/ 14 w 15"/>
                <a:gd name="T3" fmla="*/ 172 h 173"/>
                <a:gd name="T4" fmla="*/ 14 w 15"/>
                <a:gd name="T5" fmla="*/ 0 h 173"/>
                <a:gd name="T6" fmla="*/ 0 w 15"/>
                <a:gd name="T7" fmla="*/ 0 h 173"/>
                <a:gd name="T8" fmla="*/ 0 w 15"/>
                <a:gd name="T9" fmla="*/ 172 h 173"/>
                <a:gd name="T10" fmla="*/ 7 w 15"/>
                <a:gd name="T11" fmla="*/ 172 h 173"/>
                <a:gd name="T12" fmla="*/ 0 60000 65536"/>
                <a:gd name="T13" fmla="*/ 0 60000 65536"/>
                <a:gd name="T14" fmla="*/ 0 60000 65536"/>
                <a:gd name="T15" fmla="*/ 0 60000 65536"/>
                <a:gd name="T16" fmla="*/ 0 60000 65536"/>
                <a:gd name="T17" fmla="*/ 0 60000 65536"/>
                <a:gd name="T18" fmla="*/ 0 w 15"/>
                <a:gd name="T19" fmla="*/ 0 h 173"/>
                <a:gd name="T20" fmla="*/ 15 w 15"/>
                <a:gd name="T21" fmla="*/ 173 h 173"/>
              </a:gdLst>
              <a:ahLst/>
              <a:cxnLst>
                <a:cxn ang="T12">
                  <a:pos x="T0" y="T1"/>
                </a:cxn>
                <a:cxn ang="T13">
                  <a:pos x="T2" y="T3"/>
                </a:cxn>
                <a:cxn ang="T14">
                  <a:pos x="T4" y="T5"/>
                </a:cxn>
                <a:cxn ang="T15">
                  <a:pos x="T6" y="T7"/>
                </a:cxn>
                <a:cxn ang="T16">
                  <a:pos x="T8" y="T9"/>
                </a:cxn>
                <a:cxn ang="T17">
                  <a:pos x="T10" y="T11"/>
                </a:cxn>
              </a:cxnLst>
              <a:rect l="T18" t="T19" r="T20" b="T21"/>
              <a:pathLst>
                <a:path w="15" h="173">
                  <a:moveTo>
                    <a:pt x="7" y="172"/>
                  </a:moveTo>
                  <a:lnTo>
                    <a:pt x="14" y="172"/>
                  </a:lnTo>
                  <a:lnTo>
                    <a:pt x="14" y="0"/>
                  </a:lnTo>
                  <a:lnTo>
                    <a:pt x="0" y="0"/>
                  </a:lnTo>
                  <a:lnTo>
                    <a:pt x="0" y="172"/>
                  </a:lnTo>
                  <a:lnTo>
                    <a:pt x="7" y="172"/>
                  </a:lnTo>
                </a:path>
              </a:pathLst>
            </a:custGeom>
            <a:solidFill>
              <a:srgbClr val="000000"/>
            </a:solidFill>
            <a:ln w="9525" cap="rnd">
              <a:noFill/>
              <a:round/>
              <a:headEnd type="none" w="sm" len="sm"/>
              <a:tailEnd type="none" w="sm" len="sm"/>
            </a:ln>
          </p:spPr>
          <p:txBody>
            <a:bodyPr/>
            <a:lstStyle/>
            <a:p>
              <a:endParaRPr lang="en-US"/>
            </a:p>
          </p:txBody>
        </p:sp>
        <p:sp>
          <p:nvSpPr>
            <p:cNvPr id="3128" name="Freeform 193"/>
            <p:cNvSpPr>
              <a:spLocks/>
            </p:cNvSpPr>
            <p:nvPr/>
          </p:nvSpPr>
          <p:spPr bwMode="auto">
            <a:xfrm>
              <a:off x="1178" y="1517"/>
              <a:ext cx="15" cy="213"/>
            </a:xfrm>
            <a:custGeom>
              <a:avLst/>
              <a:gdLst>
                <a:gd name="T0" fmla="*/ 7 w 15"/>
                <a:gd name="T1" fmla="*/ 212 h 213"/>
                <a:gd name="T2" fmla="*/ 14 w 15"/>
                <a:gd name="T3" fmla="*/ 212 h 213"/>
                <a:gd name="T4" fmla="*/ 14 w 15"/>
                <a:gd name="T5" fmla="*/ 0 h 213"/>
                <a:gd name="T6" fmla="*/ 0 w 15"/>
                <a:gd name="T7" fmla="*/ 0 h 213"/>
                <a:gd name="T8" fmla="*/ 0 w 15"/>
                <a:gd name="T9" fmla="*/ 212 h 213"/>
                <a:gd name="T10" fmla="*/ 7 w 15"/>
                <a:gd name="T11" fmla="*/ 212 h 213"/>
                <a:gd name="T12" fmla="*/ 0 60000 65536"/>
                <a:gd name="T13" fmla="*/ 0 60000 65536"/>
                <a:gd name="T14" fmla="*/ 0 60000 65536"/>
                <a:gd name="T15" fmla="*/ 0 60000 65536"/>
                <a:gd name="T16" fmla="*/ 0 60000 65536"/>
                <a:gd name="T17" fmla="*/ 0 60000 65536"/>
                <a:gd name="T18" fmla="*/ 0 w 15"/>
                <a:gd name="T19" fmla="*/ 0 h 213"/>
                <a:gd name="T20" fmla="*/ 15 w 15"/>
                <a:gd name="T21" fmla="*/ 213 h 213"/>
              </a:gdLst>
              <a:ahLst/>
              <a:cxnLst>
                <a:cxn ang="T12">
                  <a:pos x="T0" y="T1"/>
                </a:cxn>
                <a:cxn ang="T13">
                  <a:pos x="T2" y="T3"/>
                </a:cxn>
                <a:cxn ang="T14">
                  <a:pos x="T4" y="T5"/>
                </a:cxn>
                <a:cxn ang="T15">
                  <a:pos x="T6" y="T7"/>
                </a:cxn>
                <a:cxn ang="T16">
                  <a:pos x="T8" y="T9"/>
                </a:cxn>
                <a:cxn ang="T17">
                  <a:pos x="T10" y="T11"/>
                </a:cxn>
              </a:cxnLst>
              <a:rect l="T18" t="T19" r="T20" b="T21"/>
              <a:pathLst>
                <a:path w="15" h="213">
                  <a:moveTo>
                    <a:pt x="7" y="212"/>
                  </a:moveTo>
                  <a:lnTo>
                    <a:pt x="14" y="212"/>
                  </a:lnTo>
                  <a:lnTo>
                    <a:pt x="14" y="0"/>
                  </a:lnTo>
                  <a:lnTo>
                    <a:pt x="0" y="0"/>
                  </a:lnTo>
                  <a:lnTo>
                    <a:pt x="0" y="212"/>
                  </a:lnTo>
                  <a:lnTo>
                    <a:pt x="7" y="212"/>
                  </a:lnTo>
                </a:path>
              </a:pathLst>
            </a:custGeom>
            <a:solidFill>
              <a:srgbClr val="000000"/>
            </a:solidFill>
            <a:ln w="9525" cap="rnd">
              <a:noFill/>
              <a:round/>
              <a:headEnd type="none" w="sm" len="sm"/>
              <a:tailEnd type="none" w="sm" len="sm"/>
            </a:ln>
          </p:spPr>
          <p:txBody>
            <a:bodyPr/>
            <a:lstStyle/>
            <a:p>
              <a:endParaRPr lang="en-US"/>
            </a:p>
          </p:txBody>
        </p:sp>
        <p:sp>
          <p:nvSpPr>
            <p:cNvPr id="3129" name="Freeform 194"/>
            <p:cNvSpPr>
              <a:spLocks/>
            </p:cNvSpPr>
            <p:nvPr/>
          </p:nvSpPr>
          <p:spPr bwMode="auto">
            <a:xfrm>
              <a:off x="1256" y="1514"/>
              <a:ext cx="15" cy="203"/>
            </a:xfrm>
            <a:custGeom>
              <a:avLst/>
              <a:gdLst>
                <a:gd name="T0" fmla="*/ 7 w 15"/>
                <a:gd name="T1" fmla="*/ 202 h 203"/>
                <a:gd name="T2" fmla="*/ 14 w 15"/>
                <a:gd name="T3" fmla="*/ 202 h 203"/>
                <a:gd name="T4" fmla="*/ 14 w 15"/>
                <a:gd name="T5" fmla="*/ 0 h 203"/>
                <a:gd name="T6" fmla="*/ 0 w 15"/>
                <a:gd name="T7" fmla="*/ 0 h 203"/>
                <a:gd name="T8" fmla="*/ 0 w 15"/>
                <a:gd name="T9" fmla="*/ 202 h 203"/>
                <a:gd name="T10" fmla="*/ 7 w 15"/>
                <a:gd name="T11" fmla="*/ 202 h 203"/>
                <a:gd name="T12" fmla="*/ 0 60000 65536"/>
                <a:gd name="T13" fmla="*/ 0 60000 65536"/>
                <a:gd name="T14" fmla="*/ 0 60000 65536"/>
                <a:gd name="T15" fmla="*/ 0 60000 65536"/>
                <a:gd name="T16" fmla="*/ 0 60000 65536"/>
                <a:gd name="T17" fmla="*/ 0 60000 65536"/>
                <a:gd name="T18" fmla="*/ 0 w 15"/>
                <a:gd name="T19" fmla="*/ 0 h 203"/>
                <a:gd name="T20" fmla="*/ 15 w 15"/>
                <a:gd name="T21" fmla="*/ 203 h 203"/>
              </a:gdLst>
              <a:ahLst/>
              <a:cxnLst>
                <a:cxn ang="T12">
                  <a:pos x="T0" y="T1"/>
                </a:cxn>
                <a:cxn ang="T13">
                  <a:pos x="T2" y="T3"/>
                </a:cxn>
                <a:cxn ang="T14">
                  <a:pos x="T4" y="T5"/>
                </a:cxn>
                <a:cxn ang="T15">
                  <a:pos x="T6" y="T7"/>
                </a:cxn>
                <a:cxn ang="T16">
                  <a:pos x="T8" y="T9"/>
                </a:cxn>
                <a:cxn ang="T17">
                  <a:pos x="T10" y="T11"/>
                </a:cxn>
              </a:cxnLst>
              <a:rect l="T18" t="T19" r="T20" b="T21"/>
              <a:pathLst>
                <a:path w="15" h="203">
                  <a:moveTo>
                    <a:pt x="7" y="202"/>
                  </a:moveTo>
                  <a:lnTo>
                    <a:pt x="14" y="202"/>
                  </a:lnTo>
                  <a:lnTo>
                    <a:pt x="14" y="0"/>
                  </a:lnTo>
                  <a:lnTo>
                    <a:pt x="0" y="0"/>
                  </a:lnTo>
                  <a:lnTo>
                    <a:pt x="0" y="202"/>
                  </a:lnTo>
                  <a:lnTo>
                    <a:pt x="7" y="202"/>
                  </a:lnTo>
                </a:path>
              </a:pathLst>
            </a:custGeom>
            <a:solidFill>
              <a:srgbClr val="000000"/>
            </a:solidFill>
            <a:ln w="9525" cap="rnd">
              <a:noFill/>
              <a:round/>
              <a:headEnd type="none" w="sm" len="sm"/>
              <a:tailEnd type="none" w="sm" len="sm"/>
            </a:ln>
          </p:spPr>
          <p:txBody>
            <a:bodyPr/>
            <a:lstStyle/>
            <a:p>
              <a:endParaRPr lang="en-US"/>
            </a:p>
          </p:txBody>
        </p:sp>
        <p:sp>
          <p:nvSpPr>
            <p:cNvPr id="3130" name="Freeform 195"/>
            <p:cNvSpPr>
              <a:spLocks/>
            </p:cNvSpPr>
            <p:nvPr/>
          </p:nvSpPr>
          <p:spPr bwMode="auto">
            <a:xfrm>
              <a:off x="1327" y="1507"/>
              <a:ext cx="16" cy="194"/>
            </a:xfrm>
            <a:custGeom>
              <a:avLst/>
              <a:gdLst>
                <a:gd name="T0" fmla="*/ 7 w 16"/>
                <a:gd name="T1" fmla="*/ 193 h 194"/>
                <a:gd name="T2" fmla="*/ 15 w 16"/>
                <a:gd name="T3" fmla="*/ 193 h 194"/>
                <a:gd name="T4" fmla="*/ 15 w 16"/>
                <a:gd name="T5" fmla="*/ 0 h 194"/>
                <a:gd name="T6" fmla="*/ 0 w 16"/>
                <a:gd name="T7" fmla="*/ 0 h 194"/>
                <a:gd name="T8" fmla="*/ 0 w 16"/>
                <a:gd name="T9" fmla="*/ 193 h 194"/>
                <a:gd name="T10" fmla="*/ 7 w 16"/>
                <a:gd name="T11" fmla="*/ 193 h 194"/>
                <a:gd name="T12" fmla="*/ 0 60000 65536"/>
                <a:gd name="T13" fmla="*/ 0 60000 65536"/>
                <a:gd name="T14" fmla="*/ 0 60000 65536"/>
                <a:gd name="T15" fmla="*/ 0 60000 65536"/>
                <a:gd name="T16" fmla="*/ 0 60000 65536"/>
                <a:gd name="T17" fmla="*/ 0 60000 65536"/>
                <a:gd name="T18" fmla="*/ 0 w 16"/>
                <a:gd name="T19" fmla="*/ 0 h 194"/>
                <a:gd name="T20" fmla="*/ 16 w 16"/>
                <a:gd name="T21" fmla="*/ 194 h 194"/>
              </a:gdLst>
              <a:ahLst/>
              <a:cxnLst>
                <a:cxn ang="T12">
                  <a:pos x="T0" y="T1"/>
                </a:cxn>
                <a:cxn ang="T13">
                  <a:pos x="T2" y="T3"/>
                </a:cxn>
                <a:cxn ang="T14">
                  <a:pos x="T4" y="T5"/>
                </a:cxn>
                <a:cxn ang="T15">
                  <a:pos x="T6" y="T7"/>
                </a:cxn>
                <a:cxn ang="T16">
                  <a:pos x="T8" y="T9"/>
                </a:cxn>
                <a:cxn ang="T17">
                  <a:pos x="T10" y="T11"/>
                </a:cxn>
              </a:cxnLst>
              <a:rect l="T18" t="T19" r="T20" b="T21"/>
              <a:pathLst>
                <a:path w="16" h="194">
                  <a:moveTo>
                    <a:pt x="7" y="193"/>
                  </a:moveTo>
                  <a:lnTo>
                    <a:pt x="15" y="193"/>
                  </a:lnTo>
                  <a:lnTo>
                    <a:pt x="15" y="0"/>
                  </a:lnTo>
                  <a:lnTo>
                    <a:pt x="0" y="0"/>
                  </a:lnTo>
                  <a:lnTo>
                    <a:pt x="0" y="193"/>
                  </a:lnTo>
                  <a:lnTo>
                    <a:pt x="7" y="193"/>
                  </a:lnTo>
                </a:path>
              </a:pathLst>
            </a:custGeom>
            <a:solidFill>
              <a:srgbClr val="000000"/>
            </a:solidFill>
            <a:ln w="9525" cap="rnd">
              <a:noFill/>
              <a:round/>
              <a:headEnd type="none" w="sm" len="sm"/>
              <a:tailEnd type="none" w="sm" len="sm"/>
            </a:ln>
          </p:spPr>
          <p:txBody>
            <a:bodyPr/>
            <a:lstStyle/>
            <a:p>
              <a:endParaRPr lang="en-US"/>
            </a:p>
          </p:txBody>
        </p:sp>
        <p:sp>
          <p:nvSpPr>
            <p:cNvPr id="3131" name="Freeform 196"/>
            <p:cNvSpPr>
              <a:spLocks/>
            </p:cNvSpPr>
            <p:nvPr/>
          </p:nvSpPr>
          <p:spPr bwMode="auto">
            <a:xfrm>
              <a:off x="1392" y="1504"/>
              <a:ext cx="15" cy="182"/>
            </a:xfrm>
            <a:custGeom>
              <a:avLst/>
              <a:gdLst>
                <a:gd name="T0" fmla="*/ 7 w 15"/>
                <a:gd name="T1" fmla="*/ 181 h 182"/>
                <a:gd name="T2" fmla="*/ 14 w 15"/>
                <a:gd name="T3" fmla="*/ 181 h 182"/>
                <a:gd name="T4" fmla="*/ 14 w 15"/>
                <a:gd name="T5" fmla="*/ 0 h 182"/>
                <a:gd name="T6" fmla="*/ 0 w 15"/>
                <a:gd name="T7" fmla="*/ 0 h 182"/>
                <a:gd name="T8" fmla="*/ 0 w 15"/>
                <a:gd name="T9" fmla="*/ 181 h 182"/>
                <a:gd name="T10" fmla="*/ 7 w 15"/>
                <a:gd name="T11" fmla="*/ 181 h 182"/>
                <a:gd name="T12" fmla="*/ 0 60000 65536"/>
                <a:gd name="T13" fmla="*/ 0 60000 65536"/>
                <a:gd name="T14" fmla="*/ 0 60000 65536"/>
                <a:gd name="T15" fmla="*/ 0 60000 65536"/>
                <a:gd name="T16" fmla="*/ 0 60000 65536"/>
                <a:gd name="T17" fmla="*/ 0 60000 65536"/>
                <a:gd name="T18" fmla="*/ 0 w 15"/>
                <a:gd name="T19" fmla="*/ 0 h 182"/>
                <a:gd name="T20" fmla="*/ 15 w 15"/>
                <a:gd name="T21" fmla="*/ 182 h 182"/>
              </a:gdLst>
              <a:ahLst/>
              <a:cxnLst>
                <a:cxn ang="T12">
                  <a:pos x="T0" y="T1"/>
                </a:cxn>
                <a:cxn ang="T13">
                  <a:pos x="T2" y="T3"/>
                </a:cxn>
                <a:cxn ang="T14">
                  <a:pos x="T4" y="T5"/>
                </a:cxn>
                <a:cxn ang="T15">
                  <a:pos x="T6" y="T7"/>
                </a:cxn>
                <a:cxn ang="T16">
                  <a:pos x="T8" y="T9"/>
                </a:cxn>
                <a:cxn ang="T17">
                  <a:pos x="T10" y="T11"/>
                </a:cxn>
              </a:cxnLst>
              <a:rect l="T18" t="T19" r="T20" b="T21"/>
              <a:pathLst>
                <a:path w="15" h="182">
                  <a:moveTo>
                    <a:pt x="7" y="181"/>
                  </a:moveTo>
                  <a:lnTo>
                    <a:pt x="14" y="181"/>
                  </a:lnTo>
                  <a:lnTo>
                    <a:pt x="14" y="0"/>
                  </a:lnTo>
                  <a:lnTo>
                    <a:pt x="0" y="0"/>
                  </a:lnTo>
                  <a:lnTo>
                    <a:pt x="0" y="181"/>
                  </a:lnTo>
                  <a:lnTo>
                    <a:pt x="7" y="181"/>
                  </a:lnTo>
                </a:path>
              </a:pathLst>
            </a:custGeom>
            <a:solidFill>
              <a:srgbClr val="000000"/>
            </a:solidFill>
            <a:ln w="9525" cap="rnd">
              <a:noFill/>
              <a:round/>
              <a:headEnd type="none" w="sm" len="sm"/>
              <a:tailEnd type="none" w="sm" len="sm"/>
            </a:ln>
          </p:spPr>
          <p:txBody>
            <a:bodyPr/>
            <a:lstStyle/>
            <a:p>
              <a:endParaRPr lang="en-US"/>
            </a:p>
          </p:txBody>
        </p:sp>
        <p:sp>
          <p:nvSpPr>
            <p:cNvPr id="3132" name="Freeform 197"/>
            <p:cNvSpPr>
              <a:spLocks/>
            </p:cNvSpPr>
            <p:nvPr/>
          </p:nvSpPr>
          <p:spPr bwMode="auto">
            <a:xfrm>
              <a:off x="1073" y="1517"/>
              <a:ext cx="16" cy="236"/>
            </a:xfrm>
            <a:custGeom>
              <a:avLst/>
              <a:gdLst>
                <a:gd name="T0" fmla="*/ 7 w 16"/>
                <a:gd name="T1" fmla="*/ 235 h 236"/>
                <a:gd name="T2" fmla="*/ 15 w 16"/>
                <a:gd name="T3" fmla="*/ 235 h 236"/>
                <a:gd name="T4" fmla="*/ 15 w 16"/>
                <a:gd name="T5" fmla="*/ 0 h 236"/>
                <a:gd name="T6" fmla="*/ 0 w 16"/>
                <a:gd name="T7" fmla="*/ 0 h 236"/>
                <a:gd name="T8" fmla="*/ 0 w 16"/>
                <a:gd name="T9" fmla="*/ 235 h 236"/>
                <a:gd name="T10" fmla="*/ 7 w 16"/>
                <a:gd name="T11" fmla="*/ 235 h 236"/>
                <a:gd name="T12" fmla="*/ 0 60000 65536"/>
                <a:gd name="T13" fmla="*/ 0 60000 65536"/>
                <a:gd name="T14" fmla="*/ 0 60000 65536"/>
                <a:gd name="T15" fmla="*/ 0 60000 65536"/>
                <a:gd name="T16" fmla="*/ 0 60000 65536"/>
                <a:gd name="T17" fmla="*/ 0 60000 65536"/>
                <a:gd name="T18" fmla="*/ 0 w 16"/>
                <a:gd name="T19" fmla="*/ 0 h 236"/>
                <a:gd name="T20" fmla="*/ 16 w 16"/>
                <a:gd name="T21" fmla="*/ 236 h 236"/>
              </a:gdLst>
              <a:ahLst/>
              <a:cxnLst>
                <a:cxn ang="T12">
                  <a:pos x="T0" y="T1"/>
                </a:cxn>
                <a:cxn ang="T13">
                  <a:pos x="T2" y="T3"/>
                </a:cxn>
                <a:cxn ang="T14">
                  <a:pos x="T4" y="T5"/>
                </a:cxn>
                <a:cxn ang="T15">
                  <a:pos x="T6" y="T7"/>
                </a:cxn>
                <a:cxn ang="T16">
                  <a:pos x="T8" y="T9"/>
                </a:cxn>
                <a:cxn ang="T17">
                  <a:pos x="T10" y="T11"/>
                </a:cxn>
              </a:cxnLst>
              <a:rect l="T18" t="T19" r="T20" b="T21"/>
              <a:pathLst>
                <a:path w="16" h="236">
                  <a:moveTo>
                    <a:pt x="7" y="235"/>
                  </a:moveTo>
                  <a:lnTo>
                    <a:pt x="15" y="235"/>
                  </a:lnTo>
                  <a:lnTo>
                    <a:pt x="15" y="0"/>
                  </a:lnTo>
                  <a:lnTo>
                    <a:pt x="0" y="0"/>
                  </a:lnTo>
                  <a:lnTo>
                    <a:pt x="0" y="235"/>
                  </a:lnTo>
                  <a:lnTo>
                    <a:pt x="7" y="235"/>
                  </a:lnTo>
                </a:path>
              </a:pathLst>
            </a:custGeom>
            <a:solidFill>
              <a:srgbClr val="000000"/>
            </a:solidFill>
            <a:ln w="9525" cap="rnd">
              <a:noFill/>
              <a:round/>
              <a:headEnd type="none" w="sm" len="sm"/>
              <a:tailEnd type="none" w="sm" len="sm"/>
            </a:ln>
          </p:spPr>
          <p:txBody>
            <a:bodyPr/>
            <a:lstStyle/>
            <a:p>
              <a:endParaRPr lang="en-US"/>
            </a:p>
          </p:txBody>
        </p:sp>
        <p:sp>
          <p:nvSpPr>
            <p:cNvPr id="3133" name="Freeform 198"/>
            <p:cNvSpPr>
              <a:spLocks/>
            </p:cNvSpPr>
            <p:nvPr/>
          </p:nvSpPr>
          <p:spPr bwMode="auto">
            <a:xfrm>
              <a:off x="1505" y="1494"/>
              <a:ext cx="15" cy="170"/>
            </a:xfrm>
            <a:custGeom>
              <a:avLst/>
              <a:gdLst>
                <a:gd name="T0" fmla="*/ 7 w 15"/>
                <a:gd name="T1" fmla="*/ 169 h 170"/>
                <a:gd name="T2" fmla="*/ 14 w 15"/>
                <a:gd name="T3" fmla="*/ 169 h 170"/>
                <a:gd name="T4" fmla="*/ 14 w 15"/>
                <a:gd name="T5" fmla="*/ 0 h 170"/>
                <a:gd name="T6" fmla="*/ 0 w 15"/>
                <a:gd name="T7" fmla="*/ 0 h 170"/>
                <a:gd name="T8" fmla="*/ 0 w 15"/>
                <a:gd name="T9" fmla="*/ 169 h 170"/>
                <a:gd name="T10" fmla="*/ 7 w 15"/>
                <a:gd name="T11" fmla="*/ 169 h 170"/>
                <a:gd name="T12" fmla="*/ 0 60000 65536"/>
                <a:gd name="T13" fmla="*/ 0 60000 65536"/>
                <a:gd name="T14" fmla="*/ 0 60000 65536"/>
                <a:gd name="T15" fmla="*/ 0 60000 65536"/>
                <a:gd name="T16" fmla="*/ 0 60000 65536"/>
                <a:gd name="T17" fmla="*/ 0 60000 65536"/>
                <a:gd name="T18" fmla="*/ 0 w 15"/>
                <a:gd name="T19" fmla="*/ 0 h 170"/>
                <a:gd name="T20" fmla="*/ 15 w 15"/>
                <a:gd name="T21" fmla="*/ 170 h 170"/>
              </a:gdLst>
              <a:ahLst/>
              <a:cxnLst>
                <a:cxn ang="T12">
                  <a:pos x="T0" y="T1"/>
                </a:cxn>
                <a:cxn ang="T13">
                  <a:pos x="T2" y="T3"/>
                </a:cxn>
                <a:cxn ang="T14">
                  <a:pos x="T4" y="T5"/>
                </a:cxn>
                <a:cxn ang="T15">
                  <a:pos x="T6" y="T7"/>
                </a:cxn>
                <a:cxn ang="T16">
                  <a:pos x="T8" y="T9"/>
                </a:cxn>
                <a:cxn ang="T17">
                  <a:pos x="T10" y="T11"/>
                </a:cxn>
              </a:cxnLst>
              <a:rect l="T18" t="T19" r="T20" b="T21"/>
              <a:pathLst>
                <a:path w="15" h="170">
                  <a:moveTo>
                    <a:pt x="7" y="169"/>
                  </a:moveTo>
                  <a:lnTo>
                    <a:pt x="14" y="169"/>
                  </a:lnTo>
                  <a:lnTo>
                    <a:pt x="14" y="0"/>
                  </a:lnTo>
                  <a:lnTo>
                    <a:pt x="0" y="0"/>
                  </a:lnTo>
                  <a:lnTo>
                    <a:pt x="0" y="169"/>
                  </a:lnTo>
                  <a:lnTo>
                    <a:pt x="7" y="169"/>
                  </a:lnTo>
                </a:path>
              </a:pathLst>
            </a:custGeom>
            <a:solidFill>
              <a:srgbClr val="000000"/>
            </a:solidFill>
            <a:ln w="9525" cap="rnd">
              <a:noFill/>
              <a:round/>
              <a:headEnd type="none" w="sm" len="sm"/>
              <a:tailEnd type="none" w="sm" len="sm"/>
            </a:ln>
          </p:spPr>
          <p:txBody>
            <a:bodyPr/>
            <a:lstStyle/>
            <a:p>
              <a:endParaRPr lang="en-US"/>
            </a:p>
          </p:txBody>
        </p:sp>
        <p:sp>
          <p:nvSpPr>
            <p:cNvPr id="3134" name="Freeform 199"/>
            <p:cNvSpPr>
              <a:spLocks/>
            </p:cNvSpPr>
            <p:nvPr/>
          </p:nvSpPr>
          <p:spPr bwMode="auto">
            <a:xfrm>
              <a:off x="1556" y="1487"/>
              <a:ext cx="14" cy="163"/>
            </a:xfrm>
            <a:custGeom>
              <a:avLst/>
              <a:gdLst>
                <a:gd name="T0" fmla="*/ 7 w 14"/>
                <a:gd name="T1" fmla="*/ 0 h 163"/>
                <a:gd name="T2" fmla="*/ 0 w 14"/>
                <a:gd name="T3" fmla="*/ 0 h 163"/>
                <a:gd name="T4" fmla="*/ 0 w 14"/>
                <a:gd name="T5" fmla="*/ 162 h 163"/>
                <a:gd name="T6" fmla="*/ 13 w 14"/>
                <a:gd name="T7" fmla="*/ 162 h 163"/>
                <a:gd name="T8" fmla="*/ 13 w 14"/>
                <a:gd name="T9" fmla="*/ 0 h 163"/>
                <a:gd name="T10" fmla="*/ 7 w 14"/>
                <a:gd name="T11" fmla="*/ 0 h 163"/>
                <a:gd name="T12" fmla="*/ 0 60000 65536"/>
                <a:gd name="T13" fmla="*/ 0 60000 65536"/>
                <a:gd name="T14" fmla="*/ 0 60000 65536"/>
                <a:gd name="T15" fmla="*/ 0 60000 65536"/>
                <a:gd name="T16" fmla="*/ 0 60000 65536"/>
                <a:gd name="T17" fmla="*/ 0 60000 65536"/>
                <a:gd name="T18" fmla="*/ 0 w 14"/>
                <a:gd name="T19" fmla="*/ 0 h 163"/>
                <a:gd name="T20" fmla="*/ 14 w 14"/>
                <a:gd name="T21" fmla="*/ 163 h 163"/>
              </a:gdLst>
              <a:ahLst/>
              <a:cxnLst>
                <a:cxn ang="T12">
                  <a:pos x="T0" y="T1"/>
                </a:cxn>
                <a:cxn ang="T13">
                  <a:pos x="T2" y="T3"/>
                </a:cxn>
                <a:cxn ang="T14">
                  <a:pos x="T4" y="T5"/>
                </a:cxn>
                <a:cxn ang="T15">
                  <a:pos x="T6" y="T7"/>
                </a:cxn>
                <a:cxn ang="T16">
                  <a:pos x="T8" y="T9"/>
                </a:cxn>
                <a:cxn ang="T17">
                  <a:pos x="T10" y="T11"/>
                </a:cxn>
              </a:cxnLst>
              <a:rect l="T18" t="T19" r="T20" b="T21"/>
              <a:pathLst>
                <a:path w="14" h="163">
                  <a:moveTo>
                    <a:pt x="7" y="0"/>
                  </a:moveTo>
                  <a:lnTo>
                    <a:pt x="0" y="0"/>
                  </a:lnTo>
                  <a:lnTo>
                    <a:pt x="0" y="162"/>
                  </a:lnTo>
                  <a:lnTo>
                    <a:pt x="13" y="162"/>
                  </a:lnTo>
                  <a:lnTo>
                    <a:pt x="13" y="0"/>
                  </a:lnTo>
                  <a:lnTo>
                    <a:pt x="7" y="0"/>
                  </a:lnTo>
                </a:path>
              </a:pathLst>
            </a:custGeom>
            <a:solidFill>
              <a:srgbClr val="000000"/>
            </a:solidFill>
            <a:ln w="9525" cap="rnd">
              <a:noFill/>
              <a:round/>
              <a:headEnd type="none" w="sm" len="sm"/>
              <a:tailEnd type="none" w="sm" len="sm"/>
            </a:ln>
          </p:spPr>
          <p:txBody>
            <a:bodyPr/>
            <a:lstStyle/>
            <a:p>
              <a:endParaRPr lang="en-US"/>
            </a:p>
          </p:txBody>
        </p:sp>
        <p:sp>
          <p:nvSpPr>
            <p:cNvPr id="3135" name="Freeform 200"/>
            <p:cNvSpPr>
              <a:spLocks/>
            </p:cNvSpPr>
            <p:nvPr/>
          </p:nvSpPr>
          <p:spPr bwMode="auto">
            <a:xfrm>
              <a:off x="1604" y="1481"/>
              <a:ext cx="14" cy="160"/>
            </a:xfrm>
            <a:custGeom>
              <a:avLst/>
              <a:gdLst>
                <a:gd name="T0" fmla="*/ 6 w 14"/>
                <a:gd name="T1" fmla="*/ 159 h 160"/>
                <a:gd name="T2" fmla="*/ 13 w 14"/>
                <a:gd name="T3" fmla="*/ 159 h 160"/>
                <a:gd name="T4" fmla="*/ 13 w 14"/>
                <a:gd name="T5" fmla="*/ 0 h 160"/>
                <a:gd name="T6" fmla="*/ 0 w 14"/>
                <a:gd name="T7" fmla="*/ 0 h 160"/>
                <a:gd name="T8" fmla="*/ 0 w 14"/>
                <a:gd name="T9" fmla="*/ 159 h 160"/>
                <a:gd name="T10" fmla="*/ 6 w 14"/>
                <a:gd name="T11" fmla="*/ 159 h 160"/>
                <a:gd name="T12" fmla="*/ 0 60000 65536"/>
                <a:gd name="T13" fmla="*/ 0 60000 65536"/>
                <a:gd name="T14" fmla="*/ 0 60000 65536"/>
                <a:gd name="T15" fmla="*/ 0 60000 65536"/>
                <a:gd name="T16" fmla="*/ 0 60000 65536"/>
                <a:gd name="T17" fmla="*/ 0 60000 65536"/>
                <a:gd name="T18" fmla="*/ 0 w 14"/>
                <a:gd name="T19" fmla="*/ 0 h 160"/>
                <a:gd name="T20" fmla="*/ 14 w 14"/>
                <a:gd name="T21" fmla="*/ 160 h 160"/>
              </a:gdLst>
              <a:ahLst/>
              <a:cxnLst>
                <a:cxn ang="T12">
                  <a:pos x="T0" y="T1"/>
                </a:cxn>
                <a:cxn ang="T13">
                  <a:pos x="T2" y="T3"/>
                </a:cxn>
                <a:cxn ang="T14">
                  <a:pos x="T4" y="T5"/>
                </a:cxn>
                <a:cxn ang="T15">
                  <a:pos x="T6" y="T7"/>
                </a:cxn>
                <a:cxn ang="T16">
                  <a:pos x="T8" y="T9"/>
                </a:cxn>
                <a:cxn ang="T17">
                  <a:pos x="T10" y="T11"/>
                </a:cxn>
              </a:cxnLst>
              <a:rect l="T18" t="T19" r="T20" b="T21"/>
              <a:pathLst>
                <a:path w="14" h="160">
                  <a:moveTo>
                    <a:pt x="6" y="159"/>
                  </a:moveTo>
                  <a:lnTo>
                    <a:pt x="13" y="159"/>
                  </a:lnTo>
                  <a:lnTo>
                    <a:pt x="13" y="0"/>
                  </a:lnTo>
                  <a:lnTo>
                    <a:pt x="0" y="0"/>
                  </a:lnTo>
                  <a:lnTo>
                    <a:pt x="0" y="159"/>
                  </a:lnTo>
                  <a:lnTo>
                    <a:pt x="6" y="159"/>
                  </a:lnTo>
                </a:path>
              </a:pathLst>
            </a:custGeom>
            <a:solidFill>
              <a:srgbClr val="000000"/>
            </a:solidFill>
            <a:ln w="9525" cap="rnd">
              <a:noFill/>
              <a:round/>
              <a:headEnd type="none" w="sm" len="sm"/>
              <a:tailEnd type="none" w="sm" len="sm"/>
            </a:ln>
          </p:spPr>
          <p:txBody>
            <a:bodyPr/>
            <a:lstStyle/>
            <a:p>
              <a:endParaRPr lang="en-US"/>
            </a:p>
          </p:txBody>
        </p:sp>
        <p:sp>
          <p:nvSpPr>
            <p:cNvPr id="3136" name="Freeform 201"/>
            <p:cNvSpPr>
              <a:spLocks/>
            </p:cNvSpPr>
            <p:nvPr/>
          </p:nvSpPr>
          <p:spPr bwMode="auto">
            <a:xfrm>
              <a:off x="1649" y="1480"/>
              <a:ext cx="15" cy="150"/>
            </a:xfrm>
            <a:custGeom>
              <a:avLst/>
              <a:gdLst>
                <a:gd name="T0" fmla="*/ 7 w 15"/>
                <a:gd name="T1" fmla="*/ 149 h 150"/>
                <a:gd name="T2" fmla="*/ 14 w 15"/>
                <a:gd name="T3" fmla="*/ 149 h 150"/>
                <a:gd name="T4" fmla="*/ 14 w 15"/>
                <a:gd name="T5" fmla="*/ 0 h 150"/>
                <a:gd name="T6" fmla="*/ 0 w 15"/>
                <a:gd name="T7" fmla="*/ 0 h 150"/>
                <a:gd name="T8" fmla="*/ 0 w 15"/>
                <a:gd name="T9" fmla="*/ 149 h 150"/>
                <a:gd name="T10" fmla="*/ 7 w 15"/>
                <a:gd name="T11" fmla="*/ 149 h 150"/>
                <a:gd name="T12" fmla="*/ 0 60000 65536"/>
                <a:gd name="T13" fmla="*/ 0 60000 65536"/>
                <a:gd name="T14" fmla="*/ 0 60000 65536"/>
                <a:gd name="T15" fmla="*/ 0 60000 65536"/>
                <a:gd name="T16" fmla="*/ 0 60000 65536"/>
                <a:gd name="T17" fmla="*/ 0 60000 65536"/>
                <a:gd name="T18" fmla="*/ 0 w 15"/>
                <a:gd name="T19" fmla="*/ 0 h 150"/>
                <a:gd name="T20" fmla="*/ 15 w 15"/>
                <a:gd name="T21" fmla="*/ 150 h 150"/>
              </a:gdLst>
              <a:ahLst/>
              <a:cxnLst>
                <a:cxn ang="T12">
                  <a:pos x="T0" y="T1"/>
                </a:cxn>
                <a:cxn ang="T13">
                  <a:pos x="T2" y="T3"/>
                </a:cxn>
                <a:cxn ang="T14">
                  <a:pos x="T4" y="T5"/>
                </a:cxn>
                <a:cxn ang="T15">
                  <a:pos x="T6" y="T7"/>
                </a:cxn>
                <a:cxn ang="T16">
                  <a:pos x="T8" y="T9"/>
                </a:cxn>
                <a:cxn ang="T17">
                  <a:pos x="T10" y="T11"/>
                </a:cxn>
              </a:cxnLst>
              <a:rect l="T18" t="T19" r="T20" b="T21"/>
              <a:pathLst>
                <a:path w="15" h="150">
                  <a:moveTo>
                    <a:pt x="7" y="149"/>
                  </a:moveTo>
                  <a:lnTo>
                    <a:pt x="14" y="149"/>
                  </a:lnTo>
                  <a:lnTo>
                    <a:pt x="14" y="0"/>
                  </a:lnTo>
                  <a:lnTo>
                    <a:pt x="0" y="0"/>
                  </a:lnTo>
                  <a:lnTo>
                    <a:pt x="0" y="149"/>
                  </a:lnTo>
                  <a:lnTo>
                    <a:pt x="7" y="149"/>
                  </a:lnTo>
                </a:path>
              </a:pathLst>
            </a:custGeom>
            <a:solidFill>
              <a:srgbClr val="000000"/>
            </a:solidFill>
            <a:ln w="9525" cap="rnd">
              <a:noFill/>
              <a:round/>
              <a:headEnd type="none" w="sm" len="sm"/>
              <a:tailEnd type="none" w="sm" len="sm"/>
            </a:ln>
          </p:spPr>
          <p:txBody>
            <a:bodyPr/>
            <a:lstStyle/>
            <a:p>
              <a:endParaRPr lang="en-US"/>
            </a:p>
          </p:txBody>
        </p:sp>
        <p:sp>
          <p:nvSpPr>
            <p:cNvPr id="3137" name="Freeform 202"/>
            <p:cNvSpPr>
              <a:spLocks/>
            </p:cNvSpPr>
            <p:nvPr/>
          </p:nvSpPr>
          <p:spPr bwMode="auto">
            <a:xfrm>
              <a:off x="1691" y="1475"/>
              <a:ext cx="16" cy="145"/>
            </a:xfrm>
            <a:custGeom>
              <a:avLst/>
              <a:gdLst>
                <a:gd name="T0" fmla="*/ 7 w 16"/>
                <a:gd name="T1" fmla="*/ 144 h 145"/>
                <a:gd name="T2" fmla="*/ 15 w 16"/>
                <a:gd name="T3" fmla="*/ 144 h 145"/>
                <a:gd name="T4" fmla="*/ 15 w 16"/>
                <a:gd name="T5" fmla="*/ 0 h 145"/>
                <a:gd name="T6" fmla="*/ 0 w 16"/>
                <a:gd name="T7" fmla="*/ 0 h 145"/>
                <a:gd name="T8" fmla="*/ 0 w 16"/>
                <a:gd name="T9" fmla="*/ 144 h 145"/>
                <a:gd name="T10" fmla="*/ 7 w 16"/>
                <a:gd name="T11" fmla="*/ 144 h 145"/>
                <a:gd name="T12" fmla="*/ 0 60000 65536"/>
                <a:gd name="T13" fmla="*/ 0 60000 65536"/>
                <a:gd name="T14" fmla="*/ 0 60000 65536"/>
                <a:gd name="T15" fmla="*/ 0 60000 65536"/>
                <a:gd name="T16" fmla="*/ 0 60000 65536"/>
                <a:gd name="T17" fmla="*/ 0 60000 65536"/>
                <a:gd name="T18" fmla="*/ 0 w 16"/>
                <a:gd name="T19" fmla="*/ 0 h 145"/>
                <a:gd name="T20" fmla="*/ 16 w 16"/>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6" h="145">
                  <a:moveTo>
                    <a:pt x="7" y="144"/>
                  </a:moveTo>
                  <a:lnTo>
                    <a:pt x="15" y="144"/>
                  </a:lnTo>
                  <a:lnTo>
                    <a:pt x="15" y="0"/>
                  </a:lnTo>
                  <a:lnTo>
                    <a:pt x="0" y="0"/>
                  </a:lnTo>
                  <a:lnTo>
                    <a:pt x="0" y="144"/>
                  </a:lnTo>
                  <a:lnTo>
                    <a:pt x="7" y="144"/>
                  </a:lnTo>
                </a:path>
              </a:pathLst>
            </a:custGeom>
            <a:solidFill>
              <a:srgbClr val="000000"/>
            </a:solidFill>
            <a:ln w="9525" cap="rnd">
              <a:noFill/>
              <a:round/>
              <a:headEnd type="none" w="sm" len="sm"/>
              <a:tailEnd type="none" w="sm" len="sm"/>
            </a:ln>
          </p:spPr>
          <p:txBody>
            <a:bodyPr/>
            <a:lstStyle/>
            <a:p>
              <a:endParaRPr lang="en-US"/>
            </a:p>
          </p:txBody>
        </p:sp>
        <p:sp>
          <p:nvSpPr>
            <p:cNvPr id="3138" name="Freeform 203"/>
            <p:cNvSpPr>
              <a:spLocks/>
            </p:cNvSpPr>
            <p:nvPr/>
          </p:nvSpPr>
          <p:spPr bwMode="auto">
            <a:xfrm>
              <a:off x="919" y="1367"/>
              <a:ext cx="1589" cy="566"/>
            </a:xfrm>
            <a:custGeom>
              <a:avLst/>
              <a:gdLst>
                <a:gd name="T0" fmla="*/ 0 w 1589"/>
                <a:gd name="T1" fmla="*/ 443 h 566"/>
                <a:gd name="T2" fmla="*/ 52 w 1589"/>
                <a:gd name="T3" fmla="*/ 436 h 566"/>
                <a:gd name="T4" fmla="*/ 106 w 1589"/>
                <a:gd name="T5" fmla="*/ 427 h 566"/>
                <a:gd name="T6" fmla="*/ 162 w 1589"/>
                <a:gd name="T7" fmla="*/ 419 h 566"/>
                <a:gd name="T8" fmla="*/ 217 w 1589"/>
                <a:gd name="T9" fmla="*/ 410 h 566"/>
                <a:gd name="T10" fmla="*/ 273 w 1589"/>
                <a:gd name="T11" fmla="*/ 399 h 566"/>
                <a:gd name="T12" fmla="*/ 328 w 1589"/>
                <a:gd name="T13" fmla="*/ 389 h 566"/>
                <a:gd name="T14" fmla="*/ 386 w 1589"/>
                <a:gd name="T15" fmla="*/ 377 h 566"/>
                <a:gd name="T16" fmla="*/ 442 w 1589"/>
                <a:gd name="T17" fmla="*/ 364 h 566"/>
                <a:gd name="T18" fmla="*/ 498 w 1589"/>
                <a:gd name="T19" fmla="*/ 351 h 566"/>
                <a:gd name="T20" fmla="*/ 556 w 1589"/>
                <a:gd name="T21" fmla="*/ 337 h 566"/>
                <a:gd name="T22" fmla="*/ 611 w 1589"/>
                <a:gd name="T23" fmla="*/ 324 h 566"/>
                <a:gd name="T24" fmla="*/ 669 w 1589"/>
                <a:gd name="T25" fmla="*/ 309 h 566"/>
                <a:gd name="T26" fmla="*/ 725 w 1589"/>
                <a:gd name="T27" fmla="*/ 294 h 566"/>
                <a:gd name="T28" fmla="*/ 780 w 1589"/>
                <a:gd name="T29" fmla="*/ 279 h 566"/>
                <a:gd name="T30" fmla="*/ 834 w 1589"/>
                <a:gd name="T31" fmla="*/ 262 h 566"/>
                <a:gd name="T32" fmla="*/ 888 w 1589"/>
                <a:gd name="T33" fmla="*/ 248 h 566"/>
                <a:gd name="T34" fmla="*/ 940 w 1589"/>
                <a:gd name="T35" fmla="*/ 231 h 566"/>
                <a:gd name="T36" fmla="*/ 992 w 1589"/>
                <a:gd name="T37" fmla="*/ 215 h 566"/>
                <a:gd name="T38" fmla="*/ 1042 w 1589"/>
                <a:gd name="T39" fmla="*/ 197 h 566"/>
                <a:gd name="T40" fmla="*/ 1093 w 1589"/>
                <a:gd name="T41" fmla="*/ 182 h 566"/>
                <a:gd name="T42" fmla="*/ 1140 w 1589"/>
                <a:gd name="T43" fmla="*/ 167 h 566"/>
                <a:gd name="T44" fmla="*/ 1186 w 1589"/>
                <a:gd name="T45" fmla="*/ 150 h 566"/>
                <a:gd name="T46" fmla="*/ 1232 w 1589"/>
                <a:gd name="T47" fmla="*/ 134 h 566"/>
                <a:gd name="T48" fmla="*/ 1275 w 1589"/>
                <a:gd name="T49" fmla="*/ 117 h 566"/>
                <a:gd name="T50" fmla="*/ 1315 w 1589"/>
                <a:gd name="T51" fmla="*/ 102 h 566"/>
                <a:gd name="T52" fmla="*/ 1355 w 1589"/>
                <a:gd name="T53" fmla="*/ 86 h 566"/>
                <a:gd name="T54" fmla="*/ 1391 w 1589"/>
                <a:gd name="T55" fmla="*/ 70 h 566"/>
                <a:gd name="T56" fmla="*/ 1426 w 1589"/>
                <a:gd name="T57" fmla="*/ 56 h 566"/>
                <a:gd name="T58" fmla="*/ 1459 w 1589"/>
                <a:gd name="T59" fmla="*/ 41 h 566"/>
                <a:gd name="T60" fmla="*/ 1489 w 1589"/>
                <a:gd name="T61" fmla="*/ 26 h 566"/>
                <a:gd name="T62" fmla="*/ 1517 w 1589"/>
                <a:gd name="T63" fmla="*/ 13 h 566"/>
                <a:gd name="T64" fmla="*/ 1541 w 1589"/>
                <a:gd name="T65" fmla="*/ 0 h 566"/>
                <a:gd name="T66" fmla="*/ 1588 w 1589"/>
                <a:gd name="T67" fmla="*/ 0 h 566"/>
                <a:gd name="T68" fmla="*/ 1555 w 1589"/>
                <a:gd name="T69" fmla="*/ 26 h 566"/>
                <a:gd name="T70" fmla="*/ 1508 w 1589"/>
                <a:gd name="T71" fmla="*/ 60 h 566"/>
                <a:gd name="T72" fmla="*/ 1450 w 1589"/>
                <a:gd name="T73" fmla="*/ 96 h 566"/>
                <a:gd name="T74" fmla="*/ 1385 w 1589"/>
                <a:gd name="T75" fmla="*/ 137 h 566"/>
                <a:gd name="T76" fmla="*/ 1310 w 1589"/>
                <a:gd name="T77" fmla="*/ 180 h 566"/>
                <a:gd name="T78" fmla="*/ 1230 w 1589"/>
                <a:gd name="T79" fmla="*/ 224 h 566"/>
                <a:gd name="T80" fmla="*/ 1146 w 1589"/>
                <a:gd name="T81" fmla="*/ 271 h 566"/>
                <a:gd name="T82" fmla="*/ 1060 w 1589"/>
                <a:gd name="T83" fmla="*/ 317 h 566"/>
                <a:gd name="T84" fmla="*/ 973 w 1589"/>
                <a:gd name="T85" fmla="*/ 362 h 566"/>
                <a:gd name="T86" fmla="*/ 888 w 1589"/>
                <a:gd name="T87" fmla="*/ 403 h 566"/>
                <a:gd name="T88" fmla="*/ 804 w 1589"/>
                <a:gd name="T89" fmla="*/ 443 h 566"/>
                <a:gd name="T90" fmla="*/ 728 w 1589"/>
                <a:gd name="T91" fmla="*/ 479 h 566"/>
                <a:gd name="T92" fmla="*/ 657 w 1589"/>
                <a:gd name="T93" fmla="*/ 511 h 566"/>
                <a:gd name="T94" fmla="*/ 596 w 1589"/>
                <a:gd name="T95" fmla="*/ 535 h 566"/>
                <a:gd name="T96" fmla="*/ 544 w 1589"/>
                <a:gd name="T97" fmla="*/ 553 h 566"/>
                <a:gd name="T98" fmla="*/ 504 w 1589"/>
                <a:gd name="T99" fmla="*/ 565 h 566"/>
                <a:gd name="T100" fmla="*/ 0 w 1589"/>
                <a:gd name="T101" fmla="*/ 565 h 566"/>
                <a:gd name="T102" fmla="*/ 0 w 1589"/>
                <a:gd name="T103" fmla="*/ 443 h 5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89"/>
                <a:gd name="T157" fmla="*/ 0 h 566"/>
                <a:gd name="T158" fmla="*/ 1589 w 1589"/>
                <a:gd name="T159" fmla="*/ 566 h 56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89" h="566">
                  <a:moveTo>
                    <a:pt x="0" y="443"/>
                  </a:moveTo>
                  <a:lnTo>
                    <a:pt x="52" y="436"/>
                  </a:lnTo>
                  <a:lnTo>
                    <a:pt x="106" y="427"/>
                  </a:lnTo>
                  <a:lnTo>
                    <a:pt x="162" y="419"/>
                  </a:lnTo>
                  <a:lnTo>
                    <a:pt x="217" y="410"/>
                  </a:lnTo>
                  <a:lnTo>
                    <a:pt x="273" y="399"/>
                  </a:lnTo>
                  <a:lnTo>
                    <a:pt x="328" y="389"/>
                  </a:lnTo>
                  <a:lnTo>
                    <a:pt x="386" y="377"/>
                  </a:lnTo>
                  <a:lnTo>
                    <a:pt x="442" y="364"/>
                  </a:lnTo>
                  <a:lnTo>
                    <a:pt x="498" y="351"/>
                  </a:lnTo>
                  <a:lnTo>
                    <a:pt x="556" y="337"/>
                  </a:lnTo>
                  <a:lnTo>
                    <a:pt x="611" y="324"/>
                  </a:lnTo>
                  <a:lnTo>
                    <a:pt x="669" y="309"/>
                  </a:lnTo>
                  <a:lnTo>
                    <a:pt x="725" y="294"/>
                  </a:lnTo>
                  <a:lnTo>
                    <a:pt x="780" y="279"/>
                  </a:lnTo>
                  <a:lnTo>
                    <a:pt x="834" y="262"/>
                  </a:lnTo>
                  <a:lnTo>
                    <a:pt x="888" y="248"/>
                  </a:lnTo>
                  <a:lnTo>
                    <a:pt x="940" y="231"/>
                  </a:lnTo>
                  <a:lnTo>
                    <a:pt x="992" y="215"/>
                  </a:lnTo>
                  <a:lnTo>
                    <a:pt x="1042" y="197"/>
                  </a:lnTo>
                  <a:lnTo>
                    <a:pt x="1093" y="182"/>
                  </a:lnTo>
                  <a:lnTo>
                    <a:pt x="1140" y="167"/>
                  </a:lnTo>
                  <a:lnTo>
                    <a:pt x="1186" y="150"/>
                  </a:lnTo>
                  <a:lnTo>
                    <a:pt x="1232" y="134"/>
                  </a:lnTo>
                  <a:lnTo>
                    <a:pt x="1275" y="117"/>
                  </a:lnTo>
                  <a:lnTo>
                    <a:pt x="1315" y="102"/>
                  </a:lnTo>
                  <a:lnTo>
                    <a:pt x="1355" y="86"/>
                  </a:lnTo>
                  <a:lnTo>
                    <a:pt x="1391" y="70"/>
                  </a:lnTo>
                  <a:lnTo>
                    <a:pt x="1426" y="56"/>
                  </a:lnTo>
                  <a:lnTo>
                    <a:pt x="1459" y="41"/>
                  </a:lnTo>
                  <a:lnTo>
                    <a:pt x="1489" y="26"/>
                  </a:lnTo>
                  <a:lnTo>
                    <a:pt x="1517" y="13"/>
                  </a:lnTo>
                  <a:lnTo>
                    <a:pt x="1541" y="0"/>
                  </a:lnTo>
                  <a:lnTo>
                    <a:pt x="1588" y="0"/>
                  </a:lnTo>
                  <a:lnTo>
                    <a:pt x="1555" y="26"/>
                  </a:lnTo>
                  <a:lnTo>
                    <a:pt x="1508" y="60"/>
                  </a:lnTo>
                  <a:lnTo>
                    <a:pt x="1450" y="96"/>
                  </a:lnTo>
                  <a:lnTo>
                    <a:pt x="1385" y="137"/>
                  </a:lnTo>
                  <a:lnTo>
                    <a:pt x="1310" y="180"/>
                  </a:lnTo>
                  <a:lnTo>
                    <a:pt x="1230" y="224"/>
                  </a:lnTo>
                  <a:lnTo>
                    <a:pt x="1146" y="271"/>
                  </a:lnTo>
                  <a:lnTo>
                    <a:pt x="1060" y="317"/>
                  </a:lnTo>
                  <a:lnTo>
                    <a:pt x="973" y="362"/>
                  </a:lnTo>
                  <a:lnTo>
                    <a:pt x="888" y="403"/>
                  </a:lnTo>
                  <a:lnTo>
                    <a:pt x="804" y="443"/>
                  </a:lnTo>
                  <a:lnTo>
                    <a:pt x="728" y="479"/>
                  </a:lnTo>
                  <a:lnTo>
                    <a:pt x="657" y="511"/>
                  </a:lnTo>
                  <a:lnTo>
                    <a:pt x="596" y="535"/>
                  </a:lnTo>
                  <a:lnTo>
                    <a:pt x="544" y="553"/>
                  </a:lnTo>
                  <a:lnTo>
                    <a:pt x="504" y="565"/>
                  </a:lnTo>
                  <a:lnTo>
                    <a:pt x="0" y="565"/>
                  </a:lnTo>
                  <a:lnTo>
                    <a:pt x="0" y="443"/>
                  </a:lnTo>
                </a:path>
              </a:pathLst>
            </a:custGeom>
            <a:solidFill>
              <a:srgbClr val="192633"/>
            </a:solidFill>
            <a:ln w="9525" cap="rnd">
              <a:noFill/>
              <a:round/>
              <a:headEnd type="none" w="sm" len="sm"/>
              <a:tailEnd type="none" w="sm" len="sm"/>
            </a:ln>
          </p:spPr>
          <p:txBody>
            <a:bodyPr/>
            <a:lstStyle/>
            <a:p>
              <a:endParaRPr lang="en-US"/>
            </a:p>
          </p:txBody>
        </p:sp>
        <p:sp>
          <p:nvSpPr>
            <p:cNvPr id="3139" name="Freeform 204"/>
            <p:cNvSpPr>
              <a:spLocks/>
            </p:cNvSpPr>
            <p:nvPr/>
          </p:nvSpPr>
          <p:spPr bwMode="auto">
            <a:xfrm>
              <a:off x="1525" y="1360"/>
              <a:ext cx="2180" cy="566"/>
            </a:xfrm>
            <a:custGeom>
              <a:avLst/>
              <a:gdLst>
                <a:gd name="T0" fmla="*/ 2179 w 2180"/>
                <a:gd name="T1" fmla="*/ 565 h 566"/>
                <a:gd name="T2" fmla="*/ 2143 w 2180"/>
                <a:gd name="T3" fmla="*/ 528 h 566"/>
                <a:gd name="T4" fmla="*/ 2100 w 2180"/>
                <a:gd name="T5" fmla="*/ 491 h 566"/>
                <a:gd name="T6" fmla="*/ 2052 w 2180"/>
                <a:gd name="T7" fmla="*/ 447 h 566"/>
                <a:gd name="T8" fmla="*/ 2002 w 2180"/>
                <a:gd name="T9" fmla="*/ 405 h 566"/>
                <a:gd name="T10" fmla="*/ 1948 w 2180"/>
                <a:gd name="T11" fmla="*/ 358 h 566"/>
                <a:gd name="T12" fmla="*/ 1893 w 2180"/>
                <a:gd name="T13" fmla="*/ 314 h 566"/>
                <a:gd name="T14" fmla="*/ 1836 w 2180"/>
                <a:gd name="T15" fmla="*/ 268 h 566"/>
                <a:gd name="T16" fmla="*/ 1779 w 2180"/>
                <a:gd name="T17" fmla="*/ 224 h 566"/>
                <a:gd name="T18" fmla="*/ 1725 w 2180"/>
                <a:gd name="T19" fmla="*/ 182 h 566"/>
                <a:gd name="T20" fmla="*/ 1673 w 2180"/>
                <a:gd name="T21" fmla="*/ 142 h 566"/>
                <a:gd name="T22" fmla="*/ 1624 w 2180"/>
                <a:gd name="T23" fmla="*/ 106 h 566"/>
                <a:gd name="T24" fmla="*/ 1581 w 2180"/>
                <a:gd name="T25" fmla="*/ 73 h 566"/>
                <a:gd name="T26" fmla="*/ 1543 w 2180"/>
                <a:gd name="T27" fmla="*/ 46 h 566"/>
                <a:gd name="T28" fmla="*/ 1511 w 2180"/>
                <a:gd name="T29" fmla="*/ 25 h 566"/>
                <a:gd name="T30" fmla="*/ 1488 w 2180"/>
                <a:gd name="T31" fmla="*/ 8 h 566"/>
                <a:gd name="T32" fmla="*/ 1474 w 2180"/>
                <a:gd name="T33" fmla="*/ 0 h 566"/>
                <a:gd name="T34" fmla="*/ 908 w 2180"/>
                <a:gd name="T35" fmla="*/ 0 h 566"/>
                <a:gd name="T36" fmla="*/ 893 w 2180"/>
                <a:gd name="T37" fmla="*/ 16 h 566"/>
                <a:gd name="T38" fmla="*/ 869 w 2180"/>
                <a:gd name="T39" fmla="*/ 40 h 566"/>
                <a:gd name="T40" fmla="*/ 834 w 2180"/>
                <a:gd name="T41" fmla="*/ 67 h 566"/>
                <a:gd name="T42" fmla="*/ 789 w 2180"/>
                <a:gd name="T43" fmla="*/ 101 h 566"/>
                <a:gd name="T44" fmla="*/ 739 w 2180"/>
                <a:gd name="T45" fmla="*/ 139 h 566"/>
                <a:gd name="T46" fmla="*/ 681 w 2180"/>
                <a:gd name="T47" fmla="*/ 178 h 566"/>
                <a:gd name="T48" fmla="*/ 618 w 2180"/>
                <a:gd name="T49" fmla="*/ 221 h 566"/>
                <a:gd name="T50" fmla="*/ 552 w 2180"/>
                <a:gd name="T51" fmla="*/ 265 h 566"/>
                <a:gd name="T52" fmla="*/ 483 w 2180"/>
                <a:gd name="T53" fmla="*/ 310 h 566"/>
                <a:gd name="T54" fmla="*/ 411 w 2180"/>
                <a:gd name="T55" fmla="*/ 355 h 566"/>
                <a:gd name="T56" fmla="*/ 339 w 2180"/>
                <a:gd name="T57" fmla="*/ 398 h 566"/>
                <a:gd name="T58" fmla="*/ 266 w 2180"/>
                <a:gd name="T59" fmla="*/ 437 h 566"/>
                <a:gd name="T60" fmla="*/ 194 w 2180"/>
                <a:gd name="T61" fmla="*/ 476 h 566"/>
                <a:gd name="T62" fmla="*/ 127 w 2180"/>
                <a:gd name="T63" fmla="*/ 511 h 566"/>
                <a:gd name="T64" fmla="*/ 60 w 2180"/>
                <a:gd name="T65" fmla="*/ 540 h 566"/>
                <a:gd name="T66" fmla="*/ 0 w 2180"/>
                <a:gd name="T67" fmla="*/ 565 h 566"/>
                <a:gd name="T68" fmla="*/ 2179 w 2180"/>
                <a:gd name="T69" fmla="*/ 565 h 5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80"/>
                <a:gd name="T106" fmla="*/ 0 h 566"/>
                <a:gd name="T107" fmla="*/ 2180 w 2180"/>
                <a:gd name="T108" fmla="*/ 566 h 56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80" h="566">
                  <a:moveTo>
                    <a:pt x="2179" y="565"/>
                  </a:moveTo>
                  <a:lnTo>
                    <a:pt x="2143" y="528"/>
                  </a:lnTo>
                  <a:lnTo>
                    <a:pt x="2100" y="491"/>
                  </a:lnTo>
                  <a:lnTo>
                    <a:pt x="2052" y="447"/>
                  </a:lnTo>
                  <a:lnTo>
                    <a:pt x="2002" y="405"/>
                  </a:lnTo>
                  <a:lnTo>
                    <a:pt x="1948" y="358"/>
                  </a:lnTo>
                  <a:lnTo>
                    <a:pt x="1893" y="314"/>
                  </a:lnTo>
                  <a:lnTo>
                    <a:pt x="1836" y="268"/>
                  </a:lnTo>
                  <a:lnTo>
                    <a:pt x="1779" y="224"/>
                  </a:lnTo>
                  <a:lnTo>
                    <a:pt x="1725" y="182"/>
                  </a:lnTo>
                  <a:lnTo>
                    <a:pt x="1673" y="142"/>
                  </a:lnTo>
                  <a:lnTo>
                    <a:pt x="1624" y="106"/>
                  </a:lnTo>
                  <a:lnTo>
                    <a:pt x="1581" y="73"/>
                  </a:lnTo>
                  <a:lnTo>
                    <a:pt x="1543" y="46"/>
                  </a:lnTo>
                  <a:lnTo>
                    <a:pt x="1511" y="25"/>
                  </a:lnTo>
                  <a:lnTo>
                    <a:pt x="1488" y="8"/>
                  </a:lnTo>
                  <a:lnTo>
                    <a:pt x="1474" y="0"/>
                  </a:lnTo>
                  <a:lnTo>
                    <a:pt x="908" y="0"/>
                  </a:lnTo>
                  <a:lnTo>
                    <a:pt x="893" y="16"/>
                  </a:lnTo>
                  <a:lnTo>
                    <a:pt x="869" y="40"/>
                  </a:lnTo>
                  <a:lnTo>
                    <a:pt x="834" y="67"/>
                  </a:lnTo>
                  <a:lnTo>
                    <a:pt x="789" y="101"/>
                  </a:lnTo>
                  <a:lnTo>
                    <a:pt x="739" y="139"/>
                  </a:lnTo>
                  <a:lnTo>
                    <a:pt x="681" y="178"/>
                  </a:lnTo>
                  <a:lnTo>
                    <a:pt x="618" y="221"/>
                  </a:lnTo>
                  <a:lnTo>
                    <a:pt x="552" y="265"/>
                  </a:lnTo>
                  <a:lnTo>
                    <a:pt x="483" y="310"/>
                  </a:lnTo>
                  <a:lnTo>
                    <a:pt x="411" y="355"/>
                  </a:lnTo>
                  <a:lnTo>
                    <a:pt x="339" y="398"/>
                  </a:lnTo>
                  <a:lnTo>
                    <a:pt x="266" y="437"/>
                  </a:lnTo>
                  <a:lnTo>
                    <a:pt x="194" y="476"/>
                  </a:lnTo>
                  <a:lnTo>
                    <a:pt x="127" y="511"/>
                  </a:lnTo>
                  <a:lnTo>
                    <a:pt x="60" y="540"/>
                  </a:lnTo>
                  <a:lnTo>
                    <a:pt x="0" y="565"/>
                  </a:lnTo>
                  <a:lnTo>
                    <a:pt x="2179" y="565"/>
                  </a:lnTo>
                </a:path>
              </a:pathLst>
            </a:custGeom>
            <a:solidFill>
              <a:srgbClr val="000000"/>
            </a:solidFill>
            <a:ln w="9525" cap="rnd">
              <a:noFill/>
              <a:round/>
              <a:headEnd type="none" w="sm" len="sm"/>
              <a:tailEnd type="none" w="sm" len="sm"/>
            </a:ln>
          </p:spPr>
          <p:txBody>
            <a:bodyPr/>
            <a:lstStyle/>
            <a:p>
              <a:endParaRPr lang="en-US"/>
            </a:p>
          </p:txBody>
        </p:sp>
        <p:sp>
          <p:nvSpPr>
            <p:cNvPr id="3140" name="Freeform 205"/>
            <p:cNvSpPr>
              <a:spLocks/>
            </p:cNvSpPr>
            <p:nvPr/>
          </p:nvSpPr>
          <p:spPr bwMode="auto">
            <a:xfrm>
              <a:off x="1424" y="1367"/>
              <a:ext cx="1084" cy="566"/>
            </a:xfrm>
            <a:custGeom>
              <a:avLst/>
              <a:gdLst>
                <a:gd name="T0" fmla="*/ 1083 w 1084"/>
                <a:gd name="T1" fmla="*/ 0 h 566"/>
                <a:gd name="T2" fmla="*/ 1050 w 1084"/>
                <a:gd name="T3" fmla="*/ 26 h 566"/>
                <a:gd name="T4" fmla="*/ 1003 w 1084"/>
                <a:gd name="T5" fmla="*/ 60 h 566"/>
                <a:gd name="T6" fmla="*/ 946 w 1084"/>
                <a:gd name="T7" fmla="*/ 96 h 566"/>
                <a:gd name="T8" fmla="*/ 880 w 1084"/>
                <a:gd name="T9" fmla="*/ 137 h 566"/>
                <a:gd name="T10" fmla="*/ 805 w 1084"/>
                <a:gd name="T11" fmla="*/ 180 h 566"/>
                <a:gd name="T12" fmla="*/ 726 w 1084"/>
                <a:gd name="T13" fmla="*/ 224 h 566"/>
                <a:gd name="T14" fmla="*/ 642 w 1084"/>
                <a:gd name="T15" fmla="*/ 271 h 566"/>
                <a:gd name="T16" fmla="*/ 555 w 1084"/>
                <a:gd name="T17" fmla="*/ 317 h 566"/>
                <a:gd name="T18" fmla="*/ 468 w 1084"/>
                <a:gd name="T19" fmla="*/ 362 h 566"/>
                <a:gd name="T20" fmla="*/ 384 w 1084"/>
                <a:gd name="T21" fmla="*/ 403 h 566"/>
                <a:gd name="T22" fmla="*/ 300 w 1084"/>
                <a:gd name="T23" fmla="*/ 443 h 566"/>
                <a:gd name="T24" fmla="*/ 224 w 1084"/>
                <a:gd name="T25" fmla="*/ 479 h 566"/>
                <a:gd name="T26" fmla="*/ 153 w 1084"/>
                <a:gd name="T27" fmla="*/ 511 h 566"/>
                <a:gd name="T28" fmla="*/ 92 w 1084"/>
                <a:gd name="T29" fmla="*/ 535 h 566"/>
                <a:gd name="T30" fmla="*/ 40 w 1084"/>
                <a:gd name="T31" fmla="*/ 553 h 566"/>
                <a:gd name="T32" fmla="*/ 0 w 1084"/>
                <a:gd name="T33" fmla="*/ 565 h 566"/>
                <a:gd name="T34" fmla="*/ 86 w 1084"/>
                <a:gd name="T35" fmla="*/ 565 h 566"/>
                <a:gd name="T36" fmla="*/ 153 w 1084"/>
                <a:gd name="T37" fmla="*/ 540 h 566"/>
                <a:gd name="T38" fmla="*/ 225 w 1084"/>
                <a:gd name="T39" fmla="*/ 511 h 566"/>
                <a:gd name="T40" fmla="*/ 300 w 1084"/>
                <a:gd name="T41" fmla="*/ 476 h 566"/>
                <a:gd name="T42" fmla="*/ 378 w 1084"/>
                <a:gd name="T43" fmla="*/ 437 h 566"/>
                <a:gd name="T44" fmla="*/ 458 w 1084"/>
                <a:gd name="T45" fmla="*/ 398 h 566"/>
                <a:gd name="T46" fmla="*/ 538 w 1084"/>
                <a:gd name="T47" fmla="*/ 355 h 566"/>
                <a:gd name="T48" fmla="*/ 616 w 1084"/>
                <a:gd name="T49" fmla="*/ 310 h 566"/>
                <a:gd name="T50" fmla="*/ 692 w 1084"/>
                <a:gd name="T51" fmla="*/ 265 h 566"/>
                <a:gd name="T52" fmla="*/ 765 w 1084"/>
                <a:gd name="T53" fmla="*/ 221 h 566"/>
                <a:gd name="T54" fmla="*/ 834 w 1084"/>
                <a:gd name="T55" fmla="*/ 178 h 566"/>
                <a:gd name="T56" fmla="*/ 898 w 1084"/>
                <a:gd name="T57" fmla="*/ 139 h 566"/>
                <a:gd name="T58" fmla="*/ 953 w 1084"/>
                <a:gd name="T59" fmla="*/ 101 h 566"/>
                <a:gd name="T60" fmla="*/ 1001 w 1084"/>
                <a:gd name="T61" fmla="*/ 67 h 566"/>
                <a:gd name="T62" fmla="*/ 1040 w 1084"/>
                <a:gd name="T63" fmla="*/ 40 h 566"/>
                <a:gd name="T64" fmla="*/ 1067 w 1084"/>
                <a:gd name="T65" fmla="*/ 16 h 566"/>
                <a:gd name="T66" fmla="*/ 1083 w 1084"/>
                <a:gd name="T67" fmla="*/ 0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84"/>
                <a:gd name="T103" fmla="*/ 0 h 566"/>
                <a:gd name="T104" fmla="*/ 1084 w 1084"/>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84" h="566">
                  <a:moveTo>
                    <a:pt x="1083" y="0"/>
                  </a:moveTo>
                  <a:lnTo>
                    <a:pt x="1050" y="26"/>
                  </a:lnTo>
                  <a:lnTo>
                    <a:pt x="1003" y="60"/>
                  </a:lnTo>
                  <a:lnTo>
                    <a:pt x="946" y="96"/>
                  </a:lnTo>
                  <a:lnTo>
                    <a:pt x="880" y="137"/>
                  </a:lnTo>
                  <a:lnTo>
                    <a:pt x="805" y="180"/>
                  </a:lnTo>
                  <a:lnTo>
                    <a:pt x="726" y="224"/>
                  </a:lnTo>
                  <a:lnTo>
                    <a:pt x="642" y="271"/>
                  </a:lnTo>
                  <a:lnTo>
                    <a:pt x="555" y="317"/>
                  </a:lnTo>
                  <a:lnTo>
                    <a:pt x="468" y="362"/>
                  </a:lnTo>
                  <a:lnTo>
                    <a:pt x="384" y="403"/>
                  </a:lnTo>
                  <a:lnTo>
                    <a:pt x="300" y="443"/>
                  </a:lnTo>
                  <a:lnTo>
                    <a:pt x="224" y="479"/>
                  </a:lnTo>
                  <a:lnTo>
                    <a:pt x="153" y="511"/>
                  </a:lnTo>
                  <a:lnTo>
                    <a:pt x="92" y="535"/>
                  </a:lnTo>
                  <a:lnTo>
                    <a:pt x="40" y="553"/>
                  </a:lnTo>
                  <a:lnTo>
                    <a:pt x="0" y="565"/>
                  </a:lnTo>
                  <a:lnTo>
                    <a:pt x="86" y="565"/>
                  </a:lnTo>
                  <a:lnTo>
                    <a:pt x="153" y="540"/>
                  </a:lnTo>
                  <a:lnTo>
                    <a:pt x="225" y="511"/>
                  </a:lnTo>
                  <a:lnTo>
                    <a:pt x="300" y="476"/>
                  </a:lnTo>
                  <a:lnTo>
                    <a:pt x="378" y="437"/>
                  </a:lnTo>
                  <a:lnTo>
                    <a:pt x="458" y="398"/>
                  </a:lnTo>
                  <a:lnTo>
                    <a:pt x="538" y="355"/>
                  </a:lnTo>
                  <a:lnTo>
                    <a:pt x="616" y="310"/>
                  </a:lnTo>
                  <a:lnTo>
                    <a:pt x="692" y="265"/>
                  </a:lnTo>
                  <a:lnTo>
                    <a:pt x="765" y="221"/>
                  </a:lnTo>
                  <a:lnTo>
                    <a:pt x="834" y="178"/>
                  </a:lnTo>
                  <a:lnTo>
                    <a:pt x="898" y="139"/>
                  </a:lnTo>
                  <a:lnTo>
                    <a:pt x="953" y="101"/>
                  </a:lnTo>
                  <a:lnTo>
                    <a:pt x="1001" y="67"/>
                  </a:lnTo>
                  <a:lnTo>
                    <a:pt x="1040" y="40"/>
                  </a:lnTo>
                  <a:lnTo>
                    <a:pt x="1067" y="16"/>
                  </a:lnTo>
                  <a:lnTo>
                    <a:pt x="1083" y="0"/>
                  </a:lnTo>
                </a:path>
              </a:pathLst>
            </a:custGeom>
            <a:solidFill>
              <a:srgbClr val="FFCC33"/>
            </a:solidFill>
            <a:ln w="9525" cap="rnd">
              <a:noFill/>
              <a:round/>
              <a:headEnd type="none" w="sm" len="sm"/>
              <a:tailEnd type="none" w="sm" len="sm"/>
            </a:ln>
          </p:spPr>
          <p:txBody>
            <a:bodyPr/>
            <a:lstStyle/>
            <a:p>
              <a:endParaRPr lang="en-US"/>
            </a:p>
          </p:txBody>
        </p:sp>
        <p:sp>
          <p:nvSpPr>
            <p:cNvPr id="3141" name="Freeform 206"/>
            <p:cNvSpPr>
              <a:spLocks/>
            </p:cNvSpPr>
            <p:nvPr/>
          </p:nvSpPr>
          <p:spPr bwMode="auto">
            <a:xfrm>
              <a:off x="2996" y="1376"/>
              <a:ext cx="1052" cy="567"/>
            </a:xfrm>
            <a:custGeom>
              <a:avLst/>
              <a:gdLst>
                <a:gd name="T0" fmla="*/ 0 w 1052"/>
                <a:gd name="T1" fmla="*/ 0 h 567"/>
                <a:gd name="T2" fmla="*/ 25 w 1052"/>
                <a:gd name="T3" fmla="*/ 0 h 567"/>
                <a:gd name="T4" fmla="*/ 1051 w 1052"/>
                <a:gd name="T5" fmla="*/ 566 h 567"/>
                <a:gd name="T6" fmla="*/ 775 w 1052"/>
                <a:gd name="T7" fmla="*/ 566 h 567"/>
                <a:gd name="T8" fmla="*/ 735 w 1052"/>
                <a:gd name="T9" fmla="*/ 529 h 567"/>
                <a:gd name="T10" fmla="*/ 688 w 1052"/>
                <a:gd name="T11" fmla="*/ 492 h 567"/>
                <a:gd name="T12" fmla="*/ 636 w 1052"/>
                <a:gd name="T13" fmla="*/ 448 h 567"/>
                <a:gd name="T14" fmla="*/ 581 w 1052"/>
                <a:gd name="T15" fmla="*/ 405 h 567"/>
                <a:gd name="T16" fmla="*/ 522 w 1052"/>
                <a:gd name="T17" fmla="*/ 359 h 567"/>
                <a:gd name="T18" fmla="*/ 461 w 1052"/>
                <a:gd name="T19" fmla="*/ 315 h 567"/>
                <a:gd name="T20" fmla="*/ 398 w 1052"/>
                <a:gd name="T21" fmla="*/ 268 h 567"/>
                <a:gd name="T22" fmla="*/ 335 w 1052"/>
                <a:gd name="T23" fmla="*/ 225 h 567"/>
                <a:gd name="T24" fmla="*/ 277 w 1052"/>
                <a:gd name="T25" fmla="*/ 182 h 567"/>
                <a:gd name="T26" fmla="*/ 219 w 1052"/>
                <a:gd name="T27" fmla="*/ 142 h 567"/>
                <a:gd name="T28" fmla="*/ 166 w 1052"/>
                <a:gd name="T29" fmla="*/ 106 h 567"/>
                <a:gd name="T30" fmla="*/ 118 w 1052"/>
                <a:gd name="T31" fmla="*/ 73 h 567"/>
                <a:gd name="T32" fmla="*/ 77 w 1052"/>
                <a:gd name="T33" fmla="*/ 46 h 567"/>
                <a:gd name="T34" fmla="*/ 42 w 1052"/>
                <a:gd name="T35" fmla="*/ 25 h 567"/>
                <a:gd name="T36" fmla="*/ 16 w 1052"/>
                <a:gd name="T37" fmla="*/ 8 h 567"/>
                <a:gd name="T38" fmla="*/ 0 w 1052"/>
                <a:gd name="T39" fmla="*/ 0 h 5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52"/>
                <a:gd name="T61" fmla="*/ 0 h 567"/>
                <a:gd name="T62" fmla="*/ 1052 w 1052"/>
                <a:gd name="T63" fmla="*/ 567 h 56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52" h="567">
                  <a:moveTo>
                    <a:pt x="0" y="0"/>
                  </a:moveTo>
                  <a:lnTo>
                    <a:pt x="25" y="0"/>
                  </a:lnTo>
                  <a:lnTo>
                    <a:pt x="1051" y="566"/>
                  </a:lnTo>
                  <a:lnTo>
                    <a:pt x="775" y="566"/>
                  </a:lnTo>
                  <a:lnTo>
                    <a:pt x="735" y="529"/>
                  </a:lnTo>
                  <a:lnTo>
                    <a:pt x="688" y="492"/>
                  </a:lnTo>
                  <a:lnTo>
                    <a:pt x="636" y="448"/>
                  </a:lnTo>
                  <a:lnTo>
                    <a:pt x="581" y="405"/>
                  </a:lnTo>
                  <a:lnTo>
                    <a:pt x="522" y="359"/>
                  </a:lnTo>
                  <a:lnTo>
                    <a:pt x="461" y="315"/>
                  </a:lnTo>
                  <a:lnTo>
                    <a:pt x="398" y="268"/>
                  </a:lnTo>
                  <a:lnTo>
                    <a:pt x="335" y="225"/>
                  </a:lnTo>
                  <a:lnTo>
                    <a:pt x="277" y="182"/>
                  </a:lnTo>
                  <a:lnTo>
                    <a:pt x="219" y="142"/>
                  </a:lnTo>
                  <a:lnTo>
                    <a:pt x="166" y="106"/>
                  </a:lnTo>
                  <a:lnTo>
                    <a:pt x="118" y="73"/>
                  </a:lnTo>
                  <a:lnTo>
                    <a:pt x="77" y="46"/>
                  </a:lnTo>
                  <a:lnTo>
                    <a:pt x="42" y="25"/>
                  </a:lnTo>
                  <a:lnTo>
                    <a:pt x="16" y="8"/>
                  </a:lnTo>
                  <a:lnTo>
                    <a:pt x="0" y="0"/>
                  </a:lnTo>
                </a:path>
              </a:pathLst>
            </a:custGeom>
            <a:solidFill>
              <a:srgbClr val="FFCC33"/>
            </a:solidFill>
            <a:ln w="9525" cap="rnd">
              <a:noFill/>
              <a:round/>
              <a:headEnd type="none" w="sm" len="sm"/>
              <a:tailEnd type="none" w="sm" len="sm"/>
            </a:ln>
          </p:spPr>
          <p:txBody>
            <a:bodyPr/>
            <a:lstStyle/>
            <a:p>
              <a:endParaRPr lang="en-US"/>
            </a:p>
          </p:txBody>
        </p:sp>
        <p:sp>
          <p:nvSpPr>
            <p:cNvPr id="3142" name="Freeform 207"/>
            <p:cNvSpPr>
              <a:spLocks/>
            </p:cNvSpPr>
            <p:nvPr/>
          </p:nvSpPr>
          <p:spPr bwMode="auto">
            <a:xfrm>
              <a:off x="2826" y="1370"/>
              <a:ext cx="13" cy="4"/>
            </a:xfrm>
            <a:custGeom>
              <a:avLst/>
              <a:gdLst>
                <a:gd name="T0" fmla="*/ 12 w 13"/>
                <a:gd name="T1" fmla="*/ 3 h 4"/>
                <a:gd name="T2" fmla="*/ 12 w 13"/>
                <a:gd name="T3" fmla="*/ 2 h 4"/>
                <a:gd name="T4" fmla="*/ 12 w 13"/>
                <a:gd name="T5" fmla="*/ 0 h 4"/>
                <a:gd name="T6" fmla="*/ 0 w 13"/>
                <a:gd name="T7" fmla="*/ 0 h 4"/>
                <a:gd name="T8" fmla="*/ 0 w 13"/>
                <a:gd name="T9" fmla="*/ 2 h 4"/>
                <a:gd name="T10" fmla="*/ 2 w 13"/>
                <a:gd name="T11" fmla="*/ 3 h 4"/>
                <a:gd name="T12" fmla="*/ 12 w 13"/>
                <a:gd name="T13" fmla="*/ 3 h 4"/>
                <a:gd name="T14" fmla="*/ 0 60000 65536"/>
                <a:gd name="T15" fmla="*/ 0 60000 65536"/>
                <a:gd name="T16" fmla="*/ 0 60000 65536"/>
                <a:gd name="T17" fmla="*/ 0 60000 65536"/>
                <a:gd name="T18" fmla="*/ 0 60000 65536"/>
                <a:gd name="T19" fmla="*/ 0 60000 65536"/>
                <a:gd name="T20" fmla="*/ 0 60000 65536"/>
                <a:gd name="T21" fmla="*/ 0 w 13"/>
                <a:gd name="T22" fmla="*/ 0 h 4"/>
                <a:gd name="T23" fmla="*/ 13 w 1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4">
                  <a:moveTo>
                    <a:pt x="12" y="3"/>
                  </a:moveTo>
                  <a:lnTo>
                    <a:pt x="12" y="2"/>
                  </a:lnTo>
                  <a:lnTo>
                    <a:pt x="12" y="0"/>
                  </a:lnTo>
                  <a:lnTo>
                    <a:pt x="0" y="0"/>
                  </a:lnTo>
                  <a:lnTo>
                    <a:pt x="0" y="2"/>
                  </a:lnTo>
                  <a:lnTo>
                    <a:pt x="2" y="3"/>
                  </a:lnTo>
                  <a:lnTo>
                    <a:pt x="12" y="3"/>
                  </a:lnTo>
                </a:path>
              </a:pathLst>
            </a:custGeom>
            <a:solidFill>
              <a:srgbClr val="FFCC33"/>
            </a:solidFill>
            <a:ln w="9525" cap="rnd">
              <a:noFill/>
              <a:round/>
              <a:headEnd type="none" w="sm" len="sm"/>
              <a:tailEnd type="none" w="sm" len="sm"/>
            </a:ln>
          </p:spPr>
          <p:txBody>
            <a:bodyPr/>
            <a:lstStyle/>
            <a:p>
              <a:endParaRPr lang="en-US"/>
            </a:p>
          </p:txBody>
        </p:sp>
        <p:sp>
          <p:nvSpPr>
            <p:cNvPr id="3143" name="Freeform 208"/>
            <p:cNvSpPr>
              <a:spLocks/>
            </p:cNvSpPr>
            <p:nvPr/>
          </p:nvSpPr>
          <p:spPr bwMode="auto">
            <a:xfrm>
              <a:off x="2821" y="1547"/>
              <a:ext cx="36" cy="33"/>
            </a:xfrm>
            <a:custGeom>
              <a:avLst/>
              <a:gdLst>
                <a:gd name="T0" fmla="*/ 35 w 36"/>
                <a:gd name="T1" fmla="*/ 0 h 33"/>
                <a:gd name="T2" fmla="*/ 35 w 36"/>
                <a:gd name="T3" fmla="*/ 8 h 33"/>
                <a:gd name="T4" fmla="*/ 35 w 36"/>
                <a:gd name="T5" fmla="*/ 15 h 33"/>
                <a:gd name="T6" fmla="*/ 35 w 36"/>
                <a:gd name="T7" fmla="*/ 24 h 33"/>
                <a:gd name="T8" fmla="*/ 35 w 36"/>
                <a:gd name="T9" fmla="*/ 32 h 33"/>
                <a:gd name="T10" fmla="*/ 0 w 36"/>
                <a:gd name="T11" fmla="*/ 32 h 33"/>
                <a:gd name="T12" fmla="*/ 0 w 36"/>
                <a:gd name="T13" fmla="*/ 24 h 33"/>
                <a:gd name="T14" fmla="*/ 2 w 36"/>
                <a:gd name="T15" fmla="*/ 15 h 33"/>
                <a:gd name="T16" fmla="*/ 2 w 36"/>
                <a:gd name="T17" fmla="*/ 8 h 33"/>
                <a:gd name="T18" fmla="*/ 3 w 36"/>
                <a:gd name="T19" fmla="*/ 0 h 33"/>
                <a:gd name="T20" fmla="*/ 35 w 36"/>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33"/>
                <a:gd name="T35" fmla="*/ 36 w 36"/>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33">
                  <a:moveTo>
                    <a:pt x="35" y="0"/>
                  </a:moveTo>
                  <a:lnTo>
                    <a:pt x="35" y="8"/>
                  </a:lnTo>
                  <a:lnTo>
                    <a:pt x="35" y="15"/>
                  </a:lnTo>
                  <a:lnTo>
                    <a:pt x="35" y="24"/>
                  </a:lnTo>
                  <a:lnTo>
                    <a:pt x="35" y="32"/>
                  </a:lnTo>
                  <a:lnTo>
                    <a:pt x="0" y="32"/>
                  </a:lnTo>
                  <a:lnTo>
                    <a:pt x="0" y="24"/>
                  </a:lnTo>
                  <a:lnTo>
                    <a:pt x="2" y="15"/>
                  </a:lnTo>
                  <a:lnTo>
                    <a:pt x="2" y="8"/>
                  </a:lnTo>
                  <a:lnTo>
                    <a:pt x="3" y="0"/>
                  </a:lnTo>
                  <a:lnTo>
                    <a:pt x="35" y="0"/>
                  </a:lnTo>
                </a:path>
              </a:pathLst>
            </a:custGeom>
            <a:solidFill>
              <a:srgbClr val="FFCC33"/>
            </a:solidFill>
            <a:ln w="9525" cap="rnd">
              <a:noFill/>
              <a:round/>
              <a:headEnd type="none" w="sm" len="sm"/>
              <a:tailEnd type="none" w="sm" len="sm"/>
            </a:ln>
          </p:spPr>
          <p:txBody>
            <a:bodyPr/>
            <a:lstStyle/>
            <a:p>
              <a:endParaRPr lang="en-US"/>
            </a:p>
          </p:txBody>
        </p:sp>
        <p:sp>
          <p:nvSpPr>
            <p:cNvPr id="3144" name="Freeform 209"/>
            <p:cNvSpPr>
              <a:spLocks/>
            </p:cNvSpPr>
            <p:nvPr/>
          </p:nvSpPr>
          <p:spPr bwMode="auto">
            <a:xfrm>
              <a:off x="2810" y="1603"/>
              <a:ext cx="47" cy="42"/>
            </a:xfrm>
            <a:custGeom>
              <a:avLst/>
              <a:gdLst>
                <a:gd name="T0" fmla="*/ 46 w 47"/>
                <a:gd name="T1" fmla="*/ 0 h 42"/>
                <a:gd name="T2" fmla="*/ 46 w 47"/>
                <a:gd name="T3" fmla="*/ 10 h 42"/>
                <a:gd name="T4" fmla="*/ 46 w 47"/>
                <a:gd name="T5" fmla="*/ 20 h 42"/>
                <a:gd name="T6" fmla="*/ 44 w 47"/>
                <a:gd name="T7" fmla="*/ 30 h 42"/>
                <a:gd name="T8" fmla="*/ 44 w 47"/>
                <a:gd name="T9" fmla="*/ 41 h 42"/>
                <a:gd name="T10" fmla="*/ 0 w 47"/>
                <a:gd name="T11" fmla="*/ 41 h 42"/>
                <a:gd name="T12" fmla="*/ 2 w 47"/>
                <a:gd name="T13" fmla="*/ 30 h 42"/>
                <a:gd name="T14" fmla="*/ 3 w 47"/>
                <a:gd name="T15" fmla="*/ 20 h 42"/>
                <a:gd name="T16" fmla="*/ 5 w 47"/>
                <a:gd name="T17" fmla="*/ 10 h 42"/>
                <a:gd name="T18" fmla="*/ 6 w 47"/>
                <a:gd name="T19" fmla="*/ 0 h 42"/>
                <a:gd name="T20" fmla="*/ 46 w 47"/>
                <a:gd name="T21" fmla="*/ 0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
                <a:gd name="T34" fmla="*/ 0 h 42"/>
                <a:gd name="T35" fmla="*/ 47 w 47"/>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 h="42">
                  <a:moveTo>
                    <a:pt x="46" y="0"/>
                  </a:moveTo>
                  <a:lnTo>
                    <a:pt x="46" y="10"/>
                  </a:lnTo>
                  <a:lnTo>
                    <a:pt x="46" y="20"/>
                  </a:lnTo>
                  <a:lnTo>
                    <a:pt x="44" y="30"/>
                  </a:lnTo>
                  <a:lnTo>
                    <a:pt x="44" y="41"/>
                  </a:lnTo>
                  <a:lnTo>
                    <a:pt x="0" y="41"/>
                  </a:lnTo>
                  <a:lnTo>
                    <a:pt x="2" y="30"/>
                  </a:lnTo>
                  <a:lnTo>
                    <a:pt x="3" y="20"/>
                  </a:lnTo>
                  <a:lnTo>
                    <a:pt x="5" y="10"/>
                  </a:lnTo>
                  <a:lnTo>
                    <a:pt x="6" y="0"/>
                  </a:lnTo>
                  <a:lnTo>
                    <a:pt x="46" y="0"/>
                  </a:lnTo>
                </a:path>
              </a:pathLst>
            </a:custGeom>
            <a:solidFill>
              <a:srgbClr val="FFCC33"/>
            </a:solidFill>
            <a:ln w="9525" cap="rnd">
              <a:noFill/>
              <a:round/>
              <a:headEnd type="none" w="sm" len="sm"/>
              <a:tailEnd type="none" w="sm" len="sm"/>
            </a:ln>
          </p:spPr>
          <p:txBody>
            <a:bodyPr/>
            <a:lstStyle/>
            <a:p>
              <a:endParaRPr lang="en-US"/>
            </a:p>
          </p:txBody>
        </p:sp>
        <p:sp>
          <p:nvSpPr>
            <p:cNvPr id="3145" name="Freeform 210"/>
            <p:cNvSpPr>
              <a:spLocks/>
            </p:cNvSpPr>
            <p:nvPr/>
          </p:nvSpPr>
          <p:spPr bwMode="auto">
            <a:xfrm>
              <a:off x="2789" y="1681"/>
              <a:ext cx="64" cy="61"/>
            </a:xfrm>
            <a:custGeom>
              <a:avLst/>
              <a:gdLst>
                <a:gd name="T0" fmla="*/ 63 w 64"/>
                <a:gd name="T1" fmla="*/ 0 h 61"/>
                <a:gd name="T2" fmla="*/ 63 w 64"/>
                <a:gd name="T3" fmla="*/ 13 h 61"/>
                <a:gd name="T4" fmla="*/ 61 w 64"/>
                <a:gd name="T5" fmla="*/ 28 h 61"/>
                <a:gd name="T6" fmla="*/ 60 w 64"/>
                <a:gd name="T7" fmla="*/ 43 h 61"/>
                <a:gd name="T8" fmla="*/ 57 w 64"/>
                <a:gd name="T9" fmla="*/ 60 h 61"/>
                <a:gd name="T10" fmla="*/ 0 w 64"/>
                <a:gd name="T11" fmla="*/ 60 h 61"/>
                <a:gd name="T12" fmla="*/ 3 w 64"/>
                <a:gd name="T13" fmla="*/ 43 h 61"/>
                <a:gd name="T14" fmla="*/ 6 w 64"/>
                <a:gd name="T15" fmla="*/ 28 h 61"/>
                <a:gd name="T16" fmla="*/ 9 w 64"/>
                <a:gd name="T17" fmla="*/ 13 h 61"/>
                <a:gd name="T18" fmla="*/ 12 w 64"/>
                <a:gd name="T19" fmla="*/ 0 h 61"/>
                <a:gd name="T20" fmla="*/ 63 w 64"/>
                <a:gd name="T21" fmla="*/ 0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61"/>
                <a:gd name="T35" fmla="*/ 64 w 64"/>
                <a:gd name="T36" fmla="*/ 61 h 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61">
                  <a:moveTo>
                    <a:pt x="63" y="0"/>
                  </a:moveTo>
                  <a:lnTo>
                    <a:pt x="63" y="13"/>
                  </a:lnTo>
                  <a:lnTo>
                    <a:pt x="61" y="28"/>
                  </a:lnTo>
                  <a:lnTo>
                    <a:pt x="60" y="43"/>
                  </a:lnTo>
                  <a:lnTo>
                    <a:pt x="57" y="60"/>
                  </a:lnTo>
                  <a:lnTo>
                    <a:pt x="0" y="60"/>
                  </a:lnTo>
                  <a:lnTo>
                    <a:pt x="3" y="43"/>
                  </a:lnTo>
                  <a:lnTo>
                    <a:pt x="6" y="28"/>
                  </a:lnTo>
                  <a:lnTo>
                    <a:pt x="9" y="13"/>
                  </a:lnTo>
                  <a:lnTo>
                    <a:pt x="12" y="0"/>
                  </a:lnTo>
                  <a:lnTo>
                    <a:pt x="63" y="0"/>
                  </a:lnTo>
                </a:path>
              </a:pathLst>
            </a:custGeom>
            <a:solidFill>
              <a:srgbClr val="FFCC33"/>
            </a:solidFill>
            <a:ln w="9525" cap="rnd">
              <a:noFill/>
              <a:round/>
              <a:headEnd type="none" w="sm" len="sm"/>
              <a:tailEnd type="none" w="sm" len="sm"/>
            </a:ln>
          </p:spPr>
          <p:txBody>
            <a:bodyPr/>
            <a:lstStyle/>
            <a:p>
              <a:endParaRPr lang="en-US"/>
            </a:p>
          </p:txBody>
        </p:sp>
        <p:sp>
          <p:nvSpPr>
            <p:cNvPr id="3146" name="Freeform 211"/>
            <p:cNvSpPr>
              <a:spLocks/>
            </p:cNvSpPr>
            <p:nvPr/>
          </p:nvSpPr>
          <p:spPr bwMode="auto">
            <a:xfrm>
              <a:off x="2739" y="1794"/>
              <a:ext cx="100" cy="104"/>
            </a:xfrm>
            <a:custGeom>
              <a:avLst/>
              <a:gdLst>
                <a:gd name="T0" fmla="*/ 99 w 100"/>
                <a:gd name="T1" fmla="*/ 0 h 104"/>
                <a:gd name="T2" fmla="*/ 96 w 100"/>
                <a:gd name="T3" fmla="*/ 25 h 104"/>
                <a:gd name="T4" fmla="*/ 91 w 100"/>
                <a:gd name="T5" fmla="*/ 50 h 104"/>
                <a:gd name="T6" fmla="*/ 85 w 100"/>
                <a:gd name="T7" fmla="*/ 76 h 104"/>
                <a:gd name="T8" fmla="*/ 78 w 100"/>
                <a:gd name="T9" fmla="*/ 103 h 104"/>
                <a:gd name="T10" fmla="*/ 0 w 100"/>
                <a:gd name="T11" fmla="*/ 103 h 104"/>
                <a:gd name="T12" fmla="*/ 10 w 100"/>
                <a:gd name="T13" fmla="*/ 76 h 104"/>
                <a:gd name="T14" fmla="*/ 19 w 100"/>
                <a:gd name="T15" fmla="*/ 51 h 104"/>
                <a:gd name="T16" fmla="*/ 27 w 100"/>
                <a:gd name="T17" fmla="*/ 25 h 104"/>
                <a:gd name="T18" fmla="*/ 35 w 100"/>
                <a:gd name="T19" fmla="*/ 0 h 104"/>
                <a:gd name="T20" fmla="*/ 99 w 100"/>
                <a:gd name="T21" fmla="*/ 0 h 1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
                <a:gd name="T34" fmla="*/ 0 h 104"/>
                <a:gd name="T35" fmla="*/ 100 w 100"/>
                <a:gd name="T36" fmla="*/ 104 h 1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0" h="104">
                  <a:moveTo>
                    <a:pt x="99" y="0"/>
                  </a:moveTo>
                  <a:lnTo>
                    <a:pt x="96" y="25"/>
                  </a:lnTo>
                  <a:lnTo>
                    <a:pt x="91" y="50"/>
                  </a:lnTo>
                  <a:lnTo>
                    <a:pt x="85" y="76"/>
                  </a:lnTo>
                  <a:lnTo>
                    <a:pt x="78" y="103"/>
                  </a:lnTo>
                  <a:lnTo>
                    <a:pt x="0" y="103"/>
                  </a:lnTo>
                  <a:lnTo>
                    <a:pt x="10" y="76"/>
                  </a:lnTo>
                  <a:lnTo>
                    <a:pt x="19" y="51"/>
                  </a:lnTo>
                  <a:lnTo>
                    <a:pt x="27" y="25"/>
                  </a:lnTo>
                  <a:lnTo>
                    <a:pt x="35" y="0"/>
                  </a:lnTo>
                  <a:lnTo>
                    <a:pt x="99" y="0"/>
                  </a:lnTo>
                </a:path>
              </a:pathLst>
            </a:custGeom>
            <a:solidFill>
              <a:srgbClr val="FFCC33"/>
            </a:solidFill>
            <a:ln w="9525" cap="rnd">
              <a:noFill/>
              <a:round/>
              <a:headEnd type="none" w="sm" len="sm"/>
              <a:tailEnd type="none" w="sm" len="sm"/>
            </a:ln>
          </p:spPr>
          <p:txBody>
            <a:bodyPr/>
            <a:lstStyle/>
            <a:p>
              <a:endParaRPr lang="en-US"/>
            </a:p>
          </p:txBody>
        </p:sp>
        <p:sp>
          <p:nvSpPr>
            <p:cNvPr id="3147" name="Freeform 212"/>
            <p:cNvSpPr>
              <a:spLocks/>
            </p:cNvSpPr>
            <p:nvPr/>
          </p:nvSpPr>
          <p:spPr bwMode="auto">
            <a:xfrm>
              <a:off x="2826" y="1499"/>
              <a:ext cx="31" cy="33"/>
            </a:xfrm>
            <a:custGeom>
              <a:avLst/>
              <a:gdLst>
                <a:gd name="T0" fmla="*/ 28 w 31"/>
                <a:gd name="T1" fmla="*/ 0 h 33"/>
                <a:gd name="T2" fmla="*/ 28 w 31"/>
                <a:gd name="T3" fmla="*/ 8 h 33"/>
                <a:gd name="T4" fmla="*/ 30 w 31"/>
                <a:gd name="T5" fmla="*/ 15 h 33"/>
                <a:gd name="T6" fmla="*/ 30 w 31"/>
                <a:gd name="T7" fmla="*/ 24 h 33"/>
                <a:gd name="T8" fmla="*/ 30 w 31"/>
                <a:gd name="T9" fmla="*/ 32 h 33"/>
                <a:gd name="T10" fmla="*/ 0 w 31"/>
                <a:gd name="T11" fmla="*/ 32 h 33"/>
                <a:gd name="T12" fmla="*/ 0 w 31"/>
                <a:gd name="T13" fmla="*/ 24 h 33"/>
                <a:gd name="T14" fmla="*/ 2 w 31"/>
                <a:gd name="T15" fmla="*/ 18 h 33"/>
                <a:gd name="T16" fmla="*/ 2 w 31"/>
                <a:gd name="T17" fmla="*/ 8 h 33"/>
                <a:gd name="T18" fmla="*/ 2 w 31"/>
                <a:gd name="T19" fmla="*/ 2 h 33"/>
                <a:gd name="T20" fmla="*/ 28 w 31"/>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
                <a:gd name="T34" fmla="*/ 0 h 33"/>
                <a:gd name="T35" fmla="*/ 31 w 31"/>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 h="33">
                  <a:moveTo>
                    <a:pt x="28" y="0"/>
                  </a:moveTo>
                  <a:lnTo>
                    <a:pt x="28" y="8"/>
                  </a:lnTo>
                  <a:lnTo>
                    <a:pt x="30" y="15"/>
                  </a:lnTo>
                  <a:lnTo>
                    <a:pt x="30" y="24"/>
                  </a:lnTo>
                  <a:lnTo>
                    <a:pt x="30" y="32"/>
                  </a:lnTo>
                  <a:lnTo>
                    <a:pt x="0" y="32"/>
                  </a:lnTo>
                  <a:lnTo>
                    <a:pt x="0" y="24"/>
                  </a:lnTo>
                  <a:lnTo>
                    <a:pt x="2" y="18"/>
                  </a:lnTo>
                  <a:lnTo>
                    <a:pt x="2" y="8"/>
                  </a:lnTo>
                  <a:lnTo>
                    <a:pt x="2" y="2"/>
                  </a:lnTo>
                  <a:lnTo>
                    <a:pt x="28" y="0"/>
                  </a:lnTo>
                </a:path>
              </a:pathLst>
            </a:custGeom>
            <a:solidFill>
              <a:srgbClr val="FFCC33"/>
            </a:solidFill>
            <a:ln w="9525" cap="rnd">
              <a:noFill/>
              <a:round/>
              <a:headEnd type="none" w="sm" len="sm"/>
              <a:tailEnd type="none" w="sm" len="sm"/>
            </a:ln>
          </p:spPr>
          <p:txBody>
            <a:bodyPr/>
            <a:lstStyle/>
            <a:p>
              <a:endParaRPr lang="en-US"/>
            </a:p>
          </p:txBody>
        </p:sp>
        <p:sp>
          <p:nvSpPr>
            <p:cNvPr id="3148" name="Freeform 213"/>
            <p:cNvSpPr>
              <a:spLocks/>
            </p:cNvSpPr>
            <p:nvPr/>
          </p:nvSpPr>
          <p:spPr bwMode="auto">
            <a:xfrm>
              <a:off x="2829" y="1473"/>
              <a:ext cx="26" cy="15"/>
            </a:xfrm>
            <a:custGeom>
              <a:avLst/>
              <a:gdLst>
                <a:gd name="T0" fmla="*/ 23 w 26"/>
                <a:gd name="T1" fmla="*/ 0 h 15"/>
                <a:gd name="T2" fmla="*/ 23 w 26"/>
                <a:gd name="T3" fmla="*/ 3 h 15"/>
                <a:gd name="T4" fmla="*/ 23 w 26"/>
                <a:gd name="T5" fmla="*/ 6 h 15"/>
                <a:gd name="T6" fmla="*/ 23 w 26"/>
                <a:gd name="T7" fmla="*/ 10 h 15"/>
                <a:gd name="T8" fmla="*/ 25 w 26"/>
                <a:gd name="T9" fmla="*/ 14 h 15"/>
                <a:gd name="T10" fmla="*/ 0 w 26"/>
                <a:gd name="T11" fmla="*/ 14 h 15"/>
                <a:gd name="T12" fmla="*/ 0 w 26"/>
                <a:gd name="T13" fmla="*/ 10 h 15"/>
                <a:gd name="T14" fmla="*/ 0 w 26"/>
                <a:gd name="T15" fmla="*/ 6 h 15"/>
                <a:gd name="T16" fmla="*/ 0 w 26"/>
                <a:gd name="T17" fmla="*/ 3 h 15"/>
                <a:gd name="T18" fmla="*/ 0 w 26"/>
                <a:gd name="T19" fmla="*/ 0 h 15"/>
                <a:gd name="T20" fmla="*/ 23 w 26"/>
                <a:gd name="T21" fmla="*/ 0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15"/>
                <a:gd name="T35" fmla="*/ 26 w 26"/>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15">
                  <a:moveTo>
                    <a:pt x="23" y="0"/>
                  </a:moveTo>
                  <a:lnTo>
                    <a:pt x="23" y="3"/>
                  </a:lnTo>
                  <a:lnTo>
                    <a:pt x="23" y="6"/>
                  </a:lnTo>
                  <a:lnTo>
                    <a:pt x="23" y="10"/>
                  </a:lnTo>
                  <a:lnTo>
                    <a:pt x="25" y="14"/>
                  </a:lnTo>
                  <a:lnTo>
                    <a:pt x="0" y="14"/>
                  </a:lnTo>
                  <a:lnTo>
                    <a:pt x="0" y="10"/>
                  </a:lnTo>
                  <a:lnTo>
                    <a:pt x="0" y="6"/>
                  </a:lnTo>
                  <a:lnTo>
                    <a:pt x="0" y="3"/>
                  </a:lnTo>
                  <a:lnTo>
                    <a:pt x="0" y="0"/>
                  </a:lnTo>
                  <a:lnTo>
                    <a:pt x="23" y="0"/>
                  </a:lnTo>
                </a:path>
              </a:pathLst>
            </a:custGeom>
            <a:solidFill>
              <a:srgbClr val="FFCC33"/>
            </a:solidFill>
            <a:ln w="9525" cap="rnd">
              <a:noFill/>
              <a:round/>
              <a:headEnd type="none" w="sm" len="sm"/>
              <a:tailEnd type="none" w="sm" len="sm"/>
            </a:ln>
          </p:spPr>
          <p:txBody>
            <a:bodyPr/>
            <a:lstStyle/>
            <a:p>
              <a:endParaRPr lang="en-US"/>
            </a:p>
          </p:txBody>
        </p:sp>
        <p:sp>
          <p:nvSpPr>
            <p:cNvPr id="3149" name="Freeform 214"/>
            <p:cNvSpPr>
              <a:spLocks/>
            </p:cNvSpPr>
            <p:nvPr/>
          </p:nvSpPr>
          <p:spPr bwMode="auto">
            <a:xfrm>
              <a:off x="2829" y="1448"/>
              <a:ext cx="24" cy="16"/>
            </a:xfrm>
            <a:custGeom>
              <a:avLst/>
              <a:gdLst>
                <a:gd name="T0" fmla="*/ 23 w 24"/>
                <a:gd name="T1" fmla="*/ 15 h 16"/>
                <a:gd name="T2" fmla="*/ 23 w 24"/>
                <a:gd name="T3" fmla="*/ 11 h 16"/>
                <a:gd name="T4" fmla="*/ 23 w 24"/>
                <a:gd name="T5" fmla="*/ 6 h 16"/>
                <a:gd name="T6" fmla="*/ 23 w 24"/>
                <a:gd name="T7" fmla="*/ 4 h 16"/>
                <a:gd name="T8" fmla="*/ 23 w 24"/>
                <a:gd name="T9" fmla="*/ 0 h 16"/>
                <a:gd name="T10" fmla="*/ 2 w 24"/>
                <a:gd name="T11" fmla="*/ 0 h 16"/>
                <a:gd name="T12" fmla="*/ 2 w 24"/>
                <a:gd name="T13" fmla="*/ 4 h 16"/>
                <a:gd name="T14" fmla="*/ 2 w 24"/>
                <a:gd name="T15" fmla="*/ 6 h 16"/>
                <a:gd name="T16" fmla="*/ 2 w 24"/>
                <a:gd name="T17" fmla="*/ 11 h 16"/>
                <a:gd name="T18" fmla="*/ 0 w 24"/>
                <a:gd name="T19" fmla="*/ 15 h 16"/>
                <a:gd name="T20" fmla="*/ 23 w 24"/>
                <a:gd name="T21" fmla="*/ 15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6"/>
                <a:gd name="T35" fmla="*/ 24 w 24"/>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6">
                  <a:moveTo>
                    <a:pt x="23" y="15"/>
                  </a:moveTo>
                  <a:lnTo>
                    <a:pt x="23" y="11"/>
                  </a:lnTo>
                  <a:lnTo>
                    <a:pt x="23" y="6"/>
                  </a:lnTo>
                  <a:lnTo>
                    <a:pt x="23" y="4"/>
                  </a:lnTo>
                  <a:lnTo>
                    <a:pt x="23" y="0"/>
                  </a:lnTo>
                  <a:lnTo>
                    <a:pt x="2" y="0"/>
                  </a:lnTo>
                  <a:lnTo>
                    <a:pt x="2" y="4"/>
                  </a:lnTo>
                  <a:lnTo>
                    <a:pt x="2" y="6"/>
                  </a:lnTo>
                  <a:lnTo>
                    <a:pt x="2" y="11"/>
                  </a:lnTo>
                  <a:lnTo>
                    <a:pt x="0" y="15"/>
                  </a:lnTo>
                  <a:lnTo>
                    <a:pt x="23" y="15"/>
                  </a:lnTo>
                </a:path>
              </a:pathLst>
            </a:custGeom>
            <a:solidFill>
              <a:srgbClr val="FFCC33"/>
            </a:solidFill>
            <a:ln w="9525" cap="rnd">
              <a:noFill/>
              <a:round/>
              <a:headEnd type="none" w="sm" len="sm"/>
              <a:tailEnd type="none" w="sm" len="sm"/>
            </a:ln>
          </p:spPr>
          <p:txBody>
            <a:bodyPr/>
            <a:lstStyle/>
            <a:p>
              <a:endParaRPr lang="en-US"/>
            </a:p>
          </p:txBody>
        </p:sp>
        <p:sp>
          <p:nvSpPr>
            <p:cNvPr id="3150" name="Freeform 215"/>
            <p:cNvSpPr>
              <a:spLocks/>
            </p:cNvSpPr>
            <p:nvPr/>
          </p:nvSpPr>
          <p:spPr bwMode="auto">
            <a:xfrm>
              <a:off x="2831" y="1429"/>
              <a:ext cx="20" cy="14"/>
            </a:xfrm>
            <a:custGeom>
              <a:avLst/>
              <a:gdLst>
                <a:gd name="T0" fmla="*/ 17 w 20"/>
                <a:gd name="T1" fmla="*/ 0 h 14"/>
                <a:gd name="T2" fmla="*/ 17 w 20"/>
                <a:gd name="T3" fmla="*/ 4 h 14"/>
                <a:gd name="T4" fmla="*/ 19 w 20"/>
                <a:gd name="T5" fmla="*/ 6 h 14"/>
                <a:gd name="T6" fmla="*/ 19 w 20"/>
                <a:gd name="T7" fmla="*/ 9 h 14"/>
                <a:gd name="T8" fmla="*/ 19 w 20"/>
                <a:gd name="T9" fmla="*/ 13 h 14"/>
                <a:gd name="T10" fmla="*/ 0 w 20"/>
                <a:gd name="T11" fmla="*/ 13 h 14"/>
                <a:gd name="T12" fmla="*/ 0 w 20"/>
                <a:gd name="T13" fmla="*/ 9 h 14"/>
                <a:gd name="T14" fmla="*/ 0 w 20"/>
                <a:gd name="T15" fmla="*/ 6 h 14"/>
                <a:gd name="T16" fmla="*/ 0 w 20"/>
                <a:gd name="T17" fmla="*/ 4 h 14"/>
                <a:gd name="T18" fmla="*/ 0 w 20"/>
                <a:gd name="T19" fmla="*/ 0 h 14"/>
                <a:gd name="T20" fmla="*/ 17 w 20"/>
                <a:gd name="T21" fmla="*/ 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14"/>
                <a:gd name="T35" fmla="*/ 20 w 20"/>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14">
                  <a:moveTo>
                    <a:pt x="17" y="0"/>
                  </a:moveTo>
                  <a:lnTo>
                    <a:pt x="17" y="4"/>
                  </a:lnTo>
                  <a:lnTo>
                    <a:pt x="19" y="6"/>
                  </a:lnTo>
                  <a:lnTo>
                    <a:pt x="19" y="9"/>
                  </a:lnTo>
                  <a:lnTo>
                    <a:pt x="19" y="13"/>
                  </a:lnTo>
                  <a:lnTo>
                    <a:pt x="0" y="13"/>
                  </a:lnTo>
                  <a:lnTo>
                    <a:pt x="0" y="9"/>
                  </a:lnTo>
                  <a:lnTo>
                    <a:pt x="0" y="6"/>
                  </a:lnTo>
                  <a:lnTo>
                    <a:pt x="0" y="4"/>
                  </a:lnTo>
                  <a:lnTo>
                    <a:pt x="0" y="0"/>
                  </a:lnTo>
                  <a:lnTo>
                    <a:pt x="17" y="0"/>
                  </a:lnTo>
                </a:path>
              </a:pathLst>
            </a:custGeom>
            <a:solidFill>
              <a:srgbClr val="FFCC33"/>
            </a:solidFill>
            <a:ln w="9525" cap="rnd">
              <a:noFill/>
              <a:round/>
              <a:headEnd type="none" w="sm" len="sm"/>
              <a:tailEnd type="none" w="sm" len="sm"/>
            </a:ln>
          </p:spPr>
          <p:txBody>
            <a:bodyPr/>
            <a:lstStyle/>
            <a:p>
              <a:endParaRPr lang="en-US"/>
            </a:p>
          </p:txBody>
        </p:sp>
        <p:sp>
          <p:nvSpPr>
            <p:cNvPr id="3151" name="Freeform 216"/>
            <p:cNvSpPr>
              <a:spLocks/>
            </p:cNvSpPr>
            <p:nvPr/>
          </p:nvSpPr>
          <p:spPr bwMode="auto">
            <a:xfrm>
              <a:off x="2831" y="1413"/>
              <a:ext cx="19" cy="12"/>
            </a:xfrm>
            <a:custGeom>
              <a:avLst/>
              <a:gdLst>
                <a:gd name="T0" fmla="*/ 16 w 19"/>
                <a:gd name="T1" fmla="*/ 0 h 12"/>
                <a:gd name="T2" fmla="*/ 16 w 19"/>
                <a:gd name="T3" fmla="*/ 1 h 12"/>
                <a:gd name="T4" fmla="*/ 16 w 19"/>
                <a:gd name="T5" fmla="*/ 5 h 12"/>
                <a:gd name="T6" fmla="*/ 16 w 19"/>
                <a:gd name="T7" fmla="*/ 7 h 12"/>
                <a:gd name="T8" fmla="*/ 18 w 19"/>
                <a:gd name="T9" fmla="*/ 11 h 12"/>
                <a:gd name="T10" fmla="*/ 0 w 19"/>
                <a:gd name="T11" fmla="*/ 11 h 12"/>
                <a:gd name="T12" fmla="*/ 0 w 19"/>
                <a:gd name="T13" fmla="*/ 7 h 12"/>
                <a:gd name="T14" fmla="*/ 0 w 19"/>
                <a:gd name="T15" fmla="*/ 5 h 12"/>
                <a:gd name="T16" fmla="*/ 0 w 19"/>
                <a:gd name="T17" fmla="*/ 1 h 12"/>
                <a:gd name="T18" fmla="*/ 0 w 19"/>
                <a:gd name="T19" fmla="*/ 0 h 12"/>
                <a:gd name="T20" fmla="*/ 16 w 19"/>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12"/>
                <a:gd name="T35" fmla="*/ 19 w 19"/>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12">
                  <a:moveTo>
                    <a:pt x="16" y="0"/>
                  </a:moveTo>
                  <a:lnTo>
                    <a:pt x="16" y="1"/>
                  </a:lnTo>
                  <a:lnTo>
                    <a:pt x="16" y="5"/>
                  </a:lnTo>
                  <a:lnTo>
                    <a:pt x="16" y="7"/>
                  </a:lnTo>
                  <a:lnTo>
                    <a:pt x="18" y="11"/>
                  </a:lnTo>
                  <a:lnTo>
                    <a:pt x="0" y="11"/>
                  </a:lnTo>
                  <a:lnTo>
                    <a:pt x="0" y="7"/>
                  </a:lnTo>
                  <a:lnTo>
                    <a:pt x="0" y="5"/>
                  </a:lnTo>
                  <a:lnTo>
                    <a:pt x="0" y="1"/>
                  </a:lnTo>
                  <a:lnTo>
                    <a:pt x="0" y="0"/>
                  </a:lnTo>
                  <a:lnTo>
                    <a:pt x="16" y="0"/>
                  </a:lnTo>
                </a:path>
              </a:pathLst>
            </a:custGeom>
            <a:solidFill>
              <a:srgbClr val="FFCC33"/>
            </a:solidFill>
            <a:ln w="9525" cap="rnd">
              <a:noFill/>
              <a:round/>
              <a:headEnd type="none" w="sm" len="sm"/>
              <a:tailEnd type="none" w="sm" len="sm"/>
            </a:ln>
          </p:spPr>
          <p:txBody>
            <a:bodyPr/>
            <a:lstStyle/>
            <a:p>
              <a:endParaRPr lang="en-US"/>
            </a:p>
          </p:txBody>
        </p:sp>
        <p:sp>
          <p:nvSpPr>
            <p:cNvPr id="3152" name="Freeform 217"/>
            <p:cNvSpPr>
              <a:spLocks/>
            </p:cNvSpPr>
            <p:nvPr/>
          </p:nvSpPr>
          <p:spPr bwMode="auto">
            <a:xfrm>
              <a:off x="2829" y="1404"/>
              <a:ext cx="17" cy="6"/>
            </a:xfrm>
            <a:custGeom>
              <a:avLst/>
              <a:gdLst>
                <a:gd name="T0" fmla="*/ 0 w 17"/>
                <a:gd name="T1" fmla="*/ 0 h 6"/>
                <a:gd name="T2" fmla="*/ 0 w 17"/>
                <a:gd name="T3" fmla="*/ 1 h 6"/>
                <a:gd name="T4" fmla="*/ 0 w 17"/>
                <a:gd name="T5" fmla="*/ 4 h 6"/>
                <a:gd name="T6" fmla="*/ 0 w 17"/>
                <a:gd name="T7" fmla="*/ 5 h 6"/>
                <a:gd name="T8" fmla="*/ 16 w 17"/>
                <a:gd name="T9" fmla="*/ 5 h 6"/>
                <a:gd name="T10" fmla="*/ 16 w 17"/>
                <a:gd name="T11" fmla="*/ 4 h 6"/>
                <a:gd name="T12" fmla="*/ 16 w 17"/>
                <a:gd name="T13" fmla="*/ 1 h 6"/>
                <a:gd name="T14" fmla="*/ 16 w 17"/>
                <a:gd name="T15" fmla="*/ 0 h 6"/>
                <a:gd name="T16" fmla="*/ 0 w 17"/>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6"/>
                <a:gd name="T29" fmla="*/ 17 w 17"/>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6">
                  <a:moveTo>
                    <a:pt x="0" y="0"/>
                  </a:moveTo>
                  <a:lnTo>
                    <a:pt x="0" y="1"/>
                  </a:lnTo>
                  <a:lnTo>
                    <a:pt x="0" y="4"/>
                  </a:lnTo>
                  <a:lnTo>
                    <a:pt x="0" y="5"/>
                  </a:lnTo>
                  <a:lnTo>
                    <a:pt x="16" y="5"/>
                  </a:lnTo>
                  <a:lnTo>
                    <a:pt x="16" y="4"/>
                  </a:lnTo>
                  <a:lnTo>
                    <a:pt x="16" y="1"/>
                  </a:lnTo>
                  <a:lnTo>
                    <a:pt x="16" y="0"/>
                  </a:lnTo>
                  <a:lnTo>
                    <a:pt x="0" y="0"/>
                  </a:lnTo>
                </a:path>
              </a:pathLst>
            </a:custGeom>
            <a:solidFill>
              <a:srgbClr val="FFCC33"/>
            </a:solidFill>
            <a:ln w="9525" cap="rnd">
              <a:noFill/>
              <a:round/>
              <a:headEnd type="none" w="sm" len="sm"/>
              <a:tailEnd type="none" w="sm" len="sm"/>
            </a:ln>
          </p:spPr>
          <p:txBody>
            <a:bodyPr/>
            <a:lstStyle/>
            <a:p>
              <a:endParaRPr lang="en-US"/>
            </a:p>
          </p:txBody>
        </p:sp>
        <p:sp>
          <p:nvSpPr>
            <p:cNvPr id="3153" name="Freeform 218"/>
            <p:cNvSpPr>
              <a:spLocks/>
            </p:cNvSpPr>
            <p:nvPr/>
          </p:nvSpPr>
          <p:spPr bwMode="auto">
            <a:xfrm>
              <a:off x="2829" y="1393"/>
              <a:ext cx="17" cy="9"/>
            </a:xfrm>
            <a:custGeom>
              <a:avLst/>
              <a:gdLst>
                <a:gd name="T0" fmla="*/ 0 w 17"/>
                <a:gd name="T1" fmla="*/ 0 h 9"/>
                <a:gd name="T2" fmla="*/ 0 w 17"/>
                <a:gd name="T3" fmla="*/ 1 h 9"/>
                <a:gd name="T4" fmla="*/ 0 w 17"/>
                <a:gd name="T5" fmla="*/ 4 h 9"/>
                <a:gd name="T6" fmla="*/ 0 w 17"/>
                <a:gd name="T7" fmla="*/ 6 h 9"/>
                <a:gd name="T8" fmla="*/ 0 w 17"/>
                <a:gd name="T9" fmla="*/ 8 h 9"/>
                <a:gd name="T10" fmla="*/ 16 w 17"/>
                <a:gd name="T11" fmla="*/ 8 h 9"/>
                <a:gd name="T12" fmla="*/ 14 w 17"/>
                <a:gd name="T13" fmla="*/ 6 h 9"/>
                <a:gd name="T14" fmla="*/ 14 w 17"/>
                <a:gd name="T15" fmla="*/ 4 h 9"/>
                <a:gd name="T16" fmla="*/ 14 w 17"/>
                <a:gd name="T17" fmla="*/ 1 h 9"/>
                <a:gd name="T18" fmla="*/ 14 w 17"/>
                <a:gd name="T19" fmla="*/ 0 h 9"/>
                <a:gd name="T20" fmla="*/ 0 w 17"/>
                <a:gd name="T21" fmla="*/ 0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9"/>
                <a:gd name="T35" fmla="*/ 17 w 1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9">
                  <a:moveTo>
                    <a:pt x="0" y="0"/>
                  </a:moveTo>
                  <a:lnTo>
                    <a:pt x="0" y="1"/>
                  </a:lnTo>
                  <a:lnTo>
                    <a:pt x="0" y="4"/>
                  </a:lnTo>
                  <a:lnTo>
                    <a:pt x="0" y="6"/>
                  </a:lnTo>
                  <a:lnTo>
                    <a:pt x="0" y="8"/>
                  </a:lnTo>
                  <a:lnTo>
                    <a:pt x="16" y="8"/>
                  </a:lnTo>
                  <a:lnTo>
                    <a:pt x="14" y="6"/>
                  </a:lnTo>
                  <a:lnTo>
                    <a:pt x="14" y="4"/>
                  </a:lnTo>
                  <a:lnTo>
                    <a:pt x="14" y="1"/>
                  </a:lnTo>
                  <a:lnTo>
                    <a:pt x="14" y="0"/>
                  </a:lnTo>
                  <a:lnTo>
                    <a:pt x="0" y="0"/>
                  </a:lnTo>
                </a:path>
              </a:pathLst>
            </a:custGeom>
            <a:solidFill>
              <a:srgbClr val="FFCC33"/>
            </a:solidFill>
            <a:ln w="9525" cap="rnd">
              <a:noFill/>
              <a:round/>
              <a:headEnd type="none" w="sm" len="sm"/>
              <a:tailEnd type="none" w="sm" len="sm"/>
            </a:ln>
          </p:spPr>
          <p:txBody>
            <a:bodyPr/>
            <a:lstStyle/>
            <a:p>
              <a:endParaRPr lang="en-US"/>
            </a:p>
          </p:txBody>
        </p:sp>
        <p:sp>
          <p:nvSpPr>
            <p:cNvPr id="3154" name="Freeform 219"/>
            <p:cNvSpPr>
              <a:spLocks/>
            </p:cNvSpPr>
            <p:nvPr/>
          </p:nvSpPr>
          <p:spPr bwMode="auto">
            <a:xfrm>
              <a:off x="2827" y="1385"/>
              <a:ext cx="15" cy="7"/>
            </a:xfrm>
            <a:custGeom>
              <a:avLst/>
              <a:gdLst>
                <a:gd name="T0" fmla="*/ 14 w 15"/>
                <a:gd name="T1" fmla="*/ 0 h 7"/>
                <a:gd name="T2" fmla="*/ 14 w 15"/>
                <a:gd name="T3" fmla="*/ 2 h 7"/>
                <a:gd name="T4" fmla="*/ 14 w 15"/>
                <a:gd name="T5" fmla="*/ 4 h 7"/>
                <a:gd name="T6" fmla="*/ 14 w 15"/>
                <a:gd name="T7" fmla="*/ 6 h 7"/>
                <a:gd name="T8" fmla="*/ 2 w 15"/>
                <a:gd name="T9" fmla="*/ 6 h 7"/>
                <a:gd name="T10" fmla="*/ 2 w 15"/>
                <a:gd name="T11" fmla="*/ 4 h 7"/>
                <a:gd name="T12" fmla="*/ 2 w 15"/>
                <a:gd name="T13" fmla="*/ 2 h 7"/>
                <a:gd name="T14" fmla="*/ 0 w 15"/>
                <a:gd name="T15" fmla="*/ 0 h 7"/>
                <a:gd name="T16" fmla="*/ 14 w 15"/>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7"/>
                <a:gd name="T29" fmla="*/ 15 w 15"/>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7">
                  <a:moveTo>
                    <a:pt x="14" y="0"/>
                  </a:moveTo>
                  <a:lnTo>
                    <a:pt x="14" y="2"/>
                  </a:lnTo>
                  <a:lnTo>
                    <a:pt x="14" y="4"/>
                  </a:lnTo>
                  <a:lnTo>
                    <a:pt x="14" y="6"/>
                  </a:lnTo>
                  <a:lnTo>
                    <a:pt x="2" y="6"/>
                  </a:lnTo>
                  <a:lnTo>
                    <a:pt x="2" y="4"/>
                  </a:lnTo>
                  <a:lnTo>
                    <a:pt x="2" y="2"/>
                  </a:lnTo>
                  <a:lnTo>
                    <a:pt x="0" y="0"/>
                  </a:lnTo>
                  <a:lnTo>
                    <a:pt x="14" y="0"/>
                  </a:lnTo>
                </a:path>
              </a:pathLst>
            </a:custGeom>
            <a:solidFill>
              <a:srgbClr val="FFCC33"/>
            </a:solidFill>
            <a:ln w="9525" cap="rnd">
              <a:noFill/>
              <a:round/>
              <a:headEnd type="none" w="sm" len="sm"/>
              <a:tailEnd type="none" w="sm" len="sm"/>
            </a:ln>
          </p:spPr>
          <p:txBody>
            <a:bodyPr/>
            <a:lstStyle/>
            <a:p>
              <a:endParaRPr lang="en-US"/>
            </a:p>
          </p:txBody>
        </p:sp>
        <p:sp>
          <p:nvSpPr>
            <p:cNvPr id="3155" name="Freeform 220"/>
            <p:cNvSpPr>
              <a:spLocks/>
            </p:cNvSpPr>
            <p:nvPr/>
          </p:nvSpPr>
          <p:spPr bwMode="auto">
            <a:xfrm>
              <a:off x="2827" y="1377"/>
              <a:ext cx="14" cy="6"/>
            </a:xfrm>
            <a:custGeom>
              <a:avLst/>
              <a:gdLst>
                <a:gd name="T0" fmla="*/ 0 w 14"/>
                <a:gd name="T1" fmla="*/ 0 h 6"/>
                <a:gd name="T2" fmla="*/ 0 w 14"/>
                <a:gd name="T3" fmla="*/ 1 h 6"/>
                <a:gd name="T4" fmla="*/ 0 w 14"/>
                <a:gd name="T5" fmla="*/ 2 h 6"/>
                <a:gd name="T6" fmla="*/ 13 w 14"/>
                <a:gd name="T7" fmla="*/ 5 h 6"/>
                <a:gd name="T8" fmla="*/ 13 w 14"/>
                <a:gd name="T9" fmla="*/ 2 h 6"/>
                <a:gd name="T10" fmla="*/ 13 w 14"/>
                <a:gd name="T11" fmla="*/ 1 h 6"/>
                <a:gd name="T12" fmla="*/ 13 w 14"/>
                <a:gd name="T13" fmla="*/ 0 h 6"/>
                <a:gd name="T14" fmla="*/ 0 w 14"/>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6"/>
                <a:gd name="T26" fmla="*/ 14 w 14"/>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6">
                  <a:moveTo>
                    <a:pt x="0" y="0"/>
                  </a:moveTo>
                  <a:lnTo>
                    <a:pt x="0" y="1"/>
                  </a:lnTo>
                  <a:lnTo>
                    <a:pt x="0" y="2"/>
                  </a:lnTo>
                  <a:lnTo>
                    <a:pt x="13" y="5"/>
                  </a:lnTo>
                  <a:lnTo>
                    <a:pt x="13" y="2"/>
                  </a:lnTo>
                  <a:lnTo>
                    <a:pt x="13" y="1"/>
                  </a:lnTo>
                  <a:lnTo>
                    <a:pt x="13" y="0"/>
                  </a:lnTo>
                  <a:lnTo>
                    <a:pt x="0" y="0"/>
                  </a:lnTo>
                </a:path>
              </a:pathLst>
            </a:custGeom>
            <a:solidFill>
              <a:srgbClr val="FFCC33"/>
            </a:solidFill>
            <a:ln w="9525" cap="rnd">
              <a:noFill/>
              <a:round/>
              <a:headEnd type="none" w="sm" len="sm"/>
              <a:tailEnd type="none" w="sm" len="sm"/>
            </a:ln>
          </p:spPr>
          <p:txBody>
            <a:bodyPr/>
            <a:lstStyle/>
            <a:p>
              <a:endParaRPr lang="en-US"/>
            </a:p>
          </p:txBody>
        </p:sp>
        <p:grpSp>
          <p:nvGrpSpPr>
            <p:cNvPr id="3156" name="Group 221"/>
            <p:cNvGrpSpPr>
              <a:grpSpLocks/>
            </p:cNvGrpSpPr>
            <p:nvPr/>
          </p:nvGrpSpPr>
          <p:grpSpPr bwMode="auto">
            <a:xfrm>
              <a:off x="2996" y="1342"/>
              <a:ext cx="1837" cy="588"/>
              <a:chOff x="2996" y="1342"/>
              <a:chExt cx="1837" cy="588"/>
            </a:xfrm>
          </p:grpSpPr>
          <p:sp>
            <p:nvSpPr>
              <p:cNvPr id="3192" name="Freeform 222"/>
              <p:cNvSpPr>
                <a:spLocks/>
              </p:cNvSpPr>
              <p:nvPr/>
            </p:nvSpPr>
            <p:spPr bwMode="auto">
              <a:xfrm>
                <a:off x="3018" y="1362"/>
                <a:ext cx="1815" cy="568"/>
              </a:xfrm>
              <a:custGeom>
                <a:avLst/>
                <a:gdLst>
                  <a:gd name="T0" fmla="*/ 1814 w 1815"/>
                  <a:gd name="T1" fmla="*/ 412 h 568"/>
                  <a:gd name="T2" fmla="*/ 24 w 1815"/>
                  <a:gd name="T3" fmla="*/ 0 h 568"/>
                  <a:gd name="T4" fmla="*/ 0 w 1815"/>
                  <a:gd name="T5" fmla="*/ 2 h 568"/>
                  <a:gd name="T6" fmla="*/ 1438 w 1815"/>
                  <a:gd name="T7" fmla="*/ 567 h 568"/>
                  <a:gd name="T8" fmla="*/ 1814 w 1815"/>
                  <a:gd name="T9" fmla="*/ 567 h 568"/>
                  <a:gd name="T10" fmla="*/ 1814 w 1815"/>
                  <a:gd name="T11" fmla="*/ 412 h 568"/>
                  <a:gd name="T12" fmla="*/ 0 60000 65536"/>
                  <a:gd name="T13" fmla="*/ 0 60000 65536"/>
                  <a:gd name="T14" fmla="*/ 0 60000 65536"/>
                  <a:gd name="T15" fmla="*/ 0 60000 65536"/>
                  <a:gd name="T16" fmla="*/ 0 60000 65536"/>
                  <a:gd name="T17" fmla="*/ 0 60000 65536"/>
                  <a:gd name="T18" fmla="*/ 0 w 1815"/>
                  <a:gd name="T19" fmla="*/ 0 h 568"/>
                  <a:gd name="T20" fmla="*/ 1815 w 1815"/>
                  <a:gd name="T21" fmla="*/ 568 h 568"/>
                </a:gdLst>
                <a:ahLst/>
                <a:cxnLst>
                  <a:cxn ang="T12">
                    <a:pos x="T0" y="T1"/>
                  </a:cxn>
                  <a:cxn ang="T13">
                    <a:pos x="T2" y="T3"/>
                  </a:cxn>
                  <a:cxn ang="T14">
                    <a:pos x="T4" y="T5"/>
                  </a:cxn>
                  <a:cxn ang="T15">
                    <a:pos x="T6" y="T7"/>
                  </a:cxn>
                  <a:cxn ang="T16">
                    <a:pos x="T8" y="T9"/>
                  </a:cxn>
                  <a:cxn ang="T17">
                    <a:pos x="T10" y="T11"/>
                  </a:cxn>
                </a:cxnLst>
                <a:rect l="T18" t="T19" r="T20" b="T21"/>
                <a:pathLst>
                  <a:path w="1815" h="568">
                    <a:moveTo>
                      <a:pt x="1814" y="412"/>
                    </a:moveTo>
                    <a:lnTo>
                      <a:pt x="24" y="0"/>
                    </a:lnTo>
                    <a:lnTo>
                      <a:pt x="0" y="2"/>
                    </a:lnTo>
                    <a:lnTo>
                      <a:pt x="1438" y="567"/>
                    </a:lnTo>
                    <a:lnTo>
                      <a:pt x="1814" y="567"/>
                    </a:lnTo>
                    <a:lnTo>
                      <a:pt x="1814" y="412"/>
                    </a:lnTo>
                  </a:path>
                </a:pathLst>
              </a:custGeom>
              <a:solidFill>
                <a:srgbClr val="49CE6D"/>
              </a:solidFill>
              <a:ln w="9525" cap="rnd">
                <a:noFill/>
                <a:round/>
                <a:headEnd type="none" w="sm" len="sm"/>
                <a:tailEnd type="none" w="sm" len="sm"/>
              </a:ln>
            </p:spPr>
            <p:txBody>
              <a:bodyPr/>
              <a:lstStyle/>
              <a:p>
                <a:endParaRPr lang="en-US"/>
              </a:p>
            </p:txBody>
          </p:sp>
          <p:sp>
            <p:nvSpPr>
              <p:cNvPr id="3193" name="Freeform 223"/>
              <p:cNvSpPr>
                <a:spLocks/>
              </p:cNvSpPr>
              <p:nvPr/>
            </p:nvSpPr>
            <p:spPr bwMode="auto">
              <a:xfrm>
                <a:off x="3158" y="1364"/>
                <a:ext cx="1675" cy="268"/>
              </a:xfrm>
              <a:custGeom>
                <a:avLst/>
                <a:gdLst>
                  <a:gd name="T0" fmla="*/ 0 w 1675"/>
                  <a:gd name="T1" fmla="*/ 0 h 268"/>
                  <a:gd name="T2" fmla="*/ 1674 w 1675"/>
                  <a:gd name="T3" fmla="*/ 267 h 268"/>
                  <a:gd name="T4" fmla="*/ 1674 w 1675"/>
                  <a:gd name="T5" fmla="*/ 87 h 268"/>
                  <a:gd name="T6" fmla="*/ 62 w 1675"/>
                  <a:gd name="T7" fmla="*/ 0 h 268"/>
                  <a:gd name="T8" fmla="*/ 0 w 1675"/>
                  <a:gd name="T9" fmla="*/ 0 h 268"/>
                  <a:gd name="T10" fmla="*/ 0 60000 65536"/>
                  <a:gd name="T11" fmla="*/ 0 60000 65536"/>
                  <a:gd name="T12" fmla="*/ 0 60000 65536"/>
                  <a:gd name="T13" fmla="*/ 0 60000 65536"/>
                  <a:gd name="T14" fmla="*/ 0 60000 65536"/>
                  <a:gd name="T15" fmla="*/ 0 w 1675"/>
                  <a:gd name="T16" fmla="*/ 0 h 268"/>
                  <a:gd name="T17" fmla="*/ 1675 w 1675"/>
                  <a:gd name="T18" fmla="*/ 268 h 268"/>
                </a:gdLst>
                <a:ahLst/>
                <a:cxnLst>
                  <a:cxn ang="T10">
                    <a:pos x="T0" y="T1"/>
                  </a:cxn>
                  <a:cxn ang="T11">
                    <a:pos x="T2" y="T3"/>
                  </a:cxn>
                  <a:cxn ang="T12">
                    <a:pos x="T4" y="T5"/>
                  </a:cxn>
                  <a:cxn ang="T13">
                    <a:pos x="T6" y="T7"/>
                  </a:cxn>
                  <a:cxn ang="T14">
                    <a:pos x="T8" y="T9"/>
                  </a:cxn>
                </a:cxnLst>
                <a:rect l="T15" t="T16" r="T17" b="T18"/>
                <a:pathLst>
                  <a:path w="1675" h="268">
                    <a:moveTo>
                      <a:pt x="0" y="0"/>
                    </a:moveTo>
                    <a:lnTo>
                      <a:pt x="1674" y="267"/>
                    </a:lnTo>
                    <a:lnTo>
                      <a:pt x="1674" y="87"/>
                    </a:lnTo>
                    <a:lnTo>
                      <a:pt x="62" y="0"/>
                    </a:lnTo>
                    <a:lnTo>
                      <a:pt x="0" y="0"/>
                    </a:lnTo>
                  </a:path>
                </a:pathLst>
              </a:custGeom>
              <a:solidFill>
                <a:srgbClr val="00AF28"/>
              </a:solidFill>
              <a:ln w="9525" cap="rnd">
                <a:noFill/>
                <a:round/>
                <a:headEnd type="none" w="sm" len="sm"/>
                <a:tailEnd type="none" w="sm" len="sm"/>
              </a:ln>
            </p:spPr>
            <p:txBody>
              <a:bodyPr/>
              <a:lstStyle/>
              <a:p>
                <a:endParaRPr lang="en-US"/>
              </a:p>
            </p:txBody>
          </p:sp>
          <p:sp>
            <p:nvSpPr>
              <p:cNvPr id="3194" name="Freeform 224"/>
              <p:cNvSpPr>
                <a:spLocks/>
              </p:cNvSpPr>
              <p:nvPr/>
            </p:nvSpPr>
            <p:spPr bwMode="auto">
              <a:xfrm>
                <a:off x="2996" y="1364"/>
                <a:ext cx="1459" cy="566"/>
              </a:xfrm>
              <a:custGeom>
                <a:avLst/>
                <a:gdLst>
                  <a:gd name="T0" fmla="*/ 0 w 1459"/>
                  <a:gd name="T1" fmla="*/ 0 h 566"/>
                  <a:gd name="T2" fmla="*/ 1025 w 1459"/>
                  <a:gd name="T3" fmla="*/ 565 h 566"/>
                  <a:gd name="T4" fmla="*/ 1458 w 1459"/>
                  <a:gd name="T5" fmla="*/ 565 h 566"/>
                  <a:gd name="T6" fmla="*/ 22 w 1459"/>
                  <a:gd name="T7" fmla="*/ 0 h 566"/>
                  <a:gd name="T8" fmla="*/ 0 w 1459"/>
                  <a:gd name="T9" fmla="*/ 0 h 566"/>
                  <a:gd name="T10" fmla="*/ 0 60000 65536"/>
                  <a:gd name="T11" fmla="*/ 0 60000 65536"/>
                  <a:gd name="T12" fmla="*/ 0 60000 65536"/>
                  <a:gd name="T13" fmla="*/ 0 60000 65536"/>
                  <a:gd name="T14" fmla="*/ 0 60000 65536"/>
                  <a:gd name="T15" fmla="*/ 0 w 1459"/>
                  <a:gd name="T16" fmla="*/ 0 h 566"/>
                  <a:gd name="T17" fmla="*/ 1459 w 1459"/>
                  <a:gd name="T18" fmla="*/ 566 h 566"/>
                </a:gdLst>
                <a:ahLst/>
                <a:cxnLst>
                  <a:cxn ang="T10">
                    <a:pos x="T0" y="T1"/>
                  </a:cxn>
                  <a:cxn ang="T11">
                    <a:pos x="T2" y="T3"/>
                  </a:cxn>
                  <a:cxn ang="T12">
                    <a:pos x="T4" y="T5"/>
                  </a:cxn>
                  <a:cxn ang="T13">
                    <a:pos x="T6" y="T7"/>
                  </a:cxn>
                  <a:cxn ang="T14">
                    <a:pos x="T8" y="T9"/>
                  </a:cxn>
                </a:cxnLst>
                <a:rect l="T15" t="T16" r="T17" b="T18"/>
                <a:pathLst>
                  <a:path w="1459" h="566">
                    <a:moveTo>
                      <a:pt x="0" y="0"/>
                    </a:moveTo>
                    <a:lnTo>
                      <a:pt x="1025" y="565"/>
                    </a:lnTo>
                    <a:lnTo>
                      <a:pt x="1458" y="565"/>
                    </a:lnTo>
                    <a:lnTo>
                      <a:pt x="22" y="0"/>
                    </a:lnTo>
                    <a:lnTo>
                      <a:pt x="0" y="0"/>
                    </a:lnTo>
                  </a:path>
                </a:pathLst>
              </a:custGeom>
              <a:solidFill>
                <a:srgbClr val="192633"/>
              </a:solidFill>
              <a:ln w="9525" cap="rnd">
                <a:noFill/>
                <a:round/>
                <a:headEnd type="none" w="sm" len="sm"/>
                <a:tailEnd type="none" w="sm" len="sm"/>
              </a:ln>
            </p:spPr>
            <p:txBody>
              <a:bodyPr/>
              <a:lstStyle/>
              <a:p>
                <a:endParaRPr lang="en-US"/>
              </a:p>
            </p:txBody>
          </p:sp>
          <p:sp>
            <p:nvSpPr>
              <p:cNvPr id="3195" name="Freeform 225"/>
              <p:cNvSpPr>
                <a:spLocks/>
              </p:cNvSpPr>
              <p:nvPr/>
            </p:nvSpPr>
            <p:spPr bwMode="auto">
              <a:xfrm>
                <a:off x="3220" y="1364"/>
                <a:ext cx="1613" cy="88"/>
              </a:xfrm>
              <a:custGeom>
                <a:avLst/>
                <a:gdLst>
                  <a:gd name="T0" fmla="*/ 1612 w 1613"/>
                  <a:gd name="T1" fmla="*/ 87 h 88"/>
                  <a:gd name="T2" fmla="*/ 1612 w 1613"/>
                  <a:gd name="T3" fmla="*/ 0 h 88"/>
                  <a:gd name="T4" fmla="*/ 0 w 1613"/>
                  <a:gd name="T5" fmla="*/ 0 h 88"/>
                  <a:gd name="T6" fmla="*/ 1612 w 1613"/>
                  <a:gd name="T7" fmla="*/ 87 h 88"/>
                  <a:gd name="T8" fmla="*/ 0 60000 65536"/>
                  <a:gd name="T9" fmla="*/ 0 60000 65536"/>
                  <a:gd name="T10" fmla="*/ 0 60000 65536"/>
                  <a:gd name="T11" fmla="*/ 0 60000 65536"/>
                  <a:gd name="T12" fmla="*/ 0 w 1613"/>
                  <a:gd name="T13" fmla="*/ 0 h 88"/>
                  <a:gd name="T14" fmla="*/ 1613 w 1613"/>
                  <a:gd name="T15" fmla="*/ 88 h 88"/>
                </a:gdLst>
                <a:ahLst/>
                <a:cxnLst>
                  <a:cxn ang="T8">
                    <a:pos x="T0" y="T1"/>
                  </a:cxn>
                  <a:cxn ang="T9">
                    <a:pos x="T2" y="T3"/>
                  </a:cxn>
                  <a:cxn ang="T10">
                    <a:pos x="T4" y="T5"/>
                  </a:cxn>
                  <a:cxn ang="T11">
                    <a:pos x="T6" y="T7"/>
                  </a:cxn>
                </a:cxnLst>
                <a:rect l="T12" t="T13" r="T14" b="T15"/>
                <a:pathLst>
                  <a:path w="1613" h="88">
                    <a:moveTo>
                      <a:pt x="1612" y="87"/>
                    </a:moveTo>
                    <a:lnTo>
                      <a:pt x="1612" y="0"/>
                    </a:lnTo>
                    <a:lnTo>
                      <a:pt x="0" y="0"/>
                    </a:lnTo>
                    <a:lnTo>
                      <a:pt x="1612" y="87"/>
                    </a:lnTo>
                  </a:path>
                </a:pathLst>
              </a:custGeom>
              <a:solidFill>
                <a:srgbClr val="009900"/>
              </a:solidFill>
              <a:ln w="9525" cap="rnd">
                <a:noFill/>
                <a:round/>
                <a:headEnd type="none" w="sm" len="sm"/>
                <a:tailEnd type="none" w="sm" len="sm"/>
              </a:ln>
            </p:spPr>
            <p:txBody>
              <a:bodyPr/>
              <a:lstStyle/>
              <a:p>
                <a:endParaRPr lang="en-US"/>
              </a:p>
            </p:txBody>
          </p:sp>
          <p:sp>
            <p:nvSpPr>
              <p:cNvPr id="3196" name="Freeform 226"/>
              <p:cNvSpPr>
                <a:spLocks/>
              </p:cNvSpPr>
              <p:nvPr/>
            </p:nvSpPr>
            <p:spPr bwMode="auto">
              <a:xfrm>
                <a:off x="3043" y="1362"/>
                <a:ext cx="1790" cy="413"/>
              </a:xfrm>
              <a:custGeom>
                <a:avLst/>
                <a:gdLst>
                  <a:gd name="T0" fmla="*/ 0 w 1790"/>
                  <a:gd name="T1" fmla="*/ 0 h 413"/>
                  <a:gd name="T2" fmla="*/ 1789 w 1790"/>
                  <a:gd name="T3" fmla="*/ 412 h 413"/>
                  <a:gd name="T4" fmla="*/ 1789 w 1790"/>
                  <a:gd name="T5" fmla="*/ 270 h 413"/>
                  <a:gd name="T6" fmla="*/ 115 w 1790"/>
                  <a:gd name="T7" fmla="*/ 2 h 413"/>
                  <a:gd name="T8" fmla="*/ 2 w 1790"/>
                  <a:gd name="T9" fmla="*/ 2 h 413"/>
                  <a:gd name="T10" fmla="*/ 0 w 1790"/>
                  <a:gd name="T11" fmla="*/ 0 h 413"/>
                  <a:gd name="T12" fmla="*/ 0 60000 65536"/>
                  <a:gd name="T13" fmla="*/ 0 60000 65536"/>
                  <a:gd name="T14" fmla="*/ 0 60000 65536"/>
                  <a:gd name="T15" fmla="*/ 0 60000 65536"/>
                  <a:gd name="T16" fmla="*/ 0 60000 65536"/>
                  <a:gd name="T17" fmla="*/ 0 60000 65536"/>
                  <a:gd name="T18" fmla="*/ 0 w 1790"/>
                  <a:gd name="T19" fmla="*/ 0 h 413"/>
                  <a:gd name="T20" fmla="*/ 1790 w 1790"/>
                  <a:gd name="T21" fmla="*/ 413 h 413"/>
                </a:gdLst>
                <a:ahLst/>
                <a:cxnLst>
                  <a:cxn ang="T12">
                    <a:pos x="T0" y="T1"/>
                  </a:cxn>
                  <a:cxn ang="T13">
                    <a:pos x="T2" y="T3"/>
                  </a:cxn>
                  <a:cxn ang="T14">
                    <a:pos x="T4" y="T5"/>
                  </a:cxn>
                  <a:cxn ang="T15">
                    <a:pos x="T6" y="T7"/>
                  </a:cxn>
                  <a:cxn ang="T16">
                    <a:pos x="T8" y="T9"/>
                  </a:cxn>
                  <a:cxn ang="T17">
                    <a:pos x="T10" y="T11"/>
                  </a:cxn>
                </a:cxnLst>
                <a:rect l="T18" t="T19" r="T20" b="T21"/>
                <a:pathLst>
                  <a:path w="1790" h="413">
                    <a:moveTo>
                      <a:pt x="0" y="0"/>
                    </a:moveTo>
                    <a:lnTo>
                      <a:pt x="1789" y="412"/>
                    </a:lnTo>
                    <a:lnTo>
                      <a:pt x="1789" y="270"/>
                    </a:lnTo>
                    <a:lnTo>
                      <a:pt x="115" y="2"/>
                    </a:lnTo>
                    <a:lnTo>
                      <a:pt x="2" y="2"/>
                    </a:lnTo>
                    <a:lnTo>
                      <a:pt x="0" y="0"/>
                    </a:lnTo>
                  </a:path>
                </a:pathLst>
              </a:custGeom>
              <a:solidFill>
                <a:srgbClr val="26BF4F"/>
              </a:solidFill>
              <a:ln w="9525" cap="rnd">
                <a:noFill/>
                <a:round/>
                <a:headEnd type="none" w="sm" len="sm"/>
                <a:tailEnd type="none" w="sm" len="sm"/>
              </a:ln>
            </p:spPr>
            <p:txBody>
              <a:bodyPr/>
              <a:lstStyle/>
              <a:p>
                <a:endParaRPr lang="en-US"/>
              </a:p>
            </p:txBody>
          </p:sp>
          <p:sp>
            <p:nvSpPr>
              <p:cNvPr id="3197" name="Rectangle 227"/>
              <p:cNvSpPr>
                <a:spLocks noChangeArrowheads="1"/>
              </p:cNvSpPr>
              <p:nvPr/>
            </p:nvSpPr>
            <p:spPr bwMode="auto">
              <a:xfrm>
                <a:off x="3016" y="1342"/>
                <a:ext cx="10" cy="25"/>
              </a:xfrm>
              <a:prstGeom prst="rect">
                <a:avLst/>
              </a:prstGeom>
              <a:solidFill>
                <a:srgbClr val="847575"/>
              </a:solidFill>
              <a:ln w="9525">
                <a:noFill/>
                <a:miter lim="800000"/>
                <a:headEnd/>
                <a:tailEnd/>
              </a:ln>
            </p:spPr>
            <p:txBody>
              <a:bodyPr wrap="none" anchor="ctr"/>
              <a:lstStyle/>
              <a:p>
                <a:endParaRPr lang="en-US"/>
              </a:p>
            </p:txBody>
          </p:sp>
          <p:sp>
            <p:nvSpPr>
              <p:cNvPr id="3198" name="Rectangle 228"/>
              <p:cNvSpPr>
                <a:spLocks noChangeArrowheads="1"/>
              </p:cNvSpPr>
              <p:nvPr/>
            </p:nvSpPr>
            <p:spPr bwMode="auto">
              <a:xfrm>
                <a:off x="3020" y="1347"/>
                <a:ext cx="2" cy="15"/>
              </a:xfrm>
              <a:prstGeom prst="rect">
                <a:avLst/>
              </a:prstGeom>
              <a:noFill/>
              <a:ln w="12700">
                <a:solidFill>
                  <a:srgbClr val="000000"/>
                </a:solidFill>
                <a:miter lim="800000"/>
                <a:headEnd/>
                <a:tailEnd/>
              </a:ln>
            </p:spPr>
            <p:txBody>
              <a:bodyPr wrap="none" anchor="ctr"/>
              <a:lstStyle/>
              <a:p>
                <a:endParaRPr lang="en-US"/>
              </a:p>
            </p:txBody>
          </p:sp>
          <p:sp>
            <p:nvSpPr>
              <p:cNvPr id="3199" name="Rectangle 229"/>
              <p:cNvSpPr>
                <a:spLocks noChangeArrowheads="1"/>
              </p:cNvSpPr>
              <p:nvPr/>
            </p:nvSpPr>
            <p:spPr bwMode="auto">
              <a:xfrm>
                <a:off x="3080" y="1342"/>
                <a:ext cx="13" cy="54"/>
              </a:xfrm>
              <a:prstGeom prst="rect">
                <a:avLst/>
              </a:prstGeom>
              <a:solidFill>
                <a:srgbClr val="847575"/>
              </a:solidFill>
              <a:ln w="9525">
                <a:noFill/>
                <a:miter lim="800000"/>
                <a:headEnd/>
                <a:tailEnd/>
              </a:ln>
            </p:spPr>
            <p:txBody>
              <a:bodyPr wrap="none" anchor="ctr"/>
              <a:lstStyle/>
              <a:p>
                <a:endParaRPr lang="en-US"/>
              </a:p>
            </p:txBody>
          </p:sp>
          <p:sp>
            <p:nvSpPr>
              <p:cNvPr id="3200" name="Rectangle 230"/>
              <p:cNvSpPr>
                <a:spLocks noChangeArrowheads="1"/>
              </p:cNvSpPr>
              <p:nvPr/>
            </p:nvSpPr>
            <p:spPr bwMode="auto">
              <a:xfrm>
                <a:off x="3084" y="1347"/>
                <a:ext cx="5" cy="44"/>
              </a:xfrm>
              <a:prstGeom prst="rect">
                <a:avLst/>
              </a:prstGeom>
              <a:noFill/>
              <a:ln w="12700">
                <a:solidFill>
                  <a:srgbClr val="000000"/>
                </a:solidFill>
                <a:miter lim="800000"/>
                <a:headEnd/>
                <a:tailEnd/>
              </a:ln>
            </p:spPr>
            <p:txBody>
              <a:bodyPr wrap="none" anchor="ctr"/>
              <a:lstStyle/>
              <a:p>
                <a:endParaRPr lang="en-US"/>
              </a:p>
            </p:txBody>
          </p:sp>
          <p:sp>
            <p:nvSpPr>
              <p:cNvPr id="3201" name="Rectangle 231"/>
              <p:cNvSpPr>
                <a:spLocks noChangeArrowheads="1"/>
              </p:cNvSpPr>
              <p:nvPr/>
            </p:nvSpPr>
            <p:spPr bwMode="auto">
              <a:xfrm>
                <a:off x="3213" y="1344"/>
                <a:ext cx="21" cy="112"/>
              </a:xfrm>
              <a:prstGeom prst="rect">
                <a:avLst/>
              </a:prstGeom>
              <a:solidFill>
                <a:srgbClr val="847575"/>
              </a:solidFill>
              <a:ln w="9525">
                <a:noFill/>
                <a:miter lim="800000"/>
                <a:headEnd/>
                <a:tailEnd/>
              </a:ln>
            </p:spPr>
            <p:txBody>
              <a:bodyPr wrap="none" anchor="ctr"/>
              <a:lstStyle/>
              <a:p>
                <a:endParaRPr lang="en-US"/>
              </a:p>
            </p:txBody>
          </p:sp>
          <p:sp>
            <p:nvSpPr>
              <p:cNvPr id="3202" name="Rectangle 232"/>
              <p:cNvSpPr>
                <a:spLocks noChangeArrowheads="1"/>
              </p:cNvSpPr>
              <p:nvPr/>
            </p:nvSpPr>
            <p:spPr bwMode="auto">
              <a:xfrm>
                <a:off x="3217" y="1349"/>
                <a:ext cx="13" cy="102"/>
              </a:xfrm>
              <a:prstGeom prst="rect">
                <a:avLst/>
              </a:prstGeom>
              <a:noFill/>
              <a:ln w="12700">
                <a:solidFill>
                  <a:srgbClr val="000000"/>
                </a:solidFill>
                <a:miter lim="800000"/>
                <a:headEnd/>
                <a:tailEnd/>
              </a:ln>
            </p:spPr>
            <p:txBody>
              <a:bodyPr wrap="none" anchor="ctr"/>
              <a:lstStyle/>
              <a:p>
                <a:endParaRPr lang="en-US"/>
              </a:p>
            </p:txBody>
          </p:sp>
          <p:sp>
            <p:nvSpPr>
              <p:cNvPr id="3203" name="Rectangle 233"/>
              <p:cNvSpPr>
                <a:spLocks noChangeArrowheads="1"/>
              </p:cNvSpPr>
              <p:nvPr/>
            </p:nvSpPr>
            <p:spPr bwMode="auto">
              <a:xfrm>
                <a:off x="3367" y="1347"/>
                <a:ext cx="35" cy="190"/>
              </a:xfrm>
              <a:prstGeom prst="rect">
                <a:avLst/>
              </a:prstGeom>
              <a:solidFill>
                <a:srgbClr val="847575"/>
              </a:solidFill>
              <a:ln w="9525">
                <a:noFill/>
                <a:miter lim="800000"/>
                <a:headEnd/>
                <a:tailEnd/>
              </a:ln>
            </p:spPr>
            <p:txBody>
              <a:bodyPr wrap="none" anchor="ctr"/>
              <a:lstStyle/>
              <a:p>
                <a:endParaRPr lang="en-US"/>
              </a:p>
            </p:txBody>
          </p:sp>
          <p:sp>
            <p:nvSpPr>
              <p:cNvPr id="3204" name="Rectangle 234"/>
              <p:cNvSpPr>
                <a:spLocks noChangeArrowheads="1"/>
              </p:cNvSpPr>
              <p:nvPr/>
            </p:nvSpPr>
            <p:spPr bwMode="auto">
              <a:xfrm>
                <a:off x="3371" y="1351"/>
                <a:ext cx="27" cy="181"/>
              </a:xfrm>
              <a:prstGeom prst="rect">
                <a:avLst/>
              </a:prstGeom>
              <a:noFill/>
              <a:ln w="12700">
                <a:solidFill>
                  <a:srgbClr val="000000"/>
                </a:solidFill>
                <a:miter lim="800000"/>
                <a:headEnd/>
                <a:tailEnd/>
              </a:ln>
            </p:spPr>
            <p:txBody>
              <a:bodyPr wrap="none" anchor="ctr"/>
              <a:lstStyle/>
              <a:p>
                <a:endParaRPr lang="en-US"/>
              </a:p>
            </p:txBody>
          </p:sp>
          <p:sp>
            <p:nvSpPr>
              <p:cNvPr id="3205" name="Rectangle 235"/>
              <p:cNvSpPr>
                <a:spLocks noChangeArrowheads="1"/>
              </p:cNvSpPr>
              <p:nvPr/>
            </p:nvSpPr>
            <p:spPr bwMode="auto">
              <a:xfrm>
                <a:off x="3711" y="1351"/>
                <a:ext cx="46" cy="348"/>
              </a:xfrm>
              <a:prstGeom prst="rect">
                <a:avLst/>
              </a:prstGeom>
              <a:solidFill>
                <a:srgbClr val="847575"/>
              </a:solidFill>
              <a:ln w="9525">
                <a:noFill/>
                <a:miter lim="800000"/>
                <a:headEnd/>
                <a:tailEnd/>
              </a:ln>
            </p:spPr>
            <p:txBody>
              <a:bodyPr wrap="none" anchor="ctr"/>
              <a:lstStyle/>
              <a:p>
                <a:endParaRPr lang="en-US"/>
              </a:p>
            </p:txBody>
          </p:sp>
          <p:sp>
            <p:nvSpPr>
              <p:cNvPr id="3206" name="Rectangle 236"/>
              <p:cNvSpPr>
                <a:spLocks noChangeArrowheads="1"/>
              </p:cNvSpPr>
              <p:nvPr/>
            </p:nvSpPr>
            <p:spPr bwMode="auto">
              <a:xfrm>
                <a:off x="3715" y="1356"/>
                <a:ext cx="38" cy="338"/>
              </a:xfrm>
              <a:prstGeom prst="rect">
                <a:avLst/>
              </a:prstGeom>
              <a:noFill/>
              <a:ln w="12700">
                <a:solidFill>
                  <a:srgbClr val="000000"/>
                </a:solidFill>
                <a:miter lim="800000"/>
                <a:headEnd/>
                <a:tailEnd/>
              </a:ln>
            </p:spPr>
            <p:txBody>
              <a:bodyPr wrap="none" anchor="ctr"/>
              <a:lstStyle/>
              <a:p>
                <a:endParaRPr lang="en-US"/>
              </a:p>
            </p:txBody>
          </p:sp>
          <p:sp>
            <p:nvSpPr>
              <p:cNvPr id="3207" name="Freeform 237"/>
              <p:cNvSpPr>
                <a:spLocks/>
              </p:cNvSpPr>
              <p:nvPr/>
            </p:nvSpPr>
            <p:spPr bwMode="auto">
              <a:xfrm>
                <a:off x="3016" y="1347"/>
                <a:ext cx="1815" cy="110"/>
              </a:xfrm>
              <a:custGeom>
                <a:avLst/>
                <a:gdLst>
                  <a:gd name="T0" fmla="*/ 1814 w 1815"/>
                  <a:gd name="T1" fmla="*/ 104 h 110"/>
                  <a:gd name="T2" fmla="*/ 1814 w 1815"/>
                  <a:gd name="T3" fmla="*/ 99 h 110"/>
                  <a:gd name="T4" fmla="*/ 0 w 1815"/>
                  <a:gd name="T5" fmla="*/ 0 h 110"/>
                  <a:gd name="T6" fmla="*/ 0 w 1815"/>
                  <a:gd name="T7" fmla="*/ 9 h 110"/>
                  <a:gd name="T8" fmla="*/ 1814 w 1815"/>
                  <a:gd name="T9" fmla="*/ 109 h 110"/>
                  <a:gd name="T10" fmla="*/ 1814 w 1815"/>
                  <a:gd name="T11" fmla="*/ 104 h 110"/>
                  <a:gd name="T12" fmla="*/ 0 60000 65536"/>
                  <a:gd name="T13" fmla="*/ 0 60000 65536"/>
                  <a:gd name="T14" fmla="*/ 0 60000 65536"/>
                  <a:gd name="T15" fmla="*/ 0 60000 65536"/>
                  <a:gd name="T16" fmla="*/ 0 60000 65536"/>
                  <a:gd name="T17" fmla="*/ 0 60000 65536"/>
                  <a:gd name="T18" fmla="*/ 0 w 1815"/>
                  <a:gd name="T19" fmla="*/ 0 h 110"/>
                  <a:gd name="T20" fmla="*/ 1815 w 1815"/>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815" h="110">
                    <a:moveTo>
                      <a:pt x="1814" y="104"/>
                    </a:moveTo>
                    <a:lnTo>
                      <a:pt x="1814" y="99"/>
                    </a:lnTo>
                    <a:lnTo>
                      <a:pt x="0" y="0"/>
                    </a:lnTo>
                    <a:lnTo>
                      <a:pt x="0" y="9"/>
                    </a:lnTo>
                    <a:lnTo>
                      <a:pt x="1814" y="109"/>
                    </a:lnTo>
                    <a:lnTo>
                      <a:pt x="1814" y="104"/>
                    </a:lnTo>
                  </a:path>
                </a:pathLst>
              </a:custGeom>
              <a:solidFill>
                <a:srgbClr val="000000"/>
              </a:solidFill>
              <a:ln w="9525" cap="rnd">
                <a:noFill/>
                <a:round/>
                <a:headEnd type="none" w="sm" len="sm"/>
                <a:tailEnd type="none" w="sm" len="sm"/>
              </a:ln>
            </p:spPr>
            <p:txBody>
              <a:bodyPr/>
              <a:lstStyle/>
              <a:p>
                <a:endParaRPr lang="en-US"/>
              </a:p>
            </p:txBody>
          </p:sp>
          <p:sp>
            <p:nvSpPr>
              <p:cNvPr id="3208" name="Freeform 238"/>
              <p:cNvSpPr>
                <a:spLocks/>
              </p:cNvSpPr>
              <p:nvPr/>
            </p:nvSpPr>
            <p:spPr bwMode="auto">
              <a:xfrm>
                <a:off x="3020" y="1357"/>
                <a:ext cx="1806" cy="419"/>
              </a:xfrm>
              <a:custGeom>
                <a:avLst/>
                <a:gdLst>
                  <a:gd name="T0" fmla="*/ 0 w 1806"/>
                  <a:gd name="T1" fmla="*/ 5 h 419"/>
                  <a:gd name="T2" fmla="*/ 0 w 1806"/>
                  <a:gd name="T3" fmla="*/ 9 h 419"/>
                  <a:gd name="T4" fmla="*/ 1805 w 1806"/>
                  <a:gd name="T5" fmla="*/ 418 h 419"/>
                  <a:gd name="T6" fmla="*/ 1805 w 1806"/>
                  <a:gd name="T7" fmla="*/ 408 h 419"/>
                  <a:gd name="T8" fmla="*/ 0 w 1806"/>
                  <a:gd name="T9" fmla="*/ 0 h 419"/>
                  <a:gd name="T10" fmla="*/ 0 w 1806"/>
                  <a:gd name="T11" fmla="*/ 5 h 419"/>
                  <a:gd name="T12" fmla="*/ 0 60000 65536"/>
                  <a:gd name="T13" fmla="*/ 0 60000 65536"/>
                  <a:gd name="T14" fmla="*/ 0 60000 65536"/>
                  <a:gd name="T15" fmla="*/ 0 60000 65536"/>
                  <a:gd name="T16" fmla="*/ 0 60000 65536"/>
                  <a:gd name="T17" fmla="*/ 0 60000 65536"/>
                  <a:gd name="T18" fmla="*/ 0 w 1806"/>
                  <a:gd name="T19" fmla="*/ 0 h 419"/>
                  <a:gd name="T20" fmla="*/ 1806 w 1806"/>
                  <a:gd name="T21" fmla="*/ 419 h 419"/>
                </a:gdLst>
                <a:ahLst/>
                <a:cxnLst>
                  <a:cxn ang="T12">
                    <a:pos x="T0" y="T1"/>
                  </a:cxn>
                  <a:cxn ang="T13">
                    <a:pos x="T2" y="T3"/>
                  </a:cxn>
                  <a:cxn ang="T14">
                    <a:pos x="T4" y="T5"/>
                  </a:cxn>
                  <a:cxn ang="T15">
                    <a:pos x="T6" y="T7"/>
                  </a:cxn>
                  <a:cxn ang="T16">
                    <a:pos x="T8" y="T9"/>
                  </a:cxn>
                  <a:cxn ang="T17">
                    <a:pos x="T10" y="T11"/>
                  </a:cxn>
                </a:cxnLst>
                <a:rect l="T18" t="T19" r="T20" b="T21"/>
                <a:pathLst>
                  <a:path w="1806" h="419">
                    <a:moveTo>
                      <a:pt x="0" y="5"/>
                    </a:moveTo>
                    <a:lnTo>
                      <a:pt x="0" y="9"/>
                    </a:lnTo>
                    <a:lnTo>
                      <a:pt x="1805" y="418"/>
                    </a:lnTo>
                    <a:lnTo>
                      <a:pt x="1805" y="408"/>
                    </a:lnTo>
                    <a:lnTo>
                      <a:pt x="0" y="0"/>
                    </a:lnTo>
                    <a:lnTo>
                      <a:pt x="0" y="5"/>
                    </a:lnTo>
                  </a:path>
                </a:pathLst>
              </a:custGeom>
              <a:solidFill>
                <a:srgbClr val="000000"/>
              </a:solidFill>
              <a:ln w="9525" cap="rnd">
                <a:noFill/>
                <a:round/>
                <a:headEnd type="none" w="sm" len="sm"/>
                <a:tailEnd type="none" w="sm" len="sm"/>
              </a:ln>
            </p:spPr>
            <p:txBody>
              <a:bodyPr/>
              <a:lstStyle/>
              <a:p>
                <a:endParaRPr lang="en-US"/>
              </a:p>
            </p:txBody>
          </p:sp>
        </p:grpSp>
        <p:grpSp>
          <p:nvGrpSpPr>
            <p:cNvPr id="3157" name="Group 239"/>
            <p:cNvGrpSpPr>
              <a:grpSpLocks/>
            </p:cNvGrpSpPr>
            <p:nvPr/>
          </p:nvGrpSpPr>
          <p:grpSpPr bwMode="auto">
            <a:xfrm>
              <a:off x="1778" y="845"/>
              <a:ext cx="1220" cy="1113"/>
              <a:chOff x="1778" y="845"/>
              <a:chExt cx="1220" cy="1113"/>
            </a:xfrm>
          </p:grpSpPr>
          <p:grpSp>
            <p:nvGrpSpPr>
              <p:cNvPr id="3161" name="Group 240"/>
              <p:cNvGrpSpPr>
                <a:grpSpLocks/>
              </p:cNvGrpSpPr>
              <p:nvPr/>
            </p:nvGrpSpPr>
            <p:grpSpPr bwMode="auto">
              <a:xfrm>
                <a:off x="1778" y="1230"/>
                <a:ext cx="1220" cy="335"/>
                <a:chOff x="1778" y="1230"/>
                <a:chExt cx="1220" cy="335"/>
              </a:xfrm>
            </p:grpSpPr>
            <p:grpSp>
              <p:nvGrpSpPr>
                <p:cNvPr id="3180" name="Group 241"/>
                <p:cNvGrpSpPr>
                  <a:grpSpLocks/>
                </p:cNvGrpSpPr>
                <p:nvPr/>
              </p:nvGrpSpPr>
              <p:grpSpPr bwMode="auto">
                <a:xfrm>
                  <a:off x="1778" y="1234"/>
                  <a:ext cx="158" cy="331"/>
                  <a:chOff x="1778" y="1234"/>
                  <a:chExt cx="158" cy="331"/>
                </a:xfrm>
              </p:grpSpPr>
              <p:sp>
                <p:nvSpPr>
                  <p:cNvPr id="3187" name="AutoShape 242"/>
                  <p:cNvSpPr>
                    <a:spLocks noChangeArrowheads="1"/>
                  </p:cNvSpPr>
                  <p:nvPr/>
                </p:nvSpPr>
                <p:spPr bwMode="auto">
                  <a:xfrm>
                    <a:off x="1778" y="1234"/>
                    <a:ext cx="120" cy="243"/>
                  </a:xfrm>
                  <a:prstGeom prst="roundRect">
                    <a:avLst>
                      <a:gd name="adj" fmla="val 11477"/>
                    </a:avLst>
                  </a:prstGeom>
                  <a:solidFill>
                    <a:srgbClr val="C0C0C0"/>
                  </a:solidFill>
                  <a:ln w="12700">
                    <a:solidFill>
                      <a:srgbClr val="000000"/>
                    </a:solidFill>
                    <a:round/>
                    <a:headEnd/>
                    <a:tailEnd/>
                  </a:ln>
                </p:spPr>
                <p:txBody>
                  <a:bodyPr wrap="none" anchor="ctr"/>
                  <a:lstStyle/>
                  <a:p>
                    <a:endParaRPr lang="en-US"/>
                  </a:p>
                </p:txBody>
              </p:sp>
              <p:sp>
                <p:nvSpPr>
                  <p:cNvPr id="3188" name="Oval 243"/>
                  <p:cNvSpPr>
                    <a:spLocks noChangeArrowheads="1"/>
                  </p:cNvSpPr>
                  <p:nvPr/>
                </p:nvSpPr>
                <p:spPr bwMode="auto">
                  <a:xfrm>
                    <a:off x="1778" y="1484"/>
                    <a:ext cx="120" cy="81"/>
                  </a:xfrm>
                  <a:prstGeom prst="ellipse">
                    <a:avLst/>
                  </a:prstGeom>
                  <a:solidFill>
                    <a:srgbClr val="C0C0C0"/>
                  </a:solidFill>
                  <a:ln w="12700">
                    <a:solidFill>
                      <a:srgbClr val="000000"/>
                    </a:solidFill>
                    <a:round/>
                    <a:headEnd/>
                    <a:tailEnd/>
                  </a:ln>
                </p:spPr>
                <p:txBody>
                  <a:bodyPr wrap="none" anchor="ctr"/>
                  <a:lstStyle/>
                  <a:p>
                    <a:endParaRPr lang="en-US"/>
                  </a:p>
                </p:txBody>
              </p:sp>
              <p:grpSp>
                <p:nvGrpSpPr>
                  <p:cNvPr id="3189" name="Group 244"/>
                  <p:cNvGrpSpPr>
                    <a:grpSpLocks/>
                  </p:cNvGrpSpPr>
                  <p:nvPr/>
                </p:nvGrpSpPr>
                <p:grpSpPr bwMode="auto">
                  <a:xfrm>
                    <a:off x="1866" y="1273"/>
                    <a:ext cx="70" cy="171"/>
                    <a:chOff x="1866" y="1273"/>
                    <a:chExt cx="70" cy="171"/>
                  </a:xfrm>
                </p:grpSpPr>
                <p:sp>
                  <p:nvSpPr>
                    <p:cNvPr id="3190" name="Rectangle 245"/>
                    <p:cNvSpPr>
                      <a:spLocks noChangeArrowheads="1"/>
                    </p:cNvSpPr>
                    <p:nvPr/>
                  </p:nvSpPr>
                  <p:spPr bwMode="auto">
                    <a:xfrm>
                      <a:off x="1866" y="1273"/>
                      <a:ext cx="70" cy="12"/>
                    </a:xfrm>
                    <a:prstGeom prst="rect">
                      <a:avLst/>
                    </a:prstGeom>
                    <a:solidFill>
                      <a:srgbClr val="9F9F9F"/>
                    </a:solidFill>
                    <a:ln w="12700">
                      <a:solidFill>
                        <a:srgbClr val="000000"/>
                      </a:solidFill>
                      <a:miter lim="800000"/>
                      <a:headEnd/>
                      <a:tailEnd/>
                    </a:ln>
                  </p:spPr>
                  <p:txBody>
                    <a:bodyPr wrap="none" anchor="ctr"/>
                    <a:lstStyle/>
                    <a:p>
                      <a:endParaRPr lang="en-US"/>
                    </a:p>
                  </p:txBody>
                </p:sp>
                <p:sp>
                  <p:nvSpPr>
                    <p:cNvPr id="3191" name="Rectangle 246"/>
                    <p:cNvSpPr>
                      <a:spLocks noChangeArrowheads="1"/>
                    </p:cNvSpPr>
                    <p:nvPr/>
                  </p:nvSpPr>
                  <p:spPr bwMode="auto">
                    <a:xfrm>
                      <a:off x="1866" y="1433"/>
                      <a:ext cx="70" cy="11"/>
                    </a:xfrm>
                    <a:prstGeom prst="rect">
                      <a:avLst/>
                    </a:prstGeom>
                    <a:solidFill>
                      <a:srgbClr val="9F9F9F"/>
                    </a:solidFill>
                    <a:ln w="12700">
                      <a:solidFill>
                        <a:srgbClr val="000000"/>
                      </a:solidFill>
                      <a:miter lim="800000"/>
                      <a:headEnd/>
                      <a:tailEnd/>
                    </a:ln>
                  </p:spPr>
                  <p:txBody>
                    <a:bodyPr wrap="none" anchor="ctr"/>
                    <a:lstStyle/>
                    <a:p>
                      <a:endParaRPr lang="en-US"/>
                    </a:p>
                  </p:txBody>
                </p:sp>
              </p:grpSp>
            </p:grpSp>
            <p:grpSp>
              <p:nvGrpSpPr>
                <p:cNvPr id="3181" name="Group 247"/>
                <p:cNvGrpSpPr>
                  <a:grpSpLocks/>
                </p:cNvGrpSpPr>
                <p:nvPr/>
              </p:nvGrpSpPr>
              <p:grpSpPr bwMode="auto">
                <a:xfrm>
                  <a:off x="2841" y="1230"/>
                  <a:ext cx="157" cy="331"/>
                  <a:chOff x="2841" y="1230"/>
                  <a:chExt cx="157" cy="331"/>
                </a:xfrm>
              </p:grpSpPr>
              <p:sp>
                <p:nvSpPr>
                  <p:cNvPr id="3182" name="AutoShape 248"/>
                  <p:cNvSpPr>
                    <a:spLocks noChangeArrowheads="1"/>
                  </p:cNvSpPr>
                  <p:nvPr/>
                </p:nvSpPr>
                <p:spPr bwMode="auto">
                  <a:xfrm>
                    <a:off x="2878" y="1230"/>
                    <a:ext cx="120" cy="242"/>
                  </a:xfrm>
                  <a:prstGeom prst="roundRect">
                    <a:avLst>
                      <a:gd name="adj" fmla="val 0"/>
                    </a:avLst>
                  </a:prstGeom>
                  <a:solidFill>
                    <a:srgbClr val="C0C0C0"/>
                  </a:solidFill>
                  <a:ln w="12700">
                    <a:solidFill>
                      <a:srgbClr val="000000"/>
                    </a:solidFill>
                    <a:round/>
                    <a:headEnd/>
                    <a:tailEnd/>
                  </a:ln>
                </p:spPr>
                <p:txBody>
                  <a:bodyPr wrap="none" anchor="ctr"/>
                  <a:lstStyle/>
                  <a:p>
                    <a:endParaRPr lang="en-US"/>
                  </a:p>
                </p:txBody>
              </p:sp>
              <p:sp>
                <p:nvSpPr>
                  <p:cNvPr id="3183" name="Oval 249"/>
                  <p:cNvSpPr>
                    <a:spLocks noChangeArrowheads="1"/>
                  </p:cNvSpPr>
                  <p:nvPr/>
                </p:nvSpPr>
                <p:spPr bwMode="auto">
                  <a:xfrm>
                    <a:off x="2878" y="1479"/>
                    <a:ext cx="120" cy="82"/>
                  </a:xfrm>
                  <a:prstGeom prst="ellipse">
                    <a:avLst/>
                  </a:prstGeom>
                  <a:solidFill>
                    <a:srgbClr val="C0C0C0"/>
                  </a:solidFill>
                  <a:ln w="12700">
                    <a:solidFill>
                      <a:srgbClr val="000000"/>
                    </a:solidFill>
                    <a:round/>
                    <a:headEnd/>
                    <a:tailEnd/>
                  </a:ln>
                </p:spPr>
                <p:txBody>
                  <a:bodyPr wrap="none" anchor="ctr"/>
                  <a:lstStyle/>
                  <a:p>
                    <a:endParaRPr lang="en-US"/>
                  </a:p>
                </p:txBody>
              </p:sp>
              <p:grpSp>
                <p:nvGrpSpPr>
                  <p:cNvPr id="3184" name="Group 250"/>
                  <p:cNvGrpSpPr>
                    <a:grpSpLocks/>
                  </p:cNvGrpSpPr>
                  <p:nvPr/>
                </p:nvGrpSpPr>
                <p:grpSpPr bwMode="auto">
                  <a:xfrm>
                    <a:off x="2841" y="1268"/>
                    <a:ext cx="69" cy="172"/>
                    <a:chOff x="2841" y="1268"/>
                    <a:chExt cx="69" cy="172"/>
                  </a:xfrm>
                </p:grpSpPr>
                <p:sp>
                  <p:nvSpPr>
                    <p:cNvPr id="3185" name="Rectangle 251"/>
                    <p:cNvSpPr>
                      <a:spLocks noChangeArrowheads="1"/>
                    </p:cNvSpPr>
                    <p:nvPr/>
                  </p:nvSpPr>
                  <p:spPr bwMode="auto">
                    <a:xfrm>
                      <a:off x="2841" y="1268"/>
                      <a:ext cx="69" cy="12"/>
                    </a:xfrm>
                    <a:prstGeom prst="rect">
                      <a:avLst/>
                    </a:prstGeom>
                    <a:solidFill>
                      <a:srgbClr val="9F9F9F"/>
                    </a:solidFill>
                    <a:ln w="12700">
                      <a:solidFill>
                        <a:srgbClr val="000000"/>
                      </a:solidFill>
                      <a:miter lim="800000"/>
                      <a:headEnd/>
                      <a:tailEnd/>
                    </a:ln>
                  </p:spPr>
                  <p:txBody>
                    <a:bodyPr wrap="none" anchor="ctr"/>
                    <a:lstStyle/>
                    <a:p>
                      <a:endParaRPr lang="en-US"/>
                    </a:p>
                  </p:txBody>
                </p:sp>
                <p:sp>
                  <p:nvSpPr>
                    <p:cNvPr id="3186" name="Rectangle 252"/>
                    <p:cNvSpPr>
                      <a:spLocks noChangeArrowheads="1"/>
                    </p:cNvSpPr>
                    <p:nvPr/>
                  </p:nvSpPr>
                  <p:spPr bwMode="auto">
                    <a:xfrm>
                      <a:off x="2841" y="1428"/>
                      <a:ext cx="69" cy="12"/>
                    </a:xfrm>
                    <a:prstGeom prst="rect">
                      <a:avLst/>
                    </a:prstGeom>
                    <a:solidFill>
                      <a:srgbClr val="9F9F9F"/>
                    </a:solidFill>
                    <a:ln w="12700">
                      <a:solidFill>
                        <a:srgbClr val="000000"/>
                      </a:solidFill>
                      <a:miter lim="800000"/>
                      <a:headEnd/>
                      <a:tailEnd/>
                    </a:ln>
                  </p:spPr>
                  <p:txBody>
                    <a:bodyPr wrap="none" anchor="ctr"/>
                    <a:lstStyle/>
                    <a:p>
                      <a:endParaRPr lang="en-US"/>
                    </a:p>
                  </p:txBody>
                </p:sp>
              </p:grpSp>
            </p:grpSp>
          </p:grpSp>
          <p:grpSp>
            <p:nvGrpSpPr>
              <p:cNvPr id="3162" name="Group 253"/>
              <p:cNvGrpSpPr>
                <a:grpSpLocks/>
              </p:cNvGrpSpPr>
              <p:nvPr/>
            </p:nvGrpSpPr>
            <p:grpSpPr bwMode="auto">
              <a:xfrm>
                <a:off x="1835" y="845"/>
                <a:ext cx="1089" cy="977"/>
                <a:chOff x="1835" y="845"/>
                <a:chExt cx="1089" cy="977"/>
              </a:xfrm>
            </p:grpSpPr>
            <p:sp>
              <p:nvSpPr>
                <p:cNvPr id="3178" name="Rectangle 254"/>
                <p:cNvSpPr>
                  <a:spLocks noChangeArrowheads="1"/>
                </p:cNvSpPr>
                <p:nvPr/>
              </p:nvSpPr>
              <p:spPr bwMode="auto">
                <a:xfrm>
                  <a:off x="1835" y="845"/>
                  <a:ext cx="1089" cy="33"/>
                </a:xfrm>
                <a:prstGeom prst="rect">
                  <a:avLst/>
                </a:prstGeom>
                <a:solidFill>
                  <a:srgbClr val="9F9FBF"/>
                </a:solidFill>
                <a:ln w="12700">
                  <a:solidFill>
                    <a:srgbClr val="000000"/>
                  </a:solidFill>
                  <a:miter lim="800000"/>
                  <a:headEnd/>
                  <a:tailEnd/>
                </a:ln>
              </p:spPr>
              <p:txBody>
                <a:bodyPr wrap="none" anchor="ctr"/>
                <a:lstStyle/>
                <a:p>
                  <a:endParaRPr lang="en-US"/>
                </a:p>
              </p:txBody>
            </p:sp>
            <p:sp>
              <p:nvSpPr>
                <p:cNvPr id="3179" name="Rectangle 255"/>
                <p:cNvSpPr>
                  <a:spLocks noChangeArrowheads="1"/>
                </p:cNvSpPr>
                <p:nvPr/>
              </p:nvSpPr>
              <p:spPr bwMode="auto">
                <a:xfrm>
                  <a:off x="1835" y="887"/>
                  <a:ext cx="1089" cy="935"/>
                </a:xfrm>
                <a:prstGeom prst="rect">
                  <a:avLst/>
                </a:prstGeom>
                <a:solidFill>
                  <a:srgbClr val="9F9F9F"/>
                </a:solidFill>
                <a:ln w="12700">
                  <a:solidFill>
                    <a:srgbClr val="000000"/>
                  </a:solidFill>
                  <a:miter lim="800000"/>
                  <a:headEnd/>
                  <a:tailEnd/>
                </a:ln>
              </p:spPr>
              <p:txBody>
                <a:bodyPr wrap="none" anchor="ctr"/>
                <a:lstStyle/>
                <a:p>
                  <a:endParaRPr lang="en-US"/>
                </a:p>
              </p:txBody>
            </p:sp>
          </p:grpSp>
          <p:grpSp>
            <p:nvGrpSpPr>
              <p:cNvPr id="3163" name="Group 256"/>
              <p:cNvGrpSpPr>
                <a:grpSpLocks/>
              </p:cNvGrpSpPr>
              <p:nvPr/>
            </p:nvGrpSpPr>
            <p:grpSpPr bwMode="auto">
              <a:xfrm>
                <a:off x="1882" y="1841"/>
                <a:ext cx="1012" cy="117"/>
                <a:chOff x="1882" y="1841"/>
                <a:chExt cx="1012" cy="117"/>
              </a:xfrm>
            </p:grpSpPr>
            <p:sp>
              <p:nvSpPr>
                <p:cNvPr id="3171" name="Rectangle 257"/>
                <p:cNvSpPr>
                  <a:spLocks noChangeArrowheads="1"/>
                </p:cNvSpPr>
                <p:nvPr/>
              </p:nvSpPr>
              <p:spPr bwMode="auto">
                <a:xfrm>
                  <a:off x="1882" y="1841"/>
                  <a:ext cx="1012" cy="117"/>
                </a:xfrm>
                <a:prstGeom prst="rect">
                  <a:avLst/>
                </a:prstGeom>
                <a:solidFill>
                  <a:srgbClr val="C0C0C0"/>
                </a:solidFill>
                <a:ln w="12700">
                  <a:solidFill>
                    <a:srgbClr val="000000"/>
                  </a:solidFill>
                  <a:miter lim="800000"/>
                  <a:headEnd/>
                  <a:tailEnd/>
                </a:ln>
              </p:spPr>
              <p:txBody>
                <a:bodyPr wrap="none" anchor="ctr"/>
                <a:lstStyle/>
                <a:p>
                  <a:endParaRPr lang="en-US"/>
                </a:p>
              </p:txBody>
            </p:sp>
            <p:grpSp>
              <p:nvGrpSpPr>
                <p:cNvPr id="3172" name="Group 258"/>
                <p:cNvGrpSpPr>
                  <a:grpSpLocks/>
                </p:cNvGrpSpPr>
                <p:nvPr/>
              </p:nvGrpSpPr>
              <p:grpSpPr bwMode="auto">
                <a:xfrm>
                  <a:off x="1942" y="1856"/>
                  <a:ext cx="899" cy="74"/>
                  <a:chOff x="1942" y="1856"/>
                  <a:chExt cx="899" cy="74"/>
                </a:xfrm>
              </p:grpSpPr>
              <p:sp>
                <p:nvSpPr>
                  <p:cNvPr id="3173" name="Rectangle 259"/>
                  <p:cNvSpPr>
                    <a:spLocks noChangeArrowheads="1"/>
                  </p:cNvSpPr>
                  <p:nvPr/>
                </p:nvSpPr>
                <p:spPr bwMode="auto">
                  <a:xfrm>
                    <a:off x="2164" y="1895"/>
                    <a:ext cx="174" cy="35"/>
                  </a:xfrm>
                  <a:prstGeom prst="rect">
                    <a:avLst/>
                  </a:prstGeom>
                  <a:solidFill>
                    <a:srgbClr val="000000"/>
                  </a:solidFill>
                  <a:ln w="9525">
                    <a:noFill/>
                    <a:miter lim="800000"/>
                    <a:headEnd/>
                    <a:tailEnd/>
                  </a:ln>
                </p:spPr>
                <p:txBody>
                  <a:bodyPr wrap="none" anchor="ctr"/>
                  <a:lstStyle/>
                  <a:p>
                    <a:endParaRPr lang="en-US"/>
                  </a:p>
                </p:txBody>
              </p:sp>
              <p:sp>
                <p:nvSpPr>
                  <p:cNvPr id="3174" name="Rectangle 260"/>
                  <p:cNvSpPr>
                    <a:spLocks noChangeArrowheads="1"/>
                  </p:cNvSpPr>
                  <p:nvPr/>
                </p:nvSpPr>
                <p:spPr bwMode="auto">
                  <a:xfrm>
                    <a:off x="2441" y="1895"/>
                    <a:ext cx="175" cy="35"/>
                  </a:xfrm>
                  <a:prstGeom prst="rect">
                    <a:avLst/>
                  </a:prstGeom>
                  <a:solidFill>
                    <a:srgbClr val="000000"/>
                  </a:solidFill>
                  <a:ln w="9525">
                    <a:noFill/>
                    <a:miter lim="800000"/>
                    <a:headEnd/>
                    <a:tailEnd/>
                  </a:ln>
                </p:spPr>
                <p:txBody>
                  <a:bodyPr wrap="none" anchor="ctr"/>
                  <a:lstStyle/>
                  <a:p>
                    <a:endParaRPr lang="en-US"/>
                  </a:p>
                </p:txBody>
              </p:sp>
              <p:sp>
                <p:nvSpPr>
                  <p:cNvPr id="3175" name="Rectangle 261"/>
                  <p:cNvSpPr>
                    <a:spLocks noChangeArrowheads="1"/>
                  </p:cNvSpPr>
                  <p:nvPr/>
                </p:nvSpPr>
                <p:spPr bwMode="auto">
                  <a:xfrm>
                    <a:off x="1942" y="1877"/>
                    <a:ext cx="125" cy="35"/>
                  </a:xfrm>
                  <a:prstGeom prst="rect">
                    <a:avLst/>
                  </a:prstGeom>
                  <a:solidFill>
                    <a:srgbClr val="000000"/>
                  </a:solidFill>
                  <a:ln w="9525">
                    <a:noFill/>
                    <a:miter lim="800000"/>
                    <a:headEnd/>
                    <a:tailEnd/>
                  </a:ln>
                </p:spPr>
                <p:txBody>
                  <a:bodyPr wrap="none" anchor="ctr"/>
                  <a:lstStyle/>
                  <a:p>
                    <a:endParaRPr lang="en-US"/>
                  </a:p>
                </p:txBody>
              </p:sp>
              <p:sp>
                <p:nvSpPr>
                  <p:cNvPr id="3176" name="Rectangle 262"/>
                  <p:cNvSpPr>
                    <a:spLocks noChangeArrowheads="1"/>
                  </p:cNvSpPr>
                  <p:nvPr/>
                </p:nvSpPr>
                <p:spPr bwMode="auto">
                  <a:xfrm>
                    <a:off x="2716" y="1877"/>
                    <a:ext cx="125" cy="35"/>
                  </a:xfrm>
                  <a:prstGeom prst="rect">
                    <a:avLst/>
                  </a:prstGeom>
                  <a:solidFill>
                    <a:srgbClr val="000000"/>
                  </a:solidFill>
                  <a:ln w="9525">
                    <a:noFill/>
                    <a:miter lim="800000"/>
                    <a:headEnd/>
                    <a:tailEnd/>
                  </a:ln>
                </p:spPr>
                <p:txBody>
                  <a:bodyPr wrap="none" anchor="ctr"/>
                  <a:lstStyle/>
                  <a:p>
                    <a:endParaRPr lang="en-US"/>
                  </a:p>
                </p:txBody>
              </p:sp>
              <p:sp>
                <p:nvSpPr>
                  <p:cNvPr id="3177" name="Rectangle 263"/>
                  <p:cNvSpPr>
                    <a:spLocks noChangeArrowheads="1"/>
                  </p:cNvSpPr>
                  <p:nvPr/>
                </p:nvSpPr>
                <p:spPr bwMode="auto">
                  <a:xfrm>
                    <a:off x="2165" y="1856"/>
                    <a:ext cx="447" cy="16"/>
                  </a:xfrm>
                  <a:prstGeom prst="rect">
                    <a:avLst/>
                  </a:prstGeom>
                  <a:solidFill>
                    <a:srgbClr val="000000"/>
                  </a:solidFill>
                  <a:ln w="9525">
                    <a:noFill/>
                    <a:miter lim="800000"/>
                    <a:headEnd/>
                    <a:tailEnd/>
                  </a:ln>
                </p:spPr>
                <p:txBody>
                  <a:bodyPr wrap="none" anchor="ctr"/>
                  <a:lstStyle/>
                  <a:p>
                    <a:endParaRPr lang="en-US"/>
                  </a:p>
                </p:txBody>
              </p:sp>
            </p:grpSp>
          </p:grpSp>
          <p:grpSp>
            <p:nvGrpSpPr>
              <p:cNvPr id="3164" name="Group 264"/>
              <p:cNvGrpSpPr>
                <a:grpSpLocks/>
              </p:cNvGrpSpPr>
              <p:nvPr/>
            </p:nvGrpSpPr>
            <p:grpSpPr bwMode="auto">
              <a:xfrm>
                <a:off x="2063" y="1747"/>
                <a:ext cx="617" cy="135"/>
                <a:chOff x="2063" y="1747"/>
                <a:chExt cx="617" cy="135"/>
              </a:xfrm>
            </p:grpSpPr>
            <p:sp>
              <p:nvSpPr>
                <p:cNvPr id="3165" name="Rectangle 265"/>
                <p:cNvSpPr>
                  <a:spLocks noChangeArrowheads="1"/>
                </p:cNvSpPr>
                <p:nvPr/>
              </p:nvSpPr>
              <p:spPr bwMode="auto">
                <a:xfrm>
                  <a:off x="2063" y="1747"/>
                  <a:ext cx="617" cy="135"/>
                </a:xfrm>
                <a:prstGeom prst="rect">
                  <a:avLst/>
                </a:prstGeom>
                <a:solidFill>
                  <a:srgbClr val="C0C0C0"/>
                </a:solidFill>
                <a:ln w="12700">
                  <a:solidFill>
                    <a:srgbClr val="000000"/>
                  </a:solidFill>
                  <a:miter lim="800000"/>
                  <a:headEnd/>
                  <a:tailEnd/>
                </a:ln>
              </p:spPr>
              <p:txBody>
                <a:bodyPr wrap="none" anchor="ctr"/>
                <a:lstStyle/>
                <a:p>
                  <a:endParaRPr lang="en-US"/>
                </a:p>
              </p:txBody>
            </p:sp>
            <p:grpSp>
              <p:nvGrpSpPr>
                <p:cNvPr id="3166" name="Group 266"/>
                <p:cNvGrpSpPr>
                  <a:grpSpLocks/>
                </p:cNvGrpSpPr>
                <p:nvPr/>
              </p:nvGrpSpPr>
              <p:grpSpPr bwMode="auto">
                <a:xfrm>
                  <a:off x="2065" y="1765"/>
                  <a:ext cx="615" cy="99"/>
                  <a:chOff x="2065" y="1765"/>
                  <a:chExt cx="615" cy="99"/>
                </a:xfrm>
              </p:grpSpPr>
              <p:sp>
                <p:nvSpPr>
                  <p:cNvPr id="3167" name="Rectangle 267"/>
                  <p:cNvSpPr>
                    <a:spLocks noChangeArrowheads="1"/>
                  </p:cNvSpPr>
                  <p:nvPr/>
                </p:nvSpPr>
                <p:spPr bwMode="auto">
                  <a:xfrm>
                    <a:off x="2065" y="1765"/>
                    <a:ext cx="611" cy="3"/>
                  </a:xfrm>
                  <a:prstGeom prst="rect">
                    <a:avLst/>
                  </a:prstGeom>
                  <a:solidFill>
                    <a:srgbClr val="000000"/>
                  </a:solidFill>
                  <a:ln w="12700">
                    <a:solidFill>
                      <a:srgbClr val="000000"/>
                    </a:solidFill>
                    <a:miter lim="800000"/>
                    <a:headEnd/>
                    <a:tailEnd/>
                  </a:ln>
                </p:spPr>
                <p:txBody>
                  <a:bodyPr wrap="none" anchor="ctr"/>
                  <a:lstStyle/>
                  <a:p>
                    <a:endParaRPr lang="en-US"/>
                  </a:p>
                </p:txBody>
              </p:sp>
              <p:sp>
                <p:nvSpPr>
                  <p:cNvPr id="3168" name="Rectangle 268"/>
                  <p:cNvSpPr>
                    <a:spLocks noChangeArrowheads="1"/>
                  </p:cNvSpPr>
                  <p:nvPr/>
                </p:nvSpPr>
                <p:spPr bwMode="auto">
                  <a:xfrm>
                    <a:off x="2065" y="1795"/>
                    <a:ext cx="615" cy="5"/>
                  </a:xfrm>
                  <a:prstGeom prst="rect">
                    <a:avLst/>
                  </a:prstGeom>
                  <a:solidFill>
                    <a:srgbClr val="000000"/>
                  </a:solidFill>
                  <a:ln w="12700">
                    <a:solidFill>
                      <a:srgbClr val="000000"/>
                    </a:solidFill>
                    <a:miter lim="800000"/>
                    <a:headEnd/>
                    <a:tailEnd/>
                  </a:ln>
                </p:spPr>
                <p:txBody>
                  <a:bodyPr wrap="none" anchor="ctr"/>
                  <a:lstStyle/>
                  <a:p>
                    <a:endParaRPr lang="en-US"/>
                  </a:p>
                </p:txBody>
              </p:sp>
              <p:sp>
                <p:nvSpPr>
                  <p:cNvPr id="3169" name="Rectangle 269"/>
                  <p:cNvSpPr>
                    <a:spLocks noChangeArrowheads="1"/>
                  </p:cNvSpPr>
                  <p:nvPr/>
                </p:nvSpPr>
                <p:spPr bwMode="auto">
                  <a:xfrm>
                    <a:off x="2065" y="1828"/>
                    <a:ext cx="615" cy="3"/>
                  </a:xfrm>
                  <a:prstGeom prst="rect">
                    <a:avLst/>
                  </a:prstGeom>
                  <a:solidFill>
                    <a:srgbClr val="000000"/>
                  </a:solidFill>
                  <a:ln w="12700">
                    <a:solidFill>
                      <a:srgbClr val="000000"/>
                    </a:solidFill>
                    <a:miter lim="800000"/>
                    <a:headEnd/>
                    <a:tailEnd/>
                  </a:ln>
                </p:spPr>
                <p:txBody>
                  <a:bodyPr wrap="none" anchor="ctr"/>
                  <a:lstStyle/>
                  <a:p>
                    <a:endParaRPr lang="en-US"/>
                  </a:p>
                </p:txBody>
              </p:sp>
              <p:sp>
                <p:nvSpPr>
                  <p:cNvPr id="3170" name="Rectangle 270"/>
                  <p:cNvSpPr>
                    <a:spLocks noChangeArrowheads="1"/>
                  </p:cNvSpPr>
                  <p:nvPr/>
                </p:nvSpPr>
                <p:spPr bwMode="auto">
                  <a:xfrm>
                    <a:off x="2065" y="1859"/>
                    <a:ext cx="615" cy="5"/>
                  </a:xfrm>
                  <a:prstGeom prst="rect">
                    <a:avLst/>
                  </a:prstGeom>
                  <a:solidFill>
                    <a:srgbClr val="000000"/>
                  </a:solidFill>
                  <a:ln w="12700">
                    <a:solidFill>
                      <a:srgbClr val="000000"/>
                    </a:solidFill>
                    <a:miter lim="800000"/>
                    <a:headEnd/>
                    <a:tailEnd/>
                  </a:ln>
                </p:spPr>
                <p:txBody>
                  <a:bodyPr wrap="none" anchor="ctr"/>
                  <a:lstStyle/>
                  <a:p>
                    <a:endParaRPr lang="en-US"/>
                  </a:p>
                </p:txBody>
              </p:sp>
            </p:grpSp>
          </p:grpSp>
        </p:grpSp>
        <p:grpSp>
          <p:nvGrpSpPr>
            <p:cNvPr id="3158" name="Group 271"/>
            <p:cNvGrpSpPr>
              <a:grpSpLocks/>
            </p:cNvGrpSpPr>
            <p:nvPr/>
          </p:nvGrpSpPr>
          <p:grpSpPr bwMode="auto">
            <a:xfrm>
              <a:off x="2304" y="904"/>
              <a:ext cx="96" cy="840"/>
              <a:chOff x="2304" y="904"/>
              <a:chExt cx="96" cy="840"/>
            </a:xfrm>
          </p:grpSpPr>
          <p:sp>
            <p:nvSpPr>
              <p:cNvPr id="3159" name="Line 272"/>
              <p:cNvSpPr>
                <a:spLocks noChangeShapeType="1"/>
              </p:cNvSpPr>
              <p:nvPr/>
            </p:nvSpPr>
            <p:spPr bwMode="auto">
              <a:xfrm>
                <a:off x="2400" y="904"/>
                <a:ext cx="0" cy="840"/>
              </a:xfrm>
              <a:prstGeom prst="line">
                <a:avLst/>
              </a:prstGeom>
              <a:noFill/>
              <a:ln w="12700">
                <a:solidFill>
                  <a:srgbClr val="000000"/>
                </a:solidFill>
                <a:round/>
                <a:headEnd type="none" w="sm" len="sm"/>
                <a:tailEnd type="none" w="sm" len="sm"/>
              </a:ln>
            </p:spPr>
            <p:txBody>
              <a:bodyPr/>
              <a:lstStyle/>
              <a:p>
                <a:endParaRPr lang="en-US"/>
              </a:p>
            </p:txBody>
          </p:sp>
          <p:sp>
            <p:nvSpPr>
              <p:cNvPr id="3160" name="Line 273"/>
              <p:cNvSpPr>
                <a:spLocks noChangeShapeType="1"/>
              </p:cNvSpPr>
              <p:nvPr/>
            </p:nvSpPr>
            <p:spPr bwMode="auto">
              <a:xfrm>
                <a:off x="2304" y="904"/>
                <a:ext cx="0" cy="840"/>
              </a:xfrm>
              <a:prstGeom prst="line">
                <a:avLst/>
              </a:prstGeom>
              <a:noFill/>
              <a:ln w="12700">
                <a:solidFill>
                  <a:srgbClr val="000000"/>
                </a:solidFill>
                <a:round/>
                <a:headEnd type="none" w="sm" len="sm"/>
                <a:tailEnd type="none" w="sm" len="sm"/>
              </a:ln>
            </p:spPr>
            <p:txBody>
              <a:bodyPr/>
              <a:lstStyle/>
              <a:p>
                <a:endParaRPr lang="en-US"/>
              </a:p>
            </p:txBody>
          </p:sp>
        </p:grpSp>
      </p:grpSp>
      <p:sp>
        <p:nvSpPr>
          <p:cNvPr id="3077" name="Rectangle 274"/>
          <p:cNvSpPr>
            <a:spLocks noChangeArrowheads="1"/>
          </p:cNvSpPr>
          <p:nvPr/>
        </p:nvSpPr>
        <p:spPr bwMode="auto">
          <a:xfrm>
            <a:off x="1500188" y="3568700"/>
            <a:ext cx="7027862" cy="647742"/>
          </a:xfrm>
          <a:prstGeom prst="rect">
            <a:avLst/>
          </a:prstGeom>
          <a:noFill/>
          <a:ln w="9525">
            <a:noFill/>
            <a:miter lim="800000"/>
            <a:headEnd/>
            <a:tailEnd/>
          </a:ln>
        </p:spPr>
        <p:txBody>
          <a:bodyPr lIns="92075" tIns="46038" rIns="92075" bIns="46038" anchor="ctr">
            <a:spAutoFit/>
          </a:bodyPr>
          <a:lstStyle/>
          <a:p>
            <a:pPr algn="r" rtl="1" eaLnBrk="0" hangingPunct="0">
              <a:lnSpc>
                <a:spcPct val="75000"/>
              </a:lnSpc>
            </a:pPr>
            <a:r>
              <a:rPr lang="ar-OM" sz="2400" dirty="0" smtClean="0">
                <a:solidFill>
                  <a:srgbClr val="000099"/>
                </a:solidFill>
                <a:ea typeface="Arial Unicode MS" pitchFamily="34" charset="-128"/>
              </a:rPr>
              <a:t>إذا كنت لا تستطيع أن ترى ماذا أمام الشاحنة معنى ذلك أنك قريب جدا من الشاحنة.</a:t>
            </a:r>
            <a:endParaRPr lang="en-US" sz="2400" dirty="0">
              <a:solidFill>
                <a:srgbClr val="000099"/>
              </a:solidFill>
              <a:ea typeface="Arial Unicode MS" pitchFamily="34" charset="-128"/>
            </a:endParaRPr>
          </a:p>
        </p:txBody>
      </p:sp>
      <p:sp>
        <p:nvSpPr>
          <p:cNvPr id="3078" name="Rectangle 275"/>
          <p:cNvSpPr>
            <a:spLocks noChangeArrowheads="1"/>
          </p:cNvSpPr>
          <p:nvPr/>
        </p:nvSpPr>
        <p:spPr bwMode="auto">
          <a:xfrm>
            <a:off x="1643063" y="6194425"/>
            <a:ext cx="5472112" cy="376238"/>
          </a:xfrm>
          <a:prstGeom prst="rect">
            <a:avLst/>
          </a:prstGeom>
          <a:noFill/>
          <a:ln w="9525">
            <a:noFill/>
            <a:miter lim="800000"/>
            <a:headEnd/>
            <a:tailEnd/>
          </a:ln>
        </p:spPr>
        <p:txBody>
          <a:bodyPr lIns="92075" tIns="46038" rIns="92075" bIns="46038" anchor="ctr">
            <a:spAutoFit/>
          </a:bodyPr>
          <a:lstStyle/>
          <a:p>
            <a:pPr algn="r" rtl="1" eaLnBrk="0" hangingPunct="0">
              <a:lnSpc>
                <a:spcPct val="75000"/>
              </a:lnSpc>
            </a:pPr>
            <a:r>
              <a:rPr lang="ar-OM" sz="2400" dirty="0" smtClean="0">
                <a:solidFill>
                  <a:srgbClr val="000099"/>
                </a:solidFill>
                <a:ea typeface="Arial Unicode MS" pitchFamily="34" charset="-128"/>
              </a:rPr>
              <a:t>إحصل على صورة كاملة </a:t>
            </a:r>
            <a:endParaRPr lang="en-US" sz="2400" dirty="0">
              <a:solidFill>
                <a:srgbClr val="000099"/>
              </a:solidFill>
              <a:ea typeface="Arial Unicode MS" pitchFamily="34" charset="-128"/>
            </a:endParaRPr>
          </a:p>
        </p:txBody>
      </p:sp>
      <p:sp>
        <p:nvSpPr>
          <p:cNvPr id="277" name="Rectangle 2"/>
          <p:cNvSpPr txBox="1">
            <a:spLocks noChangeArrowheads="1"/>
          </p:cNvSpPr>
          <p:nvPr/>
        </p:nvSpPr>
        <p:spPr bwMode="auto">
          <a:xfrm>
            <a:off x="1500188" y="857250"/>
            <a:ext cx="7643812" cy="457200"/>
          </a:xfrm>
          <a:prstGeom prst="rect">
            <a:avLst/>
          </a:prstGeom>
          <a:solidFill>
            <a:schemeClr val="dk2">
              <a:tint val="40000"/>
              <a:satMod val="350000"/>
            </a:schemeClr>
          </a:solidFill>
          <a:ln w="9525" algn="ctr">
            <a:noFill/>
            <a:miter lim="800000"/>
            <a:headEnd/>
            <a:tailEnd/>
          </a:ln>
        </p:spPr>
        <p:style>
          <a:lnRef idx="0">
            <a:scrgbClr r="0" g="0" b="0"/>
          </a:lnRef>
          <a:fillRef idx="1002">
            <a:schemeClr val="dk2"/>
          </a:fillRef>
          <a:effectRef idx="0">
            <a:scrgbClr r="0" g="0" b="0"/>
          </a:effectRef>
          <a:fontRef idx="major"/>
        </p:style>
        <p:txBody>
          <a:bodyPr anchor="b">
            <a:spAutoFit/>
          </a:bodyPr>
          <a:lstStyle/>
          <a:p>
            <a:pPr algn="ctr">
              <a:defRPr/>
            </a:pPr>
            <a:r>
              <a:rPr lang="ar-OM" sz="2400" b="1" kern="0" dirty="0" smtClean="0">
                <a:solidFill>
                  <a:schemeClr val="accent2"/>
                </a:solidFill>
              </a:rPr>
              <a:t>الملاحظات</a:t>
            </a:r>
            <a:endParaRPr lang="en-US" sz="2400" b="1" kern="0" dirty="0">
              <a:solidFill>
                <a:schemeClr val="accent2"/>
              </a:solidFill>
            </a:endParaRPr>
          </a:p>
        </p:txBody>
      </p:sp>
      <p:sp>
        <p:nvSpPr>
          <p:cNvPr id="278" name="Rectangle 2"/>
          <p:cNvSpPr txBox="1">
            <a:spLocks noChangeArrowheads="1"/>
          </p:cNvSpPr>
          <p:nvPr/>
        </p:nvSpPr>
        <p:spPr>
          <a:xfrm>
            <a:off x="1258888" y="188913"/>
            <a:ext cx="7643812" cy="457200"/>
          </a:xfrm>
          <a:prstGeom prst="rect">
            <a:avLst/>
          </a:prstGeom>
          <a:noFill/>
        </p:spPr>
        <p:txBody>
          <a:bodyPr/>
          <a:lstStyle/>
          <a:p>
            <a:pPr algn="r">
              <a:defRPr/>
            </a:pPr>
            <a:r>
              <a:rPr lang="en-US" sz="2400" b="1" dirty="0" smtClean="0">
                <a:solidFill>
                  <a:schemeClr val="accent2"/>
                </a:solidFill>
              </a:rPr>
              <a:t>DIT </a:t>
            </a:r>
            <a:r>
              <a:rPr lang="ar-OM" sz="2400" b="1" dirty="0" smtClean="0">
                <a:solidFill>
                  <a:schemeClr val="accent2"/>
                </a:solidFill>
              </a:rPr>
              <a:t>الوحدة 2: سلوك السائق</a:t>
            </a:r>
            <a:endParaRPr lang="en-US" sz="2400" b="1" kern="0" dirty="0">
              <a:solidFill>
                <a:schemeClr val="accent2"/>
              </a:solidFill>
            </a:endParaRPr>
          </a:p>
        </p:txBody>
      </p:sp>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752600" y="2133600"/>
            <a:ext cx="7072313" cy="423863"/>
          </a:xfrm>
          <a:prstGeom prst="rect">
            <a:avLst/>
          </a:prstGeom>
          <a:solidFill>
            <a:schemeClr val="accent4">
              <a:lumMod val="10000"/>
              <a:lumOff val="90000"/>
            </a:schemeClr>
          </a:solidFill>
          <a:ln w="12700" algn="ctr">
            <a:solidFill>
              <a:schemeClr val="bg1"/>
            </a:solidFill>
            <a:round/>
            <a:headEnd/>
            <a:tailEnd/>
          </a:ln>
        </p:spPr>
        <p:txBody>
          <a:bodyPr vert="eaVert" wrap="none" lIns="0" tIns="0" rIns="0" bIns="0" anchor="ctr"/>
          <a:lstStyle/>
          <a:p>
            <a:pPr>
              <a:defRPr/>
            </a:pPr>
            <a:endParaRPr lang="en-US">
              <a:cs typeface="+mn-cs"/>
            </a:endParaRPr>
          </a:p>
        </p:txBody>
      </p:sp>
      <p:sp>
        <p:nvSpPr>
          <p:cNvPr id="20483" name="Rectangle 2"/>
          <p:cNvSpPr>
            <a:spLocks noGrp="1" noChangeArrowheads="1"/>
          </p:cNvSpPr>
          <p:nvPr>
            <p:ph type="title"/>
          </p:nvPr>
        </p:nvSpPr>
        <p:spPr>
          <a:xfrm>
            <a:off x="1258888" y="188913"/>
            <a:ext cx="7643812" cy="457200"/>
          </a:xfrm>
        </p:spPr>
        <p:txBody>
          <a:bodyPr/>
          <a:lstStyle/>
          <a:p>
            <a:pPr algn="r" rtl="1">
              <a:defRPr/>
            </a:pPr>
            <a:r>
              <a:rPr lang="en-US" b="1" dirty="0" smtClean="0"/>
              <a:t>DIT </a:t>
            </a:r>
            <a:r>
              <a:rPr lang="ar-OM" b="1" dirty="0" smtClean="0"/>
              <a:t>الوحدة 2: سلوك السائق</a:t>
            </a:r>
            <a:endParaRPr lang="en-US" b="1" dirty="0"/>
          </a:p>
        </p:txBody>
      </p:sp>
      <p:sp>
        <p:nvSpPr>
          <p:cNvPr id="20484" name="TextBox 5"/>
          <p:cNvSpPr txBox="1">
            <a:spLocks noChangeArrowheads="1"/>
          </p:cNvSpPr>
          <p:nvPr/>
        </p:nvSpPr>
        <p:spPr bwMode="auto">
          <a:xfrm>
            <a:off x="1857375" y="1754188"/>
            <a:ext cx="7000875" cy="1569660"/>
          </a:xfrm>
          <a:prstGeom prst="rect">
            <a:avLst/>
          </a:prstGeom>
          <a:noFill/>
          <a:ln w="9525">
            <a:noFill/>
            <a:miter lim="800000"/>
            <a:headEnd/>
            <a:tailEnd/>
          </a:ln>
        </p:spPr>
        <p:txBody>
          <a:bodyPr>
            <a:spAutoFit/>
          </a:bodyPr>
          <a:lstStyle/>
          <a:p>
            <a:pPr marL="457200" indent="-457200" algn="r" rtl="1">
              <a:buFont typeface="+mj-lt"/>
              <a:buAutoNum type="arabicPeriod"/>
            </a:pPr>
            <a:r>
              <a:rPr lang="ar-OM" sz="2400" dirty="0" smtClean="0"/>
              <a:t>ملاحظة</a:t>
            </a:r>
          </a:p>
          <a:p>
            <a:pPr marL="457200" indent="-457200" algn="r" rtl="1">
              <a:buFont typeface="+mj-lt"/>
              <a:buAutoNum type="arabicPeriod"/>
            </a:pPr>
            <a:r>
              <a:rPr lang="ar-OM" sz="2400" dirty="0" smtClean="0"/>
              <a:t>التوقع</a:t>
            </a:r>
            <a:endParaRPr lang="ar-OM" sz="2400" dirty="0"/>
          </a:p>
          <a:p>
            <a:pPr marL="457200" indent="-457200" algn="r" rtl="1">
              <a:buFont typeface="+mj-lt"/>
              <a:buAutoNum type="arabicPeriod"/>
            </a:pPr>
            <a:r>
              <a:rPr lang="ar-OM" sz="2400" dirty="0" smtClean="0"/>
              <a:t>إدراك المخاطر وتحديد الهوية</a:t>
            </a:r>
          </a:p>
          <a:p>
            <a:pPr marL="457200" indent="-457200" algn="r" rtl="1">
              <a:buFont typeface="+mj-lt"/>
              <a:buAutoNum type="arabicPeriod"/>
            </a:pPr>
            <a:r>
              <a:rPr lang="ar-OM" sz="2400" dirty="0" smtClean="0"/>
              <a:t>التخطيط والعمل (السلوك)</a:t>
            </a:r>
            <a:endParaRPr lang="en-US" sz="2400" dirty="0"/>
          </a:p>
        </p:txBody>
      </p:sp>
      <p:sp>
        <p:nvSpPr>
          <p:cNvPr id="7" name="Rectangle 2"/>
          <p:cNvSpPr txBox="1">
            <a:spLocks noChangeArrowheads="1"/>
          </p:cNvSpPr>
          <p:nvPr/>
        </p:nvSpPr>
        <p:spPr bwMode="auto">
          <a:xfrm>
            <a:off x="1500188" y="785813"/>
            <a:ext cx="7643812" cy="457200"/>
          </a:xfrm>
          <a:prstGeom prst="rect">
            <a:avLst/>
          </a:prstGeom>
          <a:noFill/>
          <a:ln w="9525" algn="ctr">
            <a:noFill/>
            <a:miter lim="800000"/>
            <a:headEnd/>
            <a:tailEnd/>
          </a:ln>
        </p:spPr>
        <p:txBody>
          <a:bodyPr anchor="b">
            <a:spAutoFit/>
          </a:bodyPr>
          <a:lstStyle/>
          <a:p>
            <a:pPr algn="r" rtl="1">
              <a:defRPr/>
            </a:pPr>
            <a:r>
              <a:rPr lang="ar-OM" sz="2400" kern="0" dirty="0" smtClean="0">
                <a:solidFill>
                  <a:schemeClr val="accent2"/>
                </a:solidFill>
                <a:latin typeface="+mj-lt"/>
                <a:ea typeface="+mj-ea"/>
                <a:cs typeface="+mj-cs"/>
              </a:rPr>
              <a:t>المحتوى</a:t>
            </a:r>
            <a:endParaRPr lang="en-US" sz="2400" kern="0" dirty="0">
              <a:solidFill>
                <a:schemeClr val="accent2"/>
              </a:solidFill>
              <a:latin typeface="+mj-lt"/>
              <a:ea typeface="+mj-ea"/>
              <a:cs typeface="+mj-cs"/>
            </a:endParaRPr>
          </a:p>
        </p:txBody>
      </p:sp>
    </p:spTree>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643063" y="2786063"/>
            <a:ext cx="7067550" cy="457200"/>
          </a:xfrm>
        </p:spPr>
        <p:txBody>
          <a:bodyPr/>
          <a:lstStyle/>
          <a:p>
            <a:pPr algn="ctr" rtl="1"/>
            <a:r>
              <a:rPr lang="ar-OM" b="1" dirty="0" smtClean="0"/>
              <a:t>ما هو التوقع؟</a:t>
            </a:r>
            <a:endParaRPr lang="en-US" b="1" dirty="0" smtClean="0"/>
          </a:p>
        </p:txBody>
      </p:sp>
      <p:sp>
        <p:nvSpPr>
          <p:cNvPr id="34819" name="Slide Number Placeholder 2"/>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D73A84B4-D4F1-4307-8515-6F8576FE603C}" type="slidenum">
              <a:rPr lang="en-US" smtClean="0"/>
              <a:pPr/>
              <a:t>19</a:t>
            </a:fld>
            <a:endParaRPr lang="en-US" smtClean="0"/>
          </a:p>
        </p:txBody>
      </p:sp>
      <p:sp>
        <p:nvSpPr>
          <p:cNvPr id="5" name="Rectangle 2"/>
          <p:cNvSpPr txBox="1">
            <a:spLocks noChangeArrowheads="1"/>
          </p:cNvSpPr>
          <p:nvPr/>
        </p:nvSpPr>
        <p:spPr bwMode="auto">
          <a:xfrm>
            <a:off x="1258888" y="188913"/>
            <a:ext cx="7643812" cy="457200"/>
          </a:xfrm>
          <a:prstGeom prst="rect">
            <a:avLst/>
          </a:prstGeom>
          <a:noFill/>
          <a:ln w="9525" algn="ctr">
            <a:noFill/>
            <a:miter lim="800000"/>
            <a:headEnd/>
            <a:tailEnd/>
          </a:ln>
        </p:spPr>
        <p:txBody>
          <a:bodyPr anchor="b">
            <a:spAutoFit/>
          </a:bodyPr>
          <a:lstStyle/>
          <a:p>
            <a:pPr algn="r">
              <a:defRPr/>
            </a:pPr>
            <a:r>
              <a:rPr lang="en-US" sz="2400" b="1" dirty="0" smtClean="0">
                <a:solidFill>
                  <a:schemeClr val="accent2"/>
                </a:solidFill>
              </a:rPr>
              <a:t>DIT </a:t>
            </a:r>
            <a:r>
              <a:rPr lang="ar-OM" sz="2400" b="1" dirty="0" smtClean="0">
                <a:solidFill>
                  <a:schemeClr val="accent2"/>
                </a:solidFill>
              </a:rPr>
              <a:t>الوحدة 2: سلوك السائق</a:t>
            </a:r>
            <a:endParaRPr lang="en-US" sz="2400" b="1" kern="0" dirty="0">
              <a:solidFill>
                <a:schemeClr val="accent2"/>
              </a:solidFill>
            </a:endParaRPr>
          </a:p>
        </p:txBody>
      </p:sp>
      <p:sp>
        <p:nvSpPr>
          <p:cNvPr id="6" name="Rectangle 2"/>
          <p:cNvSpPr txBox="1">
            <a:spLocks noChangeArrowheads="1"/>
          </p:cNvSpPr>
          <p:nvPr/>
        </p:nvSpPr>
        <p:spPr bwMode="auto">
          <a:xfrm>
            <a:off x="1500188" y="900113"/>
            <a:ext cx="7643812" cy="457200"/>
          </a:xfrm>
          <a:prstGeom prst="rect">
            <a:avLst/>
          </a:prstGeom>
          <a:solidFill>
            <a:schemeClr val="dk2">
              <a:tint val="40000"/>
              <a:satMod val="350000"/>
            </a:schemeClr>
          </a:solidFill>
          <a:ln w="9525" algn="ctr">
            <a:noFill/>
            <a:miter lim="800000"/>
            <a:headEnd/>
            <a:tailEnd/>
          </a:ln>
        </p:spPr>
        <p:style>
          <a:lnRef idx="0">
            <a:scrgbClr r="0" g="0" b="0"/>
          </a:lnRef>
          <a:fillRef idx="1002">
            <a:schemeClr val="dk2"/>
          </a:fillRef>
          <a:effectRef idx="0">
            <a:scrgbClr r="0" g="0" b="0"/>
          </a:effectRef>
          <a:fontRef idx="major"/>
        </p:style>
        <p:txBody>
          <a:bodyPr anchor="b">
            <a:spAutoFit/>
          </a:bodyPr>
          <a:lstStyle/>
          <a:p>
            <a:pPr algn="ctr">
              <a:defRPr/>
            </a:pPr>
            <a:r>
              <a:rPr lang="ar-OM" sz="2400" b="1" kern="0" dirty="0" smtClean="0">
                <a:solidFill>
                  <a:schemeClr val="accent2"/>
                </a:solidFill>
              </a:rPr>
              <a:t>التوقع</a:t>
            </a:r>
            <a:endParaRPr lang="en-US" sz="2400" b="1" kern="0" dirty="0">
              <a:solidFill>
                <a:schemeClr val="accent2"/>
              </a:solidFill>
            </a:endParaRPr>
          </a:p>
        </p:txBody>
      </p:sp>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714500" y="1714500"/>
            <a:ext cx="7072313" cy="500063"/>
          </a:xfrm>
          <a:prstGeom prst="rect">
            <a:avLst/>
          </a:prstGeom>
          <a:solidFill>
            <a:schemeClr val="accent4">
              <a:lumMod val="10000"/>
              <a:lumOff val="90000"/>
            </a:schemeClr>
          </a:solidFill>
          <a:ln w="12700" algn="ctr">
            <a:solidFill>
              <a:schemeClr val="bg1"/>
            </a:solidFill>
            <a:round/>
            <a:headEnd/>
            <a:tailEnd/>
          </a:ln>
        </p:spPr>
        <p:txBody>
          <a:bodyPr vert="eaVert" wrap="none" lIns="0" tIns="0" rIns="0" bIns="0" anchor="ctr"/>
          <a:lstStyle/>
          <a:p>
            <a:pPr>
              <a:defRPr/>
            </a:pPr>
            <a:endParaRPr lang="en-US">
              <a:cs typeface="+mn-cs"/>
            </a:endParaRPr>
          </a:p>
        </p:txBody>
      </p:sp>
      <p:sp>
        <p:nvSpPr>
          <p:cNvPr id="20483" name="Rectangle 2"/>
          <p:cNvSpPr>
            <a:spLocks noGrp="1" noChangeArrowheads="1"/>
          </p:cNvSpPr>
          <p:nvPr>
            <p:ph type="title"/>
          </p:nvPr>
        </p:nvSpPr>
        <p:spPr>
          <a:xfrm>
            <a:off x="1258888" y="188913"/>
            <a:ext cx="7643812" cy="457200"/>
          </a:xfrm>
        </p:spPr>
        <p:txBody>
          <a:bodyPr/>
          <a:lstStyle/>
          <a:p>
            <a:pPr algn="r" eaLnBrk="1" hangingPunct="1"/>
            <a:r>
              <a:rPr lang="en-US" b="1" dirty="0" smtClean="0"/>
              <a:t>DIT </a:t>
            </a:r>
            <a:r>
              <a:rPr lang="ar-OM" b="1" dirty="0" smtClean="0"/>
              <a:t>الوحدة 2: سلوك السائق</a:t>
            </a:r>
            <a:endParaRPr lang="en-US" b="1" dirty="0" smtClean="0">
              <a:solidFill>
                <a:srgbClr val="92D050"/>
              </a:solidFill>
            </a:endParaRPr>
          </a:p>
        </p:txBody>
      </p:sp>
      <p:sp>
        <p:nvSpPr>
          <p:cNvPr id="20484" name="TextBox 5"/>
          <p:cNvSpPr txBox="1">
            <a:spLocks noChangeArrowheads="1"/>
          </p:cNvSpPr>
          <p:nvPr/>
        </p:nvSpPr>
        <p:spPr bwMode="auto">
          <a:xfrm>
            <a:off x="1857375" y="1754188"/>
            <a:ext cx="7000875" cy="1569660"/>
          </a:xfrm>
          <a:prstGeom prst="rect">
            <a:avLst/>
          </a:prstGeom>
          <a:noFill/>
          <a:ln w="9525">
            <a:noFill/>
            <a:miter lim="800000"/>
            <a:headEnd/>
            <a:tailEnd/>
          </a:ln>
        </p:spPr>
        <p:txBody>
          <a:bodyPr>
            <a:spAutoFit/>
          </a:bodyPr>
          <a:lstStyle/>
          <a:p>
            <a:pPr marL="457200" indent="-457200" algn="r" rtl="1">
              <a:buFont typeface="+mj-lt"/>
              <a:buAutoNum type="arabicPeriod"/>
            </a:pPr>
            <a:r>
              <a:rPr lang="ar-OM" sz="2400" dirty="0" smtClean="0"/>
              <a:t>ال</a:t>
            </a:r>
            <a:r>
              <a:rPr lang="ar-OM" sz="2400" dirty="0" smtClean="0"/>
              <a:t>ملاحظات</a:t>
            </a:r>
            <a:endParaRPr lang="ar-OM" sz="2400" dirty="0" smtClean="0"/>
          </a:p>
          <a:p>
            <a:pPr marL="457200" indent="-457200" algn="r" rtl="1">
              <a:buFont typeface="+mj-lt"/>
              <a:buAutoNum type="arabicPeriod"/>
            </a:pPr>
            <a:r>
              <a:rPr lang="ar-OM" sz="2400" dirty="0" smtClean="0"/>
              <a:t>التوقع</a:t>
            </a:r>
            <a:endParaRPr lang="ar-OM" sz="2400" dirty="0"/>
          </a:p>
          <a:p>
            <a:pPr marL="457200" indent="-457200" algn="r" rtl="1">
              <a:buFont typeface="+mj-lt"/>
              <a:buAutoNum type="arabicPeriod"/>
            </a:pPr>
            <a:r>
              <a:rPr lang="ar-OM" sz="2400" dirty="0" smtClean="0"/>
              <a:t>إدراك المخاطر وتحديد الهوية</a:t>
            </a:r>
          </a:p>
          <a:p>
            <a:pPr marL="457200" indent="-457200" algn="r" rtl="1">
              <a:buFont typeface="+mj-lt"/>
              <a:buAutoNum type="arabicPeriod"/>
            </a:pPr>
            <a:r>
              <a:rPr lang="ar-OM" sz="2400" dirty="0" smtClean="0"/>
              <a:t>التخطيط والعمل (السلوك)</a:t>
            </a:r>
            <a:endParaRPr lang="en-US" sz="2400" dirty="0"/>
          </a:p>
        </p:txBody>
      </p:sp>
      <p:sp>
        <p:nvSpPr>
          <p:cNvPr id="7" name="Rectangle 2"/>
          <p:cNvSpPr txBox="1">
            <a:spLocks noChangeArrowheads="1"/>
          </p:cNvSpPr>
          <p:nvPr/>
        </p:nvSpPr>
        <p:spPr bwMode="auto">
          <a:xfrm>
            <a:off x="1500188" y="785813"/>
            <a:ext cx="7643812" cy="457200"/>
          </a:xfrm>
          <a:prstGeom prst="rect">
            <a:avLst/>
          </a:prstGeom>
          <a:noFill/>
          <a:ln w="9525" algn="ctr">
            <a:noFill/>
            <a:miter lim="800000"/>
            <a:headEnd/>
            <a:tailEnd/>
          </a:ln>
        </p:spPr>
        <p:txBody>
          <a:bodyPr anchor="b">
            <a:spAutoFit/>
          </a:bodyPr>
          <a:lstStyle/>
          <a:p>
            <a:pPr algn="r" rtl="1">
              <a:defRPr/>
            </a:pPr>
            <a:r>
              <a:rPr lang="ar-OM" sz="2400" kern="0" dirty="0" smtClean="0">
                <a:solidFill>
                  <a:schemeClr val="accent2"/>
                </a:solidFill>
                <a:latin typeface="+mj-lt"/>
                <a:ea typeface="+mj-ea"/>
                <a:cs typeface="+mj-cs"/>
              </a:rPr>
              <a:t>المحتوى</a:t>
            </a:r>
            <a:endParaRPr lang="en-US" sz="2400" kern="0" dirty="0">
              <a:solidFill>
                <a:schemeClr val="accent2"/>
              </a:solidFill>
              <a:latin typeface="+mj-lt"/>
              <a:ea typeface="+mj-ea"/>
              <a:cs typeface="+mj-cs"/>
            </a:endParaRPr>
          </a:p>
        </p:txBody>
      </p:sp>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500188" y="900113"/>
            <a:ext cx="7643812" cy="457200"/>
          </a:xfrm>
          <a:prstGeom prst="rect">
            <a:avLst/>
          </a:prstGeom>
          <a:solidFill>
            <a:schemeClr val="dk2">
              <a:tint val="40000"/>
              <a:satMod val="350000"/>
            </a:schemeClr>
          </a:solidFill>
          <a:ln w="9525" algn="ctr">
            <a:noFill/>
            <a:miter lim="800000"/>
            <a:headEnd/>
            <a:tailEnd/>
          </a:ln>
        </p:spPr>
        <p:style>
          <a:lnRef idx="0">
            <a:scrgbClr r="0" g="0" b="0"/>
          </a:lnRef>
          <a:fillRef idx="1002">
            <a:schemeClr val="dk2"/>
          </a:fillRef>
          <a:effectRef idx="0">
            <a:scrgbClr r="0" g="0" b="0"/>
          </a:effectRef>
          <a:fontRef idx="major"/>
        </p:style>
        <p:txBody>
          <a:bodyPr anchor="b">
            <a:spAutoFit/>
          </a:bodyPr>
          <a:lstStyle/>
          <a:p>
            <a:pPr algn="ctr">
              <a:defRPr/>
            </a:pPr>
            <a:r>
              <a:rPr lang="ar-OM" sz="2400" b="1" kern="0" dirty="0" smtClean="0">
                <a:solidFill>
                  <a:schemeClr val="accent2"/>
                </a:solidFill>
              </a:rPr>
              <a:t>التوقع</a:t>
            </a:r>
            <a:endParaRPr lang="en-US" sz="2400" b="1" kern="0" dirty="0">
              <a:solidFill>
                <a:schemeClr val="accent2"/>
              </a:solidFill>
            </a:endParaRPr>
          </a:p>
        </p:txBody>
      </p:sp>
      <p:sp>
        <p:nvSpPr>
          <p:cNvPr id="35843" name="Rectangle 2"/>
          <p:cNvSpPr>
            <a:spLocks noGrp="1" noChangeArrowheads="1"/>
          </p:cNvSpPr>
          <p:nvPr>
            <p:ph type="title"/>
          </p:nvPr>
        </p:nvSpPr>
        <p:spPr>
          <a:xfrm>
            <a:off x="1258888" y="188913"/>
            <a:ext cx="7643812" cy="457200"/>
          </a:xfrm>
        </p:spPr>
        <p:txBody>
          <a:bodyPr/>
          <a:lstStyle/>
          <a:p>
            <a:pPr algn="r" rtl="1">
              <a:defRPr/>
            </a:pPr>
            <a:r>
              <a:rPr lang="en-US" b="1" dirty="0" smtClean="0"/>
              <a:t>DIT </a:t>
            </a:r>
            <a:r>
              <a:rPr lang="ar-OM" b="1" dirty="0" smtClean="0"/>
              <a:t>الوحدة 2: سلوك السائق</a:t>
            </a:r>
            <a:endParaRPr lang="en-US" b="1" dirty="0"/>
          </a:p>
        </p:txBody>
      </p:sp>
      <p:sp>
        <p:nvSpPr>
          <p:cNvPr id="35844" name="TextBox 4"/>
          <p:cNvSpPr txBox="1">
            <a:spLocks noChangeArrowheads="1"/>
          </p:cNvSpPr>
          <p:nvPr/>
        </p:nvSpPr>
        <p:spPr bwMode="auto">
          <a:xfrm>
            <a:off x="1500188" y="1785938"/>
            <a:ext cx="7643812" cy="4524315"/>
          </a:xfrm>
          <a:prstGeom prst="rect">
            <a:avLst/>
          </a:prstGeom>
          <a:noFill/>
          <a:ln w="9525">
            <a:noFill/>
            <a:miter lim="800000"/>
            <a:headEnd/>
            <a:tailEnd/>
          </a:ln>
        </p:spPr>
        <p:txBody>
          <a:bodyPr>
            <a:spAutoFit/>
          </a:bodyPr>
          <a:lstStyle/>
          <a:p>
            <a:pPr algn="r" rtl="1"/>
            <a:r>
              <a:rPr lang="ar-OM" sz="2400" b="1" dirty="0" smtClean="0"/>
              <a:t>السائق الجيد يجب ان يكون على اخلاق جيده وعلى النحو التالي:</a:t>
            </a:r>
            <a:endParaRPr lang="en-US" sz="2400" dirty="0"/>
          </a:p>
          <a:p>
            <a:pPr lvl="1" algn="r" rtl="1">
              <a:lnSpc>
                <a:spcPct val="150000"/>
              </a:lnSpc>
              <a:spcBef>
                <a:spcPts val="1200"/>
              </a:spcBef>
              <a:buFont typeface="Wingdings" pitchFamily="2" charset="2"/>
              <a:buChar char="Ø"/>
            </a:pPr>
            <a:r>
              <a:rPr lang="ar-OM" sz="2000" dirty="0" smtClean="0"/>
              <a:t> مسؤولية</a:t>
            </a:r>
          </a:p>
          <a:p>
            <a:pPr lvl="1" algn="r" rtl="1">
              <a:lnSpc>
                <a:spcPct val="150000"/>
              </a:lnSpc>
              <a:spcBef>
                <a:spcPts val="1200"/>
              </a:spcBef>
              <a:buFont typeface="Wingdings" pitchFamily="2" charset="2"/>
              <a:buChar char="Ø"/>
            </a:pPr>
            <a:r>
              <a:rPr lang="ar-OM" sz="2000" dirty="0" smtClean="0"/>
              <a:t> تركيز</a:t>
            </a:r>
          </a:p>
          <a:p>
            <a:pPr lvl="1" algn="r" rtl="1">
              <a:lnSpc>
                <a:spcPct val="150000"/>
              </a:lnSpc>
              <a:spcBef>
                <a:spcPts val="1200"/>
              </a:spcBef>
              <a:buFont typeface="Wingdings" pitchFamily="2" charset="2"/>
              <a:buChar char="Ø"/>
            </a:pPr>
            <a:r>
              <a:rPr lang="ar-OM" sz="2000" dirty="0" smtClean="0"/>
              <a:t> توقع</a:t>
            </a:r>
          </a:p>
          <a:p>
            <a:pPr lvl="1" algn="r" rtl="1">
              <a:lnSpc>
                <a:spcPct val="150000"/>
              </a:lnSpc>
              <a:spcBef>
                <a:spcPts val="1200"/>
              </a:spcBef>
              <a:buFont typeface="Wingdings" pitchFamily="2" charset="2"/>
              <a:buChar char="Ø"/>
            </a:pPr>
            <a:r>
              <a:rPr lang="ar-OM" sz="2000" dirty="0" smtClean="0"/>
              <a:t> الصبر</a:t>
            </a:r>
          </a:p>
          <a:p>
            <a:pPr lvl="1" algn="r" rtl="1">
              <a:lnSpc>
                <a:spcPct val="150000"/>
              </a:lnSpc>
              <a:spcBef>
                <a:spcPts val="1200"/>
              </a:spcBef>
              <a:buFont typeface="Wingdings" pitchFamily="2" charset="2"/>
              <a:buChar char="Ø"/>
            </a:pPr>
            <a:r>
              <a:rPr lang="ar-OM" sz="2000" dirty="0" smtClean="0"/>
              <a:t> الثقة</a:t>
            </a:r>
            <a:endParaRPr lang="en-US" sz="2000" dirty="0"/>
          </a:p>
          <a:p>
            <a:pPr algn="r" rtl="1"/>
            <a:endParaRPr lang="en-US" sz="3200" b="1" dirty="0">
              <a:solidFill>
                <a:srgbClr val="FF0000"/>
              </a:solidFill>
            </a:endParaRPr>
          </a:p>
          <a:p>
            <a:pPr algn="r" rtl="1"/>
            <a:r>
              <a:rPr lang="ar-OM" sz="3200" b="1" dirty="0" smtClean="0">
                <a:solidFill>
                  <a:srgbClr val="FF0000"/>
                </a:solidFill>
              </a:rPr>
              <a:t>تصرفاتك تعكس أخلاقك</a:t>
            </a:r>
            <a:r>
              <a:rPr lang="en-US" sz="3200" b="1" dirty="0" smtClean="0">
                <a:solidFill>
                  <a:srgbClr val="FF0000"/>
                </a:solidFill>
              </a:rPr>
              <a:t>.</a:t>
            </a:r>
            <a:endParaRPr lang="en-US" sz="3200" b="1" dirty="0">
              <a:solidFill>
                <a:srgbClr val="FF0000"/>
              </a:solidFill>
            </a:endParaRPr>
          </a:p>
        </p:txBody>
      </p:sp>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500188" y="900113"/>
            <a:ext cx="7643812" cy="457200"/>
          </a:xfrm>
          <a:prstGeom prst="rect">
            <a:avLst/>
          </a:prstGeom>
          <a:solidFill>
            <a:schemeClr val="dk2">
              <a:tint val="40000"/>
              <a:satMod val="350000"/>
            </a:schemeClr>
          </a:solidFill>
          <a:ln w="9525" algn="ctr">
            <a:noFill/>
            <a:miter lim="800000"/>
            <a:headEnd/>
            <a:tailEnd/>
          </a:ln>
        </p:spPr>
        <p:style>
          <a:lnRef idx="0">
            <a:scrgbClr r="0" g="0" b="0"/>
          </a:lnRef>
          <a:fillRef idx="1002">
            <a:schemeClr val="dk2"/>
          </a:fillRef>
          <a:effectRef idx="0">
            <a:scrgbClr r="0" g="0" b="0"/>
          </a:effectRef>
          <a:fontRef idx="major"/>
        </p:style>
        <p:txBody>
          <a:bodyPr anchor="b">
            <a:spAutoFit/>
          </a:bodyPr>
          <a:lstStyle/>
          <a:p>
            <a:pPr algn="ctr">
              <a:defRPr/>
            </a:pPr>
            <a:r>
              <a:rPr lang="ar-OM" sz="2400" b="1" kern="0" dirty="0" smtClean="0">
                <a:solidFill>
                  <a:schemeClr val="accent2"/>
                </a:solidFill>
              </a:rPr>
              <a:t>التوقع</a:t>
            </a:r>
            <a:endParaRPr lang="en-US" sz="2400" b="1" kern="0" dirty="0">
              <a:solidFill>
                <a:schemeClr val="accent2"/>
              </a:solidFill>
            </a:endParaRPr>
          </a:p>
        </p:txBody>
      </p:sp>
      <p:sp>
        <p:nvSpPr>
          <p:cNvPr id="36867" name="Rectangle 2"/>
          <p:cNvSpPr>
            <a:spLocks noGrp="1" noChangeArrowheads="1"/>
          </p:cNvSpPr>
          <p:nvPr>
            <p:ph type="title"/>
          </p:nvPr>
        </p:nvSpPr>
        <p:spPr>
          <a:xfrm>
            <a:off x="1258888" y="188913"/>
            <a:ext cx="7643812" cy="457200"/>
          </a:xfrm>
        </p:spPr>
        <p:txBody>
          <a:bodyPr/>
          <a:lstStyle/>
          <a:p>
            <a:pPr algn="r" rtl="1">
              <a:defRPr/>
            </a:pPr>
            <a:r>
              <a:rPr lang="en-US" b="1" dirty="0" smtClean="0"/>
              <a:t>DIT </a:t>
            </a:r>
            <a:r>
              <a:rPr lang="ar-OM" b="1" dirty="0" smtClean="0"/>
              <a:t>الوحدة 2: سلوك السائق</a:t>
            </a:r>
            <a:endParaRPr lang="en-US" b="1" dirty="0"/>
          </a:p>
        </p:txBody>
      </p:sp>
      <p:sp>
        <p:nvSpPr>
          <p:cNvPr id="32772" name="TextBox 4"/>
          <p:cNvSpPr txBox="1">
            <a:spLocks noChangeArrowheads="1"/>
          </p:cNvSpPr>
          <p:nvPr/>
        </p:nvSpPr>
        <p:spPr bwMode="auto">
          <a:xfrm>
            <a:off x="1928813" y="2286000"/>
            <a:ext cx="7215187" cy="2246769"/>
          </a:xfrm>
          <a:prstGeom prst="rect">
            <a:avLst/>
          </a:prstGeom>
          <a:noFill/>
          <a:ln w="9525">
            <a:noFill/>
            <a:miter lim="800000"/>
            <a:headEnd/>
            <a:tailEnd/>
          </a:ln>
        </p:spPr>
        <p:txBody>
          <a:bodyPr>
            <a:spAutoFit/>
          </a:bodyPr>
          <a:lstStyle/>
          <a:p>
            <a:pPr algn="r" rtl="1">
              <a:buFont typeface="Wingdings" pitchFamily="2" charset="2"/>
              <a:buChar char="Ø"/>
              <a:defRPr/>
            </a:pPr>
            <a:r>
              <a:rPr lang="ar-OM" sz="2000" dirty="0" smtClean="0"/>
              <a:t>التوقع في القيادة يعني </a:t>
            </a:r>
            <a:r>
              <a:rPr lang="ar-OM" sz="2000" b="1" dirty="0" smtClean="0">
                <a:solidFill>
                  <a:schemeClr val="tx1">
                    <a:lumMod val="75000"/>
                    <a:lumOff val="25000"/>
                  </a:schemeClr>
                </a:solidFill>
              </a:rPr>
              <a:t>التخطيط قبل وقت كاف</a:t>
            </a:r>
            <a:r>
              <a:rPr lang="ar-OM" sz="2000" dirty="0" smtClean="0"/>
              <a:t>، والعمل فورا للتعامل مع المتغيرات التي تدور حولك.</a:t>
            </a:r>
          </a:p>
          <a:p>
            <a:pPr algn="r" rtl="1">
              <a:buFont typeface="Wingdings" pitchFamily="2" charset="2"/>
              <a:buChar char="Ø"/>
              <a:defRPr/>
            </a:pPr>
            <a:r>
              <a:rPr lang="ar-OM" sz="2000" dirty="0" smtClean="0"/>
              <a:t>التشكيك في </a:t>
            </a:r>
            <a:r>
              <a:rPr lang="ar-OM" sz="2000" b="1" dirty="0" smtClean="0">
                <a:solidFill>
                  <a:schemeClr val="tx1">
                    <a:lumMod val="75000"/>
                    <a:lumOff val="25000"/>
                  </a:schemeClr>
                </a:solidFill>
              </a:rPr>
              <a:t>تصرفات مستخدمي الطريق الآخرين </a:t>
            </a:r>
            <a:r>
              <a:rPr lang="ar-OM" sz="2000" dirty="0" smtClean="0"/>
              <a:t>باستمرار لتجنب التصرفات المفاجئه</a:t>
            </a:r>
          </a:p>
          <a:p>
            <a:pPr algn="r" rtl="1">
              <a:buFont typeface="Wingdings" pitchFamily="2" charset="2"/>
              <a:buChar char="Ø"/>
              <a:defRPr/>
            </a:pPr>
            <a:r>
              <a:rPr lang="ar-OM" sz="2000" dirty="0" smtClean="0"/>
              <a:t>منع بعض الأخطار النامية</a:t>
            </a:r>
          </a:p>
          <a:p>
            <a:pPr algn="r" rtl="1">
              <a:buFont typeface="Wingdings" pitchFamily="2" charset="2"/>
              <a:buChar char="Ø"/>
              <a:defRPr/>
            </a:pPr>
            <a:r>
              <a:rPr lang="ar-OM" sz="2000" dirty="0" smtClean="0"/>
              <a:t>توفير الوقود عن طريق </a:t>
            </a:r>
            <a:r>
              <a:rPr lang="ar-OM" sz="2000" b="1" dirty="0" smtClean="0">
                <a:solidFill>
                  <a:schemeClr val="tx1">
                    <a:lumMod val="75000"/>
                    <a:lumOff val="25000"/>
                  </a:schemeClr>
                </a:solidFill>
              </a:rPr>
              <a:t>التخطيط المسبق لنواياك </a:t>
            </a:r>
            <a:r>
              <a:rPr lang="ar-OM" sz="2000" dirty="0" smtClean="0"/>
              <a:t>وذلك من خلال التحرك والتوقف في الوقت المطلوب فقط.</a:t>
            </a:r>
          </a:p>
          <a:p>
            <a:pPr algn="r" rtl="1">
              <a:buFont typeface="Wingdings" pitchFamily="2" charset="2"/>
              <a:buChar char="Ø"/>
              <a:defRPr/>
            </a:pPr>
            <a:r>
              <a:rPr lang="ar-OM" sz="2000" dirty="0" smtClean="0"/>
              <a:t>اتخاذ الاجراءات والتصرف </a:t>
            </a:r>
            <a:r>
              <a:rPr lang="ar-OM" sz="2000" b="1" dirty="0" smtClean="0">
                <a:solidFill>
                  <a:schemeClr val="tx1">
                    <a:lumMod val="75000"/>
                    <a:lumOff val="25000"/>
                  </a:schemeClr>
                </a:solidFill>
              </a:rPr>
              <a:t>في وقت مناسب </a:t>
            </a:r>
            <a:r>
              <a:rPr lang="ar-OM" sz="2000" dirty="0" smtClean="0"/>
              <a:t>لجميع المتغيرات</a:t>
            </a:r>
            <a:endParaRPr lang="en-US" sz="2000" dirty="0"/>
          </a:p>
        </p:txBody>
      </p:sp>
      <p:sp>
        <p:nvSpPr>
          <p:cNvPr id="36869" name="TextBox 4"/>
          <p:cNvSpPr txBox="1">
            <a:spLocks noChangeArrowheads="1"/>
          </p:cNvSpPr>
          <p:nvPr/>
        </p:nvSpPr>
        <p:spPr bwMode="auto">
          <a:xfrm>
            <a:off x="1500188" y="1571625"/>
            <a:ext cx="7286625" cy="461963"/>
          </a:xfrm>
          <a:prstGeom prst="rect">
            <a:avLst/>
          </a:prstGeom>
          <a:noFill/>
          <a:ln w="9525">
            <a:noFill/>
            <a:miter lim="800000"/>
            <a:headEnd/>
            <a:tailEnd/>
          </a:ln>
        </p:spPr>
        <p:txBody>
          <a:bodyPr>
            <a:spAutoFit/>
          </a:bodyPr>
          <a:lstStyle/>
          <a:p>
            <a:pPr algn="r" rtl="1"/>
            <a:r>
              <a:rPr lang="ar-OM" sz="2400" b="1" dirty="0" smtClean="0"/>
              <a:t>التوقع، وهي السمة المميزة للسائق جيد!</a:t>
            </a:r>
            <a:endParaRPr lang="en-US" sz="2400" b="1" dirty="0"/>
          </a:p>
        </p:txBody>
      </p:sp>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752600" y="2514600"/>
            <a:ext cx="7072313" cy="380999"/>
          </a:xfrm>
          <a:prstGeom prst="rect">
            <a:avLst/>
          </a:prstGeom>
          <a:solidFill>
            <a:schemeClr val="accent4">
              <a:lumMod val="10000"/>
              <a:lumOff val="90000"/>
            </a:schemeClr>
          </a:solidFill>
          <a:ln w="12700" algn="ctr">
            <a:solidFill>
              <a:schemeClr val="bg1"/>
            </a:solidFill>
            <a:round/>
            <a:headEnd/>
            <a:tailEnd/>
          </a:ln>
        </p:spPr>
        <p:txBody>
          <a:bodyPr vert="eaVert" wrap="none" lIns="0" tIns="0" rIns="0" bIns="0" anchor="ctr"/>
          <a:lstStyle/>
          <a:p>
            <a:pPr>
              <a:defRPr/>
            </a:pPr>
            <a:endParaRPr lang="en-US">
              <a:cs typeface="+mn-cs"/>
            </a:endParaRPr>
          </a:p>
        </p:txBody>
      </p:sp>
      <p:sp>
        <p:nvSpPr>
          <p:cNvPr id="20483" name="Rectangle 2"/>
          <p:cNvSpPr>
            <a:spLocks noGrp="1" noChangeArrowheads="1"/>
          </p:cNvSpPr>
          <p:nvPr>
            <p:ph type="title"/>
          </p:nvPr>
        </p:nvSpPr>
        <p:spPr>
          <a:xfrm>
            <a:off x="1258888" y="188913"/>
            <a:ext cx="7643812" cy="457200"/>
          </a:xfrm>
        </p:spPr>
        <p:txBody>
          <a:bodyPr/>
          <a:lstStyle/>
          <a:p>
            <a:pPr algn="r" rtl="1">
              <a:defRPr/>
            </a:pPr>
            <a:r>
              <a:rPr lang="en-US" b="1" dirty="0" smtClean="0"/>
              <a:t>DIT </a:t>
            </a:r>
            <a:r>
              <a:rPr lang="ar-OM" b="1" dirty="0" smtClean="0"/>
              <a:t>الوحدة 2: سلوك السائق</a:t>
            </a:r>
            <a:endParaRPr lang="en-US" b="1" dirty="0"/>
          </a:p>
        </p:txBody>
      </p:sp>
      <p:sp>
        <p:nvSpPr>
          <p:cNvPr id="20484" name="TextBox 5"/>
          <p:cNvSpPr txBox="1">
            <a:spLocks noChangeArrowheads="1"/>
          </p:cNvSpPr>
          <p:nvPr/>
        </p:nvSpPr>
        <p:spPr bwMode="auto">
          <a:xfrm>
            <a:off x="1857375" y="1754188"/>
            <a:ext cx="7000875" cy="1569660"/>
          </a:xfrm>
          <a:prstGeom prst="rect">
            <a:avLst/>
          </a:prstGeom>
          <a:noFill/>
          <a:ln w="9525">
            <a:noFill/>
            <a:miter lim="800000"/>
            <a:headEnd/>
            <a:tailEnd/>
          </a:ln>
        </p:spPr>
        <p:txBody>
          <a:bodyPr wrap="square">
            <a:spAutoFit/>
          </a:bodyPr>
          <a:lstStyle/>
          <a:p>
            <a:pPr marL="457200" indent="-457200" algn="r" rtl="1">
              <a:buFont typeface="+mj-lt"/>
              <a:buAutoNum type="arabicPeriod"/>
            </a:pPr>
            <a:r>
              <a:rPr lang="ar-OM" sz="2400" dirty="0" smtClean="0"/>
              <a:t>ملاحظة</a:t>
            </a:r>
          </a:p>
          <a:p>
            <a:pPr marL="457200" indent="-457200" algn="r" rtl="1">
              <a:buFont typeface="+mj-lt"/>
              <a:buAutoNum type="arabicPeriod"/>
            </a:pPr>
            <a:r>
              <a:rPr lang="ar-OM" sz="2400" dirty="0" smtClean="0"/>
              <a:t>التوقع</a:t>
            </a:r>
            <a:endParaRPr lang="ar-OM" sz="2400" dirty="0"/>
          </a:p>
          <a:p>
            <a:pPr marL="457200" indent="-457200" algn="r" rtl="1">
              <a:buFont typeface="+mj-lt"/>
              <a:buAutoNum type="arabicPeriod"/>
            </a:pPr>
            <a:r>
              <a:rPr lang="ar-OM" sz="2400" dirty="0" smtClean="0"/>
              <a:t>إدراك المخاطر والتعرف عليها</a:t>
            </a:r>
          </a:p>
          <a:p>
            <a:pPr marL="457200" indent="-457200" algn="r" rtl="1">
              <a:buFont typeface="+mj-lt"/>
              <a:buAutoNum type="arabicPeriod"/>
            </a:pPr>
            <a:r>
              <a:rPr lang="ar-OM" sz="2400" dirty="0" smtClean="0"/>
              <a:t>التخطيط والعمل (السلوك)</a:t>
            </a:r>
            <a:endParaRPr lang="en-US" sz="2400" dirty="0"/>
          </a:p>
        </p:txBody>
      </p:sp>
      <p:sp>
        <p:nvSpPr>
          <p:cNvPr id="7" name="Rectangle 2"/>
          <p:cNvSpPr txBox="1">
            <a:spLocks noChangeArrowheads="1"/>
          </p:cNvSpPr>
          <p:nvPr/>
        </p:nvSpPr>
        <p:spPr bwMode="auto">
          <a:xfrm>
            <a:off x="1500188" y="785813"/>
            <a:ext cx="7643812" cy="457200"/>
          </a:xfrm>
          <a:prstGeom prst="rect">
            <a:avLst/>
          </a:prstGeom>
          <a:noFill/>
          <a:ln w="9525" algn="ctr">
            <a:noFill/>
            <a:miter lim="800000"/>
            <a:headEnd/>
            <a:tailEnd/>
          </a:ln>
        </p:spPr>
        <p:txBody>
          <a:bodyPr anchor="b">
            <a:spAutoFit/>
          </a:bodyPr>
          <a:lstStyle/>
          <a:p>
            <a:pPr algn="r" rtl="1">
              <a:defRPr/>
            </a:pPr>
            <a:r>
              <a:rPr lang="ar-OM" sz="2400" kern="0" dirty="0" smtClean="0">
                <a:solidFill>
                  <a:schemeClr val="accent2"/>
                </a:solidFill>
                <a:latin typeface="+mj-lt"/>
                <a:ea typeface="+mj-ea"/>
                <a:cs typeface="+mj-cs"/>
              </a:rPr>
              <a:t>المحتوى</a:t>
            </a:r>
            <a:endParaRPr lang="en-US" sz="2400" kern="0" dirty="0">
              <a:solidFill>
                <a:schemeClr val="accent2"/>
              </a:solidFill>
              <a:latin typeface="+mj-lt"/>
              <a:ea typeface="+mj-ea"/>
              <a:cs typeface="+mj-cs"/>
            </a:endParaRPr>
          </a:p>
        </p:txBody>
      </p:sp>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500188" y="900113"/>
            <a:ext cx="7643812" cy="457200"/>
          </a:xfrm>
          <a:prstGeom prst="rect">
            <a:avLst/>
          </a:prstGeom>
          <a:solidFill>
            <a:schemeClr val="dk2">
              <a:tint val="40000"/>
              <a:satMod val="350000"/>
            </a:schemeClr>
          </a:solidFill>
          <a:ln w="9525" algn="ctr">
            <a:noFill/>
            <a:miter lim="800000"/>
            <a:headEnd/>
            <a:tailEnd/>
          </a:ln>
        </p:spPr>
        <p:style>
          <a:lnRef idx="0">
            <a:scrgbClr r="0" g="0" b="0"/>
          </a:lnRef>
          <a:fillRef idx="1002">
            <a:schemeClr val="dk2"/>
          </a:fillRef>
          <a:effectRef idx="0">
            <a:scrgbClr r="0" g="0" b="0"/>
          </a:effectRef>
          <a:fontRef idx="major"/>
        </p:style>
        <p:txBody>
          <a:bodyPr anchor="b">
            <a:spAutoFit/>
          </a:bodyPr>
          <a:lstStyle/>
          <a:p>
            <a:pPr algn="ctr">
              <a:defRPr/>
            </a:pPr>
            <a:r>
              <a:rPr lang="ar-OM" sz="2400" b="1" dirty="0" smtClean="0">
                <a:solidFill>
                  <a:srgbClr val="7030A0"/>
                </a:solidFill>
              </a:rPr>
              <a:t>إدراك المخاطر والتعرف عليها</a:t>
            </a:r>
            <a:endParaRPr lang="en-US" sz="2400" b="1" kern="0" dirty="0">
              <a:solidFill>
                <a:srgbClr val="7030A0"/>
              </a:solidFill>
            </a:endParaRPr>
          </a:p>
        </p:txBody>
      </p:sp>
      <p:sp>
        <p:nvSpPr>
          <p:cNvPr id="6" name="Rectangle 2"/>
          <p:cNvSpPr txBox="1">
            <a:spLocks noChangeArrowheads="1"/>
          </p:cNvSpPr>
          <p:nvPr/>
        </p:nvSpPr>
        <p:spPr bwMode="auto">
          <a:xfrm>
            <a:off x="1258888" y="188913"/>
            <a:ext cx="7643812" cy="457200"/>
          </a:xfrm>
          <a:prstGeom prst="rect">
            <a:avLst/>
          </a:prstGeom>
          <a:noFill/>
          <a:ln w="9525" algn="ctr">
            <a:noFill/>
            <a:miter lim="800000"/>
            <a:headEnd/>
            <a:tailEnd/>
          </a:ln>
        </p:spPr>
        <p:txBody>
          <a:bodyPr anchor="b">
            <a:spAutoFit/>
          </a:bodyPr>
          <a:lstStyle/>
          <a:p>
            <a:pPr algn="r">
              <a:defRPr/>
            </a:pPr>
            <a:r>
              <a:rPr lang="en-US" sz="2400" b="1" dirty="0" smtClean="0">
                <a:solidFill>
                  <a:schemeClr val="accent2"/>
                </a:solidFill>
              </a:rPr>
              <a:t>DIT </a:t>
            </a:r>
            <a:r>
              <a:rPr lang="ar-OM" sz="2400" b="1" dirty="0" smtClean="0">
                <a:solidFill>
                  <a:schemeClr val="accent2"/>
                </a:solidFill>
              </a:rPr>
              <a:t>الوحدة 2: سلوك السائق</a:t>
            </a:r>
            <a:endParaRPr lang="en-US" sz="2400" b="1" kern="0" dirty="0">
              <a:solidFill>
                <a:schemeClr val="accent2"/>
              </a:solidFill>
            </a:endParaRPr>
          </a:p>
        </p:txBody>
      </p:sp>
      <p:sp>
        <p:nvSpPr>
          <p:cNvPr id="37892" name="TextBox 4"/>
          <p:cNvSpPr txBox="1">
            <a:spLocks noChangeArrowheads="1"/>
          </p:cNvSpPr>
          <p:nvPr/>
        </p:nvSpPr>
        <p:spPr bwMode="auto">
          <a:xfrm>
            <a:off x="1571625" y="1500188"/>
            <a:ext cx="7429500" cy="3170099"/>
          </a:xfrm>
          <a:prstGeom prst="rect">
            <a:avLst/>
          </a:prstGeom>
          <a:noFill/>
          <a:ln w="9525">
            <a:noFill/>
            <a:miter lim="800000"/>
            <a:headEnd/>
            <a:tailEnd/>
          </a:ln>
        </p:spPr>
        <p:txBody>
          <a:bodyPr>
            <a:spAutoFit/>
          </a:bodyPr>
          <a:lstStyle/>
          <a:p>
            <a:pPr algn="r" rtl="1"/>
            <a:r>
              <a:rPr lang="ar-OM" sz="2000" b="1" dirty="0" smtClean="0"/>
              <a:t>الخطر هو أي شي أو أي وضع يمكن أن، يسبب لك الأذى أو يسبب لك بحادث</a:t>
            </a:r>
            <a:endParaRPr lang="en-US" sz="2000" b="1" dirty="0"/>
          </a:p>
          <a:p>
            <a:pPr algn="r" rtl="1"/>
            <a:r>
              <a:rPr lang="ar-OM" sz="2000" b="1" dirty="0" smtClean="0"/>
              <a:t>الخطر يمكن ان يكون ثابت او متحرك.</a:t>
            </a:r>
            <a:endParaRPr lang="en-US" sz="2000" b="1" dirty="0"/>
          </a:p>
          <a:p>
            <a:pPr algn="r" rtl="1"/>
            <a:endParaRPr lang="en-US" sz="2000" dirty="0"/>
          </a:p>
          <a:p>
            <a:pPr algn="r" rtl="1"/>
            <a:r>
              <a:rPr lang="ar-OM" sz="2000" b="1" dirty="0" smtClean="0">
                <a:solidFill>
                  <a:srgbClr val="7030A0"/>
                </a:solidFill>
              </a:rPr>
              <a:t>للتعرف على الخطر يجب ان تنظر الى الطريق من خلال المؤشرات التالية:</a:t>
            </a:r>
            <a:endParaRPr lang="en-US" sz="2000" b="1" dirty="0">
              <a:solidFill>
                <a:srgbClr val="7030A0"/>
              </a:solidFill>
            </a:endParaRPr>
          </a:p>
          <a:p>
            <a:pPr lvl="1" algn="r" rtl="1">
              <a:lnSpc>
                <a:spcPct val="150000"/>
              </a:lnSpc>
              <a:buFont typeface="Wingdings" pitchFamily="2" charset="2"/>
              <a:buChar char="Ø"/>
            </a:pPr>
            <a:r>
              <a:rPr lang="ar-OM" sz="2000" dirty="0" smtClean="0"/>
              <a:t>علامات الطريق</a:t>
            </a:r>
            <a:endParaRPr lang="en-US" sz="2000" dirty="0"/>
          </a:p>
          <a:p>
            <a:pPr lvl="1" algn="r" rtl="1">
              <a:lnSpc>
                <a:spcPct val="150000"/>
              </a:lnSpc>
              <a:buFont typeface="Wingdings" pitchFamily="2" charset="2"/>
              <a:buChar char="Ø"/>
            </a:pPr>
            <a:r>
              <a:rPr lang="ar-OM" sz="2000" dirty="0" smtClean="0"/>
              <a:t>متغيرات الطريق</a:t>
            </a:r>
            <a:endParaRPr lang="en-US" sz="2000" dirty="0"/>
          </a:p>
          <a:p>
            <a:pPr lvl="1" algn="r" rtl="1">
              <a:lnSpc>
                <a:spcPct val="150000"/>
              </a:lnSpc>
              <a:buFont typeface="Wingdings" pitchFamily="2" charset="2"/>
              <a:buChar char="Ø"/>
            </a:pPr>
            <a:r>
              <a:rPr lang="ar-OM" sz="2000" dirty="0" smtClean="0"/>
              <a:t>المركبات الواقفه بجانب الطريق</a:t>
            </a:r>
            <a:endParaRPr lang="en-US" sz="2000" dirty="0"/>
          </a:p>
          <a:p>
            <a:pPr lvl="1" algn="r" rtl="1">
              <a:lnSpc>
                <a:spcPct val="150000"/>
              </a:lnSpc>
              <a:buFont typeface="Wingdings" pitchFamily="2" charset="2"/>
              <a:buChar char="Ø"/>
            </a:pPr>
            <a:r>
              <a:rPr lang="ar-OM" sz="2000" dirty="0" smtClean="0"/>
              <a:t>التقاطعات</a:t>
            </a:r>
            <a:endParaRPr lang="en-US" sz="2000" dirty="0"/>
          </a:p>
        </p:txBody>
      </p:sp>
    </p:spTree>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500188" y="900113"/>
            <a:ext cx="7643812" cy="457200"/>
          </a:xfrm>
          <a:prstGeom prst="rect">
            <a:avLst/>
          </a:prstGeom>
          <a:solidFill>
            <a:schemeClr val="dk2">
              <a:tint val="40000"/>
              <a:satMod val="350000"/>
            </a:schemeClr>
          </a:solidFill>
          <a:ln w="9525" algn="ctr">
            <a:noFill/>
            <a:miter lim="800000"/>
            <a:headEnd/>
            <a:tailEnd/>
          </a:ln>
        </p:spPr>
        <p:style>
          <a:lnRef idx="0">
            <a:scrgbClr r="0" g="0" b="0"/>
          </a:lnRef>
          <a:fillRef idx="1002">
            <a:schemeClr val="dk2"/>
          </a:fillRef>
          <a:effectRef idx="0">
            <a:scrgbClr r="0" g="0" b="0"/>
          </a:effectRef>
          <a:fontRef idx="major"/>
        </p:style>
        <p:txBody>
          <a:bodyPr anchor="b">
            <a:spAutoFit/>
          </a:bodyPr>
          <a:lstStyle/>
          <a:p>
            <a:pPr algn="ctr">
              <a:defRPr/>
            </a:pPr>
            <a:r>
              <a:rPr lang="ar-OM" sz="2400" b="1" dirty="0" smtClean="0">
                <a:solidFill>
                  <a:srgbClr val="7030A0"/>
                </a:solidFill>
              </a:rPr>
              <a:t>إدراك المخاطر والتعرف عليها</a:t>
            </a:r>
            <a:endParaRPr lang="en-US" sz="2400" b="1" kern="0" dirty="0">
              <a:solidFill>
                <a:srgbClr val="7030A0"/>
              </a:solidFill>
            </a:endParaRPr>
          </a:p>
        </p:txBody>
      </p:sp>
      <p:sp>
        <p:nvSpPr>
          <p:cNvPr id="6" name="Rectangle 2"/>
          <p:cNvSpPr txBox="1">
            <a:spLocks noChangeArrowheads="1"/>
          </p:cNvSpPr>
          <p:nvPr/>
        </p:nvSpPr>
        <p:spPr bwMode="auto">
          <a:xfrm>
            <a:off x="1258888" y="188913"/>
            <a:ext cx="7643812" cy="457200"/>
          </a:xfrm>
          <a:prstGeom prst="rect">
            <a:avLst/>
          </a:prstGeom>
          <a:noFill/>
          <a:ln w="9525" algn="ctr">
            <a:noFill/>
            <a:miter lim="800000"/>
            <a:headEnd/>
            <a:tailEnd/>
          </a:ln>
        </p:spPr>
        <p:txBody>
          <a:bodyPr anchor="b">
            <a:spAutoFit/>
          </a:bodyPr>
          <a:lstStyle/>
          <a:p>
            <a:pPr algn="r">
              <a:defRPr/>
            </a:pPr>
            <a:r>
              <a:rPr lang="en-US" sz="2400" b="1" dirty="0" smtClean="0">
                <a:solidFill>
                  <a:schemeClr val="accent2"/>
                </a:solidFill>
              </a:rPr>
              <a:t>DIT </a:t>
            </a:r>
            <a:r>
              <a:rPr lang="ar-OM" sz="2400" b="1" dirty="0" smtClean="0">
                <a:solidFill>
                  <a:schemeClr val="accent2"/>
                </a:solidFill>
              </a:rPr>
              <a:t>الوحدة 2: سلوك السائق</a:t>
            </a:r>
            <a:endParaRPr lang="en-US" sz="2400" b="1" kern="0" dirty="0">
              <a:solidFill>
                <a:schemeClr val="accent2"/>
              </a:solidFill>
            </a:endParaRPr>
          </a:p>
        </p:txBody>
      </p:sp>
      <p:sp>
        <p:nvSpPr>
          <p:cNvPr id="38916" name="TextBox 4"/>
          <p:cNvSpPr txBox="1">
            <a:spLocks noChangeArrowheads="1"/>
          </p:cNvSpPr>
          <p:nvPr/>
        </p:nvSpPr>
        <p:spPr bwMode="auto">
          <a:xfrm>
            <a:off x="1524000" y="1676400"/>
            <a:ext cx="7429500" cy="3785652"/>
          </a:xfrm>
          <a:prstGeom prst="rect">
            <a:avLst/>
          </a:prstGeom>
          <a:noFill/>
          <a:ln w="9525">
            <a:noFill/>
            <a:miter lim="800000"/>
            <a:headEnd/>
            <a:tailEnd/>
          </a:ln>
        </p:spPr>
        <p:txBody>
          <a:bodyPr wrap="square">
            <a:spAutoFit/>
          </a:bodyPr>
          <a:lstStyle/>
          <a:p>
            <a:pPr algn="r" rtl="1"/>
            <a:r>
              <a:rPr lang="ar-OM" sz="2000" b="1" dirty="0" smtClean="0"/>
              <a:t>الخطر هو أي شي أو أي وضع يمكن أن يسبب لك الأذى أو يسبب لك بحادث</a:t>
            </a:r>
          </a:p>
          <a:p>
            <a:pPr algn="r" rtl="1"/>
            <a:endParaRPr lang="ar-OM" sz="2000" b="1" dirty="0" smtClean="0"/>
          </a:p>
          <a:p>
            <a:pPr algn="r" rtl="1"/>
            <a:r>
              <a:rPr lang="ar-OM" sz="2000" b="1" dirty="0" smtClean="0"/>
              <a:t>الخطر يمكن ان يكون ثابت او متحرك.</a:t>
            </a:r>
            <a:br>
              <a:rPr lang="ar-OM" sz="2000" b="1" dirty="0" smtClean="0"/>
            </a:br>
            <a:r>
              <a:rPr lang="ar-OM" sz="2000" dirty="0" smtClean="0"/>
              <a:t/>
            </a:r>
            <a:br>
              <a:rPr lang="ar-OM" sz="2000" dirty="0" smtClean="0"/>
            </a:br>
            <a:r>
              <a:rPr lang="ar-OM" sz="2000" b="1" dirty="0" smtClean="0">
                <a:solidFill>
                  <a:srgbClr val="7030A0"/>
                </a:solidFill>
              </a:rPr>
              <a:t>مخاطر متحركه وتشمل مستخدمي الطريق:</a:t>
            </a:r>
          </a:p>
          <a:p>
            <a:pPr algn="r" rtl="1"/>
            <a:endParaRPr lang="ar-OM" sz="2000" b="1" dirty="0" smtClean="0">
              <a:solidFill>
                <a:srgbClr val="7030A0"/>
              </a:solidFill>
            </a:endParaRPr>
          </a:p>
          <a:p>
            <a:pPr algn="r" rtl="1">
              <a:buFont typeface="Wingdings" pitchFamily="2" charset="2"/>
              <a:buChar char="Ø"/>
            </a:pPr>
            <a:r>
              <a:rPr lang="ar-OM" sz="2000" dirty="0" smtClean="0"/>
              <a:t>المركبات الأخرى</a:t>
            </a:r>
          </a:p>
          <a:p>
            <a:pPr algn="r" rtl="1">
              <a:buFont typeface="Wingdings" pitchFamily="2" charset="2"/>
              <a:buChar char="Ø"/>
            </a:pPr>
            <a:r>
              <a:rPr lang="ar-OM" sz="2000" dirty="0" smtClean="0"/>
              <a:t>الدراجات النارية</a:t>
            </a:r>
          </a:p>
          <a:p>
            <a:pPr algn="r" rtl="1">
              <a:buFont typeface="Wingdings" pitchFamily="2" charset="2"/>
              <a:buChar char="Ø"/>
            </a:pPr>
            <a:r>
              <a:rPr lang="ar-OM" sz="2000" dirty="0" smtClean="0"/>
              <a:t>راكبي الدراجات الهوائية</a:t>
            </a:r>
          </a:p>
          <a:p>
            <a:pPr algn="r" rtl="1">
              <a:buFont typeface="Wingdings" pitchFamily="2" charset="2"/>
              <a:buChar char="Ø"/>
            </a:pPr>
            <a:r>
              <a:rPr lang="ar-OM" sz="2000" dirty="0" smtClean="0"/>
              <a:t>المشاة</a:t>
            </a:r>
          </a:p>
          <a:p>
            <a:pPr algn="r" rtl="1">
              <a:buFont typeface="Wingdings" pitchFamily="2" charset="2"/>
              <a:buChar char="Ø"/>
            </a:pPr>
            <a:r>
              <a:rPr lang="ar-OM" sz="2000" dirty="0" smtClean="0"/>
              <a:t>عمال طريق</a:t>
            </a:r>
          </a:p>
          <a:p>
            <a:pPr algn="r" rtl="1">
              <a:buFont typeface="Wingdings" pitchFamily="2" charset="2"/>
              <a:buChar char="Ø"/>
            </a:pPr>
            <a:r>
              <a:rPr lang="ar-OM" sz="2000" dirty="0" smtClean="0"/>
              <a:t>الحيوانات</a:t>
            </a:r>
          </a:p>
        </p:txBody>
      </p:sp>
    </p:spTree>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500188" y="765175"/>
            <a:ext cx="7643812" cy="457200"/>
          </a:xfrm>
          <a:prstGeom prst="rect">
            <a:avLst/>
          </a:prstGeom>
          <a:solidFill>
            <a:schemeClr val="dk2">
              <a:tint val="40000"/>
              <a:satMod val="350000"/>
            </a:schemeClr>
          </a:solidFill>
          <a:ln w="9525" algn="ctr">
            <a:noFill/>
            <a:miter lim="800000"/>
            <a:headEnd/>
            <a:tailEnd/>
          </a:ln>
        </p:spPr>
        <p:style>
          <a:lnRef idx="0">
            <a:scrgbClr r="0" g="0" b="0"/>
          </a:lnRef>
          <a:fillRef idx="1002">
            <a:schemeClr val="dk2"/>
          </a:fillRef>
          <a:effectRef idx="0">
            <a:scrgbClr r="0" g="0" b="0"/>
          </a:effectRef>
          <a:fontRef idx="major"/>
        </p:style>
        <p:txBody>
          <a:bodyPr anchor="b">
            <a:spAutoFit/>
          </a:bodyPr>
          <a:lstStyle/>
          <a:p>
            <a:pPr algn="ctr">
              <a:defRPr/>
            </a:pPr>
            <a:r>
              <a:rPr lang="ar-OM" sz="2400" b="1" kern="0" dirty="0" smtClean="0">
                <a:solidFill>
                  <a:schemeClr val="accent2"/>
                </a:solidFill>
              </a:rPr>
              <a:t>ادراك المخاطر والتعرف عليها</a:t>
            </a:r>
            <a:endParaRPr lang="en-US" sz="2400" b="1" kern="0" dirty="0">
              <a:solidFill>
                <a:schemeClr val="accent2"/>
              </a:solidFill>
            </a:endParaRPr>
          </a:p>
        </p:txBody>
      </p:sp>
      <p:sp>
        <p:nvSpPr>
          <p:cNvPr id="6" name="Rectangle 2"/>
          <p:cNvSpPr txBox="1">
            <a:spLocks noChangeArrowheads="1"/>
          </p:cNvSpPr>
          <p:nvPr/>
        </p:nvSpPr>
        <p:spPr bwMode="auto">
          <a:xfrm>
            <a:off x="1258888" y="188913"/>
            <a:ext cx="7643812" cy="457200"/>
          </a:xfrm>
          <a:prstGeom prst="rect">
            <a:avLst/>
          </a:prstGeom>
          <a:noFill/>
          <a:ln w="9525" algn="ctr">
            <a:noFill/>
            <a:miter lim="800000"/>
            <a:headEnd/>
            <a:tailEnd/>
          </a:ln>
        </p:spPr>
        <p:txBody>
          <a:bodyPr anchor="b">
            <a:spAutoFit/>
          </a:bodyPr>
          <a:lstStyle/>
          <a:p>
            <a:pPr algn="r">
              <a:defRPr/>
            </a:pPr>
            <a:r>
              <a:rPr lang="en-US" sz="2400" b="1" dirty="0" smtClean="0">
                <a:solidFill>
                  <a:schemeClr val="accent2"/>
                </a:solidFill>
              </a:rPr>
              <a:t>DIT </a:t>
            </a:r>
            <a:r>
              <a:rPr lang="ar-OM" sz="2400" b="1" dirty="0" smtClean="0">
                <a:solidFill>
                  <a:schemeClr val="accent2"/>
                </a:solidFill>
              </a:rPr>
              <a:t>الوحدة 2: سلوك السائق</a:t>
            </a:r>
            <a:endParaRPr lang="en-US" sz="2400" b="1" kern="0" dirty="0">
              <a:solidFill>
                <a:schemeClr val="accent2"/>
              </a:solidFill>
            </a:endParaRPr>
          </a:p>
        </p:txBody>
      </p:sp>
      <p:sp>
        <p:nvSpPr>
          <p:cNvPr id="34820" name="TextBox 4"/>
          <p:cNvSpPr txBox="1">
            <a:spLocks noChangeArrowheads="1"/>
          </p:cNvSpPr>
          <p:nvPr/>
        </p:nvSpPr>
        <p:spPr bwMode="auto">
          <a:xfrm>
            <a:off x="1219200" y="1676400"/>
            <a:ext cx="7667625" cy="3785652"/>
          </a:xfrm>
          <a:prstGeom prst="rect">
            <a:avLst/>
          </a:prstGeom>
          <a:noFill/>
          <a:ln w="9525">
            <a:noFill/>
            <a:miter lim="800000"/>
            <a:headEnd/>
            <a:tailEnd/>
          </a:ln>
        </p:spPr>
        <p:txBody>
          <a:bodyPr>
            <a:spAutoFit/>
          </a:bodyPr>
          <a:lstStyle/>
          <a:p>
            <a:pPr algn="r" rtl="1">
              <a:buFont typeface="Wingdings" pitchFamily="2" charset="2"/>
              <a:buChar char="Ø"/>
            </a:pPr>
            <a:r>
              <a:rPr lang="ar-OM" sz="2400" b="1" dirty="0" smtClean="0">
                <a:solidFill>
                  <a:srgbClr val="7030A0"/>
                </a:solidFill>
              </a:rPr>
              <a:t> حالما تتعرف على الخطر، استخدام المرايا لتقييم:</a:t>
            </a:r>
            <a:r>
              <a:rPr lang="ar-OM" sz="2400" dirty="0" smtClean="0"/>
              <a:t/>
            </a:r>
            <a:br>
              <a:rPr lang="ar-OM" sz="2400" dirty="0" smtClean="0"/>
            </a:br>
            <a:r>
              <a:rPr lang="ar-OM" sz="2400" dirty="0" smtClean="0"/>
              <a:t>    • كيف سيتعامل مستخدمي الطريق الآخرين مع تصرفك</a:t>
            </a:r>
          </a:p>
          <a:p>
            <a:pPr algn="r" rtl="1"/>
            <a:r>
              <a:rPr lang="ar-OM" sz="2400" dirty="0" smtClean="0"/>
              <a:t>    • ماهو تاثير افعالك على الحركه المروريه من ورائك.</a:t>
            </a:r>
          </a:p>
          <a:p>
            <a:pPr algn="r" rtl="1">
              <a:buFont typeface="Wingdings" pitchFamily="2" charset="2"/>
              <a:buChar char="Ø"/>
            </a:pPr>
            <a:r>
              <a:rPr lang="ar-OM" sz="2400" b="1" dirty="0" smtClean="0">
                <a:solidFill>
                  <a:srgbClr val="7030A0"/>
                </a:solidFill>
              </a:rPr>
              <a:t> الزمان والمكاني المتاح ،اترك لنفسك دائما ما يكفي من الوقت والمكان للتعامل مع ما سيحدث في المستقبل.</a:t>
            </a:r>
            <a:r>
              <a:rPr lang="ar-OM" sz="2400" dirty="0" smtClean="0"/>
              <a:t/>
            </a:r>
            <a:br>
              <a:rPr lang="ar-OM" sz="2400" dirty="0" smtClean="0"/>
            </a:br>
            <a:r>
              <a:rPr lang="ar-OM" sz="2400" dirty="0" smtClean="0"/>
              <a:t>    • ابقي عينيك تتحرك.</a:t>
            </a:r>
            <a:br>
              <a:rPr lang="ar-OM" sz="2400" dirty="0" smtClean="0"/>
            </a:br>
            <a:r>
              <a:rPr lang="ar-OM" sz="2400" dirty="0" smtClean="0"/>
              <a:t>    • انظر للامام ، في المسافة البعيدة والقريبة، وخصوصا في المدن حيث تتغير الأمور بسرعة.</a:t>
            </a:r>
            <a:br>
              <a:rPr lang="ar-OM" sz="2400" dirty="0" smtClean="0"/>
            </a:br>
            <a:r>
              <a:rPr lang="ar-OM" sz="2400" dirty="0" smtClean="0"/>
              <a:t>    • تأكد دائما على ما يجري خلفك.</a:t>
            </a:r>
            <a:br>
              <a:rPr lang="ar-OM" sz="2400" dirty="0" smtClean="0"/>
            </a:br>
            <a:r>
              <a:rPr lang="ar-OM" sz="2400" dirty="0" smtClean="0"/>
              <a:t>    • ابحث عن ادله لتستنتج وتتنبأ ما سيحصل.</a:t>
            </a:r>
            <a:endParaRPr lang="en-US" sz="2400" dirty="0"/>
          </a:p>
        </p:txBody>
      </p:sp>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500188" y="900113"/>
            <a:ext cx="7643812" cy="457200"/>
          </a:xfrm>
          <a:prstGeom prst="rect">
            <a:avLst/>
          </a:prstGeom>
          <a:solidFill>
            <a:schemeClr val="dk2">
              <a:tint val="40000"/>
              <a:satMod val="350000"/>
            </a:schemeClr>
          </a:solidFill>
          <a:ln w="9525" algn="ctr">
            <a:noFill/>
            <a:miter lim="800000"/>
            <a:headEnd/>
            <a:tailEnd/>
          </a:ln>
        </p:spPr>
        <p:style>
          <a:lnRef idx="0">
            <a:scrgbClr r="0" g="0" b="0"/>
          </a:lnRef>
          <a:fillRef idx="1002">
            <a:schemeClr val="dk2"/>
          </a:fillRef>
          <a:effectRef idx="0">
            <a:scrgbClr r="0" g="0" b="0"/>
          </a:effectRef>
          <a:fontRef idx="major"/>
        </p:style>
        <p:txBody>
          <a:bodyPr anchor="b">
            <a:spAutoFit/>
          </a:bodyPr>
          <a:lstStyle/>
          <a:p>
            <a:pPr algn="ctr">
              <a:defRPr/>
            </a:pPr>
            <a:r>
              <a:rPr lang="ar-OM" sz="2400" b="1" kern="0" dirty="0" smtClean="0">
                <a:solidFill>
                  <a:schemeClr val="accent2"/>
                </a:solidFill>
              </a:rPr>
              <a:t>ادراك المخاطر والتعرف عليها</a:t>
            </a:r>
            <a:endParaRPr lang="en-US" sz="2400" b="1" kern="0" dirty="0">
              <a:solidFill>
                <a:schemeClr val="accent2"/>
              </a:solidFill>
            </a:endParaRPr>
          </a:p>
        </p:txBody>
      </p:sp>
      <p:sp>
        <p:nvSpPr>
          <p:cNvPr id="6" name="Rectangle 2"/>
          <p:cNvSpPr txBox="1">
            <a:spLocks noChangeArrowheads="1"/>
          </p:cNvSpPr>
          <p:nvPr/>
        </p:nvSpPr>
        <p:spPr bwMode="auto">
          <a:xfrm>
            <a:off x="1258888" y="188913"/>
            <a:ext cx="7643812" cy="457200"/>
          </a:xfrm>
          <a:prstGeom prst="rect">
            <a:avLst/>
          </a:prstGeom>
          <a:noFill/>
          <a:ln w="9525" algn="ctr">
            <a:noFill/>
            <a:miter lim="800000"/>
            <a:headEnd/>
            <a:tailEnd/>
          </a:ln>
        </p:spPr>
        <p:txBody>
          <a:bodyPr anchor="b">
            <a:spAutoFit/>
          </a:bodyPr>
          <a:lstStyle/>
          <a:p>
            <a:pPr algn="r">
              <a:defRPr/>
            </a:pPr>
            <a:r>
              <a:rPr lang="en-US" sz="2400" b="1" dirty="0" smtClean="0">
                <a:solidFill>
                  <a:schemeClr val="accent2"/>
                </a:solidFill>
              </a:rPr>
              <a:t>DIT </a:t>
            </a:r>
            <a:r>
              <a:rPr lang="ar-OM" sz="2400" b="1" dirty="0" smtClean="0">
                <a:solidFill>
                  <a:schemeClr val="accent2"/>
                </a:solidFill>
              </a:rPr>
              <a:t>الوحدة 2: سلوك السائق</a:t>
            </a:r>
            <a:endParaRPr lang="en-US" sz="2400" b="1" kern="0" dirty="0">
              <a:solidFill>
                <a:schemeClr val="accent2"/>
              </a:solidFill>
            </a:endParaRPr>
          </a:p>
        </p:txBody>
      </p:sp>
      <p:sp>
        <p:nvSpPr>
          <p:cNvPr id="34820" name="TextBox 4"/>
          <p:cNvSpPr txBox="1">
            <a:spLocks noChangeArrowheads="1"/>
          </p:cNvSpPr>
          <p:nvPr/>
        </p:nvSpPr>
        <p:spPr bwMode="auto">
          <a:xfrm>
            <a:off x="1571625" y="1524000"/>
            <a:ext cx="7572375" cy="2677656"/>
          </a:xfrm>
          <a:prstGeom prst="rect">
            <a:avLst/>
          </a:prstGeom>
          <a:noFill/>
          <a:ln w="9525">
            <a:noFill/>
            <a:miter lim="800000"/>
            <a:headEnd/>
            <a:tailEnd/>
          </a:ln>
        </p:spPr>
        <p:txBody>
          <a:bodyPr>
            <a:spAutoFit/>
          </a:bodyPr>
          <a:lstStyle/>
          <a:p>
            <a:pPr algn="r" rtl="1"/>
            <a:r>
              <a:rPr lang="ar-OM" sz="2800" b="1" dirty="0" smtClean="0">
                <a:solidFill>
                  <a:schemeClr val="accent4">
                    <a:lumMod val="75000"/>
                    <a:lumOff val="25000"/>
                  </a:schemeClr>
                </a:solidFill>
              </a:rPr>
              <a:t/>
            </a:r>
            <a:br>
              <a:rPr lang="ar-OM" sz="2800" b="1" dirty="0" smtClean="0">
                <a:solidFill>
                  <a:schemeClr val="accent4">
                    <a:lumMod val="75000"/>
                    <a:lumOff val="25000"/>
                  </a:schemeClr>
                </a:solidFill>
              </a:rPr>
            </a:br>
            <a:r>
              <a:rPr lang="ar-OM" sz="2800" b="1" dirty="0" smtClean="0">
                <a:solidFill>
                  <a:schemeClr val="accent4">
                    <a:lumMod val="75000"/>
                    <a:lumOff val="25000"/>
                  </a:schemeClr>
                </a:solidFill>
              </a:rPr>
              <a:t/>
            </a:r>
            <a:br>
              <a:rPr lang="ar-OM" sz="2800" b="1" dirty="0" smtClean="0">
                <a:solidFill>
                  <a:schemeClr val="accent4">
                    <a:lumMod val="75000"/>
                    <a:lumOff val="25000"/>
                  </a:schemeClr>
                </a:solidFill>
              </a:rPr>
            </a:br>
            <a:r>
              <a:rPr lang="ar-OM" sz="2800" b="1" dirty="0" smtClean="0">
                <a:solidFill>
                  <a:schemeClr val="accent4">
                    <a:lumMod val="75000"/>
                    <a:lumOff val="25000"/>
                  </a:schemeClr>
                </a:solidFill>
              </a:rPr>
              <a:t>على سبيل المثال، يمكن لسيارة متوقفة أن تكون خطر إذا كان السائق يجلس بداخلها ، أو ترى الدخان من العادم في الطقس البارد.</a:t>
            </a:r>
            <a:br>
              <a:rPr lang="ar-OM" sz="2800" b="1" dirty="0" smtClean="0">
                <a:solidFill>
                  <a:schemeClr val="accent4">
                    <a:lumMod val="75000"/>
                    <a:lumOff val="25000"/>
                  </a:schemeClr>
                </a:solidFill>
              </a:rPr>
            </a:br>
            <a:r>
              <a:rPr lang="ar-OM" sz="2800" b="1" dirty="0" smtClean="0">
                <a:solidFill>
                  <a:schemeClr val="accent4">
                    <a:lumMod val="75000"/>
                    <a:lumOff val="25000"/>
                  </a:schemeClr>
                </a:solidFill>
              </a:rPr>
              <a:t>فإن ذلك يشير إلى أنه من الممكن ان:</a:t>
            </a:r>
          </a:p>
        </p:txBody>
      </p:sp>
    </p:spTree>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500188" y="900113"/>
            <a:ext cx="7643812" cy="457200"/>
          </a:xfrm>
          <a:prstGeom prst="rect">
            <a:avLst/>
          </a:prstGeom>
          <a:solidFill>
            <a:schemeClr val="dk2">
              <a:tint val="40000"/>
              <a:satMod val="350000"/>
            </a:schemeClr>
          </a:solidFill>
          <a:ln w="9525" algn="ctr">
            <a:noFill/>
            <a:miter lim="800000"/>
            <a:headEnd/>
            <a:tailEnd/>
          </a:ln>
        </p:spPr>
        <p:style>
          <a:lnRef idx="0">
            <a:scrgbClr r="0" g="0" b="0"/>
          </a:lnRef>
          <a:fillRef idx="1002">
            <a:schemeClr val="dk2"/>
          </a:fillRef>
          <a:effectRef idx="0">
            <a:scrgbClr r="0" g="0" b="0"/>
          </a:effectRef>
          <a:fontRef idx="major"/>
        </p:style>
        <p:txBody>
          <a:bodyPr anchor="b">
            <a:spAutoFit/>
          </a:bodyPr>
          <a:lstStyle/>
          <a:p>
            <a:pPr algn="ctr">
              <a:defRPr/>
            </a:pPr>
            <a:r>
              <a:rPr lang="ar-OM" sz="2400" b="1" kern="0" dirty="0" smtClean="0">
                <a:solidFill>
                  <a:schemeClr val="accent2"/>
                </a:solidFill>
              </a:rPr>
              <a:t>ادراك المخاطر والتعرف عليها</a:t>
            </a:r>
            <a:endParaRPr lang="en-US" sz="2400" b="1" kern="0" dirty="0">
              <a:solidFill>
                <a:schemeClr val="accent2"/>
              </a:solidFill>
            </a:endParaRPr>
          </a:p>
        </p:txBody>
      </p:sp>
      <p:sp>
        <p:nvSpPr>
          <p:cNvPr id="6" name="Rectangle 2"/>
          <p:cNvSpPr txBox="1">
            <a:spLocks noChangeArrowheads="1"/>
          </p:cNvSpPr>
          <p:nvPr/>
        </p:nvSpPr>
        <p:spPr bwMode="auto">
          <a:xfrm>
            <a:off x="1258888" y="188913"/>
            <a:ext cx="7643812" cy="457200"/>
          </a:xfrm>
          <a:prstGeom prst="rect">
            <a:avLst/>
          </a:prstGeom>
          <a:noFill/>
          <a:ln w="9525" algn="ctr">
            <a:noFill/>
            <a:miter lim="800000"/>
            <a:headEnd/>
            <a:tailEnd/>
          </a:ln>
        </p:spPr>
        <p:txBody>
          <a:bodyPr anchor="b">
            <a:spAutoFit/>
          </a:bodyPr>
          <a:lstStyle/>
          <a:p>
            <a:pPr algn="r">
              <a:defRPr/>
            </a:pPr>
            <a:r>
              <a:rPr lang="en-US" sz="2400" b="1" dirty="0" smtClean="0">
                <a:solidFill>
                  <a:schemeClr val="accent2"/>
                </a:solidFill>
              </a:rPr>
              <a:t>DIT </a:t>
            </a:r>
            <a:r>
              <a:rPr lang="ar-OM" sz="2400" b="1" dirty="0" smtClean="0">
                <a:solidFill>
                  <a:schemeClr val="accent2"/>
                </a:solidFill>
              </a:rPr>
              <a:t>الوحدة 2: سلوك السائق</a:t>
            </a:r>
            <a:endParaRPr lang="en-US" sz="2400" b="1" kern="0" dirty="0">
              <a:solidFill>
                <a:schemeClr val="accent2"/>
              </a:solidFill>
            </a:endParaRPr>
          </a:p>
        </p:txBody>
      </p:sp>
      <p:sp>
        <p:nvSpPr>
          <p:cNvPr id="34820" name="TextBox 4"/>
          <p:cNvSpPr txBox="1">
            <a:spLocks noChangeArrowheads="1"/>
          </p:cNvSpPr>
          <p:nvPr/>
        </p:nvSpPr>
        <p:spPr bwMode="auto">
          <a:xfrm>
            <a:off x="1571625" y="1524000"/>
            <a:ext cx="7572375" cy="3539430"/>
          </a:xfrm>
          <a:prstGeom prst="rect">
            <a:avLst/>
          </a:prstGeom>
          <a:noFill/>
          <a:ln w="9525">
            <a:noFill/>
            <a:miter lim="800000"/>
            <a:headEnd/>
            <a:tailEnd/>
          </a:ln>
        </p:spPr>
        <p:txBody>
          <a:bodyPr>
            <a:spAutoFit/>
          </a:bodyPr>
          <a:lstStyle/>
          <a:p>
            <a:pPr algn="r" rtl="1"/>
            <a:r>
              <a:rPr lang="ar-OM" sz="2800" b="1" dirty="0" smtClean="0">
                <a:solidFill>
                  <a:schemeClr val="accent4">
                    <a:lumMod val="75000"/>
                    <a:lumOff val="25000"/>
                  </a:schemeClr>
                </a:solidFill>
              </a:rPr>
              <a:t/>
            </a:r>
            <a:br>
              <a:rPr lang="ar-OM" sz="2800" b="1" dirty="0" smtClean="0">
                <a:solidFill>
                  <a:schemeClr val="accent4">
                    <a:lumMod val="75000"/>
                    <a:lumOff val="25000"/>
                  </a:schemeClr>
                </a:solidFill>
              </a:rPr>
            </a:br>
            <a:r>
              <a:rPr lang="ar-OM" sz="2800" b="1" dirty="0" smtClean="0">
                <a:solidFill>
                  <a:schemeClr val="accent4">
                    <a:lumMod val="75000"/>
                    <a:lumOff val="25000"/>
                  </a:schemeClr>
                </a:solidFill>
              </a:rPr>
              <a:t/>
            </a:r>
            <a:br>
              <a:rPr lang="ar-OM" sz="2800" b="1" dirty="0" smtClean="0">
                <a:solidFill>
                  <a:schemeClr val="accent4">
                    <a:lumMod val="75000"/>
                    <a:lumOff val="25000"/>
                  </a:schemeClr>
                </a:solidFill>
              </a:rPr>
            </a:br>
            <a:r>
              <a:rPr lang="ar-OM" sz="2800" b="1" dirty="0" smtClean="0">
                <a:solidFill>
                  <a:schemeClr val="accent4">
                    <a:lumMod val="75000"/>
                    <a:lumOff val="25000"/>
                  </a:schemeClr>
                </a:solidFill>
              </a:rPr>
              <a:t>على سبيل المثال، يمكن لسيارة متوقفة أن تكون خطر إذا كان السائق يجلس بداخلها ، أو ترى الدخان من العادم في الطقس البارد.</a:t>
            </a:r>
            <a:br>
              <a:rPr lang="ar-OM" sz="2800" b="1" dirty="0" smtClean="0">
                <a:solidFill>
                  <a:schemeClr val="accent4">
                    <a:lumMod val="75000"/>
                    <a:lumOff val="25000"/>
                  </a:schemeClr>
                </a:solidFill>
              </a:rPr>
            </a:br>
            <a:r>
              <a:rPr lang="ar-OM" sz="2800" b="1" dirty="0" smtClean="0">
                <a:solidFill>
                  <a:schemeClr val="accent4">
                    <a:lumMod val="75000"/>
                    <a:lumOff val="25000"/>
                  </a:schemeClr>
                </a:solidFill>
              </a:rPr>
              <a:t>فإن ذلك يشير إلى أنه من الممكن ان:</a:t>
            </a:r>
          </a:p>
          <a:p>
            <a:pPr algn="r" rtl="1"/>
            <a:endParaRPr lang="ar-OM" sz="2800" b="1" dirty="0" smtClean="0">
              <a:solidFill>
                <a:srgbClr val="FF0000"/>
              </a:solidFill>
            </a:endParaRPr>
          </a:p>
          <a:p>
            <a:pPr algn="r" rtl="1">
              <a:buFont typeface="Wingdings" pitchFamily="2" charset="2"/>
              <a:buChar char="Ø"/>
            </a:pPr>
            <a:r>
              <a:rPr lang="ar-OM" sz="2800" b="1" dirty="0" smtClean="0">
                <a:solidFill>
                  <a:srgbClr val="FF0000"/>
                </a:solidFill>
              </a:rPr>
              <a:t> يفتح باب السيارة</a:t>
            </a:r>
          </a:p>
        </p:txBody>
      </p:sp>
    </p:spTree>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500188" y="900113"/>
            <a:ext cx="7643812" cy="457200"/>
          </a:xfrm>
          <a:prstGeom prst="rect">
            <a:avLst/>
          </a:prstGeom>
          <a:solidFill>
            <a:schemeClr val="dk2">
              <a:tint val="40000"/>
              <a:satMod val="350000"/>
            </a:schemeClr>
          </a:solidFill>
          <a:ln w="9525" algn="ctr">
            <a:noFill/>
            <a:miter lim="800000"/>
            <a:headEnd/>
            <a:tailEnd/>
          </a:ln>
        </p:spPr>
        <p:style>
          <a:lnRef idx="0">
            <a:scrgbClr r="0" g="0" b="0"/>
          </a:lnRef>
          <a:fillRef idx="1002">
            <a:schemeClr val="dk2"/>
          </a:fillRef>
          <a:effectRef idx="0">
            <a:scrgbClr r="0" g="0" b="0"/>
          </a:effectRef>
          <a:fontRef idx="major"/>
        </p:style>
        <p:txBody>
          <a:bodyPr anchor="b">
            <a:spAutoFit/>
          </a:bodyPr>
          <a:lstStyle/>
          <a:p>
            <a:pPr algn="ctr">
              <a:defRPr/>
            </a:pPr>
            <a:r>
              <a:rPr lang="ar-OM" sz="2400" b="1" kern="0" dirty="0" smtClean="0">
                <a:solidFill>
                  <a:schemeClr val="accent2"/>
                </a:solidFill>
              </a:rPr>
              <a:t>ادراك المخاطر والتعرف عليها</a:t>
            </a:r>
            <a:endParaRPr lang="en-US" sz="2400" b="1" kern="0" dirty="0">
              <a:solidFill>
                <a:schemeClr val="accent2"/>
              </a:solidFill>
            </a:endParaRPr>
          </a:p>
        </p:txBody>
      </p:sp>
      <p:sp>
        <p:nvSpPr>
          <p:cNvPr id="6" name="Rectangle 2"/>
          <p:cNvSpPr txBox="1">
            <a:spLocks noChangeArrowheads="1"/>
          </p:cNvSpPr>
          <p:nvPr/>
        </p:nvSpPr>
        <p:spPr bwMode="auto">
          <a:xfrm>
            <a:off x="1258888" y="188913"/>
            <a:ext cx="7643812" cy="457200"/>
          </a:xfrm>
          <a:prstGeom prst="rect">
            <a:avLst/>
          </a:prstGeom>
          <a:noFill/>
          <a:ln w="9525" algn="ctr">
            <a:noFill/>
            <a:miter lim="800000"/>
            <a:headEnd/>
            <a:tailEnd/>
          </a:ln>
        </p:spPr>
        <p:txBody>
          <a:bodyPr anchor="b">
            <a:spAutoFit/>
          </a:bodyPr>
          <a:lstStyle/>
          <a:p>
            <a:pPr algn="r">
              <a:defRPr/>
            </a:pPr>
            <a:r>
              <a:rPr lang="en-US" sz="2400" b="1" dirty="0" smtClean="0">
                <a:solidFill>
                  <a:schemeClr val="accent2"/>
                </a:solidFill>
              </a:rPr>
              <a:t>DIT </a:t>
            </a:r>
            <a:r>
              <a:rPr lang="ar-OM" sz="2400" b="1" dirty="0" smtClean="0">
                <a:solidFill>
                  <a:schemeClr val="accent2"/>
                </a:solidFill>
              </a:rPr>
              <a:t>الوحدة 2: سلوك السائق</a:t>
            </a:r>
            <a:endParaRPr lang="en-US" sz="2400" b="1" kern="0" dirty="0">
              <a:solidFill>
                <a:schemeClr val="accent2"/>
              </a:solidFill>
            </a:endParaRPr>
          </a:p>
        </p:txBody>
      </p:sp>
      <p:sp>
        <p:nvSpPr>
          <p:cNvPr id="34820" name="TextBox 4"/>
          <p:cNvSpPr txBox="1">
            <a:spLocks noChangeArrowheads="1"/>
          </p:cNvSpPr>
          <p:nvPr/>
        </p:nvSpPr>
        <p:spPr bwMode="auto">
          <a:xfrm>
            <a:off x="1571625" y="1524000"/>
            <a:ext cx="7572375" cy="3970318"/>
          </a:xfrm>
          <a:prstGeom prst="rect">
            <a:avLst/>
          </a:prstGeom>
          <a:noFill/>
          <a:ln w="9525">
            <a:noFill/>
            <a:miter lim="800000"/>
            <a:headEnd/>
            <a:tailEnd/>
          </a:ln>
        </p:spPr>
        <p:txBody>
          <a:bodyPr>
            <a:spAutoFit/>
          </a:bodyPr>
          <a:lstStyle/>
          <a:p>
            <a:pPr algn="r" rtl="1"/>
            <a:r>
              <a:rPr lang="ar-OM" sz="2800" b="1" dirty="0" smtClean="0">
                <a:solidFill>
                  <a:schemeClr val="accent4">
                    <a:lumMod val="75000"/>
                    <a:lumOff val="25000"/>
                  </a:schemeClr>
                </a:solidFill>
              </a:rPr>
              <a:t/>
            </a:r>
            <a:br>
              <a:rPr lang="ar-OM" sz="2800" b="1" dirty="0" smtClean="0">
                <a:solidFill>
                  <a:schemeClr val="accent4">
                    <a:lumMod val="75000"/>
                    <a:lumOff val="25000"/>
                  </a:schemeClr>
                </a:solidFill>
              </a:rPr>
            </a:br>
            <a:r>
              <a:rPr lang="ar-OM" sz="2800" b="1" dirty="0" smtClean="0">
                <a:solidFill>
                  <a:schemeClr val="accent4">
                    <a:lumMod val="75000"/>
                    <a:lumOff val="25000"/>
                  </a:schemeClr>
                </a:solidFill>
              </a:rPr>
              <a:t/>
            </a:r>
            <a:br>
              <a:rPr lang="ar-OM" sz="2800" b="1" dirty="0" smtClean="0">
                <a:solidFill>
                  <a:schemeClr val="accent4">
                    <a:lumMod val="75000"/>
                    <a:lumOff val="25000"/>
                  </a:schemeClr>
                </a:solidFill>
              </a:rPr>
            </a:br>
            <a:r>
              <a:rPr lang="ar-OM" sz="2800" b="1" dirty="0" smtClean="0">
                <a:solidFill>
                  <a:schemeClr val="accent4">
                    <a:lumMod val="75000"/>
                    <a:lumOff val="25000"/>
                  </a:schemeClr>
                </a:solidFill>
              </a:rPr>
              <a:t>على سبيل المثال، يمكن لسيارة متوقفة أن تكون خطر إذا كان السائق يجلس بداخلها ، أو ترى الدخان من العادم في الطقس البارد.</a:t>
            </a:r>
            <a:br>
              <a:rPr lang="ar-OM" sz="2800" b="1" dirty="0" smtClean="0">
                <a:solidFill>
                  <a:schemeClr val="accent4">
                    <a:lumMod val="75000"/>
                    <a:lumOff val="25000"/>
                  </a:schemeClr>
                </a:solidFill>
              </a:rPr>
            </a:br>
            <a:r>
              <a:rPr lang="ar-OM" sz="2800" b="1" dirty="0" smtClean="0">
                <a:solidFill>
                  <a:schemeClr val="accent4">
                    <a:lumMod val="75000"/>
                    <a:lumOff val="25000"/>
                  </a:schemeClr>
                </a:solidFill>
              </a:rPr>
              <a:t>فإن ذلك يشير إلى أنه من الممكن ان:</a:t>
            </a:r>
          </a:p>
          <a:p>
            <a:pPr algn="r" rtl="1"/>
            <a:endParaRPr lang="ar-OM" sz="2800" b="1" dirty="0" smtClean="0">
              <a:solidFill>
                <a:srgbClr val="FF0000"/>
              </a:solidFill>
            </a:endParaRPr>
          </a:p>
          <a:p>
            <a:pPr algn="r" rtl="1">
              <a:buFont typeface="Wingdings" pitchFamily="2" charset="2"/>
              <a:buChar char="Ø"/>
            </a:pPr>
            <a:r>
              <a:rPr lang="ar-OM" sz="2800" b="1" dirty="0" smtClean="0">
                <a:solidFill>
                  <a:srgbClr val="FF0000"/>
                </a:solidFill>
              </a:rPr>
              <a:t> يفتح باب السيارة</a:t>
            </a:r>
          </a:p>
          <a:p>
            <a:pPr algn="r" rtl="1">
              <a:buFont typeface="Wingdings" pitchFamily="2" charset="2"/>
              <a:buChar char="Ø"/>
            </a:pPr>
            <a:r>
              <a:rPr lang="ar-OM" sz="2800" b="1" dirty="0" smtClean="0">
                <a:solidFill>
                  <a:srgbClr val="FF0000"/>
                </a:solidFill>
              </a:rPr>
              <a:t>تنطلق السيارة بدون سابق إنذار</a:t>
            </a:r>
          </a:p>
        </p:txBody>
      </p:sp>
    </p:spTree>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500188" y="900113"/>
            <a:ext cx="7643812" cy="457200"/>
          </a:xfrm>
          <a:prstGeom prst="rect">
            <a:avLst/>
          </a:prstGeom>
          <a:solidFill>
            <a:schemeClr val="dk2">
              <a:tint val="40000"/>
              <a:satMod val="350000"/>
            </a:schemeClr>
          </a:solidFill>
          <a:ln w="9525" algn="ctr">
            <a:noFill/>
            <a:miter lim="800000"/>
            <a:headEnd/>
            <a:tailEnd/>
          </a:ln>
        </p:spPr>
        <p:style>
          <a:lnRef idx="0">
            <a:scrgbClr r="0" g="0" b="0"/>
          </a:lnRef>
          <a:fillRef idx="1002">
            <a:schemeClr val="dk2"/>
          </a:fillRef>
          <a:effectRef idx="0">
            <a:scrgbClr r="0" g="0" b="0"/>
          </a:effectRef>
          <a:fontRef idx="major"/>
        </p:style>
        <p:txBody>
          <a:bodyPr anchor="b">
            <a:spAutoFit/>
          </a:bodyPr>
          <a:lstStyle/>
          <a:p>
            <a:pPr algn="ctr">
              <a:defRPr/>
            </a:pPr>
            <a:r>
              <a:rPr lang="ar-OM" sz="2400" b="1" kern="0" dirty="0" smtClean="0">
                <a:solidFill>
                  <a:schemeClr val="accent2"/>
                </a:solidFill>
              </a:rPr>
              <a:t>ادراك المخاطر والتعرف عليها</a:t>
            </a:r>
            <a:endParaRPr lang="en-US" sz="2400" b="1" kern="0" dirty="0">
              <a:solidFill>
                <a:schemeClr val="accent2"/>
              </a:solidFill>
            </a:endParaRPr>
          </a:p>
        </p:txBody>
      </p:sp>
      <p:sp>
        <p:nvSpPr>
          <p:cNvPr id="6" name="Rectangle 2"/>
          <p:cNvSpPr txBox="1">
            <a:spLocks noChangeArrowheads="1"/>
          </p:cNvSpPr>
          <p:nvPr/>
        </p:nvSpPr>
        <p:spPr bwMode="auto">
          <a:xfrm>
            <a:off x="1258888" y="188913"/>
            <a:ext cx="7643812" cy="457200"/>
          </a:xfrm>
          <a:prstGeom prst="rect">
            <a:avLst/>
          </a:prstGeom>
          <a:noFill/>
          <a:ln w="9525" algn="ctr">
            <a:noFill/>
            <a:miter lim="800000"/>
            <a:headEnd/>
            <a:tailEnd/>
          </a:ln>
        </p:spPr>
        <p:txBody>
          <a:bodyPr anchor="b">
            <a:spAutoFit/>
          </a:bodyPr>
          <a:lstStyle/>
          <a:p>
            <a:pPr algn="r">
              <a:defRPr/>
            </a:pPr>
            <a:r>
              <a:rPr lang="en-US" sz="2400" b="1" dirty="0" smtClean="0">
                <a:solidFill>
                  <a:schemeClr val="accent2"/>
                </a:solidFill>
              </a:rPr>
              <a:t>DIT </a:t>
            </a:r>
            <a:r>
              <a:rPr lang="ar-OM" sz="2400" b="1" dirty="0" smtClean="0">
                <a:solidFill>
                  <a:schemeClr val="accent2"/>
                </a:solidFill>
              </a:rPr>
              <a:t>الوحدة 2: سلوك السائق</a:t>
            </a:r>
            <a:endParaRPr lang="en-US" sz="2400" b="1" kern="0" dirty="0">
              <a:solidFill>
                <a:schemeClr val="accent2"/>
              </a:solidFill>
            </a:endParaRPr>
          </a:p>
        </p:txBody>
      </p:sp>
      <p:pic>
        <p:nvPicPr>
          <p:cNvPr id="41988" name="Picture 2"/>
          <p:cNvPicPr>
            <a:picLocks noChangeAspect="1" noChangeArrowheads="1"/>
          </p:cNvPicPr>
          <p:nvPr/>
        </p:nvPicPr>
        <p:blipFill>
          <a:blip r:embed="rId3" cstate="print"/>
          <a:srcRect/>
          <a:stretch>
            <a:fillRect/>
          </a:stretch>
        </p:blipFill>
        <p:spPr bwMode="auto">
          <a:xfrm>
            <a:off x="1771650" y="2581275"/>
            <a:ext cx="6800850" cy="3419475"/>
          </a:xfrm>
          <a:prstGeom prst="rect">
            <a:avLst/>
          </a:prstGeom>
          <a:noFill/>
          <a:ln w="12700" algn="ctr">
            <a:noFill/>
            <a:miter lim="800000"/>
            <a:headEnd/>
            <a:tailEnd/>
          </a:ln>
        </p:spPr>
      </p:pic>
      <p:sp>
        <p:nvSpPr>
          <p:cNvPr id="41989" name="TextBox 7"/>
          <p:cNvSpPr txBox="1">
            <a:spLocks noChangeArrowheads="1"/>
          </p:cNvSpPr>
          <p:nvPr/>
        </p:nvSpPr>
        <p:spPr bwMode="auto">
          <a:xfrm>
            <a:off x="1857375" y="1714500"/>
            <a:ext cx="6715125" cy="369888"/>
          </a:xfrm>
          <a:prstGeom prst="rect">
            <a:avLst/>
          </a:prstGeom>
          <a:noFill/>
          <a:ln w="9525">
            <a:noFill/>
            <a:miter lim="800000"/>
            <a:headEnd/>
            <a:tailEnd/>
          </a:ln>
        </p:spPr>
        <p:txBody>
          <a:bodyPr>
            <a:spAutoFit/>
          </a:bodyPr>
          <a:lstStyle/>
          <a:p>
            <a:pPr algn="r" rtl="1"/>
            <a:r>
              <a:rPr lang="ar-OM" b="1" dirty="0" smtClean="0">
                <a:solidFill>
                  <a:srgbClr val="FF0000"/>
                </a:solidFill>
              </a:rPr>
              <a:t>هل يمكنك ان تتعرف على المخاطر الموجوده في هذه الصورة؟</a:t>
            </a:r>
            <a:endParaRPr lang="en-US" b="1" dirty="0">
              <a:solidFill>
                <a:srgbClr val="FF0000"/>
              </a:solidFill>
            </a:endParaRPr>
          </a:p>
        </p:txBody>
      </p:sp>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643063" y="2719388"/>
            <a:ext cx="7067550" cy="523875"/>
          </a:xfrm>
        </p:spPr>
        <p:txBody>
          <a:bodyPr/>
          <a:lstStyle/>
          <a:p>
            <a:pPr algn="ctr"/>
            <a:r>
              <a:rPr lang="ar-OM" sz="2800" dirty="0" smtClean="0"/>
              <a:t>ماهي الملاحظات؟</a:t>
            </a:r>
            <a:endParaRPr lang="en-US" sz="2800" dirty="0" smtClean="0"/>
          </a:p>
        </p:txBody>
      </p:sp>
      <p:sp>
        <p:nvSpPr>
          <p:cNvPr id="21507" name="Slide Number Placeholder 2"/>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5D40779A-4888-4F8F-B8BD-6FACCBA58C29}" type="slidenum">
              <a:rPr lang="en-US" smtClean="0"/>
              <a:pPr/>
              <a:t>3</a:t>
            </a:fld>
            <a:endParaRPr lang="en-US" smtClean="0"/>
          </a:p>
        </p:txBody>
      </p:sp>
      <p:sp>
        <p:nvSpPr>
          <p:cNvPr id="4" name="Rectangle 2"/>
          <p:cNvSpPr txBox="1">
            <a:spLocks noChangeArrowheads="1"/>
          </p:cNvSpPr>
          <p:nvPr/>
        </p:nvSpPr>
        <p:spPr bwMode="auto">
          <a:xfrm>
            <a:off x="1500188" y="900113"/>
            <a:ext cx="7643812" cy="457200"/>
          </a:xfrm>
          <a:prstGeom prst="rect">
            <a:avLst/>
          </a:prstGeom>
          <a:solidFill>
            <a:schemeClr val="dk2">
              <a:tint val="40000"/>
              <a:satMod val="350000"/>
            </a:schemeClr>
          </a:solidFill>
          <a:ln w="9525" algn="ctr">
            <a:noFill/>
            <a:miter lim="800000"/>
            <a:headEnd/>
            <a:tailEnd/>
          </a:ln>
        </p:spPr>
        <p:style>
          <a:lnRef idx="0">
            <a:scrgbClr r="0" g="0" b="0"/>
          </a:lnRef>
          <a:fillRef idx="1002">
            <a:schemeClr val="dk2"/>
          </a:fillRef>
          <a:effectRef idx="0">
            <a:scrgbClr r="0" g="0" b="0"/>
          </a:effectRef>
          <a:fontRef idx="major"/>
        </p:style>
        <p:txBody>
          <a:bodyPr anchor="b">
            <a:spAutoFit/>
          </a:bodyPr>
          <a:lstStyle/>
          <a:p>
            <a:pPr algn="ctr">
              <a:defRPr/>
            </a:pPr>
            <a:r>
              <a:rPr lang="ar-OM" sz="2400" b="1" kern="0" dirty="0" smtClean="0">
                <a:solidFill>
                  <a:schemeClr val="accent2"/>
                </a:solidFill>
              </a:rPr>
              <a:t>الملاحظات</a:t>
            </a:r>
            <a:endParaRPr lang="en-US" sz="2400" b="1" kern="0" dirty="0">
              <a:solidFill>
                <a:schemeClr val="accent2"/>
              </a:solidFill>
            </a:endParaRPr>
          </a:p>
        </p:txBody>
      </p:sp>
      <p:sp>
        <p:nvSpPr>
          <p:cNvPr id="5" name="Rectangle 2"/>
          <p:cNvSpPr txBox="1">
            <a:spLocks noChangeArrowheads="1"/>
          </p:cNvSpPr>
          <p:nvPr/>
        </p:nvSpPr>
        <p:spPr bwMode="auto">
          <a:xfrm>
            <a:off x="1258888" y="188913"/>
            <a:ext cx="7643812" cy="457200"/>
          </a:xfrm>
          <a:prstGeom prst="rect">
            <a:avLst/>
          </a:prstGeom>
          <a:noFill/>
          <a:ln w="9525" algn="ctr">
            <a:noFill/>
            <a:miter lim="800000"/>
            <a:headEnd/>
            <a:tailEnd/>
          </a:ln>
        </p:spPr>
        <p:txBody>
          <a:bodyPr anchor="b">
            <a:spAutoFit/>
          </a:bodyPr>
          <a:lstStyle/>
          <a:p>
            <a:pPr algn="r">
              <a:defRPr/>
            </a:pPr>
            <a:r>
              <a:rPr lang="en-US" sz="2400" b="1" dirty="0" smtClean="0">
                <a:solidFill>
                  <a:schemeClr val="accent2"/>
                </a:solidFill>
              </a:rPr>
              <a:t>DIT </a:t>
            </a:r>
            <a:r>
              <a:rPr lang="ar-OM" sz="2400" b="1" dirty="0" smtClean="0">
                <a:solidFill>
                  <a:schemeClr val="accent2"/>
                </a:solidFill>
              </a:rPr>
              <a:t>الوحدة 2: سلوك السائق</a:t>
            </a:r>
            <a:endParaRPr lang="en-US" sz="2400" kern="0" dirty="0">
              <a:solidFill>
                <a:schemeClr val="accent2"/>
              </a:solidFill>
            </a:endParaRPr>
          </a:p>
        </p:txBody>
      </p:sp>
    </p:spTree>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752600" y="2895600"/>
            <a:ext cx="7072313" cy="423863"/>
          </a:xfrm>
          <a:prstGeom prst="rect">
            <a:avLst/>
          </a:prstGeom>
          <a:solidFill>
            <a:schemeClr val="accent4">
              <a:lumMod val="10000"/>
              <a:lumOff val="90000"/>
            </a:schemeClr>
          </a:solidFill>
          <a:ln w="12700" algn="ctr">
            <a:solidFill>
              <a:schemeClr val="bg1"/>
            </a:solidFill>
            <a:round/>
            <a:headEnd/>
            <a:tailEnd/>
          </a:ln>
        </p:spPr>
        <p:txBody>
          <a:bodyPr vert="eaVert" wrap="none" lIns="0" tIns="0" rIns="0" bIns="0" anchor="ctr"/>
          <a:lstStyle/>
          <a:p>
            <a:pPr>
              <a:defRPr/>
            </a:pPr>
            <a:endParaRPr lang="en-US">
              <a:cs typeface="+mn-cs"/>
            </a:endParaRPr>
          </a:p>
        </p:txBody>
      </p:sp>
      <p:sp>
        <p:nvSpPr>
          <p:cNvPr id="20483" name="Rectangle 2"/>
          <p:cNvSpPr>
            <a:spLocks noGrp="1" noChangeArrowheads="1"/>
          </p:cNvSpPr>
          <p:nvPr>
            <p:ph type="title"/>
          </p:nvPr>
        </p:nvSpPr>
        <p:spPr>
          <a:xfrm>
            <a:off x="1258888" y="188913"/>
            <a:ext cx="7643812" cy="457200"/>
          </a:xfrm>
        </p:spPr>
        <p:txBody>
          <a:bodyPr/>
          <a:lstStyle/>
          <a:p>
            <a:pPr algn="r" rtl="1">
              <a:defRPr/>
            </a:pPr>
            <a:r>
              <a:rPr lang="en-US" b="1" dirty="0" smtClean="0"/>
              <a:t>DIT </a:t>
            </a:r>
            <a:r>
              <a:rPr lang="ar-OM" b="1" dirty="0" smtClean="0"/>
              <a:t>الوحدة 2: سلوك السائق</a:t>
            </a:r>
            <a:endParaRPr lang="en-US" b="1" dirty="0"/>
          </a:p>
        </p:txBody>
      </p:sp>
      <p:sp>
        <p:nvSpPr>
          <p:cNvPr id="20484" name="TextBox 5"/>
          <p:cNvSpPr txBox="1">
            <a:spLocks noChangeArrowheads="1"/>
          </p:cNvSpPr>
          <p:nvPr/>
        </p:nvSpPr>
        <p:spPr bwMode="auto">
          <a:xfrm>
            <a:off x="1857375" y="1754188"/>
            <a:ext cx="7000875" cy="1569660"/>
          </a:xfrm>
          <a:prstGeom prst="rect">
            <a:avLst/>
          </a:prstGeom>
          <a:noFill/>
          <a:ln w="9525">
            <a:noFill/>
            <a:miter lim="800000"/>
            <a:headEnd/>
            <a:tailEnd/>
          </a:ln>
        </p:spPr>
        <p:txBody>
          <a:bodyPr>
            <a:spAutoFit/>
          </a:bodyPr>
          <a:lstStyle/>
          <a:p>
            <a:pPr marL="457200" indent="-457200" algn="r" rtl="1">
              <a:buFont typeface="+mj-lt"/>
              <a:buAutoNum type="arabicPeriod"/>
            </a:pPr>
            <a:r>
              <a:rPr lang="ar-OM" sz="2400" dirty="0" smtClean="0"/>
              <a:t>ملاحظة</a:t>
            </a:r>
          </a:p>
          <a:p>
            <a:pPr marL="457200" indent="-457200" algn="r" rtl="1">
              <a:buFont typeface="+mj-lt"/>
              <a:buAutoNum type="arabicPeriod"/>
            </a:pPr>
            <a:r>
              <a:rPr lang="ar-OM" sz="2400" dirty="0" smtClean="0"/>
              <a:t>التوقع</a:t>
            </a:r>
            <a:endParaRPr lang="ar-OM" sz="2400" dirty="0"/>
          </a:p>
          <a:p>
            <a:pPr marL="457200" indent="-457200" algn="r" rtl="1">
              <a:buFont typeface="+mj-lt"/>
              <a:buAutoNum type="arabicPeriod"/>
            </a:pPr>
            <a:r>
              <a:rPr lang="ar-OM" sz="2400" dirty="0" smtClean="0"/>
              <a:t>إدراك المخاطر وتحديد الهوية</a:t>
            </a:r>
          </a:p>
          <a:p>
            <a:pPr marL="457200" indent="-457200" algn="r" rtl="1">
              <a:buFont typeface="+mj-lt"/>
              <a:buAutoNum type="arabicPeriod"/>
            </a:pPr>
            <a:r>
              <a:rPr lang="ar-OM" sz="2400" dirty="0" smtClean="0"/>
              <a:t>التخطيط والعمل (السلوك)</a:t>
            </a:r>
            <a:endParaRPr lang="en-US" sz="2400" dirty="0"/>
          </a:p>
        </p:txBody>
      </p:sp>
      <p:sp>
        <p:nvSpPr>
          <p:cNvPr id="7" name="Rectangle 2"/>
          <p:cNvSpPr txBox="1">
            <a:spLocks noChangeArrowheads="1"/>
          </p:cNvSpPr>
          <p:nvPr/>
        </p:nvSpPr>
        <p:spPr bwMode="auto">
          <a:xfrm>
            <a:off x="1500188" y="785813"/>
            <a:ext cx="7643812" cy="457200"/>
          </a:xfrm>
          <a:prstGeom prst="rect">
            <a:avLst/>
          </a:prstGeom>
          <a:noFill/>
          <a:ln w="9525" algn="ctr">
            <a:noFill/>
            <a:miter lim="800000"/>
            <a:headEnd/>
            <a:tailEnd/>
          </a:ln>
        </p:spPr>
        <p:txBody>
          <a:bodyPr anchor="b">
            <a:spAutoFit/>
          </a:bodyPr>
          <a:lstStyle/>
          <a:p>
            <a:pPr algn="r" rtl="1">
              <a:defRPr/>
            </a:pPr>
            <a:r>
              <a:rPr lang="ar-OM" sz="2400" kern="0" dirty="0" smtClean="0">
                <a:solidFill>
                  <a:schemeClr val="accent2"/>
                </a:solidFill>
                <a:latin typeface="+mj-lt"/>
                <a:ea typeface="+mj-ea"/>
                <a:cs typeface="+mj-cs"/>
              </a:rPr>
              <a:t>المحتوى</a:t>
            </a:r>
            <a:endParaRPr lang="en-US" sz="2400" kern="0" dirty="0">
              <a:solidFill>
                <a:schemeClr val="accent2"/>
              </a:solidFill>
              <a:latin typeface="+mj-lt"/>
              <a:ea typeface="+mj-ea"/>
              <a:cs typeface="+mj-cs"/>
            </a:endParaRPr>
          </a:p>
        </p:txBody>
      </p:sp>
    </p:spTree>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1571625" y="1860550"/>
            <a:ext cx="1204913" cy="282575"/>
          </a:xfrm>
          <a:prstGeom prst="rect">
            <a:avLst/>
          </a:prstGeom>
          <a:solidFill>
            <a:srgbClr val="CC0000"/>
          </a:solidFill>
          <a:ln w="12700">
            <a:solidFill>
              <a:srgbClr val="CC0000"/>
            </a:solidFill>
            <a:miter lim="800000"/>
            <a:headEnd/>
            <a:tailEnd/>
          </a:ln>
          <a:effectLst>
            <a:prstShdw prst="shdw17" dist="17961" dir="2700000">
              <a:srgbClr val="7A0000"/>
            </a:prstShdw>
          </a:effectLst>
        </p:spPr>
        <p:txBody>
          <a:bodyPr wrap="none" lIns="46038" tIns="23813" rIns="46038" bIns="23813" anchor="ctr"/>
          <a:lstStyle/>
          <a:p>
            <a:pPr defTabSz="228600" eaLnBrk="0" hangingPunct="0"/>
            <a:r>
              <a:rPr lang="ar-OM" b="1" dirty="0" smtClean="0">
                <a:solidFill>
                  <a:schemeClr val="bg1"/>
                </a:solidFill>
              </a:rPr>
              <a:t>المنطقة الثالثة</a:t>
            </a:r>
            <a:endParaRPr lang="en-US" b="1" dirty="0">
              <a:solidFill>
                <a:schemeClr val="bg1"/>
              </a:solidFill>
            </a:endParaRPr>
          </a:p>
        </p:txBody>
      </p:sp>
      <p:sp>
        <p:nvSpPr>
          <p:cNvPr id="4100" name="Rectangle 3"/>
          <p:cNvSpPr>
            <a:spLocks noChangeArrowheads="1"/>
          </p:cNvSpPr>
          <p:nvPr/>
        </p:nvSpPr>
        <p:spPr bwMode="auto">
          <a:xfrm>
            <a:off x="3835532" y="2743200"/>
            <a:ext cx="4044441" cy="1939635"/>
          </a:xfrm>
          <a:prstGeom prst="rect">
            <a:avLst/>
          </a:prstGeom>
          <a:noFill/>
          <a:ln w="9525">
            <a:noFill/>
            <a:miter lim="800000"/>
            <a:headEnd/>
            <a:tailEnd/>
          </a:ln>
        </p:spPr>
        <p:txBody>
          <a:bodyPr wrap="none" lIns="92075" tIns="46038" rIns="92075" bIns="46038">
            <a:spAutoFit/>
          </a:bodyPr>
          <a:lstStyle/>
          <a:p>
            <a:pPr algn="r" rtl="1"/>
            <a:r>
              <a:rPr lang="ar-OM" sz="2400" dirty="0" smtClean="0"/>
              <a:t>منطقة التخطيط (التعرف على المخاطر)</a:t>
            </a:r>
          </a:p>
          <a:p>
            <a:pPr algn="r" rtl="1"/>
            <a:endParaRPr lang="ar-OM" sz="2400" dirty="0" smtClean="0"/>
          </a:p>
          <a:p>
            <a:pPr algn="r" rtl="1"/>
            <a:r>
              <a:rPr lang="ar-OM" sz="2400" dirty="0" smtClean="0"/>
              <a:t>منطقة الرؤية (تحليل المخاطر)</a:t>
            </a:r>
            <a:br>
              <a:rPr lang="ar-OM" sz="2400" dirty="0" smtClean="0"/>
            </a:br>
            <a:endParaRPr lang="ar-OM" sz="2400" dirty="0" smtClean="0"/>
          </a:p>
          <a:p>
            <a:pPr algn="r" rtl="1"/>
            <a:r>
              <a:rPr lang="ar-OM" sz="2400" dirty="0" smtClean="0"/>
              <a:t>منطقة التصرف (تجنب الخطر)</a:t>
            </a:r>
          </a:p>
        </p:txBody>
      </p:sp>
      <p:graphicFrame>
        <p:nvGraphicFramePr>
          <p:cNvPr id="4098" name="Object 2"/>
          <p:cNvGraphicFramePr>
            <a:graphicFrameLocks/>
          </p:cNvGraphicFramePr>
          <p:nvPr/>
        </p:nvGraphicFramePr>
        <p:xfrm>
          <a:off x="2484438" y="4754563"/>
          <a:ext cx="3857625" cy="1603375"/>
        </p:xfrm>
        <a:graphic>
          <a:graphicData uri="http://schemas.openxmlformats.org/presentationml/2006/ole">
            <p:oleObj spid="_x0000_s4098" name="Image" r:id="rId4" imgW="3339683" imgH="1434415" progId="">
              <p:embed/>
            </p:oleObj>
          </a:graphicData>
        </a:graphic>
      </p:graphicFrame>
      <p:sp>
        <p:nvSpPr>
          <p:cNvPr id="4101" name="Rectangle 5"/>
          <p:cNvSpPr>
            <a:spLocks noChangeArrowheads="1"/>
          </p:cNvSpPr>
          <p:nvPr/>
        </p:nvSpPr>
        <p:spPr bwMode="auto">
          <a:xfrm>
            <a:off x="2555875" y="4941888"/>
            <a:ext cx="1728788" cy="304800"/>
          </a:xfrm>
          <a:prstGeom prst="rect">
            <a:avLst/>
          </a:prstGeom>
          <a:solidFill>
            <a:srgbClr val="99FF66"/>
          </a:solidFill>
          <a:ln w="9525">
            <a:noFill/>
            <a:miter lim="800000"/>
            <a:headEnd/>
            <a:tailEnd/>
          </a:ln>
        </p:spPr>
        <p:txBody>
          <a:bodyPr lIns="92075" tIns="46038" rIns="92075" bIns="46038">
            <a:spAutoFit/>
          </a:bodyPr>
          <a:lstStyle/>
          <a:p>
            <a:pPr eaLnBrk="0" hangingPunct="0"/>
            <a:r>
              <a:rPr lang="en-US" sz="1400" b="1">
                <a:solidFill>
                  <a:schemeClr val="tx2"/>
                </a:solidFill>
                <a:latin typeface="Arial Unicode MS" pitchFamily="34" charset="-128"/>
                <a:ea typeface="Arial Unicode MS" pitchFamily="34" charset="-128"/>
                <a:cs typeface="Arial Unicode MS" pitchFamily="34" charset="-128"/>
              </a:rPr>
              <a:t>SEEING  ZONE</a:t>
            </a:r>
          </a:p>
        </p:txBody>
      </p:sp>
      <p:sp>
        <p:nvSpPr>
          <p:cNvPr id="4102" name="Rectangle 7"/>
          <p:cNvSpPr>
            <a:spLocks noChangeArrowheads="1"/>
          </p:cNvSpPr>
          <p:nvPr/>
        </p:nvSpPr>
        <p:spPr bwMode="auto">
          <a:xfrm>
            <a:off x="2555875" y="5373688"/>
            <a:ext cx="1655763" cy="304800"/>
          </a:xfrm>
          <a:prstGeom prst="rect">
            <a:avLst/>
          </a:prstGeom>
          <a:solidFill>
            <a:srgbClr val="00FF00"/>
          </a:solidFill>
          <a:ln w="9525">
            <a:noFill/>
            <a:miter lim="800000"/>
            <a:headEnd/>
            <a:tailEnd/>
          </a:ln>
        </p:spPr>
        <p:txBody>
          <a:bodyPr lIns="92075" tIns="46038" rIns="92075" bIns="46038">
            <a:spAutoFit/>
          </a:bodyPr>
          <a:lstStyle/>
          <a:p>
            <a:pPr eaLnBrk="0" hangingPunct="0"/>
            <a:r>
              <a:rPr lang="en-US" sz="1400" b="1">
                <a:solidFill>
                  <a:schemeClr val="tx2"/>
                </a:solidFill>
                <a:latin typeface="Arial Unicode MS" pitchFamily="34" charset="-128"/>
                <a:ea typeface="Arial Unicode MS" pitchFamily="34" charset="-128"/>
                <a:cs typeface="Arial Unicode MS" pitchFamily="34" charset="-128"/>
              </a:rPr>
              <a:t>ACTION ZONE</a:t>
            </a:r>
          </a:p>
        </p:txBody>
      </p:sp>
      <p:sp>
        <p:nvSpPr>
          <p:cNvPr id="4103" name="Rectangle 10"/>
          <p:cNvSpPr>
            <a:spLocks noChangeArrowheads="1"/>
          </p:cNvSpPr>
          <p:nvPr/>
        </p:nvSpPr>
        <p:spPr bwMode="auto">
          <a:xfrm>
            <a:off x="2555875" y="4581525"/>
            <a:ext cx="1728788" cy="304800"/>
          </a:xfrm>
          <a:prstGeom prst="rect">
            <a:avLst/>
          </a:prstGeom>
          <a:solidFill>
            <a:srgbClr val="66FF33"/>
          </a:solidFill>
          <a:ln w="9525">
            <a:noFill/>
            <a:miter lim="800000"/>
            <a:headEnd/>
            <a:tailEnd/>
          </a:ln>
        </p:spPr>
        <p:txBody>
          <a:bodyPr lIns="92075" tIns="46038" rIns="92075" bIns="46038">
            <a:spAutoFit/>
          </a:bodyPr>
          <a:lstStyle/>
          <a:p>
            <a:pPr eaLnBrk="0" hangingPunct="0"/>
            <a:r>
              <a:rPr lang="en-US" sz="1400" b="1" dirty="0">
                <a:solidFill>
                  <a:schemeClr val="tx2"/>
                </a:solidFill>
                <a:latin typeface="Arial Unicode MS" pitchFamily="34" charset="-128"/>
                <a:ea typeface="Arial Unicode MS" pitchFamily="34" charset="-128"/>
                <a:cs typeface="Arial Unicode MS" pitchFamily="34" charset="-128"/>
              </a:rPr>
              <a:t>PLANNING ZONE</a:t>
            </a:r>
          </a:p>
        </p:txBody>
      </p:sp>
      <p:sp>
        <p:nvSpPr>
          <p:cNvPr id="4104" name="Rectangle 3"/>
          <p:cNvSpPr>
            <a:spLocks noChangeArrowheads="1"/>
          </p:cNvSpPr>
          <p:nvPr/>
        </p:nvSpPr>
        <p:spPr bwMode="auto">
          <a:xfrm>
            <a:off x="1571625" y="1323975"/>
            <a:ext cx="7010400" cy="461963"/>
          </a:xfrm>
          <a:prstGeom prst="rect">
            <a:avLst/>
          </a:prstGeom>
          <a:noFill/>
          <a:ln w="9525" algn="ctr">
            <a:noFill/>
            <a:miter lim="800000"/>
            <a:headEnd/>
            <a:tailEnd/>
          </a:ln>
        </p:spPr>
        <p:txBody>
          <a:bodyPr lIns="92075" tIns="46038" rIns="92075" bIns="46038">
            <a:spAutoFit/>
          </a:bodyPr>
          <a:lstStyle/>
          <a:p>
            <a:pPr algn="ctr" eaLnBrk="0" hangingPunct="0"/>
            <a:r>
              <a:rPr lang="ar-OM" sz="2400" b="1" dirty="0" smtClean="0">
                <a:solidFill>
                  <a:srgbClr val="CC3300"/>
                </a:solidFill>
              </a:rPr>
              <a:t>ابحث وانظر للأمام</a:t>
            </a:r>
            <a:endParaRPr lang="en-US" sz="2400" b="1" dirty="0">
              <a:solidFill>
                <a:srgbClr val="CC3300"/>
              </a:solidFill>
            </a:endParaRPr>
          </a:p>
        </p:txBody>
      </p:sp>
      <p:sp>
        <p:nvSpPr>
          <p:cNvPr id="10" name="Rectangle 2"/>
          <p:cNvSpPr txBox="1">
            <a:spLocks noChangeArrowheads="1"/>
          </p:cNvSpPr>
          <p:nvPr/>
        </p:nvSpPr>
        <p:spPr bwMode="auto">
          <a:xfrm>
            <a:off x="1500188" y="900113"/>
            <a:ext cx="7643812" cy="457200"/>
          </a:xfrm>
          <a:prstGeom prst="rect">
            <a:avLst/>
          </a:prstGeom>
          <a:solidFill>
            <a:schemeClr val="dk2">
              <a:tint val="40000"/>
              <a:satMod val="350000"/>
            </a:schemeClr>
          </a:solidFill>
          <a:ln w="9525" algn="ctr">
            <a:noFill/>
            <a:miter lim="800000"/>
            <a:headEnd/>
            <a:tailEnd/>
          </a:ln>
        </p:spPr>
        <p:style>
          <a:lnRef idx="0">
            <a:scrgbClr r="0" g="0" b="0"/>
          </a:lnRef>
          <a:fillRef idx="1002">
            <a:schemeClr val="dk2"/>
          </a:fillRef>
          <a:effectRef idx="0">
            <a:scrgbClr r="0" g="0" b="0"/>
          </a:effectRef>
          <a:fontRef idx="major"/>
        </p:style>
        <p:txBody>
          <a:bodyPr anchor="b">
            <a:spAutoFit/>
          </a:bodyPr>
          <a:lstStyle/>
          <a:p>
            <a:pPr marL="457200" indent="-457200" algn="ctr" rtl="1"/>
            <a:r>
              <a:rPr lang="ar-OM" sz="2400" b="1" dirty="0" smtClean="0">
                <a:solidFill>
                  <a:srgbClr val="002060"/>
                </a:solidFill>
              </a:rPr>
              <a:t>التخطيط والعمل (السلوك)</a:t>
            </a:r>
            <a:endParaRPr lang="en-US" sz="2400" b="1" dirty="0">
              <a:solidFill>
                <a:srgbClr val="002060"/>
              </a:solidFill>
            </a:endParaRPr>
          </a:p>
        </p:txBody>
      </p:sp>
      <p:sp>
        <p:nvSpPr>
          <p:cNvPr id="11" name="Rectangle 2"/>
          <p:cNvSpPr txBox="1">
            <a:spLocks noChangeArrowheads="1"/>
          </p:cNvSpPr>
          <p:nvPr/>
        </p:nvSpPr>
        <p:spPr>
          <a:xfrm>
            <a:off x="1258888" y="188913"/>
            <a:ext cx="7643812" cy="457200"/>
          </a:xfrm>
          <a:prstGeom prst="rect">
            <a:avLst/>
          </a:prstGeom>
          <a:noFill/>
        </p:spPr>
        <p:txBody>
          <a:bodyPr/>
          <a:lstStyle/>
          <a:p>
            <a:pPr algn="r">
              <a:defRPr/>
            </a:pPr>
            <a:r>
              <a:rPr lang="en-US" sz="2400" b="1" dirty="0" smtClean="0">
                <a:solidFill>
                  <a:schemeClr val="accent2"/>
                </a:solidFill>
              </a:rPr>
              <a:t>DIT </a:t>
            </a:r>
            <a:r>
              <a:rPr lang="ar-OM" sz="2400" b="1" dirty="0" smtClean="0">
                <a:solidFill>
                  <a:schemeClr val="accent2"/>
                </a:solidFill>
              </a:rPr>
              <a:t>الوحدة 2: سلوك السائق</a:t>
            </a:r>
            <a:endParaRPr lang="en-US" sz="2400" b="1" kern="0" dirty="0">
              <a:solidFill>
                <a:schemeClr val="accent2"/>
              </a:solidFill>
            </a:endParaRPr>
          </a:p>
        </p:txBody>
      </p:sp>
    </p:spTree>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ChangeArrowheads="1"/>
          </p:cNvSpPr>
          <p:nvPr/>
        </p:nvSpPr>
        <p:spPr bwMode="auto">
          <a:xfrm>
            <a:off x="1571625" y="1538288"/>
            <a:ext cx="7010400" cy="461962"/>
          </a:xfrm>
          <a:prstGeom prst="rect">
            <a:avLst/>
          </a:prstGeom>
          <a:noFill/>
          <a:ln w="9525" algn="ctr">
            <a:noFill/>
            <a:miter lim="800000"/>
            <a:headEnd/>
            <a:tailEnd/>
          </a:ln>
        </p:spPr>
        <p:txBody>
          <a:bodyPr lIns="92075" tIns="46038" rIns="92075" bIns="46038">
            <a:spAutoFit/>
          </a:bodyPr>
          <a:lstStyle/>
          <a:p>
            <a:pPr algn="ctr" eaLnBrk="0" hangingPunct="0"/>
            <a:r>
              <a:rPr lang="ar-OM" sz="2400" b="1" dirty="0" smtClean="0">
                <a:solidFill>
                  <a:srgbClr val="CC3300"/>
                </a:solidFill>
              </a:rPr>
              <a:t>ابحث وانظر للامام</a:t>
            </a:r>
            <a:endParaRPr lang="en-US" sz="2400" b="1" dirty="0">
              <a:solidFill>
                <a:srgbClr val="CC3300"/>
              </a:solidFill>
            </a:endParaRPr>
          </a:p>
        </p:txBody>
      </p:sp>
      <p:sp>
        <p:nvSpPr>
          <p:cNvPr id="43011" name="Rectangle 5"/>
          <p:cNvSpPr>
            <a:spLocks noGrp="1" noChangeArrowheads="1"/>
          </p:cNvSpPr>
          <p:nvPr>
            <p:ph type="body" sz="half" idx="1"/>
          </p:nvPr>
        </p:nvSpPr>
        <p:spPr>
          <a:xfrm>
            <a:off x="1292225" y="1970088"/>
            <a:ext cx="7851775" cy="400110"/>
          </a:xfrm>
        </p:spPr>
        <p:txBody>
          <a:bodyPr/>
          <a:lstStyle/>
          <a:p>
            <a:pPr algn="r">
              <a:buNone/>
            </a:pPr>
            <a:r>
              <a:rPr lang="ar-OM" sz="2000" b="1" dirty="0" smtClean="0">
                <a:solidFill>
                  <a:srgbClr val="002060"/>
                </a:solidFill>
              </a:rPr>
              <a:t>مسافة ردود الفعل عند المسح في 5 ثواني والمسح في 15 ثانية</a:t>
            </a:r>
            <a:endParaRPr lang="en-US" sz="2000" b="1" dirty="0" smtClean="0">
              <a:solidFill>
                <a:srgbClr val="002060"/>
              </a:solidFill>
            </a:endParaRPr>
          </a:p>
        </p:txBody>
      </p:sp>
      <p:pic>
        <p:nvPicPr>
          <p:cNvPr id="43012" name="Picture 6" descr="stopping"/>
          <p:cNvPicPr>
            <a:picLocks noGrp="1" noChangeAspect="1" noChangeArrowheads="1"/>
          </p:cNvPicPr>
          <p:nvPr>
            <p:ph sz="half" idx="2"/>
          </p:nvPr>
        </p:nvPicPr>
        <p:blipFill>
          <a:blip r:embed="rId3" cstate="print"/>
          <a:srcRect/>
          <a:stretch>
            <a:fillRect/>
          </a:stretch>
        </p:blipFill>
        <p:spPr>
          <a:xfrm>
            <a:off x="1655763" y="2900363"/>
            <a:ext cx="7273925" cy="3600450"/>
          </a:xfrm>
        </p:spPr>
      </p:pic>
      <p:sp>
        <p:nvSpPr>
          <p:cNvPr id="5" name="Rectangle 2"/>
          <p:cNvSpPr txBox="1">
            <a:spLocks noChangeArrowheads="1"/>
          </p:cNvSpPr>
          <p:nvPr/>
        </p:nvSpPr>
        <p:spPr bwMode="auto">
          <a:xfrm>
            <a:off x="1500188" y="971550"/>
            <a:ext cx="7643812" cy="457200"/>
          </a:xfrm>
          <a:prstGeom prst="rect">
            <a:avLst/>
          </a:prstGeom>
          <a:solidFill>
            <a:schemeClr val="dk2">
              <a:tint val="40000"/>
              <a:satMod val="350000"/>
            </a:schemeClr>
          </a:solidFill>
          <a:ln w="9525" algn="ctr">
            <a:noFill/>
            <a:miter lim="800000"/>
            <a:headEnd/>
            <a:tailEnd/>
          </a:ln>
        </p:spPr>
        <p:style>
          <a:lnRef idx="0">
            <a:scrgbClr r="0" g="0" b="0"/>
          </a:lnRef>
          <a:fillRef idx="1002">
            <a:schemeClr val="dk2"/>
          </a:fillRef>
          <a:effectRef idx="0">
            <a:scrgbClr r="0" g="0" b="0"/>
          </a:effectRef>
          <a:fontRef idx="major"/>
        </p:style>
        <p:txBody>
          <a:bodyPr anchor="b">
            <a:spAutoFit/>
          </a:bodyPr>
          <a:lstStyle/>
          <a:p>
            <a:pPr marL="457200" indent="-457200" algn="ctr" rtl="1"/>
            <a:r>
              <a:rPr lang="ar-OM" sz="2400" b="1" dirty="0" smtClean="0">
                <a:solidFill>
                  <a:srgbClr val="002060"/>
                </a:solidFill>
              </a:rPr>
              <a:t>التخطيط والعمل (السلوك)</a:t>
            </a:r>
            <a:endParaRPr lang="en-US" sz="2400" b="1" dirty="0">
              <a:solidFill>
                <a:srgbClr val="002060"/>
              </a:solidFill>
            </a:endParaRPr>
          </a:p>
        </p:txBody>
      </p:sp>
      <p:sp>
        <p:nvSpPr>
          <p:cNvPr id="43014" name="Rectangle 2"/>
          <p:cNvSpPr>
            <a:spLocks noGrp="1" noChangeArrowheads="1"/>
          </p:cNvSpPr>
          <p:nvPr>
            <p:ph type="title"/>
          </p:nvPr>
        </p:nvSpPr>
        <p:spPr>
          <a:xfrm>
            <a:off x="1258888" y="188913"/>
            <a:ext cx="7643812" cy="457200"/>
          </a:xfrm>
        </p:spPr>
        <p:txBody>
          <a:bodyPr/>
          <a:lstStyle/>
          <a:p>
            <a:pPr algn="r" rtl="1">
              <a:defRPr/>
            </a:pPr>
            <a:r>
              <a:rPr lang="en-US" b="1" dirty="0" smtClean="0"/>
              <a:t>DIT </a:t>
            </a:r>
            <a:r>
              <a:rPr lang="ar-OM" b="1" dirty="0" smtClean="0"/>
              <a:t>الوحدة 2: سلوك السائق</a:t>
            </a:r>
            <a:endParaRPr lang="en-US" b="1" dirty="0"/>
          </a:p>
        </p:txBody>
      </p:sp>
    </p:spTree>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Rectangle 3"/>
          <p:cNvSpPr>
            <a:spLocks noGrp="1" noChangeArrowheads="1"/>
          </p:cNvSpPr>
          <p:nvPr>
            <p:ph type="body" sz="half" idx="1"/>
          </p:nvPr>
        </p:nvSpPr>
        <p:spPr>
          <a:xfrm>
            <a:off x="1525588" y="1600200"/>
            <a:ext cx="6689725" cy="1015663"/>
          </a:xfrm>
        </p:spPr>
        <p:txBody>
          <a:bodyPr/>
          <a:lstStyle/>
          <a:p>
            <a:pPr algn="r" rtl="1"/>
            <a:r>
              <a:rPr lang="ar-OM" sz="2000" b="1" dirty="0" smtClean="0">
                <a:solidFill>
                  <a:srgbClr val="7030A0"/>
                </a:solidFill>
              </a:rPr>
              <a:t>تصرف في محيطك</a:t>
            </a:r>
            <a:endParaRPr lang="en-AU" sz="2000" b="1" dirty="0" smtClean="0">
              <a:solidFill>
                <a:srgbClr val="7030A0"/>
              </a:solidFill>
            </a:endParaRPr>
          </a:p>
          <a:p>
            <a:pPr algn="r" rtl="1"/>
            <a:r>
              <a:rPr lang="ar-OM" sz="2000" b="1" dirty="0" smtClean="0">
                <a:solidFill>
                  <a:srgbClr val="7030A0"/>
                </a:solidFill>
              </a:rPr>
              <a:t>ابدا لا تدع نظرتك تكون قديمة</a:t>
            </a:r>
            <a:endParaRPr lang="en-US" sz="2000" b="1" dirty="0" smtClean="0">
              <a:solidFill>
                <a:srgbClr val="7030A0"/>
              </a:solidFill>
            </a:endParaRPr>
          </a:p>
        </p:txBody>
      </p:sp>
      <p:pic>
        <p:nvPicPr>
          <p:cNvPr id="44035" name="Picture 4" descr="seeing"/>
          <p:cNvPicPr>
            <a:picLocks noGrp="1" noChangeAspect="1" noChangeArrowheads="1"/>
          </p:cNvPicPr>
          <p:nvPr>
            <p:ph sz="half" idx="2"/>
          </p:nvPr>
        </p:nvPicPr>
        <p:blipFill>
          <a:blip r:embed="rId3" cstate="print"/>
          <a:srcRect/>
          <a:stretch>
            <a:fillRect/>
          </a:stretch>
        </p:blipFill>
        <p:spPr>
          <a:xfrm>
            <a:off x="1763713" y="2693988"/>
            <a:ext cx="6529387" cy="3592512"/>
          </a:xfrm>
        </p:spPr>
      </p:pic>
      <p:sp>
        <p:nvSpPr>
          <p:cNvPr id="4" name="Rectangle 2"/>
          <p:cNvSpPr txBox="1">
            <a:spLocks noChangeArrowheads="1"/>
          </p:cNvSpPr>
          <p:nvPr/>
        </p:nvSpPr>
        <p:spPr bwMode="auto">
          <a:xfrm>
            <a:off x="1500188" y="971550"/>
            <a:ext cx="7643812" cy="457200"/>
          </a:xfrm>
          <a:prstGeom prst="rect">
            <a:avLst/>
          </a:prstGeom>
          <a:solidFill>
            <a:schemeClr val="dk2">
              <a:tint val="40000"/>
              <a:satMod val="350000"/>
            </a:schemeClr>
          </a:solidFill>
          <a:ln w="9525" algn="ctr">
            <a:noFill/>
            <a:miter lim="800000"/>
            <a:headEnd/>
            <a:tailEnd/>
          </a:ln>
        </p:spPr>
        <p:style>
          <a:lnRef idx="0">
            <a:scrgbClr r="0" g="0" b="0"/>
          </a:lnRef>
          <a:fillRef idx="1002">
            <a:schemeClr val="dk2"/>
          </a:fillRef>
          <a:effectRef idx="0">
            <a:scrgbClr r="0" g="0" b="0"/>
          </a:effectRef>
          <a:fontRef idx="major"/>
        </p:style>
        <p:txBody>
          <a:bodyPr anchor="b">
            <a:spAutoFit/>
          </a:bodyPr>
          <a:lstStyle/>
          <a:p>
            <a:pPr marL="457200" indent="-457200" algn="ctr" rtl="1"/>
            <a:r>
              <a:rPr lang="ar-OM" sz="2400" b="1" dirty="0" smtClean="0">
                <a:solidFill>
                  <a:srgbClr val="002060"/>
                </a:solidFill>
              </a:rPr>
              <a:t>التخطيط والعمل (السلوك)</a:t>
            </a:r>
            <a:endParaRPr lang="en-US" sz="2400" b="1" dirty="0">
              <a:solidFill>
                <a:srgbClr val="002060"/>
              </a:solidFill>
            </a:endParaRPr>
          </a:p>
        </p:txBody>
      </p:sp>
      <p:sp>
        <p:nvSpPr>
          <p:cNvPr id="44037" name="Rectangle 2"/>
          <p:cNvSpPr>
            <a:spLocks noGrp="1" noChangeArrowheads="1"/>
          </p:cNvSpPr>
          <p:nvPr>
            <p:ph type="title"/>
          </p:nvPr>
        </p:nvSpPr>
        <p:spPr>
          <a:xfrm>
            <a:off x="1258888" y="188913"/>
            <a:ext cx="7643812" cy="457200"/>
          </a:xfrm>
        </p:spPr>
        <p:txBody>
          <a:bodyPr/>
          <a:lstStyle/>
          <a:p>
            <a:pPr algn="r" rtl="1">
              <a:defRPr/>
            </a:pPr>
            <a:r>
              <a:rPr lang="en-US" b="1" dirty="0" smtClean="0"/>
              <a:t>DIT </a:t>
            </a:r>
            <a:r>
              <a:rPr lang="ar-OM" b="1" dirty="0" smtClean="0"/>
              <a:t>الوحدة 2: سلوك السائق</a:t>
            </a:r>
            <a:endParaRPr lang="en-US" b="1" dirty="0"/>
          </a:p>
        </p:txBody>
      </p:sp>
    </p:spTree>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ChangeArrowheads="1"/>
          </p:cNvSpPr>
          <p:nvPr/>
        </p:nvSpPr>
        <p:spPr bwMode="auto">
          <a:xfrm>
            <a:off x="3591862" y="1484313"/>
            <a:ext cx="4493281" cy="4187044"/>
          </a:xfrm>
          <a:prstGeom prst="rect">
            <a:avLst/>
          </a:prstGeom>
          <a:noFill/>
          <a:ln w="9525">
            <a:noFill/>
            <a:miter lim="800000"/>
            <a:headEnd/>
            <a:tailEnd/>
          </a:ln>
        </p:spPr>
        <p:txBody>
          <a:bodyPr wrap="none" lIns="184150" tIns="92075" rIns="184150" bIns="92075">
            <a:spAutoFit/>
          </a:bodyPr>
          <a:lstStyle/>
          <a:p>
            <a:pPr algn="r" defTabSz="3657600" rtl="1" eaLnBrk="0" hangingPunct="0">
              <a:tabLst>
                <a:tab pos="571500" algn="l"/>
              </a:tabLst>
            </a:pPr>
            <a:r>
              <a:rPr lang="ar-OM" sz="2000" dirty="0" smtClean="0"/>
              <a:t>تجنب التعرض للضرب من قبل سيارة وراء</a:t>
            </a:r>
            <a:br>
              <a:rPr lang="ar-OM" sz="2000" dirty="0" smtClean="0"/>
            </a:br>
            <a:r>
              <a:rPr lang="ar-OM" sz="2000" dirty="0" smtClean="0"/>
              <a:t/>
            </a:r>
            <a:br>
              <a:rPr lang="ar-OM" sz="2000" dirty="0" smtClean="0"/>
            </a:br>
            <a:r>
              <a:rPr lang="ar-OM" sz="2000" dirty="0" smtClean="0"/>
              <a:t>التحقق من المرايا بشكل مستمر، كل ثانية 5 إلى 8.</a:t>
            </a:r>
            <a:br>
              <a:rPr lang="ar-OM" sz="2000" dirty="0" smtClean="0"/>
            </a:br>
            <a:r>
              <a:rPr lang="ar-OM" sz="2000" dirty="0" smtClean="0"/>
              <a:t/>
            </a:r>
            <a:br>
              <a:rPr lang="ar-OM" sz="2000" dirty="0" smtClean="0"/>
            </a:br>
            <a:r>
              <a:rPr lang="ar-OM" sz="2000" dirty="0" smtClean="0"/>
              <a:t>المشاغبون أخفض السرعة للسماح لهم بالمرور.</a:t>
            </a:r>
            <a:br>
              <a:rPr lang="ar-OM" sz="2000" dirty="0" smtClean="0"/>
            </a:br>
            <a:r>
              <a:rPr lang="ar-OM" sz="2000" dirty="0" smtClean="0"/>
              <a:t/>
            </a:r>
            <a:br>
              <a:rPr lang="ar-OM" sz="2000" dirty="0" smtClean="0"/>
            </a:br>
            <a:r>
              <a:rPr lang="ar-OM" sz="2000" dirty="0" smtClean="0"/>
              <a:t>اعط الاشارات في وقت مبكر</a:t>
            </a:r>
          </a:p>
          <a:p>
            <a:pPr algn="r" defTabSz="3657600" rtl="1" eaLnBrk="0" hangingPunct="0">
              <a:tabLst>
                <a:tab pos="571500" algn="l"/>
              </a:tabLst>
            </a:pPr>
            <a:r>
              <a:rPr lang="ar-OM" sz="2000" dirty="0" smtClean="0"/>
              <a:t/>
            </a:r>
            <a:br>
              <a:rPr lang="ar-OM" sz="2000" dirty="0" smtClean="0"/>
            </a:br>
            <a:r>
              <a:rPr lang="ar-OM" sz="2000" dirty="0" smtClean="0"/>
              <a:t> ضاعف تركيزك في الظروف الخاصه مثل،</a:t>
            </a:r>
            <a:br>
              <a:rPr lang="ar-OM" sz="2000" dirty="0" smtClean="0"/>
            </a:br>
            <a:r>
              <a:rPr lang="ar-OM" sz="2000" dirty="0" smtClean="0"/>
              <a:t>(المطر، والضباب، ووهج الشمس... )</a:t>
            </a:r>
          </a:p>
          <a:p>
            <a:pPr algn="r" defTabSz="3657600" rtl="1" eaLnBrk="0" hangingPunct="0">
              <a:tabLst>
                <a:tab pos="571500" algn="l"/>
              </a:tabLst>
            </a:pPr>
            <a:endParaRPr lang="ar-OM" sz="2000" dirty="0" smtClean="0"/>
          </a:p>
          <a:p>
            <a:pPr algn="r" defTabSz="3657600" rtl="1" eaLnBrk="0" hangingPunct="0">
              <a:tabLst>
                <a:tab pos="571500" algn="l"/>
              </a:tabLst>
            </a:pPr>
            <a:r>
              <a:rPr lang="ar-OM" sz="2000" b="1" dirty="0" smtClean="0">
                <a:solidFill>
                  <a:srgbClr val="FF0000"/>
                </a:solidFill>
              </a:rPr>
              <a:t>السيارة التي وراءك قد لا تكون قادرة</a:t>
            </a:r>
          </a:p>
          <a:p>
            <a:pPr algn="r" defTabSz="3657600" rtl="1" eaLnBrk="0" hangingPunct="0">
              <a:tabLst>
                <a:tab pos="571500" algn="l"/>
              </a:tabLst>
            </a:pPr>
            <a:r>
              <a:rPr lang="ar-OM" sz="2000" b="1" dirty="0" smtClean="0">
                <a:solidFill>
                  <a:srgbClr val="FF0000"/>
                </a:solidFill>
              </a:rPr>
              <a:t>على التوقف معك</a:t>
            </a:r>
            <a:endParaRPr lang="en-US" sz="2000" b="1" dirty="0">
              <a:solidFill>
                <a:srgbClr val="FF0000"/>
              </a:solidFill>
            </a:endParaRPr>
          </a:p>
        </p:txBody>
      </p:sp>
      <p:pic>
        <p:nvPicPr>
          <p:cNvPr id="45059" name="Picture 13" descr="DCP_0037"/>
          <p:cNvPicPr>
            <a:picLocks noChangeAspect="1" noChangeArrowheads="1"/>
          </p:cNvPicPr>
          <p:nvPr/>
        </p:nvPicPr>
        <p:blipFill>
          <a:blip r:embed="rId3" cstate="print"/>
          <a:srcRect/>
          <a:stretch>
            <a:fillRect/>
          </a:stretch>
        </p:blipFill>
        <p:spPr bwMode="auto">
          <a:xfrm>
            <a:off x="1524000" y="3124200"/>
            <a:ext cx="2497137" cy="1873250"/>
          </a:xfrm>
          <a:prstGeom prst="rect">
            <a:avLst/>
          </a:prstGeom>
          <a:noFill/>
          <a:ln w="9525">
            <a:noFill/>
            <a:miter lim="800000"/>
            <a:headEnd/>
            <a:tailEnd/>
          </a:ln>
        </p:spPr>
      </p:pic>
      <p:sp>
        <p:nvSpPr>
          <p:cNvPr id="4" name="Rectangle 2"/>
          <p:cNvSpPr txBox="1">
            <a:spLocks noChangeArrowheads="1"/>
          </p:cNvSpPr>
          <p:nvPr/>
        </p:nvSpPr>
        <p:spPr bwMode="auto">
          <a:xfrm>
            <a:off x="1500188" y="900113"/>
            <a:ext cx="7643812" cy="457200"/>
          </a:xfrm>
          <a:prstGeom prst="rect">
            <a:avLst/>
          </a:prstGeom>
          <a:solidFill>
            <a:schemeClr val="dk2">
              <a:tint val="40000"/>
              <a:satMod val="350000"/>
            </a:schemeClr>
          </a:solidFill>
          <a:ln w="9525" algn="ctr">
            <a:noFill/>
            <a:miter lim="800000"/>
            <a:headEnd/>
            <a:tailEnd/>
          </a:ln>
        </p:spPr>
        <p:style>
          <a:lnRef idx="0">
            <a:scrgbClr r="0" g="0" b="0"/>
          </a:lnRef>
          <a:fillRef idx="1002">
            <a:schemeClr val="dk2"/>
          </a:fillRef>
          <a:effectRef idx="0">
            <a:scrgbClr r="0" g="0" b="0"/>
          </a:effectRef>
          <a:fontRef idx="major"/>
        </p:style>
        <p:txBody>
          <a:bodyPr anchor="b">
            <a:spAutoFit/>
          </a:bodyPr>
          <a:lstStyle/>
          <a:p>
            <a:pPr marL="457200" indent="-457200" algn="ctr" rtl="1"/>
            <a:r>
              <a:rPr lang="ar-OM" sz="2400" b="1" dirty="0" smtClean="0">
                <a:solidFill>
                  <a:srgbClr val="002060"/>
                </a:solidFill>
              </a:rPr>
              <a:t>التخطيط والعمل (السلوك)</a:t>
            </a:r>
            <a:endParaRPr lang="en-US" sz="2400" b="1" dirty="0">
              <a:solidFill>
                <a:srgbClr val="002060"/>
              </a:solidFill>
            </a:endParaRPr>
          </a:p>
        </p:txBody>
      </p:sp>
      <p:sp>
        <p:nvSpPr>
          <p:cNvPr id="5" name="Rectangle 2"/>
          <p:cNvSpPr txBox="1">
            <a:spLocks noChangeArrowheads="1"/>
          </p:cNvSpPr>
          <p:nvPr/>
        </p:nvSpPr>
        <p:spPr>
          <a:xfrm>
            <a:off x="1571625" y="188913"/>
            <a:ext cx="7331075" cy="457200"/>
          </a:xfrm>
          <a:prstGeom prst="rect">
            <a:avLst/>
          </a:prstGeom>
          <a:noFill/>
        </p:spPr>
        <p:txBody>
          <a:bodyPr/>
          <a:lstStyle/>
          <a:p>
            <a:pPr algn="r">
              <a:defRPr/>
            </a:pPr>
            <a:r>
              <a:rPr lang="en-US" sz="2400" b="1" dirty="0" smtClean="0">
                <a:solidFill>
                  <a:schemeClr val="accent2"/>
                </a:solidFill>
              </a:rPr>
              <a:t>DIT </a:t>
            </a:r>
            <a:r>
              <a:rPr lang="ar-OM" sz="2400" b="1" dirty="0" smtClean="0">
                <a:solidFill>
                  <a:schemeClr val="accent2"/>
                </a:solidFill>
              </a:rPr>
              <a:t>الوحدة 2: سلوك السائق</a:t>
            </a:r>
            <a:endParaRPr lang="en-US" sz="2400" b="1" kern="0" dirty="0">
              <a:solidFill>
                <a:schemeClr val="accent2"/>
              </a:solidFill>
            </a:endParaRPr>
          </a:p>
        </p:txBody>
      </p:sp>
    </p:spTree>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ChangeArrowheads="1"/>
          </p:cNvSpPr>
          <p:nvPr/>
        </p:nvSpPr>
        <p:spPr bwMode="auto">
          <a:xfrm>
            <a:off x="1438275" y="1571625"/>
            <a:ext cx="6791325" cy="641842"/>
          </a:xfrm>
          <a:prstGeom prst="rect">
            <a:avLst/>
          </a:prstGeom>
          <a:noFill/>
          <a:ln w="9525">
            <a:noFill/>
            <a:miter lim="800000"/>
            <a:headEnd/>
            <a:tailEnd/>
          </a:ln>
        </p:spPr>
        <p:txBody>
          <a:bodyPr wrap="square" lIns="82550" tIns="41275" rIns="82550" bIns="41275" anchor="ctr">
            <a:spAutoFit/>
          </a:bodyPr>
          <a:lstStyle/>
          <a:p>
            <a:pPr algn="r" defTabSz="739775" rtl="1" eaLnBrk="0" hangingPunct="0">
              <a:lnSpc>
                <a:spcPct val="75000"/>
              </a:lnSpc>
            </a:pPr>
            <a:r>
              <a:rPr lang="ar-OM" sz="2400" b="1" dirty="0" smtClean="0">
                <a:solidFill>
                  <a:srgbClr val="002060"/>
                </a:solidFill>
              </a:rPr>
              <a:t>خفض السرعه فوق التلال وحول منحنيات</a:t>
            </a:r>
            <a:br>
              <a:rPr lang="ar-OM" sz="2400" b="1" dirty="0" smtClean="0">
                <a:solidFill>
                  <a:srgbClr val="002060"/>
                </a:solidFill>
              </a:rPr>
            </a:br>
            <a:r>
              <a:rPr lang="ar-OM" sz="2400" b="1" dirty="0" smtClean="0">
                <a:solidFill>
                  <a:srgbClr val="002060"/>
                </a:solidFill>
              </a:rPr>
              <a:t>وفقا للرؤية.</a:t>
            </a:r>
            <a:endParaRPr lang="en-US" sz="2400" b="1" dirty="0">
              <a:solidFill>
                <a:srgbClr val="002060"/>
              </a:solidFill>
              <a:latin typeface="Arial Unicode MS" pitchFamily="34" charset="-128"/>
              <a:ea typeface="Arial Unicode MS" pitchFamily="34" charset="-128"/>
              <a:cs typeface="Arial Unicode MS" pitchFamily="34" charset="-128"/>
            </a:endParaRPr>
          </a:p>
        </p:txBody>
      </p:sp>
      <p:sp>
        <p:nvSpPr>
          <p:cNvPr id="334" name="Rectangle 2"/>
          <p:cNvSpPr txBox="1">
            <a:spLocks noChangeArrowheads="1"/>
          </p:cNvSpPr>
          <p:nvPr/>
        </p:nvSpPr>
        <p:spPr bwMode="auto">
          <a:xfrm>
            <a:off x="1500188" y="900113"/>
            <a:ext cx="7643812" cy="457200"/>
          </a:xfrm>
          <a:prstGeom prst="rect">
            <a:avLst/>
          </a:prstGeom>
          <a:solidFill>
            <a:schemeClr val="dk2">
              <a:tint val="40000"/>
              <a:satMod val="350000"/>
            </a:schemeClr>
          </a:solidFill>
          <a:ln w="9525" algn="ctr">
            <a:noFill/>
            <a:miter lim="800000"/>
            <a:headEnd/>
            <a:tailEnd/>
          </a:ln>
        </p:spPr>
        <p:style>
          <a:lnRef idx="0">
            <a:scrgbClr r="0" g="0" b="0"/>
          </a:lnRef>
          <a:fillRef idx="1002">
            <a:schemeClr val="dk2"/>
          </a:fillRef>
          <a:effectRef idx="0">
            <a:scrgbClr r="0" g="0" b="0"/>
          </a:effectRef>
          <a:fontRef idx="major"/>
        </p:style>
        <p:txBody>
          <a:bodyPr anchor="b">
            <a:spAutoFit/>
          </a:bodyPr>
          <a:lstStyle/>
          <a:p>
            <a:pPr marL="457200" indent="-457200" algn="ctr" rtl="1"/>
            <a:r>
              <a:rPr lang="ar-OM" sz="2400" b="1" dirty="0" smtClean="0">
                <a:solidFill>
                  <a:srgbClr val="002060"/>
                </a:solidFill>
              </a:rPr>
              <a:t>التخطيط والعمل (السلوك)</a:t>
            </a:r>
            <a:endParaRPr lang="en-US" sz="2400" b="1" dirty="0">
              <a:solidFill>
                <a:srgbClr val="002060"/>
              </a:solidFill>
            </a:endParaRPr>
          </a:p>
        </p:txBody>
      </p:sp>
      <p:sp>
        <p:nvSpPr>
          <p:cNvPr id="335" name="Rectangle 2"/>
          <p:cNvSpPr txBox="1">
            <a:spLocks noChangeArrowheads="1"/>
          </p:cNvSpPr>
          <p:nvPr/>
        </p:nvSpPr>
        <p:spPr>
          <a:xfrm>
            <a:off x="1571625" y="188913"/>
            <a:ext cx="7331075" cy="457200"/>
          </a:xfrm>
          <a:prstGeom prst="rect">
            <a:avLst/>
          </a:prstGeom>
          <a:noFill/>
        </p:spPr>
        <p:txBody>
          <a:bodyPr/>
          <a:lstStyle/>
          <a:p>
            <a:pPr algn="r">
              <a:defRPr/>
            </a:pPr>
            <a:r>
              <a:rPr lang="en-US" sz="2400" b="1" dirty="0" smtClean="0">
                <a:solidFill>
                  <a:schemeClr val="accent2"/>
                </a:solidFill>
              </a:rPr>
              <a:t>DIT </a:t>
            </a:r>
            <a:r>
              <a:rPr lang="ar-OM" sz="2400" b="1" dirty="0" smtClean="0">
                <a:solidFill>
                  <a:schemeClr val="accent2"/>
                </a:solidFill>
              </a:rPr>
              <a:t>الوحدة 2: سلوك السائق</a:t>
            </a:r>
            <a:endParaRPr lang="en-US" sz="2400" b="1" kern="0" dirty="0">
              <a:solidFill>
                <a:schemeClr val="accent2"/>
              </a:solidFill>
            </a:endParaRPr>
          </a:p>
        </p:txBody>
      </p:sp>
      <p:sp>
        <p:nvSpPr>
          <p:cNvPr id="43013" name="TextBox 336"/>
          <p:cNvSpPr txBox="1">
            <a:spLocks noChangeArrowheads="1"/>
          </p:cNvSpPr>
          <p:nvPr/>
        </p:nvSpPr>
        <p:spPr bwMode="auto">
          <a:xfrm>
            <a:off x="5715000" y="2500313"/>
            <a:ext cx="3429000" cy="2031325"/>
          </a:xfrm>
          <a:prstGeom prst="rect">
            <a:avLst/>
          </a:prstGeom>
          <a:noFill/>
          <a:ln w="9525">
            <a:noFill/>
            <a:miter lim="800000"/>
            <a:headEnd/>
            <a:tailEnd/>
          </a:ln>
        </p:spPr>
        <p:txBody>
          <a:bodyPr>
            <a:spAutoFit/>
          </a:bodyPr>
          <a:lstStyle/>
          <a:p>
            <a:pPr algn="r" rtl="1">
              <a:defRPr/>
            </a:pPr>
            <a:r>
              <a:rPr lang="ar-OM" b="1" dirty="0" smtClean="0">
                <a:solidFill>
                  <a:srgbClr val="FF0000"/>
                </a:solidFill>
              </a:rPr>
              <a:t>عندما تقترب من منحنى - اسأل نفسك؟</a:t>
            </a:r>
            <a:r>
              <a:rPr lang="ar-OM" dirty="0" smtClean="0"/>
              <a:t/>
            </a:r>
            <a:br>
              <a:rPr lang="ar-OM" dirty="0" smtClean="0"/>
            </a:br>
            <a:r>
              <a:rPr lang="ar-OM" dirty="0" smtClean="0"/>
              <a:t>• هل يمكن أن ترى الصورة كاملة؟</a:t>
            </a:r>
            <a:br>
              <a:rPr lang="ar-OM" dirty="0" smtClean="0"/>
            </a:br>
            <a:r>
              <a:rPr lang="ar-OM" dirty="0" smtClean="0"/>
              <a:t>• ما هي حدة المنعطف؟</a:t>
            </a:r>
            <a:br>
              <a:rPr lang="ar-OM" dirty="0" smtClean="0"/>
            </a:br>
            <a:r>
              <a:rPr lang="ar-OM" dirty="0" smtClean="0"/>
              <a:t>• هل أنا في المكان المناسب؟</a:t>
            </a:r>
            <a:br>
              <a:rPr lang="ar-OM" dirty="0" smtClean="0"/>
            </a:br>
            <a:r>
              <a:rPr lang="ar-OM" dirty="0" smtClean="0"/>
              <a:t>• هل سرعتي مناسبة؟</a:t>
            </a:r>
            <a:br>
              <a:rPr lang="ar-OM" dirty="0" smtClean="0"/>
            </a:br>
            <a:r>
              <a:rPr lang="ar-OM" dirty="0" smtClean="0"/>
              <a:t>• ماذا يمكن ان اصادف؟</a:t>
            </a:r>
            <a:br>
              <a:rPr lang="ar-OM" dirty="0" smtClean="0"/>
            </a:br>
            <a:r>
              <a:rPr lang="ar-OM" dirty="0" smtClean="0"/>
              <a:t>• هل استطيع التوقف في حال صادفت .....؟</a:t>
            </a:r>
            <a:endParaRPr lang="en-US" dirty="0">
              <a:solidFill>
                <a:schemeClr val="accent4">
                  <a:lumMod val="75000"/>
                  <a:lumOff val="25000"/>
                </a:schemeClr>
              </a:solidFill>
              <a:cs typeface="+mn-cs"/>
            </a:endParaRPr>
          </a:p>
        </p:txBody>
      </p:sp>
      <p:grpSp>
        <p:nvGrpSpPr>
          <p:cNvPr id="49158" name="Group 337"/>
          <p:cNvGrpSpPr>
            <a:grpSpLocks/>
          </p:cNvGrpSpPr>
          <p:nvPr/>
        </p:nvGrpSpPr>
        <p:grpSpPr bwMode="auto">
          <a:xfrm>
            <a:off x="1576388" y="2643188"/>
            <a:ext cx="3995737" cy="3729037"/>
            <a:chOff x="4821238" y="1447800"/>
            <a:chExt cx="4246562" cy="4495800"/>
          </a:xfrm>
        </p:grpSpPr>
        <p:pic>
          <p:nvPicPr>
            <p:cNvPr id="49159" name="Picture 4" descr="ROAD"/>
            <p:cNvPicPr>
              <a:picLocks noChangeAspect="1" noChangeArrowheads="1"/>
            </p:cNvPicPr>
            <p:nvPr/>
          </p:nvPicPr>
          <p:blipFill>
            <a:blip r:embed="rId3" cstate="print"/>
            <a:srcRect/>
            <a:stretch>
              <a:fillRect/>
            </a:stretch>
          </p:blipFill>
          <p:spPr bwMode="auto">
            <a:xfrm>
              <a:off x="4821238" y="1447800"/>
              <a:ext cx="4246562" cy="4495800"/>
            </a:xfrm>
            <a:prstGeom prst="rect">
              <a:avLst/>
            </a:prstGeom>
            <a:noFill/>
            <a:ln w="9525">
              <a:noFill/>
              <a:miter lim="800000"/>
              <a:headEnd/>
              <a:tailEnd/>
            </a:ln>
          </p:spPr>
        </p:pic>
        <p:grpSp>
          <p:nvGrpSpPr>
            <p:cNvPr id="49160" name="Group 5"/>
            <p:cNvGrpSpPr>
              <a:grpSpLocks/>
            </p:cNvGrpSpPr>
            <p:nvPr/>
          </p:nvGrpSpPr>
          <p:grpSpPr bwMode="auto">
            <a:xfrm>
              <a:off x="5049843" y="2600325"/>
              <a:ext cx="2971802" cy="2581275"/>
              <a:chOff x="2448" y="1830"/>
              <a:chExt cx="1872" cy="1626"/>
            </a:xfrm>
          </p:grpSpPr>
          <p:sp>
            <p:nvSpPr>
              <p:cNvPr id="49161" name="AutoShape 6"/>
              <p:cNvSpPr>
                <a:spLocks noChangeArrowheads="1"/>
              </p:cNvSpPr>
              <p:nvPr/>
            </p:nvSpPr>
            <p:spPr bwMode="auto">
              <a:xfrm rot="1796994">
                <a:off x="3383" y="1830"/>
                <a:ext cx="336" cy="384"/>
              </a:xfrm>
              <a:prstGeom prst="upArrow">
                <a:avLst>
                  <a:gd name="adj1" fmla="val 50000"/>
                  <a:gd name="adj2" fmla="val 28571"/>
                </a:avLst>
              </a:prstGeom>
              <a:solidFill>
                <a:schemeClr val="accent1"/>
              </a:solidFill>
              <a:ln w="9525">
                <a:solidFill>
                  <a:schemeClr val="tx1"/>
                </a:solidFill>
                <a:miter lim="800000"/>
                <a:headEnd/>
                <a:tailEnd/>
              </a:ln>
            </p:spPr>
            <p:txBody>
              <a:bodyPr wrap="none" anchor="ctr"/>
              <a:lstStyle/>
              <a:p>
                <a:endParaRPr lang="en-US"/>
              </a:p>
            </p:txBody>
          </p:sp>
          <p:sp>
            <p:nvSpPr>
              <p:cNvPr id="49162" name="AutoShape 7"/>
              <p:cNvSpPr>
                <a:spLocks noChangeArrowheads="1"/>
              </p:cNvSpPr>
              <p:nvPr/>
            </p:nvSpPr>
            <p:spPr bwMode="auto">
              <a:xfrm rot="9261129">
                <a:off x="3216" y="2832"/>
                <a:ext cx="336" cy="624"/>
              </a:xfrm>
              <a:prstGeom prst="upArrow">
                <a:avLst>
                  <a:gd name="adj1" fmla="val 50000"/>
                  <a:gd name="adj2" fmla="val 46429"/>
                </a:avLst>
              </a:prstGeom>
              <a:solidFill>
                <a:schemeClr val="accent1"/>
              </a:solidFill>
              <a:ln w="9525">
                <a:solidFill>
                  <a:schemeClr val="tx1"/>
                </a:solidFill>
                <a:miter lim="800000"/>
                <a:headEnd/>
                <a:tailEnd/>
              </a:ln>
            </p:spPr>
            <p:txBody>
              <a:bodyPr wrap="none" anchor="ctr"/>
              <a:lstStyle/>
              <a:p>
                <a:endParaRPr lang="en-US"/>
              </a:p>
            </p:txBody>
          </p:sp>
          <p:sp>
            <p:nvSpPr>
              <p:cNvPr id="49163" name="AutoShape 8"/>
              <p:cNvSpPr>
                <a:spLocks noChangeArrowheads="1"/>
              </p:cNvSpPr>
              <p:nvPr/>
            </p:nvSpPr>
            <p:spPr bwMode="auto">
              <a:xfrm>
                <a:off x="3504" y="2352"/>
                <a:ext cx="816" cy="288"/>
              </a:xfrm>
              <a:prstGeom prst="rightArrow">
                <a:avLst>
                  <a:gd name="adj1" fmla="val 50000"/>
                  <a:gd name="adj2" fmla="val 70833"/>
                </a:avLst>
              </a:prstGeom>
              <a:solidFill>
                <a:schemeClr val="accent1"/>
              </a:solidFill>
              <a:ln w="9525">
                <a:solidFill>
                  <a:schemeClr val="tx1"/>
                </a:solidFill>
                <a:miter lim="800000"/>
                <a:headEnd/>
                <a:tailEnd/>
              </a:ln>
            </p:spPr>
            <p:txBody>
              <a:bodyPr wrap="none" anchor="ctr"/>
              <a:lstStyle/>
              <a:p>
                <a:endParaRPr lang="en-US"/>
              </a:p>
            </p:txBody>
          </p:sp>
          <p:sp>
            <p:nvSpPr>
              <p:cNvPr id="49164" name="AutoShape 9"/>
              <p:cNvSpPr>
                <a:spLocks noChangeArrowheads="1"/>
              </p:cNvSpPr>
              <p:nvPr/>
            </p:nvSpPr>
            <p:spPr bwMode="auto">
              <a:xfrm rot="10800000">
                <a:off x="2448" y="2352"/>
                <a:ext cx="816" cy="288"/>
              </a:xfrm>
              <a:prstGeom prst="rightArrow">
                <a:avLst>
                  <a:gd name="adj1" fmla="val 50000"/>
                  <a:gd name="adj2" fmla="val 70833"/>
                </a:avLst>
              </a:prstGeom>
              <a:solidFill>
                <a:schemeClr val="accent1"/>
              </a:solidFill>
              <a:ln w="9525">
                <a:solidFill>
                  <a:schemeClr val="tx1"/>
                </a:solidFill>
                <a:miter lim="800000"/>
                <a:headEnd/>
                <a:tailEnd/>
              </a:ln>
            </p:spPr>
            <p:txBody>
              <a:bodyPr wrap="none" anchor="ctr"/>
              <a:lstStyle/>
              <a:p>
                <a:endParaRPr lang="en-US"/>
              </a:p>
            </p:txBody>
          </p:sp>
        </p:grpSp>
      </p:grpSp>
    </p:spTree>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ChangeArrowheads="1"/>
          </p:cNvSpPr>
          <p:nvPr/>
        </p:nvSpPr>
        <p:spPr bwMode="auto">
          <a:xfrm>
            <a:off x="1366838" y="1911350"/>
            <a:ext cx="7562850" cy="361125"/>
          </a:xfrm>
          <a:prstGeom prst="rect">
            <a:avLst/>
          </a:prstGeom>
          <a:noFill/>
          <a:ln w="9525">
            <a:noFill/>
            <a:miter lim="800000"/>
            <a:headEnd/>
            <a:tailEnd/>
          </a:ln>
        </p:spPr>
        <p:txBody>
          <a:bodyPr lIns="82550" tIns="41275" rIns="82550" bIns="41275" anchor="ctr">
            <a:spAutoFit/>
          </a:bodyPr>
          <a:lstStyle/>
          <a:p>
            <a:pPr algn="r" defTabSz="739775" rtl="1" eaLnBrk="0" hangingPunct="0">
              <a:lnSpc>
                <a:spcPct val="75000"/>
              </a:lnSpc>
            </a:pPr>
            <a:r>
              <a:rPr lang="ar-OM" sz="2400" b="1" dirty="0" smtClean="0">
                <a:ea typeface="Arial Unicode MS" pitchFamily="34" charset="-128"/>
              </a:rPr>
              <a:t>عندما تقترب من مفترق طريق خفف السرعة وفقا للرؤية</a:t>
            </a:r>
            <a:endParaRPr lang="en-US" sz="2400" b="1" dirty="0">
              <a:ea typeface="Arial Unicode MS" pitchFamily="34" charset="-128"/>
            </a:endParaRPr>
          </a:p>
        </p:txBody>
      </p:sp>
      <p:sp>
        <p:nvSpPr>
          <p:cNvPr id="334" name="Rectangle 2"/>
          <p:cNvSpPr txBox="1">
            <a:spLocks noChangeArrowheads="1"/>
          </p:cNvSpPr>
          <p:nvPr/>
        </p:nvSpPr>
        <p:spPr bwMode="auto">
          <a:xfrm>
            <a:off x="1500188" y="900113"/>
            <a:ext cx="7643812" cy="457200"/>
          </a:xfrm>
          <a:prstGeom prst="rect">
            <a:avLst/>
          </a:prstGeom>
          <a:solidFill>
            <a:schemeClr val="dk2">
              <a:tint val="40000"/>
              <a:satMod val="350000"/>
            </a:schemeClr>
          </a:solidFill>
          <a:ln w="9525" algn="ctr">
            <a:noFill/>
            <a:miter lim="800000"/>
            <a:headEnd/>
            <a:tailEnd/>
          </a:ln>
        </p:spPr>
        <p:style>
          <a:lnRef idx="0">
            <a:scrgbClr r="0" g="0" b="0"/>
          </a:lnRef>
          <a:fillRef idx="1002">
            <a:schemeClr val="dk2"/>
          </a:fillRef>
          <a:effectRef idx="0">
            <a:scrgbClr r="0" g="0" b="0"/>
          </a:effectRef>
          <a:fontRef idx="major"/>
        </p:style>
        <p:txBody>
          <a:bodyPr anchor="b">
            <a:spAutoFit/>
          </a:bodyPr>
          <a:lstStyle/>
          <a:p>
            <a:pPr marL="457200" indent="-457200" algn="ctr" rtl="1"/>
            <a:r>
              <a:rPr lang="ar-OM" sz="2400" b="1" dirty="0" smtClean="0">
                <a:solidFill>
                  <a:srgbClr val="002060"/>
                </a:solidFill>
              </a:rPr>
              <a:t>التخطيط والعمل (السلوك)</a:t>
            </a:r>
            <a:endParaRPr lang="en-US" sz="2400" b="1" dirty="0">
              <a:solidFill>
                <a:srgbClr val="002060"/>
              </a:solidFill>
            </a:endParaRPr>
          </a:p>
        </p:txBody>
      </p:sp>
      <p:sp>
        <p:nvSpPr>
          <p:cNvPr id="335" name="Rectangle 2"/>
          <p:cNvSpPr txBox="1">
            <a:spLocks noChangeArrowheads="1"/>
          </p:cNvSpPr>
          <p:nvPr/>
        </p:nvSpPr>
        <p:spPr>
          <a:xfrm>
            <a:off x="1571625" y="188913"/>
            <a:ext cx="7331075" cy="457200"/>
          </a:xfrm>
          <a:prstGeom prst="rect">
            <a:avLst/>
          </a:prstGeom>
          <a:noFill/>
        </p:spPr>
        <p:txBody>
          <a:bodyPr/>
          <a:lstStyle/>
          <a:p>
            <a:pPr algn="r">
              <a:defRPr/>
            </a:pPr>
            <a:r>
              <a:rPr lang="en-US" sz="2400" b="1" dirty="0" smtClean="0">
                <a:solidFill>
                  <a:schemeClr val="accent2"/>
                </a:solidFill>
              </a:rPr>
              <a:t>DIT </a:t>
            </a:r>
            <a:r>
              <a:rPr lang="ar-OM" sz="2400" b="1" dirty="0" smtClean="0">
                <a:solidFill>
                  <a:schemeClr val="accent2"/>
                </a:solidFill>
              </a:rPr>
              <a:t>الوحدة 2: سلوك السائق</a:t>
            </a:r>
            <a:endParaRPr lang="en-US" sz="2400" b="1" kern="0" dirty="0">
              <a:solidFill>
                <a:schemeClr val="accent2"/>
              </a:solidFill>
            </a:endParaRPr>
          </a:p>
        </p:txBody>
      </p:sp>
      <p:sp>
        <p:nvSpPr>
          <p:cNvPr id="50181" name="TextBox 336"/>
          <p:cNvSpPr txBox="1">
            <a:spLocks noChangeArrowheads="1"/>
          </p:cNvSpPr>
          <p:nvPr/>
        </p:nvSpPr>
        <p:spPr bwMode="auto">
          <a:xfrm>
            <a:off x="1500188" y="2857500"/>
            <a:ext cx="6786562" cy="2523768"/>
          </a:xfrm>
          <a:prstGeom prst="rect">
            <a:avLst/>
          </a:prstGeom>
          <a:noFill/>
          <a:ln w="9525">
            <a:noFill/>
            <a:miter lim="800000"/>
            <a:headEnd/>
            <a:tailEnd/>
          </a:ln>
        </p:spPr>
        <p:txBody>
          <a:bodyPr>
            <a:spAutoFit/>
          </a:bodyPr>
          <a:lstStyle/>
          <a:p>
            <a:pPr algn="r" rtl="1"/>
            <a:r>
              <a:rPr lang="ar-OM" sz="2400" b="1" dirty="0" smtClean="0">
                <a:solidFill>
                  <a:srgbClr val="FF0000"/>
                </a:solidFill>
              </a:rPr>
              <a:t>منطقة الرؤية عند مفترق طرق</a:t>
            </a:r>
            <a:br>
              <a:rPr lang="ar-OM" sz="2400" b="1" dirty="0" smtClean="0">
                <a:solidFill>
                  <a:srgbClr val="FF0000"/>
                </a:solidFill>
              </a:rPr>
            </a:br>
            <a:r>
              <a:rPr lang="ar-OM" sz="2400" b="1" dirty="0" smtClean="0">
                <a:solidFill>
                  <a:srgbClr val="FF0000"/>
                </a:solidFill>
              </a:rPr>
              <a:t>ماذا يمكنك ان ترى من خلال موقعك</a:t>
            </a:r>
            <a:r>
              <a:rPr lang="ar-OM" dirty="0" smtClean="0"/>
              <a:t/>
            </a:r>
            <a:br>
              <a:rPr lang="ar-OM" dirty="0" smtClean="0"/>
            </a:br>
            <a:r>
              <a:rPr lang="ar-OM" dirty="0" smtClean="0"/>
              <a:t/>
            </a:r>
            <a:br>
              <a:rPr lang="ar-OM" dirty="0" smtClean="0"/>
            </a:br>
            <a:r>
              <a:rPr lang="ar-OM" sz="2000" b="1" dirty="0" smtClean="0">
                <a:solidFill>
                  <a:srgbClr val="002060"/>
                </a:solidFill>
              </a:rPr>
              <a:t>عندما تقترب من مفترق الطرق - اسأل نفسك؟</a:t>
            </a:r>
            <a:r>
              <a:rPr lang="ar-OM" dirty="0" smtClean="0"/>
              <a:t/>
            </a:r>
            <a:br>
              <a:rPr lang="ar-OM" dirty="0" smtClean="0"/>
            </a:br>
            <a:r>
              <a:rPr lang="ar-OM" dirty="0" smtClean="0"/>
              <a:t>• هل رأيت جميع جوانب التقاطع؟</a:t>
            </a:r>
            <a:br>
              <a:rPr lang="ar-OM" dirty="0" smtClean="0"/>
            </a:br>
            <a:r>
              <a:rPr lang="ar-OM" dirty="0" smtClean="0"/>
              <a:t>• هل يمكن للسائقين الاخرين ان يروك؟</a:t>
            </a:r>
            <a:br>
              <a:rPr lang="ar-OM" dirty="0" smtClean="0"/>
            </a:br>
            <a:r>
              <a:rPr lang="ar-OM" dirty="0" smtClean="0"/>
              <a:t>• هل انت متاكد من انهم رؤوك؟</a:t>
            </a:r>
            <a:br>
              <a:rPr lang="ar-OM" dirty="0" smtClean="0"/>
            </a:br>
            <a:r>
              <a:rPr lang="ar-OM" dirty="0" smtClean="0"/>
              <a:t>• هل لديك مسافة كافيه للتصرف في حال لم يروك؟</a:t>
            </a:r>
            <a:endParaRPr lang="en-US" dirty="0"/>
          </a:p>
        </p:txBody>
      </p:sp>
    </p:spTree>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25" y="685800"/>
            <a:ext cx="7067550" cy="457200"/>
          </a:xfrm>
        </p:spPr>
        <p:txBody>
          <a:bodyPr/>
          <a:lstStyle/>
          <a:p>
            <a:pPr>
              <a:defRPr/>
            </a:pPr>
            <a:r>
              <a:rPr lang="en-US" u="sng" dirty="0" smtClean="0">
                <a:solidFill>
                  <a:schemeClr val="accent4">
                    <a:lumMod val="50000"/>
                    <a:lumOff val="50000"/>
                  </a:schemeClr>
                </a:solidFill>
              </a:rPr>
              <a:t>Always prepare for the unexpected</a:t>
            </a:r>
            <a:endParaRPr lang="en-US" u="sng" dirty="0">
              <a:solidFill>
                <a:schemeClr val="accent4">
                  <a:lumMod val="50000"/>
                  <a:lumOff val="50000"/>
                </a:schemeClr>
              </a:solidFill>
            </a:endParaRPr>
          </a:p>
        </p:txBody>
      </p:sp>
      <p:sp>
        <p:nvSpPr>
          <p:cNvPr id="5" name="Rectangle 2"/>
          <p:cNvSpPr txBox="1">
            <a:spLocks noChangeArrowheads="1"/>
          </p:cNvSpPr>
          <p:nvPr/>
        </p:nvSpPr>
        <p:spPr bwMode="auto">
          <a:xfrm>
            <a:off x="1258888" y="188913"/>
            <a:ext cx="7643812" cy="457200"/>
          </a:xfrm>
          <a:prstGeom prst="rect">
            <a:avLst/>
          </a:prstGeom>
          <a:noFill/>
          <a:ln w="9525" algn="ctr">
            <a:noFill/>
            <a:miter lim="800000"/>
            <a:headEnd/>
            <a:tailEnd/>
          </a:ln>
        </p:spPr>
        <p:txBody>
          <a:bodyPr anchor="b">
            <a:spAutoFit/>
          </a:bodyPr>
          <a:lstStyle/>
          <a:p>
            <a:pPr algn="r">
              <a:defRPr/>
            </a:pPr>
            <a:r>
              <a:rPr lang="en-US" sz="2400" b="1" dirty="0" smtClean="0">
                <a:solidFill>
                  <a:schemeClr val="accent2"/>
                </a:solidFill>
              </a:rPr>
              <a:t>DIT </a:t>
            </a:r>
            <a:r>
              <a:rPr lang="ar-OM" sz="2400" b="1" dirty="0" smtClean="0">
                <a:solidFill>
                  <a:schemeClr val="accent2"/>
                </a:solidFill>
              </a:rPr>
              <a:t>الوحدة 2: سلوك السائق</a:t>
            </a:r>
            <a:endParaRPr lang="en-US" sz="2400" b="1" kern="0" dirty="0">
              <a:solidFill>
                <a:schemeClr val="accent2"/>
              </a:solidFill>
            </a:endParaRPr>
          </a:p>
        </p:txBody>
      </p:sp>
      <p:pic>
        <p:nvPicPr>
          <p:cNvPr id="8" name="Expect the unexpected.avi">
            <a:hlinkClick r:id="" action="ppaction://media"/>
          </p:cNvPr>
          <p:cNvPicPr>
            <a:picLocks noRot="1" noChangeAspect="1"/>
          </p:cNvPicPr>
          <p:nvPr>
            <a:videoFile r:link="rId1"/>
          </p:nvPr>
        </p:nvPicPr>
        <p:blipFill>
          <a:blip r:embed="rId4" cstate="print"/>
          <a:srcRect/>
          <a:stretch>
            <a:fillRect/>
          </a:stretch>
        </p:blipFill>
        <p:spPr bwMode="auto">
          <a:xfrm>
            <a:off x="1714500" y="1447800"/>
            <a:ext cx="6858000" cy="45720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a:xfrm>
            <a:off x="1655763" y="1676400"/>
            <a:ext cx="7488237" cy="4555093"/>
          </a:xfrm>
        </p:spPr>
        <p:txBody>
          <a:bodyPr/>
          <a:lstStyle/>
          <a:p>
            <a:pPr algn="r" rtl="1">
              <a:lnSpc>
                <a:spcPct val="150000"/>
              </a:lnSpc>
              <a:spcBef>
                <a:spcPts val="1600"/>
              </a:spcBef>
              <a:buClr>
                <a:schemeClr val="tx1"/>
              </a:buClr>
              <a:buFont typeface="Wingdings" pitchFamily="2" charset="2"/>
              <a:buChar char="Ø"/>
            </a:pPr>
            <a:r>
              <a:rPr lang="ar-OM" sz="2000" dirty="0" smtClean="0"/>
              <a:t>يلبس حزام الأمان في كل الاوقات</a:t>
            </a:r>
          </a:p>
          <a:p>
            <a:pPr algn="r" rtl="1">
              <a:lnSpc>
                <a:spcPct val="150000"/>
              </a:lnSpc>
              <a:spcBef>
                <a:spcPts val="1600"/>
              </a:spcBef>
              <a:buClr>
                <a:schemeClr val="tx1"/>
              </a:buClr>
              <a:buFont typeface="Wingdings" pitchFamily="2" charset="2"/>
              <a:buChar char="Ø"/>
            </a:pPr>
            <a:r>
              <a:rPr lang="ar-OM" sz="2000" dirty="0" smtClean="0"/>
              <a:t>يبقى ضمن السرعة القانونية</a:t>
            </a:r>
          </a:p>
          <a:p>
            <a:pPr algn="r" rtl="1">
              <a:lnSpc>
                <a:spcPct val="150000"/>
              </a:lnSpc>
              <a:spcBef>
                <a:spcPts val="1600"/>
              </a:spcBef>
              <a:buClr>
                <a:schemeClr val="tx1"/>
              </a:buClr>
              <a:buFont typeface="Wingdings" pitchFamily="2" charset="2"/>
              <a:buChar char="Ø"/>
            </a:pPr>
            <a:r>
              <a:rPr lang="ar-OM" sz="2000" dirty="0" smtClean="0"/>
              <a:t>يتبع قواعد الطريق واللوائح</a:t>
            </a:r>
          </a:p>
          <a:p>
            <a:pPr algn="r" rtl="1">
              <a:lnSpc>
                <a:spcPct val="150000"/>
              </a:lnSpc>
              <a:spcBef>
                <a:spcPts val="1600"/>
              </a:spcBef>
              <a:buClr>
                <a:schemeClr val="tx1"/>
              </a:buClr>
              <a:buFont typeface="Wingdings" pitchFamily="2" charset="2"/>
              <a:buChar char="Ø"/>
            </a:pPr>
            <a:r>
              <a:rPr lang="ar-OM" sz="2000" dirty="0" smtClean="0"/>
              <a:t>يشير نيته في وقت مبكر</a:t>
            </a:r>
          </a:p>
          <a:p>
            <a:pPr algn="r" rtl="1">
              <a:lnSpc>
                <a:spcPct val="150000"/>
              </a:lnSpc>
              <a:spcBef>
                <a:spcPts val="1600"/>
              </a:spcBef>
              <a:buClr>
                <a:schemeClr val="tx1"/>
              </a:buClr>
              <a:buFont typeface="Wingdings" pitchFamily="2" charset="2"/>
              <a:buChar char="Ø"/>
            </a:pPr>
            <a:r>
              <a:rPr lang="ar-OM" sz="2000" dirty="0" smtClean="0"/>
              <a:t>يقرأ التغييرات في أوضاع الطرق ويتفاعل وفقا لذلك</a:t>
            </a:r>
          </a:p>
          <a:p>
            <a:pPr algn="r" rtl="1">
              <a:lnSpc>
                <a:spcPct val="150000"/>
              </a:lnSpc>
              <a:spcBef>
                <a:spcPts val="1600"/>
              </a:spcBef>
              <a:buClr>
                <a:schemeClr val="tx1"/>
              </a:buClr>
              <a:buFont typeface="Wingdings" pitchFamily="2" charset="2"/>
              <a:buChar char="Ø"/>
            </a:pPr>
            <a:r>
              <a:rPr lang="ar-OM" sz="2000" dirty="0" smtClean="0"/>
              <a:t>يقود مركبته بثقة</a:t>
            </a:r>
          </a:p>
          <a:p>
            <a:pPr algn="r" rtl="1">
              <a:lnSpc>
                <a:spcPct val="150000"/>
              </a:lnSpc>
              <a:spcBef>
                <a:spcPts val="1600"/>
              </a:spcBef>
              <a:buClr>
                <a:schemeClr val="tx1"/>
              </a:buClr>
              <a:buFont typeface="Wingdings" pitchFamily="2" charset="2"/>
              <a:buChar char="Ø"/>
            </a:pPr>
            <a:r>
              <a:rPr lang="ar-OM" sz="2000" dirty="0" smtClean="0"/>
              <a:t>يسيطر على مركبتة على نحو فعال</a:t>
            </a:r>
            <a:endParaRPr lang="en-US" sz="2000" b="1" dirty="0" smtClean="0"/>
          </a:p>
        </p:txBody>
      </p:sp>
      <p:sp>
        <p:nvSpPr>
          <p:cNvPr id="52227" name="Rectangle 3"/>
          <p:cNvSpPr>
            <a:spLocks noGrp="1" noChangeArrowheads="1"/>
          </p:cNvSpPr>
          <p:nvPr>
            <p:ph type="title"/>
          </p:nvPr>
        </p:nvSpPr>
        <p:spPr>
          <a:xfrm>
            <a:off x="1447800" y="1066800"/>
            <a:ext cx="7412038" cy="461962"/>
          </a:xfrm>
        </p:spPr>
        <p:txBody>
          <a:bodyPr/>
          <a:lstStyle/>
          <a:p>
            <a:pPr algn="r" rtl="1"/>
            <a:r>
              <a:rPr lang="ar-OM" b="1" dirty="0" smtClean="0">
                <a:solidFill>
                  <a:srgbClr val="CC3300"/>
                </a:solidFill>
              </a:rPr>
              <a:t>سلوك السائق</a:t>
            </a:r>
            <a:endParaRPr lang="en-US" b="1" dirty="0" smtClean="0">
              <a:solidFill>
                <a:srgbClr val="CC3300"/>
              </a:solidFill>
            </a:endParaRPr>
          </a:p>
        </p:txBody>
      </p:sp>
      <p:sp>
        <p:nvSpPr>
          <p:cNvPr id="4" name="Rectangle 2"/>
          <p:cNvSpPr txBox="1">
            <a:spLocks noChangeArrowheads="1"/>
          </p:cNvSpPr>
          <p:nvPr/>
        </p:nvSpPr>
        <p:spPr bwMode="auto">
          <a:xfrm>
            <a:off x="1500188" y="188913"/>
            <a:ext cx="7643812" cy="457200"/>
          </a:xfrm>
          <a:prstGeom prst="rect">
            <a:avLst/>
          </a:prstGeom>
          <a:noFill/>
          <a:ln w="9525" algn="ctr">
            <a:noFill/>
            <a:miter lim="800000"/>
            <a:headEnd/>
            <a:tailEnd/>
          </a:ln>
        </p:spPr>
        <p:txBody>
          <a:bodyPr anchor="b">
            <a:spAutoFit/>
          </a:bodyPr>
          <a:lstStyle/>
          <a:p>
            <a:pPr algn="r">
              <a:defRPr/>
            </a:pPr>
            <a:r>
              <a:rPr lang="en-US" sz="2400" b="1" dirty="0" smtClean="0">
                <a:solidFill>
                  <a:schemeClr val="accent2"/>
                </a:solidFill>
              </a:rPr>
              <a:t>DIT </a:t>
            </a:r>
            <a:r>
              <a:rPr lang="ar-OM" sz="2400" b="1" dirty="0" smtClean="0">
                <a:solidFill>
                  <a:schemeClr val="accent2"/>
                </a:solidFill>
              </a:rPr>
              <a:t>الوحدة 2: سلوك السائق</a:t>
            </a:r>
            <a:endParaRPr lang="en-US" sz="2400" b="1" kern="0" dirty="0">
              <a:solidFill>
                <a:schemeClr val="accent2"/>
              </a:solidFill>
            </a:endParaRPr>
          </a:p>
        </p:txBody>
      </p:sp>
      <p:sp>
        <p:nvSpPr>
          <p:cNvPr id="5" name="Rectangle 2"/>
          <p:cNvSpPr txBox="1">
            <a:spLocks noChangeArrowheads="1"/>
          </p:cNvSpPr>
          <p:nvPr/>
        </p:nvSpPr>
        <p:spPr bwMode="auto">
          <a:xfrm>
            <a:off x="1500188" y="685800"/>
            <a:ext cx="7643812" cy="457200"/>
          </a:xfrm>
          <a:prstGeom prst="rect">
            <a:avLst/>
          </a:prstGeom>
          <a:solidFill>
            <a:schemeClr val="dk2">
              <a:tint val="40000"/>
              <a:satMod val="350000"/>
            </a:schemeClr>
          </a:solidFill>
          <a:ln w="9525" algn="ctr">
            <a:noFill/>
            <a:miter lim="800000"/>
            <a:headEnd/>
            <a:tailEnd/>
          </a:ln>
        </p:spPr>
        <p:style>
          <a:lnRef idx="0">
            <a:scrgbClr r="0" g="0" b="0"/>
          </a:lnRef>
          <a:fillRef idx="1002">
            <a:schemeClr val="dk2"/>
          </a:fillRef>
          <a:effectRef idx="0">
            <a:scrgbClr r="0" g="0" b="0"/>
          </a:effectRef>
          <a:fontRef idx="major"/>
        </p:style>
        <p:txBody>
          <a:bodyPr anchor="b">
            <a:spAutoFit/>
          </a:bodyPr>
          <a:lstStyle/>
          <a:p>
            <a:pPr marL="457200" indent="-457200" algn="ctr" rtl="1"/>
            <a:r>
              <a:rPr lang="ar-OM" sz="2400" b="1" dirty="0" smtClean="0">
                <a:solidFill>
                  <a:srgbClr val="002060"/>
                </a:solidFill>
              </a:rPr>
              <a:t>التخطيط والعمل (السلوك)</a:t>
            </a:r>
            <a:endParaRPr lang="en-US" sz="2400" b="1" dirty="0">
              <a:solidFill>
                <a:srgbClr val="002060"/>
              </a:solidFill>
            </a:endParaRPr>
          </a:p>
        </p:txBody>
      </p:sp>
    </p:spTree>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4"/>
          <p:cNvSpPr>
            <a:spLocks noGrp="1"/>
          </p:cNvSpPr>
          <p:nvPr>
            <p:ph type="title"/>
          </p:nvPr>
        </p:nvSpPr>
        <p:spPr>
          <a:xfrm>
            <a:off x="1524000" y="1219200"/>
            <a:ext cx="7210425" cy="461665"/>
          </a:xfrm>
        </p:spPr>
        <p:txBody>
          <a:bodyPr/>
          <a:lstStyle/>
          <a:p>
            <a:pPr algn="r" rtl="1"/>
            <a:r>
              <a:rPr lang="ar-OM" b="1" dirty="0" smtClean="0"/>
              <a:t>مناقشة مفتوحة لمدة 5 دقائق</a:t>
            </a:r>
            <a:endParaRPr lang="en-US" sz="1800" dirty="0" smtClean="0"/>
          </a:p>
        </p:txBody>
      </p:sp>
      <p:sp>
        <p:nvSpPr>
          <p:cNvPr id="6" name="TextBox 5"/>
          <p:cNvSpPr txBox="1"/>
          <p:nvPr/>
        </p:nvSpPr>
        <p:spPr>
          <a:xfrm>
            <a:off x="1857375" y="1785938"/>
            <a:ext cx="6858000" cy="2101344"/>
          </a:xfrm>
          <a:prstGeom prst="rect">
            <a:avLst/>
          </a:prstGeom>
          <a:noFill/>
        </p:spPr>
        <p:txBody>
          <a:bodyPr>
            <a:spAutoFit/>
          </a:bodyPr>
          <a:lstStyle/>
          <a:p>
            <a:pPr marL="342900" indent="-342900" algn="r" rtl="1">
              <a:lnSpc>
                <a:spcPct val="300000"/>
              </a:lnSpc>
              <a:defRPr/>
            </a:pPr>
            <a:r>
              <a:rPr lang="ar-OM" sz="2400" b="1" dirty="0" smtClean="0">
                <a:cs typeface="+mn-cs"/>
              </a:rPr>
              <a:t>ماذا تعلمت من هذه الوحدة؟</a:t>
            </a:r>
          </a:p>
          <a:p>
            <a:pPr marL="342900" indent="-342900" algn="r" rtl="1">
              <a:lnSpc>
                <a:spcPct val="300000"/>
              </a:lnSpc>
              <a:defRPr/>
            </a:pPr>
            <a:r>
              <a:rPr lang="ar-OM" sz="2400" b="1" dirty="0" smtClean="0">
                <a:cs typeface="+mn-cs"/>
              </a:rPr>
              <a:t>هل لديك اي تجارب تود مشاركتنا بها؟</a:t>
            </a:r>
            <a:endParaRPr lang="en-US" sz="2400" b="1" dirty="0">
              <a:cs typeface="+mn-cs"/>
            </a:endParaRPr>
          </a:p>
        </p:txBody>
      </p:sp>
      <p:sp>
        <p:nvSpPr>
          <p:cNvPr id="7" name="Rectangle 2"/>
          <p:cNvSpPr txBox="1">
            <a:spLocks noChangeArrowheads="1"/>
          </p:cNvSpPr>
          <p:nvPr/>
        </p:nvSpPr>
        <p:spPr bwMode="auto">
          <a:xfrm>
            <a:off x="1500188" y="188913"/>
            <a:ext cx="7643812" cy="457200"/>
          </a:xfrm>
          <a:prstGeom prst="rect">
            <a:avLst/>
          </a:prstGeom>
          <a:noFill/>
          <a:ln w="9525" algn="ctr">
            <a:noFill/>
            <a:miter lim="800000"/>
            <a:headEnd/>
            <a:tailEnd/>
          </a:ln>
        </p:spPr>
        <p:txBody>
          <a:bodyPr anchor="b">
            <a:spAutoFit/>
          </a:bodyPr>
          <a:lstStyle/>
          <a:p>
            <a:pPr algn="r">
              <a:defRPr/>
            </a:pPr>
            <a:r>
              <a:rPr lang="en-US" sz="2400" b="1" dirty="0" smtClean="0">
                <a:solidFill>
                  <a:schemeClr val="accent2"/>
                </a:solidFill>
              </a:rPr>
              <a:t>DIT </a:t>
            </a:r>
            <a:r>
              <a:rPr lang="ar-OM" sz="2400" b="1" dirty="0" smtClean="0">
                <a:solidFill>
                  <a:schemeClr val="accent2"/>
                </a:solidFill>
              </a:rPr>
              <a:t>الوحدة 2: سلوك السائق</a:t>
            </a:r>
            <a:endParaRPr lang="en-US" sz="2400" b="1" kern="0" dirty="0">
              <a:solidFill>
                <a:schemeClr val="accent2"/>
              </a:solidFill>
            </a:endParaRPr>
          </a:p>
        </p:txBody>
      </p:sp>
      <p:sp>
        <p:nvSpPr>
          <p:cNvPr id="5" name="Rectangle 2"/>
          <p:cNvSpPr txBox="1">
            <a:spLocks noChangeArrowheads="1"/>
          </p:cNvSpPr>
          <p:nvPr/>
        </p:nvSpPr>
        <p:spPr bwMode="auto">
          <a:xfrm>
            <a:off x="1500188" y="685800"/>
            <a:ext cx="7643812" cy="457200"/>
          </a:xfrm>
          <a:prstGeom prst="rect">
            <a:avLst/>
          </a:prstGeom>
          <a:solidFill>
            <a:schemeClr val="dk2">
              <a:tint val="40000"/>
              <a:satMod val="350000"/>
            </a:schemeClr>
          </a:solidFill>
          <a:ln w="9525" algn="ctr">
            <a:noFill/>
            <a:miter lim="800000"/>
            <a:headEnd/>
            <a:tailEnd/>
          </a:ln>
        </p:spPr>
        <p:style>
          <a:lnRef idx="0">
            <a:scrgbClr r="0" g="0" b="0"/>
          </a:lnRef>
          <a:fillRef idx="1002">
            <a:schemeClr val="dk2"/>
          </a:fillRef>
          <a:effectRef idx="0">
            <a:scrgbClr r="0" g="0" b="0"/>
          </a:effectRef>
          <a:fontRef idx="major"/>
        </p:style>
        <p:txBody>
          <a:bodyPr anchor="b">
            <a:spAutoFit/>
          </a:bodyPr>
          <a:lstStyle/>
          <a:p>
            <a:pPr marL="457200" indent="-457200" algn="ctr" rtl="1"/>
            <a:r>
              <a:rPr lang="ar-OM" sz="2400" b="1" dirty="0" smtClean="0">
                <a:solidFill>
                  <a:srgbClr val="002060"/>
                </a:solidFill>
              </a:rPr>
              <a:t>التخطيط والعمل (السلوك)</a:t>
            </a:r>
            <a:endParaRPr lang="en-US" sz="2400" b="1" dirty="0">
              <a:solidFill>
                <a:srgbClr val="002060"/>
              </a:solidFill>
            </a:endParaRPr>
          </a:p>
        </p:txBody>
      </p:sp>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500188" y="900113"/>
            <a:ext cx="7643812" cy="457200"/>
          </a:xfrm>
          <a:prstGeom prst="rect">
            <a:avLst/>
          </a:prstGeom>
          <a:solidFill>
            <a:schemeClr val="dk2">
              <a:tint val="40000"/>
              <a:satMod val="350000"/>
            </a:schemeClr>
          </a:solidFill>
          <a:ln w="9525" algn="ctr">
            <a:noFill/>
            <a:miter lim="800000"/>
            <a:headEnd/>
            <a:tailEnd/>
          </a:ln>
        </p:spPr>
        <p:style>
          <a:lnRef idx="0">
            <a:scrgbClr r="0" g="0" b="0"/>
          </a:lnRef>
          <a:fillRef idx="1002">
            <a:schemeClr val="dk2"/>
          </a:fillRef>
          <a:effectRef idx="0">
            <a:scrgbClr r="0" g="0" b="0"/>
          </a:effectRef>
          <a:fontRef idx="major"/>
        </p:style>
        <p:txBody>
          <a:bodyPr anchor="b">
            <a:spAutoFit/>
          </a:bodyPr>
          <a:lstStyle/>
          <a:p>
            <a:pPr algn="ctr">
              <a:defRPr/>
            </a:pPr>
            <a:r>
              <a:rPr lang="ar-OM" sz="2400" b="1" kern="0" dirty="0" smtClean="0">
                <a:solidFill>
                  <a:schemeClr val="accent2"/>
                </a:solidFill>
              </a:rPr>
              <a:t>الملاحظات</a:t>
            </a:r>
            <a:endParaRPr lang="en-US" sz="2400" b="1" kern="0" dirty="0">
              <a:solidFill>
                <a:schemeClr val="accent2"/>
              </a:solidFill>
            </a:endParaRPr>
          </a:p>
        </p:txBody>
      </p:sp>
      <p:sp>
        <p:nvSpPr>
          <p:cNvPr id="21508" name="TextBox 4"/>
          <p:cNvSpPr txBox="1">
            <a:spLocks noChangeArrowheads="1"/>
          </p:cNvSpPr>
          <p:nvPr/>
        </p:nvSpPr>
        <p:spPr bwMode="auto">
          <a:xfrm>
            <a:off x="1643063" y="1428750"/>
            <a:ext cx="7286625" cy="4570482"/>
          </a:xfrm>
          <a:prstGeom prst="rect">
            <a:avLst/>
          </a:prstGeom>
          <a:noFill/>
          <a:ln w="9525">
            <a:noFill/>
            <a:miter lim="800000"/>
            <a:headEnd/>
            <a:tailEnd/>
          </a:ln>
        </p:spPr>
        <p:txBody>
          <a:bodyPr>
            <a:spAutoFit/>
          </a:bodyPr>
          <a:lstStyle/>
          <a:p>
            <a:pPr algn="r" rtl="1">
              <a:defRPr/>
            </a:pPr>
            <a:r>
              <a:rPr lang="ar-OM" sz="2400" b="1" dirty="0" smtClean="0">
                <a:cs typeface="+mn-cs"/>
              </a:rPr>
              <a:t>مراقبة مستخدمي الطريق الآخرين وتقييمهم من خلال:</a:t>
            </a:r>
            <a:endParaRPr lang="en-US" sz="2400" b="1" dirty="0" smtClean="0">
              <a:cs typeface="+mn-cs"/>
            </a:endParaRPr>
          </a:p>
          <a:p>
            <a:pPr lvl="1" algn="r" rtl="1">
              <a:lnSpc>
                <a:spcPct val="150000"/>
              </a:lnSpc>
              <a:buFont typeface="Wingdings" pitchFamily="2" charset="2"/>
              <a:buChar char="Ø"/>
              <a:defRPr/>
            </a:pPr>
            <a:r>
              <a:rPr lang="en-US" dirty="0" smtClean="0">
                <a:cs typeface="+mn-cs"/>
              </a:rPr>
              <a:t>  </a:t>
            </a:r>
            <a:r>
              <a:rPr lang="ar-OM" dirty="0" smtClean="0">
                <a:solidFill>
                  <a:schemeClr val="accent4">
                    <a:lumMod val="75000"/>
                    <a:lumOff val="25000"/>
                  </a:schemeClr>
                </a:solidFill>
                <a:cs typeface="+mn-cs"/>
              </a:rPr>
              <a:t>السرعه</a:t>
            </a:r>
            <a:endParaRPr lang="en-US" dirty="0" smtClean="0">
              <a:solidFill>
                <a:schemeClr val="accent4">
                  <a:lumMod val="75000"/>
                  <a:lumOff val="25000"/>
                </a:schemeClr>
              </a:solidFill>
              <a:cs typeface="+mn-cs"/>
            </a:endParaRPr>
          </a:p>
          <a:p>
            <a:pPr lvl="1" algn="r" rtl="1">
              <a:lnSpc>
                <a:spcPct val="150000"/>
              </a:lnSpc>
              <a:buFont typeface="Wingdings" pitchFamily="2" charset="2"/>
              <a:buChar char="Ø"/>
              <a:defRPr/>
            </a:pPr>
            <a:r>
              <a:rPr lang="en-US" dirty="0" smtClean="0">
                <a:solidFill>
                  <a:schemeClr val="accent4">
                    <a:lumMod val="75000"/>
                    <a:lumOff val="25000"/>
                  </a:schemeClr>
                </a:solidFill>
                <a:cs typeface="+mn-cs"/>
              </a:rPr>
              <a:t>  </a:t>
            </a:r>
            <a:r>
              <a:rPr lang="ar-OM" dirty="0" smtClean="0">
                <a:solidFill>
                  <a:schemeClr val="accent4">
                    <a:lumMod val="75000"/>
                    <a:lumOff val="25000"/>
                  </a:schemeClr>
                </a:solidFill>
                <a:cs typeface="+mn-cs"/>
              </a:rPr>
              <a:t>السلوكيات</a:t>
            </a:r>
            <a:endParaRPr lang="en-US" dirty="0">
              <a:solidFill>
                <a:schemeClr val="accent4">
                  <a:lumMod val="75000"/>
                  <a:lumOff val="25000"/>
                </a:schemeClr>
              </a:solidFill>
              <a:cs typeface="+mn-cs"/>
            </a:endParaRPr>
          </a:p>
          <a:p>
            <a:pPr lvl="1" algn="r" rtl="1">
              <a:lnSpc>
                <a:spcPct val="150000"/>
              </a:lnSpc>
              <a:buFont typeface="Wingdings" pitchFamily="2" charset="2"/>
              <a:buChar char="Ø"/>
              <a:defRPr/>
            </a:pPr>
            <a:r>
              <a:rPr lang="en-US" dirty="0">
                <a:solidFill>
                  <a:schemeClr val="accent4">
                    <a:lumMod val="75000"/>
                    <a:lumOff val="25000"/>
                  </a:schemeClr>
                </a:solidFill>
                <a:cs typeface="+mn-cs"/>
              </a:rPr>
              <a:t>  </a:t>
            </a:r>
            <a:r>
              <a:rPr lang="ar-OM" dirty="0" smtClean="0">
                <a:solidFill>
                  <a:schemeClr val="accent4">
                    <a:lumMod val="75000"/>
                    <a:lumOff val="25000"/>
                  </a:schemeClr>
                </a:solidFill>
                <a:cs typeface="+mn-cs"/>
              </a:rPr>
              <a:t>النوايا الممكنه</a:t>
            </a:r>
            <a:endParaRPr lang="en-US" dirty="0">
              <a:solidFill>
                <a:schemeClr val="accent4">
                  <a:lumMod val="75000"/>
                  <a:lumOff val="25000"/>
                </a:schemeClr>
              </a:solidFill>
              <a:cs typeface="+mn-cs"/>
            </a:endParaRPr>
          </a:p>
          <a:p>
            <a:pPr algn="r" rtl="1">
              <a:defRPr/>
            </a:pPr>
            <a:endParaRPr lang="en-US" dirty="0">
              <a:cs typeface="+mn-cs"/>
            </a:endParaRPr>
          </a:p>
          <a:p>
            <a:pPr algn="r" rtl="1">
              <a:defRPr/>
            </a:pPr>
            <a:r>
              <a:rPr lang="ar-OM" sz="2400" b="1" dirty="0" smtClean="0">
                <a:cs typeface="+mn-cs"/>
              </a:rPr>
              <a:t>الملاحظه الفعاله هي أن:</a:t>
            </a:r>
            <a:endParaRPr lang="en-US" sz="2400" b="1" dirty="0" smtClean="0">
              <a:cs typeface="+mn-cs"/>
            </a:endParaRPr>
          </a:p>
          <a:p>
            <a:pPr lvl="1" algn="r" rtl="1">
              <a:lnSpc>
                <a:spcPct val="150000"/>
              </a:lnSpc>
              <a:buFont typeface="Wingdings" pitchFamily="2" charset="2"/>
              <a:buChar char="Ø"/>
              <a:defRPr/>
            </a:pPr>
            <a:r>
              <a:rPr lang="ar-OM" b="1" dirty="0" smtClean="0">
                <a:solidFill>
                  <a:schemeClr val="accent4">
                    <a:lumMod val="75000"/>
                    <a:lumOff val="25000"/>
                  </a:schemeClr>
                </a:solidFill>
                <a:cs typeface="+mn-cs"/>
              </a:rPr>
              <a:t>تنظر</a:t>
            </a:r>
            <a:endParaRPr lang="en-US" b="1" dirty="0" smtClean="0">
              <a:solidFill>
                <a:schemeClr val="accent4">
                  <a:lumMod val="75000"/>
                  <a:lumOff val="25000"/>
                </a:schemeClr>
              </a:solidFill>
              <a:cs typeface="+mn-cs"/>
            </a:endParaRPr>
          </a:p>
          <a:p>
            <a:pPr lvl="1" algn="r" rtl="1">
              <a:lnSpc>
                <a:spcPct val="150000"/>
              </a:lnSpc>
              <a:buFont typeface="Wingdings" pitchFamily="2" charset="2"/>
              <a:buChar char="Ø"/>
              <a:defRPr/>
            </a:pPr>
            <a:r>
              <a:rPr lang="ar-OM" b="1" dirty="0" smtClean="0">
                <a:solidFill>
                  <a:schemeClr val="accent4">
                    <a:lumMod val="75000"/>
                    <a:lumOff val="25000"/>
                  </a:schemeClr>
                </a:solidFill>
                <a:cs typeface="+mn-cs"/>
              </a:rPr>
              <a:t>تقيم</a:t>
            </a:r>
            <a:endParaRPr lang="en-US" b="1" dirty="0" smtClean="0">
              <a:solidFill>
                <a:schemeClr val="accent4">
                  <a:lumMod val="75000"/>
                  <a:lumOff val="25000"/>
                </a:schemeClr>
              </a:solidFill>
              <a:cs typeface="+mn-cs"/>
            </a:endParaRPr>
          </a:p>
          <a:p>
            <a:pPr lvl="1" algn="r" rtl="1">
              <a:lnSpc>
                <a:spcPct val="150000"/>
              </a:lnSpc>
              <a:buFont typeface="Wingdings" pitchFamily="2" charset="2"/>
              <a:buChar char="Ø"/>
              <a:defRPr/>
            </a:pPr>
            <a:r>
              <a:rPr lang="ar-OM" b="1" dirty="0" smtClean="0">
                <a:solidFill>
                  <a:schemeClr val="accent4">
                    <a:lumMod val="75000"/>
                    <a:lumOff val="25000"/>
                  </a:schemeClr>
                </a:solidFill>
                <a:cs typeface="+mn-cs"/>
              </a:rPr>
              <a:t>تقرر</a:t>
            </a:r>
            <a:endParaRPr lang="en-US" b="1" dirty="0" smtClean="0">
              <a:solidFill>
                <a:schemeClr val="accent4">
                  <a:lumMod val="75000"/>
                  <a:lumOff val="25000"/>
                </a:schemeClr>
              </a:solidFill>
              <a:cs typeface="+mn-cs"/>
            </a:endParaRPr>
          </a:p>
          <a:p>
            <a:pPr lvl="1" algn="r" rtl="1">
              <a:lnSpc>
                <a:spcPct val="150000"/>
              </a:lnSpc>
              <a:buFont typeface="Wingdings" pitchFamily="2" charset="2"/>
              <a:buChar char="Ø"/>
              <a:defRPr/>
            </a:pPr>
            <a:r>
              <a:rPr lang="ar-OM" b="1" dirty="0" smtClean="0">
                <a:solidFill>
                  <a:schemeClr val="accent4">
                    <a:lumMod val="75000"/>
                    <a:lumOff val="25000"/>
                  </a:schemeClr>
                </a:solidFill>
                <a:cs typeface="+mn-cs"/>
              </a:rPr>
              <a:t>تفعل</a:t>
            </a:r>
            <a:endParaRPr lang="en-US" b="1" dirty="0" smtClean="0">
              <a:solidFill>
                <a:schemeClr val="accent4">
                  <a:lumMod val="75000"/>
                  <a:lumOff val="25000"/>
                </a:schemeClr>
              </a:solidFill>
              <a:cs typeface="+mn-cs"/>
            </a:endParaRPr>
          </a:p>
          <a:p>
            <a:pPr algn="r" rtl="1">
              <a:defRPr/>
            </a:pPr>
            <a:endParaRPr lang="en-US" b="1" dirty="0" smtClean="0">
              <a:cs typeface="+mn-cs"/>
            </a:endParaRPr>
          </a:p>
          <a:p>
            <a:pPr algn="r" rtl="1">
              <a:defRPr/>
            </a:pPr>
            <a:r>
              <a:rPr lang="ar-OM" b="1" dirty="0" smtClean="0">
                <a:cs typeface="+mn-cs"/>
              </a:rPr>
              <a:t>دائما قد بسرعه مناسبة</a:t>
            </a:r>
            <a:r>
              <a:rPr lang="ar-OM" dirty="0" smtClean="0">
                <a:cs typeface="+mn-cs"/>
              </a:rPr>
              <a:t> حيث يمكنك أن تقف في نطاق مسافة آمنه لرؤية الاحداث.</a:t>
            </a:r>
            <a:endParaRPr lang="en-US" dirty="0">
              <a:cs typeface="+mn-cs"/>
            </a:endParaRPr>
          </a:p>
        </p:txBody>
      </p:sp>
      <p:sp>
        <p:nvSpPr>
          <p:cNvPr id="8" name="Rectangle 2"/>
          <p:cNvSpPr txBox="1">
            <a:spLocks noChangeArrowheads="1"/>
          </p:cNvSpPr>
          <p:nvPr/>
        </p:nvSpPr>
        <p:spPr bwMode="auto">
          <a:xfrm>
            <a:off x="1258888" y="188913"/>
            <a:ext cx="7643812" cy="4572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chemeClr val="accent2"/>
                </a:solidFill>
                <a:effectLst/>
                <a:uLnTx/>
                <a:uFillTx/>
                <a:latin typeface="+mj-lt"/>
                <a:ea typeface="+mj-ea"/>
                <a:cs typeface="+mj-cs"/>
              </a:rPr>
              <a:t>DIT </a:t>
            </a:r>
            <a:r>
              <a:rPr kumimoji="0" lang="ar-OM" sz="2400" b="1" i="0" u="none" strike="noStrike" kern="0" cap="none" spc="0" normalizeH="0" baseline="0" noProof="0" dirty="0" smtClean="0">
                <a:ln>
                  <a:noFill/>
                </a:ln>
                <a:solidFill>
                  <a:schemeClr val="accent2"/>
                </a:solidFill>
                <a:effectLst/>
                <a:uLnTx/>
                <a:uFillTx/>
                <a:latin typeface="+mj-lt"/>
                <a:ea typeface="+mj-ea"/>
                <a:cs typeface="+mj-cs"/>
              </a:rPr>
              <a:t>الوحدة 2: سلوك السائق</a:t>
            </a:r>
            <a:endParaRPr kumimoji="0" lang="en-US" sz="2400" b="1" i="0" u="none" strike="noStrike" kern="0" cap="none" spc="0" normalizeH="0" baseline="0" noProof="0" dirty="0" smtClean="0">
              <a:ln>
                <a:noFill/>
              </a:ln>
              <a:solidFill>
                <a:srgbClr val="92D050"/>
              </a:solidFill>
              <a:effectLst/>
              <a:uLnTx/>
              <a:uFillTx/>
              <a:latin typeface="+mj-lt"/>
              <a:ea typeface="+mj-ea"/>
              <a:cs typeface="+mj-cs"/>
            </a:endParaRPr>
          </a:p>
        </p:txBody>
      </p:sp>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447800" y="1493838"/>
            <a:ext cx="2351088" cy="465137"/>
          </a:xfrm>
          <a:prstGeom prst="rect">
            <a:avLst/>
          </a:prstGeom>
          <a:solidFill>
            <a:srgbClr val="CC0000"/>
          </a:solidFill>
          <a:ln w="12700">
            <a:solidFill>
              <a:srgbClr val="FFFF00"/>
            </a:solidFill>
            <a:miter lim="800000"/>
            <a:headEnd/>
            <a:tailEnd/>
          </a:ln>
          <a:effectLst>
            <a:prstShdw prst="shdw17" dist="17961" dir="2700000">
              <a:srgbClr val="999900"/>
            </a:prstShdw>
          </a:effectLst>
        </p:spPr>
        <p:txBody>
          <a:bodyPr wrap="none" lIns="92075" tIns="47625" rIns="92075" bIns="47625" anchor="ctr"/>
          <a:lstStyle/>
          <a:p>
            <a:pPr algn="r" rtl="1" eaLnBrk="0" hangingPunct="0"/>
            <a:r>
              <a:rPr lang="ar-OM" sz="2000" b="1" dirty="0" smtClean="0">
                <a:solidFill>
                  <a:srgbClr val="FFFF00"/>
                </a:solidFill>
              </a:rPr>
              <a:t>منطقة التخطيط</a:t>
            </a:r>
            <a:endParaRPr lang="en-US" sz="2000" b="1" dirty="0">
              <a:solidFill>
                <a:srgbClr val="FFFF00"/>
              </a:solidFill>
            </a:endParaRPr>
          </a:p>
        </p:txBody>
      </p:sp>
      <p:sp>
        <p:nvSpPr>
          <p:cNvPr id="23555" name="Rectangle 3"/>
          <p:cNvSpPr>
            <a:spLocks noChangeArrowheads="1"/>
          </p:cNvSpPr>
          <p:nvPr/>
        </p:nvSpPr>
        <p:spPr bwMode="auto">
          <a:xfrm>
            <a:off x="1447800" y="2424113"/>
            <a:ext cx="2351088" cy="463550"/>
          </a:xfrm>
          <a:prstGeom prst="rect">
            <a:avLst/>
          </a:prstGeom>
          <a:solidFill>
            <a:srgbClr val="CC0000"/>
          </a:solidFill>
          <a:ln w="12700">
            <a:solidFill>
              <a:srgbClr val="FFFF00"/>
            </a:solidFill>
            <a:miter lim="800000"/>
            <a:headEnd/>
            <a:tailEnd/>
          </a:ln>
          <a:effectLst>
            <a:prstShdw prst="shdw17" dist="17961" dir="2700000">
              <a:srgbClr val="999900"/>
            </a:prstShdw>
          </a:effectLst>
        </p:spPr>
        <p:txBody>
          <a:bodyPr wrap="none" lIns="92075" tIns="47625" rIns="92075" bIns="47625" anchor="ctr"/>
          <a:lstStyle/>
          <a:p>
            <a:pPr algn="r" rtl="1" eaLnBrk="0" hangingPunct="0"/>
            <a:r>
              <a:rPr lang="ar-OM" sz="2000" b="1" dirty="0" smtClean="0">
                <a:solidFill>
                  <a:srgbClr val="FFFF00"/>
                </a:solidFill>
              </a:rPr>
              <a:t>منطقة الرؤية</a:t>
            </a:r>
            <a:endParaRPr lang="en-US" sz="2000" b="1" dirty="0">
              <a:solidFill>
                <a:srgbClr val="FFFF00"/>
              </a:solidFill>
            </a:endParaRPr>
          </a:p>
        </p:txBody>
      </p:sp>
      <p:sp>
        <p:nvSpPr>
          <p:cNvPr id="23556" name="Rectangle 4"/>
          <p:cNvSpPr>
            <a:spLocks noChangeArrowheads="1"/>
          </p:cNvSpPr>
          <p:nvPr/>
        </p:nvSpPr>
        <p:spPr bwMode="auto">
          <a:xfrm>
            <a:off x="1447800" y="3286125"/>
            <a:ext cx="2351088" cy="465138"/>
          </a:xfrm>
          <a:prstGeom prst="rect">
            <a:avLst/>
          </a:prstGeom>
          <a:solidFill>
            <a:srgbClr val="CC0000"/>
          </a:solidFill>
          <a:ln w="12700">
            <a:solidFill>
              <a:srgbClr val="FFFF00"/>
            </a:solidFill>
            <a:miter lim="800000"/>
            <a:headEnd/>
            <a:tailEnd/>
          </a:ln>
          <a:effectLst>
            <a:prstShdw prst="shdw17" dist="17961" dir="2700000">
              <a:srgbClr val="999900"/>
            </a:prstShdw>
          </a:effectLst>
        </p:spPr>
        <p:txBody>
          <a:bodyPr wrap="none" lIns="92075" tIns="47625" rIns="92075" bIns="47625" anchor="ctr"/>
          <a:lstStyle/>
          <a:p>
            <a:pPr algn="r" rtl="1" eaLnBrk="0" hangingPunct="0"/>
            <a:r>
              <a:rPr lang="ar-OM" sz="2000" b="1" dirty="0" smtClean="0">
                <a:solidFill>
                  <a:srgbClr val="FFFF00"/>
                </a:solidFill>
              </a:rPr>
              <a:t>منطقة التصرف</a:t>
            </a:r>
            <a:endParaRPr lang="en-US" sz="2000" b="1" dirty="0">
              <a:solidFill>
                <a:srgbClr val="FFFF00"/>
              </a:solidFill>
            </a:endParaRPr>
          </a:p>
        </p:txBody>
      </p:sp>
      <p:sp>
        <p:nvSpPr>
          <p:cNvPr id="23557" name="Rectangle 5"/>
          <p:cNvSpPr>
            <a:spLocks noChangeArrowheads="1"/>
          </p:cNvSpPr>
          <p:nvPr/>
        </p:nvSpPr>
        <p:spPr bwMode="auto">
          <a:xfrm>
            <a:off x="1447800" y="4149725"/>
            <a:ext cx="2351088" cy="463550"/>
          </a:xfrm>
          <a:prstGeom prst="rect">
            <a:avLst/>
          </a:prstGeom>
          <a:solidFill>
            <a:srgbClr val="CC0000"/>
          </a:solidFill>
          <a:ln w="12700">
            <a:solidFill>
              <a:srgbClr val="FFFF00"/>
            </a:solidFill>
            <a:miter lim="800000"/>
            <a:headEnd/>
            <a:tailEnd/>
          </a:ln>
          <a:effectLst>
            <a:prstShdw prst="shdw17" dist="17961" dir="2700000">
              <a:srgbClr val="999900"/>
            </a:prstShdw>
          </a:effectLst>
        </p:spPr>
        <p:txBody>
          <a:bodyPr wrap="none" lIns="92075" tIns="47625" rIns="92075" bIns="47625" anchor="ctr"/>
          <a:lstStyle/>
          <a:p>
            <a:pPr algn="r" rtl="1" eaLnBrk="0" hangingPunct="0"/>
            <a:r>
              <a:rPr lang="ar-OM" sz="2000" b="1" dirty="0" smtClean="0">
                <a:solidFill>
                  <a:srgbClr val="FFFF00"/>
                </a:solidFill>
              </a:rPr>
              <a:t>لوحة المفاتيح</a:t>
            </a:r>
            <a:endParaRPr lang="en-US" sz="2000" b="1" dirty="0">
              <a:solidFill>
                <a:srgbClr val="FFFF00"/>
              </a:solidFill>
            </a:endParaRPr>
          </a:p>
        </p:txBody>
      </p:sp>
      <p:sp>
        <p:nvSpPr>
          <p:cNvPr id="23558" name="Rectangle 6"/>
          <p:cNvSpPr>
            <a:spLocks noChangeArrowheads="1"/>
          </p:cNvSpPr>
          <p:nvPr/>
        </p:nvSpPr>
        <p:spPr bwMode="auto">
          <a:xfrm>
            <a:off x="1447800" y="4945063"/>
            <a:ext cx="2351088" cy="465137"/>
          </a:xfrm>
          <a:prstGeom prst="rect">
            <a:avLst/>
          </a:prstGeom>
          <a:solidFill>
            <a:srgbClr val="CC0000"/>
          </a:solidFill>
          <a:ln w="12700">
            <a:solidFill>
              <a:srgbClr val="FFFF00"/>
            </a:solidFill>
            <a:miter lim="800000"/>
            <a:headEnd/>
            <a:tailEnd/>
          </a:ln>
          <a:effectLst>
            <a:prstShdw prst="shdw17" dist="17961" dir="2700000">
              <a:srgbClr val="999900"/>
            </a:prstShdw>
          </a:effectLst>
        </p:spPr>
        <p:txBody>
          <a:bodyPr wrap="none" lIns="92075" tIns="47625" rIns="92075" bIns="47625" anchor="ctr"/>
          <a:lstStyle/>
          <a:p>
            <a:pPr algn="r" rtl="1" eaLnBrk="0" hangingPunct="0"/>
            <a:r>
              <a:rPr lang="ar-OM" sz="2000" b="1" dirty="0" smtClean="0">
                <a:solidFill>
                  <a:srgbClr val="FFFF00"/>
                </a:solidFill>
              </a:rPr>
              <a:t>المرايا</a:t>
            </a:r>
            <a:endParaRPr lang="en-US" sz="2000" b="1" dirty="0">
              <a:solidFill>
                <a:srgbClr val="FFFF00"/>
              </a:solidFill>
            </a:endParaRPr>
          </a:p>
        </p:txBody>
      </p:sp>
      <p:grpSp>
        <p:nvGrpSpPr>
          <p:cNvPr id="23559" name="Group 7"/>
          <p:cNvGrpSpPr>
            <a:grpSpLocks/>
          </p:cNvGrpSpPr>
          <p:nvPr/>
        </p:nvGrpSpPr>
        <p:grpSpPr bwMode="auto">
          <a:xfrm>
            <a:off x="4660901" y="1289050"/>
            <a:ext cx="4411664" cy="3527425"/>
            <a:chOff x="2504" y="812"/>
            <a:chExt cx="2779" cy="2222"/>
          </a:xfrm>
        </p:grpSpPr>
        <p:sp>
          <p:nvSpPr>
            <p:cNvPr id="23572" name="Freeform 8"/>
            <p:cNvSpPr>
              <a:spLocks/>
            </p:cNvSpPr>
            <p:nvPr/>
          </p:nvSpPr>
          <p:spPr bwMode="auto">
            <a:xfrm>
              <a:off x="2680" y="1322"/>
              <a:ext cx="1132" cy="1647"/>
            </a:xfrm>
            <a:custGeom>
              <a:avLst/>
              <a:gdLst>
                <a:gd name="T0" fmla="*/ 1131 w 1132"/>
                <a:gd name="T1" fmla="*/ 253 h 1647"/>
                <a:gd name="T2" fmla="*/ 495 w 1132"/>
                <a:gd name="T3" fmla="*/ 0 h 1647"/>
                <a:gd name="T4" fmla="*/ 0 w 1132"/>
                <a:gd name="T5" fmla="*/ 127 h 1647"/>
                <a:gd name="T6" fmla="*/ 0 w 1132"/>
                <a:gd name="T7" fmla="*/ 1646 h 1647"/>
                <a:gd name="T8" fmla="*/ 1096 w 1132"/>
                <a:gd name="T9" fmla="*/ 1646 h 1647"/>
                <a:gd name="T10" fmla="*/ 1131 w 1132"/>
                <a:gd name="T11" fmla="*/ 253 h 1647"/>
                <a:gd name="T12" fmla="*/ 0 60000 65536"/>
                <a:gd name="T13" fmla="*/ 0 60000 65536"/>
                <a:gd name="T14" fmla="*/ 0 60000 65536"/>
                <a:gd name="T15" fmla="*/ 0 60000 65536"/>
                <a:gd name="T16" fmla="*/ 0 60000 65536"/>
                <a:gd name="T17" fmla="*/ 0 60000 65536"/>
                <a:gd name="T18" fmla="*/ 0 w 1132"/>
                <a:gd name="T19" fmla="*/ 0 h 1647"/>
                <a:gd name="T20" fmla="*/ 1132 w 1132"/>
                <a:gd name="T21" fmla="*/ 1647 h 1647"/>
              </a:gdLst>
              <a:ahLst/>
              <a:cxnLst>
                <a:cxn ang="T12">
                  <a:pos x="T0" y="T1"/>
                </a:cxn>
                <a:cxn ang="T13">
                  <a:pos x="T2" y="T3"/>
                </a:cxn>
                <a:cxn ang="T14">
                  <a:pos x="T4" y="T5"/>
                </a:cxn>
                <a:cxn ang="T15">
                  <a:pos x="T6" y="T7"/>
                </a:cxn>
                <a:cxn ang="T16">
                  <a:pos x="T8" y="T9"/>
                </a:cxn>
                <a:cxn ang="T17">
                  <a:pos x="T10" y="T11"/>
                </a:cxn>
              </a:cxnLst>
              <a:rect l="T18" t="T19" r="T20" b="T21"/>
              <a:pathLst>
                <a:path w="1132" h="1647">
                  <a:moveTo>
                    <a:pt x="1131" y="253"/>
                  </a:moveTo>
                  <a:lnTo>
                    <a:pt x="495" y="0"/>
                  </a:lnTo>
                  <a:lnTo>
                    <a:pt x="0" y="127"/>
                  </a:lnTo>
                  <a:lnTo>
                    <a:pt x="0" y="1646"/>
                  </a:lnTo>
                  <a:lnTo>
                    <a:pt x="1096" y="1646"/>
                  </a:lnTo>
                  <a:lnTo>
                    <a:pt x="1131" y="253"/>
                  </a:lnTo>
                </a:path>
              </a:pathLst>
            </a:custGeom>
            <a:solidFill>
              <a:srgbClr val="F8F5DE"/>
            </a:solidFill>
            <a:ln w="12700" cap="rnd" cmpd="sng">
              <a:solidFill>
                <a:srgbClr val="000000"/>
              </a:solidFill>
              <a:prstDash val="solid"/>
              <a:round/>
              <a:headEnd type="none" w="sm" len="sm"/>
              <a:tailEnd type="none" w="sm" len="sm"/>
            </a:ln>
          </p:spPr>
          <p:txBody>
            <a:bodyPr/>
            <a:lstStyle/>
            <a:p>
              <a:pPr algn="r" rtl="1"/>
              <a:endParaRPr lang="en-US"/>
            </a:p>
          </p:txBody>
        </p:sp>
        <p:sp>
          <p:nvSpPr>
            <p:cNvPr id="23573" name="Freeform 9"/>
            <p:cNvSpPr>
              <a:spLocks/>
            </p:cNvSpPr>
            <p:nvPr/>
          </p:nvSpPr>
          <p:spPr bwMode="auto">
            <a:xfrm>
              <a:off x="4094" y="1322"/>
              <a:ext cx="1131" cy="1647"/>
            </a:xfrm>
            <a:custGeom>
              <a:avLst/>
              <a:gdLst>
                <a:gd name="T0" fmla="*/ 0 w 1131"/>
                <a:gd name="T1" fmla="*/ 253 h 1647"/>
                <a:gd name="T2" fmla="*/ 636 w 1131"/>
                <a:gd name="T3" fmla="*/ 0 h 1647"/>
                <a:gd name="T4" fmla="*/ 1130 w 1131"/>
                <a:gd name="T5" fmla="*/ 127 h 1647"/>
                <a:gd name="T6" fmla="*/ 1130 w 1131"/>
                <a:gd name="T7" fmla="*/ 1646 h 1647"/>
                <a:gd name="T8" fmla="*/ 35 w 1131"/>
                <a:gd name="T9" fmla="*/ 1646 h 1647"/>
                <a:gd name="T10" fmla="*/ 0 w 1131"/>
                <a:gd name="T11" fmla="*/ 253 h 1647"/>
                <a:gd name="T12" fmla="*/ 0 60000 65536"/>
                <a:gd name="T13" fmla="*/ 0 60000 65536"/>
                <a:gd name="T14" fmla="*/ 0 60000 65536"/>
                <a:gd name="T15" fmla="*/ 0 60000 65536"/>
                <a:gd name="T16" fmla="*/ 0 60000 65536"/>
                <a:gd name="T17" fmla="*/ 0 60000 65536"/>
                <a:gd name="T18" fmla="*/ 0 w 1131"/>
                <a:gd name="T19" fmla="*/ 0 h 1647"/>
                <a:gd name="T20" fmla="*/ 1131 w 1131"/>
                <a:gd name="T21" fmla="*/ 1647 h 1647"/>
              </a:gdLst>
              <a:ahLst/>
              <a:cxnLst>
                <a:cxn ang="T12">
                  <a:pos x="T0" y="T1"/>
                </a:cxn>
                <a:cxn ang="T13">
                  <a:pos x="T2" y="T3"/>
                </a:cxn>
                <a:cxn ang="T14">
                  <a:pos x="T4" y="T5"/>
                </a:cxn>
                <a:cxn ang="T15">
                  <a:pos x="T6" y="T7"/>
                </a:cxn>
                <a:cxn ang="T16">
                  <a:pos x="T8" y="T9"/>
                </a:cxn>
                <a:cxn ang="T17">
                  <a:pos x="T10" y="T11"/>
                </a:cxn>
              </a:cxnLst>
              <a:rect l="T18" t="T19" r="T20" b="T21"/>
              <a:pathLst>
                <a:path w="1131" h="1647">
                  <a:moveTo>
                    <a:pt x="0" y="253"/>
                  </a:moveTo>
                  <a:lnTo>
                    <a:pt x="636" y="0"/>
                  </a:lnTo>
                  <a:lnTo>
                    <a:pt x="1130" y="127"/>
                  </a:lnTo>
                  <a:lnTo>
                    <a:pt x="1130" y="1646"/>
                  </a:lnTo>
                  <a:lnTo>
                    <a:pt x="35" y="1646"/>
                  </a:lnTo>
                  <a:lnTo>
                    <a:pt x="0" y="253"/>
                  </a:lnTo>
                </a:path>
              </a:pathLst>
            </a:custGeom>
            <a:solidFill>
              <a:srgbClr val="F8F5DE"/>
            </a:solidFill>
            <a:ln w="12700" cap="rnd" cmpd="sng">
              <a:solidFill>
                <a:srgbClr val="000000"/>
              </a:solidFill>
              <a:prstDash val="solid"/>
              <a:round/>
              <a:headEnd type="none" w="sm" len="sm"/>
              <a:tailEnd type="none" w="sm" len="sm"/>
            </a:ln>
          </p:spPr>
          <p:txBody>
            <a:bodyPr/>
            <a:lstStyle/>
            <a:p>
              <a:pPr algn="r" rtl="1"/>
              <a:endParaRPr lang="en-US"/>
            </a:p>
          </p:txBody>
        </p:sp>
        <p:sp>
          <p:nvSpPr>
            <p:cNvPr id="23574" name="Freeform 10"/>
            <p:cNvSpPr>
              <a:spLocks/>
            </p:cNvSpPr>
            <p:nvPr/>
          </p:nvSpPr>
          <p:spPr bwMode="auto">
            <a:xfrm>
              <a:off x="4210" y="1639"/>
              <a:ext cx="296" cy="111"/>
            </a:xfrm>
            <a:custGeom>
              <a:avLst/>
              <a:gdLst>
                <a:gd name="T0" fmla="*/ 278 w 296"/>
                <a:gd name="T1" fmla="*/ 72 h 111"/>
                <a:gd name="T2" fmla="*/ 294 w 296"/>
                <a:gd name="T3" fmla="*/ 78 h 111"/>
                <a:gd name="T4" fmla="*/ 286 w 296"/>
                <a:gd name="T5" fmla="*/ 83 h 111"/>
                <a:gd name="T6" fmla="*/ 269 w 296"/>
                <a:gd name="T7" fmla="*/ 87 h 111"/>
                <a:gd name="T8" fmla="*/ 256 w 296"/>
                <a:gd name="T9" fmla="*/ 99 h 111"/>
                <a:gd name="T10" fmla="*/ 240 w 296"/>
                <a:gd name="T11" fmla="*/ 97 h 111"/>
                <a:gd name="T12" fmla="*/ 222 w 296"/>
                <a:gd name="T13" fmla="*/ 98 h 111"/>
                <a:gd name="T14" fmla="*/ 185 w 296"/>
                <a:gd name="T15" fmla="*/ 106 h 111"/>
                <a:gd name="T16" fmla="*/ 179 w 296"/>
                <a:gd name="T17" fmla="*/ 93 h 111"/>
                <a:gd name="T18" fmla="*/ 194 w 296"/>
                <a:gd name="T19" fmla="*/ 87 h 111"/>
                <a:gd name="T20" fmla="*/ 226 w 296"/>
                <a:gd name="T21" fmla="*/ 73 h 111"/>
                <a:gd name="T22" fmla="*/ 260 w 296"/>
                <a:gd name="T23" fmla="*/ 59 h 111"/>
                <a:gd name="T24" fmla="*/ 236 w 296"/>
                <a:gd name="T25" fmla="*/ 63 h 111"/>
                <a:gd name="T26" fmla="*/ 207 w 296"/>
                <a:gd name="T27" fmla="*/ 65 h 111"/>
                <a:gd name="T28" fmla="*/ 182 w 296"/>
                <a:gd name="T29" fmla="*/ 70 h 111"/>
                <a:gd name="T30" fmla="*/ 205 w 296"/>
                <a:gd name="T31" fmla="*/ 55 h 111"/>
                <a:gd name="T32" fmla="*/ 227 w 296"/>
                <a:gd name="T33" fmla="*/ 28 h 111"/>
                <a:gd name="T34" fmla="*/ 190 w 296"/>
                <a:gd name="T35" fmla="*/ 42 h 111"/>
                <a:gd name="T36" fmla="*/ 163 w 296"/>
                <a:gd name="T37" fmla="*/ 35 h 111"/>
                <a:gd name="T38" fmla="*/ 146 w 296"/>
                <a:gd name="T39" fmla="*/ 54 h 111"/>
                <a:gd name="T40" fmla="*/ 122 w 296"/>
                <a:gd name="T41" fmla="*/ 44 h 111"/>
                <a:gd name="T42" fmla="*/ 133 w 296"/>
                <a:gd name="T43" fmla="*/ 54 h 111"/>
                <a:gd name="T44" fmla="*/ 150 w 296"/>
                <a:gd name="T45" fmla="*/ 68 h 111"/>
                <a:gd name="T46" fmla="*/ 153 w 296"/>
                <a:gd name="T47" fmla="*/ 108 h 111"/>
                <a:gd name="T48" fmla="*/ 133 w 296"/>
                <a:gd name="T49" fmla="*/ 110 h 111"/>
                <a:gd name="T50" fmla="*/ 120 w 296"/>
                <a:gd name="T51" fmla="*/ 105 h 111"/>
                <a:gd name="T52" fmla="*/ 99 w 296"/>
                <a:gd name="T53" fmla="*/ 102 h 111"/>
                <a:gd name="T54" fmla="*/ 83 w 296"/>
                <a:gd name="T55" fmla="*/ 92 h 111"/>
                <a:gd name="T56" fmla="*/ 87 w 296"/>
                <a:gd name="T57" fmla="*/ 84 h 111"/>
                <a:gd name="T58" fmla="*/ 51 w 296"/>
                <a:gd name="T59" fmla="*/ 82 h 111"/>
                <a:gd name="T60" fmla="*/ 32 w 296"/>
                <a:gd name="T61" fmla="*/ 66 h 111"/>
                <a:gd name="T62" fmla="*/ 10 w 296"/>
                <a:gd name="T63" fmla="*/ 66 h 111"/>
                <a:gd name="T64" fmla="*/ 7 w 296"/>
                <a:gd name="T65" fmla="*/ 61 h 111"/>
                <a:gd name="T66" fmla="*/ 26 w 296"/>
                <a:gd name="T67" fmla="*/ 54 h 111"/>
                <a:gd name="T68" fmla="*/ 32 w 296"/>
                <a:gd name="T69" fmla="*/ 55 h 111"/>
                <a:gd name="T70" fmla="*/ 40 w 296"/>
                <a:gd name="T71" fmla="*/ 45 h 111"/>
                <a:gd name="T72" fmla="*/ 68 w 296"/>
                <a:gd name="T73" fmla="*/ 46 h 111"/>
                <a:gd name="T74" fmla="*/ 77 w 296"/>
                <a:gd name="T75" fmla="*/ 54 h 111"/>
                <a:gd name="T76" fmla="*/ 87 w 296"/>
                <a:gd name="T77" fmla="*/ 60 h 111"/>
                <a:gd name="T78" fmla="*/ 103 w 296"/>
                <a:gd name="T79" fmla="*/ 53 h 111"/>
                <a:gd name="T80" fmla="*/ 100 w 296"/>
                <a:gd name="T81" fmla="*/ 39 h 111"/>
                <a:gd name="T82" fmla="*/ 109 w 296"/>
                <a:gd name="T83" fmla="*/ 34 h 111"/>
                <a:gd name="T84" fmla="*/ 122 w 296"/>
                <a:gd name="T85" fmla="*/ 27 h 111"/>
                <a:gd name="T86" fmla="*/ 132 w 296"/>
                <a:gd name="T87" fmla="*/ 39 h 111"/>
                <a:gd name="T88" fmla="*/ 155 w 296"/>
                <a:gd name="T89" fmla="*/ 34 h 111"/>
                <a:gd name="T90" fmla="*/ 156 w 296"/>
                <a:gd name="T91" fmla="*/ 19 h 111"/>
                <a:gd name="T92" fmla="*/ 157 w 296"/>
                <a:gd name="T93" fmla="*/ 3 h 111"/>
                <a:gd name="T94" fmla="*/ 177 w 296"/>
                <a:gd name="T95" fmla="*/ 0 h 111"/>
                <a:gd name="T96" fmla="*/ 189 w 296"/>
                <a:gd name="T97" fmla="*/ 9 h 111"/>
                <a:gd name="T98" fmla="*/ 191 w 296"/>
                <a:gd name="T99" fmla="*/ 24 h 111"/>
                <a:gd name="T100" fmla="*/ 199 w 296"/>
                <a:gd name="T101" fmla="*/ 27 h 111"/>
                <a:gd name="T102" fmla="*/ 211 w 296"/>
                <a:gd name="T103" fmla="*/ 18 h 111"/>
                <a:gd name="T104" fmla="*/ 219 w 296"/>
                <a:gd name="T105" fmla="*/ 15 h 111"/>
                <a:gd name="T106" fmla="*/ 233 w 296"/>
                <a:gd name="T107" fmla="*/ 16 h 111"/>
                <a:gd name="T108" fmla="*/ 234 w 296"/>
                <a:gd name="T109" fmla="*/ 22 h 111"/>
                <a:gd name="T110" fmla="*/ 244 w 296"/>
                <a:gd name="T111" fmla="*/ 22 h 111"/>
                <a:gd name="T112" fmla="*/ 228 w 296"/>
                <a:gd name="T113" fmla="*/ 41 h 111"/>
                <a:gd name="T114" fmla="*/ 230 w 296"/>
                <a:gd name="T115" fmla="*/ 48 h 111"/>
                <a:gd name="T116" fmla="*/ 238 w 296"/>
                <a:gd name="T117" fmla="*/ 54 h 111"/>
                <a:gd name="T118" fmla="*/ 245 w 296"/>
                <a:gd name="T119" fmla="*/ 53 h 111"/>
                <a:gd name="T120" fmla="*/ 256 w 296"/>
                <a:gd name="T121" fmla="*/ 44 h 111"/>
                <a:gd name="T122" fmla="*/ 269 w 296"/>
                <a:gd name="T123" fmla="*/ 47 h 111"/>
                <a:gd name="T124" fmla="*/ 278 w 296"/>
                <a:gd name="T125" fmla="*/ 50 h 1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96"/>
                <a:gd name="T190" fmla="*/ 0 h 111"/>
                <a:gd name="T191" fmla="*/ 296 w 296"/>
                <a:gd name="T192" fmla="*/ 111 h 1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96" h="111">
                  <a:moveTo>
                    <a:pt x="277" y="67"/>
                  </a:moveTo>
                  <a:lnTo>
                    <a:pt x="276" y="68"/>
                  </a:lnTo>
                  <a:lnTo>
                    <a:pt x="275" y="69"/>
                  </a:lnTo>
                  <a:lnTo>
                    <a:pt x="276" y="70"/>
                  </a:lnTo>
                  <a:lnTo>
                    <a:pt x="278" y="72"/>
                  </a:lnTo>
                  <a:lnTo>
                    <a:pt x="280" y="73"/>
                  </a:lnTo>
                  <a:lnTo>
                    <a:pt x="284" y="74"/>
                  </a:lnTo>
                  <a:lnTo>
                    <a:pt x="289" y="75"/>
                  </a:lnTo>
                  <a:lnTo>
                    <a:pt x="295" y="76"/>
                  </a:lnTo>
                  <a:lnTo>
                    <a:pt x="294" y="78"/>
                  </a:lnTo>
                  <a:lnTo>
                    <a:pt x="294" y="79"/>
                  </a:lnTo>
                  <a:lnTo>
                    <a:pt x="293" y="80"/>
                  </a:lnTo>
                  <a:lnTo>
                    <a:pt x="293" y="82"/>
                  </a:lnTo>
                  <a:lnTo>
                    <a:pt x="289" y="82"/>
                  </a:lnTo>
                  <a:lnTo>
                    <a:pt x="286" y="83"/>
                  </a:lnTo>
                  <a:lnTo>
                    <a:pt x="283" y="84"/>
                  </a:lnTo>
                  <a:lnTo>
                    <a:pt x="278" y="85"/>
                  </a:lnTo>
                  <a:lnTo>
                    <a:pt x="274" y="86"/>
                  </a:lnTo>
                  <a:lnTo>
                    <a:pt x="271" y="86"/>
                  </a:lnTo>
                  <a:lnTo>
                    <a:pt x="269" y="87"/>
                  </a:lnTo>
                  <a:lnTo>
                    <a:pt x="267" y="87"/>
                  </a:lnTo>
                  <a:lnTo>
                    <a:pt x="264" y="90"/>
                  </a:lnTo>
                  <a:lnTo>
                    <a:pt x="262" y="94"/>
                  </a:lnTo>
                  <a:lnTo>
                    <a:pt x="259" y="97"/>
                  </a:lnTo>
                  <a:lnTo>
                    <a:pt x="256" y="99"/>
                  </a:lnTo>
                  <a:lnTo>
                    <a:pt x="253" y="99"/>
                  </a:lnTo>
                  <a:lnTo>
                    <a:pt x="250" y="99"/>
                  </a:lnTo>
                  <a:lnTo>
                    <a:pt x="247" y="98"/>
                  </a:lnTo>
                  <a:lnTo>
                    <a:pt x="244" y="98"/>
                  </a:lnTo>
                  <a:lnTo>
                    <a:pt x="240" y="97"/>
                  </a:lnTo>
                  <a:lnTo>
                    <a:pt x="237" y="96"/>
                  </a:lnTo>
                  <a:lnTo>
                    <a:pt x="235" y="95"/>
                  </a:lnTo>
                  <a:lnTo>
                    <a:pt x="233" y="95"/>
                  </a:lnTo>
                  <a:lnTo>
                    <a:pt x="228" y="96"/>
                  </a:lnTo>
                  <a:lnTo>
                    <a:pt x="222" y="98"/>
                  </a:lnTo>
                  <a:lnTo>
                    <a:pt x="215" y="100"/>
                  </a:lnTo>
                  <a:lnTo>
                    <a:pt x="207" y="102"/>
                  </a:lnTo>
                  <a:lnTo>
                    <a:pt x="199" y="104"/>
                  </a:lnTo>
                  <a:lnTo>
                    <a:pt x="191" y="105"/>
                  </a:lnTo>
                  <a:lnTo>
                    <a:pt x="185" y="106"/>
                  </a:lnTo>
                  <a:lnTo>
                    <a:pt x="180" y="106"/>
                  </a:lnTo>
                  <a:lnTo>
                    <a:pt x="179" y="103"/>
                  </a:lnTo>
                  <a:lnTo>
                    <a:pt x="179" y="99"/>
                  </a:lnTo>
                  <a:lnTo>
                    <a:pt x="179" y="96"/>
                  </a:lnTo>
                  <a:lnTo>
                    <a:pt x="179" y="93"/>
                  </a:lnTo>
                  <a:lnTo>
                    <a:pt x="180" y="92"/>
                  </a:lnTo>
                  <a:lnTo>
                    <a:pt x="182" y="91"/>
                  </a:lnTo>
                  <a:lnTo>
                    <a:pt x="185" y="90"/>
                  </a:lnTo>
                  <a:lnTo>
                    <a:pt x="189" y="89"/>
                  </a:lnTo>
                  <a:lnTo>
                    <a:pt x="194" y="87"/>
                  </a:lnTo>
                  <a:lnTo>
                    <a:pt x="199" y="84"/>
                  </a:lnTo>
                  <a:lnTo>
                    <a:pt x="205" y="82"/>
                  </a:lnTo>
                  <a:lnTo>
                    <a:pt x="212" y="79"/>
                  </a:lnTo>
                  <a:lnTo>
                    <a:pt x="219" y="76"/>
                  </a:lnTo>
                  <a:lnTo>
                    <a:pt x="226" y="73"/>
                  </a:lnTo>
                  <a:lnTo>
                    <a:pt x="233" y="70"/>
                  </a:lnTo>
                  <a:lnTo>
                    <a:pt x="241" y="67"/>
                  </a:lnTo>
                  <a:lnTo>
                    <a:pt x="248" y="64"/>
                  </a:lnTo>
                  <a:lnTo>
                    <a:pt x="254" y="62"/>
                  </a:lnTo>
                  <a:lnTo>
                    <a:pt x="260" y="59"/>
                  </a:lnTo>
                  <a:lnTo>
                    <a:pt x="266" y="57"/>
                  </a:lnTo>
                  <a:lnTo>
                    <a:pt x="260" y="58"/>
                  </a:lnTo>
                  <a:lnTo>
                    <a:pt x="252" y="59"/>
                  </a:lnTo>
                  <a:lnTo>
                    <a:pt x="244" y="61"/>
                  </a:lnTo>
                  <a:lnTo>
                    <a:pt x="236" y="63"/>
                  </a:lnTo>
                  <a:lnTo>
                    <a:pt x="230" y="64"/>
                  </a:lnTo>
                  <a:lnTo>
                    <a:pt x="224" y="66"/>
                  </a:lnTo>
                  <a:lnTo>
                    <a:pt x="220" y="67"/>
                  </a:lnTo>
                  <a:lnTo>
                    <a:pt x="219" y="68"/>
                  </a:lnTo>
                  <a:lnTo>
                    <a:pt x="207" y="65"/>
                  </a:lnTo>
                  <a:lnTo>
                    <a:pt x="202" y="72"/>
                  </a:lnTo>
                  <a:lnTo>
                    <a:pt x="176" y="81"/>
                  </a:lnTo>
                  <a:lnTo>
                    <a:pt x="176" y="74"/>
                  </a:lnTo>
                  <a:lnTo>
                    <a:pt x="178" y="72"/>
                  </a:lnTo>
                  <a:lnTo>
                    <a:pt x="182" y="70"/>
                  </a:lnTo>
                  <a:lnTo>
                    <a:pt x="187" y="66"/>
                  </a:lnTo>
                  <a:lnTo>
                    <a:pt x="192" y="63"/>
                  </a:lnTo>
                  <a:lnTo>
                    <a:pt x="198" y="60"/>
                  </a:lnTo>
                  <a:lnTo>
                    <a:pt x="202" y="57"/>
                  </a:lnTo>
                  <a:lnTo>
                    <a:pt x="205" y="55"/>
                  </a:lnTo>
                  <a:lnTo>
                    <a:pt x="207" y="54"/>
                  </a:lnTo>
                  <a:lnTo>
                    <a:pt x="206" y="51"/>
                  </a:lnTo>
                  <a:lnTo>
                    <a:pt x="177" y="62"/>
                  </a:lnTo>
                  <a:lnTo>
                    <a:pt x="174" y="60"/>
                  </a:lnTo>
                  <a:lnTo>
                    <a:pt x="227" y="28"/>
                  </a:lnTo>
                  <a:lnTo>
                    <a:pt x="227" y="24"/>
                  </a:lnTo>
                  <a:lnTo>
                    <a:pt x="195" y="39"/>
                  </a:lnTo>
                  <a:lnTo>
                    <a:pt x="189" y="34"/>
                  </a:lnTo>
                  <a:lnTo>
                    <a:pt x="185" y="36"/>
                  </a:lnTo>
                  <a:lnTo>
                    <a:pt x="190" y="42"/>
                  </a:lnTo>
                  <a:lnTo>
                    <a:pt x="169" y="55"/>
                  </a:lnTo>
                  <a:lnTo>
                    <a:pt x="174" y="9"/>
                  </a:lnTo>
                  <a:lnTo>
                    <a:pt x="169" y="9"/>
                  </a:lnTo>
                  <a:lnTo>
                    <a:pt x="167" y="18"/>
                  </a:lnTo>
                  <a:lnTo>
                    <a:pt x="163" y="35"/>
                  </a:lnTo>
                  <a:lnTo>
                    <a:pt x="160" y="52"/>
                  </a:lnTo>
                  <a:lnTo>
                    <a:pt x="159" y="60"/>
                  </a:lnTo>
                  <a:lnTo>
                    <a:pt x="156" y="59"/>
                  </a:lnTo>
                  <a:lnTo>
                    <a:pt x="152" y="56"/>
                  </a:lnTo>
                  <a:lnTo>
                    <a:pt x="146" y="54"/>
                  </a:lnTo>
                  <a:lnTo>
                    <a:pt x="139" y="51"/>
                  </a:lnTo>
                  <a:lnTo>
                    <a:pt x="133" y="49"/>
                  </a:lnTo>
                  <a:lnTo>
                    <a:pt x="127" y="46"/>
                  </a:lnTo>
                  <a:lnTo>
                    <a:pt x="123" y="45"/>
                  </a:lnTo>
                  <a:lnTo>
                    <a:pt x="122" y="44"/>
                  </a:lnTo>
                  <a:lnTo>
                    <a:pt x="117" y="47"/>
                  </a:lnTo>
                  <a:lnTo>
                    <a:pt x="119" y="48"/>
                  </a:lnTo>
                  <a:lnTo>
                    <a:pt x="122" y="49"/>
                  </a:lnTo>
                  <a:lnTo>
                    <a:pt x="127" y="51"/>
                  </a:lnTo>
                  <a:lnTo>
                    <a:pt x="133" y="54"/>
                  </a:lnTo>
                  <a:lnTo>
                    <a:pt x="140" y="57"/>
                  </a:lnTo>
                  <a:lnTo>
                    <a:pt x="146" y="60"/>
                  </a:lnTo>
                  <a:lnTo>
                    <a:pt x="151" y="62"/>
                  </a:lnTo>
                  <a:lnTo>
                    <a:pt x="155" y="64"/>
                  </a:lnTo>
                  <a:lnTo>
                    <a:pt x="150" y="68"/>
                  </a:lnTo>
                  <a:lnTo>
                    <a:pt x="152" y="74"/>
                  </a:lnTo>
                  <a:lnTo>
                    <a:pt x="155" y="83"/>
                  </a:lnTo>
                  <a:lnTo>
                    <a:pt x="155" y="94"/>
                  </a:lnTo>
                  <a:lnTo>
                    <a:pt x="156" y="108"/>
                  </a:lnTo>
                  <a:lnTo>
                    <a:pt x="153" y="108"/>
                  </a:lnTo>
                  <a:lnTo>
                    <a:pt x="150" y="109"/>
                  </a:lnTo>
                  <a:lnTo>
                    <a:pt x="146" y="109"/>
                  </a:lnTo>
                  <a:lnTo>
                    <a:pt x="141" y="110"/>
                  </a:lnTo>
                  <a:lnTo>
                    <a:pt x="136" y="110"/>
                  </a:lnTo>
                  <a:lnTo>
                    <a:pt x="133" y="110"/>
                  </a:lnTo>
                  <a:lnTo>
                    <a:pt x="129" y="110"/>
                  </a:lnTo>
                  <a:lnTo>
                    <a:pt x="127" y="110"/>
                  </a:lnTo>
                  <a:lnTo>
                    <a:pt x="125" y="109"/>
                  </a:lnTo>
                  <a:lnTo>
                    <a:pt x="123" y="108"/>
                  </a:lnTo>
                  <a:lnTo>
                    <a:pt x="120" y="105"/>
                  </a:lnTo>
                  <a:lnTo>
                    <a:pt x="118" y="103"/>
                  </a:lnTo>
                  <a:lnTo>
                    <a:pt x="113" y="104"/>
                  </a:lnTo>
                  <a:lnTo>
                    <a:pt x="108" y="104"/>
                  </a:lnTo>
                  <a:lnTo>
                    <a:pt x="103" y="103"/>
                  </a:lnTo>
                  <a:lnTo>
                    <a:pt x="99" y="102"/>
                  </a:lnTo>
                  <a:lnTo>
                    <a:pt x="96" y="101"/>
                  </a:lnTo>
                  <a:lnTo>
                    <a:pt x="92" y="99"/>
                  </a:lnTo>
                  <a:lnTo>
                    <a:pt x="89" y="98"/>
                  </a:lnTo>
                  <a:lnTo>
                    <a:pt x="86" y="96"/>
                  </a:lnTo>
                  <a:lnTo>
                    <a:pt x="83" y="92"/>
                  </a:lnTo>
                  <a:lnTo>
                    <a:pt x="83" y="89"/>
                  </a:lnTo>
                  <a:lnTo>
                    <a:pt x="85" y="87"/>
                  </a:lnTo>
                  <a:lnTo>
                    <a:pt x="86" y="86"/>
                  </a:lnTo>
                  <a:lnTo>
                    <a:pt x="87" y="85"/>
                  </a:lnTo>
                  <a:lnTo>
                    <a:pt x="87" y="84"/>
                  </a:lnTo>
                  <a:lnTo>
                    <a:pt x="86" y="83"/>
                  </a:lnTo>
                  <a:lnTo>
                    <a:pt x="86" y="82"/>
                  </a:lnTo>
                  <a:lnTo>
                    <a:pt x="71" y="84"/>
                  </a:lnTo>
                  <a:lnTo>
                    <a:pt x="60" y="83"/>
                  </a:lnTo>
                  <a:lnTo>
                    <a:pt x="51" y="82"/>
                  </a:lnTo>
                  <a:lnTo>
                    <a:pt x="44" y="80"/>
                  </a:lnTo>
                  <a:lnTo>
                    <a:pt x="39" y="77"/>
                  </a:lnTo>
                  <a:lnTo>
                    <a:pt x="36" y="73"/>
                  </a:lnTo>
                  <a:lnTo>
                    <a:pt x="33" y="70"/>
                  </a:lnTo>
                  <a:lnTo>
                    <a:pt x="32" y="66"/>
                  </a:lnTo>
                  <a:lnTo>
                    <a:pt x="26" y="67"/>
                  </a:lnTo>
                  <a:lnTo>
                    <a:pt x="21" y="67"/>
                  </a:lnTo>
                  <a:lnTo>
                    <a:pt x="16" y="67"/>
                  </a:lnTo>
                  <a:lnTo>
                    <a:pt x="12" y="66"/>
                  </a:lnTo>
                  <a:lnTo>
                    <a:pt x="10" y="66"/>
                  </a:lnTo>
                  <a:lnTo>
                    <a:pt x="7" y="65"/>
                  </a:lnTo>
                  <a:lnTo>
                    <a:pt x="3" y="64"/>
                  </a:lnTo>
                  <a:lnTo>
                    <a:pt x="0" y="63"/>
                  </a:lnTo>
                  <a:lnTo>
                    <a:pt x="3" y="62"/>
                  </a:lnTo>
                  <a:lnTo>
                    <a:pt x="7" y="61"/>
                  </a:lnTo>
                  <a:lnTo>
                    <a:pt x="11" y="60"/>
                  </a:lnTo>
                  <a:lnTo>
                    <a:pt x="15" y="58"/>
                  </a:lnTo>
                  <a:lnTo>
                    <a:pt x="19" y="56"/>
                  </a:lnTo>
                  <a:lnTo>
                    <a:pt x="23" y="55"/>
                  </a:lnTo>
                  <a:lnTo>
                    <a:pt x="26" y="54"/>
                  </a:lnTo>
                  <a:lnTo>
                    <a:pt x="28" y="53"/>
                  </a:lnTo>
                  <a:lnTo>
                    <a:pt x="29" y="53"/>
                  </a:lnTo>
                  <a:lnTo>
                    <a:pt x="30" y="54"/>
                  </a:lnTo>
                  <a:lnTo>
                    <a:pt x="31" y="55"/>
                  </a:lnTo>
                  <a:lnTo>
                    <a:pt x="32" y="55"/>
                  </a:lnTo>
                  <a:lnTo>
                    <a:pt x="33" y="52"/>
                  </a:lnTo>
                  <a:lnTo>
                    <a:pt x="35" y="49"/>
                  </a:lnTo>
                  <a:lnTo>
                    <a:pt x="36" y="47"/>
                  </a:lnTo>
                  <a:lnTo>
                    <a:pt x="38" y="45"/>
                  </a:lnTo>
                  <a:lnTo>
                    <a:pt x="40" y="45"/>
                  </a:lnTo>
                  <a:lnTo>
                    <a:pt x="44" y="45"/>
                  </a:lnTo>
                  <a:lnTo>
                    <a:pt x="50" y="45"/>
                  </a:lnTo>
                  <a:lnTo>
                    <a:pt x="57" y="45"/>
                  </a:lnTo>
                  <a:lnTo>
                    <a:pt x="63" y="45"/>
                  </a:lnTo>
                  <a:lnTo>
                    <a:pt x="68" y="46"/>
                  </a:lnTo>
                  <a:lnTo>
                    <a:pt x="72" y="47"/>
                  </a:lnTo>
                  <a:lnTo>
                    <a:pt x="74" y="48"/>
                  </a:lnTo>
                  <a:lnTo>
                    <a:pt x="75" y="50"/>
                  </a:lnTo>
                  <a:lnTo>
                    <a:pt x="76" y="52"/>
                  </a:lnTo>
                  <a:lnTo>
                    <a:pt x="77" y="54"/>
                  </a:lnTo>
                  <a:lnTo>
                    <a:pt x="79" y="56"/>
                  </a:lnTo>
                  <a:lnTo>
                    <a:pt x="80" y="58"/>
                  </a:lnTo>
                  <a:lnTo>
                    <a:pt x="82" y="59"/>
                  </a:lnTo>
                  <a:lnTo>
                    <a:pt x="84" y="60"/>
                  </a:lnTo>
                  <a:lnTo>
                    <a:pt x="87" y="60"/>
                  </a:lnTo>
                  <a:lnTo>
                    <a:pt x="91" y="59"/>
                  </a:lnTo>
                  <a:lnTo>
                    <a:pt x="95" y="58"/>
                  </a:lnTo>
                  <a:lnTo>
                    <a:pt x="98" y="57"/>
                  </a:lnTo>
                  <a:lnTo>
                    <a:pt x="101" y="55"/>
                  </a:lnTo>
                  <a:lnTo>
                    <a:pt x="103" y="53"/>
                  </a:lnTo>
                  <a:lnTo>
                    <a:pt x="103" y="50"/>
                  </a:lnTo>
                  <a:lnTo>
                    <a:pt x="101" y="46"/>
                  </a:lnTo>
                  <a:lnTo>
                    <a:pt x="96" y="41"/>
                  </a:lnTo>
                  <a:lnTo>
                    <a:pt x="98" y="40"/>
                  </a:lnTo>
                  <a:lnTo>
                    <a:pt x="100" y="39"/>
                  </a:lnTo>
                  <a:lnTo>
                    <a:pt x="102" y="38"/>
                  </a:lnTo>
                  <a:lnTo>
                    <a:pt x="104" y="37"/>
                  </a:lnTo>
                  <a:lnTo>
                    <a:pt x="106" y="36"/>
                  </a:lnTo>
                  <a:lnTo>
                    <a:pt x="108" y="35"/>
                  </a:lnTo>
                  <a:lnTo>
                    <a:pt x="109" y="34"/>
                  </a:lnTo>
                  <a:lnTo>
                    <a:pt x="110" y="33"/>
                  </a:lnTo>
                  <a:lnTo>
                    <a:pt x="112" y="31"/>
                  </a:lnTo>
                  <a:lnTo>
                    <a:pt x="114" y="29"/>
                  </a:lnTo>
                  <a:lnTo>
                    <a:pt x="117" y="28"/>
                  </a:lnTo>
                  <a:lnTo>
                    <a:pt x="122" y="27"/>
                  </a:lnTo>
                  <a:lnTo>
                    <a:pt x="122" y="29"/>
                  </a:lnTo>
                  <a:lnTo>
                    <a:pt x="123" y="32"/>
                  </a:lnTo>
                  <a:lnTo>
                    <a:pt x="125" y="34"/>
                  </a:lnTo>
                  <a:lnTo>
                    <a:pt x="128" y="37"/>
                  </a:lnTo>
                  <a:lnTo>
                    <a:pt x="132" y="39"/>
                  </a:lnTo>
                  <a:lnTo>
                    <a:pt x="136" y="40"/>
                  </a:lnTo>
                  <a:lnTo>
                    <a:pt x="141" y="40"/>
                  </a:lnTo>
                  <a:lnTo>
                    <a:pt x="147" y="39"/>
                  </a:lnTo>
                  <a:lnTo>
                    <a:pt x="151" y="37"/>
                  </a:lnTo>
                  <a:lnTo>
                    <a:pt x="155" y="34"/>
                  </a:lnTo>
                  <a:lnTo>
                    <a:pt x="157" y="31"/>
                  </a:lnTo>
                  <a:lnTo>
                    <a:pt x="158" y="28"/>
                  </a:lnTo>
                  <a:lnTo>
                    <a:pt x="158" y="25"/>
                  </a:lnTo>
                  <a:lnTo>
                    <a:pt x="157" y="22"/>
                  </a:lnTo>
                  <a:lnTo>
                    <a:pt x="156" y="19"/>
                  </a:lnTo>
                  <a:lnTo>
                    <a:pt x="155" y="17"/>
                  </a:lnTo>
                  <a:lnTo>
                    <a:pt x="155" y="13"/>
                  </a:lnTo>
                  <a:lnTo>
                    <a:pt x="155" y="9"/>
                  </a:lnTo>
                  <a:lnTo>
                    <a:pt x="155" y="5"/>
                  </a:lnTo>
                  <a:lnTo>
                    <a:pt x="157" y="3"/>
                  </a:lnTo>
                  <a:lnTo>
                    <a:pt x="159" y="3"/>
                  </a:lnTo>
                  <a:lnTo>
                    <a:pt x="163" y="2"/>
                  </a:lnTo>
                  <a:lnTo>
                    <a:pt x="167" y="1"/>
                  </a:lnTo>
                  <a:lnTo>
                    <a:pt x="172" y="1"/>
                  </a:lnTo>
                  <a:lnTo>
                    <a:pt x="177" y="0"/>
                  </a:lnTo>
                  <a:lnTo>
                    <a:pt x="181" y="0"/>
                  </a:lnTo>
                  <a:lnTo>
                    <a:pt x="184" y="0"/>
                  </a:lnTo>
                  <a:lnTo>
                    <a:pt x="186" y="0"/>
                  </a:lnTo>
                  <a:lnTo>
                    <a:pt x="187" y="3"/>
                  </a:lnTo>
                  <a:lnTo>
                    <a:pt x="189" y="9"/>
                  </a:lnTo>
                  <a:lnTo>
                    <a:pt x="189" y="16"/>
                  </a:lnTo>
                  <a:lnTo>
                    <a:pt x="186" y="22"/>
                  </a:lnTo>
                  <a:lnTo>
                    <a:pt x="187" y="22"/>
                  </a:lnTo>
                  <a:lnTo>
                    <a:pt x="189" y="23"/>
                  </a:lnTo>
                  <a:lnTo>
                    <a:pt x="191" y="24"/>
                  </a:lnTo>
                  <a:lnTo>
                    <a:pt x="193" y="25"/>
                  </a:lnTo>
                  <a:lnTo>
                    <a:pt x="195" y="26"/>
                  </a:lnTo>
                  <a:lnTo>
                    <a:pt x="197" y="26"/>
                  </a:lnTo>
                  <a:lnTo>
                    <a:pt x="198" y="26"/>
                  </a:lnTo>
                  <a:lnTo>
                    <a:pt x="199" y="27"/>
                  </a:lnTo>
                  <a:lnTo>
                    <a:pt x="201" y="25"/>
                  </a:lnTo>
                  <a:lnTo>
                    <a:pt x="203" y="24"/>
                  </a:lnTo>
                  <a:lnTo>
                    <a:pt x="206" y="22"/>
                  </a:lnTo>
                  <a:lnTo>
                    <a:pt x="209" y="20"/>
                  </a:lnTo>
                  <a:lnTo>
                    <a:pt x="211" y="18"/>
                  </a:lnTo>
                  <a:lnTo>
                    <a:pt x="213" y="17"/>
                  </a:lnTo>
                  <a:lnTo>
                    <a:pt x="215" y="15"/>
                  </a:lnTo>
                  <a:lnTo>
                    <a:pt x="216" y="15"/>
                  </a:lnTo>
                  <a:lnTo>
                    <a:pt x="217" y="15"/>
                  </a:lnTo>
                  <a:lnTo>
                    <a:pt x="219" y="15"/>
                  </a:lnTo>
                  <a:lnTo>
                    <a:pt x="222" y="15"/>
                  </a:lnTo>
                  <a:lnTo>
                    <a:pt x="225" y="16"/>
                  </a:lnTo>
                  <a:lnTo>
                    <a:pt x="228" y="16"/>
                  </a:lnTo>
                  <a:lnTo>
                    <a:pt x="231" y="16"/>
                  </a:lnTo>
                  <a:lnTo>
                    <a:pt x="233" y="16"/>
                  </a:lnTo>
                  <a:lnTo>
                    <a:pt x="234" y="17"/>
                  </a:lnTo>
                  <a:lnTo>
                    <a:pt x="234" y="18"/>
                  </a:lnTo>
                  <a:lnTo>
                    <a:pt x="233" y="19"/>
                  </a:lnTo>
                  <a:lnTo>
                    <a:pt x="233" y="21"/>
                  </a:lnTo>
                  <a:lnTo>
                    <a:pt x="234" y="22"/>
                  </a:lnTo>
                  <a:lnTo>
                    <a:pt x="236" y="22"/>
                  </a:lnTo>
                  <a:lnTo>
                    <a:pt x="240" y="21"/>
                  </a:lnTo>
                  <a:lnTo>
                    <a:pt x="244" y="21"/>
                  </a:lnTo>
                  <a:lnTo>
                    <a:pt x="245" y="21"/>
                  </a:lnTo>
                  <a:lnTo>
                    <a:pt x="244" y="22"/>
                  </a:lnTo>
                  <a:lnTo>
                    <a:pt x="242" y="25"/>
                  </a:lnTo>
                  <a:lnTo>
                    <a:pt x="239" y="29"/>
                  </a:lnTo>
                  <a:lnTo>
                    <a:pt x="235" y="33"/>
                  </a:lnTo>
                  <a:lnTo>
                    <a:pt x="231" y="38"/>
                  </a:lnTo>
                  <a:lnTo>
                    <a:pt x="228" y="41"/>
                  </a:lnTo>
                  <a:lnTo>
                    <a:pt x="226" y="44"/>
                  </a:lnTo>
                  <a:lnTo>
                    <a:pt x="226" y="45"/>
                  </a:lnTo>
                  <a:lnTo>
                    <a:pt x="227" y="46"/>
                  </a:lnTo>
                  <a:lnTo>
                    <a:pt x="228" y="47"/>
                  </a:lnTo>
                  <a:lnTo>
                    <a:pt x="230" y="48"/>
                  </a:lnTo>
                  <a:lnTo>
                    <a:pt x="232" y="49"/>
                  </a:lnTo>
                  <a:lnTo>
                    <a:pt x="234" y="51"/>
                  </a:lnTo>
                  <a:lnTo>
                    <a:pt x="236" y="52"/>
                  </a:lnTo>
                  <a:lnTo>
                    <a:pt x="238" y="53"/>
                  </a:lnTo>
                  <a:lnTo>
                    <a:pt x="238" y="54"/>
                  </a:lnTo>
                  <a:lnTo>
                    <a:pt x="240" y="54"/>
                  </a:lnTo>
                  <a:lnTo>
                    <a:pt x="242" y="54"/>
                  </a:lnTo>
                  <a:lnTo>
                    <a:pt x="244" y="54"/>
                  </a:lnTo>
                  <a:lnTo>
                    <a:pt x="244" y="53"/>
                  </a:lnTo>
                  <a:lnTo>
                    <a:pt x="245" y="53"/>
                  </a:lnTo>
                  <a:lnTo>
                    <a:pt x="247" y="51"/>
                  </a:lnTo>
                  <a:lnTo>
                    <a:pt x="249" y="50"/>
                  </a:lnTo>
                  <a:lnTo>
                    <a:pt x="252" y="48"/>
                  </a:lnTo>
                  <a:lnTo>
                    <a:pt x="253" y="46"/>
                  </a:lnTo>
                  <a:lnTo>
                    <a:pt x="256" y="44"/>
                  </a:lnTo>
                  <a:lnTo>
                    <a:pt x="258" y="43"/>
                  </a:lnTo>
                  <a:lnTo>
                    <a:pt x="260" y="44"/>
                  </a:lnTo>
                  <a:lnTo>
                    <a:pt x="264" y="45"/>
                  </a:lnTo>
                  <a:lnTo>
                    <a:pt x="267" y="47"/>
                  </a:lnTo>
                  <a:lnTo>
                    <a:pt x="269" y="47"/>
                  </a:lnTo>
                  <a:lnTo>
                    <a:pt x="271" y="47"/>
                  </a:lnTo>
                  <a:lnTo>
                    <a:pt x="274" y="46"/>
                  </a:lnTo>
                  <a:lnTo>
                    <a:pt x="277" y="45"/>
                  </a:lnTo>
                  <a:lnTo>
                    <a:pt x="278" y="45"/>
                  </a:lnTo>
                  <a:lnTo>
                    <a:pt x="278" y="50"/>
                  </a:lnTo>
                  <a:lnTo>
                    <a:pt x="278" y="56"/>
                  </a:lnTo>
                  <a:lnTo>
                    <a:pt x="278" y="62"/>
                  </a:lnTo>
                  <a:lnTo>
                    <a:pt x="277" y="67"/>
                  </a:lnTo>
                </a:path>
              </a:pathLst>
            </a:custGeom>
            <a:solidFill>
              <a:srgbClr val="008000"/>
            </a:solidFill>
            <a:ln w="9525" cap="rnd">
              <a:noFill/>
              <a:round/>
              <a:headEnd type="none" w="sm" len="sm"/>
              <a:tailEnd type="none" w="sm" len="sm"/>
            </a:ln>
          </p:spPr>
          <p:txBody>
            <a:bodyPr/>
            <a:lstStyle/>
            <a:p>
              <a:pPr algn="r" rtl="1"/>
              <a:endParaRPr lang="en-US"/>
            </a:p>
          </p:txBody>
        </p:sp>
        <p:sp>
          <p:nvSpPr>
            <p:cNvPr id="23575" name="Freeform 11"/>
            <p:cNvSpPr>
              <a:spLocks/>
            </p:cNvSpPr>
            <p:nvPr/>
          </p:nvSpPr>
          <p:spPr bwMode="auto">
            <a:xfrm>
              <a:off x="4245" y="1663"/>
              <a:ext cx="206" cy="396"/>
            </a:xfrm>
            <a:custGeom>
              <a:avLst/>
              <a:gdLst>
                <a:gd name="T0" fmla="*/ 196 w 206"/>
                <a:gd name="T1" fmla="*/ 323 h 396"/>
                <a:gd name="T2" fmla="*/ 183 w 206"/>
                <a:gd name="T3" fmla="*/ 338 h 396"/>
                <a:gd name="T4" fmla="*/ 172 w 206"/>
                <a:gd name="T5" fmla="*/ 348 h 396"/>
                <a:gd name="T6" fmla="*/ 161 w 206"/>
                <a:gd name="T7" fmla="*/ 357 h 396"/>
                <a:gd name="T8" fmla="*/ 151 w 206"/>
                <a:gd name="T9" fmla="*/ 363 h 396"/>
                <a:gd name="T10" fmla="*/ 130 w 206"/>
                <a:gd name="T11" fmla="*/ 375 h 396"/>
                <a:gd name="T12" fmla="*/ 103 w 206"/>
                <a:gd name="T13" fmla="*/ 386 h 396"/>
                <a:gd name="T14" fmla="*/ 84 w 206"/>
                <a:gd name="T15" fmla="*/ 391 h 396"/>
                <a:gd name="T16" fmla="*/ 68 w 206"/>
                <a:gd name="T17" fmla="*/ 394 h 396"/>
                <a:gd name="T18" fmla="*/ 57 w 206"/>
                <a:gd name="T19" fmla="*/ 395 h 396"/>
                <a:gd name="T20" fmla="*/ 47 w 206"/>
                <a:gd name="T21" fmla="*/ 395 h 396"/>
                <a:gd name="T22" fmla="*/ 37 w 206"/>
                <a:gd name="T23" fmla="*/ 395 h 396"/>
                <a:gd name="T24" fmla="*/ 27 w 206"/>
                <a:gd name="T25" fmla="*/ 394 h 396"/>
                <a:gd name="T26" fmla="*/ 18 w 206"/>
                <a:gd name="T27" fmla="*/ 393 h 396"/>
                <a:gd name="T28" fmla="*/ 10 w 206"/>
                <a:gd name="T29" fmla="*/ 392 h 396"/>
                <a:gd name="T30" fmla="*/ 2 w 206"/>
                <a:gd name="T31" fmla="*/ 390 h 396"/>
                <a:gd name="T32" fmla="*/ 10 w 206"/>
                <a:gd name="T33" fmla="*/ 373 h 396"/>
                <a:gd name="T34" fmla="*/ 30 w 206"/>
                <a:gd name="T35" fmla="*/ 360 h 396"/>
                <a:gd name="T36" fmla="*/ 41 w 206"/>
                <a:gd name="T37" fmla="*/ 346 h 396"/>
                <a:gd name="T38" fmla="*/ 55 w 206"/>
                <a:gd name="T39" fmla="*/ 321 h 396"/>
                <a:gd name="T40" fmla="*/ 64 w 206"/>
                <a:gd name="T41" fmla="*/ 303 h 396"/>
                <a:gd name="T42" fmla="*/ 70 w 206"/>
                <a:gd name="T43" fmla="*/ 291 h 396"/>
                <a:gd name="T44" fmla="*/ 78 w 206"/>
                <a:gd name="T45" fmla="*/ 271 h 396"/>
                <a:gd name="T46" fmla="*/ 86 w 206"/>
                <a:gd name="T47" fmla="*/ 239 h 396"/>
                <a:gd name="T48" fmla="*/ 89 w 206"/>
                <a:gd name="T49" fmla="*/ 202 h 396"/>
                <a:gd name="T50" fmla="*/ 91 w 206"/>
                <a:gd name="T51" fmla="*/ 171 h 396"/>
                <a:gd name="T52" fmla="*/ 92 w 206"/>
                <a:gd name="T53" fmla="*/ 159 h 396"/>
                <a:gd name="T54" fmla="*/ 93 w 206"/>
                <a:gd name="T55" fmla="*/ 140 h 396"/>
                <a:gd name="T56" fmla="*/ 93 w 206"/>
                <a:gd name="T57" fmla="*/ 114 h 396"/>
                <a:gd name="T58" fmla="*/ 92 w 206"/>
                <a:gd name="T59" fmla="*/ 73 h 396"/>
                <a:gd name="T60" fmla="*/ 89 w 206"/>
                <a:gd name="T61" fmla="*/ 53 h 396"/>
                <a:gd name="T62" fmla="*/ 65 w 206"/>
                <a:gd name="T63" fmla="*/ 42 h 396"/>
                <a:gd name="T64" fmla="*/ 59 w 206"/>
                <a:gd name="T65" fmla="*/ 35 h 396"/>
                <a:gd name="T66" fmla="*/ 77 w 206"/>
                <a:gd name="T67" fmla="*/ 42 h 396"/>
                <a:gd name="T68" fmla="*/ 96 w 206"/>
                <a:gd name="T69" fmla="*/ 51 h 396"/>
                <a:gd name="T70" fmla="*/ 107 w 206"/>
                <a:gd name="T71" fmla="*/ 0 h 396"/>
                <a:gd name="T72" fmla="*/ 123 w 206"/>
                <a:gd name="T73" fmla="*/ 27 h 396"/>
                <a:gd name="T74" fmla="*/ 165 w 206"/>
                <a:gd name="T75" fmla="*/ 19 h 396"/>
                <a:gd name="T76" fmla="*/ 145 w 206"/>
                <a:gd name="T77" fmla="*/ 45 h 396"/>
                <a:gd name="T78" fmla="*/ 130 w 206"/>
                <a:gd name="T79" fmla="*/ 54 h 396"/>
                <a:gd name="T80" fmla="*/ 114 w 206"/>
                <a:gd name="T81" fmla="*/ 64 h 396"/>
                <a:gd name="T82" fmla="*/ 157 w 206"/>
                <a:gd name="T83" fmla="*/ 58 h 396"/>
                <a:gd name="T84" fmla="*/ 174 w 206"/>
                <a:gd name="T85" fmla="*/ 53 h 396"/>
                <a:gd name="T86" fmla="*/ 204 w 206"/>
                <a:gd name="T87" fmla="*/ 48 h 396"/>
                <a:gd name="T88" fmla="*/ 179 w 206"/>
                <a:gd name="T89" fmla="*/ 58 h 396"/>
                <a:gd name="T90" fmla="*/ 150 w 206"/>
                <a:gd name="T91" fmla="*/ 70 h 396"/>
                <a:gd name="T92" fmla="*/ 127 w 206"/>
                <a:gd name="T93" fmla="*/ 79 h 396"/>
                <a:gd name="T94" fmla="*/ 117 w 206"/>
                <a:gd name="T95" fmla="*/ 83 h 396"/>
                <a:gd name="T96" fmla="*/ 117 w 206"/>
                <a:gd name="T97" fmla="*/ 96 h 396"/>
                <a:gd name="T98" fmla="*/ 118 w 206"/>
                <a:gd name="T99" fmla="*/ 104 h 396"/>
                <a:gd name="T100" fmla="*/ 120 w 206"/>
                <a:gd name="T101" fmla="*/ 121 h 396"/>
                <a:gd name="T102" fmla="*/ 127 w 206"/>
                <a:gd name="T103" fmla="*/ 155 h 396"/>
                <a:gd name="T104" fmla="*/ 139 w 206"/>
                <a:gd name="T105" fmla="*/ 188 h 396"/>
                <a:gd name="T106" fmla="*/ 142 w 206"/>
                <a:gd name="T107" fmla="*/ 197 h 396"/>
                <a:gd name="T108" fmla="*/ 151 w 206"/>
                <a:gd name="T109" fmla="*/ 215 h 396"/>
                <a:gd name="T110" fmla="*/ 159 w 206"/>
                <a:gd name="T111" fmla="*/ 234 h 396"/>
                <a:gd name="T112" fmla="*/ 164 w 206"/>
                <a:gd name="T113" fmla="*/ 244 h 396"/>
                <a:gd name="T114" fmla="*/ 182 w 206"/>
                <a:gd name="T115" fmla="*/ 276 h 396"/>
                <a:gd name="T116" fmla="*/ 197 w 206"/>
                <a:gd name="T117" fmla="*/ 303 h 39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6"/>
                <a:gd name="T178" fmla="*/ 0 h 396"/>
                <a:gd name="T179" fmla="*/ 206 w 206"/>
                <a:gd name="T180" fmla="*/ 396 h 39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6" h="396">
                  <a:moveTo>
                    <a:pt x="205" y="312"/>
                  </a:moveTo>
                  <a:lnTo>
                    <a:pt x="202" y="316"/>
                  </a:lnTo>
                  <a:lnTo>
                    <a:pt x="199" y="319"/>
                  </a:lnTo>
                  <a:lnTo>
                    <a:pt x="196" y="323"/>
                  </a:lnTo>
                  <a:lnTo>
                    <a:pt x="193" y="327"/>
                  </a:lnTo>
                  <a:lnTo>
                    <a:pt x="190" y="331"/>
                  </a:lnTo>
                  <a:lnTo>
                    <a:pt x="186" y="334"/>
                  </a:lnTo>
                  <a:lnTo>
                    <a:pt x="183" y="338"/>
                  </a:lnTo>
                  <a:lnTo>
                    <a:pt x="180" y="342"/>
                  </a:lnTo>
                  <a:lnTo>
                    <a:pt x="177" y="344"/>
                  </a:lnTo>
                  <a:lnTo>
                    <a:pt x="174" y="346"/>
                  </a:lnTo>
                  <a:lnTo>
                    <a:pt x="172" y="348"/>
                  </a:lnTo>
                  <a:lnTo>
                    <a:pt x="169" y="350"/>
                  </a:lnTo>
                  <a:lnTo>
                    <a:pt x="167" y="353"/>
                  </a:lnTo>
                  <a:lnTo>
                    <a:pt x="164" y="355"/>
                  </a:lnTo>
                  <a:lnTo>
                    <a:pt x="161" y="357"/>
                  </a:lnTo>
                  <a:lnTo>
                    <a:pt x="158" y="359"/>
                  </a:lnTo>
                  <a:lnTo>
                    <a:pt x="156" y="360"/>
                  </a:lnTo>
                  <a:lnTo>
                    <a:pt x="154" y="362"/>
                  </a:lnTo>
                  <a:lnTo>
                    <a:pt x="151" y="363"/>
                  </a:lnTo>
                  <a:lnTo>
                    <a:pt x="149" y="365"/>
                  </a:lnTo>
                  <a:lnTo>
                    <a:pt x="143" y="369"/>
                  </a:lnTo>
                  <a:lnTo>
                    <a:pt x="137" y="372"/>
                  </a:lnTo>
                  <a:lnTo>
                    <a:pt x="130" y="375"/>
                  </a:lnTo>
                  <a:lnTo>
                    <a:pt x="123" y="378"/>
                  </a:lnTo>
                  <a:lnTo>
                    <a:pt x="117" y="381"/>
                  </a:lnTo>
                  <a:lnTo>
                    <a:pt x="110" y="384"/>
                  </a:lnTo>
                  <a:lnTo>
                    <a:pt x="103" y="386"/>
                  </a:lnTo>
                  <a:lnTo>
                    <a:pt x="96" y="388"/>
                  </a:lnTo>
                  <a:lnTo>
                    <a:pt x="92" y="389"/>
                  </a:lnTo>
                  <a:lnTo>
                    <a:pt x="88" y="390"/>
                  </a:lnTo>
                  <a:lnTo>
                    <a:pt x="84" y="391"/>
                  </a:lnTo>
                  <a:lnTo>
                    <a:pt x="80" y="392"/>
                  </a:lnTo>
                  <a:lnTo>
                    <a:pt x="76" y="393"/>
                  </a:lnTo>
                  <a:lnTo>
                    <a:pt x="72" y="393"/>
                  </a:lnTo>
                  <a:lnTo>
                    <a:pt x="68" y="394"/>
                  </a:lnTo>
                  <a:lnTo>
                    <a:pt x="64" y="394"/>
                  </a:lnTo>
                  <a:lnTo>
                    <a:pt x="61" y="395"/>
                  </a:lnTo>
                  <a:lnTo>
                    <a:pt x="59" y="395"/>
                  </a:lnTo>
                  <a:lnTo>
                    <a:pt x="57" y="395"/>
                  </a:lnTo>
                  <a:lnTo>
                    <a:pt x="54" y="395"/>
                  </a:lnTo>
                  <a:lnTo>
                    <a:pt x="52" y="395"/>
                  </a:lnTo>
                  <a:lnTo>
                    <a:pt x="49" y="395"/>
                  </a:lnTo>
                  <a:lnTo>
                    <a:pt x="47" y="395"/>
                  </a:lnTo>
                  <a:lnTo>
                    <a:pt x="45" y="395"/>
                  </a:lnTo>
                  <a:lnTo>
                    <a:pt x="42" y="395"/>
                  </a:lnTo>
                  <a:lnTo>
                    <a:pt x="40" y="395"/>
                  </a:lnTo>
                  <a:lnTo>
                    <a:pt x="37" y="395"/>
                  </a:lnTo>
                  <a:lnTo>
                    <a:pt x="34" y="395"/>
                  </a:lnTo>
                  <a:lnTo>
                    <a:pt x="32" y="395"/>
                  </a:lnTo>
                  <a:lnTo>
                    <a:pt x="30" y="395"/>
                  </a:lnTo>
                  <a:lnTo>
                    <a:pt x="27" y="394"/>
                  </a:lnTo>
                  <a:lnTo>
                    <a:pt x="25" y="394"/>
                  </a:lnTo>
                  <a:lnTo>
                    <a:pt x="23" y="394"/>
                  </a:lnTo>
                  <a:lnTo>
                    <a:pt x="20" y="394"/>
                  </a:lnTo>
                  <a:lnTo>
                    <a:pt x="18" y="393"/>
                  </a:lnTo>
                  <a:lnTo>
                    <a:pt x="15" y="393"/>
                  </a:lnTo>
                  <a:lnTo>
                    <a:pt x="14" y="393"/>
                  </a:lnTo>
                  <a:lnTo>
                    <a:pt x="11" y="393"/>
                  </a:lnTo>
                  <a:lnTo>
                    <a:pt x="10" y="392"/>
                  </a:lnTo>
                  <a:lnTo>
                    <a:pt x="8" y="392"/>
                  </a:lnTo>
                  <a:lnTo>
                    <a:pt x="6" y="391"/>
                  </a:lnTo>
                  <a:lnTo>
                    <a:pt x="4" y="391"/>
                  </a:lnTo>
                  <a:lnTo>
                    <a:pt x="2" y="390"/>
                  </a:lnTo>
                  <a:lnTo>
                    <a:pt x="0" y="390"/>
                  </a:lnTo>
                  <a:lnTo>
                    <a:pt x="2" y="378"/>
                  </a:lnTo>
                  <a:lnTo>
                    <a:pt x="6" y="376"/>
                  </a:lnTo>
                  <a:lnTo>
                    <a:pt x="10" y="373"/>
                  </a:lnTo>
                  <a:lnTo>
                    <a:pt x="15" y="370"/>
                  </a:lnTo>
                  <a:lnTo>
                    <a:pt x="20" y="367"/>
                  </a:lnTo>
                  <a:lnTo>
                    <a:pt x="25" y="363"/>
                  </a:lnTo>
                  <a:lnTo>
                    <a:pt x="30" y="360"/>
                  </a:lnTo>
                  <a:lnTo>
                    <a:pt x="34" y="356"/>
                  </a:lnTo>
                  <a:lnTo>
                    <a:pt x="37" y="353"/>
                  </a:lnTo>
                  <a:lnTo>
                    <a:pt x="39" y="350"/>
                  </a:lnTo>
                  <a:lnTo>
                    <a:pt x="41" y="346"/>
                  </a:lnTo>
                  <a:lnTo>
                    <a:pt x="44" y="341"/>
                  </a:lnTo>
                  <a:lnTo>
                    <a:pt x="48" y="335"/>
                  </a:lnTo>
                  <a:lnTo>
                    <a:pt x="51" y="328"/>
                  </a:lnTo>
                  <a:lnTo>
                    <a:pt x="55" y="321"/>
                  </a:lnTo>
                  <a:lnTo>
                    <a:pt x="59" y="314"/>
                  </a:lnTo>
                  <a:lnTo>
                    <a:pt x="62" y="307"/>
                  </a:lnTo>
                  <a:lnTo>
                    <a:pt x="63" y="305"/>
                  </a:lnTo>
                  <a:lnTo>
                    <a:pt x="64" y="303"/>
                  </a:lnTo>
                  <a:lnTo>
                    <a:pt x="65" y="301"/>
                  </a:lnTo>
                  <a:lnTo>
                    <a:pt x="66" y="299"/>
                  </a:lnTo>
                  <a:lnTo>
                    <a:pt x="68" y="295"/>
                  </a:lnTo>
                  <a:lnTo>
                    <a:pt x="70" y="291"/>
                  </a:lnTo>
                  <a:lnTo>
                    <a:pt x="71" y="287"/>
                  </a:lnTo>
                  <a:lnTo>
                    <a:pt x="73" y="284"/>
                  </a:lnTo>
                  <a:lnTo>
                    <a:pt x="75" y="278"/>
                  </a:lnTo>
                  <a:lnTo>
                    <a:pt x="78" y="271"/>
                  </a:lnTo>
                  <a:lnTo>
                    <a:pt x="81" y="263"/>
                  </a:lnTo>
                  <a:lnTo>
                    <a:pt x="82" y="256"/>
                  </a:lnTo>
                  <a:lnTo>
                    <a:pt x="84" y="248"/>
                  </a:lnTo>
                  <a:lnTo>
                    <a:pt x="86" y="239"/>
                  </a:lnTo>
                  <a:lnTo>
                    <a:pt x="87" y="230"/>
                  </a:lnTo>
                  <a:lnTo>
                    <a:pt x="88" y="220"/>
                  </a:lnTo>
                  <a:lnTo>
                    <a:pt x="88" y="212"/>
                  </a:lnTo>
                  <a:lnTo>
                    <a:pt x="89" y="202"/>
                  </a:lnTo>
                  <a:lnTo>
                    <a:pt x="90" y="189"/>
                  </a:lnTo>
                  <a:lnTo>
                    <a:pt x="91" y="174"/>
                  </a:lnTo>
                  <a:lnTo>
                    <a:pt x="91" y="172"/>
                  </a:lnTo>
                  <a:lnTo>
                    <a:pt x="91" y="171"/>
                  </a:lnTo>
                  <a:lnTo>
                    <a:pt x="91" y="169"/>
                  </a:lnTo>
                  <a:lnTo>
                    <a:pt x="92" y="168"/>
                  </a:lnTo>
                  <a:lnTo>
                    <a:pt x="92" y="163"/>
                  </a:lnTo>
                  <a:lnTo>
                    <a:pt x="92" y="159"/>
                  </a:lnTo>
                  <a:lnTo>
                    <a:pt x="92" y="155"/>
                  </a:lnTo>
                  <a:lnTo>
                    <a:pt x="92" y="151"/>
                  </a:lnTo>
                  <a:lnTo>
                    <a:pt x="93" y="145"/>
                  </a:lnTo>
                  <a:lnTo>
                    <a:pt x="93" y="140"/>
                  </a:lnTo>
                  <a:lnTo>
                    <a:pt x="93" y="135"/>
                  </a:lnTo>
                  <a:lnTo>
                    <a:pt x="93" y="130"/>
                  </a:lnTo>
                  <a:lnTo>
                    <a:pt x="93" y="122"/>
                  </a:lnTo>
                  <a:lnTo>
                    <a:pt x="93" y="114"/>
                  </a:lnTo>
                  <a:lnTo>
                    <a:pt x="93" y="106"/>
                  </a:lnTo>
                  <a:lnTo>
                    <a:pt x="93" y="99"/>
                  </a:lnTo>
                  <a:lnTo>
                    <a:pt x="93" y="85"/>
                  </a:lnTo>
                  <a:lnTo>
                    <a:pt x="92" y="73"/>
                  </a:lnTo>
                  <a:lnTo>
                    <a:pt x="90" y="64"/>
                  </a:lnTo>
                  <a:lnTo>
                    <a:pt x="88" y="59"/>
                  </a:lnTo>
                  <a:lnTo>
                    <a:pt x="92" y="55"/>
                  </a:lnTo>
                  <a:lnTo>
                    <a:pt x="89" y="53"/>
                  </a:lnTo>
                  <a:lnTo>
                    <a:pt x="84" y="51"/>
                  </a:lnTo>
                  <a:lnTo>
                    <a:pt x="78" y="48"/>
                  </a:lnTo>
                  <a:lnTo>
                    <a:pt x="71" y="45"/>
                  </a:lnTo>
                  <a:lnTo>
                    <a:pt x="65" y="42"/>
                  </a:lnTo>
                  <a:lnTo>
                    <a:pt x="60" y="40"/>
                  </a:lnTo>
                  <a:lnTo>
                    <a:pt x="56" y="38"/>
                  </a:lnTo>
                  <a:lnTo>
                    <a:pt x="55" y="38"/>
                  </a:lnTo>
                  <a:lnTo>
                    <a:pt x="59" y="35"/>
                  </a:lnTo>
                  <a:lnTo>
                    <a:pt x="61" y="35"/>
                  </a:lnTo>
                  <a:lnTo>
                    <a:pt x="65" y="37"/>
                  </a:lnTo>
                  <a:lnTo>
                    <a:pt x="70" y="39"/>
                  </a:lnTo>
                  <a:lnTo>
                    <a:pt x="77" y="42"/>
                  </a:lnTo>
                  <a:lnTo>
                    <a:pt x="83" y="45"/>
                  </a:lnTo>
                  <a:lnTo>
                    <a:pt x="89" y="47"/>
                  </a:lnTo>
                  <a:lnTo>
                    <a:pt x="94" y="50"/>
                  </a:lnTo>
                  <a:lnTo>
                    <a:pt x="96" y="51"/>
                  </a:lnTo>
                  <a:lnTo>
                    <a:pt x="98" y="43"/>
                  </a:lnTo>
                  <a:lnTo>
                    <a:pt x="101" y="26"/>
                  </a:lnTo>
                  <a:lnTo>
                    <a:pt x="105" y="9"/>
                  </a:lnTo>
                  <a:lnTo>
                    <a:pt x="107" y="0"/>
                  </a:lnTo>
                  <a:lnTo>
                    <a:pt x="112" y="0"/>
                  </a:lnTo>
                  <a:lnTo>
                    <a:pt x="107" y="45"/>
                  </a:lnTo>
                  <a:lnTo>
                    <a:pt x="128" y="33"/>
                  </a:lnTo>
                  <a:lnTo>
                    <a:pt x="123" y="27"/>
                  </a:lnTo>
                  <a:lnTo>
                    <a:pt x="127" y="25"/>
                  </a:lnTo>
                  <a:lnTo>
                    <a:pt x="133" y="30"/>
                  </a:lnTo>
                  <a:lnTo>
                    <a:pt x="165" y="15"/>
                  </a:lnTo>
                  <a:lnTo>
                    <a:pt x="165" y="19"/>
                  </a:lnTo>
                  <a:lnTo>
                    <a:pt x="112" y="51"/>
                  </a:lnTo>
                  <a:lnTo>
                    <a:pt x="115" y="53"/>
                  </a:lnTo>
                  <a:lnTo>
                    <a:pt x="144" y="42"/>
                  </a:lnTo>
                  <a:lnTo>
                    <a:pt x="145" y="45"/>
                  </a:lnTo>
                  <a:lnTo>
                    <a:pt x="143" y="46"/>
                  </a:lnTo>
                  <a:lnTo>
                    <a:pt x="140" y="48"/>
                  </a:lnTo>
                  <a:lnTo>
                    <a:pt x="136" y="51"/>
                  </a:lnTo>
                  <a:lnTo>
                    <a:pt x="130" y="54"/>
                  </a:lnTo>
                  <a:lnTo>
                    <a:pt x="124" y="57"/>
                  </a:lnTo>
                  <a:lnTo>
                    <a:pt x="120" y="60"/>
                  </a:lnTo>
                  <a:lnTo>
                    <a:pt x="116" y="63"/>
                  </a:lnTo>
                  <a:lnTo>
                    <a:pt x="114" y="64"/>
                  </a:lnTo>
                  <a:lnTo>
                    <a:pt x="113" y="72"/>
                  </a:lnTo>
                  <a:lnTo>
                    <a:pt x="140" y="63"/>
                  </a:lnTo>
                  <a:lnTo>
                    <a:pt x="145" y="56"/>
                  </a:lnTo>
                  <a:lnTo>
                    <a:pt x="157" y="58"/>
                  </a:lnTo>
                  <a:lnTo>
                    <a:pt x="158" y="58"/>
                  </a:lnTo>
                  <a:lnTo>
                    <a:pt x="162" y="57"/>
                  </a:lnTo>
                  <a:lnTo>
                    <a:pt x="168" y="55"/>
                  </a:lnTo>
                  <a:lnTo>
                    <a:pt x="174" y="53"/>
                  </a:lnTo>
                  <a:lnTo>
                    <a:pt x="182" y="52"/>
                  </a:lnTo>
                  <a:lnTo>
                    <a:pt x="190" y="50"/>
                  </a:lnTo>
                  <a:lnTo>
                    <a:pt x="198" y="49"/>
                  </a:lnTo>
                  <a:lnTo>
                    <a:pt x="204" y="48"/>
                  </a:lnTo>
                  <a:lnTo>
                    <a:pt x="199" y="50"/>
                  </a:lnTo>
                  <a:lnTo>
                    <a:pt x="192" y="53"/>
                  </a:lnTo>
                  <a:lnTo>
                    <a:pt x="186" y="55"/>
                  </a:lnTo>
                  <a:lnTo>
                    <a:pt x="179" y="58"/>
                  </a:lnTo>
                  <a:lnTo>
                    <a:pt x="171" y="61"/>
                  </a:lnTo>
                  <a:lnTo>
                    <a:pt x="164" y="64"/>
                  </a:lnTo>
                  <a:lnTo>
                    <a:pt x="157" y="67"/>
                  </a:lnTo>
                  <a:lnTo>
                    <a:pt x="150" y="70"/>
                  </a:lnTo>
                  <a:lnTo>
                    <a:pt x="143" y="72"/>
                  </a:lnTo>
                  <a:lnTo>
                    <a:pt x="137" y="75"/>
                  </a:lnTo>
                  <a:lnTo>
                    <a:pt x="131" y="77"/>
                  </a:lnTo>
                  <a:lnTo>
                    <a:pt x="127" y="79"/>
                  </a:lnTo>
                  <a:lnTo>
                    <a:pt x="123" y="81"/>
                  </a:lnTo>
                  <a:lnTo>
                    <a:pt x="120" y="82"/>
                  </a:lnTo>
                  <a:lnTo>
                    <a:pt x="118" y="83"/>
                  </a:lnTo>
                  <a:lnTo>
                    <a:pt x="117" y="83"/>
                  </a:lnTo>
                  <a:lnTo>
                    <a:pt x="117" y="86"/>
                  </a:lnTo>
                  <a:lnTo>
                    <a:pt x="117" y="90"/>
                  </a:lnTo>
                  <a:lnTo>
                    <a:pt x="117" y="93"/>
                  </a:lnTo>
                  <a:lnTo>
                    <a:pt x="117" y="96"/>
                  </a:lnTo>
                  <a:lnTo>
                    <a:pt x="117" y="98"/>
                  </a:lnTo>
                  <a:lnTo>
                    <a:pt x="118" y="100"/>
                  </a:lnTo>
                  <a:lnTo>
                    <a:pt x="118" y="102"/>
                  </a:lnTo>
                  <a:lnTo>
                    <a:pt x="118" y="104"/>
                  </a:lnTo>
                  <a:lnTo>
                    <a:pt x="118" y="108"/>
                  </a:lnTo>
                  <a:lnTo>
                    <a:pt x="119" y="112"/>
                  </a:lnTo>
                  <a:lnTo>
                    <a:pt x="120" y="117"/>
                  </a:lnTo>
                  <a:lnTo>
                    <a:pt x="120" y="121"/>
                  </a:lnTo>
                  <a:lnTo>
                    <a:pt x="122" y="129"/>
                  </a:lnTo>
                  <a:lnTo>
                    <a:pt x="123" y="138"/>
                  </a:lnTo>
                  <a:lnTo>
                    <a:pt x="126" y="146"/>
                  </a:lnTo>
                  <a:lnTo>
                    <a:pt x="127" y="155"/>
                  </a:lnTo>
                  <a:lnTo>
                    <a:pt x="130" y="163"/>
                  </a:lnTo>
                  <a:lnTo>
                    <a:pt x="133" y="171"/>
                  </a:lnTo>
                  <a:lnTo>
                    <a:pt x="136" y="180"/>
                  </a:lnTo>
                  <a:lnTo>
                    <a:pt x="139" y="188"/>
                  </a:lnTo>
                  <a:lnTo>
                    <a:pt x="140" y="190"/>
                  </a:lnTo>
                  <a:lnTo>
                    <a:pt x="140" y="192"/>
                  </a:lnTo>
                  <a:lnTo>
                    <a:pt x="141" y="194"/>
                  </a:lnTo>
                  <a:lnTo>
                    <a:pt x="142" y="197"/>
                  </a:lnTo>
                  <a:lnTo>
                    <a:pt x="144" y="201"/>
                  </a:lnTo>
                  <a:lnTo>
                    <a:pt x="146" y="206"/>
                  </a:lnTo>
                  <a:lnTo>
                    <a:pt x="148" y="211"/>
                  </a:lnTo>
                  <a:lnTo>
                    <a:pt x="151" y="215"/>
                  </a:lnTo>
                  <a:lnTo>
                    <a:pt x="153" y="220"/>
                  </a:lnTo>
                  <a:lnTo>
                    <a:pt x="155" y="225"/>
                  </a:lnTo>
                  <a:lnTo>
                    <a:pt x="157" y="229"/>
                  </a:lnTo>
                  <a:lnTo>
                    <a:pt x="159" y="234"/>
                  </a:lnTo>
                  <a:lnTo>
                    <a:pt x="160" y="237"/>
                  </a:lnTo>
                  <a:lnTo>
                    <a:pt x="162" y="239"/>
                  </a:lnTo>
                  <a:lnTo>
                    <a:pt x="163" y="242"/>
                  </a:lnTo>
                  <a:lnTo>
                    <a:pt x="164" y="244"/>
                  </a:lnTo>
                  <a:lnTo>
                    <a:pt x="168" y="253"/>
                  </a:lnTo>
                  <a:lnTo>
                    <a:pt x="173" y="261"/>
                  </a:lnTo>
                  <a:lnTo>
                    <a:pt x="177" y="269"/>
                  </a:lnTo>
                  <a:lnTo>
                    <a:pt x="182" y="276"/>
                  </a:lnTo>
                  <a:lnTo>
                    <a:pt x="186" y="284"/>
                  </a:lnTo>
                  <a:lnTo>
                    <a:pt x="190" y="290"/>
                  </a:lnTo>
                  <a:lnTo>
                    <a:pt x="194" y="297"/>
                  </a:lnTo>
                  <a:lnTo>
                    <a:pt x="197" y="303"/>
                  </a:lnTo>
                  <a:lnTo>
                    <a:pt x="205" y="312"/>
                  </a:lnTo>
                </a:path>
              </a:pathLst>
            </a:custGeom>
            <a:solidFill>
              <a:srgbClr val="260000"/>
            </a:solidFill>
            <a:ln w="9525" cap="rnd">
              <a:noFill/>
              <a:round/>
              <a:headEnd type="none" w="sm" len="sm"/>
              <a:tailEnd type="none" w="sm" len="sm"/>
            </a:ln>
          </p:spPr>
          <p:txBody>
            <a:bodyPr/>
            <a:lstStyle/>
            <a:p>
              <a:pPr algn="r" rtl="1"/>
              <a:endParaRPr lang="en-US"/>
            </a:p>
          </p:txBody>
        </p:sp>
        <p:sp>
          <p:nvSpPr>
            <p:cNvPr id="23576" name="Freeform 12"/>
            <p:cNvSpPr>
              <a:spLocks/>
            </p:cNvSpPr>
            <p:nvPr/>
          </p:nvSpPr>
          <p:spPr bwMode="auto">
            <a:xfrm>
              <a:off x="4165" y="1888"/>
              <a:ext cx="30" cy="41"/>
            </a:xfrm>
            <a:custGeom>
              <a:avLst/>
              <a:gdLst>
                <a:gd name="T0" fmla="*/ 26 w 30"/>
                <a:gd name="T1" fmla="*/ 23 h 41"/>
                <a:gd name="T2" fmla="*/ 27 w 30"/>
                <a:gd name="T3" fmla="*/ 20 h 41"/>
                <a:gd name="T4" fmla="*/ 28 w 30"/>
                <a:gd name="T5" fmla="*/ 17 h 41"/>
                <a:gd name="T6" fmla="*/ 28 w 30"/>
                <a:gd name="T7" fmla="*/ 13 h 41"/>
                <a:gd name="T8" fmla="*/ 28 w 30"/>
                <a:gd name="T9" fmla="*/ 10 h 41"/>
                <a:gd name="T10" fmla="*/ 29 w 30"/>
                <a:gd name="T11" fmla="*/ 8 h 41"/>
                <a:gd name="T12" fmla="*/ 29 w 30"/>
                <a:gd name="T13" fmla="*/ 5 h 41"/>
                <a:gd name="T14" fmla="*/ 29 w 30"/>
                <a:gd name="T15" fmla="*/ 3 h 41"/>
                <a:gd name="T16" fmla="*/ 29 w 30"/>
                <a:gd name="T17" fmla="*/ 0 h 41"/>
                <a:gd name="T18" fmla="*/ 25 w 30"/>
                <a:gd name="T19" fmla="*/ 4 h 41"/>
                <a:gd name="T20" fmla="*/ 20 w 30"/>
                <a:gd name="T21" fmla="*/ 8 h 41"/>
                <a:gd name="T22" fmla="*/ 15 w 30"/>
                <a:gd name="T23" fmla="*/ 14 h 41"/>
                <a:gd name="T24" fmla="*/ 11 w 30"/>
                <a:gd name="T25" fmla="*/ 19 h 41"/>
                <a:gd name="T26" fmla="*/ 7 w 30"/>
                <a:gd name="T27" fmla="*/ 25 h 41"/>
                <a:gd name="T28" fmla="*/ 3 w 30"/>
                <a:gd name="T29" fmla="*/ 31 h 41"/>
                <a:gd name="T30" fmla="*/ 1 w 30"/>
                <a:gd name="T31" fmla="*/ 36 h 41"/>
                <a:gd name="T32" fmla="*/ 0 w 30"/>
                <a:gd name="T33" fmla="*/ 40 h 41"/>
                <a:gd name="T34" fmla="*/ 3 w 30"/>
                <a:gd name="T35" fmla="*/ 38 h 41"/>
                <a:gd name="T36" fmla="*/ 7 w 30"/>
                <a:gd name="T37" fmla="*/ 36 h 41"/>
                <a:gd name="T38" fmla="*/ 11 w 30"/>
                <a:gd name="T39" fmla="*/ 33 h 41"/>
                <a:gd name="T40" fmla="*/ 15 w 30"/>
                <a:gd name="T41" fmla="*/ 31 h 41"/>
                <a:gd name="T42" fmla="*/ 18 w 30"/>
                <a:gd name="T43" fmla="*/ 29 h 41"/>
                <a:gd name="T44" fmla="*/ 21 w 30"/>
                <a:gd name="T45" fmla="*/ 27 h 41"/>
                <a:gd name="T46" fmla="*/ 24 w 30"/>
                <a:gd name="T47" fmla="*/ 25 h 41"/>
                <a:gd name="T48" fmla="*/ 26 w 30"/>
                <a:gd name="T49" fmla="*/ 23 h 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
                <a:gd name="T76" fmla="*/ 0 h 41"/>
                <a:gd name="T77" fmla="*/ 30 w 30"/>
                <a:gd name="T78" fmla="*/ 41 h 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 h="41">
                  <a:moveTo>
                    <a:pt x="26" y="23"/>
                  </a:moveTo>
                  <a:lnTo>
                    <a:pt x="27" y="20"/>
                  </a:lnTo>
                  <a:lnTo>
                    <a:pt x="28" y="17"/>
                  </a:lnTo>
                  <a:lnTo>
                    <a:pt x="28" y="13"/>
                  </a:lnTo>
                  <a:lnTo>
                    <a:pt x="28" y="10"/>
                  </a:lnTo>
                  <a:lnTo>
                    <a:pt x="29" y="8"/>
                  </a:lnTo>
                  <a:lnTo>
                    <a:pt x="29" y="5"/>
                  </a:lnTo>
                  <a:lnTo>
                    <a:pt x="29" y="3"/>
                  </a:lnTo>
                  <a:lnTo>
                    <a:pt x="29" y="0"/>
                  </a:lnTo>
                  <a:lnTo>
                    <a:pt x="25" y="4"/>
                  </a:lnTo>
                  <a:lnTo>
                    <a:pt x="20" y="8"/>
                  </a:lnTo>
                  <a:lnTo>
                    <a:pt x="15" y="14"/>
                  </a:lnTo>
                  <a:lnTo>
                    <a:pt x="11" y="19"/>
                  </a:lnTo>
                  <a:lnTo>
                    <a:pt x="7" y="25"/>
                  </a:lnTo>
                  <a:lnTo>
                    <a:pt x="3" y="31"/>
                  </a:lnTo>
                  <a:lnTo>
                    <a:pt x="1" y="36"/>
                  </a:lnTo>
                  <a:lnTo>
                    <a:pt x="0" y="40"/>
                  </a:lnTo>
                  <a:lnTo>
                    <a:pt x="3" y="38"/>
                  </a:lnTo>
                  <a:lnTo>
                    <a:pt x="7" y="36"/>
                  </a:lnTo>
                  <a:lnTo>
                    <a:pt x="11" y="33"/>
                  </a:lnTo>
                  <a:lnTo>
                    <a:pt x="15" y="31"/>
                  </a:lnTo>
                  <a:lnTo>
                    <a:pt x="18" y="29"/>
                  </a:lnTo>
                  <a:lnTo>
                    <a:pt x="21" y="27"/>
                  </a:lnTo>
                  <a:lnTo>
                    <a:pt x="24" y="25"/>
                  </a:lnTo>
                  <a:lnTo>
                    <a:pt x="26" y="23"/>
                  </a:lnTo>
                </a:path>
              </a:pathLst>
            </a:custGeom>
            <a:solidFill>
              <a:srgbClr val="B2F259"/>
            </a:solidFill>
            <a:ln w="9525" cap="rnd">
              <a:noFill/>
              <a:round/>
              <a:headEnd type="none" w="sm" len="sm"/>
              <a:tailEnd type="none" w="sm" len="sm"/>
            </a:ln>
          </p:spPr>
          <p:txBody>
            <a:bodyPr/>
            <a:lstStyle/>
            <a:p>
              <a:pPr algn="r" rtl="1"/>
              <a:endParaRPr lang="en-US"/>
            </a:p>
          </p:txBody>
        </p:sp>
        <p:sp>
          <p:nvSpPr>
            <p:cNvPr id="23577" name="Freeform 13"/>
            <p:cNvSpPr>
              <a:spLocks/>
            </p:cNvSpPr>
            <p:nvPr/>
          </p:nvSpPr>
          <p:spPr bwMode="auto">
            <a:xfrm>
              <a:off x="4172" y="1926"/>
              <a:ext cx="17" cy="19"/>
            </a:xfrm>
            <a:custGeom>
              <a:avLst/>
              <a:gdLst>
                <a:gd name="T0" fmla="*/ 16 w 17"/>
                <a:gd name="T1" fmla="*/ 0 h 19"/>
                <a:gd name="T2" fmla="*/ 15 w 17"/>
                <a:gd name="T3" fmla="*/ 4 h 19"/>
                <a:gd name="T4" fmla="*/ 14 w 17"/>
                <a:gd name="T5" fmla="*/ 7 h 19"/>
                <a:gd name="T6" fmla="*/ 13 w 17"/>
                <a:gd name="T7" fmla="*/ 10 h 19"/>
                <a:gd name="T8" fmla="*/ 12 w 17"/>
                <a:gd name="T9" fmla="*/ 14 h 19"/>
                <a:gd name="T10" fmla="*/ 9 w 17"/>
                <a:gd name="T11" fmla="*/ 14 h 19"/>
                <a:gd name="T12" fmla="*/ 6 w 17"/>
                <a:gd name="T13" fmla="*/ 16 h 19"/>
                <a:gd name="T14" fmla="*/ 3 w 17"/>
                <a:gd name="T15" fmla="*/ 17 h 19"/>
                <a:gd name="T16" fmla="*/ 0 w 17"/>
                <a:gd name="T17" fmla="*/ 18 h 19"/>
                <a:gd name="T18" fmla="*/ 1 w 17"/>
                <a:gd name="T19" fmla="*/ 16 h 19"/>
                <a:gd name="T20" fmla="*/ 2 w 17"/>
                <a:gd name="T21" fmla="*/ 14 h 19"/>
                <a:gd name="T22" fmla="*/ 4 w 17"/>
                <a:gd name="T23" fmla="*/ 11 h 19"/>
                <a:gd name="T24" fmla="*/ 5 w 17"/>
                <a:gd name="T25" fmla="*/ 9 h 19"/>
                <a:gd name="T26" fmla="*/ 7 w 17"/>
                <a:gd name="T27" fmla="*/ 6 h 19"/>
                <a:gd name="T28" fmla="*/ 10 w 17"/>
                <a:gd name="T29" fmla="*/ 4 h 19"/>
                <a:gd name="T30" fmla="*/ 13 w 17"/>
                <a:gd name="T31" fmla="*/ 2 h 19"/>
                <a:gd name="T32" fmla="*/ 16 w 17"/>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9"/>
                <a:gd name="T53" fmla="*/ 17 w 17"/>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9">
                  <a:moveTo>
                    <a:pt x="16" y="0"/>
                  </a:moveTo>
                  <a:lnTo>
                    <a:pt x="15" y="4"/>
                  </a:lnTo>
                  <a:lnTo>
                    <a:pt x="14" y="7"/>
                  </a:lnTo>
                  <a:lnTo>
                    <a:pt x="13" y="10"/>
                  </a:lnTo>
                  <a:lnTo>
                    <a:pt x="12" y="14"/>
                  </a:lnTo>
                  <a:lnTo>
                    <a:pt x="9" y="14"/>
                  </a:lnTo>
                  <a:lnTo>
                    <a:pt x="6" y="16"/>
                  </a:lnTo>
                  <a:lnTo>
                    <a:pt x="3" y="17"/>
                  </a:lnTo>
                  <a:lnTo>
                    <a:pt x="0" y="18"/>
                  </a:lnTo>
                  <a:lnTo>
                    <a:pt x="1" y="16"/>
                  </a:lnTo>
                  <a:lnTo>
                    <a:pt x="2" y="14"/>
                  </a:lnTo>
                  <a:lnTo>
                    <a:pt x="4" y="11"/>
                  </a:lnTo>
                  <a:lnTo>
                    <a:pt x="5" y="9"/>
                  </a:lnTo>
                  <a:lnTo>
                    <a:pt x="7" y="6"/>
                  </a:lnTo>
                  <a:lnTo>
                    <a:pt x="10" y="4"/>
                  </a:lnTo>
                  <a:lnTo>
                    <a:pt x="13" y="2"/>
                  </a:lnTo>
                  <a:lnTo>
                    <a:pt x="16" y="0"/>
                  </a:lnTo>
                </a:path>
              </a:pathLst>
            </a:custGeom>
            <a:solidFill>
              <a:srgbClr val="B2F259"/>
            </a:solidFill>
            <a:ln w="9525" cap="rnd">
              <a:noFill/>
              <a:round/>
              <a:headEnd type="none" w="sm" len="sm"/>
              <a:tailEnd type="none" w="sm" len="sm"/>
            </a:ln>
          </p:spPr>
          <p:txBody>
            <a:bodyPr/>
            <a:lstStyle/>
            <a:p>
              <a:pPr algn="r" rtl="1"/>
              <a:endParaRPr lang="en-US"/>
            </a:p>
          </p:txBody>
        </p:sp>
        <p:sp>
          <p:nvSpPr>
            <p:cNvPr id="23578" name="Freeform 14"/>
            <p:cNvSpPr>
              <a:spLocks/>
            </p:cNvSpPr>
            <p:nvPr/>
          </p:nvSpPr>
          <p:spPr bwMode="auto">
            <a:xfrm>
              <a:off x="4172" y="1949"/>
              <a:ext cx="9" cy="10"/>
            </a:xfrm>
            <a:custGeom>
              <a:avLst/>
              <a:gdLst>
                <a:gd name="T0" fmla="*/ 8 w 9"/>
                <a:gd name="T1" fmla="*/ 0 h 10"/>
                <a:gd name="T2" fmla="*/ 7 w 9"/>
                <a:gd name="T3" fmla="*/ 2 h 10"/>
                <a:gd name="T4" fmla="*/ 6 w 9"/>
                <a:gd name="T5" fmla="*/ 4 h 10"/>
                <a:gd name="T6" fmla="*/ 6 w 9"/>
                <a:gd name="T7" fmla="*/ 6 h 10"/>
                <a:gd name="T8" fmla="*/ 5 w 9"/>
                <a:gd name="T9" fmla="*/ 9 h 10"/>
                <a:gd name="T10" fmla="*/ 3 w 9"/>
                <a:gd name="T11" fmla="*/ 9 h 10"/>
                <a:gd name="T12" fmla="*/ 2 w 9"/>
                <a:gd name="T13" fmla="*/ 9 h 10"/>
                <a:gd name="T14" fmla="*/ 0 w 9"/>
                <a:gd name="T15" fmla="*/ 9 h 10"/>
                <a:gd name="T16" fmla="*/ 2 w 9"/>
                <a:gd name="T17" fmla="*/ 7 h 10"/>
                <a:gd name="T18" fmla="*/ 4 w 9"/>
                <a:gd name="T19" fmla="*/ 4 h 10"/>
                <a:gd name="T20" fmla="*/ 6 w 9"/>
                <a:gd name="T21" fmla="*/ 2 h 10"/>
                <a:gd name="T22" fmla="*/ 8 w 9"/>
                <a:gd name="T23" fmla="*/ 0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10"/>
                <a:gd name="T38" fmla="*/ 9 w 9"/>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10">
                  <a:moveTo>
                    <a:pt x="8" y="0"/>
                  </a:moveTo>
                  <a:lnTo>
                    <a:pt x="7" y="2"/>
                  </a:lnTo>
                  <a:lnTo>
                    <a:pt x="6" y="4"/>
                  </a:lnTo>
                  <a:lnTo>
                    <a:pt x="6" y="6"/>
                  </a:lnTo>
                  <a:lnTo>
                    <a:pt x="5" y="9"/>
                  </a:lnTo>
                  <a:lnTo>
                    <a:pt x="3" y="9"/>
                  </a:lnTo>
                  <a:lnTo>
                    <a:pt x="2" y="9"/>
                  </a:lnTo>
                  <a:lnTo>
                    <a:pt x="0" y="9"/>
                  </a:lnTo>
                  <a:lnTo>
                    <a:pt x="2" y="7"/>
                  </a:lnTo>
                  <a:lnTo>
                    <a:pt x="4" y="4"/>
                  </a:lnTo>
                  <a:lnTo>
                    <a:pt x="6" y="2"/>
                  </a:lnTo>
                  <a:lnTo>
                    <a:pt x="8" y="0"/>
                  </a:lnTo>
                </a:path>
              </a:pathLst>
            </a:custGeom>
            <a:solidFill>
              <a:srgbClr val="B2F259"/>
            </a:solidFill>
            <a:ln w="9525" cap="rnd">
              <a:noFill/>
              <a:round/>
              <a:headEnd type="none" w="sm" len="sm"/>
              <a:tailEnd type="none" w="sm" len="sm"/>
            </a:ln>
          </p:spPr>
          <p:txBody>
            <a:bodyPr/>
            <a:lstStyle/>
            <a:p>
              <a:pPr algn="r" rtl="1"/>
              <a:endParaRPr lang="en-US"/>
            </a:p>
          </p:txBody>
        </p:sp>
        <p:sp>
          <p:nvSpPr>
            <p:cNvPr id="23579" name="Freeform 15"/>
            <p:cNvSpPr>
              <a:spLocks/>
            </p:cNvSpPr>
            <p:nvPr/>
          </p:nvSpPr>
          <p:spPr bwMode="auto">
            <a:xfrm>
              <a:off x="4075" y="1513"/>
              <a:ext cx="112" cy="56"/>
            </a:xfrm>
            <a:custGeom>
              <a:avLst/>
              <a:gdLst>
                <a:gd name="T0" fmla="*/ 107 w 112"/>
                <a:gd name="T1" fmla="*/ 37 h 56"/>
                <a:gd name="T2" fmla="*/ 110 w 112"/>
                <a:gd name="T3" fmla="*/ 41 h 56"/>
                <a:gd name="T4" fmla="*/ 103 w 112"/>
                <a:gd name="T5" fmla="*/ 43 h 56"/>
                <a:gd name="T6" fmla="*/ 98 w 112"/>
                <a:gd name="T7" fmla="*/ 47 h 56"/>
                <a:gd name="T8" fmla="*/ 93 w 112"/>
                <a:gd name="T9" fmla="*/ 49 h 56"/>
                <a:gd name="T10" fmla="*/ 88 w 112"/>
                <a:gd name="T11" fmla="*/ 47 h 56"/>
                <a:gd name="T12" fmla="*/ 75 w 112"/>
                <a:gd name="T13" fmla="*/ 52 h 56"/>
                <a:gd name="T14" fmla="*/ 67 w 112"/>
                <a:gd name="T15" fmla="*/ 50 h 56"/>
                <a:gd name="T16" fmla="*/ 71 w 112"/>
                <a:gd name="T17" fmla="*/ 44 h 56"/>
                <a:gd name="T18" fmla="*/ 82 w 112"/>
                <a:gd name="T19" fmla="*/ 38 h 56"/>
                <a:gd name="T20" fmla="*/ 96 w 112"/>
                <a:gd name="T21" fmla="*/ 31 h 56"/>
                <a:gd name="T22" fmla="*/ 92 w 112"/>
                <a:gd name="T23" fmla="*/ 30 h 56"/>
                <a:gd name="T24" fmla="*/ 82 w 112"/>
                <a:gd name="T25" fmla="*/ 34 h 56"/>
                <a:gd name="T26" fmla="*/ 67 w 112"/>
                <a:gd name="T27" fmla="*/ 36 h 56"/>
                <a:gd name="T28" fmla="*/ 76 w 112"/>
                <a:gd name="T29" fmla="*/ 28 h 56"/>
                <a:gd name="T30" fmla="*/ 65 w 112"/>
                <a:gd name="T31" fmla="*/ 30 h 56"/>
                <a:gd name="T32" fmla="*/ 70 w 112"/>
                <a:gd name="T33" fmla="*/ 18 h 56"/>
                <a:gd name="T34" fmla="*/ 63 w 112"/>
                <a:gd name="T35" fmla="*/ 9 h 56"/>
                <a:gd name="T36" fmla="*/ 57 w 112"/>
                <a:gd name="T37" fmla="*/ 28 h 56"/>
                <a:gd name="T38" fmla="*/ 46 w 112"/>
                <a:gd name="T39" fmla="*/ 22 h 56"/>
                <a:gd name="T40" fmla="*/ 50 w 112"/>
                <a:gd name="T41" fmla="*/ 27 h 56"/>
                <a:gd name="T42" fmla="*/ 56 w 112"/>
                <a:gd name="T43" fmla="*/ 34 h 56"/>
                <a:gd name="T44" fmla="*/ 58 w 112"/>
                <a:gd name="T45" fmla="*/ 54 h 56"/>
                <a:gd name="T46" fmla="*/ 50 w 112"/>
                <a:gd name="T47" fmla="*/ 55 h 56"/>
                <a:gd name="T48" fmla="*/ 45 w 112"/>
                <a:gd name="T49" fmla="*/ 53 h 56"/>
                <a:gd name="T50" fmla="*/ 37 w 112"/>
                <a:gd name="T51" fmla="*/ 51 h 56"/>
                <a:gd name="T52" fmla="*/ 31 w 112"/>
                <a:gd name="T53" fmla="*/ 46 h 56"/>
                <a:gd name="T54" fmla="*/ 33 w 112"/>
                <a:gd name="T55" fmla="*/ 42 h 56"/>
                <a:gd name="T56" fmla="*/ 19 w 112"/>
                <a:gd name="T57" fmla="*/ 41 h 56"/>
                <a:gd name="T58" fmla="*/ 12 w 112"/>
                <a:gd name="T59" fmla="*/ 33 h 56"/>
                <a:gd name="T60" fmla="*/ 4 w 112"/>
                <a:gd name="T61" fmla="*/ 33 h 56"/>
                <a:gd name="T62" fmla="*/ 3 w 112"/>
                <a:gd name="T63" fmla="*/ 30 h 56"/>
                <a:gd name="T64" fmla="*/ 10 w 112"/>
                <a:gd name="T65" fmla="*/ 27 h 56"/>
                <a:gd name="T66" fmla="*/ 13 w 112"/>
                <a:gd name="T67" fmla="*/ 24 h 56"/>
                <a:gd name="T68" fmla="*/ 21 w 112"/>
                <a:gd name="T69" fmla="*/ 22 h 56"/>
                <a:gd name="T70" fmla="*/ 28 w 112"/>
                <a:gd name="T71" fmla="*/ 25 h 56"/>
                <a:gd name="T72" fmla="*/ 31 w 112"/>
                <a:gd name="T73" fmla="*/ 29 h 56"/>
                <a:gd name="T74" fmla="*/ 37 w 112"/>
                <a:gd name="T75" fmla="*/ 28 h 56"/>
                <a:gd name="T76" fmla="*/ 36 w 112"/>
                <a:gd name="T77" fmla="*/ 21 h 56"/>
                <a:gd name="T78" fmla="*/ 41 w 112"/>
                <a:gd name="T79" fmla="*/ 18 h 56"/>
                <a:gd name="T80" fmla="*/ 46 w 112"/>
                <a:gd name="T81" fmla="*/ 13 h 56"/>
                <a:gd name="T82" fmla="*/ 50 w 112"/>
                <a:gd name="T83" fmla="*/ 19 h 56"/>
                <a:gd name="T84" fmla="*/ 58 w 112"/>
                <a:gd name="T85" fmla="*/ 17 h 56"/>
                <a:gd name="T86" fmla="*/ 59 w 112"/>
                <a:gd name="T87" fmla="*/ 10 h 56"/>
                <a:gd name="T88" fmla="*/ 59 w 112"/>
                <a:gd name="T89" fmla="*/ 1 h 56"/>
                <a:gd name="T90" fmla="*/ 67 w 112"/>
                <a:gd name="T91" fmla="*/ 0 h 56"/>
                <a:gd name="T92" fmla="*/ 71 w 112"/>
                <a:gd name="T93" fmla="*/ 5 h 56"/>
                <a:gd name="T94" fmla="*/ 73 w 112"/>
                <a:gd name="T95" fmla="*/ 12 h 56"/>
                <a:gd name="T96" fmla="*/ 77 w 112"/>
                <a:gd name="T97" fmla="*/ 11 h 56"/>
                <a:gd name="T98" fmla="*/ 82 w 112"/>
                <a:gd name="T99" fmla="*/ 8 h 56"/>
                <a:gd name="T100" fmla="*/ 88 w 112"/>
                <a:gd name="T101" fmla="*/ 8 h 56"/>
                <a:gd name="T102" fmla="*/ 90 w 112"/>
                <a:gd name="T103" fmla="*/ 11 h 56"/>
                <a:gd name="T104" fmla="*/ 88 w 112"/>
                <a:gd name="T105" fmla="*/ 17 h 56"/>
                <a:gd name="T106" fmla="*/ 86 w 112"/>
                <a:gd name="T107" fmla="*/ 23 h 56"/>
                <a:gd name="T108" fmla="*/ 89 w 112"/>
                <a:gd name="T109" fmla="*/ 27 h 56"/>
                <a:gd name="T110" fmla="*/ 93 w 112"/>
                <a:gd name="T111" fmla="*/ 26 h 56"/>
                <a:gd name="T112" fmla="*/ 97 w 112"/>
                <a:gd name="T113" fmla="*/ 22 h 56"/>
                <a:gd name="T114" fmla="*/ 101 w 112"/>
                <a:gd name="T115" fmla="*/ 24 h 56"/>
                <a:gd name="T116" fmla="*/ 105 w 112"/>
                <a:gd name="T117" fmla="*/ 25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2"/>
                <a:gd name="T178" fmla="*/ 0 h 56"/>
                <a:gd name="T179" fmla="*/ 112 w 112"/>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2" h="56">
                  <a:moveTo>
                    <a:pt x="104" y="34"/>
                  </a:moveTo>
                  <a:lnTo>
                    <a:pt x="104" y="34"/>
                  </a:lnTo>
                  <a:lnTo>
                    <a:pt x="104" y="35"/>
                  </a:lnTo>
                  <a:lnTo>
                    <a:pt x="105" y="36"/>
                  </a:lnTo>
                  <a:lnTo>
                    <a:pt x="107" y="37"/>
                  </a:lnTo>
                  <a:lnTo>
                    <a:pt x="109" y="38"/>
                  </a:lnTo>
                  <a:lnTo>
                    <a:pt x="111" y="38"/>
                  </a:lnTo>
                  <a:lnTo>
                    <a:pt x="111" y="39"/>
                  </a:lnTo>
                  <a:lnTo>
                    <a:pt x="110" y="40"/>
                  </a:lnTo>
                  <a:lnTo>
                    <a:pt x="110" y="41"/>
                  </a:lnTo>
                  <a:lnTo>
                    <a:pt x="109" y="41"/>
                  </a:lnTo>
                  <a:lnTo>
                    <a:pt x="108" y="42"/>
                  </a:lnTo>
                  <a:lnTo>
                    <a:pt x="106" y="42"/>
                  </a:lnTo>
                  <a:lnTo>
                    <a:pt x="105" y="42"/>
                  </a:lnTo>
                  <a:lnTo>
                    <a:pt x="103" y="43"/>
                  </a:lnTo>
                  <a:lnTo>
                    <a:pt x="102" y="43"/>
                  </a:lnTo>
                  <a:lnTo>
                    <a:pt x="101" y="43"/>
                  </a:lnTo>
                  <a:lnTo>
                    <a:pt x="100" y="44"/>
                  </a:lnTo>
                  <a:lnTo>
                    <a:pt x="99" y="45"/>
                  </a:lnTo>
                  <a:lnTo>
                    <a:pt x="98" y="47"/>
                  </a:lnTo>
                  <a:lnTo>
                    <a:pt x="97" y="48"/>
                  </a:lnTo>
                  <a:lnTo>
                    <a:pt x="96" y="49"/>
                  </a:lnTo>
                  <a:lnTo>
                    <a:pt x="95" y="49"/>
                  </a:lnTo>
                  <a:lnTo>
                    <a:pt x="94" y="49"/>
                  </a:lnTo>
                  <a:lnTo>
                    <a:pt x="93" y="49"/>
                  </a:lnTo>
                  <a:lnTo>
                    <a:pt x="92" y="49"/>
                  </a:lnTo>
                  <a:lnTo>
                    <a:pt x="90" y="48"/>
                  </a:lnTo>
                  <a:lnTo>
                    <a:pt x="89" y="48"/>
                  </a:lnTo>
                  <a:lnTo>
                    <a:pt x="88" y="48"/>
                  </a:lnTo>
                  <a:lnTo>
                    <a:pt x="88" y="47"/>
                  </a:lnTo>
                  <a:lnTo>
                    <a:pt x="86" y="48"/>
                  </a:lnTo>
                  <a:lnTo>
                    <a:pt x="83" y="49"/>
                  </a:lnTo>
                  <a:lnTo>
                    <a:pt x="81" y="50"/>
                  </a:lnTo>
                  <a:lnTo>
                    <a:pt x="78" y="51"/>
                  </a:lnTo>
                  <a:lnTo>
                    <a:pt x="75" y="52"/>
                  </a:lnTo>
                  <a:lnTo>
                    <a:pt x="72" y="52"/>
                  </a:lnTo>
                  <a:lnTo>
                    <a:pt x="70" y="53"/>
                  </a:lnTo>
                  <a:lnTo>
                    <a:pt x="68" y="53"/>
                  </a:lnTo>
                  <a:lnTo>
                    <a:pt x="67" y="51"/>
                  </a:lnTo>
                  <a:lnTo>
                    <a:pt x="67" y="50"/>
                  </a:lnTo>
                  <a:lnTo>
                    <a:pt x="67" y="48"/>
                  </a:lnTo>
                  <a:lnTo>
                    <a:pt x="67" y="46"/>
                  </a:lnTo>
                  <a:lnTo>
                    <a:pt x="68" y="46"/>
                  </a:lnTo>
                  <a:lnTo>
                    <a:pt x="70" y="45"/>
                  </a:lnTo>
                  <a:lnTo>
                    <a:pt x="71" y="44"/>
                  </a:lnTo>
                  <a:lnTo>
                    <a:pt x="73" y="43"/>
                  </a:lnTo>
                  <a:lnTo>
                    <a:pt x="75" y="42"/>
                  </a:lnTo>
                  <a:lnTo>
                    <a:pt x="77" y="41"/>
                  </a:lnTo>
                  <a:lnTo>
                    <a:pt x="80" y="40"/>
                  </a:lnTo>
                  <a:lnTo>
                    <a:pt x="82" y="38"/>
                  </a:lnTo>
                  <a:lnTo>
                    <a:pt x="85" y="37"/>
                  </a:lnTo>
                  <a:lnTo>
                    <a:pt x="88" y="35"/>
                  </a:lnTo>
                  <a:lnTo>
                    <a:pt x="91" y="34"/>
                  </a:lnTo>
                  <a:lnTo>
                    <a:pt x="93" y="32"/>
                  </a:lnTo>
                  <a:lnTo>
                    <a:pt x="96" y="31"/>
                  </a:lnTo>
                  <a:lnTo>
                    <a:pt x="98" y="30"/>
                  </a:lnTo>
                  <a:lnTo>
                    <a:pt x="100" y="28"/>
                  </a:lnTo>
                  <a:lnTo>
                    <a:pt x="98" y="29"/>
                  </a:lnTo>
                  <a:lnTo>
                    <a:pt x="95" y="29"/>
                  </a:lnTo>
                  <a:lnTo>
                    <a:pt x="92" y="30"/>
                  </a:lnTo>
                  <a:lnTo>
                    <a:pt x="89" y="31"/>
                  </a:lnTo>
                  <a:lnTo>
                    <a:pt x="86" y="32"/>
                  </a:lnTo>
                  <a:lnTo>
                    <a:pt x="84" y="33"/>
                  </a:lnTo>
                  <a:lnTo>
                    <a:pt x="83" y="34"/>
                  </a:lnTo>
                  <a:lnTo>
                    <a:pt x="82" y="34"/>
                  </a:lnTo>
                  <a:lnTo>
                    <a:pt x="78" y="33"/>
                  </a:lnTo>
                  <a:lnTo>
                    <a:pt x="76" y="36"/>
                  </a:lnTo>
                  <a:lnTo>
                    <a:pt x="66" y="41"/>
                  </a:lnTo>
                  <a:lnTo>
                    <a:pt x="66" y="37"/>
                  </a:lnTo>
                  <a:lnTo>
                    <a:pt x="67" y="36"/>
                  </a:lnTo>
                  <a:lnTo>
                    <a:pt x="68" y="35"/>
                  </a:lnTo>
                  <a:lnTo>
                    <a:pt x="70" y="33"/>
                  </a:lnTo>
                  <a:lnTo>
                    <a:pt x="72" y="31"/>
                  </a:lnTo>
                  <a:lnTo>
                    <a:pt x="74" y="30"/>
                  </a:lnTo>
                  <a:lnTo>
                    <a:pt x="76" y="28"/>
                  </a:lnTo>
                  <a:lnTo>
                    <a:pt x="77" y="27"/>
                  </a:lnTo>
                  <a:lnTo>
                    <a:pt x="78" y="27"/>
                  </a:lnTo>
                  <a:lnTo>
                    <a:pt x="77" y="26"/>
                  </a:lnTo>
                  <a:lnTo>
                    <a:pt x="67" y="31"/>
                  </a:lnTo>
                  <a:lnTo>
                    <a:pt x="65" y="30"/>
                  </a:lnTo>
                  <a:lnTo>
                    <a:pt x="85" y="14"/>
                  </a:lnTo>
                  <a:lnTo>
                    <a:pt x="85" y="12"/>
                  </a:lnTo>
                  <a:lnTo>
                    <a:pt x="73" y="19"/>
                  </a:lnTo>
                  <a:lnTo>
                    <a:pt x="71" y="17"/>
                  </a:lnTo>
                  <a:lnTo>
                    <a:pt x="70" y="18"/>
                  </a:lnTo>
                  <a:lnTo>
                    <a:pt x="72" y="21"/>
                  </a:lnTo>
                  <a:lnTo>
                    <a:pt x="64" y="27"/>
                  </a:lnTo>
                  <a:lnTo>
                    <a:pt x="65" y="4"/>
                  </a:lnTo>
                  <a:lnTo>
                    <a:pt x="64" y="5"/>
                  </a:lnTo>
                  <a:lnTo>
                    <a:pt x="63" y="9"/>
                  </a:lnTo>
                  <a:lnTo>
                    <a:pt x="62" y="18"/>
                  </a:lnTo>
                  <a:lnTo>
                    <a:pt x="60" y="26"/>
                  </a:lnTo>
                  <a:lnTo>
                    <a:pt x="60" y="30"/>
                  </a:lnTo>
                  <a:lnTo>
                    <a:pt x="59" y="29"/>
                  </a:lnTo>
                  <a:lnTo>
                    <a:pt x="57" y="28"/>
                  </a:lnTo>
                  <a:lnTo>
                    <a:pt x="55" y="27"/>
                  </a:lnTo>
                  <a:lnTo>
                    <a:pt x="52" y="26"/>
                  </a:lnTo>
                  <a:lnTo>
                    <a:pt x="50" y="24"/>
                  </a:lnTo>
                  <a:lnTo>
                    <a:pt x="48" y="23"/>
                  </a:lnTo>
                  <a:lnTo>
                    <a:pt x="46" y="22"/>
                  </a:lnTo>
                  <a:lnTo>
                    <a:pt x="44" y="24"/>
                  </a:lnTo>
                  <a:lnTo>
                    <a:pt x="45" y="24"/>
                  </a:lnTo>
                  <a:lnTo>
                    <a:pt x="46" y="25"/>
                  </a:lnTo>
                  <a:lnTo>
                    <a:pt x="48" y="26"/>
                  </a:lnTo>
                  <a:lnTo>
                    <a:pt x="50" y="27"/>
                  </a:lnTo>
                  <a:lnTo>
                    <a:pt x="53" y="28"/>
                  </a:lnTo>
                  <a:lnTo>
                    <a:pt x="55" y="30"/>
                  </a:lnTo>
                  <a:lnTo>
                    <a:pt x="57" y="31"/>
                  </a:lnTo>
                  <a:lnTo>
                    <a:pt x="58" y="32"/>
                  </a:lnTo>
                  <a:lnTo>
                    <a:pt x="56" y="34"/>
                  </a:lnTo>
                  <a:lnTo>
                    <a:pt x="57" y="37"/>
                  </a:lnTo>
                  <a:lnTo>
                    <a:pt x="58" y="41"/>
                  </a:lnTo>
                  <a:lnTo>
                    <a:pt x="58" y="47"/>
                  </a:lnTo>
                  <a:lnTo>
                    <a:pt x="59" y="54"/>
                  </a:lnTo>
                  <a:lnTo>
                    <a:pt x="58" y="54"/>
                  </a:lnTo>
                  <a:lnTo>
                    <a:pt x="56" y="55"/>
                  </a:lnTo>
                  <a:lnTo>
                    <a:pt x="55" y="55"/>
                  </a:lnTo>
                  <a:lnTo>
                    <a:pt x="53" y="55"/>
                  </a:lnTo>
                  <a:lnTo>
                    <a:pt x="51" y="55"/>
                  </a:lnTo>
                  <a:lnTo>
                    <a:pt x="50" y="55"/>
                  </a:lnTo>
                  <a:lnTo>
                    <a:pt x="49" y="55"/>
                  </a:lnTo>
                  <a:lnTo>
                    <a:pt x="48" y="55"/>
                  </a:lnTo>
                  <a:lnTo>
                    <a:pt x="47" y="55"/>
                  </a:lnTo>
                  <a:lnTo>
                    <a:pt x="46" y="54"/>
                  </a:lnTo>
                  <a:lnTo>
                    <a:pt x="45" y="53"/>
                  </a:lnTo>
                  <a:lnTo>
                    <a:pt x="45" y="52"/>
                  </a:lnTo>
                  <a:lnTo>
                    <a:pt x="42" y="52"/>
                  </a:lnTo>
                  <a:lnTo>
                    <a:pt x="41" y="52"/>
                  </a:lnTo>
                  <a:lnTo>
                    <a:pt x="39" y="52"/>
                  </a:lnTo>
                  <a:lnTo>
                    <a:pt x="37" y="51"/>
                  </a:lnTo>
                  <a:lnTo>
                    <a:pt x="36" y="50"/>
                  </a:lnTo>
                  <a:lnTo>
                    <a:pt x="35" y="50"/>
                  </a:lnTo>
                  <a:lnTo>
                    <a:pt x="33" y="49"/>
                  </a:lnTo>
                  <a:lnTo>
                    <a:pt x="32" y="48"/>
                  </a:lnTo>
                  <a:lnTo>
                    <a:pt x="31" y="46"/>
                  </a:lnTo>
                  <a:lnTo>
                    <a:pt x="31" y="45"/>
                  </a:lnTo>
                  <a:lnTo>
                    <a:pt x="32" y="44"/>
                  </a:lnTo>
                  <a:lnTo>
                    <a:pt x="32" y="43"/>
                  </a:lnTo>
                  <a:lnTo>
                    <a:pt x="33" y="43"/>
                  </a:lnTo>
                  <a:lnTo>
                    <a:pt x="33" y="42"/>
                  </a:lnTo>
                  <a:lnTo>
                    <a:pt x="32" y="42"/>
                  </a:lnTo>
                  <a:lnTo>
                    <a:pt x="32" y="41"/>
                  </a:lnTo>
                  <a:lnTo>
                    <a:pt x="27" y="42"/>
                  </a:lnTo>
                  <a:lnTo>
                    <a:pt x="23" y="42"/>
                  </a:lnTo>
                  <a:lnTo>
                    <a:pt x="19" y="41"/>
                  </a:lnTo>
                  <a:lnTo>
                    <a:pt x="17" y="40"/>
                  </a:lnTo>
                  <a:lnTo>
                    <a:pt x="15" y="38"/>
                  </a:lnTo>
                  <a:lnTo>
                    <a:pt x="13" y="37"/>
                  </a:lnTo>
                  <a:lnTo>
                    <a:pt x="13" y="35"/>
                  </a:lnTo>
                  <a:lnTo>
                    <a:pt x="12" y="33"/>
                  </a:lnTo>
                  <a:lnTo>
                    <a:pt x="10" y="33"/>
                  </a:lnTo>
                  <a:lnTo>
                    <a:pt x="8" y="33"/>
                  </a:lnTo>
                  <a:lnTo>
                    <a:pt x="6" y="33"/>
                  </a:lnTo>
                  <a:lnTo>
                    <a:pt x="5" y="33"/>
                  </a:lnTo>
                  <a:lnTo>
                    <a:pt x="4" y="33"/>
                  </a:lnTo>
                  <a:lnTo>
                    <a:pt x="2" y="32"/>
                  </a:lnTo>
                  <a:lnTo>
                    <a:pt x="1" y="32"/>
                  </a:lnTo>
                  <a:lnTo>
                    <a:pt x="0" y="31"/>
                  </a:lnTo>
                  <a:lnTo>
                    <a:pt x="1" y="31"/>
                  </a:lnTo>
                  <a:lnTo>
                    <a:pt x="3" y="30"/>
                  </a:lnTo>
                  <a:lnTo>
                    <a:pt x="4" y="30"/>
                  </a:lnTo>
                  <a:lnTo>
                    <a:pt x="6" y="29"/>
                  </a:lnTo>
                  <a:lnTo>
                    <a:pt x="7" y="28"/>
                  </a:lnTo>
                  <a:lnTo>
                    <a:pt x="9" y="27"/>
                  </a:lnTo>
                  <a:lnTo>
                    <a:pt x="10" y="27"/>
                  </a:lnTo>
                  <a:lnTo>
                    <a:pt x="11" y="26"/>
                  </a:lnTo>
                  <a:lnTo>
                    <a:pt x="11" y="27"/>
                  </a:lnTo>
                  <a:lnTo>
                    <a:pt x="12" y="27"/>
                  </a:lnTo>
                  <a:lnTo>
                    <a:pt x="12" y="26"/>
                  </a:lnTo>
                  <a:lnTo>
                    <a:pt x="13" y="24"/>
                  </a:lnTo>
                  <a:lnTo>
                    <a:pt x="14" y="23"/>
                  </a:lnTo>
                  <a:lnTo>
                    <a:pt x="15" y="23"/>
                  </a:lnTo>
                  <a:lnTo>
                    <a:pt x="17" y="22"/>
                  </a:lnTo>
                  <a:lnTo>
                    <a:pt x="19" y="22"/>
                  </a:lnTo>
                  <a:lnTo>
                    <a:pt x="21" y="22"/>
                  </a:lnTo>
                  <a:lnTo>
                    <a:pt x="24" y="22"/>
                  </a:lnTo>
                  <a:lnTo>
                    <a:pt x="26" y="23"/>
                  </a:lnTo>
                  <a:lnTo>
                    <a:pt x="27" y="23"/>
                  </a:lnTo>
                  <a:lnTo>
                    <a:pt x="28" y="24"/>
                  </a:lnTo>
                  <a:lnTo>
                    <a:pt x="28" y="25"/>
                  </a:lnTo>
                  <a:lnTo>
                    <a:pt x="29" y="26"/>
                  </a:lnTo>
                  <a:lnTo>
                    <a:pt x="29" y="27"/>
                  </a:lnTo>
                  <a:lnTo>
                    <a:pt x="30" y="28"/>
                  </a:lnTo>
                  <a:lnTo>
                    <a:pt x="30" y="29"/>
                  </a:lnTo>
                  <a:lnTo>
                    <a:pt x="31" y="29"/>
                  </a:lnTo>
                  <a:lnTo>
                    <a:pt x="32" y="30"/>
                  </a:lnTo>
                  <a:lnTo>
                    <a:pt x="33" y="30"/>
                  </a:lnTo>
                  <a:lnTo>
                    <a:pt x="34" y="29"/>
                  </a:lnTo>
                  <a:lnTo>
                    <a:pt x="36" y="29"/>
                  </a:lnTo>
                  <a:lnTo>
                    <a:pt x="37" y="28"/>
                  </a:lnTo>
                  <a:lnTo>
                    <a:pt x="38" y="28"/>
                  </a:lnTo>
                  <a:lnTo>
                    <a:pt x="39" y="27"/>
                  </a:lnTo>
                  <a:lnTo>
                    <a:pt x="39" y="25"/>
                  </a:lnTo>
                  <a:lnTo>
                    <a:pt x="38" y="23"/>
                  </a:lnTo>
                  <a:lnTo>
                    <a:pt x="36" y="21"/>
                  </a:lnTo>
                  <a:lnTo>
                    <a:pt x="37" y="20"/>
                  </a:lnTo>
                  <a:lnTo>
                    <a:pt x="38" y="20"/>
                  </a:lnTo>
                  <a:lnTo>
                    <a:pt x="39" y="19"/>
                  </a:lnTo>
                  <a:lnTo>
                    <a:pt x="40" y="18"/>
                  </a:lnTo>
                  <a:lnTo>
                    <a:pt x="41" y="18"/>
                  </a:lnTo>
                  <a:lnTo>
                    <a:pt x="41" y="17"/>
                  </a:lnTo>
                  <a:lnTo>
                    <a:pt x="42" y="16"/>
                  </a:lnTo>
                  <a:lnTo>
                    <a:pt x="43" y="15"/>
                  </a:lnTo>
                  <a:lnTo>
                    <a:pt x="44" y="14"/>
                  </a:lnTo>
                  <a:lnTo>
                    <a:pt x="46" y="13"/>
                  </a:lnTo>
                  <a:lnTo>
                    <a:pt x="46" y="15"/>
                  </a:lnTo>
                  <a:lnTo>
                    <a:pt x="46" y="16"/>
                  </a:lnTo>
                  <a:lnTo>
                    <a:pt x="47" y="17"/>
                  </a:lnTo>
                  <a:lnTo>
                    <a:pt x="48" y="18"/>
                  </a:lnTo>
                  <a:lnTo>
                    <a:pt x="50" y="19"/>
                  </a:lnTo>
                  <a:lnTo>
                    <a:pt x="51" y="20"/>
                  </a:lnTo>
                  <a:lnTo>
                    <a:pt x="53" y="20"/>
                  </a:lnTo>
                  <a:lnTo>
                    <a:pt x="55" y="19"/>
                  </a:lnTo>
                  <a:lnTo>
                    <a:pt x="57" y="18"/>
                  </a:lnTo>
                  <a:lnTo>
                    <a:pt x="58" y="17"/>
                  </a:lnTo>
                  <a:lnTo>
                    <a:pt x="59" y="16"/>
                  </a:lnTo>
                  <a:lnTo>
                    <a:pt x="59" y="14"/>
                  </a:lnTo>
                  <a:lnTo>
                    <a:pt x="59" y="12"/>
                  </a:lnTo>
                  <a:lnTo>
                    <a:pt x="59" y="11"/>
                  </a:lnTo>
                  <a:lnTo>
                    <a:pt x="59" y="10"/>
                  </a:lnTo>
                  <a:lnTo>
                    <a:pt x="58" y="9"/>
                  </a:lnTo>
                  <a:lnTo>
                    <a:pt x="58" y="7"/>
                  </a:lnTo>
                  <a:lnTo>
                    <a:pt x="58" y="4"/>
                  </a:lnTo>
                  <a:lnTo>
                    <a:pt x="58" y="2"/>
                  </a:lnTo>
                  <a:lnTo>
                    <a:pt x="59" y="1"/>
                  </a:lnTo>
                  <a:lnTo>
                    <a:pt x="60" y="1"/>
                  </a:lnTo>
                  <a:lnTo>
                    <a:pt x="61" y="1"/>
                  </a:lnTo>
                  <a:lnTo>
                    <a:pt x="63" y="1"/>
                  </a:lnTo>
                  <a:lnTo>
                    <a:pt x="65" y="0"/>
                  </a:lnTo>
                  <a:lnTo>
                    <a:pt x="67" y="0"/>
                  </a:lnTo>
                  <a:lnTo>
                    <a:pt x="68" y="0"/>
                  </a:lnTo>
                  <a:lnTo>
                    <a:pt x="69" y="0"/>
                  </a:lnTo>
                  <a:lnTo>
                    <a:pt x="70" y="0"/>
                  </a:lnTo>
                  <a:lnTo>
                    <a:pt x="70" y="2"/>
                  </a:lnTo>
                  <a:lnTo>
                    <a:pt x="71" y="5"/>
                  </a:lnTo>
                  <a:lnTo>
                    <a:pt x="71" y="8"/>
                  </a:lnTo>
                  <a:lnTo>
                    <a:pt x="70" y="11"/>
                  </a:lnTo>
                  <a:lnTo>
                    <a:pt x="71" y="11"/>
                  </a:lnTo>
                  <a:lnTo>
                    <a:pt x="72" y="12"/>
                  </a:lnTo>
                  <a:lnTo>
                    <a:pt x="73" y="12"/>
                  </a:lnTo>
                  <a:lnTo>
                    <a:pt x="73" y="13"/>
                  </a:lnTo>
                  <a:lnTo>
                    <a:pt x="74" y="13"/>
                  </a:lnTo>
                  <a:lnTo>
                    <a:pt x="75" y="13"/>
                  </a:lnTo>
                  <a:lnTo>
                    <a:pt x="76" y="12"/>
                  </a:lnTo>
                  <a:lnTo>
                    <a:pt x="77" y="11"/>
                  </a:lnTo>
                  <a:lnTo>
                    <a:pt x="79" y="10"/>
                  </a:lnTo>
                  <a:lnTo>
                    <a:pt x="79" y="9"/>
                  </a:lnTo>
                  <a:lnTo>
                    <a:pt x="80" y="8"/>
                  </a:lnTo>
                  <a:lnTo>
                    <a:pt x="81" y="8"/>
                  </a:lnTo>
                  <a:lnTo>
                    <a:pt x="82" y="8"/>
                  </a:lnTo>
                  <a:lnTo>
                    <a:pt x="83" y="8"/>
                  </a:lnTo>
                  <a:lnTo>
                    <a:pt x="85" y="8"/>
                  </a:lnTo>
                  <a:lnTo>
                    <a:pt x="86" y="8"/>
                  </a:lnTo>
                  <a:lnTo>
                    <a:pt x="87" y="8"/>
                  </a:lnTo>
                  <a:lnTo>
                    <a:pt x="88" y="8"/>
                  </a:lnTo>
                  <a:lnTo>
                    <a:pt x="88" y="9"/>
                  </a:lnTo>
                  <a:lnTo>
                    <a:pt x="88" y="10"/>
                  </a:lnTo>
                  <a:lnTo>
                    <a:pt x="88" y="11"/>
                  </a:lnTo>
                  <a:lnTo>
                    <a:pt x="89" y="11"/>
                  </a:lnTo>
                  <a:lnTo>
                    <a:pt x="90" y="11"/>
                  </a:lnTo>
                  <a:lnTo>
                    <a:pt x="92" y="10"/>
                  </a:lnTo>
                  <a:lnTo>
                    <a:pt x="92" y="11"/>
                  </a:lnTo>
                  <a:lnTo>
                    <a:pt x="91" y="13"/>
                  </a:lnTo>
                  <a:lnTo>
                    <a:pt x="90" y="14"/>
                  </a:lnTo>
                  <a:lnTo>
                    <a:pt x="88" y="17"/>
                  </a:lnTo>
                  <a:lnTo>
                    <a:pt x="87" y="19"/>
                  </a:lnTo>
                  <a:lnTo>
                    <a:pt x="86" y="21"/>
                  </a:lnTo>
                  <a:lnTo>
                    <a:pt x="85" y="22"/>
                  </a:lnTo>
                  <a:lnTo>
                    <a:pt x="85" y="23"/>
                  </a:lnTo>
                  <a:lnTo>
                    <a:pt x="86" y="23"/>
                  </a:lnTo>
                  <a:lnTo>
                    <a:pt x="87" y="24"/>
                  </a:lnTo>
                  <a:lnTo>
                    <a:pt x="87" y="25"/>
                  </a:lnTo>
                  <a:lnTo>
                    <a:pt x="88" y="26"/>
                  </a:lnTo>
                  <a:lnTo>
                    <a:pt x="89" y="26"/>
                  </a:lnTo>
                  <a:lnTo>
                    <a:pt x="89" y="27"/>
                  </a:lnTo>
                  <a:lnTo>
                    <a:pt x="90" y="27"/>
                  </a:lnTo>
                  <a:lnTo>
                    <a:pt x="91" y="27"/>
                  </a:lnTo>
                  <a:lnTo>
                    <a:pt x="92" y="27"/>
                  </a:lnTo>
                  <a:lnTo>
                    <a:pt x="92" y="26"/>
                  </a:lnTo>
                  <a:lnTo>
                    <a:pt x="93" y="26"/>
                  </a:lnTo>
                  <a:lnTo>
                    <a:pt x="94" y="25"/>
                  </a:lnTo>
                  <a:lnTo>
                    <a:pt x="95" y="24"/>
                  </a:lnTo>
                  <a:lnTo>
                    <a:pt x="95" y="23"/>
                  </a:lnTo>
                  <a:lnTo>
                    <a:pt x="96" y="22"/>
                  </a:lnTo>
                  <a:lnTo>
                    <a:pt x="97" y="22"/>
                  </a:lnTo>
                  <a:lnTo>
                    <a:pt x="97" y="21"/>
                  </a:lnTo>
                  <a:lnTo>
                    <a:pt x="98" y="22"/>
                  </a:lnTo>
                  <a:lnTo>
                    <a:pt x="99" y="23"/>
                  </a:lnTo>
                  <a:lnTo>
                    <a:pt x="100" y="23"/>
                  </a:lnTo>
                  <a:lnTo>
                    <a:pt x="101" y="24"/>
                  </a:lnTo>
                  <a:lnTo>
                    <a:pt x="102" y="23"/>
                  </a:lnTo>
                  <a:lnTo>
                    <a:pt x="103" y="23"/>
                  </a:lnTo>
                  <a:lnTo>
                    <a:pt x="104" y="23"/>
                  </a:lnTo>
                  <a:lnTo>
                    <a:pt x="105" y="23"/>
                  </a:lnTo>
                  <a:lnTo>
                    <a:pt x="105" y="25"/>
                  </a:lnTo>
                  <a:lnTo>
                    <a:pt x="105" y="28"/>
                  </a:lnTo>
                  <a:lnTo>
                    <a:pt x="105" y="31"/>
                  </a:lnTo>
                  <a:lnTo>
                    <a:pt x="104" y="34"/>
                  </a:lnTo>
                </a:path>
              </a:pathLst>
            </a:custGeom>
            <a:solidFill>
              <a:srgbClr val="008000"/>
            </a:solidFill>
            <a:ln w="9525" cap="rnd">
              <a:noFill/>
              <a:round/>
              <a:headEnd type="none" w="sm" len="sm"/>
              <a:tailEnd type="none" w="sm" len="sm"/>
            </a:ln>
          </p:spPr>
          <p:txBody>
            <a:bodyPr/>
            <a:lstStyle/>
            <a:p>
              <a:pPr algn="r" rtl="1"/>
              <a:endParaRPr lang="en-US"/>
            </a:p>
          </p:txBody>
        </p:sp>
        <p:sp>
          <p:nvSpPr>
            <p:cNvPr id="23580" name="Freeform 16"/>
            <p:cNvSpPr>
              <a:spLocks/>
            </p:cNvSpPr>
            <p:nvPr/>
          </p:nvSpPr>
          <p:spPr bwMode="auto">
            <a:xfrm>
              <a:off x="4088" y="1524"/>
              <a:ext cx="79" cy="203"/>
            </a:xfrm>
            <a:custGeom>
              <a:avLst/>
              <a:gdLst>
                <a:gd name="T0" fmla="*/ 75 w 79"/>
                <a:gd name="T1" fmla="*/ 165 h 203"/>
                <a:gd name="T2" fmla="*/ 70 w 79"/>
                <a:gd name="T3" fmla="*/ 173 h 203"/>
                <a:gd name="T4" fmla="*/ 65 w 79"/>
                <a:gd name="T5" fmla="*/ 178 h 203"/>
                <a:gd name="T6" fmla="*/ 61 w 79"/>
                <a:gd name="T7" fmla="*/ 182 h 203"/>
                <a:gd name="T8" fmla="*/ 58 w 79"/>
                <a:gd name="T9" fmla="*/ 186 h 203"/>
                <a:gd name="T10" fmla="*/ 49 w 79"/>
                <a:gd name="T11" fmla="*/ 192 h 203"/>
                <a:gd name="T12" fmla="*/ 39 w 79"/>
                <a:gd name="T13" fmla="*/ 197 h 203"/>
                <a:gd name="T14" fmla="*/ 32 w 79"/>
                <a:gd name="T15" fmla="*/ 200 h 203"/>
                <a:gd name="T16" fmla="*/ 26 w 79"/>
                <a:gd name="T17" fmla="*/ 201 h 203"/>
                <a:gd name="T18" fmla="*/ 21 w 79"/>
                <a:gd name="T19" fmla="*/ 202 h 203"/>
                <a:gd name="T20" fmla="*/ 17 w 79"/>
                <a:gd name="T21" fmla="*/ 202 h 203"/>
                <a:gd name="T22" fmla="*/ 13 w 79"/>
                <a:gd name="T23" fmla="*/ 202 h 203"/>
                <a:gd name="T24" fmla="*/ 9 w 79"/>
                <a:gd name="T25" fmla="*/ 201 h 203"/>
                <a:gd name="T26" fmla="*/ 5 w 79"/>
                <a:gd name="T27" fmla="*/ 201 h 203"/>
                <a:gd name="T28" fmla="*/ 2 w 79"/>
                <a:gd name="T29" fmla="*/ 200 h 203"/>
                <a:gd name="T30" fmla="*/ 1 w 79"/>
                <a:gd name="T31" fmla="*/ 193 h 203"/>
                <a:gd name="T32" fmla="*/ 8 w 79"/>
                <a:gd name="T33" fmla="*/ 188 h 203"/>
                <a:gd name="T34" fmla="*/ 14 w 79"/>
                <a:gd name="T35" fmla="*/ 180 h 203"/>
                <a:gd name="T36" fmla="*/ 18 w 79"/>
                <a:gd name="T37" fmla="*/ 171 h 203"/>
                <a:gd name="T38" fmla="*/ 24 w 79"/>
                <a:gd name="T39" fmla="*/ 157 h 203"/>
                <a:gd name="T40" fmla="*/ 25 w 79"/>
                <a:gd name="T41" fmla="*/ 153 h 203"/>
                <a:gd name="T42" fmla="*/ 28 w 79"/>
                <a:gd name="T43" fmla="*/ 145 h 203"/>
                <a:gd name="T44" fmla="*/ 31 w 79"/>
                <a:gd name="T45" fmla="*/ 131 h 203"/>
                <a:gd name="T46" fmla="*/ 33 w 79"/>
                <a:gd name="T47" fmla="*/ 113 h 203"/>
                <a:gd name="T48" fmla="*/ 35 w 79"/>
                <a:gd name="T49" fmla="*/ 89 h 203"/>
                <a:gd name="T50" fmla="*/ 35 w 79"/>
                <a:gd name="T51" fmla="*/ 84 h 203"/>
                <a:gd name="T52" fmla="*/ 35 w 79"/>
                <a:gd name="T53" fmla="*/ 74 h 203"/>
                <a:gd name="T54" fmla="*/ 36 w 79"/>
                <a:gd name="T55" fmla="*/ 62 h 203"/>
                <a:gd name="T56" fmla="*/ 35 w 79"/>
                <a:gd name="T57" fmla="*/ 43 h 203"/>
                <a:gd name="T58" fmla="*/ 35 w 79"/>
                <a:gd name="T59" fmla="*/ 28 h 203"/>
                <a:gd name="T60" fmla="*/ 27 w 79"/>
                <a:gd name="T61" fmla="*/ 23 h 203"/>
                <a:gd name="T62" fmla="*/ 21 w 79"/>
                <a:gd name="T63" fmla="*/ 19 h 203"/>
                <a:gd name="T64" fmla="*/ 29 w 79"/>
                <a:gd name="T65" fmla="*/ 21 h 203"/>
                <a:gd name="T66" fmla="*/ 37 w 79"/>
                <a:gd name="T67" fmla="*/ 26 h 203"/>
                <a:gd name="T68" fmla="*/ 41 w 79"/>
                <a:gd name="T69" fmla="*/ 0 h 203"/>
                <a:gd name="T70" fmla="*/ 47 w 79"/>
                <a:gd name="T71" fmla="*/ 14 h 203"/>
                <a:gd name="T72" fmla="*/ 63 w 79"/>
                <a:gd name="T73" fmla="*/ 10 h 203"/>
                <a:gd name="T74" fmla="*/ 55 w 79"/>
                <a:gd name="T75" fmla="*/ 23 h 203"/>
                <a:gd name="T76" fmla="*/ 47 w 79"/>
                <a:gd name="T77" fmla="*/ 29 h 203"/>
                <a:gd name="T78" fmla="*/ 43 w 79"/>
                <a:gd name="T79" fmla="*/ 37 h 203"/>
                <a:gd name="T80" fmla="*/ 62 w 79"/>
                <a:gd name="T81" fmla="*/ 29 h 203"/>
                <a:gd name="T82" fmla="*/ 72 w 79"/>
                <a:gd name="T83" fmla="*/ 25 h 203"/>
                <a:gd name="T84" fmla="*/ 73 w 79"/>
                <a:gd name="T85" fmla="*/ 27 h 203"/>
                <a:gd name="T86" fmla="*/ 63 w 79"/>
                <a:gd name="T87" fmla="*/ 33 h 203"/>
                <a:gd name="T88" fmla="*/ 52 w 79"/>
                <a:gd name="T89" fmla="*/ 38 h 203"/>
                <a:gd name="T90" fmla="*/ 46 w 79"/>
                <a:gd name="T91" fmla="*/ 42 h 203"/>
                <a:gd name="T92" fmla="*/ 45 w 79"/>
                <a:gd name="T93" fmla="*/ 46 h 203"/>
                <a:gd name="T94" fmla="*/ 45 w 79"/>
                <a:gd name="T95" fmla="*/ 51 h 203"/>
                <a:gd name="T96" fmla="*/ 45 w 79"/>
                <a:gd name="T97" fmla="*/ 57 h 203"/>
                <a:gd name="T98" fmla="*/ 47 w 79"/>
                <a:gd name="T99" fmla="*/ 70 h 203"/>
                <a:gd name="T100" fmla="*/ 50 w 79"/>
                <a:gd name="T101" fmla="*/ 88 h 203"/>
                <a:gd name="T102" fmla="*/ 53 w 79"/>
                <a:gd name="T103" fmla="*/ 98 h 203"/>
                <a:gd name="T104" fmla="*/ 56 w 79"/>
                <a:gd name="T105" fmla="*/ 105 h 203"/>
                <a:gd name="T106" fmla="*/ 59 w 79"/>
                <a:gd name="T107" fmla="*/ 115 h 203"/>
                <a:gd name="T108" fmla="*/ 62 w 79"/>
                <a:gd name="T109" fmla="*/ 122 h 203"/>
                <a:gd name="T110" fmla="*/ 66 w 79"/>
                <a:gd name="T111" fmla="*/ 133 h 203"/>
                <a:gd name="T112" fmla="*/ 72 w 79"/>
                <a:gd name="T113" fmla="*/ 149 h 2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9"/>
                <a:gd name="T172" fmla="*/ 0 h 203"/>
                <a:gd name="T173" fmla="*/ 79 w 79"/>
                <a:gd name="T174" fmla="*/ 203 h 20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9" h="203">
                  <a:moveTo>
                    <a:pt x="78" y="159"/>
                  </a:moveTo>
                  <a:lnTo>
                    <a:pt x="77" y="161"/>
                  </a:lnTo>
                  <a:lnTo>
                    <a:pt x="76" y="163"/>
                  </a:lnTo>
                  <a:lnTo>
                    <a:pt x="75" y="165"/>
                  </a:lnTo>
                  <a:lnTo>
                    <a:pt x="74" y="167"/>
                  </a:lnTo>
                  <a:lnTo>
                    <a:pt x="72" y="169"/>
                  </a:lnTo>
                  <a:lnTo>
                    <a:pt x="71" y="171"/>
                  </a:lnTo>
                  <a:lnTo>
                    <a:pt x="70" y="173"/>
                  </a:lnTo>
                  <a:lnTo>
                    <a:pt x="68" y="175"/>
                  </a:lnTo>
                  <a:lnTo>
                    <a:pt x="67" y="176"/>
                  </a:lnTo>
                  <a:lnTo>
                    <a:pt x="66" y="177"/>
                  </a:lnTo>
                  <a:lnTo>
                    <a:pt x="65" y="178"/>
                  </a:lnTo>
                  <a:lnTo>
                    <a:pt x="64" y="179"/>
                  </a:lnTo>
                  <a:lnTo>
                    <a:pt x="63" y="180"/>
                  </a:lnTo>
                  <a:lnTo>
                    <a:pt x="62" y="181"/>
                  </a:lnTo>
                  <a:lnTo>
                    <a:pt x="61" y="182"/>
                  </a:lnTo>
                  <a:lnTo>
                    <a:pt x="60" y="184"/>
                  </a:lnTo>
                  <a:lnTo>
                    <a:pt x="59" y="184"/>
                  </a:lnTo>
                  <a:lnTo>
                    <a:pt x="58" y="185"/>
                  </a:lnTo>
                  <a:lnTo>
                    <a:pt x="58" y="186"/>
                  </a:lnTo>
                  <a:lnTo>
                    <a:pt x="57" y="187"/>
                  </a:lnTo>
                  <a:lnTo>
                    <a:pt x="54" y="188"/>
                  </a:lnTo>
                  <a:lnTo>
                    <a:pt x="52" y="190"/>
                  </a:lnTo>
                  <a:lnTo>
                    <a:pt x="49" y="192"/>
                  </a:lnTo>
                  <a:lnTo>
                    <a:pt x="47" y="194"/>
                  </a:lnTo>
                  <a:lnTo>
                    <a:pt x="44" y="195"/>
                  </a:lnTo>
                  <a:lnTo>
                    <a:pt x="42" y="196"/>
                  </a:lnTo>
                  <a:lnTo>
                    <a:pt x="39" y="197"/>
                  </a:lnTo>
                  <a:lnTo>
                    <a:pt x="36" y="198"/>
                  </a:lnTo>
                  <a:lnTo>
                    <a:pt x="35" y="199"/>
                  </a:lnTo>
                  <a:lnTo>
                    <a:pt x="33" y="199"/>
                  </a:lnTo>
                  <a:lnTo>
                    <a:pt x="32" y="200"/>
                  </a:lnTo>
                  <a:lnTo>
                    <a:pt x="30" y="200"/>
                  </a:lnTo>
                  <a:lnTo>
                    <a:pt x="29" y="201"/>
                  </a:lnTo>
                  <a:lnTo>
                    <a:pt x="27" y="201"/>
                  </a:lnTo>
                  <a:lnTo>
                    <a:pt x="26" y="201"/>
                  </a:lnTo>
                  <a:lnTo>
                    <a:pt x="24" y="202"/>
                  </a:lnTo>
                  <a:lnTo>
                    <a:pt x="23" y="202"/>
                  </a:lnTo>
                  <a:lnTo>
                    <a:pt x="22" y="202"/>
                  </a:lnTo>
                  <a:lnTo>
                    <a:pt x="21" y="202"/>
                  </a:lnTo>
                  <a:lnTo>
                    <a:pt x="20" y="202"/>
                  </a:lnTo>
                  <a:lnTo>
                    <a:pt x="19" y="202"/>
                  </a:lnTo>
                  <a:lnTo>
                    <a:pt x="18" y="202"/>
                  </a:lnTo>
                  <a:lnTo>
                    <a:pt x="17" y="202"/>
                  </a:lnTo>
                  <a:lnTo>
                    <a:pt x="16" y="202"/>
                  </a:lnTo>
                  <a:lnTo>
                    <a:pt x="15" y="202"/>
                  </a:lnTo>
                  <a:lnTo>
                    <a:pt x="14" y="202"/>
                  </a:lnTo>
                  <a:lnTo>
                    <a:pt x="13" y="202"/>
                  </a:lnTo>
                  <a:lnTo>
                    <a:pt x="12" y="202"/>
                  </a:lnTo>
                  <a:lnTo>
                    <a:pt x="11" y="202"/>
                  </a:lnTo>
                  <a:lnTo>
                    <a:pt x="10" y="202"/>
                  </a:lnTo>
                  <a:lnTo>
                    <a:pt x="9" y="201"/>
                  </a:lnTo>
                  <a:lnTo>
                    <a:pt x="8" y="201"/>
                  </a:lnTo>
                  <a:lnTo>
                    <a:pt x="7" y="201"/>
                  </a:lnTo>
                  <a:lnTo>
                    <a:pt x="6" y="201"/>
                  </a:lnTo>
                  <a:lnTo>
                    <a:pt x="5" y="201"/>
                  </a:lnTo>
                  <a:lnTo>
                    <a:pt x="4" y="201"/>
                  </a:lnTo>
                  <a:lnTo>
                    <a:pt x="4" y="200"/>
                  </a:lnTo>
                  <a:lnTo>
                    <a:pt x="3" y="200"/>
                  </a:lnTo>
                  <a:lnTo>
                    <a:pt x="2" y="200"/>
                  </a:lnTo>
                  <a:lnTo>
                    <a:pt x="1" y="200"/>
                  </a:lnTo>
                  <a:lnTo>
                    <a:pt x="1" y="199"/>
                  </a:lnTo>
                  <a:lnTo>
                    <a:pt x="0" y="199"/>
                  </a:lnTo>
                  <a:lnTo>
                    <a:pt x="1" y="193"/>
                  </a:lnTo>
                  <a:lnTo>
                    <a:pt x="2" y="192"/>
                  </a:lnTo>
                  <a:lnTo>
                    <a:pt x="4" y="191"/>
                  </a:lnTo>
                  <a:lnTo>
                    <a:pt x="6" y="189"/>
                  </a:lnTo>
                  <a:lnTo>
                    <a:pt x="8" y="188"/>
                  </a:lnTo>
                  <a:lnTo>
                    <a:pt x="10" y="186"/>
                  </a:lnTo>
                  <a:lnTo>
                    <a:pt x="12" y="184"/>
                  </a:lnTo>
                  <a:lnTo>
                    <a:pt x="13" y="182"/>
                  </a:lnTo>
                  <a:lnTo>
                    <a:pt x="14" y="180"/>
                  </a:lnTo>
                  <a:lnTo>
                    <a:pt x="15" y="179"/>
                  </a:lnTo>
                  <a:lnTo>
                    <a:pt x="16" y="177"/>
                  </a:lnTo>
                  <a:lnTo>
                    <a:pt x="17" y="174"/>
                  </a:lnTo>
                  <a:lnTo>
                    <a:pt x="18" y="171"/>
                  </a:lnTo>
                  <a:lnTo>
                    <a:pt x="19" y="168"/>
                  </a:lnTo>
                  <a:lnTo>
                    <a:pt x="21" y="164"/>
                  </a:lnTo>
                  <a:lnTo>
                    <a:pt x="22" y="161"/>
                  </a:lnTo>
                  <a:lnTo>
                    <a:pt x="24" y="157"/>
                  </a:lnTo>
                  <a:lnTo>
                    <a:pt x="24" y="156"/>
                  </a:lnTo>
                  <a:lnTo>
                    <a:pt x="24" y="155"/>
                  </a:lnTo>
                  <a:lnTo>
                    <a:pt x="25" y="154"/>
                  </a:lnTo>
                  <a:lnTo>
                    <a:pt x="25" y="153"/>
                  </a:lnTo>
                  <a:lnTo>
                    <a:pt x="26" y="151"/>
                  </a:lnTo>
                  <a:lnTo>
                    <a:pt x="27" y="149"/>
                  </a:lnTo>
                  <a:lnTo>
                    <a:pt x="27" y="147"/>
                  </a:lnTo>
                  <a:lnTo>
                    <a:pt x="28" y="145"/>
                  </a:lnTo>
                  <a:lnTo>
                    <a:pt x="29" y="142"/>
                  </a:lnTo>
                  <a:lnTo>
                    <a:pt x="30" y="138"/>
                  </a:lnTo>
                  <a:lnTo>
                    <a:pt x="31" y="135"/>
                  </a:lnTo>
                  <a:lnTo>
                    <a:pt x="31" y="131"/>
                  </a:lnTo>
                  <a:lnTo>
                    <a:pt x="32" y="127"/>
                  </a:lnTo>
                  <a:lnTo>
                    <a:pt x="33" y="122"/>
                  </a:lnTo>
                  <a:lnTo>
                    <a:pt x="33" y="118"/>
                  </a:lnTo>
                  <a:lnTo>
                    <a:pt x="33" y="113"/>
                  </a:lnTo>
                  <a:lnTo>
                    <a:pt x="33" y="109"/>
                  </a:lnTo>
                  <a:lnTo>
                    <a:pt x="34" y="103"/>
                  </a:lnTo>
                  <a:lnTo>
                    <a:pt x="34" y="97"/>
                  </a:lnTo>
                  <a:lnTo>
                    <a:pt x="35" y="89"/>
                  </a:lnTo>
                  <a:lnTo>
                    <a:pt x="35" y="88"/>
                  </a:lnTo>
                  <a:lnTo>
                    <a:pt x="35" y="87"/>
                  </a:lnTo>
                  <a:lnTo>
                    <a:pt x="35" y="86"/>
                  </a:lnTo>
                  <a:lnTo>
                    <a:pt x="35" y="84"/>
                  </a:lnTo>
                  <a:lnTo>
                    <a:pt x="35" y="81"/>
                  </a:lnTo>
                  <a:lnTo>
                    <a:pt x="35" y="79"/>
                  </a:lnTo>
                  <a:lnTo>
                    <a:pt x="35" y="77"/>
                  </a:lnTo>
                  <a:lnTo>
                    <a:pt x="35" y="74"/>
                  </a:lnTo>
                  <a:lnTo>
                    <a:pt x="35" y="72"/>
                  </a:lnTo>
                  <a:lnTo>
                    <a:pt x="35" y="69"/>
                  </a:lnTo>
                  <a:lnTo>
                    <a:pt x="35" y="66"/>
                  </a:lnTo>
                  <a:lnTo>
                    <a:pt x="36" y="62"/>
                  </a:lnTo>
                  <a:lnTo>
                    <a:pt x="36" y="58"/>
                  </a:lnTo>
                  <a:lnTo>
                    <a:pt x="36" y="54"/>
                  </a:lnTo>
                  <a:lnTo>
                    <a:pt x="36" y="50"/>
                  </a:lnTo>
                  <a:lnTo>
                    <a:pt x="35" y="43"/>
                  </a:lnTo>
                  <a:lnTo>
                    <a:pt x="35" y="37"/>
                  </a:lnTo>
                  <a:lnTo>
                    <a:pt x="34" y="33"/>
                  </a:lnTo>
                  <a:lnTo>
                    <a:pt x="33" y="30"/>
                  </a:lnTo>
                  <a:lnTo>
                    <a:pt x="35" y="28"/>
                  </a:lnTo>
                  <a:lnTo>
                    <a:pt x="34" y="27"/>
                  </a:lnTo>
                  <a:lnTo>
                    <a:pt x="32" y="26"/>
                  </a:lnTo>
                  <a:lnTo>
                    <a:pt x="30" y="24"/>
                  </a:lnTo>
                  <a:lnTo>
                    <a:pt x="27" y="23"/>
                  </a:lnTo>
                  <a:lnTo>
                    <a:pt x="25" y="22"/>
                  </a:lnTo>
                  <a:lnTo>
                    <a:pt x="23" y="20"/>
                  </a:lnTo>
                  <a:lnTo>
                    <a:pt x="21" y="20"/>
                  </a:lnTo>
                  <a:lnTo>
                    <a:pt x="21" y="19"/>
                  </a:lnTo>
                  <a:lnTo>
                    <a:pt x="23" y="18"/>
                  </a:lnTo>
                  <a:lnTo>
                    <a:pt x="25" y="19"/>
                  </a:lnTo>
                  <a:lnTo>
                    <a:pt x="27" y="20"/>
                  </a:lnTo>
                  <a:lnTo>
                    <a:pt x="29" y="21"/>
                  </a:lnTo>
                  <a:lnTo>
                    <a:pt x="32" y="23"/>
                  </a:lnTo>
                  <a:lnTo>
                    <a:pt x="34" y="24"/>
                  </a:lnTo>
                  <a:lnTo>
                    <a:pt x="36" y="25"/>
                  </a:lnTo>
                  <a:lnTo>
                    <a:pt x="37" y="26"/>
                  </a:lnTo>
                  <a:lnTo>
                    <a:pt x="37" y="22"/>
                  </a:lnTo>
                  <a:lnTo>
                    <a:pt x="39" y="13"/>
                  </a:lnTo>
                  <a:lnTo>
                    <a:pt x="40" y="5"/>
                  </a:lnTo>
                  <a:lnTo>
                    <a:pt x="41" y="0"/>
                  </a:lnTo>
                  <a:lnTo>
                    <a:pt x="42" y="0"/>
                  </a:lnTo>
                  <a:lnTo>
                    <a:pt x="41" y="23"/>
                  </a:lnTo>
                  <a:lnTo>
                    <a:pt x="49" y="17"/>
                  </a:lnTo>
                  <a:lnTo>
                    <a:pt x="47" y="14"/>
                  </a:lnTo>
                  <a:lnTo>
                    <a:pt x="48" y="13"/>
                  </a:lnTo>
                  <a:lnTo>
                    <a:pt x="50" y="15"/>
                  </a:lnTo>
                  <a:lnTo>
                    <a:pt x="63" y="7"/>
                  </a:lnTo>
                  <a:lnTo>
                    <a:pt x="63" y="10"/>
                  </a:lnTo>
                  <a:lnTo>
                    <a:pt x="42" y="26"/>
                  </a:lnTo>
                  <a:lnTo>
                    <a:pt x="44" y="27"/>
                  </a:lnTo>
                  <a:lnTo>
                    <a:pt x="55" y="22"/>
                  </a:lnTo>
                  <a:lnTo>
                    <a:pt x="55" y="23"/>
                  </a:lnTo>
                  <a:lnTo>
                    <a:pt x="53" y="24"/>
                  </a:lnTo>
                  <a:lnTo>
                    <a:pt x="52" y="26"/>
                  </a:lnTo>
                  <a:lnTo>
                    <a:pt x="49" y="27"/>
                  </a:lnTo>
                  <a:lnTo>
                    <a:pt x="47" y="29"/>
                  </a:lnTo>
                  <a:lnTo>
                    <a:pt x="46" y="31"/>
                  </a:lnTo>
                  <a:lnTo>
                    <a:pt x="44" y="32"/>
                  </a:lnTo>
                  <a:lnTo>
                    <a:pt x="43" y="33"/>
                  </a:lnTo>
                  <a:lnTo>
                    <a:pt x="43" y="37"/>
                  </a:lnTo>
                  <a:lnTo>
                    <a:pt x="53" y="32"/>
                  </a:lnTo>
                  <a:lnTo>
                    <a:pt x="55" y="29"/>
                  </a:lnTo>
                  <a:lnTo>
                    <a:pt x="60" y="30"/>
                  </a:lnTo>
                  <a:lnTo>
                    <a:pt x="62" y="29"/>
                  </a:lnTo>
                  <a:lnTo>
                    <a:pt x="64" y="28"/>
                  </a:lnTo>
                  <a:lnTo>
                    <a:pt x="66" y="27"/>
                  </a:lnTo>
                  <a:lnTo>
                    <a:pt x="69" y="26"/>
                  </a:lnTo>
                  <a:lnTo>
                    <a:pt x="72" y="25"/>
                  </a:lnTo>
                  <a:lnTo>
                    <a:pt x="75" y="25"/>
                  </a:lnTo>
                  <a:lnTo>
                    <a:pt x="78" y="24"/>
                  </a:lnTo>
                  <a:lnTo>
                    <a:pt x="76" y="26"/>
                  </a:lnTo>
                  <a:lnTo>
                    <a:pt x="73" y="27"/>
                  </a:lnTo>
                  <a:lnTo>
                    <a:pt x="71" y="28"/>
                  </a:lnTo>
                  <a:lnTo>
                    <a:pt x="68" y="30"/>
                  </a:lnTo>
                  <a:lnTo>
                    <a:pt x="65" y="31"/>
                  </a:lnTo>
                  <a:lnTo>
                    <a:pt x="63" y="33"/>
                  </a:lnTo>
                  <a:lnTo>
                    <a:pt x="60" y="34"/>
                  </a:lnTo>
                  <a:lnTo>
                    <a:pt x="57" y="36"/>
                  </a:lnTo>
                  <a:lnTo>
                    <a:pt x="55" y="37"/>
                  </a:lnTo>
                  <a:lnTo>
                    <a:pt x="52" y="38"/>
                  </a:lnTo>
                  <a:lnTo>
                    <a:pt x="50" y="40"/>
                  </a:lnTo>
                  <a:lnTo>
                    <a:pt x="48" y="41"/>
                  </a:lnTo>
                  <a:lnTo>
                    <a:pt x="47" y="41"/>
                  </a:lnTo>
                  <a:lnTo>
                    <a:pt x="46" y="42"/>
                  </a:lnTo>
                  <a:lnTo>
                    <a:pt x="45" y="42"/>
                  </a:lnTo>
                  <a:lnTo>
                    <a:pt x="45" y="43"/>
                  </a:lnTo>
                  <a:lnTo>
                    <a:pt x="45" y="44"/>
                  </a:lnTo>
                  <a:lnTo>
                    <a:pt x="45" y="46"/>
                  </a:lnTo>
                  <a:lnTo>
                    <a:pt x="45" y="48"/>
                  </a:lnTo>
                  <a:lnTo>
                    <a:pt x="45" y="49"/>
                  </a:lnTo>
                  <a:lnTo>
                    <a:pt x="45" y="50"/>
                  </a:lnTo>
                  <a:lnTo>
                    <a:pt x="45" y="51"/>
                  </a:lnTo>
                  <a:lnTo>
                    <a:pt x="45" y="52"/>
                  </a:lnTo>
                  <a:lnTo>
                    <a:pt x="45" y="53"/>
                  </a:lnTo>
                  <a:lnTo>
                    <a:pt x="45" y="55"/>
                  </a:lnTo>
                  <a:lnTo>
                    <a:pt x="45" y="57"/>
                  </a:lnTo>
                  <a:lnTo>
                    <a:pt x="46" y="60"/>
                  </a:lnTo>
                  <a:lnTo>
                    <a:pt x="46" y="62"/>
                  </a:lnTo>
                  <a:lnTo>
                    <a:pt x="46" y="66"/>
                  </a:lnTo>
                  <a:lnTo>
                    <a:pt x="47" y="70"/>
                  </a:lnTo>
                  <a:lnTo>
                    <a:pt x="48" y="75"/>
                  </a:lnTo>
                  <a:lnTo>
                    <a:pt x="48" y="79"/>
                  </a:lnTo>
                  <a:lnTo>
                    <a:pt x="49" y="83"/>
                  </a:lnTo>
                  <a:lnTo>
                    <a:pt x="50" y="88"/>
                  </a:lnTo>
                  <a:lnTo>
                    <a:pt x="52" y="92"/>
                  </a:lnTo>
                  <a:lnTo>
                    <a:pt x="53" y="96"/>
                  </a:lnTo>
                  <a:lnTo>
                    <a:pt x="53" y="97"/>
                  </a:lnTo>
                  <a:lnTo>
                    <a:pt x="53" y="98"/>
                  </a:lnTo>
                  <a:lnTo>
                    <a:pt x="54" y="99"/>
                  </a:lnTo>
                  <a:lnTo>
                    <a:pt x="54" y="101"/>
                  </a:lnTo>
                  <a:lnTo>
                    <a:pt x="55" y="103"/>
                  </a:lnTo>
                  <a:lnTo>
                    <a:pt x="56" y="105"/>
                  </a:lnTo>
                  <a:lnTo>
                    <a:pt x="56" y="108"/>
                  </a:lnTo>
                  <a:lnTo>
                    <a:pt x="57" y="110"/>
                  </a:lnTo>
                  <a:lnTo>
                    <a:pt x="58" y="112"/>
                  </a:lnTo>
                  <a:lnTo>
                    <a:pt x="59" y="115"/>
                  </a:lnTo>
                  <a:lnTo>
                    <a:pt x="60" y="117"/>
                  </a:lnTo>
                  <a:lnTo>
                    <a:pt x="61" y="120"/>
                  </a:lnTo>
                  <a:lnTo>
                    <a:pt x="61" y="121"/>
                  </a:lnTo>
                  <a:lnTo>
                    <a:pt x="62" y="122"/>
                  </a:lnTo>
                  <a:lnTo>
                    <a:pt x="62" y="124"/>
                  </a:lnTo>
                  <a:lnTo>
                    <a:pt x="63" y="125"/>
                  </a:lnTo>
                  <a:lnTo>
                    <a:pt x="64" y="129"/>
                  </a:lnTo>
                  <a:lnTo>
                    <a:pt x="66" y="133"/>
                  </a:lnTo>
                  <a:lnTo>
                    <a:pt x="67" y="138"/>
                  </a:lnTo>
                  <a:lnTo>
                    <a:pt x="69" y="141"/>
                  </a:lnTo>
                  <a:lnTo>
                    <a:pt x="71" y="145"/>
                  </a:lnTo>
                  <a:lnTo>
                    <a:pt x="72" y="149"/>
                  </a:lnTo>
                  <a:lnTo>
                    <a:pt x="74" y="152"/>
                  </a:lnTo>
                  <a:lnTo>
                    <a:pt x="75" y="155"/>
                  </a:lnTo>
                  <a:lnTo>
                    <a:pt x="78" y="159"/>
                  </a:lnTo>
                </a:path>
              </a:pathLst>
            </a:custGeom>
            <a:solidFill>
              <a:srgbClr val="260000"/>
            </a:solidFill>
            <a:ln w="9525" cap="rnd">
              <a:noFill/>
              <a:round/>
              <a:headEnd type="none" w="sm" len="sm"/>
              <a:tailEnd type="none" w="sm" len="sm"/>
            </a:ln>
          </p:spPr>
          <p:txBody>
            <a:bodyPr/>
            <a:lstStyle/>
            <a:p>
              <a:pPr algn="r" rtl="1"/>
              <a:endParaRPr lang="en-US"/>
            </a:p>
          </p:txBody>
        </p:sp>
        <p:sp>
          <p:nvSpPr>
            <p:cNvPr id="23581" name="Freeform 17"/>
            <p:cNvSpPr>
              <a:spLocks/>
            </p:cNvSpPr>
            <p:nvPr/>
          </p:nvSpPr>
          <p:spPr bwMode="auto">
            <a:xfrm>
              <a:off x="4059" y="1639"/>
              <a:ext cx="11" cy="21"/>
            </a:xfrm>
            <a:custGeom>
              <a:avLst/>
              <a:gdLst>
                <a:gd name="T0" fmla="*/ 9 w 11"/>
                <a:gd name="T1" fmla="*/ 12 h 21"/>
                <a:gd name="T2" fmla="*/ 9 w 11"/>
                <a:gd name="T3" fmla="*/ 10 h 21"/>
                <a:gd name="T4" fmla="*/ 9 w 11"/>
                <a:gd name="T5" fmla="*/ 8 h 21"/>
                <a:gd name="T6" fmla="*/ 10 w 11"/>
                <a:gd name="T7" fmla="*/ 7 h 21"/>
                <a:gd name="T8" fmla="*/ 10 w 11"/>
                <a:gd name="T9" fmla="*/ 5 h 21"/>
                <a:gd name="T10" fmla="*/ 10 w 11"/>
                <a:gd name="T11" fmla="*/ 4 h 21"/>
                <a:gd name="T12" fmla="*/ 10 w 11"/>
                <a:gd name="T13" fmla="*/ 2 h 21"/>
                <a:gd name="T14" fmla="*/ 10 w 11"/>
                <a:gd name="T15" fmla="*/ 1 h 21"/>
                <a:gd name="T16" fmla="*/ 10 w 11"/>
                <a:gd name="T17" fmla="*/ 0 h 21"/>
                <a:gd name="T18" fmla="*/ 9 w 11"/>
                <a:gd name="T19" fmla="*/ 2 h 21"/>
                <a:gd name="T20" fmla="*/ 7 w 11"/>
                <a:gd name="T21" fmla="*/ 4 h 21"/>
                <a:gd name="T22" fmla="*/ 5 w 11"/>
                <a:gd name="T23" fmla="*/ 7 h 21"/>
                <a:gd name="T24" fmla="*/ 4 w 11"/>
                <a:gd name="T25" fmla="*/ 10 h 21"/>
                <a:gd name="T26" fmla="*/ 2 w 11"/>
                <a:gd name="T27" fmla="*/ 13 h 21"/>
                <a:gd name="T28" fmla="*/ 1 w 11"/>
                <a:gd name="T29" fmla="*/ 15 h 21"/>
                <a:gd name="T30" fmla="*/ 0 w 11"/>
                <a:gd name="T31" fmla="*/ 18 h 21"/>
                <a:gd name="T32" fmla="*/ 0 w 11"/>
                <a:gd name="T33" fmla="*/ 20 h 21"/>
                <a:gd name="T34" fmla="*/ 1 w 11"/>
                <a:gd name="T35" fmla="*/ 19 h 21"/>
                <a:gd name="T36" fmla="*/ 2 w 11"/>
                <a:gd name="T37" fmla="*/ 18 h 21"/>
                <a:gd name="T38" fmla="*/ 4 w 11"/>
                <a:gd name="T39" fmla="*/ 17 h 21"/>
                <a:gd name="T40" fmla="*/ 5 w 11"/>
                <a:gd name="T41" fmla="*/ 16 h 21"/>
                <a:gd name="T42" fmla="*/ 6 w 11"/>
                <a:gd name="T43" fmla="*/ 14 h 21"/>
                <a:gd name="T44" fmla="*/ 7 w 11"/>
                <a:gd name="T45" fmla="*/ 13 h 21"/>
                <a:gd name="T46" fmla="*/ 8 w 11"/>
                <a:gd name="T47" fmla="*/ 12 h 21"/>
                <a:gd name="T48" fmla="*/ 9 w 11"/>
                <a:gd name="T49" fmla="*/ 12 h 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
                <a:gd name="T76" fmla="*/ 0 h 21"/>
                <a:gd name="T77" fmla="*/ 11 w 11"/>
                <a:gd name="T78" fmla="*/ 21 h 2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 h="21">
                  <a:moveTo>
                    <a:pt x="9" y="12"/>
                  </a:moveTo>
                  <a:lnTo>
                    <a:pt x="9" y="10"/>
                  </a:lnTo>
                  <a:lnTo>
                    <a:pt x="9" y="8"/>
                  </a:lnTo>
                  <a:lnTo>
                    <a:pt x="10" y="7"/>
                  </a:lnTo>
                  <a:lnTo>
                    <a:pt x="10" y="5"/>
                  </a:lnTo>
                  <a:lnTo>
                    <a:pt x="10" y="4"/>
                  </a:lnTo>
                  <a:lnTo>
                    <a:pt x="10" y="2"/>
                  </a:lnTo>
                  <a:lnTo>
                    <a:pt x="10" y="1"/>
                  </a:lnTo>
                  <a:lnTo>
                    <a:pt x="10" y="0"/>
                  </a:lnTo>
                  <a:lnTo>
                    <a:pt x="9" y="2"/>
                  </a:lnTo>
                  <a:lnTo>
                    <a:pt x="7" y="4"/>
                  </a:lnTo>
                  <a:lnTo>
                    <a:pt x="5" y="7"/>
                  </a:lnTo>
                  <a:lnTo>
                    <a:pt x="4" y="10"/>
                  </a:lnTo>
                  <a:lnTo>
                    <a:pt x="2" y="13"/>
                  </a:lnTo>
                  <a:lnTo>
                    <a:pt x="1" y="15"/>
                  </a:lnTo>
                  <a:lnTo>
                    <a:pt x="0" y="18"/>
                  </a:lnTo>
                  <a:lnTo>
                    <a:pt x="0" y="20"/>
                  </a:lnTo>
                  <a:lnTo>
                    <a:pt x="1" y="19"/>
                  </a:lnTo>
                  <a:lnTo>
                    <a:pt x="2" y="18"/>
                  </a:lnTo>
                  <a:lnTo>
                    <a:pt x="4" y="17"/>
                  </a:lnTo>
                  <a:lnTo>
                    <a:pt x="5" y="16"/>
                  </a:lnTo>
                  <a:lnTo>
                    <a:pt x="6" y="14"/>
                  </a:lnTo>
                  <a:lnTo>
                    <a:pt x="7" y="13"/>
                  </a:lnTo>
                  <a:lnTo>
                    <a:pt x="8" y="12"/>
                  </a:lnTo>
                  <a:lnTo>
                    <a:pt x="9" y="12"/>
                  </a:lnTo>
                </a:path>
              </a:pathLst>
            </a:custGeom>
            <a:solidFill>
              <a:srgbClr val="B2F259"/>
            </a:solidFill>
            <a:ln w="9525" cap="rnd">
              <a:noFill/>
              <a:round/>
              <a:headEnd type="none" w="sm" len="sm"/>
              <a:tailEnd type="none" w="sm" len="sm"/>
            </a:ln>
          </p:spPr>
          <p:txBody>
            <a:bodyPr/>
            <a:lstStyle/>
            <a:p>
              <a:pPr algn="r" rtl="1"/>
              <a:endParaRPr lang="en-US"/>
            </a:p>
          </p:txBody>
        </p:sp>
        <p:sp>
          <p:nvSpPr>
            <p:cNvPr id="23582" name="Freeform 18"/>
            <p:cNvSpPr>
              <a:spLocks/>
            </p:cNvSpPr>
            <p:nvPr/>
          </p:nvSpPr>
          <p:spPr bwMode="auto">
            <a:xfrm>
              <a:off x="4062" y="1657"/>
              <a:ext cx="6" cy="12"/>
            </a:xfrm>
            <a:custGeom>
              <a:avLst/>
              <a:gdLst>
                <a:gd name="T0" fmla="*/ 5 w 6"/>
                <a:gd name="T1" fmla="*/ 0 h 12"/>
                <a:gd name="T2" fmla="*/ 5 w 6"/>
                <a:gd name="T3" fmla="*/ 2 h 12"/>
                <a:gd name="T4" fmla="*/ 4 w 6"/>
                <a:gd name="T5" fmla="*/ 4 h 12"/>
                <a:gd name="T6" fmla="*/ 4 w 6"/>
                <a:gd name="T7" fmla="*/ 6 h 12"/>
                <a:gd name="T8" fmla="*/ 4 w 6"/>
                <a:gd name="T9" fmla="*/ 8 h 12"/>
                <a:gd name="T10" fmla="*/ 3 w 6"/>
                <a:gd name="T11" fmla="*/ 9 h 12"/>
                <a:gd name="T12" fmla="*/ 2 w 6"/>
                <a:gd name="T13" fmla="*/ 10 h 12"/>
                <a:gd name="T14" fmla="*/ 1 w 6"/>
                <a:gd name="T15" fmla="*/ 10 h 12"/>
                <a:gd name="T16" fmla="*/ 0 w 6"/>
                <a:gd name="T17" fmla="*/ 11 h 12"/>
                <a:gd name="T18" fmla="*/ 0 w 6"/>
                <a:gd name="T19" fmla="*/ 10 h 12"/>
                <a:gd name="T20" fmla="*/ 1 w 6"/>
                <a:gd name="T21" fmla="*/ 8 h 12"/>
                <a:gd name="T22" fmla="*/ 1 w 6"/>
                <a:gd name="T23" fmla="*/ 7 h 12"/>
                <a:gd name="T24" fmla="*/ 2 w 6"/>
                <a:gd name="T25" fmla="*/ 5 h 12"/>
                <a:gd name="T26" fmla="*/ 2 w 6"/>
                <a:gd name="T27" fmla="*/ 4 h 12"/>
                <a:gd name="T28" fmla="*/ 3 w 6"/>
                <a:gd name="T29" fmla="*/ 2 h 12"/>
                <a:gd name="T30" fmla="*/ 4 w 6"/>
                <a:gd name="T31" fmla="*/ 1 h 12"/>
                <a:gd name="T32" fmla="*/ 5 w 6"/>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12"/>
                <a:gd name="T53" fmla="*/ 6 w 6"/>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12">
                  <a:moveTo>
                    <a:pt x="5" y="0"/>
                  </a:moveTo>
                  <a:lnTo>
                    <a:pt x="5" y="2"/>
                  </a:lnTo>
                  <a:lnTo>
                    <a:pt x="4" y="4"/>
                  </a:lnTo>
                  <a:lnTo>
                    <a:pt x="4" y="6"/>
                  </a:lnTo>
                  <a:lnTo>
                    <a:pt x="4" y="8"/>
                  </a:lnTo>
                  <a:lnTo>
                    <a:pt x="3" y="9"/>
                  </a:lnTo>
                  <a:lnTo>
                    <a:pt x="2" y="10"/>
                  </a:lnTo>
                  <a:lnTo>
                    <a:pt x="1" y="10"/>
                  </a:lnTo>
                  <a:lnTo>
                    <a:pt x="0" y="11"/>
                  </a:lnTo>
                  <a:lnTo>
                    <a:pt x="0" y="10"/>
                  </a:lnTo>
                  <a:lnTo>
                    <a:pt x="1" y="8"/>
                  </a:lnTo>
                  <a:lnTo>
                    <a:pt x="1" y="7"/>
                  </a:lnTo>
                  <a:lnTo>
                    <a:pt x="2" y="5"/>
                  </a:lnTo>
                  <a:lnTo>
                    <a:pt x="2" y="4"/>
                  </a:lnTo>
                  <a:lnTo>
                    <a:pt x="3" y="2"/>
                  </a:lnTo>
                  <a:lnTo>
                    <a:pt x="4" y="1"/>
                  </a:lnTo>
                  <a:lnTo>
                    <a:pt x="5" y="0"/>
                  </a:lnTo>
                </a:path>
              </a:pathLst>
            </a:custGeom>
            <a:solidFill>
              <a:srgbClr val="B2F259"/>
            </a:solidFill>
            <a:ln w="9525" cap="rnd">
              <a:noFill/>
              <a:round/>
              <a:headEnd type="none" w="sm" len="sm"/>
              <a:tailEnd type="none" w="sm" len="sm"/>
            </a:ln>
          </p:spPr>
          <p:txBody>
            <a:bodyPr/>
            <a:lstStyle/>
            <a:p>
              <a:pPr algn="r" rtl="1"/>
              <a:endParaRPr lang="en-US"/>
            </a:p>
          </p:txBody>
        </p:sp>
        <p:sp>
          <p:nvSpPr>
            <p:cNvPr id="23583" name="Freeform 19"/>
            <p:cNvSpPr>
              <a:spLocks/>
            </p:cNvSpPr>
            <p:nvPr/>
          </p:nvSpPr>
          <p:spPr bwMode="auto">
            <a:xfrm>
              <a:off x="4062" y="1671"/>
              <a:ext cx="4" cy="5"/>
            </a:xfrm>
            <a:custGeom>
              <a:avLst/>
              <a:gdLst>
                <a:gd name="T0" fmla="*/ 3 w 4"/>
                <a:gd name="T1" fmla="*/ 0 h 5"/>
                <a:gd name="T2" fmla="*/ 3 w 4"/>
                <a:gd name="T3" fmla="*/ 1 h 5"/>
                <a:gd name="T4" fmla="*/ 2 w 4"/>
                <a:gd name="T5" fmla="*/ 2 h 5"/>
                <a:gd name="T6" fmla="*/ 2 w 4"/>
                <a:gd name="T7" fmla="*/ 3 h 5"/>
                <a:gd name="T8" fmla="*/ 2 w 4"/>
                <a:gd name="T9" fmla="*/ 4 h 5"/>
                <a:gd name="T10" fmla="*/ 1 w 4"/>
                <a:gd name="T11" fmla="*/ 4 h 5"/>
                <a:gd name="T12" fmla="*/ 0 w 4"/>
                <a:gd name="T13" fmla="*/ 4 h 5"/>
                <a:gd name="T14" fmla="*/ 1 w 4"/>
                <a:gd name="T15" fmla="*/ 3 h 5"/>
                <a:gd name="T16" fmla="*/ 1 w 4"/>
                <a:gd name="T17" fmla="*/ 2 h 5"/>
                <a:gd name="T18" fmla="*/ 2 w 4"/>
                <a:gd name="T19" fmla="*/ 1 h 5"/>
                <a:gd name="T20" fmla="*/ 3 w 4"/>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5"/>
                <a:gd name="T35" fmla="*/ 4 w 4"/>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5">
                  <a:moveTo>
                    <a:pt x="3" y="0"/>
                  </a:moveTo>
                  <a:lnTo>
                    <a:pt x="3" y="1"/>
                  </a:lnTo>
                  <a:lnTo>
                    <a:pt x="2" y="2"/>
                  </a:lnTo>
                  <a:lnTo>
                    <a:pt x="2" y="3"/>
                  </a:lnTo>
                  <a:lnTo>
                    <a:pt x="2" y="4"/>
                  </a:lnTo>
                  <a:lnTo>
                    <a:pt x="1" y="4"/>
                  </a:lnTo>
                  <a:lnTo>
                    <a:pt x="0" y="4"/>
                  </a:lnTo>
                  <a:lnTo>
                    <a:pt x="1" y="3"/>
                  </a:lnTo>
                  <a:lnTo>
                    <a:pt x="1" y="2"/>
                  </a:lnTo>
                  <a:lnTo>
                    <a:pt x="2" y="1"/>
                  </a:lnTo>
                  <a:lnTo>
                    <a:pt x="3" y="0"/>
                  </a:lnTo>
                </a:path>
              </a:pathLst>
            </a:custGeom>
            <a:solidFill>
              <a:srgbClr val="B2F259"/>
            </a:solidFill>
            <a:ln w="9525" cap="rnd">
              <a:noFill/>
              <a:round/>
              <a:headEnd type="none" w="sm" len="sm"/>
              <a:tailEnd type="none" w="sm" len="sm"/>
            </a:ln>
          </p:spPr>
          <p:txBody>
            <a:bodyPr/>
            <a:lstStyle/>
            <a:p>
              <a:pPr algn="r" rtl="1"/>
              <a:endParaRPr lang="en-US"/>
            </a:p>
          </p:txBody>
        </p:sp>
        <p:sp>
          <p:nvSpPr>
            <p:cNvPr id="23584" name="Freeform 20"/>
            <p:cNvSpPr>
              <a:spLocks/>
            </p:cNvSpPr>
            <p:nvPr/>
          </p:nvSpPr>
          <p:spPr bwMode="auto">
            <a:xfrm>
              <a:off x="4181" y="1703"/>
              <a:ext cx="112" cy="56"/>
            </a:xfrm>
            <a:custGeom>
              <a:avLst/>
              <a:gdLst>
                <a:gd name="T0" fmla="*/ 107 w 112"/>
                <a:gd name="T1" fmla="*/ 37 h 56"/>
                <a:gd name="T2" fmla="*/ 110 w 112"/>
                <a:gd name="T3" fmla="*/ 41 h 56"/>
                <a:gd name="T4" fmla="*/ 103 w 112"/>
                <a:gd name="T5" fmla="*/ 43 h 56"/>
                <a:gd name="T6" fmla="*/ 98 w 112"/>
                <a:gd name="T7" fmla="*/ 47 h 56"/>
                <a:gd name="T8" fmla="*/ 93 w 112"/>
                <a:gd name="T9" fmla="*/ 49 h 56"/>
                <a:gd name="T10" fmla="*/ 88 w 112"/>
                <a:gd name="T11" fmla="*/ 47 h 56"/>
                <a:gd name="T12" fmla="*/ 75 w 112"/>
                <a:gd name="T13" fmla="*/ 52 h 56"/>
                <a:gd name="T14" fmla="*/ 67 w 112"/>
                <a:gd name="T15" fmla="*/ 50 h 56"/>
                <a:gd name="T16" fmla="*/ 71 w 112"/>
                <a:gd name="T17" fmla="*/ 44 h 56"/>
                <a:gd name="T18" fmla="*/ 82 w 112"/>
                <a:gd name="T19" fmla="*/ 38 h 56"/>
                <a:gd name="T20" fmla="*/ 96 w 112"/>
                <a:gd name="T21" fmla="*/ 31 h 56"/>
                <a:gd name="T22" fmla="*/ 92 w 112"/>
                <a:gd name="T23" fmla="*/ 30 h 56"/>
                <a:gd name="T24" fmla="*/ 82 w 112"/>
                <a:gd name="T25" fmla="*/ 34 h 56"/>
                <a:gd name="T26" fmla="*/ 67 w 112"/>
                <a:gd name="T27" fmla="*/ 36 h 56"/>
                <a:gd name="T28" fmla="*/ 76 w 112"/>
                <a:gd name="T29" fmla="*/ 28 h 56"/>
                <a:gd name="T30" fmla="*/ 65 w 112"/>
                <a:gd name="T31" fmla="*/ 30 h 56"/>
                <a:gd name="T32" fmla="*/ 70 w 112"/>
                <a:gd name="T33" fmla="*/ 18 h 56"/>
                <a:gd name="T34" fmla="*/ 63 w 112"/>
                <a:gd name="T35" fmla="*/ 9 h 56"/>
                <a:gd name="T36" fmla="*/ 57 w 112"/>
                <a:gd name="T37" fmla="*/ 28 h 56"/>
                <a:gd name="T38" fmla="*/ 46 w 112"/>
                <a:gd name="T39" fmla="*/ 22 h 56"/>
                <a:gd name="T40" fmla="*/ 50 w 112"/>
                <a:gd name="T41" fmla="*/ 27 h 56"/>
                <a:gd name="T42" fmla="*/ 56 w 112"/>
                <a:gd name="T43" fmla="*/ 34 h 56"/>
                <a:gd name="T44" fmla="*/ 58 w 112"/>
                <a:gd name="T45" fmla="*/ 54 h 56"/>
                <a:gd name="T46" fmla="*/ 50 w 112"/>
                <a:gd name="T47" fmla="*/ 55 h 56"/>
                <a:gd name="T48" fmla="*/ 45 w 112"/>
                <a:gd name="T49" fmla="*/ 53 h 56"/>
                <a:gd name="T50" fmla="*/ 37 w 112"/>
                <a:gd name="T51" fmla="*/ 51 h 56"/>
                <a:gd name="T52" fmla="*/ 31 w 112"/>
                <a:gd name="T53" fmla="*/ 46 h 56"/>
                <a:gd name="T54" fmla="*/ 33 w 112"/>
                <a:gd name="T55" fmla="*/ 42 h 56"/>
                <a:gd name="T56" fmla="*/ 19 w 112"/>
                <a:gd name="T57" fmla="*/ 41 h 56"/>
                <a:gd name="T58" fmla="*/ 12 w 112"/>
                <a:gd name="T59" fmla="*/ 33 h 56"/>
                <a:gd name="T60" fmla="*/ 4 w 112"/>
                <a:gd name="T61" fmla="*/ 33 h 56"/>
                <a:gd name="T62" fmla="*/ 3 w 112"/>
                <a:gd name="T63" fmla="*/ 30 h 56"/>
                <a:gd name="T64" fmla="*/ 10 w 112"/>
                <a:gd name="T65" fmla="*/ 27 h 56"/>
                <a:gd name="T66" fmla="*/ 13 w 112"/>
                <a:gd name="T67" fmla="*/ 24 h 56"/>
                <a:gd name="T68" fmla="*/ 21 w 112"/>
                <a:gd name="T69" fmla="*/ 22 h 56"/>
                <a:gd name="T70" fmla="*/ 28 w 112"/>
                <a:gd name="T71" fmla="*/ 25 h 56"/>
                <a:gd name="T72" fmla="*/ 31 w 112"/>
                <a:gd name="T73" fmla="*/ 29 h 56"/>
                <a:gd name="T74" fmla="*/ 37 w 112"/>
                <a:gd name="T75" fmla="*/ 28 h 56"/>
                <a:gd name="T76" fmla="*/ 36 w 112"/>
                <a:gd name="T77" fmla="*/ 21 h 56"/>
                <a:gd name="T78" fmla="*/ 41 w 112"/>
                <a:gd name="T79" fmla="*/ 18 h 56"/>
                <a:gd name="T80" fmla="*/ 46 w 112"/>
                <a:gd name="T81" fmla="*/ 13 h 56"/>
                <a:gd name="T82" fmla="*/ 50 w 112"/>
                <a:gd name="T83" fmla="*/ 19 h 56"/>
                <a:gd name="T84" fmla="*/ 58 w 112"/>
                <a:gd name="T85" fmla="*/ 17 h 56"/>
                <a:gd name="T86" fmla="*/ 59 w 112"/>
                <a:gd name="T87" fmla="*/ 10 h 56"/>
                <a:gd name="T88" fmla="*/ 59 w 112"/>
                <a:gd name="T89" fmla="*/ 1 h 56"/>
                <a:gd name="T90" fmla="*/ 67 w 112"/>
                <a:gd name="T91" fmla="*/ 0 h 56"/>
                <a:gd name="T92" fmla="*/ 71 w 112"/>
                <a:gd name="T93" fmla="*/ 5 h 56"/>
                <a:gd name="T94" fmla="*/ 73 w 112"/>
                <a:gd name="T95" fmla="*/ 12 h 56"/>
                <a:gd name="T96" fmla="*/ 77 w 112"/>
                <a:gd name="T97" fmla="*/ 11 h 56"/>
                <a:gd name="T98" fmla="*/ 82 w 112"/>
                <a:gd name="T99" fmla="*/ 8 h 56"/>
                <a:gd name="T100" fmla="*/ 88 w 112"/>
                <a:gd name="T101" fmla="*/ 8 h 56"/>
                <a:gd name="T102" fmla="*/ 90 w 112"/>
                <a:gd name="T103" fmla="*/ 11 h 56"/>
                <a:gd name="T104" fmla="*/ 88 w 112"/>
                <a:gd name="T105" fmla="*/ 17 h 56"/>
                <a:gd name="T106" fmla="*/ 86 w 112"/>
                <a:gd name="T107" fmla="*/ 23 h 56"/>
                <a:gd name="T108" fmla="*/ 89 w 112"/>
                <a:gd name="T109" fmla="*/ 27 h 56"/>
                <a:gd name="T110" fmla="*/ 93 w 112"/>
                <a:gd name="T111" fmla="*/ 26 h 56"/>
                <a:gd name="T112" fmla="*/ 97 w 112"/>
                <a:gd name="T113" fmla="*/ 22 h 56"/>
                <a:gd name="T114" fmla="*/ 101 w 112"/>
                <a:gd name="T115" fmla="*/ 24 h 56"/>
                <a:gd name="T116" fmla="*/ 105 w 112"/>
                <a:gd name="T117" fmla="*/ 25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2"/>
                <a:gd name="T178" fmla="*/ 0 h 56"/>
                <a:gd name="T179" fmla="*/ 112 w 112"/>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2" h="56">
                  <a:moveTo>
                    <a:pt x="104" y="34"/>
                  </a:moveTo>
                  <a:lnTo>
                    <a:pt x="104" y="34"/>
                  </a:lnTo>
                  <a:lnTo>
                    <a:pt x="104" y="35"/>
                  </a:lnTo>
                  <a:lnTo>
                    <a:pt x="105" y="36"/>
                  </a:lnTo>
                  <a:lnTo>
                    <a:pt x="107" y="37"/>
                  </a:lnTo>
                  <a:lnTo>
                    <a:pt x="109" y="38"/>
                  </a:lnTo>
                  <a:lnTo>
                    <a:pt x="111" y="38"/>
                  </a:lnTo>
                  <a:lnTo>
                    <a:pt x="111" y="39"/>
                  </a:lnTo>
                  <a:lnTo>
                    <a:pt x="110" y="40"/>
                  </a:lnTo>
                  <a:lnTo>
                    <a:pt x="110" y="41"/>
                  </a:lnTo>
                  <a:lnTo>
                    <a:pt x="109" y="41"/>
                  </a:lnTo>
                  <a:lnTo>
                    <a:pt x="108" y="42"/>
                  </a:lnTo>
                  <a:lnTo>
                    <a:pt x="106" y="42"/>
                  </a:lnTo>
                  <a:lnTo>
                    <a:pt x="105" y="42"/>
                  </a:lnTo>
                  <a:lnTo>
                    <a:pt x="103" y="43"/>
                  </a:lnTo>
                  <a:lnTo>
                    <a:pt x="102" y="43"/>
                  </a:lnTo>
                  <a:lnTo>
                    <a:pt x="101" y="43"/>
                  </a:lnTo>
                  <a:lnTo>
                    <a:pt x="100" y="44"/>
                  </a:lnTo>
                  <a:lnTo>
                    <a:pt x="99" y="45"/>
                  </a:lnTo>
                  <a:lnTo>
                    <a:pt x="98" y="47"/>
                  </a:lnTo>
                  <a:lnTo>
                    <a:pt x="97" y="48"/>
                  </a:lnTo>
                  <a:lnTo>
                    <a:pt x="96" y="49"/>
                  </a:lnTo>
                  <a:lnTo>
                    <a:pt x="95" y="49"/>
                  </a:lnTo>
                  <a:lnTo>
                    <a:pt x="94" y="49"/>
                  </a:lnTo>
                  <a:lnTo>
                    <a:pt x="93" y="49"/>
                  </a:lnTo>
                  <a:lnTo>
                    <a:pt x="92" y="49"/>
                  </a:lnTo>
                  <a:lnTo>
                    <a:pt x="90" y="48"/>
                  </a:lnTo>
                  <a:lnTo>
                    <a:pt x="89" y="48"/>
                  </a:lnTo>
                  <a:lnTo>
                    <a:pt x="88" y="48"/>
                  </a:lnTo>
                  <a:lnTo>
                    <a:pt x="88" y="47"/>
                  </a:lnTo>
                  <a:lnTo>
                    <a:pt x="86" y="48"/>
                  </a:lnTo>
                  <a:lnTo>
                    <a:pt x="83" y="49"/>
                  </a:lnTo>
                  <a:lnTo>
                    <a:pt x="81" y="50"/>
                  </a:lnTo>
                  <a:lnTo>
                    <a:pt x="78" y="51"/>
                  </a:lnTo>
                  <a:lnTo>
                    <a:pt x="75" y="52"/>
                  </a:lnTo>
                  <a:lnTo>
                    <a:pt x="72" y="52"/>
                  </a:lnTo>
                  <a:lnTo>
                    <a:pt x="70" y="53"/>
                  </a:lnTo>
                  <a:lnTo>
                    <a:pt x="68" y="53"/>
                  </a:lnTo>
                  <a:lnTo>
                    <a:pt x="67" y="51"/>
                  </a:lnTo>
                  <a:lnTo>
                    <a:pt x="67" y="50"/>
                  </a:lnTo>
                  <a:lnTo>
                    <a:pt x="67" y="48"/>
                  </a:lnTo>
                  <a:lnTo>
                    <a:pt x="67" y="46"/>
                  </a:lnTo>
                  <a:lnTo>
                    <a:pt x="68" y="46"/>
                  </a:lnTo>
                  <a:lnTo>
                    <a:pt x="70" y="45"/>
                  </a:lnTo>
                  <a:lnTo>
                    <a:pt x="71" y="44"/>
                  </a:lnTo>
                  <a:lnTo>
                    <a:pt x="73" y="43"/>
                  </a:lnTo>
                  <a:lnTo>
                    <a:pt x="75" y="42"/>
                  </a:lnTo>
                  <a:lnTo>
                    <a:pt x="77" y="41"/>
                  </a:lnTo>
                  <a:lnTo>
                    <a:pt x="80" y="40"/>
                  </a:lnTo>
                  <a:lnTo>
                    <a:pt x="82" y="38"/>
                  </a:lnTo>
                  <a:lnTo>
                    <a:pt x="85" y="37"/>
                  </a:lnTo>
                  <a:lnTo>
                    <a:pt x="88" y="35"/>
                  </a:lnTo>
                  <a:lnTo>
                    <a:pt x="91" y="34"/>
                  </a:lnTo>
                  <a:lnTo>
                    <a:pt x="93" y="32"/>
                  </a:lnTo>
                  <a:lnTo>
                    <a:pt x="96" y="31"/>
                  </a:lnTo>
                  <a:lnTo>
                    <a:pt x="98" y="30"/>
                  </a:lnTo>
                  <a:lnTo>
                    <a:pt x="100" y="28"/>
                  </a:lnTo>
                  <a:lnTo>
                    <a:pt x="98" y="29"/>
                  </a:lnTo>
                  <a:lnTo>
                    <a:pt x="95" y="29"/>
                  </a:lnTo>
                  <a:lnTo>
                    <a:pt x="92" y="30"/>
                  </a:lnTo>
                  <a:lnTo>
                    <a:pt x="89" y="31"/>
                  </a:lnTo>
                  <a:lnTo>
                    <a:pt x="86" y="32"/>
                  </a:lnTo>
                  <a:lnTo>
                    <a:pt x="84" y="33"/>
                  </a:lnTo>
                  <a:lnTo>
                    <a:pt x="83" y="34"/>
                  </a:lnTo>
                  <a:lnTo>
                    <a:pt x="82" y="34"/>
                  </a:lnTo>
                  <a:lnTo>
                    <a:pt x="78" y="33"/>
                  </a:lnTo>
                  <a:lnTo>
                    <a:pt x="76" y="36"/>
                  </a:lnTo>
                  <a:lnTo>
                    <a:pt x="66" y="41"/>
                  </a:lnTo>
                  <a:lnTo>
                    <a:pt x="66" y="37"/>
                  </a:lnTo>
                  <a:lnTo>
                    <a:pt x="67" y="36"/>
                  </a:lnTo>
                  <a:lnTo>
                    <a:pt x="68" y="35"/>
                  </a:lnTo>
                  <a:lnTo>
                    <a:pt x="70" y="33"/>
                  </a:lnTo>
                  <a:lnTo>
                    <a:pt x="72" y="31"/>
                  </a:lnTo>
                  <a:lnTo>
                    <a:pt x="74" y="30"/>
                  </a:lnTo>
                  <a:lnTo>
                    <a:pt x="76" y="28"/>
                  </a:lnTo>
                  <a:lnTo>
                    <a:pt x="77" y="27"/>
                  </a:lnTo>
                  <a:lnTo>
                    <a:pt x="78" y="27"/>
                  </a:lnTo>
                  <a:lnTo>
                    <a:pt x="77" y="26"/>
                  </a:lnTo>
                  <a:lnTo>
                    <a:pt x="67" y="31"/>
                  </a:lnTo>
                  <a:lnTo>
                    <a:pt x="65" y="30"/>
                  </a:lnTo>
                  <a:lnTo>
                    <a:pt x="85" y="14"/>
                  </a:lnTo>
                  <a:lnTo>
                    <a:pt x="85" y="12"/>
                  </a:lnTo>
                  <a:lnTo>
                    <a:pt x="73" y="19"/>
                  </a:lnTo>
                  <a:lnTo>
                    <a:pt x="71" y="17"/>
                  </a:lnTo>
                  <a:lnTo>
                    <a:pt x="70" y="18"/>
                  </a:lnTo>
                  <a:lnTo>
                    <a:pt x="72" y="21"/>
                  </a:lnTo>
                  <a:lnTo>
                    <a:pt x="64" y="27"/>
                  </a:lnTo>
                  <a:lnTo>
                    <a:pt x="65" y="4"/>
                  </a:lnTo>
                  <a:lnTo>
                    <a:pt x="64" y="5"/>
                  </a:lnTo>
                  <a:lnTo>
                    <a:pt x="63" y="9"/>
                  </a:lnTo>
                  <a:lnTo>
                    <a:pt x="62" y="18"/>
                  </a:lnTo>
                  <a:lnTo>
                    <a:pt x="60" y="26"/>
                  </a:lnTo>
                  <a:lnTo>
                    <a:pt x="60" y="30"/>
                  </a:lnTo>
                  <a:lnTo>
                    <a:pt x="59" y="29"/>
                  </a:lnTo>
                  <a:lnTo>
                    <a:pt x="57" y="28"/>
                  </a:lnTo>
                  <a:lnTo>
                    <a:pt x="55" y="27"/>
                  </a:lnTo>
                  <a:lnTo>
                    <a:pt x="52" y="26"/>
                  </a:lnTo>
                  <a:lnTo>
                    <a:pt x="50" y="24"/>
                  </a:lnTo>
                  <a:lnTo>
                    <a:pt x="48" y="23"/>
                  </a:lnTo>
                  <a:lnTo>
                    <a:pt x="46" y="22"/>
                  </a:lnTo>
                  <a:lnTo>
                    <a:pt x="44" y="24"/>
                  </a:lnTo>
                  <a:lnTo>
                    <a:pt x="45" y="24"/>
                  </a:lnTo>
                  <a:lnTo>
                    <a:pt x="46" y="25"/>
                  </a:lnTo>
                  <a:lnTo>
                    <a:pt x="48" y="26"/>
                  </a:lnTo>
                  <a:lnTo>
                    <a:pt x="50" y="27"/>
                  </a:lnTo>
                  <a:lnTo>
                    <a:pt x="53" y="28"/>
                  </a:lnTo>
                  <a:lnTo>
                    <a:pt x="55" y="30"/>
                  </a:lnTo>
                  <a:lnTo>
                    <a:pt x="57" y="31"/>
                  </a:lnTo>
                  <a:lnTo>
                    <a:pt x="58" y="32"/>
                  </a:lnTo>
                  <a:lnTo>
                    <a:pt x="56" y="34"/>
                  </a:lnTo>
                  <a:lnTo>
                    <a:pt x="57" y="37"/>
                  </a:lnTo>
                  <a:lnTo>
                    <a:pt x="58" y="41"/>
                  </a:lnTo>
                  <a:lnTo>
                    <a:pt x="58" y="47"/>
                  </a:lnTo>
                  <a:lnTo>
                    <a:pt x="59" y="54"/>
                  </a:lnTo>
                  <a:lnTo>
                    <a:pt x="58" y="54"/>
                  </a:lnTo>
                  <a:lnTo>
                    <a:pt x="56" y="55"/>
                  </a:lnTo>
                  <a:lnTo>
                    <a:pt x="55" y="55"/>
                  </a:lnTo>
                  <a:lnTo>
                    <a:pt x="53" y="55"/>
                  </a:lnTo>
                  <a:lnTo>
                    <a:pt x="51" y="55"/>
                  </a:lnTo>
                  <a:lnTo>
                    <a:pt x="50" y="55"/>
                  </a:lnTo>
                  <a:lnTo>
                    <a:pt x="49" y="55"/>
                  </a:lnTo>
                  <a:lnTo>
                    <a:pt x="48" y="55"/>
                  </a:lnTo>
                  <a:lnTo>
                    <a:pt x="47" y="55"/>
                  </a:lnTo>
                  <a:lnTo>
                    <a:pt x="46" y="54"/>
                  </a:lnTo>
                  <a:lnTo>
                    <a:pt x="45" y="53"/>
                  </a:lnTo>
                  <a:lnTo>
                    <a:pt x="45" y="52"/>
                  </a:lnTo>
                  <a:lnTo>
                    <a:pt x="42" y="52"/>
                  </a:lnTo>
                  <a:lnTo>
                    <a:pt x="41" y="52"/>
                  </a:lnTo>
                  <a:lnTo>
                    <a:pt x="39" y="52"/>
                  </a:lnTo>
                  <a:lnTo>
                    <a:pt x="37" y="51"/>
                  </a:lnTo>
                  <a:lnTo>
                    <a:pt x="36" y="50"/>
                  </a:lnTo>
                  <a:lnTo>
                    <a:pt x="35" y="50"/>
                  </a:lnTo>
                  <a:lnTo>
                    <a:pt x="33" y="49"/>
                  </a:lnTo>
                  <a:lnTo>
                    <a:pt x="32" y="48"/>
                  </a:lnTo>
                  <a:lnTo>
                    <a:pt x="31" y="46"/>
                  </a:lnTo>
                  <a:lnTo>
                    <a:pt x="31" y="45"/>
                  </a:lnTo>
                  <a:lnTo>
                    <a:pt x="32" y="44"/>
                  </a:lnTo>
                  <a:lnTo>
                    <a:pt x="32" y="43"/>
                  </a:lnTo>
                  <a:lnTo>
                    <a:pt x="33" y="43"/>
                  </a:lnTo>
                  <a:lnTo>
                    <a:pt x="33" y="42"/>
                  </a:lnTo>
                  <a:lnTo>
                    <a:pt x="32" y="42"/>
                  </a:lnTo>
                  <a:lnTo>
                    <a:pt x="32" y="41"/>
                  </a:lnTo>
                  <a:lnTo>
                    <a:pt x="27" y="42"/>
                  </a:lnTo>
                  <a:lnTo>
                    <a:pt x="23" y="42"/>
                  </a:lnTo>
                  <a:lnTo>
                    <a:pt x="19" y="41"/>
                  </a:lnTo>
                  <a:lnTo>
                    <a:pt x="17" y="40"/>
                  </a:lnTo>
                  <a:lnTo>
                    <a:pt x="15" y="38"/>
                  </a:lnTo>
                  <a:lnTo>
                    <a:pt x="13" y="37"/>
                  </a:lnTo>
                  <a:lnTo>
                    <a:pt x="13" y="35"/>
                  </a:lnTo>
                  <a:lnTo>
                    <a:pt x="12" y="33"/>
                  </a:lnTo>
                  <a:lnTo>
                    <a:pt x="10" y="33"/>
                  </a:lnTo>
                  <a:lnTo>
                    <a:pt x="8" y="33"/>
                  </a:lnTo>
                  <a:lnTo>
                    <a:pt x="6" y="33"/>
                  </a:lnTo>
                  <a:lnTo>
                    <a:pt x="5" y="33"/>
                  </a:lnTo>
                  <a:lnTo>
                    <a:pt x="4" y="33"/>
                  </a:lnTo>
                  <a:lnTo>
                    <a:pt x="2" y="32"/>
                  </a:lnTo>
                  <a:lnTo>
                    <a:pt x="1" y="32"/>
                  </a:lnTo>
                  <a:lnTo>
                    <a:pt x="0" y="31"/>
                  </a:lnTo>
                  <a:lnTo>
                    <a:pt x="1" y="31"/>
                  </a:lnTo>
                  <a:lnTo>
                    <a:pt x="3" y="30"/>
                  </a:lnTo>
                  <a:lnTo>
                    <a:pt x="4" y="30"/>
                  </a:lnTo>
                  <a:lnTo>
                    <a:pt x="6" y="29"/>
                  </a:lnTo>
                  <a:lnTo>
                    <a:pt x="7" y="28"/>
                  </a:lnTo>
                  <a:lnTo>
                    <a:pt x="9" y="27"/>
                  </a:lnTo>
                  <a:lnTo>
                    <a:pt x="10" y="27"/>
                  </a:lnTo>
                  <a:lnTo>
                    <a:pt x="11" y="26"/>
                  </a:lnTo>
                  <a:lnTo>
                    <a:pt x="11" y="27"/>
                  </a:lnTo>
                  <a:lnTo>
                    <a:pt x="12" y="27"/>
                  </a:lnTo>
                  <a:lnTo>
                    <a:pt x="12" y="26"/>
                  </a:lnTo>
                  <a:lnTo>
                    <a:pt x="13" y="24"/>
                  </a:lnTo>
                  <a:lnTo>
                    <a:pt x="14" y="23"/>
                  </a:lnTo>
                  <a:lnTo>
                    <a:pt x="15" y="23"/>
                  </a:lnTo>
                  <a:lnTo>
                    <a:pt x="17" y="22"/>
                  </a:lnTo>
                  <a:lnTo>
                    <a:pt x="19" y="22"/>
                  </a:lnTo>
                  <a:lnTo>
                    <a:pt x="21" y="22"/>
                  </a:lnTo>
                  <a:lnTo>
                    <a:pt x="24" y="22"/>
                  </a:lnTo>
                  <a:lnTo>
                    <a:pt x="26" y="23"/>
                  </a:lnTo>
                  <a:lnTo>
                    <a:pt x="27" y="23"/>
                  </a:lnTo>
                  <a:lnTo>
                    <a:pt x="28" y="24"/>
                  </a:lnTo>
                  <a:lnTo>
                    <a:pt x="28" y="25"/>
                  </a:lnTo>
                  <a:lnTo>
                    <a:pt x="29" y="26"/>
                  </a:lnTo>
                  <a:lnTo>
                    <a:pt x="29" y="27"/>
                  </a:lnTo>
                  <a:lnTo>
                    <a:pt x="30" y="28"/>
                  </a:lnTo>
                  <a:lnTo>
                    <a:pt x="30" y="29"/>
                  </a:lnTo>
                  <a:lnTo>
                    <a:pt x="31" y="29"/>
                  </a:lnTo>
                  <a:lnTo>
                    <a:pt x="32" y="30"/>
                  </a:lnTo>
                  <a:lnTo>
                    <a:pt x="33" y="30"/>
                  </a:lnTo>
                  <a:lnTo>
                    <a:pt x="34" y="29"/>
                  </a:lnTo>
                  <a:lnTo>
                    <a:pt x="36" y="29"/>
                  </a:lnTo>
                  <a:lnTo>
                    <a:pt x="37" y="28"/>
                  </a:lnTo>
                  <a:lnTo>
                    <a:pt x="38" y="28"/>
                  </a:lnTo>
                  <a:lnTo>
                    <a:pt x="39" y="27"/>
                  </a:lnTo>
                  <a:lnTo>
                    <a:pt x="39" y="25"/>
                  </a:lnTo>
                  <a:lnTo>
                    <a:pt x="38" y="23"/>
                  </a:lnTo>
                  <a:lnTo>
                    <a:pt x="36" y="21"/>
                  </a:lnTo>
                  <a:lnTo>
                    <a:pt x="37" y="20"/>
                  </a:lnTo>
                  <a:lnTo>
                    <a:pt x="38" y="20"/>
                  </a:lnTo>
                  <a:lnTo>
                    <a:pt x="39" y="19"/>
                  </a:lnTo>
                  <a:lnTo>
                    <a:pt x="40" y="18"/>
                  </a:lnTo>
                  <a:lnTo>
                    <a:pt x="41" y="18"/>
                  </a:lnTo>
                  <a:lnTo>
                    <a:pt x="41" y="17"/>
                  </a:lnTo>
                  <a:lnTo>
                    <a:pt x="42" y="16"/>
                  </a:lnTo>
                  <a:lnTo>
                    <a:pt x="43" y="15"/>
                  </a:lnTo>
                  <a:lnTo>
                    <a:pt x="44" y="14"/>
                  </a:lnTo>
                  <a:lnTo>
                    <a:pt x="46" y="13"/>
                  </a:lnTo>
                  <a:lnTo>
                    <a:pt x="46" y="15"/>
                  </a:lnTo>
                  <a:lnTo>
                    <a:pt x="46" y="16"/>
                  </a:lnTo>
                  <a:lnTo>
                    <a:pt x="47" y="17"/>
                  </a:lnTo>
                  <a:lnTo>
                    <a:pt x="48" y="18"/>
                  </a:lnTo>
                  <a:lnTo>
                    <a:pt x="50" y="19"/>
                  </a:lnTo>
                  <a:lnTo>
                    <a:pt x="51" y="20"/>
                  </a:lnTo>
                  <a:lnTo>
                    <a:pt x="53" y="20"/>
                  </a:lnTo>
                  <a:lnTo>
                    <a:pt x="55" y="19"/>
                  </a:lnTo>
                  <a:lnTo>
                    <a:pt x="57" y="18"/>
                  </a:lnTo>
                  <a:lnTo>
                    <a:pt x="58" y="17"/>
                  </a:lnTo>
                  <a:lnTo>
                    <a:pt x="59" y="16"/>
                  </a:lnTo>
                  <a:lnTo>
                    <a:pt x="59" y="14"/>
                  </a:lnTo>
                  <a:lnTo>
                    <a:pt x="59" y="12"/>
                  </a:lnTo>
                  <a:lnTo>
                    <a:pt x="59" y="11"/>
                  </a:lnTo>
                  <a:lnTo>
                    <a:pt x="59" y="10"/>
                  </a:lnTo>
                  <a:lnTo>
                    <a:pt x="58" y="9"/>
                  </a:lnTo>
                  <a:lnTo>
                    <a:pt x="58" y="7"/>
                  </a:lnTo>
                  <a:lnTo>
                    <a:pt x="58" y="4"/>
                  </a:lnTo>
                  <a:lnTo>
                    <a:pt x="58" y="2"/>
                  </a:lnTo>
                  <a:lnTo>
                    <a:pt x="59" y="1"/>
                  </a:lnTo>
                  <a:lnTo>
                    <a:pt x="60" y="1"/>
                  </a:lnTo>
                  <a:lnTo>
                    <a:pt x="61" y="1"/>
                  </a:lnTo>
                  <a:lnTo>
                    <a:pt x="63" y="1"/>
                  </a:lnTo>
                  <a:lnTo>
                    <a:pt x="65" y="0"/>
                  </a:lnTo>
                  <a:lnTo>
                    <a:pt x="67" y="0"/>
                  </a:lnTo>
                  <a:lnTo>
                    <a:pt x="68" y="0"/>
                  </a:lnTo>
                  <a:lnTo>
                    <a:pt x="69" y="0"/>
                  </a:lnTo>
                  <a:lnTo>
                    <a:pt x="70" y="0"/>
                  </a:lnTo>
                  <a:lnTo>
                    <a:pt x="70" y="2"/>
                  </a:lnTo>
                  <a:lnTo>
                    <a:pt x="71" y="5"/>
                  </a:lnTo>
                  <a:lnTo>
                    <a:pt x="71" y="8"/>
                  </a:lnTo>
                  <a:lnTo>
                    <a:pt x="70" y="11"/>
                  </a:lnTo>
                  <a:lnTo>
                    <a:pt x="71" y="11"/>
                  </a:lnTo>
                  <a:lnTo>
                    <a:pt x="72" y="12"/>
                  </a:lnTo>
                  <a:lnTo>
                    <a:pt x="73" y="12"/>
                  </a:lnTo>
                  <a:lnTo>
                    <a:pt x="73" y="13"/>
                  </a:lnTo>
                  <a:lnTo>
                    <a:pt x="74" y="13"/>
                  </a:lnTo>
                  <a:lnTo>
                    <a:pt x="75" y="13"/>
                  </a:lnTo>
                  <a:lnTo>
                    <a:pt x="76" y="12"/>
                  </a:lnTo>
                  <a:lnTo>
                    <a:pt x="77" y="11"/>
                  </a:lnTo>
                  <a:lnTo>
                    <a:pt x="79" y="10"/>
                  </a:lnTo>
                  <a:lnTo>
                    <a:pt x="79" y="9"/>
                  </a:lnTo>
                  <a:lnTo>
                    <a:pt x="80" y="8"/>
                  </a:lnTo>
                  <a:lnTo>
                    <a:pt x="81" y="8"/>
                  </a:lnTo>
                  <a:lnTo>
                    <a:pt x="82" y="8"/>
                  </a:lnTo>
                  <a:lnTo>
                    <a:pt x="83" y="8"/>
                  </a:lnTo>
                  <a:lnTo>
                    <a:pt x="85" y="8"/>
                  </a:lnTo>
                  <a:lnTo>
                    <a:pt x="86" y="8"/>
                  </a:lnTo>
                  <a:lnTo>
                    <a:pt x="87" y="8"/>
                  </a:lnTo>
                  <a:lnTo>
                    <a:pt x="88" y="8"/>
                  </a:lnTo>
                  <a:lnTo>
                    <a:pt x="88" y="9"/>
                  </a:lnTo>
                  <a:lnTo>
                    <a:pt x="88" y="10"/>
                  </a:lnTo>
                  <a:lnTo>
                    <a:pt x="88" y="11"/>
                  </a:lnTo>
                  <a:lnTo>
                    <a:pt x="89" y="11"/>
                  </a:lnTo>
                  <a:lnTo>
                    <a:pt x="90" y="11"/>
                  </a:lnTo>
                  <a:lnTo>
                    <a:pt x="92" y="10"/>
                  </a:lnTo>
                  <a:lnTo>
                    <a:pt x="92" y="11"/>
                  </a:lnTo>
                  <a:lnTo>
                    <a:pt x="91" y="13"/>
                  </a:lnTo>
                  <a:lnTo>
                    <a:pt x="90" y="14"/>
                  </a:lnTo>
                  <a:lnTo>
                    <a:pt x="88" y="17"/>
                  </a:lnTo>
                  <a:lnTo>
                    <a:pt x="87" y="19"/>
                  </a:lnTo>
                  <a:lnTo>
                    <a:pt x="86" y="21"/>
                  </a:lnTo>
                  <a:lnTo>
                    <a:pt x="85" y="22"/>
                  </a:lnTo>
                  <a:lnTo>
                    <a:pt x="85" y="23"/>
                  </a:lnTo>
                  <a:lnTo>
                    <a:pt x="86" y="23"/>
                  </a:lnTo>
                  <a:lnTo>
                    <a:pt x="87" y="24"/>
                  </a:lnTo>
                  <a:lnTo>
                    <a:pt x="87" y="25"/>
                  </a:lnTo>
                  <a:lnTo>
                    <a:pt x="88" y="26"/>
                  </a:lnTo>
                  <a:lnTo>
                    <a:pt x="89" y="26"/>
                  </a:lnTo>
                  <a:lnTo>
                    <a:pt x="89" y="27"/>
                  </a:lnTo>
                  <a:lnTo>
                    <a:pt x="90" y="27"/>
                  </a:lnTo>
                  <a:lnTo>
                    <a:pt x="91" y="27"/>
                  </a:lnTo>
                  <a:lnTo>
                    <a:pt x="92" y="27"/>
                  </a:lnTo>
                  <a:lnTo>
                    <a:pt x="92" y="26"/>
                  </a:lnTo>
                  <a:lnTo>
                    <a:pt x="93" y="26"/>
                  </a:lnTo>
                  <a:lnTo>
                    <a:pt x="94" y="25"/>
                  </a:lnTo>
                  <a:lnTo>
                    <a:pt x="95" y="24"/>
                  </a:lnTo>
                  <a:lnTo>
                    <a:pt x="95" y="23"/>
                  </a:lnTo>
                  <a:lnTo>
                    <a:pt x="96" y="22"/>
                  </a:lnTo>
                  <a:lnTo>
                    <a:pt x="97" y="22"/>
                  </a:lnTo>
                  <a:lnTo>
                    <a:pt x="97" y="21"/>
                  </a:lnTo>
                  <a:lnTo>
                    <a:pt x="98" y="22"/>
                  </a:lnTo>
                  <a:lnTo>
                    <a:pt x="99" y="23"/>
                  </a:lnTo>
                  <a:lnTo>
                    <a:pt x="100" y="23"/>
                  </a:lnTo>
                  <a:lnTo>
                    <a:pt x="101" y="24"/>
                  </a:lnTo>
                  <a:lnTo>
                    <a:pt x="102" y="23"/>
                  </a:lnTo>
                  <a:lnTo>
                    <a:pt x="103" y="23"/>
                  </a:lnTo>
                  <a:lnTo>
                    <a:pt x="104" y="23"/>
                  </a:lnTo>
                  <a:lnTo>
                    <a:pt x="105" y="23"/>
                  </a:lnTo>
                  <a:lnTo>
                    <a:pt x="105" y="25"/>
                  </a:lnTo>
                  <a:lnTo>
                    <a:pt x="105" y="28"/>
                  </a:lnTo>
                  <a:lnTo>
                    <a:pt x="105" y="31"/>
                  </a:lnTo>
                  <a:lnTo>
                    <a:pt x="104" y="34"/>
                  </a:lnTo>
                </a:path>
              </a:pathLst>
            </a:custGeom>
            <a:solidFill>
              <a:srgbClr val="008000"/>
            </a:solidFill>
            <a:ln w="9525" cap="rnd">
              <a:noFill/>
              <a:round/>
              <a:headEnd type="none" w="sm" len="sm"/>
              <a:tailEnd type="none" w="sm" len="sm"/>
            </a:ln>
          </p:spPr>
          <p:txBody>
            <a:bodyPr/>
            <a:lstStyle/>
            <a:p>
              <a:pPr algn="r" rtl="1"/>
              <a:endParaRPr lang="en-US"/>
            </a:p>
          </p:txBody>
        </p:sp>
        <p:sp>
          <p:nvSpPr>
            <p:cNvPr id="23585" name="Freeform 21"/>
            <p:cNvSpPr>
              <a:spLocks/>
            </p:cNvSpPr>
            <p:nvPr/>
          </p:nvSpPr>
          <p:spPr bwMode="auto">
            <a:xfrm>
              <a:off x="4194" y="1714"/>
              <a:ext cx="78" cy="203"/>
            </a:xfrm>
            <a:custGeom>
              <a:avLst/>
              <a:gdLst>
                <a:gd name="T0" fmla="*/ 74 w 78"/>
                <a:gd name="T1" fmla="*/ 165 h 203"/>
                <a:gd name="T2" fmla="*/ 69 w 78"/>
                <a:gd name="T3" fmla="*/ 173 h 203"/>
                <a:gd name="T4" fmla="*/ 65 w 78"/>
                <a:gd name="T5" fmla="*/ 178 h 203"/>
                <a:gd name="T6" fmla="*/ 60 w 78"/>
                <a:gd name="T7" fmla="*/ 182 h 203"/>
                <a:gd name="T8" fmla="*/ 56 w 78"/>
                <a:gd name="T9" fmla="*/ 187 h 203"/>
                <a:gd name="T10" fmla="*/ 46 w 78"/>
                <a:gd name="T11" fmla="*/ 194 h 203"/>
                <a:gd name="T12" fmla="*/ 36 w 78"/>
                <a:gd name="T13" fmla="*/ 198 h 203"/>
                <a:gd name="T14" fmla="*/ 30 w 78"/>
                <a:gd name="T15" fmla="*/ 200 h 203"/>
                <a:gd name="T16" fmla="*/ 24 w 78"/>
                <a:gd name="T17" fmla="*/ 202 h 203"/>
                <a:gd name="T18" fmla="*/ 20 w 78"/>
                <a:gd name="T19" fmla="*/ 202 h 203"/>
                <a:gd name="T20" fmla="*/ 16 w 78"/>
                <a:gd name="T21" fmla="*/ 202 h 203"/>
                <a:gd name="T22" fmla="*/ 12 w 78"/>
                <a:gd name="T23" fmla="*/ 202 h 203"/>
                <a:gd name="T24" fmla="*/ 8 w 78"/>
                <a:gd name="T25" fmla="*/ 201 h 203"/>
                <a:gd name="T26" fmla="*/ 4 w 78"/>
                <a:gd name="T27" fmla="*/ 201 h 203"/>
                <a:gd name="T28" fmla="*/ 1 w 78"/>
                <a:gd name="T29" fmla="*/ 200 h 203"/>
                <a:gd name="T30" fmla="*/ 2 w 78"/>
                <a:gd name="T31" fmla="*/ 192 h 203"/>
                <a:gd name="T32" fmla="*/ 10 w 78"/>
                <a:gd name="T33" fmla="*/ 186 h 203"/>
                <a:gd name="T34" fmla="*/ 15 w 78"/>
                <a:gd name="T35" fmla="*/ 179 h 203"/>
                <a:gd name="T36" fmla="*/ 19 w 78"/>
                <a:gd name="T37" fmla="*/ 168 h 203"/>
                <a:gd name="T38" fmla="*/ 24 w 78"/>
                <a:gd name="T39" fmla="*/ 156 h 203"/>
                <a:gd name="T40" fmla="*/ 26 w 78"/>
                <a:gd name="T41" fmla="*/ 151 h 203"/>
                <a:gd name="T42" fmla="*/ 28 w 78"/>
                <a:gd name="T43" fmla="*/ 142 h 203"/>
                <a:gd name="T44" fmla="*/ 32 w 78"/>
                <a:gd name="T45" fmla="*/ 127 h 203"/>
                <a:gd name="T46" fmla="*/ 33 w 78"/>
                <a:gd name="T47" fmla="*/ 109 h 203"/>
                <a:gd name="T48" fmla="*/ 34 w 78"/>
                <a:gd name="T49" fmla="*/ 88 h 203"/>
                <a:gd name="T50" fmla="*/ 35 w 78"/>
                <a:gd name="T51" fmla="*/ 81 h 203"/>
                <a:gd name="T52" fmla="*/ 35 w 78"/>
                <a:gd name="T53" fmla="*/ 72 h 203"/>
                <a:gd name="T54" fmla="*/ 35 w 78"/>
                <a:gd name="T55" fmla="*/ 58 h 203"/>
                <a:gd name="T56" fmla="*/ 35 w 78"/>
                <a:gd name="T57" fmla="*/ 37 h 203"/>
                <a:gd name="T58" fmla="*/ 33 w 78"/>
                <a:gd name="T59" fmla="*/ 27 h 203"/>
                <a:gd name="T60" fmla="*/ 24 w 78"/>
                <a:gd name="T61" fmla="*/ 22 h 203"/>
                <a:gd name="T62" fmla="*/ 22 w 78"/>
                <a:gd name="T63" fmla="*/ 18 h 203"/>
                <a:gd name="T64" fmla="*/ 29 w 78"/>
                <a:gd name="T65" fmla="*/ 21 h 203"/>
                <a:gd name="T66" fmla="*/ 36 w 78"/>
                <a:gd name="T67" fmla="*/ 26 h 203"/>
                <a:gd name="T68" fmla="*/ 40 w 78"/>
                <a:gd name="T69" fmla="*/ 0 h 203"/>
                <a:gd name="T70" fmla="*/ 46 w 78"/>
                <a:gd name="T71" fmla="*/ 14 h 203"/>
                <a:gd name="T72" fmla="*/ 62 w 78"/>
                <a:gd name="T73" fmla="*/ 10 h 203"/>
                <a:gd name="T74" fmla="*/ 54 w 78"/>
                <a:gd name="T75" fmla="*/ 23 h 203"/>
                <a:gd name="T76" fmla="*/ 47 w 78"/>
                <a:gd name="T77" fmla="*/ 29 h 203"/>
                <a:gd name="T78" fmla="*/ 43 w 78"/>
                <a:gd name="T79" fmla="*/ 37 h 203"/>
                <a:gd name="T80" fmla="*/ 61 w 78"/>
                <a:gd name="T81" fmla="*/ 29 h 203"/>
                <a:gd name="T82" fmla="*/ 71 w 78"/>
                <a:gd name="T83" fmla="*/ 25 h 203"/>
                <a:gd name="T84" fmla="*/ 72 w 78"/>
                <a:gd name="T85" fmla="*/ 27 h 203"/>
                <a:gd name="T86" fmla="*/ 62 w 78"/>
                <a:gd name="T87" fmla="*/ 33 h 203"/>
                <a:gd name="T88" fmla="*/ 51 w 78"/>
                <a:gd name="T89" fmla="*/ 38 h 203"/>
                <a:gd name="T90" fmla="*/ 45 w 78"/>
                <a:gd name="T91" fmla="*/ 42 h 203"/>
                <a:gd name="T92" fmla="*/ 44 w 78"/>
                <a:gd name="T93" fmla="*/ 46 h 203"/>
                <a:gd name="T94" fmla="*/ 44 w 78"/>
                <a:gd name="T95" fmla="*/ 51 h 203"/>
                <a:gd name="T96" fmla="*/ 45 w 78"/>
                <a:gd name="T97" fmla="*/ 57 h 203"/>
                <a:gd name="T98" fmla="*/ 46 w 78"/>
                <a:gd name="T99" fmla="*/ 70 h 203"/>
                <a:gd name="T100" fmla="*/ 50 w 78"/>
                <a:gd name="T101" fmla="*/ 88 h 203"/>
                <a:gd name="T102" fmla="*/ 53 w 78"/>
                <a:gd name="T103" fmla="*/ 98 h 203"/>
                <a:gd name="T104" fmla="*/ 55 w 78"/>
                <a:gd name="T105" fmla="*/ 105 h 203"/>
                <a:gd name="T106" fmla="*/ 58 w 78"/>
                <a:gd name="T107" fmla="*/ 115 h 203"/>
                <a:gd name="T108" fmla="*/ 61 w 78"/>
                <a:gd name="T109" fmla="*/ 122 h 203"/>
                <a:gd name="T110" fmla="*/ 65 w 78"/>
                <a:gd name="T111" fmla="*/ 133 h 203"/>
                <a:gd name="T112" fmla="*/ 71 w 78"/>
                <a:gd name="T113" fmla="*/ 149 h 2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8"/>
                <a:gd name="T172" fmla="*/ 0 h 203"/>
                <a:gd name="T173" fmla="*/ 78 w 78"/>
                <a:gd name="T174" fmla="*/ 203 h 20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8" h="203">
                  <a:moveTo>
                    <a:pt x="77" y="159"/>
                  </a:moveTo>
                  <a:lnTo>
                    <a:pt x="76" y="161"/>
                  </a:lnTo>
                  <a:lnTo>
                    <a:pt x="75" y="163"/>
                  </a:lnTo>
                  <a:lnTo>
                    <a:pt x="74" y="165"/>
                  </a:lnTo>
                  <a:lnTo>
                    <a:pt x="73" y="167"/>
                  </a:lnTo>
                  <a:lnTo>
                    <a:pt x="71" y="169"/>
                  </a:lnTo>
                  <a:lnTo>
                    <a:pt x="70" y="171"/>
                  </a:lnTo>
                  <a:lnTo>
                    <a:pt x="69" y="173"/>
                  </a:lnTo>
                  <a:lnTo>
                    <a:pt x="67" y="175"/>
                  </a:lnTo>
                  <a:lnTo>
                    <a:pt x="66" y="176"/>
                  </a:lnTo>
                  <a:lnTo>
                    <a:pt x="65" y="177"/>
                  </a:lnTo>
                  <a:lnTo>
                    <a:pt x="65" y="178"/>
                  </a:lnTo>
                  <a:lnTo>
                    <a:pt x="64" y="179"/>
                  </a:lnTo>
                  <a:lnTo>
                    <a:pt x="63" y="180"/>
                  </a:lnTo>
                  <a:lnTo>
                    <a:pt x="61" y="181"/>
                  </a:lnTo>
                  <a:lnTo>
                    <a:pt x="60" y="182"/>
                  </a:lnTo>
                  <a:lnTo>
                    <a:pt x="59" y="184"/>
                  </a:lnTo>
                  <a:lnTo>
                    <a:pt x="58" y="185"/>
                  </a:lnTo>
                  <a:lnTo>
                    <a:pt x="57" y="186"/>
                  </a:lnTo>
                  <a:lnTo>
                    <a:pt x="56" y="187"/>
                  </a:lnTo>
                  <a:lnTo>
                    <a:pt x="54" y="188"/>
                  </a:lnTo>
                  <a:lnTo>
                    <a:pt x="51" y="190"/>
                  </a:lnTo>
                  <a:lnTo>
                    <a:pt x="49" y="192"/>
                  </a:lnTo>
                  <a:lnTo>
                    <a:pt x="46" y="194"/>
                  </a:lnTo>
                  <a:lnTo>
                    <a:pt x="44" y="195"/>
                  </a:lnTo>
                  <a:lnTo>
                    <a:pt x="41" y="196"/>
                  </a:lnTo>
                  <a:lnTo>
                    <a:pt x="39" y="197"/>
                  </a:lnTo>
                  <a:lnTo>
                    <a:pt x="36" y="198"/>
                  </a:lnTo>
                  <a:lnTo>
                    <a:pt x="35" y="199"/>
                  </a:lnTo>
                  <a:lnTo>
                    <a:pt x="33" y="199"/>
                  </a:lnTo>
                  <a:lnTo>
                    <a:pt x="31" y="200"/>
                  </a:lnTo>
                  <a:lnTo>
                    <a:pt x="30" y="200"/>
                  </a:lnTo>
                  <a:lnTo>
                    <a:pt x="28" y="201"/>
                  </a:lnTo>
                  <a:lnTo>
                    <a:pt x="27" y="201"/>
                  </a:lnTo>
                  <a:lnTo>
                    <a:pt x="25" y="201"/>
                  </a:lnTo>
                  <a:lnTo>
                    <a:pt x="24" y="202"/>
                  </a:lnTo>
                  <a:lnTo>
                    <a:pt x="23" y="202"/>
                  </a:lnTo>
                  <a:lnTo>
                    <a:pt x="22" y="202"/>
                  </a:lnTo>
                  <a:lnTo>
                    <a:pt x="21" y="202"/>
                  </a:lnTo>
                  <a:lnTo>
                    <a:pt x="20" y="202"/>
                  </a:lnTo>
                  <a:lnTo>
                    <a:pt x="19" y="202"/>
                  </a:lnTo>
                  <a:lnTo>
                    <a:pt x="18" y="202"/>
                  </a:lnTo>
                  <a:lnTo>
                    <a:pt x="17" y="202"/>
                  </a:lnTo>
                  <a:lnTo>
                    <a:pt x="16" y="202"/>
                  </a:lnTo>
                  <a:lnTo>
                    <a:pt x="15" y="202"/>
                  </a:lnTo>
                  <a:lnTo>
                    <a:pt x="14" y="202"/>
                  </a:lnTo>
                  <a:lnTo>
                    <a:pt x="13" y="202"/>
                  </a:lnTo>
                  <a:lnTo>
                    <a:pt x="12" y="202"/>
                  </a:lnTo>
                  <a:lnTo>
                    <a:pt x="11" y="202"/>
                  </a:lnTo>
                  <a:lnTo>
                    <a:pt x="10" y="202"/>
                  </a:lnTo>
                  <a:lnTo>
                    <a:pt x="9" y="202"/>
                  </a:lnTo>
                  <a:lnTo>
                    <a:pt x="8" y="201"/>
                  </a:lnTo>
                  <a:lnTo>
                    <a:pt x="7" y="201"/>
                  </a:lnTo>
                  <a:lnTo>
                    <a:pt x="6" y="201"/>
                  </a:lnTo>
                  <a:lnTo>
                    <a:pt x="5" y="201"/>
                  </a:lnTo>
                  <a:lnTo>
                    <a:pt x="4" y="201"/>
                  </a:lnTo>
                  <a:lnTo>
                    <a:pt x="4" y="200"/>
                  </a:lnTo>
                  <a:lnTo>
                    <a:pt x="3" y="200"/>
                  </a:lnTo>
                  <a:lnTo>
                    <a:pt x="2" y="200"/>
                  </a:lnTo>
                  <a:lnTo>
                    <a:pt x="1" y="200"/>
                  </a:lnTo>
                  <a:lnTo>
                    <a:pt x="1" y="199"/>
                  </a:lnTo>
                  <a:lnTo>
                    <a:pt x="0" y="199"/>
                  </a:lnTo>
                  <a:lnTo>
                    <a:pt x="1" y="193"/>
                  </a:lnTo>
                  <a:lnTo>
                    <a:pt x="2" y="192"/>
                  </a:lnTo>
                  <a:lnTo>
                    <a:pt x="4" y="191"/>
                  </a:lnTo>
                  <a:lnTo>
                    <a:pt x="6" y="189"/>
                  </a:lnTo>
                  <a:lnTo>
                    <a:pt x="8" y="188"/>
                  </a:lnTo>
                  <a:lnTo>
                    <a:pt x="10" y="186"/>
                  </a:lnTo>
                  <a:lnTo>
                    <a:pt x="11" y="184"/>
                  </a:lnTo>
                  <a:lnTo>
                    <a:pt x="13" y="182"/>
                  </a:lnTo>
                  <a:lnTo>
                    <a:pt x="14" y="180"/>
                  </a:lnTo>
                  <a:lnTo>
                    <a:pt x="15" y="179"/>
                  </a:lnTo>
                  <a:lnTo>
                    <a:pt x="16" y="177"/>
                  </a:lnTo>
                  <a:lnTo>
                    <a:pt x="17" y="174"/>
                  </a:lnTo>
                  <a:lnTo>
                    <a:pt x="18" y="171"/>
                  </a:lnTo>
                  <a:lnTo>
                    <a:pt x="19" y="168"/>
                  </a:lnTo>
                  <a:lnTo>
                    <a:pt x="21" y="164"/>
                  </a:lnTo>
                  <a:lnTo>
                    <a:pt x="22" y="161"/>
                  </a:lnTo>
                  <a:lnTo>
                    <a:pt x="23" y="157"/>
                  </a:lnTo>
                  <a:lnTo>
                    <a:pt x="24" y="156"/>
                  </a:lnTo>
                  <a:lnTo>
                    <a:pt x="24" y="155"/>
                  </a:lnTo>
                  <a:lnTo>
                    <a:pt x="25" y="154"/>
                  </a:lnTo>
                  <a:lnTo>
                    <a:pt x="25" y="153"/>
                  </a:lnTo>
                  <a:lnTo>
                    <a:pt x="26" y="151"/>
                  </a:lnTo>
                  <a:lnTo>
                    <a:pt x="26" y="149"/>
                  </a:lnTo>
                  <a:lnTo>
                    <a:pt x="27" y="147"/>
                  </a:lnTo>
                  <a:lnTo>
                    <a:pt x="27" y="145"/>
                  </a:lnTo>
                  <a:lnTo>
                    <a:pt x="28" y="142"/>
                  </a:lnTo>
                  <a:lnTo>
                    <a:pt x="29" y="138"/>
                  </a:lnTo>
                  <a:lnTo>
                    <a:pt x="30" y="135"/>
                  </a:lnTo>
                  <a:lnTo>
                    <a:pt x="31" y="131"/>
                  </a:lnTo>
                  <a:lnTo>
                    <a:pt x="32" y="127"/>
                  </a:lnTo>
                  <a:lnTo>
                    <a:pt x="32" y="122"/>
                  </a:lnTo>
                  <a:lnTo>
                    <a:pt x="33" y="118"/>
                  </a:lnTo>
                  <a:lnTo>
                    <a:pt x="33" y="113"/>
                  </a:lnTo>
                  <a:lnTo>
                    <a:pt x="33" y="109"/>
                  </a:lnTo>
                  <a:lnTo>
                    <a:pt x="33" y="103"/>
                  </a:lnTo>
                  <a:lnTo>
                    <a:pt x="34" y="97"/>
                  </a:lnTo>
                  <a:lnTo>
                    <a:pt x="34" y="89"/>
                  </a:lnTo>
                  <a:lnTo>
                    <a:pt x="34" y="88"/>
                  </a:lnTo>
                  <a:lnTo>
                    <a:pt x="34" y="87"/>
                  </a:lnTo>
                  <a:lnTo>
                    <a:pt x="34" y="86"/>
                  </a:lnTo>
                  <a:lnTo>
                    <a:pt x="34" y="84"/>
                  </a:lnTo>
                  <a:lnTo>
                    <a:pt x="35" y="81"/>
                  </a:lnTo>
                  <a:lnTo>
                    <a:pt x="35" y="79"/>
                  </a:lnTo>
                  <a:lnTo>
                    <a:pt x="35" y="77"/>
                  </a:lnTo>
                  <a:lnTo>
                    <a:pt x="35" y="74"/>
                  </a:lnTo>
                  <a:lnTo>
                    <a:pt x="35" y="72"/>
                  </a:lnTo>
                  <a:lnTo>
                    <a:pt x="35" y="69"/>
                  </a:lnTo>
                  <a:lnTo>
                    <a:pt x="35" y="66"/>
                  </a:lnTo>
                  <a:lnTo>
                    <a:pt x="35" y="62"/>
                  </a:lnTo>
                  <a:lnTo>
                    <a:pt x="35" y="58"/>
                  </a:lnTo>
                  <a:lnTo>
                    <a:pt x="35" y="54"/>
                  </a:lnTo>
                  <a:lnTo>
                    <a:pt x="35" y="50"/>
                  </a:lnTo>
                  <a:lnTo>
                    <a:pt x="35" y="43"/>
                  </a:lnTo>
                  <a:lnTo>
                    <a:pt x="35" y="37"/>
                  </a:lnTo>
                  <a:lnTo>
                    <a:pt x="34" y="33"/>
                  </a:lnTo>
                  <a:lnTo>
                    <a:pt x="33" y="30"/>
                  </a:lnTo>
                  <a:lnTo>
                    <a:pt x="35" y="28"/>
                  </a:lnTo>
                  <a:lnTo>
                    <a:pt x="33" y="27"/>
                  </a:lnTo>
                  <a:lnTo>
                    <a:pt x="31" y="26"/>
                  </a:lnTo>
                  <a:lnTo>
                    <a:pt x="29" y="24"/>
                  </a:lnTo>
                  <a:lnTo>
                    <a:pt x="27" y="23"/>
                  </a:lnTo>
                  <a:lnTo>
                    <a:pt x="24" y="22"/>
                  </a:lnTo>
                  <a:lnTo>
                    <a:pt x="22" y="20"/>
                  </a:lnTo>
                  <a:lnTo>
                    <a:pt x="21" y="20"/>
                  </a:lnTo>
                  <a:lnTo>
                    <a:pt x="21" y="19"/>
                  </a:lnTo>
                  <a:lnTo>
                    <a:pt x="22" y="18"/>
                  </a:lnTo>
                  <a:lnTo>
                    <a:pt x="23" y="18"/>
                  </a:lnTo>
                  <a:lnTo>
                    <a:pt x="24" y="19"/>
                  </a:lnTo>
                  <a:lnTo>
                    <a:pt x="26" y="20"/>
                  </a:lnTo>
                  <a:lnTo>
                    <a:pt x="29" y="21"/>
                  </a:lnTo>
                  <a:lnTo>
                    <a:pt x="31" y="23"/>
                  </a:lnTo>
                  <a:lnTo>
                    <a:pt x="34" y="24"/>
                  </a:lnTo>
                  <a:lnTo>
                    <a:pt x="35" y="25"/>
                  </a:lnTo>
                  <a:lnTo>
                    <a:pt x="36" y="26"/>
                  </a:lnTo>
                  <a:lnTo>
                    <a:pt x="37" y="22"/>
                  </a:lnTo>
                  <a:lnTo>
                    <a:pt x="38" y="13"/>
                  </a:lnTo>
                  <a:lnTo>
                    <a:pt x="39" y="5"/>
                  </a:lnTo>
                  <a:lnTo>
                    <a:pt x="40" y="0"/>
                  </a:lnTo>
                  <a:lnTo>
                    <a:pt x="42" y="0"/>
                  </a:lnTo>
                  <a:lnTo>
                    <a:pt x="40" y="23"/>
                  </a:lnTo>
                  <a:lnTo>
                    <a:pt x="48" y="17"/>
                  </a:lnTo>
                  <a:lnTo>
                    <a:pt x="46" y="14"/>
                  </a:lnTo>
                  <a:lnTo>
                    <a:pt x="48" y="13"/>
                  </a:lnTo>
                  <a:lnTo>
                    <a:pt x="50" y="15"/>
                  </a:lnTo>
                  <a:lnTo>
                    <a:pt x="62" y="7"/>
                  </a:lnTo>
                  <a:lnTo>
                    <a:pt x="62" y="10"/>
                  </a:lnTo>
                  <a:lnTo>
                    <a:pt x="42" y="26"/>
                  </a:lnTo>
                  <a:lnTo>
                    <a:pt x="43" y="27"/>
                  </a:lnTo>
                  <a:lnTo>
                    <a:pt x="54" y="22"/>
                  </a:lnTo>
                  <a:lnTo>
                    <a:pt x="54" y="23"/>
                  </a:lnTo>
                  <a:lnTo>
                    <a:pt x="53" y="24"/>
                  </a:lnTo>
                  <a:lnTo>
                    <a:pt x="51" y="26"/>
                  </a:lnTo>
                  <a:lnTo>
                    <a:pt x="49" y="27"/>
                  </a:lnTo>
                  <a:lnTo>
                    <a:pt x="47" y="29"/>
                  </a:lnTo>
                  <a:lnTo>
                    <a:pt x="45" y="31"/>
                  </a:lnTo>
                  <a:lnTo>
                    <a:pt x="44" y="32"/>
                  </a:lnTo>
                  <a:lnTo>
                    <a:pt x="43" y="33"/>
                  </a:lnTo>
                  <a:lnTo>
                    <a:pt x="43" y="37"/>
                  </a:lnTo>
                  <a:lnTo>
                    <a:pt x="53" y="32"/>
                  </a:lnTo>
                  <a:lnTo>
                    <a:pt x="54" y="29"/>
                  </a:lnTo>
                  <a:lnTo>
                    <a:pt x="59" y="30"/>
                  </a:lnTo>
                  <a:lnTo>
                    <a:pt x="61" y="29"/>
                  </a:lnTo>
                  <a:lnTo>
                    <a:pt x="63" y="28"/>
                  </a:lnTo>
                  <a:lnTo>
                    <a:pt x="65" y="27"/>
                  </a:lnTo>
                  <a:lnTo>
                    <a:pt x="68" y="26"/>
                  </a:lnTo>
                  <a:lnTo>
                    <a:pt x="71" y="25"/>
                  </a:lnTo>
                  <a:lnTo>
                    <a:pt x="74" y="25"/>
                  </a:lnTo>
                  <a:lnTo>
                    <a:pt x="77" y="24"/>
                  </a:lnTo>
                  <a:lnTo>
                    <a:pt x="75" y="26"/>
                  </a:lnTo>
                  <a:lnTo>
                    <a:pt x="72" y="27"/>
                  </a:lnTo>
                  <a:lnTo>
                    <a:pt x="70" y="28"/>
                  </a:lnTo>
                  <a:lnTo>
                    <a:pt x="67" y="30"/>
                  </a:lnTo>
                  <a:lnTo>
                    <a:pt x="64" y="31"/>
                  </a:lnTo>
                  <a:lnTo>
                    <a:pt x="62" y="33"/>
                  </a:lnTo>
                  <a:lnTo>
                    <a:pt x="59" y="34"/>
                  </a:lnTo>
                  <a:lnTo>
                    <a:pt x="56" y="36"/>
                  </a:lnTo>
                  <a:lnTo>
                    <a:pt x="54" y="37"/>
                  </a:lnTo>
                  <a:lnTo>
                    <a:pt x="51" y="38"/>
                  </a:lnTo>
                  <a:lnTo>
                    <a:pt x="49" y="40"/>
                  </a:lnTo>
                  <a:lnTo>
                    <a:pt x="48" y="41"/>
                  </a:lnTo>
                  <a:lnTo>
                    <a:pt x="46" y="41"/>
                  </a:lnTo>
                  <a:lnTo>
                    <a:pt x="45" y="42"/>
                  </a:lnTo>
                  <a:lnTo>
                    <a:pt x="44" y="42"/>
                  </a:lnTo>
                  <a:lnTo>
                    <a:pt x="44" y="43"/>
                  </a:lnTo>
                  <a:lnTo>
                    <a:pt x="44" y="44"/>
                  </a:lnTo>
                  <a:lnTo>
                    <a:pt x="44" y="46"/>
                  </a:lnTo>
                  <a:lnTo>
                    <a:pt x="44" y="48"/>
                  </a:lnTo>
                  <a:lnTo>
                    <a:pt x="44" y="49"/>
                  </a:lnTo>
                  <a:lnTo>
                    <a:pt x="44" y="50"/>
                  </a:lnTo>
                  <a:lnTo>
                    <a:pt x="44" y="51"/>
                  </a:lnTo>
                  <a:lnTo>
                    <a:pt x="44" y="52"/>
                  </a:lnTo>
                  <a:lnTo>
                    <a:pt x="44" y="53"/>
                  </a:lnTo>
                  <a:lnTo>
                    <a:pt x="44" y="55"/>
                  </a:lnTo>
                  <a:lnTo>
                    <a:pt x="45" y="57"/>
                  </a:lnTo>
                  <a:lnTo>
                    <a:pt x="45" y="60"/>
                  </a:lnTo>
                  <a:lnTo>
                    <a:pt x="45" y="62"/>
                  </a:lnTo>
                  <a:lnTo>
                    <a:pt x="46" y="66"/>
                  </a:lnTo>
                  <a:lnTo>
                    <a:pt x="46" y="70"/>
                  </a:lnTo>
                  <a:lnTo>
                    <a:pt x="47" y="75"/>
                  </a:lnTo>
                  <a:lnTo>
                    <a:pt x="48" y="79"/>
                  </a:lnTo>
                  <a:lnTo>
                    <a:pt x="49" y="83"/>
                  </a:lnTo>
                  <a:lnTo>
                    <a:pt x="50" y="88"/>
                  </a:lnTo>
                  <a:lnTo>
                    <a:pt x="51" y="92"/>
                  </a:lnTo>
                  <a:lnTo>
                    <a:pt x="52" y="96"/>
                  </a:lnTo>
                  <a:lnTo>
                    <a:pt x="52" y="97"/>
                  </a:lnTo>
                  <a:lnTo>
                    <a:pt x="53" y="98"/>
                  </a:lnTo>
                  <a:lnTo>
                    <a:pt x="53" y="99"/>
                  </a:lnTo>
                  <a:lnTo>
                    <a:pt x="53" y="101"/>
                  </a:lnTo>
                  <a:lnTo>
                    <a:pt x="54" y="103"/>
                  </a:lnTo>
                  <a:lnTo>
                    <a:pt x="55" y="105"/>
                  </a:lnTo>
                  <a:lnTo>
                    <a:pt x="56" y="108"/>
                  </a:lnTo>
                  <a:lnTo>
                    <a:pt x="57" y="110"/>
                  </a:lnTo>
                  <a:lnTo>
                    <a:pt x="57" y="112"/>
                  </a:lnTo>
                  <a:lnTo>
                    <a:pt x="58" y="115"/>
                  </a:lnTo>
                  <a:lnTo>
                    <a:pt x="59" y="117"/>
                  </a:lnTo>
                  <a:lnTo>
                    <a:pt x="60" y="120"/>
                  </a:lnTo>
                  <a:lnTo>
                    <a:pt x="60" y="121"/>
                  </a:lnTo>
                  <a:lnTo>
                    <a:pt x="61" y="122"/>
                  </a:lnTo>
                  <a:lnTo>
                    <a:pt x="61" y="124"/>
                  </a:lnTo>
                  <a:lnTo>
                    <a:pt x="62" y="125"/>
                  </a:lnTo>
                  <a:lnTo>
                    <a:pt x="63" y="129"/>
                  </a:lnTo>
                  <a:lnTo>
                    <a:pt x="65" y="133"/>
                  </a:lnTo>
                  <a:lnTo>
                    <a:pt x="67" y="138"/>
                  </a:lnTo>
                  <a:lnTo>
                    <a:pt x="68" y="141"/>
                  </a:lnTo>
                  <a:lnTo>
                    <a:pt x="70" y="145"/>
                  </a:lnTo>
                  <a:lnTo>
                    <a:pt x="71" y="149"/>
                  </a:lnTo>
                  <a:lnTo>
                    <a:pt x="73" y="152"/>
                  </a:lnTo>
                  <a:lnTo>
                    <a:pt x="74" y="155"/>
                  </a:lnTo>
                  <a:lnTo>
                    <a:pt x="77" y="159"/>
                  </a:lnTo>
                </a:path>
              </a:pathLst>
            </a:custGeom>
            <a:solidFill>
              <a:srgbClr val="260000"/>
            </a:solidFill>
            <a:ln w="9525" cap="rnd">
              <a:noFill/>
              <a:round/>
              <a:headEnd type="none" w="sm" len="sm"/>
              <a:tailEnd type="none" w="sm" len="sm"/>
            </a:ln>
          </p:spPr>
          <p:txBody>
            <a:bodyPr/>
            <a:lstStyle/>
            <a:p>
              <a:pPr algn="r" rtl="1"/>
              <a:endParaRPr lang="en-US"/>
            </a:p>
          </p:txBody>
        </p:sp>
        <p:sp>
          <p:nvSpPr>
            <p:cNvPr id="23586" name="Freeform 22"/>
            <p:cNvSpPr>
              <a:spLocks/>
            </p:cNvSpPr>
            <p:nvPr/>
          </p:nvSpPr>
          <p:spPr bwMode="auto">
            <a:xfrm>
              <a:off x="4165" y="1829"/>
              <a:ext cx="11" cy="21"/>
            </a:xfrm>
            <a:custGeom>
              <a:avLst/>
              <a:gdLst>
                <a:gd name="T0" fmla="*/ 9 w 11"/>
                <a:gd name="T1" fmla="*/ 12 h 21"/>
                <a:gd name="T2" fmla="*/ 9 w 11"/>
                <a:gd name="T3" fmla="*/ 10 h 21"/>
                <a:gd name="T4" fmla="*/ 9 w 11"/>
                <a:gd name="T5" fmla="*/ 8 h 21"/>
                <a:gd name="T6" fmla="*/ 10 w 11"/>
                <a:gd name="T7" fmla="*/ 7 h 21"/>
                <a:gd name="T8" fmla="*/ 10 w 11"/>
                <a:gd name="T9" fmla="*/ 5 h 21"/>
                <a:gd name="T10" fmla="*/ 10 w 11"/>
                <a:gd name="T11" fmla="*/ 4 h 21"/>
                <a:gd name="T12" fmla="*/ 10 w 11"/>
                <a:gd name="T13" fmla="*/ 2 h 21"/>
                <a:gd name="T14" fmla="*/ 10 w 11"/>
                <a:gd name="T15" fmla="*/ 1 h 21"/>
                <a:gd name="T16" fmla="*/ 10 w 11"/>
                <a:gd name="T17" fmla="*/ 0 h 21"/>
                <a:gd name="T18" fmla="*/ 9 w 11"/>
                <a:gd name="T19" fmla="*/ 2 h 21"/>
                <a:gd name="T20" fmla="*/ 7 w 11"/>
                <a:gd name="T21" fmla="*/ 4 h 21"/>
                <a:gd name="T22" fmla="*/ 5 w 11"/>
                <a:gd name="T23" fmla="*/ 7 h 21"/>
                <a:gd name="T24" fmla="*/ 4 w 11"/>
                <a:gd name="T25" fmla="*/ 10 h 21"/>
                <a:gd name="T26" fmla="*/ 2 w 11"/>
                <a:gd name="T27" fmla="*/ 13 h 21"/>
                <a:gd name="T28" fmla="*/ 1 w 11"/>
                <a:gd name="T29" fmla="*/ 15 h 21"/>
                <a:gd name="T30" fmla="*/ 0 w 11"/>
                <a:gd name="T31" fmla="*/ 18 h 21"/>
                <a:gd name="T32" fmla="*/ 0 w 11"/>
                <a:gd name="T33" fmla="*/ 20 h 21"/>
                <a:gd name="T34" fmla="*/ 1 w 11"/>
                <a:gd name="T35" fmla="*/ 19 h 21"/>
                <a:gd name="T36" fmla="*/ 2 w 11"/>
                <a:gd name="T37" fmla="*/ 18 h 21"/>
                <a:gd name="T38" fmla="*/ 4 w 11"/>
                <a:gd name="T39" fmla="*/ 17 h 21"/>
                <a:gd name="T40" fmla="*/ 5 w 11"/>
                <a:gd name="T41" fmla="*/ 16 h 21"/>
                <a:gd name="T42" fmla="*/ 6 w 11"/>
                <a:gd name="T43" fmla="*/ 14 h 21"/>
                <a:gd name="T44" fmla="*/ 7 w 11"/>
                <a:gd name="T45" fmla="*/ 13 h 21"/>
                <a:gd name="T46" fmla="*/ 8 w 11"/>
                <a:gd name="T47" fmla="*/ 12 h 21"/>
                <a:gd name="T48" fmla="*/ 9 w 11"/>
                <a:gd name="T49" fmla="*/ 12 h 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
                <a:gd name="T76" fmla="*/ 0 h 21"/>
                <a:gd name="T77" fmla="*/ 11 w 11"/>
                <a:gd name="T78" fmla="*/ 21 h 2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 h="21">
                  <a:moveTo>
                    <a:pt x="9" y="12"/>
                  </a:moveTo>
                  <a:lnTo>
                    <a:pt x="9" y="10"/>
                  </a:lnTo>
                  <a:lnTo>
                    <a:pt x="9" y="8"/>
                  </a:lnTo>
                  <a:lnTo>
                    <a:pt x="10" y="7"/>
                  </a:lnTo>
                  <a:lnTo>
                    <a:pt x="10" y="5"/>
                  </a:lnTo>
                  <a:lnTo>
                    <a:pt x="10" y="4"/>
                  </a:lnTo>
                  <a:lnTo>
                    <a:pt x="10" y="2"/>
                  </a:lnTo>
                  <a:lnTo>
                    <a:pt x="10" y="1"/>
                  </a:lnTo>
                  <a:lnTo>
                    <a:pt x="10" y="0"/>
                  </a:lnTo>
                  <a:lnTo>
                    <a:pt x="9" y="2"/>
                  </a:lnTo>
                  <a:lnTo>
                    <a:pt x="7" y="4"/>
                  </a:lnTo>
                  <a:lnTo>
                    <a:pt x="5" y="7"/>
                  </a:lnTo>
                  <a:lnTo>
                    <a:pt x="4" y="10"/>
                  </a:lnTo>
                  <a:lnTo>
                    <a:pt x="2" y="13"/>
                  </a:lnTo>
                  <a:lnTo>
                    <a:pt x="1" y="15"/>
                  </a:lnTo>
                  <a:lnTo>
                    <a:pt x="0" y="18"/>
                  </a:lnTo>
                  <a:lnTo>
                    <a:pt x="0" y="20"/>
                  </a:lnTo>
                  <a:lnTo>
                    <a:pt x="1" y="19"/>
                  </a:lnTo>
                  <a:lnTo>
                    <a:pt x="2" y="18"/>
                  </a:lnTo>
                  <a:lnTo>
                    <a:pt x="4" y="17"/>
                  </a:lnTo>
                  <a:lnTo>
                    <a:pt x="5" y="16"/>
                  </a:lnTo>
                  <a:lnTo>
                    <a:pt x="6" y="14"/>
                  </a:lnTo>
                  <a:lnTo>
                    <a:pt x="7" y="13"/>
                  </a:lnTo>
                  <a:lnTo>
                    <a:pt x="8" y="12"/>
                  </a:lnTo>
                  <a:lnTo>
                    <a:pt x="9" y="12"/>
                  </a:lnTo>
                </a:path>
              </a:pathLst>
            </a:custGeom>
            <a:solidFill>
              <a:srgbClr val="B2F259"/>
            </a:solidFill>
            <a:ln w="9525" cap="rnd">
              <a:noFill/>
              <a:round/>
              <a:headEnd type="none" w="sm" len="sm"/>
              <a:tailEnd type="none" w="sm" len="sm"/>
            </a:ln>
          </p:spPr>
          <p:txBody>
            <a:bodyPr/>
            <a:lstStyle/>
            <a:p>
              <a:pPr algn="r" rtl="1"/>
              <a:endParaRPr lang="en-US"/>
            </a:p>
          </p:txBody>
        </p:sp>
        <p:sp>
          <p:nvSpPr>
            <p:cNvPr id="23587" name="Freeform 23"/>
            <p:cNvSpPr>
              <a:spLocks/>
            </p:cNvSpPr>
            <p:nvPr/>
          </p:nvSpPr>
          <p:spPr bwMode="auto">
            <a:xfrm>
              <a:off x="4167" y="1847"/>
              <a:ext cx="7" cy="12"/>
            </a:xfrm>
            <a:custGeom>
              <a:avLst/>
              <a:gdLst>
                <a:gd name="T0" fmla="*/ 6 w 7"/>
                <a:gd name="T1" fmla="*/ 0 h 12"/>
                <a:gd name="T2" fmla="*/ 6 w 7"/>
                <a:gd name="T3" fmla="*/ 2 h 12"/>
                <a:gd name="T4" fmla="*/ 5 w 7"/>
                <a:gd name="T5" fmla="*/ 4 h 12"/>
                <a:gd name="T6" fmla="*/ 5 w 7"/>
                <a:gd name="T7" fmla="*/ 6 h 12"/>
                <a:gd name="T8" fmla="*/ 4 w 7"/>
                <a:gd name="T9" fmla="*/ 8 h 12"/>
                <a:gd name="T10" fmla="*/ 3 w 7"/>
                <a:gd name="T11" fmla="*/ 9 h 12"/>
                <a:gd name="T12" fmla="*/ 2 w 7"/>
                <a:gd name="T13" fmla="*/ 10 h 12"/>
                <a:gd name="T14" fmla="*/ 1 w 7"/>
                <a:gd name="T15" fmla="*/ 10 h 12"/>
                <a:gd name="T16" fmla="*/ 0 w 7"/>
                <a:gd name="T17" fmla="*/ 11 h 12"/>
                <a:gd name="T18" fmla="*/ 0 w 7"/>
                <a:gd name="T19" fmla="*/ 10 h 12"/>
                <a:gd name="T20" fmla="*/ 1 w 7"/>
                <a:gd name="T21" fmla="*/ 8 h 12"/>
                <a:gd name="T22" fmla="*/ 1 w 7"/>
                <a:gd name="T23" fmla="*/ 7 h 12"/>
                <a:gd name="T24" fmla="*/ 2 w 7"/>
                <a:gd name="T25" fmla="*/ 5 h 12"/>
                <a:gd name="T26" fmla="*/ 3 w 7"/>
                <a:gd name="T27" fmla="*/ 4 h 12"/>
                <a:gd name="T28" fmla="*/ 4 w 7"/>
                <a:gd name="T29" fmla="*/ 2 h 12"/>
                <a:gd name="T30" fmla="*/ 5 w 7"/>
                <a:gd name="T31" fmla="*/ 1 h 12"/>
                <a:gd name="T32" fmla="*/ 6 w 7"/>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
                <a:gd name="T52" fmla="*/ 0 h 12"/>
                <a:gd name="T53" fmla="*/ 7 w 7"/>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 h="12">
                  <a:moveTo>
                    <a:pt x="6" y="0"/>
                  </a:moveTo>
                  <a:lnTo>
                    <a:pt x="6" y="2"/>
                  </a:lnTo>
                  <a:lnTo>
                    <a:pt x="5" y="4"/>
                  </a:lnTo>
                  <a:lnTo>
                    <a:pt x="5" y="6"/>
                  </a:lnTo>
                  <a:lnTo>
                    <a:pt x="4" y="8"/>
                  </a:lnTo>
                  <a:lnTo>
                    <a:pt x="3" y="9"/>
                  </a:lnTo>
                  <a:lnTo>
                    <a:pt x="2" y="10"/>
                  </a:lnTo>
                  <a:lnTo>
                    <a:pt x="1" y="10"/>
                  </a:lnTo>
                  <a:lnTo>
                    <a:pt x="0" y="11"/>
                  </a:lnTo>
                  <a:lnTo>
                    <a:pt x="0" y="10"/>
                  </a:lnTo>
                  <a:lnTo>
                    <a:pt x="1" y="8"/>
                  </a:lnTo>
                  <a:lnTo>
                    <a:pt x="1" y="7"/>
                  </a:lnTo>
                  <a:lnTo>
                    <a:pt x="2" y="5"/>
                  </a:lnTo>
                  <a:lnTo>
                    <a:pt x="3" y="4"/>
                  </a:lnTo>
                  <a:lnTo>
                    <a:pt x="4" y="2"/>
                  </a:lnTo>
                  <a:lnTo>
                    <a:pt x="5" y="1"/>
                  </a:lnTo>
                  <a:lnTo>
                    <a:pt x="6" y="0"/>
                  </a:lnTo>
                </a:path>
              </a:pathLst>
            </a:custGeom>
            <a:solidFill>
              <a:srgbClr val="B2F259"/>
            </a:solidFill>
            <a:ln w="9525" cap="rnd">
              <a:noFill/>
              <a:round/>
              <a:headEnd type="none" w="sm" len="sm"/>
              <a:tailEnd type="none" w="sm" len="sm"/>
            </a:ln>
          </p:spPr>
          <p:txBody>
            <a:bodyPr/>
            <a:lstStyle/>
            <a:p>
              <a:pPr algn="r" rtl="1"/>
              <a:endParaRPr lang="en-US"/>
            </a:p>
          </p:txBody>
        </p:sp>
        <p:sp>
          <p:nvSpPr>
            <p:cNvPr id="23588" name="Freeform 24"/>
            <p:cNvSpPr>
              <a:spLocks/>
            </p:cNvSpPr>
            <p:nvPr/>
          </p:nvSpPr>
          <p:spPr bwMode="auto">
            <a:xfrm>
              <a:off x="4167" y="1860"/>
              <a:ext cx="4" cy="6"/>
            </a:xfrm>
            <a:custGeom>
              <a:avLst/>
              <a:gdLst>
                <a:gd name="T0" fmla="*/ 3 w 4"/>
                <a:gd name="T1" fmla="*/ 0 h 6"/>
                <a:gd name="T2" fmla="*/ 3 w 4"/>
                <a:gd name="T3" fmla="*/ 1 h 6"/>
                <a:gd name="T4" fmla="*/ 2 w 4"/>
                <a:gd name="T5" fmla="*/ 2 h 6"/>
                <a:gd name="T6" fmla="*/ 2 w 4"/>
                <a:gd name="T7" fmla="*/ 4 h 6"/>
                <a:gd name="T8" fmla="*/ 2 w 4"/>
                <a:gd name="T9" fmla="*/ 5 h 6"/>
                <a:gd name="T10" fmla="*/ 1 w 4"/>
                <a:gd name="T11" fmla="*/ 5 h 6"/>
                <a:gd name="T12" fmla="*/ 0 w 4"/>
                <a:gd name="T13" fmla="*/ 5 h 6"/>
                <a:gd name="T14" fmla="*/ 1 w 4"/>
                <a:gd name="T15" fmla="*/ 4 h 6"/>
                <a:gd name="T16" fmla="*/ 1 w 4"/>
                <a:gd name="T17" fmla="*/ 2 h 6"/>
                <a:gd name="T18" fmla="*/ 2 w 4"/>
                <a:gd name="T19" fmla="*/ 1 h 6"/>
                <a:gd name="T20" fmla="*/ 3 w 4"/>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6"/>
                <a:gd name="T35" fmla="*/ 4 w 4"/>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6">
                  <a:moveTo>
                    <a:pt x="3" y="0"/>
                  </a:moveTo>
                  <a:lnTo>
                    <a:pt x="3" y="1"/>
                  </a:lnTo>
                  <a:lnTo>
                    <a:pt x="2" y="2"/>
                  </a:lnTo>
                  <a:lnTo>
                    <a:pt x="2" y="4"/>
                  </a:lnTo>
                  <a:lnTo>
                    <a:pt x="2" y="5"/>
                  </a:lnTo>
                  <a:lnTo>
                    <a:pt x="1" y="5"/>
                  </a:lnTo>
                  <a:lnTo>
                    <a:pt x="0" y="5"/>
                  </a:lnTo>
                  <a:lnTo>
                    <a:pt x="1" y="4"/>
                  </a:lnTo>
                  <a:lnTo>
                    <a:pt x="1" y="2"/>
                  </a:lnTo>
                  <a:lnTo>
                    <a:pt x="2" y="1"/>
                  </a:lnTo>
                  <a:lnTo>
                    <a:pt x="3" y="0"/>
                  </a:lnTo>
                </a:path>
              </a:pathLst>
            </a:custGeom>
            <a:solidFill>
              <a:srgbClr val="B2F259"/>
            </a:solidFill>
            <a:ln w="9525" cap="rnd">
              <a:noFill/>
              <a:round/>
              <a:headEnd type="none" w="sm" len="sm"/>
              <a:tailEnd type="none" w="sm" len="sm"/>
            </a:ln>
          </p:spPr>
          <p:txBody>
            <a:bodyPr/>
            <a:lstStyle/>
            <a:p>
              <a:pPr algn="r" rtl="1"/>
              <a:endParaRPr lang="en-US"/>
            </a:p>
          </p:txBody>
        </p:sp>
        <p:sp>
          <p:nvSpPr>
            <p:cNvPr id="23589" name="Freeform 25"/>
            <p:cNvSpPr>
              <a:spLocks/>
            </p:cNvSpPr>
            <p:nvPr/>
          </p:nvSpPr>
          <p:spPr bwMode="auto">
            <a:xfrm>
              <a:off x="4421" y="1829"/>
              <a:ext cx="296" cy="111"/>
            </a:xfrm>
            <a:custGeom>
              <a:avLst/>
              <a:gdLst>
                <a:gd name="T0" fmla="*/ 278 w 296"/>
                <a:gd name="T1" fmla="*/ 72 h 111"/>
                <a:gd name="T2" fmla="*/ 294 w 296"/>
                <a:gd name="T3" fmla="*/ 78 h 111"/>
                <a:gd name="T4" fmla="*/ 286 w 296"/>
                <a:gd name="T5" fmla="*/ 83 h 111"/>
                <a:gd name="T6" fmla="*/ 269 w 296"/>
                <a:gd name="T7" fmla="*/ 87 h 111"/>
                <a:gd name="T8" fmla="*/ 256 w 296"/>
                <a:gd name="T9" fmla="*/ 99 h 111"/>
                <a:gd name="T10" fmla="*/ 240 w 296"/>
                <a:gd name="T11" fmla="*/ 97 h 111"/>
                <a:gd name="T12" fmla="*/ 222 w 296"/>
                <a:gd name="T13" fmla="*/ 98 h 111"/>
                <a:gd name="T14" fmla="*/ 185 w 296"/>
                <a:gd name="T15" fmla="*/ 106 h 111"/>
                <a:gd name="T16" fmla="*/ 179 w 296"/>
                <a:gd name="T17" fmla="*/ 93 h 111"/>
                <a:gd name="T18" fmla="*/ 194 w 296"/>
                <a:gd name="T19" fmla="*/ 87 h 111"/>
                <a:gd name="T20" fmla="*/ 226 w 296"/>
                <a:gd name="T21" fmla="*/ 73 h 111"/>
                <a:gd name="T22" fmla="*/ 260 w 296"/>
                <a:gd name="T23" fmla="*/ 59 h 111"/>
                <a:gd name="T24" fmla="*/ 236 w 296"/>
                <a:gd name="T25" fmla="*/ 63 h 111"/>
                <a:gd name="T26" fmla="*/ 207 w 296"/>
                <a:gd name="T27" fmla="*/ 65 h 111"/>
                <a:gd name="T28" fmla="*/ 182 w 296"/>
                <a:gd name="T29" fmla="*/ 70 h 111"/>
                <a:gd name="T30" fmla="*/ 205 w 296"/>
                <a:gd name="T31" fmla="*/ 55 h 111"/>
                <a:gd name="T32" fmla="*/ 227 w 296"/>
                <a:gd name="T33" fmla="*/ 28 h 111"/>
                <a:gd name="T34" fmla="*/ 190 w 296"/>
                <a:gd name="T35" fmla="*/ 42 h 111"/>
                <a:gd name="T36" fmla="*/ 163 w 296"/>
                <a:gd name="T37" fmla="*/ 35 h 111"/>
                <a:gd name="T38" fmla="*/ 146 w 296"/>
                <a:gd name="T39" fmla="*/ 54 h 111"/>
                <a:gd name="T40" fmla="*/ 122 w 296"/>
                <a:gd name="T41" fmla="*/ 44 h 111"/>
                <a:gd name="T42" fmla="*/ 133 w 296"/>
                <a:gd name="T43" fmla="*/ 54 h 111"/>
                <a:gd name="T44" fmla="*/ 150 w 296"/>
                <a:gd name="T45" fmla="*/ 68 h 111"/>
                <a:gd name="T46" fmla="*/ 153 w 296"/>
                <a:gd name="T47" fmla="*/ 108 h 111"/>
                <a:gd name="T48" fmla="*/ 133 w 296"/>
                <a:gd name="T49" fmla="*/ 110 h 111"/>
                <a:gd name="T50" fmla="*/ 120 w 296"/>
                <a:gd name="T51" fmla="*/ 105 h 111"/>
                <a:gd name="T52" fmla="*/ 99 w 296"/>
                <a:gd name="T53" fmla="*/ 102 h 111"/>
                <a:gd name="T54" fmla="*/ 83 w 296"/>
                <a:gd name="T55" fmla="*/ 92 h 111"/>
                <a:gd name="T56" fmla="*/ 87 w 296"/>
                <a:gd name="T57" fmla="*/ 84 h 111"/>
                <a:gd name="T58" fmla="*/ 51 w 296"/>
                <a:gd name="T59" fmla="*/ 82 h 111"/>
                <a:gd name="T60" fmla="*/ 32 w 296"/>
                <a:gd name="T61" fmla="*/ 66 h 111"/>
                <a:gd name="T62" fmla="*/ 10 w 296"/>
                <a:gd name="T63" fmla="*/ 66 h 111"/>
                <a:gd name="T64" fmla="*/ 7 w 296"/>
                <a:gd name="T65" fmla="*/ 61 h 111"/>
                <a:gd name="T66" fmla="*/ 26 w 296"/>
                <a:gd name="T67" fmla="*/ 54 h 111"/>
                <a:gd name="T68" fmla="*/ 32 w 296"/>
                <a:gd name="T69" fmla="*/ 55 h 111"/>
                <a:gd name="T70" fmla="*/ 40 w 296"/>
                <a:gd name="T71" fmla="*/ 45 h 111"/>
                <a:gd name="T72" fmla="*/ 68 w 296"/>
                <a:gd name="T73" fmla="*/ 46 h 111"/>
                <a:gd name="T74" fmla="*/ 77 w 296"/>
                <a:gd name="T75" fmla="*/ 54 h 111"/>
                <a:gd name="T76" fmla="*/ 87 w 296"/>
                <a:gd name="T77" fmla="*/ 60 h 111"/>
                <a:gd name="T78" fmla="*/ 103 w 296"/>
                <a:gd name="T79" fmla="*/ 53 h 111"/>
                <a:gd name="T80" fmla="*/ 100 w 296"/>
                <a:gd name="T81" fmla="*/ 39 h 111"/>
                <a:gd name="T82" fmla="*/ 109 w 296"/>
                <a:gd name="T83" fmla="*/ 34 h 111"/>
                <a:gd name="T84" fmla="*/ 122 w 296"/>
                <a:gd name="T85" fmla="*/ 27 h 111"/>
                <a:gd name="T86" fmla="*/ 132 w 296"/>
                <a:gd name="T87" fmla="*/ 39 h 111"/>
                <a:gd name="T88" fmla="*/ 155 w 296"/>
                <a:gd name="T89" fmla="*/ 34 h 111"/>
                <a:gd name="T90" fmla="*/ 156 w 296"/>
                <a:gd name="T91" fmla="*/ 19 h 111"/>
                <a:gd name="T92" fmla="*/ 157 w 296"/>
                <a:gd name="T93" fmla="*/ 3 h 111"/>
                <a:gd name="T94" fmla="*/ 177 w 296"/>
                <a:gd name="T95" fmla="*/ 0 h 111"/>
                <a:gd name="T96" fmla="*/ 189 w 296"/>
                <a:gd name="T97" fmla="*/ 9 h 111"/>
                <a:gd name="T98" fmla="*/ 191 w 296"/>
                <a:gd name="T99" fmla="*/ 24 h 111"/>
                <a:gd name="T100" fmla="*/ 199 w 296"/>
                <a:gd name="T101" fmla="*/ 27 h 111"/>
                <a:gd name="T102" fmla="*/ 211 w 296"/>
                <a:gd name="T103" fmla="*/ 18 h 111"/>
                <a:gd name="T104" fmla="*/ 219 w 296"/>
                <a:gd name="T105" fmla="*/ 15 h 111"/>
                <a:gd name="T106" fmla="*/ 233 w 296"/>
                <a:gd name="T107" fmla="*/ 16 h 111"/>
                <a:gd name="T108" fmla="*/ 234 w 296"/>
                <a:gd name="T109" fmla="*/ 22 h 111"/>
                <a:gd name="T110" fmla="*/ 244 w 296"/>
                <a:gd name="T111" fmla="*/ 22 h 111"/>
                <a:gd name="T112" fmla="*/ 228 w 296"/>
                <a:gd name="T113" fmla="*/ 41 h 111"/>
                <a:gd name="T114" fmla="*/ 230 w 296"/>
                <a:gd name="T115" fmla="*/ 48 h 111"/>
                <a:gd name="T116" fmla="*/ 238 w 296"/>
                <a:gd name="T117" fmla="*/ 54 h 111"/>
                <a:gd name="T118" fmla="*/ 245 w 296"/>
                <a:gd name="T119" fmla="*/ 53 h 111"/>
                <a:gd name="T120" fmla="*/ 256 w 296"/>
                <a:gd name="T121" fmla="*/ 44 h 111"/>
                <a:gd name="T122" fmla="*/ 269 w 296"/>
                <a:gd name="T123" fmla="*/ 47 h 111"/>
                <a:gd name="T124" fmla="*/ 278 w 296"/>
                <a:gd name="T125" fmla="*/ 50 h 1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96"/>
                <a:gd name="T190" fmla="*/ 0 h 111"/>
                <a:gd name="T191" fmla="*/ 296 w 296"/>
                <a:gd name="T192" fmla="*/ 111 h 1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96" h="111">
                  <a:moveTo>
                    <a:pt x="277" y="67"/>
                  </a:moveTo>
                  <a:lnTo>
                    <a:pt x="276" y="68"/>
                  </a:lnTo>
                  <a:lnTo>
                    <a:pt x="275" y="69"/>
                  </a:lnTo>
                  <a:lnTo>
                    <a:pt x="276" y="70"/>
                  </a:lnTo>
                  <a:lnTo>
                    <a:pt x="278" y="72"/>
                  </a:lnTo>
                  <a:lnTo>
                    <a:pt x="280" y="73"/>
                  </a:lnTo>
                  <a:lnTo>
                    <a:pt x="284" y="74"/>
                  </a:lnTo>
                  <a:lnTo>
                    <a:pt x="289" y="75"/>
                  </a:lnTo>
                  <a:lnTo>
                    <a:pt x="295" y="76"/>
                  </a:lnTo>
                  <a:lnTo>
                    <a:pt x="294" y="78"/>
                  </a:lnTo>
                  <a:lnTo>
                    <a:pt x="294" y="79"/>
                  </a:lnTo>
                  <a:lnTo>
                    <a:pt x="293" y="80"/>
                  </a:lnTo>
                  <a:lnTo>
                    <a:pt x="293" y="82"/>
                  </a:lnTo>
                  <a:lnTo>
                    <a:pt x="289" y="82"/>
                  </a:lnTo>
                  <a:lnTo>
                    <a:pt x="286" y="83"/>
                  </a:lnTo>
                  <a:lnTo>
                    <a:pt x="283" y="84"/>
                  </a:lnTo>
                  <a:lnTo>
                    <a:pt x="278" y="85"/>
                  </a:lnTo>
                  <a:lnTo>
                    <a:pt x="274" y="86"/>
                  </a:lnTo>
                  <a:lnTo>
                    <a:pt x="271" y="86"/>
                  </a:lnTo>
                  <a:lnTo>
                    <a:pt x="269" y="87"/>
                  </a:lnTo>
                  <a:lnTo>
                    <a:pt x="267" y="87"/>
                  </a:lnTo>
                  <a:lnTo>
                    <a:pt x="264" y="90"/>
                  </a:lnTo>
                  <a:lnTo>
                    <a:pt x="262" y="94"/>
                  </a:lnTo>
                  <a:lnTo>
                    <a:pt x="259" y="97"/>
                  </a:lnTo>
                  <a:lnTo>
                    <a:pt x="256" y="99"/>
                  </a:lnTo>
                  <a:lnTo>
                    <a:pt x="253" y="99"/>
                  </a:lnTo>
                  <a:lnTo>
                    <a:pt x="250" y="99"/>
                  </a:lnTo>
                  <a:lnTo>
                    <a:pt x="247" y="98"/>
                  </a:lnTo>
                  <a:lnTo>
                    <a:pt x="244" y="98"/>
                  </a:lnTo>
                  <a:lnTo>
                    <a:pt x="240" y="97"/>
                  </a:lnTo>
                  <a:lnTo>
                    <a:pt x="237" y="96"/>
                  </a:lnTo>
                  <a:lnTo>
                    <a:pt x="235" y="95"/>
                  </a:lnTo>
                  <a:lnTo>
                    <a:pt x="233" y="95"/>
                  </a:lnTo>
                  <a:lnTo>
                    <a:pt x="228" y="96"/>
                  </a:lnTo>
                  <a:lnTo>
                    <a:pt x="222" y="98"/>
                  </a:lnTo>
                  <a:lnTo>
                    <a:pt x="215" y="100"/>
                  </a:lnTo>
                  <a:lnTo>
                    <a:pt x="207" y="102"/>
                  </a:lnTo>
                  <a:lnTo>
                    <a:pt x="199" y="104"/>
                  </a:lnTo>
                  <a:lnTo>
                    <a:pt x="191" y="105"/>
                  </a:lnTo>
                  <a:lnTo>
                    <a:pt x="185" y="106"/>
                  </a:lnTo>
                  <a:lnTo>
                    <a:pt x="180" y="106"/>
                  </a:lnTo>
                  <a:lnTo>
                    <a:pt x="179" y="103"/>
                  </a:lnTo>
                  <a:lnTo>
                    <a:pt x="179" y="99"/>
                  </a:lnTo>
                  <a:lnTo>
                    <a:pt x="179" y="96"/>
                  </a:lnTo>
                  <a:lnTo>
                    <a:pt x="179" y="93"/>
                  </a:lnTo>
                  <a:lnTo>
                    <a:pt x="180" y="92"/>
                  </a:lnTo>
                  <a:lnTo>
                    <a:pt x="182" y="91"/>
                  </a:lnTo>
                  <a:lnTo>
                    <a:pt x="185" y="90"/>
                  </a:lnTo>
                  <a:lnTo>
                    <a:pt x="189" y="89"/>
                  </a:lnTo>
                  <a:lnTo>
                    <a:pt x="194" y="87"/>
                  </a:lnTo>
                  <a:lnTo>
                    <a:pt x="199" y="84"/>
                  </a:lnTo>
                  <a:lnTo>
                    <a:pt x="205" y="82"/>
                  </a:lnTo>
                  <a:lnTo>
                    <a:pt x="212" y="79"/>
                  </a:lnTo>
                  <a:lnTo>
                    <a:pt x="219" y="76"/>
                  </a:lnTo>
                  <a:lnTo>
                    <a:pt x="226" y="73"/>
                  </a:lnTo>
                  <a:lnTo>
                    <a:pt x="233" y="70"/>
                  </a:lnTo>
                  <a:lnTo>
                    <a:pt x="241" y="67"/>
                  </a:lnTo>
                  <a:lnTo>
                    <a:pt x="248" y="64"/>
                  </a:lnTo>
                  <a:lnTo>
                    <a:pt x="254" y="62"/>
                  </a:lnTo>
                  <a:lnTo>
                    <a:pt x="260" y="59"/>
                  </a:lnTo>
                  <a:lnTo>
                    <a:pt x="266" y="57"/>
                  </a:lnTo>
                  <a:lnTo>
                    <a:pt x="260" y="58"/>
                  </a:lnTo>
                  <a:lnTo>
                    <a:pt x="252" y="59"/>
                  </a:lnTo>
                  <a:lnTo>
                    <a:pt x="244" y="61"/>
                  </a:lnTo>
                  <a:lnTo>
                    <a:pt x="236" y="63"/>
                  </a:lnTo>
                  <a:lnTo>
                    <a:pt x="230" y="64"/>
                  </a:lnTo>
                  <a:lnTo>
                    <a:pt x="224" y="66"/>
                  </a:lnTo>
                  <a:lnTo>
                    <a:pt x="220" y="67"/>
                  </a:lnTo>
                  <a:lnTo>
                    <a:pt x="219" y="68"/>
                  </a:lnTo>
                  <a:lnTo>
                    <a:pt x="207" y="65"/>
                  </a:lnTo>
                  <a:lnTo>
                    <a:pt x="202" y="72"/>
                  </a:lnTo>
                  <a:lnTo>
                    <a:pt x="176" y="81"/>
                  </a:lnTo>
                  <a:lnTo>
                    <a:pt x="176" y="74"/>
                  </a:lnTo>
                  <a:lnTo>
                    <a:pt x="178" y="72"/>
                  </a:lnTo>
                  <a:lnTo>
                    <a:pt x="182" y="70"/>
                  </a:lnTo>
                  <a:lnTo>
                    <a:pt x="187" y="66"/>
                  </a:lnTo>
                  <a:lnTo>
                    <a:pt x="192" y="63"/>
                  </a:lnTo>
                  <a:lnTo>
                    <a:pt x="198" y="60"/>
                  </a:lnTo>
                  <a:lnTo>
                    <a:pt x="202" y="57"/>
                  </a:lnTo>
                  <a:lnTo>
                    <a:pt x="205" y="55"/>
                  </a:lnTo>
                  <a:lnTo>
                    <a:pt x="207" y="54"/>
                  </a:lnTo>
                  <a:lnTo>
                    <a:pt x="206" y="51"/>
                  </a:lnTo>
                  <a:lnTo>
                    <a:pt x="177" y="62"/>
                  </a:lnTo>
                  <a:lnTo>
                    <a:pt x="174" y="60"/>
                  </a:lnTo>
                  <a:lnTo>
                    <a:pt x="227" y="28"/>
                  </a:lnTo>
                  <a:lnTo>
                    <a:pt x="227" y="24"/>
                  </a:lnTo>
                  <a:lnTo>
                    <a:pt x="195" y="39"/>
                  </a:lnTo>
                  <a:lnTo>
                    <a:pt x="189" y="34"/>
                  </a:lnTo>
                  <a:lnTo>
                    <a:pt x="185" y="36"/>
                  </a:lnTo>
                  <a:lnTo>
                    <a:pt x="190" y="42"/>
                  </a:lnTo>
                  <a:lnTo>
                    <a:pt x="169" y="55"/>
                  </a:lnTo>
                  <a:lnTo>
                    <a:pt x="174" y="9"/>
                  </a:lnTo>
                  <a:lnTo>
                    <a:pt x="169" y="9"/>
                  </a:lnTo>
                  <a:lnTo>
                    <a:pt x="167" y="18"/>
                  </a:lnTo>
                  <a:lnTo>
                    <a:pt x="163" y="35"/>
                  </a:lnTo>
                  <a:lnTo>
                    <a:pt x="160" y="52"/>
                  </a:lnTo>
                  <a:lnTo>
                    <a:pt x="159" y="60"/>
                  </a:lnTo>
                  <a:lnTo>
                    <a:pt x="156" y="59"/>
                  </a:lnTo>
                  <a:lnTo>
                    <a:pt x="152" y="56"/>
                  </a:lnTo>
                  <a:lnTo>
                    <a:pt x="146" y="54"/>
                  </a:lnTo>
                  <a:lnTo>
                    <a:pt x="139" y="51"/>
                  </a:lnTo>
                  <a:lnTo>
                    <a:pt x="133" y="49"/>
                  </a:lnTo>
                  <a:lnTo>
                    <a:pt x="127" y="46"/>
                  </a:lnTo>
                  <a:lnTo>
                    <a:pt x="123" y="45"/>
                  </a:lnTo>
                  <a:lnTo>
                    <a:pt x="122" y="44"/>
                  </a:lnTo>
                  <a:lnTo>
                    <a:pt x="117" y="47"/>
                  </a:lnTo>
                  <a:lnTo>
                    <a:pt x="119" y="48"/>
                  </a:lnTo>
                  <a:lnTo>
                    <a:pt x="122" y="49"/>
                  </a:lnTo>
                  <a:lnTo>
                    <a:pt x="127" y="51"/>
                  </a:lnTo>
                  <a:lnTo>
                    <a:pt x="133" y="54"/>
                  </a:lnTo>
                  <a:lnTo>
                    <a:pt x="140" y="57"/>
                  </a:lnTo>
                  <a:lnTo>
                    <a:pt x="146" y="60"/>
                  </a:lnTo>
                  <a:lnTo>
                    <a:pt x="151" y="62"/>
                  </a:lnTo>
                  <a:lnTo>
                    <a:pt x="155" y="64"/>
                  </a:lnTo>
                  <a:lnTo>
                    <a:pt x="150" y="68"/>
                  </a:lnTo>
                  <a:lnTo>
                    <a:pt x="152" y="74"/>
                  </a:lnTo>
                  <a:lnTo>
                    <a:pt x="155" y="83"/>
                  </a:lnTo>
                  <a:lnTo>
                    <a:pt x="155" y="94"/>
                  </a:lnTo>
                  <a:lnTo>
                    <a:pt x="156" y="108"/>
                  </a:lnTo>
                  <a:lnTo>
                    <a:pt x="153" y="108"/>
                  </a:lnTo>
                  <a:lnTo>
                    <a:pt x="150" y="109"/>
                  </a:lnTo>
                  <a:lnTo>
                    <a:pt x="146" y="109"/>
                  </a:lnTo>
                  <a:lnTo>
                    <a:pt x="141" y="110"/>
                  </a:lnTo>
                  <a:lnTo>
                    <a:pt x="136" y="110"/>
                  </a:lnTo>
                  <a:lnTo>
                    <a:pt x="133" y="110"/>
                  </a:lnTo>
                  <a:lnTo>
                    <a:pt x="129" y="110"/>
                  </a:lnTo>
                  <a:lnTo>
                    <a:pt x="127" y="110"/>
                  </a:lnTo>
                  <a:lnTo>
                    <a:pt x="125" y="109"/>
                  </a:lnTo>
                  <a:lnTo>
                    <a:pt x="123" y="108"/>
                  </a:lnTo>
                  <a:lnTo>
                    <a:pt x="120" y="105"/>
                  </a:lnTo>
                  <a:lnTo>
                    <a:pt x="118" y="103"/>
                  </a:lnTo>
                  <a:lnTo>
                    <a:pt x="113" y="104"/>
                  </a:lnTo>
                  <a:lnTo>
                    <a:pt x="108" y="104"/>
                  </a:lnTo>
                  <a:lnTo>
                    <a:pt x="103" y="103"/>
                  </a:lnTo>
                  <a:lnTo>
                    <a:pt x="99" y="102"/>
                  </a:lnTo>
                  <a:lnTo>
                    <a:pt x="96" y="101"/>
                  </a:lnTo>
                  <a:lnTo>
                    <a:pt x="92" y="99"/>
                  </a:lnTo>
                  <a:lnTo>
                    <a:pt x="89" y="98"/>
                  </a:lnTo>
                  <a:lnTo>
                    <a:pt x="86" y="96"/>
                  </a:lnTo>
                  <a:lnTo>
                    <a:pt x="83" y="92"/>
                  </a:lnTo>
                  <a:lnTo>
                    <a:pt x="83" y="89"/>
                  </a:lnTo>
                  <a:lnTo>
                    <a:pt x="85" y="87"/>
                  </a:lnTo>
                  <a:lnTo>
                    <a:pt x="86" y="86"/>
                  </a:lnTo>
                  <a:lnTo>
                    <a:pt x="87" y="85"/>
                  </a:lnTo>
                  <a:lnTo>
                    <a:pt x="87" y="84"/>
                  </a:lnTo>
                  <a:lnTo>
                    <a:pt x="86" y="83"/>
                  </a:lnTo>
                  <a:lnTo>
                    <a:pt x="86" y="82"/>
                  </a:lnTo>
                  <a:lnTo>
                    <a:pt x="71" y="84"/>
                  </a:lnTo>
                  <a:lnTo>
                    <a:pt x="60" y="83"/>
                  </a:lnTo>
                  <a:lnTo>
                    <a:pt x="51" y="82"/>
                  </a:lnTo>
                  <a:lnTo>
                    <a:pt x="44" y="80"/>
                  </a:lnTo>
                  <a:lnTo>
                    <a:pt x="39" y="77"/>
                  </a:lnTo>
                  <a:lnTo>
                    <a:pt x="36" y="73"/>
                  </a:lnTo>
                  <a:lnTo>
                    <a:pt x="33" y="70"/>
                  </a:lnTo>
                  <a:lnTo>
                    <a:pt x="32" y="66"/>
                  </a:lnTo>
                  <a:lnTo>
                    <a:pt x="26" y="67"/>
                  </a:lnTo>
                  <a:lnTo>
                    <a:pt x="21" y="67"/>
                  </a:lnTo>
                  <a:lnTo>
                    <a:pt x="16" y="67"/>
                  </a:lnTo>
                  <a:lnTo>
                    <a:pt x="12" y="66"/>
                  </a:lnTo>
                  <a:lnTo>
                    <a:pt x="10" y="66"/>
                  </a:lnTo>
                  <a:lnTo>
                    <a:pt x="7" y="65"/>
                  </a:lnTo>
                  <a:lnTo>
                    <a:pt x="3" y="64"/>
                  </a:lnTo>
                  <a:lnTo>
                    <a:pt x="0" y="63"/>
                  </a:lnTo>
                  <a:lnTo>
                    <a:pt x="3" y="62"/>
                  </a:lnTo>
                  <a:lnTo>
                    <a:pt x="7" y="61"/>
                  </a:lnTo>
                  <a:lnTo>
                    <a:pt x="11" y="60"/>
                  </a:lnTo>
                  <a:lnTo>
                    <a:pt x="15" y="58"/>
                  </a:lnTo>
                  <a:lnTo>
                    <a:pt x="19" y="56"/>
                  </a:lnTo>
                  <a:lnTo>
                    <a:pt x="23" y="55"/>
                  </a:lnTo>
                  <a:lnTo>
                    <a:pt x="26" y="54"/>
                  </a:lnTo>
                  <a:lnTo>
                    <a:pt x="28" y="53"/>
                  </a:lnTo>
                  <a:lnTo>
                    <a:pt x="29" y="53"/>
                  </a:lnTo>
                  <a:lnTo>
                    <a:pt x="30" y="54"/>
                  </a:lnTo>
                  <a:lnTo>
                    <a:pt x="31" y="55"/>
                  </a:lnTo>
                  <a:lnTo>
                    <a:pt x="32" y="55"/>
                  </a:lnTo>
                  <a:lnTo>
                    <a:pt x="33" y="52"/>
                  </a:lnTo>
                  <a:lnTo>
                    <a:pt x="35" y="49"/>
                  </a:lnTo>
                  <a:lnTo>
                    <a:pt x="36" y="47"/>
                  </a:lnTo>
                  <a:lnTo>
                    <a:pt x="38" y="45"/>
                  </a:lnTo>
                  <a:lnTo>
                    <a:pt x="40" y="45"/>
                  </a:lnTo>
                  <a:lnTo>
                    <a:pt x="44" y="45"/>
                  </a:lnTo>
                  <a:lnTo>
                    <a:pt x="50" y="45"/>
                  </a:lnTo>
                  <a:lnTo>
                    <a:pt x="57" y="45"/>
                  </a:lnTo>
                  <a:lnTo>
                    <a:pt x="63" y="45"/>
                  </a:lnTo>
                  <a:lnTo>
                    <a:pt x="68" y="46"/>
                  </a:lnTo>
                  <a:lnTo>
                    <a:pt x="72" y="47"/>
                  </a:lnTo>
                  <a:lnTo>
                    <a:pt x="74" y="48"/>
                  </a:lnTo>
                  <a:lnTo>
                    <a:pt x="75" y="50"/>
                  </a:lnTo>
                  <a:lnTo>
                    <a:pt x="76" y="52"/>
                  </a:lnTo>
                  <a:lnTo>
                    <a:pt x="77" y="54"/>
                  </a:lnTo>
                  <a:lnTo>
                    <a:pt x="79" y="56"/>
                  </a:lnTo>
                  <a:lnTo>
                    <a:pt x="80" y="58"/>
                  </a:lnTo>
                  <a:lnTo>
                    <a:pt x="82" y="59"/>
                  </a:lnTo>
                  <a:lnTo>
                    <a:pt x="84" y="60"/>
                  </a:lnTo>
                  <a:lnTo>
                    <a:pt x="87" y="60"/>
                  </a:lnTo>
                  <a:lnTo>
                    <a:pt x="91" y="59"/>
                  </a:lnTo>
                  <a:lnTo>
                    <a:pt x="95" y="58"/>
                  </a:lnTo>
                  <a:lnTo>
                    <a:pt x="98" y="57"/>
                  </a:lnTo>
                  <a:lnTo>
                    <a:pt x="101" y="55"/>
                  </a:lnTo>
                  <a:lnTo>
                    <a:pt x="103" y="53"/>
                  </a:lnTo>
                  <a:lnTo>
                    <a:pt x="103" y="50"/>
                  </a:lnTo>
                  <a:lnTo>
                    <a:pt x="101" y="46"/>
                  </a:lnTo>
                  <a:lnTo>
                    <a:pt x="96" y="41"/>
                  </a:lnTo>
                  <a:lnTo>
                    <a:pt x="98" y="40"/>
                  </a:lnTo>
                  <a:lnTo>
                    <a:pt x="100" y="39"/>
                  </a:lnTo>
                  <a:lnTo>
                    <a:pt x="102" y="38"/>
                  </a:lnTo>
                  <a:lnTo>
                    <a:pt x="104" y="37"/>
                  </a:lnTo>
                  <a:lnTo>
                    <a:pt x="106" y="36"/>
                  </a:lnTo>
                  <a:lnTo>
                    <a:pt x="108" y="35"/>
                  </a:lnTo>
                  <a:lnTo>
                    <a:pt x="109" y="34"/>
                  </a:lnTo>
                  <a:lnTo>
                    <a:pt x="110" y="33"/>
                  </a:lnTo>
                  <a:lnTo>
                    <a:pt x="112" y="31"/>
                  </a:lnTo>
                  <a:lnTo>
                    <a:pt x="114" y="29"/>
                  </a:lnTo>
                  <a:lnTo>
                    <a:pt x="117" y="28"/>
                  </a:lnTo>
                  <a:lnTo>
                    <a:pt x="122" y="27"/>
                  </a:lnTo>
                  <a:lnTo>
                    <a:pt x="122" y="29"/>
                  </a:lnTo>
                  <a:lnTo>
                    <a:pt x="123" y="32"/>
                  </a:lnTo>
                  <a:lnTo>
                    <a:pt x="125" y="34"/>
                  </a:lnTo>
                  <a:lnTo>
                    <a:pt x="128" y="37"/>
                  </a:lnTo>
                  <a:lnTo>
                    <a:pt x="132" y="39"/>
                  </a:lnTo>
                  <a:lnTo>
                    <a:pt x="136" y="40"/>
                  </a:lnTo>
                  <a:lnTo>
                    <a:pt x="141" y="40"/>
                  </a:lnTo>
                  <a:lnTo>
                    <a:pt x="147" y="39"/>
                  </a:lnTo>
                  <a:lnTo>
                    <a:pt x="151" y="37"/>
                  </a:lnTo>
                  <a:lnTo>
                    <a:pt x="155" y="34"/>
                  </a:lnTo>
                  <a:lnTo>
                    <a:pt x="157" y="31"/>
                  </a:lnTo>
                  <a:lnTo>
                    <a:pt x="158" y="28"/>
                  </a:lnTo>
                  <a:lnTo>
                    <a:pt x="158" y="25"/>
                  </a:lnTo>
                  <a:lnTo>
                    <a:pt x="157" y="22"/>
                  </a:lnTo>
                  <a:lnTo>
                    <a:pt x="156" y="19"/>
                  </a:lnTo>
                  <a:lnTo>
                    <a:pt x="155" y="17"/>
                  </a:lnTo>
                  <a:lnTo>
                    <a:pt x="155" y="13"/>
                  </a:lnTo>
                  <a:lnTo>
                    <a:pt x="155" y="9"/>
                  </a:lnTo>
                  <a:lnTo>
                    <a:pt x="155" y="5"/>
                  </a:lnTo>
                  <a:lnTo>
                    <a:pt x="157" y="3"/>
                  </a:lnTo>
                  <a:lnTo>
                    <a:pt x="159" y="3"/>
                  </a:lnTo>
                  <a:lnTo>
                    <a:pt x="163" y="2"/>
                  </a:lnTo>
                  <a:lnTo>
                    <a:pt x="167" y="1"/>
                  </a:lnTo>
                  <a:lnTo>
                    <a:pt x="172" y="1"/>
                  </a:lnTo>
                  <a:lnTo>
                    <a:pt x="177" y="0"/>
                  </a:lnTo>
                  <a:lnTo>
                    <a:pt x="181" y="0"/>
                  </a:lnTo>
                  <a:lnTo>
                    <a:pt x="184" y="0"/>
                  </a:lnTo>
                  <a:lnTo>
                    <a:pt x="186" y="0"/>
                  </a:lnTo>
                  <a:lnTo>
                    <a:pt x="187" y="3"/>
                  </a:lnTo>
                  <a:lnTo>
                    <a:pt x="189" y="9"/>
                  </a:lnTo>
                  <a:lnTo>
                    <a:pt x="189" y="16"/>
                  </a:lnTo>
                  <a:lnTo>
                    <a:pt x="186" y="22"/>
                  </a:lnTo>
                  <a:lnTo>
                    <a:pt x="187" y="22"/>
                  </a:lnTo>
                  <a:lnTo>
                    <a:pt x="189" y="23"/>
                  </a:lnTo>
                  <a:lnTo>
                    <a:pt x="191" y="24"/>
                  </a:lnTo>
                  <a:lnTo>
                    <a:pt x="193" y="25"/>
                  </a:lnTo>
                  <a:lnTo>
                    <a:pt x="195" y="26"/>
                  </a:lnTo>
                  <a:lnTo>
                    <a:pt x="197" y="26"/>
                  </a:lnTo>
                  <a:lnTo>
                    <a:pt x="198" y="26"/>
                  </a:lnTo>
                  <a:lnTo>
                    <a:pt x="199" y="27"/>
                  </a:lnTo>
                  <a:lnTo>
                    <a:pt x="201" y="25"/>
                  </a:lnTo>
                  <a:lnTo>
                    <a:pt x="203" y="24"/>
                  </a:lnTo>
                  <a:lnTo>
                    <a:pt x="206" y="22"/>
                  </a:lnTo>
                  <a:lnTo>
                    <a:pt x="209" y="20"/>
                  </a:lnTo>
                  <a:lnTo>
                    <a:pt x="211" y="18"/>
                  </a:lnTo>
                  <a:lnTo>
                    <a:pt x="213" y="17"/>
                  </a:lnTo>
                  <a:lnTo>
                    <a:pt x="215" y="15"/>
                  </a:lnTo>
                  <a:lnTo>
                    <a:pt x="216" y="15"/>
                  </a:lnTo>
                  <a:lnTo>
                    <a:pt x="217" y="15"/>
                  </a:lnTo>
                  <a:lnTo>
                    <a:pt x="219" y="15"/>
                  </a:lnTo>
                  <a:lnTo>
                    <a:pt x="222" y="15"/>
                  </a:lnTo>
                  <a:lnTo>
                    <a:pt x="225" y="16"/>
                  </a:lnTo>
                  <a:lnTo>
                    <a:pt x="228" y="16"/>
                  </a:lnTo>
                  <a:lnTo>
                    <a:pt x="231" y="16"/>
                  </a:lnTo>
                  <a:lnTo>
                    <a:pt x="233" y="16"/>
                  </a:lnTo>
                  <a:lnTo>
                    <a:pt x="234" y="17"/>
                  </a:lnTo>
                  <a:lnTo>
                    <a:pt x="234" y="18"/>
                  </a:lnTo>
                  <a:lnTo>
                    <a:pt x="233" y="19"/>
                  </a:lnTo>
                  <a:lnTo>
                    <a:pt x="233" y="21"/>
                  </a:lnTo>
                  <a:lnTo>
                    <a:pt x="234" y="22"/>
                  </a:lnTo>
                  <a:lnTo>
                    <a:pt x="236" y="22"/>
                  </a:lnTo>
                  <a:lnTo>
                    <a:pt x="240" y="21"/>
                  </a:lnTo>
                  <a:lnTo>
                    <a:pt x="244" y="21"/>
                  </a:lnTo>
                  <a:lnTo>
                    <a:pt x="245" y="21"/>
                  </a:lnTo>
                  <a:lnTo>
                    <a:pt x="244" y="22"/>
                  </a:lnTo>
                  <a:lnTo>
                    <a:pt x="242" y="25"/>
                  </a:lnTo>
                  <a:lnTo>
                    <a:pt x="239" y="29"/>
                  </a:lnTo>
                  <a:lnTo>
                    <a:pt x="235" y="33"/>
                  </a:lnTo>
                  <a:lnTo>
                    <a:pt x="231" y="38"/>
                  </a:lnTo>
                  <a:lnTo>
                    <a:pt x="228" y="41"/>
                  </a:lnTo>
                  <a:lnTo>
                    <a:pt x="226" y="44"/>
                  </a:lnTo>
                  <a:lnTo>
                    <a:pt x="226" y="45"/>
                  </a:lnTo>
                  <a:lnTo>
                    <a:pt x="227" y="46"/>
                  </a:lnTo>
                  <a:lnTo>
                    <a:pt x="228" y="47"/>
                  </a:lnTo>
                  <a:lnTo>
                    <a:pt x="230" y="48"/>
                  </a:lnTo>
                  <a:lnTo>
                    <a:pt x="232" y="49"/>
                  </a:lnTo>
                  <a:lnTo>
                    <a:pt x="234" y="51"/>
                  </a:lnTo>
                  <a:lnTo>
                    <a:pt x="236" y="52"/>
                  </a:lnTo>
                  <a:lnTo>
                    <a:pt x="238" y="53"/>
                  </a:lnTo>
                  <a:lnTo>
                    <a:pt x="238" y="54"/>
                  </a:lnTo>
                  <a:lnTo>
                    <a:pt x="240" y="54"/>
                  </a:lnTo>
                  <a:lnTo>
                    <a:pt x="242" y="54"/>
                  </a:lnTo>
                  <a:lnTo>
                    <a:pt x="244" y="54"/>
                  </a:lnTo>
                  <a:lnTo>
                    <a:pt x="244" y="53"/>
                  </a:lnTo>
                  <a:lnTo>
                    <a:pt x="245" y="53"/>
                  </a:lnTo>
                  <a:lnTo>
                    <a:pt x="247" y="51"/>
                  </a:lnTo>
                  <a:lnTo>
                    <a:pt x="249" y="50"/>
                  </a:lnTo>
                  <a:lnTo>
                    <a:pt x="252" y="48"/>
                  </a:lnTo>
                  <a:lnTo>
                    <a:pt x="253" y="46"/>
                  </a:lnTo>
                  <a:lnTo>
                    <a:pt x="256" y="44"/>
                  </a:lnTo>
                  <a:lnTo>
                    <a:pt x="258" y="43"/>
                  </a:lnTo>
                  <a:lnTo>
                    <a:pt x="260" y="44"/>
                  </a:lnTo>
                  <a:lnTo>
                    <a:pt x="264" y="45"/>
                  </a:lnTo>
                  <a:lnTo>
                    <a:pt x="267" y="47"/>
                  </a:lnTo>
                  <a:lnTo>
                    <a:pt x="269" y="47"/>
                  </a:lnTo>
                  <a:lnTo>
                    <a:pt x="271" y="47"/>
                  </a:lnTo>
                  <a:lnTo>
                    <a:pt x="274" y="46"/>
                  </a:lnTo>
                  <a:lnTo>
                    <a:pt x="277" y="45"/>
                  </a:lnTo>
                  <a:lnTo>
                    <a:pt x="278" y="45"/>
                  </a:lnTo>
                  <a:lnTo>
                    <a:pt x="278" y="50"/>
                  </a:lnTo>
                  <a:lnTo>
                    <a:pt x="278" y="56"/>
                  </a:lnTo>
                  <a:lnTo>
                    <a:pt x="278" y="62"/>
                  </a:lnTo>
                  <a:lnTo>
                    <a:pt x="277" y="67"/>
                  </a:lnTo>
                </a:path>
              </a:pathLst>
            </a:custGeom>
            <a:solidFill>
              <a:srgbClr val="008000"/>
            </a:solidFill>
            <a:ln w="9525" cap="rnd">
              <a:noFill/>
              <a:round/>
              <a:headEnd type="none" w="sm" len="sm"/>
              <a:tailEnd type="none" w="sm" len="sm"/>
            </a:ln>
          </p:spPr>
          <p:txBody>
            <a:bodyPr/>
            <a:lstStyle/>
            <a:p>
              <a:pPr algn="r" rtl="1"/>
              <a:endParaRPr lang="en-US"/>
            </a:p>
          </p:txBody>
        </p:sp>
        <p:sp>
          <p:nvSpPr>
            <p:cNvPr id="23590" name="Freeform 26"/>
            <p:cNvSpPr>
              <a:spLocks/>
            </p:cNvSpPr>
            <p:nvPr/>
          </p:nvSpPr>
          <p:spPr bwMode="auto">
            <a:xfrm>
              <a:off x="4457" y="1853"/>
              <a:ext cx="206" cy="397"/>
            </a:xfrm>
            <a:custGeom>
              <a:avLst/>
              <a:gdLst>
                <a:gd name="T0" fmla="*/ 196 w 206"/>
                <a:gd name="T1" fmla="*/ 324 h 397"/>
                <a:gd name="T2" fmla="*/ 183 w 206"/>
                <a:gd name="T3" fmla="*/ 339 h 397"/>
                <a:gd name="T4" fmla="*/ 172 w 206"/>
                <a:gd name="T5" fmla="*/ 349 h 397"/>
                <a:gd name="T6" fmla="*/ 161 w 206"/>
                <a:gd name="T7" fmla="*/ 358 h 397"/>
                <a:gd name="T8" fmla="*/ 151 w 206"/>
                <a:gd name="T9" fmla="*/ 364 h 397"/>
                <a:gd name="T10" fmla="*/ 130 w 206"/>
                <a:gd name="T11" fmla="*/ 376 h 397"/>
                <a:gd name="T12" fmla="*/ 103 w 206"/>
                <a:gd name="T13" fmla="*/ 387 h 397"/>
                <a:gd name="T14" fmla="*/ 84 w 206"/>
                <a:gd name="T15" fmla="*/ 392 h 397"/>
                <a:gd name="T16" fmla="*/ 68 w 206"/>
                <a:gd name="T17" fmla="*/ 395 h 397"/>
                <a:gd name="T18" fmla="*/ 57 w 206"/>
                <a:gd name="T19" fmla="*/ 396 h 397"/>
                <a:gd name="T20" fmla="*/ 47 w 206"/>
                <a:gd name="T21" fmla="*/ 396 h 397"/>
                <a:gd name="T22" fmla="*/ 37 w 206"/>
                <a:gd name="T23" fmla="*/ 396 h 397"/>
                <a:gd name="T24" fmla="*/ 27 w 206"/>
                <a:gd name="T25" fmla="*/ 395 h 397"/>
                <a:gd name="T26" fmla="*/ 18 w 206"/>
                <a:gd name="T27" fmla="*/ 394 h 397"/>
                <a:gd name="T28" fmla="*/ 10 w 206"/>
                <a:gd name="T29" fmla="*/ 393 h 397"/>
                <a:gd name="T30" fmla="*/ 2 w 206"/>
                <a:gd name="T31" fmla="*/ 391 h 397"/>
                <a:gd name="T32" fmla="*/ 10 w 206"/>
                <a:gd name="T33" fmla="*/ 374 h 397"/>
                <a:gd name="T34" fmla="*/ 30 w 206"/>
                <a:gd name="T35" fmla="*/ 361 h 397"/>
                <a:gd name="T36" fmla="*/ 41 w 206"/>
                <a:gd name="T37" fmla="*/ 347 h 397"/>
                <a:gd name="T38" fmla="*/ 55 w 206"/>
                <a:gd name="T39" fmla="*/ 322 h 397"/>
                <a:gd name="T40" fmla="*/ 64 w 206"/>
                <a:gd name="T41" fmla="*/ 304 h 397"/>
                <a:gd name="T42" fmla="*/ 70 w 206"/>
                <a:gd name="T43" fmla="*/ 292 h 397"/>
                <a:gd name="T44" fmla="*/ 78 w 206"/>
                <a:gd name="T45" fmla="*/ 271 h 397"/>
                <a:gd name="T46" fmla="*/ 86 w 206"/>
                <a:gd name="T47" fmla="*/ 240 h 397"/>
                <a:gd name="T48" fmla="*/ 89 w 206"/>
                <a:gd name="T49" fmla="*/ 202 h 397"/>
                <a:gd name="T50" fmla="*/ 91 w 206"/>
                <a:gd name="T51" fmla="*/ 171 h 397"/>
                <a:gd name="T52" fmla="*/ 92 w 206"/>
                <a:gd name="T53" fmla="*/ 160 h 397"/>
                <a:gd name="T54" fmla="*/ 93 w 206"/>
                <a:gd name="T55" fmla="*/ 141 h 397"/>
                <a:gd name="T56" fmla="*/ 93 w 206"/>
                <a:gd name="T57" fmla="*/ 114 h 397"/>
                <a:gd name="T58" fmla="*/ 92 w 206"/>
                <a:gd name="T59" fmla="*/ 73 h 397"/>
                <a:gd name="T60" fmla="*/ 89 w 206"/>
                <a:gd name="T61" fmla="*/ 53 h 397"/>
                <a:gd name="T62" fmla="*/ 65 w 206"/>
                <a:gd name="T63" fmla="*/ 42 h 397"/>
                <a:gd name="T64" fmla="*/ 59 w 206"/>
                <a:gd name="T65" fmla="*/ 35 h 397"/>
                <a:gd name="T66" fmla="*/ 77 w 206"/>
                <a:gd name="T67" fmla="*/ 42 h 397"/>
                <a:gd name="T68" fmla="*/ 96 w 206"/>
                <a:gd name="T69" fmla="*/ 51 h 397"/>
                <a:gd name="T70" fmla="*/ 107 w 206"/>
                <a:gd name="T71" fmla="*/ 0 h 397"/>
                <a:gd name="T72" fmla="*/ 123 w 206"/>
                <a:gd name="T73" fmla="*/ 27 h 397"/>
                <a:gd name="T74" fmla="*/ 165 w 206"/>
                <a:gd name="T75" fmla="*/ 19 h 397"/>
                <a:gd name="T76" fmla="*/ 145 w 206"/>
                <a:gd name="T77" fmla="*/ 45 h 397"/>
                <a:gd name="T78" fmla="*/ 130 w 206"/>
                <a:gd name="T79" fmla="*/ 54 h 397"/>
                <a:gd name="T80" fmla="*/ 114 w 206"/>
                <a:gd name="T81" fmla="*/ 65 h 397"/>
                <a:gd name="T82" fmla="*/ 157 w 206"/>
                <a:gd name="T83" fmla="*/ 59 h 397"/>
                <a:gd name="T84" fmla="*/ 174 w 206"/>
                <a:gd name="T85" fmla="*/ 54 h 397"/>
                <a:gd name="T86" fmla="*/ 204 w 206"/>
                <a:gd name="T87" fmla="*/ 48 h 397"/>
                <a:gd name="T88" fmla="*/ 179 w 206"/>
                <a:gd name="T89" fmla="*/ 58 h 397"/>
                <a:gd name="T90" fmla="*/ 150 w 206"/>
                <a:gd name="T91" fmla="*/ 70 h 397"/>
                <a:gd name="T92" fmla="*/ 127 w 206"/>
                <a:gd name="T93" fmla="*/ 79 h 397"/>
                <a:gd name="T94" fmla="*/ 117 w 206"/>
                <a:gd name="T95" fmla="*/ 83 h 397"/>
                <a:gd name="T96" fmla="*/ 117 w 206"/>
                <a:gd name="T97" fmla="*/ 97 h 397"/>
                <a:gd name="T98" fmla="*/ 118 w 206"/>
                <a:gd name="T99" fmla="*/ 105 h 397"/>
                <a:gd name="T100" fmla="*/ 120 w 206"/>
                <a:gd name="T101" fmla="*/ 121 h 397"/>
                <a:gd name="T102" fmla="*/ 127 w 206"/>
                <a:gd name="T103" fmla="*/ 155 h 397"/>
                <a:gd name="T104" fmla="*/ 139 w 206"/>
                <a:gd name="T105" fmla="*/ 188 h 397"/>
                <a:gd name="T106" fmla="*/ 142 w 206"/>
                <a:gd name="T107" fmla="*/ 197 h 397"/>
                <a:gd name="T108" fmla="*/ 151 w 206"/>
                <a:gd name="T109" fmla="*/ 216 h 397"/>
                <a:gd name="T110" fmla="*/ 159 w 206"/>
                <a:gd name="T111" fmla="*/ 234 h 397"/>
                <a:gd name="T112" fmla="*/ 164 w 206"/>
                <a:gd name="T113" fmla="*/ 245 h 397"/>
                <a:gd name="T114" fmla="*/ 182 w 206"/>
                <a:gd name="T115" fmla="*/ 277 h 397"/>
                <a:gd name="T116" fmla="*/ 197 w 206"/>
                <a:gd name="T117" fmla="*/ 304 h 39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6"/>
                <a:gd name="T178" fmla="*/ 0 h 397"/>
                <a:gd name="T179" fmla="*/ 206 w 206"/>
                <a:gd name="T180" fmla="*/ 397 h 39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6" h="397">
                  <a:moveTo>
                    <a:pt x="205" y="313"/>
                  </a:moveTo>
                  <a:lnTo>
                    <a:pt x="202" y="317"/>
                  </a:lnTo>
                  <a:lnTo>
                    <a:pt x="199" y="320"/>
                  </a:lnTo>
                  <a:lnTo>
                    <a:pt x="196" y="324"/>
                  </a:lnTo>
                  <a:lnTo>
                    <a:pt x="193" y="328"/>
                  </a:lnTo>
                  <a:lnTo>
                    <a:pt x="190" y="332"/>
                  </a:lnTo>
                  <a:lnTo>
                    <a:pt x="186" y="335"/>
                  </a:lnTo>
                  <a:lnTo>
                    <a:pt x="183" y="339"/>
                  </a:lnTo>
                  <a:lnTo>
                    <a:pt x="180" y="342"/>
                  </a:lnTo>
                  <a:lnTo>
                    <a:pt x="177" y="345"/>
                  </a:lnTo>
                  <a:lnTo>
                    <a:pt x="174" y="347"/>
                  </a:lnTo>
                  <a:lnTo>
                    <a:pt x="172" y="349"/>
                  </a:lnTo>
                  <a:lnTo>
                    <a:pt x="169" y="351"/>
                  </a:lnTo>
                  <a:lnTo>
                    <a:pt x="167" y="354"/>
                  </a:lnTo>
                  <a:lnTo>
                    <a:pt x="164" y="356"/>
                  </a:lnTo>
                  <a:lnTo>
                    <a:pt x="161" y="358"/>
                  </a:lnTo>
                  <a:lnTo>
                    <a:pt x="158" y="360"/>
                  </a:lnTo>
                  <a:lnTo>
                    <a:pt x="156" y="361"/>
                  </a:lnTo>
                  <a:lnTo>
                    <a:pt x="154" y="362"/>
                  </a:lnTo>
                  <a:lnTo>
                    <a:pt x="151" y="364"/>
                  </a:lnTo>
                  <a:lnTo>
                    <a:pt x="149" y="366"/>
                  </a:lnTo>
                  <a:lnTo>
                    <a:pt x="143" y="369"/>
                  </a:lnTo>
                  <a:lnTo>
                    <a:pt x="137" y="373"/>
                  </a:lnTo>
                  <a:lnTo>
                    <a:pt x="130" y="376"/>
                  </a:lnTo>
                  <a:lnTo>
                    <a:pt x="123" y="379"/>
                  </a:lnTo>
                  <a:lnTo>
                    <a:pt x="117" y="382"/>
                  </a:lnTo>
                  <a:lnTo>
                    <a:pt x="110" y="385"/>
                  </a:lnTo>
                  <a:lnTo>
                    <a:pt x="103" y="387"/>
                  </a:lnTo>
                  <a:lnTo>
                    <a:pt x="96" y="389"/>
                  </a:lnTo>
                  <a:lnTo>
                    <a:pt x="92" y="390"/>
                  </a:lnTo>
                  <a:lnTo>
                    <a:pt x="88" y="391"/>
                  </a:lnTo>
                  <a:lnTo>
                    <a:pt x="84" y="392"/>
                  </a:lnTo>
                  <a:lnTo>
                    <a:pt x="80" y="393"/>
                  </a:lnTo>
                  <a:lnTo>
                    <a:pt x="76" y="394"/>
                  </a:lnTo>
                  <a:lnTo>
                    <a:pt x="72" y="394"/>
                  </a:lnTo>
                  <a:lnTo>
                    <a:pt x="68" y="395"/>
                  </a:lnTo>
                  <a:lnTo>
                    <a:pt x="64" y="395"/>
                  </a:lnTo>
                  <a:lnTo>
                    <a:pt x="61" y="396"/>
                  </a:lnTo>
                  <a:lnTo>
                    <a:pt x="59" y="396"/>
                  </a:lnTo>
                  <a:lnTo>
                    <a:pt x="57" y="396"/>
                  </a:lnTo>
                  <a:lnTo>
                    <a:pt x="54" y="396"/>
                  </a:lnTo>
                  <a:lnTo>
                    <a:pt x="52" y="396"/>
                  </a:lnTo>
                  <a:lnTo>
                    <a:pt x="49" y="396"/>
                  </a:lnTo>
                  <a:lnTo>
                    <a:pt x="47" y="396"/>
                  </a:lnTo>
                  <a:lnTo>
                    <a:pt x="45" y="396"/>
                  </a:lnTo>
                  <a:lnTo>
                    <a:pt x="42" y="396"/>
                  </a:lnTo>
                  <a:lnTo>
                    <a:pt x="40" y="396"/>
                  </a:lnTo>
                  <a:lnTo>
                    <a:pt x="37" y="396"/>
                  </a:lnTo>
                  <a:lnTo>
                    <a:pt x="34" y="396"/>
                  </a:lnTo>
                  <a:lnTo>
                    <a:pt x="32" y="396"/>
                  </a:lnTo>
                  <a:lnTo>
                    <a:pt x="30" y="396"/>
                  </a:lnTo>
                  <a:lnTo>
                    <a:pt x="27" y="395"/>
                  </a:lnTo>
                  <a:lnTo>
                    <a:pt x="25" y="395"/>
                  </a:lnTo>
                  <a:lnTo>
                    <a:pt x="23" y="395"/>
                  </a:lnTo>
                  <a:lnTo>
                    <a:pt x="20" y="395"/>
                  </a:lnTo>
                  <a:lnTo>
                    <a:pt x="18" y="394"/>
                  </a:lnTo>
                  <a:lnTo>
                    <a:pt x="15" y="394"/>
                  </a:lnTo>
                  <a:lnTo>
                    <a:pt x="14" y="394"/>
                  </a:lnTo>
                  <a:lnTo>
                    <a:pt x="11" y="394"/>
                  </a:lnTo>
                  <a:lnTo>
                    <a:pt x="10" y="393"/>
                  </a:lnTo>
                  <a:lnTo>
                    <a:pt x="8" y="393"/>
                  </a:lnTo>
                  <a:lnTo>
                    <a:pt x="6" y="392"/>
                  </a:lnTo>
                  <a:lnTo>
                    <a:pt x="4" y="392"/>
                  </a:lnTo>
                  <a:lnTo>
                    <a:pt x="2" y="391"/>
                  </a:lnTo>
                  <a:lnTo>
                    <a:pt x="0" y="391"/>
                  </a:lnTo>
                  <a:lnTo>
                    <a:pt x="2" y="379"/>
                  </a:lnTo>
                  <a:lnTo>
                    <a:pt x="6" y="377"/>
                  </a:lnTo>
                  <a:lnTo>
                    <a:pt x="10" y="374"/>
                  </a:lnTo>
                  <a:lnTo>
                    <a:pt x="15" y="371"/>
                  </a:lnTo>
                  <a:lnTo>
                    <a:pt x="20" y="368"/>
                  </a:lnTo>
                  <a:lnTo>
                    <a:pt x="25" y="364"/>
                  </a:lnTo>
                  <a:lnTo>
                    <a:pt x="30" y="361"/>
                  </a:lnTo>
                  <a:lnTo>
                    <a:pt x="34" y="357"/>
                  </a:lnTo>
                  <a:lnTo>
                    <a:pt x="37" y="354"/>
                  </a:lnTo>
                  <a:lnTo>
                    <a:pt x="39" y="351"/>
                  </a:lnTo>
                  <a:lnTo>
                    <a:pt x="41" y="347"/>
                  </a:lnTo>
                  <a:lnTo>
                    <a:pt x="44" y="341"/>
                  </a:lnTo>
                  <a:lnTo>
                    <a:pt x="48" y="335"/>
                  </a:lnTo>
                  <a:lnTo>
                    <a:pt x="51" y="329"/>
                  </a:lnTo>
                  <a:lnTo>
                    <a:pt x="55" y="322"/>
                  </a:lnTo>
                  <a:lnTo>
                    <a:pt x="59" y="315"/>
                  </a:lnTo>
                  <a:lnTo>
                    <a:pt x="62" y="308"/>
                  </a:lnTo>
                  <a:lnTo>
                    <a:pt x="63" y="306"/>
                  </a:lnTo>
                  <a:lnTo>
                    <a:pt x="64" y="304"/>
                  </a:lnTo>
                  <a:lnTo>
                    <a:pt x="65" y="302"/>
                  </a:lnTo>
                  <a:lnTo>
                    <a:pt x="66" y="300"/>
                  </a:lnTo>
                  <a:lnTo>
                    <a:pt x="68" y="295"/>
                  </a:lnTo>
                  <a:lnTo>
                    <a:pt x="70" y="292"/>
                  </a:lnTo>
                  <a:lnTo>
                    <a:pt x="71" y="288"/>
                  </a:lnTo>
                  <a:lnTo>
                    <a:pt x="73" y="285"/>
                  </a:lnTo>
                  <a:lnTo>
                    <a:pt x="75" y="278"/>
                  </a:lnTo>
                  <a:lnTo>
                    <a:pt x="78" y="271"/>
                  </a:lnTo>
                  <a:lnTo>
                    <a:pt x="81" y="264"/>
                  </a:lnTo>
                  <a:lnTo>
                    <a:pt x="82" y="256"/>
                  </a:lnTo>
                  <a:lnTo>
                    <a:pt x="84" y="248"/>
                  </a:lnTo>
                  <a:lnTo>
                    <a:pt x="86" y="240"/>
                  </a:lnTo>
                  <a:lnTo>
                    <a:pt x="87" y="231"/>
                  </a:lnTo>
                  <a:lnTo>
                    <a:pt x="88" y="221"/>
                  </a:lnTo>
                  <a:lnTo>
                    <a:pt x="88" y="213"/>
                  </a:lnTo>
                  <a:lnTo>
                    <a:pt x="89" y="202"/>
                  </a:lnTo>
                  <a:lnTo>
                    <a:pt x="90" y="189"/>
                  </a:lnTo>
                  <a:lnTo>
                    <a:pt x="91" y="175"/>
                  </a:lnTo>
                  <a:lnTo>
                    <a:pt x="91" y="173"/>
                  </a:lnTo>
                  <a:lnTo>
                    <a:pt x="91" y="171"/>
                  </a:lnTo>
                  <a:lnTo>
                    <a:pt x="91" y="170"/>
                  </a:lnTo>
                  <a:lnTo>
                    <a:pt x="92" y="168"/>
                  </a:lnTo>
                  <a:lnTo>
                    <a:pt x="92" y="164"/>
                  </a:lnTo>
                  <a:lnTo>
                    <a:pt x="92" y="160"/>
                  </a:lnTo>
                  <a:lnTo>
                    <a:pt x="92" y="155"/>
                  </a:lnTo>
                  <a:lnTo>
                    <a:pt x="92" y="151"/>
                  </a:lnTo>
                  <a:lnTo>
                    <a:pt x="93" y="146"/>
                  </a:lnTo>
                  <a:lnTo>
                    <a:pt x="93" y="141"/>
                  </a:lnTo>
                  <a:lnTo>
                    <a:pt x="93" y="135"/>
                  </a:lnTo>
                  <a:lnTo>
                    <a:pt x="93" y="130"/>
                  </a:lnTo>
                  <a:lnTo>
                    <a:pt x="93" y="122"/>
                  </a:lnTo>
                  <a:lnTo>
                    <a:pt x="93" y="114"/>
                  </a:lnTo>
                  <a:lnTo>
                    <a:pt x="93" y="106"/>
                  </a:lnTo>
                  <a:lnTo>
                    <a:pt x="93" y="99"/>
                  </a:lnTo>
                  <a:lnTo>
                    <a:pt x="93" y="85"/>
                  </a:lnTo>
                  <a:lnTo>
                    <a:pt x="92" y="73"/>
                  </a:lnTo>
                  <a:lnTo>
                    <a:pt x="90" y="65"/>
                  </a:lnTo>
                  <a:lnTo>
                    <a:pt x="88" y="59"/>
                  </a:lnTo>
                  <a:lnTo>
                    <a:pt x="92" y="55"/>
                  </a:lnTo>
                  <a:lnTo>
                    <a:pt x="89" y="53"/>
                  </a:lnTo>
                  <a:lnTo>
                    <a:pt x="84" y="51"/>
                  </a:lnTo>
                  <a:lnTo>
                    <a:pt x="78" y="48"/>
                  </a:lnTo>
                  <a:lnTo>
                    <a:pt x="71" y="45"/>
                  </a:lnTo>
                  <a:lnTo>
                    <a:pt x="65" y="42"/>
                  </a:lnTo>
                  <a:lnTo>
                    <a:pt x="60" y="40"/>
                  </a:lnTo>
                  <a:lnTo>
                    <a:pt x="56" y="38"/>
                  </a:lnTo>
                  <a:lnTo>
                    <a:pt x="55" y="38"/>
                  </a:lnTo>
                  <a:lnTo>
                    <a:pt x="59" y="35"/>
                  </a:lnTo>
                  <a:lnTo>
                    <a:pt x="61" y="36"/>
                  </a:lnTo>
                  <a:lnTo>
                    <a:pt x="65" y="37"/>
                  </a:lnTo>
                  <a:lnTo>
                    <a:pt x="70" y="39"/>
                  </a:lnTo>
                  <a:lnTo>
                    <a:pt x="77" y="42"/>
                  </a:lnTo>
                  <a:lnTo>
                    <a:pt x="83" y="45"/>
                  </a:lnTo>
                  <a:lnTo>
                    <a:pt x="89" y="47"/>
                  </a:lnTo>
                  <a:lnTo>
                    <a:pt x="94" y="50"/>
                  </a:lnTo>
                  <a:lnTo>
                    <a:pt x="96" y="51"/>
                  </a:lnTo>
                  <a:lnTo>
                    <a:pt x="98" y="43"/>
                  </a:lnTo>
                  <a:lnTo>
                    <a:pt x="101" y="26"/>
                  </a:lnTo>
                  <a:lnTo>
                    <a:pt x="105" y="9"/>
                  </a:lnTo>
                  <a:lnTo>
                    <a:pt x="107" y="0"/>
                  </a:lnTo>
                  <a:lnTo>
                    <a:pt x="112" y="0"/>
                  </a:lnTo>
                  <a:lnTo>
                    <a:pt x="107" y="45"/>
                  </a:lnTo>
                  <a:lnTo>
                    <a:pt x="128" y="33"/>
                  </a:lnTo>
                  <a:lnTo>
                    <a:pt x="123" y="27"/>
                  </a:lnTo>
                  <a:lnTo>
                    <a:pt x="127" y="25"/>
                  </a:lnTo>
                  <a:lnTo>
                    <a:pt x="133" y="30"/>
                  </a:lnTo>
                  <a:lnTo>
                    <a:pt x="165" y="15"/>
                  </a:lnTo>
                  <a:lnTo>
                    <a:pt x="165" y="19"/>
                  </a:lnTo>
                  <a:lnTo>
                    <a:pt x="112" y="51"/>
                  </a:lnTo>
                  <a:lnTo>
                    <a:pt x="115" y="53"/>
                  </a:lnTo>
                  <a:lnTo>
                    <a:pt x="144" y="42"/>
                  </a:lnTo>
                  <a:lnTo>
                    <a:pt x="145" y="45"/>
                  </a:lnTo>
                  <a:lnTo>
                    <a:pt x="143" y="46"/>
                  </a:lnTo>
                  <a:lnTo>
                    <a:pt x="140" y="48"/>
                  </a:lnTo>
                  <a:lnTo>
                    <a:pt x="136" y="51"/>
                  </a:lnTo>
                  <a:lnTo>
                    <a:pt x="130" y="54"/>
                  </a:lnTo>
                  <a:lnTo>
                    <a:pt x="124" y="57"/>
                  </a:lnTo>
                  <a:lnTo>
                    <a:pt x="120" y="61"/>
                  </a:lnTo>
                  <a:lnTo>
                    <a:pt x="116" y="63"/>
                  </a:lnTo>
                  <a:lnTo>
                    <a:pt x="114" y="65"/>
                  </a:lnTo>
                  <a:lnTo>
                    <a:pt x="113" y="72"/>
                  </a:lnTo>
                  <a:lnTo>
                    <a:pt x="140" y="63"/>
                  </a:lnTo>
                  <a:lnTo>
                    <a:pt x="145" y="56"/>
                  </a:lnTo>
                  <a:lnTo>
                    <a:pt x="157" y="59"/>
                  </a:lnTo>
                  <a:lnTo>
                    <a:pt x="158" y="58"/>
                  </a:lnTo>
                  <a:lnTo>
                    <a:pt x="162" y="57"/>
                  </a:lnTo>
                  <a:lnTo>
                    <a:pt x="168" y="55"/>
                  </a:lnTo>
                  <a:lnTo>
                    <a:pt x="174" y="54"/>
                  </a:lnTo>
                  <a:lnTo>
                    <a:pt x="182" y="52"/>
                  </a:lnTo>
                  <a:lnTo>
                    <a:pt x="190" y="50"/>
                  </a:lnTo>
                  <a:lnTo>
                    <a:pt x="198" y="49"/>
                  </a:lnTo>
                  <a:lnTo>
                    <a:pt x="204" y="48"/>
                  </a:lnTo>
                  <a:lnTo>
                    <a:pt x="199" y="50"/>
                  </a:lnTo>
                  <a:lnTo>
                    <a:pt x="192" y="53"/>
                  </a:lnTo>
                  <a:lnTo>
                    <a:pt x="186" y="55"/>
                  </a:lnTo>
                  <a:lnTo>
                    <a:pt x="179" y="58"/>
                  </a:lnTo>
                  <a:lnTo>
                    <a:pt x="171" y="61"/>
                  </a:lnTo>
                  <a:lnTo>
                    <a:pt x="164" y="64"/>
                  </a:lnTo>
                  <a:lnTo>
                    <a:pt x="157" y="67"/>
                  </a:lnTo>
                  <a:lnTo>
                    <a:pt x="150" y="70"/>
                  </a:lnTo>
                  <a:lnTo>
                    <a:pt x="143" y="72"/>
                  </a:lnTo>
                  <a:lnTo>
                    <a:pt x="137" y="75"/>
                  </a:lnTo>
                  <a:lnTo>
                    <a:pt x="131" y="77"/>
                  </a:lnTo>
                  <a:lnTo>
                    <a:pt x="127" y="79"/>
                  </a:lnTo>
                  <a:lnTo>
                    <a:pt x="123" y="81"/>
                  </a:lnTo>
                  <a:lnTo>
                    <a:pt x="120" y="82"/>
                  </a:lnTo>
                  <a:lnTo>
                    <a:pt x="118" y="83"/>
                  </a:lnTo>
                  <a:lnTo>
                    <a:pt x="117" y="83"/>
                  </a:lnTo>
                  <a:lnTo>
                    <a:pt x="117" y="87"/>
                  </a:lnTo>
                  <a:lnTo>
                    <a:pt x="117" y="90"/>
                  </a:lnTo>
                  <a:lnTo>
                    <a:pt x="117" y="93"/>
                  </a:lnTo>
                  <a:lnTo>
                    <a:pt x="117" y="97"/>
                  </a:lnTo>
                  <a:lnTo>
                    <a:pt x="117" y="99"/>
                  </a:lnTo>
                  <a:lnTo>
                    <a:pt x="118" y="101"/>
                  </a:lnTo>
                  <a:lnTo>
                    <a:pt x="118" y="103"/>
                  </a:lnTo>
                  <a:lnTo>
                    <a:pt x="118" y="105"/>
                  </a:lnTo>
                  <a:lnTo>
                    <a:pt x="118" y="108"/>
                  </a:lnTo>
                  <a:lnTo>
                    <a:pt x="119" y="112"/>
                  </a:lnTo>
                  <a:lnTo>
                    <a:pt x="120" y="117"/>
                  </a:lnTo>
                  <a:lnTo>
                    <a:pt x="120" y="121"/>
                  </a:lnTo>
                  <a:lnTo>
                    <a:pt x="122" y="129"/>
                  </a:lnTo>
                  <a:lnTo>
                    <a:pt x="123" y="138"/>
                  </a:lnTo>
                  <a:lnTo>
                    <a:pt x="126" y="146"/>
                  </a:lnTo>
                  <a:lnTo>
                    <a:pt x="127" y="155"/>
                  </a:lnTo>
                  <a:lnTo>
                    <a:pt x="130" y="163"/>
                  </a:lnTo>
                  <a:lnTo>
                    <a:pt x="133" y="172"/>
                  </a:lnTo>
                  <a:lnTo>
                    <a:pt x="136" y="180"/>
                  </a:lnTo>
                  <a:lnTo>
                    <a:pt x="139" y="188"/>
                  </a:lnTo>
                  <a:lnTo>
                    <a:pt x="140" y="191"/>
                  </a:lnTo>
                  <a:lnTo>
                    <a:pt x="140" y="193"/>
                  </a:lnTo>
                  <a:lnTo>
                    <a:pt x="141" y="195"/>
                  </a:lnTo>
                  <a:lnTo>
                    <a:pt x="142" y="197"/>
                  </a:lnTo>
                  <a:lnTo>
                    <a:pt x="144" y="202"/>
                  </a:lnTo>
                  <a:lnTo>
                    <a:pt x="146" y="207"/>
                  </a:lnTo>
                  <a:lnTo>
                    <a:pt x="148" y="211"/>
                  </a:lnTo>
                  <a:lnTo>
                    <a:pt x="151" y="216"/>
                  </a:lnTo>
                  <a:lnTo>
                    <a:pt x="153" y="220"/>
                  </a:lnTo>
                  <a:lnTo>
                    <a:pt x="155" y="225"/>
                  </a:lnTo>
                  <a:lnTo>
                    <a:pt x="157" y="230"/>
                  </a:lnTo>
                  <a:lnTo>
                    <a:pt x="159" y="234"/>
                  </a:lnTo>
                  <a:lnTo>
                    <a:pt x="160" y="237"/>
                  </a:lnTo>
                  <a:lnTo>
                    <a:pt x="162" y="240"/>
                  </a:lnTo>
                  <a:lnTo>
                    <a:pt x="163" y="242"/>
                  </a:lnTo>
                  <a:lnTo>
                    <a:pt x="164" y="245"/>
                  </a:lnTo>
                  <a:lnTo>
                    <a:pt x="168" y="254"/>
                  </a:lnTo>
                  <a:lnTo>
                    <a:pt x="173" y="262"/>
                  </a:lnTo>
                  <a:lnTo>
                    <a:pt x="177" y="270"/>
                  </a:lnTo>
                  <a:lnTo>
                    <a:pt x="182" y="277"/>
                  </a:lnTo>
                  <a:lnTo>
                    <a:pt x="186" y="284"/>
                  </a:lnTo>
                  <a:lnTo>
                    <a:pt x="190" y="291"/>
                  </a:lnTo>
                  <a:lnTo>
                    <a:pt x="194" y="298"/>
                  </a:lnTo>
                  <a:lnTo>
                    <a:pt x="197" y="304"/>
                  </a:lnTo>
                  <a:lnTo>
                    <a:pt x="205" y="313"/>
                  </a:lnTo>
                </a:path>
              </a:pathLst>
            </a:custGeom>
            <a:solidFill>
              <a:srgbClr val="260000"/>
            </a:solidFill>
            <a:ln w="9525" cap="rnd">
              <a:noFill/>
              <a:round/>
              <a:headEnd type="none" w="sm" len="sm"/>
              <a:tailEnd type="none" w="sm" len="sm"/>
            </a:ln>
          </p:spPr>
          <p:txBody>
            <a:bodyPr/>
            <a:lstStyle/>
            <a:p>
              <a:pPr algn="r" rtl="1"/>
              <a:endParaRPr lang="en-US"/>
            </a:p>
          </p:txBody>
        </p:sp>
        <p:sp>
          <p:nvSpPr>
            <p:cNvPr id="23591" name="Freeform 27"/>
            <p:cNvSpPr>
              <a:spLocks/>
            </p:cNvSpPr>
            <p:nvPr/>
          </p:nvSpPr>
          <p:spPr bwMode="auto">
            <a:xfrm>
              <a:off x="4376" y="2078"/>
              <a:ext cx="31" cy="41"/>
            </a:xfrm>
            <a:custGeom>
              <a:avLst/>
              <a:gdLst>
                <a:gd name="T0" fmla="*/ 27 w 31"/>
                <a:gd name="T1" fmla="*/ 23 h 41"/>
                <a:gd name="T2" fmla="*/ 28 w 31"/>
                <a:gd name="T3" fmla="*/ 20 h 41"/>
                <a:gd name="T4" fmla="*/ 28 w 31"/>
                <a:gd name="T5" fmla="*/ 17 h 41"/>
                <a:gd name="T6" fmla="*/ 29 w 31"/>
                <a:gd name="T7" fmla="*/ 13 h 41"/>
                <a:gd name="T8" fmla="*/ 29 w 31"/>
                <a:gd name="T9" fmla="*/ 10 h 41"/>
                <a:gd name="T10" fmla="*/ 30 w 31"/>
                <a:gd name="T11" fmla="*/ 8 h 41"/>
                <a:gd name="T12" fmla="*/ 30 w 31"/>
                <a:gd name="T13" fmla="*/ 5 h 41"/>
                <a:gd name="T14" fmla="*/ 30 w 31"/>
                <a:gd name="T15" fmla="*/ 3 h 41"/>
                <a:gd name="T16" fmla="*/ 30 w 31"/>
                <a:gd name="T17" fmla="*/ 0 h 41"/>
                <a:gd name="T18" fmla="*/ 26 w 31"/>
                <a:gd name="T19" fmla="*/ 4 h 41"/>
                <a:gd name="T20" fmla="*/ 21 w 31"/>
                <a:gd name="T21" fmla="*/ 8 h 41"/>
                <a:gd name="T22" fmla="*/ 16 w 31"/>
                <a:gd name="T23" fmla="*/ 14 h 41"/>
                <a:gd name="T24" fmla="*/ 11 w 31"/>
                <a:gd name="T25" fmla="*/ 19 h 41"/>
                <a:gd name="T26" fmla="*/ 7 w 31"/>
                <a:gd name="T27" fmla="*/ 25 h 41"/>
                <a:gd name="T28" fmla="*/ 3 w 31"/>
                <a:gd name="T29" fmla="*/ 31 h 41"/>
                <a:gd name="T30" fmla="*/ 1 w 31"/>
                <a:gd name="T31" fmla="*/ 36 h 41"/>
                <a:gd name="T32" fmla="*/ 0 w 31"/>
                <a:gd name="T33" fmla="*/ 40 h 41"/>
                <a:gd name="T34" fmla="*/ 3 w 31"/>
                <a:gd name="T35" fmla="*/ 38 h 41"/>
                <a:gd name="T36" fmla="*/ 7 w 31"/>
                <a:gd name="T37" fmla="*/ 36 h 41"/>
                <a:gd name="T38" fmla="*/ 11 w 31"/>
                <a:gd name="T39" fmla="*/ 33 h 41"/>
                <a:gd name="T40" fmla="*/ 15 w 31"/>
                <a:gd name="T41" fmla="*/ 31 h 41"/>
                <a:gd name="T42" fmla="*/ 19 w 31"/>
                <a:gd name="T43" fmla="*/ 29 h 41"/>
                <a:gd name="T44" fmla="*/ 22 w 31"/>
                <a:gd name="T45" fmla="*/ 27 h 41"/>
                <a:gd name="T46" fmla="*/ 25 w 31"/>
                <a:gd name="T47" fmla="*/ 25 h 41"/>
                <a:gd name="T48" fmla="*/ 27 w 31"/>
                <a:gd name="T49" fmla="*/ 23 h 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
                <a:gd name="T76" fmla="*/ 0 h 41"/>
                <a:gd name="T77" fmla="*/ 31 w 31"/>
                <a:gd name="T78" fmla="*/ 41 h 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 h="41">
                  <a:moveTo>
                    <a:pt x="27" y="23"/>
                  </a:moveTo>
                  <a:lnTo>
                    <a:pt x="28" y="20"/>
                  </a:lnTo>
                  <a:lnTo>
                    <a:pt x="28" y="17"/>
                  </a:lnTo>
                  <a:lnTo>
                    <a:pt x="29" y="13"/>
                  </a:lnTo>
                  <a:lnTo>
                    <a:pt x="29" y="10"/>
                  </a:lnTo>
                  <a:lnTo>
                    <a:pt x="30" y="8"/>
                  </a:lnTo>
                  <a:lnTo>
                    <a:pt x="30" y="5"/>
                  </a:lnTo>
                  <a:lnTo>
                    <a:pt x="30" y="3"/>
                  </a:lnTo>
                  <a:lnTo>
                    <a:pt x="30" y="0"/>
                  </a:lnTo>
                  <a:lnTo>
                    <a:pt x="26" y="4"/>
                  </a:lnTo>
                  <a:lnTo>
                    <a:pt x="21" y="8"/>
                  </a:lnTo>
                  <a:lnTo>
                    <a:pt x="16" y="14"/>
                  </a:lnTo>
                  <a:lnTo>
                    <a:pt x="11" y="19"/>
                  </a:lnTo>
                  <a:lnTo>
                    <a:pt x="7" y="25"/>
                  </a:lnTo>
                  <a:lnTo>
                    <a:pt x="3" y="31"/>
                  </a:lnTo>
                  <a:lnTo>
                    <a:pt x="1" y="36"/>
                  </a:lnTo>
                  <a:lnTo>
                    <a:pt x="0" y="40"/>
                  </a:lnTo>
                  <a:lnTo>
                    <a:pt x="3" y="38"/>
                  </a:lnTo>
                  <a:lnTo>
                    <a:pt x="7" y="36"/>
                  </a:lnTo>
                  <a:lnTo>
                    <a:pt x="11" y="33"/>
                  </a:lnTo>
                  <a:lnTo>
                    <a:pt x="15" y="31"/>
                  </a:lnTo>
                  <a:lnTo>
                    <a:pt x="19" y="29"/>
                  </a:lnTo>
                  <a:lnTo>
                    <a:pt x="22" y="27"/>
                  </a:lnTo>
                  <a:lnTo>
                    <a:pt x="25" y="25"/>
                  </a:lnTo>
                  <a:lnTo>
                    <a:pt x="27" y="23"/>
                  </a:lnTo>
                </a:path>
              </a:pathLst>
            </a:custGeom>
            <a:solidFill>
              <a:srgbClr val="B2F259"/>
            </a:solidFill>
            <a:ln w="9525" cap="rnd">
              <a:noFill/>
              <a:round/>
              <a:headEnd type="none" w="sm" len="sm"/>
              <a:tailEnd type="none" w="sm" len="sm"/>
            </a:ln>
          </p:spPr>
          <p:txBody>
            <a:bodyPr/>
            <a:lstStyle/>
            <a:p>
              <a:pPr algn="r" rtl="1"/>
              <a:endParaRPr lang="en-US"/>
            </a:p>
          </p:txBody>
        </p:sp>
        <p:sp>
          <p:nvSpPr>
            <p:cNvPr id="23592" name="Freeform 28"/>
            <p:cNvSpPr>
              <a:spLocks/>
            </p:cNvSpPr>
            <p:nvPr/>
          </p:nvSpPr>
          <p:spPr bwMode="auto">
            <a:xfrm>
              <a:off x="4384" y="2116"/>
              <a:ext cx="18" cy="19"/>
            </a:xfrm>
            <a:custGeom>
              <a:avLst/>
              <a:gdLst>
                <a:gd name="T0" fmla="*/ 17 w 18"/>
                <a:gd name="T1" fmla="*/ 0 h 19"/>
                <a:gd name="T2" fmla="*/ 16 w 18"/>
                <a:gd name="T3" fmla="*/ 4 h 19"/>
                <a:gd name="T4" fmla="*/ 15 w 18"/>
                <a:gd name="T5" fmla="*/ 7 h 19"/>
                <a:gd name="T6" fmla="*/ 14 w 18"/>
                <a:gd name="T7" fmla="*/ 10 h 19"/>
                <a:gd name="T8" fmla="*/ 13 w 18"/>
                <a:gd name="T9" fmla="*/ 14 h 19"/>
                <a:gd name="T10" fmla="*/ 10 w 18"/>
                <a:gd name="T11" fmla="*/ 14 h 19"/>
                <a:gd name="T12" fmla="*/ 7 w 18"/>
                <a:gd name="T13" fmla="*/ 16 h 19"/>
                <a:gd name="T14" fmla="*/ 3 w 18"/>
                <a:gd name="T15" fmla="*/ 17 h 19"/>
                <a:gd name="T16" fmla="*/ 0 w 18"/>
                <a:gd name="T17" fmla="*/ 18 h 19"/>
                <a:gd name="T18" fmla="*/ 1 w 18"/>
                <a:gd name="T19" fmla="*/ 16 h 19"/>
                <a:gd name="T20" fmla="*/ 2 w 18"/>
                <a:gd name="T21" fmla="*/ 14 h 19"/>
                <a:gd name="T22" fmla="*/ 4 w 18"/>
                <a:gd name="T23" fmla="*/ 11 h 19"/>
                <a:gd name="T24" fmla="*/ 5 w 18"/>
                <a:gd name="T25" fmla="*/ 9 h 19"/>
                <a:gd name="T26" fmla="*/ 8 w 18"/>
                <a:gd name="T27" fmla="*/ 6 h 19"/>
                <a:gd name="T28" fmla="*/ 10 w 18"/>
                <a:gd name="T29" fmla="*/ 4 h 19"/>
                <a:gd name="T30" fmla="*/ 14 w 18"/>
                <a:gd name="T31" fmla="*/ 2 h 19"/>
                <a:gd name="T32" fmla="*/ 17 w 18"/>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9"/>
                <a:gd name="T53" fmla="*/ 18 w 18"/>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9">
                  <a:moveTo>
                    <a:pt x="17" y="0"/>
                  </a:moveTo>
                  <a:lnTo>
                    <a:pt x="16" y="4"/>
                  </a:lnTo>
                  <a:lnTo>
                    <a:pt x="15" y="7"/>
                  </a:lnTo>
                  <a:lnTo>
                    <a:pt x="14" y="10"/>
                  </a:lnTo>
                  <a:lnTo>
                    <a:pt x="13" y="14"/>
                  </a:lnTo>
                  <a:lnTo>
                    <a:pt x="10" y="14"/>
                  </a:lnTo>
                  <a:lnTo>
                    <a:pt x="7" y="16"/>
                  </a:lnTo>
                  <a:lnTo>
                    <a:pt x="3" y="17"/>
                  </a:lnTo>
                  <a:lnTo>
                    <a:pt x="0" y="18"/>
                  </a:lnTo>
                  <a:lnTo>
                    <a:pt x="1" y="16"/>
                  </a:lnTo>
                  <a:lnTo>
                    <a:pt x="2" y="14"/>
                  </a:lnTo>
                  <a:lnTo>
                    <a:pt x="4" y="11"/>
                  </a:lnTo>
                  <a:lnTo>
                    <a:pt x="5" y="9"/>
                  </a:lnTo>
                  <a:lnTo>
                    <a:pt x="8" y="6"/>
                  </a:lnTo>
                  <a:lnTo>
                    <a:pt x="10" y="4"/>
                  </a:lnTo>
                  <a:lnTo>
                    <a:pt x="14" y="2"/>
                  </a:lnTo>
                  <a:lnTo>
                    <a:pt x="17" y="0"/>
                  </a:lnTo>
                </a:path>
              </a:pathLst>
            </a:custGeom>
            <a:solidFill>
              <a:srgbClr val="B2F259"/>
            </a:solidFill>
            <a:ln w="9525" cap="rnd">
              <a:noFill/>
              <a:round/>
              <a:headEnd type="none" w="sm" len="sm"/>
              <a:tailEnd type="none" w="sm" len="sm"/>
            </a:ln>
          </p:spPr>
          <p:txBody>
            <a:bodyPr/>
            <a:lstStyle/>
            <a:p>
              <a:pPr algn="r" rtl="1"/>
              <a:endParaRPr lang="en-US"/>
            </a:p>
          </p:txBody>
        </p:sp>
        <p:sp>
          <p:nvSpPr>
            <p:cNvPr id="23593" name="Freeform 29"/>
            <p:cNvSpPr>
              <a:spLocks/>
            </p:cNvSpPr>
            <p:nvPr/>
          </p:nvSpPr>
          <p:spPr bwMode="auto">
            <a:xfrm>
              <a:off x="4384" y="2139"/>
              <a:ext cx="9" cy="10"/>
            </a:xfrm>
            <a:custGeom>
              <a:avLst/>
              <a:gdLst>
                <a:gd name="T0" fmla="*/ 8 w 9"/>
                <a:gd name="T1" fmla="*/ 0 h 10"/>
                <a:gd name="T2" fmla="*/ 7 w 9"/>
                <a:gd name="T3" fmla="*/ 2 h 10"/>
                <a:gd name="T4" fmla="*/ 6 w 9"/>
                <a:gd name="T5" fmla="*/ 4 h 10"/>
                <a:gd name="T6" fmla="*/ 6 w 9"/>
                <a:gd name="T7" fmla="*/ 6 h 10"/>
                <a:gd name="T8" fmla="*/ 5 w 9"/>
                <a:gd name="T9" fmla="*/ 9 h 10"/>
                <a:gd name="T10" fmla="*/ 3 w 9"/>
                <a:gd name="T11" fmla="*/ 9 h 10"/>
                <a:gd name="T12" fmla="*/ 2 w 9"/>
                <a:gd name="T13" fmla="*/ 9 h 10"/>
                <a:gd name="T14" fmla="*/ 0 w 9"/>
                <a:gd name="T15" fmla="*/ 9 h 10"/>
                <a:gd name="T16" fmla="*/ 2 w 9"/>
                <a:gd name="T17" fmla="*/ 7 h 10"/>
                <a:gd name="T18" fmla="*/ 4 w 9"/>
                <a:gd name="T19" fmla="*/ 4 h 10"/>
                <a:gd name="T20" fmla="*/ 6 w 9"/>
                <a:gd name="T21" fmla="*/ 2 h 10"/>
                <a:gd name="T22" fmla="*/ 8 w 9"/>
                <a:gd name="T23" fmla="*/ 0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10"/>
                <a:gd name="T38" fmla="*/ 9 w 9"/>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10">
                  <a:moveTo>
                    <a:pt x="8" y="0"/>
                  </a:moveTo>
                  <a:lnTo>
                    <a:pt x="7" y="2"/>
                  </a:lnTo>
                  <a:lnTo>
                    <a:pt x="6" y="4"/>
                  </a:lnTo>
                  <a:lnTo>
                    <a:pt x="6" y="6"/>
                  </a:lnTo>
                  <a:lnTo>
                    <a:pt x="5" y="9"/>
                  </a:lnTo>
                  <a:lnTo>
                    <a:pt x="3" y="9"/>
                  </a:lnTo>
                  <a:lnTo>
                    <a:pt x="2" y="9"/>
                  </a:lnTo>
                  <a:lnTo>
                    <a:pt x="0" y="9"/>
                  </a:lnTo>
                  <a:lnTo>
                    <a:pt x="2" y="7"/>
                  </a:lnTo>
                  <a:lnTo>
                    <a:pt x="4" y="4"/>
                  </a:lnTo>
                  <a:lnTo>
                    <a:pt x="6" y="2"/>
                  </a:lnTo>
                  <a:lnTo>
                    <a:pt x="8" y="0"/>
                  </a:lnTo>
                </a:path>
              </a:pathLst>
            </a:custGeom>
            <a:solidFill>
              <a:srgbClr val="B2F259"/>
            </a:solidFill>
            <a:ln w="9525" cap="rnd">
              <a:noFill/>
              <a:round/>
              <a:headEnd type="none" w="sm" len="sm"/>
              <a:tailEnd type="none" w="sm" len="sm"/>
            </a:ln>
          </p:spPr>
          <p:txBody>
            <a:bodyPr/>
            <a:lstStyle/>
            <a:p>
              <a:pPr algn="r" rtl="1"/>
              <a:endParaRPr lang="en-US"/>
            </a:p>
          </p:txBody>
        </p:sp>
        <p:sp>
          <p:nvSpPr>
            <p:cNvPr id="23594" name="Freeform 30"/>
            <p:cNvSpPr>
              <a:spLocks/>
            </p:cNvSpPr>
            <p:nvPr/>
          </p:nvSpPr>
          <p:spPr bwMode="auto">
            <a:xfrm>
              <a:off x="4705" y="1955"/>
              <a:ext cx="296" cy="144"/>
            </a:xfrm>
            <a:custGeom>
              <a:avLst/>
              <a:gdLst>
                <a:gd name="T0" fmla="*/ 278 w 296"/>
                <a:gd name="T1" fmla="*/ 93 h 144"/>
                <a:gd name="T2" fmla="*/ 294 w 296"/>
                <a:gd name="T3" fmla="*/ 101 h 144"/>
                <a:gd name="T4" fmla="*/ 286 w 296"/>
                <a:gd name="T5" fmla="*/ 108 h 144"/>
                <a:gd name="T6" fmla="*/ 269 w 296"/>
                <a:gd name="T7" fmla="*/ 113 h 144"/>
                <a:gd name="T8" fmla="*/ 256 w 296"/>
                <a:gd name="T9" fmla="*/ 128 h 144"/>
                <a:gd name="T10" fmla="*/ 240 w 296"/>
                <a:gd name="T11" fmla="*/ 126 h 144"/>
                <a:gd name="T12" fmla="*/ 222 w 296"/>
                <a:gd name="T13" fmla="*/ 128 h 144"/>
                <a:gd name="T14" fmla="*/ 185 w 296"/>
                <a:gd name="T15" fmla="*/ 137 h 144"/>
                <a:gd name="T16" fmla="*/ 179 w 296"/>
                <a:gd name="T17" fmla="*/ 120 h 144"/>
                <a:gd name="T18" fmla="*/ 194 w 296"/>
                <a:gd name="T19" fmla="*/ 113 h 144"/>
                <a:gd name="T20" fmla="*/ 226 w 296"/>
                <a:gd name="T21" fmla="*/ 95 h 144"/>
                <a:gd name="T22" fmla="*/ 260 w 296"/>
                <a:gd name="T23" fmla="*/ 77 h 144"/>
                <a:gd name="T24" fmla="*/ 236 w 296"/>
                <a:gd name="T25" fmla="*/ 82 h 144"/>
                <a:gd name="T26" fmla="*/ 207 w 296"/>
                <a:gd name="T27" fmla="*/ 85 h 144"/>
                <a:gd name="T28" fmla="*/ 182 w 296"/>
                <a:gd name="T29" fmla="*/ 91 h 144"/>
                <a:gd name="T30" fmla="*/ 205 w 296"/>
                <a:gd name="T31" fmla="*/ 71 h 144"/>
                <a:gd name="T32" fmla="*/ 227 w 296"/>
                <a:gd name="T33" fmla="*/ 36 h 144"/>
                <a:gd name="T34" fmla="*/ 190 w 296"/>
                <a:gd name="T35" fmla="*/ 54 h 144"/>
                <a:gd name="T36" fmla="*/ 163 w 296"/>
                <a:gd name="T37" fmla="*/ 46 h 144"/>
                <a:gd name="T38" fmla="*/ 146 w 296"/>
                <a:gd name="T39" fmla="*/ 70 h 144"/>
                <a:gd name="T40" fmla="*/ 122 w 296"/>
                <a:gd name="T41" fmla="*/ 57 h 144"/>
                <a:gd name="T42" fmla="*/ 133 w 296"/>
                <a:gd name="T43" fmla="*/ 71 h 144"/>
                <a:gd name="T44" fmla="*/ 150 w 296"/>
                <a:gd name="T45" fmla="*/ 89 h 144"/>
                <a:gd name="T46" fmla="*/ 153 w 296"/>
                <a:gd name="T47" fmla="*/ 141 h 144"/>
                <a:gd name="T48" fmla="*/ 133 w 296"/>
                <a:gd name="T49" fmla="*/ 143 h 144"/>
                <a:gd name="T50" fmla="*/ 120 w 296"/>
                <a:gd name="T51" fmla="*/ 137 h 144"/>
                <a:gd name="T52" fmla="*/ 99 w 296"/>
                <a:gd name="T53" fmla="*/ 133 h 144"/>
                <a:gd name="T54" fmla="*/ 83 w 296"/>
                <a:gd name="T55" fmla="*/ 120 h 144"/>
                <a:gd name="T56" fmla="*/ 87 w 296"/>
                <a:gd name="T57" fmla="*/ 110 h 144"/>
                <a:gd name="T58" fmla="*/ 51 w 296"/>
                <a:gd name="T59" fmla="*/ 107 h 144"/>
                <a:gd name="T60" fmla="*/ 32 w 296"/>
                <a:gd name="T61" fmla="*/ 86 h 144"/>
                <a:gd name="T62" fmla="*/ 10 w 296"/>
                <a:gd name="T63" fmla="*/ 85 h 144"/>
                <a:gd name="T64" fmla="*/ 7 w 296"/>
                <a:gd name="T65" fmla="*/ 79 h 144"/>
                <a:gd name="T66" fmla="*/ 26 w 296"/>
                <a:gd name="T67" fmla="*/ 70 h 144"/>
                <a:gd name="T68" fmla="*/ 32 w 296"/>
                <a:gd name="T69" fmla="*/ 71 h 144"/>
                <a:gd name="T70" fmla="*/ 40 w 296"/>
                <a:gd name="T71" fmla="*/ 59 h 144"/>
                <a:gd name="T72" fmla="*/ 68 w 296"/>
                <a:gd name="T73" fmla="*/ 59 h 144"/>
                <a:gd name="T74" fmla="*/ 77 w 296"/>
                <a:gd name="T75" fmla="*/ 71 h 144"/>
                <a:gd name="T76" fmla="*/ 87 w 296"/>
                <a:gd name="T77" fmla="*/ 78 h 144"/>
                <a:gd name="T78" fmla="*/ 103 w 296"/>
                <a:gd name="T79" fmla="*/ 69 h 144"/>
                <a:gd name="T80" fmla="*/ 100 w 296"/>
                <a:gd name="T81" fmla="*/ 51 h 144"/>
                <a:gd name="T82" fmla="*/ 109 w 296"/>
                <a:gd name="T83" fmla="*/ 45 h 144"/>
                <a:gd name="T84" fmla="*/ 122 w 296"/>
                <a:gd name="T85" fmla="*/ 35 h 144"/>
                <a:gd name="T86" fmla="*/ 132 w 296"/>
                <a:gd name="T87" fmla="*/ 50 h 144"/>
                <a:gd name="T88" fmla="*/ 155 w 296"/>
                <a:gd name="T89" fmla="*/ 44 h 144"/>
                <a:gd name="T90" fmla="*/ 156 w 296"/>
                <a:gd name="T91" fmla="*/ 25 h 144"/>
                <a:gd name="T92" fmla="*/ 157 w 296"/>
                <a:gd name="T93" fmla="*/ 4 h 144"/>
                <a:gd name="T94" fmla="*/ 177 w 296"/>
                <a:gd name="T95" fmla="*/ 0 h 144"/>
                <a:gd name="T96" fmla="*/ 189 w 296"/>
                <a:gd name="T97" fmla="*/ 12 h 144"/>
                <a:gd name="T98" fmla="*/ 191 w 296"/>
                <a:gd name="T99" fmla="*/ 31 h 144"/>
                <a:gd name="T100" fmla="*/ 199 w 296"/>
                <a:gd name="T101" fmla="*/ 35 h 144"/>
                <a:gd name="T102" fmla="*/ 211 w 296"/>
                <a:gd name="T103" fmla="*/ 24 h 144"/>
                <a:gd name="T104" fmla="*/ 219 w 296"/>
                <a:gd name="T105" fmla="*/ 20 h 144"/>
                <a:gd name="T106" fmla="*/ 233 w 296"/>
                <a:gd name="T107" fmla="*/ 21 h 144"/>
                <a:gd name="T108" fmla="*/ 234 w 296"/>
                <a:gd name="T109" fmla="*/ 28 h 144"/>
                <a:gd name="T110" fmla="*/ 244 w 296"/>
                <a:gd name="T111" fmla="*/ 29 h 144"/>
                <a:gd name="T112" fmla="*/ 228 w 296"/>
                <a:gd name="T113" fmla="*/ 54 h 144"/>
                <a:gd name="T114" fmla="*/ 230 w 296"/>
                <a:gd name="T115" fmla="*/ 62 h 144"/>
                <a:gd name="T116" fmla="*/ 238 w 296"/>
                <a:gd name="T117" fmla="*/ 70 h 144"/>
                <a:gd name="T118" fmla="*/ 245 w 296"/>
                <a:gd name="T119" fmla="*/ 69 h 144"/>
                <a:gd name="T120" fmla="*/ 256 w 296"/>
                <a:gd name="T121" fmla="*/ 57 h 144"/>
                <a:gd name="T122" fmla="*/ 269 w 296"/>
                <a:gd name="T123" fmla="*/ 61 h 144"/>
                <a:gd name="T124" fmla="*/ 278 w 296"/>
                <a:gd name="T125" fmla="*/ 65 h 1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96"/>
                <a:gd name="T190" fmla="*/ 0 h 144"/>
                <a:gd name="T191" fmla="*/ 296 w 296"/>
                <a:gd name="T192" fmla="*/ 144 h 14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96" h="144">
                  <a:moveTo>
                    <a:pt x="277" y="88"/>
                  </a:moveTo>
                  <a:lnTo>
                    <a:pt x="276" y="89"/>
                  </a:lnTo>
                  <a:lnTo>
                    <a:pt x="275" y="90"/>
                  </a:lnTo>
                  <a:lnTo>
                    <a:pt x="276" y="92"/>
                  </a:lnTo>
                  <a:lnTo>
                    <a:pt x="278" y="93"/>
                  </a:lnTo>
                  <a:lnTo>
                    <a:pt x="280" y="95"/>
                  </a:lnTo>
                  <a:lnTo>
                    <a:pt x="284" y="96"/>
                  </a:lnTo>
                  <a:lnTo>
                    <a:pt x="289" y="98"/>
                  </a:lnTo>
                  <a:lnTo>
                    <a:pt x="295" y="99"/>
                  </a:lnTo>
                  <a:lnTo>
                    <a:pt x="294" y="101"/>
                  </a:lnTo>
                  <a:lnTo>
                    <a:pt x="294" y="103"/>
                  </a:lnTo>
                  <a:lnTo>
                    <a:pt x="293" y="104"/>
                  </a:lnTo>
                  <a:lnTo>
                    <a:pt x="293" y="106"/>
                  </a:lnTo>
                  <a:lnTo>
                    <a:pt x="289" y="107"/>
                  </a:lnTo>
                  <a:lnTo>
                    <a:pt x="286" y="108"/>
                  </a:lnTo>
                  <a:lnTo>
                    <a:pt x="283" y="109"/>
                  </a:lnTo>
                  <a:lnTo>
                    <a:pt x="278" y="110"/>
                  </a:lnTo>
                  <a:lnTo>
                    <a:pt x="274" y="111"/>
                  </a:lnTo>
                  <a:lnTo>
                    <a:pt x="271" y="112"/>
                  </a:lnTo>
                  <a:lnTo>
                    <a:pt x="269" y="113"/>
                  </a:lnTo>
                  <a:lnTo>
                    <a:pt x="267" y="114"/>
                  </a:lnTo>
                  <a:lnTo>
                    <a:pt x="264" y="117"/>
                  </a:lnTo>
                  <a:lnTo>
                    <a:pt x="262" y="122"/>
                  </a:lnTo>
                  <a:lnTo>
                    <a:pt x="259" y="126"/>
                  </a:lnTo>
                  <a:lnTo>
                    <a:pt x="256" y="128"/>
                  </a:lnTo>
                  <a:lnTo>
                    <a:pt x="253" y="128"/>
                  </a:lnTo>
                  <a:lnTo>
                    <a:pt x="250" y="128"/>
                  </a:lnTo>
                  <a:lnTo>
                    <a:pt x="247" y="127"/>
                  </a:lnTo>
                  <a:lnTo>
                    <a:pt x="244" y="127"/>
                  </a:lnTo>
                  <a:lnTo>
                    <a:pt x="240" y="126"/>
                  </a:lnTo>
                  <a:lnTo>
                    <a:pt x="237" y="125"/>
                  </a:lnTo>
                  <a:lnTo>
                    <a:pt x="235" y="124"/>
                  </a:lnTo>
                  <a:lnTo>
                    <a:pt x="233" y="123"/>
                  </a:lnTo>
                  <a:lnTo>
                    <a:pt x="228" y="125"/>
                  </a:lnTo>
                  <a:lnTo>
                    <a:pt x="222" y="128"/>
                  </a:lnTo>
                  <a:lnTo>
                    <a:pt x="215" y="130"/>
                  </a:lnTo>
                  <a:lnTo>
                    <a:pt x="207" y="133"/>
                  </a:lnTo>
                  <a:lnTo>
                    <a:pt x="199" y="135"/>
                  </a:lnTo>
                  <a:lnTo>
                    <a:pt x="191" y="136"/>
                  </a:lnTo>
                  <a:lnTo>
                    <a:pt x="185" y="137"/>
                  </a:lnTo>
                  <a:lnTo>
                    <a:pt x="180" y="137"/>
                  </a:lnTo>
                  <a:lnTo>
                    <a:pt x="179" y="133"/>
                  </a:lnTo>
                  <a:lnTo>
                    <a:pt x="179" y="129"/>
                  </a:lnTo>
                  <a:lnTo>
                    <a:pt x="179" y="125"/>
                  </a:lnTo>
                  <a:lnTo>
                    <a:pt x="179" y="120"/>
                  </a:lnTo>
                  <a:lnTo>
                    <a:pt x="180" y="120"/>
                  </a:lnTo>
                  <a:lnTo>
                    <a:pt x="182" y="119"/>
                  </a:lnTo>
                  <a:lnTo>
                    <a:pt x="185" y="117"/>
                  </a:lnTo>
                  <a:lnTo>
                    <a:pt x="189" y="115"/>
                  </a:lnTo>
                  <a:lnTo>
                    <a:pt x="194" y="113"/>
                  </a:lnTo>
                  <a:lnTo>
                    <a:pt x="199" y="110"/>
                  </a:lnTo>
                  <a:lnTo>
                    <a:pt x="205" y="106"/>
                  </a:lnTo>
                  <a:lnTo>
                    <a:pt x="212" y="103"/>
                  </a:lnTo>
                  <a:lnTo>
                    <a:pt x="219" y="99"/>
                  </a:lnTo>
                  <a:lnTo>
                    <a:pt x="226" y="95"/>
                  </a:lnTo>
                  <a:lnTo>
                    <a:pt x="233" y="91"/>
                  </a:lnTo>
                  <a:lnTo>
                    <a:pt x="241" y="88"/>
                  </a:lnTo>
                  <a:lnTo>
                    <a:pt x="248" y="84"/>
                  </a:lnTo>
                  <a:lnTo>
                    <a:pt x="254" y="81"/>
                  </a:lnTo>
                  <a:lnTo>
                    <a:pt x="260" y="77"/>
                  </a:lnTo>
                  <a:lnTo>
                    <a:pt x="266" y="74"/>
                  </a:lnTo>
                  <a:lnTo>
                    <a:pt x="260" y="75"/>
                  </a:lnTo>
                  <a:lnTo>
                    <a:pt x="252" y="77"/>
                  </a:lnTo>
                  <a:lnTo>
                    <a:pt x="244" y="79"/>
                  </a:lnTo>
                  <a:lnTo>
                    <a:pt x="236" y="82"/>
                  </a:lnTo>
                  <a:lnTo>
                    <a:pt x="230" y="84"/>
                  </a:lnTo>
                  <a:lnTo>
                    <a:pt x="224" y="86"/>
                  </a:lnTo>
                  <a:lnTo>
                    <a:pt x="220" y="88"/>
                  </a:lnTo>
                  <a:lnTo>
                    <a:pt x="219" y="88"/>
                  </a:lnTo>
                  <a:lnTo>
                    <a:pt x="207" y="85"/>
                  </a:lnTo>
                  <a:lnTo>
                    <a:pt x="202" y="93"/>
                  </a:lnTo>
                  <a:lnTo>
                    <a:pt x="176" y="106"/>
                  </a:lnTo>
                  <a:lnTo>
                    <a:pt x="176" y="96"/>
                  </a:lnTo>
                  <a:lnTo>
                    <a:pt x="178" y="94"/>
                  </a:lnTo>
                  <a:lnTo>
                    <a:pt x="182" y="91"/>
                  </a:lnTo>
                  <a:lnTo>
                    <a:pt x="187" y="86"/>
                  </a:lnTo>
                  <a:lnTo>
                    <a:pt x="192" y="82"/>
                  </a:lnTo>
                  <a:lnTo>
                    <a:pt x="198" y="78"/>
                  </a:lnTo>
                  <a:lnTo>
                    <a:pt x="202" y="74"/>
                  </a:lnTo>
                  <a:lnTo>
                    <a:pt x="205" y="71"/>
                  </a:lnTo>
                  <a:lnTo>
                    <a:pt x="207" y="71"/>
                  </a:lnTo>
                  <a:lnTo>
                    <a:pt x="206" y="67"/>
                  </a:lnTo>
                  <a:lnTo>
                    <a:pt x="177" y="80"/>
                  </a:lnTo>
                  <a:lnTo>
                    <a:pt x="174" y="78"/>
                  </a:lnTo>
                  <a:lnTo>
                    <a:pt x="227" y="36"/>
                  </a:lnTo>
                  <a:lnTo>
                    <a:pt x="227" y="31"/>
                  </a:lnTo>
                  <a:lnTo>
                    <a:pt x="195" y="50"/>
                  </a:lnTo>
                  <a:lnTo>
                    <a:pt x="189" y="44"/>
                  </a:lnTo>
                  <a:lnTo>
                    <a:pt x="185" y="47"/>
                  </a:lnTo>
                  <a:lnTo>
                    <a:pt x="190" y="54"/>
                  </a:lnTo>
                  <a:lnTo>
                    <a:pt x="169" y="71"/>
                  </a:lnTo>
                  <a:lnTo>
                    <a:pt x="174" y="12"/>
                  </a:lnTo>
                  <a:lnTo>
                    <a:pt x="169" y="12"/>
                  </a:lnTo>
                  <a:lnTo>
                    <a:pt x="167" y="24"/>
                  </a:lnTo>
                  <a:lnTo>
                    <a:pt x="163" y="46"/>
                  </a:lnTo>
                  <a:lnTo>
                    <a:pt x="160" y="68"/>
                  </a:lnTo>
                  <a:lnTo>
                    <a:pt x="159" y="78"/>
                  </a:lnTo>
                  <a:lnTo>
                    <a:pt x="156" y="76"/>
                  </a:lnTo>
                  <a:lnTo>
                    <a:pt x="152" y="73"/>
                  </a:lnTo>
                  <a:lnTo>
                    <a:pt x="146" y="70"/>
                  </a:lnTo>
                  <a:lnTo>
                    <a:pt x="139" y="66"/>
                  </a:lnTo>
                  <a:lnTo>
                    <a:pt x="133" y="63"/>
                  </a:lnTo>
                  <a:lnTo>
                    <a:pt x="127" y="60"/>
                  </a:lnTo>
                  <a:lnTo>
                    <a:pt x="123" y="58"/>
                  </a:lnTo>
                  <a:lnTo>
                    <a:pt x="122" y="57"/>
                  </a:lnTo>
                  <a:lnTo>
                    <a:pt x="117" y="61"/>
                  </a:lnTo>
                  <a:lnTo>
                    <a:pt x="119" y="62"/>
                  </a:lnTo>
                  <a:lnTo>
                    <a:pt x="122" y="64"/>
                  </a:lnTo>
                  <a:lnTo>
                    <a:pt x="127" y="67"/>
                  </a:lnTo>
                  <a:lnTo>
                    <a:pt x="133" y="71"/>
                  </a:lnTo>
                  <a:lnTo>
                    <a:pt x="140" y="74"/>
                  </a:lnTo>
                  <a:lnTo>
                    <a:pt x="146" y="78"/>
                  </a:lnTo>
                  <a:lnTo>
                    <a:pt x="151" y="81"/>
                  </a:lnTo>
                  <a:lnTo>
                    <a:pt x="155" y="84"/>
                  </a:lnTo>
                  <a:lnTo>
                    <a:pt x="150" y="89"/>
                  </a:lnTo>
                  <a:lnTo>
                    <a:pt x="152" y="96"/>
                  </a:lnTo>
                  <a:lnTo>
                    <a:pt x="155" y="107"/>
                  </a:lnTo>
                  <a:lnTo>
                    <a:pt x="155" y="122"/>
                  </a:lnTo>
                  <a:lnTo>
                    <a:pt x="156" y="140"/>
                  </a:lnTo>
                  <a:lnTo>
                    <a:pt x="153" y="141"/>
                  </a:lnTo>
                  <a:lnTo>
                    <a:pt x="150" y="142"/>
                  </a:lnTo>
                  <a:lnTo>
                    <a:pt x="146" y="142"/>
                  </a:lnTo>
                  <a:lnTo>
                    <a:pt x="141" y="142"/>
                  </a:lnTo>
                  <a:lnTo>
                    <a:pt x="136" y="143"/>
                  </a:lnTo>
                  <a:lnTo>
                    <a:pt x="133" y="143"/>
                  </a:lnTo>
                  <a:lnTo>
                    <a:pt x="129" y="143"/>
                  </a:lnTo>
                  <a:lnTo>
                    <a:pt x="127" y="143"/>
                  </a:lnTo>
                  <a:lnTo>
                    <a:pt x="125" y="142"/>
                  </a:lnTo>
                  <a:lnTo>
                    <a:pt x="123" y="140"/>
                  </a:lnTo>
                  <a:lnTo>
                    <a:pt x="120" y="137"/>
                  </a:lnTo>
                  <a:lnTo>
                    <a:pt x="118" y="134"/>
                  </a:lnTo>
                  <a:lnTo>
                    <a:pt x="113" y="135"/>
                  </a:lnTo>
                  <a:lnTo>
                    <a:pt x="108" y="135"/>
                  </a:lnTo>
                  <a:lnTo>
                    <a:pt x="103" y="134"/>
                  </a:lnTo>
                  <a:lnTo>
                    <a:pt x="99" y="133"/>
                  </a:lnTo>
                  <a:lnTo>
                    <a:pt x="96" y="131"/>
                  </a:lnTo>
                  <a:lnTo>
                    <a:pt x="92" y="129"/>
                  </a:lnTo>
                  <a:lnTo>
                    <a:pt x="89" y="127"/>
                  </a:lnTo>
                  <a:lnTo>
                    <a:pt x="86" y="125"/>
                  </a:lnTo>
                  <a:lnTo>
                    <a:pt x="83" y="120"/>
                  </a:lnTo>
                  <a:lnTo>
                    <a:pt x="83" y="116"/>
                  </a:lnTo>
                  <a:lnTo>
                    <a:pt x="85" y="113"/>
                  </a:lnTo>
                  <a:lnTo>
                    <a:pt x="86" y="112"/>
                  </a:lnTo>
                  <a:lnTo>
                    <a:pt x="87" y="111"/>
                  </a:lnTo>
                  <a:lnTo>
                    <a:pt x="87" y="110"/>
                  </a:lnTo>
                  <a:lnTo>
                    <a:pt x="86" y="108"/>
                  </a:lnTo>
                  <a:lnTo>
                    <a:pt x="86" y="106"/>
                  </a:lnTo>
                  <a:lnTo>
                    <a:pt x="71" y="109"/>
                  </a:lnTo>
                  <a:lnTo>
                    <a:pt x="60" y="108"/>
                  </a:lnTo>
                  <a:lnTo>
                    <a:pt x="51" y="107"/>
                  </a:lnTo>
                  <a:lnTo>
                    <a:pt x="44" y="104"/>
                  </a:lnTo>
                  <a:lnTo>
                    <a:pt x="39" y="100"/>
                  </a:lnTo>
                  <a:lnTo>
                    <a:pt x="36" y="95"/>
                  </a:lnTo>
                  <a:lnTo>
                    <a:pt x="33" y="91"/>
                  </a:lnTo>
                  <a:lnTo>
                    <a:pt x="32" y="86"/>
                  </a:lnTo>
                  <a:lnTo>
                    <a:pt x="26" y="87"/>
                  </a:lnTo>
                  <a:lnTo>
                    <a:pt x="21" y="87"/>
                  </a:lnTo>
                  <a:lnTo>
                    <a:pt x="16" y="87"/>
                  </a:lnTo>
                  <a:lnTo>
                    <a:pt x="12" y="86"/>
                  </a:lnTo>
                  <a:lnTo>
                    <a:pt x="10" y="85"/>
                  </a:lnTo>
                  <a:lnTo>
                    <a:pt x="7" y="84"/>
                  </a:lnTo>
                  <a:lnTo>
                    <a:pt x="3" y="83"/>
                  </a:lnTo>
                  <a:lnTo>
                    <a:pt x="0" y="82"/>
                  </a:lnTo>
                  <a:lnTo>
                    <a:pt x="3" y="81"/>
                  </a:lnTo>
                  <a:lnTo>
                    <a:pt x="7" y="79"/>
                  </a:lnTo>
                  <a:lnTo>
                    <a:pt x="11" y="78"/>
                  </a:lnTo>
                  <a:lnTo>
                    <a:pt x="15" y="75"/>
                  </a:lnTo>
                  <a:lnTo>
                    <a:pt x="19" y="73"/>
                  </a:lnTo>
                  <a:lnTo>
                    <a:pt x="23" y="71"/>
                  </a:lnTo>
                  <a:lnTo>
                    <a:pt x="26" y="70"/>
                  </a:lnTo>
                  <a:lnTo>
                    <a:pt x="28" y="69"/>
                  </a:lnTo>
                  <a:lnTo>
                    <a:pt x="29" y="69"/>
                  </a:lnTo>
                  <a:lnTo>
                    <a:pt x="30" y="70"/>
                  </a:lnTo>
                  <a:lnTo>
                    <a:pt x="31" y="71"/>
                  </a:lnTo>
                  <a:lnTo>
                    <a:pt x="32" y="71"/>
                  </a:lnTo>
                  <a:lnTo>
                    <a:pt x="33" y="68"/>
                  </a:lnTo>
                  <a:lnTo>
                    <a:pt x="35" y="63"/>
                  </a:lnTo>
                  <a:lnTo>
                    <a:pt x="36" y="60"/>
                  </a:lnTo>
                  <a:lnTo>
                    <a:pt x="38" y="59"/>
                  </a:lnTo>
                  <a:lnTo>
                    <a:pt x="40" y="59"/>
                  </a:lnTo>
                  <a:lnTo>
                    <a:pt x="44" y="58"/>
                  </a:lnTo>
                  <a:lnTo>
                    <a:pt x="50" y="58"/>
                  </a:lnTo>
                  <a:lnTo>
                    <a:pt x="57" y="58"/>
                  </a:lnTo>
                  <a:lnTo>
                    <a:pt x="63" y="58"/>
                  </a:lnTo>
                  <a:lnTo>
                    <a:pt x="68" y="59"/>
                  </a:lnTo>
                  <a:lnTo>
                    <a:pt x="72" y="60"/>
                  </a:lnTo>
                  <a:lnTo>
                    <a:pt x="74" y="63"/>
                  </a:lnTo>
                  <a:lnTo>
                    <a:pt x="75" y="65"/>
                  </a:lnTo>
                  <a:lnTo>
                    <a:pt x="76" y="68"/>
                  </a:lnTo>
                  <a:lnTo>
                    <a:pt x="77" y="71"/>
                  </a:lnTo>
                  <a:lnTo>
                    <a:pt x="79" y="73"/>
                  </a:lnTo>
                  <a:lnTo>
                    <a:pt x="80" y="75"/>
                  </a:lnTo>
                  <a:lnTo>
                    <a:pt x="82" y="77"/>
                  </a:lnTo>
                  <a:lnTo>
                    <a:pt x="84" y="78"/>
                  </a:lnTo>
                  <a:lnTo>
                    <a:pt x="87" y="78"/>
                  </a:lnTo>
                  <a:lnTo>
                    <a:pt x="91" y="77"/>
                  </a:lnTo>
                  <a:lnTo>
                    <a:pt x="95" y="76"/>
                  </a:lnTo>
                  <a:lnTo>
                    <a:pt x="98" y="74"/>
                  </a:lnTo>
                  <a:lnTo>
                    <a:pt x="101" y="72"/>
                  </a:lnTo>
                  <a:lnTo>
                    <a:pt x="103" y="69"/>
                  </a:lnTo>
                  <a:lnTo>
                    <a:pt x="103" y="65"/>
                  </a:lnTo>
                  <a:lnTo>
                    <a:pt x="101" y="60"/>
                  </a:lnTo>
                  <a:lnTo>
                    <a:pt x="96" y="54"/>
                  </a:lnTo>
                  <a:lnTo>
                    <a:pt x="98" y="52"/>
                  </a:lnTo>
                  <a:lnTo>
                    <a:pt x="100" y="51"/>
                  </a:lnTo>
                  <a:lnTo>
                    <a:pt x="102" y="49"/>
                  </a:lnTo>
                  <a:lnTo>
                    <a:pt x="104" y="48"/>
                  </a:lnTo>
                  <a:lnTo>
                    <a:pt x="106" y="47"/>
                  </a:lnTo>
                  <a:lnTo>
                    <a:pt x="108" y="46"/>
                  </a:lnTo>
                  <a:lnTo>
                    <a:pt x="109" y="45"/>
                  </a:lnTo>
                  <a:lnTo>
                    <a:pt x="110" y="43"/>
                  </a:lnTo>
                  <a:lnTo>
                    <a:pt x="112" y="41"/>
                  </a:lnTo>
                  <a:lnTo>
                    <a:pt x="114" y="38"/>
                  </a:lnTo>
                  <a:lnTo>
                    <a:pt x="117" y="36"/>
                  </a:lnTo>
                  <a:lnTo>
                    <a:pt x="122" y="35"/>
                  </a:lnTo>
                  <a:lnTo>
                    <a:pt x="122" y="38"/>
                  </a:lnTo>
                  <a:lnTo>
                    <a:pt x="123" y="41"/>
                  </a:lnTo>
                  <a:lnTo>
                    <a:pt x="125" y="45"/>
                  </a:lnTo>
                  <a:lnTo>
                    <a:pt x="128" y="48"/>
                  </a:lnTo>
                  <a:lnTo>
                    <a:pt x="132" y="50"/>
                  </a:lnTo>
                  <a:lnTo>
                    <a:pt x="136" y="52"/>
                  </a:lnTo>
                  <a:lnTo>
                    <a:pt x="141" y="52"/>
                  </a:lnTo>
                  <a:lnTo>
                    <a:pt x="147" y="50"/>
                  </a:lnTo>
                  <a:lnTo>
                    <a:pt x="151" y="48"/>
                  </a:lnTo>
                  <a:lnTo>
                    <a:pt x="155" y="44"/>
                  </a:lnTo>
                  <a:lnTo>
                    <a:pt x="157" y="41"/>
                  </a:lnTo>
                  <a:lnTo>
                    <a:pt x="158" y="37"/>
                  </a:lnTo>
                  <a:lnTo>
                    <a:pt x="158" y="32"/>
                  </a:lnTo>
                  <a:lnTo>
                    <a:pt x="157" y="29"/>
                  </a:lnTo>
                  <a:lnTo>
                    <a:pt x="156" y="25"/>
                  </a:lnTo>
                  <a:lnTo>
                    <a:pt x="155" y="23"/>
                  </a:lnTo>
                  <a:lnTo>
                    <a:pt x="155" y="17"/>
                  </a:lnTo>
                  <a:lnTo>
                    <a:pt x="155" y="11"/>
                  </a:lnTo>
                  <a:lnTo>
                    <a:pt x="155" y="6"/>
                  </a:lnTo>
                  <a:lnTo>
                    <a:pt x="157" y="4"/>
                  </a:lnTo>
                  <a:lnTo>
                    <a:pt x="159" y="4"/>
                  </a:lnTo>
                  <a:lnTo>
                    <a:pt x="163" y="3"/>
                  </a:lnTo>
                  <a:lnTo>
                    <a:pt x="167" y="2"/>
                  </a:lnTo>
                  <a:lnTo>
                    <a:pt x="172" y="1"/>
                  </a:lnTo>
                  <a:lnTo>
                    <a:pt x="177" y="0"/>
                  </a:lnTo>
                  <a:lnTo>
                    <a:pt x="181" y="0"/>
                  </a:lnTo>
                  <a:lnTo>
                    <a:pt x="184" y="0"/>
                  </a:lnTo>
                  <a:lnTo>
                    <a:pt x="186" y="0"/>
                  </a:lnTo>
                  <a:lnTo>
                    <a:pt x="187" y="5"/>
                  </a:lnTo>
                  <a:lnTo>
                    <a:pt x="189" y="12"/>
                  </a:lnTo>
                  <a:lnTo>
                    <a:pt x="189" y="21"/>
                  </a:lnTo>
                  <a:lnTo>
                    <a:pt x="186" y="28"/>
                  </a:lnTo>
                  <a:lnTo>
                    <a:pt x="187" y="29"/>
                  </a:lnTo>
                  <a:lnTo>
                    <a:pt x="189" y="30"/>
                  </a:lnTo>
                  <a:lnTo>
                    <a:pt x="191" y="31"/>
                  </a:lnTo>
                  <a:lnTo>
                    <a:pt x="193" y="32"/>
                  </a:lnTo>
                  <a:lnTo>
                    <a:pt x="195" y="33"/>
                  </a:lnTo>
                  <a:lnTo>
                    <a:pt x="197" y="34"/>
                  </a:lnTo>
                  <a:lnTo>
                    <a:pt x="198" y="34"/>
                  </a:lnTo>
                  <a:lnTo>
                    <a:pt x="199" y="35"/>
                  </a:lnTo>
                  <a:lnTo>
                    <a:pt x="201" y="33"/>
                  </a:lnTo>
                  <a:lnTo>
                    <a:pt x="203" y="31"/>
                  </a:lnTo>
                  <a:lnTo>
                    <a:pt x="206" y="28"/>
                  </a:lnTo>
                  <a:lnTo>
                    <a:pt x="209" y="26"/>
                  </a:lnTo>
                  <a:lnTo>
                    <a:pt x="211" y="24"/>
                  </a:lnTo>
                  <a:lnTo>
                    <a:pt x="213" y="22"/>
                  </a:lnTo>
                  <a:lnTo>
                    <a:pt x="215" y="20"/>
                  </a:lnTo>
                  <a:lnTo>
                    <a:pt x="216" y="20"/>
                  </a:lnTo>
                  <a:lnTo>
                    <a:pt x="217" y="20"/>
                  </a:lnTo>
                  <a:lnTo>
                    <a:pt x="219" y="20"/>
                  </a:lnTo>
                  <a:lnTo>
                    <a:pt x="222" y="20"/>
                  </a:lnTo>
                  <a:lnTo>
                    <a:pt x="225" y="20"/>
                  </a:lnTo>
                  <a:lnTo>
                    <a:pt x="228" y="21"/>
                  </a:lnTo>
                  <a:lnTo>
                    <a:pt x="231" y="21"/>
                  </a:lnTo>
                  <a:lnTo>
                    <a:pt x="233" y="21"/>
                  </a:lnTo>
                  <a:lnTo>
                    <a:pt x="234" y="22"/>
                  </a:lnTo>
                  <a:lnTo>
                    <a:pt x="234" y="23"/>
                  </a:lnTo>
                  <a:lnTo>
                    <a:pt x="233" y="25"/>
                  </a:lnTo>
                  <a:lnTo>
                    <a:pt x="233" y="27"/>
                  </a:lnTo>
                  <a:lnTo>
                    <a:pt x="234" y="28"/>
                  </a:lnTo>
                  <a:lnTo>
                    <a:pt x="236" y="28"/>
                  </a:lnTo>
                  <a:lnTo>
                    <a:pt x="240" y="27"/>
                  </a:lnTo>
                  <a:lnTo>
                    <a:pt x="244" y="27"/>
                  </a:lnTo>
                  <a:lnTo>
                    <a:pt x="245" y="27"/>
                  </a:lnTo>
                  <a:lnTo>
                    <a:pt x="244" y="29"/>
                  </a:lnTo>
                  <a:lnTo>
                    <a:pt x="242" y="33"/>
                  </a:lnTo>
                  <a:lnTo>
                    <a:pt x="239" y="38"/>
                  </a:lnTo>
                  <a:lnTo>
                    <a:pt x="235" y="43"/>
                  </a:lnTo>
                  <a:lnTo>
                    <a:pt x="231" y="49"/>
                  </a:lnTo>
                  <a:lnTo>
                    <a:pt x="228" y="54"/>
                  </a:lnTo>
                  <a:lnTo>
                    <a:pt x="226" y="57"/>
                  </a:lnTo>
                  <a:lnTo>
                    <a:pt x="226" y="59"/>
                  </a:lnTo>
                  <a:lnTo>
                    <a:pt x="227" y="59"/>
                  </a:lnTo>
                  <a:lnTo>
                    <a:pt x="228" y="60"/>
                  </a:lnTo>
                  <a:lnTo>
                    <a:pt x="230" y="62"/>
                  </a:lnTo>
                  <a:lnTo>
                    <a:pt x="232" y="64"/>
                  </a:lnTo>
                  <a:lnTo>
                    <a:pt x="234" y="66"/>
                  </a:lnTo>
                  <a:lnTo>
                    <a:pt x="236" y="68"/>
                  </a:lnTo>
                  <a:lnTo>
                    <a:pt x="238" y="69"/>
                  </a:lnTo>
                  <a:lnTo>
                    <a:pt x="238" y="70"/>
                  </a:lnTo>
                  <a:lnTo>
                    <a:pt x="240" y="70"/>
                  </a:lnTo>
                  <a:lnTo>
                    <a:pt x="242" y="70"/>
                  </a:lnTo>
                  <a:lnTo>
                    <a:pt x="244" y="70"/>
                  </a:lnTo>
                  <a:lnTo>
                    <a:pt x="244" y="69"/>
                  </a:lnTo>
                  <a:lnTo>
                    <a:pt x="245" y="69"/>
                  </a:lnTo>
                  <a:lnTo>
                    <a:pt x="247" y="67"/>
                  </a:lnTo>
                  <a:lnTo>
                    <a:pt x="249" y="64"/>
                  </a:lnTo>
                  <a:lnTo>
                    <a:pt x="252" y="62"/>
                  </a:lnTo>
                  <a:lnTo>
                    <a:pt x="253" y="59"/>
                  </a:lnTo>
                  <a:lnTo>
                    <a:pt x="256" y="57"/>
                  </a:lnTo>
                  <a:lnTo>
                    <a:pt x="258" y="56"/>
                  </a:lnTo>
                  <a:lnTo>
                    <a:pt x="260" y="57"/>
                  </a:lnTo>
                  <a:lnTo>
                    <a:pt x="264" y="59"/>
                  </a:lnTo>
                  <a:lnTo>
                    <a:pt x="267" y="61"/>
                  </a:lnTo>
                  <a:lnTo>
                    <a:pt x="269" y="61"/>
                  </a:lnTo>
                  <a:lnTo>
                    <a:pt x="271" y="61"/>
                  </a:lnTo>
                  <a:lnTo>
                    <a:pt x="274" y="60"/>
                  </a:lnTo>
                  <a:lnTo>
                    <a:pt x="277" y="59"/>
                  </a:lnTo>
                  <a:lnTo>
                    <a:pt x="278" y="59"/>
                  </a:lnTo>
                  <a:lnTo>
                    <a:pt x="278" y="65"/>
                  </a:lnTo>
                  <a:lnTo>
                    <a:pt x="278" y="73"/>
                  </a:lnTo>
                  <a:lnTo>
                    <a:pt x="278" y="81"/>
                  </a:lnTo>
                  <a:lnTo>
                    <a:pt x="277" y="88"/>
                  </a:lnTo>
                </a:path>
              </a:pathLst>
            </a:custGeom>
            <a:solidFill>
              <a:srgbClr val="008000"/>
            </a:solidFill>
            <a:ln w="9525" cap="rnd">
              <a:noFill/>
              <a:round/>
              <a:headEnd type="none" w="sm" len="sm"/>
              <a:tailEnd type="none" w="sm" len="sm"/>
            </a:ln>
          </p:spPr>
          <p:txBody>
            <a:bodyPr/>
            <a:lstStyle/>
            <a:p>
              <a:pPr algn="r" rtl="1"/>
              <a:endParaRPr lang="en-US"/>
            </a:p>
          </p:txBody>
        </p:sp>
        <p:sp>
          <p:nvSpPr>
            <p:cNvPr id="23595" name="Freeform 31"/>
            <p:cNvSpPr>
              <a:spLocks/>
            </p:cNvSpPr>
            <p:nvPr/>
          </p:nvSpPr>
          <p:spPr bwMode="auto">
            <a:xfrm>
              <a:off x="4740" y="1986"/>
              <a:ext cx="205" cy="517"/>
            </a:xfrm>
            <a:custGeom>
              <a:avLst/>
              <a:gdLst>
                <a:gd name="T0" fmla="*/ 195 w 205"/>
                <a:gd name="T1" fmla="*/ 423 h 517"/>
                <a:gd name="T2" fmla="*/ 182 w 205"/>
                <a:gd name="T3" fmla="*/ 442 h 517"/>
                <a:gd name="T4" fmla="*/ 171 w 205"/>
                <a:gd name="T5" fmla="*/ 455 h 517"/>
                <a:gd name="T6" fmla="*/ 160 w 205"/>
                <a:gd name="T7" fmla="*/ 466 h 517"/>
                <a:gd name="T8" fmla="*/ 151 w 205"/>
                <a:gd name="T9" fmla="*/ 475 h 517"/>
                <a:gd name="T10" fmla="*/ 129 w 205"/>
                <a:gd name="T11" fmla="*/ 490 h 517"/>
                <a:gd name="T12" fmla="*/ 103 w 205"/>
                <a:gd name="T13" fmla="*/ 504 h 517"/>
                <a:gd name="T14" fmla="*/ 83 w 205"/>
                <a:gd name="T15" fmla="*/ 511 h 517"/>
                <a:gd name="T16" fmla="*/ 67 w 205"/>
                <a:gd name="T17" fmla="*/ 514 h 517"/>
                <a:gd name="T18" fmla="*/ 56 w 205"/>
                <a:gd name="T19" fmla="*/ 516 h 517"/>
                <a:gd name="T20" fmla="*/ 47 w 205"/>
                <a:gd name="T21" fmla="*/ 516 h 517"/>
                <a:gd name="T22" fmla="*/ 37 w 205"/>
                <a:gd name="T23" fmla="*/ 516 h 517"/>
                <a:gd name="T24" fmla="*/ 27 w 205"/>
                <a:gd name="T25" fmla="*/ 515 h 517"/>
                <a:gd name="T26" fmla="*/ 18 w 205"/>
                <a:gd name="T27" fmla="*/ 514 h 517"/>
                <a:gd name="T28" fmla="*/ 10 w 205"/>
                <a:gd name="T29" fmla="*/ 512 h 517"/>
                <a:gd name="T30" fmla="*/ 2 w 205"/>
                <a:gd name="T31" fmla="*/ 510 h 517"/>
                <a:gd name="T32" fmla="*/ 10 w 205"/>
                <a:gd name="T33" fmla="*/ 487 h 517"/>
                <a:gd name="T34" fmla="*/ 30 w 205"/>
                <a:gd name="T35" fmla="*/ 470 h 517"/>
                <a:gd name="T36" fmla="*/ 41 w 205"/>
                <a:gd name="T37" fmla="*/ 452 h 517"/>
                <a:gd name="T38" fmla="*/ 54 w 205"/>
                <a:gd name="T39" fmla="*/ 420 h 517"/>
                <a:gd name="T40" fmla="*/ 64 w 205"/>
                <a:gd name="T41" fmla="*/ 396 h 517"/>
                <a:gd name="T42" fmla="*/ 69 w 205"/>
                <a:gd name="T43" fmla="*/ 380 h 517"/>
                <a:gd name="T44" fmla="*/ 78 w 205"/>
                <a:gd name="T45" fmla="*/ 354 h 517"/>
                <a:gd name="T46" fmla="*/ 86 w 205"/>
                <a:gd name="T47" fmla="*/ 312 h 517"/>
                <a:gd name="T48" fmla="*/ 89 w 205"/>
                <a:gd name="T49" fmla="*/ 264 h 517"/>
                <a:gd name="T50" fmla="*/ 90 w 205"/>
                <a:gd name="T51" fmla="*/ 223 h 517"/>
                <a:gd name="T52" fmla="*/ 92 w 205"/>
                <a:gd name="T53" fmla="*/ 208 h 517"/>
                <a:gd name="T54" fmla="*/ 92 w 205"/>
                <a:gd name="T55" fmla="*/ 183 h 517"/>
                <a:gd name="T56" fmla="*/ 93 w 205"/>
                <a:gd name="T57" fmla="*/ 148 h 517"/>
                <a:gd name="T58" fmla="*/ 92 w 205"/>
                <a:gd name="T59" fmla="*/ 96 h 517"/>
                <a:gd name="T60" fmla="*/ 89 w 205"/>
                <a:gd name="T61" fmla="*/ 70 h 517"/>
                <a:gd name="T62" fmla="*/ 65 w 205"/>
                <a:gd name="T63" fmla="*/ 55 h 517"/>
                <a:gd name="T64" fmla="*/ 59 w 205"/>
                <a:gd name="T65" fmla="*/ 45 h 517"/>
                <a:gd name="T66" fmla="*/ 76 w 205"/>
                <a:gd name="T67" fmla="*/ 55 h 517"/>
                <a:gd name="T68" fmla="*/ 96 w 205"/>
                <a:gd name="T69" fmla="*/ 66 h 517"/>
                <a:gd name="T70" fmla="*/ 106 w 205"/>
                <a:gd name="T71" fmla="*/ 0 h 517"/>
                <a:gd name="T72" fmla="*/ 122 w 205"/>
                <a:gd name="T73" fmla="*/ 36 h 517"/>
                <a:gd name="T74" fmla="*/ 164 w 205"/>
                <a:gd name="T75" fmla="*/ 25 h 517"/>
                <a:gd name="T76" fmla="*/ 144 w 205"/>
                <a:gd name="T77" fmla="*/ 59 h 517"/>
                <a:gd name="T78" fmla="*/ 129 w 205"/>
                <a:gd name="T79" fmla="*/ 70 h 517"/>
                <a:gd name="T80" fmla="*/ 114 w 205"/>
                <a:gd name="T81" fmla="*/ 84 h 517"/>
                <a:gd name="T82" fmla="*/ 156 w 205"/>
                <a:gd name="T83" fmla="*/ 76 h 517"/>
                <a:gd name="T84" fmla="*/ 173 w 205"/>
                <a:gd name="T85" fmla="*/ 70 h 517"/>
                <a:gd name="T86" fmla="*/ 203 w 205"/>
                <a:gd name="T87" fmla="*/ 62 h 517"/>
                <a:gd name="T88" fmla="*/ 178 w 205"/>
                <a:gd name="T89" fmla="*/ 76 h 517"/>
                <a:gd name="T90" fmla="*/ 150 w 205"/>
                <a:gd name="T91" fmla="*/ 91 h 517"/>
                <a:gd name="T92" fmla="*/ 126 w 205"/>
                <a:gd name="T93" fmla="*/ 104 h 517"/>
                <a:gd name="T94" fmla="*/ 117 w 205"/>
                <a:gd name="T95" fmla="*/ 109 h 517"/>
                <a:gd name="T96" fmla="*/ 117 w 205"/>
                <a:gd name="T97" fmla="*/ 126 h 517"/>
                <a:gd name="T98" fmla="*/ 117 w 205"/>
                <a:gd name="T99" fmla="*/ 136 h 517"/>
                <a:gd name="T100" fmla="*/ 119 w 205"/>
                <a:gd name="T101" fmla="*/ 158 h 517"/>
                <a:gd name="T102" fmla="*/ 127 w 205"/>
                <a:gd name="T103" fmla="*/ 202 h 517"/>
                <a:gd name="T104" fmla="*/ 138 w 205"/>
                <a:gd name="T105" fmla="*/ 245 h 517"/>
                <a:gd name="T106" fmla="*/ 142 w 205"/>
                <a:gd name="T107" fmla="*/ 257 h 517"/>
                <a:gd name="T108" fmla="*/ 150 w 205"/>
                <a:gd name="T109" fmla="*/ 281 h 517"/>
                <a:gd name="T110" fmla="*/ 158 w 205"/>
                <a:gd name="T111" fmla="*/ 305 h 517"/>
                <a:gd name="T112" fmla="*/ 164 w 205"/>
                <a:gd name="T113" fmla="*/ 319 h 517"/>
                <a:gd name="T114" fmla="*/ 181 w 205"/>
                <a:gd name="T115" fmla="*/ 361 h 517"/>
                <a:gd name="T116" fmla="*/ 196 w 205"/>
                <a:gd name="T117" fmla="*/ 396 h 51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5"/>
                <a:gd name="T178" fmla="*/ 0 h 517"/>
                <a:gd name="T179" fmla="*/ 205 w 205"/>
                <a:gd name="T180" fmla="*/ 517 h 51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5" h="517">
                  <a:moveTo>
                    <a:pt x="204" y="407"/>
                  </a:moveTo>
                  <a:lnTo>
                    <a:pt x="201" y="412"/>
                  </a:lnTo>
                  <a:lnTo>
                    <a:pt x="198" y="417"/>
                  </a:lnTo>
                  <a:lnTo>
                    <a:pt x="195" y="423"/>
                  </a:lnTo>
                  <a:lnTo>
                    <a:pt x="192" y="427"/>
                  </a:lnTo>
                  <a:lnTo>
                    <a:pt x="189" y="432"/>
                  </a:lnTo>
                  <a:lnTo>
                    <a:pt x="185" y="437"/>
                  </a:lnTo>
                  <a:lnTo>
                    <a:pt x="182" y="442"/>
                  </a:lnTo>
                  <a:lnTo>
                    <a:pt x="179" y="446"/>
                  </a:lnTo>
                  <a:lnTo>
                    <a:pt x="176" y="449"/>
                  </a:lnTo>
                  <a:lnTo>
                    <a:pt x="173" y="452"/>
                  </a:lnTo>
                  <a:lnTo>
                    <a:pt x="171" y="455"/>
                  </a:lnTo>
                  <a:lnTo>
                    <a:pt x="168" y="458"/>
                  </a:lnTo>
                  <a:lnTo>
                    <a:pt x="166" y="461"/>
                  </a:lnTo>
                  <a:lnTo>
                    <a:pt x="163" y="464"/>
                  </a:lnTo>
                  <a:lnTo>
                    <a:pt x="160" y="466"/>
                  </a:lnTo>
                  <a:lnTo>
                    <a:pt x="157" y="469"/>
                  </a:lnTo>
                  <a:lnTo>
                    <a:pt x="155" y="471"/>
                  </a:lnTo>
                  <a:lnTo>
                    <a:pt x="153" y="472"/>
                  </a:lnTo>
                  <a:lnTo>
                    <a:pt x="151" y="475"/>
                  </a:lnTo>
                  <a:lnTo>
                    <a:pt x="148" y="477"/>
                  </a:lnTo>
                  <a:lnTo>
                    <a:pt x="142" y="481"/>
                  </a:lnTo>
                  <a:lnTo>
                    <a:pt x="136" y="486"/>
                  </a:lnTo>
                  <a:lnTo>
                    <a:pt x="129" y="490"/>
                  </a:lnTo>
                  <a:lnTo>
                    <a:pt x="123" y="494"/>
                  </a:lnTo>
                  <a:lnTo>
                    <a:pt x="116" y="498"/>
                  </a:lnTo>
                  <a:lnTo>
                    <a:pt x="109" y="501"/>
                  </a:lnTo>
                  <a:lnTo>
                    <a:pt x="103" y="504"/>
                  </a:lnTo>
                  <a:lnTo>
                    <a:pt x="95" y="507"/>
                  </a:lnTo>
                  <a:lnTo>
                    <a:pt x="92" y="509"/>
                  </a:lnTo>
                  <a:lnTo>
                    <a:pt x="87" y="510"/>
                  </a:lnTo>
                  <a:lnTo>
                    <a:pt x="83" y="511"/>
                  </a:lnTo>
                  <a:lnTo>
                    <a:pt x="79" y="512"/>
                  </a:lnTo>
                  <a:lnTo>
                    <a:pt x="75" y="513"/>
                  </a:lnTo>
                  <a:lnTo>
                    <a:pt x="72" y="513"/>
                  </a:lnTo>
                  <a:lnTo>
                    <a:pt x="67" y="514"/>
                  </a:lnTo>
                  <a:lnTo>
                    <a:pt x="64" y="515"/>
                  </a:lnTo>
                  <a:lnTo>
                    <a:pt x="61" y="515"/>
                  </a:lnTo>
                  <a:lnTo>
                    <a:pt x="59" y="515"/>
                  </a:lnTo>
                  <a:lnTo>
                    <a:pt x="56" y="516"/>
                  </a:lnTo>
                  <a:lnTo>
                    <a:pt x="54" y="516"/>
                  </a:lnTo>
                  <a:lnTo>
                    <a:pt x="51" y="516"/>
                  </a:lnTo>
                  <a:lnTo>
                    <a:pt x="49" y="516"/>
                  </a:lnTo>
                  <a:lnTo>
                    <a:pt x="47" y="516"/>
                  </a:lnTo>
                  <a:lnTo>
                    <a:pt x="44" y="516"/>
                  </a:lnTo>
                  <a:lnTo>
                    <a:pt x="42" y="516"/>
                  </a:lnTo>
                  <a:lnTo>
                    <a:pt x="39" y="516"/>
                  </a:lnTo>
                  <a:lnTo>
                    <a:pt x="37" y="516"/>
                  </a:lnTo>
                  <a:lnTo>
                    <a:pt x="34" y="516"/>
                  </a:lnTo>
                  <a:lnTo>
                    <a:pt x="32" y="516"/>
                  </a:lnTo>
                  <a:lnTo>
                    <a:pt x="30" y="515"/>
                  </a:lnTo>
                  <a:lnTo>
                    <a:pt x="27" y="515"/>
                  </a:lnTo>
                  <a:lnTo>
                    <a:pt x="25" y="515"/>
                  </a:lnTo>
                  <a:lnTo>
                    <a:pt x="22" y="514"/>
                  </a:lnTo>
                  <a:lnTo>
                    <a:pt x="20" y="514"/>
                  </a:lnTo>
                  <a:lnTo>
                    <a:pt x="18" y="514"/>
                  </a:lnTo>
                  <a:lnTo>
                    <a:pt x="15" y="513"/>
                  </a:lnTo>
                  <a:lnTo>
                    <a:pt x="14" y="513"/>
                  </a:lnTo>
                  <a:lnTo>
                    <a:pt x="11" y="513"/>
                  </a:lnTo>
                  <a:lnTo>
                    <a:pt x="10" y="512"/>
                  </a:lnTo>
                  <a:lnTo>
                    <a:pt x="8" y="511"/>
                  </a:lnTo>
                  <a:lnTo>
                    <a:pt x="6" y="511"/>
                  </a:lnTo>
                  <a:lnTo>
                    <a:pt x="4" y="511"/>
                  </a:lnTo>
                  <a:lnTo>
                    <a:pt x="2" y="510"/>
                  </a:lnTo>
                  <a:lnTo>
                    <a:pt x="0" y="509"/>
                  </a:lnTo>
                  <a:lnTo>
                    <a:pt x="2" y="494"/>
                  </a:lnTo>
                  <a:lnTo>
                    <a:pt x="6" y="491"/>
                  </a:lnTo>
                  <a:lnTo>
                    <a:pt x="10" y="487"/>
                  </a:lnTo>
                  <a:lnTo>
                    <a:pt x="15" y="483"/>
                  </a:lnTo>
                  <a:lnTo>
                    <a:pt x="20" y="479"/>
                  </a:lnTo>
                  <a:lnTo>
                    <a:pt x="25" y="475"/>
                  </a:lnTo>
                  <a:lnTo>
                    <a:pt x="30" y="470"/>
                  </a:lnTo>
                  <a:lnTo>
                    <a:pt x="34" y="465"/>
                  </a:lnTo>
                  <a:lnTo>
                    <a:pt x="37" y="461"/>
                  </a:lnTo>
                  <a:lnTo>
                    <a:pt x="39" y="457"/>
                  </a:lnTo>
                  <a:lnTo>
                    <a:pt x="41" y="452"/>
                  </a:lnTo>
                  <a:lnTo>
                    <a:pt x="44" y="445"/>
                  </a:lnTo>
                  <a:lnTo>
                    <a:pt x="47" y="437"/>
                  </a:lnTo>
                  <a:lnTo>
                    <a:pt x="51" y="429"/>
                  </a:lnTo>
                  <a:lnTo>
                    <a:pt x="54" y="420"/>
                  </a:lnTo>
                  <a:lnTo>
                    <a:pt x="58" y="410"/>
                  </a:lnTo>
                  <a:lnTo>
                    <a:pt x="62" y="401"/>
                  </a:lnTo>
                  <a:lnTo>
                    <a:pt x="62" y="399"/>
                  </a:lnTo>
                  <a:lnTo>
                    <a:pt x="64" y="396"/>
                  </a:lnTo>
                  <a:lnTo>
                    <a:pt x="65" y="393"/>
                  </a:lnTo>
                  <a:lnTo>
                    <a:pt x="66" y="390"/>
                  </a:lnTo>
                  <a:lnTo>
                    <a:pt x="68" y="385"/>
                  </a:lnTo>
                  <a:lnTo>
                    <a:pt x="69" y="380"/>
                  </a:lnTo>
                  <a:lnTo>
                    <a:pt x="71" y="375"/>
                  </a:lnTo>
                  <a:lnTo>
                    <a:pt x="72" y="371"/>
                  </a:lnTo>
                  <a:lnTo>
                    <a:pt x="75" y="363"/>
                  </a:lnTo>
                  <a:lnTo>
                    <a:pt x="78" y="354"/>
                  </a:lnTo>
                  <a:lnTo>
                    <a:pt x="80" y="344"/>
                  </a:lnTo>
                  <a:lnTo>
                    <a:pt x="82" y="334"/>
                  </a:lnTo>
                  <a:lnTo>
                    <a:pt x="84" y="324"/>
                  </a:lnTo>
                  <a:lnTo>
                    <a:pt x="86" y="312"/>
                  </a:lnTo>
                  <a:lnTo>
                    <a:pt x="87" y="301"/>
                  </a:lnTo>
                  <a:lnTo>
                    <a:pt x="87" y="288"/>
                  </a:lnTo>
                  <a:lnTo>
                    <a:pt x="87" y="277"/>
                  </a:lnTo>
                  <a:lnTo>
                    <a:pt x="89" y="264"/>
                  </a:lnTo>
                  <a:lnTo>
                    <a:pt x="89" y="247"/>
                  </a:lnTo>
                  <a:lnTo>
                    <a:pt x="90" y="227"/>
                  </a:lnTo>
                  <a:lnTo>
                    <a:pt x="90" y="225"/>
                  </a:lnTo>
                  <a:lnTo>
                    <a:pt x="90" y="223"/>
                  </a:lnTo>
                  <a:lnTo>
                    <a:pt x="90" y="221"/>
                  </a:lnTo>
                  <a:lnTo>
                    <a:pt x="91" y="219"/>
                  </a:lnTo>
                  <a:lnTo>
                    <a:pt x="91" y="214"/>
                  </a:lnTo>
                  <a:lnTo>
                    <a:pt x="92" y="208"/>
                  </a:lnTo>
                  <a:lnTo>
                    <a:pt x="92" y="203"/>
                  </a:lnTo>
                  <a:lnTo>
                    <a:pt x="92" y="197"/>
                  </a:lnTo>
                  <a:lnTo>
                    <a:pt x="92" y="190"/>
                  </a:lnTo>
                  <a:lnTo>
                    <a:pt x="92" y="183"/>
                  </a:lnTo>
                  <a:lnTo>
                    <a:pt x="93" y="176"/>
                  </a:lnTo>
                  <a:lnTo>
                    <a:pt x="93" y="170"/>
                  </a:lnTo>
                  <a:lnTo>
                    <a:pt x="93" y="159"/>
                  </a:lnTo>
                  <a:lnTo>
                    <a:pt x="93" y="148"/>
                  </a:lnTo>
                  <a:lnTo>
                    <a:pt x="93" y="138"/>
                  </a:lnTo>
                  <a:lnTo>
                    <a:pt x="93" y="129"/>
                  </a:lnTo>
                  <a:lnTo>
                    <a:pt x="93" y="111"/>
                  </a:lnTo>
                  <a:lnTo>
                    <a:pt x="92" y="96"/>
                  </a:lnTo>
                  <a:lnTo>
                    <a:pt x="90" y="84"/>
                  </a:lnTo>
                  <a:lnTo>
                    <a:pt x="87" y="77"/>
                  </a:lnTo>
                  <a:lnTo>
                    <a:pt x="92" y="72"/>
                  </a:lnTo>
                  <a:lnTo>
                    <a:pt x="89" y="70"/>
                  </a:lnTo>
                  <a:lnTo>
                    <a:pt x="83" y="66"/>
                  </a:lnTo>
                  <a:lnTo>
                    <a:pt x="78" y="62"/>
                  </a:lnTo>
                  <a:lnTo>
                    <a:pt x="71" y="59"/>
                  </a:lnTo>
                  <a:lnTo>
                    <a:pt x="65" y="55"/>
                  </a:lnTo>
                  <a:lnTo>
                    <a:pt x="60" y="52"/>
                  </a:lnTo>
                  <a:lnTo>
                    <a:pt x="56" y="50"/>
                  </a:lnTo>
                  <a:lnTo>
                    <a:pt x="54" y="49"/>
                  </a:lnTo>
                  <a:lnTo>
                    <a:pt x="59" y="45"/>
                  </a:lnTo>
                  <a:lnTo>
                    <a:pt x="61" y="46"/>
                  </a:lnTo>
                  <a:lnTo>
                    <a:pt x="64" y="48"/>
                  </a:lnTo>
                  <a:lnTo>
                    <a:pt x="70" y="51"/>
                  </a:lnTo>
                  <a:lnTo>
                    <a:pt x="76" y="55"/>
                  </a:lnTo>
                  <a:lnTo>
                    <a:pt x="83" y="59"/>
                  </a:lnTo>
                  <a:lnTo>
                    <a:pt x="89" y="62"/>
                  </a:lnTo>
                  <a:lnTo>
                    <a:pt x="93" y="65"/>
                  </a:lnTo>
                  <a:lnTo>
                    <a:pt x="96" y="66"/>
                  </a:lnTo>
                  <a:lnTo>
                    <a:pt x="97" y="56"/>
                  </a:lnTo>
                  <a:lnTo>
                    <a:pt x="101" y="34"/>
                  </a:lnTo>
                  <a:lnTo>
                    <a:pt x="104" y="12"/>
                  </a:lnTo>
                  <a:lnTo>
                    <a:pt x="106" y="0"/>
                  </a:lnTo>
                  <a:lnTo>
                    <a:pt x="111" y="0"/>
                  </a:lnTo>
                  <a:lnTo>
                    <a:pt x="106" y="59"/>
                  </a:lnTo>
                  <a:lnTo>
                    <a:pt x="128" y="43"/>
                  </a:lnTo>
                  <a:lnTo>
                    <a:pt x="122" y="36"/>
                  </a:lnTo>
                  <a:lnTo>
                    <a:pt x="126" y="33"/>
                  </a:lnTo>
                  <a:lnTo>
                    <a:pt x="132" y="39"/>
                  </a:lnTo>
                  <a:lnTo>
                    <a:pt x="164" y="19"/>
                  </a:lnTo>
                  <a:lnTo>
                    <a:pt x="164" y="25"/>
                  </a:lnTo>
                  <a:lnTo>
                    <a:pt x="111" y="67"/>
                  </a:lnTo>
                  <a:lnTo>
                    <a:pt x="115" y="69"/>
                  </a:lnTo>
                  <a:lnTo>
                    <a:pt x="143" y="55"/>
                  </a:lnTo>
                  <a:lnTo>
                    <a:pt x="144" y="59"/>
                  </a:lnTo>
                  <a:lnTo>
                    <a:pt x="143" y="60"/>
                  </a:lnTo>
                  <a:lnTo>
                    <a:pt x="139" y="62"/>
                  </a:lnTo>
                  <a:lnTo>
                    <a:pt x="135" y="66"/>
                  </a:lnTo>
                  <a:lnTo>
                    <a:pt x="129" y="70"/>
                  </a:lnTo>
                  <a:lnTo>
                    <a:pt x="124" y="75"/>
                  </a:lnTo>
                  <a:lnTo>
                    <a:pt x="119" y="79"/>
                  </a:lnTo>
                  <a:lnTo>
                    <a:pt x="115" y="82"/>
                  </a:lnTo>
                  <a:lnTo>
                    <a:pt x="114" y="84"/>
                  </a:lnTo>
                  <a:lnTo>
                    <a:pt x="113" y="94"/>
                  </a:lnTo>
                  <a:lnTo>
                    <a:pt x="140" y="82"/>
                  </a:lnTo>
                  <a:lnTo>
                    <a:pt x="144" y="73"/>
                  </a:lnTo>
                  <a:lnTo>
                    <a:pt x="156" y="76"/>
                  </a:lnTo>
                  <a:lnTo>
                    <a:pt x="157" y="76"/>
                  </a:lnTo>
                  <a:lnTo>
                    <a:pt x="161" y="74"/>
                  </a:lnTo>
                  <a:lnTo>
                    <a:pt x="167" y="72"/>
                  </a:lnTo>
                  <a:lnTo>
                    <a:pt x="173" y="70"/>
                  </a:lnTo>
                  <a:lnTo>
                    <a:pt x="181" y="67"/>
                  </a:lnTo>
                  <a:lnTo>
                    <a:pt x="189" y="65"/>
                  </a:lnTo>
                  <a:lnTo>
                    <a:pt x="197" y="63"/>
                  </a:lnTo>
                  <a:lnTo>
                    <a:pt x="203" y="62"/>
                  </a:lnTo>
                  <a:lnTo>
                    <a:pt x="198" y="65"/>
                  </a:lnTo>
                  <a:lnTo>
                    <a:pt x="192" y="69"/>
                  </a:lnTo>
                  <a:lnTo>
                    <a:pt x="185" y="72"/>
                  </a:lnTo>
                  <a:lnTo>
                    <a:pt x="178" y="76"/>
                  </a:lnTo>
                  <a:lnTo>
                    <a:pt x="171" y="80"/>
                  </a:lnTo>
                  <a:lnTo>
                    <a:pt x="164" y="83"/>
                  </a:lnTo>
                  <a:lnTo>
                    <a:pt x="156" y="87"/>
                  </a:lnTo>
                  <a:lnTo>
                    <a:pt x="150" y="91"/>
                  </a:lnTo>
                  <a:lnTo>
                    <a:pt x="143" y="94"/>
                  </a:lnTo>
                  <a:lnTo>
                    <a:pt x="136" y="98"/>
                  </a:lnTo>
                  <a:lnTo>
                    <a:pt x="131" y="101"/>
                  </a:lnTo>
                  <a:lnTo>
                    <a:pt x="126" y="104"/>
                  </a:lnTo>
                  <a:lnTo>
                    <a:pt x="122" y="106"/>
                  </a:lnTo>
                  <a:lnTo>
                    <a:pt x="119" y="107"/>
                  </a:lnTo>
                  <a:lnTo>
                    <a:pt x="117" y="108"/>
                  </a:lnTo>
                  <a:lnTo>
                    <a:pt x="117" y="109"/>
                  </a:lnTo>
                  <a:lnTo>
                    <a:pt x="117" y="113"/>
                  </a:lnTo>
                  <a:lnTo>
                    <a:pt x="117" y="117"/>
                  </a:lnTo>
                  <a:lnTo>
                    <a:pt x="117" y="122"/>
                  </a:lnTo>
                  <a:lnTo>
                    <a:pt x="117" y="126"/>
                  </a:lnTo>
                  <a:lnTo>
                    <a:pt x="117" y="128"/>
                  </a:lnTo>
                  <a:lnTo>
                    <a:pt x="117" y="131"/>
                  </a:lnTo>
                  <a:lnTo>
                    <a:pt x="117" y="134"/>
                  </a:lnTo>
                  <a:lnTo>
                    <a:pt x="117" y="136"/>
                  </a:lnTo>
                  <a:lnTo>
                    <a:pt x="118" y="141"/>
                  </a:lnTo>
                  <a:lnTo>
                    <a:pt x="118" y="147"/>
                  </a:lnTo>
                  <a:lnTo>
                    <a:pt x="119" y="152"/>
                  </a:lnTo>
                  <a:lnTo>
                    <a:pt x="119" y="158"/>
                  </a:lnTo>
                  <a:lnTo>
                    <a:pt x="121" y="169"/>
                  </a:lnTo>
                  <a:lnTo>
                    <a:pt x="123" y="180"/>
                  </a:lnTo>
                  <a:lnTo>
                    <a:pt x="125" y="191"/>
                  </a:lnTo>
                  <a:lnTo>
                    <a:pt x="127" y="202"/>
                  </a:lnTo>
                  <a:lnTo>
                    <a:pt x="129" y="213"/>
                  </a:lnTo>
                  <a:lnTo>
                    <a:pt x="132" y="224"/>
                  </a:lnTo>
                  <a:lnTo>
                    <a:pt x="135" y="235"/>
                  </a:lnTo>
                  <a:lnTo>
                    <a:pt x="138" y="245"/>
                  </a:lnTo>
                  <a:lnTo>
                    <a:pt x="139" y="248"/>
                  </a:lnTo>
                  <a:lnTo>
                    <a:pt x="140" y="251"/>
                  </a:lnTo>
                  <a:lnTo>
                    <a:pt x="140" y="254"/>
                  </a:lnTo>
                  <a:lnTo>
                    <a:pt x="142" y="257"/>
                  </a:lnTo>
                  <a:lnTo>
                    <a:pt x="143" y="263"/>
                  </a:lnTo>
                  <a:lnTo>
                    <a:pt x="146" y="269"/>
                  </a:lnTo>
                  <a:lnTo>
                    <a:pt x="148" y="275"/>
                  </a:lnTo>
                  <a:lnTo>
                    <a:pt x="150" y="281"/>
                  </a:lnTo>
                  <a:lnTo>
                    <a:pt x="152" y="287"/>
                  </a:lnTo>
                  <a:lnTo>
                    <a:pt x="154" y="293"/>
                  </a:lnTo>
                  <a:lnTo>
                    <a:pt x="156" y="299"/>
                  </a:lnTo>
                  <a:lnTo>
                    <a:pt x="158" y="305"/>
                  </a:lnTo>
                  <a:lnTo>
                    <a:pt x="160" y="309"/>
                  </a:lnTo>
                  <a:lnTo>
                    <a:pt x="161" y="312"/>
                  </a:lnTo>
                  <a:lnTo>
                    <a:pt x="162" y="316"/>
                  </a:lnTo>
                  <a:lnTo>
                    <a:pt x="164" y="319"/>
                  </a:lnTo>
                  <a:lnTo>
                    <a:pt x="168" y="331"/>
                  </a:lnTo>
                  <a:lnTo>
                    <a:pt x="172" y="341"/>
                  </a:lnTo>
                  <a:lnTo>
                    <a:pt x="176" y="351"/>
                  </a:lnTo>
                  <a:lnTo>
                    <a:pt x="181" y="361"/>
                  </a:lnTo>
                  <a:lnTo>
                    <a:pt x="185" y="370"/>
                  </a:lnTo>
                  <a:lnTo>
                    <a:pt x="189" y="379"/>
                  </a:lnTo>
                  <a:lnTo>
                    <a:pt x="193" y="388"/>
                  </a:lnTo>
                  <a:lnTo>
                    <a:pt x="196" y="396"/>
                  </a:lnTo>
                  <a:lnTo>
                    <a:pt x="204" y="407"/>
                  </a:lnTo>
                </a:path>
              </a:pathLst>
            </a:custGeom>
            <a:solidFill>
              <a:srgbClr val="260000"/>
            </a:solidFill>
            <a:ln w="9525" cap="rnd">
              <a:noFill/>
              <a:round/>
              <a:headEnd type="none" w="sm" len="sm"/>
              <a:tailEnd type="none" w="sm" len="sm"/>
            </a:ln>
          </p:spPr>
          <p:txBody>
            <a:bodyPr/>
            <a:lstStyle/>
            <a:p>
              <a:pPr algn="r" rtl="1"/>
              <a:endParaRPr lang="en-US"/>
            </a:p>
          </p:txBody>
        </p:sp>
        <p:sp>
          <p:nvSpPr>
            <p:cNvPr id="23596" name="Freeform 32"/>
            <p:cNvSpPr>
              <a:spLocks/>
            </p:cNvSpPr>
            <p:nvPr/>
          </p:nvSpPr>
          <p:spPr bwMode="auto">
            <a:xfrm>
              <a:off x="4659" y="2280"/>
              <a:ext cx="30" cy="53"/>
            </a:xfrm>
            <a:custGeom>
              <a:avLst/>
              <a:gdLst>
                <a:gd name="T0" fmla="*/ 26 w 30"/>
                <a:gd name="T1" fmla="*/ 30 h 53"/>
                <a:gd name="T2" fmla="*/ 27 w 30"/>
                <a:gd name="T3" fmla="*/ 26 h 53"/>
                <a:gd name="T4" fmla="*/ 28 w 30"/>
                <a:gd name="T5" fmla="*/ 22 h 53"/>
                <a:gd name="T6" fmla="*/ 28 w 30"/>
                <a:gd name="T7" fmla="*/ 17 h 53"/>
                <a:gd name="T8" fmla="*/ 28 w 30"/>
                <a:gd name="T9" fmla="*/ 13 h 53"/>
                <a:gd name="T10" fmla="*/ 29 w 30"/>
                <a:gd name="T11" fmla="*/ 10 h 53"/>
                <a:gd name="T12" fmla="*/ 29 w 30"/>
                <a:gd name="T13" fmla="*/ 6 h 53"/>
                <a:gd name="T14" fmla="*/ 29 w 30"/>
                <a:gd name="T15" fmla="*/ 3 h 53"/>
                <a:gd name="T16" fmla="*/ 29 w 30"/>
                <a:gd name="T17" fmla="*/ 0 h 53"/>
                <a:gd name="T18" fmla="*/ 25 w 30"/>
                <a:gd name="T19" fmla="*/ 5 h 53"/>
                <a:gd name="T20" fmla="*/ 20 w 30"/>
                <a:gd name="T21" fmla="*/ 11 h 53"/>
                <a:gd name="T22" fmla="*/ 15 w 30"/>
                <a:gd name="T23" fmla="*/ 18 h 53"/>
                <a:gd name="T24" fmla="*/ 11 w 30"/>
                <a:gd name="T25" fmla="*/ 25 h 53"/>
                <a:gd name="T26" fmla="*/ 7 w 30"/>
                <a:gd name="T27" fmla="*/ 33 h 53"/>
                <a:gd name="T28" fmla="*/ 3 w 30"/>
                <a:gd name="T29" fmla="*/ 40 h 53"/>
                <a:gd name="T30" fmla="*/ 1 w 30"/>
                <a:gd name="T31" fmla="*/ 47 h 53"/>
                <a:gd name="T32" fmla="*/ 0 w 30"/>
                <a:gd name="T33" fmla="*/ 52 h 53"/>
                <a:gd name="T34" fmla="*/ 3 w 30"/>
                <a:gd name="T35" fmla="*/ 49 h 53"/>
                <a:gd name="T36" fmla="*/ 7 w 30"/>
                <a:gd name="T37" fmla="*/ 47 h 53"/>
                <a:gd name="T38" fmla="*/ 11 w 30"/>
                <a:gd name="T39" fmla="*/ 43 h 53"/>
                <a:gd name="T40" fmla="*/ 15 w 30"/>
                <a:gd name="T41" fmla="*/ 41 h 53"/>
                <a:gd name="T42" fmla="*/ 18 w 30"/>
                <a:gd name="T43" fmla="*/ 38 h 53"/>
                <a:gd name="T44" fmla="*/ 21 w 30"/>
                <a:gd name="T45" fmla="*/ 35 h 53"/>
                <a:gd name="T46" fmla="*/ 24 w 30"/>
                <a:gd name="T47" fmla="*/ 32 h 53"/>
                <a:gd name="T48" fmla="*/ 26 w 30"/>
                <a:gd name="T49" fmla="*/ 30 h 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
                <a:gd name="T76" fmla="*/ 0 h 53"/>
                <a:gd name="T77" fmla="*/ 30 w 30"/>
                <a:gd name="T78" fmla="*/ 53 h 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 h="53">
                  <a:moveTo>
                    <a:pt x="26" y="30"/>
                  </a:moveTo>
                  <a:lnTo>
                    <a:pt x="27" y="26"/>
                  </a:lnTo>
                  <a:lnTo>
                    <a:pt x="28" y="22"/>
                  </a:lnTo>
                  <a:lnTo>
                    <a:pt x="28" y="17"/>
                  </a:lnTo>
                  <a:lnTo>
                    <a:pt x="28" y="13"/>
                  </a:lnTo>
                  <a:lnTo>
                    <a:pt x="29" y="10"/>
                  </a:lnTo>
                  <a:lnTo>
                    <a:pt x="29" y="6"/>
                  </a:lnTo>
                  <a:lnTo>
                    <a:pt x="29" y="3"/>
                  </a:lnTo>
                  <a:lnTo>
                    <a:pt x="29" y="0"/>
                  </a:lnTo>
                  <a:lnTo>
                    <a:pt x="25" y="5"/>
                  </a:lnTo>
                  <a:lnTo>
                    <a:pt x="20" y="11"/>
                  </a:lnTo>
                  <a:lnTo>
                    <a:pt x="15" y="18"/>
                  </a:lnTo>
                  <a:lnTo>
                    <a:pt x="11" y="25"/>
                  </a:lnTo>
                  <a:lnTo>
                    <a:pt x="7" y="33"/>
                  </a:lnTo>
                  <a:lnTo>
                    <a:pt x="3" y="40"/>
                  </a:lnTo>
                  <a:lnTo>
                    <a:pt x="1" y="47"/>
                  </a:lnTo>
                  <a:lnTo>
                    <a:pt x="0" y="52"/>
                  </a:lnTo>
                  <a:lnTo>
                    <a:pt x="3" y="49"/>
                  </a:lnTo>
                  <a:lnTo>
                    <a:pt x="7" y="47"/>
                  </a:lnTo>
                  <a:lnTo>
                    <a:pt x="11" y="43"/>
                  </a:lnTo>
                  <a:lnTo>
                    <a:pt x="15" y="41"/>
                  </a:lnTo>
                  <a:lnTo>
                    <a:pt x="18" y="38"/>
                  </a:lnTo>
                  <a:lnTo>
                    <a:pt x="21" y="35"/>
                  </a:lnTo>
                  <a:lnTo>
                    <a:pt x="24" y="32"/>
                  </a:lnTo>
                  <a:lnTo>
                    <a:pt x="26" y="30"/>
                  </a:lnTo>
                </a:path>
              </a:pathLst>
            </a:custGeom>
            <a:solidFill>
              <a:srgbClr val="B2F259"/>
            </a:solidFill>
            <a:ln w="9525" cap="rnd">
              <a:noFill/>
              <a:round/>
              <a:headEnd type="none" w="sm" len="sm"/>
              <a:tailEnd type="none" w="sm" len="sm"/>
            </a:ln>
          </p:spPr>
          <p:txBody>
            <a:bodyPr/>
            <a:lstStyle/>
            <a:p>
              <a:pPr algn="r" rtl="1"/>
              <a:endParaRPr lang="en-US"/>
            </a:p>
          </p:txBody>
        </p:sp>
        <p:sp>
          <p:nvSpPr>
            <p:cNvPr id="23597" name="Freeform 33"/>
            <p:cNvSpPr>
              <a:spLocks/>
            </p:cNvSpPr>
            <p:nvPr/>
          </p:nvSpPr>
          <p:spPr bwMode="auto">
            <a:xfrm>
              <a:off x="4666" y="2327"/>
              <a:ext cx="18" cy="27"/>
            </a:xfrm>
            <a:custGeom>
              <a:avLst/>
              <a:gdLst>
                <a:gd name="T0" fmla="*/ 17 w 18"/>
                <a:gd name="T1" fmla="*/ 0 h 27"/>
                <a:gd name="T2" fmla="*/ 16 w 18"/>
                <a:gd name="T3" fmla="*/ 5 h 27"/>
                <a:gd name="T4" fmla="*/ 15 w 18"/>
                <a:gd name="T5" fmla="*/ 10 h 27"/>
                <a:gd name="T6" fmla="*/ 14 w 18"/>
                <a:gd name="T7" fmla="*/ 15 h 27"/>
                <a:gd name="T8" fmla="*/ 13 w 18"/>
                <a:gd name="T9" fmla="*/ 20 h 27"/>
                <a:gd name="T10" fmla="*/ 10 w 18"/>
                <a:gd name="T11" fmla="*/ 21 h 27"/>
                <a:gd name="T12" fmla="*/ 7 w 18"/>
                <a:gd name="T13" fmla="*/ 23 h 27"/>
                <a:gd name="T14" fmla="*/ 3 w 18"/>
                <a:gd name="T15" fmla="*/ 25 h 27"/>
                <a:gd name="T16" fmla="*/ 0 w 18"/>
                <a:gd name="T17" fmla="*/ 26 h 27"/>
                <a:gd name="T18" fmla="*/ 1 w 18"/>
                <a:gd name="T19" fmla="*/ 23 h 27"/>
                <a:gd name="T20" fmla="*/ 2 w 18"/>
                <a:gd name="T21" fmla="*/ 20 h 27"/>
                <a:gd name="T22" fmla="*/ 4 w 18"/>
                <a:gd name="T23" fmla="*/ 17 h 27"/>
                <a:gd name="T24" fmla="*/ 5 w 18"/>
                <a:gd name="T25" fmla="*/ 13 h 27"/>
                <a:gd name="T26" fmla="*/ 8 w 18"/>
                <a:gd name="T27" fmla="*/ 9 h 27"/>
                <a:gd name="T28" fmla="*/ 10 w 18"/>
                <a:gd name="T29" fmla="*/ 5 h 27"/>
                <a:gd name="T30" fmla="*/ 14 w 18"/>
                <a:gd name="T31" fmla="*/ 2 h 27"/>
                <a:gd name="T32" fmla="*/ 17 w 18"/>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7"/>
                <a:gd name="T53" fmla="*/ 18 w 18"/>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7">
                  <a:moveTo>
                    <a:pt x="17" y="0"/>
                  </a:moveTo>
                  <a:lnTo>
                    <a:pt x="16" y="5"/>
                  </a:lnTo>
                  <a:lnTo>
                    <a:pt x="15" y="10"/>
                  </a:lnTo>
                  <a:lnTo>
                    <a:pt x="14" y="15"/>
                  </a:lnTo>
                  <a:lnTo>
                    <a:pt x="13" y="20"/>
                  </a:lnTo>
                  <a:lnTo>
                    <a:pt x="10" y="21"/>
                  </a:lnTo>
                  <a:lnTo>
                    <a:pt x="7" y="23"/>
                  </a:lnTo>
                  <a:lnTo>
                    <a:pt x="3" y="25"/>
                  </a:lnTo>
                  <a:lnTo>
                    <a:pt x="0" y="26"/>
                  </a:lnTo>
                  <a:lnTo>
                    <a:pt x="1" y="23"/>
                  </a:lnTo>
                  <a:lnTo>
                    <a:pt x="2" y="20"/>
                  </a:lnTo>
                  <a:lnTo>
                    <a:pt x="4" y="17"/>
                  </a:lnTo>
                  <a:lnTo>
                    <a:pt x="5" y="13"/>
                  </a:lnTo>
                  <a:lnTo>
                    <a:pt x="8" y="9"/>
                  </a:lnTo>
                  <a:lnTo>
                    <a:pt x="10" y="5"/>
                  </a:lnTo>
                  <a:lnTo>
                    <a:pt x="14" y="2"/>
                  </a:lnTo>
                  <a:lnTo>
                    <a:pt x="17" y="0"/>
                  </a:lnTo>
                </a:path>
              </a:pathLst>
            </a:custGeom>
            <a:solidFill>
              <a:srgbClr val="B2F259"/>
            </a:solidFill>
            <a:ln w="9525" cap="rnd">
              <a:noFill/>
              <a:round/>
              <a:headEnd type="none" w="sm" len="sm"/>
              <a:tailEnd type="none" w="sm" len="sm"/>
            </a:ln>
          </p:spPr>
          <p:txBody>
            <a:bodyPr/>
            <a:lstStyle/>
            <a:p>
              <a:pPr algn="r" rtl="1"/>
              <a:endParaRPr lang="en-US"/>
            </a:p>
          </p:txBody>
        </p:sp>
        <p:sp>
          <p:nvSpPr>
            <p:cNvPr id="23598" name="Freeform 34"/>
            <p:cNvSpPr>
              <a:spLocks/>
            </p:cNvSpPr>
            <p:nvPr/>
          </p:nvSpPr>
          <p:spPr bwMode="auto">
            <a:xfrm>
              <a:off x="4666" y="2360"/>
              <a:ext cx="10" cy="12"/>
            </a:xfrm>
            <a:custGeom>
              <a:avLst/>
              <a:gdLst>
                <a:gd name="T0" fmla="*/ 9 w 10"/>
                <a:gd name="T1" fmla="*/ 0 h 12"/>
                <a:gd name="T2" fmla="*/ 8 w 10"/>
                <a:gd name="T3" fmla="*/ 3 h 12"/>
                <a:gd name="T4" fmla="*/ 7 w 10"/>
                <a:gd name="T5" fmla="*/ 5 h 12"/>
                <a:gd name="T6" fmla="*/ 6 w 10"/>
                <a:gd name="T7" fmla="*/ 8 h 12"/>
                <a:gd name="T8" fmla="*/ 5 w 10"/>
                <a:gd name="T9" fmla="*/ 11 h 12"/>
                <a:gd name="T10" fmla="*/ 3 w 10"/>
                <a:gd name="T11" fmla="*/ 11 h 12"/>
                <a:gd name="T12" fmla="*/ 2 w 10"/>
                <a:gd name="T13" fmla="*/ 11 h 12"/>
                <a:gd name="T14" fmla="*/ 0 w 10"/>
                <a:gd name="T15" fmla="*/ 11 h 12"/>
                <a:gd name="T16" fmla="*/ 2 w 10"/>
                <a:gd name="T17" fmla="*/ 8 h 12"/>
                <a:gd name="T18" fmla="*/ 4 w 10"/>
                <a:gd name="T19" fmla="*/ 5 h 12"/>
                <a:gd name="T20" fmla="*/ 7 w 10"/>
                <a:gd name="T21" fmla="*/ 3 h 12"/>
                <a:gd name="T22" fmla="*/ 9 w 10"/>
                <a:gd name="T23" fmla="*/ 0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2"/>
                <a:gd name="T38" fmla="*/ 10 w 10"/>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2">
                  <a:moveTo>
                    <a:pt x="9" y="0"/>
                  </a:moveTo>
                  <a:lnTo>
                    <a:pt x="8" y="3"/>
                  </a:lnTo>
                  <a:lnTo>
                    <a:pt x="7" y="5"/>
                  </a:lnTo>
                  <a:lnTo>
                    <a:pt x="6" y="8"/>
                  </a:lnTo>
                  <a:lnTo>
                    <a:pt x="5" y="11"/>
                  </a:lnTo>
                  <a:lnTo>
                    <a:pt x="3" y="11"/>
                  </a:lnTo>
                  <a:lnTo>
                    <a:pt x="2" y="11"/>
                  </a:lnTo>
                  <a:lnTo>
                    <a:pt x="0" y="11"/>
                  </a:lnTo>
                  <a:lnTo>
                    <a:pt x="2" y="8"/>
                  </a:lnTo>
                  <a:lnTo>
                    <a:pt x="4" y="5"/>
                  </a:lnTo>
                  <a:lnTo>
                    <a:pt x="7" y="3"/>
                  </a:lnTo>
                  <a:lnTo>
                    <a:pt x="9" y="0"/>
                  </a:lnTo>
                </a:path>
              </a:pathLst>
            </a:custGeom>
            <a:solidFill>
              <a:srgbClr val="B2F259"/>
            </a:solidFill>
            <a:ln w="9525" cap="rnd">
              <a:noFill/>
              <a:round/>
              <a:headEnd type="none" w="sm" len="sm"/>
              <a:tailEnd type="none" w="sm" len="sm"/>
            </a:ln>
          </p:spPr>
          <p:txBody>
            <a:bodyPr/>
            <a:lstStyle/>
            <a:p>
              <a:pPr algn="r" rtl="1"/>
              <a:endParaRPr lang="en-US"/>
            </a:p>
          </p:txBody>
        </p:sp>
        <p:sp>
          <p:nvSpPr>
            <p:cNvPr id="23599" name="Freeform 35"/>
            <p:cNvSpPr>
              <a:spLocks/>
            </p:cNvSpPr>
            <p:nvPr/>
          </p:nvSpPr>
          <p:spPr bwMode="auto">
            <a:xfrm>
              <a:off x="4987" y="2145"/>
              <a:ext cx="296" cy="210"/>
            </a:xfrm>
            <a:custGeom>
              <a:avLst/>
              <a:gdLst>
                <a:gd name="T0" fmla="*/ 278 w 296"/>
                <a:gd name="T1" fmla="*/ 136 h 210"/>
                <a:gd name="T2" fmla="*/ 294 w 296"/>
                <a:gd name="T3" fmla="*/ 148 h 210"/>
                <a:gd name="T4" fmla="*/ 286 w 296"/>
                <a:gd name="T5" fmla="*/ 158 h 210"/>
                <a:gd name="T6" fmla="*/ 269 w 296"/>
                <a:gd name="T7" fmla="*/ 165 h 210"/>
                <a:gd name="T8" fmla="*/ 256 w 296"/>
                <a:gd name="T9" fmla="*/ 188 h 210"/>
                <a:gd name="T10" fmla="*/ 240 w 296"/>
                <a:gd name="T11" fmla="*/ 183 h 210"/>
                <a:gd name="T12" fmla="*/ 222 w 296"/>
                <a:gd name="T13" fmla="*/ 187 h 210"/>
                <a:gd name="T14" fmla="*/ 185 w 296"/>
                <a:gd name="T15" fmla="*/ 201 h 210"/>
                <a:gd name="T16" fmla="*/ 179 w 296"/>
                <a:gd name="T17" fmla="*/ 176 h 210"/>
                <a:gd name="T18" fmla="*/ 194 w 296"/>
                <a:gd name="T19" fmla="*/ 165 h 210"/>
                <a:gd name="T20" fmla="*/ 226 w 296"/>
                <a:gd name="T21" fmla="*/ 139 h 210"/>
                <a:gd name="T22" fmla="*/ 260 w 296"/>
                <a:gd name="T23" fmla="*/ 113 h 210"/>
                <a:gd name="T24" fmla="*/ 236 w 296"/>
                <a:gd name="T25" fmla="*/ 119 h 210"/>
                <a:gd name="T26" fmla="*/ 207 w 296"/>
                <a:gd name="T27" fmla="*/ 124 h 210"/>
                <a:gd name="T28" fmla="*/ 182 w 296"/>
                <a:gd name="T29" fmla="*/ 132 h 210"/>
                <a:gd name="T30" fmla="*/ 205 w 296"/>
                <a:gd name="T31" fmla="*/ 104 h 210"/>
                <a:gd name="T32" fmla="*/ 227 w 296"/>
                <a:gd name="T33" fmla="*/ 53 h 210"/>
                <a:gd name="T34" fmla="*/ 190 w 296"/>
                <a:gd name="T35" fmla="*/ 79 h 210"/>
                <a:gd name="T36" fmla="*/ 163 w 296"/>
                <a:gd name="T37" fmla="*/ 67 h 210"/>
                <a:gd name="T38" fmla="*/ 146 w 296"/>
                <a:gd name="T39" fmla="*/ 103 h 210"/>
                <a:gd name="T40" fmla="*/ 122 w 296"/>
                <a:gd name="T41" fmla="*/ 83 h 210"/>
                <a:gd name="T42" fmla="*/ 133 w 296"/>
                <a:gd name="T43" fmla="*/ 103 h 210"/>
                <a:gd name="T44" fmla="*/ 150 w 296"/>
                <a:gd name="T45" fmla="*/ 130 h 210"/>
                <a:gd name="T46" fmla="*/ 153 w 296"/>
                <a:gd name="T47" fmla="*/ 206 h 210"/>
                <a:gd name="T48" fmla="*/ 133 w 296"/>
                <a:gd name="T49" fmla="*/ 209 h 210"/>
                <a:gd name="T50" fmla="*/ 120 w 296"/>
                <a:gd name="T51" fmla="*/ 200 h 210"/>
                <a:gd name="T52" fmla="*/ 99 w 296"/>
                <a:gd name="T53" fmla="*/ 194 h 210"/>
                <a:gd name="T54" fmla="*/ 83 w 296"/>
                <a:gd name="T55" fmla="*/ 175 h 210"/>
                <a:gd name="T56" fmla="*/ 87 w 296"/>
                <a:gd name="T57" fmla="*/ 160 h 210"/>
                <a:gd name="T58" fmla="*/ 51 w 296"/>
                <a:gd name="T59" fmla="*/ 157 h 210"/>
                <a:gd name="T60" fmla="*/ 32 w 296"/>
                <a:gd name="T61" fmla="*/ 125 h 210"/>
                <a:gd name="T62" fmla="*/ 10 w 296"/>
                <a:gd name="T63" fmla="*/ 125 h 210"/>
                <a:gd name="T64" fmla="*/ 7 w 296"/>
                <a:gd name="T65" fmla="*/ 116 h 210"/>
                <a:gd name="T66" fmla="*/ 26 w 296"/>
                <a:gd name="T67" fmla="*/ 102 h 210"/>
                <a:gd name="T68" fmla="*/ 32 w 296"/>
                <a:gd name="T69" fmla="*/ 104 h 210"/>
                <a:gd name="T70" fmla="*/ 40 w 296"/>
                <a:gd name="T71" fmla="*/ 86 h 210"/>
                <a:gd name="T72" fmla="*/ 68 w 296"/>
                <a:gd name="T73" fmla="*/ 87 h 210"/>
                <a:gd name="T74" fmla="*/ 77 w 296"/>
                <a:gd name="T75" fmla="*/ 103 h 210"/>
                <a:gd name="T76" fmla="*/ 87 w 296"/>
                <a:gd name="T77" fmla="*/ 113 h 210"/>
                <a:gd name="T78" fmla="*/ 103 w 296"/>
                <a:gd name="T79" fmla="*/ 101 h 210"/>
                <a:gd name="T80" fmla="*/ 100 w 296"/>
                <a:gd name="T81" fmla="*/ 74 h 210"/>
                <a:gd name="T82" fmla="*/ 109 w 296"/>
                <a:gd name="T83" fmla="*/ 65 h 210"/>
                <a:gd name="T84" fmla="*/ 122 w 296"/>
                <a:gd name="T85" fmla="*/ 51 h 210"/>
                <a:gd name="T86" fmla="*/ 132 w 296"/>
                <a:gd name="T87" fmla="*/ 74 h 210"/>
                <a:gd name="T88" fmla="*/ 155 w 296"/>
                <a:gd name="T89" fmla="*/ 65 h 210"/>
                <a:gd name="T90" fmla="*/ 156 w 296"/>
                <a:gd name="T91" fmla="*/ 37 h 210"/>
                <a:gd name="T92" fmla="*/ 157 w 296"/>
                <a:gd name="T93" fmla="*/ 6 h 210"/>
                <a:gd name="T94" fmla="*/ 177 w 296"/>
                <a:gd name="T95" fmla="*/ 0 h 210"/>
                <a:gd name="T96" fmla="*/ 189 w 296"/>
                <a:gd name="T97" fmla="*/ 18 h 210"/>
                <a:gd name="T98" fmla="*/ 191 w 296"/>
                <a:gd name="T99" fmla="*/ 45 h 210"/>
                <a:gd name="T100" fmla="*/ 199 w 296"/>
                <a:gd name="T101" fmla="*/ 51 h 210"/>
                <a:gd name="T102" fmla="*/ 211 w 296"/>
                <a:gd name="T103" fmla="*/ 35 h 210"/>
                <a:gd name="T104" fmla="*/ 219 w 296"/>
                <a:gd name="T105" fmla="*/ 29 h 210"/>
                <a:gd name="T106" fmla="*/ 233 w 296"/>
                <a:gd name="T107" fmla="*/ 31 h 210"/>
                <a:gd name="T108" fmla="*/ 234 w 296"/>
                <a:gd name="T109" fmla="*/ 41 h 210"/>
                <a:gd name="T110" fmla="*/ 244 w 296"/>
                <a:gd name="T111" fmla="*/ 43 h 210"/>
                <a:gd name="T112" fmla="*/ 228 w 296"/>
                <a:gd name="T113" fmla="*/ 78 h 210"/>
                <a:gd name="T114" fmla="*/ 230 w 296"/>
                <a:gd name="T115" fmla="*/ 91 h 210"/>
                <a:gd name="T116" fmla="*/ 238 w 296"/>
                <a:gd name="T117" fmla="*/ 102 h 210"/>
                <a:gd name="T118" fmla="*/ 245 w 296"/>
                <a:gd name="T119" fmla="*/ 100 h 210"/>
                <a:gd name="T120" fmla="*/ 256 w 296"/>
                <a:gd name="T121" fmla="*/ 84 h 210"/>
                <a:gd name="T122" fmla="*/ 267 w 296"/>
                <a:gd name="T123" fmla="*/ 89 h 210"/>
                <a:gd name="T124" fmla="*/ 278 w 296"/>
                <a:gd name="T125" fmla="*/ 86 h 21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96"/>
                <a:gd name="T190" fmla="*/ 0 h 210"/>
                <a:gd name="T191" fmla="*/ 296 w 296"/>
                <a:gd name="T192" fmla="*/ 210 h 21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96" h="210">
                  <a:moveTo>
                    <a:pt x="277" y="128"/>
                  </a:moveTo>
                  <a:lnTo>
                    <a:pt x="276" y="130"/>
                  </a:lnTo>
                  <a:lnTo>
                    <a:pt x="275" y="132"/>
                  </a:lnTo>
                  <a:lnTo>
                    <a:pt x="276" y="134"/>
                  </a:lnTo>
                  <a:lnTo>
                    <a:pt x="278" y="136"/>
                  </a:lnTo>
                  <a:lnTo>
                    <a:pt x="280" y="139"/>
                  </a:lnTo>
                  <a:lnTo>
                    <a:pt x="284" y="140"/>
                  </a:lnTo>
                  <a:lnTo>
                    <a:pt x="289" y="143"/>
                  </a:lnTo>
                  <a:lnTo>
                    <a:pt x="295" y="145"/>
                  </a:lnTo>
                  <a:lnTo>
                    <a:pt x="294" y="148"/>
                  </a:lnTo>
                  <a:lnTo>
                    <a:pt x="294" y="150"/>
                  </a:lnTo>
                  <a:lnTo>
                    <a:pt x="293" y="152"/>
                  </a:lnTo>
                  <a:lnTo>
                    <a:pt x="293" y="155"/>
                  </a:lnTo>
                  <a:lnTo>
                    <a:pt x="289" y="157"/>
                  </a:lnTo>
                  <a:lnTo>
                    <a:pt x="286" y="158"/>
                  </a:lnTo>
                  <a:lnTo>
                    <a:pt x="283" y="159"/>
                  </a:lnTo>
                  <a:lnTo>
                    <a:pt x="278" y="161"/>
                  </a:lnTo>
                  <a:lnTo>
                    <a:pt x="274" y="163"/>
                  </a:lnTo>
                  <a:lnTo>
                    <a:pt x="271" y="164"/>
                  </a:lnTo>
                  <a:lnTo>
                    <a:pt x="269" y="165"/>
                  </a:lnTo>
                  <a:lnTo>
                    <a:pt x="267" y="166"/>
                  </a:lnTo>
                  <a:lnTo>
                    <a:pt x="264" y="172"/>
                  </a:lnTo>
                  <a:lnTo>
                    <a:pt x="262" y="178"/>
                  </a:lnTo>
                  <a:lnTo>
                    <a:pt x="259" y="184"/>
                  </a:lnTo>
                  <a:lnTo>
                    <a:pt x="256" y="188"/>
                  </a:lnTo>
                  <a:lnTo>
                    <a:pt x="253" y="188"/>
                  </a:lnTo>
                  <a:lnTo>
                    <a:pt x="250" y="187"/>
                  </a:lnTo>
                  <a:lnTo>
                    <a:pt x="247" y="186"/>
                  </a:lnTo>
                  <a:lnTo>
                    <a:pt x="244" y="185"/>
                  </a:lnTo>
                  <a:lnTo>
                    <a:pt x="240" y="183"/>
                  </a:lnTo>
                  <a:lnTo>
                    <a:pt x="237" y="183"/>
                  </a:lnTo>
                  <a:lnTo>
                    <a:pt x="235" y="181"/>
                  </a:lnTo>
                  <a:lnTo>
                    <a:pt x="233" y="180"/>
                  </a:lnTo>
                  <a:lnTo>
                    <a:pt x="228" y="183"/>
                  </a:lnTo>
                  <a:lnTo>
                    <a:pt x="222" y="187"/>
                  </a:lnTo>
                  <a:lnTo>
                    <a:pt x="215" y="190"/>
                  </a:lnTo>
                  <a:lnTo>
                    <a:pt x="207" y="194"/>
                  </a:lnTo>
                  <a:lnTo>
                    <a:pt x="199" y="197"/>
                  </a:lnTo>
                  <a:lnTo>
                    <a:pt x="191" y="199"/>
                  </a:lnTo>
                  <a:lnTo>
                    <a:pt x="185" y="201"/>
                  </a:lnTo>
                  <a:lnTo>
                    <a:pt x="180" y="201"/>
                  </a:lnTo>
                  <a:lnTo>
                    <a:pt x="179" y="195"/>
                  </a:lnTo>
                  <a:lnTo>
                    <a:pt x="179" y="188"/>
                  </a:lnTo>
                  <a:lnTo>
                    <a:pt x="179" y="182"/>
                  </a:lnTo>
                  <a:lnTo>
                    <a:pt x="179" y="176"/>
                  </a:lnTo>
                  <a:lnTo>
                    <a:pt x="180" y="175"/>
                  </a:lnTo>
                  <a:lnTo>
                    <a:pt x="182" y="174"/>
                  </a:lnTo>
                  <a:lnTo>
                    <a:pt x="185" y="172"/>
                  </a:lnTo>
                  <a:lnTo>
                    <a:pt x="189" y="168"/>
                  </a:lnTo>
                  <a:lnTo>
                    <a:pt x="194" y="165"/>
                  </a:lnTo>
                  <a:lnTo>
                    <a:pt x="199" y="160"/>
                  </a:lnTo>
                  <a:lnTo>
                    <a:pt x="205" y="155"/>
                  </a:lnTo>
                  <a:lnTo>
                    <a:pt x="212" y="150"/>
                  </a:lnTo>
                  <a:lnTo>
                    <a:pt x="219" y="145"/>
                  </a:lnTo>
                  <a:lnTo>
                    <a:pt x="226" y="139"/>
                  </a:lnTo>
                  <a:lnTo>
                    <a:pt x="233" y="133"/>
                  </a:lnTo>
                  <a:lnTo>
                    <a:pt x="241" y="128"/>
                  </a:lnTo>
                  <a:lnTo>
                    <a:pt x="248" y="122"/>
                  </a:lnTo>
                  <a:lnTo>
                    <a:pt x="254" y="118"/>
                  </a:lnTo>
                  <a:lnTo>
                    <a:pt x="260" y="113"/>
                  </a:lnTo>
                  <a:lnTo>
                    <a:pt x="266" y="108"/>
                  </a:lnTo>
                  <a:lnTo>
                    <a:pt x="260" y="110"/>
                  </a:lnTo>
                  <a:lnTo>
                    <a:pt x="252" y="112"/>
                  </a:lnTo>
                  <a:lnTo>
                    <a:pt x="244" y="115"/>
                  </a:lnTo>
                  <a:lnTo>
                    <a:pt x="236" y="119"/>
                  </a:lnTo>
                  <a:lnTo>
                    <a:pt x="230" y="122"/>
                  </a:lnTo>
                  <a:lnTo>
                    <a:pt x="224" y="126"/>
                  </a:lnTo>
                  <a:lnTo>
                    <a:pt x="220" y="128"/>
                  </a:lnTo>
                  <a:lnTo>
                    <a:pt x="219" y="129"/>
                  </a:lnTo>
                  <a:lnTo>
                    <a:pt x="207" y="124"/>
                  </a:lnTo>
                  <a:lnTo>
                    <a:pt x="202" y="137"/>
                  </a:lnTo>
                  <a:lnTo>
                    <a:pt x="176" y="155"/>
                  </a:lnTo>
                  <a:lnTo>
                    <a:pt x="176" y="140"/>
                  </a:lnTo>
                  <a:lnTo>
                    <a:pt x="178" y="137"/>
                  </a:lnTo>
                  <a:lnTo>
                    <a:pt x="182" y="132"/>
                  </a:lnTo>
                  <a:lnTo>
                    <a:pt x="187" y="126"/>
                  </a:lnTo>
                  <a:lnTo>
                    <a:pt x="192" y="120"/>
                  </a:lnTo>
                  <a:lnTo>
                    <a:pt x="198" y="114"/>
                  </a:lnTo>
                  <a:lnTo>
                    <a:pt x="202" y="108"/>
                  </a:lnTo>
                  <a:lnTo>
                    <a:pt x="205" y="104"/>
                  </a:lnTo>
                  <a:lnTo>
                    <a:pt x="207" y="103"/>
                  </a:lnTo>
                  <a:lnTo>
                    <a:pt x="206" y="97"/>
                  </a:lnTo>
                  <a:lnTo>
                    <a:pt x="177" y="117"/>
                  </a:lnTo>
                  <a:lnTo>
                    <a:pt x="174" y="114"/>
                  </a:lnTo>
                  <a:lnTo>
                    <a:pt x="227" y="53"/>
                  </a:lnTo>
                  <a:lnTo>
                    <a:pt x="227" y="45"/>
                  </a:lnTo>
                  <a:lnTo>
                    <a:pt x="195" y="74"/>
                  </a:lnTo>
                  <a:lnTo>
                    <a:pt x="189" y="65"/>
                  </a:lnTo>
                  <a:lnTo>
                    <a:pt x="185" y="69"/>
                  </a:lnTo>
                  <a:lnTo>
                    <a:pt x="190" y="79"/>
                  </a:lnTo>
                  <a:lnTo>
                    <a:pt x="169" y="104"/>
                  </a:lnTo>
                  <a:lnTo>
                    <a:pt x="174" y="17"/>
                  </a:lnTo>
                  <a:lnTo>
                    <a:pt x="169" y="17"/>
                  </a:lnTo>
                  <a:lnTo>
                    <a:pt x="167" y="35"/>
                  </a:lnTo>
                  <a:lnTo>
                    <a:pt x="163" y="67"/>
                  </a:lnTo>
                  <a:lnTo>
                    <a:pt x="160" y="99"/>
                  </a:lnTo>
                  <a:lnTo>
                    <a:pt x="159" y="114"/>
                  </a:lnTo>
                  <a:lnTo>
                    <a:pt x="156" y="112"/>
                  </a:lnTo>
                  <a:lnTo>
                    <a:pt x="152" y="107"/>
                  </a:lnTo>
                  <a:lnTo>
                    <a:pt x="146" y="103"/>
                  </a:lnTo>
                  <a:lnTo>
                    <a:pt x="139" y="97"/>
                  </a:lnTo>
                  <a:lnTo>
                    <a:pt x="133" y="92"/>
                  </a:lnTo>
                  <a:lnTo>
                    <a:pt x="127" y="87"/>
                  </a:lnTo>
                  <a:lnTo>
                    <a:pt x="123" y="85"/>
                  </a:lnTo>
                  <a:lnTo>
                    <a:pt x="122" y="83"/>
                  </a:lnTo>
                  <a:lnTo>
                    <a:pt x="117" y="89"/>
                  </a:lnTo>
                  <a:lnTo>
                    <a:pt x="119" y="90"/>
                  </a:lnTo>
                  <a:lnTo>
                    <a:pt x="122" y="93"/>
                  </a:lnTo>
                  <a:lnTo>
                    <a:pt x="127" y="97"/>
                  </a:lnTo>
                  <a:lnTo>
                    <a:pt x="133" y="103"/>
                  </a:lnTo>
                  <a:lnTo>
                    <a:pt x="140" y="108"/>
                  </a:lnTo>
                  <a:lnTo>
                    <a:pt x="146" y="114"/>
                  </a:lnTo>
                  <a:lnTo>
                    <a:pt x="151" y="119"/>
                  </a:lnTo>
                  <a:lnTo>
                    <a:pt x="155" y="122"/>
                  </a:lnTo>
                  <a:lnTo>
                    <a:pt x="150" y="130"/>
                  </a:lnTo>
                  <a:lnTo>
                    <a:pt x="152" y="140"/>
                  </a:lnTo>
                  <a:lnTo>
                    <a:pt x="155" y="157"/>
                  </a:lnTo>
                  <a:lnTo>
                    <a:pt x="155" y="179"/>
                  </a:lnTo>
                  <a:lnTo>
                    <a:pt x="156" y="205"/>
                  </a:lnTo>
                  <a:lnTo>
                    <a:pt x="153" y="206"/>
                  </a:lnTo>
                  <a:lnTo>
                    <a:pt x="150" y="207"/>
                  </a:lnTo>
                  <a:lnTo>
                    <a:pt x="146" y="208"/>
                  </a:lnTo>
                  <a:lnTo>
                    <a:pt x="141" y="208"/>
                  </a:lnTo>
                  <a:lnTo>
                    <a:pt x="136" y="209"/>
                  </a:lnTo>
                  <a:lnTo>
                    <a:pt x="133" y="209"/>
                  </a:lnTo>
                  <a:lnTo>
                    <a:pt x="129" y="209"/>
                  </a:lnTo>
                  <a:lnTo>
                    <a:pt x="127" y="209"/>
                  </a:lnTo>
                  <a:lnTo>
                    <a:pt x="125" y="208"/>
                  </a:lnTo>
                  <a:lnTo>
                    <a:pt x="123" y="204"/>
                  </a:lnTo>
                  <a:lnTo>
                    <a:pt x="120" y="200"/>
                  </a:lnTo>
                  <a:lnTo>
                    <a:pt x="118" y="196"/>
                  </a:lnTo>
                  <a:lnTo>
                    <a:pt x="113" y="197"/>
                  </a:lnTo>
                  <a:lnTo>
                    <a:pt x="108" y="197"/>
                  </a:lnTo>
                  <a:lnTo>
                    <a:pt x="103" y="196"/>
                  </a:lnTo>
                  <a:lnTo>
                    <a:pt x="99" y="194"/>
                  </a:lnTo>
                  <a:lnTo>
                    <a:pt x="96" y="192"/>
                  </a:lnTo>
                  <a:lnTo>
                    <a:pt x="92" y="188"/>
                  </a:lnTo>
                  <a:lnTo>
                    <a:pt x="89" y="185"/>
                  </a:lnTo>
                  <a:lnTo>
                    <a:pt x="86" y="182"/>
                  </a:lnTo>
                  <a:lnTo>
                    <a:pt x="83" y="175"/>
                  </a:lnTo>
                  <a:lnTo>
                    <a:pt x="83" y="169"/>
                  </a:lnTo>
                  <a:lnTo>
                    <a:pt x="85" y="165"/>
                  </a:lnTo>
                  <a:lnTo>
                    <a:pt x="86" y="163"/>
                  </a:lnTo>
                  <a:lnTo>
                    <a:pt x="87" y="162"/>
                  </a:lnTo>
                  <a:lnTo>
                    <a:pt x="87" y="160"/>
                  </a:lnTo>
                  <a:lnTo>
                    <a:pt x="86" y="158"/>
                  </a:lnTo>
                  <a:lnTo>
                    <a:pt x="86" y="156"/>
                  </a:lnTo>
                  <a:lnTo>
                    <a:pt x="71" y="159"/>
                  </a:lnTo>
                  <a:lnTo>
                    <a:pt x="60" y="158"/>
                  </a:lnTo>
                  <a:lnTo>
                    <a:pt x="51" y="157"/>
                  </a:lnTo>
                  <a:lnTo>
                    <a:pt x="44" y="152"/>
                  </a:lnTo>
                  <a:lnTo>
                    <a:pt x="39" y="146"/>
                  </a:lnTo>
                  <a:lnTo>
                    <a:pt x="36" y="139"/>
                  </a:lnTo>
                  <a:lnTo>
                    <a:pt x="33" y="132"/>
                  </a:lnTo>
                  <a:lnTo>
                    <a:pt x="32" y="125"/>
                  </a:lnTo>
                  <a:lnTo>
                    <a:pt x="26" y="127"/>
                  </a:lnTo>
                  <a:lnTo>
                    <a:pt x="21" y="127"/>
                  </a:lnTo>
                  <a:lnTo>
                    <a:pt x="16" y="127"/>
                  </a:lnTo>
                  <a:lnTo>
                    <a:pt x="12" y="126"/>
                  </a:lnTo>
                  <a:lnTo>
                    <a:pt x="10" y="125"/>
                  </a:lnTo>
                  <a:lnTo>
                    <a:pt x="7" y="123"/>
                  </a:lnTo>
                  <a:lnTo>
                    <a:pt x="3" y="122"/>
                  </a:lnTo>
                  <a:lnTo>
                    <a:pt x="0" y="120"/>
                  </a:lnTo>
                  <a:lnTo>
                    <a:pt x="3" y="118"/>
                  </a:lnTo>
                  <a:lnTo>
                    <a:pt x="7" y="116"/>
                  </a:lnTo>
                  <a:lnTo>
                    <a:pt x="11" y="113"/>
                  </a:lnTo>
                  <a:lnTo>
                    <a:pt x="15" y="110"/>
                  </a:lnTo>
                  <a:lnTo>
                    <a:pt x="19" y="107"/>
                  </a:lnTo>
                  <a:lnTo>
                    <a:pt x="23" y="104"/>
                  </a:lnTo>
                  <a:lnTo>
                    <a:pt x="26" y="102"/>
                  </a:lnTo>
                  <a:lnTo>
                    <a:pt x="28" y="100"/>
                  </a:lnTo>
                  <a:lnTo>
                    <a:pt x="29" y="101"/>
                  </a:lnTo>
                  <a:lnTo>
                    <a:pt x="30" y="103"/>
                  </a:lnTo>
                  <a:lnTo>
                    <a:pt x="31" y="104"/>
                  </a:lnTo>
                  <a:lnTo>
                    <a:pt x="32" y="104"/>
                  </a:lnTo>
                  <a:lnTo>
                    <a:pt x="33" y="99"/>
                  </a:lnTo>
                  <a:lnTo>
                    <a:pt x="35" y="93"/>
                  </a:lnTo>
                  <a:lnTo>
                    <a:pt x="36" y="88"/>
                  </a:lnTo>
                  <a:lnTo>
                    <a:pt x="38" y="86"/>
                  </a:lnTo>
                  <a:lnTo>
                    <a:pt x="40" y="86"/>
                  </a:lnTo>
                  <a:lnTo>
                    <a:pt x="44" y="85"/>
                  </a:lnTo>
                  <a:lnTo>
                    <a:pt x="50" y="85"/>
                  </a:lnTo>
                  <a:lnTo>
                    <a:pt x="57" y="85"/>
                  </a:lnTo>
                  <a:lnTo>
                    <a:pt x="63" y="85"/>
                  </a:lnTo>
                  <a:lnTo>
                    <a:pt x="68" y="87"/>
                  </a:lnTo>
                  <a:lnTo>
                    <a:pt x="72" y="88"/>
                  </a:lnTo>
                  <a:lnTo>
                    <a:pt x="74" y="92"/>
                  </a:lnTo>
                  <a:lnTo>
                    <a:pt x="75" y="96"/>
                  </a:lnTo>
                  <a:lnTo>
                    <a:pt x="76" y="99"/>
                  </a:lnTo>
                  <a:lnTo>
                    <a:pt x="77" y="103"/>
                  </a:lnTo>
                  <a:lnTo>
                    <a:pt x="79" y="107"/>
                  </a:lnTo>
                  <a:lnTo>
                    <a:pt x="80" y="110"/>
                  </a:lnTo>
                  <a:lnTo>
                    <a:pt x="82" y="112"/>
                  </a:lnTo>
                  <a:lnTo>
                    <a:pt x="84" y="113"/>
                  </a:lnTo>
                  <a:lnTo>
                    <a:pt x="87" y="113"/>
                  </a:lnTo>
                  <a:lnTo>
                    <a:pt x="91" y="112"/>
                  </a:lnTo>
                  <a:lnTo>
                    <a:pt x="95" y="111"/>
                  </a:lnTo>
                  <a:lnTo>
                    <a:pt x="98" y="108"/>
                  </a:lnTo>
                  <a:lnTo>
                    <a:pt x="101" y="105"/>
                  </a:lnTo>
                  <a:lnTo>
                    <a:pt x="103" y="101"/>
                  </a:lnTo>
                  <a:lnTo>
                    <a:pt x="103" y="96"/>
                  </a:lnTo>
                  <a:lnTo>
                    <a:pt x="101" y="87"/>
                  </a:lnTo>
                  <a:lnTo>
                    <a:pt x="96" y="78"/>
                  </a:lnTo>
                  <a:lnTo>
                    <a:pt x="98" y="76"/>
                  </a:lnTo>
                  <a:lnTo>
                    <a:pt x="100" y="74"/>
                  </a:lnTo>
                  <a:lnTo>
                    <a:pt x="102" y="72"/>
                  </a:lnTo>
                  <a:lnTo>
                    <a:pt x="104" y="70"/>
                  </a:lnTo>
                  <a:lnTo>
                    <a:pt x="106" y="69"/>
                  </a:lnTo>
                  <a:lnTo>
                    <a:pt x="108" y="67"/>
                  </a:lnTo>
                  <a:lnTo>
                    <a:pt x="109" y="65"/>
                  </a:lnTo>
                  <a:lnTo>
                    <a:pt x="110" y="63"/>
                  </a:lnTo>
                  <a:lnTo>
                    <a:pt x="112" y="60"/>
                  </a:lnTo>
                  <a:lnTo>
                    <a:pt x="114" y="56"/>
                  </a:lnTo>
                  <a:lnTo>
                    <a:pt x="117" y="53"/>
                  </a:lnTo>
                  <a:lnTo>
                    <a:pt x="122" y="51"/>
                  </a:lnTo>
                  <a:lnTo>
                    <a:pt x="122" y="56"/>
                  </a:lnTo>
                  <a:lnTo>
                    <a:pt x="123" y="61"/>
                  </a:lnTo>
                  <a:lnTo>
                    <a:pt x="125" y="65"/>
                  </a:lnTo>
                  <a:lnTo>
                    <a:pt x="128" y="70"/>
                  </a:lnTo>
                  <a:lnTo>
                    <a:pt x="132" y="74"/>
                  </a:lnTo>
                  <a:lnTo>
                    <a:pt x="136" y="76"/>
                  </a:lnTo>
                  <a:lnTo>
                    <a:pt x="141" y="76"/>
                  </a:lnTo>
                  <a:lnTo>
                    <a:pt x="147" y="74"/>
                  </a:lnTo>
                  <a:lnTo>
                    <a:pt x="151" y="70"/>
                  </a:lnTo>
                  <a:lnTo>
                    <a:pt x="155" y="65"/>
                  </a:lnTo>
                  <a:lnTo>
                    <a:pt x="157" y="60"/>
                  </a:lnTo>
                  <a:lnTo>
                    <a:pt x="158" y="53"/>
                  </a:lnTo>
                  <a:lnTo>
                    <a:pt x="158" y="47"/>
                  </a:lnTo>
                  <a:lnTo>
                    <a:pt x="157" y="42"/>
                  </a:lnTo>
                  <a:lnTo>
                    <a:pt x="156" y="37"/>
                  </a:lnTo>
                  <a:lnTo>
                    <a:pt x="155" y="33"/>
                  </a:lnTo>
                  <a:lnTo>
                    <a:pt x="155" y="26"/>
                  </a:lnTo>
                  <a:lnTo>
                    <a:pt x="155" y="17"/>
                  </a:lnTo>
                  <a:lnTo>
                    <a:pt x="155" y="9"/>
                  </a:lnTo>
                  <a:lnTo>
                    <a:pt x="157" y="6"/>
                  </a:lnTo>
                  <a:lnTo>
                    <a:pt x="159" y="5"/>
                  </a:lnTo>
                  <a:lnTo>
                    <a:pt x="163" y="4"/>
                  </a:lnTo>
                  <a:lnTo>
                    <a:pt x="167" y="3"/>
                  </a:lnTo>
                  <a:lnTo>
                    <a:pt x="172" y="2"/>
                  </a:lnTo>
                  <a:lnTo>
                    <a:pt x="177" y="0"/>
                  </a:lnTo>
                  <a:lnTo>
                    <a:pt x="181" y="0"/>
                  </a:lnTo>
                  <a:lnTo>
                    <a:pt x="184" y="0"/>
                  </a:lnTo>
                  <a:lnTo>
                    <a:pt x="186" y="0"/>
                  </a:lnTo>
                  <a:lnTo>
                    <a:pt x="187" y="7"/>
                  </a:lnTo>
                  <a:lnTo>
                    <a:pt x="189" y="18"/>
                  </a:lnTo>
                  <a:lnTo>
                    <a:pt x="189" y="31"/>
                  </a:lnTo>
                  <a:lnTo>
                    <a:pt x="186" y="42"/>
                  </a:lnTo>
                  <a:lnTo>
                    <a:pt x="187" y="43"/>
                  </a:lnTo>
                  <a:lnTo>
                    <a:pt x="189" y="44"/>
                  </a:lnTo>
                  <a:lnTo>
                    <a:pt x="191" y="45"/>
                  </a:lnTo>
                  <a:lnTo>
                    <a:pt x="193" y="47"/>
                  </a:lnTo>
                  <a:lnTo>
                    <a:pt x="195" y="49"/>
                  </a:lnTo>
                  <a:lnTo>
                    <a:pt x="197" y="50"/>
                  </a:lnTo>
                  <a:lnTo>
                    <a:pt x="198" y="50"/>
                  </a:lnTo>
                  <a:lnTo>
                    <a:pt x="199" y="51"/>
                  </a:lnTo>
                  <a:lnTo>
                    <a:pt x="201" y="48"/>
                  </a:lnTo>
                  <a:lnTo>
                    <a:pt x="203" y="45"/>
                  </a:lnTo>
                  <a:lnTo>
                    <a:pt x="206" y="42"/>
                  </a:lnTo>
                  <a:lnTo>
                    <a:pt x="209" y="38"/>
                  </a:lnTo>
                  <a:lnTo>
                    <a:pt x="211" y="35"/>
                  </a:lnTo>
                  <a:lnTo>
                    <a:pt x="213" y="32"/>
                  </a:lnTo>
                  <a:lnTo>
                    <a:pt x="215" y="29"/>
                  </a:lnTo>
                  <a:lnTo>
                    <a:pt x="216" y="29"/>
                  </a:lnTo>
                  <a:lnTo>
                    <a:pt x="217" y="29"/>
                  </a:lnTo>
                  <a:lnTo>
                    <a:pt x="219" y="29"/>
                  </a:lnTo>
                  <a:lnTo>
                    <a:pt x="222" y="29"/>
                  </a:lnTo>
                  <a:lnTo>
                    <a:pt x="225" y="30"/>
                  </a:lnTo>
                  <a:lnTo>
                    <a:pt x="228" y="31"/>
                  </a:lnTo>
                  <a:lnTo>
                    <a:pt x="231" y="31"/>
                  </a:lnTo>
                  <a:lnTo>
                    <a:pt x="233" y="31"/>
                  </a:lnTo>
                  <a:lnTo>
                    <a:pt x="234" y="32"/>
                  </a:lnTo>
                  <a:lnTo>
                    <a:pt x="234" y="34"/>
                  </a:lnTo>
                  <a:lnTo>
                    <a:pt x="233" y="37"/>
                  </a:lnTo>
                  <a:lnTo>
                    <a:pt x="233" y="40"/>
                  </a:lnTo>
                  <a:lnTo>
                    <a:pt x="234" y="41"/>
                  </a:lnTo>
                  <a:lnTo>
                    <a:pt x="236" y="41"/>
                  </a:lnTo>
                  <a:lnTo>
                    <a:pt x="240" y="40"/>
                  </a:lnTo>
                  <a:lnTo>
                    <a:pt x="244" y="40"/>
                  </a:lnTo>
                  <a:lnTo>
                    <a:pt x="245" y="40"/>
                  </a:lnTo>
                  <a:lnTo>
                    <a:pt x="244" y="43"/>
                  </a:lnTo>
                  <a:lnTo>
                    <a:pt x="242" y="48"/>
                  </a:lnTo>
                  <a:lnTo>
                    <a:pt x="239" y="55"/>
                  </a:lnTo>
                  <a:lnTo>
                    <a:pt x="235" y="63"/>
                  </a:lnTo>
                  <a:lnTo>
                    <a:pt x="231" y="71"/>
                  </a:lnTo>
                  <a:lnTo>
                    <a:pt x="228" y="78"/>
                  </a:lnTo>
                  <a:lnTo>
                    <a:pt x="226" y="83"/>
                  </a:lnTo>
                  <a:lnTo>
                    <a:pt x="226" y="86"/>
                  </a:lnTo>
                  <a:lnTo>
                    <a:pt x="227" y="87"/>
                  </a:lnTo>
                  <a:lnTo>
                    <a:pt x="228" y="88"/>
                  </a:lnTo>
                  <a:lnTo>
                    <a:pt x="230" y="91"/>
                  </a:lnTo>
                  <a:lnTo>
                    <a:pt x="232" y="94"/>
                  </a:lnTo>
                  <a:lnTo>
                    <a:pt x="234" y="97"/>
                  </a:lnTo>
                  <a:lnTo>
                    <a:pt x="236" y="99"/>
                  </a:lnTo>
                  <a:lnTo>
                    <a:pt x="238" y="101"/>
                  </a:lnTo>
                  <a:lnTo>
                    <a:pt x="238" y="102"/>
                  </a:lnTo>
                  <a:lnTo>
                    <a:pt x="240" y="102"/>
                  </a:lnTo>
                  <a:lnTo>
                    <a:pt x="242" y="102"/>
                  </a:lnTo>
                  <a:lnTo>
                    <a:pt x="244" y="102"/>
                  </a:lnTo>
                  <a:lnTo>
                    <a:pt x="244" y="101"/>
                  </a:lnTo>
                  <a:lnTo>
                    <a:pt x="245" y="100"/>
                  </a:lnTo>
                  <a:lnTo>
                    <a:pt x="247" y="97"/>
                  </a:lnTo>
                  <a:lnTo>
                    <a:pt x="249" y="94"/>
                  </a:lnTo>
                  <a:lnTo>
                    <a:pt x="252" y="90"/>
                  </a:lnTo>
                  <a:lnTo>
                    <a:pt x="253" y="87"/>
                  </a:lnTo>
                  <a:lnTo>
                    <a:pt x="256" y="84"/>
                  </a:lnTo>
                  <a:lnTo>
                    <a:pt x="258" y="82"/>
                  </a:lnTo>
                  <a:lnTo>
                    <a:pt x="258" y="81"/>
                  </a:lnTo>
                  <a:lnTo>
                    <a:pt x="260" y="83"/>
                  </a:lnTo>
                  <a:lnTo>
                    <a:pt x="264" y="86"/>
                  </a:lnTo>
                  <a:lnTo>
                    <a:pt x="267" y="89"/>
                  </a:lnTo>
                  <a:lnTo>
                    <a:pt x="269" y="90"/>
                  </a:lnTo>
                  <a:lnTo>
                    <a:pt x="271" y="89"/>
                  </a:lnTo>
                  <a:lnTo>
                    <a:pt x="274" y="87"/>
                  </a:lnTo>
                  <a:lnTo>
                    <a:pt x="277" y="86"/>
                  </a:lnTo>
                  <a:lnTo>
                    <a:pt x="278" y="86"/>
                  </a:lnTo>
                  <a:lnTo>
                    <a:pt x="278" y="95"/>
                  </a:lnTo>
                  <a:lnTo>
                    <a:pt x="278" y="107"/>
                  </a:lnTo>
                  <a:lnTo>
                    <a:pt x="278" y="119"/>
                  </a:lnTo>
                  <a:lnTo>
                    <a:pt x="277" y="128"/>
                  </a:lnTo>
                </a:path>
              </a:pathLst>
            </a:custGeom>
            <a:solidFill>
              <a:srgbClr val="008000"/>
            </a:solidFill>
            <a:ln w="9525" cap="rnd">
              <a:noFill/>
              <a:round/>
              <a:headEnd type="none" w="sm" len="sm"/>
              <a:tailEnd type="none" w="sm" len="sm"/>
            </a:ln>
          </p:spPr>
          <p:txBody>
            <a:bodyPr/>
            <a:lstStyle/>
            <a:p>
              <a:pPr algn="r" rtl="1"/>
              <a:endParaRPr lang="en-US"/>
            </a:p>
          </p:txBody>
        </p:sp>
        <p:sp>
          <p:nvSpPr>
            <p:cNvPr id="23600" name="Freeform 36"/>
            <p:cNvSpPr>
              <a:spLocks/>
            </p:cNvSpPr>
            <p:nvPr/>
          </p:nvSpPr>
          <p:spPr bwMode="auto">
            <a:xfrm>
              <a:off x="5022" y="2191"/>
              <a:ext cx="206" cy="755"/>
            </a:xfrm>
            <a:custGeom>
              <a:avLst/>
              <a:gdLst>
                <a:gd name="T0" fmla="*/ 196 w 206"/>
                <a:gd name="T1" fmla="*/ 617 h 755"/>
                <a:gd name="T2" fmla="*/ 183 w 206"/>
                <a:gd name="T3" fmla="*/ 645 h 755"/>
                <a:gd name="T4" fmla="*/ 172 w 206"/>
                <a:gd name="T5" fmla="*/ 665 h 755"/>
                <a:gd name="T6" fmla="*/ 161 w 206"/>
                <a:gd name="T7" fmla="*/ 681 h 755"/>
                <a:gd name="T8" fmla="*/ 151 w 206"/>
                <a:gd name="T9" fmla="*/ 693 h 755"/>
                <a:gd name="T10" fmla="*/ 130 w 206"/>
                <a:gd name="T11" fmla="*/ 717 h 755"/>
                <a:gd name="T12" fmla="*/ 103 w 206"/>
                <a:gd name="T13" fmla="*/ 737 h 755"/>
                <a:gd name="T14" fmla="*/ 84 w 206"/>
                <a:gd name="T15" fmla="*/ 746 h 755"/>
                <a:gd name="T16" fmla="*/ 68 w 206"/>
                <a:gd name="T17" fmla="*/ 751 h 755"/>
                <a:gd name="T18" fmla="*/ 57 w 206"/>
                <a:gd name="T19" fmla="*/ 754 h 755"/>
                <a:gd name="T20" fmla="*/ 47 w 206"/>
                <a:gd name="T21" fmla="*/ 754 h 755"/>
                <a:gd name="T22" fmla="*/ 37 w 206"/>
                <a:gd name="T23" fmla="*/ 754 h 755"/>
                <a:gd name="T24" fmla="*/ 27 w 206"/>
                <a:gd name="T25" fmla="*/ 753 h 755"/>
                <a:gd name="T26" fmla="*/ 18 w 206"/>
                <a:gd name="T27" fmla="*/ 751 h 755"/>
                <a:gd name="T28" fmla="*/ 10 w 206"/>
                <a:gd name="T29" fmla="*/ 748 h 755"/>
                <a:gd name="T30" fmla="*/ 2 w 206"/>
                <a:gd name="T31" fmla="*/ 745 h 755"/>
                <a:gd name="T32" fmla="*/ 10 w 206"/>
                <a:gd name="T33" fmla="*/ 711 h 755"/>
                <a:gd name="T34" fmla="*/ 30 w 206"/>
                <a:gd name="T35" fmla="*/ 687 h 755"/>
                <a:gd name="T36" fmla="*/ 41 w 206"/>
                <a:gd name="T37" fmla="*/ 660 h 755"/>
                <a:gd name="T38" fmla="*/ 55 w 206"/>
                <a:gd name="T39" fmla="*/ 613 h 755"/>
                <a:gd name="T40" fmla="*/ 64 w 206"/>
                <a:gd name="T41" fmla="*/ 578 h 755"/>
                <a:gd name="T42" fmla="*/ 70 w 206"/>
                <a:gd name="T43" fmla="*/ 555 h 755"/>
                <a:gd name="T44" fmla="*/ 78 w 206"/>
                <a:gd name="T45" fmla="*/ 517 h 755"/>
                <a:gd name="T46" fmla="*/ 86 w 206"/>
                <a:gd name="T47" fmla="*/ 456 h 755"/>
                <a:gd name="T48" fmla="*/ 89 w 206"/>
                <a:gd name="T49" fmla="*/ 385 h 755"/>
                <a:gd name="T50" fmla="*/ 91 w 206"/>
                <a:gd name="T51" fmla="*/ 326 h 755"/>
                <a:gd name="T52" fmla="*/ 92 w 206"/>
                <a:gd name="T53" fmla="*/ 304 h 755"/>
                <a:gd name="T54" fmla="*/ 93 w 206"/>
                <a:gd name="T55" fmla="*/ 268 h 755"/>
                <a:gd name="T56" fmla="*/ 93 w 206"/>
                <a:gd name="T57" fmla="*/ 217 h 755"/>
                <a:gd name="T58" fmla="*/ 92 w 206"/>
                <a:gd name="T59" fmla="*/ 140 h 755"/>
                <a:gd name="T60" fmla="*/ 89 w 206"/>
                <a:gd name="T61" fmla="*/ 102 h 755"/>
                <a:gd name="T62" fmla="*/ 65 w 206"/>
                <a:gd name="T63" fmla="*/ 80 h 755"/>
                <a:gd name="T64" fmla="*/ 59 w 206"/>
                <a:gd name="T65" fmla="*/ 66 h 755"/>
                <a:gd name="T66" fmla="*/ 77 w 206"/>
                <a:gd name="T67" fmla="*/ 80 h 755"/>
                <a:gd name="T68" fmla="*/ 96 w 206"/>
                <a:gd name="T69" fmla="*/ 97 h 755"/>
                <a:gd name="T70" fmla="*/ 107 w 206"/>
                <a:gd name="T71" fmla="*/ 0 h 755"/>
                <a:gd name="T72" fmla="*/ 123 w 206"/>
                <a:gd name="T73" fmla="*/ 52 h 755"/>
                <a:gd name="T74" fmla="*/ 165 w 206"/>
                <a:gd name="T75" fmla="*/ 36 h 755"/>
                <a:gd name="T76" fmla="*/ 145 w 206"/>
                <a:gd name="T77" fmla="*/ 86 h 755"/>
                <a:gd name="T78" fmla="*/ 130 w 206"/>
                <a:gd name="T79" fmla="*/ 103 h 755"/>
                <a:gd name="T80" fmla="*/ 114 w 206"/>
                <a:gd name="T81" fmla="*/ 123 h 755"/>
                <a:gd name="T82" fmla="*/ 157 w 206"/>
                <a:gd name="T83" fmla="*/ 112 h 755"/>
                <a:gd name="T84" fmla="*/ 174 w 206"/>
                <a:gd name="T85" fmla="*/ 102 h 755"/>
                <a:gd name="T86" fmla="*/ 204 w 206"/>
                <a:gd name="T87" fmla="*/ 91 h 755"/>
                <a:gd name="T88" fmla="*/ 179 w 206"/>
                <a:gd name="T89" fmla="*/ 111 h 755"/>
                <a:gd name="T90" fmla="*/ 150 w 206"/>
                <a:gd name="T91" fmla="*/ 133 h 755"/>
                <a:gd name="T92" fmla="*/ 127 w 206"/>
                <a:gd name="T93" fmla="*/ 151 h 755"/>
                <a:gd name="T94" fmla="*/ 117 w 206"/>
                <a:gd name="T95" fmla="*/ 159 h 755"/>
                <a:gd name="T96" fmla="*/ 117 w 206"/>
                <a:gd name="T97" fmla="*/ 184 h 755"/>
                <a:gd name="T98" fmla="*/ 118 w 206"/>
                <a:gd name="T99" fmla="*/ 199 h 755"/>
                <a:gd name="T100" fmla="*/ 120 w 206"/>
                <a:gd name="T101" fmla="*/ 230 h 755"/>
                <a:gd name="T102" fmla="*/ 127 w 206"/>
                <a:gd name="T103" fmla="*/ 295 h 755"/>
                <a:gd name="T104" fmla="*/ 139 w 206"/>
                <a:gd name="T105" fmla="*/ 358 h 755"/>
                <a:gd name="T106" fmla="*/ 142 w 206"/>
                <a:gd name="T107" fmla="*/ 375 h 755"/>
                <a:gd name="T108" fmla="*/ 151 w 206"/>
                <a:gd name="T109" fmla="*/ 411 h 755"/>
                <a:gd name="T110" fmla="*/ 159 w 206"/>
                <a:gd name="T111" fmla="*/ 446 h 755"/>
                <a:gd name="T112" fmla="*/ 164 w 206"/>
                <a:gd name="T113" fmla="*/ 467 h 755"/>
                <a:gd name="T114" fmla="*/ 182 w 206"/>
                <a:gd name="T115" fmla="*/ 528 h 755"/>
                <a:gd name="T116" fmla="*/ 197 w 206"/>
                <a:gd name="T117" fmla="*/ 578 h 75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6"/>
                <a:gd name="T178" fmla="*/ 0 h 755"/>
                <a:gd name="T179" fmla="*/ 206 w 206"/>
                <a:gd name="T180" fmla="*/ 755 h 75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6" h="755">
                  <a:moveTo>
                    <a:pt x="205" y="595"/>
                  </a:moveTo>
                  <a:lnTo>
                    <a:pt x="202" y="603"/>
                  </a:lnTo>
                  <a:lnTo>
                    <a:pt x="199" y="610"/>
                  </a:lnTo>
                  <a:lnTo>
                    <a:pt x="196" y="617"/>
                  </a:lnTo>
                  <a:lnTo>
                    <a:pt x="193" y="624"/>
                  </a:lnTo>
                  <a:lnTo>
                    <a:pt x="190" y="632"/>
                  </a:lnTo>
                  <a:lnTo>
                    <a:pt x="186" y="638"/>
                  </a:lnTo>
                  <a:lnTo>
                    <a:pt x="183" y="645"/>
                  </a:lnTo>
                  <a:lnTo>
                    <a:pt x="180" y="652"/>
                  </a:lnTo>
                  <a:lnTo>
                    <a:pt x="177" y="656"/>
                  </a:lnTo>
                  <a:lnTo>
                    <a:pt x="174" y="660"/>
                  </a:lnTo>
                  <a:lnTo>
                    <a:pt x="172" y="665"/>
                  </a:lnTo>
                  <a:lnTo>
                    <a:pt x="169" y="669"/>
                  </a:lnTo>
                  <a:lnTo>
                    <a:pt x="167" y="673"/>
                  </a:lnTo>
                  <a:lnTo>
                    <a:pt x="164" y="677"/>
                  </a:lnTo>
                  <a:lnTo>
                    <a:pt x="161" y="681"/>
                  </a:lnTo>
                  <a:lnTo>
                    <a:pt x="158" y="685"/>
                  </a:lnTo>
                  <a:lnTo>
                    <a:pt x="156" y="688"/>
                  </a:lnTo>
                  <a:lnTo>
                    <a:pt x="154" y="690"/>
                  </a:lnTo>
                  <a:lnTo>
                    <a:pt x="151" y="693"/>
                  </a:lnTo>
                  <a:lnTo>
                    <a:pt x="149" y="696"/>
                  </a:lnTo>
                  <a:lnTo>
                    <a:pt x="143" y="703"/>
                  </a:lnTo>
                  <a:lnTo>
                    <a:pt x="137" y="710"/>
                  </a:lnTo>
                  <a:lnTo>
                    <a:pt x="130" y="717"/>
                  </a:lnTo>
                  <a:lnTo>
                    <a:pt x="123" y="722"/>
                  </a:lnTo>
                  <a:lnTo>
                    <a:pt x="117" y="728"/>
                  </a:lnTo>
                  <a:lnTo>
                    <a:pt x="110" y="733"/>
                  </a:lnTo>
                  <a:lnTo>
                    <a:pt x="103" y="737"/>
                  </a:lnTo>
                  <a:lnTo>
                    <a:pt x="96" y="741"/>
                  </a:lnTo>
                  <a:lnTo>
                    <a:pt x="92" y="743"/>
                  </a:lnTo>
                  <a:lnTo>
                    <a:pt x="88" y="745"/>
                  </a:lnTo>
                  <a:lnTo>
                    <a:pt x="84" y="746"/>
                  </a:lnTo>
                  <a:lnTo>
                    <a:pt x="80" y="748"/>
                  </a:lnTo>
                  <a:lnTo>
                    <a:pt x="76" y="749"/>
                  </a:lnTo>
                  <a:lnTo>
                    <a:pt x="72" y="750"/>
                  </a:lnTo>
                  <a:lnTo>
                    <a:pt x="68" y="751"/>
                  </a:lnTo>
                  <a:lnTo>
                    <a:pt x="64" y="753"/>
                  </a:lnTo>
                  <a:lnTo>
                    <a:pt x="61" y="753"/>
                  </a:lnTo>
                  <a:lnTo>
                    <a:pt x="59" y="753"/>
                  </a:lnTo>
                  <a:lnTo>
                    <a:pt x="57" y="754"/>
                  </a:lnTo>
                  <a:lnTo>
                    <a:pt x="54" y="754"/>
                  </a:lnTo>
                  <a:lnTo>
                    <a:pt x="52" y="754"/>
                  </a:lnTo>
                  <a:lnTo>
                    <a:pt x="49" y="754"/>
                  </a:lnTo>
                  <a:lnTo>
                    <a:pt x="47" y="754"/>
                  </a:lnTo>
                  <a:lnTo>
                    <a:pt x="45" y="754"/>
                  </a:lnTo>
                  <a:lnTo>
                    <a:pt x="42" y="754"/>
                  </a:lnTo>
                  <a:lnTo>
                    <a:pt x="40" y="754"/>
                  </a:lnTo>
                  <a:lnTo>
                    <a:pt x="37" y="754"/>
                  </a:lnTo>
                  <a:lnTo>
                    <a:pt x="34" y="754"/>
                  </a:lnTo>
                  <a:lnTo>
                    <a:pt x="32" y="754"/>
                  </a:lnTo>
                  <a:lnTo>
                    <a:pt x="30" y="753"/>
                  </a:lnTo>
                  <a:lnTo>
                    <a:pt x="27" y="753"/>
                  </a:lnTo>
                  <a:lnTo>
                    <a:pt x="25" y="753"/>
                  </a:lnTo>
                  <a:lnTo>
                    <a:pt x="23" y="752"/>
                  </a:lnTo>
                  <a:lnTo>
                    <a:pt x="20" y="751"/>
                  </a:lnTo>
                  <a:lnTo>
                    <a:pt x="18" y="751"/>
                  </a:lnTo>
                  <a:lnTo>
                    <a:pt x="15" y="750"/>
                  </a:lnTo>
                  <a:lnTo>
                    <a:pt x="14" y="750"/>
                  </a:lnTo>
                  <a:lnTo>
                    <a:pt x="11" y="749"/>
                  </a:lnTo>
                  <a:lnTo>
                    <a:pt x="10" y="748"/>
                  </a:lnTo>
                  <a:lnTo>
                    <a:pt x="8" y="747"/>
                  </a:lnTo>
                  <a:lnTo>
                    <a:pt x="6" y="746"/>
                  </a:lnTo>
                  <a:lnTo>
                    <a:pt x="4" y="746"/>
                  </a:lnTo>
                  <a:lnTo>
                    <a:pt x="2" y="745"/>
                  </a:lnTo>
                  <a:lnTo>
                    <a:pt x="0" y="744"/>
                  </a:lnTo>
                  <a:lnTo>
                    <a:pt x="2" y="721"/>
                  </a:lnTo>
                  <a:lnTo>
                    <a:pt x="6" y="717"/>
                  </a:lnTo>
                  <a:lnTo>
                    <a:pt x="10" y="711"/>
                  </a:lnTo>
                  <a:lnTo>
                    <a:pt x="15" y="706"/>
                  </a:lnTo>
                  <a:lnTo>
                    <a:pt x="20" y="700"/>
                  </a:lnTo>
                  <a:lnTo>
                    <a:pt x="25" y="693"/>
                  </a:lnTo>
                  <a:lnTo>
                    <a:pt x="30" y="687"/>
                  </a:lnTo>
                  <a:lnTo>
                    <a:pt x="34" y="680"/>
                  </a:lnTo>
                  <a:lnTo>
                    <a:pt x="37" y="674"/>
                  </a:lnTo>
                  <a:lnTo>
                    <a:pt x="39" y="667"/>
                  </a:lnTo>
                  <a:lnTo>
                    <a:pt x="41" y="660"/>
                  </a:lnTo>
                  <a:lnTo>
                    <a:pt x="44" y="650"/>
                  </a:lnTo>
                  <a:lnTo>
                    <a:pt x="48" y="639"/>
                  </a:lnTo>
                  <a:lnTo>
                    <a:pt x="51" y="626"/>
                  </a:lnTo>
                  <a:lnTo>
                    <a:pt x="55" y="613"/>
                  </a:lnTo>
                  <a:lnTo>
                    <a:pt x="59" y="599"/>
                  </a:lnTo>
                  <a:lnTo>
                    <a:pt x="62" y="587"/>
                  </a:lnTo>
                  <a:lnTo>
                    <a:pt x="63" y="582"/>
                  </a:lnTo>
                  <a:lnTo>
                    <a:pt x="64" y="578"/>
                  </a:lnTo>
                  <a:lnTo>
                    <a:pt x="65" y="574"/>
                  </a:lnTo>
                  <a:lnTo>
                    <a:pt x="66" y="571"/>
                  </a:lnTo>
                  <a:lnTo>
                    <a:pt x="68" y="563"/>
                  </a:lnTo>
                  <a:lnTo>
                    <a:pt x="70" y="555"/>
                  </a:lnTo>
                  <a:lnTo>
                    <a:pt x="71" y="548"/>
                  </a:lnTo>
                  <a:lnTo>
                    <a:pt x="73" y="542"/>
                  </a:lnTo>
                  <a:lnTo>
                    <a:pt x="75" y="530"/>
                  </a:lnTo>
                  <a:lnTo>
                    <a:pt x="78" y="517"/>
                  </a:lnTo>
                  <a:lnTo>
                    <a:pt x="81" y="503"/>
                  </a:lnTo>
                  <a:lnTo>
                    <a:pt x="82" y="488"/>
                  </a:lnTo>
                  <a:lnTo>
                    <a:pt x="84" y="473"/>
                  </a:lnTo>
                  <a:lnTo>
                    <a:pt x="86" y="456"/>
                  </a:lnTo>
                  <a:lnTo>
                    <a:pt x="87" y="439"/>
                  </a:lnTo>
                  <a:lnTo>
                    <a:pt x="88" y="421"/>
                  </a:lnTo>
                  <a:lnTo>
                    <a:pt x="88" y="405"/>
                  </a:lnTo>
                  <a:lnTo>
                    <a:pt x="89" y="385"/>
                  </a:lnTo>
                  <a:lnTo>
                    <a:pt x="90" y="360"/>
                  </a:lnTo>
                  <a:lnTo>
                    <a:pt x="91" y="332"/>
                  </a:lnTo>
                  <a:lnTo>
                    <a:pt x="91" y="329"/>
                  </a:lnTo>
                  <a:lnTo>
                    <a:pt x="91" y="326"/>
                  </a:lnTo>
                  <a:lnTo>
                    <a:pt x="91" y="323"/>
                  </a:lnTo>
                  <a:lnTo>
                    <a:pt x="92" y="321"/>
                  </a:lnTo>
                  <a:lnTo>
                    <a:pt x="92" y="312"/>
                  </a:lnTo>
                  <a:lnTo>
                    <a:pt x="92" y="304"/>
                  </a:lnTo>
                  <a:lnTo>
                    <a:pt x="92" y="296"/>
                  </a:lnTo>
                  <a:lnTo>
                    <a:pt x="92" y="287"/>
                  </a:lnTo>
                  <a:lnTo>
                    <a:pt x="93" y="277"/>
                  </a:lnTo>
                  <a:lnTo>
                    <a:pt x="93" y="268"/>
                  </a:lnTo>
                  <a:lnTo>
                    <a:pt x="93" y="258"/>
                  </a:lnTo>
                  <a:lnTo>
                    <a:pt x="93" y="248"/>
                  </a:lnTo>
                  <a:lnTo>
                    <a:pt x="93" y="233"/>
                  </a:lnTo>
                  <a:lnTo>
                    <a:pt x="93" y="217"/>
                  </a:lnTo>
                  <a:lnTo>
                    <a:pt x="93" y="202"/>
                  </a:lnTo>
                  <a:lnTo>
                    <a:pt x="93" y="188"/>
                  </a:lnTo>
                  <a:lnTo>
                    <a:pt x="93" y="162"/>
                  </a:lnTo>
                  <a:lnTo>
                    <a:pt x="92" y="140"/>
                  </a:lnTo>
                  <a:lnTo>
                    <a:pt x="90" y="123"/>
                  </a:lnTo>
                  <a:lnTo>
                    <a:pt x="88" y="113"/>
                  </a:lnTo>
                  <a:lnTo>
                    <a:pt x="92" y="105"/>
                  </a:lnTo>
                  <a:lnTo>
                    <a:pt x="89" y="102"/>
                  </a:lnTo>
                  <a:lnTo>
                    <a:pt x="84" y="97"/>
                  </a:lnTo>
                  <a:lnTo>
                    <a:pt x="78" y="91"/>
                  </a:lnTo>
                  <a:lnTo>
                    <a:pt x="71" y="86"/>
                  </a:lnTo>
                  <a:lnTo>
                    <a:pt x="65" y="80"/>
                  </a:lnTo>
                  <a:lnTo>
                    <a:pt x="60" y="76"/>
                  </a:lnTo>
                  <a:lnTo>
                    <a:pt x="56" y="73"/>
                  </a:lnTo>
                  <a:lnTo>
                    <a:pt x="55" y="72"/>
                  </a:lnTo>
                  <a:lnTo>
                    <a:pt x="59" y="66"/>
                  </a:lnTo>
                  <a:lnTo>
                    <a:pt x="61" y="68"/>
                  </a:lnTo>
                  <a:lnTo>
                    <a:pt x="65" y="70"/>
                  </a:lnTo>
                  <a:lnTo>
                    <a:pt x="70" y="75"/>
                  </a:lnTo>
                  <a:lnTo>
                    <a:pt x="77" y="80"/>
                  </a:lnTo>
                  <a:lnTo>
                    <a:pt x="83" y="86"/>
                  </a:lnTo>
                  <a:lnTo>
                    <a:pt x="89" y="90"/>
                  </a:lnTo>
                  <a:lnTo>
                    <a:pt x="94" y="95"/>
                  </a:lnTo>
                  <a:lnTo>
                    <a:pt x="96" y="97"/>
                  </a:lnTo>
                  <a:lnTo>
                    <a:pt x="98" y="82"/>
                  </a:lnTo>
                  <a:lnTo>
                    <a:pt x="101" y="50"/>
                  </a:lnTo>
                  <a:lnTo>
                    <a:pt x="105" y="17"/>
                  </a:lnTo>
                  <a:lnTo>
                    <a:pt x="107" y="0"/>
                  </a:lnTo>
                  <a:lnTo>
                    <a:pt x="112" y="0"/>
                  </a:lnTo>
                  <a:lnTo>
                    <a:pt x="107" y="87"/>
                  </a:lnTo>
                  <a:lnTo>
                    <a:pt x="128" y="62"/>
                  </a:lnTo>
                  <a:lnTo>
                    <a:pt x="123" y="52"/>
                  </a:lnTo>
                  <a:lnTo>
                    <a:pt x="127" y="48"/>
                  </a:lnTo>
                  <a:lnTo>
                    <a:pt x="133" y="57"/>
                  </a:lnTo>
                  <a:lnTo>
                    <a:pt x="165" y="28"/>
                  </a:lnTo>
                  <a:lnTo>
                    <a:pt x="165" y="36"/>
                  </a:lnTo>
                  <a:lnTo>
                    <a:pt x="112" y="97"/>
                  </a:lnTo>
                  <a:lnTo>
                    <a:pt x="115" y="100"/>
                  </a:lnTo>
                  <a:lnTo>
                    <a:pt x="144" y="80"/>
                  </a:lnTo>
                  <a:lnTo>
                    <a:pt x="145" y="86"/>
                  </a:lnTo>
                  <a:lnTo>
                    <a:pt x="143" y="87"/>
                  </a:lnTo>
                  <a:lnTo>
                    <a:pt x="140" y="91"/>
                  </a:lnTo>
                  <a:lnTo>
                    <a:pt x="136" y="97"/>
                  </a:lnTo>
                  <a:lnTo>
                    <a:pt x="130" y="103"/>
                  </a:lnTo>
                  <a:lnTo>
                    <a:pt x="124" y="109"/>
                  </a:lnTo>
                  <a:lnTo>
                    <a:pt x="120" y="115"/>
                  </a:lnTo>
                  <a:lnTo>
                    <a:pt x="116" y="120"/>
                  </a:lnTo>
                  <a:lnTo>
                    <a:pt x="114" y="123"/>
                  </a:lnTo>
                  <a:lnTo>
                    <a:pt x="113" y="138"/>
                  </a:lnTo>
                  <a:lnTo>
                    <a:pt x="140" y="120"/>
                  </a:lnTo>
                  <a:lnTo>
                    <a:pt x="145" y="107"/>
                  </a:lnTo>
                  <a:lnTo>
                    <a:pt x="157" y="112"/>
                  </a:lnTo>
                  <a:lnTo>
                    <a:pt x="158" y="111"/>
                  </a:lnTo>
                  <a:lnTo>
                    <a:pt x="162" y="109"/>
                  </a:lnTo>
                  <a:lnTo>
                    <a:pt x="168" y="105"/>
                  </a:lnTo>
                  <a:lnTo>
                    <a:pt x="174" y="102"/>
                  </a:lnTo>
                  <a:lnTo>
                    <a:pt x="182" y="98"/>
                  </a:lnTo>
                  <a:lnTo>
                    <a:pt x="190" y="95"/>
                  </a:lnTo>
                  <a:lnTo>
                    <a:pt x="198" y="93"/>
                  </a:lnTo>
                  <a:lnTo>
                    <a:pt x="204" y="91"/>
                  </a:lnTo>
                  <a:lnTo>
                    <a:pt x="199" y="95"/>
                  </a:lnTo>
                  <a:lnTo>
                    <a:pt x="192" y="101"/>
                  </a:lnTo>
                  <a:lnTo>
                    <a:pt x="186" y="105"/>
                  </a:lnTo>
                  <a:lnTo>
                    <a:pt x="179" y="111"/>
                  </a:lnTo>
                  <a:lnTo>
                    <a:pt x="171" y="116"/>
                  </a:lnTo>
                  <a:lnTo>
                    <a:pt x="164" y="122"/>
                  </a:lnTo>
                  <a:lnTo>
                    <a:pt x="157" y="128"/>
                  </a:lnTo>
                  <a:lnTo>
                    <a:pt x="150" y="133"/>
                  </a:lnTo>
                  <a:lnTo>
                    <a:pt x="143" y="138"/>
                  </a:lnTo>
                  <a:lnTo>
                    <a:pt x="137" y="143"/>
                  </a:lnTo>
                  <a:lnTo>
                    <a:pt x="131" y="147"/>
                  </a:lnTo>
                  <a:lnTo>
                    <a:pt x="127" y="151"/>
                  </a:lnTo>
                  <a:lnTo>
                    <a:pt x="123" y="155"/>
                  </a:lnTo>
                  <a:lnTo>
                    <a:pt x="120" y="156"/>
                  </a:lnTo>
                  <a:lnTo>
                    <a:pt x="118" y="158"/>
                  </a:lnTo>
                  <a:lnTo>
                    <a:pt x="117" y="159"/>
                  </a:lnTo>
                  <a:lnTo>
                    <a:pt x="117" y="165"/>
                  </a:lnTo>
                  <a:lnTo>
                    <a:pt x="117" y="171"/>
                  </a:lnTo>
                  <a:lnTo>
                    <a:pt x="117" y="178"/>
                  </a:lnTo>
                  <a:lnTo>
                    <a:pt x="117" y="184"/>
                  </a:lnTo>
                  <a:lnTo>
                    <a:pt x="117" y="188"/>
                  </a:lnTo>
                  <a:lnTo>
                    <a:pt x="118" y="191"/>
                  </a:lnTo>
                  <a:lnTo>
                    <a:pt x="118" y="195"/>
                  </a:lnTo>
                  <a:lnTo>
                    <a:pt x="118" y="199"/>
                  </a:lnTo>
                  <a:lnTo>
                    <a:pt x="118" y="207"/>
                  </a:lnTo>
                  <a:lnTo>
                    <a:pt x="119" y="214"/>
                  </a:lnTo>
                  <a:lnTo>
                    <a:pt x="120" y="223"/>
                  </a:lnTo>
                  <a:lnTo>
                    <a:pt x="120" y="230"/>
                  </a:lnTo>
                  <a:lnTo>
                    <a:pt x="122" y="246"/>
                  </a:lnTo>
                  <a:lnTo>
                    <a:pt x="123" y="263"/>
                  </a:lnTo>
                  <a:lnTo>
                    <a:pt x="126" y="279"/>
                  </a:lnTo>
                  <a:lnTo>
                    <a:pt x="127" y="295"/>
                  </a:lnTo>
                  <a:lnTo>
                    <a:pt x="130" y="311"/>
                  </a:lnTo>
                  <a:lnTo>
                    <a:pt x="133" y="327"/>
                  </a:lnTo>
                  <a:lnTo>
                    <a:pt x="136" y="343"/>
                  </a:lnTo>
                  <a:lnTo>
                    <a:pt x="139" y="358"/>
                  </a:lnTo>
                  <a:lnTo>
                    <a:pt x="140" y="363"/>
                  </a:lnTo>
                  <a:lnTo>
                    <a:pt x="140" y="367"/>
                  </a:lnTo>
                  <a:lnTo>
                    <a:pt x="141" y="371"/>
                  </a:lnTo>
                  <a:lnTo>
                    <a:pt x="142" y="375"/>
                  </a:lnTo>
                  <a:lnTo>
                    <a:pt x="144" y="384"/>
                  </a:lnTo>
                  <a:lnTo>
                    <a:pt x="146" y="393"/>
                  </a:lnTo>
                  <a:lnTo>
                    <a:pt x="148" y="402"/>
                  </a:lnTo>
                  <a:lnTo>
                    <a:pt x="151" y="411"/>
                  </a:lnTo>
                  <a:lnTo>
                    <a:pt x="153" y="420"/>
                  </a:lnTo>
                  <a:lnTo>
                    <a:pt x="155" y="429"/>
                  </a:lnTo>
                  <a:lnTo>
                    <a:pt x="157" y="437"/>
                  </a:lnTo>
                  <a:lnTo>
                    <a:pt x="159" y="446"/>
                  </a:lnTo>
                  <a:lnTo>
                    <a:pt x="160" y="451"/>
                  </a:lnTo>
                  <a:lnTo>
                    <a:pt x="162" y="456"/>
                  </a:lnTo>
                  <a:lnTo>
                    <a:pt x="163" y="461"/>
                  </a:lnTo>
                  <a:lnTo>
                    <a:pt x="164" y="467"/>
                  </a:lnTo>
                  <a:lnTo>
                    <a:pt x="168" y="483"/>
                  </a:lnTo>
                  <a:lnTo>
                    <a:pt x="173" y="498"/>
                  </a:lnTo>
                  <a:lnTo>
                    <a:pt x="177" y="513"/>
                  </a:lnTo>
                  <a:lnTo>
                    <a:pt x="182" y="528"/>
                  </a:lnTo>
                  <a:lnTo>
                    <a:pt x="186" y="541"/>
                  </a:lnTo>
                  <a:lnTo>
                    <a:pt x="190" y="555"/>
                  </a:lnTo>
                  <a:lnTo>
                    <a:pt x="194" y="567"/>
                  </a:lnTo>
                  <a:lnTo>
                    <a:pt x="197" y="578"/>
                  </a:lnTo>
                  <a:lnTo>
                    <a:pt x="205" y="595"/>
                  </a:lnTo>
                </a:path>
              </a:pathLst>
            </a:custGeom>
            <a:solidFill>
              <a:srgbClr val="260000"/>
            </a:solidFill>
            <a:ln w="9525" cap="rnd">
              <a:noFill/>
              <a:round/>
              <a:headEnd type="none" w="sm" len="sm"/>
              <a:tailEnd type="none" w="sm" len="sm"/>
            </a:ln>
          </p:spPr>
          <p:txBody>
            <a:bodyPr/>
            <a:lstStyle/>
            <a:p>
              <a:pPr algn="r" rtl="1"/>
              <a:endParaRPr lang="en-US"/>
            </a:p>
          </p:txBody>
        </p:sp>
        <p:sp>
          <p:nvSpPr>
            <p:cNvPr id="23601" name="Freeform 37"/>
            <p:cNvSpPr>
              <a:spLocks/>
            </p:cNvSpPr>
            <p:nvPr/>
          </p:nvSpPr>
          <p:spPr bwMode="auto">
            <a:xfrm>
              <a:off x="4941" y="2621"/>
              <a:ext cx="30" cy="76"/>
            </a:xfrm>
            <a:custGeom>
              <a:avLst/>
              <a:gdLst>
                <a:gd name="T0" fmla="*/ 26 w 30"/>
                <a:gd name="T1" fmla="*/ 44 h 76"/>
                <a:gd name="T2" fmla="*/ 27 w 30"/>
                <a:gd name="T3" fmla="*/ 38 h 76"/>
                <a:gd name="T4" fmla="*/ 28 w 30"/>
                <a:gd name="T5" fmla="*/ 32 h 76"/>
                <a:gd name="T6" fmla="*/ 28 w 30"/>
                <a:gd name="T7" fmla="*/ 25 h 76"/>
                <a:gd name="T8" fmla="*/ 28 w 30"/>
                <a:gd name="T9" fmla="*/ 19 h 76"/>
                <a:gd name="T10" fmla="*/ 29 w 30"/>
                <a:gd name="T11" fmla="*/ 14 h 76"/>
                <a:gd name="T12" fmla="*/ 29 w 30"/>
                <a:gd name="T13" fmla="*/ 9 h 76"/>
                <a:gd name="T14" fmla="*/ 29 w 30"/>
                <a:gd name="T15" fmla="*/ 5 h 76"/>
                <a:gd name="T16" fmla="*/ 29 w 30"/>
                <a:gd name="T17" fmla="*/ 0 h 76"/>
                <a:gd name="T18" fmla="*/ 25 w 30"/>
                <a:gd name="T19" fmla="*/ 7 h 76"/>
                <a:gd name="T20" fmla="*/ 20 w 30"/>
                <a:gd name="T21" fmla="*/ 16 h 76"/>
                <a:gd name="T22" fmla="*/ 15 w 30"/>
                <a:gd name="T23" fmla="*/ 26 h 76"/>
                <a:gd name="T24" fmla="*/ 11 w 30"/>
                <a:gd name="T25" fmla="*/ 36 h 76"/>
                <a:gd name="T26" fmla="*/ 7 w 30"/>
                <a:gd name="T27" fmla="*/ 47 h 76"/>
                <a:gd name="T28" fmla="*/ 3 w 30"/>
                <a:gd name="T29" fmla="*/ 58 h 76"/>
                <a:gd name="T30" fmla="*/ 1 w 30"/>
                <a:gd name="T31" fmla="*/ 67 h 76"/>
                <a:gd name="T32" fmla="*/ 0 w 30"/>
                <a:gd name="T33" fmla="*/ 75 h 76"/>
                <a:gd name="T34" fmla="*/ 3 w 30"/>
                <a:gd name="T35" fmla="*/ 71 h 76"/>
                <a:gd name="T36" fmla="*/ 7 w 30"/>
                <a:gd name="T37" fmla="*/ 67 h 76"/>
                <a:gd name="T38" fmla="*/ 11 w 30"/>
                <a:gd name="T39" fmla="*/ 63 h 76"/>
                <a:gd name="T40" fmla="*/ 15 w 30"/>
                <a:gd name="T41" fmla="*/ 58 h 76"/>
                <a:gd name="T42" fmla="*/ 18 w 30"/>
                <a:gd name="T43" fmla="*/ 54 h 76"/>
                <a:gd name="T44" fmla="*/ 21 w 30"/>
                <a:gd name="T45" fmla="*/ 50 h 76"/>
                <a:gd name="T46" fmla="*/ 24 w 30"/>
                <a:gd name="T47" fmla="*/ 47 h 76"/>
                <a:gd name="T48" fmla="*/ 26 w 30"/>
                <a:gd name="T49" fmla="*/ 44 h 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
                <a:gd name="T76" fmla="*/ 0 h 76"/>
                <a:gd name="T77" fmla="*/ 30 w 30"/>
                <a:gd name="T78" fmla="*/ 76 h 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 h="76">
                  <a:moveTo>
                    <a:pt x="26" y="44"/>
                  </a:moveTo>
                  <a:lnTo>
                    <a:pt x="27" y="38"/>
                  </a:lnTo>
                  <a:lnTo>
                    <a:pt x="28" y="32"/>
                  </a:lnTo>
                  <a:lnTo>
                    <a:pt x="28" y="25"/>
                  </a:lnTo>
                  <a:lnTo>
                    <a:pt x="28" y="19"/>
                  </a:lnTo>
                  <a:lnTo>
                    <a:pt x="29" y="14"/>
                  </a:lnTo>
                  <a:lnTo>
                    <a:pt x="29" y="9"/>
                  </a:lnTo>
                  <a:lnTo>
                    <a:pt x="29" y="5"/>
                  </a:lnTo>
                  <a:lnTo>
                    <a:pt x="29" y="0"/>
                  </a:lnTo>
                  <a:lnTo>
                    <a:pt x="25" y="7"/>
                  </a:lnTo>
                  <a:lnTo>
                    <a:pt x="20" y="16"/>
                  </a:lnTo>
                  <a:lnTo>
                    <a:pt x="15" y="26"/>
                  </a:lnTo>
                  <a:lnTo>
                    <a:pt x="11" y="36"/>
                  </a:lnTo>
                  <a:lnTo>
                    <a:pt x="7" y="47"/>
                  </a:lnTo>
                  <a:lnTo>
                    <a:pt x="3" y="58"/>
                  </a:lnTo>
                  <a:lnTo>
                    <a:pt x="1" y="67"/>
                  </a:lnTo>
                  <a:lnTo>
                    <a:pt x="0" y="75"/>
                  </a:lnTo>
                  <a:lnTo>
                    <a:pt x="3" y="71"/>
                  </a:lnTo>
                  <a:lnTo>
                    <a:pt x="7" y="67"/>
                  </a:lnTo>
                  <a:lnTo>
                    <a:pt x="11" y="63"/>
                  </a:lnTo>
                  <a:lnTo>
                    <a:pt x="15" y="58"/>
                  </a:lnTo>
                  <a:lnTo>
                    <a:pt x="18" y="54"/>
                  </a:lnTo>
                  <a:lnTo>
                    <a:pt x="21" y="50"/>
                  </a:lnTo>
                  <a:lnTo>
                    <a:pt x="24" y="47"/>
                  </a:lnTo>
                  <a:lnTo>
                    <a:pt x="26" y="44"/>
                  </a:lnTo>
                </a:path>
              </a:pathLst>
            </a:custGeom>
            <a:solidFill>
              <a:srgbClr val="B2F259"/>
            </a:solidFill>
            <a:ln w="9525" cap="rnd">
              <a:noFill/>
              <a:round/>
              <a:headEnd type="none" w="sm" len="sm"/>
              <a:tailEnd type="none" w="sm" len="sm"/>
            </a:ln>
          </p:spPr>
          <p:txBody>
            <a:bodyPr/>
            <a:lstStyle/>
            <a:p>
              <a:pPr algn="r" rtl="1"/>
              <a:endParaRPr lang="en-US"/>
            </a:p>
          </p:txBody>
        </p:sp>
        <p:sp>
          <p:nvSpPr>
            <p:cNvPr id="23602" name="Freeform 38"/>
            <p:cNvSpPr>
              <a:spLocks/>
            </p:cNvSpPr>
            <p:nvPr/>
          </p:nvSpPr>
          <p:spPr bwMode="auto">
            <a:xfrm>
              <a:off x="4950" y="2691"/>
              <a:ext cx="16" cy="37"/>
            </a:xfrm>
            <a:custGeom>
              <a:avLst/>
              <a:gdLst>
                <a:gd name="T0" fmla="*/ 15 w 16"/>
                <a:gd name="T1" fmla="*/ 0 h 37"/>
                <a:gd name="T2" fmla="*/ 14 w 16"/>
                <a:gd name="T3" fmla="*/ 7 h 37"/>
                <a:gd name="T4" fmla="*/ 13 w 16"/>
                <a:gd name="T5" fmla="*/ 14 h 37"/>
                <a:gd name="T6" fmla="*/ 12 w 16"/>
                <a:gd name="T7" fmla="*/ 21 h 37"/>
                <a:gd name="T8" fmla="*/ 11 w 16"/>
                <a:gd name="T9" fmla="*/ 27 h 37"/>
                <a:gd name="T10" fmla="*/ 9 w 16"/>
                <a:gd name="T11" fmla="*/ 29 h 37"/>
                <a:gd name="T12" fmla="*/ 6 w 16"/>
                <a:gd name="T13" fmla="*/ 31 h 37"/>
                <a:gd name="T14" fmla="*/ 3 w 16"/>
                <a:gd name="T15" fmla="*/ 34 h 37"/>
                <a:gd name="T16" fmla="*/ 0 w 16"/>
                <a:gd name="T17" fmla="*/ 36 h 37"/>
                <a:gd name="T18" fmla="*/ 1 w 16"/>
                <a:gd name="T19" fmla="*/ 32 h 37"/>
                <a:gd name="T20" fmla="*/ 2 w 16"/>
                <a:gd name="T21" fmla="*/ 28 h 37"/>
                <a:gd name="T22" fmla="*/ 3 w 16"/>
                <a:gd name="T23" fmla="*/ 23 h 37"/>
                <a:gd name="T24" fmla="*/ 5 w 16"/>
                <a:gd name="T25" fmla="*/ 18 h 37"/>
                <a:gd name="T26" fmla="*/ 7 w 16"/>
                <a:gd name="T27" fmla="*/ 13 h 37"/>
                <a:gd name="T28" fmla="*/ 9 w 16"/>
                <a:gd name="T29" fmla="*/ 7 h 37"/>
                <a:gd name="T30" fmla="*/ 12 w 16"/>
                <a:gd name="T31" fmla="*/ 3 h 37"/>
                <a:gd name="T32" fmla="*/ 15 w 16"/>
                <a:gd name="T33" fmla="*/ 0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37"/>
                <a:gd name="T53" fmla="*/ 16 w 16"/>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37">
                  <a:moveTo>
                    <a:pt x="15" y="0"/>
                  </a:moveTo>
                  <a:lnTo>
                    <a:pt x="14" y="7"/>
                  </a:lnTo>
                  <a:lnTo>
                    <a:pt x="13" y="14"/>
                  </a:lnTo>
                  <a:lnTo>
                    <a:pt x="12" y="21"/>
                  </a:lnTo>
                  <a:lnTo>
                    <a:pt x="11" y="27"/>
                  </a:lnTo>
                  <a:lnTo>
                    <a:pt x="9" y="29"/>
                  </a:lnTo>
                  <a:lnTo>
                    <a:pt x="6" y="31"/>
                  </a:lnTo>
                  <a:lnTo>
                    <a:pt x="3" y="34"/>
                  </a:lnTo>
                  <a:lnTo>
                    <a:pt x="0" y="36"/>
                  </a:lnTo>
                  <a:lnTo>
                    <a:pt x="1" y="32"/>
                  </a:lnTo>
                  <a:lnTo>
                    <a:pt x="2" y="28"/>
                  </a:lnTo>
                  <a:lnTo>
                    <a:pt x="3" y="23"/>
                  </a:lnTo>
                  <a:lnTo>
                    <a:pt x="5" y="18"/>
                  </a:lnTo>
                  <a:lnTo>
                    <a:pt x="7" y="13"/>
                  </a:lnTo>
                  <a:lnTo>
                    <a:pt x="9" y="7"/>
                  </a:lnTo>
                  <a:lnTo>
                    <a:pt x="12" y="3"/>
                  </a:lnTo>
                  <a:lnTo>
                    <a:pt x="15" y="0"/>
                  </a:lnTo>
                </a:path>
              </a:pathLst>
            </a:custGeom>
            <a:solidFill>
              <a:srgbClr val="B2F259"/>
            </a:solidFill>
            <a:ln w="9525" cap="rnd">
              <a:noFill/>
              <a:round/>
              <a:headEnd type="none" w="sm" len="sm"/>
              <a:tailEnd type="none" w="sm" len="sm"/>
            </a:ln>
          </p:spPr>
          <p:txBody>
            <a:bodyPr/>
            <a:lstStyle/>
            <a:p>
              <a:pPr algn="r" rtl="1"/>
              <a:endParaRPr lang="en-US"/>
            </a:p>
          </p:txBody>
        </p:sp>
        <p:sp>
          <p:nvSpPr>
            <p:cNvPr id="23603" name="Freeform 39"/>
            <p:cNvSpPr>
              <a:spLocks/>
            </p:cNvSpPr>
            <p:nvPr/>
          </p:nvSpPr>
          <p:spPr bwMode="auto">
            <a:xfrm>
              <a:off x="4950" y="2737"/>
              <a:ext cx="9" cy="17"/>
            </a:xfrm>
            <a:custGeom>
              <a:avLst/>
              <a:gdLst>
                <a:gd name="T0" fmla="*/ 8 w 9"/>
                <a:gd name="T1" fmla="*/ 0 h 17"/>
                <a:gd name="T2" fmla="*/ 7 w 9"/>
                <a:gd name="T3" fmla="*/ 4 h 17"/>
                <a:gd name="T4" fmla="*/ 6 w 9"/>
                <a:gd name="T5" fmla="*/ 8 h 17"/>
                <a:gd name="T6" fmla="*/ 6 w 9"/>
                <a:gd name="T7" fmla="*/ 11 h 17"/>
                <a:gd name="T8" fmla="*/ 5 w 9"/>
                <a:gd name="T9" fmla="*/ 16 h 17"/>
                <a:gd name="T10" fmla="*/ 3 w 9"/>
                <a:gd name="T11" fmla="*/ 16 h 17"/>
                <a:gd name="T12" fmla="*/ 2 w 9"/>
                <a:gd name="T13" fmla="*/ 16 h 17"/>
                <a:gd name="T14" fmla="*/ 0 w 9"/>
                <a:gd name="T15" fmla="*/ 16 h 17"/>
                <a:gd name="T16" fmla="*/ 2 w 9"/>
                <a:gd name="T17" fmla="*/ 12 h 17"/>
                <a:gd name="T18" fmla="*/ 4 w 9"/>
                <a:gd name="T19" fmla="*/ 8 h 17"/>
                <a:gd name="T20" fmla="*/ 6 w 9"/>
                <a:gd name="T21" fmla="*/ 4 h 17"/>
                <a:gd name="T22" fmla="*/ 8 w 9"/>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17"/>
                <a:gd name="T38" fmla="*/ 9 w 9"/>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17">
                  <a:moveTo>
                    <a:pt x="8" y="0"/>
                  </a:moveTo>
                  <a:lnTo>
                    <a:pt x="7" y="4"/>
                  </a:lnTo>
                  <a:lnTo>
                    <a:pt x="6" y="8"/>
                  </a:lnTo>
                  <a:lnTo>
                    <a:pt x="6" y="11"/>
                  </a:lnTo>
                  <a:lnTo>
                    <a:pt x="5" y="16"/>
                  </a:lnTo>
                  <a:lnTo>
                    <a:pt x="3" y="16"/>
                  </a:lnTo>
                  <a:lnTo>
                    <a:pt x="2" y="16"/>
                  </a:lnTo>
                  <a:lnTo>
                    <a:pt x="0" y="16"/>
                  </a:lnTo>
                  <a:lnTo>
                    <a:pt x="2" y="12"/>
                  </a:lnTo>
                  <a:lnTo>
                    <a:pt x="4" y="8"/>
                  </a:lnTo>
                  <a:lnTo>
                    <a:pt x="6" y="4"/>
                  </a:lnTo>
                  <a:lnTo>
                    <a:pt x="8" y="0"/>
                  </a:lnTo>
                </a:path>
              </a:pathLst>
            </a:custGeom>
            <a:solidFill>
              <a:srgbClr val="B2F259"/>
            </a:solidFill>
            <a:ln w="9525" cap="rnd">
              <a:noFill/>
              <a:round/>
              <a:headEnd type="none" w="sm" len="sm"/>
              <a:tailEnd type="none" w="sm" len="sm"/>
            </a:ln>
          </p:spPr>
          <p:txBody>
            <a:bodyPr/>
            <a:lstStyle/>
            <a:p>
              <a:pPr algn="r" rtl="1"/>
              <a:endParaRPr lang="en-US"/>
            </a:p>
          </p:txBody>
        </p:sp>
        <p:sp>
          <p:nvSpPr>
            <p:cNvPr id="23604" name="Freeform 40"/>
            <p:cNvSpPr>
              <a:spLocks/>
            </p:cNvSpPr>
            <p:nvPr/>
          </p:nvSpPr>
          <p:spPr bwMode="auto">
            <a:xfrm>
              <a:off x="3651" y="1639"/>
              <a:ext cx="113" cy="57"/>
            </a:xfrm>
            <a:custGeom>
              <a:avLst/>
              <a:gdLst>
                <a:gd name="T0" fmla="*/ 106 w 113"/>
                <a:gd name="T1" fmla="*/ 37 h 57"/>
                <a:gd name="T2" fmla="*/ 111 w 113"/>
                <a:gd name="T3" fmla="*/ 40 h 57"/>
                <a:gd name="T4" fmla="*/ 107 w 113"/>
                <a:gd name="T5" fmla="*/ 43 h 57"/>
                <a:gd name="T6" fmla="*/ 101 w 113"/>
                <a:gd name="T7" fmla="*/ 44 h 57"/>
                <a:gd name="T8" fmla="*/ 96 w 113"/>
                <a:gd name="T9" fmla="*/ 50 h 57"/>
                <a:gd name="T10" fmla="*/ 90 w 113"/>
                <a:gd name="T11" fmla="*/ 49 h 57"/>
                <a:gd name="T12" fmla="*/ 81 w 113"/>
                <a:gd name="T13" fmla="*/ 51 h 57"/>
                <a:gd name="T14" fmla="*/ 68 w 113"/>
                <a:gd name="T15" fmla="*/ 54 h 57"/>
                <a:gd name="T16" fmla="*/ 69 w 113"/>
                <a:gd name="T17" fmla="*/ 46 h 57"/>
                <a:gd name="T18" fmla="*/ 78 w 113"/>
                <a:gd name="T19" fmla="*/ 42 h 57"/>
                <a:gd name="T20" fmla="*/ 91 w 113"/>
                <a:gd name="T21" fmla="*/ 34 h 57"/>
                <a:gd name="T22" fmla="*/ 99 w 113"/>
                <a:gd name="T23" fmla="*/ 29 h 57"/>
                <a:gd name="T24" fmla="*/ 85 w 113"/>
                <a:gd name="T25" fmla="*/ 34 h 57"/>
                <a:gd name="T26" fmla="*/ 67 w 113"/>
                <a:gd name="T27" fmla="*/ 38 h 57"/>
                <a:gd name="T28" fmla="*/ 75 w 113"/>
                <a:gd name="T29" fmla="*/ 31 h 57"/>
                <a:gd name="T30" fmla="*/ 67 w 113"/>
                <a:gd name="T31" fmla="*/ 31 h 57"/>
                <a:gd name="T32" fmla="*/ 72 w 113"/>
                <a:gd name="T33" fmla="*/ 17 h 57"/>
                <a:gd name="T34" fmla="*/ 64 w 113"/>
                <a:gd name="T35" fmla="*/ 5 h 57"/>
                <a:gd name="T36" fmla="*/ 59 w 113"/>
                <a:gd name="T37" fmla="*/ 30 h 57"/>
                <a:gd name="T38" fmla="*/ 48 w 113"/>
                <a:gd name="T39" fmla="*/ 23 h 57"/>
                <a:gd name="T40" fmla="*/ 46 w 113"/>
                <a:gd name="T41" fmla="*/ 25 h 57"/>
                <a:gd name="T42" fmla="*/ 57 w 113"/>
                <a:gd name="T43" fmla="*/ 32 h 57"/>
                <a:gd name="T44" fmla="*/ 59 w 113"/>
                <a:gd name="T45" fmla="*/ 48 h 57"/>
                <a:gd name="T46" fmla="*/ 54 w 113"/>
                <a:gd name="T47" fmla="*/ 56 h 57"/>
                <a:gd name="T48" fmla="*/ 47 w 113"/>
                <a:gd name="T49" fmla="*/ 56 h 57"/>
                <a:gd name="T50" fmla="*/ 41 w 113"/>
                <a:gd name="T51" fmla="*/ 53 h 57"/>
                <a:gd name="T52" fmla="*/ 34 w 113"/>
                <a:gd name="T53" fmla="*/ 50 h 57"/>
                <a:gd name="T54" fmla="*/ 33 w 113"/>
                <a:gd name="T55" fmla="*/ 44 h 57"/>
                <a:gd name="T56" fmla="*/ 23 w 113"/>
                <a:gd name="T57" fmla="*/ 42 h 57"/>
                <a:gd name="T58" fmla="*/ 13 w 113"/>
                <a:gd name="T59" fmla="*/ 35 h 57"/>
                <a:gd name="T60" fmla="*/ 5 w 113"/>
                <a:gd name="T61" fmla="*/ 34 h 57"/>
                <a:gd name="T62" fmla="*/ 1 w 113"/>
                <a:gd name="T63" fmla="*/ 32 h 57"/>
                <a:gd name="T64" fmla="*/ 9 w 113"/>
                <a:gd name="T65" fmla="*/ 28 h 57"/>
                <a:gd name="T66" fmla="*/ 12 w 113"/>
                <a:gd name="T67" fmla="*/ 26 h 57"/>
                <a:gd name="T68" fmla="*/ 19 w 113"/>
                <a:gd name="T69" fmla="*/ 23 h 57"/>
                <a:gd name="T70" fmla="*/ 28 w 113"/>
                <a:gd name="T71" fmla="*/ 25 h 57"/>
                <a:gd name="T72" fmla="*/ 31 w 113"/>
                <a:gd name="T73" fmla="*/ 30 h 57"/>
                <a:gd name="T74" fmla="*/ 37 w 113"/>
                <a:gd name="T75" fmla="*/ 29 h 57"/>
                <a:gd name="T76" fmla="*/ 37 w 113"/>
                <a:gd name="T77" fmla="*/ 21 h 57"/>
                <a:gd name="T78" fmla="*/ 40 w 113"/>
                <a:gd name="T79" fmla="*/ 18 h 57"/>
                <a:gd name="T80" fmla="*/ 43 w 113"/>
                <a:gd name="T81" fmla="*/ 15 h 57"/>
                <a:gd name="T82" fmla="*/ 48 w 113"/>
                <a:gd name="T83" fmla="*/ 17 h 57"/>
                <a:gd name="T84" fmla="*/ 56 w 113"/>
                <a:gd name="T85" fmla="*/ 20 h 57"/>
                <a:gd name="T86" fmla="*/ 60 w 113"/>
                <a:gd name="T87" fmla="*/ 13 h 57"/>
                <a:gd name="T88" fmla="*/ 59 w 113"/>
                <a:gd name="T89" fmla="*/ 4 h 57"/>
                <a:gd name="T90" fmla="*/ 63 w 113"/>
                <a:gd name="T91" fmla="*/ 1 h 57"/>
                <a:gd name="T92" fmla="*/ 71 w 113"/>
                <a:gd name="T93" fmla="*/ 2 h 57"/>
                <a:gd name="T94" fmla="*/ 73 w 113"/>
                <a:gd name="T95" fmla="*/ 12 h 57"/>
                <a:gd name="T96" fmla="*/ 76 w 113"/>
                <a:gd name="T97" fmla="*/ 13 h 57"/>
                <a:gd name="T98" fmla="*/ 81 w 113"/>
                <a:gd name="T99" fmla="*/ 8 h 57"/>
                <a:gd name="T100" fmla="*/ 87 w 113"/>
                <a:gd name="T101" fmla="*/ 8 h 57"/>
                <a:gd name="T102" fmla="*/ 89 w 113"/>
                <a:gd name="T103" fmla="*/ 11 h 57"/>
                <a:gd name="T104" fmla="*/ 92 w 113"/>
                <a:gd name="T105" fmla="*/ 13 h 57"/>
                <a:gd name="T106" fmla="*/ 86 w 113"/>
                <a:gd name="T107" fmla="*/ 22 h 57"/>
                <a:gd name="T108" fmla="*/ 89 w 113"/>
                <a:gd name="T109" fmla="*/ 26 h 57"/>
                <a:gd name="T110" fmla="*/ 94 w 113"/>
                <a:gd name="T111" fmla="*/ 26 h 57"/>
                <a:gd name="T112" fmla="*/ 98 w 113"/>
                <a:gd name="T113" fmla="*/ 22 h 57"/>
                <a:gd name="T114" fmla="*/ 103 w 113"/>
                <a:gd name="T115" fmla="*/ 24 h 57"/>
                <a:gd name="T116" fmla="*/ 106 w 113"/>
                <a:gd name="T117" fmla="*/ 29 h 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3"/>
                <a:gd name="T178" fmla="*/ 0 h 57"/>
                <a:gd name="T179" fmla="*/ 113 w 113"/>
                <a:gd name="T180" fmla="*/ 57 h 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3" h="57">
                  <a:moveTo>
                    <a:pt x="105" y="34"/>
                  </a:moveTo>
                  <a:lnTo>
                    <a:pt x="105" y="35"/>
                  </a:lnTo>
                  <a:lnTo>
                    <a:pt x="104" y="35"/>
                  </a:lnTo>
                  <a:lnTo>
                    <a:pt x="105" y="36"/>
                  </a:lnTo>
                  <a:lnTo>
                    <a:pt x="106" y="37"/>
                  </a:lnTo>
                  <a:lnTo>
                    <a:pt x="108" y="38"/>
                  </a:lnTo>
                  <a:lnTo>
                    <a:pt x="110" y="38"/>
                  </a:lnTo>
                  <a:lnTo>
                    <a:pt x="112" y="39"/>
                  </a:lnTo>
                  <a:lnTo>
                    <a:pt x="112" y="40"/>
                  </a:lnTo>
                  <a:lnTo>
                    <a:pt x="111" y="40"/>
                  </a:lnTo>
                  <a:lnTo>
                    <a:pt x="111" y="41"/>
                  </a:lnTo>
                  <a:lnTo>
                    <a:pt x="111" y="42"/>
                  </a:lnTo>
                  <a:lnTo>
                    <a:pt x="110" y="42"/>
                  </a:lnTo>
                  <a:lnTo>
                    <a:pt x="109" y="42"/>
                  </a:lnTo>
                  <a:lnTo>
                    <a:pt x="107" y="43"/>
                  </a:lnTo>
                  <a:lnTo>
                    <a:pt x="106" y="43"/>
                  </a:lnTo>
                  <a:lnTo>
                    <a:pt x="104" y="44"/>
                  </a:lnTo>
                  <a:lnTo>
                    <a:pt x="103" y="44"/>
                  </a:lnTo>
                  <a:lnTo>
                    <a:pt x="102" y="44"/>
                  </a:lnTo>
                  <a:lnTo>
                    <a:pt x="101" y="44"/>
                  </a:lnTo>
                  <a:lnTo>
                    <a:pt x="100" y="46"/>
                  </a:lnTo>
                  <a:lnTo>
                    <a:pt x="99" y="48"/>
                  </a:lnTo>
                  <a:lnTo>
                    <a:pt x="98" y="49"/>
                  </a:lnTo>
                  <a:lnTo>
                    <a:pt x="97" y="50"/>
                  </a:lnTo>
                  <a:lnTo>
                    <a:pt x="96" y="50"/>
                  </a:lnTo>
                  <a:lnTo>
                    <a:pt x="95" y="50"/>
                  </a:lnTo>
                  <a:lnTo>
                    <a:pt x="94" y="50"/>
                  </a:lnTo>
                  <a:lnTo>
                    <a:pt x="92" y="50"/>
                  </a:lnTo>
                  <a:lnTo>
                    <a:pt x="91" y="49"/>
                  </a:lnTo>
                  <a:lnTo>
                    <a:pt x="90" y="49"/>
                  </a:lnTo>
                  <a:lnTo>
                    <a:pt x="89" y="48"/>
                  </a:lnTo>
                  <a:lnTo>
                    <a:pt x="88" y="48"/>
                  </a:lnTo>
                  <a:lnTo>
                    <a:pt x="86" y="49"/>
                  </a:lnTo>
                  <a:lnTo>
                    <a:pt x="84" y="50"/>
                  </a:lnTo>
                  <a:lnTo>
                    <a:pt x="81" y="51"/>
                  </a:lnTo>
                  <a:lnTo>
                    <a:pt x="79" y="52"/>
                  </a:lnTo>
                  <a:lnTo>
                    <a:pt x="76" y="53"/>
                  </a:lnTo>
                  <a:lnTo>
                    <a:pt x="73" y="53"/>
                  </a:lnTo>
                  <a:lnTo>
                    <a:pt x="70" y="54"/>
                  </a:lnTo>
                  <a:lnTo>
                    <a:pt x="68" y="54"/>
                  </a:lnTo>
                  <a:lnTo>
                    <a:pt x="68" y="52"/>
                  </a:lnTo>
                  <a:lnTo>
                    <a:pt x="68" y="50"/>
                  </a:lnTo>
                  <a:lnTo>
                    <a:pt x="68" y="49"/>
                  </a:lnTo>
                  <a:lnTo>
                    <a:pt x="68" y="47"/>
                  </a:lnTo>
                  <a:lnTo>
                    <a:pt x="69" y="46"/>
                  </a:lnTo>
                  <a:lnTo>
                    <a:pt x="70" y="46"/>
                  </a:lnTo>
                  <a:lnTo>
                    <a:pt x="72" y="45"/>
                  </a:lnTo>
                  <a:lnTo>
                    <a:pt x="74" y="44"/>
                  </a:lnTo>
                  <a:lnTo>
                    <a:pt x="76" y="43"/>
                  </a:lnTo>
                  <a:lnTo>
                    <a:pt x="78" y="42"/>
                  </a:lnTo>
                  <a:lnTo>
                    <a:pt x="81" y="40"/>
                  </a:lnTo>
                  <a:lnTo>
                    <a:pt x="83" y="39"/>
                  </a:lnTo>
                  <a:lnTo>
                    <a:pt x="86" y="37"/>
                  </a:lnTo>
                  <a:lnTo>
                    <a:pt x="89" y="36"/>
                  </a:lnTo>
                  <a:lnTo>
                    <a:pt x="91" y="34"/>
                  </a:lnTo>
                  <a:lnTo>
                    <a:pt x="94" y="33"/>
                  </a:lnTo>
                  <a:lnTo>
                    <a:pt x="97" y="32"/>
                  </a:lnTo>
                  <a:lnTo>
                    <a:pt x="99" y="30"/>
                  </a:lnTo>
                  <a:lnTo>
                    <a:pt x="101" y="29"/>
                  </a:lnTo>
                  <a:lnTo>
                    <a:pt x="99" y="29"/>
                  </a:lnTo>
                  <a:lnTo>
                    <a:pt x="96" y="30"/>
                  </a:lnTo>
                  <a:lnTo>
                    <a:pt x="93" y="31"/>
                  </a:lnTo>
                  <a:lnTo>
                    <a:pt x="90" y="32"/>
                  </a:lnTo>
                  <a:lnTo>
                    <a:pt x="87" y="33"/>
                  </a:lnTo>
                  <a:lnTo>
                    <a:pt x="85" y="34"/>
                  </a:lnTo>
                  <a:lnTo>
                    <a:pt x="83" y="34"/>
                  </a:lnTo>
                  <a:lnTo>
                    <a:pt x="79" y="33"/>
                  </a:lnTo>
                  <a:lnTo>
                    <a:pt x="77" y="37"/>
                  </a:lnTo>
                  <a:lnTo>
                    <a:pt x="67" y="41"/>
                  </a:lnTo>
                  <a:lnTo>
                    <a:pt x="67" y="38"/>
                  </a:lnTo>
                  <a:lnTo>
                    <a:pt x="68" y="37"/>
                  </a:lnTo>
                  <a:lnTo>
                    <a:pt x="69" y="35"/>
                  </a:lnTo>
                  <a:lnTo>
                    <a:pt x="71" y="34"/>
                  </a:lnTo>
                  <a:lnTo>
                    <a:pt x="73" y="32"/>
                  </a:lnTo>
                  <a:lnTo>
                    <a:pt x="75" y="31"/>
                  </a:lnTo>
                  <a:lnTo>
                    <a:pt x="77" y="29"/>
                  </a:lnTo>
                  <a:lnTo>
                    <a:pt x="78" y="28"/>
                  </a:lnTo>
                  <a:lnTo>
                    <a:pt x="79" y="28"/>
                  </a:lnTo>
                  <a:lnTo>
                    <a:pt x="78" y="26"/>
                  </a:lnTo>
                  <a:lnTo>
                    <a:pt x="67" y="31"/>
                  </a:lnTo>
                  <a:lnTo>
                    <a:pt x="66" y="31"/>
                  </a:lnTo>
                  <a:lnTo>
                    <a:pt x="86" y="14"/>
                  </a:lnTo>
                  <a:lnTo>
                    <a:pt x="86" y="12"/>
                  </a:lnTo>
                  <a:lnTo>
                    <a:pt x="74" y="20"/>
                  </a:lnTo>
                  <a:lnTo>
                    <a:pt x="72" y="17"/>
                  </a:lnTo>
                  <a:lnTo>
                    <a:pt x="70" y="18"/>
                  </a:lnTo>
                  <a:lnTo>
                    <a:pt x="72" y="21"/>
                  </a:lnTo>
                  <a:lnTo>
                    <a:pt x="64" y="28"/>
                  </a:lnTo>
                  <a:lnTo>
                    <a:pt x="66" y="5"/>
                  </a:lnTo>
                  <a:lnTo>
                    <a:pt x="64" y="5"/>
                  </a:lnTo>
                  <a:lnTo>
                    <a:pt x="63" y="9"/>
                  </a:lnTo>
                  <a:lnTo>
                    <a:pt x="62" y="18"/>
                  </a:lnTo>
                  <a:lnTo>
                    <a:pt x="61" y="27"/>
                  </a:lnTo>
                  <a:lnTo>
                    <a:pt x="60" y="31"/>
                  </a:lnTo>
                  <a:lnTo>
                    <a:pt x="59" y="30"/>
                  </a:lnTo>
                  <a:lnTo>
                    <a:pt x="58" y="29"/>
                  </a:lnTo>
                  <a:lnTo>
                    <a:pt x="55" y="27"/>
                  </a:lnTo>
                  <a:lnTo>
                    <a:pt x="53" y="26"/>
                  </a:lnTo>
                  <a:lnTo>
                    <a:pt x="50" y="25"/>
                  </a:lnTo>
                  <a:lnTo>
                    <a:pt x="48" y="23"/>
                  </a:lnTo>
                  <a:lnTo>
                    <a:pt x="47" y="23"/>
                  </a:lnTo>
                  <a:lnTo>
                    <a:pt x="46" y="22"/>
                  </a:lnTo>
                  <a:lnTo>
                    <a:pt x="44" y="24"/>
                  </a:lnTo>
                  <a:lnTo>
                    <a:pt x="45" y="24"/>
                  </a:lnTo>
                  <a:lnTo>
                    <a:pt x="46" y="25"/>
                  </a:lnTo>
                  <a:lnTo>
                    <a:pt x="48" y="26"/>
                  </a:lnTo>
                  <a:lnTo>
                    <a:pt x="51" y="28"/>
                  </a:lnTo>
                  <a:lnTo>
                    <a:pt x="53" y="29"/>
                  </a:lnTo>
                  <a:lnTo>
                    <a:pt x="56" y="31"/>
                  </a:lnTo>
                  <a:lnTo>
                    <a:pt x="57" y="32"/>
                  </a:lnTo>
                  <a:lnTo>
                    <a:pt x="59" y="33"/>
                  </a:lnTo>
                  <a:lnTo>
                    <a:pt x="57" y="35"/>
                  </a:lnTo>
                  <a:lnTo>
                    <a:pt x="58" y="38"/>
                  </a:lnTo>
                  <a:lnTo>
                    <a:pt x="59" y="42"/>
                  </a:lnTo>
                  <a:lnTo>
                    <a:pt x="59" y="48"/>
                  </a:lnTo>
                  <a:lnTo>
                    <a:pt x="59" y="55"/>
                  </a:lnTo>
                  <a:lnTo>
                    <a:pt x="58" y="55"/>
                  </a:lnTo>
                  <a:lnTo>
                    <a:pt x="57" y="55"/>
                  </a:lnTo>
                  <a:lnTo>
                    <a:pt x="55" y="56"/>
                  </a:lnTo>
                  <a:lnTo>
                    <a:pt x="54" y="56"/>
                  </a:lnTo>
                  <a:lnTo>
                    <a:pt x="52" y="56"/>
                  </a:lnTo>
                  <a:lnTo>
                    <a:pt x="50" y="56"/>
                  </a:lnTo>
                  <a:lnTo>
                    <a:pt x="49" y="56"/>
                  </a:lnTo>
                  <a:lnTo>
                    <a:pt x="48" y="56"/>
                  </a:lnTo>
                  <a:lnTo>
                    <a:pt x="47" y="56"/>
                  </a:lnTo>
                  <a:lnTo>
                    <a:pt x="47" y="55"/>
                  </a:lnTo>
                  <a:lnTo>
                    <a:pt x="46" y="54"/>
                  </a:lnTo>
                  <a:lnTo>
                    <a:pt x="45" y="53"/>
                  </a:lnTo>
                  <a:lnTo>
                    <a:pt x="43" y="53"/>
                  </a:lnTo>
                  <a:lnTo>
                    <a:pt x="41" y="53"/>
                  </a:lnTo>
                  <a:lnTo>
                    <a:pt x="39" y="53"/>
                  </a:lnTo>
                  <a:lnTo>
                    <a:pt x="38" y="52"/>
                  </a:lnTo>
                  <a:lnTo>
                    <a:pt x="36" y="51"/>
                  </a:lnTo>
                  <a:lnTo>
                    <a:pt x="35" y="50"/>
                  </a:lnTo>
                  <a:lnTo>
                    <a:pt x="34" y="50"/>
                  </a:lnTo>
                  <a:lnTo>
                    <a:pt x="33" y="49"/>
                  </a:lnTo>
                  <a:lnTo>
                    <a:pt x="32" y="47"/>
                  </a:lnTo>
                  <a:lnTo>
                    <a:pt x="32" y="45"/>
                  </a:lnTo>
                  <a:lnTo>
                    <a:pt x="32" y="44"/>
                  </a:lnTo>
                  <a:lnTo>
                    <a:pt x="33" y="44"/>
                  </a:lnTo>
                  <a:lnTo>
                    <a:pt x="33" y="43"/>
                  </a:lnTo>
                  <a:lnTo>
                    <a:pt x="33" y="42"/>
                  </a:lnTo>
                  <a:lnTo>
                    <a:pt x="32" y="42"/>
                  </a:lnTo>
                  <a:lnTo>
                    <a:pt x="27" y="43"/>
                  </a:lnTo>
                  <a:lnTo>
                    <a:pt x="23" y="42"/>
                  </a:lnTo>
                  <a:lnTo>
                    <a:pt x="19" y="42"/>
                  </a:lnTo>
                  <a:lnTo>
                    <a:pt x="17" y="41"/>
                  </a:lnTo>
                  <a:lnTo>
                    <a:pt x="15" y="39"/>
                  </a:lnTo>
                  <a:lnTo>
                    <a:pt x="14" y="37"/>
                  </a:lnTo>
                  <a:lnTo>
                    <a:pt x="13" y="35"/>
                  </a:lnTo>
                  <a:lnTo>
                    <a:pt x="12" y="34"/>
                  </a:lnTo>
                  <a:lnTo>
                    <a:pt x="10" y="34"/>
                  </a:lnTo>
                  <a:lnTo>
                    <a:pt x="8" y="34"/>
                  </a:lnTo>
                  <a:lnTo>
                    <a:pt x="6" y="34"/>
                  </a:lnTo>
                  <a:lnTo>
                    <a:pt x="5" y="34"/>
                  </a:lnTo>
                  <a:lnTo>
                    <a:pt x="4" y="33"/>
                  </a:lnTo>
                  <a:lnTo>
                    <a:pt x="3" y="33"/>
                  </a:lnTo>
                  <a:lnTo>
                    <a:pt x="1" y="33"/>
                  </a:lnTo>
                  <a:lnTo>
                    <a:pt x="0" y="32"/>
                  </a:lnTo>
                  <a:lnTo>
                    <a:pt x="1" y="32"/>
                  </a:lnTo>
                  <a:lnTo>
                    <a:pt x="3" y="31"/>
                  </a:lnTo>
                  <a:lnTo>
                    <a:pt x="4" y="30"/>
                  </a:lnTo>
                  <a:lnTo>
                    <a:pt x="6" y="30"/>
                  </a:lnTo>
                  <a:lnTo>
                    <a:pt x="7" y="29"/>
                  </a:lnTo>
                  <a:lnTo>
                    <a:pt x="9" y="28"/>
                  </a:lnTo>
                  <a:lnTo>
                    <a:pt x="10" y="27"/>
                  </a:lnTo>
                  <a:lnTo>
                    <a:pt x="11" y="27"/>
                  </a:lnTo>
                  <a:lnTo>
                    <a:pt x="12" y="27"/>
                  </a:lnTo>
                  <a:lnTo>
                    <a:pt x="12" y="28"/>
                  </a:lnTo>
                  <a:lnTo>
                    <a:pt x="12" y="26"/>
                  </a:lnTo>
                  <a:lnTo>
                    <a:pt x="13" y="25"/>
                  </a:lnTo>
                  <a:lnTo>
                    <a:pt x="14" y="24"/>
                  </a:lnTo>
                  <a:lnTo>
                    <a:pt x="15" y="23"/>
                  </a:lnTo>
                  <a:lnTo>
                    <a:pt x="17" y="23"/>
                  </a:lnTo>
                  <a:lnTo>
                    <a:pt x="19" y="23"/>
                  </a:lnTo>
                  <a:lnTo>
                    <a:pt x="21" y="23"/>
                  </a:lnTo>
                  <a:lnTo>
                    <a:pt x="24" y="23"/>
                  </a:lnTo>
                  <a:lnTo>
                    <a:pt x="26" y="23"/>
                  </a:lnTo>
                  <a:lnTo>
                    <a:pt x="27" y="24"/>
                  </a:lnTo>
                  <a:lnTo>
                    <a:pt x="28" y="25"/>
                  </a:lnTo>
                  <a:lnTo>
                    <a:pt x="28" y="26"/>
                  </a:lnTo>
                  <a:lnTo>
                    <a:pt x="29" y="27"/>
                  </a:lnTo>
                  <a:lnTo>
                    <a:pt x="29" y="28"/>
                  </a:lnTo>
                  <a:lnTo>
                    <a:pt x="30" y="29"/>
                  </a:lnTo>
                  <a:lnTo>
                    <a:pt x="31" y="30"/>
                  </a:lnTo>
                  <a:lnTo>
                    <a:pt x="32" y="30"/>
                  </a:lnTo>
                  <a:lnTo>
                    <a:pt x="33" y="30"/>
                  </a:lnTo>
                  <a:lnTo>
                    <a:pt x="35" y="30"/>
                  </a:lnTo>
                  <a:lnTo>
                    <a:pt x="36" y="30"/>
                  </a:lnTo>
                  <a:lnTo>
                    <a:pt x="37" y="29"/>
                  </a:lnTo>
                  <a:lnTo>
                    <a:pt x="38" y="28"/>
                  </a:lnTo>
                  <a:lnTo>
                    <a:pt x="39" y="27"/>
                  </a:lnTo>
                  <a:lnTo>
                    <a:pt x="39" y="26"/>
                  </a:lnTo>
                  <a:lnTo>
                    <a:pt x="38" y="23"/>
                  </a:lnTo>
                  <a:lnTo>
                    <a:pt x="37" y="21"/>
                  </a:lnTo>
                  <a:lnTo>
                    <a:pt x="37" y="20"/>
                  </a:lnTo>
                  <a:lnTo>
                    <a:pt x="38" y="20"/>
                  </a:lnTo>
                  <a:lnTo>
                    <a:pt x="39" y="19"/>
                  </a:lnTo>
                  <a:lnTo>
                    <a:pt x="40" y="19"/>
                  </a:lnTo>
                  <a:lnTo>
                    <a:pt x="40" y="18"/>
                  </a:lnTo>
                  <a:lnTo>
                    <a:pt x="41" y="18"/>
                  </a:lnTo>
                  <a:lnTo>
                    <a:pt x="41" y="17"/>
                  </a:lnTo>
                  <a:lnTo>
                    <a:pt x="42" y="17"/>
                  </a:lnTo>
                  <a:lnTo>
                    <a:pt x="43" y="16"/>
                  </a:lnTo>
                  <a:lnTo>
                    <a:pt x="43" y="15"/>
                  </a:lnTo>
                  <a:lnTo>
                    <a:pt x="44" y="14"/>
                  </a:lnTo>
                  <a:lnTo>
                    <a:pt x="46" y="14"/>
                  </a:lnTo>
                  <a:lnTo>
                    <a:pt x="46" y="15"/>
                  </a:lnTo>
                  <a:lnTo>
                    <a:pt x="47" y="16"/>
                  </a:lnTo>
                  <a:lnTo>
                    <a:pt x="48" y="17"/>
                  </a:lnTo>
                  <a:lnTo>
                    <a:pt x="49" y="19"/>
                  </a:lnTo>
                  <a:lnTo>
                    <a:pt x="50" y="20"/>
                  </a:lnTo>
                  <a:lnTo>
                    <a:pt x="52" y="20"/>
                  </a:lnTo>
                  <a:lnTo>
                    <a:pt x="54" y="20"/>
                  </a:lnTo>
                  <a:lnTo>
                    <a:pt x="56" y="20"/>
                  </a:lnTo>
                  <a:lnTo>
                    <a:pt x="57" y="19"/>
                  </a:lnTo>
                  <a:lnTo>
                    <a:pt x="59" y="17"/>
                  </a:lnTo>
                  <a:lnTo>
                    <a:pt x="60" y="16"/>
                  </a:lnTo>
                  <a:lnTo>
                    <a:pt x="60" y="14"/>
                  </a:lnTo>
                  <a:lnTo>
                    <a:pt x="60" y="13"/>
                  </a:lnTo>
                  <a:lnTo>
                    <a:pt x="60" y="11"/>
                  </a:lnTo>
                  <a:lnTo>
                    <a:pt x="59" y="10"/>
                  </a:lnTo>
                  <a:lnTo>
                    <a:pt x="59" y="9"/>
                  </a:lnTo>
                  <a:lnTo>
                    <a:pt x="59" y="7"/>
                  </a:lnTo>
                  <a:lnTo>
                    <a:pt x="59" y="4"/>
                  </a:lnTo>
                  <a:lnTo>
                    <a:pt x="59" y="2"/>
                  </a:lnTo>
                  <a:lnTo>
                    <a:pt x="60" y="2"/>
                  </a:lnTo>
                  <a:lnTo>
                    <a:pt x="61" y="1"/>
                  </a:lnTo>
                  <a:lnTo>
                    <a:pt x="62" y="1"/>
                  </a:lnTo>
                  <a:lnTo>
                    <a:pt x="63" y="1"/>
                  </a:lnTo>
                  <a:lnTo>
                    <a:pt x="65" y="1"/>
                  </a:lnTo>
                  <a:lnTo>
                    <a:pt x="67" y="0"/>
                  </a:lnTo>
                  <a:lnTo>
                    <a:pt x="69" y="0"/>
                  </a:lnTo>
                  <a:lnTo>
                    <a:pt x="70" y="0"/>
                  </a:lnTo>
                  <a:lnTo>
                    <a:pt x="71" y="2"/>
                  </a:lnTo>
                  <a:lnTo>
                    <a:pt x="72" y="5"/>
                  </a:lnTo>
                  <a:lnTo>
                    <a:pt x="72" y="8"/>
                  </a:lnTo>
                  <a:lnTo>
                    <a:pt x="71" y="11"/>
                  </a:lnTo>
                  <a:lnTo>
                    <a:pt x="72" y="12"/>
                  </a:lnTo>
                  <a:lnTo>
                    <a:pt x="73" y="12"/>
                  </a:lnTo>
                  <a:lnTo>
                    <a:pt x="73" y="13"/>
                  </a:lnTo>
                  <a:lnTo>
                    <a:pt x="74" y="13"/>
                  </a:lnTo>
                  <a:lnTo>
                    <a:pt x="75" y="13"/>
                  </a:lnTo>
                  <a:lnTo>
                    <a:pt x="75" y="14"/>
                  </a:lnTo>
                  <a:lnTo>
                    <a:pt x="76" y="13"/>
                  </a:lnTo>
                  <a:lnTo>
                    <a:pt x="77" y="12"/>
                  </a:lnTo>
                  <a:lnTo>
                    <a:pt x="78" y="11"/>
                  </a:lnTo>
                  <a:lnTo>
                    <a:pt x="79" y="10"/>
                  </a:lnTo>
                  <a:lnTo>
                    <a:pt x="80" y="9"/>
                  </a:lnTo>
                  <a:lnTo>
                    <a:pt x="81" y="8"/>
                  </a:lnTo>
                  <a:lnTo>
                    <a:pt x="82" y="8"/>
                  </a:lnTo>
                  <a:lnTo>
                    <a:pt x="83" y="8"/>
                  </a:lnTo>
                  <a:lnTo>
                    <a:pt x="84" y="8"/>
                  </a:lnTo>
                  <a:lnTo>
                    <a:pt x="85" y="8"/>
                  </a:lnTo>
                  <a:lnTo>
                    <a:pt x="87" y="8"/>
                  </a:lnTo>
                  <a:lnTo>
                    <a:pt x="88" y="8"/>
                  </a:lnTo>
                  <a:lnTo>
                    <a:pt x="89" y="8"/>
                  </a:lnTo>
                  <a:lnTo>
                    <a:pt x="89" y="9"/>
                  </a:lnTo>
                  <a:lnTo>
                    <a:pt x="89" y="10"/>
                  </a:lnTo>
                  <a:lnTo>
                    <a:pt x="89" y="11"/>
                  </a:lnTo>
                  <a:lnTo>
                    <a:pt x="90" y="11"/>
                  </a:lnTo>
                  <a:lnTo>
                    <a:pt x="91" y="11"/>
                  </a:lnTo>
                  <a:lnTo>
                    <a:pt x="92" y="11"/>
                  </a:lnTo>
                  <a:lnTo>
                    <a:pt x="93" y="11"/>
                  </a:lnTo>
                  <a:lnTo>
                    <a:pt x="92" y="13"/>
                  </a:lnTo>
                  <a:lnTo>
                    <a:pt x="91" y="15"/>
                  </a:lnTo>
                  <a:lnTo>
                    <a:pt x="89" y="17"/>
                  </a:lnTo>
                  <a:lnTo>
                    <a:pt x="88" y="19"/>
                  </a:lnTo>
                  <a:lnTo>
                    <a:pt x="87" y="21"/>
                  </a:lnTo>
                  <a:lnTo>
                    <a:pt x="86" y="22"/>
                  </a:lnTo>
                  <a:lnTo>
                    <a:pt x="86" y="23"/>
                  </a:lnTo>
                  <a:lnTo>
                    <a:pt x="86" y="24"/>
                  </a:lnTo>
                  <a:lnTo>
                    <a:pt x="87" y="24"/>
                  </a:lnTo>
                  <a:lnTo>
                    <a:pt x="88" y="25"/>
                  </a:lnTo>
                  <a:lnTo>
                    <a:pt x="89" y="26"/>
                  </a:lnTo>
                  <a:lnTo>
                    <a:pt x="90" y="27"/>
                  </a:lnTo>
                  <a:lnTo>
                    <a:pt x="91" y="27"/>
                  </a:lnTo>
                  <a:lnTo>
                    <a:pt x="92" y="27"/>
                  </a:lnTo>
                  <a:lnTo>
                    <a:pt x="93" y="27"/>
                  </a:lnTo>
                  <a:lnTo>
                    <a:pt x="94" y="26"/>
                  </a:lnTo>
                  <a:lnTo>
                    <a:pt x="95" y="25"/>
                  </a:lnTo>
                  <a:lnTo>
                    <a:pt x="96" y="24"/>
                  </a:lnTo>
                  <a:lnTo>
                    <a:pt x="96" y="23"/>
                  </a:lnTo>
                  <a:lnTo>
                    <a:pt x="97" y="22"/>
                  </a:lnTo>
                  <a:lnTo>
                    <a:pt x="98" y="22"/>
                  </a:lnTo>
                  <a:lnTo>
                    <a:pt x="99" y="22"/>
                  </a:lnTo>
                  <a:lnTo>
                    <a:pt x="100" y="23"/>
                  </a:lnTo>
                  <a:lnTo>
                    <a:pt x="101" y="24"/>
                  </a:lnTo>
                  <a:lnTo>
                    <a:pt x="102" y="24"/>
                  </a:lnTo>
                  <a:lnTo>
                    <a:pt x="103" y="24"/>
                  </a:lnTo>
                  <a:lnTo>
                    <a:pt x="104" y="23"/>
                  </a:lnTo>
                  <a:lnTo>
                    <a:pt x="105" y="23"/>
                  </a:lnTo>
                  <a:lnTo>
                    <a:pt x="106" y="23"/>
                  </a:lnTo>
                  <a:lnTo>
                    <a:pt x="106" y="25"/>
                  </a:lnTo>
                  <a:lnTo>
                    <a:pt x="106" y="29"/>
                  </a:lnTo>
                  <a:lnTo>
                    <a:pt x="105" y="32"/>
                  </a:lnTo>
                  <a:lnTo>
                    <a:pt x="105" y="34"/>
                  </a:lnTo>
                </a:path>
              </a:pathLst>
            </a:custGeom>
            <a:solidFill>
              <a:srgbClr val="008000"/>
            </a:solidFill>
            <a:ln w="9525" cap="rnd">
              <a:noFill/>
              <a:round/>
              <a:headEnd type="none" w="sm" len="sm"/>
              <a:tailEnd type="none" w="sm" len="sm"/>
            </a:ln>
          </p:spPr>
          <p:txBody>
            <a:bodyPr/>
            <a:lstStyle/>
            <a:p>
              <a:pPr algn="r" rtl="1"/>
              <a:endParaRPr lang="en-US"/>
            </a:p>
          </p:txBody>
        </p:sp>
        <p:sp>
          <p:nvSpPr>
            <p:cNvPr id="23605" name="Freeform 41"/>
            <p:cNvSpPr>
              <a:spLocks/>
            </p:cNvSpPr>
            <p:nvPr/>
          </p:nvSpPr>
          <p:spPr bwMode="auto">
            <a:xfrm>
              <a:off x="3665" y="1651"/>
              <a:ext cx="78" cy="203"/>
            </a:xfrm>
            <a:custGeom>
              <a:avLst/>
              <a:gdLst>
                <a:gd name="T0" fmla="*/ 74 w 78"/>
                <a:gd name="T1" fmla="*/ 165 h 203"/>
                <a:gd name="T2" fmla="*/ 69 w 78"/>
                <a:gd name="T3" fmla="*/ 173 h 203"/>
                <a:gd name="T4" fmla="*/ 65 w 78"/>
                <a:gd name="T5" fmla="*/ 178 h 203"/>
                <a:gd name="T6" fmla="*/ 60 w 78"/>
                <a:gd name="T7" fmla="*/ 182 h 203"/>
                <a:gd name="T8" fmla="*/ 56 w 78"/>
                <a:gd name="T9" fmla="*/ 187 h 203"/>
                <a:gd name="T10" fmla="*/ 46 w 78"/>
                <a:gd name="T11" fmla="*/ 194 h 203"/>
                <a:gd name="T12" fmla="*/ 36 w 78"/>
                <a:gd name="T13" fmla="*/ 198 h 203"/>
                <a:gd name="T14" fmla="*/ 30 w 78"/>
                <a:gd name="T15" fmla="*/ 200 h 203"/>
                <a:gd name="T16" fmla="*/ 24 w 78"/>
                <a:gd name="T17" fmla="*/ 202 h 203"/>
                <a:gd name="T18" fmla="*/ 20 w 78"/>
                <a:gd name="T19" fmla="*/ 202 h 203"/>
                <a:gd name="T20" fmla="*/ 16 w 78"/>
                <a:gd name="T21" fmla="*/ 202 h 203"/>
                <a:gd name="T22" fmla="*/ 12 w 78"/>
                <a:gd name="T23" fmla="*/ 202 h 203"/>
                <a:gd name="T24" fmla="*/ 8 w 78"/>
                <a:gd name="T25" fmla="*/ 201 h 203"/>
                <a:gd name="T26" fmla="*/ 4 w 78"/>
                <a:gd name="T27" fmla="*/ 201 h 203"/>
                <a:gd name="T28" fmla="*/ 1 w 78"/>
                <a:gd name="T29" fmla="*/ 200 h 203"/>
                <a:gd name="T30" fmla="*/ 2 w 78"/>
                <a:gd name="T31" fmla="*/ 192 h 203"/>
                <a:gd name="T32" fmla="*/ 10 w 78"/>
                <a:gd name="T33" fmla="*/ 186 h 203"/>
                <a:gd name="T34" fmla="*/ 15 w 78"/>
                <a:gd name="T35" fmla="*/ 179 h 203"/>
                <a:gd name="T36" fmla="*/ 19 w 78"/>
                <a:gd name="T37" fmla="*/ 168 h 203"/>
                <a:gd name="T38" fmla="*/ 24 w 78"/>
                <a:gd name="T39" fmla="*/ 156 h 203"/>
                <a:gd name="T40" fmla="*/ 26 w 78"/>
                <a:gd name="T41" fmla="*/ 151 h 203"/>
                <a:gd name="T42" fmla="*/ 28 w 78"/>
                <a:gd name="T43" fmla="*/ 142 h 203"/>
                <a:gd name="T44" fmla="*/ 32 w 78"/>
                <a:gd name="T45" fmla="*/ 127 h 203"/>
                <a:gd name="T46" fmla="*/ 33 w 78"/>
                <a:gd name="T47" fmla="*/ 109 h 203"/>
                <a:gd name="T48" fmla="*/ 34 w 78"/>
                <a:gd name="T49" fmla="*/ 88 h 203"/>
                <a:gd name="T50" fmla="*/ 35 w 78"/>
                <a:gd name="T51" fmla="*/ 81 h 203"/>
                <a:gd name="T52" fmla="*/ 35 w 78"/>
                <a:gd name="T53" fmla="*/ 72 h 203"/>
                <a:gd name="T54" fmla="*/ 35 w 78"/>
                <a:gd name="T55" fmla="*/ 58 h 203"/>
                <a:gd name="T56" fmla="*/ 35 w 78"/>
                <a:gd name="T57" fmla="*/ 37 h 203"/>
                <a:gd name="T58" fmla="*/ 33 w 78"/>
                <a:gd name="T59" fmla="*/ 27 h 203"/>
                <a:gd name="T60" fmla="*/ 24 w 78"/>
                <a:gd name="T61" fmla="*/ 22 h 203"/>
                <a:gd name="T62" fmla="*/ 22 w 78"/>
                <a:gd name="T63" fmla="*/ 18 h 203"/>
                <a:gd name="T64" fmla="*/ 29 w 78"/>
                <a:gd name="T65" fmla="*/ 21 h 203"/>
                <a:gd name="T66" fmla="*/ 36 w 78"/>
                <a:gd name="T67" fmla="*/ 26 h 203"/>
                <a:gd name="T68" fmla="*/ 40 w 78"/>
                <a:gd name="T69" fmla="*/ 0 h 203"/>
                <a:gd name="T70" fmla="*/ 46 w 78"/>
                <a:gd name="T71" fmla="*/ 14 h 203"/>
                <a:gd name="T72" fmla="*/ 62 w 78"/>
                <a:gd name="T73" fmla="*/ 10 h 203"/>
                <a:gd name="T74" fmla="*/ 54 w 78"/>
                <a:gd name="T75" fmla="*/ 23 h 203"/>
                <a:gd name="T76" fmla="*/ 47 w 78"/>
                <a:gd name="T77" fmla="*/ 29 h 203"/>
                <a:gd name="T78" fmla="*/ 43 w 78"/>
                <a:gd name="T79" fmla="*/ 37 h 203"/>
                <a:gd name="T80" fmla="*/ 61 w 78"/>
                <a:gd name="T81" fmla="*/ 29 h 203"/>
                <a:gd name="T82" fmla="*/ 71 w 78"/>
                <a:gd name="T83" fmla="*/ 25 h 203"/>
                <a:gd name="T84" fmla="*/ 72 w 78"/>
                <a:gd name="T85" fmla="*/ 27 h 203"/>
                <a:gd name="T86" fmla="*/ 62 w 78"/>
                <a:gd name="T87" fmla="*/ 33 h 203"/>
                <a:gd name="T88" fmla="*/ 51 w 78"/>
                <a:gd name="T89" fmla="*/ 38 h 203"/>
                <a:gd name="T90" fmla="*/ 45 w 78"/>
                <a:gd name="T91" fmla="*/ 42 h 203"/>
                <a:gd name="T92" fmla="*/ 44 w 78"/>
                <a:gd name="T93" fmla="*/ 46 h 203"/>
                <a:gd name="T94" fmla="*/ 44 w 78"/>
                <a:gd name="T95" fmla="*/ 51 h 203"/>
                <a:gd name="T96" fmla="*/ 45 w 78"/>
                <a:gd name="T97" fmla="*/ 57 h 203"/>
                <a:gd name="T98" fmla="*/ 46 w 78"/>
                <a:gd name="T99" fmla="*/ 70 h 203"/>
                <a:gd name="T100" fmla="*/ 50 w 78"/>
                <a:gd name="T101" fmla="*/ 88 h 203"/>
                <a:gd name="T102" fmla="*/ 53 w 78"/>
                <a:gd name="T103" fmla="*/ 98 h 203"/>
                <a:gd name="T104" fmla="*/ 55 w 78"/>
                <a:gd name="T105" fmla="*/ 105 h 203"/>
                <a:gd name="T106" fmla="*/ 58 w 78"/>
                <a:gd name="T107" fmla="*/ 115 h 203"/>
                <a:gd name="T108" fmla="*/ 61 w 78"/>
                <a:gd name="T109" fmla="*/ 122 h 203"/>
                <a:gd name="T110" fmla="*/ 65 w 78"/>
                <a:gd name="T111" fmla="*/ 133 h 203"/>
                <a:gd name="T112" fmla="*/ 71 w 78"/>
                <a:gd name="T113" fmla="*/ 149 h 2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8"/>
                <a:gd name="T172" fmla="*/ 0 h 203"/>
                <a:gd name="T173" fmla="*/ 78 w 78"/>
                <a:gd name="T174" fmla="*/ 203 h 20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8" h="203">
                  <a:moveTo>
                    <a:pt x="77" y="159"/>
                  </a:moveTo>
                  <a:lnTo>
                    <a:pt x="76" y="161"/>
                  </a:lnTo>
                  <a:lnTo>
                    <a:pt x="75" y="163"/>
                  </a:lnTo>
                  <a:lnTo>
                    <a:pt x="74" y="165"/>
                  </a:lnTo>
                  <a:lnTo>
                    <a:pt x="73" y="167"/>
                  </a:lnTo>
                  <a:lnTo>
                    <a:pt x="71" y="169"/>
                  </a:lnTo>
                  <a:lnTo>
                    <a:pt x="70" y="171"/>
                  </a:lnTo>
                  <a:lnTo>
                    <a:pt x="69" y="173"/>
                  </a:lnTo>
                  <a:lnTo>
                    <a:pt x="67" y="175"/>
                  </a:lnTo>
                  <a:lnTo>
                    <a:pt x="66" y="176"/>
                  </a:lnTo>
                  <a:lnTo>
                    <a:pt x="65" y="177"/>
                  </a:lnTo>
                  <a:lnTo>
                    <a:pt x="65" y="178"/>
                  </a:lnTo>
                  <a:lnTo>
                    <a:pt x="64" y="179"/>
                  </a:lnTo>
                  <a:lnTo>
                    <a:pt x="63" y="180"/>
                  </a:lnTo>
                  <a:lnTo>
                    <a:pt x="61" y="181"/>
                  </a:lnTo>
                  <a:lnTo>
                    <a:pt x="60" y="182"/>
                  </a:lnTo>
                  <a:lnTo>
                    <a:pt x="59" y="184"/>
                  </a:lnTo>
                  <a:lnTo>
                    <a:pt x="58" y="185"/>
                  </a:lnTo>
                  <a:lnTo>
                    <a:pt x="57" y="186"/>
                  </a:lnTo>
                  <a:lnTo>
                    <a:pt x="56" y="187"/>
                  </a:lnTo>
                  <a:lnTo>
                    <a:pt x="54" y="188"/>
                  </a:lnTo>
                  <a:lnTo>
                    <a:pt x="51" y="190"/>
                  </a:lnTo>
                  <a:lnTo>
                    <a:pt x="49" y="192"/>
                  </a:lnTo>
                  <a:lnTo>
                    <a:pt x="46" y="194"/>
                  </a:lnTo>
                  <a:lnTo>
                    <a:pt x="44" y="195"/>
                  </a:lnTo>
                  <a:lnTo>
                    <a:pt x="41" y="196"/>
                  </a:lnTo>
                  <a:lnTo>
                    <a:pt x="39" y="197"/>
                  </a:lnTo>
                  <a:lnTo>
                    <a:pt x="36" y="198"/>
                  </a:lnTo>
                  <a:lnTo>
                    <a:pt x="35" y="199"/>
                  </a:lnTo>
                  <a:lnTo>
                    <a:pt x="33" y="199"/>
                  </a:lnTo>
                  <a:lnTo>
                    <a:pt x="31" y="200"/>
                  </a:lnTo>
                  <a:lnTo>
                    <a:pt x="30" y="200"/>
                  </a:lnTo>
                  <a:lnTo>
                    <a:pt x="28" y="201"/>
                  </a:lnTo>
                  <a:lnTo>
                    <a:pt x="27" y="201"/>
                  </a:lnTo>
                  <a:lnTo>
                    <a:pt x="25" y="201"/>
                  </a:lnTo>
                  <a:lnTo>
                    <a:pt x="24" y="202"/>
                  </a:lnTo>
                  <a:lnTo>
                    <a:pt x="23" y="202"/>
                  </a:lnTo>
                  <a:lnTo>
                    <a:pt x="22" y="202"/>
                  </a:lnTo>
                  <a:lnTo>
                    <a:pt x="21" y="202"/>
                  </a:lnTo>
                  <a:lnTo>
                    <a:pt x="20" y="202"/>
                  </a:lnTo>
                  <a:lnTo>
                    <a:pt x="19" y="202"/>
                  </a:lnTo>
                  <a:lnTo>
                    <a:pt x="18" y="202"/>
                  </a:lnTo>
                  <a:lnTo>
                    <a:pt x="17" y="202"/>
                  </a:lnTo>
                  <a:lnTo>
                    <a:pt x="16" y="202"/>
                  </a:lnTo>
                  <a:lnTo>
                    <a:pt x="15" y="202"/>
                  </a:lnTo>
                  <a:lnTo>
                    <a:pt x="14" y="202"/>
                  </a:lnTo>
                  <a:lnTo>
                    <a:pt x="13" y="202"/>
                  </a:lnTo>
                  <a:lnTo>
                    <a:pt x="12" y="202"/>
                  </a:lnTo>
                  <a:lnTo>
                    <a:pt x="11" y="202"/>
                  </a:lnTo>
                  <a:lnTo>
                    <a:pt x="10" y="202"/>
                  </a:lnTo>
                  <a:lnTo>
                    <a:pt x="9" y="202"/>
                  </a:lnTo>
                  <a:lnTo>
                    <a:pt x="8" y="201"/>
                  </a:lnTo>
                  <a:lnTo>
                    <a:pt x="7" y="201"/>
                  </a:lnTo>
                  <a:lnTo>
                    <a:pt x="6" y="201"/>
                  </a:lnTo>
                  <a:lnTo>
                    <a:pt x="5" y="201"/>
                  </a:lnTo>
                  <a:lnTo>
                    <a:pt x="4" y="201"/>
                  </a:lnTo>
                  <a:lnTo>
                    <a:pt x="4" y="200"/>
                  </a:lnTo>
                  <a:lnTo>
                    <a:pt x="3" y="200"/>
                  </a:lnTo>
                  <a:lnTo>
                    <a:pt x="2" y="200"/>
                  </a:lnTo>
                  <a:lnTo>
                    <a:pt x="1" y="200"/>
                  </a:lnTo>
                  <a:lnTo>
                    <a:pt x="1" y="199"/>
                  </a:lnTo>
                  <a:lnTo>
                    <a:pt x="0" y="199"/>
                  </a:lnTo>
                  <a:lnTo>
                    <a:pt x="1" y="193"/>
                  </a:lnTo>
                  <a:lnTo>
                    <a:pt x="2" y="192"/>
                  </a:lnTo>
                  <a:lnTo>
                    <a:pt x="4" y="191"/>
                  </a:lnTo>
                  <a:lnTo>
                    <a:pt x="6" y="189"/>
                  </a:lnTo>
                  <a:lnTo>
                    <a:pt x="8" y="188"/>
                  </a:lnTo>
                  <a:lnTo>
                    <a:pt x="10" y="186"/>
                  </a:lnTo>
                  <a:lnTo>
                    <a:pt x="11" y="184"/>
                  </a:lnTo>
                  <a:lnTo>
                    <a:pt x="13" y="182"/>
                  </a:lnTo>
                  <a:lnTo>
                    <a:pt x="14" y="180"/>
                  </a:lnTo>
                  <a:lnTo>
                    <a:pt x="15" y="179"/>
                  </a:lnTo>
                  <a:lnTo>
                    <a:pt x="16" y="177"/>
                  </a:lnTo>
                  <a:lnTo>
                    <a:pt x="17" y="174"/>
                  </a:lnTo>
                  <a:lnTo>
                    <a:pt x="18" y="171"/>
                  </a:lnTo>
                  <a:lnTo>
                    <a:pt x="19" y="168"/>
                  </a:lnTo>
                  <a:lnTo>
                    <a:pt x="21" y="164"/>
                  </a:lnTo>
                  <a:lnTo>
                    <a:pt x="22" y="161"/>
                  </a:lnTo>
                  <a:lnTo>
                    <a:pt x="23" y="157"/>
                  </a:lnTo>
                  <a:lnTo>
                    <a:pt x="24" y="156"/>
                  </a:lnTo>
                  <a:lnTo>
                    <a:pt x="24" y="155"/>
                  </a:lnTo>
                  <a:lnTo>
                    <a:pt x="25" y="154"/>
                  </a:lnTo>
                  <a:lnTo>
                    <a:pt x="25" y="153"/>
                  </a:lnTo>
                  <a:lnTo>
                    <a:pt x="26" y="151"/>
                  </a:lnTo>
                  <a:lnTo>
                    <a:pt x="26" y="149"/>
                  </a:lnTo>
                  <a:lnTo>
                    <a:pt x="27" y="147"/>
                  </a:lnTo>
                  <a:lnTo>
                    <a:pt x="27" y="145"/>
                  </a:lnTo>
                  <a:lnTo>
                    <a:pt x="28" y="142"/>
                  </a:lnTo>
                  <a:lnTo>
                    <a:pt x="29" y="138"/>
                  </a:lnTo>
                  <a:lnTo>
                    <a:pt x="30" y="135"/>
                  </a:lnTo>
                  <a:lnTo>
                    <a:pt x="31" y="131"/>
                  </a:lnTo>
                  <a:lnTo>
                    <a:pt x="32" y="127"/>
                  </a:lnTo>
                  <a:lnTo>
                    <a:pt x="32" y="122"/>
                  </a:lnTo>
                  <a:lnTo>
                    <a:pt x="33" y="118"/>
                  </a:lnTo>
                  <a:lnTo>
                    <a:pt x="33" y="113"/>
                  </a:lnTo>
                  <a:lnTo>
                    <a:pt x="33" y="109"/>
                  </a:lnTo>
                  <a:lnTo>
                    <a:pt x="33" y="103"/>
                  </a:lnTo>
                  <a:lnTo>
                    <a:pt x="34" y="97"/>
                  </a:lnTo>
                  <a:lnTo>
                    <a:pt x="34" y="89"/>
                  </a:lnTo>
                  <a:lnTo>
                    <a:pt x="34" y="88"/>
                  </a:lnTo>
                  <a:lnTo>
                    <a:pt x="34" y="87"/>
                  </a:lnTo>
                  <a:lnTo>
                    <a:pt x="34" y="86"/>
                  </a:lnTo>
                  <a:lnTo>
                    <a:pt x="34" y="84"/>
                  </a:lnTo>
                  <a:lnTo>
                    <a:pt x="35" y="81"/>
                  </a:lnTo>
                  <a:lnTo>
                    <a:pt x="35" y="79"/>
                  </a:lnTo>
                  <a:lnTo>
                    <a:pt x="35" y="77"/>
                  </a:lnTo>
                  <a:lnTo>
                    <a:pt x="35" y="74"/>
                  </a:lnTo>
                  <a:lnTo>
                    <a:pt x="35" y="72"/>
                  </a:lnTo>
                  <a:lnTo>
                    <a:pt x="35" y="69"/>
                  </a:lnTo>
                  <a:lnTo>
                    <a:pt x="35" y="66"/>
                  </a:lnTo>
                  <a:lnTo>
                    <a:pt x="35" y="62"/>
                  </a:lnTo>
                  <a:lnTo>
                    <a:pt x="35" y="58"/>
                  </a:lnTo>
                  <a:lnTo>
                    <a:pt x="35" y="54"/>
                  </a:lnTo>
                  <a:lnTo>
                    <a:pt x="35" y="50"/>
                  </a:lnTo>
                  <a:lnTo>
                    <a:pt x="35" y="43"/>
                  </a:lnTo>
                  <a:lnTo>
                    <a:pt x="35" y="37"/>
                  </a:lnTo>
                  <a:lnTo>
                    <a:pt x="34" y="33"/>
                  </a:lnTo>
                  <a:lnTo>
                    <a:pt x="33" y="30"/>
                  </a:lnTo>
                  <a:lnTo>
                    <a:pt x="35" y="28"/>
                  </a:lnTo>
                  <a:lnTo>
                    <a:pt x="33" y="27"/>
                  </a:lnTo>
                  <a:lnTo>
                    <a:pt x="31" y="26"/>
                  </a:lnTo>
                  <a:lnTo>
                    <a:pt x="29" y="24"/>
                  </a:lnTo>
                  <a:lnTo>
                    <a:pt x="27" y="23"/>
                  </a:lnTo>
                  <a:lnTo>
                    <a:pt x="24" y="22"/>
                  </a:lnTo>
                  <a:lnTo>
                    <a:pt x="22" y="20"/>
                  </a:lnTo>
                  <a:lnTo>
                    <a:pt x="21" y="20"/>
                  </a:lnTo>
                  <a:lnTo>
                    <a:pt x="21" y="19"/>
                  </a:lnTo>
                  <a:lnTo>
                    <a:pt x="22" y="18"/>
                  </a:lnTo>
                  <a:lnTo>
                    <a:pt x="23" y="18"/>
                  </a:lnTo>
                  <a:lnTo>
                    <a:pt x="24" y="19"/>
                  </a:lnTo>
                  <a:lnTo>
                    <a:pt x="26" y="20"/>
                  </a:lnTo>
                  <a:lnTo>
                    <a:pt x="29" y="21"/>
                  </a:lnTo>
                  <a:lnTo>
                    <a:pt x="31" y="23"/>
                  </a:lnTo>
                  <a:lnTo>
                    <a:pt x="34" y="24"/>
                  </a:lnTo>
                  <a:lnTo>
                    <a:pt x="35" y="25"/>
                  </a:lnTo>
                  <a:lnTo>
                    <a:pt x="36" y="26"/>
                  </a:lnTo>
                  <a:lnTo>
                    <a:pt x="37" y="22"/>
                  </a:lnTo>
                  <a:lnTo>
                    <a:pt x="38" y="13"/>
                  </a:lnTo>
                  <a:lnTo>
                    <a:pt x="39" y="5"/>
                  </a:lnTo>
                  <a:lnTo>
                    <a:pt x="40" y="0"/>
                  </a:lnTo>
                  <a:lnTo>
                    <a:pt x="42" y="0"/>
                  </a:lnTo>
                  <a:lnTo>
                    <a:pt x="40" y="23"/>
                  </a:lnTo>
                  <a:lnTo>
                    <a:pt x="48" y="17"/>
                  </a:lnTo>
                  <a:lnTo>
                    <a:pt x="46" y="14"/>
                  </a:lnTo>
                  <a:lnTo>
                    <a:pt x="48" y="13"/>
                  </a:lnTo>
                  <a:lnTo>
                    <a:pt x="50" y="15"/>
                  </a:lnTo>
                  <a:lnTo>
                    <a:pt x="62" y="7"/>
                  </a:lnTo>
                  <a:lnTo>
                    <a:pt x="62" y="10"/>
                  </a:lnTo>
                  <a:lnTo>
                    <a:pt x="42" y="26"/>
                  </a:lnTo>
                  <a:lnTo>
                    <a:pt x="43" y="27"/>
                  </a:lnTo>
                  <a:lnTo>
                    <a:pt x="54" y="22"/>
                  </a:lnTo>
                  <a:lnTo>
                    <a:pt x="54" y="23"/>
                  </a:lnTo>
                  <a:lnTo>
                    <a:pt x="53" y="24"/>
                  </a:lnTo>
                  <a:lnTo>
                    <a:pt x="51" y="26"/>
                  </a:lnTo>
                  <a:lnTo>
                    <a:pt x="49" y="27"/>
                  </a:lnTo>
                  <a:lnTo>
                    <a:pt x="47" y="29"/>
                  </a:lnTo>
                  <a:lnTo>
                    <a:pt x="45" y="31"/>
                  </a:lnTo>
                  <a:lnTo>
                    <a:pt x="44" y="32"/>
                  </a:lnTo>
                  <a:lnTo>
                    <a:pt x="43" y="33"/>
                  </a:lnTo>
                  <a:lnTo>
                    <a:pt x="43" y="37"/>
                  </a:lnTo>
                  <a:lnTo>
                    <a:pt x="53" y="32"/>
                  </a:lnTo>
                  <a:lnTo>
                    <a:pt x="54" y="29"/>
                  </a:lnTo>
                  <a:lnTo>
                    <a:pt x="59" y="30"/>
                  </a:lnTo>
                  <a:lnTo>
                    <a:pt x="61" y="29"/>
                  </a:lnTo>
                  <a:lnTo>
                    <a:pt x="63" y="28"/>
                  </a:lnTo>
                  <a:lnTo>
                    <a:pt x="65" y="27"/>
                  </a:lnTo>
                  <a:lnTo>
                    <a:pt x="68" y="26"/>
                  </a:lnTo>
                  <a:lnTo>
                    <a:pt x="71" y="25"/>
                  </a:lnTo>
                  <a:lnTo>
                    <a:pt x="74" y="25"/>
                  </a:lnTo>
                  <a:lnTo>
                    <a:pt x="77" y="24"/>
                  </a:lnTo>
                  <a:lnTo>
                    <a:pt x="75" y="26"/>
                  </a:lnTo>
                  <a:lnTo>
                    <a:pt x="72" y="27"/>
                  </a:lnTo>
                  <a:lnTo>
                    <a:pt x="70" y="28"/>
                  </a:lnTo>
                  <a:lnTo>
                    <a:pt x="67" y="30"/>
                  </a:lnTo>
                  <a:lnTo>
                    <a:pt x="64" y="31"/>
                  </a:lnTo>
                  <a:lnTo>
                    <a:pt x="62" y="33"/>
                  </a:lnTo>
                  <a:lnTo>
                    <a:pt x="59" y="34"/>
                  </a:lnTo>
                  <a:lnTo>
                    <a:pt x="56" y="36"/>
                  </a:lnTo>
                  <a:lnTo>
                    <a:pt x="54" y="37"/>
                  </a:lnTo>
                  <a:lnTo>
                    <a:pt x="51" y="38"/>
                  </a:lnTo>
                  <a:lnTo>
                    <a:pt x="49" y="40"/>
                  </a:lnTo>
                  <a:lnTo>
                    <a:pt x="48" y="41"/>
                  </a:lnTo>
                  <a:lnTo>
                    <a:pt x="46" y="41"/>
                  </a:lnTo>
                  <a:lnTo>
                    <a:pt x="45" y="42"/>
                  </a:lnTo>
                  <a:lnTo>
                    <a:pt x="44" y="42"/>
                  </a:lnTo>
                  <a:lnTo>
                    <a:pt x="44" y="43"/>
                  </a:lnTo>
                  <a:lnTo>
                    <a:pt x="44" y="44"/>
                  </a:lnTo>
                  <a:lnTo>
                    <a:pt x="44" y="46"/>
                  </a:lnTo>
                  <a:lnTo>
                    <a:pt x="44" y="48"/>
                  </a:lnTo>
                  <a:lnTo>
                    <a:pt x="44" y="49"/>
                  </a:lnTo>
                  <a:lnTo>
                    <a:pt x="44" y="50"/>
                  </a:lnTo>
                  <a:lnTo>
                    <a:pt x="44" y="51"/>
                  </a:lnTo>
                  <a:lnTo>
                    <a:pt x="44" y="52"/>
                  </a:lnTo>
                  <a:lnTo>
                    <a:pt x="44" y="53"/>
                  </a:lnTo>
                  <a:lnTo>
                    <a:pt x="44" y="55"/>
                  </a:lnTo>
                  <a:lnTo>
                    <a:pt x="45" y="57"/>
                  </a:lnTo>
                  <a:lnTo>
                    <a:pt x="45" y="60"/>
                  </a:lnTo>
                  <a:lnTo>
                    <a:pt x="45" y="62"/>
                  </a:lnTo>
                  <a:lnTo>
                    <a:pt x="46" y="66"/>
                  </a:lnTo>
                  <a:lnTo>
                    <a:pt x="46" y="70"/>
                  </a:lnTo>
                  <a:lnTo>
                    <a:pt x="47" y="75"/>
                  </a:lnTo>
                  <a:lnTo>
                    <a:pt x="48" y="79"/>
                  </a:lnTo>
                  <a:lnTo>
                    <a:pt x="49" y="83"/>
                  </a:lnTo>
                  <a:lnTo>
                    <a:pt x="50" y="88"/>
                  </a:lnTo>
                  <a:lnTo>
                    <a:pt x="51" y="92"/>
                  </a:lnTo>
                  <a:lnTo>
                    <a:pt x="52" y="96"/>
                  </a:lnTo>
                  <a:lnTo>
                    <a:pt x="52" y="97"/>
                  </a:lnTo>
                  <a:lnTo>
                    <a:pt x="53" y="98"/>
                  </a:lnTo>
                  <a:lnTo>
                    <a:pt x="53" y="99"/>
                  </a:lnTo>
                  <a:lnTo>
                    <a:pt x="53" y="101"/>
                  </a:lnTo>
                  <a:lnTo>
                    <a:pt x="54" y="103"/>
                  </a:lnTo>
                  <a:lnTo>
                    <a:pt x="55" y="105"/>
                  </a:lnTo>
                  <a:lnTo>
                    <a:pt x="56" y="108"/>
                  </a:lnTo>
                  <a:lnTo>
                    <a:pt x="57" y="110"/>
                  </a:lnTo>
                  <a:lnTo>
                    <a:pt x="57" y="112"/>
                  </a:lnTo>
                  <a:lnTo>
                    <a:pt x="58" y="115"/>
                  </a:lnTo>
                  <a:lnTo>
                    <a:pt x="59" y="117"/>
                  </a:lnTo>
                  <a:lnTo>
                    <a:pt x="60" y="120"/>
                  </a:lnTo>
                  <a:lnTo>
                    <a:pt x="60" y="121"/>
                  </a:lnTo>
                  <a:lnTo>
                    <a:pt x="61" y="122"/>
                  </a:lnTo>
                  <a:lnTo>
                    <a:pt x="61" y="124"/>
                  </a:lnTo>
                  <a:lnTo>
                    <a:pt x="62" y="125"/>
                  </a:lnTo>
                  <a:lnTo>
                    <a:pt x="63" y="129"/>
                  </a:lnTo>
                  <a:lnTo>
                    <a:pt x="65" y="133"/>
                  </a:lnTo>
                  <a:lnTo>
                    <a:pt x="67" y="138"/>
                  </a:lnTo>
                  <a:lnTo>
                    <a:pt x="68" y="141"/>
                  </a:lnTo>
                  <a:lnTo>
                    <a:pt x="70" y="145"/>
                  </a:lnTo>
                  <a:lnTo>
                    <a:pt x="71" y="149"/>
                  </a:lnTo>
                  <a:lnTo>
                    <a:pt x="73" y="152"/>
                  </a:lnTo>
                  <a:lnTo>
                    <a:pt x="74" y="155"/>
                  </a:lnTo>
                  <a:lnTo>
                    <a:pt x="77" y="159"/>
                  </a:lnTo>
                </a:path>
              </a:pathLst>
            </a:custGeom>
            <a:solidFill>
              <a:srgbClr val="260000"/>
            </a:solidFill>
            <a:ln w="9525" cap="rnd">
              <a:noFill/>
              <a:round/>
              <a:headEnd type="none" w="sm" len="sm"/>
              <a:tailEnd type="none" w="sm" len="sm"/>
            </a:ln>
          </p:spPr>
          <p:txBody>
            <a:bodyPr/>
            <a:lstStyle/>
            <a:p>
              <a:pPr algn="r" rtl="1"/>
              <a:endParaRPr lang="en-US"/>
            </a:p>
          </p:txBody>
        </p:sp>
        <p:sp>
          <p:nvSpPr>
            <p:cNvPr id="23606" name="Freeform 42"/>
            <p:cNvSpPr>
              <a:spLocks/>
            </p:cNvSpPr>
            <p:nvPr/>
          </p:nvSpPr>
          <p:spPr bwMode="auto">
            <a:xfrm>
              <a:off x="3634" y="1765"/>
              <a:ext cx="12" cy="22"/>
            </a:xfrm>
            <a:custGeom>
              <a:avLst/>
              <a:gdLst>
                <a:gd name="T0" fmla="*/ 10 w 12"/>
                <a:gd name="T1" fmla="*/ 12 h 22"/>
                <a:gd name="T2" fmla="*/ 10 w 12"/>
                <a:gd name="T3" fmla="*/ 11 h 22"/>
                <a:gd name="T4" fmla="*/ 10 w 12"/>
                <a:gd name="T5" fmla="*/ 9 h 22"/>
                <a:gd name="T6" fmla="*/ 11 w 12"/>
                <a:gd name="T7" fmla="*/ 7 h 22"/>
                <a:gd name="T8" fmla="*/ 11 w 12"/>
                <a:gd name="T9" fmla="*/ 5 h 22"/>
                <a:gd name="T10" fmla="*/ 11 w 12"/>
                <a:gd name="T11" fmla="*/ 4 h 22"/>
                <a:gd name="T12" fmla="*/ 11 w 12"/>
                <a:gd name="T13" fmla="*/ 3 h 22"/>
                <a:gd name="T14" fmla="*/ 11 w 12"/>
                <a:gd name="T15" fmla="*/ 1 h 22"/>
                <a:gd name="T16" fmla="*/ 11 w 12"/>
                <a:gd name="T17" fmla="*/ 0 h 22"/>
                <a:gd name="T18" fmla="*/ 9 w 12"/>
                <a:gd name="T19" fmla="*/ 2 h 22"/>
                <a:gd name="T20" fmla="*/ 8 w 12"/>
                <a:gd name="T21" fmla="*/ 4 h 22"/>
                <a:gd name="T22" fmla="*/ 6 w 12"/>
                <a:gd name="T23" fmla="*/ 7 h 22"/>
                <a:gd name="T24" fmla="*/ 4 w 12"/>
                <a:gd name="T25" fmla="*/ 10 h 22"/>
                <a:gd name="T26" fmla="*/ 3 w 12"/>
                <a:gd name="T27" fmla="*/ 13 h 22"/>
                <a:gd name="T28" fmla="*/ 1 w 12"/>
                <a:gd name="T29" fmla="*/ 16 h 22"/>
                <a:gd name="T30" fmla="*/ 0 w 12"/>
                <a:gd name="T31" fmla="*/ 19 h 22"/>
                <a:gd name="T32" fmla="*/ 0 w 12"/>
                <a:gd name="T33" fmla="*/ 21 h 22"/>
                <a:gd name="T34" fmla="*/ 1 w 12"/>
                <a:gd name="T35" fmla="*/ 20 h 22"/>
                <a:gd name="T36" fmla="*/ 3 w 12"/>
                <a:gd name="T37" fmla="*/ 19 h 22"/>
                <a:gd name="T38" fmla="*/ 4 w 12"/>
                <a:gd name="T39" fmla="*/ 18 h 22"/>
                <a:gd name="T40" fmla="*/ 6 w 12"/>
                <a:gd name="T41" fmla="*/ 16 h 22"/>
                <a:gd name="T42" fmla="*/ 7 w 12"/>
                <a:gd name="T43" fmla="*/ 15 h 22"/>
                <a:gd name="T44" fmla="*/ 8 w 12"/>
                <a:gd name="T45" fmla="*/ 14 h 22"/>
                <a:gd name="T46" fmla="*/ 9 w 12"/>
                <a:gd name="T47" fmla="*/ 13 h 22"/>
                <a:gd name="T48" fmla="*/ 10 w 12"/>
                <a:gd name="T49" fmla="*/ 12 h 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
                <a:gd name="T76" fmla="*/ 0 h 22"/>
                <a:gd name="T77" fmla="*/ 12 w 12"/>
                <a:gd name="T78" fmla="*/ 22 h 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 h="22">
                  <a:moveTo>
                    <a:pt x="10" y="12"/>
                  </a:moveTo>
                  <a:lnTo>
                    <a:pt x="10" y="11"/>
                  </a:lnTo>
                  <a:lnTo>
                    <a:pt x="10" y="9"/>
                  </a:lnTo>
                  <a:lnTo>
                    <a:pt x="11" y="7"/>
                  </a:lnTo>
                  <a:lnTo>
                    <a:pt x="11" y="5"/>
                  </a:lnTo>
                  <a:lnTo>
                    <a:pt x="11" y="4"/>
                  </a:lnTo>
                  <a:lnTo>
                    <a:pt x="11" y="3"/>
                  </a:lnTo>
                  <a:lnTo>
                    <a:pt x="11" y="1"/>
                  </a:lnTo>
                  <a:lnTo>
                    <a:pt x="11" y="0"/>
                  </a:lnTo>
                  <a:lnTo>
                    <a:pt x="9" y="2"/>
                  </a:lnTo>
                  <a:lnTo>
                    <a:pt x="8" y="4"/>
                  </a:lnTo>
                  <a:lnTo>
                    <a:pt x="6" y="7"/>
                  </a:lnTo>
                  <a:lnTo>
                    <a:pt x="4" y="10"/>
                  </a:lnTo>
                  <a:lnTo>
                    <a:pt x="3" y="13"/>
                  </a:lnTo>
                  <a:lnTo>
                    <a:pt x="1" y="16"/>
                  </a:lnTo>
                  <a:lnTo>
                    <a:pt x="0" y="19"/>
                  </a:lnTo>
                  <a:lnTo>
                    <a:pt x="0" y="21"/>
                  </a:lnTo>
                  <a:lnTo>
                    <a:pt x="1" y="20"/>
                  </a:lnTo>
                  <a:lnTo>
                    <a:pt x="3" y="19"/>
                  </a:lnTo>
                  <a:lnTo>
                    <a:pt x="4" y="18"/>
                  </a:lnTo>
                  <a:lnTo>
                    <a:pt x="6" y="16"/>
                  </a:lnTo>
                  <a:lnTo>
                    <a:pt x="7" y="15"/>
                  </a:lnTo>
                  <a:lnTo>
                    <a:pt x="8" y="14"/>
                  </a:lnTo>
                  <a:lnTo>
                    <a:pt x="9" y="13"/>
                  </a:lnTo>
                  <a:lnTo>
                    <a:pt x="10" y="12"/>
                  </a:lnTo>
                </a:path>
              </a:pathLst>
            </a:custGeom>
            <a:solidFill>
              <a:srgbClr val="B2F259"/>
            </a:solidFill>
            <a:ln w="9525" cap="rnd">
              <a:noFill/>
              <a:round/>
              <a:headEnd type="none" w="sm" len="sm"/>
              <a:tailEnd type="none" w="sm" len="sm"/>
            </a:ln>
          </p:spPr>
          <p:txBody>
            <a:bodyPr/>
            <a:lstStyle/>
            <a:p>
              <a:pPr algn="r" rtl="1"/>
              <a:endParaRPr lang="en-US"/>
            </a:p>
          </p:txBody>
        </p:sp>
        <p:sp>
          <p:nvSpPr>
            <p:cNvPr id="23607" name="Freeform 43"/>
            <p:cNvSpPr>
              <a:spLocks/>
            </p:cNvSpPr>
            <p:nvPr/>
          </p:nvSpPr>
          <p:spPr bwMode="auto">
            <a:xfrm>
              <a:off x="3637" y="1784"/>
              <a:ext cx="7" cy="12"/>
            </a:xfrm>
            <a:custGeom>
              <a:avLst/>
              <a:gdLst>
                <a:gd name="T0" fmla="*/ 6 w 7"/>
                <a:gd name="T1" fmla="*/ 0 h 12"/>
                <a:gd name="T2" fmla="*/ 6 w 7"/>
                <a:gd name="T3" fmla="*/ 2 h 12"/>
                <a:gd name="T4" fmla="*/ 5 w 7"/>
                <a:gd name="T5" fmla="*/ 4 h 12"/>
                <a:gd name="T6" fmla="*/ 5 w 7"/>
                <a:gd name="T7" fmla="*/ 6 h 12"/>
                <a:gd name="T8" fmla="*/ 4 w 7"/>
                <a:gd name="T9" fmla="*/ 8 h 12"/>
                <a:gd name="T10" fmla="*/ 3 w 7"/>
                <a:gd name="T11" fmla="*/ 9 h 12"/>
                <a:gd name="T12" fmla="*/ 2 w 7"/>
                <a:gd name="T13" fmla="*/ 10 h 12"/>
                <a:gd name="T14" fmla="*/ 1 w 7"/>
                <a:gd name="T15" fmla="*/ 10 h 12"/>
                <a:gd name="T16" fmla="*/ 0 w 7"/>
                <a:gd name="T17" fmla="*/ 11 h 12"/>
                <a:gd name="T18" fmla="*/ 0 w 7"/>
                <a:gd name="T19" fmla="*/ 10 h 12"/>
                <a:gd name="T20" fmla="*/ 1 w 7"/>
                <a:gd name="T21" fmla="*/ 8 h 12"/>
                <a:gd name="T22" fmla="*/ 1 w 7"/>
                <a:gd name="T23" fmla="*/ 7 h 12"/>
                <a:gd name="T24" fmla="*/ 2 w 7"/>
                <a:gd name="T25" fmla="*/ 5 h 12"/>
                <a:gd name="T26" fmla="*/ 3 w 7"/>
                <a:gd name="T27" fmla="*/ 4 h 12"/>
                <a:gd name="T28" fmla="*/ 4 w 7"/>
                <a:gd name="T29" fmla="*/ 2 h 12"/>
                <a:gd name="T30" fmla="*/ 5 w 7"/>
                <a:gd name="T31" fmla="*/ 1 h 12"/>
                <a:gd name="T32" fmla="*/ 6 w 7"/>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
                <a:gd name="T52" fmla="*/ 0 h 12"/>
                <a:gd name="T53" fmla="*/ 7 w 7"/>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 h="12">
                  <a:moveTo>
                    <a:pt x="6" y="0"/>
                  </a:moveTo>
                  <a:lnTo>
                    <a:pt x="6" y="2"/>
                  </a:lnTo>
                  <a:lnTo>
                    <a:pt x="5" y="4"/>
                  </a:lnTo>
                  <a:lnTo>
                    <a:pt x="5" y="6"/>
                  </a:lnTo>
                  <a:lnTo>
                    <a:pt x="4" y="8"/>
                  </a:lnTo>
                  <a:lnTo>
                    <a:pt x="3" y="9"/>
                  </a:lnTo>
                  <a:lnTo>
                    <a:pt x="2" y="10"/>
                  </a:lnTo>
                  <a:lnTo>
                    <a:pt x="1" y="10"/>
                  </a:lnTo>
                  <a:lnTo>
                    <a:pt x="0" y="11"/>
                  </a:lnTo>
                  <a:lnTo>
                    <a:pt x="0" y="10"/>
                  </a:lnTo>
                  <a:lnTo>
                    <a:pt x="1" y="8"/>
                  </a:lnTo>
                  <a:lnTo>
                    <a:pt x="1" y="7"/>
                  </a:lnTo>
                  <a:lnTo>
                    <a:pt x="2" y="5"/>
                  </a:lnTo>
                  <a:lnTo>
                    <a:pt x="3" y="4"/>
                  </a:lnTo>
                  <a:lnTo>
                    <a:pt x="4" y="2"/>
                  </a:lnTo>
                  <a:lnTo>
                    <a:pt x="5" y="1"/>
                  </a:lnTo>
                  <a:lnTo>
                    <a:pt x="6" y="0"/>
                  </a:lnTo>
                </a:path>
              </a:pathLst>
            </a:custGeom>
            <a:solidFill>
              <a:srgbClr val="B2F259"/>
            </a:solidFill>
            <a:ln w="9525" cap="rnd">
              <a:noFill/>
              <a:round/>
              <a:headEnd type="none" w="sm" len="sm"/>
              <a:tailEnd type="none" w="sm" len="sm"/>
            </a:ln>
          </p:spPr>
          <p:txBody>
            <a:bodyPr/>
            <a:lstStyle/>
            <a:p>
              <a:pPr algn="r" rtl="1"/>
              <a:endParaRPr lang="en-US"/>
            </a:p>
          </p:txBody>
        </p:sp>
        <p:sp>
          <p:nvSpPr>
            <p:cNvPr id="23608" name="Freeform 44"/>
            <p:cNvSpPr>
              <a:spLocks/>
            </p:cNvSpPr>
            <p:nvPr/>
          </p:nvSpPr>
          <p:spPr bwMode="auto">
            <a:xfrm>
              <a:off x="3637" y="1798"/>
              <a:ext cx="4" cy="4"/>
            </a:xfrm>
            <a:custGeom>
              <a:avLst/>
              <a:gdLst>
                <a:gd name="T0" fmla="*/ 3 w 4"/>
                <a:gd name="T1" fmla="*/ 0 h 4"/>
                <a:gd name="T2" fmla="*/ 3 w 4"/>
                <a:gd name="T3" fmla="*/ 1 h 4"/>
                <a:gd name="T4" fmla="*/ 2 w 4"/>
                <a:gd name="T5" fmla="*/ 1 h 4"/>
                <a:gd name="T6" fmla="*/ 2 w 4"/>
                <a:gd name="T7" fmla="*/ 2 h 4"/>
                <a:gd name="T8" fmla="*/ 2 w 4"/>
                <a:gd name="T9" fmla="*/ 3 h 4"/>
                <a:gd name="T10" fmla="*/ 1 w 4"/>
                <a:gd name="T11" fmla="*/ 3 h 4"/>
                <a:gd name="T12" fmla="*/ 0 w 4"/>
                <a:gd name="T13" fmla="*/ 3 h 4"/>
                <a:gd name="T14" fmla="*/ 1 w 4"/>
                <a:gd name="T15" fmla="*/ 2 h 4"/>
                <a:gd name="T16" fmla="*/ 1 w 4"/>
                <a:gd name="T17" fmla="*/ 1 h 4"/>
                <a:gd name="T18" fmla="*/ 2 w 4"/>
                <a:gd name="T19" fmla="*/ 1 h 4"/>
                <a:gd name="T20" fmla="*/ 3 w 4"/>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4"/>
                <a:gd name="T35" fmla="*/ 4 w 4"/>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4">
                  <a:moveTo>
                    <a:pt x="3" y="0"/>
                  </a:moveTo>
                  <a:lnTo>
                    <a:pt x="3" y="1"/>
                  </a:lnTo>
                  <a:lnTo>
                    <a:pt x="2" y="1"/>
                  </a:lnTo>
                  <a:lnTo>
                    <a:pt x="2" y="2"/>
                  </a:lnTo>
                  <a:lnTo>
                    <a:pt x="2" y="3"/>
                  </a:lnTo>
                  <a:lnTo>
                    <a:pt x="1" y="3"/>
                  </a:lnTo>
                  <a:lnTo>
                    <a:pt x="0" y="3"/>
                  </a:lnTo>
                  <a:lnTo>
                    <a:pt x="1" y="2"/>
                  </a:lnTo>
                  <a:lnTo>
                    <a:pt x="1" y="1"/>
                  </a:lnTo>
                  <a:lnTo>
                    <a:pt x="2" y="1"/>
                  </a:lnTo>
                  <a:lnTo>
                    <a:pt x="3" y="0"/>
                  </a:lnTo>
                </a:path>
              </a:pathLst>
            </a:custGeom>
            <a:solidFill>
              <a:srgbClr val="B2F259"/>
            </a:solidFill>
            <a:ln w="9525" cap="rnd">
              <a:noFill/>
              <a:round/>
              <a:headEnd type="none" w="sm" len="sm"/>
              <a:tailEnd type="none" w="sm" len="sm"/>
            </a:ln>
          </p:spPr>
          <p:txBody>
            <a:bodyPr/>
            <a:lstStyle/>
            <a:p>
              <a:pPr algn="r" rtl="1"/>
              <a:endParaRPr lang="en-US"/>
            </a:p>
          </p:txBody>
        </p:sp>
        <p:sp>
          <p:nvSpPr>
            <p:cNvPr id="23609" name="Freeform 45"/>
            <p:cNvSpPr>
              <a:spLocks/>
            </p:cNvSpPr>
            <p:nvPr/>
          </p:nvSpPr>
          <p:spPr bwMode="auto">
            <a:xfrm>
              <a:off x="3721" y="1513"/>
              <a:ext cx="113" cy="56"/>
            </a:xfrm>
            <a:custGeom>
              <a:avLst/>
              <a:gdLst>
                <a:gd name="T0" fmla="*/ 105 w 113"/>
                <a:gd name="T1" fmla="*/ 36 h 56"/>
                <a:gd name="T2" fmla="*/ 112 w 113"/>
                <a:gd name="T3" fmla="*/ 39 h 56"/>
                <a:gd name="T4" fmla="*/ 107 w 113"/>
                <a:gd name="T5" fmla="*/ 42 h 56"/>
                <a:gd name="T6" fmla="*/ 101 w 113"/>
                <a:gd name="T7" fmla="*/ 44 h 56"/>
                <a:gd name="T8" fmla="*/ 96 w 113"/>
                <a:gd name="T9" fmla="*/ 49 h 56"/>
                <a:gd name="T10" fmla="*/ 90 w 113"/>
                <a:gd name="T11" fmla="*/ 48 h 56"/>
                <a:gd name="T12" fmla="*/ 81 w 113"/>
                <a:gd name="T13" fmla="*/ 50 h 56"/>
                <a:gd name="T14" fmla="*/ 68 w 113"/>
                <a:gd name="T15" fmla="*/ 53 h 56"/>
                <a:gd name="T16" fmla="*/ 69 w 113"/>
                <a:gd name="T17" fmla="*/ 46 h 56"/>
                <a:gd name="T18" fmla="*/ 78 w 113"/>
                <a:gd name="T19" fmla="*/ 41 h 56"/>
                <a:gd name="T20" fmla="*/ 91 w 113"/>
                <a:gd name="T21" fmla="*/ 34 h 56"/>
                <a:gd name="T22" fmla="*/ 99 w 113"/>
                <a:gd name="T23" fmla="*/ 29 h 56"/>
                <a:gd name="T24" fmla="*/ 85 w 113"/>
                <a:gd name="T25" fmla="*/ 33 h 56"/>
                <a:gd name="T26" fmla="*/ 67 w 113"/>
                <a:gd name="T27" fmla="*/ 37 h 56"/>
                <a:gd name="T28" fmla="*/ 75 w 113"/>
                <a:gd name="T29" fmla="*/ 30 h 56"/>
                <a:gd name="T30" fmla="*/ 67 w 113"/>
                <a:gd name="T31" fmla="*/ 31 h 56"/>
                <a:gd name="T32" fmla="*/ 72 w 113"/>
                <a:gd name="T33" fmla="*/ 17 h 56"/>
                <a:gd name="T34" fmla="*/ 64 w 113"/>
                <a:gd name="T35" fmla="*/ 5 h 56"/>
                <a:gd name="T36" fmla="*/ 59 w 113"/>
                <a:gd name="T37" fmla="*/ 29 h 56"/>
                <a:gd name="T38" fmla="*/ 48 w 113"/>
                <a:gd name="T39" fmla="*/ 23 h 56"/>
                <a:gd name="T40" fmla="*/ 46 w 113"/>
                <a:gd name="T41" fmla="*/ 25 h 56"/>
                <a:gd name="T42" fmla="*/ 57 w 113"/>
                <a:gd name="T43" fmla="*/ 31 h 56"/>
                <a:gd name="T44" fmla="*/ 59 w 113"/>
                <a:gd name="T45" fmla="*/ 47 h 56"/>
                <a:gd name="T46" fmla="*/ 54 w 113"/>
                <a:gd name="T47" fmla="*/ 55 h 56"/>
                <a:gd name="T48" fmla="*/ 47 w 113"/>
                <a:gd name="T49" fmla="*/ 55 h 56"/>
                <a:gd name="T50" fmla="*/ 41 w 113"/>
                <a:gd name="T51" fmla="*/ 52 h 56"/>
                <a:gd name="T52" fmla="*/ 34 w 113"/>
                <a:gd name="T53" fmla="*/ 49 h 56"/>
                <a:gd name="T54" fmla="*/ 33 w 113"/>
                <a:gd name="T55" fmla="*/ 43 h 56"/>
                <a:gd name="T56" fmla="*/ 19 w 113"/>
                <a:gd name="T57" fmla="*/ 41 h 56"/>
                <a:gd name="T58" fmla="*/ 12 w 113"/>
                <a:gd name="T59" fmla="*/ 33 h 56"/>
                <a:gd name="T60" fmla="*/ 4 w 113"/>
                <a:gd name="T61" fmla="*/ 33 h 56"/>
                <a:gd name="T62" fmla="*/ 3 w 113"/>
                <a:gd name="T63" fmla="*/ 30 h 56"/>
                <a:gd name="T64" fmla="*/ 10 w 113"/>
                <a:gd name="T65" fmla="*/ 27 h 56"/>
                <a:gd name="T66" fmla="*/ 13 w 113"/>
                <a:gd name="T67" fmla="*/ 24 h 56"/>
                <a:gd name="T68" fmla="*/ 21 w 113"/>
                <a:gd name="T69" fmla="*/ 22 h 56"/>
                <a:gd name="T70" fmla="*/ 28 w 113"/>
                <a:gd name="T71" fmla="*/ 25 h 56"/>
                <a:gd name="T72" fmla="*/ 31 w 113"/>
                <a:gd name="T73" fmla="*/ 29 h 56"/>
                <a:gd name="T74" fmla="*/ 37 w 113"/>
                <a:gd name="T75" fmla="*/ 28 h 56"/>
                <a:gd name="T76" fmla="*/ 37 w 113"/>
                <a:gd name="T77" fmla="*/ 21 h 56"/>
                <a:gd name="T78" fmla="*/ 40 w 113"/>
                <a:gd name="T79" fmla="*/ 18 h 56"/>
                <a:gd name="T80" fmla="*/ 43 w 113"/>
                <a:gd name="T81" fmla="*/ 15 h 56"/>
                <a:gd name="T82" fmla="*/ 48 w 113"/>
                <a:gd name="T83" fmla="*/ 17 h 56"/>
                <a:gd name="T84" fmla="*/ 56 w 113"/>
                <a:gd name="T85" fmla="*/ 19 h 56"/>
                <a:gd name="T86" fmla="*/ 60 w 113"/>
                <a:gd name="T87" fmla="*/ 12 h 56"/>
                <a:gd name="T88" fmla="*/ 59 w 113"/>
                <a:gd name="T89" fmla="*/ 4 h 56"/>
                <a:gd name="T90" fmla="*/ 63 w 113"/>
                <a:gd name="T91" fmla="*/ 1 h 56"/>
                <a:gd name="T92" fmla="*/ 71 w 113"/>
                <a:gd name="T93" fmla="*/ 2 h 56"/>
                <a:gd name="T94" fmla="*/ 73 w 113"/>
                <a:gd name="T95" fmla="*/ 12 h 56"/>
                <a:gd name="T96" fmla="*/ 78 w 113"/>
                <a:gd name="T97" fmla="*/ 11 h 56"/>
                <a:gd name="T98" fmla="*/ 83 w 113"/>
                <a:gd name="T99" fmla="*/ 8 h 56"/>
                <a:gd name="T100" fmla="*/ 89 w 113"/>
                <a:gd name="T101" fmla="*/ 8 h 56"/>
                <a:gd name="T102" fmla="*/ 91 w 113"/>
                <a:gd name="T103" fmla="*/ 11 h 56"/>
                <a:gd name="T104" fmla="*/ 89 w 113"/>
                <a:gd name="T105" fmla="*/ 17 h 56"/>
                <a:gd name="T106" fmla="*/ 87 w 113"/>
                <a:gd name="T107" fmla="*/ 24 h 56"/>
                <a:gd name="T108" fmla="*/ 91 w 113"/>
                <a:gd name="T109" fmla="*/ 27 h 56"/>
                <a:gd name="T110" fmla="*/ 95 w 113"/>
                <a:gd name="T111" fmla="*/ 25 h 56"/>
                <a:gd name="T112" fmla="*/ 98 w 113"/>
                <a:gd name="T113" fmla="*/ 21 h 56"/>
                <a:gd name="T114" fmla="*/ 103 w 113"/>
                <a:gd name="T115" fmla="*/ 23 h 56"/>
                <a:gd name="T116" fmla="*/ 106 w 113"/>
                <a:gd name="T117" fmla="*/ 28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3"/>
                <a:gd name="T178" fmla="*/ 0 h 56"/>
                <a:gd name="T179" fmla="*/ 113 w 113"/>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3" h="56">
                  <a:moveTo>
                    <a:pt x="105" y="34"/>
                  </a:moveTo>
                  <a:lnTo>
                    <a:pt x="105" y="34"/>
                  </a:lnTo>
                  <a:lnTo>
                    <a:pt x="104" y="35"/>
                  </a:lnTo>
                  <a:lnTo>
                    <a:pt x="105" y="35"/>
                  </a:lnTo>
                  <a:lnTo>
                    <a:pt x="105" y="36"/>
                  </a:lnTo>
                  <a:lnTo>
                    <a:pt x="106" y="36"/>
                  </a:lnTo>
                  <a:lnTo>
                    <a:pt x="108" y="37"/>
                  </a:lnTo>
                  <a:lnTo>
                    <a:pt x="110" y="38"/>
                  </a:lnTo>
                  <a:lnTo>
                    <a:pt x="112" y="38"/>
                  </a:lnTo>
                  <a:lnTo>
                    <a:pt x="112" y="39"/>
                  </a:lnTo>
                  <a:lnTo>
                    <a:pt x="111" y="40"/>
                  </a:lnTo>
                  <a:lnTo>
                    <a:pt x="111" y="41"/>
                  </a:lnTo>
                  <a:lnTo>
                    <a:pt x="110" y="41"/>
                  </a:lnTo>
                  <a:lnTo>
                    <a:pt x="109" y="42"/>
                  </a:lnTo>
                  <a:lnTo>
                    <a:pt x="107" y="42"/>
                  </a:lnTo>
                  <a:lnTo>
                    <a:pt x="106" y="42"/>
                  </a:lnTo>
                  <a:lnTo>
                    <a:pt x="104" y="43"/>
                  </a:lnTo>
                  <a:lnTo>
                    <a:pt x="103" y="43"/>
                  </a:lnTo>
                  <a:lnTo>
                    <a:pt x="102" y="43"/>
                  </a:lnTo>
                  <a:lnTo>
                    <a:pt x="101" y="44"/>
                  </a:lnTo>
                  <a:lnTo>
                    <a:pt x="100" y="45"/>
                  </a:lnTo>
                  <a:lnTo>
                    <a:pt x="99" y="47"/>
                  </a:lnTo>
                  <a:lnTo>
                    <a:pt x="98" y="48"/>
                  </a:lnTo>
                  <a:lnTo>
                    <a:pt x="97" y="49"/>
                  </a:lnTo>
                  <a:lnTo>
                    <a:pt x="96" y="49"/>
                  </a:lnTo>
                  <a:lnTo>
                    <a:pt x="95" y="49"/>
                  </a:lnTo>
                  <a:lnTo>
                    <a:pt x="94" y="49"/>
                  </a:lnTo>
                  <a:lnTo>
                    <a:pt x="92" y="49"/>
                  </a:lnTo>
                  <a:lnTo>
                    <a:pt x="91" y="48"/>
                  </a:lnTo>
                  <a:lnTo>
                    <a:pt x="90" y="48"/>
                  </a:lnTo>
                  <a:lnTo>
                    <a:pt x="89" y="48"/>
                  </a:lnTo>
                  <a:lnTo>
                    <a:pt x="88" y="47"/>
                  </a:lnTo>
                  <a:lnTo>
                    <a:pt x="86" y="48"/>
                  </a:lnTo>
                  <a:lnTo>
                    <a:pt x="84" y="49"/>
                  </a:lnTo>
                  <a:lnTo>
                    <a:pt x="81" y="50"/>
                  </a:lnTo>
                  <a:lnTo>
                    <a:pt x="79" y="51"/>
                  </a:lnTo>
                  <a:lnTo>
                    <a:pt x="76" y="52"/>
                  </a:lnTo>
                  <a:lnTo>
                    <a:pt x="73" y="52"/>
                  </a:lnTo>
                  <a:lnTo>
                    <a:pt x="70" y="53"/>
                  </a:lnTo>
                  <a:lnTo>
                    <a:pt x="68" y="53"/>
                  </a:lnTo>
                  <a:lnTo>
                    <a:pt x="68" y="51"/>
                  </a:lnTo>
                  <a:lnTo>
                    <a:pt x="68" y="50"/>
                  </a:lnTo>
                  <a:lnTo>
                    <a:pt x="68" y="48"/>
                  </a:lnTo>
                  <a:lnTo>
                    <a:pt x="68" y="46"/>
                  </a:lnTo>
                  <a:lnTo>
                    <a:pt x="69" y="46"/>
                  </a:lnTo>
                  <a:lnTo>
                    <a:pt x="70" y="45"/>
                  </a:lnTo>
                  <a:lnTo>
                    <a:pt x="72" y="44"/>
                  </a:lnTo>
                  <a:lnTo>
                    <a:pt x="74" y="43"/>
                  </a:lnTo>
                  <a:lnTo>
                    <a:pt x="76" y="42"/>
                  </a:lnTo>
                  <a:lnTo>
                    <a:pt x="78" y="41"/>
                  </a:lnTo>
                  <a:lnTo>
                    <a:pt x="81" y="40"/>
                  </a:lnTo>
                  <a:lnTo>
                    <a:pt x="83" y="38"/>
                  </a:lnTo>
                  <a:lnTo>
                    <a:pt x="86" y="37"/>
                  </a:lnTo>
                  <a:lnTo>
                    <a:pt x="89" y="35"/>
                  </a:lnTo>
                  <a:lnTo>
                    <a:pt x="91" y="34"/>
                  </a:lnTo>
                  <a:lnTo>
                    <a:pt x="94" y="32"/>
                  </a:lnTo>
                  <a:lnTo>
                    <a:pt x="97" y="31"/>
                  </a:lnTo>
                  <a:lnTo>
                    <a:pt x="99" y="30"/>
                  </a:lnTo>
                  <a:lnTo>
                    <a:pt x="101" y="28"/>
                  </a:lnTo>
                  <a:lnTo>
                    <a:pt x="99" y="29"/>
                  </a:lnTo>
                  <a:lnTo>
                    <a:pt x="96" y="29"/>
                  </a:lnTo>
                  <a:lnTo>
                    <a:pt x="93" y="30"/>
                  </a:lnTo>
                  <a:lnTo>
                    <a:pt x="90" y="31"/>
                  </a:lnTo>
                  <a:lnTo>
                    <a:pt x="87" y="32"/>
                  </a:lnTo>
                  <a:lnTo>
                    <a:pt x="85" y="33"/>
                  </a:lnTo>
                  <a:lnTo>
                    <a:pt x="83" y="34"/>
                  </a:lnTo>
                  <a:lnTo>
                    <a:pt x="79" y="33"/>
                  </a:lnTo>
                  <a:lnTo>
                    <a:pt x="77" y="36"/>
                  </a:lnTo>
                  <a:lnTo>
                    <a:pt x="67" y="41"/>
                  </a:lnTo>
                  <a:lnTo>
                    <a:pt x="67" y="37"/>
                  </a:lnTo>
                  <a:lnTo>
                    <a:pt x="68" y="36"/>
                  </a:lnTo>
                  <a:lnTo>
                    <a:pt x="69" y="35"/>
                  </a:lnTo>
                  <a:lnTo>
                    <a:pt x="71" y="33"/>
                  </a:lnTo>
                  <a:lnTo>
                    <a:pt x="73" y="31"/>
                  </a:lnTo>
                  <a:lnTo>
                    <a:pt x="75" y="30"/>
                  </a:lnTo>
                  <a:lnTo>
                    <a:pt x="77" y="28"/>
                  </a:lnTo>
                  <a:lnTo>
                    <a:pt x="78" y="27"/>
                  </a:lnTo>
                  <a:lnTo>
                    <a:pt x="79" y="27"/>
                  </a:lnTo>
                  <a:lnTo>
                    <a:pt x="78" y="26"/>
                  </a:lnTo>
                  <a:lnTo>
                    <a:pt x="67" y="31"/>
                  </a:lnTo>
                  <a:lnTo>
                    <a:pt x="66" y="30"/>
                  </a:lnTo>
                  <a:lnTo>
                    <a:pt x="86" y="14"/>
                  </a:lnTo>
                  <a:lnTo>
                    <a:pt x="86" y="12"/>
                  </a:lnTo>
                  <a:lnTo>
                    <a:pt x="74" y="19"/>
                  </a:lnTo>
                  <a:lnTo>
                    <a:pt x="72" y="17"/>
                  </a:lnTo>
                  <a:lnTo>
                    <a:pt x="70" y="18"/>
                  </a:lnTo>
                  <a:lnTo>
                    <a:pt x="72" y="21"/>
                  </a:lnTo>
                  <a:lnTo>
                    <a:pt x="64" y="27"/>
                  </a:lnTo>
                  <a:lnTo>
                    <a:pt x="66" y="4"/>
                  </a:lnTo>
                  <a:lnTo>
                    <a:pt x="64" y="5"/>
                  </a:lnTo>
                  <a:lnTo>
                    <a:pt x="63" y="9"/>
                  </a:lnTo>
                  <a:lnTo>
                    <a:pt x="62" y="18"/>
                  </a:lnTo>
                  <a:lnTo>
                    <a:pt x="61" y="26"/>
                  </a:lnTo>
                  <a:lnTo>
                    <a:pt x="60" y="30"/>
                  </a:lnTo>
                  <a:lnTo>
                    <a:pt x="59" y="29"/>
                  </a:lnTo>
                  <a:lnTo>
                    <a:pt x="58" y="28"/>
                  </a:lnTo>
                  <a:lnTo>
                    <a:pt x="55" y="27"/>
                  </a:lnTo>
                  <a:lnTo>
                    <a:pt x="53" y="26"/>
                  </a:lnTo>
                  <a:lnTo>
                    <a:pt x="50" y="24"/>
                  </a:lnTo>
                  <a:lnTo>
                    <a:pt x="48" y="23"/>
                  </a:lnTo>
                  <a:lnTo>
                    <a:pt x="47" y="22"/>
                  </a:lnTo>
                  <a:lnTo>
                    <a:pt x="46" y="22"/>
                  </a:lnTo>
                  <a:lnTo>
                    <a:pt x="44" y="24"/>
                  </a:lnTo>
                  <a:lnTo>
                    <a:pt x="45" y="24"/>
                  </a:lnTo>
                  <a:lnTo>
                    <a:pt x="46" y="25"/>
                  </a:lnTo>
                  <a:lnTo>
                    <a:pt x="48" y="26"/>
                  </a:lnTo>
                  <a:lnTo>
                    <a:pt x="51" y="27"/>
                  </a:lnTo>
                  <a:lnTo>
                    <a:pt x="53" y="28"/>
                  </a:lnTo>
                  <a:lnTo>
                    <a:pt x="56" y="30"/>
                  </a:lnTo>
                  <a:lnTo>
                    <a:pt x="57" y="31"/>
                  </a:lnTo>
                  <a:lnTo>
                    <a:pt x="59" y="32"/>
                  </a:lnTo>
                  <a:lnTo>
                    <a:pt x="57" y="34"/>
                  </a:lnTo>
                  <a:lnTo>
                    <a:pt x="58" y="37"/>
                  </a:lnTo>
                  <a:lnTo>
                    <a:pt x="59" y="41"/>
                  </a:lnTo>
                  <a:lnTo>
                    <a:pt x="59" y="47"/>
                  </a:lnTo>
                  <a:lnTo>
                    <a:pt x="59" y="54"/>
                  </a:lnTo>
                  <a:lnTo>
                    <a:pt x="58" y="54"/>
                  </a:lnTo>
                  <a:lnTo>
                    <a:pt x="57" y="55"/>
                  </a:lnTo>
                  <a:lnTo>
                    <a:pt x="55" y="55"/>
                  </a:lnTo>
                  <a:lnTo>
                    <a:pt x="54" y="55"/>
                  </a:lnTo>
                  <a:lnTo>
                    <a:pt x="52" y="55"/>
                  </a:lnTo>
                  <a:lnTo>
                    <a:pt x="50" y="55"/>
                  </a:lnTo>
                  <a:lnTo>
                    <a:pt x="49" y="55"/>
                  </a:lnTo>
                  <a:lnTo>
                    <a:pt x="48" y="55"/>
                  </a:lnTo>
                  <a:lnTo>
                    <a:pt x="47" y="55"/>
                  </a:lnTo>
                  <a:lnTo>
                    <a:pt x="47" y="54"/>
                  </a:lnTo>
                  <a:lnTo>
                    <a:pt x="46" y="53"/>
                  </a:lnTo>
                  <a:lnTo>
                    <a:pt x="45" y="52"/>
                  </a:lnTo>
                  <a:lnTo>
                    <a:pt x="43" y="52"/>
                  </a:lnTo>
                  <a:lnTo>
                    <a:pt x="41" y="52"/>
                  </a:lnTo>
                  <a:lnTo>
                    <a:pt x="39" y="52"/>
                  </a:lnTo>
                  <a:lnTo>
                    <a:pt x="38" y="51"/>
                  </a:lnTo>
                  <a:lnTo>
                    <a:pt x="36" y="50"/>
                  </a:lnTo>
                  <a:lnTo>
                    <a:pt x="35" y="50"/>
                  </a:lnTo>
                  <a:lnTo>
                    <a:pt x="34" y="49"/>
                  </a:lnTo>
                  <a:lnTo>
                    <a:pt x="33" y="48"/>
                  </a:lnTo>
                  <a:lnTo>
                    <a:pt x="32" y="46"/>
                  </a:lnTo>
                  <a:lnTo>
                    <a:pt x="32" y="45"/>
                  </a:lnTo>
                  <a:lnTo>
                    <a:pt x="32" y="44"/>
                  </a:lnTo>
                  <a:lnTo>
                    <a:pt x="33" y="43"/>
                  </a:lnTo>
                  <a:lnTo>
                    <a:pt x="33" y="42"/>
                  </a:lnTo>
                  <a:lnTo>
                    <a:pt x="32" y="41"/>
                  </a:lnTo>
                  <a:lnTo>
                    <a:pt x="27" y="42"/>
                  </a:lnTo>
                  <a:lnTo>
                    <a:pt x="23" y="42"/>
                  </a:lnTo>
                  <a:lnTo>
                    <a:pt x="19" y="41"/>
                  </a:lnTo>
                  <a:lnTo>
                    <a:pt x="17" y="40"/>
                  </a:lnTo>
                  <a:lnTo>
                    <a:pt x="15" y="38"/>
                  </a:lnTo>
                  <a:lnTo>
                    <a:pt x="14" y="37"/>
                  </a:lnTo>
                  <a:lnTo>
                    <a:pt x="13" y="35"/>
                  </a:lnTo>
                  <a:lnTo>
                    <a:pt x="12" y="33"/>
                  </a:lnTo>
                  <a:lnTo>
                    <a:pt x="10" y="33"/>
                  </a:lnTo>
                  <a:lnTo>
                    <a:pt x="8" y="33"/>
                  </a:lnTo>
                  <a:lnTo>
                    <a:pt x="6" y="33"/>
                  </a:lnTo>
                  <a:lnTo>
                    <a:pt x="5" y="33"/>
                  </a:lnTo>
                  <a:lnTo>
                    <a:pt x="4" y="33"/>
                  </a:lnTo>
                  <a:lnTo>
                    <a:pt x="3" y="32"/>
                  </a:lnTo>
                  <a:lnTo>
                    <a:pt x="1" y="32"/>
                  </a:lnTo>
                  <a:lnTo>
                    <a:pt x="0" y="31"/>
                  </a:lnTo>
                  <a:lnTo>
                    <a:pt x="1" y="31"/>
                  </a:lnTo>
                  <a:lnTo>
                    <a:pt x="3" y="30"/>
                  </a:lnTo>
                  <a:lnTo>
                    <a:pt x="4" y="30"/>
                  </a:lnTo>
                  <a:lnTo>
                    <a:pt x="6" y="29"/>
                  </a:lnTo>
                  <a:lnTo>
                    <a:pt x="7" y="28"/>
                  </a:lnTo>
                  <a:lnTo>
                    <a:pt x="9" y="27"/>
                  </a:lnTo>
                  <a:lnTo>
                    <a:pt x="10" y="27"/>
                  </a:lnTo>
                  <a:lnTo>
                    <a:pt x="11" y="26"/>
                  </a:lnTo>
                  <a:lnTo>
                    <a:pt x="11" y="27"/>
                  </a:lnTo>
                  <a:lnTo>
                    <a:pt x="12" y="27"/>
                  </a:lnTo>
                  <a:lnTo>
                    <a:pt x="12" y="26"/>
                  </a:lnTo>
                  <a:lnTo>
                    <a:pt x="13" y="24"/>
                  </a:lnTo>
                  <a:lnTo>
                    <a:pt x="14" y="23"/>
                  </a:lnTo>
                  <a:lnTo>
                    <a:pt x="15" y="23"/>
                  </a:lnTo>
                  <a:lnTo>
                    <a:pt x="17" y="22"/>
                  </a:lnTo>
                  <a:lnTo>
                    <a:pt x="19" y="22"/>
                  </a:lnTo>
                  <a:lnTo>
                    <a:pt x="21" y="22"/>
                  </a:lnTo>
                  <a:lnTo>
                    <a:pt x="24" y="22"/>
                  </a:lnTo>
                  <a:lnTo>
                    <a:pt x="26" y="23"/>
                  </a:lnTo>
                  <a:lnTo>
                    <a:pt x="27" y="23"/>
                  </a:lnTo>
                  <a:lnTo>
                    <a:pt x="28" y="24"/>
                  </a:lnTo>
                  <a:lnTo>
                    <a:pt x="28" y="25"/>
                  </a:lnTo>
                  <a:lnTo>
                    <a:pt x="29" y="26"/>
                  </a:lnTo>
                  <a:lnTo>
                    <a:pt x="29" y="27"/>
                  </a:lnTo>
                  <a:lnTo>
                    <a:pt x="30" y="28"/>
                  </a:lnTo>
                  <a:lnTo>
                    <a:pt x="30" y="29"/>
                  </a:lnTo>
                  <a:lnTo>
                    <a:pt x="31" y="29"/>
                  </a:lnTo>
                  <a:lnTo>
                    <a:pt x="32" y="30"/>
                  </a:lnTo>
                  <a:lnTo>
                    <a:pt x="33" y="30"/>
                  </a:lnTo>
                  <a:lnTo>
                    <a:pt x="35" y="29"/>
                  </a:lnTo>
                  <a:lnTo>
                    <a:pt x="36" y="29"/>
                  </a:lnTo>
                  <a:lnTo>
                    <a:pt x="37" y="28"/>
                  </a:lnTo>
                  <a:lnTo>
                    <a:pt x="38" y="28"/>
                  </a:lnTo>
                  <a:lnTo>
                    <a:pt x="39" y="27"/>
                  </a:lnTo>
                  <a:lnTo>
                    <a:pt x="39" y="25"/>
                  </a:lnTo>
                  <a:lnTo>
                    <a:pt x="38" y="23"/>
                  </a:lnTo>
                  <a:lnTo>
                    <a:pt x="37" y="21"/>
                  </a:lnTo>
                  <a:lnTo>
                    <a:pt x="37" y="20"/>
                  </a:lnTo>
                  <a:lnTo>
                    <a:pt x="38" y="20"/>
                  </a:lnTo>
                  <a:lnTo>
                    <a:pt x="39" y="19"/>
                  </a:lnTo>
                  <a:lnTo>
                    <a:pt x="40" y="19"/>
                  </a:lnTo>
                  <a:lnTo>
                    <a:pt x="40" y="18"/>
                  </a:lnTo>
                  <a:lnTo>
                    <a:pt x="41" y="18"/>
                  </a:lnTo>
                  <a:lnTo>
                    <a:pt x="41" y="17"/>
                  </a:lnTo>
                  <a:lnTo>
                    <a:pt x="42" y="17"/>
                  </a:lnTo>
                  <a:lnTo>
                    <a:pt x="43" y="16"/>
                  </a:lnTo>
                  <a:lnTo>
                    <a:pt x="43" y="15"/>
                  </a:lnTo>
                  <a:lnTo>
                    <a:pt x="44" y="14"/>
                  </a:lnTo>
                  <a:lnTo>
                    <a:pt x="46" y="13"/>
                  </a:lnTo>
                  <a:lnTo>
                    <a:pt x="46" y="15"/>
                  </a:lnTo>
                  <a:lnTo>
                    <a:pt x="47" y="16"/>
                  </a:lnTo>
                  <a:lnTo>
                    <a:pt x="48" y="17"/>
                  </a:lnTo>
                  <a:lnTo>
                    <a:pt x="49" y="18"/>
                  </a:lnTo>
                  <a:lnTo>
                    <a:pt x="50" y="19"/>
                  </a:lnTo>
                  <a:lnTo>
                    <a:pt x="52" y="20"/>
                  </a:lnTo>
                  <a:lnTo>
                    <a:pt x="54" y="20"/>
                  </a:lnTo>
                  <a:lnTo>
                    <a:pt x="56" y="19"/>
                  </a:lnTo>
                  <a:lnTo>
                    <a:pt x="57" y="18"/>
                  </a:lnTo>
                  <a:lnTo>
                    <a:pt x="59" y="17"/>
                  </a:lnTo>
                  <a:lnTo>
                    <a:pt x="60" y="16"/>
                  </a:lnTo>
                  <a:lnTo>
                    <a:pt x="60" y="14"/>
                  </a:lnTo>
                  <a:lnTo>
                    <a:pt x="60" y="12"/>
                  </a:lnTo>
                  <a:lnTo>
                    <a:pt x="60" y="11"/>
                  </a:lnTo>
                  <a:lnTo>
                    <a:pt x="59" y="10"/>
                  </a:lnTo>
                  <a:lnTo>
                    <a:pt x="59" y="9"/>
                  </a:lnTo>
                  <a:lnTo>
                    <a:pt x="59" y="7"/>
                  </a:lnTo>
                  <a:lnTo>
                    <a:pt x="59" y="4"/>
                  </a:lnTo>
                  <a:lnTo>
                    <a:pt x="59" y="2"/>
                  </a:lnTo>
                  <a:lnTo>
                    <a:pt x="60" y="1"/>
                  </a:lnTo>
                  <a:lnTo>
                    <a:pt x="61" y="1"/>
                  </a:lnTo>
                  <a:lnTo>
                    <a:pt x="62" y="1"/>
                  </a:lnTo>
                  <a:lnTo>
                    <a:pt x="63" y="1"/>
                  </a:lnTo>
                  <a:lnTo>
                    <a:pt x="65" y="0"/>
                  </a:lnTo>
                  <a:lnTo>
                    <a:pt x="67" y="0"/>
                  </a:lnTo>
                  <a:lnTo>
                    <a:pt x="69" y="0"/>
                  </a:lnTo>
                  <a:lnTo>
                    <a:pt x="70" y="0"/>
                  </a:lnTo>
                  <a:lnTo>
                    <a:pt x="71" y="2"/>
                  </a:lnTo>
                  <a:lnTo>
                    <a:pt x="72" y="5"/>
                  </a:lnTo>
                  <a:lnTo>
                    <a:pt x="72" y="8"/>
                  </a:lnTo>
                  <a:lnTo>
                    <a:pt x="71" y="11"/>
                  </a:lnTo>
                  <a:lnTo>
                    <a:pt x="72" y="11"/>
                  </a:lnTo>
                  <a:lnTo>
                    <a:pt x="73" y="12"/>
                  </a:lnTo>
                  <a:lnTo>
                    <a:pt x="74" y="13"/>
                  </a:lnTo>
                  <a:lnTo>
                    <a:pt x="75" y="13"/>
                  </a:lnTo>
                  <a:lnTo>
                    <a:pt x="76" y="13"/>
                  </a:lnTo>
                  <a:lnTo>
                    <a:pt x="77" y="12"/>
                  </a:lnTo>
                  <a:lnTo>
                    <a:pt x="78" y="11"/>
                  </a:lnTo>
                  <a:lnTo>
                    <a:pt x="79" y="10"/>
                  </a:lnTo>
                  <a:lnTo>
                    <a:pt x="80" y="9"/>
                  </a:lnTo>
                  <a:lnTo>
                    <a:pt x="81" y="8"/>
                  </a:lnTo>
                  <a:lnTo>
                    <a:pt x="82" y="8"/>
                  </a:lnTo>
                  <a:lnTo>
                    <a:pt x="83" y="8"/>
                  </a:lnTo>
                  <a:lnTo>
                    <a:pt x="84" y="8"/>
                  </a:lnTo>
                  <a:lnTo>
                    <a:pt x="85" y="8"/>
                  </a:lnTo>
                  <a:lnTo>
                    <a:pt x="87" y="8"/>
                  </a:lnTo>
                  <a:lnTo>
                    <a:pt x="88" y="8"/>
                  </a:lnTo>
                  <a:lnTo>
                    <a:pt x="89" y="8"/>
                  </a:lnTo>
                  <a:lnTo>
                    <a:pt x="89" y="9"/>
                  </a:lnTo>
                  <a:lnTo>
                    <a:pt x="89" y="10"/>
                  </a:lnTo>
                  <a:lnTo>
                    <a:pt x="89" y="11"/>
                  </a:lnTo>
                  <a:lnTo>
                    <a:pt x="90" y="11"/>
                  </a:lnTo>
                  <a:lnTo>
                    <a:pt x="91" y="11"/>
                  </a:lnTo>
                  <a:lnTo>
                    <a:pt x="92" y="10"/>
                  </a:lnTo>
                  <a:lnTo>
                    <a:pt x="93" y="11"/>
                  </a:lnTo>
                  <a:lnTo>
                    <a:pt x="92" y="13"/>
                  </a:lnTo>
                  <a:lnTo>
                    <a:pt x="91" y="14"/>
                  </a:lnTo>
                  <a:lnTo>
                    <a:pt x="89" y="17"/>
                  </a:lnTo>
                  <a:lnTo>
                    <a:pt x="88" y="19"/>
                  </a:lnTo>
                  <a:lnTo>
                    <a:pt x="87" y="21"/>
                  </a:lnTo>
                  <a:lnTo>
                    <a:pt x="86" y="22"/>
                  </a:lnTo>
                  <a:lnTo>
                    <a:pt x="86" y="23"/>
                  </a:lnTo>
                  <a:lnTo>
                    <a:pt x="87" y="24"/>
                  </a:lnTo>
                  <a:lnTo>
                    <a:pt x="88" y="25"/>
                  </a:lnTo>
                  <a:lnTo>
                    <a:pt x="89" y="26"/>
                  </a:lnTo>
                  <a:lnTo>
                    <a:pt x="90" y="26"/>
                  </a:lnTo>
                  <a:lnTo>
                    <a:pt x="90" y="27"/>
                  </a:lnTo>
                  <a:lnTo>
                    <a:pt x="91" y="27"/>
                  </a:lnTo>
                  <a:lnTo>
                    <a:pt x="92" y="27"/>
                  </a:lnTo>
                  <a:lnTo>
                    <a:pt x="93" y="27"/>
                  </a:lnTo>
                  <a:lnTo>
                    <a:pt x="93" y="26"/>
                  </a:lnTo>
                  <a:lnTo>
                    <a:pt x="94" y="26"/>
                  </a:lnTo>
                  <a:lnTo>
                    <a:pt x="95" y="25"/>
                  </a:lnTo>
                  <a:lnTo>
                    <a:pt x="96" y="24"/>
                  </a:lnTo>
                  <a:lnTo>
                    <a:pt x="96" y="23"/>
                  </a:lnTo>
                  <a:lnTo>
                    <a:pt x="97" y="22"/>
                  </a:lnTo>
                  <a:lnTo>
                    <a:pt x="98" y="22"/>
                  </a:lnTo>
                  <a:lnTo>
                    <a:pt x="98" y="21"/>
                  </a:lnTo>
                  <a:lnTo>
                    <a:pt x="99" y="22"/>
                  </a:lnTo>
                  <a:lnTo>
                    <a:pt x="100" y="23"/>
                  </a:lnTo>
                  <a:lnTo>
                    <a:pt x="101" y="23"/>
                  </a:lnTo>
                  <a:lnTo>
                    <a:pt x="102" y="24"/>
                  </a:lnTo>
                  <a:lnTo>
                    <a:pt x="103" y="23"/>
                  </a:lnTo>
                  <a:lnTo>
                    <a:pt x="104" y="23"/>
                  </a:lnTo>
                  <a:lnTo>
                    <a:pt x="105" y="23"/>
                  </a:lnTo>
                  <a:lnTo>
                    <a:pt x="106" y="23"/>
                  </a:lnTo>
                  <a:lnTo>
                    <a:pt x="106" y="25"/>
                  </a:lnTo>
                  <a:lnTo>
                    <a:pt x="106" y="28"/>
                  </a:lnTo>
                  <a:lnTo>
                    <a:pt x="105" y="31"/>
                  </a:lnTo>
                  <a:lnTo>
                    <a:pt x="105" y="34"/>
                  </a:lnTo>
                </a:path>
              </a:pathLst>
            </a:custGeom>
            <a:solidFill>
              <a:srgbClr val="008000"/>
            </a:solidFill>
            <a:ln w="9525" cap="rnd">
              <a:noFill/>
              <a:round/>
              <a:headEnd type="none" w="sm" len="sm"/>
              <a:tailEnd type="none" w="sm" len="sm"/>
            </a:ln>
          </p:spPr>
          <p:txBody>
            <a:bodyPr/>
            <a:lstStyle/>
            <a:p>
              <a:pPr algn="r" rtl="1"/>
              <a:endParaRPr lang="en-US"/>
            </a:p>
          </p:txBody>
        </p:sp>
        <p:sp>
          <p:nvSpPr>
            <p:cNvPr id="23610" name="Freeform 46"/>
            <p:cNvSpPr>
              <a:spLocks/>
            </p:cNvSpPr>
            <p:nvPr/>
          </p:nvSpPr>
          <p:spPr bwMode="auto">
            <a:xfrm>
              <a:off x="3735" y="1524"/>
              <a:ext cx="79" cy="203"/>
            </a:xfrm>
            <a:custGeom>
              <a:avLst/>
              <a:gdLst>
                <a:gd name="T0" fmla="*/ 75 w 79"/>
                <a:gd name="T1" fmla="*/ 165 h 203"/>
                <a:gd name="T2" fmla="*/ 70 w 79"/>
                <a:gd name="T3" fmla="*/ 173 h 203"/>
                <a:gd name="T4" fmla="*/ 65 w 79"/>
                <a:gd name="T5" fmla="*/ 178 h 203"/>
                <a:gd name="T6" fmla="*/ 61 w 79"/>
                <a:gd name="T7" fmla="*/ 182 h 203"/>
                <a:gd name="T8" fmla="*/ 58 w 79"/>
                <a:gd name="T9" fmla="*/ 186 h 203"/>
                <a:gd name="T10" fmla="*/ 49 w 79"/>
                <a:gd name="T11" fmla="*/ 192 h 203"/>
                <a:gd name="T12" fmla="*/ 39 w 79"/>
                <a:gd name="T13" fmla="*/ 197 h 203"/>
                <a:gd name="T14" fmla="*/ 32 w 79"/>
                <a:gd name="T15" fmla="*/ 200 h 203"/>
                <a:gd name="T16" fmla="*/ 26 w 79"/>
                <a:gd name="T17" fmla="*/ 201 h 203"/>
                <a:gd name="T18" fmla="*/ 21 w 79"/>
                <a:gd name="T19" fmla="*/ 202 h 203"/>
                <a:gd name="T20" fmla="*/ 17 w 79"/>
                <a:gd name="T21" fmla="*/ 202 h 203"/>
                <a:gd name="T22" fmla="*/ 13 w 79"/>
                <a:gd name="T23" fmla="*/ 202 h 203"/>
                <a:gd name="T24" fmla="*/ 9 w 79"/>
                <a:gd name="T25" fmla="*/ 201 h 203"/>
                <a:gd name="T26" fmla="*/ 5 w 79"/>
                <a:gd name="T27" fmla="*/ 201 h 203"/>
                <a:gd name="T28" fmla="*/ 2 w 79"/>
                <a:gd name="T29" fmla="*/ 200 h 203"/>
                <a:gd name="T30" fmla="*/ 1 w 79"/>
                <a:gd name="T31" fmla="*/ 193 h 203"/>
                <a:gd name="T32" fmla="*/ 8 w 79"/>
                <a:gd name="T33" fmla="*/ 188 h 203"/>
                <a:gd name="T34" fmla="*/ 14 w 79"/>
                <a:gd name="T35" fmla="*/ 180 h 203"/>
                <a:gd name="T36" fmla="*/ 18 w 79"/>
                <a:gd name="T37" fmla="*/ 171 h 203"/>
                <a:gd name="T38" fmla="*/ 24 w 79"/>
                <a:gd name="T39" fmla="*/ 157 h 203"/>
                <a:gd name="T40" fmla="*/ 25 w 79"/>
                <a:gd name="T41" fmla="*/ 153 h 203"/>
                <a:gd name="T42" fmla="*/ 28 w 79"/>
                <a:gd name="T43" fmla="*/ 145 h 203"/>
                <a:gd name="T44" fmla="*/ 31 w 79"/>
                <a:gd name="T45" fmla="*/ 131 h 203"/>
                <a:gd name="T46" fmla="*/ 33 w 79"/>
                <a:gd name="T47" fmla="*/ 113 h 203"/>
                <a:gd name="T48" fmla="*/ 35 w 79"/>
                <a:gd name="T49" fmla="*/ 89 h 203"/>
                <a:gd name="T50" fmla="*/ 35 w 79"/>
                <a:gd name="T51" fmla="*/ 84 h 203"/>
                <a:gd name="T52" fmla="*/ 35 w 79"/>
                <a:gd name="T53" fmla="*/ 74 h 203"/>
                <a:gd name="T54" fmla="*/ 36 w 79"/>
                <a:gd name="T55" fmla="*/ 62 h 203"/>
                <a:gd name="T56" fmla="*/ 35 w 79"/>
                <a:gd name="T57" fmla="*/ 43 h 203"/>
                <a:gd name="T58" fmla="*/ 35 w 79"/>
                <a:gd name="T59" fmla="*/ 28 h 203"/>
                <a:gd name="T60" fmla="*/ 27 w 79"/>
                <a:gd name="T61" fmla="*/ 23 h 203"/>
                <a:gd name="T62" fmla="*/ 21 w 79"/>
                <a:gd name="T63" fmla="*/ 19 h 203"/>
                <a:gd name="T64" fmla="*/ 29 w 79"/>
                <a:gd name="T65" fmla="*/ 21 h 203"/>
                <a:gd name="T66" fmla="*/ 37 w 79"/>
                <a:gd name="T67" fmla="*/ 26 h 203"/>
                <a:gd name="T68" fmla="*/ 41 w 79"/>
                <a:gd name="T69" fmla="*/ 0 h 203"/>
                <a:gd name="T70" fmla="*/ 47 w 79"/>
                <a:gd name="T71" fmla="*/ 14 h 203"/>
                <a:gd name="T72" fmla="*/ 63 w 79"/>
                <a:gd name="T73" fmla="*/ 10 h 203"/>
                <a:gd name="T74" fmla="*/ 55 w 79"/>
                <a:gd name="T75" fmla="*/ 23 h 203"/>
                <a:gd name="T76" fmla="*/ 47 w 79"/>
                <a:gd name="T77" fmla="*/ 29 h 203"/>
                <a:gd name="T78" fmla="*/ 43 w 79"/>
                <a:gd name="T79" fmla="*/ 37 h 203"/>
                <a:gd name="T80" fmla="*/ 62 w 79"/>
                <a:gd name="T81" fmla="*/ 29 h 203"/>
                <a:gd name="T82" fmla="*/ 72 w 79"/>
                <a:gd name="T83" fmla="*/ 25 h 203"/>
                <a:gd name="T84" fmla="*/ 73 w 79"/>
                <a:gd name="T85" fmla="*/ 27 h 203"/>
                <a:gd name="T86" fmla="*/ 63 w 79"/>
                <a:gd name="T87" fmla="*/ 33 h 203"/>
                <a:gd name="T88" fmla="*/ 52 w 79"/>
                <a:gd name="T89" fmla="*/ 38 h 203"/>
                <a:gd name="T90" fmla="*/ 46 w 79"/>
                <a:gd name="T91" fmla="*/ 42 h 203"/>
                <a:gd name="T92" fmla="*/ 45 w 79"/>
                <a:gd name="T93" fmla="*/ 46 h 203"/>
                <a:gd name="T94" fmla="*/ 45 w 79"/>
                <a:gd name="T95" fmla="*/ 51 h 203"/>
                <a:gd name="T96" fmla="*/ 45 w 79"/>
                <a:gd name="T97" fmla="*/ 57 h 203"/>
                <a:gd name="T98" fmla="*/ 47 w 79"/>
                <a:gd name="T99" fmla="*/ 70 h 203"/>
                <a:gd name="T100" fmla="*/ 50 w 79"/>
                <a:gd name="T101" fmla="*/ 88 h 203"/>
                <a:gd name="T102" fmla="*/ 53 w 79"/>
                <a:gd name="T103" fmla="*/ 98 h 203"/>
                <a:gd name="T104" fmla="*/ 56 w 79"/>
                <a:gd name="T105" fmla="*/ 105 h 203"/>
                <a:gd name="T106" fmla="*/ 59 w 79"/>
                <a:gd name="T107" fmla="*/ 115 h 203"/>
                <a:gd name="T108" fmla="*/ 62 w 79"/>
                <a:gd name="T109" fmla="*/ 122 h 203"/>
                <a:gd name="T110" fmla="*/ 66 w 79"/>
                <a:gd name="T111" fmla="*/ 133 h 203"/>
                <a:gd name="T112" fmla="*/ 72 w 79"/>
                <a:gd name="T113" fmla="*/ 149 h 2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9"/>
                <a:gd name="T172" fmla="*/ 0 h 203"/>
                <a:gd name="T173" fmla="*/ 79 w 79"/>
                <a:gd name="T174" fmla="*/ 203 h 20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9" h="203">
                  <a:moveTo>
                    <a:pt x="78" y="159"/>
                  </a:moveTo>
                  <a:lnTo>
                    <a:pt x="77" y="161"/>
                  </a:lnTo>
                  <a:lnTo>
                    <a:pt x="76" y="163"/>
                  </a:lnTo>
                  <a:lnTo>
                    <a:pt x="75" y="165"/>
                  </a:lnTo>
                  <a:lnTo>
                    <a:pt x="74" y="167"/>
                  </a:lnTo>
                  <a:lnTo>
                    <a:pt x="72" y="169"/>
                  </a:lnTo>
                  <a:lnTo>
                    <a:pt x="71" y="171"/>
                  </a:lnTo>
                  <a:lnTo>
                    <a:pt x="70" y="173"/>
                  </a:lnTo>
                  <a:lnTo>
                    <a:pt x="68" y="175"/>
                  </a:lnTo>
                  <a:lnTo>
                    <a:pt x="67" y="176"/>
                  </a:lnTo>
                  <a:lnTo>
                    <a:pt x="66" y="177"/>
                  </a:lnTo>
                  <a:lnTo>
                    <a:pt x="65" y="178"/>
                  </a:lnTo>
                  <a:lnTo>
                    <a:pt x="64" y="179"/>
                  </a:lnTo>
                  <a:lnTo>
                    <a:pt x="63" y="180"/>
                  </a:lnTo>
                  <a:lnTo>
                    <a:pt x="62" y="181"/>
                  </a:lnTo>
                  <a:lnTo>
                    <a:pt x="61" y="182"/>
                  </a:lnTo>
                  <a:lnTo>
                    <a:pt x="60" y="184"/>
                  </a:lnTo>
                  <a:lnTo>
                    <a:pt x="59" y="184"/>
                  </a:lnTo>
                  <a:lnTo>
                    <a:pt x="58" y="185"/>
                  </a:lnTo>
                  <a:lnTo>
                    <a:pt x="58" y="186"/>
                  </a:lnTo>
                  <a:lnTo>
                    <a:pt x="57" y="187"/>
                  </a:lnTo>
                  <a:lnTo>
                    <a:pt x="54" y="188"/>
                  </a:lnTo>
                  <a:lnTo>
                    <a:pt x="52" y="190"/>
                  </a:lnTo>
                  <a:lnTo>
                    <a:pt x="49" y="192"/>
                  </a:lnTo>
                  <a:lnTo>
                    <a:pt x="47" y="194"/>
                  </a:lnTo>
                  <a:lnTo>
                    <a:pt x="44" y="195"/>
                  </a:lnTo>
                  <a:lnTo>
                    <a:pt x="42" y="196"/>
                  </a:lnTo>
                  <a:lnTo>
                    <a:pt x="39" y="197"/>
                  </a:lnTo>
                  <a:lnTo>
                    <a:pt x="36" y="198"/>
                  </a:lnTo>
                  <a:lnTo>
                    <a:pt x="35" y="199"/>
                  </a:lnTo>
                  <a:lnTo>
                    <a:pt x="33" y="199"/>
                  </a:lnTo>
                  <a:lnTo>
                    <a:pt x="32" y="200"/>
                  </a:lnTo>
                  <a:lnTo>
                    <a:pt x="30" y="200"/>
                  </a:lnTo>
                  <a:lnTo>
                    <a:pt x="29" y="201"/>
                  </a:lnTo>
                  <a:lnTo>
                    <a:pt x="27" y="201"/>
                  </a:lnTo>
                  <a:lnTo>
                    <a:pt x="26" y="201"/>
                  </a:lnTo>
                  <a:lnTo>
                    <a:pt x="24" y="202"/>
                  </a:lnTo>
                  <a:lnTo>
                    <a:pt x="23" y="202"/>
                  </a:lnTo>
                  <a:lnTo>
                    <a:pt x="22" y="202"/>
                  </a:lnTo>
                  <a:lnTo>
                    <a:pt x="21" y="202"/>
                  </a:lnTo>
                  <a:lnTo>
                    <a:pt x="20" y="202"/>
                  </a:lnTo>
                  <a:lnTo>
                    <a:pt x="19" y="202"/>
                  </a:lnTo>
                  <a:lnTo>
                    <a:pt x="18" y="202"/>
                  </a:lnTo>
                  <a:lnTo>
                    <a:pt x="17" y="202"/>
                  </a:lnTo>
                  <a:lnTo>
                    <a:pt x="16" y="202"/>
                  </a:lnTo>
                  <a:lnTo>
                    <a:pt x="15" y="202"/>
                  </a:lnTo>
                  <a:lnTo>
                    <a:pt x="14" y="202"/>
                  </a:lnTo>
                  <a:lnTo>
                    <a:pt x="13" y="202"/>
                  </a:lnTo>
                  <a:lnTo>
                    <a:pt x="12" y="202"/>
                  </a:lnTo>
                  <a:lnTo>
                    <a:pt x="11" y="202"/>
                  </a:lnTo>
                  <a:lnTo>
                    <a:pt x="10" y="202"/>
                  </a:lnTo>
                  <a:lnTo>
                    <a:pt x="9" y="201"/>
                  </a:lnTo>
                  <a:lnTo>
                    <a:pt x="8" y="201"/>
                  </a:lnTo>
                  <a:lnTo>
                    <a:pt x="7" y="201"/>
                  </a:lnTo>
                  <a:lnTo>
                    <a:pt x="6" y="201"/>
                  </a:lnTo>
                  <a:lnTo>
                    <a:pt x="5" y="201"/>
                  </a:lnTo>
                  <a:lnTo>
                    <a:pt x="4" y="201"/>
                  </a:lnTo>
                  <a:lnTo>
                    <a:pt x="4" y="200"/>
                  </a:lnTo>
                  <a:lnTo>
                    <a:pt x="3" y="200"/>
                  </a:lnTo>
                  <a:lnTo>
                    <a:pt x="2" y="200"/>
                  </a:lnTo>
                  <a:lnTo>
                    <a:pt x="1" y="200"/>
                  </a:lnTo>
                  <a:lnTo>
                    <a:pt x="1" y="199"/>
                  </a:lnTo>
                  <a:lnTo>
                    <a:pt x="0" y="199"/>
                  </a:lnTo>
                  <a:lnTo>
                    <a:pt x="1" y="193"/>
                  </a:lnTo>
                  <a:lnTo>
                    <a:pt x="2" y="192"/>
                  </a:lnTo>
                  <a:lnTo>
                    <a:pt x="4" y="191"/>
                  </a:lnTo>
                  <a:lnTo>
                    <a:pt x="6" y="189"/>
                  </a:lnTo>
                  <a:lnTo>
                    <a:pt x="8" y="188"/>
                  </a:lnTo>
                  <a:lnTo>
                    <a:pt x="10" y="186"/>
                  </a:lnTo>
                  <a:lnTo>
                    <a:pt x="12" y="184"/>
                  </a:lnTo>
                  <a:lnTo>
                    <a:pt x="13" y="182"/>
                  </a:lnTo>
                  <a:lnTo>
                    <a:pt x="14" y="180"/>
                  </a:lnTo>
                  <a:lnTo>
                    <a:pt x="15" y="179"/>
                  </a:lnTo>
                  <a:lnTo>
                    <a:pt x="16" y="177"/>
                  </a:lnTo>
                  <a:lnTo>
                    <a:pt x="17" y="174"/>
                  </a:lnTo>
                  <a:lnTo>
                    <a:pt x="18" y="171"/>
                  </a:lnTo>
                  <a:lnTo>
                    <a:pt x="19" y="168"/>
                  </a:lnTo>
                  <a:lnTo>
                    <a:pt x="21" y="164"/>
                  </a:lnTo>
                  <a:lnTo>
                    <a:pt x="22" y="161"/>
                  </a:lnTo>
                  <a:lnTo>
                    <a:pt x="24" y="157"/>
                  </a:lnTo>
                  <a:lnTo>
                    <a:pt x="24" y="156"/>
                  </a:lnTo>
                  <a:lnTo>
                    <a:pt x="24" y="155"/>
                  </a:lnTo>
                  <a:lnTo>
                    <a:pt x="25" y="154"/>
                  </a:lnTo>
                  <a:lnTo>
                    <a:pt x="25" y="153"/>
                  </a:lnTo>
                  <a:lnTo>
                    <a:pt x="26" y="151"/>
                  </a:lnTo>
                  <a:lnTo>
                    <a:pt x="27" y="149"/>
                  </a:lnTo>
                  <a:lnTo>
                    <a:pt x="27" y="147"/>
                  </a:lnTo>
                  <a:lnTo>
                    <a:pt x="28" y="145"/>
                  </a:lnTo>
                  <a:lnTo>
                    <a:pt x="29" y="142"/>
                  </a:lnTo>
                  <a:lnTo>
                    <a:pt x="30" y="138"/>
                  </a:lnTo>
                  <a:lnTo>
                    <a:pt x="31" y="135"/>
                  </a:lnTo>
                  <a:lnTo>
                    <a:pt x="31" y="131"/>
                  </a:lnTo>
                  <a:lnTo>
                    <a:pt x="32" y="127"/>
                  </a:lnTo>
                  <a:lnTo>
                    <a:pt x="33" y="122"/>
                  </a:lnTo>
                  <a:lnTo>
                    <a:pt x="33" y="118"/>
                  </a:lnTo>
                  <a:lnTo>
                    <a:pt x="33" y="113"/>
                  </a:lnTo>
                  <a:lnTo>
                    <a:pt x="33" y="109"/>
                  </a:lnTo>
                  <a:lnTo>
                    <a:pt x="34" y="103"/>
                  </a:lnTo>
                  <a:lnTo>
                    <a:pt x="34" y="97"/>
                  </a:lnTo>
                  <a:lnTo>
                    <a:pt x="35" y="89"/>
                  </a:lnTo>
                  <a:lnTo>
                    <a:pt x="35" y="88"/>
                  </a:lnTo>
                  <a:lnTo>
                    <a:pt x="35" y="87"/>
                  </a:lnTo>
                  <a:lnTo>
                    <a:pt x="35" y="86"/>
                  </a:lnTo>
                  <a:lnTo>
                    <a:pt x="35" y="84"/>
                  </a:lnTo>
                  <a:lnTo>
                    <a:pt x="35" y="81"/>
                  </a:lnTo>
                  <a:lnTo>
                    <a:pt x="35" y="79"/>
                  </a:lnTo>
                  <a:lnTo>
                    <a:pt x="35" y="77"/>
                  </a:lnTo>
                  <a:lnTo>
                    <a:pt x="35" y="74"/>
                  </a:lnTo>
                  <a:lnTo>
                    <a:pt x="35" y="72"/>
                  </a:lnTo>
                  <a:lnTo>
                    <a:pt x="35" y="69"/>
                  </a:lnTo>
                  <a:lnTo>
                    <a:pt x="35" y="66"/>
                  </a:lnTo>
                  <a:lnTo>
                    <a:pt x="36" y="62"/>
                  </a:lnTo>
                  <a:lnTo>
                    <a:pt x="36" y="58"/>
                  </a:lnTo>
                  <a:lnTo>
                    <a:pt x="36" y="54"/>
                  </a:lnTo>
                  <a:lnTo>
                    <a:pt x="36" y="50"/>
                  </a:lnTo>
                  <a:lnTo>
                    <a:pt x="35" y="43"/>
                  </a:lnTo>
                  <a:lnTo>
                    <a:pt x="35" y="37"/>
                  </a:lnTo>
                  <a:lnTo>
                    <a:pt x="34" y="33"/>
                  </a:lnTo>
                  <a:lnTo>
                    <a:pt x="33" y="30"/>
                  </a:lnTo>
                  <a:lnTo>
                    <a:pt x="35" y="28"/>
                  </a:lnTo>
                  <a:lnTo>
                    <a:pt x="34" y="27"/>
                  </a:lnTo>
                  <a:lnTo>
                    <a:pt x="32" y="26"/>
                  </a:lnTo>
                  <a:lnTo>
                    <a:pt x="30" y="24"/>
                  </a:lnTo>
                  <a:lnTo>
                    <a:pt x="27" y="23"/>
                  </a:lnTo>
                  <a:lnTo>
                    <a:pt x="25" y="22"/>
                  </a:lnTo>
                  <a:lnTo>
                    <a:pt x="23" y="20"/>
                  </a:lnTo>
                  <a:lnTo>
                    <a:pt x="21" y="20"/>
                  </a:lnTo>
                  <a:lnTo>
                    <a:pt x="21" y="19"/>
                  </a:lnTo>
                  <a:lnTo>
                    <a:pt x="23" y="18"/>
                  </a:lnTo>
                  <a:lnTo>
                    <a:pt x="25" y="19"/>
                  </a:lnTo>
                  <a:lnTo>
                    <a:pt x="27" y="20"/>
                  </a:lnTo>
                  <a:lnTo>
                    <a:pt x="29" y="21"/>
                  </a:lnTo>
                  <a:lnTo>
                    <a:pt x="32" y="23"/>
                  </a:lnTo>
                  <a:lnTo>
                    <a:pt x="34" y="24"/>
                  </a:lnTo>
                  <a:lnTo>
                    <a:pt x="36" y="25"/>
                  </a:lnTo>
                  <a:lnTo>
                    <a:pt x="37" y="26"/>
                  </a:lnTo>
                  <a:lnTo>
                    <a:pt x="37" y="22"/>
                  </a:lnTo>
                  <a:lnTo>
                    <a:pt x="39" y="13"/>
                  </a:lnTo>
                  <a:lnTo>
                    <a:pt x="40" y="5"/>
                  </a:lnTo>
                  <a:lnTo>
                    <a:pt x="41" y="0"/>
                  </a:lnTo>
                  <a:lnTo>
                    <a:pt x="42" y="0"/>
                  </a:lnTo>
                  <a:lnTo>
                    <a:pt x="41" y="23"/>
                  </a:lnTo>
                  <a:lnTo>
                    <a:pt x="49" y="17"/>
                  </a:lnTo>
                  <a:lnTo>
                    <a:pt x="47" y="14"/>
                  </a:lnTo>
                  <a:lnTo>
                    <a:pt x="48" y="13"/>
                  </a:lnTo>
                  <a:lnTo>
                    <a:pt x="50" y="15"/>
                  </a:lnTo>
                  <a:lnTo>
                    <a:pt x="63" y="7"/>
                  </a:lnTo>
                  <a:lnTo>
                    <a:pt x="63" y="10"/>
                  </a:lnTo>
                  <a:lnTo>
                    <a:pt x="42" y="26"/>
                  </a:lnTo>
                  <a:lnTo>
                    <a:pt x="44" y="27"/>
                  </a:lnTo>
                  <a:lnTo>
                    <a:pt x="55" y="22"/>
                  </a:lnTo>
                  <a:lnTo>
                    <a:pt x="55" y="23"/>
                  </a:lnTo>
                  <a:lnTo>
                    <a:pt x="53" y="24"/>
                  </a:lnTo>
                  <a:lnTo>
                    <a:pt x="52" y="26"/>
                  </a:lnTo>
                  <a:lnTo>
                    <a:pt x="49" y="27"/>
                  </a:lnTo>
                  <a:lnTo>
                    <a:pt x="47" y="29"/>
                  </a:lnTo>
                  <a:lnTo>
                    <a:pt x="46" y="31"/>
                  </a:lnTo>
                  <a:lnTo>
                    <a:pt x="44" y="32"/>
                  </a:lnTo>
                  <a:lnTo>
                    <a:pt x="43" y="33"/>
                  </a:lnTo>
                  <a:lnTo>
                    <a:pt x="43" y="37"/>
                  </a:lnTo>
                  <a:lnTo>
                    <a:pt x="53" y="32"/>
                  </a:lnTo>
                  <a:lnTo>
                    <a:pt x="55" y="29"/>
                  </a:lnTo>
                  <a:lnTo>
                    <a:pt x="60" y="30"/>
                  </a:lnTo>
                  <a:lnTo>
                    <a:pt x="62" y="29"/>
                  </a:lnTo>
                  <a:lnTo>
                    <a:pt x="64" y="28"/>
                  </a:lnTo>
                  <a:lnTo>
                    <a:pt x="66" y="27"/>
                  </a:lnTo>
                  <a:lnTo>
                    <a:pt x="69" y="26"/>
                  </a:lnTo>
                  <a:lnTo>
                    <a:pt x="72" y="25"/>
                  </a:lnTo>
                  <a:lnTo>
                    <a:pt x="75" y="25"/>
                  </a:lnTo>
                  <a:lnTo>
                    <a:pt x="78" y="24"/>
                  </a:lnTo>
                  <a:lnTo>
                    <a:pt x="76" y="26"/>
                  </a:lnTo>
                  <a:lnTo>
                    <a:pt x="73" y="27"/>
                  </a:lnTo>
                  <a:lnTo>
                    <a:pt x="71" y="28"/>
                  </a:lnTo>
                  <a:lnTo>
                    <a:pt x="68" y="30"/>
                  </a:lnTo>
                  <a:lnTo>
                    <a:pt x="65" y="31"/>
                  </a:lnTo>
                  <a:lnTo>
                    <a:pt x="63" y="33"/>
                  </a:lnTo>
                  <a:lnTo>
                    <a:pt x="60" y="34"/>
                  </a:lnTo>
                  <a:lnTo>
                    <a:pt x="57" y="36"/>
                  </a:lnTo>
                  <a:lnTo>
                    <a:pt x="55" y="37"/>
                  </a:lnTo>
                  <a:lnTo>
                    <a:pt x="52" y="38"/>
                  </a:lnTo>
                  <a:lnTo>
                    <a:pt x="50" y="40"/>
                  </a:lnTo>
                  <a:lnTo>
                    <a:pt x="48" y="41"/>
                  </a:lnTo>
                  <a:lnTo>
                    <a:pt x="47" y="41"/>
                  </a:lnTo>
                  <a:lnTo>
                    <a:pt x="46" y="42"/>
                  </a:lnTo>
                  <a:lnTo>
                    <a:pt x="45" y="42"/>
                  </a:lnTo>
                  <a:lnTo>
                    <a:pt x="45" y="43"/>
                  </a:lnTo>
                  <a:lnTo>
                    <a:pt x="45" y="44"/>
                  </a:lnTo>
                  <a:lnTo>
                    <a:pt x="45" y="46"/>
                  </a:lnTo>
                  <a:lnTo>
                    <a:pt x="45" y="48"/>
                  </a:lnTo>
                  <a:lnTo>
                    <a:pt x="45" y="49"/>
                  </a:lnTo>
                  <a:lnTo>
                    <a:pt x="45" y="50"/>
                  </a:lnTo>
                  <a:lnTo>
                    <a:pt x="45" y="51"/>
                  </a:lnTo>
                  <a:lnTo>
                    <a:pt x="45" y="52"/>
                  </a:lnTo>
                  <a:lnTo>
                    <a:pt x="45" y="53"/>
                  </a:lnTo>
                  <a:lnTo>
                    <a:pt x="45" y="55"/>
                  </a:lnTo>
                  <a:lnTo>
                    <a:pt x="45" y="57"/>
                  </a:lnTo>
                  <a:lnTo>
                    <a:pt x="46" y="60"/>
                  </a:lnTo>
                  <a:lnTo>
                    <a:pt x="46" y="62"/>
                  </a:lnTo>
                  <a:lnTo>
                    <a:pt x="46" y="66"/>
                  </a:lnTo>
                  <a:lnTo>
                    <a:pt x="47" y="70"/>
                  </a:lnTo>
                  <a:lnTo>
                    <a:pt x="48" y="75"/>
                  </a:lnTo>
                  <a:lnTo>
                    <a:pt x="48" y="79"/>
                  </a:lnTo>
                  <a:lnTo>
                    <a:pt x="49" y="83"/>
                  </a:lnTo>
                  <a:lnTo>
                    <a:pt x="50" y="88"/>
                  </a:lnTo>
                  <a:lnTo>
                    <a:pt x="52" y="92"/>
                  </a:lnTo>
                  <a:lnTo>
                    <a:pt x="53" y="96"/>
                  </a:lnTo>
                  <a:lnTo>
                    <a:pt x="53" y="97"/>
                  </a:lnTo>
                  <a:lnTo>
                    <a:pt x="53" y="98"/>
                  </a:lnTo>
                  <a:lnTo>
                    <a:pt x="54" y="99"/>
                  </a:lnTo>
                  <a:lnTo>
                    <a:pt x="54" y="101"/>
                  </a:lnTo>
                  <a:lnTo>
                    <a:pt x="55" y="103"/>
                  </a:lnTo>
                  <a:lnTo>
                    <a:pt x="56" y="105"/>
                  </a:lnTo>
                  <a:lnTo>
                    <a:pt x="56" y="108"/>
                  </a:lnTo>
                  <a:lnTo>
                    <a:pt x="57" y="110"/>
                  </a:lnTo>
                  <a:lnTo>
                    <a:pt x="58" y="112"/>
                  </a:lnTo>
                  <a:lnTo>
                    <a:pt x="59" y="115"/>
                  </a:lnTo>
                  <a:lnTo>
                    <a:pt x="60" y="117"/>
                  </a:lnTo>
                  <a:lnTo>
                    <a:pt x="61" y="120"/>
                  </a:lnTo>
                  <a:lnTo>
                    <a:pt x="61" y="121"/>
                  </a:lnTo>
                  <a:lnTo>
                    <a:pt x="62" y="122"/>
                  </a:lnTo>
                  <a:lnTo>
                    <a:pt x="62" y="124"/>
                  </a:lnTo>
                  <a:lnTo>
                    <a:pt x="63" y="125"/>
                  </a:lnTo>
                  <a:lnTo>
                    <a:pt x="64" y="129"/>
                  </a:lnTo>
                  <a:lnTo>
                    <a:pt x="66" y="133"/>
                  </a:lnTo>
                  <a:lnTo>
                    <a:pt x="67" y="138"/>
                  </a:lnTo>
                  <a:lnTo>
                    <a:pt x="69" y="141"/>
                  </a:lnTo>
                  <a:lnTo>
                    <a:pt x="71" y="145"/>
                  </a:lnTo>
                  <a:lnTo>
                    <a:pt x="72" y="149"/>
                  </a:lnTo>
                  <a:lnTo>
                    <a:pt x="74" y="152"/>
                  </a:lnTo>
                  <a:lnTo>
                    <a:pt x="75" y="155"/>
                  </a:lnTo>
                  <a:lnTo>
                    <a:pt x="78" y="159"/>
                  </a:lnTo>
                </a:path>
              </a:pathLst>
            </a:custGeom>
            <a:solidFill>
              <a:srgbClr val="260000"/>
            </a:solidFill>
            <a:ln w="9525" cap="rnd">
              <a:noFill/>
              <a:round/>
              <a:headEnd type="none" w="sm" len="sm"/>
              <a:tailEnd type="none" w="sm" len="sm"/>
            </a:ln>
          </p:spPr>
          <p:txBody>
            <a:bodyPr/>
            <a:lstStyle/>
            <a:p>
              <a:pPr algn="r" rtl="1"/>
              <a:endParaRPr lang="en-US"/>
            </a:p>
          </p:txBody>
        </p:sp>
        <p:sp>
          <p:nvSpPr>
            <p:cNvPr id="23611" name="Freeform 47"/>
            <p:cNvSpPr>
              <a:spLocks/>
            </p:cNvSpPr>
            <p:nvPr/>
          </p:nvSpPr>
          <p:spPr bwMode="auto">
            <a:xfrm>
              <a:off x="3705" y="1639"/>
              <a:ext cx="12" cy="21"/>
            </a:xfrm>
            <a:custGeom>
              <a:avLst/>
              <a:gdLst>
                <a:gd name="T0" fmla="*/ 10 w 12"/>
                <a:gd name="T1" fmla="*/ 12 h 21"/>
                <a:gd name="T2" fmla="*/ 10 w 12"/>
                <a:gd name="T3" fmla="*/ 10 h 21"/>
                <a:gd name="T4" fmla="*/ 10 w 12"/>
                <a:gd name="T5" fmla="*/ 8 h 21"/>
                <a:gd name="T6" fmla="*/ 11 w 12"/>
                <a:gd name="T7" fmla="*/ 7 h 21"/>
                <a:gd name="T8" fmla="*/ 11 w 12"/>
                <a:gd name="T9" fmla="*/ 5 h 21"/>
                <a:gd name="T10" fmla="*/ 11 w 12"/>
                <a:gd name="T11" fmla="*/ 4 h 21"/>
                <a:gd name="T12" fmla="*/ 11 w 12"/>
                <a:gd name="T13" fmla="*/ 2 h 21"/>
                <a:gd name="T14" fmla="*/ 11 w 12"/>
                <a:gd name="T15" fmla="*/ 1 h 21"/>
                <a:gd name="T16" fmla="*/ 11 w 12"/>
                <a:gd name="T17" fmla="*/ 0 h 21"/>
                <a:gd name="T18" fmla="*/ 9 w 12"/>
                <a:gd name="T19" fmla="*/ 2 h 21"/>
                <a:gd name="T20" fmla="*/ 8 w 12"/>
                <a:gd name="T21" fmla="*/ 4 h 21"/>
                <a:gd name="T22" fmla="*/ 6 w 12"/>
                <a:gd name="T23" fmla="*/ 7 h 21"/>
                <a:gd name="T24" fmla="*/ 4 w 12"/>
                <a:gd name="T25" fmla="*/ 10 h 21"/>
                <a:gd name="T26" fmla="*/ 3 w 12"/>
                <a:gd name="T27" fmla="*/ 13 h 21"/>
                <a:gd name="T28" fmla="*/ 1 w 12"/>
                <a:gd name="T29" fmla="*/ 15 h 21"/>
                <a:gd name="T30" fmla="*/ 0 w 12"/>
                <a:gd name="T31" fmla="*/ 18 h 21"/>
                <a:gd name="T32" fmla="*/ 0 w 12"/>
                <a:gd name="T33" fmla="*/ 20 h 21"/>
                <a:gd name="T34" fmla="*/ 1 w 12"/>
                <a:gd name="T35" fmla="*/ 19 h 21"/>
                <a:gd name="T36" fmla="*/ 3 w 12"/>
                <a:gd name="T37" fmla="*/ 18 h 21"/>
                <a:gd name="T38" fmla="*/ 4 w 12"/>
                <a:gd name="T39" fmla="*/ 17 h 21"/>
                <a:gd name="T40" fmla="*/ 6 w 12"/>
                <a:gd name="T41" fmla="*/ 16 h 21"/>
                <a:gd name="T42" fmla="*/ 7 w 12"/>
                <a:gd name="T43" fmla="*/ 14 h 21"/>
                <a:gd name="T44" fmla="*/ 8 w 12"/>
                <a:gd name="T45" fmla="*/ 13 h 21"/>
                <a:gd name="T46" fmla="*/ 9 w 12"/>
                <a:gd name="T47" fmla="*/ 12 h 21"/>
                <a:gd name="T48" fmla="*/ 10 w 12"/>
                <a:gd name="T49" fmla="*/ 12 h 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
                <a:gd name="T76" fmla="*/ 0 h 21"/>
                <a:gd name="T77" fmla="*/ 12 w 12"/>
                <a:gd name="T78" fmla="*/ 21 h 2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 h="21">
                  <a:moveTo>
                    <a:pt x="10" y="12"/>
                  </a:moveTo>
                  <a:lnTo>
                    <a:pt x="10" y="10"/>
                  </a:lnTo>
                  <a:lnTo>
                    <a:pt x="10" y="8"/>
                  </a:lnTo>
                  <a:lnTo>
                    <a:pt x="11" y="7"/>
                  </a:lnTo>
                  <a:lnTo>
                    <a:pt x="11" y="5"/>
                  </a:lnTo>
                  <a:lnTo>
                    <a:pt x="11" y="4"/>
                  </a:lnTo>
                  <a:lnTo>
                    <a:pt x="11" y="2"/>
                  </a:lnTo>
                  <a:lnTo>
                    <a:pt x="11" y="1"/>
                  </a:lnTo>
                  <a:lnTo>
                    <a:pt x="11" y="0"/>
                  </a:lnTo>
                  <a:lnTo>
                    <a:pt x="9" y="2"/>
                  </a:lnTo>
                  <a:lnTo>
                    <a:pt x="8" y="4"/>
                  </a:lnTo>
                  <a:lnTo>
                    <a:pt x="6" y="7"/>
                  </a:lnTo>
                  <a:lnTo>
                    <a:pt x="4" y="10"/>
                  </a:lnTo>
                  <a:lnTo>
                    <a:pt x="3" y="13"/>
                  </a:lnTo>
                  <a:lnTo>
                    <a:pt x="1" y="15"/>
                  </a:lnTo>
                  <a:lnTo>
                    <a:pt x="0" y="18"/>
                  </a:lnTo>
                  <a:lnTo>
                    <a:pt x="0" y="20"/>
                  </a:lnTo>
                  <a:lnTo>
                    <a:pt x="1" y="19"/>
                  </a:lnTo>
                  <a:lnTo>
                    <a:pt x="3" y="18"/>
                  </a:lnTo>
                  <a:lnTo>
                    <a:pt x="4" y="17"/>
                  </a:lnTo>
                  <a:lnTo>
                    <a:pt x="6" y="16"/>
                  </a:lnTo>
                  <a:lnTo>
                    <a:pt x="7" y="14"/>
                  </a:lnTo>
                  <a:lnTo>
                    <a:pt x="8" y="13"/>
                  </a:lnTo>
                  <a:lnTo>
                    <a:pt x="9" y="12"/>
                  </a:lnTo>
                  <a:lnTo>
                    <a:pt x="10" y="12"/>
                  </a:lnTo>
                </a:path>
              </a:pathLst>
            </a:custGeom>
            <a:solidFill>
              <a:srgbClr val="B2F259"/>
            </a:solidFill>
            <a:ln w="9525" cap="rnd">
              <a:noFill/>
              <a:round/>
              <a:headEnd type="none" w="sm" len="sm"/>
              <a:tailEnd type="none" w="sm" len="sm"/>
            </a:ln>
          </p:spPr>
          <p:txBody>
            <a:bodyPr/>
            <a:lstStyle/>
            <a:p>
              <a:pPr algn="r" rtl="1"/>
              <a:endParaRPr lang="en-US"/>
            </a:p>
          </p:txBody>
        </p:sp>
        <p:sp>
          <p:nvSpPr>
            <p:cNvPr id="23612" name="Freeform 48"/>
            <p:cNvSpPr>
              <a:spLocks/>
            </p:cNvSpPr>
            <p:nvPr/>
          </p:nvSpPr>
          <p:spPr bwMode="auto">
            <a:xfrm>
              <a:off x="3708" y="1657"/>
              <a:ext cx="7" cy="12"/>
            </a:xfrm>
            <a:custGeom>
              <a:avLst/>
              <a:gdLst>
                <a:gd name="T0" fmla="*/ 6 w 7"/>
                <a:gd name="T1" fmla="*/ 0 h 12"/>
                <a:gd name="T2" fmla="*/ 6 w 7"/>
                <a:gd name="T3" fmla="*/ 2 h 12"/>
                <a:gd name="T4" fmla="*/ 5 w 7"/>
                <a:gd name="T5" fmla="*/ 4 h 12"/>
                <a:gd name="T6" fmla="*/ 5 w 7"/>
                <a:gd name="T7" fmla="*/ 6 h 12"/>
                <a:gd name="T8" fmla="*/ 4 w 7"/>
                <a:gd name="T9" fmla="*/ 8 h 12"/>
                <a:gd name="T10" fmla="*/ 3 w 7"/>
                <a:gd name="T11" fmla="*/ 9 h 12"/>
                <a:gd name="T12" fmla="*/ 2 w 7"/>
                <a:gd name="T13" fmla="*/ 10 h 12"/>
                <a:gd name="T14" fmla="*/ 1 w 7"/>
                <a:gd name="T15" fmla="*/ 10 h 12"/>
                <a:gd name="T16" fmla="*/ 0 w 7"/>
                <a:gd name="T17" fmla="*/ 11 h 12"/>
                <a:gd name="T18" fmla="*/ 0 w 7"/>
                <a:gd name="T19" fmla="*/ 10 h 12"/>
                <a:gd name="T20" fmla="*/ 1 w 7"/>
                <a:gd name="T21" fmla="*/ 8 h 12"/>
                <a:gd name="T22" fmla="*/ 1 w 7"/>
                <a:gd name="T23" fmla="*/ 7 h 12"/>
                <a:gd name="T24" fmla="*/ 2 w 7"/>
                <a:gd name="T25" fmla="*/ 5 h 12"/>
                <a:gd name="T26" fmla="*/ 3 w 7"/>
                <a:gd name="T27" fmla="*/ 4 h 12"/>
                <a:gd name="T28" fmla="*/ 4 w 7"/>
                <a:gd name="T29" fmla="*/ 2 h 12"/>
                <a:gd name="T30" fmla="*/ 5 w 7"/>
                <a:gd name="T31" fmla="*/ 1 h 12"/>
                <a:gd name="T32" fmla="*/ 6 w 7"/>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
                <a:gd name="T52" fmla="*/ 0 h 12"/>
                <a:gd name="T53" fmla="*/ 7 w 7"/>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 h="12">
                  <a:moveTo>
                    <a:pt x="6" y="0"/>
                  </a:moveTo>
                  <a:lnTo>
                    <a:pt x="6" y="2"/>
                  </a:lnTo>
                  <a:lnTo>
                    <a:pt x="5" y="4"/>
                  </a:lnTo>
                  <a:lnTo>
                    <a:pt x="5" y="6"/>
                  </a:lnTo>
                  <a:lnTo>
                    <a:pt x="4" y="8"/>
                  </a:lnTo>
                  <a:lnTo>
                    <a:pt x="3" y="9"/>
                  </a:lnTo>
                  <a:lnTo>
                    <a:pt x="2" y="10"/>
                  </a:lnTo>
                  <a:lnTo>
                    <a:pt x="1" y="10"/>
                  </a:lnTo>
                  <a:lnTo>
                    <a:pt x="0" y="11"/>
                  </a:lnTo>
                  <a:lnTo>
                    <a:pt x="0" y="10"/>
                  </a:lnTo>
                  <a:lnTo>
                    <a:pt x="1" y="8"/>
                  </a:lnTo>
                  <a:lnTo>
                    <a:pt x="1" y="7"/>
                  </a:lnTo>
                  <a:lnTo>
                    <a:pt x="2" y="5"/>
                  </a:lnTo>
                  <a:lnTo>
                    <a:pt x="3" y="4"/>
                  </a:lnTo>
                  <a:lnTo>
                    <a:pt x="4" y="2"/>
                  </a:lnTo>
                  <a:lnTo>
                    <a:pt x="5" y="1"/>
                  </a:lnTo>
                  <a:lnTo>
                    <a:pt x="6" y="0"/>
                  </a:lnTo>
                </a:path>
              </a:pathLst>
            </a:custGeom>
            <a:solidFill>
              <a:srgbClr val="008000"/>
            </a:solidFill>
            <a:ln w="9525" cap="rnd">
              <a:noFill/>
              <a:round/>
              <a:headEnd type="none" w="sm" len="sm"/>
              <a:tailEnd type="none" w="sm" len="sm"/>
            </a:ln>
          </p:spPr>
          <p:txBody>
            <a:bodyPr/>
            <a:lstStyle/>
            <a:p>
              <a:pPr algn="r" rtl="1"/>
              <a:endParaRPr lang="en-US"/>
            </a:p>
          </p:txBody>
        </p:sp>
        <p:sp>
          <p:nvSpPr>
            <p:cNvPr id="23613" name="Freeform 49"/>
            <p:cNvSpPr>
              <a:spLocks/>
            </p:cNvSpPr>
            <p:nvPr/>
          </p:nvSpPr>
          <p:spPr bwMode="auto">
            <a:xfrm>
              <a:off x="3708" y="1671"/>
              <a:ext cx="4" cy="5"/>
            </a:xfrm>
            <a:custGeom>
              <a:avLst/>
              <a:gdLst>
                <a:gd name="T0" fmla="*/ 3 w 4"/>
                <a:gd name="T1" fmla="*/ 0 h 5"/>
                <a:gd name="T2" fmla="*/ 3 w 4"/>
                <a:gd name="T3" fmla="*/ 1 h 5"/>
                <a:gd name="T4" fmla="*/ 2 w 4"/>
                <a:gd name="T5" fmla="*/ 2 h 5"/>
                <a:gd name="T6" fmla="*/ 2 w 4"/>
                <a:gd name="T7" fmla="*/ 3 h 5"/>
                <a:gd name="T8" fmla="*/ 2 w 4"/>
                <a:gd name="T9" fmla="*/ 4 h 5"/>
                <a:gd name="T10" fmla="*/ 1 w 4"/>
                <a:gd name="T11" fmla="*/ 4 h 5"/>
                <a:gd name="T12" fmla="*/ 0 w 4"/>
                <a:gd name="T13" fmla="*/ 4 h 5"/>
                <a:gd name="T14" fmla="*/ 1 w 4"/>
                <a:gd name="T15" fmla="*/ 3 h 5"/>
                <a:gd name="T16" fmla="*/ 1 w 4"/>
                <a:gd name="T17" fmla="*/ 2 h 5"/>
                <a:gd name="T18" fmla="*/ 2 w 4"/>
                <a:gd name="T19" fmla="*/ 1 h 5"/>
                <a:gd name="T20" fmla="*/ 3 w 4"/>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5"/>
                <a:gd name="T35" fmla="*/ 4 w 4"/>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5">
                  <a:moveTo>
                    <a:pt x="3" y="0"/>
                  </a:moveTo>
                  <a:lnTo>
                    <a:pt x="3" y="1"/>
                  </a:lnTo>
                  <a:lnTo>
                    <a:pt x="2" y="2"/>
                  </a:lnTo>
                  <a:lnTo>
                    <a:pt x="2" y="3"/>
                  </a:lnTo>
                  <a:lnTo>
                    <a:pt x="2" y="4"/>
                  </a:lnTo>
                  <a:lnTo>
                    <a:pt x="1" y="4"/>
                  </a:lnTo>
                  <a:lnTo>
                    <a:pt x="0" y="4"/>
                  </a:lnTo>
                  <a:lnTo>
                    <a:pt x="1" y="3"/>
                  </a:lnTo>
                  <a:lnTo>
                    <a:pt x="1" y="2"/>
                  </a:lnTo>
                  <a:lnTo>
                    <a:pt x="2" y="1"/>
                  </a:lnTo>
                  <a:lnTo>
                    <a:pt x="3" y="0"/>
                  </a:lnTo>
                </a:path>
              </a:pathLst>
            </a:custGeom>
            <a:solidFill>
              <a:srgbClr val="B2F259"/>
            </a:solidFill>
            <a:ln w="9525" cap="rnd">
              <a:noFill/>
              <a:round/>
              <a:headEnd type="none" w="sm" len="sm"/>
              <a:tailEnd type="none" w="sm" len="sm"/>
            </a:ln>
          </p:spPr>
          <p:txBody>
            <a:bodyPr/>
            <a:lstStyle/>
            <a:p>
              <a:pPr algn="r" rtl="1"/>
              <a:endParaRPr lang="en-US"/>
            </a:p>
          </p:txBody>
        </p:sp>
        <p:sp>
          <p:nvSpPr>
            <p:cNvPr id="23614" name="Freeform 50"/>
            <p:cNvSpPr>
              <a:spLocks/>
            </p:cNvSpPr>
            <p:nvPr/>
          </p:nvSpPr>
          <p:spPr bwMode="auto">
            <a:xfrm>
              <a:off x="3362" y="1703"/>
              <a:ext cx="296" cy="110"/>
            </a:xfrm>
            <a:custGeom>
              <a:avLst/>
              <a:gdLst>
                <a:gd name="T0" fmla="*/ 278 w 296"/>
                <a:gd name="T1" fmla="*/ 71 h 110"/>
                <a:gd name="T2" fmla="*/ 294 w 296"/>
                <a:gd name="T3" fmla="*/ 77 h 110"/>
                <a:gd name="T4" fmla="*/ 286 w 296"/>
                <a:gd name="T5" fmla="*/ 82 h 110"/>
                <a:gd name="T6" fmla="*/ 269 w 296"/>
                <a:gd name="T7" fmla="*/ 86 h 110"/>
                <a:gd name="T8" fmla="*/ 256 w 296"/>
                <a:gd name="T9" fmla="*/ 98 h 110"/>
                <a:gd name="T10" fmla="*/ 240 w 296"/>
                <a:gd name="T11" fmla="*/ 96 h 110"/>
                <a:gd name="T12" fmla="*/ 222 w 296"/>
                <a:gd name="T13" fmla="*/ 97 h 110"/>
                <a:gd name="T14" fmla="*/ 185 w 296"/>
                <a:gd name="T15" fmla="*/ 105 h 110"/>
                <a:gd name="T16" fmla="*/ 179 w 296"/>
                <a:gd name="T17" fmla="*/ 92 h 110"/>
                <a:gd name="T18" fmla="*/ 194 w 296"/>
                <a:gd name="T19" fmla="*/ 86 h 110"/>
                <a:gd name="T20" fmla="*/ 226 w 296"/>
                <a:gd name="T21" fmla="*/ 73 h 110"/>
                <a:gd name="T22" fmla="*/ 260 w 296"/>
                <a:gd name="T23" fmla="*/ 59 h 110"/>
                <a:gd name="T24" fmla="*/ 236 w 296"/>
                <a:gd name="T25" fmla="*/ 62 h 110"/>
                <a:gd name="T26" fmla="*/ 207 w 296"/>
                <a:gd name="T27" fmla="*/ 65 h 110"/>
                <a:gd name="T28" fmla="*/ 182 w 296"/>
                <a:gd name="T29" fmla="*/ 69 h 110"/>
                <a:gd name="T30" fmla="*/ 205 w 296"/>
                <a:gd name="T31" fmla="*/ 54 h 110"/>
                <a:gd name="T32" fmla="*/ 227 w 296"/>
                <a:gd name="T33" fmla="*/ 28 h 110"/>
                <a:gd name="T34" fmla="*/ 190 w 296"/>
                <a:gd name="T35" fmla="*/ 41 h 110"/>
                <a:gd name="T36" fmla="*/ 163 w 296"/>
                <a:gd name="T37" fmla="*/ 35 h 110"/>
                <a:gd name="T38" fmla="*/ 146 w 296"/>
                <a:gd name="T39" fmla="*/ 54 h 110"/>
                <a:gd name="T40" fmla="*/ 122 w 296"/>
                <a:gd name="T41" fmla="*/ 43 h 110"/>
                <a:gd name="T42" fmla="*/ 133 w 296"/>
                <a:gd name="T43" fmla="*/ 54 h 110"/>
                <a:gd name="T44" fmla="*/ 150 w 296"/>
                <a:gd name="T45" fmla="*/ 68 h 110"/>
                <a:gd name="T46" fmla="*/ 153 w 296"/>
                <a:gd name="T47" fmla="*/ 107 h 110"/>
                <a:gd name="T48" fmla="*/ 133 w 296"/>
                <a:gd name="T49" fmla="*/ 109 h 110"/>
                <a:gd name="T50" fmla="*/ 120 w 296"/>
                <a:gd name="T51" fmla="*/ 104 h 110"/>
                <a:gd name="T52" fmla="*/ 99 w 296"/>
                <a:gd name="T53" fmla="*/ 101 h 110"/>
                <a:gd name="T54" fmla="*/ 83 w 296"/>
                <a:gd name="T55" fmla="*/ 91 h 110"/>
                <a:gd name="T56" fmla="*/ 87 w 296"/>
                <a:gd name="T57" fmla="*/ 84 h 110"/>
                <a:gd name="T58" fmla="*/ 51 w 296"/>
                <a:gd name="T59" fmla="*/ 82 h 110"/>
                <a:gd name="T60" fmla="*/ 32 w 296"/>
                <a:gd name="T61" fmla="*/ 65 h 110"/>
                <a:gd name="T62" fmla="*/ 10 w 296"/>
                <a:gd name="T63" fmla="*/ 65 h 110"/>
                <a:gd name="T64" fmla="*/ 7 w 296"/>
                <a:gd name="T65" fmla="*/ 60 h 110"/>
                <a:gd name="T66" fmla="*/ 26 w 296"/>
                <a:gd name="T67" fmla="*/ 53 h 110"/>
                <a:gd name="T68" fmla="*/ 32 w 296"/>
                <a:gd name="T69" fmla="*/ 54 h 110"/>
                <a:gd name="T70" fmla="*/ 40 w 296"/>
                <a:gd name="T71" fmla="*/ 45 h 110"/>
                <a:gd name="T72" fmla="*/ 68 w 296"/>
                <a:gd name="T73" fmla="*/ 45 h 110"/>
                <a:gd name="T74" fmla="*/ 77 w 296"/>
                <a:gd name="T75" fmla="*/ 54 h 110"/>
                <a:gd name="T76" fmla="*/ 87 w 296"/>
                <a:gd name="T77" fmla="*/ 59 h 110"/>
                <a:gd name="T78" fmla="*/ 103 w 296"/>
                <a:gd name="T79" fmla="*/ 53 h 110"/>
                <a:gd name="T80" fmla="*/ 100 w 296"/>
                <a:gd name="T81" fmla="*/ 39 h 110"/>
                <a:gd name="T82" fmla="*/ 109 w 296"/>
                <a:gd name="T83" fmla="*/ 34 h 110"/>
                <a:gd name="T84" fmla="*/ 122 w 296"/>
                <a:gd name="T85" fmla="*/ 26 h 110"/>
                <a:gd name="T86" fmla="*/ 132 w 296"/>
                <a:gd name="T87" fmla="*/ 38 h 110"/>
                <a:gd name="T88" fmla="*/ 155 w 296"/>
                <a:gd name="T89" fmla="*/ 34 h 110"/>
                <a:gd name="T90" fmla="*/ 156 w 296"/>
                <a:gd name="T91" fmla="*/ 19 h 110"/>
                <a:gd name="T92" fmla="*/ 157 w 296"/>
                <a:gd name="T93" fmla="*/ 3 h 110"/>
                <a:gd name="T94" fmla="*/ 177 w 296"/>
                <a:gd name="T95" fmla="*/ 0 h 110"/>
                <a:gd name="T96" fmla="*/ 189 w 296"/>
                <a:gd name="T97" fmla="*/ 9 h 110"/>
                <a:gd name="T98" fmla="*/ 191 w 296"/>
                <a:gd name="T99" fmla="*/ 24 h 110"/>
                <a:gd name="T100" fmla="*/ 199 w 296"/>
                <a:gd name="T101" fmla="*/ 26 h 110"/>
                <a:gd name="T102" fmla="*/ 211 w 296"/>
                <a:gd name="T103" fmla="*/ 18 h 110"/>
                <a:gd name="T104" fmla="*/ 219 w 296"/>
                <a:gd name="T105" fmla="*/ 15 h 110"/>
                <a:gd name="T106" fmla="*/ 233 w 296"/>
                <a:gd name="T107" fmla="*/ 16 h 110"/>
                <a:gd name="T108" fmla="*/ 234 w 296"/>
                <a:gd name="T109" fmla="*/ 21 h 110"/>
                <a:gd name="T110" fmla="*/ 244 w 296"/>
                <a:gd name="T111" fmla="*/ 22 h 110"/>
                <a:gd name="T112" fmla="*/ 228 w 296"/>
                <a:gd name="T113" fmla="*/ 41 h 110"/>
                <a:gd name="T114" fmla="*/ 230 w 296"/>
                <a:gd name="T115" fmla="*/ 47 h 110"/>
                <a:gd name="T116" fmla="*/ 240 w 296"/>
                <a:gd name="T117" fmla="*/ 53 h 110"/>
                <a:gd name="T118" fmla="*/ 249 w 296"/>
                <a:gd name="T119" fmla="*/ 49 h 110"/>
                <a:gd name="T120" fmla="*/ 258 w 296"/>
                <a:gd name="T121" fmla="*/ 42 h 110"/>
                <a:gd name="T122" fmla="*/ 271 w 296"/>
                <a:gd name="T123" fmla="*/ 46 h 110"/>
                <a:gd name="T124" fmla="*/ 278 w 296"/>
                <a:gd name="T125" fmla="*/ 56 h 11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96"/>
                <a:gd name="T190" fmla="*/ 0 h 110"/>
                <a:gd name="T191" fmla="*/ 296 w 296"/>
                <a:gd name="T192" fmla="*/ 110 h 11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96" h="110">
                  <a:moveTo>
                    <a:pt x="277" y="67"/>
                  </a:moveTo>
                  <a:lnTo>
                    <a:pt x="276" y="68"/>
                  </a:lnTo>
                  <a:lnTo>
                    <a:pt x="275" y="69"/>
                  </a:lnTo>
                  <a:lnTo>
                    <a:pt x="276" y="70"/>
                  </a:lnTo>
                  <a:lnTo>
                    <a:pt x="278" y="71"/>
                  </a:lnTo>
                  <a:lnTo>
                    <a:pt x="280" y="72"/>
                  </a:lnTo>
                  <a:lnTo>
                    <a:pt x="284" y="73"/>
                  </a:lnTo>
                  <a:lnTo>
                    <a:pt x="289" y="75"/>
                  </a:lnTo>
                  <a:lnTo>
                    <a:pt x="295" y="76"/>
                  </a:lnTo>
                  <a:lnTo>
                    <a:pt x="294" y="77"/>
                  </a:lnTo>
                  <a:lnTo>
                    <a:pt x="294" y="78"/>
                  </a:lnTo>
                  <a:lnTo>
                    <a:pt x="293" y="79"/>
                  </a:lnTo>
                  <a:lnTo>
                    <a:pt x="293" y="81"/>
                  </a:lnTo>
                  <a:lnTo>
                    <a:pt x="289" y="82"/>
                  </a:lnTo>
                  <a:lnTo>
                    <a:pt x="286" y="82"/>
                  </a:lnTo>
                  <a:lnTo>
                    <a:pt x="283" y="83"/>
                  </a:lnTo>
                  <a:lnTo>
                    <a:pt x="278" y="84"/>
                  </a:lnTo>
                  <a:lnTo>
                    <a:pt x="274" y="85"/>
                  </a:lnTo>
                  <a:lnTo>
                    <a:pt x="271" y="86"/>
                  </a:lnTo>
                  <a:lnTo>
                    <a:pt x="269" y="86"/>
                  </a:lnTo>
                  <a:lnTo>
                    <a:pt x="267" y="87"/>
                  </a:lnTo>
                  <a:lnTo>
                    <a:pt x="264" y="90"/>
                  </a:lnTo>
                  <a:lnTo>
                    <a:pt x="262" y="93"/>
                  </a:lnTo>
                  <a:lnTo>
                    <a:pt x="259" y="96"/>
                  </a:lnTo>
                  <a:lnTo>
                    <a:pt x="256" y="98"/>
                  </a:lnTo>
                  <a:lnTo>
                    <a:pt x="253" y="98"/>
                  </a:lnTo>
                  <a:lnTo>
                    <a:pt x="250" y="98"/>
                  </a:lnTo>
                  <a:lnTo>
                    <a:pt x="247" y="97"/>
                  </a:lnTo>
                  <a:lnTo>
                    <a:pt x="244" y="97"/>
                  </a:lnTo>
                  <a:lnTo>
                    <a:pt x="240" y="96"/>
                  </a:lnTo>
                  <a:lnTo>
                    <a:pt x="237" y="95"/>
                  </a:lnTo>
                  <a:lnTo>
                    <a:pt x="235" y="94"/>
                  </a:lnTo>
                  <a:lnTo>
                    <a:pt x="233" y="94"/>
                  </a:lnTo>
                  <a:lnTo>
                    <a:pt x="228" y="95"/>
                  </a:lnTo>
                  <a:lnTo>
                    <a:pt x="222" y="97"/>
                  </a:lnTo>
                  <a:lnTo>
                    <a:pt x="215" y="99"/>
                  </a:lnTo>
                  <a:lnTo>
                    <a:pt x="207" y="101"/>
                  </a:lnTo>
                  <a:lnTo>
                    <a:pt x="199" y="103"/>
                  </a:lnTo>
                  <a:lnTo>
                    <a:pt x="191" y="104"/>
                  </a:lnTo>
                  <a:lnTo>
                    <a:pt x="185" y="105"/>
                  </a:lnTo>
                  <a:lnTo>
                    <a:pt x="180" y="105"/>
                  </a:lnTo>
                  <a:lnTo>
                    <a:pt x="179" y="102"/>
                  </a:lnTo>
                  <a:lnTo>
                    <a:pt x="179" y="98"/>
                  </a:lnTo>
                  <a:lnTo>
                    <a:pt x="179" y="95"/>
                  </a:lnTo>
                  <a:lnTo>
                    <a:pt x="179" y="92"/>
                  </a:lnTo>
                  <a:lnTo>
                    <a:pt x="180" y="91"/>
                  </a:lnTo>
                  <a:lnTo>
                    <a:pt x="182" y="91"/>
                  </a:lnTo>
                  <a:lnTo>
                    <a:pt x="185" y="90"/>
                  </a:lnTo>
                  <a:lnTo>
                    <a:pt x="189" y="88"/>
                  </a:lnTo>
                  <a:lnTo>
                    <a:pt x="194" y="86"/>
                  </a:lnTo>
                  <a:lnTo>
                    <a:pt x="199" y="84"/>
                  </a:lnTo>
                  <a:lnTo>
                    <a:pt x="205" y="81"/>
                  </a:lnTo>
                  <a:lnTo>
                    <a:pt x="212" y="78"/>
                  </a:lnTo>
                  <a:lnTo>
                    <a:pt x="219" y="75"/>
                  </a:lnTo>
                  <a:lnTo>
                    <a:pt x="226" y="73"/>
                  </a:lnTo>
                  <a:lnTo>
                    <a:pt x="233" y="70"/>
                  </a:lnTo>
                  <a:lnTo>
                    <a:pt x="241" y="67"/>
                  </a:lnTo>
                  <a:lnTo>
                    <a:pt x="248" y="64"/>
                  </a:lnTo>
                  <a:lnTo>
                    <a:pt x="254" y="61"/>
                  </a:lnTo>
                  <a:lnTo>
                    <a:pt x="260" y="59"/>
                  </a:lnTo>
                  <a:lnTo>
                    <a:pt x="266" y="56"/>
                  </a:lnTo>
                  <a:lnTo>
                    <a:pt x="260" y="57"/>
                  </a:lnTo>
                  <a:lnTo>
                    <a:pt x="252" y="58"/>
                  </a:lnTo>
                  <a:lnTo>
                    <a:pt x="244" y="60"/>
                  </a:lnTo>
                  <a:lnTo>
                    <a:pt x="236" y="62"/>
                  </a:lnTo>
                  <a:lnTo>
                    <a:pt x="230" y="64"/>
                  </a:lnTo>
                  <a:lnTo>
                    <a:pt x="224" y="66"/>
                  </a:lnTo>
                  <a:lnTo>
                    <a:pt x="220" y="67"/>
                  </a:lnTo>
                  <a:lnTo>
                    <a:pt x="219" y="67"/>
                  </a:lnTo>
                  <a:lnTo>
                    <a:pt x="207" y="65"/>
                  </a:lnTo>
                  <a:lnTo>
                    <a:pt x="202" y="71"/>
                  </a:lnTo>
                  <a:lnTo>
                    <a:pt x="176" y="81"/>
                  </a:lnTo>
                  <a:lnTo>
                    <a:pt x="176" y="73"/>
                  </a:lnTo>
                  <a:lnTo>
                    <a:pt x="178" y="72"/>
                  </a:lnTo>
                  <a:lnTo>
                    <a:pt x="182" y="69"/>
                  </a:lnTo>
                  <a:lnTo>
                    <a:pt x="187" y="66"/>
                  </a:lnTo>
                  <a:lnTo>
                    <a:pt x="192" y="62"/>
                  </a:lnTo>
                  <a:lnTo>
                    <a:pt x="198" y="59"/>
                  </a:lnTo>
                  <a:lnTo>
                    <a:pt x="202" y="56"/>
                  </a:lnTo>
                  <a:lnTo>
                    <a:pt x="205" y="54"/>
                  </a:lnTo>
                  <a:lnTo>
                    <a:pt x="207" y="54"/>
                  </a:lnTo>
                  <a:lnTo>
                    <a:pt x="206" y="51"/>
                  </a:lnTo>
                  <a:lnTo>
                    <a:pt x="177" y="61"/>
                  </a:lnTo>
                  <a:lnTo>
                    <a:pt x="174" y="60"/>
                  </a:lnTo>
                  <a:lnTo>
                    <a:pt x="227" y="28"/>
                  </a:lnTo>
                  <a:lnTo>
                    <a:pt x="227" y="23"/>
                  </a:lnTo>
                  <a:lnTo>
                    <a:pt x="195" y="38"/>
                  </a:lnTo>
                  <a:lnTo>
                    <a:pt x="189" y="34"/>
                  </a:lnTo>
                  <a:lnTo>
                    <a:pt x="185" y="36"/>
                  </a:lnTo>
                  <a:lnTo>
                    <a:pt x="190" y="41"/>
                  </a:lnTo>
                  <a:lnTo>
                    <a:pt x="169" y="54"/>
                  </a:lnTo>
                  <a:lnTo>
                    <a:pt x="174" y="9"/>
                  </a:lnTo>
                  <a:lnTo>
                    <a:pt x="169" y="9"/>
                  </a:lnTo>
                  <a:lnTo>
                    <a:pt x="167" y="18"/>
                  </a:lnTo>
                  <a:lnTo>
                    <a:pt x="163" y="35"/>
                  </a:lnTo>
                  <a:lnTo>
                    <a:pt x="160" y="52"/>
                  </a:lnTo>
                  <a:lnTo>
                    <a:pt x="159" y="59"/>
                  </a:lnTo>
                  <a:lnTo>
                    <a:pt x="156" y="58"/>
                  </a:lnTo>
                  <a:lnTo>
                    <a:pt x="152" y="56"/>
                  </a:lnTo>
                  <a:lnTo>
                    <a:pt x="146" y="54"/>
                  </a:lnTo>
                  <a:lnTo>
                    <a:pt x="139" y="51"/>
                  </a:lnTo>
                  <a:lnTo>
                    <a:pt x="133" y="48"/>
                  </a:lnTo>
                  <a:lnTo>
                    <a:pt x="127" y="46"/>
                  </a:lnTo>
                  <a:lnTo>
                    <a:pt x="123" y="44"/>
                  </a:lnTo>
                  <a:lnTo>
                    <a:pt x="122" y="43"/>
                  </a:lnTo>
                  <a:lnTo>
                    <a:pt x="117" y="47"/>
                  </a:lnTo>
                  <a:lnTo>
                    <a:pt x="119" y="47"/>
                  </a:lnTo>
                  <a:lnTo>
                    <a:pt x="122" y="49"/>
                  </a:lnTo>
                  <a:lnTo>
                    <a:pt x="127" y="51"/>
                  </a:lnTo>
                  <a:lnTo>
                    <a:pt x="133" y="54"/>
                  </a:lnTo>
                  <a:lnTo>
                    <a:pt x="140" y="56"/>
                  </a:lnTo>
                  <a:lnTo>
                    <a:pt x="146" y="59"/>
                  </a:lnTo>
                  <a:lnTo>
                    <a:pt x="151" y="62"/>
                  </a:lnTo>
                  <a:lnTo>
                    <a:pt x="155" y="64"/>
                  </a:lnTo>
                  <a:lnTo>
                    <a:pt x="150" y="68"/>
                  </a:lnTo>
                  <a:lnTo>
                    <a:pt x="152" y="73"/>
                  </a:lnTo>
                  <a:lnTo>
                    <a:pt x="155" y="82"/>
                  </a:lnTo>
                  <a:lnTo>
                    <a:pt x="155" y="93"/>
                  </a:lnTo>
                  <a:lnTo>
                    <a:pt x="156" y="107"/>
                  </a:lnTo>
                  <a:lnTo>
                    <a:pt x="153" y="107"/>
                  </a:lnTo>
                  <a:lnTo>
                    <a:pt x="150" y="108"/>
                  </a:lnTo>
                  <a:lnTo>
                    <a:pt x="146" y="108"/>
                  </a:lnTo>
                  <a:lnTo>
                    <a:pt x="141" y="109"/>
                  </a:lnTo>
                  <a:lnTo>
                    <a:pt x="136" y="109"/>
                  </a:lnTo>
                  <a:lnTo>
                    <a:pt x="133" y="109"/>
                  </a:lnTo>
                  <a:lnTo>
                    <a:pt x="129" y="109"/>
                  </a:lnTo>
                  <a:lnTo>
                    <a:pt x="127" y="109"/>
                  </a:lnTo>
                  <a:lnTo>
                    <a:pt x="125" y="108"/>
                  </a:lnTo>
                  <a:lnTo>
                    <a:pt x="123" y="107"/>
                  </a:lnTo>
                  <a:lnTo>
                    <a:pt x="120" y="104"/>
                  </a:lnTo>
                  <a:lnTo>
                    <a:pt x="118" y="102"/>
                  </a:lnTo>
                  <a:lnTo>
                    <a:pt x="113" y="103"/>
                  </a:lnTo>
                  <a:lnTo>
                    <a:pt x="108" y="103"/>
                  </a:lnTo>
                  <a:lnTo>
                    <a:pt x="103" y="102"/>
                  </a:lnTo>
                  <a:lnTo>
                    <a:pt x="99" y="101"/>
                  </a:lnTo>
                  <a:lnTo>
                    <a:pt x="96" y="100"/>
                  </a:lnTo>
                  <a:lnTo>
                    <a:pt x="92" y="98"/>
                  </a:lnTo>
                  <a:lnTo>
                    <a:pt x="89" y="97"/>
                  </a:lnTo>
                  <a:lnTo>
                    <a:pt x="86" y="95"/>
                  </a:lnTo>
                  <a:lnTo>
                    <a:pt x="83" y="91"/>
                  </a:lnTo>
                  <a:lnTo>
                    <a:pt x="83" y="88"/>
                  </a:lnTo>
                  <a:lnTo>
                    <a:pt x="85" y="86"/>
                  </a:lnTo>
                  <a:lnTo>
                    <a:pt x="86" y="85"/>
                  </a:lnTo>
                  <a:lnTo>
                    <a:pt x="87" y="85"/>
                  </a:lnTo>
                  <a:lnTo>
                    <a:pt x="87" y="84"/>
                  </a:lnTo>
                  <a:lnTo>
                    <a:pt x="86" y="82"/>
                  </a:lnTo>
                  <a:lnTo>
                    <a:pt x="86" y="81"/>
                  </a:lnTo>
                  <a:lnTo>
                    <a:pt x="71" y="83"/>
                  </a:lnTo>
                  <a:lnTo>
                    <a:pt x="60" y="83"/>
                  </a:lnTo>
                  <a:lnTo>
                    <a:pt x="51" y="82"/>
                  </a:lnTo>
                  <a:lnTo>
                    <a:pt x="44" y="79"/>
                  </a:lnTo>
                  <a:lnTo>
                    <a:pt x="39" y="76"/>
                  </a:lnTo>
                  <a:lnTo>
                    <a:pt x="36" y="73"/>
                  </a:lnTo>
                  <a:lnTo>
                    <a:pt x="33" y="69"/>
                  </a:lnTo>
                  <a:lnTo>
                    <a:pt x="32" y="65"/>
                  </a:lnTo>
                  <a:lnTo>
                    <a:pt x="26" y="66"/>
                  </a:lnTo>
                  <a:lnTo>
                    <a:pt x="21" y="66"/>
                  </a:lnTo>
                  <a:lnTo>
                    <a:pt x="16" y="66"/>
                  </a:lnTo>
                  <a:lnTo>
                    <a:pt x="12" y="66"/>
                  </a:lnTo>
                  <a:lnTo>
                    <a:pt x="10" y="65"/>
                  </a:lnTo>
                  <a:lnTo>
                    <a:pt x="7" y="64"/>
                  </a:lnTo>
                  <a:lnTo>
                    <a:pt x="3" y="63"/>
                  </a:lnTo>
                  <a:lnTo>
                    <a:pt x="0" y="62"/>
                  </a:lnTo>
                  <a:lnTo>
                    <a:pt x="3" y="62"/>
                  </a:lnTo>
                  <a:lnTo>
                    <a:pt x="7" y="60"/>
                  </a:lnTo>
                  <a:lnTo>
                    <a:pt x="11" y="59"/>
                  </a:lnTo>
                  <a:lnTo>
                    <a:pt x="15" y="57"/>
                  </a:lnTo>
                  <a:lnTo>
                    <a:pt x="19" y="56"/>
                  </a:lnTo>
                  <a:lnTo>
                    <a:pt x="23" y="54"/>
                  </a:lnTo>
                  <a:lnTo>
                    <a:pt x="26" y="53"/>
                  </a:lnTo>
                  <a:lnTo>
                    <a:pt x="28" y="52"/>
                  </a:lnTo>
                  <a:lnTo>
                    <a:pt x="29" y="53"/>
                  </a:lnTo>
                  <a:lnTo>
                    <a:pt x="30" y="54"/>
                  </a:lnTo>
                  <a:lnTo>
                    <a:pt x="31" y="54"/>
                  </a:lnTo>
                  <a:lnTo>
                    <a:pt x="32" y="54"/>
                  </a:lnTo>
                  <a:lnTo>
                    <a:pt x="33" y="52"/>
                  </a:lnTo>
                  <a:lnTo>
                    <a:pt x="35" y="48"/>
                  </a:lnTo>
                  <a:lnTo>
                    <a:pt x="36" y="46"/>
                  </a:lnTo>
                  <a:lnTo>
                    <a:pt x="38" y="45"/>
                  </a:lnTo>
                  <a:lnTo>
                    <a:pt x="40" y="45"/>
                  </a:lnTo>
                  <a:lnTo>
                    <a:pt x="44" y="44"/>
                  </a:lnTo>
                  <a:lnTo>
                    <a:pt x="50" y="44"/>
                  </a:lnTo>
                  <a:lnTo>
                    <a:pt x="57" y="44"/>
                  </a:lnTo>
                  <a:lnTo>
                    <a:pt x="63" y="44"/>
                  </a:lnTo>
                  <a:lnTo>
                    <a:pt x="68" y="45"/>
                  </a:lnTo>
                  <a:lnTo>
                    <a:pt x="72" y="46"/>
                  </a:lnTo>
                  <a:lnTo>
                    <a:pt x="74" y="48"/>
                  </a:lnTo>
                  <a:lnTo>
                    <a:pt x="75" y="50"/>
                  </a:lnTo>
                  <a:lnTo>
                    <a:pt x="76" y="52"/>
                  </a:lnTo>
                  <a:lnTo>
                    <a:pt x="77" y="54"/>
                  </a:lnTo>
                  <a:lnTo>
                    <a:pt x="79" y="56"/>
                  </a:lnTo>
                  <a:lnTo>
                    <a:pt x="80" y="57"/>
                  </a:lnTo>
                  <a:lnTo>
                    <a:pt x="82" y="58"/>
                  </a:lnTo>
                  <a:lnTo>
                    <a:pt x="84" y="59"/>
                  </a:lnTo>
                  <a:lnTo>
                    <a:pt x="87" y="59"/>
                  </a:lnTo>
                  <a:lnTo>
                    <a:pt x="91" y="58"/>
                  </a:lnTo>
                  <a:lnTo>
                    <a:pt x="95" y="58"/>
                  </a:lnTo>
                  <a:lnTo>
                    <a:pt x="98" y="56"/>
                  </a:lnTo>
                  <a:lnTo>
                    <a:pt x="101" y="55"/>
                  </a:lnTo>
                  <a:lnTo>
                    <a:pt x="103" y="53"/>
                  </a:lnTo>
                  <a:lnTo>
                    <a:pt x="103" y="50"/>
                  </a:lnTo>
                  <a:lnTo>
                    <a:pt x="101" y="46"/>
                  </a:lnTo>
                  <a:lnTo>
                    <a:pt x="96" y="41"/>
                  </a:lnTo>
                  <a:lnTo>
                    <a:pt x="98" y="40"/>
                  </a:lnTo>
                  <a:lnTo>
                    <a:pt x="100" y="39"/>
                  </a:lnTo>
                  <a:lnTo>
                    <a:pt x="102" y="38"/>
                  </a:lnTo>
                  <a:lnTo>
                    <a:pt x="104" y="37"/>
                  </a:lnTo>
                  <a:lnTo>
                    <a:pt x="106" y="36"/>
                  </a:lnTo>
                  <a:lnTo>
                    <a:pt x="108" y="35"/>
                  </a:lnTo>
                  <a:lnTo>
                    <a:pt x="109" y="34"/>
                  </a:lnTo>
                  <a:lnTo>
                    <a:pt x="110" y="33"/>
                  </a:lnTo>
                  <a:lnTo>
                    <a:pt x="112" y="31"/>
                  </a:lnTo>
                  <a:lnTo>
                    <a:pt x="114" y="29"/>
                  </a:lnTo>
                  <a:lnTo>
                    <a:pt x="117" y="28"/>
                  </a:lnTo>
                  <a:lnTo>
                    <a:pt x="122" y="26"/>
                  </a:lnTo>
                  <a:lnTo>
                    <a:pt x="122" y="29"/>
                  </a:lnTo>
                  <a:lnTo>
                    <a:pt x="123" y="32"/>
                  </a:lnTo>
                  <a:lnTo>
                    <a:pt x="125" y="34"/>
                  </a:lnTo>
                  <a:lnTo>
                    <a:pt x="128" y="36"/>
                  </a:lnTo>
                  <a:lnTo>
                    <a:pt x="132" y="38"/>
                  </a:lnTo>
                  <a:lnTo>
                    <a:pt x="136" y="39"/>
                  </a:lnTo>
                  <a:lnTo>
                    <a:pt x="141" y="39"/>
                  </a:lnTo>
                  <a:lnTo>
                    <a:pt x="147" y="38"/>
                  </a:lnTo>
                  <a:lnTo>
                    <a:pt x="151" y="36"/>
                  </a:lnTo>
                  <a:lnTo>
                    <a:pt x="155" y="34"/>
                  </a:lnTo>
                  <a:lnTo>
                    <a:pt x="157" y="31"/>
                  </a:lnTo>
                  <a:lnTo>
                    <a:pt x="158" y="28"/>
                  </a:lnTo>
                  <a:lnTo>
                    <a:pt x="158" y="25"/>
                  </a:lnTo>
                  <a:lnTo>
                    <a:pt x="157" y="22"/>
                  </a:lnTo>
                  <a:lnTo>
                    <a:pt x="156" y="19"/>
                  </a:lnTo>
                  <a:lnTo>
                    <a:pt x="155" y="17"/>
                  </a:lnTo>
                  <a:lnTo>
                    <a:pt x="155" y="13"/>
                  </a:lnTo>
                  <a:lnTo>
                    <a:pt x="155" y="9"/>
                  </a:lnTo>
                  <a:lnTo>
                    <a:pt x="155" y="5"/>
                  </a:lnTo>
                  <a:lnTo>
                    <a:pt x="157" y="3"/>
                  </a:lnTo>
                  <a:lnTo>
                    <a:pt x="159" y="3"/>
                  </a:lnTo>
                  <a:lnTo>
                    <a:pt x="163" y="2"/>
                  </a:lnTo>
                  <a:lnTo>
                    <a:pt x="167" y="1"/>
                  </a:lnTo>
                  <a:lnTo>
                    <a:pt x="172" y="1"/>
                  </a:lnTo>
                  <a:lnTo>
                    <a:pt x="177" y="0"/>
                  </a:lnTo>
                  <a:lnTo>
                    <a:pt x="181" y="0"/>
                  </a:lnTo>
                  <a:lnTo>
                    <a:pt x="184" y="0"/>
                  </a:lnTo>
                  <a:lnTo>
                    <a:pt x="186" y="0"/>
                  </a:lnTo>
                  <a:lnTo>
                    <a:pt x="187" y="3"/>
                  </a:lnTo>
                  <a:lnTo>
                    <a:pt x="189" y="9"/>
                  </a:lnTo>
                  <a:lnTo>
                    <a:pt x="189" y="16"/>
                  </a:lnTo>
                  <a:lnTo>
                    <a:pt x="186" y="22"/>
                  </a:lnTo>
                  <a:lnTo>
                    <a:pt x="187" y="22"/>
                  </a:lnTo>
                  <a:lnTo>
                    <a:pt x="189" y="23"/>
                  </a:lnTo>
                  <a:lnTo>
                    <a:pt x="191" y="24"/>
                  </a:lnTo>
                  <a:lnTo>
                    <a:pt x="193" y="24"/>
                  </a:lnTo>
                  <a:lnTo>
                    <a:pt x="195" y="25"/>
                  </a:lnTo>
                  <a:lnTo>
                    <a:pt x="197" y="26"/>
                  </a:lnTo>
                  <a:lnTo>
                    <a:pt x="198" y="26"/>
                  </a:lnTo>
                  <a:lnTo>
                    <a:pt x="199" y="26"/>
                  </a:lnTo>
                  <a:lnTo>
                    <a:pt x="201" y="25"/>
                  </a:lnTo>
                  <a:lnTo>
                    <a:pt x="203" y="23"/>
                  </a:lnTo>
                  <a:lnTo>
                    <a:pt x="206" y="22"/>
                  </a:lnTo>
                  <a:lnTo>
                    <a:pt x="209" y="20"/>
                  </a:lnTo>
                  <a:lnTo>
                    <a:pt x="211" y="18"/>
                  </a:lnTo>
                  <a:lnTo>
                    <a:pt x="213" y="17"/>
                  </a:lnTo>
                  <a:lnTo>
                    <a:pt x="215" y="15"/>
                  </a:lnTo>
                  <a:lnTo>
                    <a:pt x="216" y="15"/>
                  </a:lnTo>
                  <a:lnTo>
                    <a:pt x="217" y="15"/>
                  </a:lnTo>
                  <a:lnTo>
                    <a:pt x="219" y="15"/>
                  </a:lnTo>
                  <a:lnTo>
                    <a:pt x="222" y="15"/>
                  </a:lnTo>
                  <a:lnTo>
                    <a:pt x="225" y="16"/>
                  </a:lnTo>
                  <a:lnTo>
                    <a:pt x="228" y="16"/>
                  </a:lnTo>
                  <a:lnTo>
                    <a:pt x="231" y="16"/>
                  </a:lnTo>
                  <a:lnTo>
                    <a:pt x="233" y="16"/>
                  </a:lnTo>
                  <a:lnTo>
                    <a:pt x="234" y="17"/>
                  </a:lnTo>
                  <a:lnTo>
                    <a:pt x="234" y="18"/>
                  </a:lnTo>
                  <a:lnTo>
                    <a:pt x="233" y="19"/>
                  </a:lnTo>
                  <a:lnTo>
                    <a:pt x="233" y="21"/>
                  </a:lnTo>
                  <a:lnTo>
                    <a:pt x="234" y="21"/>
                  </a:lnTo>
                  <a:lnTo>
                    <a:pt x="236" y="21"/>
                  </a:lnTo>
                  <a:lnTo>
                    <a:pt x="240" y="21"/>
                  </a:lnTo>
                  <a:lnTo>
                    <a:pt x="244" y="21"/>
                  </a:lnTo>
                  <a:lnTo>
                    <a:pt x="245" y="21"/>
                  </a:lnTo>
                  <a:lnTo>
                    <a:pt x="244" y="22"/>
                  </a:lnTo>
                  <a:lnTo>
                    <a:pt x="242" y="25"/>
                  </a:lnTo>
                  <a:lnTo>
                    <a:pt x="239" y="29"/>
                  </a:lnTo>
                  <a:lnTo>
                    <a:pt x="235" y="33"/>
                  </a:lnTo>
                  <a:lnTo>
                    <a:pt x="231" y="37"/>
                  </a:lnTo>
                  <a:lnTo>
                    <a:pt x="228" y="41"/>
                  </a:lnTo>
                  <a:lnTo>
                    <a:pt x="226" y="43"/>
                  </a:lnTo>
                  <a:lnTo>
                    <a:pt x="226" y="45"/>
                  </a:lnTo>
                  <a:lnTo>
                    <a:pt x="227" y="45"/>
                  </a:lnTo>
                  <a:lnTo>
                    <a:pt x="228" y="46"/>
                  </a:lnTo>
                  <a:lnTo>
                    <a:pt x="230" y="47"/>
                  </a:lnTo>
                  <a:lnTo>
                    <a:pt x="232" y="49"/>
                  </a:lnTo>
                  <a:lnTo>
                    <a:pt x="234" y="51"/>
                  </a:lnTo>
                  <a:lnTo>
                    <a:pt x="236" y="52"/>
                  </a:lnTo>
                  <a:lnTo>
                    <a:pt x="238" y="53"/>
                  </a:lnTo>
                  <a:lnTo>
                    <a:pt x="240" y="53"/>
                  </a:lnTo>
                  <a:lnTo>
                    <a:pt x="242" y="53"/>
                  </a:lnTo>
                  <a:lnTo>
                    <a:pt x="244" y="53"/>
                  </a:lnTo>
                  <a:lnTo>
                    <a:pt x="245" y="52"/>
                  </a:lnTo>
                  <a:lnTo>
                    <a:pt x="247" y="51"/>
                  </a:lnTo>
                  <a:lnTo>
                    <a:pt x="249" y="49"/>
                  </a:lnTo>
                  <a:lnTo>
                    <a:pt x="252" y="47"/>
                  </a:lnTo>
                  <a:lnTo>
                    <a:pt x="253" y="45"/>
                  </a:lnTo>
                  <a:lnTo>
                    <a:pt x="256" y="44"/>
                  </a:lnTo>
                  <a:lnTo>
                    <a:pt x="258" y="43"/>
                  </a:lnTo>
                  <a:lnTo>
                    <a:pt x="258" y="42"/>
                  </a:lnTo>
                  <a:lnTo>
                    <a:pt x="260" y="43"/>
                  </a:lnTo>
                  <a:lnTo>
                    <a:pt x="264" y="45"/>
                  </a:lnTo>
                  <a:lnTo>
                    <a:pt x="267" y="46"/>
                  </a:lnTo>
                  <a:lnTo>
                    <a:pt x="269" y="47"/>
                  </a:lnTo>
                  <a:lnTo>
                    <a:pt x="271" y="46"/>
                  </a:lnTo>
                  <a:lnTo>
                    <a:pt x="274" y="46"/>
                  </a:lnTo>
                  <a:lnTo>
                    <a:pt x="277" y="45"/>
                  </a:lnTo>
                  <a:lnTo>
                    <a:pt x="278" y="45"/>
                  </a:lnTo>
                  <a:lnTo>
                    <a:pt x="278" y="49"/>
                  </a:lnTo>
                  <a:lnTo>
                    <a:pt x="278" y="56"/>
                  </a:lnTo>
                  <a:lnTo>
                    <a:pt x="278" y="62"/>
                  </a:lnTo>
                  <a:lnTo>
                    <a:pt x="277" y="67"/>
                  </a:lnTo>
                </a:path>
              </a:pathLst>
            </a:custGeom>
            <a:solidFill>
              <a:srgbClr val="008000"/>
            </a:solidFill>
            <a:ln w="9525" cap="rnd">
              <a:noFill/>
              <a:round/>
              <a:headEnd type="none" w="sm" len="sm"/>
              <a:tailEnd type="none" w="sm" len="sm"/>
            </a:ln>
          </p:spPr>
          <p:txBody>
            <a:bodyPr/>
            <a:lstStyle/>
            <a:p>
              <a:pPr algn="r" rtl="1"/>
              <a:endParaRPr lang="en-US"/>
            </a:p>
          </p:txBody>
        </p:sp>
        <p:sp>
          <p:nvSpPr>
            <p:cNvPr id="23615" name="Freeform 51"/>
            <p:cNvSpPr>
              <a:spLocks/>
            </p:cNvSpPr>
            <p:nvPr/>
          </p:nvSpPr>
          <p:spPr bwMode="auto">
            <a:xfrm>
              <a:off x="3397" y="1726"/>
              <a:ext cx="206" cy="397"/>
            </a:xfrm>
            <a:custGeom>
              <a:avLst/>
              <a:gdLst>
                <a:gd name="T0" fmla="*/ 196 w 206"/>
                <a:gd name="T1" fmla="*/ 324 h 397"/>
                <a:gd name="T2" fmla="*/ 183 w 206"/>
                <a:gd name="T3" fmla="*/ 339 h 397"/>
                <a:gd name="T4" fmla="*/ 172 w 206"/>
                <a:gd name="T5" fmla="*/ 349 h 397"/>
                <a:gd name="T6" fmla="*/ 161 w 206"/>
                <a:gd name="T7" fmla="*/ 358 h 397"/>
                <a:gd name="T8" fmla="*/ 151 w 206"/>
                <a:gd name="T9" fmla="*/ 364 h 397"/>
                <a:gd name="T10" fmla="*/ 130 w 206"/>
                <a:gd name="T11" fmla="*/ 376 h 397"/>
                <a:gd name="T12" fmla="*/ 103 w 206"/>
                <a:gd name="T13" fmla="*/ 387 h 397"/>
                <a:gd name="T14" fmla="*/ 84 w 206"/>
                <a:gd name="T15" fmla="*/ 392 h 397"/>
                <a:gd name="T16" fmla="*/ 68 w 206"/>
                <a:gd name="T17" fmla="*/ 395 h 397"/>
                <a:gd name="T18" fmla="*/ 57 w 206"/>
                <a:gd name="T19" fmla="*/ 396 h 397"/>
                <a:gd name="T20" fmla="*/ 47 w 206"/>
                <a:gd name="T21" fmla="*/ 396 h 397"/>
                <a:gd name="T22" fmla="*/ 37 w 206"/>
                <a:gd name="T23" fmla="*/ 396 h 397"/>
                <a:gd name="T24" fmla="*/ 27 w 206"/>
                <a:gd name="T25" fmla="*/ 395 h 397"/>
                <a:gd name="T26" fmla="*/ 18 w 206"/>
                <a:gd name="T27" fmla="*/ 394 h 397"/>
                <a:gd name="T28" fmla="*/ 10 w 206"/>
                <a:gd name="T29" fmla="*/ 393 h 397"/>
                <a:gd name="T30" fmla="*/ 2 w 206"/>
                <a:gd name="T31" fmla="*/ 391 h 397"/>
                <a:gd name="T32" fmla="*/ 10 w 206"/>
                <a:gd name="T33" fmla="*/ 374 h 397"/>
                <a:gd name="T34" fmla="*/ 30 w 206"/>
                <a:gd name="T35" fmla="*/ 361 h 397"/>
                <a:gd name="T36" fmla="*/ 41 w 206"/>
                <a:gd name="T37" fmla="*/ 347 h 397"/>
                <a:gd name="T38" fmla="*/ 55 w 206"/>
                <a:gd name="T39" fmla="*/ 322 h 397"/>
                <a:gd name="T40" fmla="*/ 64 w 206"/>
                <a:gd name="T41" fmla="*/ 304 h 397"/>
                <a:gd name="T42" fmla="*/ 70 w 206"/>
                <a:gd name="T43" fmla="*/ 292 h 397"/>
                <a:gd name="T44" fmla="*/ 78 w 206"/>
                <a:gd name="T45" fmla="*/ 271 h 397"/>
                <a:gd name="T46" fmla="*/ 86 w 206"/>
                <a:gd name="T47" fmla="*/ 240 h 397"/>
                <a:gd name="T48" fmla="*/ 89 w 206"/>
                <a:gd name="T49" fmla="*/ 202 h 397"/>
                <a:gd name="T50" fmla="*/ 91 w 206"/>
                <a:gd name="T51" fmla="*/ 171 h 397"/>
                <a:gd name="T52" fmla="*/ 92 w 206"/>
                <a:gd name="T53" fmla="*/ 160 h 397"/>
                <a:gd name="T54" fmla="*/ 93 w 206"/>
                <a:gd name="T55" fmla="*/ 141 h 397"/>
                <a:gd name="T56" fmla="*/ 93 w 206"/>
                <a:gd name="T57" fmla="*/ 114 h 397"/>
                <a:gd name="T58" fmla="*/ 92 w 206"/>
                <a:gd name="T59" fmla="*/ 73 h 397"/>
                <a:gd name="T60" fmla="*/ 89 w 206"/>
                <a:gd name="T61" fmla="*/ 53 h 397"/>
                <a:gd name="T62" fmla="*/ 65 w 206"/>
                <a:gd name="T63" fmla="*/ 42 h 397"/>
                <a:gd name="T64" fmla="*/ 59 w 206"/>
                <a:gd name="T65" fmla="*/ 35 h 397"/>
                <a:gd name="T66" fmla="*/ 77 w 206"/>
                <a:gd name="T67" fmla="*/ 42 h 397"/>
                <a:gd name="T68" fmla="*/ 96 w 206"/>
                <a:gd name="T69" fmla="*/ 51 h 397"/>
                <a:gd name="T70" fmla="*/ 107 w 206"/>
                <a:gd name="T71" fmla="*/ 0 h 397"/>
                <a:gd name="T72" fmla="*/ 123 w 206"/>
                <a:gd name="T73" fmla="*/ 27 h 397"/>
                <a:gd name="T74" fmla="*/ 165 w 206"/>
                <a:gd name="T75" fmla="*/ 19 h 397"/>
                <a:gd name="T76" fmla="*/ 145 w 206"/>
                <a:gd name="T77" fmla="*/ 45 h 397"/>
                <a:gd name="T78" fmla="*/ 130 w 206"/>
                <a:gd name="T79" fmla="*/ 54 h 397"/>
                <a:gd name="T80" fmla="*/ 114 w 206"/>
                <a:gd name="T81" fmla="*/ 65 h 397"/>
                <a:gd name="T82" fmla="*/ 157 w 206"/>
                <a:gd name="T83" fmla="*/ 59 h 397"/>
                <a:gd name="T84" fmla="*/ 174 w 206"/>
                <a:gd name="T85" fmla="*/ 54 h 397"/>
                <a:gd name="T86" fmla="*/ 204 w 206"/>
                <a:gd name="T87" fmla="*/ 48 h 397"/>
                <a:gd name="T88" fmla="*/ 179 w 206"/>
                <a:gd name="T89" fmla="*/ 58 h 397"/>
                <a:gd name="T90" fmla="*/ 150 w 206"/>
                <a:gd name="T91" fmla="*/ 70 h 397"/>
                <a:gd name="T92" fmla="*/ 127 w 206"/>
                <a:gd name="T93" fmla="*/ 79 h 397"/>
                <a:gd name="T94" fmla="*/ 117 w 206"/>
                <a:gd name="T95" fmla="*/ 83 h 397"/>
                <a:gd name="T96" fmla="*/ 117 w 206"/>
                <a:gd name="T97" fmla="*/ 97 h 397"/>
                <a:gd name="T98" fmla="*/ 118 w 206"/>
                <a:gd name="T99" fmla="*/ 105 h 397"/>
                <a:gd name="T100" fmla="*/ 120 w 206"/>
                <a:gd name="T101" fmla="*/ 121 h 397"/>
                <a:gd name="T102" fmla="*/ 127 w 206"/>
                <a:gd name="T103" fmla="*/ 155 h 397"/>
                <a:gd name="T104" fmla="*/ 139 w 206"/>
                <a:gd name="T105" fmla="*/ 188 h 397"/>
                <a:gd name="T106" fmla="*/ 142 w 206"/>
                <a:gd name="T107" fmla="*/ 197 h 397"/>
                <a:gd name="T108" fmla="*/ 151 w 206"/>
                <a:gd name="T109" fmla="*/ 216 h 397"/>
                <a:gd name="T110" fmla="*/ 159 w 206"/>
                <a:gd name="T111" fmla="*/ 234 h 397"/>
                <a:gd name="T112" fmla="*/ 164 w 206"/>
                <a:gd name="T113" fmla="*/ 245 h 397"/>
                <a:gd name="T114" fmla="*/ 182 w 206"/>
                <a:gd name="T115" fmla="*/ 277 h 397"/>
                <a:gd name="T116" fmla="*/ 197 w 206"/>
                <a:gd name="T117" fmla="*/ 304 h 39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6"/>
                <a:gd name="T178" fmla="*/ 0 h 397"/>
                <a:gd name="T179" fmla="*/ 206 w 206"/>
                <a:gd name="T180" fmla="*/ 397 h 39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6" h="397">
                  <a:moveTo>
                    <a:pt x="205" y="313"/>
                  </a:moveTo>
                  <a:lnTo>
                    <a:pt x="202" y="317"/>
                  </a:lnTo>
                  <a:lnTo>
                    <a:pt x="199" y="320"/>
                  </a:lnTo>
                  <a:lnTo>
                    <a:pt x="196" y="324"/>
                  </a:lnTo>
                  <a:lnTo>
                    <a:pt x="193" y="328"/>
                  </a:lnTo>
                  <a:lnTo>
                    <a:pt x="190" y="332"/>
                  </a:lnTo>
                  <a:lnTo>
                    <a:pt x="186" y="335"/>
                  </a:lnTo>
                  <a:lnTo>
                    <a:pt x="183" y="339"/>
                  </a:lnTo>
                  <a:lnTo>
                    <a:pt x="180" y="342"/>
                  </a:lnTo>
                  <a:lnTo>
                    <a:pt x="177" y="345"/>
                  </a:lnTo>
                  <a:lnTo>
                    <a:pt x="174" y="347"/>
                  </a:lnTo>
                  <a:lnTo>
                    <a:pt x="172" y="349"/>
                  </a:lnTo>
                  <a:lnTo>
                    <a:pt x="169" y="351"/>
                  </a:lnTo>
                  <a:lnTo>
                    <a:pt x="167" y="354"/>
                  </a:lnTo>
                  <a:lnTo>
                    <a:pt x="164" y="356"/>
                  </a:lnTo>
                  <a:lnTo>
                    <a:pt x="161" y="358"/>
                  </a:lnTo>
                  <a:lnTo>
                    <a:pt x="158" y="360"/>
                  </a:lnTo>
                  <a:lnTo>
                    <a:pt x="156" y="361"/>
                  </a:lnTo>
                  <a:lnTo>
                    <a:pt x="154" y="362"/>
                  </a:lnTo>
                  <a:lnTo>
                    <a:pt x="151" y="364"/>
                  </a:lnTo>
                  <a:lnTo>
                    <a:pt x="149" y="366"/>
                  </a:lnTo>
                  <a:lnTo>
                    <a:pt x="143" y="369"/>
                  </a:lnTo>
                  <a:lnTo>
                    <a:pt x="137" y="373"/>
                  </a:lnTo>
                  <a:lnTo>
                    <a:pt x="130" y="376"/>
                  </a:lnTo>
                  <a:lnTo>
                    <a:pt x="123" y="379"/>
                  </a:lnTo>
                  <a:lnTo>
                    <a:pt x="117" y="382"/>
                  </a:lnTo>
                  <a:lnTo>
                    <a:pt x="110" y="385"/>
                  </a:lnTo>
                  <a:lnTo>
                    <a:pt x="103" y="387"/>
                  </a:lnTo>
                  <a:lnTo>
                    <a:pt x="96" y="389"/>
                  </a:lnTo>
                  <a:lnTo>
                    <a:pt x="92" y="390"/>
                  </a:lnTo>
                  <a:lnTo>
                    <a:pt x="88" y="391"/>
                  </a:lnTo>
                  <a:lnTo>
                    <a:pt x="84" y="392"/>
                  </a:lnTo>
                  <a:lnTo>
                    <a:pt x="80" y="393"/>
                  </a:lnTo>
                  <a:lnTo>
                    <a:pt x="76" y="394"/>
                  </a:lnTo>
                  <a:lnTo>
                    <a:pt x="72" y="394"/>
                  </a:lnTo>
                  <a:lnTo>
                    <a:pt x="68" y="395"/>
                  </a:lnTo>
                  <a:lnTo>
                    <a:pt x="64" y="395"/>
                  </a:lnTo>
                  <a:lnTo>
                    <a:pt x="61" y="396"/>
                  </a:lnTo>
                  <a:lnTo>
                    <a:pt x="59" y="396"/>
                  </a:lnTo>
                  <a:lnTo>
                    <a:pt x="57" y="396"/>
                  </a:lnTo>
                  <a:lnTo>
                    <a:pt x="54" y="396"/>
                  </a:lnTo>
                  <a:lnTo>
                    <a:pt x="52" y="396"/>
                  </a:lnTo>
                  <a:lnTo>
                    <a:pt x="49" y="396"/>
                  </a:lnTo>
                  <a:lnTo>
                    <a:pt x="47" y="396"/>
                  </a:lnTo>
                  <a:lnTo>
                    <a:pt x="45" y="396"/>
                  </a:lnTo>
                  <a:lnTo>
                    <a:pt x="42" y="396"/>
                  </a:lnTo>
                  <a:lnTo>
                    <a:pt x="40" y="396"/>
                  </a:lnTo>
                  <a:lnTo>
                    <a:pt x="37" y="396"/>
                  </a:lnTo>
                  <a:lnTo>
                    <a:pt x="34" y="396"/>
                  </a:lnTo>
                  <a:lnTo>
                    <a:pt x="32" y="396"/>
                  </a:lnTo>
                  <a:lnTo>
                    <a:pt x="30" y="396"/>
                  </a:lnTo>
                  <a:lnTo>
                    <a:pt x="27" y="395"/>
                  </a:lnTo>
                  <a:lnTo>
                    <a:pt x="25" y="395"/>
                  </a:lnTo>
                  <a:lnTo>
                    <a:pt x="23" y="395"/>
                  </a:lnTo>
                  <a:lnTo>
                    <a:pt x="20" y="395"/>
                  </a:lnTo>
                  <a:lnTo>
                    <a:pt x="18" y="394"/>
                  </a:lnTo>
                  <a:lnTo>
                    <a:pt x="15" y="394"/>
                  </a:lnTo>
                  <a:lnTo>
                    <a:pt x="14" y="394"/>
                  </a:lnTo>
                  <a:lnTo>
                    <a:pt x="11" y="394"/>
                  </a:lnTo>
                  <a:lnTo>
                    <a:pt x="10" y="393"/>
                  </a:lnTo>
                  <a:lnTo>
                    <a:pt x="8" y="393"/>
                  </a:lnTo>
                  <a:lnTo>
                    <a:pt x="6" y="392"/>
                  </a:lnTo>
                  <a:lnTo>
                    <a:pt x="4" y="392"/>
                  </a:lnTo>
                  <a:lnTo>
                    <a:pt x="2" y="391"/>
                  </a:lnTo>
                  <a:lnTo>
                    <a:pt x="0" y="391"/>
                  </a:lnTo>
                  <a:lnTo>
                    <a:pt x="2" y="379"/>
                  </a:lnTo>
                  <a:lnTo>
                    <a:pt x="6" y="377"/>
                  </a:lnTo>
                  <a:lnTo>
                    <a:pt x="10" y="374"/>
                  </a:lnTo>
                  <a:lnTo>
                    <a:pt x="15" y="371"/>
                  </a:lnTo>
                  <a:lnTo>
                    <a:pt x="20" y="368"/>
                  </a:lnTo>
                  <a:lnTo>
                    <a:pt x="25" y="364"/>
                  </a:lnTo>
                  <a:lnTo>
                    <a:pt x="30" y="361"/>
                  </a:lnTo>
                  <a:lnTo>
                    <a:pt x="34" y="357"/>
                  </a:lnTo>
                  <a:lnTo>
                    <a:pt x="37" y="354"/>
                  </a:lnTo>
                  <a:lnTo>
                    <a:pt x="39" y="351"/>
                  </a:lnTo>
                  <a:lnTo>
                    <a:pt x="41" y="347"/>
                  </a:lnTo>
                  <a:lnTo>
                    <a:pt x="44" y="341"/>
                  </a:lnTo>
                  <a:lnTo>
                    <a:pt x="48" y="335"/>
                  </a:lnTo>
                  <a:lnTo>
                    <a:pt x="51" y="329"/>
                  </a:lnTo>
                  <a:lnTo>
                    <a:pt x="55" y="322"/>
                  </a:lnTo>
                  <a:lnTo>
                    <a:pt x="59" y="315"/>
                  </a:lnTo>
                  <a:lnTo>
                    <a:pt x="62" y="308"/>
                  </a:lnTo>
                  <a:lnTo>
                    <a:pt x="63" y="306"/>
                  </a:lnTo>
                  <a:lnTo>
                    <a:pt x="64" y="304"/>
                  </a:lnTo>
                  <a:lnTo>
                    <a:pt x="65" y="302"/>
                  </a:lnTo>
                  <a:lnTo>
                    <a:pt x="66" y="300"/>
                  </a:lnTo>
                  <a:lnTo>
                    <a:pt x="68" y="295"/>
                  </a:lnTo>
                  <a:lnTo>
                    <a:pt x="70" y="292"/>
                  </a:lnTo>
                  <a:lnTo>
                    <a:pt x="71" y="288"/>
                  </a:lnTo>
                  <a:lnTo>
                    <a:pt x="73" y="285"/>
                  </a:lnTo>
                  <a:lnTo>
                    <a:pt x="75" y="278"/>
                  </a:lnTo>
                  <a:lnTo>
                    <a:pt x="78" y="271"/>
                  </a:lnTo>
                  <a:lnTo>
                    <a:pt x="81" y="264"/>
                  </a:lnTo>
                  <a:lnTo>
                    <a:pt x="82" y="256"/>
                  </a:lnTo>
                  <a:lnTo>
                    <a:pt x="84" y="248"/>
                  </a:lnTo>
                  <a:lnTo>
                    <a:pt x="86" y="240"/>
                  </a:lnTo>
                  <a:lnTo>
                    <a:pt x="87" y="231"/>
                  </a:lnTo>
                  <a:lnTo>
                    <a:pt x="88" y="221"/>
                  </a:lnTo>
                  <a:lnTo>
                    <a:pt x="88" y="213"/>
                  </a:lnTo>
                  <a:lnTo>
                    <a:pt x="89" y="202"/>
                  </a:lnTo>
                  <a:lnTo>
                    <a:pt x="90" y="189"/>
                  </a:lnTo>
                  <a:lnTo>
                    <a:pt x="91" y="175"/>
                  </a:lnTo>
                  <a:lnTo>
                    <a:pt x="91" y="173"/>
                  </a:lnTo>
                  <a:lnTo>
                    <a:pt x="91" y="171"/>
                  </a:lnTo>
                  <a:lnTo>
                    <a:pt x="91" y="170"/>
                  </a:lnTo>
                  <a:lnTo>
                    <a:pt x="92" y="168"/>
                  </a:lnTo>
                  <a:lnTo>
                    <a:pt x="92" y="164"/>
                  </a:lnTo>
                  <a:lnTo>
                    <a:pt x="92" y="160"/>
                  </a:lnTo>
                  <a:lnTo>
                    <a:pt x="92" y="155"/>
                  </a:lnTo>
                  <a:lnTo>
                    <a:pt x="92" y="151"/>
                  </a:lnTo>
                  <a:lnTo>
                    <a:pt x="93" y="146"/>
                  </a:lnTo>
                  <a:lnTo>
                    <a:pt x="93" y="141"/>
                  </a:lnTo>
                  <a:lnTo>
                    <a:pt x="93" y="135"/>
                  </a:lnTo>
                  <a:lnTo>
                    <a:pt x="93" y="130"/>
                  </a:lnTo>
                  <a:lnTo>
                    <a:pt x="93" y="122"/>
                  </a:lnTo>
                  <a:lnTo>
                    <a:pt x="93" y="114"/>
                  </a:lnTo>
                  <a:lnTo>
                    <a:pt x="93" y="106"/>
                  </a:lnTo>
                  <a:lnTo>
                    <a:pt x="93" y="99"/>
                  </a:lnTo>
                  <a:lnTo>
                    <a:pt x="93" y="85"/>
                  </a:lnTo>
                  <a:lnTo>
                    <a:pt x="92" y="73"/>
                  </a:lnTo>
                  <a:lnTo>
                    <a:pt x="90" y="65"/>
                  </a:lnTo>
                  <a:lnTo>
                    <a:pt x="88" y="59"/>
                  </a:lnTo>
                  <a:lnTo>
                    <a:pt x="92" y="55"/>
                  </a:lnTo>
                  <a:lnTo>
                    <a:pt x="89" y="53"/>
                  </a:lnTo>
                  <a:lnTo>
                    <a:pt x="84" y="51"/>
                  </a:lnTo>
                  <a:lnTo>
                    <a:pt x="78" y="48"/>
                  </a:lnTo>
                  <a:lnTo>
                    <a:pt x="71" y="45"/>
                  </a:lnTo>
                  <a:lnTo>
                    <a:pt x="65" y="42"/>
                  </a:lnTo>
                  <a:lnTo>
                    <a:pt x="60" y="40"/>
                  </a:lnTo>
                  <a:lnTo>
                    <a:pt x="56" y="38"/>
                  </a:lnTo>
                  <a:lnTo>
                    <a:pt x="55" y="38"/>
                  </a:lnTo>
                  <a:lnTo>
                    <a:pt x="59" y="35"/>
                  </a:lnTo>
                  <a:lnTo>
                    <a:pt x="61" y="36"/>
                  </a:lnTo>
                  <a:lnTo>
                    <a:pt x="65" y="37"/>
                  </a:lnTo>
                  <a:lnTo>
                    <a:pt x="70" y="39"/>
                  </a:lnTo>
                  <a:lnTo>
                    <a:pt x="77" y="42"/>
                  </a:lnTo>
                  <a:lnTo>
                    <a:pt x="83" y="45"/>
                  </a:lnTo>
                  <a:lnTo>
                    <a:pt x="89" y="47"/>
                  </a:lnTo>
                  <a:lnTo>
                    <a:pt x="94" y="50"/>
                  </a:lnTo>
                  <a:lnTo>
                    <a:pt x="96" y="51"/>
                  </a:lnTo>
                  <a:lnTo>
                    <a:pt x="98" y="43"/>
                  </a:lnTo>
                  <a:lnTo>
                    <a:pt x="101" y="26"/>
                  </a:lnTo>
                  <a:lnTo>
                    <a:pt x="105" y="9"/>
                  </a:lnTo>
                  <a:lnTo>
                    <a:pt x="107" y="0"/>
                  </a:lnTo>
                  <a:lnTo>
                    <a:pt x="112" y="0"/>
                  </a:lnTo>
                  <a:lnTo>
                    <a:pt x="107" y="45"/>
                  </a:lnTo>
                  <a:lnTo>
                    <a:pt x="128" y="33"/>
                  </a:lnTo>
                  <a:lnTo>
                    <a:pt x="123" y="27"/>
                  </a:lnTo>
                  <a:lnTo>
                    <a:pt x="127" y="25"/>
                  </a:lnTo>
                  <a:lnTo>
                    <a:pt x="133" y="30"/>
                  </a:lnTo>
                  <a:lnTo>
                    <a:pt x="165" y="15"/>
                  </a:lnTo>
                  <a:lnTo>
                    <a:pt x="165" y="19"/>
                  </a:lnTo>
                  <a:lnTo>
                    <a:pt x="112" y="51"/>
                  </a:lnTo>
                  <a:lnTo>
                    <a:pt x="115" y="53"/>
                  </a:lnTo>
                  <a:lnTo>
                    <a:pt x="144" y="42"/>
                  </a:lnTo>
                  <a:lnTo>
                    <a:pt x="145" y="45"/>
                  </a:lnTo>
                  <a:lnTo>
                    <a:pt x="143" y="46"/>
                  </a:lnTo>
                  <a:lnTo>
                    <a:pt x="140" y="48"/>
                  </a:lnTo>
                  <a:lnTo>
                    <a:pt x="136" y="51"/>
                  </a:lnTo>
                  <a:lnTo>
                    <a:pt x="130" y="54"/>
                  </a:lnTo>
                  <a:lnTo>
                    <a:pt x="124" y="57"/>
                  </a:lnTo>
                  <a:lnTo>
                    <a:pt x="120" y="61"/>
                  </a:lnTo>
                  <a:lnTo>
                    <a:pt x="116" y="63"/>
                  </a:lnTo>
                  <a:lnTo>
                    <a:pt x="114" y="65"/>
                  </a:lnTo>
                  <a:lnTo>
                    <a:pt x="113" y="72"/>
                  </a:lnTo>
                  <a:lnTo>
                    <a:pt x="140" y="63"/>
                  </a:lnTo>
                  <a:lnTo>
                    <a:pt x="145" y="56"/>
                  </a:lnTo>
                  <a:lnTo>
                    <a:pt x="157" y="59"/>
                  </a:lnTo>
                  <a:lnTo>
                    <a:pt x="158" y="58"/>
                  </a:lnTo>
                  <a:lnTo>
                    <a:pt x="162" y="57"/>
                  </a:lnTo>
                  <a:lnTo>
                    <a:pt x="168" y="55"/>
                  </a:lnTo>
                  <a:lnTo>
                    <a:pt x="174" y="54"/>
                  </a:lnTo>
                  <a:lnTo>
                    <a:pt x="182" y="52"/>
                  </a:lnTo>
                  <a:lnTo>
                    <a:pt x="190" y="50"/>
                  </a:lnTo>
                  <a:lnTo>
                    <a:pt x="198" y="49"/>
                  </a:lnTo>
                  <a:lnTo>
                    <a:pt x="204" y="48"/>
                  </a:lnTo>
                  <a:lnTo>
                    <a:pt x="199" y="50"/>
                  </a:lnTo>
                  <a:lnTo>
                    <a:pt x="192" y="53"/>
                  </a:lnTo>
                  <a:lnTo>
                    <a:pt x="186" y="55"/>
                  </a:lnTo>
                  <a:lnTo>
                    <a:pt x="179" y="58"/>
                  </a:lnTo>
                  <a:lnTo>
                    <a:pt x="171" y="61"/>
                  </a:lnTo>
                  <a:lnTo>
                    <a:pt x="164" y="64"/>
                  </a:lnTo>
                  <a:lnTo>
                    <a:pt x="157" y="67"/>
                  </a:lnTo>
                  <a:lnTo>
                    <a:pt x="150" y="70"/>
                  </a:lnTo>
                  <a:lnTo>
                    <a:pt x="143" y="72"/>
                  </a:lnTo>
                  <a:lnTo>
                    <a:pt x="137" y="75"/>
                  </a:lnTo>
                  <a:lnTo>
                    <a:pt x="131" y="77"/>
                  </a:lnTo>
                  <a:lnTo>
                    <a:pt x="127" y="79"/>
                  </a:lnTo>
                  <a:lnTo>
                    <a:pt x="123" y="81"/>
                  </a:lnTo>
                  <a:lnTo>
                    <a:pt x="120" y="82"/>
                  </a:lnTo>
                  <a:lnTo>
                    <a:pt x="118" y="83"/>
                  </a:lnTo>
                  <a:lnTo>
                    <a:pt x="117" y="83"/>
                  </a:lnTo>
                  <a:lnTo>
                    <a:pt x="117" y="87"/>
                  </a:lnTo>
                  <a:lnTo>
                    <a:pt x="117" y="90"/>
                  </a:lnTo>
                  <a:lnTo>
                    <a:pt x="117" y="93"/>
                  </a:lnTo>
                  <a:lnTo>
                    <a:pt x="117" y="97"/>
                  </a:lnTo>
                  <a:lnTo>
                    <a:pt x="117" y="99"/>
                  </a:lnTo>
                  <a:lnTo>
                    <a:pt x="118" y="101"/>
                  </a:lnTo>
                  <a:lnTo>
                    <a:pt x="118" y="103"/>
                  </a:lnTo>
                  <a:lnTo>
                    <a:pt x="118" y="105"/>
                  </a:lnTo>
                  <a:lnTo>
                    <a:pt x="118" y="108"/>
                  </a:lnTo>
                  <a:lnTo>
                    <a:pt x="119" y="112"/>
                  </a:lnTo>
                  <a:lnTo>
                    <a:pt x="120" y="117"/>
                  </a:lnTo>
                  <a:lnTo>
                    <a:pt x="120" y="121"/>
                  </a:lnTo>
                  <a:lnTo>
                    <a:pt x="122" y="129"/>
                  </a:lnTo>
                  <a:lnTo>
                    <a:pt x="123" y="138"/>
                  </a:lnTo>
                  <a:lnTo>
                    <a:pt x="126" y="146"/>
                  </a:lnTo>
                  <a:lnTo>
                    <a:pt x="127" y="155"/>
                  </a:lnTo>
                  <a:lnTo>
                    <a:pt x="130" y="163"/>
                  </a:lnTo>
                  <a:lnTo>
                    <a:pt x="133" y="172"/>
                  </a:lnTo>
                  <a:lnTo>
                    <a:pt x="136" y="180"/>
                  </a:lnTo>
                  <a:lnTo>
                    <a:pt x="139" y="188"/>
                  </a:lnTo>
                  <a:lnTo>
                    <a:pt x="140" y="191"/>
                  </a:lnTo>
                  <a:lnTo>
                    <a:pt x="140" y="193"/>
                  </a:lnTo>
                  <a:lnTo>
                    <a:pt x="141" y="195"/>
                  </a:lnTo>
                  <a:lnTo>
                    <a:pt x="142" y="197"/>
                  </a:lnTo>
                  <a:lnTo>
                    <a:pt x="144" y="202"/>
                  </a:lnTo>
                  <a:lnTo>
                    <a:pt x="146" y="207"/>
                  </a:lnTo>
                  <a:lnTo>
                    <a:pt x="148" y="211"/>
                  </a:lnTo>
                  <a:lnTo>
                    <a:pt x="151" y="216"/>
                  </a:lnTo>
                  <a:lnTo>
                    <a:pt x="153" y="220"/>
                  </a:lnTo>
                  <a:lnTo>
                    <a:pt x="155" y="225"/>
                  </a:lnTo>
                  <a:lnTo>
                    <a:pt x="157" y="230"/>
                  </a:lnTo>
                  <a:lnTo>
                    <a:pt x="159" y="234"/>
                  </a:lnTo>
                  <a:lnTo>
                    <a:pt x="160" y="237"/>
                  </a:lnTo>
                  <a:lnTo>
                    <a:pt x="162" y="240"/>
                  </a:lnTo>
                  <a:lnTo>
                    <a:pt x="163" y="242"/>
                  </a:lnTo>
                  <a:lnTo>
                    <a:pt x="164" y="245"/>
                  </a:lnTo>
                  <a:lnTo>
                    <a:pt x="168" y="254"/>
                  </a:lnTo>
                  <a:lnTo>
                    <a:pt x="173" y="262"/>
                  </a:lnTo>
                  <a:lnTo>
                    <a:pt x="177" y="270"/>
                  </a:lnTo>
                  <a:lnTo>
                    <a:pt x="182" y="277"/>
                  </a:lnTo>
                  <a:lnTo>
                    <a:pt x="186" y="284"/>
                  </a:lnTo>
                  <a:lnTo>
                    <a:pt x="190" y="291"/>
                  </a:lnTo>
                  <a:lnTo>
                    <a:pt x="194" y="298"/>
                  </a:lnTo>
                  <a:lnTo>
                    <a:pt x="197" y="304"/>
                  </a:lnTo>
                  <a:lnTo>
                    <a:pt x="205" y="313"/>
                  </a:lnTo>
                </a:path>
              </a:pathLst>
            </a:custGeom>
            <a:solidFill>
              <a:srgbClr val="260000"/>
            </a:solidFill>
            <a:ln w="9525" cap="rnd">
              <a:noFill/>
              <a:round/>
              <a:headEnd type="none" w="sm" len="sm"/>
              <a:tailEnd type="none" w="sm" len="sm"/>
            </a:ln>
          </p:spPr>
          <p:txBody>
            <a:bodyPr/>
            <a:lstStyle/>
            <a:p>
              <a:pPr algn="r" rtl="1"/>
              <a:endParaRPr lang="en-US"/>
            </a:p>
          </p:txBody>
        </p:sp>
        <p:sp>
          <p:nvSpPr>
            <p:cNvPr id="23616" name="Freeform 52"/>
            <p:cNvSpPr>
              <a:spLocks/>
            </p:cNvSpPr>
            <p:nvPr/>
          </p:nvSpPr>
          <p:spPr bwMode="auto">
            <a:xfrm>
              <a:off x="3317" y="1952"/>
              <a:ext cx="30" cy="40"/>
            </a:xfrm>
            <a:custGeom>
              <a:avLst/>
              <a:gdLst>
                <a:gd name="T0" fmla="*/ 26 w 30"/>
                <a:gd name="T1" fmla="*/ 23 h 40"/>
                <a:gd name="T2" fmla="*/ 27 w 30"/>
                <a:gd name="T3" fmla="*/ 20 h 40"/>
                <a:gd name="T4" fmla="*/ 28 w 30"/>
                <a:gd name="T5" fmla="*/ 16 h 40"/>
                <a:gd name="T6" fmla="*/ 28 w 30"/>
                <a:gd name="T7" fmla="*/ 13 h 40"/>
                <a:gd name="T8" fmla="*/ 28 w 30"/>
                <a:gd name="T9" fmla="*/ 10 h 40"/>
                <a:gd name="T10" fmla="*/ 29 w 30"/>
                <a:gd name="T11" fmla="*/ 7 h 40"/>
                <a:gd name="T12" fmla="*/ 29 w 30"/>
                <a:gd name="T13" fmla="*/ 5 h 40"/>
                <a:gd name="T14" fmla="*/ 29 w 30"/>
                <a:gd name="T15" fmla="*/ 2 h 40"/>
                <a:gd name="T16" fmla="*/ 29 w 30"/>
                <a:gd name="T17" fmla="*/ 0 h 40"/>
                <a:gd name="T18" fmla="*/ 25 w 30"/>
                <a:gd name="T19" fmla="*/ 4 h 40"/>
                <a:gd name="T20" fmla="*/ 20 w 30"/>
                <a:gd name="T21" fmla="*/ 8 h 40"/>
                <a:gd name="T22" fmla="*/ 15 w 30"/>
                <a:gd name="T23" fmla="*/ 13 h 40"/>
                <a:gd name="T24" fmla="*/ 11 w 30"/>
                <a:gd name="T25" fmla="*/ 19 h 40"/>
                <a:gd name="T26" fmla="*/ 7 w 30"/>
                <a:gd name="T27" fmla="*/ 25 h 40"/>
                <a:gd name="T28" fmla="*/ 3 w 30"/>
                <a:gd name="T29" fmla="*/ 30 h 40"/>
                <a:gd name="T30" fmla="*/ 1 w 30"/>
                <a:gd name="T31" fmla="*/ 35 h 40"/>
                <a:gd name="T32" fmla="*/ 0 w 30"/>
                <a:gd name="T33" fmla="*/ 39 h 40"/>
                <a:gd name="T34" fmla="*/ 3 w 30"/>
                <a:gd name="T35" fmla="*/ 37 h 40"/>
                <a:gd name="T36" fmla="*/ 7 w 30"/>
                <a:gd name="T37" fmla="*/ 35 h 40"/>
                <a:gd name="T38" fmla="*/ 11 w 30"/>
                <a:gd name="T39" fmla="*/ 33 h 40"/>
                <a:gd name="T40" fmla="*/ 15 w 30"/>
                <a:gd name="T41" fmla="*/ 30 h 40"/>
                <a:gd name="T42" fmla="*/ 18 w 30"/>
                <a:gd name="T43" fmla="*/ 28 h 40"/>
                <a:gd name="T44" fmla="*/ 21 w 30"/>
                <a:gd name="T45" fmla="*/ 26 h 40"/>
                <a:gd name="T46" fmla="*/ 24 w 30"/>
                <a:gd name="T47" fmla="*/ 24 h 40"/>
                <a:gd name="T48" fmla="*/ 26 w 30"/>
                <a:gd name="T49" fmla="*/ 23 h 4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
                <a:gd name="T76" fmla="*/ 0 h 40"/>
                <a:gd name="T77" fmla="*/ 30 w 30"/>
                <a:gd name="T78" fmla="*/ 40 h 4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 h="40">
                  <a:moveTo>
                    <a:pt x="26" y="23"/>
                  </a:moveTo>
                  <a:lnTo>
                    <a:pt x="27" y="20"/>
                  </a:lnTo>
                  <a:lnTo>
                    <a:pt x="28" y="16"/>
                  </a:lnTo>
                  <a:lnTo>
                    <a:pt x="28" y="13"/>
                  </a:lnTo>
                  <a:lnTo>
                    <a:pt x="28" y="10"/>
                  </a:lnTo>
                  <a:lnTo>
                    <a:pt x="29" y="7"/>
                  </a:lnTo>
                  <a:lnTo>
                    <a:pt x="29" y="5"/>
                  </a:lnTo>
                  <a:lnTo>
                    <a:pt x="29" y="2"/>
                  </a:lnTo>
                  <a:lnTo>
                    <a:pt x="29" y="0"/>
                  </a:lnTo>
                  <a:lnTo>
                    <a:pt x="25" y="4"/>
                  </a:lnTo>
                  <a:lnTo>
                    <a:pt x="20" y="8"/>
                  </a:lnTo>
                  <a:lnTo>
                    <a:pt x="15" y="13"/>
                  </a:lnTo>
                  <a:lnTo>
                    <a:pt x="11" y="19"/>
                  </a:lnTo>
                  <a:lnTo>
                    <a:pt x="7" y="25"/>
                  </a:lnTo>
                  <a:lnTo>
                    <a:pt x="3" y="30"/>
                  </a:lnTo>
                  <a:lnTo>
                    <a:pt x="1" y="35"/>
                  </a:lnTo>
                  <a:lnTo>
                    <a:pt x="0" y="39"/>
                  </a:lnTo>
                  <a:lnTo>
                    <a:pt x="3" y="37"/>
                  </a:lnTo>
                  <a:lnTo>
                    <a:pt x="7" y="35"/>
                  </a:lnTo>
                  <a:lnTo>
                    <a:pt x="11" y="33"/>
                  </a:lnTo>
                  <a:lnTo>
                    <a:pt x="15" y="30"/>
                  </a:lnTo>
                  <a:lnTo>
                    <a:pt x="18" y="28"/>
                  </a:lnTo>
                  <a:lnTo>
                    <a:pt x="21" y="26"/>
                  </a:lnTo>
                  <a:lnTo>
                    <a:pt x="24" y="24"/>
                  </a:lnTo>
                  <a:lnTo>
                    <a:pt x="26" y="23"/>
                  </a:lnTo>
                </a:path>
              </a:pathLst>
            </a:custGeom>
            <a:solidFill>
              <a:srgbClr val="B2F259"/>
            </a:solidFill>
            <a:ln w="9525" cap="rnd">
              <a:noFill/>
              <a:round/>
              <a:headEnd type="none" w="sm" len="sm"/>
              <a:tailEnd type="none" w="sm" len="sm"/>
            </a:ln>
          </p:spPr>
          <p:txBody>
            <a:bodyPr/>
            <a:lstStyle/>
            <a:p>
              <a:pPr algn="r" rtl="1"/>
              <a:endParaRPr lang="en-US"/>
            </a:p>
          </p:txBody>
        </p:sp>
        <p:sp>
          <p:nvSpPr>
            <p:cNvPr id="23617" name="Freeform 53"/>
            <p:cNvSpPr>
              <a:spLocks/>
            </p:cNvSpPr>
            <p:nvPr/>
          </p:nvSpPr>
          <p:spPr bwMode="auto">
            <a:xfrm>
              <a:off x="3324" y="1988"/>
              <a:ext cx="18" cy="20"/>
            </a:xfrm>
            <a:custGeom>
              <a:avLst/>
              <a:gdLst>
                <a:gd name="T0" fmla="*/ 17 w 18"/>
                <a:gd name="T1" fmla="*/ 0 h 20"/>
                <a:gd name="T2" fmla="*/ 16 w 18"/>
                <a:gd name="T3" fmla="*/ 4 h 20"/>
                <a:gd name="T4" fmla="*/ 15 w 18"/>
                <a:gd name="T5" fmla="*/ 7 h 20"/>
                <a:gd name="T6" fmla="*/ 14 w 18"/>
                <a:gd name="T7" fmla="*/ 11 h 20"/>
                <a:gd name="T8" fmla="*/ 13 w 18"/>
                <a:gd name="T9" fmla="*/ 14 h 20"/>
                <a:gd name="T10" fmla="*/ 10 w 18"/>
                <a:gd name="T11" fmla="*/ 15 h 20"/>
                <a:gd name="T12" fmla="*/ 7 w 18"/>
                <a:gd name="T13" fmla="*/ 17 h 20"/>
                <a:gd name="T14" fmla="*/ 3 w 18"/>
                <a:gd name="T15" fmla="*/ 18 h 20"/>
                <a:gd name="T16" fmla="*/ 0 w 18"/>
                <a:gd name="T17" fmla="*/ 19 h 20"/>
                <a:gd name="T18" fmla="*/ 1 w 18"/>
                <a:gd name="T19" fmla="*/ 17 h 20"/>
                <a:gd name="T20" fmla="*/ 2 w 18"/>
                <a:gd name="T21" fmla="*/ 15 h 20"/>
                <a:gd name="T22" fmla="*/ 4 w 18"/>
                <a:gd name="T23" fmla="*/ 12 h 20"/>
                <a:gd name="T24" fmla="*/ 5 w 18"/>
                <a:gd name="T25" fmla="*/ 9 h 20"/>
                <a:gd name="T26" fmla="*/ 8 w 18"/>
                <a:gd name="T27" fmla="*/ 7 h 20"/>
                <a:gd name="T28" fmla="*/ 10 w 18"/>
                <a:gd name="T29" fmla="*/ 4 h 20"/>
                <a:gd name="T30" fmla="*/ 14 w 18"/>
                <a:gd name="T31" fmla="*/ 2 h 20"/>
                <a:gd name="T32" fmla="*/ 17 w 18"/>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0"/>
                <a:gd name="T53" fmla="*/ 18 w 18"/>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0">
                  <a:moveTo>
                    <a:pt x="17" y="0"/>
                  </a:moveTo>
                  <a:lnTo>
                    <a:pt x="16" y="4"/>
                  </a:lnTo>
                  <a:lnTo>
                    <a:pt x="15" y="7"/>
                  </a:lnTo>
                  <a:lnTo>
                    <a:pt x="14" y="11"/>
                  </a:lnTo>
                  <a:lnTo>
                    <a:pt x="13" y="14"/>
                  </a:lnTo>
                  <a:lnTo>
                    <a:pt x="10" y="15"/>
                  </a:lnTo>
                  <a:lnTo>
                    <a:pt x="7" y="17"/>
                  </a:lnTo>
                  <a:lnTo>
                    <a:pt x="3" y="18"/>
                  </a:lnTo>
                  <a:lnTo>
                    <a:pt x="0" y="19"/>
                  </a:lnTo>
                  <a:lnTo>
                    <a:pt x="1" y="17"/>
                  </a:lnTo>
                  <a:lnTo>
                    <a:pt x="2" y="15"/>
                  </a:lnTo>
                  <a:lnTo>
                    <a:pt x="4" y="12"/>
                  </a:lnTo>
                  <a:lnTo>
                    <a:pt x="5" y="9"/>
                  </a:lnTo>
                  <a:lnTo>
                    <a:pt x="8" y="7"/>
                  </a:lnTo>
                  <a:lnTo>
                    <a:pt x="10" y="4"/>
                  </a:lnTo>
                  <a:lnTo>
                    <a:pt x="14" y="2"/>
                  </a:lnTo>
                  <a:lnTo>
                    <a:pt x="17" y="0"/>
                  </a:lnTo>
                </a:path>
              </a:pathLst>
            </a:custGeom>
            <a:solidFill>
              <a:srgbClr val="B2F259"/>
            </a:solidFill>
            <a:ln w="9525" cap="rnd">
              <a:noFill/>
              <a:round/>
              <a:headEnd type="none" w="sm" len="sm"/>
              <a:tailEnd type="none" w="sm" len="sm"/>
            </a:ln>
          </p:spPr>
          <p:txBody>
            <a:bodyPr/>
            <a:lstStyle/>
            <a:p>
              <a:pPr algn="r" rtl="1"/>
              <a:endParaRPr lang="en-US"/>
            </a:p>
          </p:txBody>
        </p:sp>
        <p:sp>
          <p:nvSpPr>
            <p:cNvPr id="23618" name="Freeform 54"/>
            <p:cNvSpPr>
              <a:spLocks/>
            </p:cNvSpPr>
            <p:nvPr/>
          </p:nvSpPr>
          <p:spPr bwMode="auto">
            <a:xfrm>
              <a:off x="3324" y="2012"/>
              <a:ext cx="9" cy="11"/>
            </a:xfrm>
            <a:custGeom>
              <a:avLst/>
              <a:gdLst>
                <a:gd name="T0" fmla="*/ 8 w 9"/>
                <a:gd name="T1" fmla="*/ 0 h 11"/>
                <a:gd name="T2" fmla="*/ 7 w 9"/>
                <a:gd name="T3" fmla="*/ 2 h 11"/>
                <a:gd name="T4" fmla="*/ 6 w 9"/>
                <a:gd name="T5" fmla="*/ 5 h 11"/>
                <a:gd name="T6" fmla="*/ 6 w 9"/>
                <a:gd name="T7" fmla="*/ 7 h 11"/>
                <a:gd name="T8" fmla="*/ 5 w 9"/>
                <a:gd name="T9" fmla="*/ 10 h 11"/>
                <a:gd name="T10" fmla="*/ 3 w 9"/>
                <a:gd name="T11" fmla="*/ 10 h 11"/>
                <a:gd name="T12" fmla="*/ 2 w 9"/>
                <a:gd name="T13" fmla="*/ 10 h 11"/>
                <a:gd name="T14" fmla="*/ 0 w 9"/>
                <a:gd name="T15" fmla="*/ 10 h 11"/>
                <a:gd name="T16" fmla="*/ 2 w 9"/>
                <a:gd name="T17" fmla="*/ 8 h 11"/>
                <a:gd name="T18" fmla="*/ 4 w 9"/>
                <a:gd name="T19" fmla="*/ 5 h 11"/>
                <a:gd name="T20" fmla="*/ 6 w 9"/>
                <a:gd name="T21" fmla="*/ 2 h 11"/>
                <a:gd name="T22" fmla="*/ 8 w 9"/>
                <a:gd name="T23" fmla="*/ 0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11"/>
                <a:gd name="T38" fmla="*/ 9 w 9"/>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11">
                  <a:moveTo>
                    <a:pt x="8" y="0"/>
                  </a:moveTo>
                  <a:lnTo>
                    <a:pt x="7" y="2"/>
                  </a:lnTo>
                  <a:lnTo>
                    <a:pt x="6" y="5"/>
                  </a:lnTo>
                  <a:lnTo>
                    <a:pt x="6" y="7"/>
                  </a:lnTo>
                  <a:lnTo>
                    <a:pt x="5" y="10"/>
                  </a:lnTo>
                  <a:lnTo>
                    <a:pt x="3" y="10"/>
                  </a:lnTo>
                  <a:lnTo>
                    <a:pt x="2" y="10"/>
                  </a:lnTo>
                  <a:lnTo>
                    <a:pt x="0" y="10"/>
                  </a:lnTo>
                  <a:lnTo>
                    <a:pt x="2" y="8"/>
                  </a:lnTo>
                  <a:lnTo>
                    <a:pt x="4" y="5"/>
                  </a:lnTo>
                  <a:lnTo>
                    <a:pt x="6" y="2"/>
                  </a:lnTo>
                  <a:lnTo>
                    <a:pt x="8" y="0"/>
                  </a:lnTo>
                </a:path>
              </a:pathLst>
            </a:custGeom>
            <a:solidFill>
              <a:srgbClr val="B2F259"/>
            </a:solidFill>
            <a:ln w="9525" cap="rnd">
              <a:noFill/>
              <a:round/>
              <a:headEnd type="none" w="sm" len="sm"/>
              <a:tailEnd type="none" w="sm" len="sm"/>
            </a:ln>
          </p:spPr>
          <p:txBody>
            <a:bodyPr/>
            <a:lstStyle/>
            <a:p>
              <a:pPr algn="r" rtl="1"/>
              <a:endParaRPr lang="en-US"/>
            </a:p>
          </p:txBody>
        </p:sp>
        <p:sp>
          <p:nvSpPr>
            <p:cNvPr id="23619" name="Freeform 55"/>
            <p:cNvSpPr>
              <a:spLocks/>
            </p:cNvSpPr>
            <p:nvPr/>
          </p:nvSpPr>
          <p:spPr bwMode="auto">
            <a:xfrm>
              <a:off x="3115" y="1703"/>
              <a:ext cx="296" cy="143"/>
            </a:xfrm>
            <a:custGeom>
              <a:avLst/>
              <a:gdLst>
                <a:gd name="T0" fmla="*/ 278 w 296"/>
                <a:gd name="T1" fmla="*/ 93 h 143"/>
                <a:gd name="T2" fmla="*/ 294 w 296"/>
                <a:gd name="T3" fmla="*/ 100 h 143"/>
                <a:gd name="T4" fmla="*/ 286 w 296"/>
                <a:gd name="T5" fmla="*/ 107 h 143"/>
                <a:gd name="T6" fmla="*/ 269 w 296"/>
                <a:gd name="T7" fmla="*/ 112 h 143"/>
                <a:gd name="T8" fmla="*/ 256 w 296"/>
                <a:gd name="T9" fmla="*/ 128 h 143"/>
                <a:gd name="T10" fmla="*/ 240 w 296"/>
                <a:gd name="T11" fmla="*/ 125 h 143"/>
                <a:gd name="T12" fmla="*/ 222 w 296"/>
                <a:gd name="T13" fmla="*/ 127 h 143"/>
                <a:gd name="T14" fmla="*/ 185 w 296"/>
                <a:gd name="T15" fmla="*/ 137 h 143"/>
                <a:gd name="T16" fmla="*/ 179 w 296"/>
                <a:gd name="T17" fmla="*/ 120 h 143"/>
                <a:gd name="T18" fmla="*/ 194 w 296"/>
                <a:gd name="T19" fmla="*/ 112 h 143"/>
                <a:gd name="T20" fmla="*/ 226 w 296"/>
                <a:gd name="T21" fmla="*/ 94 h 143"/>
                <a:gd name="T22" fmla="*/ 260 w 296"/>
                <a:gd name="T23" fmla="*/ 76 h 143"/>
                <a:gd name="T24" fmla="*/ 236 w 296"/>
                <a:gd name="T25" fmla="*/ 81 h 143"/>
                <a:gd name="T26" fmla="*/ 207 w 296"/>
                <a:gd name="T27" fmla="*/ 84 h 143"/>
                <a:gd name="T28" fmla="*/ 182 w 296"/>
                <a:gd name="T29" fmla="*/ 90 h 143"/>
                <a:gd name="T30" fmla="*/ 205 w 296"/>
                <a:gd name="T31" fmla="*/ 71 h 143"/>
                <a:gd name="T32" fmla="*/ 227 w 296"/>
                <a:gd name="T33" fmla="*/ 36 h 143"/>
                <a:gd name="T34" fmla="*/ 190 w 296"/>
                <a:gd name="T35" fmla="*/ 54 h 143"/>
                <a:gd name="T36" fmla="*/ 163 w 296"/>
                <a:gd name="T37" fmla="*/ 46 h 143"/>
                <a:gd name="T38" fmla="*/ 146 w 296"/>
                <a:gd name="T39" fmla="*/ 70 h 143"/>
                <a:gd name="T40" fmla="*/ 122 w 296"/>
                <a:gd name="T41" fmla="*/ 57 h 143"/>
                <a:gd name="T42" fmla="*/ 133 w 296"/>
                <a:gd name="T43" fmla="*/ 70 h 143"/>
                <a:gd name="T44" fmla="*/ 150 w 296"/>
                <a:gd name="T45" fmla="*/ 88 h 143"/>
                <a:gd name="T46" fmla="*/ 153 w 296"/>
                <a:gd name="T47" fmla="*/ 140 h 143"/>
                <a:gd name="T48" fmla="*/ 133 w 296"/>
                <a:gd name="T49" fmla="*/ 142 h 143"/>
                <a:gd name="T50" fmla="*/ 120 w 296"/>
                <a:gd name="T51" fmla="*/ 136 h 143"/>
                <a:gd name="T52" fmla="*/ 99 w 296"/>
                <a:gd name="T53" fmla="*/ 132 h 143"/>
                <a:gd name="T54" fmla="*/ 83 w 296"/>
                <a:gd name="T55" fmla="*/ 119 h 143"/>
                <a:gd name="T56" fmla="*/ 87 w 296"/>
                <a:gd name="T57" fmla="*/ 109 h 143"/>
                <a:gd name="T58" fmla="*/ 51 w 296"/>
                <a:gd name="T59" fmla="*/ 106 h 143"/>
                <a:gd name="T60" fmla="*/ 32 w 296"/>
                <a:gd name="T61" fmla="*/ 85 h 143"/>
                <a:gd name="T62" fmla="*/ 10 w 296"/>
                <a:gd name="T63" fmla="*/ 85 h 143"/>
                <a:gd name="T64" fmla="*/ 7 w 296"/>
                <a:gd name="T65" fmla="*/ 79 h 143"/>
                <a:gd name="T66" fmla="*/ 26 w 296"/>
                <a:gd name="T67" fmla="*/ 69 h 143"/>
                <a:gd name="T68" fmla="*/ 32 w 296"/>
                <a:gd name="T69" fmla="*/ 71 h 143"/>
                <a:gd name="T70" fmla="*/ 40 w 296"/>
                <a:gd name="T71" fmla="*/ 58 h 143"/>
                <a:gd name="T72" fmla="*/ 68 w 296"/>
                <a:gd name="T73" fmla="*/ 59 h 143"/>
                <a:gd name="T74" fmla="*/ 77 w 296"/>
                <a:gd name="T75" fmla="*/ 70 h 143"/>
                <a:gd name="T76" fmla="*/ 87 w 296"/>
                <a:gd name="T77" fmla="*/ 77 h 143"/>
                <a:gd name="T78" fmla="*/ 103 w 296"/>
                <a:gd name="T79" fmla="*/ 69 h 143"/>
                <a:gd name="T80" fmla="*/ 100 w 296"/>
                <a:gd name="T81" fmla="*/ 50 h 143"/>
                <a:gd name="T82" fmla="*/ 109 w 296"/>
                <a:gd name="T83" fmla="*/ 44 h 143"/>
                <a:gd name="T84" fmla="*/ 122 w 296"/>
                <a:gd name="T85" fmla="*/ 34 h 143"/>
                <a:gd name="T86" fmla="*/ 132 w 296"/>
                <a:gd name="T87" fmla="*/ 50 h 143"/>
                <a:gd name="T88" fmla="*/ 155 w 296"/>
                <a:gd name="T89" fmla="*/ 44 h 143"/>
                <a:gd name="T90" fmla="*/ 156 w 296"/>
                <a:gd name="T91" fmla="*/ 25 h 143"/>
                <a:gd name="T92" fmla="*/ 157 w 296"/>
                <a:gd name="T93" fmla="*/ 4 h 143"/>
                <a:gd name="T94" fmla="*/ 177 w 296"/>
                <a:gd name="T95" fmla="*/ 0 h 143"/>
                <a:gd name="T96" fmla="*/ 189 w 296"/>
                <a:gd name="T97" fmla="*/ 12 h 143"/>
                <a:gd name="T98" fmla="*/ 191 w 296"/>
                <a:gd name="T99" fmla="*/ 31 h 143"/>
                <a:gd name="T100" fmla="*/ 199 w 296"/>
                <a:gd name="T101" fmla="*/ 34 h 143"/>
                <a:gd name="T102" fmla="*/ 211 w 296"/>
                <a:gd name="T103" fmla="*/ 23 h 143"/>
                <a:gd name="T104" fmla="*/ 219 w 296"/>
                <a:gd name="T105" fmla="*/ 20 h 143"/>
                <a:gd name="T106" fmla="*/ 233 w 296"/>
                <a:gd name="T107" fmla="*/ 21 h 143"/>
                <a:gd name="T108" fmla="*/ 234 w 296"/>
                <a:gd name="T109" fmla="*/ 28 h 143"/>
                <a:gd name="T110" fmla="*/ 244 w 296"/>
                <a:gd name="T111" fmla="*/ 29 h 143"/>
                <a:gd name="T112" fmla="*/ 228 w 296"/>
                <a:gd name="T113" fmla="*/ 53 h 143"/>
                <a:gd name="T114" fmla="*/ 230 w 296"/>
                <a:gd name="T115" fmla="*/ 62 h 143"/>
                <a:gd name="T116" fmla="*/ 240 w 296"/>
                <a:gd name="T117" fmla="*/ 69 h 143"/>
                <a:gd name="T118" fmla="*/ 249 w 296"/>
                <a:gd name="T119" fmla="*/ 64 h 143"/>
                <a:gd name="T120" fmla="*/ 258 w 296"/>
                <a:gd name="T121" fmla="*/ 55 h 143"/>
                <a:gd name="T122" fmla="*/ 271 w 296"/>
                <a:gd name="T123" fmla="*/ 60 h 143"/>
                <a:gd name="T124" fmla="*/ 278 w 296"/>
                <a:gd name="T125" fmla="*/ 73 h 14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96"/>
                <a:gd name="T190" fmla="*/ 0 h 143"/>
                <a:gd name="T191" fmla="*/ 296 w 296"/>
                <a:gd name="T192" fmla="*/ 143 h 14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96" h="143">
                  <a:moveTo>
                    <a:pt x="277" y="87"/>
                  </a:moveTo>
                  <a:lnTo>
                    <a:pt x="276" y="88"/>
                  </a:lnTo>
                  <a:lnTo>
                    <a:pt x="275" y="90"/>
                  </a:lnTo>
                  <a:lnTo>
                    <a:pt x="276" y="91"/>
                  </a:lnTo>
                  <a:lnTo>
                    <a:pt x="278" y="93"/>
                  </a:lnTo>
                  <a:lnTo>
                    <a:pt x="280" y="94"/>
                  </a:lnTo>
                  <a:lnTo>
                    <a:pt x="284" y="95"/>
                  </a:lnTo>
                  <a:lnTo>
                    <a:pt x="289" y="97"/>
                  </a:lnTo>
                  <a:lnTo>
                    <a:pt x="295" y="99"/>
                  </a:lnTo>
                  <a:lnTo>
                    <a:pt x="294" y="100"/>
                  </a:lnTo>
                  <a:lnTo>
                    <a:pt x="294" y="102"/>
                  </a:lnTo>
                  <a:lnTo>
                    <a:pt x="293" y="103"/>
                  </a:lnTo>
                  <a:lnTo>
                    <a:pt x="293" y="105"/>
                  </a:lnTo>
                  <a:lnTo>
                    <a:pt x="289" y="106"/>
                  </a:lnTo>
                  <a:lnTo>
                    <a:pt x="286" y="107"/>
                  </a:lnTo>
                  <a:lnTo>
                    <a:pt x="283" y="108"/>
                  </a:lnTo>
                  <a:lnTo>
                    <a:pt x="278" y="110"/>
                  </a:lnTo>
                  <a:lnTo>
                    <a:pt x="274" y="111"/>
                  </a:lnTo>
                  <a:lnTo>
                    <a:pt x="271" y="111"/>
                  </a:lnTo>
                  <a:lnTo>
                    <a:pt x="269" y="112"/>
                  </a:lnTo>
                  <a:lnTo>
                    <a:pt x="267" y="113"/>
                  </a:lnTo>
                  <a:lnTo>
                    <a:pt x="264" y="117"/>
                  </a:lnTo>
                  <a:lnTo>
                    <a:pt x="262" y="121"/>
                  </a:lnTo>
                  <a:lnTo>
                    <a:pt x="259" y="125"/>
                  </a:lnTo>
                  <a:lnTo>
                    <a:pt x="256" y="128"/>
                  </a:lnTo>
                  <a:lnTo>
                    <a:pt x="253" y="128"/>
                  </a:lnTo>
                  <a:lnTo>
                    <a:pt x="250" y="127"/>
                  </a:lnTo>
                  <a:lnTo>
                    <a:pt x="247" y="127"/>
                  </a:lnTo>
                  <a:lnTo>
                    <a:pt x="244" y="126"/>
                  </a:lnTo>
                  <a:lnTo>
                    <a:pt x="240" y="125"/>
                  </a:lnTo>
                  <a:lnTo>
                    <a:pt x="237" y="124"/>
                  </a:lnTo>
                  <a:lnTo>
                    <a:pt x="235" y="123"/>
                  </a:lnTo>
                  <a:lnTo>
                    <a:pt x="233" y="122"/>
                  </a:lnTo>
                  <a:lnTo>
                    <a:pt x="228" y="124"/>
                  </a:lnTo>
                  <a:lnTo>
                    <a:pt x="222" y="127"/>
                  </a:lnTo>
                  <a:lnTo>
                    <a:pt x="215" y="129"/>
                  </a:lnTo>
                  <a:lnTo>
                    <a:pt x="207" y="132"/>
                  </a:lnTo>
                  <a:lnTo>
                    <a:pt x="199" y="134"/>
                  </a:lnTo>
                  <a:lnTo>
                    <a:pt x="191" y="135"/>
                  </a:lnTo>
                  <a:lnTo>
                    <a:pt x="185" y="137"/>
                  </a:lnTo>
                  <a:lnTo>
                    <a:pt x="180" y="137"/>
                  </a:lnTo>
                  <a:lnTo>
                    <a:pt x="179" y="132"/>
                  </a:lnTo>
                  <a:lnTo>
                    <a:pt x="179" y="128"/>
                  </a:lnTo>
                  <a:lnTo>
                    <a:pt x="179" y="124"/>
                  </a:lnTo>
                  <a:lnTo>
                    <a:pt x="179" y="120"/>
                  </a:lnTo>
                  <a:lnTo>
                    <a:pt x="180" y="119"/>
                  </a:lnTo>
                  <a:lnTo>
                    <a:pt x="182" y="118"/>
                  </a:lnTo>
                  <a:lnTo>
                    <a:pt x="185" y="117"/>
                  </a:lnTo>
                  <a:lnTo>
                    <a:pt x="189" y="114"/>
                  </a:lnTo>
                  <a:lnTo>
                    <a:pt x="194" y="112"/>
                  </a:lnTo>
                  <a:lnTo>
                    <a:pt x="199" y="109"/>
                  </a:lnTo>
                  <a:lnTo>
                    <a:pt x="205" y="105"/>
                  </a:lnTo>
                  <a:lnTo>
                    <a:pt x="212" y="102"/>
                  </a:lnTo>
                  <a:lnTo>
                    <a:pt x="219" y="98"/>
                  </a:lnTo>
                  <a:lnTo>
                    <a:pt x="226" y="94"/>
                  </a:lnTo>
                  <a:lnTo>
                    <a:pt x="233" y="91"/>
                  </a:lnTo>
                  <a:lnTo>
                    <a:pt x="241" y="87"/>
                  </a:lnTo>
                  <a:lnTo>
                    <a:pt x="248" y="83"/>
                  </a:lnTo>
                  <a:lnTo>
                    <a:pt x="254" y="80"/>
                  </a:lnTo>
                  <a:lnTo>
                    <a:pt x="260" y="76"/>
                  </a:lnTo>
                  <a:lnTo>
                    <a:pt x="266" y="74"/>
                  </a:lnTo>
                  <a:lnTo>
                    <a:pt x="260" y="75"/>
                  </a:lnTo>
                  <a:lnTo>
                    <a:pt x="252" y="76"/>
                  </a:lnTo>
                  <a:lnTo>
                    <a:pt x="244" y="78"/>
                  </a:lnTo>
                  <a:lnTo>
                    <a:pt x="236" y="81"/>
                  </a:lnTo>
                  <a:lnTo>
                    <a:pt x="230" y="83"/>
                  </a:lnTo>
                  <a:lnTo>
                    <a:pt x="224" y="85"/>
                  </a:lnTo>
                  <a:lnTo>
                    <a:pt x="220" y="87"/>
                  </a:lnTo>
                  <a:lnTo>
                    <a:pt x="219" y="87"/>
                  </a:lnTo>
                  <a:lnTo>
                    <a:pt x="207" y="84"/>
                  </a:lnTo>
                  <a:lnTo>
                    <a:pt x="202" y="93"/>
                  </a:lnTo>
                  <a:lnTo>
                    <a:pt x="176" y="105"/>
                  </a:lnTo>
                  <a:lnTo>
                    <a:pt x="176" y="95"/>
                  </a:lnTo>
                  <a:lnTo>
                    <a:pt x="178" y="93"/>
                  </a:lnTo>
                  <a:lnTo>
                    <a:pt x="182" y="90"/>
                  </a:lnTo>
                  <a:lnTo>
                    <a:pt x="187" y="86"/>
                  </a:lnTo>
                  <a:lnTo>
                    <a:pt x="192" y="81"/>
                  </a:lnTo>
                  <a:lnTo>
                    <a:pt x="198" y="77"/>
                  </a:lnTo>
                  <a:lnTo>
                    <a:pt x="202" y="74"/>
                  </a:lnTo>
                  <a:lnTo>
                    <a:pt x="205" y="71"/>
                  </a:lnTo>
                  <a:lnTo>
                    <a:pt x="207" y="70"/>
                  </a:lnTo>
                  <a:lnTo>
                    <a:pt x="206" y="66"/>
                  </a:lnTo>
                  <a:lnTo>
                    <a:pt x="177" y="80"/>
                  </a:lnTo>
                  <a:lnTo>
                    <a:pt x="174" y="78"/>
                  </a:lnTo>
                  <a:lnTo>
                    <a:pt x="227" y="36"/>
                  </a:lnTo>
                  <a:lnTo>
                    <a:pt x="227" y="31"/>
                  </a:lnTo>
                  <a:lnTo>
                    <a:pt x="195" y="50"/>
                  </a:lnTo>
                  <a:lnTo>
                    <a:pt x="189" y="44"/>
                  </a:lnTo>
                  <a:lnTo>
                    <a:pt x="185" y="47"/>
                  </a:lnTo>
                  <a:lnTo>
                    <a:pt x="190" y="54"/>
                  </a:lnTo>
                  <a:lnTo>
                    <a:pt x="169" y="70"/>
                  </a:lnTo>
                  <a:lnTo>
                    <a:pt x="174" y="12"/>
                  </a:lnTo>
                  <a:lnTo>
                    <a:pt x="169" y="12"/>
                  </a:lnTo>
                  <a:lnTo>
                    <a:pt x="167" y="23"/>
                  </a:lnTo>
                  <a:lnTo>
                    <a:pt x="163" y="46"/>
                  </a:lnTo>
                  <a:lnTo>
                    <a:pt x="160" y="67"/>
                  </a:lnTo>
                  <a:lnTo>
                    <a:pt x="159" y="77"/>
                  </a:lnTo>
                  <a:lnTo>
                    <a:pt x="156" y="76"/>
                  </a:lnTo>
                  <a:lnTo>
                    <a:pt x="152" y="73"/>
                  </a:lnTo>
                  <a:lnTo>
                    <a:pt x="146" y="70"/>
                  </a:lnTo>
                  <a:lnTo>
                    <a:pt x="139" y="66"/>
                  </a:lnTo>
                  <a:lnTo>
                    <a:pt x="133" y="63"/>
                  </a:lnTo>
                  <a:lnTo>
                    <a:pt x="127" y="59"/>
                  </a:lnTo>
                  <a:lnTo>
                    <a:pt x="123" y="58"/>
                  </a:lnTo>
                  <a:lnTo>
                    <a:pt x="122" y="57"/>
                  </a:lnTo>
                  <a:lnTo>
                    <a:pt x="117" y="61"/>
                  </a:lnTo>
                  <a:lnTo>
                    <a:pt x="119" y="61"/>
                  </a:lnTo>
                  <a:lnTo>
                    <a:pt x="122" y="63"/>
                  </a:lnTo>
                  <a:lnTo>
                    <a:pt x="127" y="66"/>
                  </a:lnTo>
                  <a:lnTo>
                    <a:pt x="133" y="70"/>
                  </a:lnTo>
                  <a:lnTo>
                    <a:pt x="140" y="74"/>
                  </a:lnTo>
                  <a:lnTo>
                    <a:pt x="146" y="77"/>
                  </a:lnTo>
                  <a:lnTo>
                    <a:pt x="151" y="81"/>
                  </a:lnTo>
                  <a:lnTo>
                    <a:pt x="155" y="83"/>
                  </a:lnTo>
                  <a:lnTo>
                    <a:pt x="150" y="88"/>
                  </a:lnTo>
                  <a:lnTo>
                    <a:pt x="152" y="95"/>
                  </a:lnTo>
                  <a:lnTo>
                    <a:pt x="155" y="107"/>
                  </a:lnTo>
                  <a:lnTo>
                    <a:pt x="155" y="121"/>
                  </a:lnTo>
                  <a:lnTo>
                    <a:pt x="156" y="139"/>
                  </a:lnTo>
                  <a:lnTo>
                    <a:pt x="153" y="140"/>
                  </a:lnTo>
                  <a:lnTo>
                    <a:pt x="150" y="141"/>
                  </a:lnTo>
                  <a:lnTo>
                    <a:pt x="146" y="141"/>
                  </a:lnTo>
                  <a:lnTo>
                    <a:pt x="141" y="141"/>
                  </a:lnTo>
                  <a:lnTo>
                    <a:pt x="136" y="142"/>
                  </a:lnTo>
                  <a:lnTo>
                    <a:pt x="133" y="142"/>
                  </a:lnTo>
                  <a:lnTo>
                    <a:pt x="129" y="142"/>
                  </a:lnTo>
                  <a:lnTo>
                    <a:pt x="127" y="142"/>
                  </a:lnTo>
                  <a:lnTo>
                    <a:pt x="125" y="141"/>
                  </a:lnTo>
                  <a:lnTo>
                    <a:pt x="123" y="139"/>
                  </a:lnTo>
                  <a:lnTo>
                    <a:pt x="120" y="136"/>
                  </a:lnTo>
                  <a:lnTo>
                    <a:pt x="118" y="133"/>
                  </a:lnTo>
                  <a:lnTo>
                    <a:pt x="113" y="134"/>
                  </a:lnTo>
                  <a:lnTo>
                    <a:pt x="108" y="134"/>
                  </a:lnTo>
                  <a:lnTo>
                    <a:pt x="103" y="133"/>
                  </a:lnTo>
                  <a:lnTo>
                    <a:pt x="99" y="132"/>
                  </a:lnTo>
                  <a:lnTo>
                    <a:pt x="96" y="130"/>
                  </a:lnTo>
                  <a:lnTo>
                    <a:pt x="92" y="128"/>
                  </a:lnTo>
                  <a:lnTo>
                    <a:pt x="89" y="126"/>
                  </a:lnTo>
                  <a:lnTo>
                    <a:pt x="86" y="124"/>
                  </a:lnTo>
                  <a:lnTo>
                    <a:pt x="83" y="119"/>
                  </a:lnTo>
                  <a:lnTo>
                    <a:pt x="83" y="115"/>
                  </a:lnTo>
                  <a:lnTo>
                    <a:pt x="85" y="112"/>
                  </a:lnTo>
                  <a:lnTo>
                    <a:pt x="86" y="111"/>
                  </a:lnTo>
                  <a:lnTo>
                    <a:pt x="87" y="110"/>
                  </a:lnTo>
                  <a:lnTo>
                    <a:pt x="87" y="109"/>
                  </a:lnTo>
                  <a:lnTo>
                    <a:pt x="86" y="107"/>
                  </a:lnTo>
                  <a:lnTo>
                    <a:pt x="86" y="106"/>
                  </a:lnTo>
                  <a:lnTo>
                    <a:pt x="71" y="108"/>
                  </a:lnTo>
                  <a:lnTo>
                    <a:pt x="60" y="108"/>
                  </a:lnTo>
                  <a:lnTo>
                    <a:pt x="51" y="106"/>
                  </a:lnTo>
                  <a:lnTo>
                    <a:pt x="44" y="103"/>
                  </a:lnTo>
                  <a:lnTo>
                    <a:pt x="39" y="99"/>
                  </a:lnTo>
                  <a:lnTo>
                    <a:pt x="36" y="94"/>
                  </a:lnTo>
                  <a:lnTo>
                    <a:pt x="33" y="90"/>
                  </a:lnTo>
                  <a:lnTo>
                    <a:pt x="32" y="85"/>
                  </a:lnTo>
                  <a:lnTo>
                    <a:pt x="26" y="86"/>
                  </a:lnTo>
                  <a:lnTo>
                    <a:pt x="21" y="86"/>
                  </a:lnTo>
                  <a:lnTo>
                    <a:pt x="16" y="86"/>
                  </a:lnTo>
                  <a:lnTo>
                    <a:pt x="12" y="86"/>
                  </a:lnTo>
                  <a:lnTo>
                    <a:pt x="10" y="85"/>
                  </a:lnTo>
                  <a:lnTo>
                    <a:pt x="7" y="84"/>
                  </a:lnTo>
                  <a:lnTo>
                    <a:pt x="3" y="83"/>
                  </a:lnTo>
                  <a:lnTo>
                    <a:pt x="0" y="81"/>
                  </a:lnTo>
                  <a:lnTo>
                    <a:pt x="3" y="80"/>
                  </a:lnTo>
                  <a:lnTo>
                    <a:pt x="7" y="79"/>
                  </a:lnTo>
                  <a:lnTo>
                    <a:pt x="11" y="77"/>
                  </a:lnTo>
                  <a:lnTo>
                    <a:pt x="15" y="75"/>
                  </a:lnTo>
                  <a:lnTo>
                    <a:pt x="19" y="73"/>
                  </a:lnTo>
                  <a:lnTo>
                    <a:pt x="23" y="71"/>
                  </a:lnTo>
                  <a:lnTo>
                    <a:pt x="26" y="69"/>
                  </a:lnTo>
                  <a:lnTo>
                    <a:pt x="28" y="68"/>
                  </a:lnTo>
                  <a:lnTo>
                    <a:pt x="29" y="69"/>
                  </a:lnTo>
                  <a:lnTo>
                    <a:pt x="30" y="70"/>
                  </a:lnTo>
                  <a:lnTo>
                    <a:pt x="31" y="70"/>
                  </a:lnTo>
                  <a:lnTo>
                    <a:pt x="32" y="71"/>
                  </a:lnTo>
                  <a:lnTo>
                    <a:pt x="33" y="67"/>
                  </a:lnTo>
                  <a:lnTo>
                    <a:pt x="35" y="63"/>
                  </a:lnTo>
                  <a:lnTo>
                    <a:pt x="36" y="60"/>
                  </a:lnTo>
                  <a:lnTo>
                    <a:pt x="38" y="58"/>
                  </a:lnTo>
                  <a:lnTo>
                    <a:pt x="40" y="58"/>
                  </a:lnTo>
                  <a:lnTo>
                    <a:pt x="44" y="58"/>
                  </a:lnTo>
                  <a:lnTo>
                    <a:pt x="50" y="58"/>
                  </a:lnTo>
                  <a:lnTo>
                    <a:pt x="57" y="58"/>
                  </a:lnTo>
                  <a:lnTo>
                    <a:pt x="63" y="58"/>
                  </a:lnTo>
                  <a:lnTo>
                    <a:pt x="68" y="59"/>
                  </a:lnTo>
                  <a:lnTo>
                    <a:pt x="72" y="60"/>
                  </a:lnTo>
                  <a:lnTo>
                    <a:pt x="74" y="62"/>
                  </a:lnTo>
                  <a:lnTo>
                    <a:pt x="75" y="65"/>
                  </a:lnTo>
                  <a:lnTo>
                    <a:pt x="76" y="67"/>
                  </a:lnTo>
                  <a:lnTo>
                    <a:pt x="77" y="70"/>
                  </a:lnTo>
                  <a:lnTo>
                    <a:pt x="79" y="73"/>
                  </a:lnTo>
                  <a:lnTo>
                    <a:pt x="80" y="75"/>
                  </a:lnTo>
                  <a:lnTo>
                    <a:pt x="82" y="76"/>
                  </a:lnTo>
                  <a:lnTo>
                    <a:pt x="84" y="77"/>
                  </a:lnTo>
                  <a:lnTo>
                    <a:pt x="87" y="77"/>
                  </a:lnTo>
                  <a:lnTo>
                    <a:pt x="91" y="76"/>
                  </a:lnTo>
                  <a:lnTo>
                    <a:pt x="95" y="75"/>
                  </a:lnTo>
                  <a:lnTo>
                    <a:pt x="98" y="74"/>
                  </a:lnTo>
                  <a:lnTo>
                    <a:pt x="101" y="72"/>
                  </a:lnTo>
                  <a:lnTo>
                    <a:pt x="103" y="69"/>
                  </a:lnTo>
                  <a:lnTo>
                    <a:pt x="103" y="65"/>
                  </a:lnTo>
                  <a:lnTo>
                    <a:pt x="101" y="59"/>
                  </a:lnTo>
                  <a:lnTo>
                    <a:pt x="96" y="53"/>
                  </a:lnTo>
                  <a:lnTo>
                    <a:pt x="98" y="52"/>
                  </a:lnTo>
                  <a:lnTo>
                    <a:pt x="100" y="50"/>
                  </a:lnTo>
                  <a:lnTo>
                    <a:pt x="102" y="49"/>
                  </a:lnTo>
                  <a:lnTo>
                    <a:pt x="104" y="48"/>
                  </a:lnTo>
                  <a:lnTo>
                    <a:pt x="106" y="47"/>
                  </a:lnTo>
                  <a:lnTo>
                    <a:pt x="108" y="46"/>
                  </a:lnTo>
                  <a:lnTo>
                    <a:pt x="109" y="44"/>
                  </a:lnTo>
                  <a:lnTo>
                    <a:pt x="110" y="43"/>
                  </a:lnTo>
                  <a:lnTo>
                    <a:pt x="112" y="40"/>
                  </a:lnTo>
                  <a:lnTo>
                    <a:pt x="114" y="38"/>
                  </a:lnTo>
                  <a:lnTo>
                    <a:pt x="117" y="36"/>
                  </a:lnTo>
                  <a:lnTo>
                    <a:pt x="122" y="34"/>
                  </a:lnTo>
                  <a:lnTo>
                    <a:pt x="122" y="38"/>
                  </a:lnTo>
                  <a:lnTo>
                    <a:pt x="123" y="41"/>
                  </a:lnTo>
                  <a:lnTo>
                    <a:pt x="125" y="44"/>
                  </a:lnTo>
                  <a:lnTo>
                    <a:pt x="128" y="48"/>
                  </a:lnTo>
                  <a:lnTo>
                    <a:pt x="132" y="50"/>
                  </a:lnTo>
                  <a:lnTo>
                    <a:pt x="136" y="51"/>
                  </a:lnTo>
                  <a:lnTo>
                    <a:pt x="141" y="51"/>
                  </a:lnTo>
                  <a:lnTo>
                    <a:pt x="147" y="50"/>
                  </a:lnTo>
                  <a:lnTo>
                    <a:pt x="151" y="48"/>
                  </a:lnTo>
                  <a:lnTo>
                    <a:pt x="155" y="44"/>
                  </a:lnTo>
                  <a:lnTo>
                    <a:pt x="157" y="40"/>
                  </a:lnTo>
                  <a:lnTo>
                    <a:pt x="158" y="36"/>
                  </a:lnTo>
                  <a:lnTo>
                    <a:pt x="158" y="32"/>
                  </a:lnTo>
                  <a:lnTo>
                    <a:pt x="157" y="29"/>
                  </a:lnTo>
                  <a:lnTo>
                    <a:pt x="156" y="25"/>
                  </a:lnTo>
                  <a:lnTo>
                    <a:pt x="155" y="22"/>
                  </a:lnTo>
                  <a:lnTo>
                    <a:pt x="155" y="17"/>
                  </a:lnTo>
                  <a:lnTo>
                    <a:pt x="155" y="11"/>
                  </a:lnTo>
                  <a:lnTo>
                    <a:pt x="155" y="6"/>
                  </a:lnTo>
                  <a:lnTo>
                    <a:pt x="157" y="4"/>
                  </a:lnTo>
                  <a:lnTo>
                    <a:pt x="159" y="4"/>
                  </a:lnTo>
                  <a:lnTo>
                    <a:pt x="163" y="3"/>
                  </a:lnTo>
                  <a:lnTo>
                    <a:pt x="167" y="2"/>
                  </a:lnTo>
                  <a:lnTo>
                    <a:pt x="172" y="1"/>
                  </a:lnTo>
                  <a:lnTo>
                    <a:pt x="177" y="0"/>
                  </a:lnTo>
                  <a:lnTo>
                    <a:pt x="181" y="0"/>
                  </a:lnTo>
                  <a:lnTo>
                    <a:pt x="184" y="0"/>
                  </a:lnTo>
                  <a:lnTo>
                    <a:pt x="186" y="0"/>
                  </a:lnTo>
                  <a:lnTo>
                    <a:pt x="187" y="4"/>
                  </a:lnTo>
                  <a:lnTo>
                    <a:pt x="189" y="12"/>
                  </a:lnTo>
                  <a:lnTo>
                    <a:pt x="189" y="21"/>
                  </a:lnTo>
                  <a:lnTo>
                    <a:pt x="186" y="28"/>
                  </a:lnTo>
                  <a:lnTo>
                    <a:pt x="187" y="29"/>
                  </a:lnTo>
                  <a:lnTo>
                    <a:pt x="189" y="30"/>
                  </a:lnTo>
                  <a:lnTo>
                    <a:pt x="191" y="31"/>
                  </a:lnTo>
                  <a:lnTo>
                    <a:pt x="193" y="32"/>
                  </a:lnTo>
                  <a:lnTo>
                    <a:pt x="195" y="33"/>
                  </a:lnTo>
                  <a:lnTo>
                    <a:pt x="197" y="34"/>
                  </a:lnTo>
                  <a:lnTo>
                    <a:pt x="198" y="34"/>
                  </a:lnTo>
                  <a:lnTo>
                    <a:pt x="199" y="34"/>
                  </a:lnTo>
                  <a:lnTo>
                    <a:pt x="201" y="32"/>
                  </a:lnTo>
                  <a:lnTo>
                    <a:pt x="203" y="31"/>
                  </a:lnTo>
                  <a:lnTo>
                    <a:pt x="206" y="28"/>
                  </a:lnTo>
                  <a:lnTo>
                    <a:pt x="209" y="26"/>
                  </a:lnTo>
                  <a:lnTo>
                    <a:pt x="211" y="23"/>
                  </a:lnTo>
                  <a:lnTo>
                    <a:pt x="213" y="22"/>
                  </a:lnTo>
                  <a:lnTo>
                    <a:pt x="215" y="20"/>
                  </a:lnTo>
                  <a:lnTo>
                    <a:pt x="216" y="20"/>
                  </a:lnTo>
                  <a:lnTo>
                    <a:pt x="217" y="20"/>
                  </a:lnTo>
                  <a:lnTo>
                    <a:pt x="219" y="20"/>
                  </a:lnTo>
                  <a:lnTo>
                    <a:pt x="222" y="20"/>
                  </a:lnTo>
                  <a:lnTo>
                    <a:pt x="225" y="20"/>
                  </a:lnTo>
                  <a:lnTo>
                    <a:pt x="228" y="21"/>
                  </a:lnTo>
                  <a:lnTo>
                    <a:pt x="231" y="21"/>
                  </a:lnTo>
                  <a:lnTo>
                    <a:pt x="233" y="21"/>
                  </a:lnTo>
                  <a:lnTo>
                    <a:pt x="234" y="22"/>
                  </a:lnTo>
                  <a:lnTo>
                    <a:pt x="234" y="23"/>
                  </a:lnTo>
                  <a:lnTo>
                    <a:pt x="233" y="25"/>
                  </a:lnTo>
                  <a:lnTo>
                    <a:pt x="233" y="27"/>
                  </a:lnTo>
                  <a:lnTo>
                    <a:pt x="234" y="28"/>
                  </a:lnTo>
                  <a:lnTo>
                    <a:pt x="236" y="28"/>
                  </a:lnTo>
                  <a:lnTo>
                    <a:pt x="240" y="27"/>
                  </a:lnTo>
                  <a:lnTo>
                    <a:pt x="244" y="27"/>
                  </a:lnTo>
                  <a:lnTo>
                    <a:pt x="245" y="27"/>
                  </a:lnTo>
                  <a:lnTo>
                    <a:pt x="244" y="29"/>
                  </a:lnTo>
                  <a:lnTo>
                    <a:pt x="242" y="32"/>
                  </a:lnTo>
                  <a:lnTo>
                    <a:pt x="239" y="37"/>
                  </a:lnTo>
                  <a:lnTo>
                    <a:pt x="235" y="43"/>
                  </a:lnTo>
                  <a:lnTo>
                    <a:pt x="231" y="49"/>
                  </a:lnTo>
                  <a:lnTo>
                    <a:pt x="228" y="53"/>
                  </a:lnTo>
                  <a:lnTo>
                    <a:pt x="226" y="57"/>
                  </a:lnTo>
                  <a:lnTo>
                    <a:pt x="226" y="58"/>
                  </a:lnTo>
                  <a:lnTo>
                    <a:pt x="227" y="59"/>
                  </a:lnTo>
                  <a:lnTo>
                    <a:pt x="228" y="60"/>
                  </a:lnTo>
                  <a:lnTo>
                    <a:pt x="230" y="62"/>
                  </a:lnTo>
                  <a:lnTo>
                    <a:pt x="232" y="64"/>
                  </a:lnTo>
                  <a:lnTo>
                    <a:pt x="234" y="66"/>
                  </a:lnTo>
                  <a:lnTo>
                    <a:pt x="236" y="67"/>
                  </a:lnTo>
                  <a:lnTo>
                    <a:pt x="238" y="69"/>
                  </a:lnTo>
                  <a:lnTo>
                    <a:pt x="240" y="69"/>
                  </a:lnTo>
                  <a:lnTo>
                    <a:pt x="242" y="69"/>
                  </a:lnTo>
                  <a:lnTo>
                    <a:pt x="244" y="69"/>
                  </a:lnTo>
                  <a:lnTo>
                    <a:pt x="245" y="68"/>
                  </a:lnTo>
                  <a:lnTo>
                    <a:pt x="247" y="66"/>
                  </a:lnTo>
                  <a:lnTo>
                    <a:pt x="249" y="64"/>
                  </a:lnTo>
                  <a:lnTo>
                    <a:pt x="252" y="61"/>
                  </a:lnTo>
                  <a:lnTo>
                    <a:pt x="253" y="59"/>
                  </a:lnTo>
                  <a:lnTo>
                    <a:pt x="256" y="57"/>
                  </a:lnTo>
                  <a:lnTo>
                    <a:pt x="258" y="56"/>
                  </a:lnTo>
                  <a:lnTo>
                    <a:pt x="258" y="55"/>
                  </a:lnTo>
                  <a:lnTo>
                    <a:pt x="260" y="57"/>
                  </a:lnTo>
                  <a:lnTo>
                    <a:pt x="264" y="58"/>
                  </a:lnTo>
                  <a:lnTo>
                    <a:pt x="267" y="60"/>
                  </a:lnTo>
                  <a:lnTo>
                    <a:pt x="269" y="61"/>
                  </a:lnTo>
                  <a:lnTo>
                    <a:pt x="271" y="60"/>
                  </a:lnTo>
                  <a:lnTo>
                    <a:pt x="274" y="59"/>
                  </a:lnTo>
                  <a:lnTo>
                    <a:pt x="277" y="58"/>
                  </a:lnTo>
                  <a:lnTo>
                    <a:pt x="278" y="58"/>
                  </a:lnTo>
                  <a:lnTo>
                    <a:pt x="278" y="64"/>
                  </a:lnTo>
                  <a:lnTo>
                    <a:pt x="278" y="73"/>
                  </a:lnTo>
                  <a:lnTo>
                    <a:pt x="278" y="81"/>
                  </a:lnTo>
                  <a:lnTo>
                    <a:pt x="277" y="87"/>
                  </a:lnTo>
                </a:path>
              </a:pathLst>
            </a:custGeom>
            <a:solidFill>
              <a:srgbClr val="008000"/>
            </a:solidFill>
            <a:ln w="9525" cap="rnd">
              <a:noFill/>
              <a:round/>
              <a:headEnd type="none" w="sm" len="sm"/>
              <a:tailEnd type="none" w="sm" len="sm"/>
            </a:ln>
          </p:spPr>
          <p:txBody>
            <a:bodyPr/>
            <a:lstStyle/>
            <a:p>
              <a:pPr algn="r" rtl="1"/>
              <a:endParaRPr lang="en-US"/>
            </a:p>
          </p:txBody>
        </p:sp>
        <p:sp>
          <p:nvSpPr>
            <p:cNvPr id="23620" name="Freeform 56"/>
            <p:cNvSpPr>
              <a:spLocks/>
            </p:cNvSpPr>
            <p:nvPr/>
          </p:nvSpPr>
          <p:spPr bwMode="auto">
            <a:xfrm>
              <a:off x="3150" y="1732"/>
              <a:ext cx="206" cy="518"/>
            </a:xfrm>
            <a:custGeom>
              <a:avLst/>
              <a:gdLst>
                <a:gd name="T0" fmla="*/ 196 w 206"/>
                <a:gd name="T1" fmla="*/ 423 h 518"/>
                <a:gd name="T2" fmla="*/ 183 w 206"/>
                <a:gd name="T3" fmla="*/ 442 h 518"/>
                <a:gd name="T4" fmla="*/ 172 w 206"/>
                <a:gd name="T5" fmla="*/ 456 h 518"/>
                <a:gd name="T6" fmla="*/ 161 w 206"/>
                <a:gd name="T7" fmla="*/ 467 h 518"/>
                <a:gd name="T8" fmla="*/ 151 w 206"/>
                <a:gd name="T9" fmla="*/ 476 h 518"/>
                <a:gd name="T10" fmla="*/ 130 w 206"/>
                <a:gd name="T11" fmla="*/ 491 h 518"/>
                <a:gd name="T12" fmla="*/ 103 w 206"/>
                <a:gd name="T13" fmla="*/ 505 h 518"/>
                <a:gd name="T14" fmla="*/ 84 w 206"/>
                <a:gd name="T15" fmla="*/ 512 h 518"/>
                <a:gd name="T16" fmla="*/ 68 w 206"/>
                <a:gd name="T17" fmla="*/ 515 h 518"/>
                <a:gd name="T18" fmla="*/ 57 w 206"/>
                <a:gd name="T19" fmla="*/ 517 h 518"/>
                <a:gd name="T20" fmla="*/ 47 w 206"/>
                <a:gd name="T21" fmla="*/ 517 h 518"/>
                <a:gd name="T22" fmla="*/ 37 w 206"/>
                <a:gd name="T23" fmla="*/ 517 h 518"/>
                <a:gd name="T24" fmla="*/ 27 w 206"/>
                <a:gd name="T25" fmla="*/ 516 h 518"/>
                <a:gd name="T26" fmla="*/ 18 w 206"/>
                <a:gd name="T27" fmla="*/ 515 h 518"/>
                <a:gd name="T28" fmla="*/ 10 w 206"/>
                <a:gd name="T29" fmla="*/ 513 h 518"/>
                <a:gd name="T30" fmla="*/ 2 w 206"/>
                <a:gd name="T31" fmla="*/ 511 h 518"/>
                <a:gd name="T32" fmla="*/ 10 w 206"/>
                <a:gd name="T33" fmla="*/ 488 h 518"/>
                <a:gd name="T34" fmla="*/ 30 w 206"/>
                <a:gd name="T35" fmla="*/ 471 h 518"/>
                <a:gd name="T36" fmla="*/ 41 w 206"/>
                <a:gd name="T37" fmla="*/ 452 h 518"/>
                <a:gd name="T38" fmla="*/ 55 w 206"/>
                <a:gd name="T39" fmla="*/ 420 h 518"/>
                <a:gd name="T40" fmla="*/ 64 w 206"/>
                <a:gd name="T41" fmla="*/ 396 h 518"/>
                <a:gd name="T42" fmla="*/ 70 w 206"/>
                <a:gd name="T43" fmla="*/ 381 h 518"/>
                <a:gd name="T44" fmla="*/ 78 w 206"/>
                <a:gd name="T45" fmla="*/ 354 h 518"/>
                <a:gd name="T46" fmla="*/ 86 w 206"/>
                <a:gd name="T47" fmla="*/ 313 h 518"/>
                <a:gd name="T48" fmla="*/ 89 w 206"/>
                <a:gd name="T49" fmla="*/ 264 h 518"/>
                <a:gd name="T50" fmla="*/ 91 w 206"/>
                <a:gd name="T51" fmla="*/ 224 h 518"/>
                <a:gd name="T52" fmla="*/ 92 w 206"/>
                <a:gd name="T53" fmla="*/ 208 h 518"/>
                <a:gd name="T54" fmla="*/ 93 w 206"/>
                <a:gd name="T55" fmla="*/ 183 h 518"/>
                <a:gd name="T56" fmla="*/ 93 w 206"/>
                <a:gd name="T57" fmla="*/ 149 h 518"/>
                <a:gd name="T58" fmla="*/ 92 w 206"/>
                <a:gd name="T59" fmla="*/ 96 h 518"/>
                <a:gd name="T60" fmla="*/ 89 w 206"/>
                <a:gd name="T61" fmla="*/ 70 h 518"/>
                <a:gd name="T62" fmla="*/ 65 w 206"/>
                <a:gd name="T63" fmla="*/ 55 h 518"/>
                <a:gd name="T64" fmla="*/ 59 w 206"/>
                <a:gd name="T65" fmla="*/ 45 h 518"/>
                <a:gd name="T66" fmla="*/ 77 w 206"/>
                <a:gd name="T67" fmla="*/ 55 h 518"/>
                <a:gd name="T68" fmla="*/ 96 w 206"/>
                <a:gd name="T69" fmla="*/ 66 h 518"/>
                <a:gd name="T70" fmla="*/ 107 w 206"/>
                <a:gd name="T71" fmla="*/ 0 h 518"/>
                <a:gd name="T72" fmla="*/ 123 w 206"/>
                <a:gd name="T73" fmla="*/ 36 h 518"/>
                <a:gd name="T74" fmla="*/ 165 w 206"/>
                <a:gd name="T75" fmla="*/ 25 h 518"/>
                <a:gd name="T76" fmla="*/ 145 w 206"/>
                <a:gd name="T77" fmla="*/ 59 h 518"/>
                <a:gd name="T78" fmla="*/ 130 w 206"/>
                <a:gd name="T79" fmla="*/ 70 h 518"/>
                <a:gd name="T80" fmla="*/ 114 w 206"/>
                <a:gd name="T81" fmla="*/ 84 h 518"/>
                <a:gd name="T82" fmla="*/ 157 w 206"/>
                <a:gd name="T83" fmla="*/ 76 h 518"/>
                <a:gd name="T84" fmla="*/ 174 w 206"/>
                <a:gd name="T85" fmla="*/ 70 h 518"/>
                <a:gd name="T86" fmla="*/ 204 w 206"/>
                <a:gd name="T87" fmla="*/ 63 h 518"/>
                <a:gd name="T88" fmla="*/ 179 w 206"/>
                <a:gd name="T89" fmla="*/ 76 h 518"/>
                <a:gd name="T90" fmla="*/ 150 w 206"/>
                <a:gd name="T91" fmla="*/ 91 h 518"/>
                <a:gd name="T92" fmla="*/ 127 w 206"/>
                <a:gd name="T93" fmla="*/ 104 h 518"/>
                <a:gd name="T94" fmla="*/ 117 w 206"/>
                <a:gd name="T95" fmla="*/ 109 h 518"/>
                <a:gd name="T96" fmla="*/ 117 w 206"/>
                <a:gd name="T97" fmla="*/ 126 h 518"/>
                <a:gd name="T98" fmla="*/ 118 w 206"/>
                <a:gd name="T99" fmla="*/ 136 h 518"/>
                <a:gd name="T100" fmla="*/ 120 w 206"/>
                <a:gd name="T101" fmla="*/ 158 h 518"/>
                <a:gd name="T102" fmla="*/ 127 w 206"/>
                <a:gd name="T103" fmla="*/ 202 h 518"/>
                <a:gd name="T104" fmla="*/ 139 w 206"/>
                <a:gd name="T105" fmla="*/ 246 h 518"/>
                <a:gd name="T106" fmla="*/ 142 w 206"/>
                <a:gd name="T107" fmla="*/ 257 h 518"/>
                <a:gd name="T108" fmla="*/ 151 w 206"/>
                <a:gd name="T109" fmla="*/ 282 h 518"/>
                <a:gd name="T110" fmla="*/ 159 w 206"/>
                <a:gd name="T111" fmla="*/ 306 h 518"/>
                <a:gd name="T112" fmla="*/ 164 w 206"/>
                <a:gd name="T113" fmla="*/ 320 h 518"/>
                <a:gd name="T114" fmla="*/ 182 w 206"/>
                <a:gd name="T115" fmla="*/ 362 h 518"/>
                <a:gd name="T116" fmla="*/ 197 w 206"/>
                <a:gd name="T117" fmla="*/ 396 h 5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6"/>
                <a:gd name="T178" fmla="*/ 0 h 518"/>
                <a:gd name="T179" fmla="*/ 206 w 206"/>
                <a:gd name="T180" fmla="*/ 518 h 51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6" h="518">
                  <a:moveTo>
                    <a:pt x="205" y="408"/>
                  </a:moveTo>
                  <a:lnTo>
                    <a:pt x="202" y="413"/>
                  </a:lnTo>
                  <a:lnTo>
                    <a:pt x="199" y="418"/>
                  </a:lnTo>
                  <a:lnTo>
                    <a:pt x="196" y="423"/>
                  </a:lnTo>
                  <a:lnTo>
                    <a:pt x="193" y="428"/>
                  </a:lnTo>
                  <a:lnTo>
                    <a:pt x="190" y="433"/>
                  </a:lnTo>
                  <a:lnTo>
                    <a:pt x="186" y="438"/>
                  </a:lnTo>
                  <a:lnTo>
                    <a:pt x="183" y="442"/>
                  </a:lnTo>
                  <a:lnTo>
                    <a:pt x="180" y="447"/>
                  </a:lnTo>
                  <a:lnTo>
                    <a:pt x="177" y="450"/>
                  </a:lnTo>
                  <a:lnTo>
                    <a:pt x="174" y="453"/>
                  </a:lnTo>
                  <a:lnTo>
                    <a:pt x="172" y="456"/>
                  </a:lnTo>
                  <a:lnTo>
                    <a:pt x="169" y="459"/>
                  </a:lnTo>
                  <a:lnTo>
                    <a:pt x="167" y="462"/>
                  </a:lnTo>
                  <a:lnTo>
                    <a:pt x="164" y="464"/>
                  </a:lnTo>
                  <a:lnTo>
                    <a:pt x="161" y="467"/>
                  </a:lnTo>
                  <a:lnTo>
                    <a:pt x="158" y="470"/>
                  </a:lnTo>
                  <a:lnTo>
                    <a:pt x="156" y="472"/>
                  </a:lnTo>
                  <a:lnTo>
                    <a:pt x="154" y="473"/>
                  </a:lnTo>
                  <a:lnTo>
                    <a:pt x="151" y="476"/>
                  </a:lnTo>
                  <a:lnTo>
                    <a:pt x="149" y="477"/>
                  </a:lnTo>
                  <a:lnTo>
                    <a:pt x="143" y="482"/>
                  </a:lnTo>
                  <a:lnTo>
                    <a:pt x="137" y="487"/>
                  </a:lnTo>
                  <a:lnTo>
                    <a:pt x="130" y="491"/>
                  </a:lnTo>
                  <a:lnTo>
                    <a:pt x="123" y="495"/>
                  </a:lnTo>
                  <a:lnTo>
                    <a:pt x="117" y="499"/>
                  </a:lnTo>
                  <a:lnTo>
                    <a:pt x="110" y="502"/>
                  </a:lnTo>
                  <a:lnTo>
                    <a:pt x="103" y="505"/>
                  </a:lnTo>
                  <a:lnTo>
                    <a:pt x="96" y="508"/>
                  </a:lnTo>
                  <a:lnTo>
                    <a:pt x="92" y="510"/>
                  </a:lnTo>
                  <a:lnTo>
                    <a:pt x="88" y="511"/>
                  </a:lnTo>
                  <a:lnTo>
                    <a:pt x="84" y="512"/>
                  </a:lnTo>
                  <a:lnTo>
                    <a:pt x="80" y="513"/>
                  </a:lnTo>
                  <a:lnTo>
                    <a:pt x="76" y="514"/>
                  </a:lnTo>
                  <a:lnTo>
                    <a:pt x="72" y="514"/>
                  </a:lnTo>
                  <a:lnTo>
                    <a:pt x="68" y="515"/>
                  </a:lnTo>
                  <a:lnTo>
                    <a:pt x="64" y="516"/>
                  </a:lnTo>
                  <a:lnTo>
                    <a:pt x="61" y="516"/>
                  </a:lnTo>
                  <a:lnTo>
                    <a:pt x="59" y="516"/>
                  </a:lnTo>
                  <a:lnTo>
                    <a:pt x="57" y="517"/>
                  </a:lnTo>
                  <a:lnTo>
                    <a:pt x="54" y="517"/>
                  </a:lnTo>
                  <a:lnTo>
                    <a:pt x="52" y="517"/>
                  </a:lnTo>
                  <a:lnTo>
                    <a:pt x="49" y="517"/>
                  </a:lnTo>
                  <a:lnTo>
                    <a:pt x="47" y="517"/>
                  </a:lnTo>
                  <a:lnTo>
                    <a:pt x="45" y="517"/>
                  </a:lnTo>
                  <a:lnTo>
                    <a:pt x="42" y="517"/>
                  </a:lnTo>
                  <a:lnTo>
                    <a:pt x="40" y="517"/>
                  </a:lnTo>
                  <a:lnTo>
                    <a:pt x="37" y="517"/>
                  </a:lnTo>
                  <a:lnTo>
                    <a:pt x="34" y="517"/>
                  </a:lnTo>
                  <a:lnTo>
                    <a:pt x="32" y="517"/>
                  </a:lnTo>
                  <a:lnTo>
                    <a:pt x="30" y="516"/>
                  </a:lnTo>
                  <a:lnTo>
                    <a:pt x="27" y="516"/>
                  </a:lnTo>
                  <a:lnTo>
                    <a:pt x="25" y="516"/>
                  </a:lnTo>
                  <a:lnTo>
                    <a:pt x="23" y="515"/>
                  </a:lnTo>
                  <a:lnTo>
                    <a:pt x="20" y="515"/>
                  </a:lnTo>
                  <a:lnTo>
                    <a:pt x="18" y="515"/>
                  </a:lnTo>
                  <a:lnTo>
                    <a:pt x="15" y="514"/>
                  </a:lnTo>
                  <a:lnTo>
                    <a:pt x="14" y="514"/>
                  </a:lnTo>
                  <a:lnTo>
                    <a:pt x="11" y="514"/>
                  </a:lnTo>
                  <a:lnTo>
                    <a:pt x="10" y="513"/>
                  </a:lnTo>
                  <a:lnTo>
                    <a:pt x="8" y="512"/>
                  </a:lnTo>
                  <a:lnTo>
                    <a:pt x="6" y="512"/>
                  </a:lnTo>
                  <a:lnTo>
                    <a:pt x="4" y="511"/>
                  </a:lnTo>
                  <a:lnTo>
                    <a:pt x="2" y="511"/>
                  </a:lnTo>
                  <a:lnTo>
                    <a:pt x="0" y="510"/>
                  </a:lnTo>
                  <a:lnTo>
                    <a:pt x="2" y="495"/>
                  </a:lnTo>
                  <a:lnTo>
                    <a:pt x="6" y="492"/>
                  </a:lnTo>
                  <a:lnTo>
                    <a:pt x="10" y="488"/>
                  </a:lnTo>
                  <a:lnTo>
                    <a:pt x="15" y="484"/>
                  </a:lnTo>
                  <a:lnTo>
                    <a:pt x="20" y="480"/>
                  </a:lnTo>
                  <a:lnTo>
                    <a:pt x="25" y="476"/>
                  </a:lnTo>
                  <a:lnTo>
                    <a:pt x="30" y="471"/>
                  </a:lnTo>
                  <a:lnTo>
                    <a:pt x="34" y="466"/>
                  </a:lnTo>
                  <a:lnTo>
                    <a:pt x="37" y="462"/>
                  </a:lnTo>
                  <a:lnTo>
                    <a:pt x="39" y="458"/>
                  </a:lnTo>
                  <a:lnTo>
                    <a:pt x="41" y="452"/>
                  </a:lnTo>
                  <a:lnTo>
                    <a:pt x="44" y="446"/>
                  </a:lnTo>
                  <a:lnTo>
                    <a:pt x="48" y="438"/>
                  </a:lnTo>
                  <a:lnTo>
                    <a:pt x="51" y="429"/>
                  </a:lnTo>
                  <a:lnTo>
                    <a:pt x="55" y="420"/>
                  </a:lnTo>
                  <a:lnTo>
                    <a:pt x="59" y="411"/>
                  </a:lnTo>
                  <a:lnTo>
                    <a:pt x="62" y="402"/>
                  </a:lnTo>
                  <a:lnTo>
                    <a:pt x="63" y="399"/>
                  </a:lnTo>
                  <a:lnTo>
                    <a:pt x="64" y="396"/>
                  </a:lnTo>
                  <a:lnTo>
                    <a:pt x="65" y="394"/>
                  </a:lnTo>
                  <a:lnTo>
                    <a:pt x="66" y="391"/>
                  </a:lnTo>
                  <a:lnTo>
                    <a:pt x="68" y="386"/>
                  </a:lnTo>
                  <a:lnTo>
                    <a:pt x="70" y="381"/>
                  </a:lnTo>
                  <a:lnTo>
                    <a:pt x="71" y="376"/>
                  </a:lnTo>
                  <a:lnTo>
                    <a:pt x="73" y="372"/>
                  </a:lnTo>
                  <a:lnTo>
                    <a:pt x="75" y="363"/>
                  </a:lnTo>
                  <a:lnTo>
                    <a:pt x="78" y="354"/>
                  </a:lnTo>
                  <a:lnTo>
                    <a:pt x="81" y="345"/>
                  </a:lnTo>
                  <a:lnTo>
                    <a:pt x="82" y="335"/>
                  </a:lnTo>
                  <a:lnTo>
                    <a:pt x="84" y="324"/>
                  </a:lnTo>
                  <a:lnTo>
                    <a:pt x="86" y="313"/>
                  </a:lnTo>
                  <a:lnTo>
                    <a:pt x="87" y="301"/>
                  </a:lnTo>
                  <a:lnTo>
                    <a:pt x="88" y="288"/>
                  </a:lnTo>
                  <a:lnTo>
                    <a:pt x="88" y="278"/>
                  </a:lnTo>
                  <a:lnTo>
                    <a:pt x="89" y="264"/>
                  </a:lnTo>
                  <a:lnTo>
                    <a:pt x="90" y="247"/>
                  </a:lnTo>
                  <a:lnTo>
                    <a:pt x="91" y="228"/>
                  </a:lnTo>
                  <a:lnTo>
                    <a:pt x="91" y="226"/>
                  </a:lnTo>
                  <a:lnTo>
                    <a:pt x="91" y="224"/>
                  </a:lnTo>
                  <a:lnTo>
                    <a:pt x="91" y="222"/>
                  </a:lnTo>
                  <a:lnTo>
                    <a:pt x="92" y="220"/>
                  </a:lnTo>
                  <a:lnTo>
                    <a:pt x="92" y="214"/>
                  </a:lnTo>
                  <a:lnTo>
                    <a:pt x="92" y="208"/>
                  </a:lnTo>
                  <a:lnTo>
                    <a:pt x="92" y="203"/>
                  </a:lnTo>
                  <a:lnTo>
                    <a:pt x="92" y="197"/>
                  </a:lnTo>
                  <a:lnTo>
                    <a:pt x="93" y="190"/>
                  </a:lnTo>
                  <a:lnTo>
                    <a:pt x="93" y="183"/>
                  </a:lnTo>
                  <a:lnTo>
                    <a:pt x="93" y="177"/>
                  </a:lnTo>
                  <a:lnTo>
                    <a:pt x="93" y="170"/>
                  </a:lnTo>
                  <a:lnTo>
                    <a:pt x="93" y="159"/>
                  </a:lnTo>
                  <a:lnTo>
                    <a:pt x="93" y="149"/>
                  </a:lnTo>
                  <a:lnTo>
                    <a:pt x="93" y="139"/>
                  </a:lnTo>
                  <a:lnTo>
                    <a:pt x="93" y="129"/>
                  </a:lnTo>
                  <a:lnTo>
                    <a:pt x="93" y="111"/>
                  </a:lnTo>
                  <a:lnTo>
                    <a:pt x="92" y="96"/>
                  </a:lnTo>
                  <a:lnTo>
                    <a:pt x="90" y="84"/>
                  </a:lnTo>
                  <a:lnTo>
                    <a:pt x="88" y="77"/>
                  </a:lnTo>
                  <a:lnTo>
                    <a:pt x="92" y="72"/>
                  </a:lnTo>
                  <a:lnTo>
                    <a:pt x="89" y="70"/>
                  </a:lnTo>
                  <a:lnTo>
                    <a:pt x="84" y="66"/>
                  </a:lnTo>
                  <a:lnTo>
                    <a:pt x="78" y="63"/>
                  </a:lnTo>
                  <a:lnTo>
                    <a:pt x="71" y="59"/>
                  </a:lnTo>
                  <a:lnTo>
                    <a:pt x="65" y="55"/>
                  </a:lnTo>
                  <a:lnTo>
                    <a:pt x="60" y="52"/>
                  </a:lnTo>
                  <a:lnTo>
                    <a:pt x="56" y="50"/>
                  </a:lnTo>
                  <a:lnTo>
                    <a:pt x="55" y="50"/>
                  </a:lnTo>
                  <a:lnTo>
                    <a:pt x="59" y="45"/>
                  </a:lnTo>
                  <a:lnTo>
                    <a:pt x="61" y="46"/>
                  </a:lnTo>
                  <a:lnTo>
                    <a:pt x="65" y="48"/>
                  </a:lnTo>
                  <a:lnTo>
                    <a:pt x="70" y="52"/>
                  </a:lnTo>
                  <a:lnTo>
                    <a:pt x="77" y="55"/>
                  </a:lnTo>
                  <a:lnTo>
                    <a:pt x="83" y="59"/>
                  </a:lnTo>
                  <a:lnTo>
                    <a:pt x="89" y="62"/>
                  </a:lnTo>
                  <a:lnTo>
                    <a:pt x="94" y="65"/>
                  </a:lnTo>
                  <a:lnTo>
                    <a:pt x="96" y="66"/>
                  </a:lnTo>
                  <a:lnTo>
                    <a:pt x="98" y="56"/>
                  </a:lnTo>
                  <a:lnTo>
                    <a:pt x="101" y="34"/>
                  </a:lnTo>
                  <a:lnTo>
                    <a:pt x="105" y="12"/>
                  </a:lnTo>
                  <a:lnTo>
                    <a:pt x="107" y="0"/>
                  </a:lnTo>
                  <a:lnTo>
                    <a:pt x="112" y="0"/>
                  </a:lnTo>
                  <a:lnTo>
                    <a:pt x="107" y="59"/>
                  </a:lnTo>
                  <a:lnTo>
                    <a:pt x="128" y="43"/>
                  </a:lnTo>
                  <a:lnTo>
                    <a:pt x="123" y="36"/>
                  </a:lnTo>
                  <a:lnTo>
                    <a:pt x="127" y="33"/>
                  </a:lnTo>
                  <a:lnTo>
                    <a:pt x="133" y="39"/>
                  </a:lnTo>
                  <a:lnTo>
                    <a:pt x="165" y="19"/>
                  </a:lnTo>
                  <a:lnTo>
                    <a:pt x="165" y="25"/>
                  </a:lnTo>
                  <a:lnTo>
                    <a:pt x="112" y="67"/>
                  </a:lnTo>
                  <a:lnTo>
                    <a:pt x="115" y="69"/>
                  </a:lnTo>
                  <a:lnTo>
                    <a:pt x="144" y="55"/>
                  </a:lnTo>
                  <a:lnTo>
                    <a:pt x="145" y="59"/>
                  </a:lnTo>
                  <a:lnTo>
                    <a:pt x="143" y="60"/>
                  </a:lnTo>
                  <a:lnTo>
                    <a:pt x="140" y="63"/>
                  </a:lnTo>
                  <a:lnTo>
                    <a:pt x="136" y="66"/>
                  </a:lnTo>
                  <a:lnTo>
                    <a:pt x="130" y="70"/>
                  </a:lnTo>
                  <a:lnTo>
                    <a:pt x="124" y="75"/>
                  </a:lnTo>
                  <a:lnTo>
                    <a:pt x="120" y="79"/>
                  </a:lnTo>
                  <a:lnTo>
                    <a:pt x="116" y="82"/>
                  </a:lnTo>
                  <a:lnTo>
                    <a:pt x="114" y="84"/>
                  </a:lnTo>
                  <a:lnTo>
                    <a:pt x="113" y="94"/>
                  </a:lnTo>
                  <a:lnTo>
                    <a:pt x="140" y="82"/>
                  </a:lnTo>
                  <a:lnTo>
                    <a:pt x="145" y="74"/>
                  </a:lnTo>
                  <a:lnTo>
                    <a:pt x="157" y="76"/>
                  </a:lnTo>
                  <a:lnTo>
                    <a:pt x="158" y="76"/>
                  </a:lnTo>
                  <a:lnTo>
                    <a:pt x="162" y="75"/>
                  </a:lnTo>
                  <a:lnTo>
                    <a:pt x="168" y="72"/>
                  </a:lnTo>
                  <a:lnTo>
                    <a:pt x="174" y="70"/>
                  </a:lnTo>
                  <a:lnTo>
                    <a:pt x="182" y="67"/>
                  </a:lnTo>
                  <a:lnTo>
                    <a:pt x="190" y="65"/>
                  </a:lnTo>
                  <a:lnTo>
                    <a:pt x="198" y="64"/>
                  </a:lnTo>
                  <a:lnTo>
                    <a:pt x="204" y="63"/>
                  </a:lnTo>
                  <a:lnTo>
                    <a:pt x="199" y="65"/>
                  </a:lnTo>
                  <a:lnTo>
                    <a:pt x="192" y="69"/>
                  </a:lnTo>
                  <a:lnTo>
                    <a:pt x="186" y="72"/>
                  </a:lnTo>
                  <a:lnTo>
                    <a:pt x="179" y="76"/>
                  </a:lnTo>
                  <a:lnTo>
                    <a:pt x="171" y="80"/>
                  </a:lnTo>
                  <a:lnTo>
                    <a:pt x="164" y="84"/>
                  </a:lnTo>
                  <a:lnTo>
                    <a:pt x="157" y="88"/>
                  </a:lnTo>
                  <a:lnTo>
                    <a:pt x="150" y="91"/>
                  </a:lnTo>
                  <a:lnTo>
                    <a:pt x="143" y="95"/>
                  </a:lnTo>
                  <a:lnTo>
                    <a:pt x="137" y="98"/>
                  </a:lnTo>
                  <a:lnTo>
                    <a:pt x="131" y="101"/>
                  </a:lnTo>
                  <a:lnTo>
                    <a:pt x="127" y="104"/>
                  </a:lnTo>
                  <a:lnTo>
                    <a:pt x="123" y="106"/>
                  </a:lnTo>
                  <a:lnTo>
                    <a:pt x="120" y="107"/>
                  </a:lnTo>
                  <a:lnTo>
                    <a:pt x="118" y="109"/>
                  </a:lnTo>
                  <a:lnTo>
                    <a:pt x="117" y="109"/>
                  </a:lnTo>
                  <a:lnTo>
                    <a:pt x="117" y="113"/>
                  </a:lnTo>
                  <a:lnTo>
                    <a:pt x="117" y="117"/>
                  </a:lnTo>
                  <a:lnTo>
                    <a:pt x="117" y="122"/>
                  </a:lnTo>
                  <a:lnTo>
                    <a:pt x="117" y="126"/>
                  </a:lnTo>
                  <a:lnTo>
                    <a:pt x="117" y="129"/>
                  </a:lnTo>
                  <a:lnTo>
                    <a:pt x="118" y="131"/>
                  </a:lnTo>
                  <a:lnTo>
                    <a:pt x="118" y="134"/>
                  </a:lnTo>
                  <a:lnTo>
                    <a:pt x="118" y="136"/>
                  </a:lnTo>
                  <a:lnTo>
                    <a:pt x="118" y="142"/>
                  </a:lnTo>
                  <a:lnTo>
                    <a:pt x="119" y="147"/>
                  </a:lnTo>
                  <a:lnTo>
                    <a:pt x="120" y="153"/>
                  </a:lnTo>
                  <a:lnTo>
                    <a:pt x="120" y="158"/>
                  </a:lnTo>
                  <a:lnTo>
                    <a:pt x="122" y="169"/>
                  </a:lnTo>
                  <a:lnTo>
                    <a:pt x="123" y="180"/>
                  </a:lnTo>
                  <a:lnTo>
                    <a:pt x="126" y="191"/>
                  </a:lnTo>
                  <a:lnTo>
                    <a:pt x="127" y="202"/>
                  </a:lnTo>
                  <a:lnTo>
                    <a:pt x="130" y="213"/>
                  </a:lnTo>
                  <a:lnTo>
                    <a:pt x="133" y="224"/>
                  </a:lnTo>
                  <a:lnTo>
                    <a:pt x="136" y="235"/>
                  </a:lnTo>
                  <a:lnTo>
                    <a:pt x="139" y="246"/>
                  </a:lnTo>
                  <a:lnTo>
                    <a:pt x="140" y="249"/>
                  </a:lnTo>
                  <a:lnTo>
                    <a:pt x="140" y="252"/>
                  </a:lnTo>
                  <a:lnTo>
                    <a:pt x="141" y="254"/>
                  </a:lnTo>
                  <a:lnTo>
                    <a:pt x="142" y="257"/>
                  </a:lnTo>
                  <a:lnTo>
                    <a:pt x="144" y="263"/>
                  </a:lnTo>
                  <a:lnTo>
                    <a:pt x="146" y="270"/>
                  </a:lnTo>
                  <a:lnTo>
                    <a:pt x="148" y="276"/>
                  </a:lnTo>
                  <a:lnTo>
                    <a:pt x="151" y="282"/>
                  </a:lnTo>
                  <a:lnTo>
                    <a:pt x="153" y="288"/>
                  </a:lnTo>
                  <a:lnTo>
                    <a:pt x="155" y="294"/>
                  </a:lnTo>
                  <a:lnTo>
                    <a:pt x="157" y="300"/>
                  </a:lnTo>
                  <a:lnTo>
                    <a:pt x="159" y="306"/>
                  </a:lnTo>
                  <a:lnTo>
                    <a:pt x="160" y="310"/>
                  </a:lnTo>
                  <a:lnTo>
                    <a:pt x="162" y="313"/>
                  </a:lnTo>
                  <a:lnTo>
                    <a:pt x="163" y="316"/>
                  </a:lnTo>
                  <a:lnTo>
                    <a:pt x="164" y="320"/>
                  </a:lnTo>
                  <a:lnTo>
                    <a:pt x="168" y="331"/>
                  </a:lnTo>
                  <a:lnTo>
                    <a:pt x="173" y="342"/>
                  </a:lnTo>
                  <a:lnTo>
                    <a:pt x="177" y="352"/>
                  </a:lnTo>
                  <a:lnTo>
                    <a:pt x="182" y="362"/>
                  </a:lnTo>
                  <a:lnTo>
                    <a:pt x="186" y="371"/>
                  </a:lnTo>
                  <a:lnTo>
                    <a:pt x="190" y="380"/>
                  </a:lnTo>
                  <a:lnTo>
                    <a:pt x="194" y="389"/>
                  </a:lnTo>
                  <a:lnTo>
                    <a:pt x="197" y="396"/>
                  </a:lnTo>
                  <a:lnTo>
                    <a:pt x="205" y="408"/>
                  </a:lnTo>
                </a:path>
              </a:pathLst>
            </a:custGeom>
            <a:solidFill>
              <a:srgbClr val="260000"/>
            </a:solidFill>
            <a:ln w="9525" cap="rnd">
              <a:noFill/>
              <a:round/>
              <a:headEnd type="none" w="sm" len="sm"/>
              <a:tailEnd type="none" w="sm" len="sm"/>
            </a:ln>
          </p:spPr>
          <p:txBody>
            <a:bodyPr/>
            <a:lstStyle/>
            <a:p>
              <a:pPr algn="r" rtl="1"/>
              <a:endParaRPr lang="en-US"/>
            </a:p>
          </p:txBody>
        </p:sp>
        <p:sp>
          <p:nvSpPr>
            <p:cNvPr id="23621" name="Freeform 57"/>
            <p:cNvSpPr>
              <a:spLocks/>
            </p:cNvSpPr>
            <p:nvPr/>
          </p:nvSpPr>
          <p:spPr bwMode="auto">
            <a:xfrm>
              <a:off x="3070" y="2027"/>
              <a:ext cx="30" cy="52"/>
            </a:xfrm>
            <a:custGeom>
              <a:avLst/>
              <a:gdLst>
                <a:gd name="T0" fmla="*/ 26 w 30"/>
                <a:gd name="T1" fmla="*/ 30 h 52"/>
                <a:gd name="T2" fmla="*/ 27 w 30"/>
                <a:gd name="T3" fmla="*/ 26 h 52"/>
                <a:gd name="T4" fmla="*/ 28 w 30"/>
                <a:gd name="T5" fmla="*/ 21 h 52"/>
                <a:gd name="T6" fmla="*/ 28 w 30"/>
                <a:gd name="T7" fmla="*/ 17 h 52"/>
                <a:gd name="T8" fmla="*/ 28 w 30"/>
                <a:gd name="T9" fmla="*/ 13 h 52"/>
                <a:gd name="T10" fmla="*/ 29 w 30"/>
                <a:gd name="T11" fmla="*/ 10 h 52"/>
                <a:gd name="T12" fmla="*/ 29 w 30"/>
                <a:gd name="T13" fmla="*/ 6 h 52"/>
                <a:gd name="T14" fmla="*/ 29 w 30"/>
                <a:gd name="T15" fmla="*/ 3 h 52"/>
                <a:gd name="T16" fmla="*/ 29 w 30"/>
                <a:gd name="T17" fmla="*/ 0 h 52"/>
                <a:gd name="T18" fmla="*/ 25 w 30"/>
                <a:gd name="T19" fmla="*/ 5 h 52"/>
                <a:gd name="T20" fmla="*/ 20 w 30"/>
                <a:gd name="T21" fmla="*/ 11 h 52"/>
                <a:gd name="T22" fmla="*/ 15 w 30"/>
                <a:gd name="T23" fmla="*/ 18 h 52"/>
                <a:gd name="T24" fmla="*/ 11 w 30"/>
                <a:gd name="T25" fmla="*/ 25 h 52"/>
                <a:gd name="T26" fmla="*/ 7 w 30"/>
                <a:gd name="T27" fmla="*/ 32 h 52"/>
                <a:gd name="T28" fmla="*/ 3 w 30"/>
                <a:gd name="T29" fmla="*/ 39 h 52"/>
                <a:gd name="T30" fmla="*/ 1 w 30"/>
                <a:gd name="T31" fmla="*/ 46 h 52"/>
                <a:gd name="T32" fmla="*/ 0 w 30"/>
                <a:gd name="T33" fmla="*/ 51 h 52"/>
                <a:gd name="T34" fmla="*/ 3 w 30"/>
                <a:gd name="T35" fmla="*/ 48 h 52"/>
                <a:gd name="T36" fmla="*/ 7 w 30"/>
                <a:gd name="T37" fmla="*/ 46 h 52"/>
                <a:gd name="T38" fmla="*/ 11 w 30"/>
                <a:gd name="T39" fmla="*/ 43 h 52"/>
                <a:gd name="T40" fmla="*/ 15 w 30"/>
                <a:gd name="T41" fmla="*/ 40 h 52"/>
                <a:gd name="T42" fmla="*/ 18 w 30"/>
                <a:gd name="T43" fmla="*/ 37 h 52"/>
                <a:gd name="T44" fmla="*/ 21 w 30"/>
                <a:gd name="T45" fmla="*/ 34 h 52"/>
                <a:gd name="T46" fmla="*/ 24 w 30"/>
                <a:gd name="T47" fmla="*/ 32 h 52"/>
                <a:gd name="T48" fmla="*/ 26 w 30"/>
                <a:gd name="T49" fmla="*/ 30 h 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
                <a:gd name="T76" fmla="*/ 0 h 52"/>
                <a:gd name="T77" fmla="*/ 30 w 30"/>
                <a:gd name="T78" fmla="*/ 52 h 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 h="52">
                  <a:moveTo>
                    <a:pt x="26" y="30"/>
                  </a:moveTo>
                  <a:lnTo>
                    <a:pt x="27" y="26"/>
                  </a:lnTo>
                  <a:lnTo>
                    <a:pt x="28" y="21"/>
                  </a:lnTo>
                  <a:lnTo>
                    <a:pt x="28" y="17"/>
                  </a:lnTo>
                  <a:lnTo>
                    <a:pt x="28" y="13"/>
                  </a:lnTo>
                  <a:lnTo>
                    <a:pt x="29" y="10"/>
                  </a:lnTo>
                  <a:lnTo>
                    <a:pt x="29" y="6"/>
                  </a:lnTo>
                  <a:lnTo>
                    <a:pt x="29" y="3"/>
                  </a:lnTo>
                  <a:lnTo>
                    <a:pt x="29" y="0"/>
                  </a:lnTo>
                  <a:lnTo>
                    <a:pt x="25" y="5"/>
                  </a:lnTo>
                  <a:lnTo>
                    <a:pt x="20" y="11"/>
                  </a:lnTo>
                  <a:lnTo>
                    <a:pt x="15" y="18"/>
                  </a:lnTo>
                  <a:lnTo>
                    <a:pt x="11" y="25"/>
                  </a:lnTo>
                  <a:lnTo>
                    <a:pt x="7" y="32"/>
                  </a:lnTo>
                  <a:lnTo>
                    <a:pt x="3" y="39"/>
                  </a:lnTo>
                  <a:lnTo>
                    <a:pt x="1" y="46"/>
                  </a:lnTo>
                  <a:lnTo>
                    <a:pt x="0" y="51"/>
                  </a:lnTo>
                  <a:lnTo>
                    <a:pt x="3" y="48"/>
                  </a:lnTo>
                  <a:lnTo>
                    <a:pt x="7" y="46"/>
                  </a:lnTo>
                  <a:lnTo>
                    <a:pt x="11" y="43"/>
                  </a:lnTo>
                  <a:lnTo>
                    <a:pt x="15" y="40"/>
                  </a:lnTo>
                  <a:lnTo>
                    <a:pt x="18" y="37"/>
                  </a:lnTo>
                  <a:lnTo>
                    <a:pt x="21" y="34"/>
                  </a:lnTo>
                  <a:lnTo>
                    <a:pt x="24" y="32"/>
                  </a:lnTo>
                  <a:lnTo>
                    <a:pt x="26" y="30"/>
                  </a:lnTo>
                </a:path>
              </a:pathLst>
            </a:custGeom>
            <a:solidFill>
              <a:srgbClr val="B2F259"/>
            </a:solidFill>
            <a:ln w="9525" cap="rnd">
              <a:noFill/>
              <a:round/>
              <a:headEnd type="none" w="sm" len="sm"/>
              <a:tailEnd type="none" w="sm" len="sm"/>
            </a:ln>
          </p:spPr>
          <p:txBody>
            <a:bodyPr/>
            <a:lstStyle/>
            <a:p>
              <a:pPr algn="r" rtl="1"/>
              <a:endParaRPr lang="en-US"/>
            </a:p>
          </p:txBody>
        </p:sp>
        <p:sp>
          <p:nvSpPr>
            <p:cNvPr id="23622" name="Freeform 58"/>
            <p:cNvSpPr>
              <a:spLocks/>
            </p:cNvSpPr>
            <p:nvPr/>
          </p:nvSpPr>
          <p:spPr bwMode="auto">
            <a:xfrm>
              <a:off x="3077" y="2075"/>
              <a:ext cx="17" cy="25"/>
            </a:xfrm>
            <a:custGeom>
              <a:avLst/>
              <a:gdLst>
                <a:gd name="T0" fmla="*/ 16 w 17"/>
                <a:gd name="T1" fmla="*/ 0 h 25"/>
                <a:gd name="T2" fmla="*/ 15 w 17"/>
                <a:gd name="T3" fmla="*/ 5 h 25"/>
                <a:gd name="T4" fmla="*/ 14 w 17"/>
                <a:gd name="T5" fmla="*/ 9 h 25"/>
                <a:gd name="T6" fmla="*/ 13 w 17"/>
                <a:gd name="T7" fmla="*/ 14 h 25"/>
                <a:gd name="T8" fmla="*/ 12 w 17"/>
                <a:gd name="T9" fmla="*/ 18 h 25"/>
                <a:gd name="T10" fmla="*/ 9 w 17"/>
                <a:gd name="T11" fmla="*/ 19 h 25"/>
                <a:gd name="T12" fmla="*/ 6 w 17"/>
                <a:gd name="T13" fmla="*/ 21 h 25"/>
                <a:gd name="T14" fmla="*/ 3 w 17"/>
                <a:gd name="T15" fmla="*/ 23 h 25"/>
                <a:gd name="T16" fmla="*/ 0 w 17"/>
                <a:gd name="T17" fmla="*/ 24 h 25"/>
                <a:gd name="T18" fmla="*/ 1 w 17"/>
                <a:gd name="T19" fmla="*/ 22 h 25"/>
                <a:gd name="T20" fmla="*/ 2 w 17"/>
                <a:gd name="T21" fmla="*/ 18 h 25"/>
                <a:gd name="T22" fmla="*/ 4 w 17"/>
                <a:gd name="T23" fmla="*/ 15 h 25"/>
                <a:gd name="T24" fmla="*/ 5 w 17"/>
                <a:gd name="T25" fmla="*/ 12 h 25"/>
                <a:gd name="T26" fmla="*/ 7 w 17"/>
                <a:gd name="T27" fmla="*/ 8 h 25"/>
                <a:gd name="T28" fmla="*/ 10 w 17"/>
                <a:gd name="T29" fmla="*/ 5 h 25"/>
                <a:gd name="T30" fmla="*/ 13 w 17"/>
                <a:gd name="T31" fmla="*/ 2 h 25"/>
                <a:gd name="T32" fmla="*/ 16 w 17"/>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25"/>
                <a:gd name="T53" fmla="*/ 17 w 17"/>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25">
                  <a:moveTo>
                    <a:pt x="16" y="0"/>
                  </a:moveTo>
                  <a:lnTo>
                    <a:pt x="15" y="5"/>
                  </a:lnTo>
                  <a:lnTo>
                    <a:pt x="14" y="9"/>
                  </a:lnTo>
                  <a:lnTo>
                    <a:pt x="13" y="14"/>
                  </a:lnTo>
                  <a:lnTo>
                    <a:pt x="12" y="18"/>
                  </a:lnTo>
                  <a:lnTo>
                    <a:pt x="9" y="19"/>
                  </a:lnTo>
                  <a:lnTo>
                    <a:pt x="6" y="21"/>
                  </a:lnTo>
                  <a:lnTo>
                    <a:pt x="3" y="23"/>
                  </a:lnTo>
                  <a:lnTo>
                    <a:pt x="0" y="24"/>
                  </a:lnTo>
                  <a:lnTo>
                    <a:pt x="1" y="22"/>
                  </a:lnTo>
                  <a:lnTo>
                    <a:pt x="2" y="18"/>
                  </a:lnTo>
                  <a:lnTo>
                    <a:pt x="4" y="15"/>
                  </a:lnTo>
                  <a:lnTo>
                    <a:pt x="5" y="12"/>
                  </a:lnTo>
                  <a:lnTo>
                    <a:pt x="7" y="8"/>
                  </a:lnTo>
                  <a:lnTo>
                    <a:pt x="10" y="5"/>
                  </a:lnTo>
                  <a:lnTo>
                    <a:pt x="13" y="2"/>
                  </a:lnTo>
                  <a:lnTo>
                    <a:pt x="16" y="0"/>
                  </a:lnTo>
                </a:path>
              </a:pathLst>
            </a:custGeom>
            <a:solidFill>
              <a:srgbClr val="B2F259"/>
            </a:solidFill>
            <a:ln w="9525" cap="rnd">
              <a:noFill/>
              <a:round/>
              <a:headEnd type="none" w="sm" len="sm"/>
              <a:tailEnd type="none" w="sm" len="sm"/>
            </a:ln>
          </p:spPr>
          <p:txBody>
            <a:bodyPr/>
            <a:lstStyle/>
            <a:p>
              <a:pPr algn="r" rtl="1"/>
              <a:endParaRPr lang="en-US"/>
            </a:p>
          </p:txBody>
        </p:sp>
        <p:sp>
          <p:nvSpPr>
            <p:cNvPr id="23623" name="Freeform 59"/>
            <p:cNvSpPr>
              <a:spLocks/>
            </p:cNvSpPr>
            <p:nvPr/>
          </p:nvSpPr>
          <p:spPr bwMode="auto">
            <a:xfrm>
              <a:off x="3077" y="2106"/>
              <a:ext cx="9" cy="13"/>
            </a:xfrm>
            <a:custGeom>
              <a:avLst/>
              <a:gdLst>
                <a:gd name="T0" fmla="*/ 8 w 9"/>
                <a:gd name="T1" fmla="*/ 0 h 13"/>
                <a:gd name="T2" fmla="*/ 7 w 9"/>
                <a:gd name="T3" fmla="*/ 3 h 13"/>
                <a:gd name="T4" fmla="*/ 6 w 9"/>
                <a:gd name="T5" fmla="*/ 6 h 13"/>
                <a:gd name="T6" fmla="*/ 6 w 9"/>
                <a:gd name="T7" fmla="*/ 9 h 13"/>
                <a:gd name="T8" fmla="*/ 5 w 9"/>
                <a:gd name="T9" fmla="*/ 12 h 13"/>
                <a:gd name="T10" fmla="*/ 3 w 9"/>
                <a:gd name="T11" fmla="*/ 12 h 13"/>
                <a:gd name="T12" fmla="*/ 2 w 9"/>
                <a:gd name="T13" fmla="*/ 12 h 13"/>
                <a:gd name="T14" fmla="*/ 0 w 9"/>
                <a:gd name="T15" fmla="*/ 12 h 13"/>
                <a:gd name="T16" fmla="*/ 2 w 9"/>
                <a:gd name="T17" fmla="*/ 9 h 13"/>
                <a:gd name="T18" fmla="*/ 4 w 9"/>
                <a:gd name="T19" fmla="*/ 6 h 13"/>
                <a:gd name="T20" fmla="*/ 6 w 9"/>
                <a:gd name="T21" fmla="*/ 3 h 13"/>
                <a:gd name="T22" fmla="*/ 8 w 9"/>
                <a:gd name="T23" fmla="*/ 0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13"/>
                <a:gd name="T38" fmla="*/ 9 w 9"/>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13">
                  <a:moveTo>
                    <a:pt x="8" y="0"/>
                  </a:moveTo>
                  <a:lnTo>
                    <a:pt x="7" y="3"/>
                  </a:lnTo>
                  <a:lnTo>
                    <a:pt x="6" y="6"/>
                  </a:lnTo>
                  <a:lnTo>
                    <a:pt x="6" y="9"/>
                  </a:lnTo>
                  <a:lnTo>
                    <a:pt x="5" y="12"/>
                  </a:lnTo>
                  <a:lnTo>
                    <a:pt x="3" y="12"/>
                  </a:lnTo>
                  <a:lnTo>
                    <a:pt x="2" y="12"/>
                  </a:lnTo>
                  <a:lnTo>
                    <a:pt x="0" y="12"/>
                  </a:lnTo>
                  <a:lnTo>
                    <a:pt x="2" y="9"/>
                  </a:lnTo>
                  <a:lnTo>
                    <a:pt x="4" y="6"/>
                  </a:lnTo>
                  <a:lnTo>
                    <a:pt x="6" y="3"/>
                  </a:lnTo>
                  <a:lnTo>
                    <a:pt x="8" y="0"/>
                  </a:lnTo>
                </a:path>
              </a:pathLst>
            </a:custGeom>
            <a:solidFill>
              <a:srgbClr val="B2F259"/>
            </a:solidFill>
            <a:ln w="9525" cap="rnd">
              <a:noFill/>
              <a:round/>
              <a:headEnd type="none" w="sm" len="sm"/>
              <a:tailEnd type="none" w="sm" len="sm"/>
            </a:ln>
          </p:spPr>
          <p:txBody>
            <a:bodyPr/>
            <a:lstStyle/>
            <a:p>
              <a:pPr algn="r" rtl="1"/>
              <a:endParaRPr lang="en-US"/>
            </a:p>
          </p:txBody>
        </p:sp>
        <p:sp>
          <p:nvSpPr>
            <p:cNvPr id="23624" name="Freeform 60"/>
            <p:cNvSpPr>
              <a:spLocks/>
            </p:cNvSpPr>
            <p:nvPr/>
          </p:nvSpPr>
          <p:spPr bwMode="auto">
            <a:xfrm>
              <a:off x="2691" y="1801"/>
              <a:ext cx="45" cy="526"/>
            </a:xfrm>
            <a:custGeom>
              <a:avLst/>
              <a:gdLst>
                <a:gd name="T0" fmla="*/ 8 w 45"/>
                <a:gd name="T1" fmla="*/ 525 h 526"/>
                <a:gd name="T2" fmla="*/ 10 w 45"/>
                <a:gd name="T3" fmla="*/ 516 h 526"/>
                <a:gd name="T4" fmla="*/ 12 w 45"/>
                <a:gd name="T5" fmla="*/ 509 h 526"/>
                <a:gd name="T6" fmla="*/ 14 w 45"/>
                <a:gd name="T7" fmla="*/ 501 h 526"/>
                <a:gd name="T8" fmla="*/ 16 w 45"/>
                <a:gd name="T9" fmla="*/ 492 h 526"/>
                <a:gd name="T10" fmla="*/ 19 w 45"/>
                <a:gd name="T11" fmla="*/ 478 h 526"/>
                <a:gd name="T12" fmla="*/ 22 w 45"/>
                <a:gd name="T13" fmla="*/ 464 h 526"/>
                <a:gd name="T14" fmla="*/ 25 w 45"/>
                <a:gd name="T15" fmla="*/ 448 h 526"/>
                <a:gd name="T16" fmla="*/ 27 w 45"/>
                <a:gd name="T17" fmla="*/ 433 h 526"/>
                <a:gd name="T18" fmla="*/ 29 w 45"/>
                <a:gd name="T19" fmla="*/ 427 h 526"/>
                <a:gd name="T20" fmla="*/ 29 w 45"/>
                <a:gd name="T21" fmla="*/ 421 h 526"/>
                <a:gd name="T22" fmla="*/ 30 w 45"/>
                <a:gd name="T23" fmla="*/ 415 h 526"/>
                <a:gd name="T24" fmla="*/ 31 w 45"/>
                <a:gd name="T25" fmla="*/ 409 h 526"/>
                <a:gd name="T26" fmla="*/ 32 w 45"/>
                <a:gd name="T27" fmla="*/ 403 h 526"/>
                <a:gd name="T28" fmla="*/ 33 w 45"/>
                <a:gd name="T29" fmla="*/ 396 h 526"/>
                <a:gd name="T30" fmla="*/ 33 w 45"/>
                <a:gd name="T31" fmla="*/ 390 h 526"/>
                <a:gd name="T32" fmla="*/ 34 w 45"/>
                <a:gd name="T33" fmla="*/ 383 h 526"/>
                <a:gd name="T34" fmla="*/ 36 w 45"/>
                <a:gd name="T35" fmla="*/ 374 h 526"/>
                <a:gd name="T36" fmla="*/ 36 w 45"/>
                <a:gd name="T37" fmla="*/ 364 h 526"/>
                <a:gd name="T38" fmla="*/ 38 w 45"/>
                <a:gd name="T39" fmla="*/ 355 h 526"/>
                <a:gd name="T40" fmla="*/ 38 w 45"/>
                <a:gd name="T41" fmla="*/ 345 h 526"/>
                <a:gd name="T42" fmla="*/ 40 w 45"/>
                <a:gd name="T43" fmla="*/ 337 h 526"/>
                <a:gd name="T44" fmla="*/ 40 w 45"/>
                <a:gd name="T45" fmla="*/ 328 h 526"/>
                <a:gd name="T46" fmla="*/ 41 w 45"/>
                <a:gd name="T47" fmla="*/ 319 h 526"/>
                <a:gd name="T48" fmla="*/ 41 w 45"/>
                <a:gd name="T49" fmla="*/ 309 h 526"/>
                <a:gd name="T50" fmla="*/ 42 w 45"/>
                <a:gd name="T51" fmla="*/ 301 h 526"/>
                <a:gd name="T52" fmla="*/ 43 w 45"/>
                <a:gd name="T53" fmla="*/ 292 h 526"/>
                <a:gd name="T54" fmla="*/ 43 w 45"/>
                <a:gd name="T55" fmla="*/ 283 h 526"/>
                <a:gd name="T56" fmla="*/ 43 w 45"/>
                <a:gd name="T57" fmla="*/ 274 h 526"/>
                <a:gd name="T58" fmla="*/ 44 w 45"/>
                <a:gd name="T59" fmla="*/ 268 h 526"/>
                <a:gd name="T60" fmla="*/ 44 w 45"/>
                <a:gd name="T61" fmla="*/ 261 h 526"/>
                <a:gd name="T62" fmla="*/ 44 w 45"/>
                <a:gd name="T63" fmla="*/ 255 h 526"/>
                <a:gd name="T64" fmla="*/ 44 w 45"/>
                <a:gd name="T65" fmla="*/ 248 h 526"/>
                <a:gd name="T66" fmla="*/ 44 w 45"/>
                <a:gd name="T67" fmla="*/ 241 h 526"/>
                <a:gd name="T68" fmla="*/ 44 w 45"/>
                <a:gd name="T69" fmla="*/ 233 h 526"/>
                <a:gd name="T70" fmla="*/ 44 w 45"/>
                <a:gd name="T71" fmla="*/ 227 h 526"/>
                <a:gd name="T72" fmla="*/ 44 w 45"/>
                <a:gd name="T73" fmla="*/ 220 h 526"/>
                <a:gd name="T74" fmla="*/ 44 w 45"/>
                <a:gd name="T75" fmla="*/ 191 h 526"/>
                <a:gd name="T76" fmla="*/ 43 w 45"/>
                <a:gd name="T77" fmla="*/ 162 h 526"/>
                <a:gd name="T78" fmla="*/ 41 w 45"/>
                <a:gd name="T79" fmla="*/ 133 h 526"/>
                <a:gd name="T80" fmla="*/ 40 w 45"/>
                <a:gd name="T81" fmla="*/ 106 h 526"/>
                <a:gd name="T82" fmla="*/ 37 w 45"/>
                <a:gd name="T83" fmla="*/ 78 h 526"/>
                <a:gd name="T84" fmla="*/ 34 w 45"/>
                <a:gd name="T85" fmla="*/ 51 h 526"/>
                <a:gd name="T86" fmla="*/ 30 w 45"/>
                <a:gd name="T87" fmla="*/ 26 h 526"/>
                <a:gd name="T88" fmla="*/ 26 w 45"/>
                <a:gd name="T89" fmla="*/ 0 h 526"/>
                <a:gd name="T90" fmla="*/ 23 w 45"/>
                <a:gd name="T91" fmla="*/ 42 h 526"/>
                <a:gd name="T92" fmla="*/ 19 w 45"/>
                <a:gd name="T93" fmla="*/ 104 h 526"/>
                <a:gd name="T94" fmla="*/ 15 w 45"/>
                <a:gd name="T95" fmla="*/ 179 h 526"/>
                <a:gd name="T96" fmla="*/ 11 w 45"/>
                <a:gd name="T97" fmla="*/ 261 h 526"/>
                <a:gd name="T98" fmla="*/ 7 w 45"/>
                <a:gd name="T99" fmla="*/ 342 h 526"/>
                <a:gd name="T100" fmla="*/ 3 w 45"/>
                <a:gd name="T101" fmla="*/ 414 h 526"/>
                <a:gd name="T102" fmla="*/ 1 w 45"/>
                <a:gd name="T103" fmla="*/ 470 h 526"/>
                <a:gd name="T104" fmla="*/ 0 w 45"/>
                <a:gd name="T105" fmla="*/ 501 h 526"/>
                <a:gd name="T106" fmla="*/ 8 w 45"/>
                <a:gd name="T107" fmla="*/ 525 h 5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5"/>
                <a:gd name="T163" fmla="*/ 0 h 526"/>
                <a:gd name="T164" fmla="*/ 45 w 45"/>
                <a:gd name="T165" fmla="*/ 526 h 52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5" h="526">
                  <a:moveTo>
                    <a:pt x="8" y="525"/>
                  </a:moveTo>
                  <a:lnTo>
                    <a:pt x="10" y="516"/>
                  </a:lnTo>
                  <a:lnTo>
                    <a:pt x="12" y="509"/>
                  </a:lnTo>
                  <a:lnTo>
                    <a:pt x="14" y="501"/>
                  </a:lnTo>
                  <a:lnTo>
                    <a:pt x="16" y="492"/>
                  </a:lnTo>
                  <a:lnTo>
                    <a:pt x="19" y="478"/>
                  </a:lnTo>
                  <a:lnTo>
                    <a:pt x="22" y="464"/>
                  </a:lnTo>
                  <a:lnTo>
                    <a:pt x="25" y="448"/>
                  </a:lnTo>
                  <a:lnTo>
                    <a:pt x="27" y="433"/>
                  </a:lnTo>
                  <a:lnTo>
                    <a:pt x="29" y="427"/>
                  </a:lnTo>
                  <a:lnTo>
                    <a:pt x="29" y="421"/>
                  </a:lnTo>
                  <a:lnTo>
                    <a:pt x="30" y="415"/>
                  </a:lnTo>
                  <a:lnTo>
                    <a:pt x="31" y="409"/>
                  </a:lnTo>
                  <a:lnTo>
                    <a:pt x="32" y="403"/>
                  </a:lnTo>
                  <a:lnTo>
                    <a:pt x="33" y="396"/>
                  </a:lnTo>
                  <a:lnTo>
                    <a:pt x="33" y="390"/>
                  </a:lnTo>
                  <a:lnTo>
                    <a:pt x="34" y="383"/>
                  </a:lnTo>
                  <a:lnTo>
                    <a:pt x="36" y="374"/>
                  </a:lnTo>
                  <a:lnTo>
                    <a:pt x="36" y="364"/>
                  </a:lnTo>
                  <a:lnTo>
                    <a:pt x="38" y="355"/>
                  </a:lnTo>
                  <a:lnTo>
                    <a:pt x="38" y="345"/>
                  </a:lnTo>
                  <a:lnTo>
                    <a:pt x="40" y="337"/>
                  </a:lnTo>
                  <a:lnTo>
                    <a:pt x="40" y="328"/>
                  </a:lnTo>
                  <a:lnTo>
                    <a:pt x="41" y="319"/>
                  </a:lnTo>
                  <a:lnTo>
                    <a:pt x="41" y="309"/>
                  </a:lnTo>
                  <a:lnTo>
                    <a:pt x="42" y="301"/>
                  </a:lnTo>
                  <a:lnTo>
                    <a:pt x="43" y="292"/>
                  </a:lnTo>
                  <a:lnTo>
                    <a:pt x="43" y="283"/>
                  </a:lnTo>
                  <a:lnTo>
                    <a:pt x="43" y="274"/>
                  </a:lnTo>
                  <a:lnTo>
                    <a:pt x="44" y="268"/>
                  </a:lnTo>
                  <a:lnTo>
                    <a:pt x="44" y="261"/>
                  </a:lnTo>
                  <a:lnTo>
                    <a:pt x="44" y="255"/>
                  </a:lnTo>
                  <a:lnTo>
                    <a:pt x="44" y="248"/>
                  </a:lnTo>
                  <a:lnTo>
                    <a:pt x="44" y="241"/>
                  </a:lnTo>
                  <a:lnTo>
                    <a:pt x="44" y="233"/>
                  </a:lnTo>
                  <a:lnTo>
                    <a:pt x="44" y="227"/>
                  </a:lnTo>
                  <a:lnTo>
                    <a:pt x="44" y="220"/>
                  </a:lnTo>
                  <a:lnTo>
                    <a:pt x="44" y="191"/>
                  </a:lnTo>
                  <a:lnTo>
                    <a:pt x="43" y="162"/>
                  </a:lnTo>
                  <a:lnTo>
                    <a:pt x="41" y="133"/>
                  </a:lnTo>
                  <a:lnTo>
                    <a:pt x="40" y="106"/>
                  </a:lnTo>
                  <a:lnTo>
                    <a:pt x="37" y="78"/>
                  </a:lnTo>
                  <a:lnTo>
                    <a:pt x="34" y="51"/>
                  </a:lnTo>
                  <a:lnTo>
                    <a:pt x="30" y="26"/>
                  </a:lnTo>
                  <a:lnTo>
                    <a:pt x="26" y="0"/>
                  </a:lnTo>
                  <a:lnTo>
                    <a:pt x="23" y="42"/>
                  </a:lnTo>
                  <a:lnTo>
                    <a:pt x="19" y="104"/>
                  </a:lnTo>
                  <a:lnTo>
                    <a:pt x="15" y="179"/>
                  </a:lnTo>
                  <a:lnTo>
                    <a:pt x="11" y="261"/>
                  </a:lnTo>
                  <a:lnTo>
                    <a:pt x="7" y="342"/>
                  </a:lnTo>
                  <a:lnTo>
                    <a:pt x="3" y="414"/>
                  </a:lnTo>
                  <a:lnTo>
                    <a:pt x="1" y="470"/>
                  </a:lnTo>
                  <a:lnTo>
                    <a:pt x="0" y="501"/>
                  </a:lnTo>
                  <a:lnTo>
                    <a:pt x="8" y="525"/>
                  </a:lnTo>
                </a:path>
              </a:pathLst>
            </a:custGeom>
            <a:solidFill>
              <a:srgbClr val="260000"/>
            </a:solidFill>
            <a:ln w="9525" cap="rnd">
              <a:noFill/>
              <a:round/>
              <a:headEnd type="none" w="sm" len="sm"/>
              <a:tailEnd type="none" w="sm" len="sm"/>
            </a:ln>
          </p:spPr>
          <p:txBody>
            <a:bodyPr/>
            <a:lstStyle/>
            <a:p>
              <a:pPr algn="r" rtl="1"/>
              <a:endParaRPr lang="en-US"/>
            </a:p>
          </p:txBody>
        </p:sp>
        <p:sp>
          <p:nvSpPr>
            <p:cNvPr id="23625" name="Freeform 61"/>
            <p:cNvSpPr>
              <a:spLocks/>
            </p:cNvSpPr>
            <p:nvPr/>
          </p:nvSpPr>
          <p:spPr bwMode="auto">
            <a:xfrm>
              <a:off x="2627" y="1725"/>
              <a:ext cx="100" cy="169"/>
            </a:xfrm>
            <a:custGeom>
              <a:avLst/>
              <a:gdLst>
                <a:gd name="T0" fmla="*/ 85 w 100"/>
                <a:gd name="T1" fmla="*/ 47 h 169"/>
                <a:gd name="T2" fmla="*/ 77 w 100"/>
                <a:gd name="T3" fmla="*/ 9 h 169"/>
                <a:gd name="T4" fmla="*/ 70 w 100"/>
                <a:gd name="T5" fmla="*/ 47 h 169"/>
                <a:gd name="T6" fmla="*/ 60 w 100"/>
                <a:gd name="T7" fmla="*/ 60 h 169"/>
                <a:gd name="T8" fmla="*/ 37 w 100"/>
                <a:gd name="T9" fmla="*/ 54 h 169"/>
                <a:gd name="T10" fmla="*/ 46 w 100"/>
                <a:gd name="T11" fmla="*/ 60 h 169"/>
                <a:gd name="T12" fmla="*/ 50 w 100"/>
                <a:gd name="T13" fmla="*/ 75 h 169"/>
                <a:gd name="T14" fmla="*/ 42 w 100"/>
                <a:gd name="T15" fmla="*/ 64 h 169"/>
                <a:gd name="T16" fmla="*/ 34 w 100"/>
                <a:gd name="T17" fmla="*/ 58 h 169"/>
                <a:gd name="T18" fmla="*/ 59 w 100"/>
                <a:gd name="T19" fmla="*/ 38 h 169"/>
                <a:gd name="T20" fmla="*/ 69 w 100"/>
                <a:gd name="T21" fmla="*/ 63 h 169"/>
                <a:gd name="T22" fmla="*/ 63 w 100"/>
                <a:gd name="T23" fmla="*/ 21 h 169"/>
                <a:gd name="T24" fmla="*/ 39 w 100"/>
                <a:gd name="T25" fmla="*/ 36 h 169"/>
                <a:gd name="T26" fmla="*/ 15 w 100"/>
                <a:gd name="T27" fmla="*/ 65 h 169"/>
                <a:gd name="T28" fmla="*/ 25 w 100"/>
                <a:gd name="T29" fmla="*/ 77 h 169"/>
                <a:gd name="T30" fmla="*/ 13 w 100"/>
                <a:gd name="T31" fmla="*/ 85 h 169"/>
                <a:gd name="T32" fmla="*/ 0 w 100"/>
                <a:gd name="T33" fmla="*/ 95 h 169"/>
                <a:gd name="T34" fmla="*/ 12 w 100"/>
                <a:gd name="T35" fmla="*/ 107 h 169"/>
                <a:gd name="T36" fmla="*/ 20 w 100"/>
                <a:gd name="T37" fmla="*/ 126 h 169"/>
                <a:gd name="T38" fmla="*/ 32 w 100"/>
                <a:gd name="T39" fmla="*/ 155 h 169"/>
                <a:gd name="T40" fmla="*/ 71 w 100"/>
                <a:gd name="T41" fmla="*/ 155 h 169"/>
                <a:gd name="T42" fmla="*/ 86 w 100"/>
                <a:gd name="T43" fmla="*/ 112 h 169"/>
                <a:gd name="T44" fmla="*/ 72 w 100"/>
                <a:gd name="T45" fmla="*/ 128 h 169"/>
                <a:gd name="T46" fmla="*/ 64 w 100"/>
                <a:gd name="T47" fmla="*/ 148 h 169"/>
                <a:gd name="T48" fmla="*/ 46 w 100"/>
                <a:gd name="T49" fmla="*/ 143 h 169"/>
                <a:gd name="T50" fmla="*/ 38 w 100"/>
                <a:gd name="T51" fmla="*/ 138 h 169"/>
                <a:gd name="T52" fmla="*/ 53 w 100"/>
                <a:gd name="T53" fmla="*/ 118 h 169"/>
                <a:gd name="T54" fmla="*/ 62 w 100"/>
                <a:gd name="T55" fmla="*/ 106 h 169"/>
                <a:gd name="T56" fmla="*/ 59 w 100"/>
                <a:gd name="T57" fmla="*/ 115 h 169"/>
                <a:gd name="T58" fmla="*/ 50 w 100"/>
                <a:gd name="T59" fmla="*/ 136 h 169"/>
                <a:gd name="T60" fmla="*/ 61 w 100"/>
                <a:gd name="T61" fmla="*/ 143 h 169"/>
                <a:gd name="T62" fmla="*/ 69 w 100"/>
                <a:gd name="T63" fmla="*/ 117 h 169"/>
                <a:gd name="T64" fmla="*/ 85 w 100"/>
                <a:gd name="T65" fmla="*/ 104 h 169"/>
                <a:gd name="T66" fmla="*/ 92 w 100"/>
                <a:gd name="T67" fmla="*/ 124 h 169"/>
                <a:gd name="T68" fmla="*/ 81 w 100"/>
                <a:gd name="T69" fmla="*/ 145 h 169"/>
                <a:gd name="T70" fmla="*/ 72 w 100"/>
                <a:gd name="T71" fmla="*/ 165 h 169"/>
                <a:gd name="T72" fmla="*/ 84 w 100"/>
                <a:gd name="T73" fmla="*/ 161 h 169"/>
                <a:gd name="T74" fmla="*/ 97 w 100"/>
                <a:gd name="T75" fmla="*/ 143 h 169"/>
                <a:gd name="T76" fmla="*/ 93 w 100"/>
                <a:gd name="T77" fmla="*/ 91 h 169"/>
                <a:gd name="T78" fmla="*/ 88 w 100"/>
                <a:gd name="T79" fmla="*/ 85 h 169"/>
                <a:gd name="T80" fmla="*/ 80 w 100"/>
                <a:gd name="T81" fmla="*/ 87 h 169"/>
                <a:gd name="T82" fmla="*/ 66 w 100"/>
                <a:gd name="T83" fmla="*/ 86 h 169"/>
                <a:gd name="T84" fmla="*/ 52 w 100"/>
                <a:gd name="T85" fmla="*/ 96 h 169"/>
                <a:gd name="T86" fmla="*/ 33 w 100"/>
                <a:gd name="T87" fmla="*/ 103 h 169"/>
                <a:gd name="T88" fmla="*/ 23 w 100"/>
                <a:gd name="T89" fmla="*/ 98 h 169"/>
                <a:gd name="T90" fmla="*/ 30 w 100"/>
                <a:gd name="T91" fmla="*/ 97 h 169"/>
                <a:gd name="T92" fmla="*/ 42 w 100"/>
                <a:gd name="T93" fmla="*/ 95 h 169"/>
                <a:gd name="T94" fmla="*/ 55 w 100"/>
                <a:gd name="T95" fmla="*/ 86 h 169"/>
                <a:gd name="T96" fmla="*/ 76 w 100"/>
                <a:gd name="T97" fmla="*/ 72 h 1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0"/>
                <a:gd name="T148" fmla="*/ 0 h 169"/>
                <a:gd name="T149" fmla="*/ 100 w 100"/>
                <a:gd name="T150" fmla="*/ 169 h 1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0" h="169">
                  <a:moveTo>
                    <a:pt x="91" y="77"/>
                  </a:moveTo>
                  <a:lnTo>
                    <a:pt x="89" y="67"/>
                  </a:lnTo>
                  <a:lnTo>
                    <a:pt x="87" y="57"/>
                  </a:lnTo>
                  <a:lnTo>
                    <a:pt x="85" y="47"/>
                  </a:lnTo>
                  <a:lnTo>
                    <a:pt x="83" y="37"/>
                  </a:lnTo>
                  <a:lnTo>
                    <a:pt x="81" y="28"/>
                  </a:lnTo>
                  <a:lnTo>
                    <a:pt x="79" y="19"/>
                  </a:lnTo>
                  <a:lnTo>
                    <a:pt x="77" y="9"/>
                  </a:lnTo>
                  <a:lnTo>
                    <a:pt x="75" y="0"/>
                  </a:lnTo>
                  <a:lnTo>
                    <a:pt x="73" y="13"/>
                  </a:lnTo>
                  <a:lnTo>
                    <a:pt x="71" y="29"/>
                  </a:lnTo>
                  <a:lnTo>
                    <a:pt x="70" y="47"/>
                  </a:lnTo>
                  <a:lnTo>
                    <a:pt x="69" y="63"/>
                  </a:lnTo>
                  <a:lnTo>
                    <a:pt x="64" y="60"/>
                  </a:lnTo>
                  <a:lnTo>
                    <a:pt x="61" y="63"/>
                  </a:lnTo>
                  <a:lnTo>
                    <a:pt x="60" y="60"/>
                  </a:lnTo>
                  <a:lnTo>
                    <a:pt x="57" y="56"/>
                  </a:lnTo>
                  <a:lnTo>
                    <a:pt x="54" y="50"/>
                  </a:lnTo>
                  <a:lnTo>
                    <a:pt x="52" y="45"/>
                  </a:lnTo>
                  <a:lnTo>
                    <a:pt x="37" y="54"/>
                  </a:lnTo>
                  <a:lnTo>
                    <a:pt x="38" y="54"/>
                  </a:lnTo>
                  <a:lnTo>
                    <a:pt x="41" y="56"/>
                  </a:lnTo>
                  <a:lnTo>
                    <a:pt x="43" y="58"/>
                  </a:lnTo>
                  <a:lnTo>
                    <a:pt x="46" y="60"/>
                  </a:lnTo>
                  <a:lnTo>
                    <a:pt x="49" y="63"/>
                  </a:lnTo>
                  <a:lnTo>
                    <a:pt x="51" y="67"/>
                  </a:lnTo>
                  <a:lnTo>
                    <a:pt x="53" y="72"/>
                  </a:lnTo>
                  <a:lnTo>
                    <a:pt x="50" y="75"/>
                  </a:lnTo>
                  <a:lnTo>
                    <a:pt x="49" y="73"/>
                  </a:lnTo>
                  <a:lnTo>
                    <a:pt x="47" y="69"/>
                  </a:lnTo>
                  <a:lnTo>
                    <a:pt x="45" y="67"/>
                  </a:lnTo>
                  <a:lnTo>
                    <a:pt x="42" y="64"/>
                  </a:lnTo>
                  <a:lnTo>
                    <a:pt x="40" y="62"/>
                  </a:lnTo>
                  <a:lnTo>
                    <a:pt x="38" y="60"/>
                  </a:lnTo>
                  <a:lnTo>
                    <a:pt x="36" y="58"/>
                  </a:lnTo>
                  <a:lnTo>
                    <a:pt x="34" y="58"/>
                  </a:lnTo>
                  <a:lnTo>
                    <a:pt x="37" y="54"/>
                  </a:lnTo>
                  <a:lnTo>
                    <a:pt x="52" y="45"/>
                  </a:lnTo>
                  <a:lnTo>
                    <a:pt x="58" y="36"/>
                  </a:lnTo>
                  <a:lnTo>
                    <a:pt x="59" y="38"/>
                  </a:lnTo>
                  <a:lnTo>
                    <a:pt x="60" y="45"/>
                  </a:lnTo>
                  <a:lnTo>
                    <a:pt x="62" y="53"/>
                  </a:lnTo>
                  <a:lnTo>
                    <a:pt x="64" y="60"/>
                  </a:lnTo>
                  <a:lnTo>
                    <a:pt x="69" y="63"/>
                  </a:lnTo>
                  <a:lnTo>
                    <a:pt x="67" y="53"/>
                  </a:lnTo>
                  <a:lnTo>
                    <a:pt x="65" y="42"/>
                  </a:lnTo>
                  <a:lnTo>
                    <a:pt x="64" y="30"/>
                  </a:lnTo>
                  <a:lnTo>
                    <a:pt x="63" y="21"/>
                  </a:lnTo>
                  <a:lnTo>
                    <a:pt x="58" y="23"/>
                  </a:lnTo>
                  <a:lnTo>
                    <a:pt x="52" y="26"/>
                  </a:lnTo>
                  <a:lnTo>
                    <a:pt x="46" y="30"/>
                  </a:lnTo>
                  <a:lnTo>
                    <a:pt x="39" y="36"/>
                  </a:lnTo>
                  <a:lnTo>
                    <a:pt x="32" y="42"/>
                  </a:lnTo>
                  <a:lnTo>
                    <a:pt x="26" y="49"/>
                  </a:lnTo>
                  <a:lnTo>
                    <a:pt x="20" y="57"/>
                  </a:lnTo>
                  <a:lnTo>
                    <a:pt x="15" y="65"/>
                  </a:lnTo>
                  <a:lnTo>
                    <a:pt x="17" y="68"/>
                  </a:lnTo>
                  <a:lnTo>
                    <a:pt x="19" y="71"/>
                  </a:lnTo>
                  <a:lnTo>
                    <a:pt x="22" y="74"/>
                  </a:lnTo>
                  <a:lnTo>
                    <a:pt x="25" y="77"/>
                  </a:lnTo>
                  <a:lnTo>
                    <a:pt x="22" y="77"/>
                  </a:lnTo>
                  <a:lnTo>
                    <a:pt x="19" y="79"/>
                  </a:lnTo>
                  <a:lnTo>
                    <a:pt x="16" y="82"/>
                  </a:lnTo>
                  <a:lnTo>
                    <a:pt x="13" y="85"/>
                  </a:lnTo>
                  <a:lnTo>
                    <a:pt x="9" y="88"/>
                  </a:lnTo>
                  <a:lnTo>
                    <a:pt x="6" y="91"/>
                  </a:lnTo>
                  <a:lnTo>
                    <a:pt x="3" y="94"/>
                  </a:lnTo>
                  <a:lnTo>
                    <a:pt x="0" y="95"/>
                  </a:lnTo>
                  <a:lnTo>
                    <a:pt x="3" y="99"/>
                  </a:lnTo>
                  <a:lnTo>
                    <a:pt x="7" y="102"/>
                  </a:lnTo>
                  <a:lnTo>
                    <a:pt x="9" y="104"/>
                  </a:lnTo>
                  <a:lnTo>
                    <a:pt x="12" y="107"/>
                  </a:lnTo>
                  <a:lnTo>
                    <a:pt x="14" y="110"/>
                  </a:lnTo>
                  <a:lnTo>
                    <a:pt x="16" y="115"/>
                  </a:lnTo>
                  <a:lnTo>
                    <a:pt x="18" y="120"/>
                  </a:lnTo>
                  <a:lnTo>
                    <a:pt x="20" y="126"/>
                  </a:lnTo>
                  <a:lnTo>
                    <a:pt x="22" y="134"/>
                  </a:lnTo>
                  <a:lnTo>
                    <a:pt x="24" y="142"/>
                  </a:lnTo>
                  <a:lnTo>
                    <a:pt x="28" y="149"/>
                  </a:lnTo>
                  <a:lnTo>
                    <a:pt x="32" y="155"/>
                  </a:lnTo>
                  <a:lnTo>
                    <a:pt x="38" y="160"/>
                  </a:lnTo>
                  <a:lnTo>
                    <a:pt x="46" y="163"/>
                  </a:lnTo>
                  <a:lnTo>
                    <a:pt x="57" y="161"/>
                  </a:lnTo>
                  <a:lnTo>
                    <a:pt x="71" y="155"/>
                  </a:lnTo>
                  <a:lnTo>
                    <a:pt x="81" y="145"/>
                  </a:lnTo>
                  <a:lnTo>
                    <a:pt x="83" y="136"/>
                  </a:lnTo>
                  <a:lnTo>
                    <a:pt x="85" y="124"/>
                  </a:lnTo>
                  <a:lnTo>
                    <a:pt x="86" y="112"/>
                  </a:lnTo>
                  <a:lnTo>
                    <a:pt x="85" y="104"/>
                  </a:lnTo>
                  <a:lnTo>
                    <a:pt x="73" y="102"/>
                  </a:lnTo>
                  <a:lnTo>
                    <a:pt x="74" y="116"/>
                  </a:lnTo>
                  <a:lnTo>
                    <a:pt x="72" y="128"/>
                  </a:lnTo>
                  <a:lnTo>
                    <a:pt x="70" y="138"/>
                  </a:lnTo>
                  <a:lnTo>
                    <a:pt x="69" y="146"/>
                  </a:lnTo>
                  <a:lnTo>
                    <a:pt x="66" y="147"/>
                  </a:lnTo>
                  <a:lnTo>
                    <a:pt x="64" y="148"/>
                  </a:lnTo>
                  <a:lnTo>
                    <a:pt x="61" y="147"/>
                  </a:lnTo>
                  <a:lnTo>
                    <a:pt x="59" y="146"/>
                  </a:lnTo>
                  <a:lnTo>
                    <a:pt x="47" y="144"/>
                  </a:lnTo>
                  <a:lnTo>
                    <a:pt x="46" y="143"/>
                  </a:lnTo>
                  <a:lnTo>
                    <a:pt x="43" y="140"/>
                  </a:lnTo>
                  <a:lnTo>
                    <a:pt x="41" y="139"/>
                  </a:lnTo>
                  <a:lnTo>
                    <a:pt x="36" y="140"/>
                  </a:lnTo>
                  <a:lnTo>
                    <a:pt x="38" y="138"/>
                  </a:lnTo>
                  <a:lnTo>
                    <a:pt x="42" y="134"/>
                  </a:lnTo>
                  <a:lnTo>
                    <a:pt x="46" y="128"/>
                  </a:lnTo>
                  <a:lnTo>
                    <a:pt x="49" y="124"/>
                  </a:lnTo>
                  <a:lnTo>
                    <a:pt x="53" y="118"/>
                  </a:lnTo>
                  <a:lnTo>
                    <a:pt x="57" y="113"/>
                  </a:lnTo>
                  <a:lnTo>
                    <a:pt x="59" y="108"/>
                  </a:lnTo>
                  <a:lnTo>
                    <a:pt x="61" y="105"/>
                  </a:lnTo>
                  <a:lnTo>
                    <a:pt x="62" y="106"/>
                  </a:lnTo>
                  <a:lnTo>
                    <a:pt x="63" y="107"/>
                  </a:lnTo>
                  <a:lnTo>
                    <a:pt x="62" y="109"/>
                  </a:lnTo>
                  <a:lnTo>
                    <a:pt x="61" y="111"/>
                  </a:lnTo>
                  <a:lnTo>
                    <a:pt x="59" y="115"/>
                  </a:lnTo>
                  <a:lnTo>
                    <a:pt x="57" y="120"/>
                  </a:lnTo>
                  <a:lnTo>
                    <a:pt x="55" y="126"/>
                  </a:lnTo>
                  <a:lnTo>
                    <a:pt x="53" y="131"/>
                  </a:lnTo>
                  <a:lnTo>
                    <a:pt x="50" y="136"/>
                  </a:lnTo>
                  <a:lnTo>
                    <a:pt x="49" y="141"/>
                  </a:lnTo>
                  <a:lnTo>
                    <a:pt x="47" y="144"/>
                  </a:lnTo>
                  <a:lnTo>
                    <a:pt x="59" y="146"/>
                  </a:lnTo>
                  <a:lnTo>
                    <a:pt x="61" y="143"/>
                  </a:lnTo>
                  <a:lnTo>
                    <a:pt x="63" y="136"/>
                  </a:lnTo>
                  <a:lnTo>
                    <a:pt x="65" y="130"/>
                  </a:lnTo>
                  <a:lnTo>
                    <a:pt x="67" y="124"/>
                  </a:lnTo>
                  <a:lnTo>
                    <a:pt x="69" y="117"/>
                  </a:lnTo>
                  <a:lnTo>
                    <a:pt x="71" y="110"/>
                  </a:lnTo>
                  <a:lnTo>
                    <a:pt x="72" y="105"/>
                  </a:lnTo>
                  <a:lnTo>
                    <a:pt x="73" y="102"/>
                  </a:lnTo>
                  <a:lnTo>
                    <a:pt x="85" y="104"/>
                  </a:lnTo>
                  <a:lnTo>
                    <a:pt x="88" y="108"/>
                  </a:lnTo>
                  <a:lnTo>
                    <a:pt x="90" y="112"/>
                  </a:lnTo>
                  <a:lnTo>
                    <a:pt x="91" y="118"/>
                  </a:lnTo>
                  <a:lnTo>
                    <a:pt x="92" y="124"/>
                  </a:lnTo>
                  <a:lnTo>
                    <a:pt x="91" y="130"/>
                  </a:lnTo>
                  <a:lnTo>
                    <a:pt x="89" y="136"/>
                  </a:lnTo>
                  <a:lnTo>
                    <a:pt x="86" y="141"/>
                  </a:lnTo>
                  <a:lnTo>
                    <a:pt x="81" y="145"/>
                  </a:lnTo>
                  <a:lnTo>
                    <a:pt x="71" y="155"/>
                  </a:lnTo>
                  <a:lnTo>
                    <a:pt x="71" y="158"/>
                  </a:lnTo>
                  <a:lnTo>
                    <a:pt x="72" y="161"/>
                  </a:lnTo>
                  <a:lnTo>
                    <a:pt x="72" y="165"/>
                  </a:lnTo>
                  <a:lnTo>
                    <a:pt x="73" y="168"/>
                  </a:lnTo>
                  <a:lnTo>
                    <a:pt x="76" y="166"/>
                  </a:lnTo>
                  <a:lnTo>
                    <a:pt x="80" y="165"/>
                  </a:lnTo>
                  <a:lnTo>
                    <a:pt x="84" y="161"/>
                  </a:lnTo>
                  <a:lnTo>
                    <a:pt x="88" y="158"/>
                  </a:lnTo>
                  <a:lnTo>
                    <a:pt x="91" y="153"/>
                  </a:lnTo>
                  <a:lnTo>
                    <a:pt x="94" y="149"/>
                  </a:lnTo>
                  <a:lnTo>
                    <a:pt x="97" y="143"/>
                  </a:lnTo>
                  <a:lnTo>
                    <a:pt x="99" y="136"/>
                  </a:lnTo>
                  <a:lnTo>
                    <a:pt x="97" y="121"/>
                  </a:lnTo>
                  <a:lnTo>
                    <a:pt x="95" y="106"/>
                  </a:lnTo>
                  <a:lnTo>
                    <a:pt x="93" y="91"/>
                  </a:lnTo>
                  <a:lnTo>
                    <a:pt x="91" y="77"/>
                  </a:lnTo>
                  <a:lnTo>
                    <a:pt x="84" y="73"/>
                  </a:lnTo>
                  <a:lnTo>
                    <a:pt x="87" y="80"/>
                  </a:lnTo>
                  <a:lnTo>
                    <a:pt x="88" y="85"/>
                  </a:lnTo>
                  <a:lnTo>
                    <a:pt x="89" y="90"/>
                  </a:lnTo>
                  <a:lnTo>
                    <a:pt x="88" y="94"/>
                  </a:lnTo>
                  <a:lnTo>
                    <a:pt x="84" y="90"/>
                  </a:lnTo>
                  <a:lnTo>
                    <a:pt x="80" y="87"/>
                  </a:lnTo>
                  <a:lnTo>
                    <a:pt x="76" y="85"/>
                  </a:lnTo>
                  <a:lnTo>
                    <a:pt x="73" y="85"/>
                  </a:lnTo>
                  <a:lnTo>
                    <a:pt x="69" y="85"/>
                  </a:lnTo>
                  <a:lnTo>
                    <a:pt x="66" y="86"/>
                  </a:lnTo>
                  <a:lnTo>
                    <a:pt x="63" y="89"/>
                  </a:lnTo>
                  <a:lnTo>
                    <a:pt x="60" y="90"/>
                  </a:lnTo>
                  <a:lnTo>
                    <a:pt x="56" y="93"/>
                  </a:lnTo>
                  <a:lnTo>
                    <a:pt x="52" y="96"/>
                  </a:lnTo>
                  <a:lnTo>
                    <a:pt x="47" y="99"/>
                  </a:lnTo>
                  <a:lnTo>
                    <a:pt x="42" y="101"/>
                  </a:lnTo>
                  <a:lnTo>
                    <a:pt x="38" y="103"/>
                  </a:lnTo>
                  <a:lnTo>
                    <a:pt x="33" y="103"/>
                  </a:lnTo>
                  <a:lnTo>
                    <a:pt x="30" y="103"/>
                  </a:lnTo>
                  <a:lnTo>
                    <a:pt x="27" y="103"/>
                  </a:lnTo>
                  <a:lnTo>
                    <a:pt x="23" y="100"/>
                  </a:lnTo>
                  <a:lnTo>
                    <a:pt x="23" y="98"/>
                  </a:lnTo>
                  <a:lnTo>
                    <a:pt x="24" y="96"/>
                  </a:lnTo>
                  <a:lnTo>
                    <a:pt x="26" y="95"/>
                  </a:lnTo>
                  <a:lnTo>
                    <a:pt x="28" y="96"/>
                  </a:lnTo>
                  <a:lnTo>
                    <a:pt x="30" y="97"/>
                  </a:lnTo>
                  <a:lnTo>
                    <a:pt x="33" y="97"/>
                  </a:lnTo>
                  <a:lnTo>
                    <a:pt x="36" y="96"/>
                  </a:lnTo>
                  <a:lnTo>
                    <a:pt x="39" y="95"/>
                  </a:lnTo>
                  <a:lnTo>
                    <a:pt x="42" y="95"/>
                  </a:lnTo>
                  <a:lnTo>
                    <a:pt x="44" y="93"/>
                  </a:lnTo>
                  <a:lnTo>
                    <a:pt x="47" y="93"/>
                  </a:lnTo>
                  <a:lnTo>
                    <a:pt x="50" y="90"/>
                  </a:lnTo>
                  <a:lnTo>
                    <a:pt x="55" y="86"/>
                  </a:lnTo>
                  <a:lnTo>
                    <a:pt x="60" y="82"/>
                  </a:lnTo>
                  <a:lnTo>
                    <a:pt x="66" y="78"/>
                  </a:lnTo>
                  <a:lnTo>
                    <a:pt x="71" y="74"/>
                  </a:lnTo>
                  <a:lnTo>
                    <a:pt x="76" y="72"/>
                  </a:lnTo>
                  <a:lnTo>
                    <a:pt x="81" y="71"/>
                  </a:lnTo>
                  <a:lnTo>
                    <a:pt x="84" y="73"/>
                  </a:lnTo>
                  <a:lnTo>
                    <a:pt x="91" y="77"/>
                  </a:lnTo>
                </a:path>
              </a:pathLst>
            </a:custGeom>
            <a:solidFill>
              <a:srgbClr val="77EA38"/>
            </a:solidFill>
            <a:ln w="9525" cap="rnd">
              <a:noFill/>
              <a:round/>
              <a:headEnd type="none" w="sm" len="sm"/>
              <a:tailEnd type="none" w="sm" len="sm"/>
            </a:ln>
          </p:spPr>
          <p:txBody>
            <a:bodyPr/>
            <a:lstStyle/>
            <a:p>
              <a:pPr algn="r" rtl="1"/>
              <a:endParaRPr lang="en-US"/>
            </a:p>
          </p:txBody>
        </p:sp>
        <p:sp>
          <p:nvSpPr>
            <p:cNvPr id="23626" name="Freeform 62"/>
            <p:cNvSpPr>
              <a:spLocks/>
            </p:cNvSpPr>
            <p:nvPr/>
          </p:nvSpPr>
          <p:spPr bwMode="auto">
            <a:xfrm>
              <a:off x="2690" y="1630"/>
              <a:ext cx="20" cy="30"/>
            </a:xfrm>
            <a:custGeom>
              <a:avLst/>
              <a:gdLst>
                <a:gd name="T0" fmla="*/ 0 w 20"/>
                <a:gd name="T1" fmla="*/ 29 h 30"/>
                <a:gd name="T2" fmla="*/ 1 w 20"/>
                <a:gd name="T3" fmla="*/ 22 h 30"/>
                <a:gd name="T4" fmla="*/ 2 w 20"/>
                <a:gd name="T5" fmla="*/ 16 h 30"/>
                <a:gd name="T6" fmla="*/ 3 w 20"/>
                <a:gd name="T7" fmla="*/ 11 h 30"/>
                <a:gd name="T8" fmla="*/ 6 w 20"/>
                <a:gd name="T9" fmla="*/ 6 h 30"/>
                <a:gd name="T10" fmla="*/ 9 w 20"/>
                <a:gd name="T11" fmla="*/ 3 h 30"/>
                <a:gd name="T12" fmla="*/ 12 w 20"/>
                <a:gd name="T13" fmla="*/ 1 h 30"/>
                <a:gd name="T14" fmla="*/ 15 w 20"/>
                <a:gd name="T15" fmla="*/ 0 h 30"/>
                <a:gd name="T16" fmla="*/ 19 w 20"/>
                <a:gd name="T17" fmla="*/ 1 h 30"/>
                <a:gd name="T18" fmla="*/ 18 w 20"/>
                <a:gd name="T19" fmla="*/ 6 h 30"/>
                <a:gd name="T20" fmla="*/ 16 w 20"/>
                <a:gd name="T21" fmla="*/ 11 h 30"/>
                <a:gd name="T22" fmla="*/ 14 w 20"/>
                <a:gd name="T23" fmla="*/ 15 h 30"/>
                <a:gd name="T24" fmla="*/ 12 w 20"/>
                <a:gd name="T25" fmla="*/ 18 h 30"/>
                <a:gd name="T26" fmla="*/ 9 w 20"/>
                <a:gd name="T27" fmla="*/ 21 h 30"/>
                <a:gd name="T28" fmla="*/ 6 w 20"/>
                <a:gd name="T29" fmla="*/ 24 h 30"/>
                <a:gd name="T30" fmla="*/ 3 w 20"/>
                <a:gd name="T31" fmla="*/ 26 h 30"/>
                <a:gd name="T32" fmla="*/ 0 w 20"/>
                <a:gd name="T33" fmla="*/ 29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30"/>
                <a:gd name="T53" fmla="*/ 20 w 20"/>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30">
                  <a:moveTo>
                    <a:pt x="0" y="29"/>
                  </a:moveTo>
                  <a:lnTo>
                    <a:pt x="1" y="22"/>
                  </a:lnTo>
                  <a:lnTo>
                    <a:pt x="2" y="16"/>
                  </a:lnTo>
                  <a:lnTo>
                    <a:pt x="3" y="11"/>
                  </a:lnTo>
                  <a:lnTo>
                    <a:pt x="6" y="6"/>
                  </a:lnTo>
                  <a:lnTo>
                    <a:pt x="9" y="3"/>
                  </a:lnTo>
                  <a:lnTo>
                    <a:pt x="12" y="1"/>
                  </a:lnTo>
                  <a:lnTo>
                    <a:pt x="15" y="0"/>
                  </a:lnTo>
                  <a:lnTo>
                    <a:pt x="19" y="1"/>
                  </a:lnTo>
                  <a:lnTo>
                    <a:pt x="18" y="6"/>
                  </a:lnTo>
                  <a:lnTo>
                    <a:pt x="16" y="11"/>
                  </a:lnTo>
                  <a:lnTo>
                    <a:pt x="14" y="15"/>
                  </a:lnTo>
                  <a:lnTo>
                    <a:pt x="12" y="18"/>
                  </a:lnTo>
                  <a:lnTo>
                    <a:pt x="9" y="21"/>
                  </a:lnTo>
                  <a:lnTo>
                    <a:pt x="6" y="24"/>
                  </a:lnTo>
                  <a:lnTo>
                    <a:pt x="3" y="26"/>
                  </a:lnTo>
                  <a:lnTo>
                    <a:pt x="0" y="29"/>
                  </a:lnTo>
                </a:path>
              </a:pathLst>
            </a:custGeom>
            <a:solidFill>
              <a:srgbClr val="ED87DB"/>
            </a:solidFill>
            <a:ln w="9525" cap="rnd">
              <a:noFill/>
              <a:round/>
              <a:headEnd type="none" w="sm" len="sm"/>
              <a:tailEnd type="none" w="sm" len="sm"/>
            </a:ln>
          </p:spPr>
          <p:txBody>
            <a:bodyPr/>
            <a:lstStyle/>
            <a:p>
              <a:pPr algn="r" rtl="1"/>
              <a:endParaRPr lang="en-US"/>
            </a:p>
          </p:txBody>
        </p:sp>
        <p:sp>
          <p:nvSpPr>
            <p:cNvPr id="23627" name="Freeform 63"/>
            <p:cNvSpPr>
              <a:spLocks/>
            </p:cNvSpPr>
            <p:nvPr/>
          </p:nvSpPr>
          <p:spPr bwMode="auto">
            <a:xfrm>
              <a:off x="2674" y="1909"/>
              <a:ext cx="21" cy="156"/>
            </a:xfrm>
            <a:custGeom>
              <a:avLst/>
              <a:gdLst>
                <a:gd name="T0" fmla="*/ 6 w 21"/>
                <a:gd name="T1" fmla="*/ 0 h 156"/>
                <a:gd name="T2" fmla="*/ 10 w 21"/>
                <a:gd name="T3" fmla="*/ 14 h 156"/>
                <a:gd name="T4" fmla="*/ 13 w 21"/>
                <a:gd name="T5" fmla="*/ 28 h 156"/>
                <a:gd name="T6" fmla="*/ 16 w 21"/>
                <a:gd name="T7" fmla="*/ 42 h 156"/>
                <a:gd name="T8" fmla="*/ 19 w 21"/>
                <a:gd name="T9" fmla="*/ 58 h 156"/>
                <a:gd name="T10" fmla="*/ 20 w 21"/>
                <a:gd name="T11" fmla="*/ 76 h 156"/>
                <a:gd name="T12" fmla="*/ 20 w 21"/>
                <a:gd name="T13" fmla="*/ 97 h 156"/>
                <a:gd name="T14" fmla="*/ 19 w 21"/>
                <a:gd name="T15" fmla="*/ 124 h 156"/>
                <a:gd name="T16" fmla="*/ 17 w 21"/>
                <a:gd name="T17" fmla="*/ 155 h 156"/>
                <a:gd name="T18" fmla="*/ 10 w 21"/>
                <a:gd name="T19" fmla="*/ 130 h 156"/>
                <a:gd name="T20" fmla="*/ 4 w 21"/>
                <a:gd name="T21" fmla="*/ 110 h 156"/>
                <a:gd name="T22" fmla="*/ 1 w 21"/>
                <a:gd name="T23" fmla="*/ 92 h 156"/>
                <a:gd name="T24" fmla="*/ 0 w 21"/>
                <a:gd name="T25" fmla="*/ 77 h 156"/>
                <a:gd name="T26" fmla="*/ 0 w 21"/>
                <a:gd name="T27" fmla="*/ 62 h 156"/>
                <a:gd name="T28" fmla="*/ 2 w 21"/>
                <a:gd name="T29" fmla="*/ 45 h 156"/>
                <a:gd name="T30" fmla="*/ 4 w 21"/>
                <a:gd name="T31" fmla="*/ 25 h 156"/>
                <a:gd name="T32" fmla="*/ 6 w 21"/>
                <a:gd name="T33" fmla="*/ 0 h 1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156"/>
                <a:gd name="T53" fmla="*/ 21 w 21"/>
                <a:gd name="T54" fmla="*/ 156 h 1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156">
                  <a:moveTo>
                    <a:pt x="6" y="0"/>
                  </a:moveTo>
                  <a:lnTo>
                    <a:pt x="10" y="14"/>
                  </a:lnTo>
                  <a:lnTo>
                    <a:pt x="13" y="28"/>
                  </a:lnTo>
                  <a:lnTo>
                    <a:pt x="16" y="42"/>
                  </a:lnTo>
                  <a:lnTo>
                    <a:pt x="19" y="58"/>
                  </a:lnTo>
                  <a:lnTo>
                    <a:pt x="20" y="76"/>
                  </a:lnTo>
                  <a:lnTo>
                    <a:pt x="20" y="97"/>
                  </a:lnTo>
                  <a:lnTo>
                    <a:pt x="19" y="124"/>
                  </a:lnTo>
                  <a:lnTo>
                    <a:pt x="17" y="155"/>
                  </a:lnTo>
                  <a:lnTo>
                    <a:pt x="10" y="130"/>
                  </a:lnTo>
                  <a:lnTo>
                    <a:pt x="4" y="110"/>
                  </a:lnTo>
                  <a:lnTo>
                    <a:pt x="1" y="92"/>
                  </a:lnTo>
                  <a:lnTo>
                    <a:pt x="0" y="77"/>
                  </a:lnTo>
                  <a:lnTo>
                    <a:pt x="0" y="62"/>
                  </a:lnTo>
                  <a:lnTo>
                    <a:pt x="2" y="45"/>
                  </a:lnTo>
                  <a:lnTo>
                    <a:pt x="4" y="25"/>
                  </a:lnTo>
                  <a:lnTo>
                    <a:pt x="6" y="0"/>
                  </a:lnTo>
                </a:path>
              </a:pathLst>
            </a:custGeom>
            <a:solidFill>
              <a:srgbClr val="B2F259"/>
            </a:solidFill>
            <a:ln w="9525" cap="rnd">
              <a:noFill/>
              <a:round/>
              <a:headEnd type="none" w="sm" len="sm"/>
              <a:tailEnd type="none" w="sm" len="sm"/>
            </a:ln>
          </p:spPr>
          <p:txBody>
            <a:bodyPr/>
            <a:lstStyle/>
            <a:p>
              <a:pPr algn="r" rtl="1"/>
              <a:endParaRPr lang="en-US"/>
            </a:p>
          </p:txBody>
        </p:sp>
        <p:sp>
          <p:nvSpPr>
            <p:cNvPr id="23628" name="Freeform 64"/>
            <p:cNvSpPr>
              <a:spLocks/>
            </p:cNvSpPr>
            <p:nvPr/>
          </p:nvSpPr>
          <p:spPr bwMode="auto">
            <a:xfrm>
              <a:off x="2701" y="1966"/>
              <a:ext cx="27" cy="144"/>
            </a:xfrm>
            <a:custGeom>
              <a:avLst/>
              <a:gdLst>
                <a:gd name="T0" fmla="*/ 26 w 27"/>
                <a:gd name="T1" fmla="*/ 0 h 144"/>
                <a:gd name="T2" fmla="*/ 25 w 27"/>
                <a:gd name="T3" fmla="*/ 17 h 144"/>
                <a:gd name="T4" fmla="*/ 24 w 27"/>
                <a:gd name="T5" fmla="*/ 34 h 144"/>
                <a:gd name="T6" fmla="*/ 21 w 27"/>
                <a:gd name="T7" fmla="*/ 54 h 144"/>
                <a:gd name="T8" fmla="*/ 18 w 27"/>
                <a:gd name="T9" fmla="*/ 75 h 144"/>
                <a:gd name="T10" fmla="*/ 14 w 27"/>
                <a:gd name="T11" fmla="*/ 95 h 144"/>
                <a:gd name="T12" fmla="*/ 10 w 27"/>
                <a:gd name="T13" fmla="*/ 114 h 144"/>
                <a:gd name="T14" fmla="*/ 5 w 27"/>
                <a:gd name="T15" fmla="*/ 130 h 144"/>
                <a:gd name="T16" fmla="*/ 0 w 27"/>
                <a:gd name="T17" fmla="*/ 143 h 144"/>
                <a:gd name="T18" fmla="*/ 0 w 27"/>
                <a:gd name="T19" fmla="*/ 125 h 144"/>
                <a:gd name="T20" fmla="*/ 0 w 27"/>
                <a:gd name="T21" fmla="*/ 106 h 144"/>
                <a:gd name="T22" fmla="*/ 1 w 27"/>
                <a:gd name="T23" fmla="*/ 87 h 144"/>
                <a:gd name="T24" fmla="*/ 3 w 27"/>
                <a:gd name="T25" fmla="*/ 68 h 144"/>
                <a:gd name="T26" fmla="*/ 6 w 27"/>
                <a:gd name="T27" fmla="*/ 49 h 144"/>
                <a:gd name="T28" fmla="*/ 11 w 27"/>
                <a:gd name="T29" fmla="*/ 32 h 144"/>
                <a:gd name="T30" fmla="*/ 17 w 27"/>
                <a:gd name="T31" fmla="*/ 15 h 144"/>
                <a:gd name="T32" fmla="*/ 26 w 27"/>
                <a:gd name="T33" fmla="*/ 0 h 1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144"/>
                <a:gd name="T53" fmla="*/ 27 w 27"/>
                <a:gd name="T54" fmla="*/ 144 h 1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144">
                  <a:moveTo>
                    <a:pt x="26" y="0"/>
                  </a:moveTo>
                  <a:lnTo>
                    <a:pt x="25" y="17"/>
                  </a:lnTo>
                  <a:lnTo>
                    <a:pt x="24" y="34"/>
                  </a:lnTo>
                  <a:lnTo>
                    <a:pt x="21" y="54"/>
                  </a:lnTo>
                  <a:lnTo>
                    <a:pt x="18" y="75"/>
                  </a:lnTo>
                  <a:lnTo>
                    <a:pt x="14" y="95"/>
                  </a:lnTo>
                  <a:lnTo>
                    <a:pt x="10" y="114"/>
                  </a:lnTo>
                  <a:lnTo>
                    <a:pt x="5" y="130"/>
                  </a:lnTo>
                  <a:lnTo>
                    <a:pt x="0" y="143"/>
                  </a:lnTo>
                  <a:lnTo>
                    <a:pt x="0" y="125"/>
                  </a:lnTo>
                  <a:lnTo>
                    <a:pt x="0" y="106"/>
                  </a:lnTo>
                  <a:lnTo>
                    <a:pt x="1" y="87"/>
                  </a:lnTo>
                  <a:lnTo>
                    <a:pt x="3" y="68"/>
                  </a:lnTo>
                  <a:lnTo>
                    <a:pt x="6" y="49"/>
                  </a:lnTo>
                  <a:lnTo>
                    <a:pt x="11" y="32"/>
                  </a:lnTo>
                  <a:lnTo>
                    <a:pt x="17" y="15"/>
                  </a:lnTo>
                  <a:lnTo>
                    <a:pt x="26" y="0"/>
                  </a:lnTo>
                </a:path>
              </a:pathLst>
            </a:custGeom>
            <a:solidFill>
              <a:srgbClr val="B2F259"/>
            </a:solidFill>
            <a:ln w="9525" cap="rnd">
              <a:noFill/>
              <a:round/>
              <a:headEnd type="none" w="sm" len="sm"/>
              <a:tailEnd type="none" w="sm" len="sm"/>
            </a:ln>
          </p:spPr>
          <p:txBody>
            <a:bodyPr/>
            <a:lstStyle/>
            <a:p>
              <a:pPr algn="r" rtl="1"/>
              <a:endParaRPr lang="en-US"/>
            </a:p>
          </p:txBody>
        </p:sp>
        <p:sp>
          <p:nvSpPr>
            <p:cNvPr id="23629" name="Freeform 65"/>
            <p:cNvSpPr>
              <a:spLocks/>
            </p:cNvSpPr>
            <p:nvPr/>
          </p:nvSpPr>
          <p:spPr bwMode="auto">
            <a:xfrm>
              <a:off x="2654" y="1981"/>
              <a:ext cx="44" cy="138"/>
            </a:xfrm>
            <a:custGeom>
              <a:avLst/>
              <a:gdLst>
                <a:gd name="T0" fmla="*/ 0 w 44"/>
                <a:gd name="T1" fmla="*/ 0 h 138"/>
                <a:gd name="T2" fmla="*/ 6 w 44"/>
                <a:gd name="T3" fmla="*/ 11 h 138"/>
                <a:gd name="T4" fmla="*/ 12 w 44"/>
                <a:gd name="T5" fmla="*/ 24 h 138"/>
                <a:gd name="T6" fmla="*/ 19 w 44"/>
                <a:gd name="T7" fmla="*/ 38 h 138"/>
                <a:gd name="T8" fmla="*/ 25 w 44"/>
                <a:gd name="T9" fmla="*/ 55 h 138"/>
                <a:gd name="T10" fmla="*/ 31 w 44"/>
                <a:gd name="T11" fmla="*/ 73 h 138"/>
                <a:gd name="T12" fmla="*/ 36 w 44"/>
                <a:gd name="T13" fmla="*/ 93 h 138"/>
                <a:gd name="T14" fmla="*/ 40 w 44"/>
                <a:gd name="T15" fmla="*/ 114 h 138"/>
                <a:gd name="T16" fmla="*/ 43 w 44"/>
                <a:gd name="T17" fmla="*/ 137 h 138"/>
                <a:gd name="T18" fmla="*/ 36 w 44"/>
                <a:gd name="T19" fmla="*/ 126 h 138"/>
                <a:gd name="T20" fmla="*/ 28 w 44"/>
                <a:gd name="T21" fmla="*/ 113 h 138"/>
                <a:gd name="T22" fmla="*/ 20 w 44"/>
                <a:gd name="T23" fmla="*/ 97 h 138"/>
                <a:gd name="T24" fmla="*/ 13 w 44"/>
                <a:gd name="T25" fmla="*/ 80 h 138"/>
                <a:gd name="T26" fmla="*/ 8 w 44"/>
                <a:gd name="T27" fmla="*/ 61 h 138"/>
                <a:gd name="T28" fmla="*/ 3 w 44"/>
                <a:gd name="T29" fmla="*/ 41 h 138"/>
                <a:gd name="T30" fmla="*/ 1 w 44"/>
                <a:gd name="T31" fmla="*/ 21 h 138"/>
                <a:gd name="T32" fmla="*/ 0 w 44"/>
                <a:gd name="T33" fmla="*/ 0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138"/>
                <a:gd name="T53" fmla="*/ 44 w 44"/>
                <a:gd name="T54" fmla="*/ 138 h 1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138">
                  <a:moveTo>
                    <a:pt x="0" y="0"/>
                  </a:moveTo>
                  <a:lnTo>
                    <a:pt x="6" y="11"/>
                  </a:lnTo>
                  <a:lnTo>
                    <a:pt x="12" y="24"/>
                  </a:lnTo>
                  <a:lnTo>
                    <a:pt x="19" y="38"/>
                  </a:lnTo>
                  <a:lnTo>
                    <a:pt x="25" y="55"/>
                  </a:lnTo>
                  <a:lnTo>
                    <a:pt x="31" y="73"/>
                  </a:lnTo>
                  <a:lnTo>
                    <a:pt x="36" y="93"/>
                  </a:lnTo>
                  <a:lnTo>
                    <a:pt x="40" y="114"/>
                  </a:lnTo>
                  <a:lnTo>
                    <a:pt x="43" y="137"/>
                  </a:lnTo>
                  <a:lnTo>
                    <a:pt x="36" y="126"/>
                  </a:lnTo>
                  <a:lnTo>
                    <a:pt x="28" y="113"/>
                  </a:lnTo>
                  <a:lnTo>
                    <a:pt x="20" y="97"/>
                  </a:lnTo>
                  <a:lnTo>
                    <a:pt x="13" y="80"/>
                  </a:lnTo>
                  <a:lnTo>
                    <a:pt x="8" y="61"/>
                  </a:lnTo>
                  <a:lnTo>
                    <a:pt x="3" y="41"/>
                  </a:lnTo>
                  <a:lnTo>
                    <a:pt x="1" y="21"/>
                  </a:lnTo>
                  <a:lnTo>
                    <a:pt x="0" y="0"/>
                  </a:lnTo>
                </a:path>
              </a:pathLst>
            </a:custGeom>
            <a:solidFill>
              <a:srgbClr val="B2F259"/>
            </a:solidFill>
            <a:ln w="9525" cap="rnd">
              <a:noFill/>
              <a:round/>
              <a:headEnd type="none" w="sm" len="sm"/>
              <a:tailEnd type="none" w="sm" len="sm"/>
            </a:ln>
          </p:spPr>
          <p:txBody>
            <a:bodyPr/>
            <a:lstStyle/>
            <a:p>
              <a:pPr algn="r" rtl="1"/>
              <a:endParaRPr lang="en-US"/>
            </a:p>
          </p:txBody>
        </p:sp>
        <p:sp>
          <p:nvSpPr>
            <p:cNvPr id="23630" name="Freeform 66"/>
            <p:cNvSpPr>
              <a:spLocks/>
            </p:cNvSpPr>
            <p:nvPr/>
          </p:nvSpPr>
          <p:spPr bwMode="auto">
            <a:xfrm>
              <a:off x="2629" y="2042"/>
              <a:ext cx="65" cy="122"/>
            </a:xfrm>
            <a:custGeom>
              <a:avLst/>
              <a:gdLst>
                <a:gd name="T0" fmla="*/ 0 w 65"/>
                <a:gd name="T1" fmla="*/ 0 h 122"/>
                <a:gd name="T2" fmla="*/ 8 w 65"/>
                <a:gd name="T3" fmla="*/ 5 h 122"/>
                <a:gd name="T4" fmla="*/ 16 w 65"/>
                <a:gd name="T5" fmla="*/ 11 h 122"/>
                <a:gd name="T6" fmla="*/ 24 w 65"/>
                <a:gd name="T7" fmla="*/ 19 h 122"/>
                <a:gd name="T8" fmla="*/ 32 w 65"/>
                <a:gd name="T9" fmla="*/ 29 h 122"/>
                <a:gd name="T10" fmla="*/ 40 w 65"/>
                <a:gd name="T11" fmla="*/ 44 h 122"/>
                <a:gd name="T12" fmla="*/ 48 w 65"/>
                <a:gd name="T13" fmla="*/ 63 h 122"/>
                <a:gd name="T14" fmla="*/ 55 w 65"/>
                <a:gd name="T15" fmla="*/ 89 h 122"/>
                <a:gd name="T16" fmla="*/ 64 w 65"/>
                <a:gd name="T17" fmla="*/ 121 h 122"/>
                <a:gd name="T18" fmla="*/ 54 w 65"/>
                <a:gd name="T19" fmla="*/ 108 h 122"/>
                <a:gd name="T20" fmla="*/ 44 w 65"/>
                <a:gd name="T21" fmla="*/ 94 h 122"/>
                <a:gd name="T22" fmla="*/ 34 w 65"/>
                <a:gd name="T23" fmla="*/ 79 h 122"/>
                <a:gd name="T24" fmla="*/ 25 w 65"/>
                <a:gd name="T25" fmla="*/ 65 h 122"/>
                <a:gd name="T26" fmla="*/ 17 w 65"/>
                <a:gd name="T27" fmla="*/ 50 h 122"/>
                <a:gd name="T28" fmla="*/ 10 w 65"/>
                <a:gd name="T29" fmla="*/ 33 h 122"/>
                <a:gd name="T30" fmla="*/ 4 w 65"/>
                <a:gd name="T31" fmla="*/ 17 h 122"/>
                <a:gd name="T32" fmla="*/ 0 w 65"/>
                <a:gd name="T33" fmla="*/ 0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122"/>
                <a:gd name="T53" fmla="*/ 65 w 65"/>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122">
                  <a:moveTo>
                    <a:pt x="0" y="0"/>
                  </a:moveTo>
                  <a:lnTo>
                    <a:pt x="8" y="5"/>
                  </a:lnTo>
                  <a:lnTo>
                    <a:pt x="16" y="11"/>
                  </a:lnTo>
                  <a:lnTo>
                    <a:pt x="24" y="19"/>
                  </a:lnTo>
                  <a:lnTo>
                    <a:pt x="32" y="29"/>
                  </a:lnTo>
                  <a:lnTo>
                    <a:pt x="40" y="44"/>
                  </a:lnTo>
                  <a:lnTo>
                    <a:pt x="48" y="63"/>
                  </a:lnTo>
                  <a:lnTo>
                    <a:pt x="55" y="89"/>
                  </a:lnTo>
                  <a:lnTo>
                    <a:pt x="64" y="121"/>
                  </a:lnTo>
                  <a:lnTo>
                    <a:pt x="54" y="108"/>
                  </a:lnTo>
                  <a:lnTo>
                    <a:pt x="44" y="94"/>
                  </a:lnTo>
                  <a:lnTo>
                    <a:pt x="34" y="79"/>
                  </a:lnTo>
                  <a:lnTo>
                    <a:pt x="25" y="65"/>
                  </a:lnTo>
                  <a:lnTo>
                    <a:pt x="17" y="50"/>
                  </a:lnTo>
                  <a:lnTo>
                    <a:pt x="10" y="33"/>
                  </a:lnTo>
                  <a:lnTo>
                    <a:pt x="4" y="17"/>
                  </a:lnTo>
                  <a:lnTo>
                    <a:pt x="0" y="0"/>
                  </a:lnTo>
                </a:path>
              </a:pathLst>
            </a:custGeom>
            <a:solidFill>
              <a:srgbClr val="B2F259"/>
            </a:solidFill>
            <a:ln w="9525" cap="rnd">
              <a:noFill/>
              <a:round/>
              <a:headEnd type="none" w="sm" len="sm"/>
              <a:tailEnd type="none" w="sm" len="sm"/>
            </a:ln>
          </p:spPr>
          <p:txBody>
            <a:bodyPr/>
            <a:lstStyle/>
            <a:p>
              <a:pPr algn="r" rtl="1"/>
              <a:endParaRPr lang="en-US"/>
            </a:p>
          </p:txBody>
        </p:sp>
        <p:sp>
          <p:nvSpPr>
            <p:cNvPr id="23631" name="Freeform 67"/>
            <p:cNvSpPr>
              <a:spLocks/>
            </p:cNvSpPr>
            <p:nvPr/>
          </p:nvSpPr>
          <p:spPr bwMode="auto">
            <a:xfrm>
              <a:off x="2631" y="2131"/>
              <a:ext cx="71" cy="68"/>
            </a:xfrm>
            <a:custGeom>
              <a:avLst/>
              <a:gdLst>
                <a:gd name="T0" fmla="*/ 0 w 71"/>
                <a:gd name="T1" fmla="*/ 0 h 68"/>
                <a:gd name="T2" fmla="*/ 3 w 71"/>
                <a:gd name="T3" fmla="*/ 1 h 68"/>
                <a:gd name="T4" fmla="*/ 8 w 71"/>
                <a:gd name="T5" fmla="*/ 3 h 68"/>
                <a:gd name="T6" fmla="*/ 11 w 71"/>
                <a:gd name="T7" fmla="*/ 4 h 68"/>
                <a:gd name="T8" fmla="*/ 16 w 71"/>
                <a:gd name="T9" fmla="*/ 5 h 68"/>
                <a:gd name="T10" fmla="*/ 20 w 71"/>
                <a:gd name="T11" fmla="*/ 7 h 68"/>
                <a:gd name="T12" fmla="*/ 25 w 71"/>
                <a:gd name="T13" fmla="*/ 9 h 68"/>
                <a:gd name="T14" fmla="*/ 30 w 71"/>
                <a:gd name="T15" fmla="*/ 12 h 68"/>
                <a:gd name="T16" fmla="*/ 34 w 71"/>
                <a:gd name="T17" fmla="*/ 15 h 68"/>
                <a:gd name="T18" fmla="*/ 39 w 71"/>
                <a:gd name="T19" fmla="*/ 19 h 68"/>
                <a:gd name="T20" fmla="*/ 44 w 71"/>
                <a:gd name="T21" fmla="*/ 23 h 68"/>
                <a:gd name="T22" fmla="*/ 49 w 71"/>
                <a:gd name="T23" fmla="*/ 28 h 68"/>
                <a:gd name="T24" fmla="*/ 53 w 71"/>
                <a:gd name="T25" fmla="*/ 34 h 68"/>
                <a:gd name="T26" fmla="*/ 58 w 71"/>
                <a:gd name="T27" fmla="*/ 40 h 68"/>
                <a:gd name="T28" fmla="*/ 62 w 71"/>
                <a:gd name="T29" fmla="*/ 48 h 68"/>
                <a:gd name="T30" fmla="*/ 66 w 71"/>
                <a:gd name="T31" fmla="*/ 57 h 68"/>
                <a:gd name="T32" fmla="*/ 70 w 71"/>
                <a:gd name="T33" fmla="*/ 67 h 68"/>
                <a:gd name="T34" fmla="*/ 66 w 71"/>
                <a:gd name="T35" fmla="*/ 65 h 68"/>
                <a:gd name="T36" fmla="*/ 62 w 71"/>
                <a:gd name="T37" fmla="*/ 64 h 68"/>
                <a:gd name="T38" fmla="*/ 57 w 71"/>
                <a:gd name="T39" fmla="*/ 62 h 68"/>
                <a:gd name="T40" fmla="*/ 53 w 71"/>
                <a:gd name="T41" fmla="*/ 60 h 68"/>
                <a:gd name="T42" fmla="*/ 49 w 71"/>
                <a:gd name="T43" fmla="*/ 57 h 68"/>
                <a:gd name="T44" fmla="*/ 45 w 71"/>
                <a:gd name="T45" fmla="*/ 54 h 68"/>
                <a:gd name="T46" fmla="*/ 40 w 71"/>
                <a:gd name="T47" fmla="*/ 50 h 68"/>
                <a:gd name="T48" fmla="*/ 36 w 71"/>
                <a:gd name="T49" fmla="*/ 47 h 68"/>
                <a:gd name="T50" fmla="*/ 32 w 71"/>
                <a:gd name="T51" fmla="*/ 42 h 68"/>
                <a:gd name="T52" fmla="*/ 28 w 71"/>
                <a:gd name="T53" fmla="*/ 38 h 68"/>
                <a:gd name="T54" fmla="*/ 23 w 71"/>
                <a:gd name="T55" fmla="*/ 33 h 68"/>
                <a:gd name="T56" fmla="*/ 19 w 71"/>
                <a:gd name="T57" fmla="*/ 26 h 68"/>
                <a:gd name="T58" fmla="*/ 14 w 71"/>
                <a:gd name="T59" fmla="*/ 20 h 68"/>
                <a:gd name="T60" fmla="*/ 9 w 71"/>
                <a:gd name="T61" fmla="*/ 14 h 68"/>
                <a:gd name="T62" fmla="*/ 5 w 71"/>
                <a:gd name="T63" fmla="*/ 8 h 68"/>
                <a:gd name="T64" fmla="*/ 0 w 71"/>
                <a:gd name="T65" fmla="*/ 0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
                <a:gd name="T100" fmla="*/ 0 h 68"/>
                <a:gd name="T101" fmla="*/ 71 w 71"/>
                <a:gd name="T102" fmla="*/ 68 h 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 h="68">
                  <a:moveTo>
                    <a:pt x="0" y="0"/>
                  </a:moveTo>
                  <a:lnTo>
                    <a:pt x="3" y="1"/>
                  </a:lnTo>
                  <a:lnTo>
                    <a:pt x="8" y="3"/>
                  </a:lnTo>
                  <a:lnTo>
                    <a:pt x="11" y="4"/>
                  </a:lnTo>
                  <a:lnTo>
                    <a:pt x="16" y="5"/>
                  </a:lnTo>
                  <a:lnTo>
                    <a:pt x="20" y="7"/>
                  </a:lnTo>
                  <a:lnTo>
                    <a:pt x="25" y="9"/>
                  </a:lnTo>
                  <a:lnTo>
                    <a:pt x="30" y="12"/>
                  </a:lnTo>
                  <a:lnTo>
                    <a:pt x="34" y="15"/>
                  </a:lnTo>
                  <a:lnTo>
                    <a:pt x="39" y="19"/>
                  </a:lnTo>
                  <a:lnTo>
                    <a:pt x="44" y="23"/>
                  </a:lnTo>
                  <a:lnTo>
                    <a:pt x="49" y="28"/>
                  </a:lnTo>
                  <a:lnTo>
                    <a:pt x="53" y="34"/>
                  </a:lnTo>
                  <a:lnTo>
                    <a:pt x="58" y="40"/>
                  </a:lnTo>
                  <a:lnTo>
                    <a:pt x="62" y="48"/>
                  </a:lnTo>
                  <a:lnTo>
                    <a:pt x="66" y="57"/>
                  </a:lnTo>
                  <a:lnTo>
                    <a:pt x="70" y="67"/>
                  </a:lnTo>
                  <a:lnTo>
                    <a:pt x="66" y="65"/>
                  </a:lnTo>
                  <a:lnTo>
                    <a:pt x="62" y="64"/>
                  </a:lnTo>
                  <a:lnTo>
                    <a:pt x="57" y="62"/>
                  </a:lnTo>
                  <a:lnTo>
                    <a:pt x="53" y="60"/>
                  </a:lnTo>
                  <a:lnTo>
                    <a:pt x="49" y="57"/>
                  </a:lnTo>
                  <a:lnTo>
                    <a:pt x="45" y="54"/>
                  </a:lnTo>
                  <a:lnTo>
                    <a:pt x="40" y="50"/>
                  </a:lnTo>
                  <a:lnTo>
                    <a:pt x="36" y="47"/>
                  </a:lnTo>
                  <a:lnTo>
                    <a:pt x="32" y="42"/>
                  </a:lnTo>
                  <a:lnTo>
                    <a:pt x="28" y="38"/>
                  </a:lnTo>
                  <a:lnTo>
                    <a:pt x="23" y="33"/>
                  </a:lnTo>
                  <a:lnTo>
                    <a:pt x="19" y="26"/>
                  </a:lnTo>
                  <a:lnTo>
                    <a:pt x="14" y="20"/>
                  </a:lnTo>
                  <a:lnTo>
                    <a:pt x="9" y="14"/>
                  </a:lnTo>
                  <a:lnTo>
                    <a:pt x="5" y="8"/>
                  </a:lnTo>
                  <a:lnTo>
                    <a:pt x="0" y="0"/>
                  </a:lnTo>
                </a:path>
              </a:pathLst>
            </a:custGeom>
            <a:solidFill>
              <a:srgbClr val="B2F259"/>
            </a:solidFill>
            <a:ln w="9525" cap="rnd">
              <a:noFill/>
              <a:round/>
              <a:headEnd type="none" w="sm" len="sm"/>
              <a:tailEnd type="none" w="sm" len="sm"/>
            </a:ln>
          </p:spPr>
          <p:txBody>
            <a:bodyPr/>
            <a:lstStyle/>
            <a:p>
              <a:pPr algn="r" rtl="1"/>
              <a:endParaRPr lang="en-US"/>
            </a:p>
          </p:txBody>
        </p:sp>
        <p:sp>
          <p:nvSpPr>
            <p:cNvPr id="23632" name="Freeform 68"/>
            <p:cNvSpPr>
              <a:spLocks/>
            </p:cNvSpPr>
            <p:nvPr/>
          </p:nvSpPr>
          <p:spPr bwMode="auto">
            <a:xfrm>
              <a:off x="2622" y="2177"/>
              <a:ext cx="79" cy="64"/>
            </a:xfrm>
            <a:custGeom>
              <a:avLst/>
              <a:gdLst>
                <a:gd name="T0" fmla="*/ 0 w 79"/>
                <a:gd name="T1" fmla="*/ 1 h 64"/>
                <a:gd name="T2" fmla="*/ 4 w 79"/>
                <a:gd name="T3" fmla="*/ 0 h 64"/>
                <a:gd name="T4" fmla="*/ 9 w 79"/>
                <a:gd name="T5" fmla="*/ 0 h 64"/>
                <a:gd name="T6" fmla="*/ 14 w 79"/>
                <a:gd name="T7" fmla="*/ 0 h 64"/>
                <a:gd name="T8" fmla="*/ 18 w 79"/>
                <a:gd name="T9" fmla="*/ 1 h 64"/>
                <a:gd name="T10" fmla="*/ 23 w 79"/>
                <a:gd name="T11" fmla="*/ 3 h 64"/>
                <a:gd name="T12" fmla="*/ 28 w 79"/>
                <a:gd name="T13" fmla="*/ 4 h 64"/>
                <a:gd name="T14" fmla="*/ 34 w 79"/>
                <a:gd name="T15" fmla="*/ 6 h 64"/>
                <a:gd name="T16" fmla="*/ 39 w 79"/>
                <a:gd name="T17" fmla="*/ 9 h 64"/>
                <a:gd name="T18" fmla="*/ 43 w 79"/>
                <a:gd name="T19" fmla="*/ 13 h 64"/>
                <a:gd name="T20" fmla="*/ 48 w 79"/>
                <a:gd name="T21" fmla="*/ 18 h 64"/>
                <a:gd name="T22" fmla="*/ 54 w 79"/>
                <a:gd name="T23" fmla="*/ 23 h 64"/>
                <a:gd name="T24" fmla="*/ 59 w 79"/>
                <a:gd name="T25" fmla="*/ 29 h 64"/>
                <a:gd name="T26" fmla="*/ 63 w 79"/>
                <a:gd name="T27" fmla="*/ 36 h 64"/>
                <a:gd name="T28" fmla="*/ 68 w 79"/>
                <a:gd name="T29" fmla="*/ 44 h 64"/>
                <a:gd name="T30" fmla="*/ 73 w 79"/>
                <a:gd name="T31" fmla="*/ 53 h 64"/>
                <a:gd name="T32" fmla="*/ 78 w 79"/>
                <a:gd name="T33" fmla="*/ 63 h 64"/>
                <a:gd name="T34" fmla="*/ 73 w 79"/>
                <a:gd name="T35" fmla="*/ 62 h 64"/>
                <a:gd name="T36" fmla="*/ 67 w 79"/>
                <a:gd name="T37" fmla="*/ 59 h 64"/>
                <a:gd name="T38" fmla="*/ 62 w 79"/>
                <a:gd name="T39" fmla="*/ 57 h 64"/>
                <a:gd name="T40" fmla="*/ 56 w 79"/>
                <a:gd name="T41" fmla="*/ 55 h 64"/>
                <a:gd name="T42" fmla="*/ 51 w 79"/>
                <a:gd name="T43" fmla="*/ 52 h 64"/>
                <a:gd name="T44" fmla="*/ 46 w 79"/>
                <a:gd name="T45" fmla="*/ 48 h 64"/>
                <a:gd name="T46" fmla="*/ 40 w 79"/>
                <a:gd name="T47" fmla="*/ 44 h 64"/>
                <a:gd name="T48" fmla="*/ 35 w 79"/>
                <a:gd name="T49" fmla="*/ 40 h 64"/>
                <a:gd name="T50" fmla="*/ 30 w 79"/>
                <a:gd name="T51" fmla="*/ 36 h 64"/>
                <a:gd name="T52" fmla="*/ 25 w 79"/>
                <a:gd name="T53" fmla="*/ 32 h 64"/>
                <a:gd name="T54" fmla="*/ 20 w 79"/>
                <a:gd name="T55" fmla="*/ 27 h 64"/>
                <a:gd name="T56" fmla="*/ 16 w 79"/>
                <a:gd name="T57" fmla="*/ 23 h 64"/>
                <a:gd name="T58" fmla="*/ 12 w 79"/>
                <a:gd name="T59" fmla="*/ 18 h 64"/>
                <a:gd name="T60" fmla="*/ 7 w 79"/>
                <a:gd name="T61" fmla="*/ 12 h 64"/>
                <a:gd name="T62" fmla="*/ 4 w 79"/>
                <a:gd name="T63" fmla="*/ 6 h 64"/>
                <a:gd name="T64" fmla="*/ 0 w 79"/>
                <a:gd name="T65" fmla="*/ 1 h 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64"/>
                <a:gd name="T101" fmla="*/ 79 w 79"/>
                <a:gd name="T102" fmla="*/ 64 h 6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64">
                  <a:moveTo>
                    <a:pt x="0" y="1"/>
                  </a:moveTo>
                  <a:lnTo>
                    <a:pt x="4" y="0"/>
                  </a:lnTo>
                  <a:lnTo>
                    <a:pt x="9" y="0"/>
                  </a:lnTo>
                  <a:lnTo>
                    <a:pt x="14" y="0"/>
                  </a:lnTo>
                  <a:lnTo>
                    <a:pt x="18" y="1"/>
                  </a:lnTo>
                  <a:lnTo>
                    <a:pt x="23" y="3"/>
                  </a:lnTo>
                  <a:lnTo>
                    <a:pt x="28" y="4"/>
                  </a:lnTo>
                  <a:lnTo>
                    <a:pt x="34" y="6"/>
                  </a:lnTo>
                  <a:lnTo>
                    <a:pt x="39" y="9"/>
                  </a:lnTo>
                  <a:lnTo>
                    <a:pt x="43" y="13"/>
                  </a:lnTo>
                  <a:lnTo>
                    <a:pt x="48" y="18"/>
                  </a:lnTo>
                  <a:lnTo>
                    <a:pt x="54" y="23"/>
                  </a:lnTo>
                  <a:lnTo>
                    <a:pt x="59" y="29"/>
                  </a:lnTo>
                  <a:lnTo>
                    <a:pt x="63" y="36"/>
                  </a:lnTo>
                  <a:lnTo>
                    <a:pt x="68" y="44"/>
                  </a:lnTo>
                  <a:lnTo>
                    <a:pt x="73" y="53"/>
                  </a:lnTo>
                  <a:lnTo>
                    <a:pt x="78" y="63"/>
                  </a:lnTo>
                  <a:lnTo>
                    <a:pt x="73" y="62"/>
                  </a:lnTo>
                  <a:lnTo>
                    <a:pt x="67" y="59"/>
                  </a:lnTo>
                  <a:lnTo>
                    <a:pt x="62" y="57"/>
                  </a:lnTo>
                  <a:lnTo>
                    <a:pt x="56" y="55"/>
                  </a:lnTo>
                  <a:lnTo>
                    <a:pt x="51" y="52"/>
                  </a:lnTo>
                  <a:lnTo>
                    <a:pt x="46" y="48"/>
                  </a:lnTo>
                  <a:lnTo>
                    <a:pt x="40" y="44"/>
                  </a:lnTo>
                  <a:lnTo>
                    <a:pt x="35" y="40"/>
                  </a:lnTo>
                  <a:lnTo>
                    <a:pt x="30" y="36"/>
                  </a:lnTo>
                  <a:lnTo>
                    <a:pt x="25" y="32"/>
                  </a:lnTo>
                  <a:lnTo>
                    <a:pt x="20" y="27"/>
                  </a:lnTo>
                  <a:lnTo>
                    <a:pt x="16" y="23"/>
                  </a:lnTo>
                  <a:lnTo>
                    <a:pt x="12" y="18"/>
                  </a:lnTo>
                  <a:lnTo>
                    <a:pt x="7" y="12"/>
                  </a:lnTo>
                  <a:lnTo>
                    <a:pt x="4" y="6"/>
                  </a:lnTo>
                  <a:lnTo>
                    <a:pt x="0" y="1"/>
                  </a:lnTo>
                </a:path>
              </a:pathLst>
            </a:custGeom>
            <a:solidFill>
              <a:srgbClr val="B2F259"/>
            </a:solidFill>
            <a:ln w="9525" cap="rnd">
              <a:noFill/>
              <a:round/>
              <a:headEnd type="none" w="sm" len="sm"/>
              <a:tailEnd type="none" w="sm" len="sm"/>
            </a:ln>
          </p:spPr>
          <p:txBody>
            <a:bodyPr/>
            <a:lstStyle/>
            <a:p>
              <a:pPr algn="r" rtl="1"/>
              <a:endParaRPr lang="en-US"/>
            </a:p>
          </p:txBody>
        </p:sp>
        <p:sp>
          <p:nvSpPr>
            <p:cNvPr id="23633" name="Freeform 69"/>
            <p:cNvSpPr>
              <a:spLocks/>
            </p:cNvSpPr>
            <p:nvPr/>
          </p:nvSpPr>
          <p:spPr bwMode="auto">
            <a:xfrm>
              <a:off x="2624" y="2249"/>
              <a:ext cx="73" cy="28"/>
            </a:xfrm>
            <a:custGeom>
              <a:avLst/>
              <a:gdLst>
                <a:gd name="T0" fmla="*/ 0 w 73"/>
                <a:gd name="T1" fmla="*/ 9 h 28"/>
                <a:gd name="T2" fmla="*/ 4 w 73"/>
                <a:gd name="T3" fmla="*/ 8 h 28"/>
                <a:gd name="T4" fmla="*/ 8 w 73"/>
                <a:gd name="T5" fmla="*/ 5 h 28"/>
                <a:gd name="T6" fmla="*/ 12 w 73"/>
                <a:gd name="T7" fmla="*/ 3 h 28"/>
                <a:gd name="T8" fmla="*/ 16 w 73"/>
                <a:gd name="T9" fmla="*/ 2 h 28"/>
                <a:gd name="T10" fmla="*/ 20 w 73"/>
                <a:gd name="T11" fmla="*/ 1 h 28"/>
                <a:gd name="T12" fmla="*/ 24 w 73"/>
                <a:gd name="T13" fmla="*/ 0 h 28"/>
                <a:gd name="T14" fmla="*/ 28 w 73"/>
                <a:gd name="T15" fmla="*/ 0 h 28"/>
                <a:gd name="T16" fmla="*/ 32 w 73"/>
                <a:gd name="T17" fmla="*/ 0 h 28"/>
                <a:gd name="T18" fmla="*/ 36 w 73"/>
                <a:gd name="T19" fmla="*/ 0 h 28"/>
                <a:gd name="T20" fmla="*/ 41 w 73"/>
                <a:gd name="T21" fmla="*/ 2 h 28"/>
                <a:gd name="T22" fmla="*/ 46 w 73"/>
                <a:gd name="T23" fmla="*/ 3 h 28"/>
                <a:gd name="T24" fmla="*/ 50 w 73"/>
                <a:gd name="T25" fmla="*/ 4 h 28"/>
                <a:gd name="T26" fmla="*/ 55 w 73"/>
                <a:gd name="T27" fmla="*/ 7 h 28"/>
                <a:gd name="T28" fmla="*/ 61 w 73"/>
                <a:gd name="T29" fmla="*/ 9 h 28"/>
                <a:gd name="T30" fmla="*/ 66 w 73"/>
                <a:gd name="T31" fmla="*/ 12 h 28"/>
                <a:gd name="T32" fmla="*/ 72 w 73"/>
                <a:gd name="T33" fmla="*/ 16 h 28"/>
                <a:gd name="T34" fmla="*/ 69 w 73"/>
                <a:gd name="T35" fmla="*/ 18 h 28"/>
                <a:gd name="T36" fmla="*/ 65 w 73"/>
                <a:gd name="T37" fmla="*/ 21 h 28"/>
                <a:gd name="T38" fmla="*/ 61 w 73"/>
                <a:gd name="T39" fmla="*/ 23 h 28"/>
                <a:gd name="T40" fmla="*/ 57 w 73"/>
                <a:gd name="T41" fmla="*/ 25 h 28"/>
                <a:gd name="T42" fmla="*/ 51 w 73"/>
                <a:gd name="T43" fmla="*/ 26 h 28"/>
                <a:gd name="T44" fmla="*/ 46 w 73"/>
                <a:gd name="T45" fmla="*/ 26 h 28"/>
                <a:gd name="T46" fmla="*/ 41 w 73"/>
                <a:gd name="T47" fmla="*/ 27 h 28"/>
                <a:gd name="T48" fmla="*/ 36 w 73"/>
                <a:gd name="T49" fmla="*/ 27 h 28"/>
                <a:gd name="T50" fmla="*/ 30 w 73"/>
                <a:gd name="T51" fmla="*/ 26 h 28"/>
                <a:gd name="T52" fmla="*/ 25 w 73"/>
                <a:gd name="T53" fmla="*/ 26 h 28"/>
                <a:gd name="T54" fmla="*/ 19 w 73"/>
                <a:gd name="T55" fmla="*/ 24 h 28"/>
                <a:gd name="T56" fmla="*/ 15 w 73"/>
                <a:gd name="T57" fmla="*/ 22 h 28"/>
                <a:gd name="T58" fmla="*/ 10 w 73"/>
                <a:gd name="T59" fmla="*/ 19 h 28"/>
                <a:gd name="T60" fmla="*/ 7 w 73"/>
                <a:gd name="T61" fmla="*/ 17 h 28"/>
                <a:gd name="T62" fmla="*/ 3 w 73"/>
                <a:gd name="T63" fmla="*/ 13 h 28"/>
                <a:gd name="T64" fmla="*/ 0 w 73"/>
                <a:gd name="T65" fmla="*/ 9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28"/>
                <a:gd name="T101" fmla="*/ 73 w 73"/>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28">
                  <a:moveTo>
                    <a:pt x="0" y="9"/>
                  </a:moveTo>
                  <a:lnTo>
                    <a:pt x="4" y="8"/>
                  </a:lnTo>
                  <a:lnTo>
                    <a:pt x="8" y="5"/>
                  </a:lnTo>
                  <a:lnTo>
                    <a:pt x="12" y="3"/>
                  </a:lnTo>
                  <a:lnTo>
                    <a:pt x="16" y="2"/>
                  </a:lnTo>
                  <a:lnTo>
                    <a:pt x="20" y="1"/>
                  </a:lnTo>
                  <a:lnTo>
                    <a:pt x="24" y="0"/>
                  </a:lnTo>
                  <a:lnTo>
                    <a:pt x="28" y="0"/>
                  </a:lnTo>
                  <a:lnTo>
                    <a:pt x="32" y="0"/>
                  </a:lnTo>
                  <a:lnTo>
                    <a:pt x="36" y="0"/>
                  </a:lnTo>
                  <a:lnTo>
                    <a:pt x="41" y="2"/>
                  </a:lnTo>
                  <a:lnTo>
                    <a:pt x="46" y="3"/>
                  </a:lnTo>
                  <a:lnTo>
                    <a:pt x="50" y="4"/>
                  </a:lnTo>
                  <a:lnTo>
                    <a:pt x="55" y="7"/>
                  </a:lnTo>
                  <a:lnTo>
                    <a:pt x="61" y="9"/>
                  </a:lnTo>
                  <a:lnTo>
                    <a:pt x="66" y="12"/>
                  </a:lnTo>
                  <a:lnTo>
                    <a:pt x="72" y="16"/>
                  </a:lnTo>
                  <a:lnTo>
                    <a:pt x="69" y="18"/>
                  </a:lnTo>
                  <a:lnTo>
                    <a:pt x="65" y="21"/>
                  </a:lnTo>
                  <a:lnTo>
                    <a:pt x="61" y="23"/>
                  </a:lnTo>
                  <a:lnTo>
                    <a:pt x="57" y="25"/>
                  </a:lnTo>
                  <a:lnTo>
                    <a:pt x="51" y="26"/>
                  </a:lnTo>
                  <a:lnTo>
                    <a:pt x="46" y="26"/>
                  </a:lnTo>
                  <a:lnTo>
                    <a:pt x="41" y="27"/>
                  </a:lnTo>
                  <a:lnTo>
                    <a:pt x="36" y="27"/>
                  </a:lnTo>
                  <a:lnTo>
                    <a:pt x="30" y="26"/>
                  </a:lnTo>
                  <a:lnTo>
                    <a:pt x="25" y="26"/>
                  </a:lnTo>
                  <a:lnTo>
                    <a:pt x="19" y="24"/>
                  </a:lnTo>
                  <a:lnTo>
                    <a:pt x="15" y="22"/>
                  </a:lnTo>
                  <a:lnTo>
                    <a:pt x="10" y="19"/>
                  </a:lnTo>
                  <a:lnTo>
                    <a:pt x="7" y="17"/>
                  </a:lnTo>
                  <a:lnTo>
                    <a:pt x="3" y="13"/>
                  </a:lnTo>
                  <a:lnTo>
                    <a:pt x="0" y="9"/>
                  </a:lnTo>
                </a:path>
              </a:pathLst>
            </a:custGeom>
            <a:solidFill>
              <a:srgbClr val="B2F259"/>
            </a:solidFill>
            <a:ln w="9525" cap="rnd">
              <a:noFill/>
              <a:round/>
              <a:headEnd type="none" w="sm" len="sm"/>
              <a:tailEnd type="none" w="sm" len="sm"/>
            </a:ln>
          </p:spPr>
          <p:txBody>
            <a:bodyPr/>
            <a:lstStyle/>
            <a:p>
              <a:pPr algn="r" rtl="1"/>
              <a:endParaRPr lang="en-US"/>
            </a:p>
          </p:txBody>
        </p:sp>
        <p:sp>
          <p:nvSpPr>
            <p:cNvPr id="23634" name="Freeform 70"/>
            <p:cNvSpPr>
              <a:spLocks/>
            </p:cNvSpPr>
            <p:nvPr/>
          </p:nvSpPr>
          <p:spPr bwMode="auto">
            <a:xfrm>
              <a:off x="2643" y="2270"/>
              <a:ext cx="59" cy="111"/>
            </a:xfrm>
            <a:custGeom>
              <a:avLst/>
              <a:gdLst>
                <a:gd name="T0" fmla="*/ 0 w 59"/>
                <a:gd name="T1" fmla="*/ 110 h 111"/>
                <a:gd name="T2" fmla="*/ 3 w 59"/>
                <a:gd name="T3" fmla="*/ 92 h 111"/>
                <a:gd name="T4" fmla="*/ 7 w 59"/>
                <a:gd name="T5" fmla="*/ 75 h 111"/>
                <a:gd name="T6" fmla="*/ 12 w 59"/>
                <a:gd name="T7" fmla="*/ 58 h 111"/>
                <a:gd name="T8" fmla="*/ 19 w 59"/>
                <a:gd name="T9" fmla="*/ 42 h 111"/>
                <a:gd name="T10" fmla="*/ 27 w 59"/>
                <a:gd name="T11" fmla="*/ 29 h 111"/>
                <a:gd name="T12" fmla="*/ 36 w 59"/>
                <a:gd name="T13" fmla="*/ 16 h 111"/>
                <a:gd name="T14" fmla="*/ 47 w 59"/>
                <a:gd name="T15" fmla="*/ 7 h 111"/>
                <a:gd name="T16" fmla="*/ 58 w 59"/>
                <a:gd name="T17" fmla="*/ 0 h 111"/>
                <a:gd name="T18" fmla="*/ 53 w 59"/>
                <a:gd name="T19" fmla="*/ 16 h 111"/>
                <a:gd name="T20" fmla="*/ 47 w 59"/>
                <a:gd name="T21" fmla="*/ 33 h 111"/>
                <a:gd name="T22" fmla="*/ 40 w 59"/>
                <a:gd name="T23" fmla="*/ 50 h 111"/>
                <a:gd name="T24" fmla="*/ 32 w 59"/>
                <a:gd name="T25" fmla="*/ 66 h 111"/>
                <a:gd name="T26" fmla="*/ 24 w 59"/>
                <a:gd name="T27" fmla="*/ 80 h 111"/>
                <a:gd name="T28" fmla="*/ 16 w 59"/>
                <a:gd name="T29" fmla="*/ 93 h 111"/>
                <a:gd name="T30" fmla="*/ 8 w 59"/>
                <a:gd name="T31" fmla="*/ 103 h 111"/>
                <a:gd name="T32" fmla="*/ 0 w 59"/>
                <a:gd name="T33" fmla="*/ 110 h 1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111"/>
                <a:gd name="T53" fmla="*/ 59 w 59"/>
                <a:gd name="T54" fmla="*/ 111 h 1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111">
                  <a:moveTo>
                    <a:pt x="0" y="110"/>
                  </a:moveTo>
                  <a:lnTo>
                    <a:pt x="3" y="92"/>
                  </a:lnTo>
                  <a:lnTo>
                    <a:pt x="7" y="75"/>
                  </a:lnTo>
                  <a:lnTo>
                    <a:pt x="12" y="58"/>
                  </a:lnTo>
                  <a:lnTo>
                    <a:pt x="19" y="42"/>
                  </a:lnTo>
                  <a:lnTo>
                    <a:pt x="27" y="29"/>
                  </a:lnTo>
                  <a:lnTo>
                    <a:pt x="36" y="16"/>
                  </a:lnTo>
                  <a:lnTo>
                    <a:pt x="47" y="7"/>
                  </a:lnTo>
                  <a:lnTo>
                    <a:pt x="58" y="0"/>
                  </a:lnTo>
                  <a:lnTo>
                    <a:pt x="53" y="16"/>
                  </a:lnTo>
                  <a:lnTo>
                    <a:pt x="47" y="33"/>
                  </a:lnTo>
                  <a:lnTo>
                    <a:pt x="40" y="50"/>
                  </a:lnTo>
                  <a:lnTo>
                    <a:pt x="32" y="66"/>
                  </a:lnTo>
                  <a:lnTo>
                    <a:pt x="24" y="80"/>
                  </a:lnTo>
                  <a:lnTo>
                    <a:pt x="16" y="93"/>
                  </a:lnTo>
                  <a:lnTo>
                    <a:pt x="8" y="103"/>
                  </a:lnTo>
                  <a:lnTo>
                    <a:pt x="0" y="110"/>
                  </a:lnTo>
                </a:path>
              </a:pathLst>
            </a:custGeom>
            <a:solidFill>
              <a:srgbClr val="B2F259"/>
            </a:solidFill>
            <a:ln w="9525" cap="rnd">
              <a:noFill/>
              <a:round/>
              <a:headEnd type="none" w="sm" len="sm"/>
              <a:tailEnd type="none" w="sm" len="sm"/>
            </a:ln>
          </p:spPr>
          <p:txBody>
            <a:bodyPr/>
            <a:lstStyle/>
            <a:p>
              <a:pPr algn="r" rtl="1"/>
              <a:endParaRPr lang="en-US"/>
            </a:p>
          </p:txBody>
        </p:sp>
        <p:sp>
          <p:nvSpPr>
            <p:cNvPr id="23635" name="Freeform 71"/>
            <p:cNvSpPr>
              <a:spLocks/>
            </p:cNvSpPr>
            <p:nvPr/>
          </p:nvSpPr>
          <p:spPr bwMode="auto">
            <a:xfrm>
              <a:off x="2550" y="1829"/>
              <a:ext cx="296" cy="293"/>
            </a:xfrm>
            <a:custGeom>
              <a:avLst/>
              <a:gdLst>
                <a:gd name="T0" fmla="*/ 278 w 296"/>
                <a:gd name="T1" fmla="*/ 190 h 293"/>
                <a:gd name="T2" fmla="*/ 294 w 296"/>
                <a:gd name="T3" fmla="*/ 206 h 293"/>
                <a:gd name="T4" fmla="*/ 286 w 296"/>
                <a:gd name="T5" fmla="*/ 221 h 293"/>
                <a:gd name="T6" fmla="*/ 269 w 296"/>
                <a:gd name="T7" fmla="*/ 231 h 293"/>
                <a:gd name="T8" fmla="*/ 256 w 296"/>
                <a:gd name="T9" fmla="*/ 262 h 293"/>
                <a:gd name="T10" fmla="*/ 240 w 296"/>
                <a:gd name="T11" fmla="*/ 256 h 293"/>
                <a:gd name="T12" fmla="*/ 222 w 296"/>
                <a:gd name="T13" fmla="*/ 261 h 293"/>
                <a:gd name="T14" fmla="*/ 185 w 296"/>
                <a:gd name="T15" fmla="*/ 281 h 293"/>
                <a:gd name="T16" fmla="*/ 179 w 296"/>
                <a:gd name="T17" fmla="*/ 246 h 293"/>
                <a:gd name="T18" fmla="*/ 194 w 296"/>
                <a:gd name="T19" fmla="*/ 230 h 293"/>
                <a:gd name="T20" fmla="*/ 226 w 296"/>
                <a:gd name="T21" fmla="*/ 194 h 293"/>
                <a:gd name="T22" fmla="*/ 260 w 296"/>
                <a:gd name="T23" fmla="*/ 157 h 293"/>
                <a:gd name="T24" fmla="*/ 236 w 296"/>
                <a:gd name="T25" fmla="*/ 166 h 293"/>
                <a:gd name="T26" fmla="*/ 207 w 296"/>
                <a:gd name="T27" fmla="*/ 174 h 293"/>
                <a:gd name="T28" fmla="*/ 182 w 296"/>
                <a:gd name="T29" fmla="*/ 185 h 293"/>
                <a:gd name="T30" fmla="*/ 205 w 296"/>
                <a:gd name="T31" fmla="*/ 146 h 293"/>
                <a:gd name="T32" fmla="*/ 227 w 296"/>
                <a:gd name="T33" fmla="*/ 74 h 293"/>
                <a:gd name="T34" fmla="*/ 190 w 296"/>
                <a:gd name="T35" fmla="*/ 111 h 293"/>
                <a:gd name="T36" fmla="*/ 163 w 296"/>
                <a:gd name="T37" fmla="*/ 94 h 293"/>
                <a:gd name="T38" fmla="*/ 146 w 296"/>
                <a:gd name="T39" fmla="*/ 143 h 293"/>
                <a:gd name="T40" fmla="*/ 122 w 296"/>
                <a:gd name="T41" fmla="*/ 116 h 293"/>
                <a:gd name="T42" fmla="*/ 133 w 296"/>
                <a:gd name="T43" fmla="*/ 144 h 293"/>
                <a:gd name="T44" fmla="*/ 150 w 296"/>
                <a:gd name="T45" fmla="*/ 181 h 293"/>
                <a:gd name="T46" fmla="*/ 153 w 296"/>
                <a:gd name="T47" fmla="*/ 287 h 293"/>
                <a:gd name="T48" fmla="*/ 133 w 296"/>
                <a:gd name="T49" fmla="*/ 291 h 293"/>
                <a:gd name="T50" fmla="*/ 120 w 296"/>
                <a:gd name="T51" fmla="*/ 279 h 293"/>
                <a:gd name="T52" fmla="*/ 99 w 296"/>
                <a:gd name="T53" fmla="*/ 272 h 293"/>
                <a:gd name="T54" fmla="*/ 83 w 296"/>
                <a:gd name="T55" fmla="*/ 244 h 293"/>
                <a:gd name="T56" fmla="*/ 87 w 296"/>
                <a:gd name="T57" fmla="*/ 224 h 293"/>
                <a:gd name="T58" fmla="*/ 51 w 296"/>
                <a:gd name="T59" fmla="*/ 219 h 293"/>
                <a:gd name="T60" fmla="*/ 32 w 296"/>
                <a:gd name="T61" fmla="*/ 175 h 293"/>
                <a:gd name="T62" fmla="*/ 10 w 296"/>
                <a:gd name="T63" fmla="*/ 174 h 293"/>
                <a:gd name="T64" fmla="*/ 7 w 296"/>
                <a:gd name="T65" fmla="*/ 162 h 293"/>
                <a:gd name="T66" fmla="*/ 26 w 296"/>
                <a:gd name="T67" fmla="*/ 142 h 293"/>
                <a:gd name="T68" fmla="*/ 32 w 296"/>
                <a:gd name="T69" fmla="*/ 145 h 293"/>
                <a:gd name="T70" fmla="*/ 40 w 296"/>
                <a:gd name="T71" fmla="*/ 120 h 293"/>
                <a:gd name="T72" fmla="*/ 68 w 296"/>
                <a:gd name="T73" fmla="*/ 121 h 293"/>
                <a:gd name="T74" fmla="*/ 77 w 296"/>
                <a:gd name="T75" fmla="*/ 144 h 293"/>
                <a:gd name="T76" fmla="*/ 87 w 296"/>
                <a:gd name="T77" fmla="*/ 159 h 293"/>
                <a:gd name="T78" fmla="*/ 103 w 296"/>
                <a:gd name="T79" fmla="*/ 141 h 293"/>
                <a:gd name="T80" fmla="*/ 100 w 296"/>
                <a:gd name="T81" fmla="*/ 104 h 293"/>
                <a:gd name="T82" fmla="*/ 109 w 296"/>
                <a:gd name="T83" fmla="*/ 91 h 293"/>
                <a:gd name="T84" fmla="*/ 122 w 296"/>
                <a:gd name="T85" fmla="*/ 71 h 293"/>
                <a:gd name="T86" fmla="*/ 132 w 296"/>
                <a:gd name="T87" fmla="*/ 103 h 293"/>
                <a:gd name="T88" fmla="*/ 155 w 296"/>
                <a:gd name="T89" fmla="*/ 91 h 293"/>
                <a:gd name="T90" fmla="*/ 156 w 296"/>
                <a:gd name="T91" fmla="*/ 52 h 293"/>
                <a:gd name="T92" fmla="*/ 157 w 296"/>
                <a:gd name="T93" fmla="*/ 8 h 293"/>
                <a:gd name="T94" fmla="*/ 177 w 296"/>
                <a:gd name="T95" fmla="*/ 1 h 293"/>
                <a:gd name="T96" fmla="*/ 189 w 296"/>
                <a:gd name="T97" fmla="*/ 25 h 293"/>
                <a:gd name="T98" fmla="*/ 191 w 296"/>
                <a:gd name="T99" fmla="*/ 63 h 293"/>
                <a:gd name="T100" fmla="*/ 199 w 296"/>
                <a:gd name="T101" fmla="*/ 71 h 293"/>
                <a:gd name="T102" fmla="*/ 211 w 296"/>
                <a:gd name="T103" fmla="*/ 48 h 293"/>
                <a:gd name="T104" fmla="*/ 219 w 296"/>
                <a:gd name="T105" fmla="*/ 40 h 293"/>
                <a:gd name="T106" fmla="*/ 233 w 296"/>
                <a:gd name="T107" fmla="*/ 44 h 293"/>
                <a:gd name="T108" fmla="*/ 234 w 296"/>
                <a:gd name="T109" fmla="*/ 57 h 293"/>
                <a:gd name="T110" fmla="*/ 244 w 296"/>
                <a:gd name="T111" fmla="*/ 59 h 293"/>
                <a:gd name="T112" fmla="*/ 228 w 296"/>
                <a:gd name="T113" fmla="*/ 110 h 293"/>
                <a:gd name="T114" fmla="*/ 230 w 296"/>
                <a:gd name="T115" fmla="*/ 127 h 293"/>
                <a:gd name="T116" fmla="*/ 238 w 296"/>
                <a:gd name="T117" fmla="*/ 142 h 293"/>
                <a:gd name="T118" fmla="*/ 245 w 296"/>
                <a:gd name="T119" fmla="*/ 140 h 293"/>
                <a:gd name="T120" fmla="*/ 256 w 296"/>
                <a:gd name="T121" fmla="*/ 117 h 293"/>
                <a:gd name="T122" fmla="*/ 269 w 296"/>
                <a:gd name="T123" fmla="*/ 126 h 293"/>
                <a:gd name="T124" fmla="*/ 278 w 296"/>
                <a:gd name="T125" fmla="*/ 132 h 29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96"/>
                <a:gd name="T190" fmla="*/ 0 h 293"/>
                <a:gd name="T191" fmla="*/ 296 w 296"/>
                <a:gd name="T192" fmla="*/ 293 h 29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96" h="293">
                  <a:moveTo>
                    <a:pt x="277" y="179"/>
                  </a:moveTo>
                  <a:lnTo>
                    <a:pt x="276" y="181"/>
                  </a:lnTo>
                  <a:lnTo>
                    <a:pt x="275" y="184"/>
                  </a:lnTo>
                  <a:lnTo>
                    <a:pt x="276" y="187"/>
                  </a:lnTo>
                  <a:lnTo>
                    <a:pt x="278" y="190"/>
                  </a:lnTo>
                  <a:lnTo>
                    <a:pt x="280" y="194"/>
                  </a:lnTo>
                  <a:lnTo>
                    <a:pt x="284" y="196"/>
                  </a:lnTo>
                  <a:lnTo>
                    <a:pt x="289" y="200"/>
                  </a:lnTo>
                  <a:lnTo>
                    <a:pt x="295" y="203"/>
                  </a:lnTo>
                  <a:lnTo>
                    <a:pt x="294" y="206"/>
                  </a:lnTo>
                  <a:lnTo>
                    <a:pt x="294" y="210"/>
                  </a:lnTo>
                  <a:lnTo>
                    <a:pt x="293" y="213"/>
                  </a:lnTo>
                  <a:lnTo>
                    <a:pt x="293" y="217"/>
                  </a:lnTo>
                  <a:lnTo>
                    <a:pt x="289" y="219"/>
                  </a:lnTo>
                  <a:lnTo>
                    <a:pt x="286" y="221"/>
                  </a:lnTo>
                  <a:lnTo>
                    <a:pt x="283" y="223"/>
                  </a:lnTo>
                  <a:lnTo>
                    <a:pt x="278" y="225"/>
                  </a:lnTo>
                  <a:lnTo>
                    <a:pt x="274" y="227"/>
                  </a:lnTo>
                  <a:lnTo>
                    <a:pt x="271" y="229"/>
                  </a:lnTo>
                  <a:lnTo>
                    <a:pt x="269" y="231"/>
                  </a:lnTo>
                  <a:lnTo>
                    <a:pt x="267" y="232"/>
                  </a:lnTo>
                  <a:lnTo>
                    <a:pt x="264" y="240"/>
                  </a:lnTo>
                  <a:lnTo>
                    <a:pt x="262" y="249"/>
                  </a:lnTo>
                  <a:lnTo>
                    <a:pt x="259" y="257"/>
                  </a:lnTo>
                  <a:lnTo>
                    <a:pt x="256" y="262"/>
                  </a:lnTo>
                  <a:lnTo>
                    <a:pt x="253" y="262"/>
                  </a:lnTo>
                  <a:lnTo>
                    <a:pt x="250" y="262"/>
                  </a:lnTo>
                  <a:lnTo>
                    <a:pt x="247" y="260"/>
                  </a:lnTo>
                  <a:lnTo>
                    <a:pt x="244" y="259"/>
                  </a:lnTo>
                  <a:lnTo>
                    <a:pt x="240" y="256"/>
                  </a:lnTo>
                  <a:lnTo>
                    <a:pt x="237" y="255"/>
                  </a:lnTo>
                  <a:lnTo>
                    <a:pt x="235" y="252"/>
                  </a:lnTo>
                  <a:lnTo>
                    <a:pt x="233" y="251"/>
                  </a:lnTo>
                  <a:lnTo>
                    <a:pt x="228" y="256"/>
                  </a:lnTo>
                  <a:lnTo>
                    <a:pt x="222" y="261"/>
                  </a:lnTo>
                  <a:lnTo>
                    <a:pt x="215" y="266"/>
                  </a:lnTo>
                  <a:lnTo>
                    <a:pt x="207" y="271"/>
                  </a:lnTo>
                  <a:lnTo>
                    <a:pt x="199" y="275"/>
                  </a:lnTo>
                  <a:lnTo>
                    <a:pt x="191" y="278"/>
                  </a:lnTo>
                  <a:lnTo>
                    <a:pt x="185" y="281"/>
                  </a:lnTo>
                  <a:lnTo>
                    <a:pt x="180" y="281"/>
                  </a:lnTo>
                  <a:lnTo>
                    <a:pt x="179" y="272"/>
                  </a:lnTo>
                  <a:lnTo>
                    <a:pt x="179" y="263"/>
                  </a:lnTo>
                  <a:lnTo>
                    <a:pt x="179" y="254"/>
                  </a:lnTo>
                  <a:lnTo>
                    <a:pt x="179" y="246"/>
                  </a:lnTo>
                  <a:lnTo>
                    <a:pt x="180" y="245"/>
                  </a:lnTo>
                  <a:lnTo>
                    <a:pt x="182" y="242"/>
                  </a:lnTo>
                  <a:lnTo>
                    <a:pt x="185" y="240"/>
                  </a:lnTo>
                  <a:lnTo>
                    <a:pt x="189" y="235"/>
                  </a:lnTo>
                  <a:lnTo>
                    <a:pt x="194" y="230"/>
                  </a:lnTo>
                  <a:lnTo>
                    <a:pt x="199" y="224"/>
                  </a:lnTo>
                  <a:lnTo>
                    <a:pt x="205" y="217"/>
                  </a:lnTo>
                  <a:lnTo>
                    <a:pt x="212" y="210"/>
                  </a:lnTo>
                  <a:lnTo>
                    <a:pt x="219" y="202"/>
                  </a:lnTo>
                  <a:lnTo>
                    <a:pt x="226" y="194"/>
                  </a:lnTo>
                  <a:lnTo>
                    <a:pt x="233" y="186"/>
                  </a:lnTo>
                  <a:lnTo>
                    <a:pt x="241" y="179"/>
                  </a:lnTo>
                  <a:lnTo>
                    <a:pt x="248" y="171"/>
                  </a:lnTo>
                  <a:lnTo>
                    <a:pt x="254" y="164"/>
                  </a:lnTo>
                  <a:lnTo>
                    <a:pt x="260" y="157"/>
                  </a:lnTo>
                  <a:lnTo>
                    <a:pt x="266" y="151"/>
                  </a:lnTo>
                  <a:lnTo>
                    <a:pt x="260" y="153"/>
                  </a:lnTo>
                  <a:lnTo>
                    <a:pt x="252" y="157"/>
                  </a:lnTo>
                  <a:lnTo>
                    <a:pt x="244" y="161"/>
                  </a:lnTo>
                  <a:lnTo>
                    <a:pt x="236" y="166"/>
                  </a:lnTo>
                  <a:lnTo>
                    <a:pt x="230" y="171"/>
                  </a:lnTo>
                  <a:lnTo>
                    <a:pt x="224" y="176"/>
                  </a:lnTo>
                  <a:lnTo>
                    <a:pt x="220" y="179"/>
                  </a:lnTo>
                  <a:lnTo>
                    <a:pt x="219" y="180"/>
                  </a:lnTo>
                  <a:lnTo>
                    <a:pt x="207" y="174"/>
                  </a:lnTo>
                  <a:lnTo>
                    <a:pt x="202" y="191"/>
                  </a:lnTo>
                  <a:lnTo>
                    <a:pt x="176" y="216"/>
                  </a:lnTo>
                  <a:lnTo>
                    <a:pt x="176" y="196"/>
                  </a:lnTo>
                  <a:lnTo>
                    <a:pt x="178" y="192"/>
                  </a:lnTo>
                  <a:lnTo>
                    <a:pt x="182" y="185"/>
                  </a:lnTo>
                  <a:lnTo>
                    <a:pt x="187" y="176"/>
                  </a:lnTo>
                  <a:lnTo>
                    <a:pt x="192" y="167"/>
                  </a:lnTo>
                  <a:lnTo>
                    <a:pt x="198" y="159"/>
                  </a:lnTo>
                  <a:lnTo>
                    <a:pt x="202" y="151"/>
                  </a:lnTo>
                  <a:lnTo>
                    <a:pt x="205" y="146"/>
                  </a:lnTo>
                  <a:lnTo>
                    <a:pt x="207" y="144"/>
                  </a:lnTo>
                  <a:lnTo>
                    <a:pt x="206" y="136"/>
                  </a:lnTo>
                  <a:lnTo>
                    <a:pt x="177" y="164"/>
                  </a:lnTo>
                  <a:lnTo>
                    <a:pt x="174" y="160"/>
                  </a:lnTo>
                  <a:lnTo>
                    <a:pt x="227" y="74"/>
                  </a:lnTo>
                  <a:lnTo>
                    <a:pt x="227" y="63"/>
                  </a:lnTo>
                  <a:lnTo>
                    <a:pt x="195" y="103"/>
                  </a:lnTo>
                  <a:lnTo>
                    <a:pt x="189" y="91"/>
                  </a:lnTo>
                  <a:lnTo>
                    <a:pt x="185" y="96"/>
                  </a:lnTo>
                  <a:lnTo>
                    <a:pt x="190" y="111"/>
                  </a:lnTo>
                  <a:lnTo>
                    <a:pt x="169" y="145"/>
                  </a:lnTo>
                  <a:lnTo>
                    <a:pt x="174" y="24"/>
                  </a:lnTo>
                  <a:lnTo>
                    <a:pt x="169" y="24"/>
                  </a:lnTo>
                  <a:lnTo>
                    <a:pt x="167" y="48"/>
                  </a:lnTo>
                  <a:lnTo>
                    <a:pt x="163" y="94"/>
                  </a:lnTo>
                  <a:lnTo>
                    <a:pt x="160" y="139"/>
                  </a:lnTo>
                  <a:lnTo>
                    <a:pt x="159" y="159"/>
                  </a:lnTo>
                  <a:lnTo>
                    <a:pt x="156" y="156"/>
                  </a:lnTo>
                  <a:lnTo>
                    <a:pt x="152" y="150"/>
                  </a:lnTo>
                  <a:lnTo>
                    <a:pt x="146" y="143"/>
                  </a:lnTo>
                  <a:lnTo>
                    <a:pt x="139" y="135"/>
                  </a:lnTo>
                  <a:lnTo>
                    <a:pt x="133" y="129"/>
                  </a:lnTo>
                  <a:lnTo>
                    <a:pt x="127" y="122"/>
                  </a:lnTo>
                  <a:lnTo>
                    <a:pt x="123" y="118"/>
                  </a:lnTo>
                  <a:lnTo>
                    <a:pt x="122" y="116"/>
                  </a:lnTo>
                  <a:lnTo>
                    <a:pt x="117" y="125"/>
                  </a:lnTo>
                  <a:lnTo>
                    <a:pt x="119" y="126"/>
                  </a:lnTo>
                  <a:lnTo>
                    <a:pt x="122" y="130"/>
                  </a:lnTo>
                  <a:lnTo>
                    <a:pt x="127" y="136"/>
                  </a:lnTo>
                  <a:lnTo>
                    <a:pt x="133" y="144"/>
                  </a:lnTo>
                  <a:lnTo>
                    <a:pt x="140" y="151"/>
                  </a:lnTo>
                  <a:lnTo>
                    <a:pt x="146" y="159"/>
                  </a:lnTo>
                  <a:lnTo>
                    <a:pt x="151" y="166"/>
                  </a:lnTo>
                  <a:lnTo>
                    <a:pt x="155" y="171"/>
                  </a:lnTo>
                  <a:lnTo>
                    <a:pt x="150" y="181"/>
                  </a:lnTo>
                  <a:lnTo>
                    <a:pt x="152" y="196"/>
                  </a:lnTo>
                  <a:lnTo>
                    <a:pt x="155" y="219"/>
                  </a:lnTo>
                  <a:lnTo>
                    <a:pt x="155" y="250"/>
                  </a:lnTo>
                  <a:lnTo>
                    <a:pt x="156" y="287"/>
                  </a:lnTo>
                  <a:lnTo>
                    <a:pt x="153" y="287"/>
                  </a:lnTo>
                  <a:lnTo>
                    <a:pt x="150" y="289"/>
                  </a:lnTo>
                  <a:lnTo>
                    <a:pt x="146" y="290"/>
                  </a:lnTo>
                  <a:lnTo>
                    <a:pt x="141" y="291"/>
                  </a:lnTo>
                  <a:lnTo>
                    <a:pt x="136" y="291"/>
                  </a:lnTo>
                  <a:lnTo>
                    <a:pt x="133" y="291"/>
                  </a:lnTo>
                  <a:lnTo>
                    <a:pt x="129" y="292"/>
                  </a:lnTo>
                  <a:lnTo>
                    <a:pt x="127" y="292"/>
                  </a:lnTo>
                  <a:lnTo>
                    <a:pt x="125" y="290"/>
                  </a:lnTo>
                  <a:lnTo>
                    <a:pt x="123" y="285"/>
                  </a:lnTo>
                  <a:lnTo>
                    <a:pt x="120" y="279"/>
                  </a:lnTo>
                  <a:lnTo>
                    <a:pt x="118" y="274"/>
                  </a:lnTo>
                  <a:lnTo>
                    <a:pt x="113" y="275"/>
                  </a:lnTo>
                  <a:lnTo>
                    <a:pt x="108" y="275"/>
                  </a:lnTo>
                  <a:lnTo>
                    <a:pt x="103" y="274"/>
                  </a:lnTo>
                  <a:lnTo>
                    <a:pt x="99" y="272"/>
                  </a:lnTo>
                  <a:lnTo>
                    <a:pt x="96" y="268"/>
                  </a:lnTo>
                  <a:lnTo>
                    <a:pt x="92" y="263"/>
                  </a:lnTo>
                  <a:lnTo>
                    <a:pt x="89" y="259"/>
                  </a:lnTo>
                  <a:lnTo>
                    <a:pt x="86" y="254"/>
                  </a:lnTo>
                  <a:lnTo>
                    <a:pt x="83" y="244"/>
                  </a:lnTo>
                  <a:lnTo>
                    <a:pt x="83" y="237"/>
                  </a:lnTo>
                  <a:lnTo>
                    <a:pt x="85" y="231"/>
                  </a:lnTo>
                  <a:lnTo>
                    <a:pt x="86" y="228"/>
                  </a:lnTo>
                  <a:lnTo>
                    <a:pt x="87" y="227"/>
                  </a:lnTo>
                  <a:lnTo>
                    <a:pt x="87" y="224"/>
                  </a:lnTo>
                  <a:lnTo>
                    <a:pt x="86" y="221"/>
                  </a:lnTo>
                  <a:lnTo>
                    <a:pt x="86" y="217"/>
                  </a:lnTo>
                  <a:lnTo>
                    <a:pt x="71" y="222"/>
                  </a:lnTo>
                  <a:lnTo>
                    <a:pt x="60" y="221"/>
                  </a:lnTo>
                  <a:lnTo>
                    <a:pt x="51" y="219"/>
                  </a:lnTo>
                  <a:lnTo>
                    <a:pt x="44" y="212"/>
                  </a:lnTo>
                  <a:lnTo>
                    <a:pt x="39" y="204"/>
                  </a:lnTo>
                  <a:lnTo>
                    <a:pt x="36" y="194"/>
                  </a:lnTo>
                  <a:lnTo>
                    <a:pt x="33" y="185"/>
                  </a:lnTo>
                  <a:lnTo>
                    <a:pt x="32" y="175"/>
                  </a:lnTo>
                  <a:lnTo>
                    <a:pt x="26" y="177"/>
                  </a:lnTo>
                  <a:lnTo>
                    <a:pt x="21" y="177"/>
                  </a:lnTo>
                  <a:lnTo>
                    <a:pt x="16" y="177"/>
                  </a:lnTo>
                  <a:lnTo>
                    <a:pt x="12" y="176"/>
                  </a:lnTo>
                  <a:lnTo>
                    <a:pt x="10" y="174"/>
                  </a:lnTo>
                  <a:lnTo>
                    <a:pt x="7" y="172"/>
                  </a:lnTo>
                  <a:lnTo>
                    <a:pt x="3" y="170"/>
                  </a:lnTo>
                  <a:lnTo>
                    <a:pt x="0" y="167"/>
                  </a:lnTo>
                  <a:lnTo>
                    <a:pt x="3" y="165"/>
                  </a:lnTo>
                  <a:lnTo>
                    <a:pt x="7" y="162"/>
                  </a:lnTo>
                  <a:lnTo>
                    <a:pt x="11" y="159"/>
                  </a:lnTo>
                  <a:lnTo>
                    <a:pt x="15" y="154"/>
                  </a:lnTo>
                  <a:lnTo>
                    <a:pt x="19" y="150"/>
                  </a:lnTo>
                  <a:lnTo>
                    <a:pt x="23" y="145"/>
                  </a:lnTo>
                  <a:lnTo>
                    <a:pt x="26" y="142"/>
                  </a:lnTo>
                  <a:lnTo>
                    <a:pt x="28" y="140"/>
                  </a:lnTo>
                  <a:lnTo>
                    <a:pt x="29" y="141"/>
                  </a:lnTo>
                  <a:lnTo>
                    <a:pt x="30" y="143"/>
                  </a:lnTo>
                  <a:lnTo>
                    <a:pt x="31" y="145"/>
                  </a:lnTo>
                  <a:lnTo>
                    <a:pt x="32" y="145"/>
                  </a:lnTo>
                  <a:lnTo>
                    <a:pt x="33" y="138"/>
                  </a:lnTo>
                  <a:lnTo>
                    <a:pt x="35" y="129"/>
                  </a:lnTo>
                  <a:lnTo>
                    <a:pt x="36" y="124"/>
                  </a:lnTo>
                  <a:lnTo>
                    <a:pt x="38" y="120"/>
                  </a:lnTo>
                  <a:lnTo>
                    <a:pt x="40" y="120"/>
                  </a:lnTo>
                  <a:lnTo>
                    <a:pt x="44" y="119"/>
                  </a:lnTo>
                  <a:lnTo>
                    <a:pt x="50" y="119"/>
                  </a:lnTo>
                  <a:lnTo>
                    <a:pt x="57" y="118"/>
                  </a:lnTo>
                  <a:lnTo>
                    <a:pt x="63" y="119"/>
                  </a:lnTo>
                  <a:lnTo>
                    <a:pt x="68" y="121"/>
                  </a:lnTo>
                  <a:lnTo>
                    <a:pt x="72" y="124"/>
                  </a:lnTo>
                  <a:lnTo>
                    <a:pt x="74" y="128"/>
                  </a:lnTo>
                  <a:lnTo>
                    <a:pt x="75" y="133"/>
                  </a:lnTo>
                  <a:lnTo>
                    <a:pt x="76" y="139"/>
                  </a:lnTo>
                  <a:lnTo>
                    <a:pt x="77" y="144"/>
                  </a:lnTo>
                  <a:lnTo>
                    <a:pt x="79" y="149"/>
                  </a:lnTo>
                  <a:lnTo>
                    <a:pt x="80" y="153"/>
                  </a:lnTo>
                  <a:lnTo>
                    <a:pt x="82" y="157"/>
                  </a:lnTo>
                  <a:lnTo>
                    <a:pt x="84" y="159"/>
                  </a:lnTo>
                  <a:lnTo>
                    <a:pt x="87" y="159"/>
                  </a:lnTo>
                  <a:lnTo>
                    <a:pt x="91" y="157"/>
                  </a:lnTo>
                  <a:lnTo>
                    <a:pt x="95" y="155"/>
                  </a:lnTo>
                  <a:lnTo>
                    <a:pt x="98" y="151"/>
                  </a:lnTo>
                  <a:lnTo>
                    <a:pt x="101" y="147"/>
                  </a:lnTo>
                  <a:lnTo>
                    <a:pt x="103" y="141"/>
                  </a:lnTo>
                  <a:lnTo>
                    <a:pt x="103" y="133"/>
                  </a:lnTo>
                  <a:lnTo>
                    <a:pt x="101" y="122"/>
                  </a:lnTo>
                  <a:lnTo>
                    <a:pt x="96" y="110"/>
                  </a:lnTo>
                  <a:lnTo>
                    <a:pt x="98" y="106"/>
                  </a:lnTo>
                  <a:lnTo>
                    <a:pt x="100" y="104"/>
                  </a:lnTo>
                  <a:lnTo>
                    <a:pt x="102" y="101"/>
                  </a:lnTo>
                  <a:lnTo>
                    <a:pt x="104" y="98"/>
                  </a:lnTo>
                  <a:lnTo>
                    <a:pt x="106" y="96"/>
                  </a:lnTo>
                  <a:lnTo>
                    <a:pt x="108" y="94"/>
                  </a:lnTo>
                  <a:lnTo>
                    <a:pt x="109" y="91"/>
                  </a:lnTo>
                  <a:lnTo>
                    <a:pt x="110" y="89"/>
                  </a:lnTo>
                  <a:lnTo>
                    <a:pt x="112" y="83"/>
                  </a:lnTo>
                  <a:lnTo>
                    <a:pt x="114" y="78"/>
                  </a:lnTo>
                  <a:lnTo>
                    <a:pt x="117" y="74"/>
                  </a:lnTo>
                  <a:lnTo>
                    <a:pt x="122" y="71"/>
                  </a:lnTo>
                  <a:lnTo>
                    <a:pt x="122" y="78"/>
                  </a:lnTo>
                  <a:lnTo>
                    <a:pt x="123" y="85"/>
                  </a:lnTo>
                  <a:lnTo>
                    <a:pt x="125" y="91"/>
                  </a:lnTo>
                  <a:lnTo>
                    <a:pt x="128" y="98"/>
                  </a:lnTo>
                  <a:lnTo>
                    <a:pt x="132" y="103"/>
                  </a:lnTo>
                  <a:lnTo>
                    <a:pt x="136" y="106"/>
                  </a:lnTo>
                  <a:lnTo>
                    <a:pt x="141" y="106"/>
                  </a:lnTo>
                  <a:lnTo>
                    <a:pt x="147" y="103"/>
                  </a:lnTo>
                  <a:lnTo>
                    <a:pt x="151" y="98"/>
                  </a:lnTo>
                  <a:lnTo>
                    <a:pt x="155" y="91"/>
                  </a:lnTo>
                  <a:lnTo>
                    <a:pt x="157" y="83"/>
                  </a:lnTo>
                  <a:lnTo>
                    <a:pt x="158" y="75"/>
                  </a:lnTo>
                  <a:lnTo>
                    <a:pt x="158" y="66"/>
                  </a:lnTo>
                  <a:lnTo>
                    <a:pt x="157" y="59"/>
                  </a:lnTo>
                  <a:lnTo>
                    <a:pt x="156" y="52"/>
                  </a:lnTo>
                  <a:lnTo>
                    <a:pt x="155" y="46"/>
                  </a:lnTo>
                  <a:lnTo>
                    <a:pt x="155" y="36"/>
                  </a:lnTo>
                  <a:lnTo>
                    <a:pt x="155" y="23"/>
                  </a:lnTo>
                  <a:lnTo>
                    <a:pt x="155" y="13"/>
                  </a:lnTo>
                  <a:lnTo>
                    <a:pt x="157" y="8"/>
                  </a:lnTo>
                  <a:lnTo>
                    <a:pt x="159" y="7"/>
                  </a:lnTo>
                  <a:lnTo>
                    <a:pt x="163" y="5"/>
                  </a:lnTo>
                  <a:lnTo>
                    <a:pt x="167" y="4"/>
                  </a:lnTo>
                  <a:lnTo>
                    <a:pt x="172" y="3"/>
                  </a:lnTo>
                  <a:lnTo>
                    <a:pt x="177" y="1"/>
                  </a:lnTo>
                  <a:lnTo>
                    <a:pt x="181" y="0"/>
                  </a:lnTo>
                  <a:lnTo>
                    <a:pt x="184" y="0"/>
                  </a:lnTo>
                  <a:lnTo>
                    <a:pt x="186" y="1"/>
                  </a:lnTo>
                  <a:lnTo>
                    <a:pt x="187" y="9"/>
                  </a:lnTo>
                  <a:lnTo>
                    <a:pt x="189" y="25"/>
                  </a:lnTo>
                  <a:lnTo>
                    <a:pt x="189" y="43"/>
                  </a:lnTo>
                  <a:lnTo>
                    <a:pt x="186" y="58"/>
                  </a:lnTo>
                  <a:lnTo>
                    <a:pt x="187" y="59"/>
                  </a:lnTo>
                  <a:lnTo>
                    <a:pt x="189" y="61"/>
                  </a:lnTo>
                  <a:lnTo>
                    <a:pt x="191" y="63"/>
                  </a:lnTo>
                  <a:lnTo>
                    <a:pt x="193" y="65"/>
                  </a:lnTo>
                  <a:lnTo>
                    <a:pt x="195" y="68"/>
                  </a:lnTo>
                  <a:lnTo>
                    <a:pt x="197" y="69"/>
                  </a:lnTo>
                  <a:lnTo>
                    <a:pt x="198" y="70"/>
                  </a:lnTo>
                  <a:lnTo>
                    <a:pt x="199" y="71"/>
                  </a:lnTo>
                  <a:lnTo>
                    <a:pt x="201" y="67"/>
                  </a:lnTo>
                  <a:lnTo>
                    <a:pt x="203" y="63"/>
                  </a:lnTo>
                  <a:lnTo>
                    <a:pt x="206" y="58"/>
                  </a:lnTo>
                  <a:lnTo>
                    <a:pt x="209" y="53"/>
                  </a:lnTo>
                  <a:lnTo>
                    <a:pt x="211" y="48"/>
                  </a:lnTo>
                  <a:lnTo>
                    <a:pt x="213" y="44"/>
                  </a:lnTo>
                  <a:lnTo>
                    <a:pt x="215" y="41"/>
                  </a:lnTo>
                  <a:lnTo>
                    <a:pt x="216" y="40"/>
                  </a:lnTo>
                  <a:lnTo>
                    <a:pt x="217" y="40"/>
                  </a:lnTo>
                  <a:lnTo>
                    <a:pt x="219" y="40"/>
                  </a:lnTo>
                  <a:lnTo>
                    <a:pt x="222" y="41"/>
                  </a:lnTo>
                  <a:lnTo>
                    <a:pt x="225" y="42"/>
                  </a:lnTo>
                  <a:lnTo>
                    <a:pt x="228" y="43"/>
                  </a:lnTo>
                  <a:lnTo>
                    <a:pt x="231" y="43"/>
                  </a:lnTo>
                  <a:lnTo>
                    <a:pt x="233" y="44"/>
                  </a:lnTo>
                  <a:lnTo>
                    <a:pt x="234" y="44"/>
                  </a:lnTo>
                  <a:lnTo>
                    <a:pt x="234" y="48"/>
                  </a:lnTo>
                  <a:lnTo>
                    <a:pt x="233" y="52"/>
                  </a:lnTo>
                  <a:lnTo>
                    <a:pt x="233" y="55"/>
                  </a:lnTo>
                  <a:lnTo>
                    <a:pt x="234" y="57"/>
                  </a:lnTo>
                  <a:lnTo>
                    <a:pt x="236" y="57"/>
                  </a:lnTo>
                  <a:lnTo>
                    <a:pt x="240" y="56"/>
                  </a:lnTo>
                  <a:lnTo>
                    <a:pt x="244" y="55"/>
                  </a:lnTo>
                  <a:lnTo>
                    <a:pt x="245" y="56"/>
                  </a:lnTo>
                  <a:lnTo>
                    <a:pt x="244" y="59"/>
                  </a:lnTo>
                  <a:lnTo>
                    <a:pt x="242" y="67"/>
                  </a:lnTo>
                  <a:lnTo>
                    <a:pt x="239" y="77"/>
                  </a:lnTo>
                  <a:lnTo>
                    <a:pt x="235" y="89"/>
                  </a:lnTo>
                  <a:lnTo>
                    <a:pt x="231" y="100"/>
                  </a:lnTo>
                  <a:lnTo>
                    <a:pt x="228" y="110"/>
                  </a:lnTo>
                  <a:lnTo>
                    <a:pt x="226" y="116"/>
                  </a:lnTo>
                  <a:lnTo>
                    <a:pt x="226" y="120"/>
                  </a:lnTo>
                  <a:lnTo>
                    <a:pt x="227" y="121"/>
                  </a:lnTo>
                  <a:lnTo>
                    <a:pt x="228" y="124"/>
                  </a:lnTo>
                  <a:lnTo>
                    <a:pt x="230" y="127"/>
                  </a:lnTo>
                  <a:lnTo>
                    <a:pt x="232" y="131"/>
                  </a:lnTo>
                  <a:lnTo>
                    <a:pt x="234" y="135"/>
                  </a:lnTo>
                  <a:lnTo>
                    <a:pt x="236" y="139"/>
                  </a:lnTo>
                  <a:lnTo>
                    <a:pt x="238" y="141"/>
                  </a:lnTo>
                  <a:lnTo>
                    <a:pt x="238" y="142"/>
                  </a:lnTo>
                  <a:lnTo>
                    <a:pt x="240" y="142"/>
                  </a:lnTo>
                  <a:lnTo>
                    <a:pt x="242" y="142"/>
                  </a:lnTo>
                  <a:lnTo>
                    <a:pt x="244" y="142"/>
                  </a:lnTo>
                  <a:lnTo>
                    <a:pt x="244" y="141"/>
                  </a:lnTo>
                  <a:lnTo>
                    <a:pt x="245" y="140"/>
                  </a:lnTo>
                  <a:lnTo>
                    <a:pt x="247" y="136"/>
                  </a:lnTo>
                  <a:lnTo>
                    <a:pt x="249" y="131"/>
                  </a:lnTo>
                  <a:lnTo>
                    <a:pt x="252" y="126"/>
                  </a:lnTo>
                  <a:lnTo>
                    <a:pt x="253" y="121"/>
                  </a:lnTo>
                  <a:lnTo>
                    <a:pt x="256" y="117"/>
                  </a:lnTo>
                  <a:lnTo>
                    <a:pt x="258" y="114"/>
                  </a:lnTo>
                  <a:lnTo>
                    <a:pt x="260" y="116"/>
                  </a:lnTo>
                  <a:lnTo>
                    <a:pt x="264" y="120"/>
                  </a:lnTo>
                  <a:lnTo>
                    <a:pt x="267" y="124"/>
                  </a:lnTo>
                  <a:lnTo>
                    <a:pt x="269" y="126"/>
                  </a:lnTo>
                  <a:lnTo>
                    <a:pt x="271" y="124"/>
                  </a:lnTo>
                  <a:lnTo>
                    <a:pt x="274" y="122"/>
                  </a:lnTo>
                  <a:lnTo>
                    <a:pt x="277" y="120"/>
                  </a:lnTo>
                  <a:lnTo>
                    <a:pt x="278" y="120"/>
                  </a:lnTo>
                  <a:lnTo>
                    <a:pt x="278" y="132"/>
                  </a:lnTo>
                  <a:lnTo>
                    <a:pt x="278" y="149"/>
                  </a:lnTo>
                  <a:lnTo>
                    <a:pt x="278" y="166"/>
                  </a:lnTo>
                  <a:lnTo>
                    <a:pt x="277" y="179"/>
                  </a:lnTo>
                </a:path>
              </a:pathLst>
            </a:custGeom>
            <a:solidFill>
              <a:srgbClr val="008000"/>
            </a:solidFill>
            <a:ln w="9525" cap="rnd">
              <a:noFill/>
              <a:round/>
              <a:headEnd type="none" w="sm" len="sm"/>
              <a:tailEnd type="none" w="sm" len="sm"/>
            </a:ln>
          </p:spPr>
          <p:txBody>
            <a:bodyPr/>
            <a:lstStyle/>
            <a:p>
              <a:pPr algn="r" rtl="1"/>
              <a:endParaRPr lang="en-US"/>
            </a:p>
          </p:txBody>
        </p:sp>
        <p:sp>
          <p:nvSpPr>
            <p:cNvPr id="23636" name="Freeform 72"/>
            <p:cNvSpPr>
              <a:spLocks/>
            </p:cNvSpPr>
            <p:nvPr/>
          </p:nvSpPr>
          <p:spPr bwMode="auto">
            <a:xfrm>
              <a:off x="2610" y="1893"/>
              <a:ext cx="206" cy="1053"/>
            </a:xfrm>
            <a:custGeom>
              <a:avLst/>
              <a:gdLst>
                <a:gd name="T0" fmla="*/ 196 w 206"/>
                <a:gd name="T1" fmla="*/ 861 h 1053"/>
                <a:gd name="T2" fmla="*/ 183 w 206"/>
                <a:gd name="T3" fmla="*/ 900 h 1053"/>
                <a:gd name="T4" fmla="*/ 172 w 206"/>
                <a:gd name="T5" fmla="*/ 927 h 1053"/>
                <a:gd name="T6" fmla="*/ 161 w 206"/>
                <a:gd name="T7" fmla="*/ 950 h 1053"/>
                <a:gd name="T8" fmla="*/ 151 w 206"/>
                <a:gd name="T9" fmla="*/ 968 h 1053"/>
                <a:gd name="T10" fmla="*/ 130 w 206"/>
                <a:gd name="T11" fmla="*/ 1000 h 1053"/>
                <a:gd name="T12" fmla="*/ 103 w 206"/>
                <a:gd name="T13" fmla="*/ 1028 h 1053"/>
                <a:gd name="T14" fmla="*/ 84 w 206"/>
                <a:gd name="T15" fmla="*/ 1041 h 1053"/>
                <a:gd name="T16" fmla="*/ 68 w 206"/>
                <a:gd name="T17" fmla="*/ 1048 h 1053"/>
                <a:gd name="T18" fmla="*/ 57 w 206"/>
                <a:gd name="T19" fmla="*/ 1051 h 1053"/>
                <a:gd name="T20" fmla="*/ 47 w 206"/>
                <a:gd name="T21" fmla="*/ 1052 h 1053"/>
                <a:gd name="T22" fmla="*/ 37 w 206"/>
                <a:gd name="T23" fmla="*/ 1052 h 1053"/>
                <a:gd name="T24" fmla="*/ 27 w 206"/>
                <a:gd name="T25" fmla="*/ 1050 h 1053"/>
                <a:gd name="T26" fmla="*/ 18 w 206"/>
                <a:gd name="T27" fmla="*/ 1047 h 1053"/>
                <a:gd name="T28" fmla="*/ 10 w 206"/>
                <a:gd name="T29" fmla="*/ 1043 h 1053"/>
                <a:gd name="T30" fmla="*/ 2 w 206"/>
                <a:gd name="T31" fmla="*/ 1039 h 1053"/>
                <a:gd name="T32" fmla="*/ 10 w 206"/>
                <a:gd name="T33" fmla="*/ 993 h 1053"/>
                <a:gd name="T34" fmla="*/ 30 w 206"/>
                <a:gd name="T35" fmla="*/ 958 h 1053"/>
                <a:gd name="T36" fmla="*/ 41 w 206"/>
                <a:gd name="T37" fmla="*/ 921 h 1053"/>
                <a:gd name="T38" fmla="*/ 55 w 206"/>
                <a:gd name="T39" fmla="*/ 855 h 1053"/>
                <a:gd name="T40" fmla="*/ 64 w 206"/>
                <a:gd name="T41" fmla="*/ 807 h 1053"/>
                <a:gd name="T42" fmla="*/ 70 w 206"/>
                <a:gd name="T43" fmla="*/ 775 h 1053"/>
                <a:gd name="T44" fmla="*/ 78 w 206"/>
                <a:gd name="T45" fmla="*/ 721 h 1053"/>
                <a:gd name="T46" fmla="*/ 86 w 206"/>
                <a:gd name="T47" fmla="*/ 636 h 1053"/>
                <a:gd name="T48" fmla="*/ 89 w 206"/>
                <a:gd name="T49" fmla="*/ 538 h 1053"/>
                <a:gd name="T50" fmla="*/ 91 w 206"/>
                <a:gd name="T51" fmla="*/ 455 h 1053"/>
                <a:gd name="T52" fmla="*/ 92 w 206"/>
                <a:gd name="T53" fmla="*/ 424 h 1053"/>
                <a:gd name="T54" fmla="*/ 93 w 206"/>
                <a:gd name="T55" fmla="*/ 373 h 1053"/>
                <a:gd name="T56" fmla="*/ 93 w 206"/>
                <a:gd name="T57" fmla="*/ 303 h 1053"/>
                <a:gd name="T58" fmla="*/ 92 w 206"/>
                <a:gd name="T59" fmla="*/ 195 h 1053"/>
                <a:gd name="T60" fmla="*/ 89 w 206"/>
                <a:gd name="T61" fmla="*/ 142 h 1053"/>
                <a:gd name="T62" fmla="*/ 65 w 206"/>
                <a:gd name="T63" fmla="*/ 112 h 1053"/>
                <a:gd name="T64" fmla="*/ 59 w 206"/>
                <a:gd name="T65" fmla="*/ 92 h 1053"/>
                <a:gd name="T66" fmla="*/ 77 w 206"/>
                <a:gd name="T67" fmla="*/ 111 h 1053"/>
                <a:gd name="T68" fmla="*/ 96 w 206"/>
                <a:gd name="T69" fmla="*/ 135 h 1053"/>
                <a:gd name="T70" fmla="*/ 107 w 206"/>
                <a:gd name="T71" fmla="*/ 1 h 1053"/>
                <a:gd name="T72" fmla="*/ 123 w 206"/>
                <a:gd name="T73" fmla="*/ 73 h 1053"/>
                <a:gd name="T74" fmla="*/ 165 w 206"/>
                <a:gd name="T75" fmla="*/ 50 h 1053"/>
                <a:gd name="T76" fmla="*/ 145 w 206"/>
                <a:gd name="T77" fmla="*/ 120 h 1053"/>
                <a:gd name="T78" fmla="*/ 130 w 206"/>
                <a:gd name="T79" fmla="*/ 143 h 1053"/>
                <a:gd name="T80" fmla="*/ 114 w 206"/>
                <a:gd name="T81" fmla="*/ 171 h 1053"/>
                <a:gd name="T82" fmla="*/ 157 w 206"/>
                <a:gd name="T83" fmla="*/ 156 h 1053"/>
                <a:gd name="T84" fmla="*/ 174 w 206"/>
                <a:gd name="T85" fmla="*/ 142 h 1053"/>
                <a:gd name="T86" fmla="*/ 204 w 206"/>
                <a:gd name="T87" fmla="*/ 127 h 1053"/>
                <a:gd name="T88" fmla="*/ 179 w 206"/>
                <a:gd name="T89" fmla="*/ 155 h 1053"/>
                <a:gd name="T90" fmla="*/ 150 w 206"/>
                <a:gd name="T91" fmla="*/ 186 h 1053"/>
                <a:gd name="T92" fmla="*/ 127 w 206"/>
                <a:gd name="T93" fmla="*/ 211 h 1053"/>
                <a:gd name="T94" fmla="*/ 117 w 206"/>
                <a:gd name="T95" fmla="*/ 222 h 1053"/>
                <a:gd name="T96" fmla="*/ 117 w 206"/>
                <a:gd name="T97" fmla="*/ 257 h 1053"/>
                <a:gd name="T98" fmla="*/ 118 w 206"/>
                <a:gd name="T99" fmla="*/ 278 h 1053"/>
                <a:gd name="T100" fmla="*/ 120 w 206"/>
                <a:gd name="T101" fmla="*/ 321 h 1053"/>
                <a:gd name="T102" fmla="*/ 127 w 206"/>
                <a:gd name="T103" fmla="*/ 412 h 1053"/>
                <a:gd name="T104" fmla="*/ 139 w 206"/>
                <a:gd name="T105" fmla="*/ 500 h 1053"/>
                <a:gd name="T106" fmla="*/ 142 w 206"/>
                <a:gd name="T107" fmla="*/ 524 h 1053"/>
                <a:gd name="T108" fmla="*/ 151 w 206"/>
                <a:gd name="T109" fmla="*/ 574 h 1053"/>
                <a:gd name="T110" fmla="*/ 159 w 206"/>
                <a:gd name="T111" fmla="*/ 623 h 1053"/>
                <a:gd name="T112" fmla="*/ 164 w 206"/>
                <a:gd name="T113" fmla="*/ 651 h 1053"/>
                <a:gd name="T114" fmla="*/ 182 w 206"/>
                <a:gd name="T115" fmla="*/ 736 h 1053"/>
                <a:gd name="T116" fmla="*/ 197 w 206"/>
                <a:gd name="T117" fmla="*/ 807 h 105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6"/>
                <a:gd name="T178" fmla="*/ 0 h 1053"/>
                <a:gd name="T179" fmla="*/ 206 w 206"/>
                <a:gd name="T180" fmla="*/ 1053 h 105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6" h="1053">
                  <a:moveTo>
                    <a:pt x="205" y="830"/>
                  </a:moveTo>
                  <a:lnTo>
                    <a:pt x="202" y="841"/>
                  </a:lnTo>
                  <a:lnTo>
                    <a:pt x="199" y="851"/>
                  </a:lnTo>
                  <a:lnTo>
                    <a:pt x="196" y="861"/>
                  </a:lnTo>
                  <a:lnTo>
                    <a:pt x="193" y="871"/>
                  </a:lnTo>
                  <a:lnTo>
                    <a:pt x="190" y="881"/>
                  </a:lnTo>
                  <a:lnTo>
                    <a:pt x="186" y="890"/>
                  </a:lnTo>
                  <a:lnTo>
                    <a:pt x="183" y="900"/>
                  </a:lnTo>
                  <a:lnTo>
                    <a:pt x="180" y="910"/>
                  </a:lnTo>
                  <a:lnTo>
                    <a:pt x="177" y="915"/>
                  </a:lnTo>
                  <a:lnTo>
                    <a:pt x="174" y="921"/>
                  </a:lnTo>
                  <a:lnTo>
                    <a:pt x="172" y="927"/>
                  </a:lnTo>
                  <a:lnTo>
                    <a:pt x="169" y="933"/>
                  </a:lnTo>
                  <a:lnTo>
                    <a:pt x="167" y="939"/>
                  </a:lnTo>
                  <a:lnTo>
                    <a:pt x="164" y="945"/>
                  </a:lnTo>
                  <a:lnTo>
                    <a:pt x="161" y="950"/>
                  </a:lnTo>
                  <a:lnTo>
                    <a:pt x="158" y="956"/>
                  </a:lnTo>
                  <a:lnTo>
                    <a:pt x="156" y="960"/>
                  </a:lnTo>
                  <a:lnTo>
                    <a:pt x="154" y="963"/>
                  </a:lnTo>
                  <a:lnTo>
                    <a:pt x="151" y="968"/>
                  </a:lnTo>
                  <a:lnTo>
                    <a:pt x="149" y="972"/>
                  </a:lnTo>
                  <a:lnTo>
                    <a:pt x="143" y="981"/>
                  </a:lnTo>
                  <a:lnTo>
                    <a:pt x="137" y="991"/>
                  </a:lnTo>
                  <a:lnTo>
                    <a:pt x="130" y="1000"/>
                  </a:lnTo>
                  <a:lnTo>
                    <a:pt x="123" y="1008"/>
                  </a:lnTo>
                  <a:lnTo>
                    <a:pt x="117" y="1016"/>
                  </a:lnTo>
                  <a:lnTo>
                    <a:pt x="110" y="1022"/>
                  </a:lnTo>
                  <a:lnTo>
                    <a:pt x="103" y="1028"/>
                  </a:lnTo>
                  <a:lnTo>
                    <a:pt x="96" y="1034"/>
                  </a:lnTo>
                  <a:lnTo>
                    <a:pt x="92" y="1037"/>
                  </a:lnTo>
                  <a:lnTo>
                    <a:pt x="88" y="1039"/>
                  </a:lnTo>
                  <a:lnTo>
                    <a:pt x="84" y="1041"/>
                  </a:lnTo>
                  <a:lnTo>
                    <a:pt x="80" y="1043"/>
                  </a:lnTo>
                  <a:lnTo>
                    <a:pt x="76" y="1045"/>
                  </a:lnTo>
                  <a:lnTo>
                    <a:pt x="72" y="1047"/>
                  </a:lnTo>
                  <a:lnTo>
                    <a:pt x="68" y="1048"/>
                  </a:lnTo>
                  <a:lnTo>
                    <a:pt x="64" y="1050"/>
                  </a:lnTo>
                  <a:lnTo>
                    <a:pt x="61" y="1051"/>
                  </a:lnTo>
                  <a:lnTo>
                    <a:pt x="59" y="1051"/>
                  </a:lnTo>
                  <a:lnTo>
                    <a:pt x="57" y="1051"/>
                  </a:lnTo>
                  <a:lnTo>
                    <a:pt x="54" y="1051"/>
                  </a:lnTo>
                  <a:lnTo>
                    <a:pt x="52" y="1052"/>
                  </a:lnTo>
                  <a:lnTo>
                    <a:pt x="49" y="1052"/>
                  </a:lnTo>
                  <a:lnTo>
                    <a:pt x="47" y="1052"/>
                  </a:lnTo>
                  <a:lnTo>
                    <a:pt x="45" y="1052"/>
                  </a:lnTo>
                  <a:lnTo>
                    <a:pt x="42" y="1052"/>
                  </a:lnTo>
                  <a:lnTo>
                    <a:pt x="40" y="1052"/>
                  </a:lnTo>
                  <a:lnTo>
                    <a:pt x="37" y="1052"/>
                  </a:lnTo>
                  <a:lnTo>
                    <a:pt x="34" y="1051"/>
                  </a:lnTo>
                  <a:lnTo>
                    <a:pt x="32" y="1051"/>
                  </a:lnTo>
                  <a:lnTo>
                    <a:pt x="30" y="1051"/>
                  </a:lnTo>
                  <a:lnTo>
                    <a:pt x="27" y="1050"/>
                  </a:lnTo>
                  <a:lnTo>
                    <a:pt x="25" y="1050"/>
                  </a:lnTo>
                  <a:lnTo>
                    <a:pt x="23" y="1049"/>
                  </a:lnTo>
                  <a:lnTo>
                    <a:pt x="20" y="1048"/>
                  </a:lnTo>
                  <a:lnTo>
                    <a:pt x="18" y="1047"/>
                  </a:lnTo>
                  <a:lnTo>
                    <a:pt x="15" y="1047"/>
                  </a:lnTo>
                  <a:lnTo>
                    <a:pt x="14" y="1046"/>
                  </a:lnTo>
                  <a:lnTo>
                    <a:pt x="11" y="1045"/>
                  </a:lnTo>
                  <a:lnTo>
                    <a:pt x="10" y="1043"/>
                  </a:lnTo>
                  <a:lnTo>
                    <a:pt x="8" y="1043"/>
                  </a:lnTo>
                  <a:lnTo>
                    <a:pt x="6" y="1041"/>
                  </a:lnTo>
                  <a:lnTo>
                    <a:pt x="4" y="1041"/>
                  </a:lnTo>
                  <a:lnTo>
                    <a:pt x="2" y="1039"/>
                  </a:lnTo>
                  <a:lnTo>
                    <a:pt x="0" y="1038"/>
                  </a:lnTo>
                  <a:lnTo>
                    <a:pt x="2" y="1006"/>
                  </a:lnTo>
                  <a:lnTo>
                    <a:pt x="6" y="1001"/>
                  </a:lnTo>
                  <a:lnTo>
                    <a:pt x="10" y="993"/>
                  </a:lnTo>
                  <a:lnTo>
                    <a:pt x="15" y="985"/>
                  </a:lnTo>
                  <a:lnTo>
                    <a:pt x="20" y="977"/>
                  </a:lnTo>
                  <a:lnTo>
                    <a:pt x="25" y="968"/>
                  </a:lnTo>
                  <a:lnTo>
                    <a:pt x="30" y="958"/>
                  </a:lnTo>
                  <a:lnTo>
                    <a:pt x="34" y="948"/>
                  </a:lnTo>
                  <a:lnTo>
                    <a:pt x="37" y="940"/>
                  </a:lnTo>
                  <a:lnTo>
                    <a:pt x="39" y="931"/>
                  </a:lnTo>
                  <a:lnTo>
                    <a:pt x="41" y="921"/>
                  </a:lnTo>
                  <a:lnTo>
                    <a:pt x="44" y="907"/>
                  </a:lnTo>
                  <a:lnTo>
                    <a:pt x="48" y="891"/>
                  </a:lnTo>
                  <a:lnTo>
                    <a:pt x="51" y="874"/>
                  </a:lnTo>
                  <a:lnTo>
                    <a:pt x="55" y="855"/>
                  </a:lnTo>
                  <a:lnTo>
                    <a:pt x="59" y="836"/>
                  </a:lnTo>
                  <a:lnTo>
                    <a:pt x="62" y="819"/>
                  </a:lnTo>
                  <a:lnTo>
                    <a:pt x="63" y="813"/>
                  </a:lnTo>
                  <a:lnTo>
                    <a:pt x="64" y="807"/>
                  </a:lnTo>
                  <a:lnTo>
                    <a:pt x="65" y="801"/>
                  </a:lnTo>
                  <a:lnTo>
                    <a:pt x="66" y="796"/>
                  </a:lnTo>
                  <a:lnTo>
                    <a:pt x="68" y="785"/>
                  </a:lnTo>
                  <a:lnTo>
                    <a:pt x="70" y="775"/>
                  </a:lnTo>
                  <a:lnTo>
                    <a:pt x="71" y="765"/>
                  </a:lnTo>
                  <a:lnTo>
                    <a:pt x="73" y="757"/>
                  </a:lnTo>
                  <a:lnTo>
                    <a:pt x="75" y="739"/>
                  </a:lnTo>
                  <a:lnTo>
                    <a:pt x="78" y="721"/>
                  </a:lnTo>
                  <a:lnTo>
                    <a:pt x="81" y="701"/>
                  </a:lnTo>
                  <a:lnTo>
                    <a:pt x="82" y="681"/>
                  </a:lnTo>
                  <a:lnTo>
                    <a:pt x="84" y="660"/>
                  </a:lnTo>
                  <a:lnTo>
                    <a:pt x="86" y="636"/>
                  </a:lnTo>
                  <a:lnTo>
                    <a:pt x="87" y="613"/>
                  </a:lnTo>
                  <a:lnTo>
                    <a:pt x="88" y="587"/>
                  </a:lnTo>
                  <a:lnTo>
                    <a:pt x="88" y="565"/>
                  </a:lnTo>
                  <a:lnTo>
                    <a:pt x="89" y="538"/>
                  </a:lnTo>
                  <a:lnTo>
                    <a:pt x="90" y="503"/>
                  </a:lnTo>
                  <a:lnTo>
                    <a:pt x="91" y="464"/>
                  </a:lnTo>
                  <a:lnTo>
                    <a:pt x="91" y="459"/>
                  </a:lnTo>
                  <a:lnTo>
                    <a:pt x="91" y="455"/>
                  </a:lnTo>
                  <a:lnTo>
                    <a:pt x="91" y="451"/>
                  </a:lnTo>
                  <a:lnTo>
                    <a:pt x="92" y="447"/>
                  </a:lnTo>
                  <a:lnTo>
                    <a:pt x="92" y="435"/>
                  </a:lnTo>
                  <a:lnTo>
                    <a:pt x="92" y="424"/>
                  </a:lnTo>
                  <a:lnTo>
                    <a:pt x="92" y="413"/>
                  </a:lnTo>
                  <a:lnTo>
                    <a:pt x="92" y="401"/>
                  </a:lnTo>
                  <a:lnTo>
                    <a:pt x="93" y="387"/>
                  </a:lnTo>
                  <a:lnTo>
                    <a:pt x="93" y="373"/>
                  </a:lnTo>
                  <a:lnTo>
                    <a:pt x="93" y="359"/>
                  </a:lnTo>
                  <a:lnTo>
                    <a:pt x="93" y="346"/>
                  </a:lnTo>
                  <a:lnTo>
                    <a:pt x="93" y="325"/>
                  </a:lnTo>
                  <a:lnTo>
                    <a:pt x="93" y="303"/>
                  </a:lnTo>
                  <a:lnTo>
                    <a:pt x="93" y="282"/>
                  </a:lnTo>
                  <a:lnTo>
                    <a:pt x="93" y="263"/>
                  </a:lnTo>
                  <a:lnTo>
                    <a:pt x="93" y="226"/>
                  </a:lnTo>
                  <a:lnTo>
                    <a:pt x="92" y="195"/>
                  </a:lnTo>
                  <a:lnTo>
                    <a:pt x="90" y="171"/>
                  </a:lnTo>
                  <a:lnTo>
                    <a:pt x="88" y="157"/>
                  </a:lnTo>
                  <a:lnTo>
                    <a:pt x="92" y="147"/>
                  </a:lnTo>
                  <a:lnTo>
                    <a:pt x="89" y="142"/>
                  </a:lnTo>
                  <a:lnTo>
                    <a:pt x="84" y="135"/>
                  </a:lnTo>
                  <a:lnTo>
                    <a:pt x="78" y="127"/>
                  </a:lnTo>
                  <a:lnTo>
                    <a:pt x="71" y="120"/>
                  </a:lnTo>
                  <a:lnTo>
                    <a:pt x="65" y="112"/>
                  </a:lnTo>
                  <a:lnTo>
                    <a:pt x="60" y="106"/>
                  </a:lnTo>
                  <a:lnTo>
                    <a:pt x="56" y="102"/>
                  </a:lnTo>
                  <a:lnTo>
                    <a:pt x="55" y="101"/>
                  </a:lnTo>
                  <a:lnTo>
                    <a:pt x="59" y="92"/>
                  </a:lnTo>
                  <a:lnTo>
                    <a:pt x="61" y="94"/>
                  </a:lnTo>
                  <a:lnTo>
                    <a:pt x="65" y="98"/>
                  </a:lnTo>
                  <a:lnTo>
                    <a:pt x="70" y="105"/>
                  </a:lnTo>
                  <a:lnTo>
                    <a:pt x="77" y="111"/>
                  </a:lnTo>
                  <a:lnTo>
                    <a:pt x="83" y="119"/>
                  </a:lnTo>
                  <a:lnTo>
                    <a:pt x="89" y="126"/>
                  </a:lnTo>
                  <a:lnTo>
                    <a:pt x="94" y="132"/>
                  </a:lnTo>
                  <a:lnTo>
                    <a:pt x="96" y="135"/>
                  </a:lnTo>
                  <a:lnTo>
                    <a:pt x="98" y="115"/>
                  </a:lnTo>
                  <a:lnTo>
                    <a:pt x="101" y="70"/>
                  </a:lnTo>
                  <a:lnTo>
                    <a:pt x="105" y="24"/>
                  </a:lnTo>
                  <a:lnTo>
                    <a:pt x="107" y="1"/>
                  </a:lnTo>
                  <a:lnTo>
                    <a:pt x="112" y="0"/>
                  </a:lnTo>
                  <a:lnTo>
                    <a:pt x="107" y="121"/>
                  </a:lnTo>
                  <a:lnTo>
                    <a:pt x="128" y="87"/>
                  </a:lnTo>
                  <a:lnTo>
                    <a:pt x="123" y="73"/>
                  </a:lnTo>
                  <a:lnTo>
                    <a:pt x="127" y="67"/>
                  </a:lnTo>
                  <a:lnTo>
                    <a:pt x="133" y="79"/>
                  </a:lnTo>
                  <a:lnTo>
                    <a:pt x="165" y="39"/>
                  </a:lnTo>
                  <a:lnTo>
                    <a:pt x="165" y="50"/>
                  </a:lnTo>
                  <a:lnTo>
                    <a:pt x="112" y="136"/>
                  </a:lnTo>
                  <a:lnTo>
                    <a:pt x="115" y="140"/>
                  </a:lnTo>
                  <a:lnTo>
                    <a:pt x="144" y="112"/>
                  </a:lnTo>
                  <a:lnTo>
                    <a:pt x="145" y="120"/>
                  </a:lnTo>
                  <a:lnTo>
                    <a:pt x="143" y="122"/>
                  </a:lnTo>
                  <a:lnTo>
                    <a:pt x="140" y="127"/>
                  </a:lnTo>
                  <a:lnTo>
                    <a:pt x="136" y="135"/>
                  </a:lnTo>
                  <a:lnTo>
                    <a:pt x="130" y="143"/>
                  </a:lnTo>
                  <a:lnTo>
                    <a:pt x="124" y="152"/>
                  </a:lnTo>
                  <a:lnTo>
                    <a:pt x="120" y="161"/>
                  </a:lnTo>
                  <a:lnTo>
                    <a:pt x="116" y="168"/>
                  </a:lnTo>
                  <a:lnTo>
                    <a:pt x="114" y="171"/>
                  </a:lnTo>
                  <a:lnTo>
                    <a:pt x="113" y="192"/>
                  </a:lnTo>
                  <a:lnTo>
                    <a:pt x="140" y="167"/>
                  </a:lnTo>
                  <a:lnTo>
                    <a:pt x="145" y="150"/>
                  </a:lnTo>
                  <a:lnTo>
                    <a:pt x="157" y="156"/>
                  </a:lnTo>
                  <a:lnTo>
                    <a:pt x="158" y="155"/>
                  </a:lnTo>
                  <a:lnTo>
                    <a:pt x="162" y="152"/>
                  </a:lnTo>
                  <a:lnTo>
                    <a:pt x="168" y="147"/>
                  </a:lnTo>
                  <a:lnTo>
                    <a:pt x="174" y="142"/>
                  </a:lnTo>
                  <a:lnTo>
                    <a:pt x="182" y="137"/>
                  </a:lnTo>
                  <a:lnTo>
                    <a:pt x="190" y="133"/>
                  </a:lnTo>
                  <a:lnTo>
                    <a:pt x="198" y="129"/>
                  </a:lnTo>
                  <a:lnTo>
                    <a:pt x="204" y="127"/>
                  </a:lnTo>
                  <a:lnTo>
                    <a:pt x="199" y="133"/>
                  </a:lnTo>
                  <a:lnTo>
                    <a:pt x="192" y="140"/>
                  </a:lnTo>
                  <a:lnTo>
                    <a:pt x="186" y="147"/>
                  </a:lnTo>
                  <a:lnTo>
                    <a:pt x="179" y="155"/>
                  </a:lnTo>
                  <a:lnTo>
                    <a:pt x="171" y="162"/>
                  </a:lnTo>
                  <a:lnTo>
                    <a:pt x="164" y="170"/>
                  </a:lnTo>
                  <a:lnTo>
                    <a:pt x="157" y="178"/>
                  </a:lnTo>
                  <a:lnTo>
                    <a:pt x="150" y="186"/>
                  </a:lnTo>
                  <a:lnTo>
                    <a:pt x="143" y="193"/>
                  </a:lnTo>
                  <a:lnTo>
                    <a:pt x="137" y="200"/>
                  </a:lnTo>
                  <a:lnTo>
                    <a:pt x="131" y="206"/>
                  </a:lnTo>
                  <a:lnTo>
                    <a:pt x="127" y="211"/>
                  </a:lnTo>
                  <a:lnTo>
                    <a:pt x="123" y="216"/>
                  </a:lnTo>
                  <a:lnTo>
                    <a:pt x="120" y="218"/>
                  </a:lnTo>
                  <a:lnTo>
                    <a:pt x="118" y="221"/>
                  </a:lnTo>
                  <a:lnTo>
                    <a:pt x="117" y="222"/>
                  </a:lnTo>
                  <a:lnTo>
                    <a:pt x="117" y="230"/>
                  </a:lnTo>
                  <a:lnTo>
                    <a:pt x="117" y="239"/>
                  </a:lnTo>
                  <a:lnTo>
                    <a:pt x="117" y="248"/>
                  </a:lnTo>
                  <a:lnTo>
                    <a:pt x="117" y="257"/>
                  </a:lnTo>
                  <a:lnTo>
                    <a:pt x="117" y="262"/>
                  </a:lnTo>
                  <a:lnTo>
                    <a:pt x="118" y="267"/>
                  </a:lnTo>
                  <a:lnTo>
                    <a:pt x="118" y="272"/>
                  </a:lnTo>
                  <a:lnTo>
                    <a:pt x="118" y="278"/>
                  </a:lnTo>
                  <a:lnTo>
                    <a:pt x="118" y="288"/>
                  </a:lnTo>
                  <a:lnTo>
                    <a:pt x="119" y="299"/>
                  </a:lnTo>
                  <a:lnTo>
                    <a:pt x="120" y="311"/>
                  </a:lnTo>
                  <a:lnTo>
                    <a:pt x="120" y="321"/>
                  </a:lnTo>
                  <a:lnTo>
                    <a:pt x="122" y="344"/>
                  </a:lnTo>
                  <a:lnTo>
                    <a:pt x="123" y="367"/>
                  </a:lnTo>
                  <a:lnTo>
                    <a:pt x="126" y="389"/>
                  </a:lnTo>
                  <a:lnTo>
                    <a:pt x="127" y="412"/>
                  </a:lnTo>
                  <a:lnTo>
                    <a:pt x="130" y="434"/>
                  </a:lnTo>
                  <a:lnTo>
                    <a:pt x="133" y="456"/>
                  </a:lnTo>
                  <a:lnTo>
                    <a:pt x="136" y="478"/>
                  </a:lnTo>
                  <a:lnTo>
                    <a:pt x="139" y="500"/>
                  </a:lnTo>
                  <a:lnTo>
                    <a:pt x="140" y="507"/>
                  </a:lnTo>
                  <a:lnTo>
                    <a:pt x="140" y="512"/>
                  </a:lnTo>
                  <a:lnTo>
                    <a:pt x="141" y="518"/>
                  </a:lnTo>
                  <a:lnTo>
                    <a:pt x="142" y="524"/>
                  </a:lnTo>
                  <a:lnTo>
                    <a:pt x="144" y="536"/>
                  </a:lnTo>
                  <a:lnTo>
                    <a:pt x="146" y="549"/>
                  </a:lnTo>
                  <a:lnTo>
                    <a:pt x="148" y="561"/>
                  </a:lnTo>
                  <a:lnTo>
                    <a:pt x="151" y="574"/>
                  </a:lnTo>
                  <a:lnTo>
                    <a:pt x="153" y="586"/>
                  </a:lnTo>
                  <a:lnTo>
                    <a:pt x="155" y="598"/>
                  </a:lnTo>
                  <a:lnTo>
                    <a:pt x="157" y="610"/>
                  </a:lnTo>
                  <a:lnTo>
                    <a:pt x="159" y="623"/>
                  </a:lnTo>
                  <a:lnTo>
                    <a:pt x="160" y="630"/>
                  </a:lnTo>
                  <a:lnTo>
                    <a:pt x="162" y="636"/>
                  </a:lnTo>
                  <a:lnTo>
                    <a:pt x="163" y="644"/>
                  </a:lnTo>
                  <a:lnTo>
                    <a:pt x="164" y="651"/>
                  </a:lnTo>
                  <a:lnTo>
                    <a:pt x="168" y="674"/>
                  </a:lnTo>
                  <a:lnTo>
                    <a:pt x="173" y="695"/>
                  </a:lnTo>
                  <a:lnTo>
                    <a:pt x="177" y="716"/>
                  </a:lnTo>
                  <a:lnTo>
                    <a:pt x="182" y="736"/>
                  </a:lnTo>
                  <a:lnTo>
                    <a:pt x="186" y="755"/>
                  </a:lnTo>
                  <a:lnTo>
                    <a:pt x="190" y="774"/>
                  </a:lnTo>
                  <a:lnTo>
                    <a:pt x="194" y="791"/>
                  </a:lnTo>
                  <a:lnTo>
                    <a:pt x="197" y="807"/>
                  </a:lnTo>
                  <a:lnTo>
                    <a:pt x="205" y="830"/>
                  </a:lnTo>
                </a:path>
              </a:pathLst>
            </a:custGeom>
            <a:solidFill>
              <a:srgbClr val="260000"/>
            </a:solidFill>
            <a:ln w="9525" cap="rnd">
              <a:noFill/>
              <a:round/>
              <a:headEnd type="none" w="sm" len="sm"/>
              <a:tailEnd type="none" w="sm" len="sm"/>
            </a:ln>
          </p:spPr>
          <p:txBody>
            <a:bodyPr/>
            <a:lstStyle/>
            <a:p>
              <a:pPr algn="r" rtl="1"/>
              <a:endParaRPr lang="en-US"/>
            </a:p>
          </p:txBody>
        </p:sp>
        <p:sp>
          <p:nvSpPr>
            <p:cNvPr id="23637" name="Freeform 73"/>
            <p:cNvSpPr>
              <a:spLocks/>
            </p:cNvSpPr>
            <p:nvPr/>
          </p:nvSpPr>
          <p:spPr bwMode="auto">
            <a:xfrm>
              <a:off x="2504" y="2493"/>
              <a:ext cx="30" cy="104"/>
            </a:xfrm>
            <a:custGeom>
              <a:avLst/>
              <a:gdLst>
                <a:gd name="T0" fmla="*/ 26 w 30"/>
                <a:gd name="T1" fmla="*/ 60 h 104"/>
                <a:gd name="T2" fmla="*/ 27 w 30"/>
                <a:gd name="T3" fmla="*/ 52 h 104"/>
                <a:gd name="T4" fmla="*/ 28 w 30"/>
                <a:gd name="T5" fmla="*/ 43 h 104"/>
                <a:gd name="T6" fmla="*/ 28 w 30"/>
                <a:gd name="T7" fmla="*/ 34 h 104"/>
                <a:gd name="T8" fmla="*/ 28 w 30"/>
                <a:gd name="T9" fmla="*/ 26 h 104"/>
                <a:gd name="T10" fmla="*/ 29 w 30"/>
                <a:gd name="T11" fmla="*/ 19 h 104"/>
                <a:gd name="T12" fmla="*/ 29 w 30"/>
                <a:gd name="T13" fmla="*/ 12 h 104"/>
                <a:gd name="T14" fmla="*/ 29 w 30"/>
                <a:gd name="T15" fmla="*/ 6 h 104"/>
                <a:gd name="T16" fmla="*/ 29 w 30"/>
                <a:gd name="T17" fmla="*/ 0 h 104"/>
                <a:gd name="T18" fmla="*/ 25 w 30"/>
                <a:gd name="T19" fmla="*/ 10 h 104"/>
                <a:gd name="T20" fmla="*/ 20 w 30"/>
                <a:gd name="T21" fmla="*/ 21 h 104"/>
                <a:gd name="T22" fmla="*/ 15 w 30"/>
                <a:gd name="T23" fmla="*/ 36 h 104"/>
                <a:gd name="T24" fmla="*/ 11 w 30"/>
                <a:gd name="T25" fmla="*/ 50 h 104"/>
                <a:gd name="T26" fmla="*/ 7 w 30"/>
                <a:gd name="T27" fmla="*/ 65 h 104"/>
                <a:gd name="T28" fmla="*/ 3 w 30"/>
                <a:gd name="T29" fmla="*/ 79 h 104"/>
                <a:gd name="T30" fmla="*/ 1 w 30"/>
                <a:gd name="T31" fmla="*/ 93 h 104"/>
                <a:gd name="T32" fmla="*/ 0 w 30"/>
                <a:gd name="T33" fmla="*/ 103 h 104"/>
                <a:gd name="T34" fmla="*/ 3 w 30"/>
                <a:gd name="T35" fmla="*/ 98 h 104"/>
                <a:gd name="T36" fmla="*/ 7 w 30"/>
                <a:gd name="T37" fmla="*/ 93 h 104"/>
                <a:gd name="T38" fmla="*/ 11 w 30"/>
                <a:gd name="T39" fmla="*/ 86 h 104"/>
                <a:gd name="T40" fmla="*/ 15 w 30"/>
                <a:gd name="T41" fmla="*/ 80 h 104"/>
                <a:gd name="T42" fmla="*/ 18 w 30"/>
                <a:gd name="T43" fmla="*/ 74 h 104"/>
                <a:gd name="T44" fmla="*/ 21 w 30"/>
                <a:gd name="T45" fmla="*/ 69 h 104"/>
                <a:gd name="T46" fmla="*/ 24 w 30"/>
                <a:gd name="T47" fmla="*/ 64 h 104"/>
                <a:gd name="T48" fmla="*/ 26 w 30"/>
                <a:gd name="T49" fmla="*/ 60 h 1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
                <a:gd name="T76" fmla="*/ 0 h 104"/>
                <a:gd name="T77" fmla="*/ 30 w 30"/>
                <a:gd name="T78" fmla="*/ 104 h 10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 h="104">
                  <a:moveTo>
                    <a:pt x="26" y="60"/>
                  </a:moveTo>
                  <a:lnTo>
                    <a:pt x="27" y="52"/>
                  </a:lnTo>
                  <a:lnTo>
                    <a:pt x="28" y="43"/>
                  </a:lnTo>
                  <a:lnTo>
                    <a:pt x="28" y="34"/>
                  </a:lnTo>
                  <a:lnTo>
                    <a:pt x="28" y="26"/>
                  </a:lnTo>
                  <a:lnTo>
                    <a:pt x="29" y="19"/>
                  </a:lnTo>
                  <a:lnTo>
                    <a:pt x="29" y="12"/>
                  </a:lnTo>
                  <a:lnTo>
                    <a:pt x="29" y="6"/>
                  </a:lnTo>
                  <a:lnTo>
                    <a:pt x="29" y="0"/>
                  </a:lnTo>
                  <a:lnTo>
                    <a:pt x="25" y="10"/>
                  </a:lnTo>
                  <a:lnTo>
                    <a:pt x="20" y="21"/>
                  </a:lnTo>
                  <a:lnTo>
                    <a:pt x="15" y="36"/>
                  </a:lnTo>
                  <a:lnTo>
                    <a:pt x="11" y="50"/>
                  </a:lnTo>
                  <a:lnTo>
                    <a:pt x="7" y="65"/>
                  </a:lnTo>
                  <a:lnTo>
                    <a:pt x="3" y="79"/>
                  </a:lnTo>
                  <a:lnTo>
                    <a:pt x="1" y="93"/>
                  </a:lnTo>
                  <a:lnTo>
                    <a:pt x="0" y="103"/>
                  </a:lnTo>
                  <a:lnTo>
                    <a:pt x="3" y="98"/>
                  </a:lnTo>
                  <a:lnTo>
                    <a:pt x="7" y="93"/>
                  </a:lnTo>
                  <a:lnTo>
                    <a:pt x="11" y="86"/>
                  </a:lnTo>
                  <a:lnTo>
                    <a:pt x="15" y="80"/>
                  </a:lnTo>
                  <a:lnTo>
                    <a:pt x="18" y="74"/>
                  </a:lnTo>
                  <a:lnTo>
                    <a:pt x="21" y="69"/>
                  </a:lnTo>
                  <a:lnTo>
                    <a:pt x="24" y="64"/>
                  </a:lnTo>
                  <a:lnTo>
                    <a:pt x="26" y="60"/>
                  </a:lnTo>
                </a:path>
              </a:pathLst>
            </a:custGeom>
            <a:solidFill>
              <a:srgbClr val="B2F259"/>
            </a:solidFill>
            <a:ln w="9525" cap="rnd">
              <a:noFill/>
              <a:round/>
              <a:headEnd type="none" w="sm" len="sm"/>
              <a:tailEnd type="none" w="sm" len="sm"/>
            </a:ln>
          </p:spPr>
          <p:txBody>
            <a:bodyPr/>
            <a:lstStyle/>
            <a:p>
              <a:pPr algn="r" rtl="1"/>
              <a:endParaRPr lang="en-US"/>
            </a:p>
          </p:txBody>
        </p:sp>
        <p:sp>
          <p:nvSpPr>
            <p:cNvPr id="23638" name="Freeform 74"/>
            <p:cNvSpPr>
              <a:spLocks/>
            </p:cNvSpPr>
            <p:nvPr/>
          </p:nvSpPr>
          <p:spPr bwMode="auto">
            <a:xfrm>
              <a:off x="2512" y="2590"/>
              <a:ext cx="18" cy="51"/>
            </a:xfrm>
            <a:custGeom>
              <a:avLst/>
              <a:gdLst>
                <a:gd name="T0" fmla="*/ 17 w 18"/>
                <a:gd name="T1" fmla="*/ 0 h 51"/>
                <a:gd name="T2" fmla="*/ 16 w 18"/>
                <a:gd name="T3" fmla="*/ 10 h 51"/>
                <a:gd name="T4" fmla="*/ 15 w 18"/>
                <a:gd name="T5" fmla="*/ 19 h 51"/>
                <a:gd name="T6" fmla="*/ 14 w 18"/>
                <a:gd name="T7" fmla="*/ 29 h 51"/>
                <a:gd name="T8" fmla="*/ 13 w 18"/>
                <a:gd name="T9" fmla="*/ 38 h 51"/>
                <a:gd name="T10" fmla="*/ 10 w 18"/>
                <a:gd name="T11" fmla="*/ 40 h 51"/>
                <a:gd name="T12" fmla="*/ 7 w 18"/>
                <a:gd name="T13" fmla="*/ 44 h 51"/>
                <a:gd name="T14" fmla="*/ 3 w 18"/>
                <a:gd name="T15" fmla="*/ 47 h 51"/>
                <a:gd name="T16" fmla="*/ 0 w 18"/>
                <a:gd name="T17" fmla="*/ 50 h 51"/>
                <a:gd name="T18" fmla="*/ 1 w 18"/>
                <a:gd name="T19" fmla="*/ 45 h 51"/>
                <a:gd name="T20" fmla="*/ 2 w 18"/>
                <a:gd name="T21" fmla="*/ 38 h 51"/>
                <a:gd name="T22" fmla="*/ 4 w 18"/>
                <a:gd name="T23" fmla="*/ 32 h 51"/>
                <a:gd name="T24" fmla="*/ 5 w 18"/>
                <a:gd name="T25" fmla="*/ 25 h 51"/>
                <a:gd name="T26" fmla="*/ 8 w 18"/>
                <a:gd name="T27" fmla="*/ 18 h 51"/>
                <a:gd name="T28" fmla="*/ 10 w 18"/>
                <a:gd name="T29" fmla="*/ 10 h 51"/>
                <a:gd name="T30" fmla="*/ 14 w 18"/>
                <a:gd name="T31" fmla="*/ 5 h 51"/>
                <a:gd name="T32" fmla="*/ 17 w 18"/>
                <a:gd name="T33" fmla="*/ 0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51"/>
                <a:gd name="T53" fmla="*/ 18 w 18"/>
                <a:gd name="T54" fmla="*/ 51 h 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51">
                  <a:moveTo>
                    <a:pt x="17" y="0"/>
                  </a:moveTo>
                  <a:lnTo>
                    <a:pt x="16" y="10"/>
                  </a:lnTo>
                  <a:lnTo>
                    <a:pt x="15" y="19"/>
                  </a:lnTo>
                  <a:lnTo>
                    <a:pt x="14" y="29"/>
                  </a:lnTo>
                  <a:lnTo>
                    <a:pt x="13" y="38"/>
                  </a:lnTo>
                  <a:lnTo>
                    <a:pt x="10" y="40"/>
                  </a:lnTo>
                  <a:lnTo>
                    <a:pt x="7" y="44"/>
                  </a:lnTo>
                  <a:lnTo>
                    <a:pt x="3" y="47"/>
                  </a:lnTo>
                  <a:lnTo>
                    <a:pt x="0" y="50"/>
                  </a:lnTo>
                  <a:lnTo>
                    <a:pt x="1" y="45"/>
                  </a:lnTo>
                  <a:lnTo>
                    <a:pt x="2" y="38"/>
                  </a:lnTo>
                  <a:lnTo>
                    <a:pt x="4" y="32"/>
                  </a:lnTo>
                  <a:lnTo>
                    <a:pt x="5" y="25"/>
                  </a:lnTo>
                  <a:lnTo>
                    <a:pt x="8" y="18"/>
                  </a:lnTo>
                  <a:lnTo>
                    <a:pt x="10" y="10"/>
                  </a:lnTo>
                  <a:lnTo>
                    <a:pt x="14" y="5"/>
                  </a:lnTo>
                  <a:lnTo>
                    <a:pt x="17" y="0"/>
                  </a:lnTo>
                </a:path>
              </a:pathLst>
            </a:custGeom>
            <a:solidFill>
              <a:srgbClr val="B2F259"/>
            </a:solidFill>
            <a:ln w="9525" cap="rnd">
              <a:noFill/>
              <a:round/>
              <a:headEnd type="none" w="sm" len="sm"/>
              <a:tailEnd type="none" w="sm" len="sm"/>
            </a:ln>
          </p:spPr>
          <p:txBody>
            <a:bodyPr/>
            <a:lstStyle/>
            <a:p>
              <a:pPr algn="r" rtl="1"/>
              <a:endParaRPr lang="en-US"/>
            </a:p>
          </p:txBody>
        </p:sp>
        <p:sp>
          <p:nvSpPr>
            <p:cNvPr id="23639" name="Freeform 75"/>
            <p:cNvSpPr>
              <a:spLocks/>
            </p:cNvSpPr>
            <p:nvPr/>
          </p:nvSpPr>
          <p:spPr bwMode="auto">
            <a:xfrm>
              <a:off x="2512" y="2653"/>
              <a:ext cx="10" cy="26"/>
            </a:xfrm>
            <a:custGeom>
              <a:avLst/>
              <a:gdLst>
                <a:gd name="T0" fmla="*/ 9 w 10"/>
                <a:gd name="T1" fmla="*/ 0 h 26"/>
                <a:gd name="T2" fmla="*/ 8 w 10"/>
                <a:gd name="T3" fmla="*/ 6 h 26"/>
                <a:gd name="T4" fmla="*/ 7 w 10"/>
                <a:gd name="T5" fmla="*/ 12 h 26"/>
                <a:gd name="T6" fmla="*/ 6 w 10"/>
                <a:gd name="T7" fmla="*/ 18 h 26"/>
                <a:gd name="T8" fmla="*/ 5 w 10"/>
                <a:gd name="T9" fmla="*/ 24 h 26"/>
                <a:gd name="T10" fmla="*/ 3 w 10"/>
                <a:gd name="T11" fmla="*/ 25 h 26"/>
                <a:gd name="T12" fmla="*/ 2 w 10"/>
                <a:gd name="T13" fmla="*/ 25 h 26"/>
                <a:gd name="T14" fmla="*/ 0 w 10"/>
                <a:gd name="T15" fmla="*/ 25 h 26"/>
                <a:gd name="T16" fmla="*/ 2 w 10"/>
                <a:gd name="T17" fmla="*/ 19 h 26"/>
                <a:gd name="T18" fmla="*/ 4 w 10"/>
                <a:gd name="T19" fmla="*/ 12 h 26"/>
                <a:gd name="T20" fmla="*/ 7 w 10"/>
                <a:gd name="T21" fmla="*/ 6 h 26"/>
                <a:gd name="T22" fmla="*/ 9 w 10"/>
                <a:gd name="T23" fmla="*/ 0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26"/>
                <a:gd name="T38" fmla="*/ 10 w 10"/>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26">
                  <a:moveTo>
                    <a:pt x="9" y="0"/>
                  </a:moveTo>
                  <a:lnTo>
                    <a:pt x="8" y="6"/>
                  </a:lnTo>
                  <a:lnTo>
                    <a:pt x="7" y="12"/>
                  </a:lnTo>
                  <a:lnTo>
                    <a:pt x="6" y="18"/>
                  </a:lnTo>
                  <a:lnTo>
                    <a:pt x="5" y="24"/>
                  </a:lnTo>
                  <a:lnTo>
                    <a:pt x="3" y="25"/>
                  </a:lnTo>
                  <a:lnTo>
                    <a:pt x="2" y="25"/>
                  </a:lnTo>
                  <a:lnTo>
                    <a:pt x="0" y="25"/>
                  </a:lnTo>
                  <a:lnTo>
                    <a:pt x="2" y="19"/>
                  </a:lnTo>
                  <a:lnTo>
                    <a:pt x="4" y="12"/>
                  </a:lnTo>
                  <a:lnTo>
                    <a:pt x="7" y="6"/>
                  </a:lnTo>
                  <a:lnTo>
                    <a:pt x="9" y="0"/>
                  </a:lnTo>
                </a:path>
              </a:pathLst>
            </a:custGeom>
            <a:solidFill>
              <a:srgbClr val="B2F259"/>
            </a:solidFill>
            <a:ln w="9525" cap="rnd">
              <a:noFill/>
              <a:round/>
              <a:headEnd type="none" w="sm" len="sm"/>
              <a:tailEnd type="none" w="sm" len="sm"/>
            </a:ln>
          </p:spPr>
          <p:txBody>
            <a:bodyPr/>
            <a:lstStyle/>
            <a:p>
              <a:pPr algn="r" rtl="1"/>
              <a:endParaRPr lang="en-US"/>
            </a:p>
          </p:txBody>
        </p:sp>
        <p:sp>
          <p:nvSpPr>
            <p:cNvPr id="23640" name="Freeform 76"/>
            <p:cNvSpPr>
              <a:spLocks/>
            </p:cNvSpPr>
            <p:nvPr/>
          </p:nvSpPr>
          <p:spPr bwMode="auto">
            <a:xfrm>
              <a:off x="2665" y="2293"/>
              <a:ext cx="43" cy="122"/>
            </a:xfrm>
            <a:custGeom>
              <a:avLst/>
              <a:gdLst>
                <a:gd name="T0" fmla="*/ 9 w 43"/>
                <a:gd name="T1" fmla="*/ 113 h 122"/>
                <a:gd name="T2" fmla="*/ 12 w 43"/>
                <a:gd name="T3" fmla="*/ 104 h 122"/>
                <a:gd name="T4" fmla="*/ 15 w 43"/>
                <a:gd name="T5" fmla="*/ 94 h 122"/>
                <a:gd name="T6" fmla="*/ 19 w 43"/>
                <a:gd name="T7" fmla="*/ 84 h 122"/>
                <a:gd name="T8" fmla="*/ 22 w 43"/>
                <a:gd name="T9" fmla="*/ 74 h 122"/>
                <a:gd name="T10" fmla="*/ 25 w 43"/>
                <a:gd name="T11" fmla="*/ 64 h 122"/>
                <a:gd name="T12" fmla="*/ 28 w 43"/>
                <a:gd name="T13" fmla="*/ 54 h 122"/>
                <a:gd name="T14" fmla="*/ 31 w 43"/>
                <a:gd name="T15" fmla="*/ 44 h 122"/>
                <a:gd name="T16" fmla="*/ 34 w 43"/>
                <a:gd name="T17" fmla="*/ 33 h 122"/>
                <a:gd name="T18" fmla="*/ 36 w 43"/>
                <a:gd name="T19" fmla="*/ 25 h 122"/>
                <a:gd name="T20" fmla="*/ 38 w 43"/>
                <a:gd name="T21" fmla="*/ 17 h 122"/>
                <a:gd name="T22" fmla="*/ 40 w 43"/>
                <a:gd name="T23" fmla="*/ 9 h 122"/>
                <a:gd name="T24" fmla="*/ 42 w 43"/>
                <a:gd name="T25" fmla="*/ 0 h 122"/>
                <a:gd name="T26" fmla="*/ 35 w 43"/>
                <a:gd name="T27" fmla="*/ 10 h 122"/>
                <a:gd name="T28" fmla="*/ 28 w 43"/>
                <a:gd name="T29" fmla="*/ 22 h 122"/>
                <a:gd name="T30" fmla="*/ 22 w 43"/>
                <a:gd name="T31" fmla="*/ 35 h 122"/>
                <a:gd name="T32" fmla="*/ 15 w 43"/>
                <a:gd name="T33" fmla="*/ 51 h 122"/>
                <a:gd name="T34" fmla="*/ 9 w 43"/>
                <a:gd name="T35" fmla="*/ 67 h 122"/>
                <a:gd name="T36" fmla="*/ 5 w 43"/>
                <a:gd name="T37" fmla="*/ 84 h 122"/>
                <a:gd name="T38" fmla="*/ 2 w 43"/>
                <a:gd name="T39" fmla="*/ 103 h 122"/>
                <a:gd name="T40" fmla="*/ 0 w 43"/>
                <a:gd name="T41" fmla="*/ 121 h 122"/>
                <a:gd name="T42" fmla="*/ 3 w 43"/>
                <a:gd name="T43" fmla="*/ 120 h 122"/>
                <a:gd name="T44" fmla="*/ 4 w 43"/>
                <a:gd name="T45" fmla="*/ 118 h 122"/>
                <a:gd name="T46" fmla="*/ 7 w 43"/>
                <a:gd name="T47" fmla="*/ 116 h 122"/>
                <a:gd name="T48" fmla="*/ 9 w 43"/>
                <a:gd name="T49" fmla="*/ 113 h 1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
                <a:gd name="T76" fmla="*/ 0 h 122"/>
                <a:gd name="T77" fmla="*/ 43 w 43"/>
                <a:gd name="T78" fmla="*/ 122 h 1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 h="122">
                  <a:moveTo>
                    <a:pt x="9" y="113"/>
                  </a:moveTo>
                  <a:lnTo>
                    <a:pt x="12" y="104"/>
                  </a:lnTo>
                  <a:lnTo>
                    <a:pt x="15" y="94"/>
                  </a:lnTo>
                  <a:lnTo>
                    <a:pt x="19" y="84"/>
                  </a:lnTo>
                  <a:lnTo>
                    <a:pt x="22" y="74"/>
                  </a:lnTo>
                  <a:lnTo>
                    <a:pt x="25" y="64"/>
                  </a:lnTo>
                  <a:lnTo>
                    <a:pt x="28" y="54"/>
                  </a:lnTo>
                  <a:lnTo>
                    <a:pt x="31" y="44"/>
                  </a:lnTo>
                  <a:lnTo>
                    <a:pt x="34" y="33"/>
                  </a:lnTo>
                  <a:lnTo>
                    <a:pt x="36" y="25"/>
                  </a:lnTo>
                  <a:lnTo>
                    <a:pt x="38" y="17"/>
                  </a:lnTo>
                  <a:lnTo>
                    <a:pt x="40" y="9"/>
                  </a:lnTo>
                  <a:lnTo>
                    <a:pt x="42" y="0"/>
                  </a:lnTo>
                  <a:lnTo>
                    <a:pt x="35" y="10"/>
                  </a:lnTo>
                  <a:lnTo>
                    <a:pt x="28" y="22"/>
                  </a:lnTo>
                  <a:lnTo>
                    <a:pt x="22" y="35"/>
                  </a:lnTo>
                  <a:lnTo>
                    <a:pt x="15" y="51"/>
                  </a:lnTo>
                  <a:lnTo>
                    <a:pt x="9" y="67"/>
                  </a:lnTo>
                  <a:lnTo>
                    <a:pt x="5" y="84"/>
                  </a:lnTo>
                  <a:lnTo>
                    <a:pt x="2" y="103"/>
                  </a:lnTo>
                  <a:lnTo>
                    <a:pt x="0" y="121"/>
                  </a:lnTo>
                  <a:lnTo>
                    <a:pt x="3" y="120"/>
                  </a:lnTo>
                  <a:lnTo>
                    <a:pt x="4" y="118"/>
                  </a:lnTo>
                  <a:lnTo>
                    <a:pt x="7" y="116"/>
                  </a:lnTo>
                  <a:lnTo>
                    <a:pt x="9" y="113"/>
                  </a:lnTo>
                </a:path>
              </a:pathLst>
            </a:custGeom>
            <a:solidFill>
              <a:srgbClr val="B2F259"/>
            </a:solidFill>
            <a:ln w="9525" cap="rnd">
              <a:noFill/>
              <a:round/>
              <a:headEnd type="none" w="sm" len="sm"/>
              <a:tailEnd type="none" w="sm" len="sm"/>
            </a:ln>
          </p:spPr>
          <p:txBody>
            <a:bodyPr/>
            <a:lstStyle/>
            <a:p>
              <a:pPr algn="r" rtl="1"/>
              <a:endParaRPr lang="en-US"/>
            </a:p>
          </p:txBody>
        </p:sp>
        <p:sp>
          <p:nvSpPr>
            <p:cNvPr id="23641" name="Freeform 77"/>
            <p:cNvSpPr>
              <a:spLocks/>
            </p:cNvSpPr>
            <p:nvPr/>
          </p:nvSpPr>
          <p:spPr bwMode="auto">
            <a:xfrm>
              <a:off x="2727" y="1829"/>
              <a:ext cx="296" cy="209"/>
            </a:xfrm>
            <a:custGeom>
              <a:avLst/>
              <a:gdLst>
                <a:gd name="T0" fmla="*/ 278 w 296"/>
                <a:gd name="T1" fmla="*/ 136 h 209"/>
                <a:gd name="T2" fmla="*/ 294 w 296"/>
                <a:gd name="T3" fmla="*/ 147 h 209"/>
                <a:gd name="T4" fmla="*/ 286 w 296"/>
                <a:gd name="T5" fmla="*/ 157 h 209"/>
                <a:gd name="T6" fmla="*/ 269 w 296"/>
                <a:gd name="T7" fmla="*/ 164 h 209"/>
                <a:gd name="T8" fmla="*/ 256 w 296"/>
                <a:gd name="T9" fmla="*/ 187 h 209"/>
                <a:gd name="T10" fmla="*/ 240 w 296"/>
                <a:gd name="T11" fmla="*/ 183 h 209"/>
                <a:gd name="T12" fmla="*/ 222 w 296"/>
                <a:gd name="T13" fmla="*/ 186 h 209"/>
                <a:gd name="T14" fmla="*/ 185 w 296"/>
                <a:gd name="T15" fmla="*/ 200 h 209"/>
                <a:gd name="T16" fmla="*/ 179 w 296"/>
                <a:gd name="T17" fmla="*/ 175 h 209"/>
                <a:gd name="T18" fmla="*/ 194 w 296"/>
                <a:gd name="T19" fmla="*/ 164 h 209"/>
                <a:gd name="T20" fmla="*/ 226 w 296"/>
                <a:gd name="T21" fmla="*/ 138 h 209"/>
                <a:gd name="T22" fmla="*/ 260 w 296"/>
                <a:gd name="T23" fmla="*/ 112 h 209"/>
                <a:gd name="T24" fmla="*/ 236 w 296"/>
                <a:gd name="T25" fmla="*/ 119 h 209"/>
                <a:gd name="T26" fmla="*/ 207 w 296"/>
                <a:gd name="T27" fmla="*/ 124 h 209"/>
                <a:gd name="T28" fmla="*/ 182 w 296"/>
                <a:gd name="T29" fmla="*/ 132 h 209"/>
                <a:gd name="T30" fmla="*/ 205 w 296"/>
                <a:gd name="T31" fmla="*/ 104 h 209"/>
                <a:gd name="T32" fmla="*/ 227 w 296"/>
                <a:gd name="T33" fmla="*/ 53 h 209"/>
                <a:gd name="T34" fmla="*/ 190 w 296"/>
                <a:gd name="T35" fmla="*/ 79 h 209"/>
                <a:gd name="T36" fmla="*/ 163 w 296"/>
                <a:gd name="T37" fmla="*/ 67 h 209"/>
                <a:gd name="T38" fmla="*/ 146 w 296"/>
                <a:gd name="T39" fmla="*/ 102 h 209"/>
                <a:gd name="T40" fmla="*/ 122 w 296"/>
                <a:gd name="T41" fmla="*/ 83 h 209"/>
                <a:gd name="T42" fmla="*/ 133 w 296"/>
                <a:gd name="T43" fmla="*/ 103 h 209"/>
                <a:gd name="T44" fmla="*/ 150 w 296"/>
                <a:gd name="T45" fmla="*/ 129 h 209"/>
                <a:gd name="T46" fmla="*/ 153 w 296"/>
                <a:gd name="T47" fmla="*/ 205 h 209"/>
                <a:gd name="T48" fmla="*/ 133 w 296"/>
                <a:gd name="T49" fmla="*/ 208 h 209"/>
                <a:gd name="T50" fmla="*/ 120 w 296"/>
                <a:gd name="T51" fmla="*/ 199 h 209"/>
                <a:gd name="T52" fmla="*/ 99 w 296"/>
                <a:gd name="T53" fmla="*/ 193 h 209"/>
                <a:gd name="T54" fmla="*/ 83 w 296"/>
                <a:gd name="T55" fmla="*/ 174 h 209"/>
                <a:gd name="T56" fmla="*/ 87 w 296"/>
                <a:gd name="T57" fmla="*/ 160 h 209"/>
                <a:gd name="T58" fmla="*/ 51 w 296"/>
                <a:gd name="T59" fmla="*/ 156 h 209"/>
                <a:gd name="T60" fmla="*/ 32 w 296"/>
                <a:gd name="T61" fmla="*/ 125 h 209"/>
                <a:gd name="T62" fmla="*/ 10 w 296"/>
                <a:gd name="T63" fmla="*/ 124 h 209"/>
                <a:gd name="T64" fmla="*/ 7 w 296"/>
                <a:gd name="T65" fmla="*/ 115 h 209"/>
                <a:gd name="T66" fmla="*/ 26 w 296"/>
                <a:gd name="T67" fmla="*/ 101 h 209"/>
                <a:gd name="T68" fmla="*/ 32 w 296"/>
                <a:gd name="T69" fmla="*/ 104 h 209"/>
                <a:gd name="T70" fmla="*/ 40 w 296"/>
                <a:gd name="T71" fmla="*/ 85 h 209"/>
                <a:gd name="T72" fmla="*/ 68 w 296"/>
                <a:gd name="T73" fmla="*/ 86 h 209"/>
                <a:gd name="T74" fmla="*/ 77 w 296"/>
                <a:gd name="T75" fmla="*/ 103 h 209"/>
                <a:gd name="T76" fmla="*/ 87 w 296"/>
                <a:gd name="T77" fmla="*/ 113 h 209"/>
                <a:gd name="T78" fmla="*/ 103 w 296"/>
                <a:gd name="T79" fmla="*/ 101 h 209"/>
                <a:gd name="T80" fmla="*/ 100 w 296"/>
                <a:gd name="T81" fmla="*/ 74 h 209"/>
                <a:gd name="T82" fmla="*/ 109 w 296"/>
                <a:gd name="T83" fmla="*/ 65 h 209"/>
                <a:gd name="T84" fmla="*/ 122 w 296"/>
                <a:gd name="T85" fmla="*/ 50 h 209"/>
                <a:gd name="T86" fmla="*/ 132 w 296"/>
                <a:gd name="T87" fmla="*/ 73 h 209"/>
                <a:gd name="T88" fmla="*/ 155 w 296"/>
                <a:gd name="T89" fmla="*/ 64 h 209"/>
                <a:gd name="T90" fmla="*/ 156 w 296"/>
                <a:gd name="T91" fmla="*/ 37 h 209"/>
                <a:gd name="T92" fmla="*/ 157 w 296"/>
                <a:gd name="T93" fmla="*/ 6 h 209"/>
                <a:gd name="T94" fmla="*/ 177 w 296"/>
                <a:gd name="T95" fmla="*/ 0 h 209"/>
                <a:gd name="T96" fmla="*/ 189 w 296"/>
                <a:gd name="T97" fmla="*/ 18 h 209"/>
                <a:gd name="T98" fmla="*/ 191 w 296"/>
                <a:gd name="T99" fmla="*/ 45 h 209"/>
                <a:gd name="T100" fmla="*/ 199 w 296"/>
                <a:gd name="T101" fmla="*/ 50 h 209"/>
                <a:gd name="T102" fmla="*/ 211 w 296"/>
                <a:gd name="T103" fmla="*/ 34 h 209"/>
                <a:gd name="T104" fmla="*/ 219 w 296"/>
                <a:gd name="T105" fmla="*/ 29 h 209"/>
                <a:gd name="T106" fmla="*/ 233 w 296"/>
                <a:gd name="T107" fmla="*/ 31 h 209"/>
                <a:gd name="T108" fmla="*/ 234 w 296"/>
                <a:gd name="T109" fmla="*/ 41 h 209"/>
                <a:gd name="T110" fmla="*/ 244 w 296"/>
                <a:gd name="T111" fmla="*/ 42 h 209"/>
                <a:gd name="T112" fmla="*/ 228 w 296"/>
                <a:gd name="T113" fmla="*/ 78 h 209"/>
                <a:gd name="T114" fmla="*/ 230 w 296"/>
                <a:gd name="T115" fmla="*/ 90 h 209"/>
                <a:gd name="T116" fmla="*/ 240 w 296"/>
                <a:gd name="T117" fmla="*/ 101 h 209"/>
                <a:gd name="T118" fmla="*/ 249 w 296"/>
                <a:gd name="T119" fmla="*/ 94 h 209"/>
                <a:gd name="T120" fmla="*/ 260 w 296"/>
                <a:gd name="T121" fmla="*/ 83 h 209"/>
                <a:gd name="T122" fmla="*/ 274 w 296"/>
                <a:gd name="T123" fmla="*/ 87 h 209"/>
                <a:gd name="T124" fmla="*/ 278 w 296"/>
                <a:gd name="T125" fmla="*/ 118 h 20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96"/>
                <a:gd name="T190" fmla="*/ 0 h 209"/>
                <a:gd name="T191" fmla="*/ 296 w 296"/>
                <a:gd name="T192" fmla="*/ 209 h 20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96" h="209">
                  <a:moveTo>
                    <a:pt x="277" y="128"/>
                  </a:moveTo>
                  <a:lnTo>
                    <a:pt x="276" y="129"/>
                  </a:lnTo>
                  <a:lnTo>
                    <a:pt x="275" y="131"/>
                  </a:lnTo>
                  <a:lnTo>
                    <a:pt x="276" y="133"/>
                  </a:lnTo>
                  <a:lnTo>
                    <a:pt x="278" y="136"/>
                  </a:lnTo>
                  <a:lnTo>
                    <a:pt x="280" y="138"/>
                  </a:lnTo>
                  <a:lnTo>
                    <a:pt x="284" y="140"/>
                  </a:lnTo>
                  <a:lnTo>
                    <a:pt x="289" y="143"/>
                  </a:lnTo>
                  <a:lnTo>
                    <a:pt x="295" y="144"/>
                  </a:lnTo>
                  <a:lnTo>
                    <a:pt x="294" y="147"/>
                  </a:lnTo>
                  <a:lnTo>
                    <a:pt x="294" y="150"/>
                  </a:lnTo>
                  <a:lnTo>
                    <a:pt x="293" y="152"/>
                  </a:lnTo>
                  <a:lnTo>
                    <a:pt x="293" y="154"/>
                  </a:lnTo>
                  <a:lnTo>
                    <a:pt x="289" y="156"/>
                  </a:lnTo>
                  <a:lnTo>
                    <a:pt x="286" y="157"/>
                  </a:lnTo>
                  <a:lnTo>
                    <a:pt x="283" y="159"/>
                  </a:lnTo>
                  <a:lnTo>
                    <a:pt x="278" y="160"/>
                  </a:lnTo>
                  <a:lnTo>
                    <a:pt x="274" y="162"/>
                  </a:lnTo>
                  <a:lnTo>
                    <a:pt x="271" y="163"/>
                  </a:lnTo>
                  <a:lnTo>
                    <a:pt x="269" y="164"/>
                  </a:lnTo>
                  <a:lnTo>
                    <a:pt x="267" y="165"/>
                  </a:lnTo>
                  <a:lnTo>
                    <a:pt x="264" y="171"/>
                  </a:lnTo>
                  <a:lnTo>
                    <a:pt x="262" y="177"/>
                  </a:lnTo>
                  <a:lnTo>
                    <a:pt x="259" y="183"/>
                  </a:lnTo>
                  <a:lnTo>
                    <a:pt x="256" y="187"/>
                  </a:lnTo>
                  <a:lnTo>
                    <a:pt x="253" y="187"/>
                  </a:lnTo>
                  <a:lnTo>
                    <a:pt x="250" y="186"/>
                  </a:lnTo>
                  <a:lnTo>
                    <a:pt x="247" y="185"/>
                  </a:lnTo>
                  <a:lnTo>
                    <a:pt x="244" y="184"/>
                  </a:lnTo>
                  <a:lnTo>
                    <a:pt x="240" y="183"/>
                  </a:lnTo>
                  <a:lnTo>
                    <a:pt x="237" y="182"/>
                  </a:lnTo>
                  <a:lnTo>
                    <a:pt x="235" y="180"/>
                  </a:lnTo>
                  <a:lnTo>
                    <a:pt x="233" y="179"/>
                  </a:lnTo>
                  <a:lnTo>
                    <a:pt x="228" y="182"/>
                  </a:lnTo>
                  <a:lnTo>
                    <a:pt x="222" y="186"/>
                  </a:lnTo>
                  <a:lnTo>
                    <a:pt x="215" y="189"/>
                  </a:lnTo>
                  <a:lnTo>
                    <a:pt x="207" y="193"/>
                  </a:lnTo>
                  <a:lnTo>
                    <a:pt x="199" y="196"/>
                  </a:lnTo>
                  <a:lnTo>
                    <a:pt x="191" y="198"/>
                  </a:lnTo>
                  <a:lnTo>
                    <a:pt x="185" y="200"/>
                  </a:lnTo>
                  <a:lnTo>
                    <a:pt x="180" y="200"/>
                  </a:lnTo>
                  <a:lnTo>
                    <a:pt x="179" y="194"/>
                  </a:lnTo>
                  <a:lnTo>
                    <a:pt x="179" y="187"/>
                  </a:lnTo>
                  <a:lnTo>
                    <a:pt x="179" y="181"/>
                  </a:lnTo>
                  <a:lnTo>
                    <a:pt x="179" y="175"/>
                  </a:lnTo>
                  <a:lnTo>
                    <a:pt x="180" y="175"/>
                  </a:lnTo>
                  <a:lnTo>
                    <a:pt x="182" y="173"/>
                  </a:lnTo>
                  <a:lnTo>
                    <a:pt x="185" y="171"/>
                  </a:lnTo>
                  <a:lnTo>
                    <a:pt x="189" y="168"/>
                  </a:lnTo>
                  <a:lnTo>
                    <a:pt x="194" y="164"/>
                  </a:lnTo>
                  <a:lnTo>
                    <a:pt x="199" y="160"/>
                  </a:lnTo>
                  <a:lnTo>
                    <a:pt x="205" y="154"/>
                  </a:lnTo>
                  <a:lnTo>
                    <a:pt x="212" y="150"/>
                  </a:lnTo>
                  <a:lnTo>
                    <a:pt x="219" y="144"/>
                  </a:lnTo>
                  <a:lnTo>
                    <a:pt x="226" y="138"/>
                  </a:lnTo>
                  <a:lnTo>
                    <a:pt x="233" y="133"/>
                  </a:lnTo>
                  <a:lnTo>
                    <a:pt x="241" y="128"/>
                  </a:lnTo>
                  <a:lnTo>
                    <a:pt x="248" y="122"/>
                  </a:lnTo>
                  <a:lnTo>
                    <a:pt x="254" y="117"/>
                  </a:lnTo>
                  <a:lnTo>
                    <a:pt x="260" y="112"/>
                  </a:lnTo>
                  <a:lnTo>
                    <a:pt x="266" y="108"/>
                  </a:lnTo>
                  <a:lnTo>
                    <a:pt x="260" y="109"/>
                  </a:lnTo>
                  <a:lnTo>
                    <a:pt x="252" y="112"/>
                  </a:lnTo>
                  <a:lnTo>
                    <a:pt x="244" y="115"/>
                  </a:lnTo>
                  <a:lnTo>
                    <a:pt x="236" y="119"/>
                  </a:lnTo>
                  <a:lnTo>
                    <a:pt x="230" y="122"/>
                  </a:lnTo>
                  <a:lnTo>
                    <a:pt x="224" y="125"/>
                  </a:lnTo>
                  <a:lnTo>
                    <a:pt x="220" y="128"/>
                  </a:lnTo>
                  <a:lnTo>
                    <a:pt x="219" y="128"/>
                  </a:lnTo>
                  <a:lnTo>
                    <a:pt x="207" y="124"/>
                  </a:lnTo>
                  <a:lnTo>
                    <a:pt x="202" y="136"/>
                  </a:lnTo>
                  <a:lnTo>
                    <a:pt x="176" y="154"/>
                  </a:lnTo>
                  <a:lnTo>
                    <a:pt x="176" y="139"/>
                  </a:lnTo>
                  <a:lnTo>
                    <a:pt x="178" y="136"/>
                  </a:lnTo>
                  <a:lnTo>
                    <a:pt x="182" y="132"/>
                  </a:lnTo>
                  <a:lnTo>
                    <a:pt x="187" y="126"/>
                  </a:lnTo>
                  <a:lnTo>
                    <a:pt x="192" y="119"/>
                  </a:lnTo>
                  <a:lnTo>
                    <a:pt x="198" y="113"/>
                  </a:lnTo>
                  <a:lnTo>
                    <a:pt x="202" y="108"/>
                  </a:lnTo>
                  <a:lnTo>
                    <a:pt x="205" y="104"/>
                  </a:lnTo>
                  <a:lnTo>
                    <a:pt x="207" y="103"/>
                  </a:lnTo>
                  <a:lnTo>
                    <a:pt x="206" y="97"/>
                  </a:lnTo>
                  <a:lnTo>
                    <a:pt x="177" y="117"/>
                  </a:lnTo>
                  <a:lnTo>
                    <a:pt x="174" y="114"/>
                  </a:lnTo>
                  <a:lnTo>
                    <a:pt x="227" y="53"/>
                  </a:lnTo>
                  <a:lnTo>
                    <a:pt x="227" y="45"/>
                  </a:lnTo>
                  <a:lnTo>
                    <a:pt x="195" y="73"/>
                  </a:lnTo>
                  <a:lnTo>
                    <a:pt x="189" y="64"/>
                  </a:lnTo>
                  <a:lnTo>
                    <a:pt x="185" y="69"/>
                  </a:lnTo>
                  <a:lnTo>
                    <a:pt x="190" y="79"/>
                  </a:lnTo>
                  <a:lnTo>
                    <a:pt x="169" y="103"/>
                  </a:lnTo>
                  <a:lnTo>
                    <a:pt x="174" y="17"/>
                  </a:lnTo>
                  <a:lnTo>
                    <a:pt x="169" y="17"/>
                  </a:lnTo>
                  <a:lnTo>
                    <a:pt x="167" y="34"/>
                  </a:lnTo>
                  <a:lnTo>
                    <a:pt x="163" y="67"/>
                  </a:lnTo>
                  <a:lnTo>
                    <a:pt x="160" y="99"/>
                  </a:lnTo>
                  <a:lnTo>
                    <a:pt x="159" y="113"/>
                  </a:lnTo>
                  <a:lnTo>
                    <a:pt x="156" y="111"/>
                  </a:lnTo>
                  <a:lnTo>
                    <a:pt x="152" y="107"/>
                  </a:lnTo>
                  <a:lnTo>
                    <a:pt x="146" y="102"/>
                  </a:lnTo>
                  <a:lnTo>
                    <a:pt x="139" y="96"/>
                  </a:lnTo>
                  <a:lnTo>
                    <a:pt x="133" y="92"/>
                  </a:lnTo>
                  <a:lnTo>
                    <a:pt x="127" y="87"/>
                  </a:lnTo>
                  <a:lnTo>
                    <a:pt x="123" y="84"/>
                  </a:lnTo>
                  <a:lnTo>
                    <a:pt x="122" y="83"/>
                  </a:lnTo>
                  <a:lnTo>
                    <a:pt x="117" y="89"/>
                  </a:lnTo>
                  <a:lnTo>
                    <a:pt x="119" y="90"/>
                  </a:lnTo>
                  <a:lnTo>
                    <a:pt x="122" y="93"/>
                  </a:lnTo>
                  <a:lnTo>
                    <a:pt x="127" y="97"/>
                  </a:lnTo>
                  <a:lnTo>
                    <a:pt x="133" y="103"/>
                  </a:lnTo>
                  <a:lnTo>
                    <a:pt x="140" y="108"/>
                  </a:lnTo>
                  <a:lnTo>
                    <a:pt x="146" y="113"/>
                  </a:lnTo>
                  <a:lnTo>
                    <a:pt x="151" y="118"/>
                  </a:lnTo>
                  <a:lnTo>
                    <a:pt x="155" y="122"/>
                  </a:lnTo>
                  <a:lnTo>
                    <a:pt x="150" y="129"/>
                  </a:lnTo>
                  <a:lnTo>
                    <a:pt x="152" y="139"/>
                  </a:lnTo>
                  <a:lnTo>
                    <a:pt x="155" y="156"/>
                  </a:lnTo>
                  <a:lnTo>
                    <a:pt x="155" y="178"/>
                  </a:lnTo>
                  <a:lnTo>
                    <a:pt x="156" y="204"/>
                  </a:lnTo>
                  <a:lnTo>
                    <a:pt x="153" y="205"/>
                  </a:lnTo>
                  <a:lnTo>
                    <a:pt x="150" y="206"/>
                  </a:lnTo>
                  <a:lnTo>
                    <a:pt x="146" y="207"/>
                  </a:lnTo>
                  <a:lnTo>
                    <a:pt x="141" y="207"/>
                  </a:lnTo>
                  <a:lnTo>
                    <a:pt x="136" y="208"/>
                  </a:lnTo>
                  <a:lnTo>
                    <a:pt x="133" y="208"/>
                  </a:lnTo>
                  <a:lnTo>
                    <a:pt x="129" y="208"/>
                  </a:lnTo>
                  <a:lnTo>
                    <a:pt x="127" y="208"/>
                  </a:lnTo>
                  <a:lnTo>
                    <a:pt x="125" y="207"/>
                  </a:lnTo>
                  <a:lnTo>
                    <a:pt x="123" y="203"/>
                  </a:lnTo>
                  <a:lnTo>
                    <a:pt x="120" y="199"/>
                  </a:lnTo>
                  <a:lnTo>
                    <a:pt x="118" y="195"/>
                  </a:lnTo>
                  <a:lnTo>
                    <a:pt x="113" y="196"/>
                  </a:lnTo>
                  <a:lnTo>
                    <a:pt x="108" y="196"/>
                  </a:lnTo>
                  <a:lnTo>
                    <a:pt x="103" y="195"/>
                  </a:lnTo>
                  <a:lnTo>
                    <a:pt x="99" y="193"/>
                  </a:lnTo>
                  <a:lnTo>
                    <a:pt x="96" y="191"/>
                  </a:lnTo>
                  <a:lnTo>
                    <a:pt x="92" y="187"/>
                  </a:lnTo>
                  <a:lnTo>
                    <a:pt x="89" y="184"/>
                  </a:lnTo>
                  <a:lnTo>
                    <a:pt x="86" y="181"/>
                  </a:lnTo>
                  <a:lnTo>
                    <a:pt x="83" y="174"/>
                  </a:lnTo>
                  <a:lnTo>
                    <a:pt x="83" y="168"/>
                  </a:lnTo>
                  <a:lnTo>
                    <a:pt x="85" y="165"/>
                  </a:lnTo>
                  <a:lnTo>
                    <a:pt x="86" y="162"/>
                  </a:lnTo>
                  <a:lnTo>
                    <a:pt x="87" y="161"/>
                  </a:lnTo>
                  <a:lnTo>
                    <a:pt x="87" y="160"/>
                  </a:lnTo>
                  <a:lnTo>
                    <a:pt x="86" y="157"/>
                  </a:lnTo>
                  <a:lnTo>
                    <a:pt x="86" y="155"/>
                  </a:lnTo>
                  <a:lnTo>
                    <a:pt x="71" y="158"/>
                  </a:lnTo>
                  <a:lnTo>
                    <a:pt x="60" y="158"/>
                  </a:lnTo>
                  <a:lnTo>
                    <a:pt x="51" y="156"/>
                  </a:lnTo>
                  <a:lnTo>
                    <a:pt x="44" y="151"/>
                  </a:lnTo>
                  <a:lnTo>
                    <a:pt x="39" y="145"/>
                  </a:lnTo>
                  <a:lnTo>
                    <a:pt x="36" y="138"/>
                  </a:lnTo>
                  <a:lnTo>
                    <a:pt x="33" y="132"/>
                  </a:lnTo>
                  <a:lnTo>
                    <a:pt x="32" y="125"/>
                  </a:lnTo>
                  <a:lnTo>
                    <a:pt x="26" y="126"/>
                  </a:lnTo>
                  <a:lnTo>
                    <a:pt x="21" y="126"/>
                  </a:lnTo>
                  <a:lnTo>
                    <a:pt x="16" y="126"/>
                  </a:lnTo>
                  <a:lnTo>
                    <a:pt x="12" y="126"/>
                  </a:lnTo>
                  <a:lnTo>
                    <a:pt x="10" y="124"/>
                  </a:lnTo>
                  <a:lnTo>
                    <a:pt x="7" y="123"/>
                  </a:lnTo>
                  <a:lnTo>
                    <a:pt x="3" y="121"/>
                  </a:lnTo>
                  <a:lnTo>
                    <a:pt x="0" y="119"/>
                  </a:lnTo>
                  <a:lnTo>
                    <a:pt x="3" y="118"/>
                  </a:lnTo>
                  <a:lnTo>
                    <a:pt x="7" y="115"/>
                  </a:lnTo>
                  <a:lnTo>
                    <a:pt x="11" y="113"/>
                  </a:lnTo>
                  <a:lnTo>
                    <a:pt x="15" y="110"/>
                  </a:lnTo>
                  <a:lnTo>
                    <a:pt x="19" y="107"/>
                  </a:lnTo>
                  <a:lnTo>
                    <a:pt x="23" y="104"/>
                  </a:lnTo>
                  <a:lnTo>
                    <a:pt x="26" y="101"/>
                  </a:lnTo>
                  <a:lnTo>
                    <a:pt x="28" y="100"/>
                  </a:lnTo>
                  <a:lnTo>
                    <a:pt x="29" y="101"/>
                  </a:lnTo>
                  <a:lnTo>
                    <a:pt x="30" y="102"/>
                  </a:lnTo>
                  <a:lnTo>
                    <a:pt x="31" y="103"/>
                  </a:lnTo>
                  <a:lnTo>
                    <a:pt x="32" y="104"/>
                  </a:lnTo>
                  <a:lnTo>
                    <a:pt x="33" y="98"/>
                  </a:lnTo>
                  <a:lnTo>
                    <a:pt x="35" y="92"/>
                  </a:lnTo>
                  <a:lnTo>
                    <a:pt x="36" y="88"/>
                  </a:lnTo>
                  <a:lnTo>
                    <a:pt x="38" y="86"/>
                  </a:lnTo>
                  <a:lnTo>
                    <a:pt x="40" y="85"/>
                  </a:lnTo>
                  <a:lnTo>
                    <a:pt x="44" y="85"/>
                  </a:lnTo>
                  <a:lnTo>
                    <a:pt x="50" y="85"/>
                  </a:lnTo>
                  <a:lnTo>
                    <a:pt x="57" y="84"/>
                  </a:lnTo>
                  <a:lnTo>
                    <a:pt x="63" y="85"/>
                  </a:lnTo>
                  <a:lnTo>
                    <a:pt x="68" y="86"/>
                  </a:lnTo>
                  <a:lnTo>
                    <a:pt x="72" y="88"/>
                  </a:lnTo>
                  <a:lnTo>
                    <a:pt x="74" y="91"/>
                  </a:lnTo>
                  <a:lnTo>
                    <a:pt x="75" y="95"/>
                  </a:lnTo>
                  <a:lnTo>
                    <a:pt x="76" y="99"/>
                  </a:lnTo>
                  <a:lnTo>
                    <a:pt x="77" y="103"/>
                  </a:lnTo>
                  <a:lnTo>
                    <a:pt x="79" y="106"/>
                  </a:lnTo>
                  <a:lnTo>
                    <a:pt x="80" y="109"/>
                  </a:lnTo>
                  <a:lnTo>
                    <a:pt x="82" y="112"/>
                  </a:lnTo>
                  <a:lnTo>
                    <a:pt x="84" y="113"/>
                  </a:lnTo>
                  <a:lnTo>
                    <a:pt x="87" y="113"/>
                  </a:lnTo>
                  <a:lnTo>
                    <a:pt x="91" y="112"/>
                  </a:lnTo>
                  <a:lnTo>
                    <a:pt x="95" y="110"/>
                  </a:lnTo>
                  <a:lnTo>
                    <a:pt x="98" y="108"/>
                  </a:lnTo>
                  <a:lnTo>
                    <a:pt x="101" y="105"/>
                  </a:lnTo>
                  <a:lnTo>
                    <a:pt x="103" y="101"/>
                  </a:lnTo>
                  <a:lnTo>
                    <a:pt x="103" y="95"/>
                  </a:lnTo>
                  <a:lnTo>
                    <a:pt x="101" y="87"/>
                  </a:lnTo>
                  <a:lnTo>
                    <a:pt x="96" y="78"/>
                  </a:lnTo>
                  <a:lnTo>
                    <a:pt x="98" y="76"/>
                  </a:lnTo>
                  <a:lnTo>
                    <a:pt x="100" y="74"/>
                  </a:lnTo>
                  <a:lnTo>
                    <a:pt x="102" y="72"/>
                  </a:lnTo>
                  <a:lnTo>
                    <a:pt x="104" y="70"/>
                  </a:lnTo>
                  <a:lnTo>
                    <a:pt x="106" y="68"/>
                  </a:lnTo>
                  <a:lnTo>
                    <a:pt x="108" y="67"/>
                  </a:lnTo>
                  <a:lnTo>
                    <a:pt x="109" y="65"/>
                  </a:lnTo>
                  <a:lnTo>
                    <a:pt x="110" y="63"/>
                  </a:lnTo>
                  <a:lnTo>
                    <a:pt x="112" y="59"/>
                  </a:lnTo>
                  <a:lnTo>
                    <a:pt x="114" y="56"/>
                  </a:lnTo>
                  <a:lnTo>
                    <a:pt x="117" y="53"/>
                  </a:lnTo>
                  <a:lnTo>
                    <a:pt x="122" y="50"/>
                  </a:lnTo>
                  <a:lnTo>
                    <a:pt x="122" y="56"/>
                  </a:lnTo>
                  <a:lnTo>
                    <a:pt x="123" y="60"/>
                  </a:lnTo>
                  <a:lnTo>
                    <a:pt x="125" y="65"/>
                  </a:lnTo>
                  <a:lnTo>
                    <a:pt x="128" y="70"/>
                  </a:lnTo>
                  <a:lnTo>
                    <a:pt x="132" y="73"/>
                  </a:lnTo>
                  <a:lnTo>
                    <a:pt x="136" y="75"/>
                  </a:lnTo>
                  <a:lnTo>
                    <a:pt x="141" y="75"/>
                  </a:lnTo>
                  <a:lnTo>
                    <a:pt x="147" y="73"/>
                  </a:lnTo>
                  <a:lnTo>
                    <a:pt x="151" y="70"/>
                  </a:lnTo>
                  <a:lnTo>
                    <a:pt x="155" y="64"/>
                  </a:lnTo>
                  <a:lnTo>
                    <a:pt x="157" y="59"/>
                  </a:lnTo>
                  <a:lnTo>
                    <a:pt x="158" y="53"/>
                  </a:lnTo>
                  <a:lnTo>
                    <a:pt x="158" y="47"/>
                  </a:lnTo>
                  <a:lnTo>
                    <a:pt x="157" y="42"/>
                  </a:lnTo>
                  <a:lnTo>
                    <a:pt x="156" y="37"/>
                  </a:lnTo>
                  <a:lnTo>
                    <a:pt x="155" y="33"/>
                  </a:lnTo>
                  <a:lnTo>
                    <a:pt x="155" y="25"/>
                  </a:lnTo>
                  <a:lnTo>
                    <a:pt x="155" y="16"/>
                  </a:lnTo>
                  <a:lnTo>
                    <a:pt x="155" y="9"/>
                  </a:lnTo>
                  <a:lnTo>
                    <a:pt x="157" y="6"/>
                  </a:lnTo>
                  <a:lnTo>
                    <a:pt x="159" y="5"/>
                  </a:lnTo>
                  <a:lnTo>
                    <a:pt x="163" y="4"/>
                  </a:lnTo>
                  <a:lnTo>
                    <a:pt x="167" y="3"/>
                  </a:lnTo>
                  <a:lnTo>
                    <a:pt x="172" y="2"/>
                  </a:lnTo>
                  <a:lnTo>
                    <a:pt x="177" y="0"/>
                  </a:lnTo>
                  <a:lnTo>
                    <a:pt x="181" y="0"/>
                  </a:lnTo>
                  <a:lnTo>
                    <a:pt x="184" y="0"/>
                  </a:lnTo>
                  <a:lnTo>
                    <a:pt x="186" y="0"/>
                  </a:lnTo>
                  <a:lnTo>
                    <a:pt x="187" y="7"/>
                  </a:lnTo>
                  <a:lnTo>
                    <a:pt x="189" y="18"/>
                  </a:lnTo>
                  <a:lnTo>
                    <a:pt x="189" y="31"/>
                  </a:lnTo>
                  <a:lnTo>
                    <a:pt x="186" y="41"/>
                  </a:lnTo>
                  <a:lnTo>
                    <a:pt x="187" y="42"/>
                  </a:lnTo>
                  <a:lnTo>
                    <a:pt x="189" y="43"/>
                  </a:lnTo>
                  <a:lnTo>
                    <a:pt x="191" y="45"/>
                  </a:lnTo>
                  <a:lnTo>
                    <a:pt x="193" y="47"/>
                  </a:lnTo>
                  <a:lnTo>
                    <a:pt x="195" y="48"/>
                  </a:lnTo>
                  <a:lnTo>
                    <a:pt x="197" y="49"/>
                  </a:lnTo>
                  <a:lnTo>
                    <a:pt x="198" y="50"/>
                  </a:lnTo>
                  <a:lnTo>
                    <a:pt x="199" y="50"/>
                  </a:lnTo>
                  <a:lnTo>
                    <a:pt x="201" y="48"/>
                  </a:lnTo>
                  <a:lnTo>
                    <a:pt x="203" y="45"/>
                  </a:lnTo>
                  <a:lnTo>
                    <a:pt x="206" y="41"/>
                  </a:lnTo>
                  <a:lnTo>
                    <a:pt x="209" y="38"/>
                  </a:lnTo>
                  <a:lnTo>
                    <a:pt x="211" y="34"/>
                  </a:lnTo>
                  <a:lnTo>
                    <a:pt x="213" y="32"/>
                  </a:lnTo>
                  <a:lnTo>
                    <a:pt x="215" y="29"/>
                  </a:lnTo>
                  <a:lnTo>
                    <a:pt x="216" y="29"/>
                  </a:lnTo>
                  <a:lnTo>
                    <a:pt x="217" y="29"/>
                  </a:lnTo>
                  <a:lnTo>
                    <a:pt x="219" y="29"/>
                  </a:lnTo>
                  <a:lnTo>
                    <a:pt x="222" y="29"/>
                  </a:lnTo>
                  <a:lnTo>
                    <a:pt x="225" y="30"/>
                  </a:lnTo>
                  <a:lnTo>
                    <a:pt x="228" y="31"/>
                  </a:lnTo>
                  <a:lnTo>
                    <a:pt x="231" y="31"/>
                  </a:lnTo>
                  <a:lnTo>
                    <a:pt x="233" y="31"/>
                  </a:lnTo>
                  <a:lnTo>
                    <a:pt x="234" y="32"/>
                  </a:lnTo>
                  <a:lnTo>
                    <a:pt x="234" y="34"/>
                  </a:lnTo>
                  <a:lnTo>
                    <a:pt x="233" y="37"/>
                  </a:lnTo>
                  <a:lnTo>
                    <a:pt x="233" y="40"/>
                  </a:lnTo>
                  <a:lnTo>
                    <a:pt x="234" y="41"/>
                  </a:lnTo>
                  <a:lnTo>
                    <a:pt x="236" y="41"/>
                  </a:lnTo>
                  <a:lnTo>
                    <a:pt x="240" y="40"/>
                  </a:lnTo>
                  <a:lnTo>
                    <a:pt x="244" y="40"/>
                  </a:lnTo>
                  <a:lnTo>
                    <a:pt x="245" y="40"/>
                  </a:lnTo>
                  <a:lnTo>
                    <a:pt x="244" y="42"/>
                  </a:lnTo>
                  <a:lnTo>
                    <a:pt x="242" y="48"/>
                  </a:lnTo>
                  <a:lnTo>
                    <a:pt x="239" y="55"/>
                  </a:lnTo>
                  <a:lnTo>
                    <a:pt x="235" y="63"/>
                  </a:lnTo>
                  <a:lnTo>
                    <a:pt x="231" y="71"/>
                  </a:lnTo>
                  <a:lnTo>
                    <a:pt x="228" y="78"/>
                  </a:lnTo>
                  <a:lnTo>
                    <a:pt x="226" y="83"/>
                  </a:lnTo>
                  <a:lnTo>
                    <a:pt x="226" y="85"/>
                  </a:lnTo>
                  <a:lnTo>
                    <a:pt x="227" y="86"/>
                  </a:lnTo>
                  <a:lnTo>
                    <a:pt x="228" y="88"/>
                  </a:lnTo>
                  <a:lnTo>
                    <a:pt x="230" y="90"/>
                  </a:lnTo>
                  <a:lnTo>
                    <a:pt x="232" y="93"/>
                  </a:lnTo>
                  <a:lnTo>
                    <a:pt x="234" y="96"/>
                  </a:lnTo>
                  <a:lnTo>
                    <a:pt x="236" y="99"/>
                  </a:lnTo>
                  <a:lnTo>
                    <a:pt x="238" y="101"/>
                  </a:lnTo>
                  <a:lnTo>
                    <a:pt x="240" y="101"/>
                  </a:lnTo>
                  <a:lnTo>
                    <a:pt x="242" y="101"/>
                  </a:lnTo>
                  <a:lnTo>
                    <a:pt x="244" y="101"/>
                  </a:lnTo>
                  <a:lnTo>
                    <a:pt x="245" y="100"/>
                  </a:lnTo>
                  <a:lnTo>
                    <a:pt x="247" y="97"/>
                  </a:lnTo>
                  <a:lnTo>
                    <a:pt x="249" y="94"/>
                  </a:lnTo>
                  <a:lnTo>
                    <a:pt x="252" y="90"/>
                  </a:lnTo>
                  <a:lnTo>
                    <a:pt x="253" y="86"/>
                  </a:lnTo>
                  <a:lnTo>
                    <a:pt x="256" y="83"/>
                  </a:lnTo>
                  <a:lnTo>
                    <a:pt x="258" y="81"/>
                  </a:lnTo>
                  <a:lnTo>
                    <a:pt x="260" y="83"/>
                  </a:lnTo>
                  <a:lnTo>
                    <a:pt x="264" y="86"/>
                  </a:lnTo>
                  <a:lnTo>
                    <a:pt x="267" y="88"/>
                  </a:lnTo>
                  <a:lnTo>
                    <a:pt x="269" y="89"/>
                  </a:lnTo>
                  <a:lnTo>
                    <a:pt x="271" y="88"/>
                  </a:lnTo>
                  <a:lnTo>
                    <a:pt x="274" y="87"/>
                  </a:lnTo>
                  <a:lnTo>
                    <a:pt x="277" y="86"/>
                  </a:lnTo>
                  <a:lnTo>
                    <a:pt x="278" y="85"/>
                  </a:lnTo>
                  <a:lnTo>
                    <a:pt x="278" y="94"/>
                  </a:lnTo>
                  <a:lnTo>
                    <a:pt x="278" y="106"/>
                  </a:lnTo>
                  <a:lnTo>
                    <a:pt x="278" y="118"/>
                  </a:lnTo>
                  <a:lnTo>
                    <a:pt x="277" y="128"/>
                  </a:lnTo>
                </a:path>
              </a:pathLst>
            </a:custGeom>
            <a:solidFill>
              <a:srgbClr val="008000"/>
            </a:solidFill>
            <a:ln w="9525" cap="rnd">
              <a:noFill/>
              <a:round/>
              <a:headEnd type="none" w="sm" len="sm"/>
              <a:tailEnd type="none" w="sm" len="sm"/>
            </a:ln>
          </p:spPr>
          <p:txBody>
            <a:bodyPr/>
            <a:lstStyle/>
            <a:p>
              <a:pPr algn="r" rtl="1"/>
              <a:endParaRPr lang="en-US"/>
            </a:p>
          </p:txBody>
        </p:sp>
        <p:sp>
          <p:nvSpPr>
            <p:cNvPr id="23642" name="Freeform 78"/>
            <p:cNvSpPr>
              <a:spLocks/>
            </p:cNvSpPr>
            <p:nvPr/>
          </p:nvSpPr>
          <p:spPr bwMode="auto">
            <a:xfrm>
              <a:off x="2786" y="1893"/>
              <a:ext cx="206" cy="755"/>
            </a:xfrm>
            <a:custGeom>
              <a:avLst/>
              <a:gdLst>
                <a:gd name="T0" fmla="*/ 196 w 206"/>
                <a:gd name="T1" fmla="*/ 617 h 755"/>
                <a:gd name="T2" fmla="*/ 183 w 206"/>
                <a:gd name="T3" fmla="*/ 645 h 755"/>
                <a:gd name="T4" fmla="*/ 172 w 206"/>
                <a:gd name="T5" fmla="*/ 665 h 755"/>
                <a:gd name="T6" fmla="*/ 161 w 206"/>
                <a:gd name="T7" fmla="*/ 681 h 755"/>
                <a:gd name="T8" fmla="*/ 151 w 206"/>
                <a:gd name="T9" fmla="*/ 693 h 755"/>
                <a:gd name="T10" fmla="*/ 130 w 206"/>
                <a:gd name="T11" fmla="*/ 717 h 755"/>
                <a:gd name="T12" fmla="*/ 103 w 206"/>
                <a:gd name="T13" fmla="*/ 737 h 755"/>
                <a:gd name="T14" fmla="*/ 84 w 206"/>
                <a:gd name="T15" fmla="*/ 746 h 755"/>
                <a:gd name="T16" fmla="*/ 68 w 206"/>
                <a:gd name="T17" fmla="*/ 751 h 755"/>
                <a:gd name="T18" fmla="*/ 57 w 206"/>
                <a:gd name="T19" fmla="*/ 754 h 755"/>
                <a:gd name="T20" fmla="*/ 47 w 206"/>
                <a:gd name="T21" fmla="*/ 754 h 755"/>
                <a:gd name="T22" fmla="*/ 37 w 206"/>
                <a:gd name="T23" fmla="*/ 754 h 755"/>
                <a:gd name="T24" fmla="*/ 27 w 206"/>
                <a:gd name="T25" fmla="*/ 753 h 755"/>
                <a:gd name="T26" fmla="*/ 18 w 206"/>
                <a:gd name="T27" fmla="*/ 751 h 755"/>
                <a:gd name="T28" fmla="*/ 10 w 206"/>
                <a:gd name="T29" fmla="*/ 748 h 755"/>
                <a:gd name="T30" fmla="*/ 2 w 206"/>
                <a:gd name="T31" fmla="*/ 745 h 755"/>
                <a:gd name="T32" fmla="*/ 10 w 206"/>
                <a:gd name="T33" fmla="*/ 711 h 755"/>
                <a:gd name="T34" fmla="*/ 30 w 206"/>
                <a:gd name="T35" fmla="*/ 687 h 755"/>
                <a:gd name="T36" fmla="*/ 41 w 206"/>
                <a:gd name="T37" fmla="*/ 660 h 755"/>
                <a:gd name="T38" fmla="*/ 55 w 206"/>
                <a:gd name="T39" fmla="*/ 613 h 755"/>
                <a:gd name="T40" fmla="*/ 64 w 206"/>
                <a:gd name="T41" fmla="*/ 578 h 755"/>
                <a:gd name="T42" fmla="*/ 70 w 206"/>
                <a:gd name="T43" fmla="*/ 555 h 755"/>
                <a:gd name="T44" fmla="*/ 78 w 206"/>
                <a:gd name="T45" fmla="*/ 517 h 755"/>
                <a:gd name="T46" fmla="*/ 86 w 206"/>
                <a:gd name="T47" fmla="*/ 456 h 755"/>
                <a:gd name="T48" fmla="*/ 89 w 206"/>
                <a:gd name="T49" fmla="*/ 385 h 755"/>
                <a:gd name="T50" fmla="*/ 91 w 206"/>
                <a:gd name="T51" fmla="*/ 326 h 755"/>
                <a:gd name="T52" fmla="*/ 92 w 206"/>
                <a:gd name="T53" fmla="*/ 304 h 755"/>
                <a:gd name="T54" fmla="*/ 93 w 206"/>
                <a:gd name="T55" fmla="*/ 268 h 755"/>
                <a:gd name="T56" fmla="*/ 93 w 206"/>
                <a:gd name="T57" fmla="*/ 217 h 755"/>
                <a:gd name="T58" fmla="*/ 92 w 206"/>
                <a:gd name="T59" fmla="*/ 140 h 755"/>
                <a:gd name="T60" fmla="*/ 89 w 206"/>
                <a:gd name="T61" fmla="*/ 102 h 755"/>
                <a:gd name="T62" fmla="*/ 65 w 206"/>
                <a:gd name="T63" fmla="*/ 80 h 755"/>
                <a:gd name="T64" fmla="*/ 59 w 206"/>
                <a:gd name="T65" fmla="*/ 66 h 755"/>
                <a:gd name="T66" fmla="*/ 77 w 206"/>
                <a:gd name="T67" fmla="*/ 80 h 755"/>
                <a:gd name="T68" fmla="*/ 96 w 206"/>
                <a:gd name="T69" fmla="*/ 97 h 755"/>
                <a:gd name="T70" fmla="*/ 107 w 206"/>
                <a:gd name="T71" fmla="*/ 0 h 755"/>
                <a:gd name="T72" fmla="*/ 123 w 206"/>
                <a:gd name="T73" fmla="*/ 52 h 755"/>
                <a:gd name="T74" fmla="*/ 165 w 206"/>
                <a:gd name="T75" fmla="*/ 36 h 755"/>
                <a:gd name="T76" fmla="*/ 145 w 206"/>
                <a:gd name="T77" fmla="*/ 86 h 755"/>
                <a:gd name="T78" fmla="*/ 130 w 206"/>
                <a:gd name="T79" fmla="*/ 103 h 755"/>
                <a:gd name="T80" fmla="*/ 114 w 206"/>
                <a:gd name="T81" fmla="*/ 123 h 755"/>
                <a:gd name="T82" fmla="*/ 157 w 206"/>
                <a:gd name="T83" fmla="*/ 112 h 755"/>
                <a:gd name="T84" fmla="*/ 174 w 206"/>
                <a:gd name="T85" fmla="*/ 102 h 755"/>
                <a:gd name="T86" fmla="*/ 204 w 206"/>
                <a:gd name="T87" fmla="*/ 91 h 755"/>
                <a:gd name="T88" fmla="*/ 179 w 206"/>
                <a:gd name="T89" fmla="*/ 111 h 755"/>
                <a:gd name="T90" fmla="*/ 150 w 206"/>
                <a:gd name="T91" fmla="*/ 133 h 755"/>
                <a:gd name="T92" fmla="*/ 127 w 206"/>
                <a:gd name="T93" fmla="*/ 151 h 755"/>
                <a:gd name="T94" fmla="*/ 117 w 206"/>
                <a:gd name="T95" fmla="*/ 159 h 755"/>
                <a:gd name="T96" fmla="*/ 117 w 206"/>
                <a:gd name="T97" fmla="*/ 184 h 755"/>
                <a:gd name="T98" fmla="*/ 118 w 206"/>
                <a:gd name="T99" fmla="*/ 199 h 755"/>
                <a:gd name="T100" fmla="*/ 120 w 206"/>
                <a:gd name="T101" fmla="*/ 230 h 755"/>
                <a:gd name="T102" fmla="*/ 127 w 206"/>
                <a:gd name="T103" fmla="*/ 295 h 755"/>
                <a:gd name="T104" fmla="*/ 139 w 206"/>
                <a:gd name="T105" fmla="*/ 358 h 755"/>
                <a:gd name="T106" fmla="*/ 142 w 206"/>
                <a:gd name="T107" fmla="*/ 375 h 755"/>
                <a:gd name="T108" fmla="*/ 151 w 206"/>
                <a:gd name="T109" fmla="*/ 411 h 755"/>
                <a:gd name="T110" fmla="*/ 159 w 206"/>
                <a:gd name="T111" fmla="*/ 446 h 755"/>
                <a:gd name="T112" fmla="*/ 164 w 206"/>
                <a:gd name="T113" fmla="*/ 467 h 755"/>
                <a:gd name="T114" fmla="*/ 182 w 206"/>
                <a:gd name="T115" fmla="*/ 528 h 755"/>
                <a:gd name="T116" fmla="*/ 197 w 206"/>
                <a:gd name="T117" fmla="*/ 578 h 75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6"/>
                <a:gd name="T178" fmla="*/ 0 h 755"/>
                <a:gd name="T179" fmla="*/ 206 w 206"/>
                <a:gd name="T180" fmla="*/ 755 h 75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6" h="755">
                  <a:moveTo>
                    <a:pt x="205" y="595"/>
                  </a:moveTo>
                  <a:lnTo>
                    <a:pt x="202" y="603"/>
                  </a:lnTo>
                  <a:lnTo>
                    <a:pt x="199" y="610"/>
                  </a:lnTo>
                  <a:lnTo>
                    <a:pt x="196" y="617"/>
                  </a:lnTo>
                  <a:lnTo>
                    <a:pt x="193" y="624"/>
                  </a:lnTo>
                  <a:lnTo>
                    <a:pt x="190" y="632"/>
                  </a:lnTo>
                  <a:lnTo>
                    <a:pt x="186" y="638"/>
                  </a:lnTo>
                  <a:lnTo>
                    <a:pt x="183" y="645"/>
                  </a:lnTo>
                  <a:lnTo>
                    <a:pt x="180" y="652"/>
                  </a:lnTo>
                  <a:lnTo>
                    <a:pt x="177" y="656"/>
                  </a:lnTo>
                  <a:lnTo>
                    <a:pt x="174" y="660"/>
                  </a:lnTo>
                  <a:lnTo>
                    <a:pt x="172" y="665"/>
                  </a:lnTo>
                  <a:lnTo>
                    <a:pt x="169" y="669"/>
                  </a:lnTo>
                  <a:lnTo>
                    <a:pt x="167" y="673"/>
                  </a:lnTo>
                  <a:lnTo>
                    <a:pt x="164" y="677"/>
                  </a:lnTo>
                  <a:lnTo>
                    <a:pt x="161" y="681"/>
                  </a:lnTo>
                  <a:lnTo>
                    <a:pt x="158" y="685"/>
                  </a:lnTo>
                  <a:lnTo>
                    <a:pt x="156" y="688"/>
                  </a:lnTo>
                  <a:lnTo>
                    <a:pt x="154" y="690"/>
                  </a:lnTo>
                  <a:lnTo>
                    <a:pt x="151" y="693"/>
                  </a:lnTo>
                  <a:lnTo>
                    <a:pt x="149" y="696"/>
                  </a:lnTo>
                  <a:lnTo>
                    <a:pt x="143" y="703"/>
                  </a:lnTo>
                  <a:lnTo>
                    <a:pt x="137" y="710"/>
                  </a:lnTo>
                  <a:lnTo>
                    <a:pt x="130" y="717"/>
                  </a:lnTo>
                  <a:lnTo>
                    <a:pt x="123" y="722"/>
                  </a:lnTo>
                  <a:lnTo>
                    <a:pt x="117" y="728"/>
                  </a:lnTo>
                  <a:lnTo>
                    <a:pt x="110" y="733"/>
                  </a:lnTo>
                  <a:lnTo>
                    <a:pt x="103" y="737"/>
                  </a:lnTo>
                  <a:lnTo>
                    <a:pt x="96" y="741"/>
                  </a:lnTo>
                  <a:lnTo>
                    <a:pt x="92" y="743"/>
                  </a:lnTo>
                  <a:lnTo>
                    <a:pt x="88" y="745"/>
                  </a:lnTo>
                  <a:lnTo>
                    <a:pt x="84" y="746"/>
                  </a:lnTo>
                  <a:lnTo>
                    <a:pt x="80" y="748"/>
                  </a:lnTo>
                  <a:lnTo>
                    <a:pt x="76" y="749"/>
                  </a:lnTo>
                  <a:lnTo>
                    <a:pt x="72" y="750"/>
                  </a:lnTo>
                  <a:lnTo>
                    <a:pt x="68" y="751"/>
                  </a:lnTo>
                  <a:lnTo>
                    <a:pt x="64" y="753"/>
                  </a:lnTo>
                  <a:lnTo>
                    <a:pt x="61" y="753"/>
                  </a:lnTo>
                  <a:lnTo>
                    <a:pt x="59" y="753"/>
                  </a:lnTo>
                  <a:lnTo>
                    <a:pt x="57" y="754"/>
                  </a:lnTo>
                  <a:lnTo>
                    <a:pt x="54" y="754"/>
                  </a:lnTo>
                  <a:lnTo>
                    <a:pt x="52" y="754"/>
                  </a:lnTo>
                  <a:lnTo>
                    <a:pt x="49" y="754"/>
                  </a:lnTo>
                  <a:lnTo>
                    <a:pt x="47" y="754"/>
                  </a:lnTo>
                  <a:lnTo>
                    <a:pt x="45" y="754"/>
                  </a:lnTo>
                  <a:lnTo>
                    <a:pt x="42" y="754"/>
                  </a:lnTo>
                  <a:lnTo>
                    <a:pt x="40" y="754"/>
                  </a:lnTo>
                  <a:lnTo>
                    <a:pt x="37" y="754"/>
                  </a:lnTo>
                  <a:lnTo>
                    <a:pt x="34" y="754"/>
                  </a:lnTo>
                  <a:lnTo>
                    <a:pt x="32" y="754"/>
                  </a:lnTo>
                  <a:lnTo>
                    <a:pt x="30" y="753"/>
                  </a:lnTo>
                  <a:lnTo>
                    <a:pt x="27" y="753"/>
                  </a:lnTo>
                  <a:lnTo>
                    <a:pt x="25" y="753"/>
                  </a:lnTo>
                  <a:lnTo>
                    <a:pt x="23" y="752"/>
                  </a:lnTo>
                  <a:lnTo>
                    <a:pt x="20" y="751"/>
                  </a:lnTo>
                  <a:lnTo>
                    <a:pt x="18" y="751"/>
                  </a:lnTo>
                  <a:lnTo>
                    <a:pt x="15" y="750"/>
                  </a:lnTo>
                  <a:lnTo>
                    <a:pt x="14" y="750"/>
                  </a:lnTo>
                  <a:lnTo>
                    <a:pt x="11" y="749"/>
                  </a:lnTo>
                  <a:lnTo>
                    <a:pt x="10" y="748"/>
                  </a:lnTo>
                  <a:lnTo>
                    <a:pt x="8" y="747"/>
                  </a:lnTo>
                  <a:lnTo>
                    <a:pt x="6" y="746"/>
                  </a:lnTo>
                  <a:lnTo>
                    <a:pt x="4" y="746"/>
                  </a:lnTo>
                  <a:lnTo>
                    <a:pt x="2" y="745"/>
                  </a:lnTo>
                  <a:lnTo>
                    <a:pt x="0" y="744"/>
                  </a:lnTo>
                  <a:lnTo>
                    <a:pt x="2" y="721"/>
                  </a:lnTo>
                  <a:lnTo>
                    <a:pt x="6" y="717"/>
                  </a:lnTo>
                  <a:lnTo>
                    <a:pt x="10" y="711"/>
                  </a:lnTo>
                  <a:lnTo>
                    <a:pt x="15" y="706"/>
                  </a:lnTo>
                  <a:lnTo>
                    <a:pt x="20" y="700"/>
                  </a:lnTo>
                  <a:lnTo>
                    <a:pt x="25" y="693"/>
                  </a:lnTo>
                  <a:lnTo>
                    <a:pt x="30" y="687"/>
                  </a:lnTo>
                  <a:lnTo>
                    <a:pt x="34" y="680"/>
                  </a:lnTo>
                  <a:lnTo>
                    <a:pt x="37" y="674"/>
                  </a:lnTo>
                  <a:lnTo>
                    <a:pt x="39" y="667"/>
                  </a:lnTo>
                  <a:lnTo>
                    <a:pt x="41" y="660"/>
                  </a:lnTo>
                  <a:lnTo>
                    <a:pt x="44" y="650"/>
                  </a:lnTo>
                  <a:lnTo>
                    <a:pt x="48" y="639"/>
                  </a:lnTo>
                  <a:lnTo>
                    <a:pt x="51" y="626"/>
                  </a:lnTo>
                  <a:lnTo>
                    <a:pt x="55" y="613"/>
                  </a:lnTo>
                  <a:lnTo>
                    <a:pt x="59" y="599"/>
                  </a:lnTo>
                  <a:lnTo>
                    <a:pt x="62" y="587"/>
                  </a:lnTo>
                  <a:lnTo>
                    <a:pt x="63" y="582"/>
                  </a:lnTo>
                  <a:lnTo>
                    <a:pt x="64" y="578"/>
                  </a:lnTo>
                  <a:lnTo>
                    <a:pt x="65" y="574"/>
                  </a:lnTo>
                  <a:lnTo>
                    <a:pt x="66" y="571"/>
                  </a:lnTo>
                  <a:lnTo>
                    <a:pt x="68" y="563"/>
                  </a:lnTo>
                  <a:lnTo>
                    <a:pt x="70" y="555"/>
                  </a:lnTo>
                  <a:lnTo>
                    <a:pt x="71" y="548"/>
                  </a:lnTo>
                  <a:lnTo>
                    <a:pt x="73" y="542"/>
                  </a:lnTo>
                  <a:lnTo>
                    <a:pt x="75" y="530"/>
                  </a:lnTo>
                  <a:lnTo>
                    <a:pt x="78" y="517"/>
                  </a:lnTo>
                  <a:lnTo>
                    <a:pt x="81" y="503"/>
                  </a:lnTo>
                  <a:lnTo>
                    <a:pt x="82" y="488"/>
                  </a:lnTo>
                  <a:lnTo>
                    <a:pt x="84" y="473"/>
                  </a:lnTo>
                  <a:lnTo>
                    <a:pt x="86" y="456"/>
                  </a:lnTo>
                  <a:lnTo>
                    <a:pt x="87" y="439"/>
                  </a:lnTo>
                  <a:lnTo>
                    <a:pt x="88" y="421"/>
                  </a:lnTo>
                  <a:lnTo>
                    <a:pt x="88" y="405"/>
                  </a:lnTo>
                  <a:lnTo>
                    <a:pt x="89" y="385"/>
                  </a:lnTo>
                  <a:lnTo>
                    <a:pt x="90" y="360"/>
                  </a:lnTo>
                  <a:lnTo>
                    <a:pt x="91" y="332"/>
                  </a:lnTo>
                  <a:lnTo>
                    <a:pt x="91" y="329"/>
                  </a:lnTo>
                  <a:lnTo>
                    <a:pt x="91" y="326"/>
                  </a:lnTo>
                  <a:lnTo>
                    <a:pt x="91" y="323"/>
                  </a:lnTo>
                  <a:lnTo>
                    <a:pt x="92" y="321"/>
                  </a:lnTo>
                  <a:lnTo>
                    <a:pt x="92" y="312"/>
                  </a:lnTo>
                  <a:lnTo>
                    <a:pt x="92" y="304"/>
                  </a:lnTo>
                  <a:lnTo>
                    <a:pt x="92" y="296"/>
                  </a:lnTo>
                  <a:lnTo>
                    <a:pt x="92" y="287"/>
                  </a:lnTo>
                  <a:lnTo>
                    <a:pt x="93" y="277"/>
                  </a:lnTo>
                  <a:lnTo>
                    <a:pt x="93" y="268"/>
                  </a:lnTo>
                  <a:lnTo>
                    <a:pt x="93" y="258"/>
                  </a:lnTo>
                  <a:lnTo>
                    <a:pt x="93" y="248"/>
                  </a:lnTo>
                  <a:lnTo>
                    <a:pt x="93" y="233"/>
                  </a:lnTo>
                  <a:lnTo>
                    <a:pt x="93" y="217"/>
                  </a:lnTo>
                  <a:lnTo>
                    <a:pt x="93" y="202"/>
                  </a:lnTo>
                  <a:lnTo>
                    <a:pt x="93" y="188"/>
                  </a:lnTo>
                  <a:lnTo>
                    <a:pt x="93" y="162"/>
                  </a:lnTo>
                  <a:lnTo>
                    <a:pt x="92" y="140"/>
                  </a:lnTo>
                  <a:lnTo>
                    <a:pt x="90" y="123"/>
                  </a:lnTo>
                  <a:lnTo>
                    <a:pt x="88" y="113"/>
                  </a:lnTo>
                  <a:lnTo>
                    <a:pt x="92" y="105"/>
                  </a:lnTo>
                  <a:lnTo>
                    <a:pt x="89" y="102"/>
                  </a:lnTo>
                  <a:lnTo>
                    <a:pt x="84" y="97"/>
                  </a:lnTo>
                  <a:lnTo>
                    <a:pt x="78" y="91"/>
                  </a:lnTo>
                  <a:lnTo>
                    <a:pt x="71" y="86"/>
                  </a:lnTo>
                  <a:lnTo>
                    <a:pt x="65" y="80"/>
                  </a:lnTo>
                  <a:lnTo>
                    <a:pt x="60" y="76"/>
                  </a:lnTo>
                  <a:lnTo>
                    <a:pt x="56" y="73"/>
                  </a:lnTo>
                  <a:lnTo>
                    <a:pt x="55" y="72"/>
                  </a:lnTo>
                  <a:lnTo>
                    <a:pt x="59" y="66"/>
                  </a:lnTo>
                  <a:lnTo>
                    <a:pt x="61" y="68"/>
                  </a:lnTo>
                  <a:lnTo>
                    <a:pt x="65" y="70"/>
                  </a:lnTo>
                  <a:lnTo>
                    <a:pt x="70" y="75"/>
                  </a:lnTo>
                  <a:lnTo>
                    <a:pt x="77" y="80"/>
                  </a:lnTo>
                  <a:lnTo>
                    <a:pt x="83" y="86"/>
                  </a:lnTo>
                  <a:lnTo>
                    <a:pt x="89" y="90"/>
                  </a:lnTo>
                  <a:lnTo>
                    <a:pt x="94" y="95"/>
                  </a:lnTo>
                  <a:lnTo>
                    <a:pt x="96" y="97"/>
                  </a:lnTo>
                  <a:lnTo>
                    <a:pt x="98" y="82"/>
                  </a:lnTo>
                  <a:lnTo>
                    <a:pt x="101" y="50"/>
                  </a:lnTo>
                  <a:lnTo>
                    <a:pt x="105" y="17"/>
                  </a:lnTo>
                  <a:lnTo>
                    <a:pt x="107" y="0"/>
                  </a:lnTo>
                  <a:lnTo>
                    <a:pt x="112" y="0"/>
                  </a:lnTo>
                  <a:lnTo>
                    <a:pt x="107" y="87"/>
                  </a:lnTo>
                  <a:lnTo>
                    <a:pt x="128" y="62"/>
                  </a:lnTo>
                  <a:lnTo>
                    <a:pt x="123" y="52"/>
                  </a:lnTo>
                  <a:lnTo>
                    <a:pt x="127" y="48"/>
                  </a:lnTo>
                  <a:lnTo>
                    <a:pt x="133" y="57"/>
                  </a:lnTo>
                  <a:lnTo>
                    <a:pt x="165" y="28"/>
                  </a:lnTo>
                  <a:lnTo>
                    <a:pt x="165" y="36"/>
                  </a:lnTo>
                  <a:lnTo>
                    <a:pt x="112" y="97"/>
                  </a:lnTo>
                  <a:lnTo>
                    <a:pt x="115" y="100"/>
                  </a:lnTo>
                  <a:lnTo>
                    <a:pt x="144" y="80"/>
                  </a:lnTo>
                  <a:lnTo>
                    <a:pt x="145" y="86"/>
                  </a:lnTo>
                  <a:lnTo>
                    <a:pt x="143" y="87"/>
                  </a:lnTo>
                  <a:lnTo>
                    <a:pt x="140" y="91"/>
                  </a:lnTo>
                  <a:lnTo>
                    <a:pt x="136" y="97"/>
                  </a:lnTo>
                  <a:lnTo>
                    <a:pt x="130" y="103"/>
                  </a:lnTo>
                  <a:lnTo>
                    <a:pt x="124" y="109"/>
                  </a:lnTo>
                  <a:lnTo>
                    <a:pt x="120" y="115"/>
                  </a:lnTo>
                  <a:lnTo>
                    <a:pt x="116" y="120"/>
                  </a:lnTo>
                  <a:lnTo>
                    <a:pt x="114" y="123"/>
                  </a:lnTo>
                  <a:lnTo>
                    <a:pt x="113" y="138"/>
                  </a:lnTo>
                  <a:lnTo>
                    <a:pt x="140" y="120"/>
                  </a:lnTo>
                  <a:lnTo>
                    <a:pt x="145" y="107"/>
                  </a:lnTo>
                  <a:lnTo>
                    <a:pt x="157" y="112"/>
                  </a:lnTo>
                  <a:lnTo>
                    <a:pt x="158" y="111"/>
                  </a:lnTo>
                  <a:lnTo>
                    <a:pt x="162" y="109"/>
                  </a:lnTo>
                  <a:lnTo>
                    <a:pt x="168" y="105"/>
                  </a:lnTo>
                  <a:lnTo>
                    <a:pt x="174" y="102"/>
                  </a:lnTo>
                  <a:lnTo>
                    <a:pt x="182" y="98"/>
                  </a:lnTo>
                  <a:lnTo>
                    <a:pt x="190" y="95"/>
                  </a:lnTo>
                  <a:lnTo>
                    <a:pt x="198" y="93"/>
                  </a:lnTo>
                  <a:lnTo>
                    <a:pt x="204" y="91"/>
                  </a:lnTo>
                  <a:lnTo>
                    <a:pt x="199" y="95"/>
                  </a:lnTo>
                  <a:lnTo>
                    <a:pt x="192" y="101"/>
                  </a:lnTo>
                  <a:lnTo>
                    <a:pt x="186" y="105"/>
                  </a:lnTo>
                  <a:lnTo>
                    <a:pt x="179" y="111"/>
                  </a:lnTo>
                  <a:lnTo>
                    <a:pt x="171" y="116"/>
                  </a:lnTo>
                  <a:lnTo>
                    <a:pt x="164" y="122"/>
                  </a:lnTo>
                  <a:lnTo>
                    <a:pt x="157" y="128"/>
                  </a:lnTo>
                  <a:lnTo>
                    <a:pt x="150" y="133"/>
                  </a:lnTo>
                  <a:lnTo>
                    <a:pt x="143" y="138"/>
                  </a:lnTo>
                  <a:lnTo>
                    <a:pt x="137" y="143"/>
                  </a:lnTo>
                  <a:lnTo>
                    <a:pt x="131" y="147"/>
                  </a:lnTo>
                  <a:lnTo>
                    <a:pt x="127" y="151"/>
                  </a:lnTo>
                  <a:lnTo>
                    <a:pt x="123" y="155"/>
                  </a:lnTo>
                  <a:lnTo>
                    <a:pt x="120" y="156"/>
                  </a:lnTo>
                  <a:lnTo>
                    <a:pt x="118" y="158"/>
                  </a:lnTo>
                  <a:lnTo>
                    <a:pt x="117" y="159"/>
                  </a:lnTo>
                  <a:lnTo>
                    <a:pt x="117" y="165"/>
                  </a:lnTo>
                  <a:lnTo>
                    <a:pt x="117" y="171"/>
                  </a:lnTo>
                  <a:lnTo>
                    <a:pt x="117" y="178"/>
                  </a:lnTo>
                  <a:lnTo>
                    <a:pt x="117" y="184"/>
                  </a:lnTo>
                  <a:lnTo>
                    <a:pt x="117" y="188"/>
                  </a:lnTo>
                  <a:lnTo>
                    <a:pt x="118" y="191"/>
                  </a:lnTo>
                  <a:lnTo>
                    <a:pt x="118" y="195"/>
                  </a:lnTo>
                  <a:lnTo>
                    <a:pt x="118" y="199"/>
                  </a:lnTo>
                  <a:lnTo>
                    <a:pt x="118" y="207"/>
                  </a:lnTo>
                  <a:lnTo>
                    <a:pt x="119" y="214"/>
                  </a:lnTo>
                  <a:lnTo>
                    <a:pt x="120" y="223"/>
                  </a:lnTo>
                  <a:lnTo>
                    <a:pt x="120" y="230"/>
                  </a:lnTo>
                  <a:lnTo>
                    <a:pt x="122" y="246"/>
                  </a:lnTo>
                  <a:lnTo>
                    <a:pt x="123" y="263"/>
                  </a:lnTo>
                  <a:lnTo>
                    <a:pt x="126" y="279"/>
                  </a:lnTo>
                  <a:lnTo>
                    <a:pt x="127" y="295"/>
                  </a:lnTo>
                  <a:lnTo>
                    <a:pt x="130" y="311"/>
                  </a:lnTo>
                  <a:lnTo>
                    <a:pt x="133" y="327"/>
                  </a:lnTo>
                  <a:lnTo>
                    <a:pt x="136" y="343"/>
                  </a:lnTo>
                  <a:lnTo>
                    <a:pt x="139" y="358"/>
                  </a:lnTo>
                  <a:lnTo>
                    <a:pt x="140" y="363"/>
                  </a:lnTo>
                  <a:lnTo>
                    <a:pt x="140" y="367"/>
                  </a:lnTo>
                  <a:lnTo>
                    <a:pt x="141" y="371"/>
                  </a:lnTo>
                  <a:lnTo>
                    <a:pt x="142" y="375"/>
                  </a:lnTo>
                  <a:lnTo>
                    <a:pt x="144" y="384"/>
                  </a:lnTo>
                  <a:lnTo>
                    <a:pt x="146" y="393"/>
                  </a:lnTo>
                  <a:lnTo>
                    <a:pt x="148" y="402"/>
                  </a:lnTo>
                  <a:lnTo>
                    <a:pt x="151" y="411"/>
                  </a:lnTo>
                  <a:lnTo>
                    <a:pt x="153" y="420"/>
                  </a:lnTo>
                  <a:lnTo>
                    <a:pt x="155" y="429"/>
                  </a:lnTo>
                  <a:lnTo>
                    <a:pt x="157" y="437"/>
                  </a:lnTo>
                  <a:lnTo>
                    <a:pt x="159" y="446"/>
                  </a:lnTo>
                  <a:lnTo>
                    <a:pt x="160" y="451"/>
                  </a:lnTo>
                  <a:lnTo>
                    <a:pt x="162" y="456"/>
                  </a:lnTo>
                  <a:lnTo>
                    <a:pt x="163" y="461"/>
                  </a:lnTo>
                  <a:lnTo>
                    <a:pt x="164" y="467"/>
                  </a:lnTo>
                  <a:lnTo>
                    <a:pt x="168" y="483"/>
                  </a:lnTo>
                  <a:lnTo>
                    <a:pt x="173" y="498"/>
                  </a:lnTo>
                  <a:lnTo>
                    <a:pt x="177" y="513"/>
                  </a:lnTo>
                  <a:lnTo>
                    <a:pt x="182" y="528"/>
                  </a:lnTo>
                  <a:lnTo>
                    <a:pt x="186" y="541"/>
                  </a:lnTo>
                  <a:lnTo>
                    <a:pt x="190" y="555"/>
                  </a:lnTo>
                  <a:lnTo>
                    <a:pt x="194" y="567"/>
                  </a:lnTo>
                  <a:lnTo>
                    <a:pt x="197" y="578"/>
                  </a:lnTo>
                  <a:lnTo>
                    <a:pt x="205" y="595"/>
                  </a:lnTo>
                </a:path>
              </a:pathLst>
            </a:custGeom>
            <a:solidFill>
              <a:srgbClr val="260000"/>
            </a:solidFill>
            <a:ln w="9525" cap="rnd">
              <a:noFill/>
              <a:round/>
              <a:headEnd type="none" w="sm" len="sm"/>
              <a:tailEnd type="none" w="sm" len="sm"/>
            </a:ln>
          </p:spPr>
          <p:txBody>
            <a:bodyPr/>
            <a:lstStyle/>
            <a:p>
              <a:pPr algn="r" rtl="1"/>
              <a:endParaRPr lang="en-US"/>
            </a:p>
          </p:txBody>
        </p:sp>
        <p:sp>
          <p:nvSpPr>
            <p:cNvPr id="23643" name="Freeform 79"/>
            <p:cNvSpPr>
              <a:spLocks/>
            </p:cNvSpPr>
            <p:nvPr/>
          </p:nvSpPr>
          <p:spPr bwMode="auto">
            <a:xfrm>
              <a:off x="2680" y="2304"/>
              <a:ext cx="31" cy="76"/>
            </a:xfrm>
            <a:custGeom>
              <a:avLst/>
              <a:gdLst>
                <a:gd name="T0" fmla="*/ 27 w 31"/>
                <a:gd name="T1" fmla="*/ 44 h 76"/>
                <a:gd name="T2" fmla="*/ 28 w 31"/>
                <a:gd name="T3" fmla="*/ 38 h 76"/>
                <a:gd name="T4" fmla="*/ 28 w 31"/>
                <a:gd name="T5" fmla="*/ 32 h 76"/>
                <a:gd name="T6" fmla="*/ 29 w 31"/>
                <a:gd name="T7" fmla="*/ 25 h 76"/>
                <a:gd name="T8" fmla="*/ 29 w 31"/>
                <a:gd name="T9" fmla="*/ 19 h 76"/>
                <a:gd name="T10" fmla="*/ 30 w 31"/>
                <a:gd name="T11" fmla="*/ 14 h 76"/>
                <a:gd name="T12" fmla="*/ 30 w 31"/>
                <a:gd name="T13" fmla="*/ 9 h 76"/>
                <a:gd name="T14" fmla="*/ 30 w 31"/>
                <a:gd name="T15" fmla="*/ 5 h 76"/>
                <a:gd name="T16" fmla="*/ 30 w 31"/>
                <a:gd name="T17" fmla="*/ 0 h 76"/>
                <a:gd name="T18" fmla="*/ 26 w 31"/>
                <a:gd name="T19" fmla="*/ 7 h 76"/>
                <a:gd name="T20" fmla="*/ 21 w 31"/>
                <a:gd name="T21" fmla="*/ 16 h 76"/>
                <a:gd name="T22" fmla="*/ 16 w 31"/>
                <a:gd name="T23" fmla="*/ 26 h 76"/>
                <a:gd name="T24" fmla="*/ 11 w 31"/>
                <a:gd name="T25" fmla="*/ 36 h 76"/>
                <a:gd name="T26" fmla="*/ 7 w 31"/>
                <a:gd name="T27" fmla="*/ 47 h 76"/>
                <a:gd name="T28" fmla="*/ 3 w 31"/>
                <a:gd name="T29" fmla="*/ 58 h 76"/>
                <a:gd name="T30" fmla="*/ 1 w 31"/>
                <a:gd name="T31" fmla="*/ 67 h 76"/>
                <a:gd name="T32" fmla="*/ 0 w 31"/>
                <a:gd name="T33" fmla="*/ 75 h 76"/>
                <a:gd name="T34" fmla="*/ 3 w 31"/>
                <a:gd name="T35" fmla="*/ 71 h 76"/>
                <a:gd name="T36" fmla="*/ 7 w 31"/>
                <a:gd name="T37" fmla="*/ 67 h 76"/>
                <a:gd name="T38" fmla="*/ 11 w 31"/>
                <a:gd name="T39" fmla="*/ 63 h 76"/>
                <a:gd name="T40" fmla="*/ 15 w 31"/>
                <a:gd name="T41" fmla="*/ 58 h 76"/>
                <a:gd name="T42" fmla="*/ 19 w 31"/>
                <a:gd name="T43" fmla="*/ 54 h 76"/>
                <a:gd name="T44" fmla="*/ 22 w 31"/>
                <a:gd name="T45" fmla="*/ 50 h 76"/>
                <a:gd name="T46" fmla="*/ 25 w 31"/>
                <a:gd name="T47" fmla="*/ 47 h 76"/>
                <a:gd name="T48" fmla="*/ 27 w 31"/>
                <a:gd name="T49" fmla="*/ 44 h 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
                <a:gd name="T76" fmla="*/ 0 h 76"/>
                <a:gd name="T77" fmla="*/ 31 w 31"/>
                <a:gd name="T78" fmla="*/ 76 h 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 h="76">
                  <a:moveTo>
                    <a:pt x="27" y="44"/>
                  </a:moveTo>
                  <a:lnTo>
                    <a:pt x="28" y="38"/>
                  </a:lnTo>
                  <a:lnTo>
                    <a:pt x="28" y="32"/>
                  </a:lnTo>
                  <a:lnTo>
                    <a:pt x="29" y="25"/>
                  </a:lnTo>
                  <a:lnTo>
                    <a:pt x="29" y="19"/>
                  </a:lnTo>
                  <a:lnTo>
                    <a:pt x="30" y="14"/>
                  </a:lnTo>
                  <a:lnTo>
                    <a:pt x="30" y="9"/>
                  </a:lnTo>
                  <a:lnTo>
                    <a:pt x="30" y="5"/>
                  </a:lnTo>
                  <a:lnTo>
                    <a:pt x="30" y="0"/>
                  </a:lnTo>
                  <a:lnTo>
                    <a:pt x="26" y="7"/>
                  </a:lnTo>
                  <a:lnTo>
                    <a:pt x="21" y="16"/>
                  </a:lnTo>
                  <a:lnTo>
                    <a:pt x="16" y="26"/>
                  </a:lnTo>
                  <a:lnTo>
                    <a:pt x="11" y="36"/>
                  </a:lnTo>
                  <a:lnTo>
                    <a:pt x="7" y="47"/>
                  </a:lnTo>
                  <a:lnTo>
                    <a:pt x="3" y="58"/>
                  </a:lnTo>
                  <a:lnTo>
                    <a:pt x="1" y="67"/>
                  </a:lnTo>
                  <a:lnTo>
                    <a:pt x="0" y="75"/>
                  </a:lnTo>
                  <a:lnTo>
                    <a:pt x="3" y="71"/>
                  </a:lnTo>
                  <a:lnTo>
                    <a:pt x="7" y="67"/>
                  </a:lnTo>
                  <a:lnTo>
                    <a:pt x="11" y="63"/>
                  </a:lnTo>
                  <a:lnTo>
                    <a:pt x="15" y="58"/>
                  </a:lnTo>
                  <a:lnTo>
                    <a:pt x="19" y="54"/>
                  </a:lnTo>
                  <a:lnTo>
                    <a:pt x="22" y="50"/>
                  </a:lnTo>
                  <a:lnTo>
                    <a:pt x="25" y="47"/>
                  </a:lnTo>
                  <a:lnTo>
                    <a:pt x="27" y="44"/>
                  </a:lnTo>
                </a:path>
              </a:pathLst>
            </a:custGeom>
            <a:solidFill>
              <a:srgbClr val="B2F259"/>
            </a:solidFill>
            <a:ln w="9525" cap="rnd">
              <a:noFill/>
              <a:round/>
              <a:headEnd type="none" w="sm" len="sm"/>
              <a:tailEnd type="none" w="sm" len="sm"/>
            </a:ln>
          </p:spPr>
          <p:txBody>
            <a:bodyPr/>
            <a:lstStyle/>
            <a:p>
              <a:pPr algn="r" rtl="1"/>
              <a:endParaRPr lang="en-US"/>
            </a:p>
          </p:txBody>
        </p:sp>
        <p:sp>
          <p:nvSpPr>
            <p:cNvPr id="23644" name="Freeform 80"/>
            <p:cNvSpPr>
              <a:spLocks/>
            </p:cNvSpPr>
            <p:nvPr/>
          </p:nvSpPr>
          <p:spPr bwMode="auto">
            <a:xfrm>
              <a:off x="2688" y="2373"/>
              <a:ext cx="18" cy="39"/>
            </a:xfrm>
            <a:custGeom>
              <a:avLst/>
              <a:gdLst>
                <a:gd name="T0" fmla="*/ 17 w 18"/>
                <a:gd name="T1" fmla="*/ 0 h 39"/>
                <a:gd name="T2" fmla="*/ 16 w 18"/>
                <a:gd name="T3" fmla="*/ 7 h 39"/>
                <a:gd name="T4" fmla="*/ 15 w 18"/>
                <a:gd name="T5" fmla="*/ 14 h 39"/>
                <a:gd name="T6" fmla="*/ 14 w 18"/>
                <a:gd name="T7" fmla="*/ 22 h 39"/>
                <a:gd name="T8" fmla="*/ 13 w 18"/>
                <a:gd name="T9" fmla="*/ 29 h 39"/>
                <a:gd name="T10" fmla="*/ 10 w 18"/>
                <a:gd name="T11" fmla="*/ 31 h 39"/>
                <a:gd name="T12" fmla="*/ 7 w 18"/>
                <a:gd name="T13" fmla="*/ 33 h 39"/>
                <a:gd name="T14" fmla="*/ 3 w 18"/>
                <a:gd name="T15" fmla="*/ 36 h 39"/>
                <a:gd name="T16" fmla="*/ 0 w 18"/>
                <a:gd name="T17" fmla="*/ 38 h 39"/>
                <a:gd name="T18" fmla="*/ 1 w 18"/>
                <a:gd name="T19" fmla="*/ 34 h 39"/>
                <a:gd name="T20" fmla="*/ 2 w 18"/>
                <a:gd name="T21" fmla="*/ 29 h 39"/>
                <a:gd name="T22" fmla="*/ 4 w 18"/>
                <a:gd name="T23" fmla="*/ 24 h 39"/>
                <a:gd name="T24" fmla="*/ 5 w 18"/>
                <a:gd name="T25" fmla="*/ 19 h 39"/>
                <a:gd name="T26" fmla="*/ 8 w 18"/>
                <a:gd name="T27" fmla="*/ 13 h 39"/>
                <a:gd name="T28" fmla="*/ 10 w 18"/>
                <a:gd name="T29" fmla="*/ 8 h 39"/>
                <a:gd name="T30" fmla="*/ 14 w 18"/>
                <a:gd name="T31" fmla="*/ 3 h 39"/>
                <a:gd name="T32" fmla="*/ 17 w 18"/>
                <a:gd name="T33" fmla="*/ 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9"/>
                <a:gd name="T53" fmla="*/ 18 w 18"/>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9">
                  <a:moveTo>
                    <a:pt x="17" y="0"/>
                  </a:moveTo>
                  <a:lnTo>
                    <a:pt x="16" y="7"/>
                  </a:lnTo>
                  <a:lnTo>
                    <a:pt x="15" y="14"/>
                  </a:lnTo>
                  <a:lnTo>
                    <a:pt x="14" y="22"/>
                  </a:lnTo>
                  <a:lnTo>
                    <a:pt x="13" y="29"/>
                  </a:lnTo>
                  <a:lnTo>
                    <a:pt x="10" y="31"/>
                  </a:lnTo>
                  <a:lnTo>
                    <a:pt x="7" y="33"/>
                  </a:lnTo>
                  <a:lnTo>
                    <a:pt x="3" y="36"/>
                  </a:lnTo>
                  <a:lnTo>
                    <a:pt x="0" y="38"/>
                  </a:lnTo>
                  <a:lnTo>
                    <a:pt x="1" y="34"/>
                  </a:lnTo>
                  <a:lnTo>
                    <a:pt x="2" y="29"/>
                  </a:lnTo>
                  <a:lnTo>
                    <a:pt x="4" y="24"/>
                  </a:lnTo>
                  <a:lnTo>
                    <a:pt x="5" y="19"/>
                  </a:lnTo>
                  <a:lnTo>
                    <a:pt x="8" y="13"/>
                  </a:lnTo>
                  <a:lnTo>
                    <a:pt x="10" y="8"/>
                  </a:lnTo>
                  <a:lnTo>
                    <a:pt x="14" y="3"/>
                  </a:lnTo>
                  <a:lnTo>
                    <a:pt x="17" y="0"/>
                  </a:lnTo>
                </a:path>
              </a:pathLst>
            </a:custGeom>
            <a:solidFill>
              <a:srgbClr val="B2F259"/>
            </a:solidFill>
            <a:ln w="9525" cap="rnd">
              <a:noFill/>
              <a:round/>
              <a:headEnd type="none" w="sm" len="sm"/>
              <a:tailEnd type="none" w="sm" len="sm"/>
            </a:ln>
          </p:spPr>
          <p:txBody>
            <a:bodyPr/>
            <a:lstStyle/>
            <a:p>
              <a:pPr algn="r" rtl="1"/>
              <a:endParaRPr lang="en-US"/>
            </a:p>
          </p:txBody>
        </p:sp>
        <p:sp>
          <p:nvSpPr>
            <p:cNvPr id="23645" name="Freeform 81"/>
            <p:cNvSpPr>
              <a:spLocks/>
            </p:cNvSpPr>
            <p:nvPr/>
          </p:nvSpPr>
          <p:spPr bwMode="auto">
            <a:xfrm>
              <a:off x="2688" y="2420"/>
              <a:ext cx="10" cy="18"/>
            </a:xfrm>
            <a:custGeom>
              <a:avLst/>
              <a:gdLst>
                <a:gd name="T0" fmla="*/ 9 w 10"/>
                <a:gd name="T1" fmla="*/ 0 h 18"/>
                <a:gd name="T2" fmla="*/ 8 w 10"/>
                <a:gd name="T3" fmla="*/ 4 h 18"/>
                <a:gd name="T4" fmla="*/ 7 w 10"/>
                <a:gd name="T5" fmla="*/ 8 h 18"/>
                <a:gd name="T6" fmla="*/ 6 w 10"/>
                <a:gd name="T7" fmla="*/ 12 h 18"/>
                <a:gd name="T8" fmla="*/ 5 w 10"/>
                <a:gd name="T9" fmla="*/ 17 h 18"/>
                <a:gd name="T10" fmla="*/ 3 w 10"/>
                <a:gd name="T11" fmla="*/ 17 h 18"/>
                <a:gd name="T12" fmla="*/ 2 w 10"/>
                <a:gd name="T13" fmla="*/ 17 h 18"/>
                <a:gd name="T14" fmla="*/ 0 w 10"/>
                <a:gd name="T15" fmla="*/ 17 h 18"/>
                <a:gd name="T16" fmla="*/ 2 w 10"/>
                <a:gd name="T17" fmla="*/ 13 h 18"/>
                <a:gd name="T18" fmla="*/ 4 w 10"/>
                <a:gd name="T19" fmla="*/ 8 h 18"/>
                <a:gd name="T20" fmla="*/ 7 w 10"/>
                <a:gd name="T21" fmla="*/ 4 h 18"/>
                <a:gd name="T22" fmla="*/ 9 w 1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8"/>
                <a:gd name="T38" fmla="*/ 10 w 10"/>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8">
                  <a:moveTo>
                    <a:pt x="9" y="0"/>
                  </a:moveTo>
                  <a:lnTo>
                    <a:pt x="8" y="4"/>
                  </a:lnTo>
                  <a:lnTo>
                    <a:pt x="7" y="8"/>
                  </a:lnTo>
                  <a:lnTo>
                    <a:pt x="6" y="12"/>
                  </a:lnTo>
                  <a:lnTo>
                    <a:pt x="5" y="17"/>
                  </a:lnTo>
                  <a:lnTo>
                    <a:pt x="3" y="17"/>
                  </a:lnTo>
                  <a:lnTo>
                    <a:pt x="2" y="17"/>
                  </a:lnTo>
                  <a:lnTo>
                    <a:pt x="0" y="17"/>
                  </a:lnTo>
                  <a:lnTo>
                    <a:pt x="2" y="13"/>
                  </a:lnTo>
                  <a:lnTo>
                    <a:pt x="4" y="8"/>
                  </a:lnTo>
                  <a:lnTo>
                    <a:pt x="7" y="4"/>
                  </a:lnTo>
                  <a:lnTo>
                    <a:pt x="9" y="0"/>
                  </a:lnTo>
                </a:path>
              </a:pathLst>
            </a:custGeom>
            <a:solidFill>
              <a:srgbClr val="B2F259"/>
            </a:solidFill>
            <a:ln w="9525" cap="rnd">
              <a:noFill/>
              <a:round/>
              <a:headEnd type="none" w="sm" len="sm"/>
              <a:tailEnd type="none" w="sm" len="sm"/>
            </a:ln>
          </p:spPr>
          <p:txBody>
            <a:bodyPr/>
            <a:lstStyle/>
            <a:p>
              <a:pPr algn="r" rtl="1"/>
              <a:endParaRPr lang="en-US"/>
            </a:p>
          </p:txBody>
        </p:sp>
        <p:sp>
          <p:nvSpPr>
            <p:cNvPr id="23646" name="Freeform 82"/>
            <p:cNvSpPr>
              <a:spLocks/>
            </p:cNvSpPr>
            <p:nvPr/>
          </p:nvSpPr>
          <p:spPr bwMode="auto">
            <a:xfrm>
              <a:off x="2903" y="1829"/>
              <a:ext cx="296" cy="144"/>
            </a:xfrm>
            <a:custGeom>
              <a:avLst/>
              <a:gdLst>
                <a:gd name="T0" fmla="*/ 278 w 296"/>
                <a:gd name="T1" fmla="*/ 93 h 144"/>
                <a:gd name="T2" fmla="*/ 294 w 296"/>
                <a:gd name="T3" fmla="*/ 101 h 144"/>
                <a:gd name="T4" fmla="*/ 286 w 296"/>
                <a:gd name="T5" fmla="*/ 108 h 144"/>
                <a:gd name="T6" fmla="*/ 269 w 296"/>
                <a:gd name="T7" fmla="*/ 113 h 144"/>
                <a:gd name="T8" fmla="*/ 256 w 296"/>
                <a:gd name="T9" fmla="*/ 128 h 144"/>
                <a:gd name="T10" fmla="*/ 240 w 296"/>
                <a:gd name="T11" fmla="*/ 126 h 144"/>
                <a:gd name="T12" fmla="*/ 222 w 296"/>
                <a:gd name="T13" fmla="*/ 128 h 144"/>
                <a:gd name="T14" fmla="*/ 185 w 296"/>
                <a:gd name="T15" fmla="*/ 137 h 144"/>
                <a:gd name="T16" fmla="*/ 179 w 296"/>
                <a:gd name="T17" fmla="*/ 120 h 144"/>
                <a:gd name="T18" fmla="*/ 194 w 296"/>
                <a:gd name="T19" fmla="*/ 113 h 144"/>
                <a:gd name="T20" fmla="*/ 226 w 296"/>
                <a:gd name="T21" fmla="*/ 95 h 144"/>
                <a:gd name="T22" fmla="*/ 260 w 296"/>
                <a:gd name="T23" fmla="*/ 77 h 144"/>
                <a:gd name="T24" fmla="*/ 236 w 296"/>
                <a:gd name="T25" fmla="*/ 82 h 144"/>
                <a:gd name="T26" fmla="*/ 207 w 296"/>
                <a:gd name="T27" fmla="*/ 85 h 144"/>
                <a:gd name="T28" fmla="*/ 182 w 296"/>
                <a:gd name="T29" fmla="*/ 91 h 144"/>
                <a:gd name="T30" fmla="*/ 205 w 296"/>
                <a:gd name="T31" fmla="*/ 71 h 144"/>
                <a:gd name="T32" fmla="*/ 227 w 296"/>
                <a:gd name="T33" fmla="*/ 36 h 144"/>
                <a:gd name="T34" fmla="*/ 190 w 296"/>
                <a:gd name="T35" fmla="*/ 54 h 144"/>
                <a:gd name="T36" fmla="*/ 163 w 296"/>
                <a:gd name="T37" fmla="*/ 46 h 144"/>
                <a:gd name="T38" fmla="*/ 146 w 296"/>
                <a:gd name="T39" fmla="*/ 70 h 144"/>
                <a:gd name="T40" fmla="*/ 122 w 296"/>
                <a:gd name="T41" fmla="*/ 57 h 144"/>
                <a:gd name="T42" fmla="*/ 133 w 296"/>
                <a:gd name="T43" fmla="*/ 71 h 144"/>
                <a:gd name="T44" fmla="*/ 150 w 296"/>
                <a:gd name="T45" fmla="*/ 89 h 144"/>
                <a:gd name="T46" fmla="*/ 153 w 296"/>
                <a:gd name="T47" fmla="*/ 141 h 144"/>
                <a:gd name="T48" fmla="*/ 133 w 296"/>
                <a:gd name="T49" fmla="*/ 143 h 144"/>
                <a:gd name="T50" fmla="*/ 120 w 296"/>
                <a:gd name="T51" fmla="*/ 137 h 144"/>
                <a:gd name="T52" fmla="*/ 99 w 296"/>
                <a:gd name="T53" fmla="*/ 133 h 144"/>
                <a:gd name="T54" fmla="*/ 83 w 296"/>
                <a:gd name="T55" fmla="*/ 120 h 144"/>
                <a:gd name="T56" fmla="*/ 87 w 296"/>
                <a:gd name="T57" fmla="*/ 110 h 144"/>
                <a:gd name="T58" fmla="*/ 51 w 296"/>
                <a:gd name="T59" fmla="*/ 107 h 144"/>
                <a:gd name="T60" fmla="*/ 32 w 296"/>
                <a:gd name="T61" fmla="*/ 86 h 144"/>
                <a:gd name="T62" fmla="*/ 10 w 296"/>
                <a:gd name="T63" fmla="*/ 85 h 144"/>
                <a:gd name="T64" fmla="*/ 7 w 296"/>
                <a:gd name="T65" fmla="*/ 79 h 144"/>
                <a:gd name="T66" fmla="*/ 26 w 296"/>
                <a:gd name="T67" fmla="*/ 70 h 144"/>
                <a:gd name="T68" fmla="*/ 32 w 296"/>
                <a:gd name="T69" fmla="*/ 71 h 144"/>
                <a:gd name="T70" fmla="*/ 40 w 296"/>
                <a:gd name="T71" fmla="*/ 59 h 144"/>
                <a:gd name="T72" fmla="*/ 68 w 296"/>
                <a:gd name="T73" fmla="*/ 59 h 144"/>
                <a:gd name="T74" fmla="*/ 77 w 296"/>
                <a:gd name="T75" fmla="*/ 71 h 144"/>
                <a:gd name="T76" fmla="*/ 87 w 296"/>
                <a:gd name="T77" fmla="*/ 78 h 144"/>
                <a:gd name="T78" fmla="*/ 103 w 296"/>
                <a:gd name="T79" fmla="*/ 69 h 144"/>
                <a:gd name="T80" fmla="*/ 100 w 296"/>
                <a:gd name="T81" fmla="*/ 51 h 144"/>
                <a:gd name="T82" fmla="*/ 109 w 296"/>
                <a:gd name="T83" fmla="*/ 45 h 144"/>
                <a:gd name="T84" fmla="*/ 122 w 296"/>
                <a:gd name="T85" fmla="*/ 35 h 144"/>
                <a:gd name="T86" fmla="*/ 132 w 296"/>
                <a:gd name="T87" fmla="*/ 50 h 144"/>
                <a:gd name="T88" fmla="*/ 155 w 296"/>
                <a:gd name="T89" fmla="*/ 44 h 144"/>
                <a:gd name="T90" fmla="*/ 156 w 296"/>
                <a:gd name="T91" fmla="*/ 25 h 144"/>
                <a:gd name="T92" fmla="*/ 157 w 296"/>
                <a:gd name="T93" fmla="*/ 4 h 144"/>
                <a:gd name="T94" fmla="*/ 177 w 296"/>
                <a:gd name="T95" fmla="*/ 0 h 144"/>
                <a:gd name="T96" fmla="*/ 189 w 296"/>
                <a:gd name="T97" fmla="*/ 12 h 144"/>
                <a:gd name="T98" fmla="*/ 191 w 296"/>
                <a:gd name="T99" fmla="*/ 31 h 144"/>
                <a:gd name="T100" fmla="*/ 199 w 296"/>
                <a:gd name="T101" fmla="*/ 35 h 144"/>
                <a:gd name="T102" fmla="*/ 211 w 296"/>
                <a:gd name="T103" fmla="*/ 24 h 144"/>
                <a:gd name="T104" fmla="*/ 219 w 296"/>
                <a:gd name="T105" fmla="*/ 20 h 144"/>
                <a:gd name="T106" fmla="*/ 233 w 296"/>
                <a:gd name="T107" fmla="*/ 21 h 144"/>
                <a:gd name="T108" fmla="*/ 234 w 296"/>
                <a:gd name="T109" fmla="*/ 28 h 144"/>
                <a:gd name="T110" fmla="*/ 244 w 296"/>
                <a:gd name="T111" fmla="*/ 29 h 144"/>
                <a:gd name="T112" fmla="*/ 228 w 296"/>
                <a:gd name="T113" fmla="*/ 54 h 144"/>
                <a:gd name="T114" fmla="*/ 230 w 296"/>
                <a:gd name="T115" fmla="*/ 62 h 144"/>
                <a:gd name="T116" fmla="*/ 238 w 296"/>
                <a:gd name="T117" fmla="*/ 70 h 144"/>
                <a:gd name="T118" fmla="*/ 245 w 296"/>
                <a:gd name="T119" fmla="*/ 69 h 144"/>
                <a:gd name="T120" fmla="*/ 256 w 296"/>
                <a:gd name="T121" fmla="*/ 57 h 144"/>
                <a:gd name="T122" fmla="*/ 269 w 296"/>
                <a:gd name="T123" fmla="*/ 61 h 144"/>
                <a:gd name="T124" fmla="*/ 278 w 296"/>
                <a:gd name="T125" fmla="*/ 65 h 1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96"/>
                <a:gd name="T190" fmla="*/ 0 h 144"/>
                <a:gd name="T191" fmla="*/ 296 w 296"/>
                <a:gd name="T192" fmla="*/ 144 h 14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96" h="144">
                  <a:moveTo>
                    <a:pt x="277" y="88"/>
                  </a:moveTo>
                  <a:lnTo>
                    <a:pt x="276" y="89"/>
                  </a:lnTo>
                  <a:lnTo>
                    <a:pt x="275" y="90"/>
                  </a:lnTo>
                  <a:lnTo>
                    <a:pt x="276" y="92"/>
                  </a:lnTo>
                  <a:lnTo>
                    <a:pt x="278" y="93"/>
                  </a:lnTo>
                  <a:lnTo>
                    <a:pt x="280" y="95"/>
                  </a:lnTo>
                  <a:lnTo>
                    <a:pt x="284" y="96"/>
                  </a:lnTo>
                  <a:lnTo>
                    <a:pt x="289" y="98"/>
                  </a:lnTo>
                  <a:lnTo>
                    <a:pt x="295" y="99"/>
                  </a:lnTo>
                  <a:lnTo>
                    <a:pt x="294" y="101"/>
                  </a:lnTo>
                  <a:lnTo>
                    <a:pt x="294" y="103"/>
                  </a:lnTo>
                  <a:lnTo>
                    <a:pt x="293" y="104"/>
                  </a:lnTo>
                  <a:lnTo>
                    <a:pt x="293" y="106"/>
                  </a:lnTo>
                  <a:lnTo>
                    <a:pt x="289" y="107"/>
                  </a:lnTo>
                  <a:lnTo>
                    <a:pt x="286" y="108"/>
                  </a:lnTo>
                  <a:lnTo>
                    <a:pt x="283" y="109"/>
                  </a:lnTo>
                  <a:lnTo>
                    <a:pt x="278" y="110"/>
                  </a:lnTo>
                  <a:lnTo>
                    <a:pt x="274" y="111"/>
                  </a:lnTo>
                  <a:lnTo>
                    <a:pt x="271" y="112"/>
                  </a:lnTo>
                  <a:lnTo>
                    <a:pt x="269" y="113"/>
                  </a:lnTo>
                  <a:lnTo>
                    <a:pt x="267" y="114"/>
                  </a:lnTo>
                  <a:lnTo>
                    <a:pt x="264" y="117"/>
                  </a:lnTo>
                  <a:lnTo>
                    <a:pt x="262" y="122"/>
                  </a:lnTo>
                  <a:lnTo>
                    <a:pt x="259" y="126"/>
                  </a:lnTo>
                  <a:lnTo>
                    <a:pt x="256" y="128"/>
                  </a:lnTo>
                  <a:lnTo>
                    <a:pt x="253" y="128"/>
                  </a:lnTo>
                  <a:lnTo>
                    <a:pt x="250" y="128"/>
                  </a:lnTo>
                  <a:lnTo>
                    <a:pt x="247" y="127"/>
                  </a:lnTo>
                  <a:lnTo>
                    <a:pt x="244" y="127"/>
                  </a:lnTo>
                  <a:lnTo>
                    <a:pt x="240" y="126"/>
                  </a:lnTo>
                  <a:lnTo>
                    <a:pt x="237" y="125"/>
                  </a:lnTo>
                  <a:lnTo>
                    <a:pt x="235" y="124"/>
                  </a:lnTo>
                  <a:lnTo>
                    <a:pt x="233" y="123"/>
                  </a:lnTo>
                  <a:lnTo>
                    <a:pt x="228" y="125"/>
                  </a:lnTo>
                  <a:lnTo>
                    <a:pt x="222" y="128"/>
                  </a:lnTo>
                  <a:lnTo>
                    <a:pt x="215" y="130"/>
                  </a:lnTo>
                  <a:lnTo>
                    <a:pt x="207" y="133"/>
                  </a:lnTo>
                  <a:lnTo>
                    <a:pt x="199" y="135"/>
                  </a:lnTo>
                  <a:lnTo>
                    <a:pt x="191" y="136"/>
                  </a:lnTo>
                  <a:lnTo>
                    <a:pt x="185" y="137"/>
                  </a:lnTo>
                  <a:lnTo>
                    <a:pt x="180" y="137"/>
                  </a:lnTo>
                  <a:lnTo>
                    <a:pt x="179" y="133"/>
                  </a:lnTo>
                  <a:lnTo>
                    <a:pt x="179" y="129"/>
                  </a:lnTo>
                  <a:lnTo>
                    <a:pt x="179" y="125"/>
                  </a:lnTo>
                  <a:lnTo>
                    <a:pt x="179" y="120"/>
                  </a:lnTo>
                  <a:lnTo>
                    <a:pt x="180" y="120"/>
                  </a:lnTo>
                  <a:lnTo>
                    <a:pt x="182" y="119"/>
                  </a:lnTo>
                  <a:lnTo>
                    <a:pt x="185" y="117"/>
                  </a:lnTo>
                  <a:lnTo>
                    <a:pt x="189" y="115"/>
                  </a:lnTo>
                  <a:lnTo>
                    <a:pt x="194" y="113"/>
                  </a:lnTo>
                  <a:lnTo>
                    <a:pt x="199" y="110"/>
                  </a:lnTo>
                  <a:lnTo>
                    <a:pt x="205" y="106"/>
                  </a:lnTo>
                  <a:lnTo>
                    <a:pt x="212" y="103"/>
                  </a:lnTo>
                  <a:lnTo>
                    <a:pt x="219" y="99"/>
                  </a:lnTo>
                  <a:lnTo>
                    <a:pt x="226" y="95"/>
                  </a:lnTo>
                  <a:lnTo>
                    <a:pt x="233" y="91"/>
                  </a:lnTo>
                  <a:lnTo>
                    <a:pt x="241" y="88"/>
                  </a:lnTo>
                  <a:lnTo>
                    <a:pt x="248" y="84"/>
                  </a:lnTo>
                  <a:lnTo>
                    <a:pt x="254" y="81"/>
                  </a:lnTo>
                  <a:lnTo>
                    <a:pt x="260" y="77"/>
                  </a:lnTo>
                  <a:lnTo>
                    <a:pt x="266" y="74"/>
                  </a:lnTo>
                  <a:lnTo>
                    <a:pt x="260" y="75"/>
                  </a:lnTo>
                  <a:lnTo>
                    <a:pt x="252" y="77"/>
                  </a:lnTo>
                  <a:lnTo>
                    <a:pt x="244" y="79"/>
                  </a:lnTo>
                  <a:lnTo>
                    <a:pt x="236" y="82"/>
                  </a:lnTo>
                  <a:lnTo>
                    <a:pt x="230" y="84"/>
                  </a:lnTo>
                  <a:lnTo>
                    <a:pt x="224" y="86"/>
                  </a:lnTo>
                  <a:lnTo>
                    <a:pt x="220" y="88"/>
                  </a:lnTo>
                  <a:lnTo>
                    <a:pt x="219" y="88"/>
                  </a:lnTo>
                  <a:lnTo>
                    <a:pt x="207" y="85"/>
                  </a:lnTo>
                  <a:lnTo>
                    <a:pt x="202" y="93"/>
                  </a:lnTo>
                  <a:lnTo>
                    <a:pt x="176" y="106"/>
                  </a:lnTo>
                  <a:lnTo>
                    <a:pt x="176" y="96"/>
                  </a:lnTo>
                  <a:lnTo>
                    <a:pt x="178" y="94"/>
                  </a:lnTo>
                  <a:lnTo>
                    <a:pt x="182" y="91"/>
                  </a:lnTo>
                  <a:lnTo>
                    <a:pt x="187" y="86"/>
                  </a:lnTo>
                  <a:lnTo>
                    <a:pt x="192" y="82"/>
                  </a:lnTo>
                  <a:lnTo>
                    <a:pt x="198" y="78"/>
                  </a:lnTo>
                  <a:lnTo>
                    <a:pt x="202" y="74"/>
                  </a:lnTo>
                  <a:lnTo>
                    <a:pt x="205" y="71"/>
                  </a:lnTo>
                  <a:lnTo>
                    <a:pt x="207" y="71"/>
                  </a:lnTo>
                  <a:lnTo>
                    <a:pt x="206" y="67"/>
                  </a:lnTo>
                  <a:lnTo>
                    <a:pt x="177" y="80"/>
                  </a:lnTo>
                  <a:lnTo>
                    <a:pt x="174" y="78"/>
                  </a:lnTo>
                  <a:lnTo>
                    <a:pt x="227" y="36"/>
                  </a:lnTo>
                  <a:lnTo>
                    <a:pt x="227" y="31"/>
                  </a:lnTo>
                  <a:lnTo>
                    <a:pt x="195" y="50"/>
                  </a:lnTo>
                  <a:lnTo>
                    <a:pt x="189" y="44"/>
                  </a:lnTo>
                  <a:lnTo>
                    <a:pt x="185" y="47"/>
                  </a:lnTo>
                  <a:lnTo>
                    <a:pt x="190" y="54"/>
                  </a:lnTo>
                  <a:lnTo>
                    <a:pt x="169" y="71"/>
                  </a:lnTo>
                  <a:lnTo>
                    <a:pt x="174" y="12"/>
                  </a:lnTo>
                  <a:lnTo>
                    <a:pt x="169" y="12"/>
                  </a:lnTo>
                  <a:lnTo>
                    <a:pt x="167" y="24"/>
                  </a:lnTo>
                  <a:lnTo>
                    <a:pt x="163" y="46"/>
                  </a:lnTo>
                  <a:lnTo>
                    <a:pt x="160" y="68"/>
                  </a:lnTo>
                  <a:lnTo>
                    <a:pt x="159" y="78"/>
                  </a:lnTo>
                  <a:lnTo>
                    <a:pt x="156" y="76"/>
                  </a:lnTo>
                  <a:lnTo>
                    <a:pt x="152" y="73"/>
                  </a:lnTo>
                  <a:lnTo>
                    <a:pt x="146" y="70"/>
                  </a:lnTo>
                  <a:lnTo>
                    <a:pt x="139" y="66"/>
                  </a:lnTo>
                  <a:lnTo>
                    <a:pt x="133" y="63"/>
                  </a:lnTo>
                  <a:lnTo>
                    <a:pt x="127" y="60"/>
                  </a:lnTo>
                  <a:lnTo>
                    <a:pt x="123" y="58"/>
                  </a:lnTo>
                  <a:lnTo>
                    <a:pt x="122" y="57"/>
                  </a:lnTo>
                  <a:lnTo>
                    <a:pt x="117" y="61"/>
                  </a:lnTo>
                  <a:lnTo>
                    <a:pt x="119" y="62"/>
                  </a:lnTo>
                  <a:lnTo>
                    <a:pt x="122" y="64"/>
                  </a:lnTo>
                  <a:lnTo>
                    <a:pt x="127" y="67"/>
                  </a:lnTo>
                  <a:lnTo>
                    <a:pt x="133" y="71"/>
                  </a:lnTo>
                  <a:lnTo>
                    <a:pt x="140" y="74"/>
                  </a:lnTo>
                  <a:lnTo>
                    <a:pt x="146" y="78"/>
                  </a:lnTo>
                  <a:lnTo>
                    <a:pt x="151" y="81"/>
                  </a:lnTo>
                  <a:lnTo>
                    <a:pt x="155" y="84"/>
                  </a:lnTo>
                  <a:lnTo>
                    <a:pt x="150" y="89"/>
                  </a:lnTo>
                  <a:lnTo>
                    <a:pt x="152" y="96"/>
                  </a:lnTo>
                  <a:lnTo>
                    <a:pt x="155" y="107"/>
                  </a:lnTo>
                  <a:lnTo>
                    <a:pt x="155" y="122"/>
                  </a:lnTo>
                  <a:lnTo>
                    <a:pt x="156" y="140"/>
                  </a:lnTo>
                  <a:lnTo>
                    <a:pt x="153" y="141"/>
                  </a:lnTo>
                  <a:lnTo>
                    <a:pt x="150" y="142"/>
                  </a:lnTo>
                  <a:lnTo>
                    <a:pt x="146" y="142"/>
                  </a:lnTo>
                  <a:lnTo>
                    <a:pt x="141" y="142"/>
                  </a:lnTo>
                  <a:lnTo>
                    <a:pt x="136" y="143"/>
                  </a:lnTo>
                  <a:lnTo>
                    <a:pt x="133" y="143"/>
                  </a:lnTo>
                  <a:lnTo>
                    <a:pt x="129" y="143"/>
                  </a:lnTo>
                  <a:lnTo>
                    <a:pt x="127" y="143"/>
                  </a:lnTo>
                  <a:lnTo>
                    <a:pt x="125" y="142"/>
                  </a:lnTo>
                  <a:lnTo>
                    <a:pt x="123" y="140"/>
                  </a:lnTo>
                  <a:lnTo>
                    <a:pt x="120" y="137"/>
                  </a:lnTo>
                  <a:lnTo>
                    <a:pt x="118" y="134"/>
                  </a:lnTo>
                  <a:lnTo>
                    <a:pt x="113" y="135"/>
                  </a:lnTo>
                  <a:lnTo>
                    <a:pt x="108" y="135"/>
                  </a:lnTo>
                  <a:lnTo>
                    <a:pt x="103" y="134"/>
                  </a:lnTo>
                  <a:lnTo>
                    <a:pt x="99" y="133"/>
                  </a:lnTo>
                  <a:lnTo>
                    <a:pt x="96" y="131"/>
                  </a:lnTo>
                  <a:lnTo>
                    <a:pt x="92" y="129"/>
                  </a:lnTo>
                  <a:lnTo>
                    <a:pt x="89" y="127"/>
                  </a:lnTo>
                  <a:lnTo>
                    <a:pt x="86" y="125"/>
                  </a:lnTo>
                  <a:lnTo>
                    <a:pt x="83" y="120"/>
                  </a:lnTo>
                  <a:lnTo>
                    <a:pt x="83" y="116"/>
                  </a:lnTo>
                  <a:lnTo>
                    <a:pt x="85" y="113"/>
                  </a:lnTo>
                  <a:lnTo>
                    <a:pt x="86" y="112"/>
                  </a:lnTo>
                  <a:lnTo>
                    <a:pt x="87" y="111"/>
                  </a:lnTo>
                  <a:lnTo>
                    <a:pt x="87" y="110"/>
                  </a:lnTo>
                  <a:lnTo>
                    <a:pt x="86" y="108"/>
                  </a:lnTo>
                  <a:lnTo>
                    <a:pt x="86" y="106"/>
                  </a:lnTo>
                  <a:lnTo>
                    <a:pt x="71" y="109"/>
                  </a:lnTo>
                  <a:lnTo>
                    <a:pt x="60" y="108"/>
                  </a:lnTo>
                  <a:lnTo>
                    <a:pt x="51" y="107"/>
                  </a:lnTo>
                  <a:lnTo>
                    <a:pt x="44" y="104"/>
                  </a:lnTo>
                  <a:lnTo>
                    <a:pt x="39" y="100"/>
                  </a:lnTo>
                  <a:lnTo>
                    <a:pt x="36" y="95"/>
                  </a:lnTo>
                  <a:lnTo>
                    <a:pt x="33" y="91"/>
                  </a:lnTo>
                  <a:lnTo>
                    <a:pt x="32" y="86"/>
                  </a:lnTo>
                  <a:lnTo>
                    <a:pt x="26" y="87"/>
                  </a:lnTo>
                  <a:lnTo>
                    <a:pt x="21" y="87"/>
                  </a:lnTo>
                  <a:lnTo>
                    <a:pt x="16" y="87"/>
                  </a:lnTo>
                  <a:lnTo>
                    <a:pt x="12" y="86"/>
                  </a:lnTo>
                  <a:lnTo>
                    <a:pt x="10" y="85"/>
                  </a:lnTo>
                  <a:lnTo>
                    <a:pt x="7" y="84"/>
                  </a:lnTo>
                  <a:lnTo>
                    <a:pt x="3" y="83"/>
                  </a:lnTo>
                  <a:lnTo>
                    <a:pt x="0" y="82"/>
                  </a:lnTo>
                  <a:lnTo>
                    <a:pt x="3" y="81"/>
                  </a:lnTo>
                  <a:lnTo>
                    <a:pt x="7" y="79"/>
                  </a:lnTo>
                  <a:lnTo>
                    <a:pt x="11" y="78"/>
                  </a:lnTo>
                  <a:lnTo>
                    <a:pt x="15" y="75"/>
                  </a:lnTo>
                  <a:lnTo>
                    <a:pt x="19" y="73"/>
                  </a:lnTo>
                  <a:lnTo>
                    <a:pt x="23" y="71"/>
                  </a:lnTo>
                  <a:lnTo>
                    <a:pt x="26" y="70"/>
                  </a:lnTo>
                  <a:lnTo>
                    <a:pt x="28" y="69"/>
                  </a:lnTo>
                  <a:lnTo>
                    <a:pt x="29" y="69"/>
                  </a:lnTo>
                  <a:lnTo>
                    <a:pt x="30" y="70"/>
                  </a:lnTo>
                  <a:lnTo>
                    <a:pt x="31" y="71"/>
                  </a:lnTo>
                  <a:lnTo>
                    <a:pt x="32" y="71"/>
                  </a:lnTo>
                  <a:lnTo>
                    <a:pt x="33" y="68"/>
                  </a:lnTo>
                  <a:lnTo>
                    <a:pt x="35" y="63"/>
                  </a:lnTo>
                  <a:lnTo>
                    <a:pt x="36" y="60"/>
                  </a:lnTo>
                  <a:lnTo>
                    <a:pt x="38" y="59"/>
                  </a:lnTo>
                  <a:lnTo>
                    <a:pt x="40" y="59"/>
                  </a:lnTo>
                  <a:lnTo>
                    <a:pt x="44" y="58"/>
                  </a:lnTo>
                  <a:lnTo>
                    <a:pt x="50" y="58"/>
                  </a:lnTo>
                  <a:lnTo>
                    <a:pt x="57" y="58"/>
                  </a:lnTo>
                  <a:lnTo>
                    <a:pt x="63" y="58"/>
                  </a:lnTo>
                  <a:lnTo>
                    <a:pt x="68" y="59"/>
                  </a:lnTo>
                  <a:lnTo>
                    <a:pt x="72" y="60"/>
                  </a:lnTo>
                  <a:lnTo>
                    <a:pt x="74" y="63"/>
                  </a:lnTo>
                  <a:lnTo>
                    <a:pt x="75" y="65"/>
                  </a:lnTo>
                  <a:lnTo>
                    <a:pt x="76" y="68"/>
                  </a:lnTo>
                  <a:lnTo>
                    <a:pt x="77" y="71"/>
                  </a:lnTo>
                  <a:lnTo>
                    <a:pt x="79" y="73"/>
                  </a:lnTo>
                  <a:lnTo>
                    <a:pt x="80" y="75"/>
                  </a:lnTo>
                  <a:lnTo>
                    <a:pt x="82" y="77"/>
                  </a:lnTo>
                  <a:lnTo>
                    <a:pt x="84" y="78"/>
                  </a:lnTo>
                  <a:lnTo>
                    <a:pt x="87" y="78"/>
                  </a:lnTo>
                  <a:lnTo>
                    <a:pt x="91" y="77"/>
                  </a:lnTo>
                  <a:lnTo>
                    <a:pt x="95" y="76"/>
                  </a:lnTo>
                  <a:lnTo>
                    <a:pt x="98" y="74"/>
                  </a:lnTo>
                  <a:lnTo>
                    <a:pt x="101" y="72"/>
                  </a:lnTo>
                  <a:lnTo>
                    <a:pt x="103" y="69"/>
                  </a:lnTo>
                  <a:lnTo>
                    <a:pt x="103" y="65"/>
                  </a:lnTo>
                  <a:lnTo>
                    <a:pt x="101" y="60"/>
                  </a:lnTo>
                  <a:lnTo>
                    <a:pt x="96" y="54"/>
                  </a:lnTo>
                  <a:lnTo>
                    <a:pt x="98" y="52"/>
                  </a:lnTo>
                  <a:lnTo>
                    <a:pt x="100" y="51"/>
                  </a:lnTo>
                  <a:lnTo>
                    <a:pt x="102" y="49"/>
                  </a:lnTo>
                  <a:lnTo>
                    <a:pt x="104" y="48"/>
                  </a:lnTo>
                  <a:lnTo>
                    <a:pt x="106" y="47"/>
                  </a:lnTo>
                  <a:lnTo>
                    <a:pt x="108" y="46"/>
                  </a:lnTo>
                  <a:lnTo>
                    <a:pt x="109" y="45"/>
                  </a:lnTo>
                  <a:lnTo>
                    <a:pt x="110" y="43"/>
                  </a:lnTo>
                  <a:lnTo>
                    <a:pt x="112" y="41"/>
                  </a:lnTo>
                  <a:lnTo>
                    <a:pt x="114" y="38"/>
                  </a:lnTo>
                  <a:lnTo>
                    <a:pt x="117" y="36"/>
                  </a:lnTo>
                  <a:lnTo>
                    <a:pt x="122" y="35"/>
                  </a:lnTo>
                  <a:lnTo>
                    <a:pt x="122" y="38"/>
                  </a:lnTo>
                  <a:lnTo>
                    <a:pt x="123" y="41"/>
                  </a:lnTo>
                  <a:lnTo>
                    <a:pt x="125" y="45"/>
                  </a:lnTo>
                  <a:lnTo>
                    <a:pt x="128" y="48"/>
                  </a:lnTo>
                  <a:lnTo>
                    <a:pt x="132" y="50"/>
                  </a:lnTo>
                  <a:lnTo>
                    <a:pt x="136" y="52"/>
                  </a:lnTo>
                  <a:lnTo>
                    <a:pt x="141" y="52"/>
                  </a:lnTo>
                  <a:lnTo>
                    <a:pt x="147" y="50"/>
                  </a:lnTo>
                  <a:lnTo>
                    <a:pt x="151" y="48"/>
                  </a:lnTo>
                  <a:lnTo>
                    <a:pt x="155" y="44"/>
                  </a:lnTo>
                  <a:lnTo>
                    <a:pt x="157" y="41"/>
                  </a:lnTo>
                  <a:lnTo>
                    <a:pt x="158" y="37"/>
                  </a:lnTo>
                  <a:lnTo>
                    <a:pt x="158" y="32"/>
                  </a:lnTo>
                  <a:lnTo>
                    <a:pt x="157" y="29"/>
                  </a:lnTo>
                  <a:lnTo>
                    <a:pt x="156" y="25"/>
                  </a:lnTo>
                  <a:lnTo>
                    <a:pt x="155" y="23"/>
                  </a:lnTo>
                  <a:lnTo>
                    <a:pt x="155" y="17"/>
                  </a:lnTo>
                  <a:lnTo>
                    <a:pt x="155" y="11"/>
                  </a:lnTo>
                  <a:lnTo>
                    <a:pt x="155" y="6"/>
                  </a:lnTo>
                  <a:lnTo>
                    <a:pt x="157" y="4"/>
                  </a:lnTo>
                  <a:lnTo>
                    <a:pt x="159" y="4"/>
                  </a:lnTo>
                  <a:lnTo>
                    <a:pt x="163" y="3"/>
                  </a:lnTo>
                  <a:lnTo>
                    <a:pt x="167" y="2"/>
                  </a:lnTo>
                  <a:lnTo>
                    <a:pt x="172" y="1"/>
                  </a:lnTo>
                  <a:lnTo>
                    <a:pt x="177" y="0"/>
                  </a:lnTo>
                  <a:lnTo>
                    <a:pt x="181" y="0"/>
                  </a:lnTo>
                  <a:lnTo>
                    <a:pt x="184" y="0"/>
                  </a:lnTo>
                  <a:lnTo>
                    <a:pt x="186" y="0"/>
                  </a:lnTo>
                  <a:lnTo>
                    <a:pt x="187" y="5"/>
                  </a:lnTo>
                  <a:lnTo>
                    <a:pt x="189" y="12"/>
                  </a:lnTo>
                  <a:lnTo>
                    <a:pt x="189" y="21"/>
                  </a:lnTo>
                  <a:lnTo>
                    <a:pt x="186" y="28"/>
                  </a:lnTo>
                  <a:lnTo>
                    <a:pt x="187" y="29"/>
                  </a:lnTo>
                  <a:lnTo>
                    <a:pt x="189" y="30"/>
                  </a:lnTo>
                  <a:lnTo>
                    <a:pt x="191" y="31"/>
                  </a:lnTo>
                  <a:lnTo>
                    <a:pt x="193" y="32"/>
                  </a:lnTo>
                  <a:lnTo>
                    <a:pt x="195" y="33"/>
                  </a:lnTo>
                  <a:lnTo>
                    <a:pt x="197" y="34"/>
                  </a:lnTo>
                  <a:lnTo>
                    <a:pt x="198" y="34"/>
                  </a:lnTo>
                  <a:lnTo>
                    <a:pt x="199" y="35"/>
                  </a:lnTo>
                  <a:lnTo>
                    <a:pt x="201" y="33"/>
                  </a:lnTo>
                  <a:lnTo>
                    <a:pt x="203" y="31"/>
                  </a:lnTo>
                  <a:lnTo>
                    <a:pt x="206" y="28"/>
                  </a:lnTo>
                  <a:lnTo>
                    <a:pt x="209" y="26"/>
                  </a:lnTo>
                  <a:lnTo>
                    <a:pt x="211" y="24"/>
                  </a:lnTo>
                  <a:lnTo>
                    <a:pt x="213" y="22"/>
                  </a:lnTo>
                  <a:lnTo>
                    <a:pt x="215" y="20"/>
                  </a:lnTo>
                  <a:lnTo>
                    <a:pt x="216" y="20"/>
                  </a:lnTo>
                  <a:lnTo>
                    <a:pt x="217" y="20"/>
                  </a:lnTo>
                  <a:lnTo>
                    <a:pt x="219" y="20"/>
                  </a:lnTo>
                  <a:lnTo>
                    <a:pt x="222" y="20"/>
                  </a:lnTo>
                  <a:lnTo>
                    <a:pt x="225" y="20"/>
                  </a:lnTo>
                  <a:lnTo>
                    <a:pt x="228" y="21"/>
                  </a:lnTo>
                  <a:lnTo>
                    <a:pt x="231" y="21"/>
                  </a:lnTo>
                  <a:lnTo>
                    <a:pt x="233" y="21"/>
                  </a:lnTo>
                  <a:lnTo>
                    <a:pt x="234" y="22"/>
                  </a:lnTo>
                  <a:lnTo>
                    <a:pt x="234" y="23"/>
                  </a:lnTo>
                  <a:lnTo>
                    <a:pt x="233" y="25"/>
                  </a:lnTo>
                  <a:lnTo>
                    <a:pt x="233" y="27"/>
                  </a:lnTo>
                  <a:lnTo>
                    <a:pt x="234" y="28"/>
                  </a:lnTo>
                  <a:lnTo>
                    <a:pt x="236" y="28"/>
                  </a:lnTo>
                  <a:lnTo>
                    <a:pt x="240" y="27"/>
                  </a:lnTo>
                  <a:lnTo>
                    <a:pt x="244" y="27"/>
                  </a:lnTo>
                  <a:lnTo>
                    <a:pt x="245" y="27"/>
                  </a:lnTo>
                  <a:lnTo>
                    <a:pt x="244" y="29"/>
                  </a:lnTo>
                  <a:lnTo>
                    <a:pt x="242" y="33"/>
                  </a:lnTo>
                  <a:lnTo>
                    <a:pt x="239" y="38"/>
                  </a:lnTo>
                  <a:lnTo>
                    <a:pt x="235" y="43"/>
                  </a:lnTo>
                  <a:lnTo>
                    <a:pt x="231" y="49"/>
                  </a:lnTo>
                  <a:lnTo>
                    <a:pt x="228" y="54"/>
                  </a:lnTo>
                  <a:lnTo>
                    <a:pt x="226" y="57"/>
                  </a:lnTo>
                  <a:lnTo>
                    <a:pt x="226" y="59"/>
                  </a:lnTo>
                  <a:lnTo>
                    <a:pt x="227" y="59"/>
                  </a:lnTo>
                  <a:lnTo>
                    <a:pt x="228" y="60"/>
                  </a:lnTo>
                  <a:lnTo>
                    <a:pt x="230" y="62"/>
                  </a:lnTo>
                  <a:lnTo>
                    <a:pt x="232" y="64"/>
                  </a:lnTo>
                  <a:lnTo>
                    <a:pt x="234" y="66"/>
                  </a:lnTo>
                  <a:lnTo>
                    <a:pt x="236" y="68"/>
                  </a:lnTo>
                  <a:lnTo>
                    <a:pt x="238" y="69"/>
                  </a:lnTo>
                  <a:lnTo>
                    <a:pt x="238" y="70"/>
                  </a:lnTo>
                  <a:lnTo>
                    <a:pt x="240" y="70"/>
                  </a:lnTo>
                  <a:lnTo>
                    <a:pt x="242" y="70"/>
                  </a:lnTo>
                  <a:lnTo>
                    <a:pt x="244" y="70"/>
                  </a:lnTo>
                  <a:lnTo>
                    <a:pt x="244" y="69"/>
                  </a:lnTo>
                  <a:lnTo>
                    <a:pt x="245" y="69"/>
                  </a:lnTo>
                  <a:lnTo>
                    <a:pt x="247" y="67"/>
                  </a:lnTo>
                  <a:lnTo>
                    <a:pt x="249" y="64"/>
                  </a:lnTo>
                  <a:lnTo>
                    <a:pt x="252" y="62"/>
                  </a:lnTo>
                  <a:lnTo>
                    <a:pt x="253" y="59"/>
                  </a:lnTo>
                  <a:lnTo>
                    <a:pt x="256" y="57"/>
                  </a:lnTo>
                  <a:lnTo>
                    <a:pt x="258" y="56"/>
                  </a:lnTo>
                  <a:lnTo>
                    <a:pt x="260" y="57"/>
                  </a:lnTo>
                  <a:lnTo>
                    <a:pt x="264" y="59"/>
                  </a:lnTo>
                  <a:lnTo>
                    <a:pt x="267" y="61"/>
                  </a:lnTo>
                  <a:lnTo>
                    <a:pt x="269" y="61"/>
                  </a:lnTo>
                  <a:lnTo>
                    <a:pt x="271" y="61"/>
                  </a:lnTo>
                  <a:lnTo>
                    <a:pt x="274" y="60"/>
                  </a:lnTo>
                  <a:lnTo>
                    <a:pt x="277" y="59"/>
                  </a:lnTo>
                  <a:lnTo>
                    <a:pt x="278" y="59"/>
                  </a:lnTo>
                  <a:lnTo>
                    <a:pt x="278" y="65"/>
                  </a:lnTo>
                  <a:lnTo>
                    <a:pt x="278" y="73"/>
                  </a:lnTo>
                  <a:lnTo>
                    <a:pt x="278" y="81"/>
                  </a:lnTo>
                  <a:lnTo>
                    <a:pt x="277" y="88"/>
                  </a:lnTo>
                </a:path>
              </a:pathLst>
            </a:custGeom>
            <a:solidFill>
              <a:srgbClr val="008000"/>
            </a:solidFill>
            <a:ln w="9525" cap="rnd">
              <a:noFill/>
              <a:round/>
              <a:headEnd type="none" w="sm" len="sm"/>
              <a:tailEnd type="none" w="sm" len="sm"/>
            </a:ln>
          </p:spPr>
          <p:txBody>
            <a:bodyPr/>
            <a:lstStyle/>
            <a:p>
              <a:pPr algn="r" rtl="1"/>
              <a:endParaRPr lang="en-US"/>
            </a:p>
          </p:txBody>
        </p:sp>
        <p:sp>
          <p:nvSpPr>
            <p:cNvPr id="23647" name="Freeform 83"/>
            <p:cNvSpPr>
              <a:spLocks/>
            </p:cNvSpPr>
            <p:nvPr/>
          </p:nvSpPr>
          <p:spPr bwMode="auto">
            <a:xfrm>
              <a:off x="2963" y="1893"/>
              <a:ext cx="206" cy="516"/>
            </a:xfrm>
            <a:custGeom>
              <a:avLst/>
              <a:gdLst>
                <a:gd name="T0" fmla="*/ 196 w 206"/>
                <a:gd name="T1" fmla="*/ 422 h 516"/>
                <a:gd name="T2" fmla="*/ 183 w 206"/>
                <a:gd name="T3" fmla="*/ 441 h 516"/>
                <a:gd name="T4" fmla="*/ 172 w 206"/>
                <a:gd name="T5" fmla="*/ 454 h 516"/>
                <a:gd name="T6" fmla="*/ 161 w 206"/>
                <a:gd name="T7" fmla="*/ 465 h 516"/>
                <a:gd name="T8" fmla="*/ 151 w 206"/>
                <a:gd name="T9" fmla="*/ 474 h 516"/>
                <a:gd name="T10" fmla="*/ 130 w 206"/>
                <a:gd name="T11" fmla="*/ 489 h 516"/>
                <a:gd name="T12" fmla="*/ 103 w 206"/>
                <a:gd name="T13" fmla="*/ 503 h 516"/>
                <a:gd name="T14" fmla="*/ 84 w 206"/>
                <a:gd name="T15" fmla="*/ 510 h 516"/>
                <a:gd name="T16" fmla="*/ 68 w 206"/>
                <a:gd name="T17" fmla="*/ 513 h 516"/>
                <a:gd name="T18" fmla="*/ 57 w 206"/>
                <a:gd name="T19" fmla="*/ 515 h 516"/>
                <a:gd name="T20" fmla="*/ 47 w 206"/>
                <a:gd name="T21" fmla="*/ 515 h 516"/>
                <a:gd name="T22" fmla="*/ 37 w 206"/>
                <a:gd name="T23" fmla="*/ 515 h 516"/>
                <a:gd name="T24" fmla="*/ 27 w 206"/>
                <a:gd name="T25" fmla="*/ 514 h 516"/>
                <a:gd name="T26" fmla="*/ 18 w 206"/>
                <a:gd name="T27" fmla="*/ 513 h 516"/>
                <a:gd name="T28" fmla="*/ 10 w 206"/>
                <a:gd name="T29" fmla="*/ 511 h 516"/>
                <a:gd name="T30" fmla="*/ 2 w 206"/>
                <a:gd name="T31" fmla="*/ 509 h 516"/>
                <a:gd name="T32" fmla="*/ 10 w 206"/>
                <a:gd name="T33" fmla="*/ 486 h 516"/>
                <a:gd name="T34" fmla="*/ 30 w 206"/>
                <a:gd name="T35" fmla="*/ 469 h 516"/>
                <a:gd name="T36" fmla="*/ 41 w 206"/>
                <a:gd name="T37" fmla="*/ 451 h 516"/>
                <a:gd name="T38" fmla="*/ 55 w 206"/>
                <a:gd name="T39" fmla="*/ 419 h 516"/>
                <a:gd name="T40" fmla="*/ 64 w 206"/>
                <a:gd name="T41" fmla="*/ 395 h 516"/>
                <a:gd name="T42" fmla="*/ 70 w 206"/>
                <a:gd name="T43" fmla="*/ 379 h 516"/>
                <a:gd name="T44" fmla="*/ 78 w 206"/>
                <a:gd name="T45" fmla="*/ 353 h 516"/>
                <a:gd name="T46" fmla="*/ 86 w 206"/>
                <a:gd name="T47" fmla="*/ 312 h 516"/>
                <a:gd name="T48" fmla="*/ 89 w 206"/>
                <a:gd name="T49" fmla="*/ 263 h 516"/>
                <a:gd name="T50" fmla="*/ 91 w 206"/>
                <a:gd name="T51" fmla="*/ 223 h 516"/>
                <a:gd name="T52" fmla="*/ 92 w 206"/>
                <a:gd name="T53" fmla="*/ 208 h 516"/>
                <a:gd name="T54" fmla="*/ 93 w 206"/>
                <a:gd name="T55" fmla="*/ 183 h 516"/>
                <a:gd name="T56" fmla="*/ 93 w 206"/>
                <a:gd name="T57" fmla="*/ 148 h 516"/>
                <a:gd name="T58" fmla="*/ 92 w 206"/>
                <a:gd name="T59" fmla="*/ 96 h 516"/>
                <a:gd name="T60" fmla="*/ 89 w 206"/>
                <a:gd name="T61" fmla="*/ 69 h 516"/>
                <a:gd name="T62" fmla="*/ 65 w 206"/>
                <a:gd name="T63" fmla="*/ 55 h 516"/>
                <a:gd name="T64" fmla="*/ 59 w 206"/>
                <a:gd name="T65" fmla="*/ 45 h 516"/>
                <a:gd name="T66" fmla="*/ 77 w 206"/>
                <a:gd name="T67" fmla="*/ 55 h 516"/>
                <a:gd name="T68" fmla="*/ 96 w 206"/>
                <a:gd name="T69" fmla="*/ 66 h 516"/>
                <a:gd name="T70" fmla="*/ 107 w 206"/>
                <a:gd name="T71" fmla="*/ 0 h 516"/>
                <a:gd name="T72" fmla="*/ 123 w 206"/>
                <a:gd name="T73" fmla="*/ 36 h 516"/>
                <a:gd name="T74" fmla="*/ 165 w 206"/>
                <a:gd name="T75" fmla="*/ 25 h 516"/>
                <a:gd name="T76" fmla="*/ 145 w 206"/>
                <a:gd name="T77" fmla="*/ 59 h 516"/>
                <a:gd name="T78" fmla="*/ 130 w 206"/>
                <a:gd name="T79" fmla="*/ 70 h 516"/>
                <a:gd name="T80" fmla="*/ 114 w 206"/>
                <a:gd name="T81" fmla="*/ 84 h 516"/>
                <a:gd name="T82" fmla="*/ 157 w 206"/>
                <a:gd name="T83" fmla="*/ 76 h 516"/>
                <a:gd name="T84" fmla="*/ 174 w 206"/>
                <a:gd name="T85" fmla="*/ 70 h 516"/>
                <a:gd name="T86" fmla="*/ 204 w 206"/>
                <a:gd name="T87" fmla="*/ 62 h 516"/>
                <a:gd name="T88" fmla="*/ 179 w 206"/>
                <a:gd name="T89" fmla="*/ 76 h 516"/>
                <a:gd name="T90" fmla="*/ 150 w 206"/>
                <a:gd name="T91" fmla="*/ 91 h 516"/>
                <a:gd name="T92" fmla="*/ 127 w 206"/>
                <a:gd name="T93" fmla="*/ 103 h 516"/>
                <a:gd name="T94" fmla="*/ 117 w 206"/>
                <a:gd name="T95" fmla="*/ 108 h 516"/>
                <a:gd name="T96" fmla="*/ 117 w 206"/>
                <a:gd name="T97" fmla="*/ 126 h 516"/>
                <a:gd name="T98" fmla="*/ 118 w 206"/>
                <a:gd name="T99" fmla="*/ 136 h 516"/>
                <a:gd name="T100" fmla="*/ 120 w 206"/>
                <a:gd name="T101" fmla="*/ 157 h 516"/>
                <a:gd name="T102" fmla="*/ 127 w 206"/>
                <a:gd name="T103" fmla="*/ 201 h 516"/>
                <a:gd name="T104" fmla="*/ 139 w 206"/>
                <a:gd name="T105" fmla="*/ 245 h 516"/>
                <a:gd name="T106" fmla="*/ 142 w 206"/>
                <a:gd name="T107" fmla="*/ 256 h 516"/>
                <a:gd name="T108" fmla="*/ 151 w 206"/>
                <a:gd name="T109" fmla="*/ 281 h 516"/>
                <a:gd name="T110" fmla="*/ 159 w 206"/>
                <a:gd name="T111" fmla="*/ 305 h 516"/>
                <a:gd name="T112" fmla="*/ 164 w 206"/>
                <a:gd name="T113" fmla="*/ 319 h 516"/>
                <a:gd name="T114" fmla="*/ 182 w 206"/>
                <a:gd name="T115" fmla="*/ 360 h 516"/>
                <a:gd name="T116" fmla="*/ 197 w 206"/>
                <a:gd name="T117" fmla="*/ 395 h 5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6"/>
                <a:gd name="T178" fmla="*/ 0 h 516"/>
                <a:gd name="T179" fmla="*/ 206 w 206"/>
                <a:gd name="T180" fmla="*/ 516 h 5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6" h="516">
                  <a:moveTo>
                    <a:pt x="205" y="407"/>
                  </a:moveTo>
                  <a:lnTo>
                    <a:pt x="202" y="412"/>
                  </a:lnTo>
                  <a:lnTo>
                    <a:pt x="199" y="417"/>
                  </a:lnTo>
                  <a:lnTo>
                    <a:pt x="196" y="422"/>
                  </a:lnTo>
                  <a:lnTo>
                    <a:pt x="193" y="427"/>
                  </a:lnTo>
                  <a:lnTo>
                    <a:pt x="190" y="431"/>
                  </a:lnTo>
                  <a:lnTo>
                    <a:pt x="186" y="436"/>
                  </a:lnTo>
                  <a:lnTo>
                    <a:pt x="183" y="441"/>
                  </a:lnTo>
                  <a:lnTo>
                    <a:pt x="180" y="445"/>
                  </a:lnTo>
                  <a:lnTo>
                    <a:pt x="177" y="448"/>
                  </a:lnTo>
                  <a:lnTo>
                    <a:pt x="174" y="451"/>
                  </a:lnTo>
                  <a:lnTo>
                    <a:pt x="172" y="454"/>
                  </a:lnTo>
                  <a:lnTo>
                    <a:pt x="169" y="457"/>
                  </a:lnTo>
                  <a:lnTo>
                    <a:pt x="167" y="460"/>
                  </a:lnTo>
                  <a:lnTo>
                    <a:pt x="164" y="463"/>
                  </a:lnTo>
                  <a:lnTo>
                    <a:pt x="161" y="465"/>
                  </a:lnTo>
                  <a:lnTo>
                    <a:pt x="158" y="468"/>
                  </a:lnTo>
                  <a:lnTo>
                    <a:pt x="156" y="470"/>
                  </a:lnTo>
                  <a:lnTo>
                    <a:pt x="154" y="471"/>
                  </a:lnTo>
                  <a:lnTo>
                    <a:pt x="151" y="474"/>
                  </a:lnTo>
                  <a:lnTo>
                    <a:pt x="149" y="476"/>
                  </a:lnTo>
                  <a:lnTo>
                    <a:pt x="143" y="480"/>
                  </a:lnTo>
                  <a:lnTo>
                    <a:pt x="137" y="485"/>
                  </a:lnTo>
                  <a:lnTo>
                    <a:pt x="130" y="489"/>
                  </a:lnTo>
                  <a:lnTo>
                    <a:pt x="123" y="493"/>
                  </a:lnTo>
                  <a:lnTo>
                    <a:pt x="117" y="497"/>
                  </a:lnTo>
                  <a:lnTo>
                    <a:pt x="110" y="500"/>
                  </a:lnTo>
                  <a:lnTo>
                    <a:pt x="103" y="503"/>
                  </a:lnTo>
                  <a:lnTo>
                    <a:pt x="96" y="506"/>
                  </a:lnTo>
                  <a:lnTo>
                    <a:pt x="92" y="508"/>
                  </a:lnTo>
                  <a:lnTo>
                    <a:pt x="88" y="509"/>
                  </a:lnTo>
                  <a:lnTo>
                    <a:pt x="84" y="510"/>
                  </a:lnTo>
                  <a:lnTo>
                    <a:pt x="80" y="511"/>
                  </a:lnTo>
                  <a:lnTo>
                    <a:pt x="76" y="512"/>
                  </a:lnTo>
                  <a:lnTo>
                    <a:pt x="72" y="512"/>
                  </a:lnTo>
                  <a:lnTo>
                    <a:pt x="68" y="513"/>
                  </a:lnTo>
                  <a:lnTo>
                    <a:pt x="64" y="514"/>
                  </a:lnTo>
                  <a:lnTo>
                    <a:pt x="61" y="514"/>
                  </a:lnTo>
                  <a:lnTo>
                    <a:pt x="59" y="514"/>
                  </a:lnTo>
                  <a:lnTo>
                    <a:pt x="57" y="515"/>
                  </a:lnTo>
                  <a:lnTo>
                    <a:pt x="54" y="515"/>
                  </a:lnTo>
                  <a:lnTo>
                    <a:pt x="52" y="515"/>
                  </a:lnTo>
                  <a:lnTo>
                    <a:pt x="49" y="515"/>
                  </a:lnTo>
                  <a:lnTo>
                    <a:pt x="47" y="515"/>
                  </a:lnTo>
                  <a:lnTo>
                    <a:pt x="45" y="515"/>
                  </a:lnTo>
                  <a:lnTo>
                    <a:pt x="42" y="515"/>
                  </a:lnTo>
                  <a:lnTo>
                    <a:pt x="40" y="515"/>
                  </a:lnTo>
                  <a:lnTo>
                    <a:pt x="37" y="515"/>
                  </a:lnTo>
                  <a:lnTo>
                    <a:pt x="34" y="515"/>
                  </a:lnTo>
                  <a:lnTo>
                    <a:pt x="32" y="515"/>
                  </a:lnTo>
                  <a:lnTo>
                    <a:pt x="30" y="514"/>
                  </a:lnTo>
                  <a:lnTo>
                    <a:pt x="27" y="514"/>
                  </a:lnTo>
                  <a:lnTo>
                    <a:pt x="25" y="514"/>
                  </a:lnTo>
                  <a:lnTo>
                    <a:pt x="23" y="513"/>
                  </a:lnTo>
                  <a:lnTo>
                    <a:pt x="20" y="513"/>
                  </a:lnTo>
                  <a:lnTo>
                    <a:pt x="18" y="513"/>
                  </a:lnTo>
                  <a:lnTo>
                    <a:pt x="15" y="512"/>
                  </a:lnTo>
                  <a:lnTo>
                    <a:pt x="14" y="512"/>
                  </a:lnTo>
                  <a:lnTo>
                    <a:pt x="11" y="512"/>
                  </a:lnTo>
                  <a:lnTo>
                    <a:pt x="10" y="511"/>
                  </a:lnTo>
                  <a:lnTo>
                    <a:pt x="8" y="510"/>
                  </a:lnTo>
                  <a:lnTo>
                    <a:pt x="6" y="510"/>
                  </a:lnTo>
                  <a:lnTo>
                    <a:pt x="4" y="510"/>
                  </a:lnTo>
                  <a:lnTo>
                    <a:pt x="2" y="509"/>
                  </a:lnTo>
                  <a:lnTo>
                    <a:pt x="0" y="508"/>
                  </a:lnTo>
                  <a:lnTo>
                    <a:pt x="2" y="493"/>
                  </a:lnTo>
                  <a:lnTo>
                    <a:pt x="6" y="490"/>
                  </a:lnTo>
                  <a:lnTo>
                    <a:pt x="10" y="486"/>
                  </a:lnTo>
                  <a:lnTo>
                    <a:pt x="15" y="482"/>
                  </a:lnTo>
                  <a:lnTo>
                    <a:pt x="20" y="478"/>
                  </a:lnTo>
                  <a:lnTo>
                    <a:pt x="25" y="474"/>
                  </a:lnTo>
                  <a:lnTo>
                    <a:pt x="30" y="469"/>
                  </a:lnTo>
                  <a:lnTo>
                    <a:pt x="34" y="464"/>
                  </a:lnTo>
                  <a:lnTo>
                    <a:pt x="37" y="460"/>
                  </a:lnTo>
                  <a:lnTo>
                    <a:pt x="39" y="456"/>
                  </a:lnTo>
                  <a:lnTo>
                    <a:pt x="41" y="451"/>
                  </a:lnTo>
                  <a:lnTo>
                    <a:pt x="44" y="444"/>
                  </a:lnTo>
                  <a:lnTo>
                    <a:pt x="48" y="436"/>
                  </a:lnTo>
                  <a:lnTo>
                    <a:pt x="51" y="428"/>
                  </a:lnTo>
                  <a:lnTo>
                    <a:pt x="55" y="419"/>
                  </a:lnTo>
                  <a:lnTo>
                    <a:pt x="59" y="409"/>
                  </a:lnTo>
                  <a:lnTo>
                    <a:pt x="62" y="401"/>
                  </a:lnTo>
                  <a:lnTo>
                    <a:pt x="63" y="398"/>
                  </a:lnTo>
                  <a:lnTo>
                    <a:pt x="64" y="395"/>
                  </a:lnTo>
                  <a:lnTo>
                    <a:pt x="65" y="392"/>
                  </a:lnTo>
                  <a:lnTo>
                    <a:pt x="66" y="390"/>
                  </a:lnTo>
                  <a:lnTo>
                    <a:pt x="68" y="384"/>
                  </a:lnTo>
                  <a:lnTo>
                    <a:pt x="70" y="379"/>
                  </a:lnTo>
                  <a:lnTo>
                    <a:pt x="71" y="375"/>
                  </a:lnTo>
                  <a:lnTo>
                    <a:pt x="73" y="370"/>
                  </a:lnTo>
                  <a:lnTo>
                    <a:pt x="75" y="362"/>
                  </a:lnTo>
                  <a:lnTo>
                    <a:pt x="78" y="353"/>
                  </a:lnTo>
                  <a:lnTo>
                    <a:pt x="81" y="343"/>
                  </a:lnTo>
                  <a:lnTo>
                    <a:pt x="82" y="333"/>
                  </a:lnTo>
                  <a:lnTo>
                    <a:pt x="84" y="323"/>
                  </a:lnTo>
                  <a:lnTo>
                    <a:pt x="86" y="312"/>
                  </a:lnTo>
                  <a:lnTo>
                    <a:pt x="87" y="300"/>
                  </a:lnTo>
                  <a:lnTo>
                    <a:pt x="88" y="287"/>
                  </a:lnTo>
                  <a:lnTo>
                    <a:pt x="88" y="277"/>
                  </a:lnTo>
                  <a:lnTo>
                    <a:pt x="89" y="263"/>
                  </a:lnTo>
                  <a:lnTo>
                    <a:pt x="90" y="246"/>
                  </a:lnTo>
                  <a:lnTo>
                    <a:pt x="91" y="227"/>
                  </a:lnTo>
                  <a:lnTo>
                    <a:pt x="91" y="225"/>
                  </a:lnTo>
                  <a:lnTo>
                    <a:pt x="91" y="223"/>
                  </a:lnTo>
                  <a:lnTo>
                    <a:pt x="91" y="221"/>
                  </a:lnTo>
                  <a:lnTo>
                    <a:pt x="92" y="219"/>
                  </a:lnTo>
                  <a:lnTo>
                    <a:pt x="92" y="213"/>
                  </a:lnTo>
                  <a:lnTo>
                    <a:pt x="92" y="208"/>
                  </a:lnTo>
                  <a:lnTo>
                    <a:pt x="92" y="202"/>
                  </a:lnTo>
                  <a:lnTo>
                    <a:pt x="92" y="196"/>
                  </a:lnTo>
                  <a:lnTo>
                    <a:pt x="93" y="190"/>
                  </a:lnTo>
                  <a:lnTo>
                    <a:pt x="93" y="183"/>
                  </a:lnTo>
                  <a:lnTo>
                    <a:pt x="93" y="176"/>
                  </a:lnTo>
                  <a:lnTo>
                    <a:pt x="93" y="170"/>
                  </a:lnTo>
                  <a:lnTo>
                    <a:pt x="93" y="159"/>
                  </a:lnTo>
                  <a:lnTo>
                    <a:pt x="93" y="148"/>
                  </a:lnTo>
                  <a:lnTo>
                    <a:pt x="93" y="138"/>
                  </a:lnTo>
                  <a:lnTo>
                    <a:pt x="93" y="129"/>
                  </a:lnTo>
                  <a:lnTo>
                    <a:pt x="93" y="110"/>
                  </a:lnTo>
                  <a:lnTo>
                    <a:pt x="92" y="96"/>
                  </a:lnTo>
                  <a:lnTo>
                    <a:pt x="90" y="84"/>
                  </a:lnTo>
                  <a:lnTo>
                    <a:pt x="88" y="77"/>
                  </a:lnTo>
                  <a:lnTo>
                    <a:pt x="92" y="72"/>
                  </a:lnTo>
                  <a:lnTo>
                    <a:pt x="89" y="69"/>
                  </a:lnTo>
                  <a:lnTo>
                    <a:pt x="84" y="66"/>
                  </a:lnTo>
                  <a:lnTo>
                    <a:pt x="78" y="62"/>
                  </a:lnTo>
                  <a:lnTo>
                    <a:pt x="71" y="59"/>
                  </a:lnTo>
                  <a:lnTo>
                    <a:pt x="65" y="55"/>
                  </a:lnTo>
                  <a:lnTo>
                    <a:pt x="60" y="52"/>
                  </a:lnTo>
                  <a:lnTo>
                    <a:pt x="56" y="50"/>
                  </a:lnTo>
                  <a:lnTo>
                    <a:pt x="55" y="49"/>
                  </a:lnTo>
                  <a:lnTo>
                    <a:pt x="59" y="45"/>
                  </a:lnTo>
                  <a:lnTo>
                    <a:pt x="61" y="46"/>
                  </a:lnTo>
                  <a:lnTo>
                    <a:pt x="65" y="48"/>
                  </a:lnTo>
                  <a:lnTo>
                    <a:pt x="70" y="51"/>
                  </a:lnTo>
                  <a:lnTo>
                    <a:pt x="77" y="55"/>
                  </a:lnTo>
                  <a:lnTo>
                    <a:pt x="83" y="58"/>
                  </a:lnTo>
                  <a:lnTo>
                    <a:pt x="89" y="62"/>
                  </a:lnTo>
                  <a:lnTo>
                    <a:pt x="94" y="65"/>
                  </a:lnTo>
                  <a:lnTo>
                    <a:pt x="96" y="66"/>
                  </a:lnTo>
                  <a:lnTo>
                    <a:pt x="98" y="56"/>
                  </a:lnTo>
                  <a:lnTo>
                    <a:pt x="101" y="34"/>
                  </a:lnTo>
                  <a:lnTo>
                    <a:pt x="105" y="12"/>
                  </a:lnTo>
                  <a:lnTo>
                    <a:pt x="107" y="0"/>
                  </a:lnTo>
                  <a:lnTo>
                    <a:pt x="112" y="0"/>
                  </a:lnTo>
                  <a:lnTo>
                    <a:pt x="107" y="59"/>
                  </a:lnTo>
                  <a:lnTo>
                    <a:pt x="128" y="43"/>
                  </a:lnTo>
                  <a:lnTo>
                    <a:pt x="123" y="36"/>
                  </a:lnTo>
                  <a:lnTo>
                    <a:pt x="127" y="33"/>
                  </a:lnTo>
                  <a:lnTo>
                    <a:pt x="133" y="39"/>
                  </a:lnTo>
                  <a:lnTo>
                    <a:pt x="165" y="19"/>
                  </a:lnTo>
                  <a:lnTo>
                    <a:pt x="165" y="25"/>
                  </a:lnTo>
                  <a:lnTo>
                    <a:pt x="112" y="67"/>
                  </a:lnTo>
                  <a:lnTo>
                    <a:pt x="115" y="68"/>
                  </a:lnTo>
                  <a:lnTo>
                    <a:pt x="144" y="55"/>
                  </a:lnTo>
                  <a:lnTo>
                    <a:pt x="145" y="59"/>
                  </a:lnTo>
                  <a:lnTo>
                    <a:pt x="143" y="60"/>
                  </a:lnTo>
                  <a:lnTo>
                    <a:pt x="140" y="62"/>
                  </a:lnTo>
                  <a:lnTo>
                    <a:pt x="136" y="66"/>
                  </a:lnTo>
                  <a:lnTo>
                    <a:pt x="130" y="70"/>
                  </a:lnTo>
                  <a:lnTo>
                    <a:pt x="124" y="75"/>
                  </a:lnTo>
                  <a:lnTo>
                    <a:pt x="120" y="79"/>
                  </a:lnTo>
                  <a:lnTo>
                    <a:pt x="116" y="82"/>
                  </a:lnTo>
                  <a:lnTo>
                    <a:pt x="114" y="84"/>
                  </a:lnTo>
                  <a:lnTo>
                    <a:pt x="113" y="94"/>
                  </a:lnTo>
                  <a:lnTo>
                    <a:pt x="140" y="82"/>
                  </a:lnTo>
                  <a:lnTo>
                    <a:pt x="145" y="73"/>
                  </a:lnTo>
                  <a:lnTo>
                    <a:pt x="157" y="76"/>
                  </a:lnTo>
                  <a:lnTo>
                    <a:pt x="158" y="76"/>
                  </a:lnTo>
                  <a:lnTo>
                    <a:pt x="162" y="74"/>
                  </a:lnTo>
                  <a:lnTo>
                    <a:pt x="168" y="72"/>
                  </a:lnTo>
                  <a:lnTo>
                    <a:pt x="174" y="70"/>
                  </a:lnTo>
                  <a:lnTo>
                    <a:pt x="182" y="67"/>
                  </a:lnTo>
                  <a:lnTo>
                    <a:pt x="190" y="65"/>
                  </a:lnTo>
                  <a:lnTo>
                    <a:pt x="198" y="63"/>
                  </a:lnTo>
                  <a:lnTo>
                    <a:pt x="204" y="62"/>
                  </a:lnTo>
                  <a:lnTo>
                    <a:pt x="199" y="65"/>
                  </a:lnTo>
                  <a:lnTo>
                    <a:pt x="192" y="69"/>
                  </a:lnTo>
                  <a:lnTo>
                    <a:pt x="186" y="72"/>
                  </a:lnTo>
                  <a:lnTo>
                    <a:pt x="179" y="76"/>
                  </a:lnTo>
                  <a:lnTo>
                    <a:pt x="171" y="79"/>
                  </a:lnTo>
                  <a:lnTo>
                    <a:pt x="164" y="83"/>
                  </a:lnTo>
                  <a:lnTo>
                    <a:pt x="157" y="87"/>
                  </a:lnTo>
                  <a:lnTo>
                    <a:pt x="150" y="91"/>
                  </a:lnTo>
                  <a:lnTo>
                    <a:pt x="143" y="94"/>
                  </a:lnTo>
                  <a:lnTo>
                    <a:pt x="137" y="98"/>
                  </a:lnTo>
                  <a:lnTo>
                    <a:pt x="131" y="101"/>
                  </a:lnTo>
                  <a:lnTo>
                    <a:pt x="127" y="103"/>
                  </a:lnTo>
                  <a:lnTo>
                    <a:pt x="123" y="106"/>
                  </a:lnTo>
                  <a:lnTo>
                    <a:pt x="120" y="107"/>
                  </a:lnTo>
                  <a:lnTo>
                    <a:pt x="118" y="108"/>
                  </a:lnTo>
                  <a:lnTo>
                    <a:pt x="117" y="108"/>
                  </a:lnTo>
                  <a:lnTo>
                    <a:pt x="117" y="113"/>
                  </a:lnTo>
                  <a:lnTo>
                    <a:pt x="117" y="117"/>
                  </a:lnTo>
                  <a:lnTo>
                    <a:pt x="117" y="121"/>
                  </a:lnTo>
                  <a:lnTo>
                    <a:pt x="117" y="126"/>
                  </a:lnTo>
                  <a:lnTo>
                    <a:pt x="117" y="128"/>
                  </a:lnTo>
                  <a:lnTo>
                    <a:pt x="118" y="131"/>
                  </a:lnTo>
                  <a:lnTo>
                    <a:pt x="118" y="133"/>
                  </a:lnTo>
                  <a:lnTo>
                    <a:pt x="118" y="136"/>
                  </a:lnTo>
                  <a:lnTo>
                    <a:pt x="118" y="141"/>
                  </a:lnTo>
                  <a:lnTo>
                    <a:pt x="119" y="146"/>
                  </a:lnTo>
                  <a:lnTo>
                    <a:pt x="120" y="152"/>
                  </a:lnTo>
                  <a:lnTo>
                    <a:pt x="120" y="157"/>
                  </a:lnTo>
                  <a:lnTo>
                    <a:pt x="122" y="168"/>
                  </a:lnTo>
                  <a:lnTo>
                    <a:pt x="123" y="180"/>
                  </a:lnTo>
                  <a:lnTo>
                    <a:pt x="126" y="191"/>
                  </a:lnTo>
                  <a:lnTo>
                    <a:pt x="127" y="201"/>
                  </a:lnTo>
                  <a:lnTo>
                    <a:pt x="130" y="212"/>
                  </a:lnTo>
                  <a:lnTo>
                    <a:pt x="133" y="223"/>
                  </a:lnTo>
                  <a:lnTo>
                    <a:pt x="136" y="234"/>
                  </a:lnTo>
                  <a:lnTo>
                    <a:pt x="139" y="245"/>
                  </a:lnTo>
                  <a:lnTo>
                    <a:pt x="140" y="248"/>
                  </a:lnTo>
                  <a:lnTo>
                    <a:pt x="140" y="251"/>
                  </a:lnTo>
                  <a:lnTo>
                    <a:pt x="141" y="253"/>
                  </a:lnTo>
                  <a:lnTo>
                    <a:pt x="142" y="256"/>
                  </a:lnTo>
                  <a:lnTo>
                    <a:pt x="144" y="262"/>
                  </a:lnTo>
                  <a:lnTo>
                    <a:pt x="146" y="269"/>
                  </a:lnTo>
                  <a:lnTo>
                    <a:pt x="148" y="274"/>
                  </a:lnTo>
                  <a:lnTo>
                    <a:pt x="151" y="281"/>
                  </a:lnTo>
                  <a:lnTo>
                    <a:pt x="153" y="287"/>
                  </a:lnTo>
                  <a:lnTo>
                    <a:pt x="155" y="293"/>
                  </a:lnTo>
                  <a:lnTo>
                    <a:pt x="157" y="299"/>
                  </a:lnTo>
                  <a:lnTo>
                    <a:pt x="159" y="305"/>
                  </a:lnTo>
                  <a:lnTo>
                    <a:pt x="160" y="308"/>
                  </a:lnTo>
                  <a:lnTo>
                    <a:pt x="162" y="312"/>
                  </a:lnTo>
                  <a:lnTo>
                    <a:pt x="163" y="315"/>
                  </a:lnTo>
                  <a:lnTo>
                    <a:pt x="164" y="319"/>
                  </a:lnTo>
                  <a:lnTo>
                    <a:pt x="168" y="330"/>
                  </a:lnTo>
                  <a:lnTo>
                    <a:pt x="173" y="340"/>
                  </a:lnTo>
                  <a:lnTo>
                    <a:pt x="177" y="351"/>
                  </a:lnTo>
                  <a:lnTo>
                    <a:pt x="182" y="360"/>
                  </a:lnTo>
                  <a:lnTo>
                    <a:pt x="186" y="370"/>
                  </a:lnTo>
                  <a:lnTo>
                    <a:pt x="190" y="379"/>
                  </a:lnTo>
                  <a:lnTo>
                    <a:pt x="194" y="387"/>
                  </a:lnTo>
                  <a:lnTo>
                    <a:pt x="197" y="395"/>
                  </a:lnTo>
                  <a:lnTo>
                    <a:pt x="205" y="407"/>
                  </a:lnTo>
                </a:path>
              </a:pathLst>
            </a:custGeom>
            <a:solidFill>
              <a:srgbClr val="260000"/>
            </a:solidFill>
            <a:ln w="9525" cap="rnd">
              <a:noFill/>
              <a:round/>
              <a:headEnd type="none" w="sm" len="sm"/>
              <a:tailEnd type="none" w="sm" len="sm"/>
            </a:ln>
          </p:spPr>
          <p:txBody>
            <a:bodyPr/>
            <a:lstStyle/>
            <a:p>
              <a:pPr algn="r" rtl="1"/>
              <a:endParaRPr lang="en-US"/>
            </a:p>
          </p:txBody>
        </p:sp>
        <p:sp>
          <p:nvSpPr>
            <p:cNvPr id="23648" name="Freeform 84"/>
            <p:cNvSpPr>
              <a:spLocks/>
            </p:cNvSpPr>
            <p:nvPr/>
          </p:nvSpPr>
          <p:spPr bwMode="auto">
            <a:xfrm>
              <a:off x="2857" y="2153"/>
              <a:ext cx="30" cy="53"/>
            </a:xfrm>
            <a:custGeom>
              <a:avLst/>
              <a:gdLst>
                <a:gd name="T0" fmla="*/ 26 w 30"/>
                <a:gd name="T1" fmla="*/ 30 h 53"/>
                <a:gd name="T2" fmla="*/ 27 w 30"/>
                <a:gd name="T3" fmla="*/ 26 h 53"/>
                <a:gd name="T4" fmla="*/ 28 w 30"/>
                <a:gd name="T5" fmla="*/ 22 h 53"/>
                <a:gd name="T6" fmla="*/ 28 w 30"/>
                <a:gd name="T7" fmla="*/ 17 h 53"/>
                <a:gd name="T8" fmla="*/ 28 w 30"/>
                <a:gd name="T9" fmla="*/ 13 h 53"/>
                <a:gd name="T10" fmla="*/ 29 w 30"/>
                <a:gd name="T11" fmla="*/ 10 h 53"/>
                <a:gd name="T12" fmla="*/ 29 w 30"/>
                <a:gd name="T13" fmla="*/ 6 h 53"/>
                <a:gd name="T14" fmla="*/ 29 w 30"/>
                <a:gd name="T15" fmla="*/ 3 h 53"/>
                <a:gd name="T16" fmla="*/ 29 w 30"/>
                <a:gd name="T17" fmla="*/ 0 h 53"/>
                <a:gd name="T18" fmla="*/ 25 w 30"/>
                <a:gd name="T19" fmla="*/ 5 h 53"/>
                <a:gd name="T20" fmla="*/ 20 w 30"/>
                <a:gd name="T21" fmla="*/ 11 h 53"/>
                <a:gd name="T22" fmla="*/ 15 w 30"/>
                <a:gd name="T23" fmla="*/ 18 h 53"/>
                <a:gd name="T24" fmla="*/ 11 w 30"/>
                <a:gd name="T25" fmla="*/ 25 h 53"/>
                <a:gd name="T26" fmla="*/ 7 w 30"/>
                <a:gd name="T27" fmla="*/ 33 h 53"/>
                <a:gd name="T28" fmla="*/ 3 w 30"/>
                <a:gd name="T29" fmla="*/ 40 h 53"/>
                <a:gd name="T30" fmla="*/ 1 w 30"/>
                <a:gd name="T31" fmla="*/ 47 h 53"/>
                <a:gd name="T32" fmla="*/ 0 w 30"/>
                <a:gd name="T33" fmla="*/ 52 h 53"/>
                <a:gd name="T34" fmla="*/ 3 w 30"/>
                <a:gd name="T35" fmla="*/ 49 h 53"/>
                <a:gd name="T36" fmla="*/ 7 w 30"/>
                <a:gd name="T37" fmla="*/ 47 h 53"/>
                <a:gd name="T38" fmla="*/ 11 w 30"/>
                <a:gd name="T39" fmla="*/ 43 h 53"/>
                <a:gd name="T40" fmla="*/ 15 w 30"/>
                <a:gd name="T41" fmla="*/ 41 h 53"/>
                <a:gd name="T42" fmla="*/ 18 w 30"/>
                <a:gd name="T43" fmla="*/ 38 h 53"/>
                <a:gd name="T44" fmla="*/ 21 w 30"/>
                <a:gd name="T45" fmla="*/ 35 h 53"/>
                <a:gd name="T46" fmla="*/ 24 w 30"/>
                <a:gd name="T47" fmla="*/ 32 h 53"/>
                <a:gd name="T48" fmla="*/ 26 w 30"/>
                <a:gd name="T49" fmla="*/ 30 h 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
                <a:gd name="T76" fmla="*/ 0 h 53"/>
                <a:gd name="T77" fmla="*/ 30 w 30"/>
                <a:gd name="T78" fmla="*/ 53 h 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 h="53">
                  <a:moveTo>
                    <a:pt x="26" y="30"/>
                  </a:moveTo>
                  <a:lnTo>
                    <a:pt x="27" y="26"/>
                  </a:lnTo>
                  <a:lnTo>
                    <a:pt x="28" y="22"/>
                  </a:lnTo>
                  <a:lnTo>
                    <a:pt x="28" y="17"/>
                  </a:lnTo>
                  <a:lnTo>
                    <a:pt x="28" y="13"/>
                  </a:lnTo>
                  <a:lnTo>
                    <a:pt x="29" y="10"/>
                  </a:lnTo>
                  <a:lnTo>
                    <a:pt x="29" y="6"/>
                  </a:lnTo>
                  <a:lnTo>
                    <a:pt x="29" y="3"/>
                  </a:lnTo>
                  <a:lnTo>
                    <a:pt x="29" y="0"/>
                  </a:lnTo>
                  <a:lnTo>
                    <a:pt x="25" y="5"/>
                  </a:lnTo>
                  <a:lnTo>
                    <a:pt x="20" y="11"/>
                  </a:lnTo>
                  <a:lnTo>
                    <a:pt x="15" y="18"/>
                  </a:lnTo>
                  <a:lnTo>
                    <a:pt x="11" y="25"/>
                  </a:lnTo>
                  <a:lnTo>
                    <a:pt x="7" y="33"/>
                  </a:lnTo>
                  <a:lnTo>
                    <a:pt x="3" y="40"/>
                  </a:lnTo>
                  <a:lnTo>
                    <a:pt x="1" y="47"/>
                  </a:lnTo>
                  <a:lnTo>
                    <a:pt x="0" y="52"/>
                  </a:lnTo>
                  <a:lnTo>
                    <a:pt x="3" y="49"/>
                  </a:lnTo>
                  <a:lnTo>
                    <a:pt x="7" y="47"/>
                  </a:lnTo>
                  <a:lnTo>
                    <a:pt x="11" y="43"/>
                  </a:lnTo>
                  <a:lnTo>
                    <a:pt x="15" y="41"/>
                  </a:lnTo>
                  <a:lnTo>
                    <a:pt x="18" y="38"/>
                  </a:lnTo>
                  <a:lnTo>
                    <a:pt x="21" y="35"/>
                  </a:lnTo>
                  <a:lnTo>
                    <a:pt x="24" y="32"/>
                  </a:lnTo>
                  <a:lnTo>
                    <a:pt x="26" y="30"/>
                  </a:lnTo>
                </a:path>
              </a:pathLst>
            </a:custGeom>
            <a:solidFill>
              <a:srgbClr val="B2F259"/>
            </a:solidFill>
            <a:ln w="9525" cap="rnd">
              <a:noFill/>
              <a:round/>
              <a:headEnd type="none" w="sm" len="sm"/>
              <a:tailEnd type="none" w="sm" len="sm"/>
            </a:ln>
          </p:spPr>
          <p:txBody>
            <a:bodyPr/>
            <a:lstStyle/>
            <a:p>
              <a:pPr algn="r" rtl="1"/>
              <a:endParaRPr lang="en-US"/>
            </a:p>
          </p:txBody>
        </p:sp>
        <p:sp>
          <p:nvSpPr>
            <p:cNvPr id="23649" name="Freeform 85"/>
            <p:cNvSpPr>
              <a:spLocks/>
            </p:cNvSpPr>
            <p:nvPr/>
          </p:nvSpPr>
          <p:spPr bwMode="auto">
            <a:xfrm>
              <a:off x="2866" y="2201"/>
              <a:ext cx="16" cy="26"/>
            </a:xfrm>
            <a:custGeom>
              <a:avLst/>
              <a:gdLst>
                <a:gd name="T0" fmla="*/ 15 w 16"/>
                <a:gd name="T1" fmla="*/ 0 h 26"/>
                <a:gd name="T2" fmla="*/ 14 w 16"/>
                <a:gd name="T3" fmla="*/ 5 h 26"/>
                <a:gd name="T4" fmla="*/ 13 w 16"/>
                <a:gd name="T5" fmla="*/ 9 h 26"/>
                <a:gd name="T6" fmla="*/ 12 w 16"/>
                <a:gd name="T7" fmla="*/ 14 h 26"/>
                <a:gd name="T8" fmla="*/ 11 w 16"/>
                <a:gd name="T9" fmla="*/ 19 h 26"/>
                <a:gd name="T10" fmla="*/ 9 w 16"/>
                <a:gd name="T11" fmla="*/ 20 h 26"/>
                <a:gd name="T12" fmla="*/ 6 w 16"/>
                <a:gd name="T13" fmla="*/ 22 h 26"/>
                <a:gd name="T14" fmla="*/ 3 w 16"/>
                <a:gd name="T15" fmla="*/ 24 h 26"/>
                <a:gd name="T16" fmla="*/ 0 w 16"/>
                <a:gd name="T17" fmla="*/ 25 h 26"/>
                <a:gd name="T18" fmla="*/ 1 w 16"/>
                <a:gd name="T19" fmla="*/ 22 h 26"/>
                <a:gd name="T20" fmla="*/ 2 w 16"/>
                <a:gd name="T21" fmla="*/ 19 h 26"/>
                <a:gd name="T22" fmla="*/ 3 w 16"/>
                <a:gd name="T23" fmla="*/ 16 h 26"/>
                <a:gd name="T24" fmla="*/ 5 w 16"/>
                <a:gd name="T25" fmla="*/ 12 h 26"/>
                <a:gd name="T26" fmla="*/ 7 w 16"/>
                <a:gd name="T27" fmla="*/ 9 h 26"/>
                <a:gd name="T28" fmla="*/ 9 w 16"/>
                <a:gd name="T29" fmla="*/ 5 h 26"/>
                <a:gd name="T30" fmla="*/ 12 w 16"/>
                <a:gd name="T31" fmla="*/ 2 h 26"/>
                <a:gd name="T32" fmla="*/ 15 w 16"/>
                <a:gd name="T33" fmla="*/ 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26"/>
                <a:gd name="T53" fmla="*/ 16 w 1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26">
                  <a:moveTo>
                    <a:pt x="15" y="0"/>
                  </a:moveTo>
                  <a:lnTo>
                    <a:pt x="14" y="5"/>
                  </a:lnTo>
                  <a:lnTo>
                    <a:pt x="13" y="9"/>
                  </a:lnTo>
                  <a:lnTo>
                    <a:pt x="12" y="14"/>
                  </a:lnTo>
                  <a:lnTo>
                    <a:pt x="11" y="19"/>
                  </a:lnTo>
                  <a:lnTo>
                    <a:pt x="9" y="20"/>
                  </a:lnTo>
                  <a:lnTo>
                    <a:pt x="6" y="22"/>
                  </a:lnTo>
                  <a:lnTo>
                    <a:pt x="3" y="24"/>
                  </a:lnTo>
                  <a:lnTo>
                    <a:pt x="0" y="25"/>
                  </a:lnTo>
                  <a:lnTo>
                    <a:pt x="1" y="22"/>
                  </a:lnTo>
                  <a:lnTo>
                    <a:pt x="2" y="19"/>
                  </a:lnTo>
                  <a:lnTo>
                    <a:pt x="3" y="16"/>
                  </a:lnTo>
                  <a:lnTo>
                    <a:pt x="5" y="12"/>
                  </a:lnTo>
                  <a:lnTo>
                    <a:pt x="7" y="9"/>
                  </a:lnTo>
                  <a:lnTo>
                    <a:pt x="9" y="5"/>
                  </a:lnTo>
                  <a:lnTo>
                    <a:pt x="12" y="2"/>
                  </a:lnTo>
                  <a:lnTo>
                    <a:pt x="15" y="0"/>
                  </a:lnTo>
                </a:path>
              </a:pathLst>
            </a:custGeom>
            <a:solidFill>
              <a:srgbClr val="B2F259"/>
            </a:solidFill>
            <a:ln w="9525" cap="rnd">
              <a:noFill/>
              <a:round/>
              <a:headEnd type="none" w="sm" len="sm"/>
              <a:tailEnd type="none" w="sm" len="sm"/>
            </a:ln>
          </p:spPr>
          <p:txBody>
            <a:bodyPr/>
            <a:lstStyle/>
            <a:p>
              <a:pPr algn="r" rtl="1"/>
              <a:endParaRPr lang="en-US"/>
            </a:p>
          </p:txBody>
        </p:sp>
        <p:sp>
          <p:nvSpPr>
            <p:cNvPr id="23650" name="Freeform 86"/>
            <p:cNvSpPr>
              <a:spLocks/>
            </p:cNvSpPr>
            <p:nvPr/>
          </p:nvSpPr>
          <p:spPr bwMode="auto">
            <a:xfrm>
              <a:off x="2866" y="2232"/>
              <a:ext cx="9" cy="14"/>
            </a:xfrm>
            <a:custGeom>
              <a:avLst/>
              <a:gdLst>
                <a:gd name="T0" fmla="*/ 8 w 9"/>
                <a:gd name="T1" fmla="*/ 0 h 14"/>
                <a:gd name="T2" fmla="*/ 7 w 9"/>
                <a:gd name="T3" fmla="*/ 3 h 14"/>
                <a:gd name="T4" fmla="*/ 6 w 9"/>
                <a:gd name="T5" fmla="*/ 6 h 14"/>
                <a:gd name="T6" fmla="*/ 6 w 9"/>
                <a:gd name="T7" fmla="*/ 9 h 14"/>
                <a:gd name="T8" fmla="*/ 5 w 9"/>
                <a:gd name="T9" fmla="*/ 13 h 14"/>
                <a:gd name="T10" fmla="*/ 3 w 9"/>
                <a:gd name="T11" fmla="*/ 13 h 14"/>
                <a:gd name="T12" fmla="*/ 2 w 9"/>
                <a:gd name="T13" fmla="*/ 13 h 14"/>
                <a:gd name="T14" fmla="*/ 0 w 9"/>
                <a:gd name="T15" fmla="*/ 13 h 14"/>
                <a:gd name="T16" fmla="*/ 2 w 9"/>
                <a:gd name="T17" fmla="*/ 10 h 14"/>
                <a:gd name="T18" fmla="*/ 4 w 9"/>
                <a:gd name="T19" fmla="*/ 6 h 14"/>
                <a:gd name="T20" fmla="*/ 6 w 9"/>
                <a:gd name="T21" fmla="*/ 3 h 14"/>
                <a:gd name="T22" fmla="*/ 8 w 9"/>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14"/>
                <a:gd name="T38" fmla="*/ 9 w 9"/>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14">
                  <a:moveTo>
                    <a:pt x="8" y="0"/>
                  </a:moveTo>
                  <a:lnTo>
                    <a:pt x="7" y="3"/>
                  </a:lnTo>
                  <a:lnTo>
                    <a:pt x="6" y="6"/>
                  </a:lnTo>
                  <a:lnTo>
                    <a:pt x="6" y="9"/>
                  </a:lnTo>
                  <a:lnTo>
                    <a:pt x="5" y="13"/>
                  </a:lnTo>
                  <a:lnTo>
                    <a:pt x="3" y="13"/>
                  </a:lnTo>
                  <a:lnTo>
                    <a:pt x="2" y="13"/>
                  </a:lnTo>
                  <a:lnTo>
                    <a:pt x="0" y="13"/>
                  </a:lnTo>
                  <a:lnTo>
                    <a:pt x="2" y="10"/>
                  </a:lnTo>
                  <a:lnTo>
                    <a:pt x="4" y="6"/>
                  </a:lnTo>
                  <a:lnTo>
                    <a:pt x="6" y="3"/>
                  </a:lnTo>
                  <a:lnTo>
                    <a:pt x="8" y="0"/>
                  </a:lnTo>
                </a:path>
              </a:pathLst>
            </a:custGeom>
            <a:solidFill>
              <a:srgbClr val="B2F259"/>
            </a:solidFill>
            <a:ln w="9525" cap="rnd">
              <a:noFill/>
              <a:round/>
              <a:headEnd type="none" w="sm" len="sm"/>
              <a:tailEnd type="none" w="sm" len="sm"/>
            </a:ln>
          </p:spPr>
          <p:txBody>
            <a:bodyPr/>
            <a:lstStyle/>
            <a:p>
              <a:pPr algn="r" rtl="1"/>
              <a:endParaRPr lang="en-US"/>
            </a:p>
          </p:txBody>
        </p:sp>
        <p:grpSp>
          <p:nvGrpSpPr>
            <p:cNvPr id="23651" name="Group 87"/>
            <p:cNvGrpSpPr>
              <a:grpSpLocks/>
            </p:cNvGrpSpPr>
            <p:nvPr/>
          </p:nvGrpSpPr>
          <p:grpSpPr bwMode="auto">
            <a:xfrm>
              <a:off x="3671" y="1576"/>
              <a:ext cx="563" cy="381"/>
              <a:chOff x="3671" y="1576"/>
              <a:chExt cx="563" cy="381"/>
            </a:xfrm>
          </p:grpSpPr>
          <p:sp>
            <p:nvSpPr>
              <p:cNvPr id="23672" name="Oval 88"/>
              <p:cNvSpPr>
                <a:spLocks noChangeArrowheads="1"/>
              </p:cNvSpPr>
              <p:nvPr/>
            </p:nvSpPr>
            <p:spPr bwMode="auto">
              <a:xfrm>
                <a:off x="3802" y="1576"/>
                <a:ext cx="298" cy="70"/>
              </a:xfrm>
              <a:prstGeom prst="ellipse">
                <a:avLst/>
              </a:prstGeom>
              <a:solidFill>
                <a:srgbClr val="808080"/>
              </a:solidFill>
              <a:ln w="9525">
                <a:noFill/>
                <a:round/>
                <a:headEnd/>
                <a:tailEnd/>
              </a:ln>
            </p:spPr>
            <p:txBody>
              <a:bodyPr wrap="none" anchor="ctr"/>
              <a:lstStyle/>
              <a:p>
                <a:pPr algn="r" rtl="1"/>
                <a:endParaRPr lang="en-US"/>
              </a:p>
            </p:txBody>
          </p:sp>
          <p:sp>
            <p:nvSpPr>
              <p:cNvPr id="23673" name="Freeform 89"/>
              <p:cNvSpPr>
                <a:spLocks/>
              </p:cNvSpPr>
              <p:nvPr/>
            </p:nvSpPr>
            <p:spPr bwMode="auto">
              <a:xfrm>
                <a:off x="3671" y="1605"/>
                <a:ext cx="563" cy="352"/>
              </a:xfrm>
              <a:custGeom>
                <a:avLst/>
                <a:gdLst>
                  <a:gd name="T0" fmla="*/ 0 w 563"/>
                  <a:gd name="T1" fmla="*/ 345 h 352"/>
                  <a:gd name="T2" fmla="*/ 13 w 563"/>
                  <a:gd name="T3" fmla="*/ 310 h 352"/>
                  <a:gd name="T4" fmla="*/ 20 w 563"/>
                  <a:gd name="T5" fmla="*/ 273 h 352"/>
                  <a:gd name="T6" fmla="*/ 47 w 563"/>
                  <a:gd name="T7" fmla="*/ 195 h 352"/>
                  <a:gd name="T8" fmla="*/ 74 w 563"/>
                  <a:gd name="T9" fmla="*/ 119 h 352"/>
                  <a:gd name="T10" fmla="*/ 88 w 563"/>
                  <a:gd name="T11" fmla="*/ 85 h 352"/>
                  <a:gd name="T12" fmla="*/ 108 w 563"/>
                  <a:gd name="T13" fmla="*/ 57 h 352"/>
                  <a:gd name="T14" fmla="*/ 115 w 563"/>
                  <a:gd name="T15" fmla="*/ 41 h 352"/>
                  <a:gd name="T16" fmla="*/ 122 w 563"/>
                  <a:gd name="T17" fmla="*/ 29 h 352"/>
                  <a:gd name="T18" fmla="*/ 129 w 563"/>
                  <a:gd name="T19" fmla="*/ 16 h 352"/>
                  <a:gd name="T20" fmla="*/ 129 w 563"/>
                  <a:gd name="T21" fmla="*/ 0 h 352"/>
                  <a:gd name="T22" fmla="*/ 427 w 563"/>
                  <a:gd name="T23" fmla="*/ 4 h 352"/>
                  <a:gd name="T24" fmla="*/ 528 w 563"/>
                  <a:gd name="T25" fmla="*/ 257 h 352"/>
                  <a:gd name="T26" fmla="*/ 562 w 563"/>
                  <a:gd name="T27" fmla="*/ 351 h 352"/>
                  <a:gd name="T28" fmla="*/ 0 w 563"/>
                  <a:gd name="T29" fmla="*/ 345 h 3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63"/>
                  <a:gd name="T46" fmla="*/ 0 h 352"/>
                  <a:gd name="T47" fmla="*/ 563 w 563"/>
                  <a:gd name="T48" fmla="*/ 352 h 3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63" h="352">
                    <a:moveTo>
                      <a:pt x="0" y="345"/>
                    </a:moveTo>
                    <a:lnTo>
                      <a:pt x="13" y="310"/>
                    </a:lnTo>
                    <a:lnTo>
                      <a:pt x="20" y="273"/>
                    </a:lnTo>
                    <a:lnTo>
                      <a:pt x="47" y="195"/>
                    </a:lnTo>
                    <a:lnTo>
                      <a:pt x="74" y="119"/>
                    </a:lnTo>
                    <a:lnTo>
                      <a:pt x="88" y="85"/>
                    </a:lnTo>
                    <a:lnTo>
                      <a:pt x="108" y="57"/>
                    </a:lnTo>
                    <a:lnTo>
                      <a:pt x="115" y="41"/>
                    </a:lnTo>
                    <a:lnTo>
                      <a:pt x="122" y="29"/>
                    </a:lnTo>
                    <a:lnTo>
                      <a:pt x="129" y="16"/>
                    </a:lnTo>
                    <a:lnTo>
                      <a:pt x="129" y="0"/>
                    </a:lnTo>
                    <a:lnTo>
                      <a:pt x="427" y="4"/>
                    </a:lnTo>
                    <a:lnTo>
                      <a:pt x="528" y="257"/>
                    </a:lnTo>
                    <a:lnTo>
                      <a:pt x="562" y="351"/>
                    </a:lnTo>
                    <a:lnTo>
                      <a:pt x="0" y="345"/>
                    </a:lnTo>
                  </a:path>
                </a:pathLst>
              </a:custGeom>
              <a:solidFill>
                <a:srgbClr val="808080"/>
              </a:solidFill>
              <a:ln w="9525" cap="rnd">
                <a:noFill/>
                <a:round/>
                <a:headEnd type="none" w="sm" len="sm"/>
                <a:tailEnd type="none" w="sm" len="sm"/>
              </a:ln>
            </p:spPr>
            <p:txBody>
              <a:bodyPr/>
              <a:lstStyle/>
              <a:p>
                <a:pPr algn="r" rtl="1"/>
                <a:endParaRPr lang="en-US"/>
              </a:p>
            </p:txBody>
          </p:sp>
        </p:grpSp>
        <p:grpSp>
          <p:nvGrpSpPr>
            <p:cNvPr id="23652" name="Group 90"/>
            <p:cNvGrpSpPr>
              <a:grpSpLocks/>
            </p:cNvGrpSpPr>
            <p:nvPr/>
          </p:nvGrpSpPr>
          <p:grpSpPr bwMode="auto">
            <a:xfrm>
              <a:off x="3277" y="1765"/>
              <a:ext cx="1348" cy="636"/>
              <a:chOff x="3277" y="1765"/>
              <a:chExt cx="1348" cy="636"/>
            </a:xfrm>
          </p:grpSpPr>
          <p:sp>
            <p:nvSpPr>
              <p:cNvPr id="23670" name="Oval 91"/>
              <p:cNvSpPr>
                <a:spLocks noChangeArrowheads="1"/>
              </p:cNvSpPr>
              <p:nvPr/>
            </p:nvSpPr>
            <p:spPr bwMode="auto">
              <a:xfrm>
                <a:off x="3595" y="1765"/>
                <a:ext cx="714" cy="118"/>
              </a:xfrm>
              <a:prstGeom prst="ellipse">
                <a:avLst/>
              </a:prstGeom>
              <a:gradFill rotWithShape="0">
                <a:gsLst>
                  <a:gs pos="0">
                    <a:srgbClr val="808080"/>
                  </a:gs>
                  <a:gs pos="100000">
                    <a:srgbClr val="404040"/>
                  </a:gs>
                </a:gsLst>
                <a:lin ang="5400000" scaled="1"/>
              </a:gradFill>
              <a:ln w="9525">
                <a:noFill/>
                <a:round/>
                <a:headEnd/>
                <a:tailEnd/>
              </a:ln>
            </p:spPr>
            <p:txBody>
              <a:bodyPr wrap="none" anchor="ctr"/>
              <a:lstStyle/>
              <a:p>
                <a:pPr algn="r" rtl="1"/>
                <a:endParaRPr lang="en-US"/>
              </a:p>
            </p:txBody>
          </p:sp>
          <p:sp>
            <p:nvSpPr>
              <p:cNvPr id="23671" name="Freeform 92"/>
              <p:cNvSpPr>
                <a:spLocks/>
              </p:cNvSpPr>
              <p:nvPr/>
            </p:nvSpPr>
            <p:spPr bwMode="auto">
              <a:xfrm>
                <a:off x="3277" y="1812"/>
                <a:ext cx="1348" cy="589"/>
              </a:xfrm>
              <a:custGeom>
                <a:avLst/>
                <a:gdLst>
                  <a:gd name="T0" fmla="*/ 0 w 1348"/>
                  <a:gd name="T1" fmla="*/ 576 h 589"/>
                  <a:gd name="T2" fmla="*/ 30 w 1348"/>
                  <a:gd name="T3" fmla="*/ 519 h 589"/>
                  <a:gd name="T4" fmla="*/ 60 w 1348"/>
                  <a:gd name="T5" fmla="*/ 457 h 589"/>
                  <a:gd name="T6" fmla="*/ 119 w 1348"/>
                  <a:gd name="T7" fmla="*/ 327 h 589"/>
                  <a:gd name="T8" fmla="*/ 148 w 1348"/>
                  <a:gd name="T9" fmla="*/ 265 h 589"/>
                  <a:gd name="T10" fmla="*/ 185 w 1348"/>
                  <a:gd name="T11" fmla="*/ 204 h 589"/>
                  <a:gd name="T12" fmla="*/ 222 w 1348"/>
                  <a:gd name="T13" fmla="*/ 146 h 589"/>
                  <a:gd name="T14" fmla="*/ 267 w 1348"/>
                  <a:gd name="T15" fmla="*/ 96 h 589"/>
                  <a:gd name="T16" fmla="*/ 282 w 1348"/>
                  <a:gd name="T17" fmla="*/ 73 h 589"/>
                  <a:gd name="T18" fmla="*/ 296 w 1348"/>
                  <a:gd name="T19" fmla="*/ 50 h 589"/>
                  <a:gd name="T20" fmla="*/ 311 w 1348"/>
                  <a:gd name="T21" fmla="*/ 27 h 589"/>
                  <a:gd name="T22" fmla="*/ 319 w 1348"/>
                  <a:gd name="T23" fmla="*/ 0 h 589"/>
                  <a:gd name="T24" fmla="*/ 1029 w 1348"/>
                  <a:gd name="T25" fmla="*/ 12 h 589"/>
                  <a:gd name="T26" fmla="*/ 1266 w 1348"/>
                  <a:gd name="T27" fmla="*/ 434 h 589"/>
                  <a:gd name="T28" fmla="*/ 1347 w 1348"/>
                  <a:gd name="T29" fmla="*/ 588 h 589"/>
                  <a:gd name="T30" fmla="*/ 0 w 1348"/>
                  <a:gd name="T31" fmla="*/ 576 h 5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48"/>
                  <a:gd name="T49" fmla="*/ 0 h 589"/>
                  <a:gd name="T50" fmla="*/ 1348 w 1348"/>
                  <a:gd name="T51" fmla="*/ 589 h 58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48" h="589">
                    <a:moveTo>
                      <a:pt x="0" y="576"/>
                    </a:moveTo>
                    <a:lnTo>
                      <a:pt x="30" y="519"/>
                    </a:lnTo>
                    <a:lnTo>
                      <a:pt x="60" y="457"/>
                    </a:lnTo>
                    <a:lnTo>
                      <a:pt x="119" y="327"/>
                    </a:lnTo>
                    <a:lnTo>
                      <a:pt x="148" y="265"/>
                    </a:lnTo>
                    <a:lnTo>
                      <a:pt x="185" y="204"/>
                    </a:lnTo>
                    <a:lnTo>
                      <a:pt x="222" y="146"/>
                    </a:lnTo>
                    <a:lnTo>
                      <a:pt x="267" y="96"/>
                    </a:lnTo>
                    <a:lnTo>
                      <a:pt x="282" y="73"/>
                    </a:lnTo>
                    <a:lnTo>
                      <a:pt x="296" y="50"/>
                    </a:lnTo>
                    <a:lnTo>
                      <a:pt x="311" y="27"/>
                    </a:lnTo>
                    <a:lnTo>
                      <a:pt x="319" y="0"/>
                    </a:lnTo>
                    <a:lnTo>
                      <a:pt x="1029" y="12"/>
                    </a:lnTo>
                    <a:lnTo>
                      <a:pt x="1266" y="434"/>
                    </a:lnTo>
                    <a:lnTo>
                      <a:pt x="1347" y="588"/>
                    </a:lnTo>
                    <a:lnTo>
                      <a:pt x="0" y="576"/>
                    </a:lnTo>
                  </a:path>
                </a:pathLst>
              </a:custGeom>
              <a:gradFill rotWithShape="0">
                <a:gsLst>
                  <a:gs pos="0">
                    <a:srgbClr val="808080"/>
                  </a:gs>
                  <a:gs pos="100000">
                    <a:srgbClr val="404040"/>
                  </a:gs>
                </a:gsLst>
                <a:lin ang="5400000" scaled="1"/>
              </a:gradFill>
              <a:ln w="9525" cap="rnd">
                <a:noFill/>
                <a:round/>
                <a:headEnd type="none" w="sm" len="sm"/>
                <a:tailEnd type="none" w="sm" len="sm"/>
              </a:ln>
            </p:spPr>
            <p:txBody>
              <a:bodyPr/>
              <a:lstStyle/>
              <a:p>
                <a:pPr algn="r" rtl="1"/>
                <a:endParaRPr lang="en-US"/>
              </a:p>
            </p:txBody>
          </p:sp>
        </p:grpSp>
        <p:sp>
          <p:nvSpPr>
            <p:cNvPr id="23653" name="Oval 93"/>
            <p:cNvSpPr>
              <a:spLocks noChangeArrowheads="1"/>
            </p:cNvSpPr>
            <p:nvPr/>
          </p:nvSpPr>
          <p:spPr bwMode="auto">
            <a:xfrm>
              <a:off x="3249" y="2083"/>
              <a:ext cx="1371" cy="175"/>
            </a:xfrm>
            <a:prstGeom prst="ellipse">
              <a:avLst/>
            </a:prstGeom>
            <a:solidFill>
              <a:srgbClr val="4D4D4D"/>
            </a:solidFill>
            <a:ln w="9525">
              <a:noFill/>
              <a:round/>
              <a:headEnd/>
              <a:tailEnd/>
            </a:ln>
          </p:spPr>
          <p:txBody>
            <a:bodyPr wrap="none" anchor="ctr"/>
            <a:lstStyle/>
            <a:p>
              <a:pPr algn="r" rtl="1"/>
              <a:endParaRPr lang="en-US"/>
            </a:p>
          </p:txBody>
        </p:sp>
        <p:sp>
          <p:nvSpPr>
            <p:cNvPr id="163934" name="Freeform 94"/>
            <p:cNvSpPr>
              <a:spLocks/>
            </p:cNvSpPr>
            <p:nvPr/>
          </p:nvSpPr>
          <p:spPr bwMode="auto">
            <a:xfrm>
              <a:off x="2642" y="2150"/>
              <a:ext cx="2584" cy="884"/>
            </a:xfrm>
            <a:custGeom>
              <a:avLst/>
              <a:gdLst/>
              <a:ahLst/>
              <a:cxnLst>
                <a:cxn ang="0">
                  <a:pos x="0" y="868"/>
                </a:cxn>
                <a:cxn ang="0">
                  <a:pos x="50" y="781"/>
                </a:cxn>
                <a:cxn ang="0">
                  <a:pos x="108" y="689"/>
                </a:cxn>
                <a:cxn ang="0">
                  <a:pos x="217" y="495"/>
                </a:cxn>
                <a:cxn ang="0">
                  <a:pos x="284" y="398"/>
                </a:cxn>
                <a:cxn ang="0">
                  <a:pos x="351" y="306"/>
                </a:cxn>
                <a:cxn ang="0">
                  <a:pos x="426" y="218"/>
                </a:cxn>
                <a:cxn ang="0">
                  <a:pos x="510" y="145"/>
                </a:cxn>
                <a:cxn ang="0">
                  <a:pos x="535" y="111"/>
                </a:cxn>
                <a:cxn ang="0">
                  <a:pos x="568" y="77"/>
                </a:cxn>
                <a:cxn ang="0">
                  <a:pos x="602" y="43"/>
                </a:cxn>
                <a:cxn ang="0">
                  <a:pos x="610" y="0"/>
                </a:cxn>
                <a:cxn ang="0">
                  <a:pos x="1981" y="14"/>
                </a:cxn>
                <a:cxn ang="0">
                  <a:pos x="2433" y="650"/>
                </a:cxn>
                <a:cxn ang="0">
                  <a:pos x="2583" y="883"/>
                </a:cxn>
                <a:cxn ang="0">
                  <a:pos x="0" y="868"/>
                </a:cxn>
              </a:cxnLst>
              <a:rect l="0" t="0" r="r" b="b"/>
              <a:pathLst>
                <a:path w="2584" h="884">
                  <a:moveTo>
                    <a:pt x="0" y="868"/>
                  </a:moveTo>
                  <a:lnTo>
                    <a:pt x="50" y="781"/>
                  </a:lnTo>
                  <a:lnTo>
                    <a:pt x="108" y="689"/>
                  </a:lnTo>
                  <a:lnTo>
                    <a:pt x="217" y="495"/>
                  </a:lnTo>
                  <a:lnTo>
                    <a:pt x="284" y="398"/>
                  </a:lnTo>
                  <a:lnTo>
                    <a:pt x="351" y="306"/>
                  </a:lnTo>
                  <a:lnTo>
                    <a:pt x="426" y="218"/>
                  </a:lnTo>
                  <a:lnTo>
                    <a:pt x="510" y="145"/>
                  </a:lnTo>
                  <a:lnTo>
                    <a:pt x="535" y="111"/>
                  </a:lnTo>
                  <a:lnTo>
                    <a:pt x="568" y="77"/>
                  </a:lnTo>
                  <a:lnTo>
                    <a:pt x="602" y="43"/>
                  </a:lnTo>
                  <a:lnTo>
                    <a:pt x="610" y="0"/>
                  </a:lnTo>
                  <a:lnTo>
                    <a:pt x="1981" y="14"/>
                  </a:lnTo>
                  <a:lnTo>
                    <a:pt x="2433" y="650"/>
                  </a:lnTo>
                  <a:lnTo>
                    <a:pt x="2583" y="883"/>
                  </a:lnTo>
                  <a:lnTo>
                    <a:pt x="0" y="868"/>
                  </a:lnTo>
                </a:path>
              </a:pathLst>
            </a:custGeom>
            <a:solidFill>
              <a:schemeClr val="bg1">
                <a:lumMod val="50000"/>
              </a:schemeClr>
            </a:solidFill>
            <a:ln w="9525" cap="rnd">
              <a:noFill/>
              <a:round/>
              <a:headEnd type="none" w="sm" len="sm"/>
              <a:tailEnd type="none" w="sm" len="sm"/>
            </a:ln>
            <a:effectLst/>
          </p:spPr>
          <p:txBody>
            <a:bodyPr/>
            <a:lstStyle/>
            <a:p>
              <a:pPr algn="r" rtl="1">
                <a:defRPr/>
              </a:pPr>
              <a:endParaRPr lang="en-US">
                <a:cs typeface="+mn-cs"/>
              </a:endParaRPr>
            </a:p>
          </p:txBody>
        </p:sp>
        <p:sp>
          <p:nvSpPr>
            <p:cNvPr id="23655" name="AutoShape 95"/>
            <p:cNvSpPr>
              <a:spLocks noChangeArrowheads="1"/>
            </p:cNvSpPr>
            <p:nvPr/>
          </p:nvSpPr>
          <p:spPr bwMode="auto">
            <a:xfrm flipH="1" flipV="1">
              <a:off x="3882" y="2210"/>
              <a:ext cx="104" cy="25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69 w 21600"/>
                <a:gd name="T13" fmla="*/ 4475 h 21600"/>
                <a:gd name="T14" fmla="*/ 17031 w 21600"/>
                <a:gd name="T15" fmla="*/ 17125 h 21600"/>
              </a:gdLst>
              <a:ahLst/>
              <a:cxnLst>
                <a:cxn ang="T8">
                  <a:pos x="T0" y="T1"/>
                </a:cxn>
                <a:cxn ang="T9">
                  <a:pos x="T2" y="T3"/>
                </a:cxn>
                <a:cxn ang="T10">
                  <a:pos x="T4" y="T5"/>
                </a:cxn>
                <a:cxn ang="T11">
                  <a:pos x="T6" y="T7"/>
                </a:cxn>
              </a:cxnLst>
              <a:rect l="T12" t="T13" r="T14" b="T15"/>
              <a:pathLst>
                <a:path w="21600" h="21600">
                  <a:moveTo>
                    <a:pt x="0" y="0"/>
                  </a:moveTo>
                  <a:lnTo>
                    <a:pt x="5383" y="21600"/>
                  </a:lnTo>
                  <a:lnTo>
                    <a:pt x="16217" y="21600"/>
                  </a:lnTo>
                  <a:lnTo>
                    <a:pt x="21600" y="0"/>
                  </a:lnTo>
                  <a:close/>
                </a:path>
              </a:pathLst>
            </a:custGeom>
            <a:solidFill>
              <a:srgbClr val="FFFFFF"/>
            </a:solidFill>
            <a:ln w="12700">
              <a:solidFill>
                <a:srgbClr val="000000"/>
              </a:solidFill>
              <a:miter lim="800000"/>
              <a:headEnd/>
              <a:tailEnd/>
            </a:ln>
          </p:spPr>
          <p:txBody>
            <a:bodyPr wrap="none" anchor="ctr"/>
            <a:lstStyle/>
            <a:p>
              <a:pPr algn="r" rtl="1"/>
              <a:endParaRPr lang="en-US"/>
            </a:p>
          </p:txBody>
        </p:sp>
        <p:sp>
          <p:nvSpPr>
            <p:cNvPr id="23656" name="AutoShape 96"/>
            <p:cNvSpPr>
              <a:spLocks noChangeArrowheads="1"/>
            </p:cNvSpPr>
            <p:nvPr/>
          </p:nvSpPr>
          <p:spPr bwMode="auto">
            <a:xfrm flipH="1" flipV="1">
              <a:off x="3847" y="2653"/>
              <a:ext cx="139" cy="37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6 w 21600"/>
                <a:gd name="T13" fmla="*/ 4514 h 21600"/>
                <a:gd name="T14" fmla="*/ 17094 w 21600"/>
                <a:gd name="T15" fmla="*/ 17086 h 21600"/>
              </a:gdLst>
              <a:ahLst/>
              <a:cxnLst>
                <a:cxn ang="T8">
                  <a:pos x="T0" y="T1"/>
                </a:cxn>
                <a:cxn ang="T9">
                  <a:pos x="T2" y="T3"/>
                </a:cxn>
                <a:cxn ang="T10">
                  <a:pos x="T4" y="T5"/>
                </a:cxn>
                <a:cxn ang="T11">
                  <a:pos x="T6" y="T7"/>
                </a:cxn>
              </a:cxnLst>
              <a:rect l="T12" t="T13" r="T14" b="T15"/>
              <a:pathLst>
                <a:path w="21600" h="21600">
                  <a:moveTo>
                    <a:pt x="0" y="0"/>
                  </a:moveTo>
                  <a:lnTo>
                    <a:pt x="5383" y="21600"/>
                  </a:lnTo>
                  <a:lnTo>
                    <a:pt x="16217" y="21600"/>
                  </a:lnTo>
                  <a:lnTo>
                    <a:pt x="21600" y="0"/>
                  </a:lnTo>
                  <a:close/>
                </a:path>
              </a:pathLst>
            </a:custGeom>
            <a:solidFill>
              <a:srgbClr val="FFFFFF"/>
            </a:solidFill>
            <a:ln w="12700">
              <a:solidFill>
                <a:srgbClr val="000000"/>
              </a:solidFill>
              <a:miter lim="800000"/>
              <a:headEnd/>
              <a:tailEnd/>
            </a:ln>
          </p:spPr>
          <p:txBody>
            <a:bodyPr wrap="none" anchor="ctr"/>
            <a:lstStyle/>
            <a:p>
              <a:pPr algn="r" rtl="1"/>
              <a:endParaRPr lang="en-US"/>
            </a:p>
          </p:txBody>
        </p:sp>
        <p:sp>
          <p:nvSpPr>
            <p:cNvPr id="23657" name="AutoShape 97"/>
            <p:cNvSpPr>
              <a:spLocks noChangeArrowheads="1"/>
            </p:cNvSpPr>
            <p:nvPr/>
          </p:nvSpPr>
          <p:spPr bwMode="auto">
            <a:xfrm flipH="1" flipV="1">
              <a:off x="3953" y="1830"/>
              <a:ext cx="33" cy="12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82 w 21600"/>
                <a:gd name="T13" fmla="*/ 4529 h 21600"/>
                <a:gd name="T14" fmla="*/ 17018 w 21600"/>
                <a:gd name="T15" fmla="*/ 17071 h 21600"/>
              </a:gdLst>
              <a:ahLst/>
              <a:cxnLst>
                <a:cxn ang="T8">
                  <a:pos x="T0" y="T1"/>
                </a:cxn>
                <a:cxn ang="T9">
                  <a:pos x="T2" y="T3"/>
                </a:cxn>
                <a:cxn ang="T10">
                  <a:pos x="T4" y="T5"/>
                </a:cxn>
                <a:cxn ang="T11">
                  <a:pos x="T6" y="T7"/>
                </a:cxn>
              </a:cxnLst>
              <a:rect l="T12" t="T13" r="T14" b="T15"/>
              <a:pathLst>
                <a:path w="21600" h="21600">
                  <a:moveTo>
                    <a:pt x="0" y="0"/>
                  </a:moveTo>
                  <a:lnTo>
                    <a:pt x="5383" y="21600"/>
                  </a:lnTo>
                  <a:lnTo>
                    <a:pt x="16217" y="21600"/>
                  </a:lnTo>
                  <a:lnTo>
                    <a:pt x="21600" y="0"/>
                  </a:lnTo>
                  <a:close/>
                </a:path>
              </a:pathLst>
            </a:custGeom>
            <a:solidFill>
              <a:srgbClr val="FFFFFF"/>
            </a:solidFill>
            <a:ln w="12700">
              <a:solidFill>
                <a:srgbClr val="000000"/>
              </a:solidFill>
              <a:miter lim="800000"/>
              <a:headEnd/>
              <a:tailEnd/>
            </a:ln>
          </p:spPr>
          <p:txBody>
            <a:bodyPr wrap="none" anchor="ctr"/>
            <a:lstStyle/>
            <a:p>
              <a:pPr algn="r" rtl="1"/>
              <a:endParaRPr lang="en-US"/>
            </a:p>
          </p:txBody>
        </p:sp>
        <p:sp>
          <p:nvSpPr>
            <p:cNvPr id="23658" name="AutoShape 98"/>
            <p:cNvSpPr>
              <a:spLocks noChangeArrowheads="1"/>
            </p:cNvSpPr>
            <p:nvPr/>
          </p:nvSpPr>
          <p:spPr bwMode="auto">
            <a:xfrm flipH="1" flipV="1">
              <a:off x="3953" y="1577"/>
              <a:ext cx="33" cy="6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82 w 21600"/>
                <a:gd name="T13" fmla="*/ 4603 h 21600"/>
                <a:gd name="T14" fmla="*/ 17018 w 21600"/>
                <a:gd name="T15" fmla="*/ 16997 h 21600"/>
              </a:gdLst>
              <a:ahLst/>
              <a:cxnLst>
                <a:cxn ang="T8">
                  <a:pos x="T0" y="T1"/>
                </a:cxn>
                <a:cxn ang="T9">
                  <a:pos x="T2" y="T3"/>
                </a:cxn>
                <a:cxn ang="T10">
                  <a:pos x="T4" y="T5"/>
                </a:cxn>
                <a:cxn ang="T11">
                  <a:pos x="T6" y="T7"/>
                </a:cxn>
              </a:cxnLst>
              <a:rect l="T12" t="T13" r="T14" b="T15"/>
              <a:pathLst>
                <a:path w="21600" h="21600">
                  <a:moveTo>
                    <a:pt x="0" y="0"/>
                  </a:moveTo>
                  <a:lnTo>
                    <a:pt x="5383" y="21600"/>
                  </a:lnTo>
                  <a:lnTo>
                    <a:pt x="16217" y="21600"/>
                  </a:lnTo>
                  <a:lnTo>
                    <a:pt x="21600" y="0"/>
                  </a:lnTo>
                  <a:close/>
                </a:path>
              </a:pathLst>
            </a:custGeom>
            <a:solidFill>
              <a:srgbClr val="FFFFFF"/>
            </a:solidFill>
            <a:ln w="12700">
              <a:solidFill>
                <a:srgbClr val="000000"/>
              </a:solidFill>
              <a:miter lim="800000"/>
              <a:headEnd/>
              <a:tailEnd/>
            </a:ln>
          </p:spPr>
          <p:txBody>
            <a:bodyPr wrap="none" anchor="ctr"/>
            <a:lstStyle/>
            <a:p>
              <a:pPr algn="r" rtl="1"/>
              <a:endParaRPr lang="en-US"/>
            </a:p>
          </p:txBody>
        </p:sp>
        <p:grpSp>
          <p:nvGrpSpPr>
            <p:cNvPr id="23659" name="Group 99"/>
            <p:cNvGrpSpPr>
              <a:grpSpLocks/>
            </p:cNvGrpSpPr>
            <p:nvPr/>
          </p:nvGrpSpPr>
          <p:grpSpPr bwMode="auto">
            <a:xfrm>
              <a:off x="4266" y="812"/>
              <a:ext cx="576" cy="580"/>
              <a:chOff x="4266" y="812"/>
              <a:chExt cx="576" cy="580"/>
            </a:xfrm>
          </p:grpSpPr>
          <p:grpSp>
            <p:nvGrpSpPr>
              <p:cNvPr id="23664" name="Group 100"/>
              <p:cNvGrpSpPr>
                <a:grpSpLocks/>
              </p:cNvGrpSpPr>
              <p:nvPr/>
            </p:nvGrpSpPr>
            <p:grpSpPr bwMode="auto">
              <a:xfrm>
                <a:off x="4414" y="812"/>
                <a:ext cx="428" cy="379"/>
                <a:chOff x="4414" y="812"/>
                <a:chExt cx="428" cy="379"/>
              </a:xfrm>
            </p:grpSpPr>
            <p:pic>
              <p:nvPicPr>
                <p:cNvPr id="23668" name="Picture 101"/>
                <p:cNvPicPr>
                  <a:picLocks noChangeArrowheads="1"/>
                </p:cNvPicPr>
                <p:nvPr/>
              </p:nvPicPr>
              <p:blipFill>
                <a:blip r:embed="rId3" cstate="print"/>
                <a:srcRect/>
                <a:stretch>
                  <a:fillRect/>
                </a:stretch>
              </p:blipFill>
              <p:spPr bwMode="auto">
                <a:xfrm>
                  <a:off x="4414" y="812"/>
                  <a:ext cx="428" cy="379"/>
                </a:xfrm>
                <a:prstGeom prst="rect">
                  <a:avLst/>
                </a:prstGeom>
                <a:noFill/>
                <a:ln w="9525">
                  <a:noFill/>
                  <a:miter lim="800000"/>
                  <a:headEnd/>
                  <a:tailEnd/>
                </a:ln>
              </p:spPr>
            </p:pic>
            <p:sp>
              <p:nvSpPr>
                <p:cNvPr id="23669" name="Rectangle 102"/>
                <p:cNvSpPr>
                  <a:spLocks noChangeArrowheads="1"/>
                </p:cNvSpPr>
                <p:nvPr/>
              </p:nvSpPr>
              <p:spPr bwMode="auto">
                <a:xfrm>
                  <a:off x="4510" y="875"/>
                  <a:ext cx="146" cy="115"/>
                </a:xfrm>
                <a:prstGeom prst="rect">
                  <a:avLst/>
                </a:prstGeom>
                <a:noFill/>
                <a:ln w="9525">
                  <a:noFill/>
                  <a:miter lim="800000"/>
                  <a:headEnd/>
                  <a:tailEnd/>
                </a:ln>
              </p:spPr>
              <p:txBody>
                <a:bodyPr wrap="none" lIns="92075" tIns="46038" rIns="92075" bIns="46038" anchor="ctr"/>
                <a:lstStyle/>
                <a:p>
                  <a:pPr algn="r" rtl="1"/>
                  <a:endParaRPr lang="en-US"/>
                </a:p>
              </p:txBody>
            </p:sp>
          </p:grpSp>
          <p:grpSp>
            <p:nvGrpSpPr>
              <p:cNvPr id="23665" name="Group 103"/>
              <p:cNvGrpSpPr>
                <a:grpSpLocks/>
              </p:cNvGrpSpPr>
              <p:nvPr/>
            </p:nvGrpSpPr>
            <p:grpSpPr bwMode="auto">
              <a:xfrm>
                <a:off x="4266" y="1013"/>
                <a:ext cx="428" cy="379"/>
                <a:chOff x="4266" y="1013"/>
                <a:chExt cx="428" cy="379"/>
              </a:xfrm>
            </p:grpSpPr>
            <p:pic>
              <p:nvPicPr>
                <p:cNvPr id="23666" name="Picture 104"/>
                <p:cNvPicPr>
                  <a:picLocks noChangeArrowheads="1"/>
                </p:cNvPicPr>
                <p:nvPr/>
              </p:nvPicPr>
              <p:blipFill>
                <a:blip r:embed="rId4" cstate="print"/>
                <a:srcRect/>
                <a:stretch>
                  <a:fillRect/>
                </a:stretch>
              </p:blipFill>
              <p:spPr bwMode="auto">
                <a:xfrm>
                  <a:off x="4266" y="1013"/>
                  <a:ext cx="428" cy="379"/>
                </a:xfrm>
                <a:prstGeom prst="rect">
                  <a:avLst/>
                </a:prstGeom>
                <a:noFill/>
                <a:ln w="9525">
                  <a:noFill/>
                  <a:miter lim="800000"/>
                  <a:headEnd/>
                  <a:tailEnd/>
                </a:ln>
              </p:spPr>
            </p:pic>
            <p:sp>
              <p:nvSpPr>
                <p:cNvPr id="23667" name="Rectangle 105"/>
                <p:cNvSpPr>
                  <a:spLocks noChangeArrowheads="1"/>
                </p:cNvSpPr>
                <p:nvPr/>
              </p:nvSpPr>
              <p:spPr bwMode="auto">
                <a:xfrm>
                  <a:off x="4362" y="1076"/>
                  <a:ext cx="146" cy="115"/>
                </a:xfrm>
                <a:prstGeom prst="rect">
                  <a:avLst/>
                </a:prstGeom>
                <a:noFill/>
                <a:ln w="9525">
                  <a:noFill/>
                  <a:miter lim="800000"/>
                  <a:headEnd/>
                  <a:tailEnd/>
                </a:ln>
              </p:spPr>
              <p:txBody>
                <a:bodyPr wrap="none" lIns="92075" tIns="46038" rIns="92075" bIns="46038" anchor="ctr"/>
                <a:lstStyle/>
                <a:p>
                  <a:pPr algn="r" rtl="1"/>
                  <a:endParaRPr lang="en-US"/>
                </a:p>
              </p:txBody>
            </p:sp>
          </p:grpSp>
        </p:grpSp>
        <p:sp>
          <p:nvSpPr>
            <p:cNvPr id="163946" name="Rectangle 106"/>
            <p:cNvSpPr>
              <a:spLocks noChangeArrowheads="1"/>
            </p:cNvSpPr>
            <p:nvPr/>
          </p:nvSpPr>
          <p:spPr bwMode="auto">
            <a:xfrm>
              <a:off x="3295" y="2535"/>
              <a:ext cx="1217" cy="291"/>
            </a:xfrm>
            <a:prstGeom prst="rect">
              <a:avLst/>
            </a:prstGeom>
            <a:noFill/>
            <a:ln w="9525">
              <a:noFill/>
              <a:miter lim="800000"/>
              <a:headEnd/>
              <a:tailEnd/>
            </a:ln>
            <a:effectLst/>
          </p:spPr>
          <p:txBody>
            <a:bodyPr wrap="none" lIns="92075" tIns="46038" rIns="92075" bIns="46038" anchor="ctr">
              <a:spAutoFit/>
            </a:bodyPr>
            <a:lstStyle/>
            <a:p>
              <a:pPr algn="r" rtl="1" eaLnBrk="0" hangingPunct="0">
                <a:defRPr/>
              </a:pPr>
              <a:r>
                <a:rPr lang="ar-OM" sz="2400" b="1" dirty="0" smtClean="0">
                  <a:solidFill>
                    <a:srgbClr val="FFFF00"/>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منطقة التصرف</a:t>
              </a:r>
              <a:endParaRPr lang="en-US" sz="2400" b="1" dirty="0">
                <a:solidFill>
                  <a:srgbClr val="FFFF00"/>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endParaRPr>
            </a:p>
          </p:txBody>
        </p:sp>
        <p:sp>
          <p:nvSpPr>
            <p:cNvPr id="23661" name="Rectangle 107"/>
            <p:cNvSpPr>
              <a:spLocks noChangeArrowheads="1"/>
            </p:cNvSpPr>
            <p:nvPr/>
          </p:nvSpPr>
          <p:spPr bwMode="auto">
            <a:xfrm>
              <a:off x="3545" y="1827"/>
              <a:ext cx="1056" cy="291"/>
            </a:xfrm>
            <a:prstGeom prst="rect">
              <a:avLst/>
            </a:prstGeom>
            <a:noFill/>
            <a:ln w="9525">
              <a:noFill/>
              <a:miter lim="800000"/>
              <a:headEnd/>
              <a:tailEnd/>
            </a:ln>
          </p:spPr>
          <p:txBody>
            <a:bodyPr wrap="none" lIns="92075" tIns="46038" rIns="92075" bIns="46038" anchor="ctr">
              <a:spAutoFit/>
            </a:bodyPr>
            <a:lstStyle/>
            <a:p>
              <a:pPr algn="r" rtl="1" eaLnBrk="0" hangingPunct="0"/>
              <a:r>
                <a:rPr lang="ar-OM" sz="2400" dirty="0" smtClean="0">
                  <a:solidFill>
                    <a:srgbClr val="FFFF00"/>
                  </a:solidFill>
                  <a:latin typeface="Arial Unicode MS" pitchFamily="34" charset="-128"/>
                  <a:ea typeface="Arial Unicode MS" pitchFamily="34" charset="-128"/>
                  <a:cs typeface="Arial Unicode MS" pitchFamily="34" charset="-128"/>
                </a:rPr>
                <a:t>منطقة الرؤية</a:t>
              </a:r>
              <a:endParaRPr lang="en-US" sz="2400" dirty="0">
                <a:solidFill>
                  <a:srgbClr val="FFFF00"/>
                </a:solidFill>
                <a:latin typeface="Arial Unicode MS" pitchFamily="34" charset="-128"/>
                <a:ea typeface="Arial Unicode MS" pitchFamily="34" charset="-128"/>
                <a:cs typeface="Arial Unicode MS" pitchFamily="34" charset="-128"/>
              </a:endParaRPr>
            </a:p>
          </p:txBody>
        </p:sp>
        <p:sp>
          <p:nvSpPr>
            <p:cNvPr id="163948" name="Rectangle 108"/>
            <p:cNvSpPr>
              <a:spLocks noChangeArrowheads="1"/>
            </p:cNvSpPr>
            <p:nvPr/>
          </p:nvSpPr>
          <p:spPr bwMode="auto">
            <a:xfrm>
              <a:off x="3450" y="1341"/>
              <a:ext cx="1263" cy="291"/>
            </a:xfrm>
            <a:prstGeom prst="rect">
              <a:avLst/>
            </a:prstGeom>
            <a:noFill/>
            <a:ln w="9525">
              <a:noFill/>
              <a:miter lim="800000"/>
              <a:headEnd/>
              <a:tailEnd/>
            </a:ln>
            <a:effectLst/>
          </p:spPr>
          <p:txBody>
            <a:bodyPr wrap="none" lIns="92075" tIns="46038" rIns="92075" bIns="46038" anchor="ctr">
              <a:spAutoFit/>
            </a:bodyPr>
            <a:lstStyle/>
            <a:p>
              <a:pPr algn="r" rtl="1" eaLnBrk="0" hangingPunct="0">
                <a:defRPr/>
              </a:pPr>
              <a:r>
                <a:rPr lang="ar-OM" sz="2400" dirty="0" smtClean="0">
                  <a:solidFill>
                    <a:schemeClr val="accent4">
                      <a:lumMod val="75000"/>
                      <a:lumOff val="25000"/>
                    </a:schemeClr>
                  </a:solidFill>
                  <a:latin typeface="Arial Unicode MS" pitchFamily="34" charset="-128"/>
                  <a:ea typeface="Arial Unicode MS" pitchFamily="34" charset="-128"/>
                  <a:cs typeface="Arial Unicode MS" pitchFamily="34" charset="-128"/>
                </a:rPr>
                <a:t>منطقة التخطيط</a:t>
              </a:r>
              <a:endParaRPr lang="en-US" sz="2400" dirty="0">
                <a:solidFill>
                  <a:schemeClr val="accent4">
                    <a:lumMod val="75000"/>
                    <a:lumOff val="25000"/>
                  </a:schemeClr>
                </a:solidFill>
                <a:latin typeface="Arial Unicode MS" pitchFamily="34" charset="-128"/>
                <a:ea typeface="Arial Unicode MS" pitchFamily="34" charset="-128"/>
                <a:cs typeface="Arial Unicode MS" pitchFamily="34" charset="-128"/>
              </a:endParaRPr>
            </a:p>
          </p:txBody>
        </p:sp>
        <p:sp>
          <p:nvSpPr>
            <p:cNvPr id="23663" name="AutoShape 109"/>
            <p:cNvSpPr>
              <a:spLocks noChangeArrowheads="1"/>
            </p:cNvSpPr>
            <p:nvPr/>
          </p:nvSpPr>
          <p:spPr bwMode="auto">
            <a:xfrm flipH="1" flipV="1">
              <a:off x="3964" y="1695"/>
              <a:ext cx="33" cy="6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82 w 21600"/>
                <a:gd name="T13" fmla="*/ 4529 h 21600"/>
                <a:gd name="T14" fmla="*/ 17018 w 21600"/>
                <a:gd name="T15" fmla="*/ 17071 h 21600"/>
              </a:gdLst>
              <a:ahLst/>
              <a:cxnLst>
                <a:cxn ang="T8">
                  <a:pos x="T0" y="T1"/>
                </a:cxn>
                <a:cxn ang="T9">
                  <a:pos x="T2" y="T3"/>
                </a:cxn>
                <a:cxn ang="T10">
                  <a:pos x="T4" y="T5"/>
                </a:cxn>
                <a:cxn ang="T11">
                  <a:pos x="T6" y="T7"/>
                </a:cxn>
              </a:cxnLst>
              <a:rect l="T12" t="T13" r="T14" b="T15"/>
              <a:pathLst>
                <a:path w="21600" h="21600">
                  <a:moveTo>
                    <a:pt x="0" y="0"/>
                  </a:moveTo>
                  <a:lnTo>
                    <a:pt x="5383" y="21600"/>
                  </a:lnTo>
                  <a:lnTo>
                    <a:pt x="16217" y="21600"/>
                  </a:lnTo>
                  <a:lnTo>
                    <a:pt x="21600" y="0"/>
                  </a:lnTo>
                  <a:close/>
                </a:path>
              </a:pathLst>
            </a:custGeom>
            <a:solidFill>
              <a:srgbClr val="FFFFFF"/>
            </a:solidFill>
            <a:ln w="12700">
              <a:solidFill>
                <a:srgbClr val="000000"/>
              </a:solidFill>
              <a:miter lim="800000"/>
              <a:headEnd/>
              <a:tailEnd/>
            </a:ln>
          </p:spPr>
          <p:txBody>
            <a:bodyPr wrap="none" anchor="ctr"/>
            <a:lstStyle/>
            <a:p>
              <a:pPr algn="r" rtl="1"/>
              <a:endParaRPr lang="en-US"/>
            </a:p>
          </p:txBody>
        </p:sp>
      </p:grpSp>
      <p:sp>
        <p:nvSpPr>
          <p:cNvPr id="23560" name="Line 110"/>
          <p:cNvSpPr>
            <a:spLocks noChangeShapeType="1"/>
          </p:cNvSpPr>
          <p:nvPr/>
        </p:nvSpPr>
        <p:spPr bwMode="auto">
          <a:xfrm>
            <a:off x="2568575" y="2032000"/>
            <a:ext cx="0" cy="325438"/>
          </a:xfrm>
          <a:prstGeom prst="line">
            <a:avLst/>
          </a:prstGeom>
          <a:noFill/>
          <a:ln w="25400">
            <a:solidFill>
              <a:srgbClr val="000000"/>
            </a:solidFill>
            <a:round/>
            <a:headEnd type="none" w="sm" len="sm"/>
            <a:tailEnd type="stealth" w="med" len="med"/>
          </a:ln>
        </p:spPr>
        <p:txBody>
          <a:bodyPr/>
          <a:lstStyle/>
          <a:p>
            <a:pPr algn="r" rtl="1"/>
            <a:endParaRPr lang="en-US"/>
          </a:p>
        </p:txBody>
      </p:sp>
      <p:sp>
        <p:nvSpPr>
          <p:cNvPr id="23561" name="Line 111"/>
          <p:cNvSpPr>
            <a:spLocks noChangeShapeType="1"/>
          </p:cNvSpPr>
          <p:nvPr/>
        </p:nvSpPr>
        <p:spPr bwMode="auto">
          <a:xfrm>
            <a:off x="2568575" y="2960688"/>
            <a:ext cx="0" cy="325437"/>
          </a:xfrm>
          <a:prstGeom prst="line">
            <a:avLst/>
          </a:prstGeom>
          <a:noFill/>
          <a:ln w="25400">
            <a:solidFill>
              <a:srgbClr val="000000"/>
            </a:solidFill>
            <a:round/>
            <a:headEnd type="none" w="sm" len="sm"/>
            <a:tailEnd type="stealth" w="med" len="med"/>
          </a:ln>
        </p:spPr>
        <p:txBody>
          <a:bodyPr/>
          <a:lstStyle/>
          <a:p>
            <a:pPr algn="r" rtl="1"/>
            <a:endParaRPr lang="en-US"/>
          </a:p>
        </p:txBody>
      </p:sp>
      <p:sp>
        <p:nvSpPr>
          <p:cNvPr id="23562" name="Line 112"/>
          <p:cNvSpPr>
            <a:spLocks noChangeShapeType="1"/>
          </p:cNvSpPr>
          <p:nvPr/>
        </p:nvSpPr>
        <p:spPr bwMode="auto">
          <a:xfrm>
            <a:off x="2568575" y="3824288"/>
            <a:ext cx="0" cy="325437"/>
          </a:xfrm>
          <a:prstGeom prst="line">
            <a:avLst/>
          </a:prstGeom>
          <a:noFill/>
          <a:ln w="25400">
            <a:solidFill>
              <a:srgbClr val="000000"/>
            </a:solidFill>
            <a:round/>
            <a:headEnd type="none" w="sm" len="sm"/>
            <a:tailEnd type="stealth" w="med" len="med"/>
          </a:ln>
        </p:spPr>
        <p:txBody>
          <a:bodyPr/>
          <a:lstStyle/>
          <a:p>
            <a:pPr algn="r" rtl="1"/>
            <a:endParaRPr lang="en-US"/>
          </a:p>
        </p:txBody>
      </p:sp>
      <p:sp>
        <p:nvSpPr>
          <p:cNvPr id="23563" name="Line 113"/>
          <p:cNvSpPr>
            <a:spLocks noChangeShapeType="1"/>
          </p:cNvSpPr>
          <p:nvPr/>
        </p:nvSpPr>
        <p:spPr bwMode="auto">
          <a:xfrm>
            <a:off x="2568575" y="4619625"/>
            <a:ext cx="0" cy="325438"/>
          </a:xfrm>
          <a:prstGeom prst="line">
            <a:avLst/>
          </a:prstGeom>
          <a:noFill/>
          <a:ln w="25400">
            <a:solidFill>
              <a:srgbClr val="000000"/>
            </a:solidFill>
            <a:round/>
            <a:headEnd type="none" w="sm" len="sm"/>
            <a:tailEnd type="stealth" w="med" len="med"/>
          </a:ln>
        </p:spPr>
        <p:txBody>
          <a:bodyPr/>
          <a:lstStyle/>
          <a:p>
            <a:pPr algn="r" rtl="1"/>
            <a:endParaRPr lang="en-US"/>
          </a:p>
        </p:txBody>
      </p:sp>
      <p:sp>
        <p:nvSpPr>
          <p:cNvPr id="23564" name="Line 114"/>
          <p:cNvSpPr>
            <a:spLocks noChangeShapeType="1"/>
          </p:cNvSpPr>
          <p:nvPr/>
        </p:nvSpPr>
        <p:spPr bwMode="auto">
          <a:xfrm flipH="1">
            <a:off x="3844925" y="1693863"/>
            <a:ext cx="292100" cy="0"/>
          </a:xfrm>
          <a:prstGeom prst="line">
            <a:avLst/>
          </a:prstGeom>
          <a:noFill/>
          <a:ln w="25400">
            <a:solidFill>
              <a:srgbClr val="000000"/>
            </a:solidFill>
            <a:round/>
            <a:headEnd type="none" w="sm" len="sm"/>
            <a:tailEnd type="stealth" w="med" len="med"/>
          </a:ln>
        </p:spPr>
        <p:txBody>
          <a:bodyPr/>
          <a:lstStyle/>
          <a:p>
            <a:pPr algn="r" rtl="1"/>
            <a:endParaRPr lang="en-US"/>
          </a:p>
        </p:txBody>
      </p:sp>
      <p:grpSp>
        <p:nvGrpSpPr>
          <p:cNvPr id="23565" name="Group 115"/>
          <p:cNvGrpSpPr>
            <a:grpSpLocks/>
          </p:cNvGrpSpPr>
          <p:nvPr/>
        </p:nvGrpSpPr>
        <p:grpSpPr bwMode="auto">
          <a:xfrm>
            <a:off x="3808413" y="1693863"/>
            <a:ext cx="496887" cy="3451225"/>
            <a:chOff x="1967" y="1067"/>
            <a:chExt cx="313" cy="2174"/>
          </a:xfrm>
        </p:grpSpPr>
        <p:sp>
          <p:nvSpPr>
            <p:cNvPr id="23569" name="Line 116"/>
            <p:cNvSpPr>
              <a:spLocks noChangeShapeType="1"/>
            </p:cNvSpPr>
            <p:nvPr/>
          </p:nvSpPr>
          <p:spPr bwMode="auto">
            <a:xfrm>
              <a:off x="1967" y="3241"/>
              <a:ext cx="313" cy="0"/>
            </a:xfrm>
            <a:prstGeom prst="line">
              <a:avLst/>
            </a:prstGeom>
            <a:noFill/>
            <a:ln w="50800">
              <a:solidFill>
                <a:schemeClr val="tx2"/>
              </a:solidFill>
              <a:round/>
              <a:headEnd type="none" w="sm" len="sm"/>
              <a:tailEnd type="none" w="sm" len="sm"/>
            </a:ln>
          </p:spPr>
          <p:txBody>
            <a:bodyPr/>
            <a:lstStyle/>
            <a:p>
              <a:pPr algn="r" rtl="1"/>
              <a:endParaRPr lang="en-US"/>
            </a:p>
          </p:txBody>
        </p:sp>
        <p:sp>
          <p:nvSpPr>
            <p:cNvPr id="23570" name="Line 117"/>
            <p:cNvSpPr>
              <a:spLocks noChangeShapeType="1"/>
            </p:cNvSpPr>
            <p:nvPr/>
          </p:nvSpPr>
          <p:spPr bwMode="auto">
            <a:xfrm flipV="1">
              <a:off x="2280" y="1069"/>
              <a:ext cx="0" cy="2170"/>
            </a:xfrm>
            <a:prstGeom prst="line">
              <a:avLst/>
            </a:prstGeom>
            <a:noFill/>
            <a:ln w="50800">
              <a:solidFill>
                <a:schemeClr val="tx2"/>
              </a:solidFill>
              <a:round/>
              <a:headEnd type="none" w="sm" len="sm"/>
              <a:tailEnd type="none" w="sm" len="sm"/>
            </a:ln>
          </p:spPr>
          <p:txBody>
            <a:bodyPr/>
            <a:lstStyle/>
            <a:p>
              <a:pPr algn="r" rtl="1"/>
              <a:endParaRPr lang="en-US"/>
            </a:p>
          </p:txBody>
        </p:sp>
        <p:sp>
          <p:nvSpPr>
            <p:cNvPr id="23571" name="Line 118"/>
            <p:cNvSpPr>
              <a:spLocks noChangeShapeType="1"/>
            </p:cNvSpPr>
            <p:nvPr/>
          </p:nvSpPr>
          <p:spPr bwMode="auto">
            <a:xfrm flipH="1">
              <a:off x="2031" y="1067"/>
              <a:ext cx="249" cy="0"/>
            </a:xfrm>
            <a:prstGeom prst="line">
              <a:avLst/>
            </a:prstGeom>
            <a:noFill/>
            <a:ln w="50800">
              <a:solidFill>
                <a:schemeClr val="tx2"/>
              </a:solidFill>
              <a:round/>
              <a:headEnd type="none" w="sm" len="sm"/>
              <a:tailEnd type="stealth" w="med" len="med"/>
            </a:ln>
          </p:spPr>
          <p:txBody>
            <a:bodyPr/>
            <a:lstStyle/>
            <a:p>
              <a:pPr algn="r" rtl="1"/>
              <a:endParaRPr lang="en-US"/>
            </a:p>
          </p:txBody>
        </p:sp>
      </p:grpSp>
      <p:sp>
        <p:nvSpPr>
          <p:cNvPr id="163959" name="Rectangle 119"/>
          <p:cNvSpPr>
            <a:spLocks noChangeArrowheads="1"/>
          </p:cNvSpPr>
          <p:nvPr/>
        </p:nvSpPr>
        <p:spPr bwMode="auto">
          <a:xfrm>
            <a:off x="1371600" y="5643563"/>
            <a:ext cx="7772400" cy="58541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lIns="92075" tIns="46038" rIns="92075" bIns="46038" anchor="ctr">
            <a:spAutoFit/>
          </a:bodyPr>
          <a:lstStyle/>
          <a:p>
            <a:pPr algn="r" rtl="1" eaLnBrk="0" hangingPunct="0">
              <a:spcBef>
                <a:spcPct val="10000"/>
              </a:spcBef>
              <a:defRPr/>
            </a:pPr>
            <a:r>
              <a:rPr lang="ar-OM" sz="3200" b="1" dirty="0" smtClean="0">
                <a:solidFill>
                  <a:schemeClr val="accent6">
                    <a:lumMod val="60000"/>
                    <a:lumOff val="40000"/>
                  </a:schemeClr>
                </a:solidFill>
                <a:effectLst>
                  <a:outerShdw blurRad="38100" dist="38100" dir="2700000" algn="tl">
                    <a:srgbClr val="FFFFFF"/>
                  </a:outerShdw>
                </a:effectLst>
                <a:latin typeface="Arial Unicode MS" pitchFamily="34" charset="-128"/>
                <a:ea typeface="Arial Unicode MS" pitchFamily="34" charset="-128"/>
                <a:cs typeface="+mn-cs"/>
              </a:rPr>
              <a:t>دورة واحدة كل 5 او 8 ثواني</a:t>
            </a:r>
            <a:endParaRPr lang="en-US" sz="3200" b="1" dirty="0">
              <a:solidFill>
                <a:schemeClr val="accent6">
                  <a:lumMod val="60000"/>
                  <a:lumOff val="40000"/>
                </a:schemeClr>
              </a:solidFill>
              <a:effectLst>
                <a:outerShdw blurRad="38100" dist="38100" dir="2700000" algn="tl">
                  <a:srgbClr val="FFFFFF"/>
                </a:outerShdw>
              </a:effectLst>
              <a:latin typeface="Arial Unicode MS" pitchFamily="34" charset="-128"/>
              <a:ea typeface="Arial Unicode MS" pitchFamily="34" charset="-128"/>
              <a:cs typeface="+mn-cs"/>
            </a:endParaRPr>
          </a:p>
        </p:txBody>
      </p:sp>
      <p:sp>
        <p:nvSpPr>
          <p:cNvPr id="121" name="Rectangle 2"/>
          <p:cNvSpPr txBox="1">
            <a:spLocks noChangeArrowheads="1"/>
          </p:cNvSpPr>
          <p:nvPr/>
        </p:nvSpPr>
        <p:spPr bwMode="auto">
          <a:xfrm>
            <a:off x="1500188" y="857250"/>
            <a:ext cx="7643812" cy="457200"/>
          </a:xfrm>
          <a:prstGeom prst="rect">
            <a:avLst/>
          </a:prstGeom>
          <a:solidFill>
            <a:schemeClr val="dk2">
              <a:tint val="40000"/>
              <a:satMod val="350000"/>
            </a:schemeClr>
          </a:solidFill>
          <a:ln w="9525" algn="ctr">
            <a:noFill/>
            <a:miter lim="800000"/>
            <a:headEnd/>
            <a:tailEnd/>
          </a:ln>
        </p:spPr>
        <p:style>
          <a:lnRef idx="0">
            <a:scrgbClr r="0" g="0" b="0"/>
          </a:lnRef>
          <a:fillRef idx="1002">
            <a:schemeClr val="dk2"/>
          </a:fillRef>
          <a:effectRef idx="0">
            <a:scrgbClr r="0" g="0" b="0"/>
          </a:effectRef>
          <a:fontRef idx="major"/>
        </p:style>
        <p:txBody>
          <a:bodyPr anchor="b">
            <a:spAutoFit/>
          </a:bodyPr>
          <a:lstStyle/>
          <a:p>
            <a:pPr algn="ctr" rtl="1">
              <a:defRPr/>
            </a:pPr>
            <a:r>
              <a:rPr lang="ar-OM" sz="2400" b="1" kern="0" dirty="0" smtClean="0">
                <a:solidFill>
                  <a:schemeClr val="accent2"/>
                </a:solidFill>
              </a:rPr>
              <a:t>الملاحظات</a:t>
            </a:r>
            <a:endParaRPr lang="en-US" sz="2400" b="1" kern="0" dirty="0">
              <a:solidFill>
                <a:schemeClr val="accent2"/>
              </a:solidFill>
            </a:endParaRPr>
          </a:p>
        </p:txBody>
      </p:sp>
      <p:sp>
        <p:nvSpPr>
          <p:cNvPr id="122" name="Rectangle 2"/>
          <p:cNvSpPr txBox="1">
            <a:spLocks noChangeArrowheads="1"/>
          </p:cNvSpPr>
          <p:nvPr/>
        </p:nvSpPr>
        <p:spPr>
          <a:xfrm>
            <a:off x="1258888" y="188913"/>
            <a:ext cx="7643812" cy="457200"/>
          </a:xfrm>
          <a:prstGeom prst="rect">
            <a:avLst/>
          </a:prstGeom>
          <a:noFill/>
        </p:spPr>
        <p:txBody>
          <a:bodyPr/>
          <a:lstStyle/>
          <a:p>
            <a:pPr algn="r" rtl="1">
              <a:defRPr/>
            </a:pPr>
            <a:r>
              <a:rPr lang="en-US" sz="2400" b="1" dirty="0" smtClean="0">
                <a:solidFill>
                  <a:schemeClr val="accent2"/>
                </a:solidFill>
              </a:rPr>
              <a:t>DIT </a:t>
            </a:r>
            <a:r>
              <a:rPr lang="ar-OM" sz="2400" b="1" dirty="0" smtClean="0">
                <a:solidFill>
                  <a:schemeClr val="accent2"/>
                </a:solidFill>
              </a:rPr>
              <a:t>الوحدة 2: سلوك السائق</a:t>
            </a:r>
            <a:endParaRPr lang="en-US" sz="2400" b="1" kern="0" dirty="0">
              <a:solidFill>
                <a:schemeClr val="accent2"/>
              </a:solidFill>
              <a:latin typeface="+mj-lt"/>
              <a:ea typeface="+mj-ea"/>
              <a:cs typeface="+mj-cs"/>
            </a:endParaRPr>
          </a:p>
        </p:txBody>
      </p:sp>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ROAD"/>
          <p:cNvPicPr>
            <a:picLocks noChangeAspect="1" noChangeArrowheads="1"/>
          </p:cNvPicPr>
          <p:nvPr/>
        </p:nvPicPr>
        <p:blipFill>
          <a:blip r:embed="rId3" cstate="print"/>
          <a:srcRect/>
          <a:stretch>
            <a:fillRect/>
          </a:stretch>
        </p:blipFill>
        <p:spPr bwMode="auto">
          <a:xfrm>
            <a:off x="2438400" y="1219200"/>
            <a:ext cx="6172200" cy="5334000"/>
          </a:xfrm>
          <a:prstGeom prst="rect">
            <a:avLst/>
          </a:prstGeom>
          <a:noFill/>
          <a:ln w="9525">
            <a:noFill/>
            <a:miter lim="800000"/>
            <a:headEnd/>
            <a:tailEnd/>
          </a:ln>
        </p:spPr>
      </p:pic>
      <p:sp>
        <p:nvSpPr>
          <p:cNvPr id="420869" name="AutoShape 5"/>
          <p:cNvSpPr>
            <a:spLocks noChangeArrowheads="1"/>
          </p:cNvSpPr>
          <p:nvPr/>
        </p:nvSpPr>
        <p:spPr bwMode="auto">
          <a:xfrm rot="856292">
            <a:off x="5334000" y="1676400"/>
            <a:ext cx="381000" cy="4189413"/>
          </a:xfrm>
          <a:prstGeom prst="upArrow">
            <a:avLst>
              <a:gd name="adj1" fmla="val 50000"/>
              <a:gd name="adj2" fmla="val 274896"/>
            </a:avLst>
          </a:prstGeom>
          <a:solidFill>
            <a:srgbClr val="669900"/>
          </a:solidFill>
          <a:ln w="9525">
            <a:solidFill>
              <a:schemeClr val="tx1"/>
            </a:solidFill>
            <a:miter lim="800000"/>
            <a:headEnd/>
            <a:tailEnd/>
          </a:ln>
        </p:spPr>
        <p:txBody>
          <a:bodyPr wrap="none" anchor="ctr"/>
          <a:lstStyle/>
          <a:p>
            <a:endParaRPr lang="en-US"/>
          </a:p>
        </p:txBody>
      </p:sp>
      <p:grpSp>
        <p:nvGrpSpPr>
          <p:cNvPr id="2" name="Group 6"/>
          <p:cNvGrpSpPr>
            <a:grpSpLocks/>
          </p:cNvGrpSpPr>
          <p:nvPr/>
        </p:nvGrpSpPr>
        <p:grpSpPr bwMode="auto">
          <a:xfrm>
            <a:off x="304800" y="5181600"/>
            <a:ext cx="4572000" cy="381000"/>
            <a:chOff x="192" y="3024"/>
            <a:chExt cx="2880" cy="240"/>
          </a:xfrm>
        </p:grpSpPr>
        <p:sp>
          <p:nvSpPr>
            <p:cNvPr id="420871" name="Text Box 7"/>
            <p:cNvSpPr txBox="1">
              <a:spLocks noChangeArrowheads="1"/>
            </p:cNvSpPr>
            <p:nvPr/>
          </p:nvSpPr>
          <p:spPr bwMode="auto">
            <a:xfrm>
              <a:off x="192" y="3024"/>
              <a:ext cx="1872" cy="233"/>
            </a:xfrm>
            <a:prstGeom prst="rect">
              <a:avLst/>
            </a:prstGeom>
            <a:noFill/>
            <a:ln w="9525">
              <a:noFill/>
              <a:miter lim="800000"/>
              <a:headEnd/>
              <a:tailEnd/>
            </a:ln>
            <a:effectLst/>
          </p:spPr>
          <p:txBody>
            <a:bodyPr>
              <a:spAutoFit/>
            </a:bodyPr>
            <a:lstStyle/>
            <a:p>
              <a:pPr algn="r" eaLnBrk="0" hangingPunct="0">
                <a:spcBef>
                  <a:spcPct val="50000"/>
                </a:spcBef>
                <a:defRPr/>
              </a:pPr>
              <a:r>
                <a:rPr lang="ar-OM" b="1" dirty="0" smtClean="0">
                  <a:solidFill>
                    <a:srgbClr val="FF6600"/>
                  </a:solidFill>
                  <a:effectLst>
                    <a:outerShdw blurRad="38100" dist="38100" dir="2700000" algn="tl">
                      <a:srgbClr val="000000"/>
                    </a:outerShdw>
                  </a:effectLst>
                  <a:cs typeface="+mn-cs"/>
                </a:rPr>
                <a:t>قريب</a:t>
              </a:r>
              <a:endParaRPr lang="en-GB" b="1" dirty="0">
                <a:solidFill>
                  <a:srgbClr val="FF6600"/>
                </a:solidFill>
                <a:effectLst>
                  <a:outerShdw blurRad="38100" dist="38100" dir="2700000" algn="tl">
                    <a:srgbClr val="000000"/>
                  </a:outerShdw>
                </a:effectLst>
                <a:cs typeface="+mn-cs"/>
              </a:endParaRPr>
            </a:p>
          </p:txBody>
        </p:sp>
        <p:sp>
          <p:nvSpPr>
            <p:cNvPr id="24590" name="AutoShape 8"/>
            <p:cNvSpPr>
              <a:spLocks noChangeArrowheads="1"/>
            </p:cNvSpPr>
            <p:nvPr/>
          </p:nvSpPr>
          <p:spPr bwMode="auto">
            <a:xfrm>
              <a:off x="2304" y="3120"/>
              <a:ext cx="768" cy="144"/>
            </a:xfrm>
            <a:prstGeom prst="rightArrow">
              <a:avLst>
                <a:gd name="adj1" fmla="val 50000"/>
                <a:gd name="adj2" fmla="val 133333"/>
              </a:avLst>
            </a:prstGeom>
            <a:solidFill>
              <a:schemeClr val="accent1"/>
            </a:solidFill>
            <a:ln w="9525">
              <a:solidFill>
                <a:schemeClr val="tx1"/>
              </a:solidFill>
              <a:miter lim="800000"/>
              <a:headEnd/>
              <a:tailEnd/>
            </a:ln>
          </p:spPr>
          <p:txBody>
            <a:bodyPr wrap="none" anchor="ctr"/>
            <a:lstStyle/>
            <a:p>
              <a:endParaRPr lang="en-US"/>
            </a:p>
          </p:txBody>
        </p:sp>
      </p:grpSp>
      <p:grpSp>
        <p:nvGrpSpPr>
          <p:cNvPr id="3" name="Group 9"/>
          <p:cNvGrpSpPr>
            <a:grpSpLocks/>
          </p:cNvGrpSpPr>
          <p:nvPr/>
        </p:nvGrpSpPr>
        <p:grpSpPr bwMode="auto">
          <a:xfrm>
            <a:off x="990600" y="3200400"/>
            <a:ext cx="4343400" cy="381000"/>
            <a:chOff x="384" y="2448"/>
            <a:chExt cx="2736" cy="240"/>
          </a:xfrm>
        </p:grpSpPr>
        <p:sp>
          <p:nvSpPr>
            <p:cNvPr id="420874" name="Text Box 10"/>
            <p:cNvSpPr txBox="1">
              <a:spLocks noChangeArrowheads="1"/>
            </p:cNvSpPr>
            <p:nvPr/>
          </p:nvSpPr>
          <p:spPr bwMode="auto">
            <a:xfrm>
              <a:off x="384" y="2448"/>
              <a:ext cx="1872" cy="233"/>
            </a:xfrm>
            <a:prstGeom prst="rect">
              <a:avLst/>
            </a:prstGeom>
            <a:noFill/>
            <a:ln w="9525">
              <a:noFill/>
              <a:miter lim="800000"/>
              <a:headEnd/>
              <a:tailEnd/>
            </a:ln>
            <a:effectLst/>
          </p:spPr>
          <p:txBody>
            <a:bodyPr>
              <a:spAutoFit/>
            </a:bodyPr>
            <a:lstStyle/>
            <a:p>
              <a:pPr algn="r" eaLnBrk="0" hangingPunct="0">
                <a:spcBef>
                  <a:spcPct val="50000"/>
                </a:spcBef>
                <a:defRPr/>
              </a:pPr>
              <a:r>
                <a:rPr lang="ar-OM" b="1" dirty="0" smtClean="0">
                  <a:solidFill>
                    <a:srgbClr val="FF6600"/>
                  </a:solidFill>
                  <a:effectLst>
                    <a:outerShdw blurRad="38100" dist="38100" dir="2700000" algn="tl">
                      <a:srgbClr val="000000"/>
                    </a:outerShdw>
                  </a:effectLst>
                  <a:cs typeface="+mn-cs"/>
                </a:rPr>
                <a:t>متوسط</a:t>
              </a:r>
              <a:endParaRPr lang="en-GB" b="1" dirty="0">
                <a:solidFill>
                  <a:srgbClr val="FF6600"/>
                </a:solidFill>
                <a:effectLst>
                  <a:outerShdw blurRad="38100" dist="38100" dir="2700000" algn="tl">
                    <a:srgbClr val="000000"/>
                  </a:outerShdw>
                </a:effectLst>
                <a:cs typeface="+mn-cs"/>
              </a:endParaRPr>
            </a:p>
          </p:txBody>
        </p:sp>
        <p:sp>
          <p:nvSpPr>
            <p:cNvPr id="24588" name="AutoShape 11"/>
            <p:cNvSpPr>
              <a:spLocks noChangeArrowheads="1"/>
            </p:cNvSpPr>
            <p:nvPr/>
          </p:nvSpPr>
          <p:spPr bwMode="auto">
            <a:xfrm>
              <a:off x="2352" y="2544"/>
              <a:ext cx="768" cy="144"/>
            </a:xfrm>
            <a:prstGeom prst="rightArrow">
              <a:avLst>
                <a:gd name="adj1" fmla="val 50000"/>
                <a:gd name="adj2" fmla="val 133333"/>
              </a:avLst>
            </a:prstGeom>
            <a:solidFill>
              <a:schemeClr val="accent1"/>
            </a:solidFill>
            <a:ln w="9525">
              <a:solidFill>
                <a:schemeClr val="tx1"/>
              </a:solidFill>
              <a:miter lim="800000"/>
              <a:headEnd/>
              <a:tailEnd/>
            </a:ln>
          </p:spPr>
          <p:txBody>
            <a:bodyPr wrap="none" anchor="ctr"/>
            <a:lstStyle/>
            <a:p>
              <a:endParaRPr lang="en-US"/>
            </a:p>
          </p:txBody>
        </p:sp>
      </p:grpSp>
      <p:grpSp>
        <p:nvGrpSpPr>
          <p:cNvPr id="4" name="Group 12"/>
          <p:cNvGrpSpPr>
            <a:grpSpLocks/>
          </p:cNvGrpSpPr>
          <p:nvPr/>
        </p:nvGrpSpPr>
        <p:grpSpPr bwMode="auto">
          <a:xfrm>
            <a:off x="990600" y="1752600"/>
            <a:ext cx="4800600" cy="381000"/>
            <a:chOff x="384" y="2448"/>
            <a:chExt cx="2736" cy="240"/>
          </a:xfrm>
        </p:grpSpPr>
        <p:sp>
          <p:nvSpPr>
            <p:cNvPr id="420877" name="Text Box 13"/>
            <p:cNvSpPr txBox="1">
              <a:spLocks noChangeArrowheads="1"/>
            </p:cNvSpPr>
            <p:nvPr/>
          </p:nvSpPr>
          <p:spPr bwMode="auto">
            <a:xfrm>
              <a:off x="384" y="2448"/>
              <a:ext cx="1872" cy="233"/>
            </a:xfrm>
            <a:prstGeom prst="rect">
              <a:avLst/>
            </a:prstGeom>
            <a:noFill/>
            <a:ln w="9525">
              <a:noFill/>
              <a:miter lim="800000"/>
              <a:headEnd/>
              <a:tailEnd/>
            </a:ln>
            <a:effectLst/>
          </p:spPr>
          <p:txBody>
            <a:bodyPr>
              <a:spAutoFit/>
            </a:bodyPr>
            <a:lstStyle/>
            <a:p>
              <a:pPr algn="r" eaLnBrk="0" hangingPunct="0">
                <a:spcBef>
                  <a:spcPct val="50000"/>
                </a:spcBef>
                <a:defRPr/>
              </a:pPr>
              <a:r>
                <a:rPr lang="ar-OM" b="1" dirty="0" smtClean="0">
                  <a:solidFill>
                    <a:srgbClr val="FF6600"/>
                  </a:solidFill>
                  <a:effectLst>
                    <a:outerShdw blurRad="38100" dist="38100" dir="2700000" algn="tl">
                      <a:srgbClr val="000000"/>
                    </a:outerShdw>
                  </a:effectLst>
                  <a:cs typeface="+mn-cs"/>
                </a:rPr>
                <a:t>بعيد</a:t>
              </a:r>
              <a:endParaRPr lang="en-GB" b="1" dirty="0">
                <a:solidFill>
                  <a:srgbClr val="FF6600"/>
                </a:solidFill>
                <a:effectLst>
                  <a:outerShdw blurRad="38100" dist="38100" dir="2700000" algn="tl">
                    <a:srgbClr val="000000"/>
                  </a:outerShdw>
                </a:effectLst>
                <a:cs typeface="+mn-cs"/>
              </a:endParaRPr>
            </a:p>
          </p:txBody>
        </p:sp>
        <p:sp>
          <p:nvSpPr>
            <p:cNvPr id="24586" name="AutoShape 14"/>
            <p:cNvSpPr>
              <a:spLocks noChangeArrowheads="1"/>
            </p:cNvSpPr>
            <p:nvPr/>
          </p:nvSpPr>
          <p:spPr bwMode="auto">
            <a:xfrm>
              <a:off x="2352" y="2544"/>
              <a:ext cx="768" cy="144"/>
            </a:xfrm>
            <a:prstGeom prst="rightArrow">
              <a:avLst>
                <a:gd name="adj1" fmla="val 50000"/>
                <a:gd name="adj2" fmla="val 133333"/>
              </a:avLst>
            </a:prstGeom>
            <a:solidFill>
              <a:schemeClr val="accent1"/>
            </a:solidFill>
            <a:ln w="9525">
              <a:solidFill>
                <a:schemeClr val="tx1"/>
              </a:solidFill>
              <a:miter lim="800000"/>
              <a:headEnd/>
              <a:tailEnd/>
            </a:ln>
          </p:spPr>
          <p:txBody>
            <a:bodyPr wrap="none" anchor="ctr"/>
            <a:lstStyle/>
            <a:p>
              <a:endParaRPr lang="en-US"/>
            </a:p>
          </p:txBody>
        </p:sp>
      </p:grpSp>
      <p:sp>
        <p:nvSpPr>
          <p:cNvPr id="13" name="Rectangle 2"/>
          <p:cNvSpPr txBox="1">
            <a:spLocks noChangeArrowheads="1"/>
          </p:cNvSpPr>
          <p:nvPr/>
        </p:nvSpPr>
        <p:spPr bwMode="auto">
          <a:xfrm>
            <a:off x="1500188" y="900113"/>
            <a:ext cx="7643812" cy="457200"/>
          </a:xfrm>
          <a:prstGeom prst="rect">
            <a:avLst/>
          </a:prstGeom>
          <a:solidFill>
            <a:schemeClr val="dk2">
              <a:tint val="40000"/>
              <a:satMod val="350000"/>
            </a:schemeClr>
          </a:solidFill>
          <a:ln w="9525" algn="ctr">
            <a:noFill/>
            <a:miter lim="800000"/>
            <a:headEnd/>
            <a:tailEnd/>
          </a:ln>
        </p:spPr>
        <p:style>
          <a:lnRef idx="0">
            <a:scrgbClr r="0" g="0" b="0"/>
          </a:lnRef>
          <a:fillRef idx="1002">
            <a:schemeClr val="dk2"/>
          </a:fillRef>
          <a:effectRef idx="0">
            <a:scrgbClr r="0" g="0" b="0"/>
          </a:effectRef>
          <a:fontRef idx="major"/>
        </p:style>
        <p:txBody>
          <a:bodyPr anchor="b">
            <a:spAutoFit/>
          </a:bodyPr>
          <a:lstStyle/>
          <a:p>
            <a:pPr algn="ctr">
              <a:defRPr/>
            </a:pPr>
            <a:r>
              <a:rPr lang="ar-OM" sz="2400" b="1" kern="0" dirty="0" smtClean="0">
                <a:solidFill>
                  <a:schemeClr val="accent2"/>
                </a:solidFill>
              </a:rPr>
              <a:t>الملاحظات</a:t>
            </a:r>
            <a:endParaRPr lang="en-US" sz="2400" b="1" kern="0" dirty="0">
              <a:solidFill>
                <a:schemeClr val="accent2"/>
              </a:solidFill>
            </a:endParaRPr>
          </a:p>
        </p:txBody>
      </p:sp>
      <p:sp>
        <p:nvSpPr>
          <p:cNvPr id="24584" name="Rectangle 2"/>
          <p:cNvSpPr>
            <a:spLocks noGrp="1" noChangeArrowheads="1"/>
          </p:cNvSpPr>
          <p:nvPr>
            <p:ph type="title"/>
          </p:nvPr>
        </p:nvSpPr>
        <p:spPr>
          <a:xfrm>
            <a:off x="1258888" y="188913"/>
            <a:ext cx="7643812" cy="457200"/>
          </a:xfrm>
        </p:spPr>
        <p:txBody>
          <a:bodyPr/>
          <a:lstStyle/>
          <a:p>
            <a:pPr algn="r" eaLnBrk="1" hangingPunct="1"/>
            <a:r>
              <a:rPr lang="en-US" b="1" dirty="0" smtClean="0"/>
              <a:t>DIT </a:t>
            </a:r>
            <a:r>
              <a:rPr lang="ar-OM" b="1" dirty="0" smtClean="0"/>
              <a:t>الوحدة 2: سلوك السائق</a:t>
            </a:r>
            <a:endParaRPr lang="en-US" b="1" dirty="0" smtClean="0">
              <a:solidFill>
                <a:srgbClr val="92D050"/>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4" fill="hold" grpId="0" nodeType="clickEffect">
                                  <p:stCondLst>
                                    <p:cond delay="0"/>
                                  </p:stCondLst>
                                  <p:childTnLst>
                                    <p:set>
                                      <p:cBhvr>
                                        <p:cTn id="6" dur="1" fill="hold">
                                          <p:stCondLst>
                                            <p:cond delay="0"/>
                                          </p:stCondLst>
                                        </p:cTn>
                                        <p:tgtEl>
                                          <p:spTgt spid="420869"/>
                                        </p:tgtEl>
                                        <p:attrNameLst>
                                          <p:attrName>style.visibility</p:attrName>
                                        </p:attrNameLst>
                                      </p:cBhvr>
                                      <p:to>
                                        <p:strVal val="visible"/>
                                      </p:to>
                                    </p:set>
                                    <p:anim calcmode="lin" valueType="num">
                                      <p:cBhvr>
                                        <p:cTn id="7" dur="500" fill="hold"/>
                                        <p:tgtEl>
                                          <p:spTgt spid="420869"/>
                                        </p:tgtEl>
                                        <p:attrNameLst>
                                          <p:attrName>ppt_x</p:attrName>
                                        </p:attrNameLst>
                                      </p:cBhvr>
                                      <p:tavLst>
                                        <p:tav tm="0">
                                          <p:val>
                                            <p:strVal val="#ppt_x"/>
                                          </p:val>
                                        </p:tav>
                                        <p:tav tm="100000">
                                          <p:val>
                                            <p:strVal val="#ppt_x"/>
                                          </p:val>
                                        </p:tav>
                                      </p:tavLst>
                                    </p:anim>
                                    <p:anim calcmode="lin" valueType="num">
                                      <p:cBhvr>
                                        <p:cTn id="8" dur="500" fill="hold"/>
                                        <p:tgtEl>
                                          <p:spTgt spid="420869"/>
                                        </p:tgtEl>
                                        <p:attrNameLst>
                                          <p:attrName>ppt_y</p:attrName>
                                        </p:attrNameLst>
                                      </p:cBhvr>
                                      <p:tavLst>
                                        <p:tav tm="0">
                                          <p:val>
                                            <p:strVal val="#ppt_y+#ppt_h/2"/>
                                          </p:val>
                                        </p:tav>
                                        <p:tav tm="100000">
                                          <p:val>
                                            <p:strVal val="#ppt_y"/>
                                          </p:val>
                                        </p:tav>
                                      </p:tavLst>
                                    </p:anim>
                                    <p:anim calcmode="lin" valueType="num">
                                      <p:cBhvr>
                                        <p:cTn id="9" dur="500" fill="hold"/>
                                        <p:tgtEl>
                                          <p:spTgt spid="420869"/>
                                        </p:tgtEl>
                                        <p:attrNameLst>
                                          <p:attrName>ppt_w</p:attrName>
                                        </p:attrNameLst>
                                      </p:cBhvr>
                                      <p:tavLst>
                                        <p:tav tm="0">
                                          <p:val>
                                            <p:strVal val="#ppt_w"/>
                                          </p:val>
                                        </p:tav>
                                        <p:tav tm="100000">
                                          <p:val>
                                            <p:strVal val="#ppt_w"/>
                                          </p:val>
                                        </p:tav>
                                      </p:tavLst>
                                    </p:anim>
                                    <p:anim calcmode="lin" valueType="num">
                                      <p:cBhvr>
                                        <p:cTn id="10" dur="500" fill="hold"/>
                                        <p:tgtEl>
                                          <p:spTgt spid="420869"/>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heckerboard(across)">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heckerboard(across)">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heckerboard(across)">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6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3"/>
          <p:cNvGrpSpPr>
            <a:grpSpLocks/>
          </p:cNvGrpSpPr>
          <p:nvPr/>
        </p:nvGrpSpPr>
        <p:grpSpPr bwMode="auto">
          <a:xfrm>
            <a:off x="4267200" y="1752600"/>
            <a:ext cx="4876800" cy="4495800"/>
            <a:chOff x="2352" y="1056"/>
            <a:chExt cx="3072" cy="2832"/>
          </a:xfrm>
        </p:grpSpPr>
        <p:pic>
          <p:nvPicPr>
            <p:cNvPr id="25614" name="Picture 4" descr="ROAD"/>
            <p:cNvPicPr>
              <a:picLocks noChangeAspect="1" noChangeArrowheads="1"/>
            </p:cNvPicPr>
            <p:nvPr/>
          </p:nvPicPr>
          <p:blipFill>
            <a:blip r:embed="rId3" cstate="print"/>
            <a:srcRect/>
            <a:stretch>
              <a:fillRect/>
            </a:stretch>
          </p:blipFill>
          <p:spPr bwMode="auto">
            <a:xfrm>
              <a:off x="2352" y="1056"/>
              <a:ext cx="3072" cy="2832"/>
            </a:xfrm>
            <a:prstGeom prst="rect">
              <a:avLst/>
            </a:prstGeom>
            <a:noFill/>
            <a:ln w="9525">
              <a:noFill/>
              <a:miter lim="800000"/>
              <a:headEnd/>
              <a:tailEnd/>
            </a:ln>
          </p:spPr>
        </p:pic>
        <p:sp>
          <p:nvSpPr>
            <p:cNvPr id="25615" name="Line 5"/>
            <p:cNvSpPr>
              <a:spLocks noChangeShapeType="1"/>
            </p:cNvSpPr>
            <p:nvPr/>
          </p:nvSpPr>
          <p:spPr bwMode="auto">
            <a:xfrm>
              <a:off x="2352" y="3120"/>
              <a:ext cx="3072" cy="0"/>
            </a:xfrm>
            <a:prstGeom prst="line">
              <a:avLst/>
            </a:prstGeom>
            <a:noFill/>
            <a:ln w="9525">
              <a:solidFill>
                <a:srgbClr val="FFFF66"/>
              </a:solidFill>
              <a:round/>
              <a:headEnd/>
              <a:tailEnd/>
            </a:ln>
          </p:spPr>
          <p:txBody>
            <a:bodyPr wrap="none" anchor="ctr"/>
            <a:lstStyle/>
            <a:p>
              <a:pPr algn="ctr" rtl="1"/>
              <a:endParaRPr lang="en-US"/>
            </a:p>
          </p:txBody>
        </p:sp>
        <p:sp>
          <p:nvSpPr>
            <p:cNvPr id="25616" name="Line 6"/>
            <p:cNvSpPr>
              <a:spLocks noChangeShapeType="1"/>
            </p:cNvSpPr>
            <p:nvPr/>
          </p:nvSpPr>
          <p:spPr bwMode="auto">
            <a:xfrm>
              <a:off x="2352" y="1920"/>
              <a:ext cx="3072" cy="0"/>
            </a:xfrm>
            <a:prstGeom prst="line">
              <a:avLst/>
            </a:prstGeom>
            <a:noFill/>
            <a:ln w="9525">
              <a:solidFill>
                <a:srgbClr val="FFFF66"/>
              </a:solidFill>
              <a:round/>
              <a:headEnd/>
              <a:tailEnd/>
            </a:ln>
          </p:spPr>
          <p:txBody>
            <a:bodyPr wrap="none" anchor="ctr"/>
            <a:lstStyle/>
            <a:p>
              <a:pPr algn="ctr" rtl="1"/>
              <a:endParaRPr lang="en-US"/>
            </a:p>
          </p:txBody>
        </p:sp>
      </p:grpSp>
      <p:grpSp>
        <p:nvGrpSpPr>
          <p:cNvPr id="3" name="Group 7"/>
          <p:cNvGrpSpPr>
            <a:grpSpLocks/>
          </p:cNvGrpSpPr>
          <p:nvPr/>
        </p:nvGrpSpPr>
        <p:grpSpPr bwMode="auto">
          <a:xfrm>
            <a:off x="1066800" y="1905000"/>
            <a:ext cx="8077200" cy="784225"/>
            <a:chOff x="192" y="1200"/>
            <a:chExt cx="5088" cy="494"/>
          </a:xfrm>
        </p:grpSpPr>
        <p:sp>
          <p:nvSpPr>
            <p:cNvPr id="568328" name="Text Box 8"/>
            <p:cNvSpPr txBox="1">
              <a:spLocks noChangeArrowheads="1"/>
            </p:cNvSpPr>
            <p:nvPr/>
          </p:nvSpPr>
          <p:spPr bwMode="auto">
            <a:xfrm>
              <a:off x="192" y="1296"/>
              <a:ext cx="2064" cy="250"/>
            </a:xfrm>
            <a:prstGeom prst="rect">
              <a:avLst/>
            </a:prstGeom>
            <a:noFill/>
            <a:ln w="9525">
              <a:noFill/>
              <a:miter lim="800000"/>
              <a:headEnd/>
              <a:tailEnd/>
            </a:ln>
            <a:effectLst/>
          </p:spPr>
          <p:txBody>
            <a:bodyPr>
              <a:spAutoFit/>
            </a:bodyPr>
            <a:lstStyle/>
            <a:p>
              <a:pPr algn="ctr" rtl="1" eaLnBrk="0" hangingPunct="0">
                <a:spcBef>
                  <a:spcPct val="50000"/>
                </a:spcBef>
                <a:defRPr/>
              </a:pPr>
              <a:r>
                <a:rPr lang="ar-OM" sz="2000" b="1" dirty="0" smtClean="0">
                  <a:solidFill>
                    <a:srgbClr val="669900"/>
                  </a:solidFill>
                  <a:effectLst>
                    <a:outerShdw blurRad="38100" dist="38100" dir="2700000" algn="tl">
                      <a:srgbClr val="000000"/>
                    </a:outerShdw>
                  </a:effectLst>
                  <a:cs typeface="+mn-cs"/>
                </a:rPr>
                <a:t>إدراك المخاطر في وقت مبكر</a:t>
              </a:r>
              <a:endParaRPr lang="en-GB" sz="2000" b="1" dirty="0">
                <a:solidFill>
                  <a:srgbClr val="669900"/>
                </a:solidFill>
                <a:effectLst>
                  <a:outerShdw blurRad="38100" dist="38100" dir="2700000" algn="tl">
                    <a:srgbClr val="000000"/>
                  </a:outerShdw>
                </a:effectLst>
                <a:cs typeface="+mn-cs"/>
              </a:endParaRPr>
            </a:p>
          </p:txBody>
        </p:sp>
        <p:sp>
          <p:nvSpPr>
            <p:cNvPr id="25613" name="Text Box 9"/>
            <p:cNvSpPr txBox="1">
              <a:spLocks noChangeArrowheads="1"/>
            </p:cNvSpPr>
            <p:nvPr/>
          </p:nvSpPr>
          <p:spPr bwMode="auto">
            <a:xfrm>
              <a:off x="2496" y="1200"/>
              <a:ext cx="2784" cy="494"/>
            </a:xfrm>
            <a:prstGeom prst="rect">
              <a:avLst/>
            </a:prstGeom>
            <a:noFill/>
            <a:ln w="9525">
              <a:noFill/>
              <a:miter lim="800000"/>
              <a:headEnd/>
              <a:tailEnd/>
            </a:ln>
          </p:spPr>
          <p:txBody>
            <a:bodyPr>
              <a:spAutoFit/>
            </a:bodyPr>
            <a:lstStyle/>
            <a:p>
              <a:pPr algn="ctr" rtl="1" eaLnBrk="0" hangingPunct="0">
                <a:spcBef>
                  <a:spcPct val="50000"/>
                </a:spcBef>
              </a:pPr>
              <a:r>
                <a:rPr lang="ar-OM" b="1" dirty="0" smtClean="0">
                  <a:solidFill>
                    <a:srgbClr val="FFFF66"/>
                  </a:solidFill>
                </a:rPr>
                <a:t>منطقة التخطيط</a:t>
              </a:r>
            </a:p>
            <a:p>
              <a:pPr algn="ctr" rtl="1" eaLnBrk="0" hangingPunct="0">
                <a:spcBef>
                  <a:spcPct val="50000"/>
                </a:spcBef>
              </a:pPr>
              <a:r>
                <a:rPr lang="ar-OM" b="1" dirty="0" smtClean="0">
                  <a:solidFill>
                    <a:srgbClr val="FFFF66"/>
                  </a:solidFill>
                </a:rPr>
                <a:t>على بعد 30 الى 120 ثانية أمامك</a:t>
              </a:r>
              <a:endParaRPr lang="en-GB" b="1" dirty="0">
                <a:solidFill>
                  <a:srgbClr val="FFFF66"/>
                </a:solidFill>
              </a:endParaRPr>
            </a:p>
          </p:txBody>
        </p:sp>
      </p:grpSp>
      <p:grpSp>
        <p:nvGrpSpPr>
          <p:cNvPr id="4" name="Group 10"/>
          <p:cNvGrpSpPr>
            <a:grpSpLocks/>
          </p:cNvGrpSpPr>
          <p:nvPr/>
        </p:nvGrpSpPr>
        <p:grpSpPr bwMode="auto">
          <a:xfrm>
            <a:off x="1500188" y="3200400"/>
            <a:ext cx="7339012" cy="1089025"/>
            <a:chOff x="657" y="2016"/>
            <a:chExt cx="4623" cy="686"/>
          </a:xfrm>
        </p:grpSpPr>
        <p:sp>
          <p:nvSpPr>
            <p:cNvPr id="25610" name="Text Box 11"/>
            <p:cNvSpPr txBox="1">
              <a:spLocks noChangeArrowheads="1"/>
            </p:cNvSpPr>
            <p:nvPr/>
          </p:nvSpPr>
          <p:spPr bwMode="auto">
            <a:xfrm>
              <a:off x="657" y="2016"/>
              <a:ext cx="1743" cy="543"/>
            </a:xfrm>
            <a:prstGeom prst="rect">
              <a:avLst/>
            </a:prstGeom>
            <a:noFill/>
            <a:ln w="9525">
              <a:noFill/>
              <a:miter lim="800000"/>
              <a:headEnd/>
              <a:tailEnd/>
            </a:ln>
          </p:spPr>
          <p:txBody>
            <a:bodyPr>
              <a:spAutoFit/>
            </a:bodyPr>
            <a:lstStyle/>
            <a:p>
              <a:pPr algn="ctr" rtl="1" eaLnBrk="0" hangingPunct="0">
                <a:spcBef>
                  <a:spcPct val="50000"/>
                </a:spcBef>
              </a:pPr>
              <a:r>
                <a:rPr lang="ar-OM" sz="2000" b="1" dirty="0" smtClean="0">
                  <a:solidFill>
                    <a:srgbClr val="99CC00"/>
                  </a:solidFill>
                </a:rPr>
                <a:t>يمكن ان تكون المخاطر واضحة</a:t>
              </a:r>
            </a:p>
            <a:p>
              <a:pPr algn="ctr" rtl="1" eaLnBrk="0" hangingPunct="0">
                <a:spcBef>
                  <a:spcPct val="50000"/>
                </a:spcBef>
              </a:pPr>
              <a:r>
                <a:rPr lang="ar-OM" sz="2000" b="1" dirty="0" smtClean="0">
                  <a:solidFill>
                    <a:srgbClr val="99CC00"/>
                  </a:solidFill>
                </a:rPr>
                <a:t>والوقت مناسب للتصرف السليمِ</a:t>
              </a:r>
              <a:endParaRPr lang="en-GB" sz="2000" b="1" dirty="0">
                <a:solidFill>
                  <a:srgbClr val="008000"/>
                </a:solidFill>
              </a:endParaRPr>
            </a:p>
          </p:txBody>
        </p:sp>
        <p:sp>
          <p:nvSpPr>
            <p:cNvPr id="25611" name="Text Box 12"/>
            <p:cNvSpPr txBox="1">
              <a:spLocks noChangeArrowheads="1"/>
            </p:cNvSpPr>
            <p:nvPr/>
          </p:nvSpPr>
          <p:spPr bwMode="auto">
            <a:xfrm>
              <a:off x="2496" y="2208"/>
              <a:ext cx="2784" cy="494"/>
            </a:xfrm>
            <a:prstGeom prst="rect">
              <a:avLst/>
            </a:prstGeom>
            <a:noFill/>
            <a:ln w="9525">
              <a:noFill/>
              <a:miter lim="800000"/>
              <a:headEnd/>
              <a:tailEnd/>
            </a:ln>
          </p:spPr>
          <p:txBody>
            <a:bodyPr>
              <a:spAutoFit/>
            </a:bodyPr>
            <a:lstStyle/>
            <a:p>
              <a:pPr algn="ctr" rtl="1" eaLnBrk="0" hangingPunct="0">
                <a:spcBef>
                  <a:spcPct val="50000"/>
                </a:spcBef>
              </a:pPr>
              <a:r>
                <a:rPr lang="ar-OM" b="1" dirty="0" smtClean="0">
                  <a:solidFill>
                    <a:srgbClr val="FFFF66"/>
                  </a:solidFill>
                </a:rPr>
                <a:t>منطقة الرؤية</a:t>
              </a:r>
            </a:p>
            <a:p>
              <a:pPr algn="ctr" rtl="1" eaLnBrk="0" hangingPunct="0">
                <a:spcBef>
                  <a:spcPct val="50000"/>
                </a:spcBef>
              </a:pPr>
              <a:r>
                <a:rPr lang="ar-OM" b="1" dirty="0" smtClean="0">
                  <a:solidFill>
                    <a:srgbClr val="FFFF66"/>
                  </a:solidFill>
                </a:rPr>
                <a:t> على بعد 15 الى 20 ثانية أمامك</a:t>
              </a:r>
              <a:endParaRPr lang="en-GB" b="1" dirty="0">
                <a:solidFill>
                  <a:srgbClr val="FFFF66"/>
                </a:solidFill>
              </a:endParaRPr>
            </a:p>
          </p:txBody>
        </p:sp>
      </p:grpSp>
      <p:grpSp>
        <p:nvGrpSpPr>
          <p:cNvPr id="5" name="Group 13"/>
          <p:cNvGrpSpPr>
            <a:grpSpLocks/>
          </p:cNvGrpSpPr>
          <p:nvPr/>
        </p:nvGrpSpPr>
        <p:grpSpPr bwMode="auto">
          <a:xfrm>
            <a:off x="1294723" y="5105403"/>
            <a:ext cx="7620677" cy="862013"/>
            <a:chOff x="288" y="3168"/>
            <a:chExt cx="4992" cy="543"/>
          </a:xfrm>
        </p:grpSpPr>
        <p:sp>
          <p:nvSpPr>
            <p:cNvPr id="25608" name="Text Box 14"/>
            <p:cNvSpPr txBox="1">
              <a:spLocks noChangeArrowheads="1"/>
            </p:cNvSpPr>
            <p:nvPr/>
          </p:nvSpPr>
          <p:spPr bwMode="auto">
            <a:xfrm>
              <a:off x="2496" y="3168"/>
              <a:ext cx="2784" cy="494"/>
            </a:xfrm>
            <a:prstGeom prst="rect">
              <a:avLst/>
            </a:prstGeom>
            <a:noFill/>
            <a:ln w="9525">
              <a:noFill/>
              <a:miter lim="800000"/>
              <a:headEnd/>
              <a:tailEnd/>
            </a:ln>
          </p:spPr>
          <p:txBody>
            <a:bodyPr>
              <a:spAutoFit/>
            </a:bodyPr>
            <a:lstStyle/>
            <a:p>
              <a:pPr algn="ctr" rtl="1" eaLnBrk="0" hangingPunct="0">
                <a:spcBef>
                  <a:spcPct val="50000"/>
                </a:spcBef>
              </a:pPr>
              <a:r>
                <a:rPr lang="ar-OM" b="1" dirty="0" smtClean="0">
                  <a:solidFill>
                    <a:srgbClr val="FFFF66"/>
                  </a:solidFill>
                </a:rPr>
                <a:t>منطقة التصرف</a:t>
              </a:r>
            </a:p>
            <a:p>
              <a:pPr algn="ctr" rtl="1" eaLnBrk="0" hangingPunct="0">
                <a:spcBef>
                  <a:spcPct val="50000"/>
                </a:spcBef>
              </a:pPr>
              <a:r>
                <a:rPr lang="ar-OM" b="1" dirty="0" smtClean="0">
                  <a:solidFill>
                    <a:srgbClr val="FFFF66"/>
                  </a:solidFill>
                </a:rPr>
                <a:t>على بعد 4 الى 6 ثاوني أمامك</a:t>
              </a:r>
              <a:endParaRPr lang="en-GB" b="1" dirty="0">
                <a:solidFill>
                  <a:srgbClr val="FFFF66"/>
                </a:solidFill>
              </a:endParaRPr>
            </a:p>
          </p:txBody>
        </p:sp>
        <p:sp>
          <p:nvSpPr>
            <p:cNvPr id="25609" name="Text Box 15"/>
            <p:cNvSpPr txBox="1">
              <a:spLocks noChangeArrowheads="1"/>
            </p:cNvSpPr>
            <p:nvPr/>
          </p:nvSpPr>
          <p:spPr bwMode="auto">
            <a:xfrm>
              <a:off x="288" y="3168"/>
              <a:ext cx="2111" cy="543"/>
            </a:xfrm>
            <a:prstGeom prst="rect">
              <a:avLst/>
            </a:prstGeom>
            <a:noFill/>
            <a:ln w="9525">
              <a:noFill/>
              <a:miter lim="800000"/>
              <a:headEnd/>
              <a:tailEnd/>
            </a:ln>
          </p:spPr>
          <p:txBody>
            <a:bodyPr wrap="square">
              <a:spAutoFit/>
            </a:bodyPr>
            <a:lstStyle/>
            <a:p>
              <a:pPr algn="ctr" rtl="1" eaLnBrk="0" hangingPunct="0">
                <a:spcBef>
                  <a:spcPct val="50000"/>
                </a:spcBef>
              </a:pPr>
              <a:r>
                <a:rPr lang="ar-OM" sz="2000" b="1" dirty="0" smtClean="0">
                  <a:solidFill>
                    <a:srgbClr val="FF3300"/>
                  </a:solidFill>
                </a:rPr>
                <a:t>يجب ان تعرف ماذا يجري حولك</a:t>
              </a:r>
            </a:p>
            <a:p>
              <a:pPr algn="ctr" rtl="1" eaLnBrk="0" hangingPunct="0">
                <a:spcBef>
                  <a:spcPct val="50000"/>
                </a:spcBef>
              </a:pPr>
              <a:r>
                <a:rPr lang="ar-OM" sz="2000" b="1" dirty="0" smtClean="0">
                  <a:solidFill>
                    <a:srgbClr val="FF3300"/>
                  </a:solidFill>
                </a:rPr>
                <a:t>وماذا يفعل السائقين الآخرين</a:t>
              </a:r>
            </a:p>
          </p:txBody>
        </p:sp>
      </p:grpSp>
      <p:sp>
        <p:nvSpPr>
          <p:cNvPr id="15" name="Rectangle 2"/>
          <p:cNvSpPr txBox="1">
            <a:spLocks noChangeArrowheads="1"/>
          </p:cNvSpPr>
          <p:nvPr/>
        </p:nvSpPr>
        <p:spPr bwMode="auto">
          <a:xfrm>
            <a:off x="1500188" y="900113"/>
            <a:ext cx="7643812" cy="457200"/>
          </a:xfrm>
          <a:prstGeom prst="rect">
            <a:avLst/>
          </a:prstGeom>
          <a:solidFill>
            <a:schemeClr val="dk2">
              <a:tint val="40000"/>
              <a:satMod val="350000"/>
            </a:schemeClr>
          </a:solidFill>
          <a:ln w="9525" algn="ctr">
            <a:noFill/>
            <a:miter lim="800000"/>
            <a:headEnd/>
            <a:tailEnd/>
          </a:ln>
        </p:spPr>
        <p:style>
          <a:lnRef idx="0">
            <a:scrgbClr r="0" g="0" b="0"/>
          </a:lnRef>
          <a:fillRef idx="1002">
            <a:schemeClr val="dk2"/>
          </a:fillRef>
          <a:effectRef idx="0">
            <a:scrgbClr r="0" g="0" b="0"/>
          </a:effectRef>
          <a:fontRef idx="major"/>
        </p:style>
        <p:txBody>
          <a:bodyPr anchor="b">
            <a:spAutoFit/>
          </a:bodyPr>
          <a:lstStyle/>
          <a:p>
            <a:pPr algn="ctr" rtl="1">
              <a:defRPr/>
            </a:pPr>
            <a:r>
              <a:rPr lang="ar-OM" sz="2400" b="1" kern="0" dirty="0" smtClean="0">
                <a:solidFill>
                  <a:schemeClr val="accent2"/>
                </a:solidFill>
              </a:rPr>
              <a:t>الملاحظات</a:t>
            </a:r>
            <a:endParaRPr lang="en-US" sz="2400" b="1" kern="0" dirty="0">
              <a:solidFill>
                <a:schemeClr val="accent2"/>
              </a:solidFill>
            </a:endParaRPr>
          </a:p>
        </p:txBody>
      </p:sp>
      <p:sp>
        <p:nvSpPr>
          <p:cNvPr id="25607" name="Rectangle 2"/>
          <p:cNvSpPr>
            <a:spLocks noGrp="1" noChangeArrowheads="1"/>
          </p:cNvSpPr>
          <p:nvPr>
            <p:ph type="title"/>
          </p:nvPr>
        </p:nvSpPr>
        <p:spPr>
          <a:xfrm>
            <a:off x="1258888" y="188913"/>
            <a:ext cx="7643812" cy="457200"/>
          </a:xfrm>
        </p:spPr>
        <p:txBody>
          <a:bodyPr/>
          <a:lstStyle/>
          <a:p>
            <a:pPr algn="r" rtl="1" eaLnBrk="1" hangingPunct="1"/>
            <a:r>
              <a:rPr lang="en-US" b="1" dirty="0" smtClean="0"/>
              <a:t>DIT </a:t>
            </a:r>
            <a:r>
              <a:rPr lang="ar-OM" b="1" dirty="0" smtClean="0"/>
              <a:t>الوحدة 2: سلوك السائق</a:t>
            </a:r>
            <a:endParaRPr lang="en-US" b="1" dirty="0" smtClean="0">
              <a:solidFill>
                <a:srgbClr val="92D050"/>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Line 425"/>
          <p:cNvSpPr>
            <a:spLocks noChangeShapeType="1"/>
          </p:cNvSpPr>
          <p:nvPr/>
        </p:nvSpPr>
        <p:spPr bwMode="auto">
          <a:xfrm flipH="1">
            <a:off x="5049838" y="5240338"/>
            <a:ext cx="684212" cy="303212"/>
          </a:xfrm>
          <a:prstGeom prst="line">
            <a:avLst/>
          </a:prstGeom>
          <a:noFill/>
          <a:ln w="76200">
            <a:solidFill>
              <a:schemeClr val="bg1"/>
            </a:solidFill>
            <a:round/>
            <a:headEnd type="none" w="sm" len="sm"/>
            <a:tailEnd type="none" w="sm" len="sm"/>
          </a:ln>
        </p:spPr>
        <p:txBody>
          <a:bodyPr/>
          <a:lstStyle/>
          <a:p>
            <a:endParaRPr lang="en-US"/>
          </a:p>
        </p:txBody>
      </p:sp>
      <p:sp>
        <p:nvSpPr>
          <p:cNvPr id="7" name="Rectangle 2"/>
          <p:cNvSpPr txBox="1">
            <a:spLocks noChangeArrowheads="1"/>
          </p:cNvSpPr>
          <p:nvPr/>
        </p:nvSpPr>
        <p:spPr bwMode="auto">
          <a:xfrm>
            <a:off x="1500188" y="762000"/>
            <a:ext cx="7643812" cy="457200"/>
          </a:xfrm>
          <a:prstGeom prst="rect">
            <a:avLst/>
          </a:prstGeom>
          <a:solidFill>
            <a:schemeClr val="dk2">
              <a:tint val="40000"/>
              <a:satMod val="350000"/>
            </a:schemeClr>
          </a:solidFill>
          <a:ln w="9525" algn="ctr">
            <a:noFill/>
            <a:miter lim="800000"/>
            <a:headEnd/>
            <a:tailEnd/>
          </a:ln>
        </p:spPr>
        <p:style>
          <a:lnRef idx="0">
            <a:scrgbClr r="0" g="0" b="0"/>
          </a:lnRef>
          <a:fillRef idx="1002">
            <a:schemeClr val="dk2"/>
          </a:fillRef>
          <a:effectRef idx="0">
            <a:scrgbClr r="0" g="0" b="0"/>
          </a:effectRef>
          <a:fontRef idx="major"/>
        </p:style>
        <p:txBody>
          <a:bodyPr anchor="b">
            <a:spAutoFit/>
          </a:bodyPr>
          <a:lstStyle/>
          <a:p>
            <a:pPr algn="ctr">
              <a:defRPr/>
            </a:pPr>
            <a:r>
              <a:rPr lang="ar-OM" sz="2400" b="1" kern="0" dirty="0" smtClean="0">
                <a:solidFill>
                  <a:schemeClr val="accent2"/>
                </a:solidFill>
              </a:rPr>
              <a:t>الملاحظات</a:t>
            </a:r>
            <a:endParaRPr lang="en-US" sz="2400" b="1" kern="0" dirty="0">
              <a:solidFill>
                <a:schemeClr val="accent2"/>
              </a:solidFill>
            </a:endParaRPr>
          </a:p>
        </p:txBody>
      </p:sp>
      <p:sp>
        <p:nvSpPr>
          <p:cNvPr id="8" name="Rectangle 2"/>
          <p:cNvSpPr txBox="1">
            <a:spLocks noChangeArrowheads="1"/>
          </p:cNvSpPr>
          <p:nvPr/>
        </p:nvSpPr>
        <p:spPr>
          <a:xfrm>
            <a:off x="1500188" y="188913"/>
            <a:ext cx="7402512" cy="457200"/>
          </a:xfrm>
          <a:prstGeom prst="rect">
            <a:avLst/>
          </a:prstGeom>
          <a:noFill/>
        </p:spPr>
        <p:txBody>
          <a:bodyPr/>
          <a:lstStyle/>
          <a:p>
            <a:pPr algn="r">
              <a:defRPr/>
            </a:pPr>
            <a:r>
              <a:rPr lang="en-US" sz="2400" b="1" dirty="0" smtClean="0">
                <a:solidFill>
                  <a:schemeClr val="accent2"/>
                </a:solidFill>
              </a:rPr>
              <a:t>DIT </a:t>
            </a:r>
            <a:r>
              <a:rPr lang="ar-OM" sz="2400" b="1" dirty="0" smtClean="0">
                <a:solidFill>
                  <a:schemeClr val="accent2"/>
                </a:solidFill>
              </a:rPr>
              <a:t>الوحدة 2: سلوك السائق</a:t>
            </a:r>
            <a:endParaRPr lang="en-US" sz="2400" b="1" kern="0" dirty="0">
              <a:solidFill>
                <a:schemeClr val="accent2"/>
              </a:solidFill>
              <a:latin typeface="+mj-lt"/>
              <a:ea typeface="+mj-ea"/>
              <a:cs typeface="+mj-cs"/>
            </a:endParaRPr>
          </a:p>
        </p:txBody>
      </p:sp>
      <p:sp>
        <p:nvSpPr>
          <p:cNvPr id="25606" name="TextBox 8"/>
          <p:cNvSpPr txBox="1">
            <a:spLocks noChangeArrowheads="1"/>
          </p:cNvSpPr>
          <p:nvPr/>
        </p:nvSpPr>
        <p:spPr bwMode="auto">
          <a:xfrm>
            <a:off x="1752600" y="1225689"/>
            <a:ext cx="7072313" cy="5324535"/>
          </a:xfrm>
          <a:prstGeom prst="rect">
            <a:avLst/>
          </a:prstGeom>
          <a:noFill/>
          <a:ln w="9525">
            <a:noFill/>
            <a:miter lim="800000"/>
            <a:headEnd/>
            <a:tailEnd/>
          </a:ln>
        </p:spPr>
        <p:txBody>
          <a:bodyPr wrap="square">
            <a:spAutoFit/>
          </a:bodyPr>
          <a:lstStyle/>
          <a:p>
            <a:pPr algn="r" rtl="1">
              <a:defRPr/>
            </a:pPr>
            <a:r>
              <a:rPr lang="ar-OM" sz="2000" b="1" dirty="0" smtClean="0"/>
              <a:t>مراقبة حركة المرور من وراءك:.</a:t>
            </a:r>
            <a:r>
              <a:rPr lang="ar-OM" sz="2000" dirty="0" smtClean="0"/>
              <a:t/>
            </a:r>
            <a:br>
              <a:rPr lang="ar-OM" sz="2000" dirty="0" smtClean="0"/>
            </a:br>
            <a:r>
              <a:rPr lang="ar-OM" sz="2000" b="1" dirty="0" smtClean="0"/>
              <a:t>استخدام المرايا الخاص </a:t>
            </a:r>
            <a:r>
              <a:rPr lang="ar-OM" sz="2000" dirty="0" smtClean="0"/>
              <a:t>- استخدام المرايا الخاصة وبشكل منتظم، بحيث يمكنك ان تبقى على اطلاع دائم على ما يحدث وراءك،</a:t>
            </a:r>
            <a:br>
              <a:rPr lang="ar-OM" sz="2000" dirty="0" smtClean="0"/>
            </a:br>
            <a:r>
              <a:rPr lang="ar-OM" sz="2000" dirty="0" smtClean="0"/>
              <a:t>دون أن تفقد الاتصال مع ما يجري في الجهة الامامية لك.</a:t>
            </a:r>
            <a:br>
              <a:rPr lang="ar-OM" sz="2000" dirty="0" smtClean="0"/>
            </a:br>
            <a:r>
              <a:rPr lang="ar-OM" sz="2000" dirty="0" smtClean="0"/>
              <a:t/>
            </a:r>
            <a:br>
              <a:rPr lang="ar-OM" sz="2000" dirty="0" smtClean="0"/>
            </a:br>
            <a:r>
              <a:rPr lang="ar-OM" sz="2000" dirty="0" smtClean="0"/>
              <a:t>متى يجب ان تستخدم المرايا ؟</a:t>
            </a:r>
            <a:br>
              <a:rPr lang="ar-OM" sz="2000" dirty="0" smtClean="0"/>
            </a:br>
            <a:r>
              <a:rPr lang="ar-OM" sz="2000" dirty="0" smtClean="0"/>
              <a:t>قبل اعطاء اشارة أو إجراء أي مناورة.</a:t>
            </a:r>
          </a:p>
          <a:p>
            <a:pPr algn="r" rtl="1">
              <a:defRPr/>
            </a:pPr>
            <a:r>
              <a:rPr lang="ar-OM" sz="2000" dirty="0" smtClean="0"/>
              <a:t>على سبيل المثال، قبل</a:t>
            </a:r>
            <a:br>
              <a:rPr lang="ar-OM" sz="2000" dirty="0" smtClean="0"/>
            </a:br>
            <a:r>
              <a:rPr lang="ar-OM" sz="2000" dirty="0" smtClean="0"/>
              <a:t>الانطلاقة</a:t>
            </a:r>
            <a:br>
              <a:rPr lang="ar-OM" sz="2000" dirty="0" smtClean="0"/>
            </a:br>
            <a:r>
              <a:rPr lang="ar-OM" sz="2000" dirty="0" smtClean="0"/>
              <a:t>تغيير الاتجاة</a:t>
            </a:r>
            <a:br>
              <a:rPr lang="ar-OM" sz="2000" dirty="0" smtClean="0"/>
            </a:br>
            <a:r>
              <a:rPr lang="ar-OM" sz="2000" dirty="0" smtClean="0"/>
              <a:t>التجاوز</a:t>
            </a:r>
            <a:br>
              <a:rPr lang="ar-OM" sz="2000" dirty="0" smtClean="0"/>
            </a:br>
            <a:r>
              <a:rPr lang="ar-OM" sz="2000" dirty="0" smtClean="0"/>
              <a:t>تغيير مسارات</a:t>
            </a:r>
            <a:br>
              <a:rPr lang="ar-OM" sz="2000" dirty="0" smtClean="0"/>
            </a:br>
            <a:r>
              <a:rPr lang="ar-OM" sz="2000" dirty="0" smtClean="0"/>
              <a:t>الإبطاء أو الوقوف</a:t>
            </a:r>
            <a:br>
              <a:rPr lang="ar-OM" sz="2000" dirty="0" smtClean="0"/>
            </a:br>
            <a:r>
              <a:rPr lang="ar-OM" sz="2000" dirty="0" smtClean="0"/>
              <a:t>فتح باب السيارة.</a:t>
            </a:r>
            <a:br>
              <a:rPr lang="ar-OM" sz="2000" dirty="0" smtClean="0"/>
            </a:br>
            <a:r>
              <a:rPr lang="ar-OM" sz="2000" dirty="0" smtClean="0"/>
              <a:t/>
            </a:r>
            <a:br>
              <a:rPr lang="ar-OM" sz="2000" dirty="0" smtClean="0"/>
            </a:br>
            <a:r>
              <a:rPr lang="ar-OM" sz="2000" dirty="0" smtClean="0"/>
              <a:t>النظر من حولنا</a:t>
            </a:r>
          </a:p>
          <a:p>
            <a:pPr algn="r" rtl="1">
              <a:defRPr/>
            </a:pPr>
            <a:r>
              <a:rPr lang="ar-OM" sz="2000" dirty="0" smtClean="0"/>
              <a:t> - يجب أن ننظر حولنا لفحص المناطق العمياء قبل أن الانطلاقة.</a:t>
            </a:r>
            <a:endParaRPr lang="en-US" dirty="0">
              <a:cs typeface="+mn-cs"/>
            </a:endParaRPr>
          </a:p>
        </p:txBody>
      </p:sp>
      <p:pic>
        <p:nvPicPr>
          <p:cNvPr id="26630" name="Picture 2"/>
          <p:cNvPicPr>
            <a:picLocks noChangeAspect="1" noChangeArrowheads="1"/>
          </p:cNvPicPr>
          <p:nvPr/>
        </p:nvPicPr>
        <p:blipFill>
          <a:blip r:embed="rId3" cstate="print"/>
          <a:srcRect/>
          <a:stretch>
            <a:fillRect/>
          </a:stretch>
        </p:blipFill>
        <p:spPr bwMode="auto">
          <a:xfrm>
            <a:off x="2133600" y="4038600"/>
            <a:ext cx="2790825" cy="1638300"/>
          </a:xfrm>
          <a:prstGeom prst="rect">
            <a:avLst/>
          </a:prstGeom>
          <a:noFill/>
          <a:ln w="12700" algn="ctr">
            <a:noFill/>
            <a:miter lim="800000"/>
            <a:headEnd/>
            <a:tailEnd/>
          </a:ln>
        </p:spPr>
      </p:pic>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Line 425"/>
          <p:cNvSpPr>
            <a:spLocks noChangeShapeType="1"/>
          </p:cNvSpPr>
          <p:nvPr/>
        </p:nvSpPr>
        <p:spPr bwMode="auto">
          <a:xfrm flipH="1">
            <a:off x="5049838" y="5240338"/>
            <a:ext cx="684212" cy="303212"/>
          </a:xfrm>
          <a:prstGeom prst="line">
            <a:avLst/>
          </a:prstGeom>
          <a:noFill/>
          <a:ln w="76200">
            <a:solidFill>
              <a:schemeClr val="bg1"/>
            </a:solidFill>
            <a:round/>
            <a:headEnd type="none" w="sm" len="sm"/>
            <a:tailEnd type="none" w="sm" len="sm"/>
          </a:ln>
        </p:spPr>
        <p:txBody>
          <a:bodyPr/>
          <a:lstStyle/>
          <a:p>
            <a:endParaRPr lang="en-US"/>
          </a:p>
        </p:txBody>
      </p:sp>
      <p:sp>
        <p:nvSpPr>
          <p:cNvPr id="7" name="Rectangle 2"/>
          <p:cNvSpPr txBox="1">
            <a:spLocks noChangeArrowheads="1"/>
          </p:cNvSpPr>
          <p:nvPr/>
        </p:nvSpPr>
        <p:spPr bwMode="auto">
          <a:xfrm>
            <a:off x="1500188" y="857250"/>
            <a:ext cx="7643812" cy="457200"/>
          </a:xfrm>
          <a:prstGeom prst="rect">
            <a:avLst/>
          </a:prstGeom>
          <a:solidFill>
            <a:schemeClr val="dk2">
              <a:tint val="40000"/>
              <a:satMod val="350000"/>
            </a:schemeClr>
          </a:solidFill>
          <a:ln w="9525" algn="ctr">
            <a:noFill/>
            <a:miter lim="800000"/>
            <a:headEnd/>
            <a:tailEnd/>
          </a:ln>
        </p:spPr>
        <p:style>
          <a:lnRef idx="0">
            <a:scrgbClr r="0" g="0" b="0"/>
          </a:lnRef>
          <a:fillRef idx="1002">
            <a:schemeClr val="dk2"/>
          </a:fillRef>
          <a:effectRef idx="0">
            <a:scrgbClr r="0" g="0" b="0"/>
          </a:effectRef>
          <a:fontRef idx="major"/>
        </p:style>
        <p:txBody>
          <a:bodyPr anchor="b">
            <a:spAutoFit/>
          </a:bodyPr>
          <a:lstStyle/>
          <a:p>
            <a:pPr algn="ctr">
              <a:defRPr/>
            </a:pPr>
            <a:r>
              <a:rPr lang="ar-OM" sz="2400" b="1" kern="0" dirty="0" smtClean="0">
                <a:solidFill>
                  <a:schemeClr val="accent2"/>
                </a:solidFill>
              </a:rPr>
              <a:t>الملاحظات</a:t>
            </a:r>
            <a:endParaRPr lang="en-US" sz="2400" b="1" kern="0" dirty="0">
              <a:solidFill>
                <a:schemeClr val="accent2"/>
              </a:solidFill>
            </a:endParaRPr>
          </a:p>
        </p:txBody>
      </p:sp>
      <p:sp>
        <p:nvSpPr>
          <p:cNvPr id="8" name="Rectangle 2"/>
          <p:cNvSpPr txBox="1">
            <a:spLocks noChangeArrowheads="1"/>
          </p:cNvSpPr>
          <p:nvPr/>
        </p:nvSpPr>
        <p:spPr>
          <a:xfrm>
            <a:off x="1500188" y="188913"/>
            <a:ext cx="7402512" cy="457200"/>
          </a:xfrm>
          <a:prstGeom prst="rect">
            <a:avLst/>
          </a:prstGeom>
          <a:noFill/>
        </p:spPr>
        <p:txBody>
          <a:bodyPr/>
          <a:lstStyle/>
          <a:p>
            <a:pPr algn="r">
              <a:defRPr/>
            </a:pPr>
            <a:r>
              <a:rPr lang="en-US" sz="2400" b="1" dirty="0" smtClean="0">
                <a:solidFill>
                  <a:schemeClr val="accent2"/>
                </a:solidFill>
              </a:rPr>
              <a:t>DIT </a:t>
            </a:r>
            <a:r>
              <a:rPr lang="ar-OM" sz="2400" b="1" dirty="0" smtClean="0">
                <a:solidFill>
                  <a:schemeClr val="accent2"/>
                </a:solidFill>
              </a:rPr>
              <a:t>الوحدة 2: سلوك السائق</a:t>
            </a:r>
            <a:endParaRPr lang="en-US" sz="2400" b="1" kern="0" dirty="0">
              <a:solidFill>
                <a:schemeClr val="accent2"/>
              </a:solidFill>
              <a:latin typeface="+mj-lt"/>
              <a:ea typeface="+mj-ea"/>
              <a:cs typeface="+mj-cs"/>
            </a:endParaRPr>
          </a:p>
        </p:txBody>
      </p:sp>
      <p:sp>
        <p:nvSpPr>
          <p:cNvPr id="26630" name="TextBox 8"/>
          <p:cNvSpPr txBox="1">
            <a:spLocks noChangeArrowheads="1"/>
          </p:cNvSpPr>
          <p:nvPr/>
        </p:nvSpPr>
        <p:spPr bwMode="auto">
          <a:xfrm>
            <a:off x="1476375" y="1285875"/>
            <a:ext cx="7667625" cy="4124206"/>
          </a:xfrm>
          <a:prstGeom prst="rect">
            <a:avLst/>
          </a:prstGeom>
          <a:noFill/>
          <a:ln w="9525">
            <a:noFill/>
            <a:miter lim="800000"/>
            <a:headEnd/>
            <a:tailEnd/>
          </a:ln>
        </p:spPr>
        <p:txBody>
          <a:bodyPr>
            <a:spAutoFit/>
          </a:bodyPr>
          <a:lstStyle/>
          <a:p>
            <a:pPr algn="r" rtl="1">
              <a:defRPr/>
            </a:pPr>
            <a:r>
              <a:rPr lang="ar-OM" sz="2000" b="1" dirty="0" smtClean="0">
                <a:cs typeface="+mn-cs"/>
              </a:rPr>
              <a:t>عند الاشارات المرورية الخضراء</a:t>
            </a:r>
            <a:endParaRPr lang="en-US" sz="2000" b="1" dirty="0">
              <a:cs typeface="+mn-cs"/>
            </a:endParaRPr>
          </a:p>
          <a:p>
            <a:pPr algn="r" rtl="1">
              <a:defRPr/>
            </a:pPr>
            <a:endParaRPr lang="en-US" dirty="0">
              <a:cs typeface="+mn-cs"/>
            </a:endParaRPr>
          </a:p>
          <a:p>
            <a:pPr algn="r" rtl="1">
              <a:defRPr/>
            </a:pPr>
            <a:r>
              <a:rPr lang="ar-OM" sz="2800" b="1" dirty="0" smtClean="0">
                <a:solidFill>
                  <a:schemeClr val="accent4">
                    <a:lumMod val="75000"/>
                    <a:lumOff val="25000"/>
                  </a:schemeClr>
                </a:solidFill>
                <a:cs typeface="+mn-cs"/>
              </a:rPr>
              <a:t>إسأل نفسك؟</a:t>
            </a:r>
            <a:endParaRPr lang="ar-OM" sz="2800" b="1" dirty="0">
              <a:solidFill>
                <a:schemeClr val="accent4">
                  <a:lumMod val="75000"/>
                  <a:lumOff val="25000"/>
                </a:schemeClr>
              </a:solidFill>
              <a:cs typeface="+mn-cs"/>
            </a:endParaRPr>
          </a:p>
          <a:p>
            <a:pPr algn="r" rtl="1">
              <a:defRPr/>
            </a:pPr>
            <a:r>
              <a:rPr lang="en-US" sz="2800" dirty="0" smtClean="0">
                <a:cs typeface="+mn-cs"/>
              </a:rPr>
              <a:t>• </a:t>
            </a:r>
            <a:r>
              <a:rPr lang="ar-OM" sz="2800" dirty="0" smtClean="0">
                <a:cs typeface="+mn-cs"/>
              </a:rPr>
              <a:t>لكم من الوقت سيبقى الضوء الأخضر؟</a:t>
            </a:r>
            <a:endParaRPr lang="en-US" sz="2800" dirty="0">
              <a:cs typeface="+mn-cs"/>
            </a:endParaRPr>
          </a:p>
          <a:p>
            <a:pPr lvl="1" algn="r" rtl="1">
              <a:defRPr/>
            </a:pPr>
            <a:r>
              <a:rPr lang="ar-OM" sz="2800" dirty="0" smtClean="0"/>
              <a:t>وهل هناك العديد من السيارات تنتظر بالفعل على جانبي التقاطع؟ (إذا كان هناك طابور، الأضواء على الارجح على وشك ان تغيير.)</a:t>
            </a:r>
            <a:br>
              <a:rPr lang="ar-OM" sz="2800" dirty="0" smtClean="0"/>
            </a:br>
            <a:r>
              <a:rPr lang="ar-OM" sz="2800" dirty="0" smtClean="0"/>
              <a:t>• هل لدي الوقت للوقوف؟</a:t>
            </a:r>
            <a:br>
              <a:rPr lang="ar-OM" sz="2800" dirty="0" smtClean="0"/>
            </a:br>
            <a:r>
              <a:rPr lang="ar-OM" sz="2800" dirty="0" smtClean="0"/>
              <a:t>• هل بامكان السيارة ورائي ان تتوقف؟ </a:t>
            </a:r>
          </a:p>
          <a:p>
            <a:pPr lvl="1" algn="r" rtl="1">
              <a:defRPr/>
            </a:pPr>
            <a:r>
              <a:rPr lang="ar-OM" sz="2800" dirty="0" smtClean="0">
                <a:cs typeface="+mn-cs"/>
              </a:rPr>
              <a:t>اذا كانت شاحنة كبيرة فإنها تحتاج لمسافة اطول للتوقف.</a:t>
            </a:r>
            <a:endParaRPr lang="en-US" sz="2800" dirty="0">
              <a:cs typeface="+mn-cs"/>
            </a:endParaRPr>
          </a:p>
        </p:txBody>
      </p:sp>
    </p:spTree>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02. DIT Module 2_ Driver Behavior">
  <a:themeElements>
    <a:clrScheme name="~3319965 1">
      <a:dk1>
        <a:srgbClr val="000324"/>
      </a:dk1>
      <a:lt1>
        <a:srgbClr val="FFFFFF"/>
      </a:lt1>
      <a:dk2>
        <a:srgbClr val="009960"/>
      </a:dk2>
      <a:lt2>
        <a:srgbClr val="C0B7AE"/>
      </a:lt2>
      <a:accent1>
        <a:srgbClr val="133E74"/>
      </a:accent1>
      <a:accent2>
        <a:srgbClr val="681580"/>
      </a:accent2>
      <a:accent3>
        <a:srgbClr val="FFFFFF"/>
      </a:accent3>
      <a:accent4>
        <a:srgbClr val="00021D"/>
      </a:accent4>
      <a:accent5>
        <a:srgbClr val="AAAFBC"/>
      </a:accent5>
      <a:accent6>
        <a:srgbClr val="5E1273"/>
      </a:accent6>
      <a:hlink>
        <a:srgbClr val="EF7B00"/>
      </a:hlink>
      <a:folHlink>
        <a:srgbClr val="C2BF00"/>
      </a:folHlink>
    </a:clrScheme>
    <a:fontScheme name="~331996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CCFFFF"/>
            </a:gs>
            <a:gs pos="100000">
              <a:srgbClr val="C0B9AF"/>
            </a:gs>
          </a:gsLst>
          <a:lin ang="0" scaled="1"/>
        </a:gradFill>
        <a:ln w="12700" cap="flat" cmpd="sng" algn="ctr">
          <a:solidFill>
            <a:schemeClr val="bg2"/>
          </a:solidFill>
          <a:prstDash val="solid"/>
          <a:round/>
          <a:headEnd type="none" w="med" len="med"/>
          <a:tailEnd type="none" w="med" len="med"/>
        </a:ln>
        <a:effectLst/>
      </a:spPr>
      <a:bodyPr vert="eaVert" wrap="non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gradFill rotWithShape="1">
          <a:gsLst>
            <a:gs pos="0">
              <a:srgbClr val="CCFFFF"/>
            </a:gs>
            <a:gs pos="100000">
              <a:srgbClr val="C0B9AF"/>
            </a:gs>
          </a:gsLst>
          <a:lin ang="0" scaled="1"/>
        </a:gradFill>
        <a:ln w="12700" cap="flat" cmpd="sng" algn="ctr">
          <a:solidFill>
            <a:schemeClr val="bg2"/>
          </a:solidFill>
          <a:prstDash val="solid"/>
          <a:round/>
          <a:headEnd type="none" w="med" len="med"/>
          <a:tailEnd type="none" w="med" len="med"/>
        </a:ln>
        <a:effectLst/>
      </a:spPr>
      <a:bodyPr vert="eaVert" wrap="non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319965 1">
        <a:dk1>
          <a:srgbClr val="000324"/>
        </a:dk1>
        <a:lt1>
          <a:srgbClr val="FFFFFF"/>
        </a:lt1>
        <a:dk2>
          <a:srgbClr val="009960"/>
        </a:dk2>
        <a:lt2>
          <a:srgbClr val="C0B7AE"/>
        </a:lt2>
        <a:accent1>
          <a:srgbClr val="133E74"/>
        </a:accent1>
        <a:accent2>
          <a:srgbClr val="681580"/>
        </a:accent2>
        <a:accent3>
          <a:srgbClr val="FFFFFF"/>
        </a:accent3>
        <a:accent4>
          <a:srgbClr val="00021D"/>
        </a:accent4>
        <a:accent5>
          <a:srgbClr val="AAAFBC"/>
        </a:accent5>
        <a:accent6>
          <a:srgbClr val="5E1273"/>
        </a:accent6>
        <a:hlink>
          <a:srgbClr val="EF7B00"/>
        </a:hlink>
        <a:folHlink>
          <a:srgbClr val="C2BF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dèle par défaut">
  <a:themeElements>
    <a:clrScheme name="Modèle par défaut 1">
      <a:dk1>
        <a:srgbClr val="000324"/>
      </a:dk1>
      <a:lt1>
        <a:srgbClr val="FFFFFF"/>
      </a:lt1>
      <a:dk2>
        <a:srgbClr val="009960"/>
      </a:dk2>
      <a:lt2>
        <a:srgbClr val="C0B7AE"/>
      </a:lt2>
      <a:accent1>
        <a:srgbClr val="133E74"/>
      </a:accent1>
      <a:accent2>
        <a:srgbClr val="681580"/>
      </a:accent2>
      <a:accent3>
        <a:srgbClr val="FFFFFF"/>
      </a:accent3>
      <a:accent4>
        <a:srgbClr val="00021D"/>
      </a:accent4>
      <a:accent5>
        <a:srgbClr val="AAAFBC"/>
      </a:accent5>
      <a:accent6>
        <a:srgbClr val="5E1273"/>
      </a:accent6>
      <a:hlink>
        <a:srgbClr val="EF7B00"/>
      </a:hlink>
      <a:folHlink>
        <a:srgbClr val="C2BF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CCFFFF"/>
            </a:gs>
            <a:gs pos="100000">
              <a:srgbClr val="C0B9AF"/>
            </a:gs>
          </a:gsLst>
          <a:lin ang="0" scaled="1"/>
        </a:gradFill>
        <a:ln w="12700" cap="flat" cmpd="sng" algn="ctr">
          <a:solidFill>
            <a:schemeClr val="bg2"/>
          </a:solidFill>
          <a:prstDash val="solid"/>
          <a:round/>
          <a:headEnd type="none" w="med" len="med"/>
          <a:tailEnd type="none" w="med" len="med"/>
        </a:ln>
        <a:effectLst/>
      </a:spPr>
      <a:bodyPr vert="eaVert" wrap="non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gradFill rotWithShape="1">
          <a:gsLst>
            <a:gs pos="0">
              <a:srgbClr val="CCFFFF"/>
            </a:gs>
            <a:gs pos="100000">
              <a:srgbClr val="C0B9AF"/>
            </a:gs>
          </a:gsLst>
          <a:lin ang="0" scaled="1"/>
        </a:gradFill>
        <a:ln w="12700" cap="flat" cmpd="sng" algn="ctr">
          <a:solidFill>
            <a:schemeClr val="bg2"/>
          </a:solidFill>
          <a:prstDash val="solid"/>
          <a:round/>
          <a:headEnd type="none" w="med" len="med"/>
          <a:tailEnd type="none" w="med" len="med"/>
        </a:ln>
        <a:effectLst/>
      </a:spPr>
      <a:bodyPr vert="eaVert" wrap="non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Modèle par défaut 1">
        <a:dk1>
          <a:srgbClr val="000324"/>
        </a:dk1>
        <a:lt1>
          <a:srgbClr val="FFFFFF"/>
        </a:lt1>
        <a:dk2>
          <a:srgbClr val="009960"/>
        </a:dk2>
        <a:lt2>
          <a:srgbClr val="C0B7AE"/>
        </a:lt2>
        <a:accent1>
          <a:srgbClr val="133E74"/>
        </a:accent1>
        <a:accent2>
          <a:srgbClr val="681580"/>
        </a:accent2>
        <a:accent3>
          <a:srgbClr val="FFFFFF"/>
        </a:accent3>
        <a:accent4>
          <a:srgbClr val="00021D"/>
        </a:accent4>
        <a:accent5>
          <a:srgbClr val="AAAFBC"/>
        </a:accent5>
        <a:accent6>
          <a:srgbClr val="5E1273"/>
        </a:accent6>
        <a:hlink>
          <a:srgbClr val="EF7B00"/>
        </a:hlink>
        <a:folHlink>
          <a:srgbClr val="C2BF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02. DIT Module 2_ Driver Behavior</Template>
  <TotalTime>357</TotalTime>
  <Words>2403</Words>
  <Application>Microsoft Office PowerPoint</Application>
  <PresentationFormat>On-screen Show (4:3)</PresentationFormat>
  <Paragraphs>455</Paragraphs>
  <Slides>39</Slides>
  <Notes>39</Notes>
  <HiddenSlides>1</HiddenSlides>
  <MMClips>1</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39</vt:i4>
      </vt:variant>
    </vt:vector>
  </HeadingPairs>
  <TitlesOfParts>
    <vt:vector size="43" baseType="lpstr">
      <vt:lpstr>02. DIT Module 2_ Driver Behavior</vt:lpstr>
      <vt:lpstr>Modèle par défaut</vt:lpstr>
      <vt:lpstr>Image</vt:lpstr>
      <vt:lpstr>Clip</vt:lpstr>
      <vt:lpstr>تدريب القيادة الوقائية</vt:lpstr>
      <vt:lpstr>DIT الوحدة 2: سلوك السائق</vt:lpstr>
      <vt:lpstr>ماهي الملاحظات؟</vt:lpstr>
      <vt:lpstr>Slide 4</vt:lpstr>
      <vt:lpstr>Slide 5</vt:lpstr>
      <vt:lpstr>DIT الوحدة 2: سلوك السائق</vt:lpstr>
      <vt:lpstr>DIT الوحدة 2: سلوك السائق</vt:lpstr>
      <vt:lpstr>Slide 8</vt:lpstr>
      <vt:lpstr>Slide 9</vt:lpstr>
      <vt:lpstr>Slide 10</vt:lpstr>
      <vt:lpstr>Slide 11</vt:lpstr>
      <vt:lpstr>Slide 12</vt:lpstr>
      <vt:lpstr>Slide 13</vt:lpstr>
      <vt:lpstr>Slide 14</vt:lpstr>
      <vt:lpstr>Slide 15</vt:lpstr>
      <vt:lpstr>Slide 16</vt:lpstr>
      <vt:lpstr>Slide 17</vt:lpstr>
      <vt:lpstr>DIT الوحدة 2: سلوك السائق</vt:lpstr>
      <vt:lpstr>ما هو التوقع؟</vt:lpstr>
      <vt:lpstr>DIT الوحدة 2: سلوك السائق</vt:lpstr>
      <vt:lpstr>DIT الوحدة 2: سلوك السائق</vt:lpstr>
      <vt:lpstr>DIT الوحدة 2: سلوك السائق</vt:lpstr>
      <vt:lpstr>Slide 23</vt:lpstr>
      <vt:lpstr>Slide 24</vt:lpstr>
      <vt:lpstr>Slide 25</vt:lpstr>
      <vt:lpstr>Slide 26</vt:lpstr>
      <vt:lpstr>Slide 27</vt:lpstr>
      <vt:lpstr>Slide 28</vt:lpstr>
      <vt:lpstr>Slide 29</vt:lpstr>
      <vt:lpstr>DIT الوحدة 2: سلوك السائق</vt:lpstr>
      <vt:lpstr>Slide 31</vt:lpstr>
      <vt:lpstr>DIT الوحدة 2: سلوك السائق</vt:lpstr>
      <vt:lpstr>DIT الوحدة 2: سلوك السائق</vt:lpstr>
      <vt:lpstr>Slide 34</vt:lpstr>
      <vt:lpstr>Slide 35</vt:lpstr>
      <vt:lpstr>Slide 36</vt:lpstr>
      <vt:lpstr>Always prepare for the unexpected</vt:lpstr>
      <vt:lpstr>سلوك السائق</vt:lpstr>
      <vt:lpstr>مناقشة مفتوحة لمدة 5 دقائق</vt:lpstr>
    </vt:vector>
  </TitlesOfParts>
  <Company>HP</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تدريب القيادة الوقائية</dc:title>
  <dc:creator>juma</dc:creator>
  <cp:lastModifiedBy>juma</cp:lastModifiedBy>
  <cp:revision>39</cp:revision>
  <dcterms:created xsi:type="dcterms:W3CDTF">2012-05-21T10:36:36Z</dcterms:created>
  <dcterms:modified xsi:type="dcterms:W3CDTF">2012-06-04T17:51:13Z</dcterms:modified>
</cp:coreProperties>
</file>