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0" r:id="rId2"/>
  </p:sldMasterIdLst>
  <p:notesMasterIdLst>
    <p:notesMasterId r:id="rId23"/>
  </p:notesMasterIdLst>
  <p:handoutMasterIdLst>
    <p:handoutMasterId r:id="rId24"/>
  </p:handoutMasterIdLst>
  <p:sldIdLst>
    <p:sldId id="296" r:id="rId3"/>
    <p:sldId id="870" r:id="rId4"/>
    <p:sldId id="906" r:id="rId5"/>
    <p:sldId id="887" r:id="rId6"/>
    <p:sldId id="890" r:id="rId7"/>
    <p:sldId id="892" r:id="rId8"/>
    <p:sldId id="893" r:id="rId9"/>
    <p:sldId id="894" r:id="rId10"/>
    <p:sldId id="885" r:id="rId11"/>
    <p:sldId id="897" r:id="rId12"/>
    <p:sldId id="898" r:id="rId13"/>
    <p:sldId id="899" r:id="rId14"/>
    <p:sldId id="900" r:id="rId15"/>
    <p:sldId id="908" r:id="rId16"/>
    <p:sldId id="903" r:id="rId17"/>
    <p:sldId id="882" r:id="rId18"/>
    <p:sldId id="883" r:id="rId19"/>
    <p:sldId id="904" r:id="rId20"/>
    <p:sldId id="876" r:id="rId21"/>
    <p:sldId id="907" r:id="rId22"/>
  </p:sldIdLst>
  <p:sldSz cx="9144000" cy="6858000" type="screen4x3"/>
  <p:notesSz cx="6708775" cy="98361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1C00"/>
    <a:srgbClr val="C0B9AF"/>
    <a:srgbClr val="F8F5DE"/>
    <a:srgbClr val="BBB1D6"/>
    <a:srgbClr val="005E3C"/>
    <a:srgbClr val="E21808"/>
    <a:srgbClr val="FFFC81"/>
    <a:srgbClr val="5F5F5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5" autoAdjust="0"/>
    <p:restoredTop sz="99831" autoAdjust="0"/>
  </p:normalViewPr>
  <p:slideViewPr>
    <p:cSldViewPr>
      <p:cViewPr>
        <p:scale>
          <a:sx n="70" d="100"/>
          <a:sy n="70" d="100"/>
        </p:scale>
        <p:origin x="-151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notesViewPr>
    <p:cSldViewPr>
      <p:cViewPr varScale="1">
        <p:scale>
          <a:sx n="62" d="100"/>
          <a:sy n="62" d="100"/>
        </p:scale>
        <p:origin x="-2118" y="-78"/>
      </p:cViewPr>
      <p:guideLst>
        <p:guide orient="horz" pos="3098"/>
        <p:guide pos="21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4B1FFA-09AF-4ADE-9287-9F7A348AA28E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5775C43-A5E2-4E8C-AF69-6FE9934CC7CB}">
      <dgm:prSet phldrT="[Text]" custT="1"/>
      <dgm:spPr/>
      <dgm:t>
        <a:bodyPr/>
        <a:lstStyle/>
        <a:p>
          <a:r>
            <a:rPr lang="ar-OM" sz="1400" b="1" dirty="0" smtClean="0"/>
            <a:t>منتبه 100%</a:t>
          </a:r>
          <a:endParaRPr lang="en-US" sz="1400" b="1" dirty="0"/>
        </a:p>
      </dgm:t>
    </dgm:pt>
    <dgm:pt modelId="{6FE42B6B-7481-4A83-B4C8-99735B3630D1}" type="parTrans" cxnId="{CD491C75-F112-47AF-81B3-4BBE7C9B78CC}">
      <dgm:prSet/>
      <dgm:spPr/>
      <dgm:t>
        <a:bodyPr/>
        <a:lstStyle/>
        <a:p>
          <a:endParaRPr lang="en-US" sz="1600"/>
        </a:p>
      </dgm:t>
    </dgm:pt>
    <dgm:pt modelId="{1465C165-ADC8-40C0-B8AB-B354E8C32098}" type="sibTrans" cxnId="{CD491C75-F112-47AF-81B3-4BBE7C9B78CC}">
      <dgm:prSet/>
      <dgm:spPr/>
      <dgm:t>
        <a:bodyPr/>
        <a:lstStyle/>
        <a:p>
          <a:endParaRPr lang="en-US" sz="1600"/>
        </a:p>
      </dgm:t>
    </dgm:pt>
    <dgm:pt modelId="{E4881E6B-3DA1-4810-AAF0-7D20381CB8AC}">
      <dgm:prSet phldrT="[Text]" custT="1"/>
      <dgm:spPr/>
      <dgm:t>
        <a:bodyPr/>
        <a:lstStyle/>
        <a:p>
          <a:r>
            <a:rPr lang="ar-OM" sz="1400" b="1" dirty="0" smtClean="0"/>
            <a:t>ملتهي</a:t>
          </a:r>
          <a:endParaRPr lang="en-US" sz="1400" b="1" dirty="0"/>
        </a:p>
      </dgm:t>
    </dgm:pt>
    <dgm:pt modelId="{3CD26912-B115-4A28-90A5-F4ED39643322}" type="parTrans" cxnId="{615A46DF-0024-4DC3-8A9E-055C5519A1FD}">
      <dgm:prSet/>
      <dgm:spPr/>
      <dgm:t>
        <a:bodyPr/>
        <a:lstStyle/>
        <a:p>
          <a:endParaRPr lang="en-US" sz="1600"/>
        </a:p>
      </dgm:t>
    </dgm:pt>
    <dgm:pt modelId="{BB1FAB84-C953-4794-9F45-727FF903CDD8}" type="sibTrans" cxnId="{615A46DF-0024-4DC3-8A9E-055C5519A1FD}">
      <dgm:prSet/>
      <dgm:spPr/>
      <dgm:t>
        <a:bodyPr/>
        <a:lstStyle/>
        <a:p>
          <a:endParaRPr lang="en-US" sz="1600"/>
        </a:p>
      </dgm:t>
    </dgm:pt>
    <dgm:pt modelId="{518F32D5-878B-4913-97F2-F7326A2C9A33}">
      <dgm:prSet phldrT="[Text]" custT="1"/>
      <dgm:spPr/>
      <dgm:t>
        <a:bodyPr/>
        <a:lstStyle/>
        <a:p>
          <a:r>
            <a:rPr lang="ar-OM" sz="1400" b="1" dirty="0" smtClean="0"/>
            <a:t>القيادة الآلية</a:t>
          </a:r>
          <a:endParaRPr lang="en-US" sz="1400" b="1" dirty="0"/>
        </a:p>
      </dgm:t>
    </dgm:pt>
    <dgm:pt modelId="{89AADCB0-F00E-4D6F-A13E-9D1EF897C70E}" type="parTrans" cxnId="{1EA4C4B8-F706-4779-8214-E641B6E93B15}">
      <dgm:prSet/>
      <dgm:spPr/>
      <dgm:t>
        <a:bodyPr/>
        <a:lstStyle/>
        <a:p>
          <a:endParaRPr lang="en-US" sz="1600"/>
        </a:p>
      </dgm:t>
    </dgm:pt>
    <dgm:pt modelId="{1D9ED17F-11AE-45C3-8D74-AD16F9C7C360}" type="sibTrans" cxnId="{1EA4C4B8-F706-4779-8214-E641B6E93B15}">
      <dgm:prSet/>
      <dgm:spPr/>
      <dgm:t>
        <a:bodyPr/>
        <a:lstStyle/>
        <a:p>
          <a:endParaRPr lang="en-US" sz="1600"/>
        </a:p>
      </dgm:t>
    </dgm:pt>
    <dgm:pt modelId="{A92228EA-5DC8-457D-A919-511BAF3277F3}">
      <dgm:prSet phldrT="[Text]" custT="1"/>
      <dgm:spPr/>
      <dgm:t>
        <a:bodyPr/>
        <a:lstStyle/>
        <a:p>
          <a:r>
            <a:rPr lang="ar-OM" sz="1400" b="1" dirty="0" smtClean="0"/>
            <a:t>المقود</a:t>
          </a:r>
          <a:endParaRPr lang="en-US" sz="1400" b="1" dirty="0"/>
        </a:p>
      </dgm:t>
    </dgm:pt>
    <dgm:pt modelId="{00930C34-6ECE-4906-8A02-02849EEA7FC4}" type="parTrans" cxnId="{0D73E8EB-AA2C-489F-947C-1BCF9F81F79F}">
      <dgm:prSet/>
      <dgm:spPr/>
      <dgm:t>
        <a:bodyPr/>
        <a:lstStyle/>
        <a:p>
          <a:endParaRPr lang="en-US" sz="1600"/>
        </a:p>
      </dgm:t>
    </dgm:pt>
    <dgm:pt modelId="{87C96A65-3C64-4AD1-807E-D3806E35A626}" type="sibTrans" cxnId="{0D73E8EB-AA2C-489F-947C-1BCF9F81F79F}">
      <dgm:prSet/>
      <dgm:spPr/>
      <dgm:t>
        <a:bodyPr/>
        <a:lstStyle/>
        <a:p>
          <a:endParaRPr lang="en-US" sz="1600"/>
        </a:p>
      </dgm:t>
    </dgm:pt>
    <dgm:pt modelId="{29ADB8D6-C7D6-4674-832D-C0E20E655401}">
      <dgm:prSet phldrT="[Text]" custT="1"/>
      <dgm:spPr/>
      <dgm:t>
        <a:bodyPr/>
        <a:lstStyle/>
        <a:p>
          <a:r>
            <a:rPr lang="ar-OM" sz="1400" b="1" dirty="0" smtClean="0"/>
            <a:t>الغفوة</a:t>
          </a:r>
        </a:p>
        <a:p>
          <a:r>
            <a:rPr lang="ar-OM" sz="1400" b="1" dirty="0" smtClean="0"/>
            <a:t>(النومه الصغرى)</a:t>
          </a:r>
          <a:endParaRPr lang="en-US" sz="1400" b="1" dirty="0"/>
        </a:p>
      </dgm:t>
    </dgm:pt>
    <dgm:pt modelId="{21AC3107-53FD-487C-97FC-842BEF6D9208}" type="parTrans" cxnId="{5389FAC9-64AF-4B97-B1DE-521F21911794}">
      <dgm:prSet/>
      <dgm:spPr/>
      <dgm:t>
        <a:bodyPr/>
        <a:lstStyle/>
        <a:p>
          <a:endParaRPr lang="en-US" sz="1600"/>
        </a:p>
      </dgm:t>
    </dgm:pt>
    <dgm:pt modelId="{60190D71-1733-44FF-A530-E755C2526273}" type="sibTrans" cxnId="{5389FAC9-64AF-4B97-B1DE-521F21911794}">
      <dgm:prSet/>
      <dgm:spPr/>
      <dgm:t>
        <a:bodyPr/>
        <a:lstStyle/>
        <a:p>
          <a:endParaRPr lang="en-US" sz="1600"/>
        </a:p>
      </dgm:t>
    </dgm:pt>
    <dgm:pt modelId="{BCA2CEFD-CC3B-44F8-B07B-C8664A118F09}">
      <dgm:prSet phldrT="[Text]" custT="1"/>
      <dgm:spPr/>
      <dgm:t>
        <a:bodyPr/>
        <a:lstStyle/>
        <a:p>
          <a:r>
            <a:rPr lang="ar-OM" sz="1400" b="1" dirty="0" smtClean="0"/>
            <a:t>النوم</a:t>
          </a:r>
          <a:r>
            <a:rPr lang="ar-OM" sz="1400" b="1" dirty="0" smtClean="0"/>
            <a:t>	</a:t>
          </a:r>
          <a:endParaRPr lang="en-US" sz="1400" b="1" dirty="0"/>
        </a:p>
      </dgm:t>
    </dgm:pt>
    <dgm:pt modelId="{782DCE8F-4DD0-4C0E-AA55-212CAF48994E}" type="parTrans" cxnId="{A9A5D647-1538-413B-A279-63B827486ED0}">
      <dgm:prSet/>
      <dgm:spPr/>
      <dgm:t>
        <a:bodyPr/>
        <a:lstStyle/>
        <a:p>
          <a:endParaRPr lang="en-US" sz="1600"/>
        </a:p>
      </dgm:t>
    </dgm:pt>
    <dgm:pt modelId="{F6A940C0-357F-4742-A0E3-BF4565838255}" type="sibTrans" cxnId="{A9A5D647-1538-413B-A279-63B827486ED0}">
      <dgm:prSet/>
      <dgm:spPr/>
      <dgm:t>
        <a:bodyPr/>
        <a:lstStyle/>
        <a:p>
          <a:endParaRPr lang="en-US" sz="1600"/>
        </a:p>
      </dgm:t>
    </dgm:pt>
    <dgm:pt modelId="{E67179E6-8908-48D7-9DB2-BA498ACE2C2B}" type="pres">
      <dgm:prSet presAssocID="{334B1FFA-09AF-4ADE-9287-9F7A348AA28E}" presName="Name0" presStyleCnt="0">
        <dgm:presLayoutVars>
          <dgm:dir/>
          <dgm:resizeHandles val="exact"/>
        </dgm:presLayoutVars>
      </dgm:prSet>
      <dgm:spPr/>
    </dgm:pt>
    <dgm:pt modelId="{7C1E3465-DF1F-43CF-86E1-1101F79D2BA3}" type="pres">
      <dgm:prSet presAssocID="{15775C43-A5E2-4E8C-AF69-6FE9934CC7CB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926285-8DFD-4CC8-A70B-0EADE3FAB56D}" type="pres">
      <dgm:prSet presAssocID="{1465C165-ADC8-40C0-B8AB-B354E8C32098}" presName="parSpace" presStyleCnt="0"/>
      <dgm:spPr/>
    </dgm:pt>
    <dgm:pt modelId="{ECFFA579-2267-4267-A6BA-79D97A9A12D0}" type="pres">
      <dgm:prSet presAssocID="{E4881E6B-3DA1-4810-AAF0-7D20381CB8AC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5AD8A-7C59-457B-9D6A-3142DD797D27}" type="pres">
      <dgm:prSet presAssocID="{BB1FAB84-C953-4794-9F45-727FF903CDD8}" presName="parSpace" presStyleCnt="0"/>
      <dgm:spPr/>
    </dgm:pt>
    <dgm:pt modelId="{0EBD0DA6-D4CB-4BA1-BE0C-76F35295E994}" type="pres">
      <dgm:prSet presAssocID="{518F32D5-878B-4913-97F2-F7326A2C9A33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C13C6-F8FB-43F2-A292-45B69179E37C}" type="pres">
      <dgm:prSet presAssocID="{1D9ED17F-11AE-45C3-8D74-AD16F9C7C360}" presName="parSpace" presStyleCnt="0"/>
      <dgm:spPr/>
    </dgm:pt>
    <dgm:pt modelId="{A77A0901-C587-479D-8AF3-6DF00B53BFFE}" type="pres">
      <dgm:prSet presAssocID="{A92228EA-5DC8-457D-A919-511BAF3277F3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BEE44E-27C0-408C-9CA2-AF4ADA95DFF0}" type="pres">
      <dgm:prSet presAssocID="{87C96A65-3C64-4AD1-807E-D3806E35A626}" presName="parSpace" presStyleCnt="0"/>
      <dgm:spPr/>
    </dgm:pt>
    <dgm:pt modelId="{13D69EE8-48EE-4371-8C92-75CAE95E8282}" type="pres">
      <dgm:prSet presAssocID="{29ADB8D6-C7D6-4674-832D-C0E20E655401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2F3DA-2671-4443-88AC-D667D8D1DF82}" type="pres">
      <dgm:prSet presAssocID="{60190D71-1733-44FF-A530-E755C2526273}" presName="parSpace" presStyleCnt="0"/>
      <dgm:spPr/>
    </dgm:pt>
    <dgm:pt modelId="{3CFC1F15-7E74-4D1E-B41F-18F484CF067B}" type="pres">
      <dgm:prSet presAssocID="{BCA2CEFD-CC3B-44F8-B07B-C8664A118F09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39743A-CDDE-4448-BBF6-ADFE8511D7EF}" type="presOf" srcId="{29ADB8D6-C7D6-4674-832D-C0E20E655401}" destId="{13D69EE8-48EE-4371-8C92-75CAE95E8282}" srcOrd="0" destOrd="0" presId="urn:microsoft.com/office/officeart/2005/8/layout/hChevron3"/>
    <dgm:cxn modelId="{2E15C452-AF8C-4F15-8653-0E336982E863}" type="presOf" srcId="{A92228EA-5DC8-457D-A919-511BAF3277F3}" destId="{A77A0901-C587-479D-8AF3-6DF00B53BFFE}" srcOrd="0" destOrd="0" presId="urn:microsoft.com/office/officeart/2005/8/layout/hChevron3"/>
    <dgm:cxn modelId="{5389FAC9-64AF-4B97-B1DE-521F21911794}" srcId="{334B1FFA-09AF-4ADE-9287-9F7A348AA28E}" destId="{29ADB8D6-C7D6-4674-832D-C0E20E655401}" srcOrd="4" destOrd="0" parTransId="{21AC3107-53FD-487C-97FC-842BEF6D9208}" sibTransId="{60190D71-1733-44FF-A530-E755C2526273}"/>
    <dgm:cxn modelId="{9A099F65-F676-47CB-B959-8C36E96A61FE}" type="presOf" srcId="{BCA2CEFD-CC3B-44F8-B07B-C8664A118F09}" destId="{3CFC1F15-7E74-4D1E-B41F-18F484CF067B}" srcOrd="0" destOrd="0" presId="urn:microsoft.com/office/officeart/2005/8/layout/hChevron3"/>
    <dgm:cxn modelId="{D319A358-32C1-4B84-86F3-9D0B9C4F028F}" type="presOf" srcId="{E4881E6B-3DA1-4810-AAF0-7D20381CB8AC}" destId="{ECFFA579-2267-4267-A6BA-79D97A9A12D0}" srcOrd="0" destOrd="0" presId="urn:microsoft.com/office/officeart/2005/8/layout/hChevron3"/>
    <dgm:cxn modelId="{0D73E8EB-AA2C-489F-947C-1BCF9F81F79F}" srcId="{334B1FFA-09AF-4ADE-9287-9F7A348AA28E}" destId="{A92228EA-5DC8-457D-A919-511BAF3277F3}" srcOrd="3" destOrd="0" parTransId="{00930C34-6ECE-4906-8A02-02849EEA7FC4}" sibTransId="{87C96A65-3C64-4AD1-807E-D3806E35A626}"/>
    <dgm:cxn modelId="{4CD15A00-8C62-400B-A690-398558C8C47C}" type="presOf" srcId="{518F32D5-878B-4913-97F2-F7326A2C9A33}" destId="{0EBD0DA6-D4CB-4BA1-BE0C-76F35295E994}" srcOrd="0" destOrd="0" presId="urn:microsoft.com/office/officeart/2005/8/layout/hChevron3"/>
    <dgm:cxn modelId="{D5DADB5A-1B40-4180-8B39-CD7736111D60}" type="presOf" srcId="{334B1FFA-09AF-4ADE-9287-9F7A348AA28E}" destId="{E67179E6-8908-48D7-9DB2-BA498ACE2C2B}" srcOrd="0" destOrd="0" presId="urn:microsoft.com/office/officeart/2005/8/layout/hChevron3"/>
    <dgm:cxn modelId="{615A46DF-0024-4DC3-8A9E-055C5519A1FD}" srcId="{334B1FFA-09AF-4ADE-9287-9F7A348AA28E}" destId="{E4881E6B-3DA1-4810-AAF0-7D20381CB8AC}" srcOrd="1" destOrd="0" parTransId="{3CD26912-B115-4A28-90A5-F4ED39643322}" sibTransId="{BB1FAB84-C953-4794-9F45-727FF903CDD8}"/>
    <dgm:cxn modelId="{CD491C75-F112-47AF-81B3-4BBE7C9B78CC}" srcId="{334B1FFA-09AF-4ADE-9287-9F7A348AA28E}" destId="{15775C43-A5E2-4E8C-AF69-6FE9934CC7CB}" srcOrd="0" destOrd="0" parTransId="{6FE42B6B-7481-4A83-B4C8-99735B3630D1}" sibTransId="{1465C165-ADC8-40C0-B8AB-B354E8C32098}"/>
    <dgm:cxn modelId="{A6ED3D20-F085-420D-8136-6FCF49986289}" type="presOf" srcId="{15775C43-A5E2-4E8C-AF69-6FE9934CC7CB}" destId="{7C1E3465-DF1F-43CF-86E1-1101F79D2BA3}" srcOrd="0" destOrd="0" presId="urn:microsoft.com/office/officeart/2005/8/layout/hChevron3"/>
    <dgm:cxn modelId="{A9A5D647-1538-413B-A279-63B827486ED0}" srcId="{334B1FFA-09AF-4ADE-9287-9F7A348AA28E}" destId="{BCA2CEFD-CC3B-44F8-B07B-C8664A118F09}" srcOrd="5" destOrd="0" parTransId="{782DCE8F-4DD0-4C0E-AA55-212CAF48994E}" sibTransId="{F6A940C0-357F-4742-A0E3-BF4565838255}"/>
    <dgm:cxn modelId="{1EA4C4B8-F706-4779-8214-E641B6E93B15}" srcId="{334B1FFA-09AF-4ADE-9287-9F7A348AA28E}" destId="{518F32D5-878B-4913-97F2-F7326A2C9A33}" srcOrd="2" destOrd="0" parTransId="{89AADCB0-F00E-4D6F-A13E-9D1EF897C70E}" sibTransId="{1D9ED17F-11AE-45C3-8D74-AD16F9C7C360}"/>
    <dgm:cxn modelId="{6928D4C3-59A6-433A-991F-49D5559BD731}" type="presParOf" srcId="{E67179E6-8908-48D7-9DB2-BA498ACE2C2B}" destId="{7C1E3465-DF1F-43CF-86E1-1101F79D2BA3}" srcOrd="0" destOrd="0" presId="urn:microsoft.com/office/officeart/2005/8/layout/hChevron3"/>
    <dgm:cxn modelId="{743CD1F1-D92F-470C-955C-4E3372440432}" type="presParOf" srcId="{E67179E6-8908-48D7-9DB2-BA498ACE2C2B}" destId="{58926285-8DFD-4CC8-A70B-0EADE3FAB56D}" srcOrd="1" destOrd="0" presId="urn:microsoft.com/office/officeart/2005/8/layout/hChevron3"/>
    <dgm:cxn modelId="{06416884-878B-471A-970F-D9C3C4315086}" type="presParOf" srcId="{E67179E6-8908-48D7-9DB2-BA498ACE2C2B}" destId="{ECFFA579-2267-4267-A6BA-79D97A9A12D0}" srcOrd="2" destOrd="0" presId="urn:microsoft.com/office/officeart/2005/8/layout/hChevron3"/>
    <dgm:cxn modelId="{60754363-A5AC-4F1D-BA0B-8B690C2EAAC6}" type="presParOf" srcId="{E67179E6-8908-48D7-9DB2-BA498ACE2C2B}" destId="{E535AD8A-7C59-457B-9D6A-3142DD797D27}" srcOrd="3" destOrd="0" presId="urn:microsoft.com/office/officeart/2005/8/layout/hChevron3"/>
    <dgm:cxn modelId="{9695DC61-2B2B-4C83-93F5-EA808CABF2A0}" type="presParOf" srcId="{E67179E6-8908-48D7-9DB2-BA498ACE2C2B}" destId="{0EBD0DA6-D4CB-4BA1-BE0C-76F35295E994}" srcOrd="4" destOrd="0" presId="urn:microsoft.com/office/officeart/2005/8/layout/hChevron3"/>
    <dgm:cxn modelId="{999BF427-2AE2-42BE-82E6-1419AC27EAAB}" type="presParOf" srcId="{E67179E6-8908-48D7-9DB2-BA498ACE2C2B}" destId="{02FC13C6-F8FB-43F2-A292-45B69179E37C}" srcOrd="5" destOrd="0" presId="urn:microsoft.com/office/officeart/2005/8/layout/hChevron3"/>
    <dgm:cxn modelId="{03C91A71-A165-4FBD-83DF-8A433E801031}" type="presParOf" srcId="{E67179E6-8908-48D7-9DB2-BA498ACE2C2B}" destId="{A77A0901-C587-479D-8AF3-6DF00B53BFFE}" srcOrd="6" destOrd="0" presId="urn:microsoft.com/office/officeart/2005/8/layout/hChevron3"/>
    <dgm:cxn modelId="{9372D1FD-4D6C-4B76-A9D1-AEECC1F64176}" type="presParOf" srcId="{E67179E6-8908-48D7-9DB2-BA498ACE2C2B}" destId="{ECBEE44E-27C0-408C-9CA2-AF4ADA95DFF0}" srcOrd="7" destOrd="0" presId="urn:microsoft.com/office/officeart/2005/8/layout/hChevron3"/>
    <dgm:cxn modelId="{E0E799D7-37B7-493D-B40E-B7A4DDE6069C}" type="presParOf" srcId="{E67179E6-8908-48D7-9DB2-BA498ACE2C2B}" destId="{13D69EE8-48EE-4371-8C92-75CAE95E8282}" srcOrd="8" destOrd="0" presId="urn:microsoft.com/office/officeart/2005/8/layout/hChevron3"/>
    <dgm:cxn modelId="{839F7872-35B4-47C1-B266-015E7A6717B0}" type="presParOf" srcId="{E67179E6-8908-48D7-9DB2-BA498ACE2C2B}" destId="{A012F3DA-2671-4443-88AC-D667D8D1DF82}" srcOrd="9" destOrd="0" presId="urn:microsoft.com/office/officeart/2005/8/layout/hChevron3"/>
    <dgm:cxn modelId="{09A271F2-FFB2-4DB0-9E33-F94207E87B07}" type="presParOf" srcId="{E67179E6-8908-48D7-9DB2-BA498ACE2C2B}" destId="{3CFC1F15-7E74-4D1E-B41F-18F484CF067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1E3465-DF1F-43CF-86E1-1101F79D2BA3}">
      <dsp:nvSpPr>
        <dsp:cNvPr id="0" name=""/>
        <dsp:cNvSpPr/>
      </dsp:nvSpPr>
      <dsp:spPr>
        <a:xfrm>
          <a:off x="930" y="2302761"/>
          <a:ext cx="1523627" cy="6094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1400" b="1" kern="1200" dirty="0" smtClean="0"/>
            <a:t>منتبه 100%</a:t>
          </a:r>
          <a:endParaRPr lang="en-US" sz="1400" b="1" kern="1200" dirty="0"/>
        </a:p>
      </dsp:txBody>
      <dsp:txXfrm>
        <a:off x="930" y="2302761"/>
        <a:ext cx="1523627" cy="609451"/>
      </dsp:txXfrm>
    </dsp:sp>
    <dsp:sp modelId="{ECFFA579-2267-4267-A6BA-79D97A9A12D0}">
      <dsp:nvSpPr>
        <dsp:cNvPr id="0" name=""/>
        <dsp:cNvSpPr/>
      </dsp:nvSpPr>
      <dsp:spPr>
        <a:xfrm>
          <a:off x="1219832" y="2302761"/>
          <a:ext cx="1523627" cy="6094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1400" b="1" kern="1200" dirty="0" smtClean="0"/>
            <a:t>ملتهي</a:t>
          </a:r>
          <a:endParaRPr lang="en-US" sz="1400" b="1" kern="1200" dirty="0"/>
        </a:p>
      </dsp:txBody>
      <dsp:txXfrm>
        <a:off x="1219832" y="2302761"/>
        <a:ext cx="1523627" cy="609451"/>
      </dsp:txXfrm>
    </dsp:sp>
    <dsp:sp modelId="{0EBD0DA6-D4CB-4BA1-BE0C-76F35295E994}">
      <dsp:nvSpPr>
        <dsp:cNvPr id="0" name=""/>
        <dsp:cNvSpPr/>
      </dsp:nvSpPr>
      <dsp:spPr>
        <a:xfrm>
          <a:off x="2438734" y="2302761"/>
          <a:ext cx="1523627" cy="6094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1400" b="1" kern="1200" dirty="0" smtClean="0"/>
            <a:t>القيادة الآلية</a:t>
          </a:r>
          <a:endParaRPr lang="en-US" sz="1400" b="1" kern="1200" dirty="0"/>
        </a:p>
      </dsp:txBody>
      <dsp:txXfrm>
        <a:off x="2438734" y="2302761"/>
        <a:ext cx="1523627" cy="609451"/>
      </dsp:txXfrm>
    </dsp:sp>
    <dsp:sp modelId="{A77A0901-C587-479D-8AF3-6DF00B53BFFE}">
      <dsp:nvSpPr>
        <dsp:cNvPr id="0" name=""/>
        <dsp:cNvSpPr/>
      </dsp:nvSpPr>
      <dsp:spPr>
        <a:xfrm>
          <a:off x="3657637" y="2302761"/>
          <a:ext cx="1523627" cy="6094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1400" b="1" kern="1200" dirty="0" smtClean="0"/>
            <a:t>المقود</a:t>
          </a:r>
          <a:endParaRPr lang="en-US" sz="1400" b="1" kern="1200" dirty="0"/>
        </a:p>
      </dsp:txBody>
      <dsp:txXfrm>
        <a:off x="3657637" y="2302761"/>
        <a:ext cx="1523627" cy="609451"/>
      </dsp:txXfrm>
    </dsp:sp>
    <dsp:sp modelId="{13D69EE8-48EE-4371-8C92-75CAE95E8282}">
      <dsp:nvSpPr>
        <dsp:cNvPr id="0" name=""/>
        <dsp:cNvSpPr/>
      </dsp:nvSpPr>
      <dsp:spPr>
        <a:xfrm>
          <a:off x="4876539" y="2302761"/>
          <a:ext cx="1523627" cy="6094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1400" b="1" kern="1200" dirty="0" smtClean="0"/>
            <a:t>الغفوة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1400" b="1" kern="1200" dirty="0" smtClean="0"/>
            <a:t>(النومه الصغرى)</a:t>
          </a:r>
          <a:endParaRPr lang="en-US" sz="1400" b="1" kern="1200" dirty="0"/>
        </a:p>
      </dsp:txBody>
      <dsp:txXfrm>
        <a:off x="4876539" y="2302761"/>
        <a:ext cx="1523627" cy="609451"/>
      </dsp:txXfrm>
    </dsp:sp>
    <dsp:sp modelId="{3CFC1F15-7E74-4D1E-B41F-18F484CF067B}">
      <dsp:nvSpPr>
        <dsp:cNvPr id="0" name=""/>
        <dsp:cNvSpPr/>
      </dsp:nvSpPr>
      <dsp:spPr>
        <a:xfrm>
          <a:off x="6095441" y="2302761"/>
          <a:ext cx="1523627" cy="6094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1400" b="1" kern="1200" dirty="0" smtClean="0"/>
            <a:t>النوم</a:t>
          </a:r>
          <a:r>
            <a:rPr lang="ar-OM" sz="1400" b="1" kern="1200" dirty="0" smtClean="0"/>
            <a:t>	</a:t>
          </a:r>
          <a:endParaRPr lang="en-US" sz="1400" b="1" kern="1200" dirty="0"/>
        </a:p>
      </dsp:txBody>
      <dsp:txXfrm>
        <a:off x="6095441" y="2302761"/>
        <a:ext cx="1523627" cy="609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8888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8888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8442A84-5B99-4EDD-BF09-F829B858595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3828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8888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8188"/>
            <a:ext cx="4916487" cy="3687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2013"/>
            <a:ext cx="53657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8888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EE5C21D-5E58-4012-9249-69800A106AE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85223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9DA31B-82CC-409A-AEB4-D0C68EC17DB7}" type="slidenum">
              <a:rPr lang="fr-FR" smtClean="0"/>
              <a:pPr eaLnBrk="1" hangingPunct="1"/>
              <a:t>1</a:t>
            </a:fld>
            <a:endParaRPr lang="fr-FR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8E3ECA-EB3C-47A3-A875-BF289453214D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Cover the points on the slide.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Explain that it is important to develop good habits when looking at your sleep patterns .</a:t>
            </a:r>
          </a:p>
          <a:p>
            <a:endParaRPr lang="en-US" smtClean="0">
              <a:latin typeface="Arial" charset="0"/>
            </a:endParaRPr>
          </a:p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D25B44-0373-4408-BE5C-C4428EE9515A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While most people will suffer short term sleep problems, if they persist, you need to seek medical attention.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Ask if the symptoms listed on the slide occur on a very frequent basis and you may have some issues and need to seek medical attention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DC6BE9-1FB6-41CD-A73A-4F310A6CCDE6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While most people will suffer short term sleep problems, if they persist, you need to seek medical attention.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Ask if the symptoms listed on the slide occur on a very frequent basis and you may have some issues and need to seek medical attention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63AE94-C59A-423F-994F-8F677FE31BC2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While most people will suffer short term sleep problems, if they persist, you need to seek medical attention.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Ask if the symptoms listed on the slide occur on a very frequent basis and you may have some issues and need to seek medical attention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EDFA1A-A7CF-4AFC-BFDC-05CB5C3EFE04}" type="slidenum">
              <a:rPr lang="fr-FR" smtClean="0"/>
              <a:pPr eaLnBrk="1" hangingPunct="1"/>
              <a:t>14</a:t>
            </a:fld>
            <a:endParaRPr lang="fr-F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B8AABE-EE66-4543-97E0-17C76EC43AF8}" type="slidenum">
              <a:rPr lang="fr-FR" smtClean="0"/>
              <a:pPr eaLnBrk="1" hangingPunct="1"/>
              <a:t>15</a:t>
            </a:fld>
            <a:endParaRPr lang="fr-F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A0EFD0-C8CB-4467-B7CF-98B37967A877}" type="slidenum">
              <a:rPr lang="fr-FR" smtClean="0"/>
              <a:pPr eaLnBrk="1" hangingPunct="1"/>
              <a:t>16</a:t>
            </a:fld>
            <a:endParaRPr lang="fr-F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FD33F7-1D62-4CD7-ACB9-8043867C67E9}" type="slidenum">
              <a:rPr lang="fr-FR" smtClean="0"/>
              <a:pPr eaLnBrk="1" hangingPunct="1"/>
              <a:t>17</a:t>
            </a:fld>
            <a:endParaRPr lang="fr-F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EF37E9-E42A-4882-8F15-CC8F8C892D78}" type="slidenum">
              <a:rPr lang="fr-FR" smtClean="0"/>
              <a:pPr eaLnBrk="1" hangingPunct="1"/>
              <a:t>18</a:t>
            </a:fld>
            <a:endParaRPr lang="fr-F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46BB9B-1EE6-48CE-A216-51FF41A55120}" type="slidenum">
              <a:rPr lang="fr-FR" smtClean="0"/>
              <a:pPr eaLnBrk="1" hangingPunct="1"/>
              <a:t>19</a:t>
            </a:fld>
            <a:endParaRPr lang="fr-F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A613CA-C160-43FE-8E3E-813701AD4435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523361-6F5C-4999-AE62-5F30898D4F80}" type="slidenum">
              <a:rPr lang="fr-FR" smtClean="0"/>
              <a:pPr eaLnBrk="1" hangingPunct="1"/>
              <a:t>20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538134-86EE-44EF-BA72-285B3CD8F2F3}" type="slidenum">
              <a:rPr lang="fr-FR" smtClean="0"/>
              <a:pPr eaLnBrk="1" hangingPunct="1"/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A7E20C-F889-4DA5-B915-63E66A745455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Explain that as a driver, you go through various stages of alertness. 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Generally, the longer you drive, the more your level of alertness  decreases Eventually, if you don’t do something about the reduction in your level of  alertness, you will fall asleep.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Explain that Micro Sleeps are brief, unintended episodes of loss of attention associated with events such as blank stare, head snapping, prolonged eye closure, etc., which may occur when a person is fatigued but trying to stay awake to perform a monotonous task like driving a car or watching a computer screen. 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They last from a few seconds to several minutes, and often the person is not aware that a micro sleep has occurred. In fact, micro sleeps often occur when a person's eyes are open. While in a micro sleep, a person fails to respond to outside information. A person will not see a red signal light or notice that the road has taken a curve.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Show the video clip on Micro Sleeps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2D3D94-60B8-47F0-AB87-C45370DE9845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Reveal the survival slide and read out the points. 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Explain that the factors identified have been used to stress the need to be always alert at the wheel.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Ask for comments from the participants about what could happen if they had a micro sleep for 4 seconds while driving a Shell tanker in down town Kuala Lumper?</a:t>
            </a:r>
          </a:p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5509E6-AD36-4DE7-A327-DD59D2AE2A01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Before revealing the slide, ask the participants for some signs that a person might show if they are fatigued. Try and not focus on the driving signs.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Write the responses on the whiteboard.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Ask the participants if they have every experienced any of these signs. Get some feedback on what happened and what they did.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06B659-33C1-4E49-9B69-B407C7CFC01A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Before revealing the slide, ask the participants for some signs that a person who is driving a vehicle might show if they are fatigued. 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Write the responses on the whiteboard.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Ask the participants if they have every experienced any of these signs. Explain that their personal experiences will be the same as some one in USA, or England or Australia.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Get some feedback on what happened and what they did.</a:t>
            </a:r>
          </a:p>
          <a:p>
            <a:endParaRPr lang="en-US" smtClean="0">
              <a:latin typeface="Arial" charset="0"/>
            </a:endParaRPr>
          </a:p>
          <a:p>
            <a:endParaRPr lang="en-US" smtClean="0">
              <a:latin typeface="Arial" charset="0"/>
            </a:endParaRPr>
          </a:p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AA6CFA-4F44-48C6-8AEF-B02F03079734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Explain that there are four key influences on fatigue and sometimes they are related to each other.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Explain that all of the four influences will be covered in detail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A4A0F6-4AA1-45F4-BD85-5ED2573AC40B}" type="slidenum">
              <a:rPr lang="fr-FR" smtClean="0"/>
              <a:pPr eaLnBrk="1" hangingPunct="1"/>
              <a:t>9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3381161"/>
      </p:ext>
    </p:extLst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2062853"/>
      </p:ext>
    </p:extLst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0800" y="3883025"/>
            <a:ext cx="1031875" cy="3944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0" y="3883025"/>
            <a:ext cx="2946400" cy="3944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0140298"/>
      </p:ext>
    </p:extLst>
  </p:cSld>
  <p:clrMapOvr>
    <a:masterClrMapping/>
  </p:clrMapOvr>
  <p:transition spd="med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6294606-9351-4F13-955E-DD84638B1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5785240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70E6E56-F614-458E-A5AA-F69C50378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0555832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FAE9EDF-98B8-45F5-BF8C-FFEA4E87D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2778320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5763" y="1484313"/>
            <a:ext cx="3481387" cy="150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9550" y="1484313"/>
            <a:ext cx="3481388" cy="150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6600002-4E7B-4F87-9520-B8BEA5DD9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257835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7F87851-8396-4232-9570-ABC6D8B3A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2794107"/>
      </p:ext>
    </p:extLst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3A061B8-1DB1-4049-B1E4-0EEA9440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5840933"/>
      </p:ext>
    </p:extLst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FB7732A-065D-47A5-AB5D-64F807230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3041581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E42D59E-C5A8-4E39-AC93-98D6D7B3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6901558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945209"/>
      </p:ext>
    </p:extLst>
  </p:cSld>
  <p:clrMapOvr>
    <a:masterClrMapping/>
  </p:clrMapOvr>
  <p:transition spd="med">
    <p:wheel spokes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CC21AD7-7089-4C1F-9DF9-D6B6A3C78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3261540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3BF4953-968F-4F94-8D15-855F32863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4208988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93738"/>
            <a:ext cx="1778000" cy="229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5763" y="693738"/>
            <a:ext cx="5184775" cy="229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448D101-C19B-4290-A75D-350AAEC88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68292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763" y="693738"/>
            <a:ext cx="706755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55763" y="1484313"/>
            <a:ext cx="3481387" cy="150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9550" y="1484313"/>
            <a:ext cx="3481388" cy="150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3775" y="6453188"/>
            <a:ext cx="439738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7B88070-8CB0-4B4A-AA00-BD16E6DB2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506039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256849866"/>
      </p:ext>
    </p:extLst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175" y="5140325"/>
            <a:ext cx="1987550" cy="268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5125" y="5140325"/>
            <a:ext cx="1987550" cy="268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4287321"/>
      </p:ext>
    </p:extLst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3422402"/>
      </p:ext>
    </p:extLst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8832016"/>
      </p:ext>
    </p:extLst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09453020"/>
      </p:ext>
    </p:extLst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555018354"/>
      </p:ext>
    </p:extLst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210626001"/>
      </p:ext>
    </p:extLst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gradFill rotWithShape="0">
          <a:gsLst>
            <a:gs pos="0">
              <a:srgbClr val="00AD6E"/>
            </a:gs>
            <a:gs pos="50000">
              <a:srgbClr val="005E3C"/>
            </a:gs>
            <a:gs pos="100000">
              <a:srgbClr val="00AD6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725"/>
            <a:ext cx="9140825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0" y="3883025"/>
            <a:ext cx="4124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5175" y="5140325"/>
            <a:ext cx="41275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grpSp>
        <p:nvGrpSpPr>
          <p:cNvPr id="2053" name="Group 3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4239" name="Rectangle 31"/>
            <p:cNvSpPr>
              <a:spLocks noChangeArrowheads="1"/>
            </p:cNvSpPr>
            <p:nvPr userDrawn="1"/>
          </p:nvSpPr>
          <p:spPr bwMode="gray">
            <a:xfrm>
              <a:off x="0" y="0"/>
              <a:ext cx="113" cy="432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0" name="Rectangle 32"/>
            <p:cNvSpPr>
              <a:spLocks noChangeArrowheads="1"/>
            </p:cNvSpPr>
            <p:nvPr userDrawn="1"/>
          </p:nvSpPr>
          <p:spPr bwMode="gray">
            <a:xfrm>
              <a:off x="5647" y="0"/>
              <a:ext cx="113" cy="432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1" name="Rectangle 33"/>
            <p:cNvSpPr>
              <a:spLocks noChangeArrowheads="1"/>
            </p:cNvSpPr>
            <p:nvPr userDrawn="1"/>
          </p:nvSpPr>
          <p:spPr bwMode="gray">
            <a:xfrm rot="5400000">
              <a:off x="2818" y="-2818"/>
              <a:ext cx="123" cy="576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2" name="Rectangle 34"/>
            <p:cNvSpPr>
              <a:spLocks noChangeArrowheads="1"/>
            </p:cNvSpPr>
            <p:nvPr userDrawn="1"/>
          </p:nvSpPr>
          <p:spPr bwMode="gray">
            <a:xfrm rot="5400000">
              <a:off x="2819" y="1379"/>
              <a:ext cx="122" cy="576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ransition spd="med"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32" name="Rectangle 20"/>
            <p:cNvSpPr>
              <a:spLocks noChangeArrowheads="1"/>
            </p:cNvSpPr>
            <p:nvPr userDrawn="1"/>
          </p:nvSpPr>
          <p:spPr bwMode="auto">
            <a:xfrm>
              <a:off x="115" y="112"/>
              <a:ext cx="840" cy="4207"/>
            </a:xfrm>
            <a:prstGeom prst="rect">
              <a:avLst/>
            </a:prstGeom>
            <a:gradFill rotWithShape="0">
              <a:gsLst>
                <a:gs pos="0">
                  <a:srgbClr val="DAEEE5"/>
                </a:gs>
                <a:gs pos="100000">
                  <a:srgbClr val="DAEEE5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pic>
          <p:nvPicPr>
            <p:cNvPr id="3082" name="Picture 21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" y="293"/>
              <a:ext cx="909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3" name="Group 22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3335" name="Rectangle 23"/>
              <p:cNvSpPr>
                <a:spLocks noChangeArrowheads="1"/>
              </p:cNvSpPr>
              <p:nvPr userDrawn="1"/>
            </p:nvSpPr>
            <p:spPr bwMode="gray">
              <a:xfrm>
                <a:off x="0" y="0"/>
                <a:ext cx="113" cy="432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6" name="Rectangle 24"/>
              <p:cNvSpPr>
                <a:spLocks noChangeArrowheads="1"/>
              </p:cNvSpPr>
              <p:nvPr userDrawn="1"/>
            </p:nvSpPr>
            <p:spPr bwMode="gray">
              <a:xfrm>
                <a:off x="5647" y="0"/>
                <a:ext cx="113" cy="432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7" name="Rectangle 25"/>
              <p:cNvSpPr>
                <a:spLocks noChangeArrowheads="1"/>
              </p:cNvSpPr>
              <p:nvPr userDrawn="1"/>
            </p:nvSpPr>
            <p:spPr bwMode="gray">
              <a:xfrm rot="5400000">
                <a:off x="2818" y="-2818"/>
                <a:ext cx="123" cy="576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8" name="Rectangle 26"/>
              <p:cNvSpPr>
                <a:spLocks noChangeArrowheads="1"/>
              </p:cNvSpPr>
              <p:nvPr userDrawn="1"/>
            </p:nvSpPr>
            <p:spPr bwMode="gray">
              <a:xfrm rot="5400000">
                <a:off x="2819" y="1379"/>
                <a:ext cx="122" cy="576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55763" y="693738"/>
            <a:ext cx="706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5763" y="1484313"/>
            <a:ext cx="71151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8543925" y="6554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14" name="Rectangle 12"/>
          <p:cNvSpPr txBox="1">
            <a:spLocks noChangeArrowheads="1"/>
          </p:cNvSpPr>
          <p:nvPr/>
        </p:nvSpPr>
        <p:spPr bwMode="auto">
          <a:xfrm>
            <a:off x="8670925" y="6627813"/>
            <a:ext cx="3254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>
            <a:lvl1pPr algn="ctr">
              <a:defRPr sz="90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008780D-3AC1-457F-BCAE-19A7E2E95863}" type="slidenum">
              <a:rPr lang="en-US">
                <a:cs typeface="+mn-cs"/>
              </a:rPr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88" y="6611938"/>
            <a:ext cx="2928937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r">
              <a:defRPr/>
            </a:pPr>
            <a:r>
              <a:rPr lang="en-US" sz="900" dirty="0">
                <a:solidFill>
                  <a:schemeClr val="tx2">
                    <a:lumMod val="75000"/>
                  </a:schemeClr>
                </a:solidFill>
                <a:cs typeface="+mn-cs"/>
              </a:rPr>
              <a:t>Defensive Driving Training materials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750" y="6611938"/>
            <a:ext cx="11430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2">
                    <a:lumMod val="75000"/>
                  </a:schemeClr>
                </a:solidFill>
                <a:cs typeface="+mn-cs"/>
              </a:rPr>
              <a:t>BSH 0411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9pPr>
    </p:titleStyle>
    <p:bodyStyle>
      <a:lvl1pPr marL="174625" indent="-174625" algn="l" rtl="0" eaLnBrk="0" fontAlgn="base" hangingPunct="0">
        <a:spcBef>
          <a:spcPct val="10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19138" indent="-179388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§"/>
        <a:defRPr sz="1600">
          <a:solidFill>
            <a:srgbClr val="5F5F5F"/>
          </a:solidFill>
          <a:latin typeface="+mn-lt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5F5F5F"/>
          </a:solidFill>
          <a:latin typeface="+mn-lt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7.xml"/><Relationship Id="rId1" Type="http://schemas.openxmlformats.org/officeDocument/2006/relationships/video" Target="Family%20fatigue%20kills.MPG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>
          <a:xfrm>
            <a:off x="3643313" y="3571875"/>
            <a:ext cx="5113337" cy="579438"/>
          </a:xfrm>
        </p:spPr>
        <p:txBody>
          <a:bodyPr/>
          <a:lstStyle/>
          <a:p>
            <a:pPr algn="r" rtl="1" eaLnBrk="1" hangingPunct="1"/>
            <a:r>
              <a:rPr lang="ar-OM" b="1" dirty="0" smtClean="0"/>
              <a:t>تدريب القيادة الوقائية</a:t>
            </a:r>
            <a:endParaRPr lang="en-US" b="1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714750" y="4574282"/>
            <a:ext cx="511333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ar-OM" sz="320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الوحدة الثالثة</a:t>
            </a:r>
          </a:p>
          <a:p>
            <a:pPr algn="r" rtl="1">
              <a:defRPr/>
            </a:pPr>
            <a:r>
              <a:rPr lang="ar-OM" sz="320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حالــــة السائـــق</a:t>
            </a:r>
            <a:endParaRPr lang="en-US" sz="3200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6072188" y="5857875"/>
            <a:ext cx="242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OM" dirty="0" smtClean="0">
                <a:solidFill>
                  <a:srgbClr val="FFFF00"/>
                </a:solidFill>
              </a:rPr>
              <a:t>المدة ساعة واحدة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5763" y="1614488"/>
            <a:ext cx="7067550" cy="457200"/>
          </a:xfrm>
        </p:spPr>
        <p:txBody>
          <a:bodyPr/>
          <a:lstStyle/>
          <a:p>
            <a:pPr algn="r" rtl="1"/>
            <a:r>
              <a:rPr lang="ar-SA" b="1" dirty="0" smtClean="0"/>
              <a:t>نصيحة لنوم جيد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38" y="2484438"/>
            <a:ext cx="7115175" cy="3151568"/>
          </a:xfrm>
        </p:spPr>
        <p:txBody>
          <a:bodyPr/>
          <a:lstStyle/>
          <a:p>
            <a:pPr algn="r" rtl="1">
              <a:lnSpc>
                <a:spcPct val="180000"/>
              </a:lnSpc>
            </a:pPr>
            <a:r>
              <a:rPr lang="ar-SA" sz="2000" dirty="0" smtClean="0"/>
              <a:t>تطوير نمط النوم العادي</a:t>
            </a:r>
          </a:p>
          <a:p>
            <a:pPr algn="r" rtl="1">
              <a:lnSpc>
                <a:spcPct val="180000"/>
              </a:lnSpc>
            </a:pPr>
            <a:r>
              <a:rPr lang="ar-SA" sz="2000" dirty="0" smtClean="0"/>
              <a:t>يكون واعيا من الأكل والشرب قبل النوم</a:t>
            </a:r>
          </a:p>
          <a:p>
            <a:pPr algn="r" rtl="1">
              <a:lnSpc>
                <a:spcPct val="180000"/>
              </a:lnSpc>
            </a:pPr>
            <a:r>
              <a:rPr lang="ar-SA" sz="2000" dirty="0" smtClean="0"/>
              <a:t>تجنب المخدرات للمساعدة في الحصول على النوم</a:t>
            </a:r>
          </a:p>
          <a:p>
            <a:pPr algn="r" rtl="1">
              <a:lnSpc>
                <a:spcPct val="180000"/>
              </a:lnSpc>
            </a:pPr>
            <a:r>
              <a:rPr lang="ar-SA" sz="2000" dirty="0" smtClean="0"/>
              <a:t>الاسترخاء هو المفتاح لنوم جيدة</a:t>
            </a:r>
            <a:endParaRPr lang="en-AU" sz="20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إدارة التعب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43000" y="228600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en-US" sz="2400" b="1" dirty="0" smtClean="0">
                <a:solidFill>
                  <a:srgbClr val="92D050"/>
                </a:solidFill>
              </a:rPr>
              <a:t>DIT</a:t>
            </a:r>
            <a:r>
              <a:rPr lang="ar-OM" sz="2400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1600200"/>
            <a:ext cx="7067550" cy="457200"/>
          </a:xfrm>
        </p:spPr>
        <p:txBody>
          <a:bodyPr/>
          <a:lstStyle/>
          <a:p>
            <a:pPr algn="r" rtl="1"/>
            <a:r>
              <a:rPr lang="ar-SA" b="1" dirty="0" smtClean="0"/>
              <a:t>هل لدي اضطراب </a:t>
            </a:r>
            <a:r>
              <a:rPr lang="ar-OM" b="1" dirty="0" smtClean="0"/>
              <a:t>في </a:t>
            </a:r>
            <a:r>
              <a:rPr lang="ar-SA" b="1" dirty="0" smtClean="0"/>
              <a:t>النوم؟</a:t>
            </a:r>
            <a:endParaRPr lang="en-AU" b="1" dirty="0" smtClean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763" y="2286000"/>
            <a:ext cx="7115175" cy="4031873"/>
          </a:xfrm>
        </p:spPr>
        <p:txBody>
          <a:bodyPr/>
          <a:lstStyle/>
          <a:p>
            <a:pPr algn="r" rtl="1">
              <a:lnSpc>
                <a:spcPct val="130000"/>
              </a:lnSpc>
            </a:pPr>
            <a:r>
              <a:rPr lang="ar-SA" sz="2000" dirty="0" smtClean="0"/>
              <a:t>النعاس المفرط أثناء النهار</a:t>
            </a:r>
          </a:p>
          <a:p>
            <a:pPr algn="r" rtl="1">
              <a:lnSpc>
                <a:spcPct val="130000"/>
              </a:lnSpc>
            </a:pPr>
            <a:r>
              <a:rPr lang="ar-SA" sz="2000" dirty="0" smtClean="0"/>
              <a:t>تغفو في أوقات غير مناسبة</a:t>
            </a:r>
          </a:p>
          <a:p>
            <a:pPr algn="r" rtl="1">
              <a:lnSpc>
                <a:spcPct val="130000"/>
              </a:lnSpc>
            </a:pPr>
            <a:r>
              <a:rPr lang="ar-OM" sz="2000" dirty="0" smtClean="0"/>
              <a:t>ت</a:t>
            </a:r>
            <a:r>
              <a:rPr lang="ar-SA" sz="2000" dirty="0" smtClean="0"/>
              <a:t>ستغرق </a:t>
            </a:r>
            <a:r>
              <a:rPr lang="ar-SA" sz="2000" dirty="0" smtClean="0"/>
              <a:t>وقتا طويلا للذهاب إلى النوم</a:t>
            </a:r>
          </a:p>
          <a:p>
            <a:pPr algn="r" rtl="1">
              <a:lnSpc>
                <a:spcPct val="130000"/>
              </a:lnSpc>
            </a:pPr>
            <a:r>
              <a:rPr lang="ar-OM" sz="2000" dirty="0" smtClean="0"/>
              <a:t>ت</a:t>
            </a:r>
            <a:r>
              <a:rPr lang="ar-SA" sz="2000" dirty="0" smtClean="0"/>
              <a:t>ستيقظ </a:t>
            </a:r>
            <a:r>
              <a:rPr lang="ar-OM" sz="2000" dirty="0" smtClean="0"/>
              <a:t>مع ال</a:t>
            </a:r>
            <a:r>
              <a:rPr lang="ar-SA" sz="2000" dirty="0" smtClean="0"/>
              <a:t>شعور </a:t>
            </a:r>
            <a:r>
              <a:rPr lang="ar-SA" sz="2000" dirty="0" smtClean="0"/>
              <a:t>بالتعب</a:t>
            </a:r>
          </a:p>
          <a:p>
            <a:pPr algn="r" rtl="1">
              <a:lnSpc>
                <a:spcPct val="130000"/>
              </a:lnSpc>
            </a:pPr>
            <a:r>
              <a:rPr lang="ar-SA" sz="2000" dirty="0" smtClean="0"/>
              <a:t>وجع العضلات وتصلب عندما الصحوة</a:t>
            </a:r>
          </a:p>
          <a:p>
            <a:pPr algn="r" rtl="1">
              <a:lnSpc>
                <a:spcPct val="130000"/>
              </a:lnSpc>
            </a:pPr>
            <a:r>
              <a:rPr lang="ar-SA" sz="2000" dirty="0" smtClean="0"/>
              <a:t>كنت تشخر </a:t>
            </a:r>
            <a:r>
              <a:rPr lang="ar-SA" sz="2000" dirty="0" smtClean="0"/>
              <a:t>بشكل </a:t>
            </a:r>
            <a:r>
              <a:rPr lang="ar-SA" sz="2000" dirty="0" smtClean="0"/>
              <a:t>مفرط أثناء النوم</a:t>
            </a:r>
            <a:endParaRPr lang="en-AU" sz="20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إدارة التعب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228600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en-US" sz="2400" b="1" dirty="0" smtClean="0">
                <a:solidFill>
                  <a:srgbClr val="92D050"/>
                </a:solidFill>
              </a:rPr>
              <a:t>DIT</a:t>
            </a:r>
            <a:r>
              <a:rPr lang="ar-OM" sz="2400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1571625"/>
            <a:ext cx="7067550" cy="457200"/>
          </a:xfrm>
        </p:spPr>
        <p:txBody>
          <a:bodyPr/>
          <a:lstStyle/>
          <a:p>
            <a:pPr algn="r" rtl="1"/>
            <a:r>
              <a:rPr lang="ar-SA" b="1" dirty="0" smtClean="0"/>
              <a:t>منع التعب والنعاس والنوم</a:t>
            </a:r>
            <a:endParaRPr lang="en-AU" b="1" dirty="0" smtClean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763" y="2286000"/>
            <a:ext cx="7115175" cy="3077766"/>
          </a:xfrm>
        </p:spPr>
        <p:txBody>
          <a:bodyPr/>
          <a:lstStyle/>
          <a:p>
            <a:pPr algn="r" rtl="1">
              <a:defRPr/>
            </a:pPr>
            <a:r>
              <a:rPr lang="ar-OM" sz="2000" b="1" dirty="0" smtClean="0">
                <a:solidFill>
                  <a:srgbClr val="FF0000"/>
                </a:solidFill>
              </a:rPr>
              <a:t>خذ قسط من الراحة</a:t>
            </a:r>
            <a:r>
              <a:rPr lang="ar-SA" sz="2000" b="1" dirty="0" smtClean="0">
                <a:solidFill>
                  <a:srgbClr val="FF0000"/>
                </a:solidFill>
              </a:rPr>
              <a:t> </a:t>
            </a:r>
            <a:r>
              <a:rPr lang="ar-SA" sz="2000" b="1" dirty="0">
                <a:solidFill>
                  <a:srgbClr val="FF0000"/>
                </a:solidFill>
              </a:rPr>
              <a:t>كل ساعتين </a:t>
            </a:r>
            <a:r>
              <a:rPr lang="ar-OM" b="1" dirty="0" smtClean="0"/>
              <a:t>واحصل على </a:t>
            </a:r>
            <a:r>
              <a:rPr lang="ar-SA" b="1" dirty="0" smtClean="0"/>
              <a:t>قيلولة </a:t>
            </a:r>
            <a:r>
              <a:rPr lang="ar-SA" b="1" dirty="0"/>
              <a:t>عندما تبدأ في الشعور بالنعاس.</a:t>
            </a:r>
          </a:p>
          <a:p>
            <a:pPr algn="r" rtl="1">
              <a:defRPr/>
            </a:pPr>
            <a:r>
              <a:rPr lang="ar-OM" sz="2000" b="1" dirty="0" smtClean="0">
                <a:solidFill>
                  <a:srgbClr val="FF0000"/>
                </a:solidFill>
              </a:rPr>
              <a:t>الوقفات</a:t>
            </a:r>
            <a:r>
              <a:rPr lang="ar-SA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، </a:t>
            </a:r>
            <a:r>
              <a:rPr lang="ar-OM" b="1" dirty="0" smtClean="0"/>
              <a:t>قف و</a:t>
            </a:r>
            <a:r>
              <a:rPr lang="ar-SA" b="1" dirty="0" smtClean="0"/>
              <a:t>تناول </a:t>
            </a:r>
            <a:r>
              <a:rPr lang="ar-SA" b="1" dirty="0"/>
              <a:t>القهوة أو وجبة خفيفة، </a:t>
            </a:r>
            <a:r>
              <a:rPr lang="ar-OM" b="1" dirty="0" smtClean="0"/>
              <a:t>اخرج من </a:t>
            </a:r>
            <a:r>
              <a:rPr lang="ar-SA" b="1" dirty="0" smtClean="0"/>
              <a:t>مقصورة </a:t>
            </a:r>
            <a:r>
              <a:rPr lang="ar-SA" b="1" dirty="0"/>
              <a:t>القيادة، إعادة </a:t>
            </a:r>
            <a:r>
              <a:rPr lang="ar-OM" b="1" dirty="0" smtClean="0"/>
              <a:t>معايرة</a:t>
            </a:r>
            <a:r>
              <a:rPr lang="ar-SA" b="1" dirty="0" smtClean="0"/>
              <a:t> مقعدك، </a:t>
            </a:r>
            <a:r>
              <a:rPr lang="ar-SA" b="1" dirty="0"/>
              <a:t>وتشغيل الراديو ... كل هذه </a:t>
            </a:r>
            <a:r>
              <a:rPr lang="ar-SA" b="1" dirty="0" smtClean="0"/>
              <a:t>ا</a:t>
            </a:r>
            <a:r>
              <a:rPr lang="ar-OM" b="1" dirty="0" smtClean="0"/>
              <a:t>الاشياء تساعدك على البقاء يقضا وتعطيك نشاط لاستمرار العمل حتى موعد النوم المعتاد.</a:t>
            </a:r>
            <a:endParaRPr lang="ar-SA" b="1" dirty="0"/>
          </a:p>
          <a:p>
            <a:pPr algn="r" rtl="1">
              <a:defRPr/>
            </a:pPr>
            <a:r>
              <a:rPr lang="ar-SA" sz="2000" b="1" dirty="0">
                <a:solidFill>
                  <a:srgbClr val="FF0000"/>
                </a:solidFill>
              </a:rPr>
              <a:t>تجنب القيادة </a:t>
            </a:r>
            <a:r>
              <a:rPr lang="ar-OM" sz="2000" b="1" dirty="0" smtClean="0">
                <a:solidFill>
                  <a:srgbClr val="FF0000"/>
                </a:solidFill>
              </a:rPr>
              <a:t>في </a:t>
            </a:r>
            <a:r>
              <a:rPr lang="ar-SA" sz="2000" b="1" dirty="0" smtClean="0">
                <a:solidFill>
                  <a:srgbClr val="FF0000"/>
                </a:solidFill>
              </a:rPr>
              <a:t>مناطق </a:t>
            </a:r>
            <a:r>
              <a:rPr lang="ar-SA" sz="2000" b="1" dirty="0">
                <a:solidFill>
                  <a:srgbClr val="FF0000"/>
                </a:solidFill>
              </a:rPr>
              <a:t>حركة المرور الكثيفة </a:t>
            </a:r>
            <a:r>
              <a:rPr lang="ar-OM" b="1" dirty="0" smtClean="0"/>
              <a:t>وخاصة في اوقات الذروة.</a:t>
            </a:r>
            <a:endParaRPr lang="ar-SA" b="1" dirty="0"/>
          </a:p>
          <a:p>
            <a:pPr algn="r" rtl="1">
              <a:defRPr/>
            </a:pPr>
            <a:r>
              <a:rPr lang="ar-SA" sz="2000" b="1" dirty="0">
                <a:solidFill>
                  <a:srgbClr val="FF0000"/>
                </a:solidFill>
              </a:rPr>
              <a:t>قدر الإمكان، وتجنب القيادة ليلا </a:t>
            </a:r>
            <a:r>
              <a:rPr lang="ar-SA" b="1" dirty="0"/>
              <a:t>بين منتصف الليل والساعة 6:00 صباحا، وخلال النهار بين 1:00 و 3:00 مساءا.</a:t>
            </a:r>
            <a:endParaRPr lang="en-AU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إدارة التعب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152400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en-US" sz="2400" b="1" dirty="0" smtClean="0">
                <a:solidFill>
                  <a:srgbClr val="92D050"/>
                </a:solidFill>
              </a:rPr>
              <a:t>DIT</a:t>
            </a:r>
            <a:r>
              <a:rPr lang="ar-OM" sz="2400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1571625"/>
            <a:ext cx="7067550" cy="457200"/>
          </a:xfrm>
        </p:spPr>
        <p:txBody>
          <a:bodyPr/>
          <a:lstStyle/>
          <a:p>
            <a:pPr algn="r" rtl="1"/>
            <a:r>
              <a:rPr lang="ar-SA" b="1" dirty="0" smtClean="0"/>
              <a:t>منع التعب والنعاس والنوم</a:t>
            </a:r>
            <a:endParaRPr lang="en-AU" b="1" dirty="0" smtClean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25" y="2286000"/>
            <a:ext cx="7199313" cy="2308324"/>
          </a:xfrm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SA" b="1" dirty="0" smtClean="0"/>
              <a:t>إبطاء، </a:t>
            </a:r>
            <a:r>
              <a:rPr lang="ar-OM" b="1" dirty="0" smtClean="0"/>
              <a:t>السرعة نظرا الى ان ال</a:t>
            </a:r>
            <a:r>
              <a:rPr lang="ar-SA" b="1" dirty="0" smtClean="0"/>
              <a:t>قيادة </a:t>
            </a:r>
            <a:r>
              <a:rPr lang="ar-SA" b="1" dirty="0" smtClean="0"/>
              <a:t>أكثر من الحد الأقصى </a:t>
            </a:r>
            <a:r>
              <a:rPr lang="ar-SA" b="1" dirty="0" smtClean="0"/>
              <a:t>للسرعة </a:t>
            </a:r>
            <a:r>
              <a:rPr lang="ar-SA" b="1" dirty="0" smtClean="0"/>
              <a:t>يجبرك على </a:t>
            </a:r>
            <a:r>
              <a:rPr lang="ar-SA" b="1" dirty="0" smtClean="0"/>
              <a:t>مع</a:t>
            </a:r>
            <a:r>
              <a:rPr lang="ar-OM" b="1" dirty="0" smtClean="0"/>
              <a:t>اينة</a:t>
            </a:r>
            <a:r>
              <a:rPr lang="ar-SA" b="1" dirty="0" smtClean="0"/>
              <a:t> </a:t>
            </a:r>
            <a:r>
              <a:rPr lang="ar-SA" b="1" dirty="0" smtClean="0"/>
              <a:t>كمية كبيرة من المعلومات بسرعة ويتطلب </a:t>
            </a:r>
            <a:r>
              <a:rPr lang="ar-SA" b="1" dirty="0" smtClean="0"/>
              <a:t>ال</a:t>
            </a:r>
            <a:r>
              <a:rPr lang="ar-OM" b="1" dirty="0" smtClean="0"/>
              <a:t>أمر تركيزا اكبر في القيادة مما يؤدي الى جلب التعب اليك.</a:t>
            </a:r>
            <a:endParaRPr lang="ar-SA" b="1" dirty="0" smtClean="0"/>
          </a:p>
          <a:p>
            <a:pPr algn="r" rtl="1">
              <a:buFont typeface="Wingdings" pitchFamily="2" charset="2"/>
              <a:buChar char="Ø"/>
            </a:pPr>
            <a:r>
              <a:rPr lang="ar-SA" b="1" dirty="0" smtClean="0"/>
              <a:t>تجنب التعب البصري عند </a:t>
            </a:r>
            <a:r>
              <a:rPr lang="ar-OM" b="1" dirty="0" smtClean="0"/>
              <a:t>ال</a:t>
            </a:r>
            <a:r>
              <a:rPr lang="ar-SA" b="1" dirty="0" smtClean="0"/>
              <a:t>قيادة</a:t>
            </a:r>
            <a:r>
              <a:rPr lang="ar-OM" b="1" dirty="0" smtClean="0"/>
              <a:t>.</a:t>
            </a:r>
            <a:endParaRPr lang="ar-SA" b="1" dirty="0" smtClean="0"/>
          </a:p>
          <a:p>
            <a:pPr algn="r" rtl="1">
              <a:buFont typeface="Wingdings" pitchFamily="2" charset="2"/>
              <a:buChar char="Ø"/>
            </a:pPr>
            <a:r>
              <a:rPr lang="ar-OM" b="1" dirty="0" smtClean="0"/>
              <a:t>إ</a:t>
            </a:r>
            <a:r>
              <a:rPr lang="ar-SA" b="1" dirty="0" smtClean="0"/>
              <a:t>خفت </a:t>
            </a:r>
            <a:r>
              <a:rPr lang="ar-SA" b="1" dirty="0" smtClean="0"/>
              <a:t>إضاءة </a:t>
            </a:r>
            <a:r>
              <a:rPr lang="ar-OM" b="1" dirty="0" smtClean="0"/>
              <a:t>لوحة عدادات السيارة </a:t>
            </a:r>
            <a:r>
              <a:rPr lang="ar-SA" b="1" dirty="0" smtClean="0"/>
              <a:t>وإزالة </a:t>
            </a:r>
            <a:r>
              <a:rPr lang="ar-SA" b="1" dirty="0" smtClean="0"/>
              <a:t>الأجسام من أعلى لوحة القيادة لتجنب الانعكاسات في الزجاج الأمامي، وتنظيف الزجاج الأمامي بانتظام والمرايا الجانبية.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إدارة التعب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00188" y="188913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en-US" sz="2400" b="1" dirty="0" smtClean="0">
                <a:solidFill>
                  <a:srgbClr val="92D050"/>
                </a:solidFill>
              </a:rPr>
              <a:t>DIT</a:t>
            </a:r>
            <a:r>
              <a:rPr lang="ar-OM" sz="2400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643812" cy="457200"/>
          </a:xfrm>
        </p:spPr>
        <p:txBody>
          <a:bodyPr/>
          <a:lstStyle/>
          <a:p>
            <a:pPr algn="r" rtl="1" eaLnBrk="1" hangingPunct="1"/>
            <a:r>
              <a:rPr lang="en-US" b="1" dirty="0" smtClean="0">
                <a:solidFill>
                  <a:srgbClr val="92D050"/>
                </a:solidFill>
              </a:rPr>
              <a:t>DIT</a:t>
            </a:r>
            <a:r>
              <a:rPr lang="ar-OM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1643063" y="2706936"/>
            <a:ext cx="7500937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2400" b="1" dirty="0" smtClean="0"/>
              <a:t>نصائح على الحد من العوامل التي تزيد من التعب:</a:t>
            </a:r>
          </a:p>
          <a:p>
            <a:pPr algn="just" rtl="1" eaLnBrk="1" hangingPunct="1">
              <a:buFont typeface="Wingdings" pitchFamily="2" charset="2"/>
              <a:buChar char="Ø"/>
            </a:pPr>
            <a:endParaRPr lang="ar-SA" sz="2000" dirty="0" smtClean="0"/>
          </a:p>
          <a:p>
            <a:pPr algn="just" rtl="1" eaLnBrk="1" hangingPunct="1">
              <a:buFont typeface="Wingdings" pitchFamily="2" charset="2"/>
              <a:buChar char="Ø"/>
            </a:pPr>
            <a:r>
              <a:rPr lang="ar-SA" sz="2000" dirty="0" smtClean="0"/>
              <a:t>  اتخاذ </a:t>
            </a:r>
            <a:r>
              <a:rPr lang="ar-OM" sz="2000" dirty="0" smtClean="0"/>
              <a:t>وضع</a:t>
            </a:r>
            <a:r>
              <a:rPr lang="ar-SA" sz="2000" dirty="0" smtClean="0"/>
              <a:t> </a:t>
            </a:r>
            <a:r>
              <a:rPr lang="ar-SA" sz="2000" dirty="0" smtClean="0"/>
              <a:t>بمقاعد مريحة وضبط مقعدك بحيث لم </a:t>
            </a:r>
            <a:r>
              <a:rPr lang="ar-SA" sz="2000" dirty="0" smtClean="0"/>
              <a:t>ي</a:t>
            </a:r>
            <a:r>
              <a:rPr lang="ar-OM" sz="2000" dirty="0" smtClean="0"/>
              <a:t>مكنك</a:t>
            </a:r>
            <a:r>
              <a:rPr lang="ar-SA" sz="2000" dirty="0" smtClean="0"/>
              <a:t> </a:t>
            </a:r>
            <a:r>
              <a:rPr lang="ar-OM" sz="2000" dirty="0" smtClean="0"/>
              <a:t>ا</a:t>
            </a:r>
            <a:r>
              <a:rPr lang="ar-SA" sz="2000" dirty="0" smtClean="0"/>
              <a:t>لتمتد </a:t>
            </a:r>
            <a:r>
              <a:rPr lang="ar-SA" sz="2000" dirty="0" smtClean="0"/>
              <a:t>لتصل إلى الضوابط الضرورية.</a:t>
            </a:r>
          </a:p>
          <a:p>
            <a:pPr algn="just" rtl="1" eaLnBrk="1" hangingPunct="1">
              <a:buFont typeface="Wingdings" pitchFamily="2" charset="2"/>
              <a:buChar char="Ø"/>
            </a:pPr>
            <a:r>
              <a:rPr lang="ar-SA" sz="2000" dirty="0" smtClean="0"/>
              <a:t>  ثني الركبتين قليلا عند استخدام الدواسات والحفاظ على ذراعيك </a:t>
            </a:r>
            <a:r>
              <a:rPr lang="ar-OM" sz="2000" dirty="0" smtClean="0"/>
              <a:t>بوضعية 10:10</a:t>
            </a:r>
            <a:endParaRPr lang="ar-SA" sz="2000" dirty="0" smtClean="0"/>
          </a:p>
          <a:p>
            <a:pPr algn="just" rtl="1" eaLnBrk="1" hangingPunct="1">
              <a:buFont typeface="Wingdings" pitchFamily="2" charset="2"/>
              <a:buChar char="Ø"/>
            </a:pPr>
            <a:r>
              <a:rPr lang="ar-SA" sz="2000" dirty="0" smtClean="0"/>
              <a:t>  ضمان درجة الحرارة </a:t>
            </a:r>
            <a:r>
              <a:rPr lang="ar-SA" sz="2000" dirty="0" smtClean="0"/>
              <a:t>والتهوية صحيح</a:t>
            </a:r>
            <a:r>
              <a:rPr lang="ar-OM" sz="2000" dirty="0" smtClean="0"/>
              <a:t>ين</a:t>
            </a:r>
            <a:r>
              <a:rPr lang="ar-SA" sz="2000" dirty="0" smtClean="0"/>
              <a:t>.</a:t>
            </a:r>
            <a:endParaRPr lang="ar-SA" sz="2000" dirty="0" smtClean="0"/>
          </a:p>
          <a:p>
            <a:pPr algn="just" rtl="1" eaLnBrk="1" hangingPunct="1">
              <a:buFont typeface="Wingdings" pitchFamily="2" charset="2"/>
              <a:buChar char="Ø"/>
            </a:pPr>
            <a:r>
              <a:rPr lang="ar-SA" sz="2000" dirty="0" smtClean="0"/>
              <a:t>  الحفاظ على مستويات الضوضاء إلى الحد الأدنى.</a:t>
            </a:r>
          </a:p>
          <a:p>
            <a:pPr algn="just" rtl="1" eaLnBrk="1" hangingPunct="1">
              <a:buFont typeface="Wingdings" pitchFamily="2" charset="2"/>
              <a:buChar char="Ø"/>
            </a:pPr>
            <a:r>
              <a:rPr lang="ar-SA" sz="2000" dirty="0" smtClean="0"/>
              <a:t>  الحفاظ على وجبات خفيفة أثناء أو مباشرة قبل القيادة.</a:t>
            </a:r>
          </a:p>
          <a:p>
            <a:pPr algn="just" rtl="1" eaLnBrk="1" hangingPunct="1">
              <a:buFont typeface="Wingdings" pitchFamily="2" charset="2"/>
              <a:buChar char="Ø"/>
            </a:pPr>
            <a:r>
              <a:rPr lang="ar-SA" sz="2000" dirty="0" smtClean="0"/>
              <a:t>  تذكر أن بعض الأدوية يمكن أن تحفز </a:t>
            </a:r>
            <a:r>
              <a:rPr lang="ar-OM" sz="2000" dirty="0" smtClean="0"/>
              <a:t>ال</a:t>
            </a:r>
            <a:r>
              <a:rPr lang="ar-SA" sz="2000" dirty="0" smtClean="0"/>
              <a:t>نعاس.</a:t>
            </a:r>
            <a:endParaRPr lang="ar-SA" sz="2000" dirty="0" smtClean="0"/>
          </a:p>
          <a:p>
            <a:pPr algn="just" rtl="1" eaLnBrk="1" hangingPunct="1">
              <a:buFont typeface="Wingdings" pitchFamily="2" charset="2"/>
              <a:buChar char="Ø"/>
            </a:pPr>
            <a:r>
              <a:rPr lang="ar-OM" sz="2000" dirty="0" smtClean="0"/>
              <a:t>ت</a:t>
            </a:r>
            <a:r>
              <a:rPr lang="ar-SA" sz="2000" dirty="0" smtClean="0"/>
              <a:t>عرف </a:t>
            </a:r>
            <a:r>
              <a:rPr lang="ar-SA" sz="2000" dirty="0" smtClean="0"/>
              <a:t>على علامات </a:t>
            </a:r>
            <a:r>
              <a:rPr lang="ar-OM" sz="2000" dirty="0" smtClean="0"/>
              <a:t>النعاس </a:t>
            </a:r>
            <a:r>
              <a:rPr lang="ar-SA" sz="2000" dirty="0" smtClean="0"/>
              <a:t>واتخذ </a:t>
            </a:r>
            <a:r>
              <a:rPr lang="ar-SA" sz="2000" dirty="0" smtClean="0"/>
              <a:t>الإجراءات اللازمة قبل أن </a:t>
            </a:r>
            <a:r>
              <a:rPr lang="ar-OM" sz="2000" dirty="0" smtClean="0"/>
              <a:t>ت</a:t>
            </a:r>
            <a:r>
              <a:rPr lang="ar-SA" sz="2000" dirty="0" smtClean="0"/>
              <a:t>صبح </a:t>
            </a:r>
            <a:r>
              <a:rPr lang="ar-SA" sz="2000" dirty="0" smtClean="0"/>
              <a:t>مشكلة.</a:t>
            </a:r>
            <a:endParaRPr lang="en-GB" sz="20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إدارة التعب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63" y="1428750"/>
            <a:ext cx="65008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SA" sz="2400" b="1" kern="0" dirty="0">
                <a:solidFill>
                  <a:schemeClr val="accent2"/>
                </a:solidFill>
                <a:cs typeface="+mn-cs"/>
              </a:rPr>
              <a:t>تأخير ظهور التعب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52600" y="2166937"/>
            <a:ext cx="7072313" cy="423863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vert="eaVert" wrap="none" lIns="0" tIns="0" rIns="0" bIns="0" anchor="ctr"/>
          <a:lstStyle/>
          <a:p>
            <a:pPr algn="r" rtl="1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fld id="{6AB93825-B7C4-4670-953B-DC43AA500EE3}" type="slidenum">
              <a:rPr lang="en-US" smtClean="0"/>
              <a:pPr algn="r" rtl="1" eaLnBrk="1" hangingPunct="1"/>
              <a:t>15</a:t>
            </a:fld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643812" cy="457200"/>
          </a:xfrm>
        </p:spPr>
        <p:txBody>
          <a:bodyPr/>
          <a:lstStyle/>
          <a:p>
            <a:pPr algn="r" rtl="1" eaLnBrk="1" hangingPunct="1"/>
            <a:r>
              <a:rPr lang="en-US" b="1" dirty="0" smtClean="0">
                <a:solidFill>
                  <a:srgbClr val="92D050"/>
                </a:solidFill>
              </a:rPr>
              <a:t>DIT</a:t>
            </a:r>
            <a:r>
              <a:rPr lang="ar-OM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32773" name="TextBox 5"/>
          <p:cNvSpPr txBox="1">
            <a:spLocks noChangeArrowheads="1"/>
          </p:cNvSpPr>
          <p:nvPr/>
        </p:nvSpPr>
        <p:spPr bwMode="auto">
          <a:xfrm>
            <a:off x="1857375" y="1754188"/>
            <a:ext cx="7000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buFont typeface="Arial" charset="0"/>
              <a:buAutoNum type="arabicPeriod"/>
            </a:pPr>
            <a:r>
              <a:rPr lang="ar-SA" sz="2400" b="1" dirty="0" smtClean="0">
                <a:latin typeface="DFKai-SB" pitchFamily="65" charset="-120"/>
                <a:ea typeface="DFKai-SB" pitchFamily="65" charset="-120"/>
              </a:rPr>
              <a:t>تعب الإدارة</a:t>
            </a:r>
          </a:p>
          <a:p>
            <a:pPr algn="r" rtl="1" eaLnBrk="1" hangingPunct="1">
              <a:buFont typeface="Arial" charset="0"/>
              <a:buAutoNum type="arabicPeriod"/>
            </a:pPr>
            <a:r>
              <a:rPr lang="ar-SA" sz="2400" b="1" dirty="0" smtClean="0">
                <a:latin typeface="DFKai-SB" pitchFamily="65" charset="-120"/>
                <a:ea typeface="DFKai-SB" pitchFamily="65" charset="-120"/>
              </a:rPr>
              <a:t>المخدرات والكحول</a:t>
            </a:r>
          </a:p>
          <a:p>
            <a:pPr algn="r" rtl="1" eaLnBrk="1" hangingPunct="1">
              <a:buFont typeface="Arial" charset="0"/>
              <a:buAutoNum type="arabicPeriod"/>
            </a:pPr>
            <a:r>
              <a:rPr lang="ar-SA" sz="2400" b="1" dirty="0" smtClean="0">
                <a:latin typeface="DFKai-SB" pitchFamily="65" charset="-120"/>
                <a:ea typeface="DFKai-SB" pitchFamily="65" charset="-120"/>
              </a:rPr>
              <a:t>دواء</a:t>
            </a:r>
            <a:endParaRPr lang="ar-SA" sz="2400" b="1" dirty="0" smtClean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785813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ar-SA" sz="24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محتوى</a:t>
            </a:r>
            <a:endParaRPr lang="en-US" sz="24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fld id="{CF226306-158E-40CA-93E7-1CF61506694A}" type="slidenum">
              <a:rPr lang="en-US" smtClean="0"/>
              <a:pPr algn="r" rtl="1" eaLnBrk="1" hangingPunct="1"/>
              <a:t>16</a:t>
            </a:fld>
            <a:endParaRPr lang="en-US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المخدرات والكحول</a:t>
            </a:r>
            <a:endParaRPr lang="ar-SA" sz="2400" b="1" kern="0" dirty="0">
              <a:solidFill>
                <a:schemeClr val="accent2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643812" cy="457200"/>
          </a:xfrm>
        </p:spPr>
        <p:txBody>
          <a:bodyPr/>
          <a:lstStyle/>
          <a:p>
            <a:pPr algn="r" rtl="1" eaLnBrk="1" hangingPunct="1"/>
            <a:r>
              <a:rPr lang="en-US" b="1" dirty="0" smtClean="0">
                <a:solidFill>
                  <a:srgbClr val="92D050"/>
                </a:solidFill>
              </a:rPr>
              <a:t>DIT</a:t>
            </a:r>
            <a:r>
              <a:rPr lang="ar-OM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914400" y="1524000"/>
            <a:ext cx="7772400" cy="48936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0" hangingPunct="0">
              <a:spcBef>
                <a:spcPct val="100000"/>
              </a:spcBef>
              <a:buClr>
                <a:schemeClr val="accent2"/>
              </a:buClr>
              <a:buSzPct val="80000"/>
              <a:defRPr/>
            </a:pPr>
            <a:r>
              <a:rPr lang="ar-SA" sz="2000" b="1" kern="0" dirty="0" smtClean="0">
                <a:latin typeface="+mn-lt"/>
                <a:cs typeface="+mn-cs"/>
              </a:rPr>
              <a:t>قانون </a:t>
            </a:r>
            <a:r>
              <a:rPr lang="ar-SA" sz="2000" b="1" kern="0" dirty="0">
                <a:latin typeface="+mn-lt"/>
                <a:cs typeface="+mn-cs"/>
              </a:rPr>
              <a:t>المخدرات</a:t>
            </a:r>
          </a:p>
          <a:p>
            <a:pPr marL="174625" indent="-174625" algn="r" rtl="1" eaLnBrk="0" hangingPunct="0">
              <a:spcBef>
                <a:spcPct val="10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/>
            </a:pPr>
            <a:r>
              <a:rPr lang="ar-SA" b="1" kern="0" dirty="0">
                <a:solidFill>
                  <a:schemeClr val="accent6"/>
                </a:solidFill>
                <a:latin typeface="+mn-lt"/>
                <a:cs typeface="+mn-cs"/>
              </a:rPr>
              <a:t>الكحول هو مهدئ مع وجود تأثير اكتئاب</a:t>
            </a:r>
          </a:p>
          <a:p>
            <a:pPr marL="174625" indent="-174625" algn="r" rtl="1" eaLnBrk="0" hangingPunct="0">
              <a:spcBef>
                <a:spcPct val="10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/>
            </a:pPr>
            <a:r>
              <a:rPr lang="ar-SA" b="1" kern="0" dirty="0">
                <a:solidFill>
                  <a:schemeClr val="accent6"/>
                </a:solidFill>
                <a:latin typeface="+mn-lt"/>
                <a:cs typeface="+mn-cs"/>
              </a:rPr>
              <a:t>النيكوتين هو مهدئ </a:t>
            </a:r>
            <a:r>
              <a:rPr lang="ar-OM" b="1" kern="0" dirty="0" smtClean="0">
                <a:solidFill>
                  <a:schemeClr val="accent6"/>
                </a:solidFill>
                <a:latin typeface="+mn-lt"/>
                <a:cs typeface="+mn-cs"/>
              </a:rPr>
              <a:t>وهو</a:t>
            </a:r>
            <a:r>
              <a:rPr lang="ar-SA" b="1" kern="0" dirty="0" smtClean="0">
                <a:solidFill>
                  <a:schemeClr val="accent6"/>
                </a:solidFill>
                <a:latin typeface="+mn-lt"/>
                <a:cs typeface="+mn-cs"/>
              </a:rPr>
              <a:t> </a:t>
            </a:r>
            <a:r>
              <a:rPr lang="ar-SA" b="1" kern="0" dirty="0">
                <a:solidFill>
                  <a:schemeClr val="accent6"/>
                </a:solidFill>
                <a:latin typeface="+mn-lt"/>
                <a:cs typeface="+mn-cs"/>
              </a:rPr>
              <a:t>يقلل من الأوكسجين في الدم</a:t>
            </a:r>
          </a:p>
          <a:p>
            <a:pPr marL="174625" indent="-174625" algn="r" rtl="1" eaLnBrk="0" hangingPunct="0">
              <a:spcBef>
                <a:spcPct val="10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/>
            </a:pPr>
            <a:r>
              <a:rPr lang="ar-SA" b="1" kern="0" dirty="0">
                <a:solidFill>
                  <a:schemeClr val="accent6"/>
                </a:solidFill>
                <a:latin typeface="+mn-lt"/>
                <a:cs typeface="+mn-cs"/>
              </a:rPr>
              <a:t>الكافيين هو منشط يعزز اليقظة الكاذبة</a:t>
            </a:r>
          </a:p>
          <a:p>
            <a:pPr marL="174625" indent="-174625" algn="r" rtl="1" eaLnBrk="0" hangingPunct="0">
              <a:spcBef>
                <a:spcPct val="10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/>
            </a:pPr>
            <a:r>
              <a:rPr lang="ar-SA" b="1" kern="0" dirty="0" smtClean="0">
                <a:solidFill>
                  <a:schemeClr val="accent6"/>
                </a:solidFill>
                <a:latin typeface="+mn-lt"/>
                <a:cs typeface="+mn-cs"/>
              </a:rPr>
              <a:t>العقاقير </a:t>
            </a:r>
            <a:r>
              <a:rPr lang="ar-OM" b="1" kern="0" dirty="0" smtClean="0">
                <a:solidFill>
                  <a:schemeClr val="accent6"/>
                </a:solidFill>
                <a:latin typeface="+mn-lt"/>
                <a:cs typeface="+mn-cs"/>
              </a:rPr>
              <a:t>قد </a:t>
            </a:r>
            <a:r>
              <a:rPr lang="ar-SA" b="1" kern="0" dirty="0" smtClean="0">
                <a:solidFill>
                  <a:schemeClr val="accent6"/>
                </a:solidFill>
                <a:latin typeface="+mn-lt"/>
                <a:cs typeface="+mn-cs"/>
              </a:rPr>
              <a:t>تحفز </a:t>
            </a:r>
            <a:r>
              <a:rPr lang="ar-SA" b="1" kern="0" dirty="0">
                <a:solidFill>
                  <a:schemeClr val="accent6"/>
                </a:solidFill>
                <a:latin typeface="+mn-lt"/>
                <a:cs typeface="+mn-cs"/>
              </a:rPr>
              <a:t>النعاس أو </a:t>
            </a:r>
            <a:r>
              <a:rPr lang="ar-SA" b="1" kern="0" dirty="0" smtClean="0">
                <a:solidFill>
                  <a:schemeClr val="accent6"/>
                </a:solidFill>
                <a:latin typeface="+mn-lt"/>
                <a:cs typeface="+mn-cs"/>
              </a:rPr>
              <a:t>تعزز </a:t>
            </a:r>
            <a:r>
              <a:rPr lang="ar-SA" b="1" kern="0" dirty="0">
                <a:solidFill>
                  <a:schemeClr val="accent6"/>
                </a:solidFill>
                <a:latin typeface="+mn-lt"/>
                <a:cs typeface="+mn-cs"/>
              </a:rPr>
              <a:t>الشعور الزائف بالأمن</a:t>
            </a:r>
          </a:p>
          <a:p>
            <a:pPr algn="r" rtl="1" eaLnBrk="0" hangingPunct="0">
              <a:spcBef>
                <a:spcPct val="100000"/>
              </a:spcBef>
              <a:buClr>
                <a:schemeClr val="accent2"/>
              </a:buClr>
              <a:buSzPct val="80000"/>
              <a:defRPr/>
            </a:pPr>
            <a:r>
              <a:rPr lang="ar-SA" sz="2000" b="1" kern="0" dirty="0">
                <a:latin typeface="+mn-lt"/>
                <a:cs typeface="+mn-cs"/>
              </a:rPr>
              <a:t>المخدرات غير المشروعة</a:t>
            </a:r>
          </a:p>
          <a:p>
            <a:pPr marL="174625" indent="-174625" algn="r" rtl="1" eaLnBrk="0" hangingPunct="0">
              <a:spcBef>
                <a:spcPct val="10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/>
            </a:pPr>
            <a:r>
              <a:rPr lang="ar-SA" b="1" kern="0" dirty="0">
                <a:solidFill>
                  <a:schemeClr val="accent6"/>
                </a:solidFill>
                <a:latin typeface="+mn-lt"/>
                <a:cs typeface="+mn-cs"/>
              </a:rPr>
              <a:t>يمكن أن تعزز الفوائد على المدى القصير</a:t>
            </a:r>
          </a:p>
          <a:p>
            <a:pPr marL="174625" indent="-174625" algn="r" rtl="1" eaLnBrk="0" hangingPunct="0">
              <a:spcBef>
                <a:spcPct val="10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/>
            </a:pPr>
            <a:r>
              <a:rPr lang="ar-SA" b="1" kern="0" dirty="0">
                <a:solidFill>
                  <a:schemeClr val="accent6"/>
                </a:solidFill>
                <a:latin typeface="+mn-lt"/>
                <a:cs typeface="+mn-cs"/>
              </a:rPr>
              <a:t>استخدامها على المدى الطويل </a:t>
            </a:r>
            <a:r>
              <a:rPr lang="ar-OM" b="1" kern="0" dirty="0" smtClean="0">
                <a:solidFill>
                  <a:schemeClr val="accent6"/>
                </a:solidFill>
                <a:latin typeface="+mn-lt"/>
                <a:cs typeface="+mn-cs"/>
              </a:rPr>
              <a:t>ي</a:t>
            </a:r>
            <a:r>
              <a:rPr lang="ar-SA" b="1" kern="0" dirty="0" smtClean="0">
                <a:solidFill>
                  <a:schemeClr val="accent6"/>
                </a:solidFill>
                <a:latin typeface="+mn-lt"/>
                <a:cs typeface="+mn-cs"/>
              </a:rPr>
              <a:t>عزز الاعتماد</a:t>
            </a:r>
            <a:r>
              <a:rPr lang="ar-OM" b="1" kern="0" dirty="0" smtClean="0">
                <a:solidFill>
                  <a:schemeClr val="accent6"/>
                </a:solidFill>
                <a:latin typeface="+mn-lt"/>
                <a:cs typeface="+mn-cs"/>
              </a:rPr>
              <a:t> عليها</a:t>
            </a:r>
            <a:endParaRPr lang="ar-SA" b="1" kern="0" dirty="0">
              <a:solidFill>
                <a:schemeClr val="accent6"/>
              </a:solidFill>
              <a:latin typeface="+mn-lt"/>
              <a:cs typeface="+mn-cs"/>
            </a:endParaRPr>
          </a:p>
          <a:p>
            <a:pPr marL="174625" indent="-174625" algn="r" rtl="1" eaLnBrk="0" hangingPunct="0">
              <a:spcBef>
                <a:spcPct val="10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/>
            </a:pPr>
            <a:r>
              <a:rPr lang="ar-SA" b="1" kern="0" dirty="0" smtClean="0">
                <a:solidFill>
                  <a:schemeClr val="accent6"/>
                </a:solidFill>
                <a:latin typeface="+mn-lt"/>
                <a:cs typeface="+mn-cs"/>
              </a:rPr>
              <a:t>احتمال</a:t>
            </a:r>
            <a:r>
              <a:rPr lang="ar-OM" b="1" kern="0" dirty="0" smtClean="0">
                <a:solidFill>
                  <a:schemeClr val="accent6"/>
                </a:solidFill>
                <a:latin typeface="+mn-lt"/>
                <a:cs typeface="+mn-cs"/>
              </a:rPr>
              <a:t>ية</a:t>
            </a:r>
            <a:r>
              <a:rPr lang="ar-SA" b="1" kern="0" dirty="0" smtClean="0">
                <a:solidFill>
                  <a:schemeClr val="accent6"/>
                </a:solidFill>
                <a:latin typeface="+mn-lt"/>
                <a:cs typeface="+mn-cs"/>
              </a:rPr>
              <a:t> </a:t>
            </a:r>
            <a:r>
              <a:rPr lang="ar-OM" b="1" kern="0" dirty="0" smtClean="0">
                <a:solidFill>
                  <a:schemeClr val="accent6"/>
                </a:solidFill>
                <a:latin typeface="+mn-lt"/>
                <a:cs typeface="+mn-cs"/>
              </a:rPr>
              <a:t>حدوث</a:t>
            </a:r>
            <a:r>
              <a:rPr lang="ar-SA" b="1" kern="0" dirty="0" smtClean="0">
                <a:solidFill>
                  <a:schemeClr val="accent6"/>
                </a:solidFill>
                <a:latin typeface="+mn-lt"/>
                <a:cs typeface="+mn-cs"/>
              </a:rPr>
              <a:t> </a:t>
            </a:r>
            <a:r>
              <a:rPr lang="ar-SA" b="1" kern="0" dirty="0">
                <a:solidFill>
                  <a:schemeClr val="accent6"/>
                </a:solidFill>
                <a:latin typeface="+mn-lt"/>
                <a:cs typeface="+mn-cs"/>
              </a:rPr>
              <a:t>اتهامات جنائية</a:t>
            </a:r>
            <a:endParaRPr lang="en-US" b="1" kern="0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SA" sz="2400" b="1" kern="0" dirty="0">
                <a:solidFill>
                  <a:schemeClr val="accent2"/>
                </a:solidFill>
              </a:rPr>
              <a:t>المخدرات والكحول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643812" cy="457200"/>
          </a:xfrm>
        </p:spPr>
        <p:txBody>
          <a:bodyPr/>
          <a:lstStyle/>
          <a:p>
            <a:pPr algn="r" rtl="1" eaLnBrk="1" hangingPunct="1"/>
            <a:r>
              <a:rPr lang="en-US" b="1" dirty="0" smtClean="0">
                <a:solidFill>
                  <a:srgbClr val="92D050"/>
                </a:solidFill>
              </a:rPr>
              <a:t>DIT</a:t>
            </a:r>
            <a:r>
              <a:rPr lang="ar-OM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1571625" y="1714500"/>
            <a:ext cx="757237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2000" b="1" dirty="0" smtClean="0"/>
              <a:t>مخاطر الحوادث المرتبطة </a:t>
            </a:r>
            <a:r>
              <a:rPr lang="ar-OM" sz="2000" b="1" dirty="0" smtClean="0"/>
              <a:t>تحت </a:t>
            </a:r>
            <a:r>
              <a:rPr lang="ar-SA" sz="2000" b="1" dirty="0" smtClean="0"/>
              <a:t>القيادة</a:t>
            </a:r>
            <a:endParaRPr lang="ar-SA" sz="2000" b="1" dirty="0" smtClean="0"/>
          </a:p>
          <a:p>
            <a:pPr algn="r" rtl="1" eaLnBrk="1" hangingPunct="1"/>
            <a:r>
              <a:rPr lang="ar-SA" sz="2000" b="1" dirty="0" smtClean="0"/>
              <a:t>تأثير </a:t>
            </a:r>
            <a:r>
              <a:rPr lang="ar-SA" sz="2000" b="1" dirty="0" smtClean="0"/>
              <a:t>المخدرات</a:t>
            </a:r>
            <a:endParaRPr lang="ar-SA" sz="2000" b="1" dirty="0" smtClean="0">
              <a:solidFill>
                <a:schemeClr val="accent6"/>
              </a:solidFill>
            </a:endParaRPr>
          </a:p>
          <a:p>
            <a:pPr algn="r" rtl="1" eaLnBrk="1" hangingPunct="1"/>
            <a:endParaRPr lang="ar-SA" sz="2000" dirty="0" smtClean="0">
              <a:solidFill>
                <a:schemeClr val="accent6"/>
              </a:solidFill>
            </a:endParaRPr>
          </a:p>
          <a:p>
            <a:pPr algn="r" rtl="1" eaLnBrk="1" hangingPunct="1"/>
            <a:r>
              <a:rPr lang="ar-SA" sz="2000" dirty="0" smtClean="0">
                <a:solidFill>
                  <a:schemeClr val="accent6"/>
                </a:solidFill>
              </a:rPr>
              <a:t>  بشكل عام، </a:t>
            </a:r>
            <a:r>
              <a:rPr lang="ar-SA" sz="2000" dirty="0" smtClean="0">
                <a:solidFill>
                  <a:schemeClr val="accent6"/>
                </a:solidFill>
              </a:rPr>
              <a:t>سائق الذي </a:t>
            </a:r>
            <a:r>
              <a:rPr lang="ar-SA" sz="2000" dirty="0" smtClean="0">
                <a:solidFill>
                  <a:schemeClr val="accent6"/>
                </a:solidFill>
              </a:rPr>
              <a:t>يأخذ الأدوية </a:t>
            </a:r>
            <a:r>
              <a:rPr lang="ar-OM" sz="2000" dirty="0" smtClean="0">
                <a:solidFill>
                  <a:schemeClr val="accent6"/>
                </a:solidFill>
              </a:rPr>
              <a:t>ي</a:t>
            </a:r>
            <a:r>
              <a:rPr lang="ar-SA" sz="2000" dirty="0" smtClean="0">
                <a:solidFill>
                  <a:schemeClr val="accent6"/>
                </a:solidFill>
              </a:rPr>
              <a:t>واجه </a:t>
            </a:r>
            <a:r>
              <a:rPr lang="ar-SA" sz="2000" dirty="0" smtClean="0">
                <a:solidFill>
                  <a:schemeClr val="accent6"/>
                </a:solidFill>
              </a:rPr>
              <a:t>مرتين إلى خمس </a:t>
            </a:r>
            <a:r>
              <a:rPr lang="ar-SA" sz="2000" dirty="0" smtClean="0">
                <a:solidFill>
                  <a:schemeClr val="accent6"/>
                </a:solidFill>
              </a:rPr>
              <a:t>مرات </a:t>
            </a:r>
            <a:r>
              <a:rPr lang="ar-SA" sz="2000" dirty="0" smtClean="0">
                <a:solidFill>
                  <a:schemeClr val="accent6"/>
                </a:solidFill>
              </a:rPr>
              <a:t>خطر التورط في الوفيات، بالمقارنة مع سائق </a:t>
            </a:r>
            <a:r>
              <a:rPr lang="ar-SA" sz="2000" dirty="0" smtClean="0">
                <a:solidFill>
                  <a:schemeClr val="accent6"/>
                </a:solidFill>
              </a:rPr>
              <a:t>ال</a:t>
            </a:r>
            <a:r>
              <a:rPr lang="ar-OM" sz="2000" dirty="0" smtClean="0">
                <a:solidFill>
                  <a:schemeClr val="accent6"/>
                </a:solidFill>
              </a:rPr>
              <a:t>عادي</a:t>
            </a:r>
            <a:r>
              <a:rPr lang="ar-SA" sz="2000" dirty="0" smtClean="0">
                <a:solidFill>
                  <a:schemeClr val="accent6"/>
                </a:solidFill>
              </a:rPr>
              <a:t>.</a:t>
            </a:r>
            <a:endParaRPr lang="ar-SA" sz="2000" dirty="0" smtClean="0">
              <a:solidFill>
                <a:schemeClr val="accent6"/>
              </a:solidFill>
            </a:endParaRPr>
          </a:p>
          <a:p>
            <a:pPr algn="r" rtl="1" eaLnBrk="1" hangingPunct="1"/>
            <a:endParaRPr lang="ar-SA" sz="2000" dirty="0" smtClean="0">
              <a:solidFill>
                <a:schemeClr val="accent6"/>
              </a:solidFill>
            </a:endParaRPr>
          </a:p>
          <a:p>
            <a:pPr algn="r" rtl="1" eaLnBrk="1" hangingPunct="1"/>
            <a:r>
              <a:rPr lang="ar-SA" sz="2000" dirty="0" smtClean="0">
                <a:solidFill>
                  <a:schemeClr val="accent6"/>
                </a:solidFill>
              </a:rPr>
              <a:t>فمجرد تناول أكثر من مادة واحدة </a:t>
            </a:r>
            <a:r>
              <a:rPr lang="ar-OM" sz="2000" dirty="0" smtClean="0">
                <a:solidFill>
                  <a:schemeClr val="accent6"/>
                </a:solidFill>
              </a:rPr>
              <a:t>كالـ</a:t>
            </a:r>
            <a:r>
              <a:rPr lang="ar-SA" sz="2000" dirty="0" smtClean="0">
                <a:solidFill>
                  <a:schemeClr val="accent6"/>
                </a:solidFill>
              </a:rPr>
              <a:t>(الكحول </a:t>
            </a:r>
            <a:r>
              <a:rPr lang="ar-SA" sz="2000" dirty="0" smtClean="0">
                <a:solidFill>
                  <a:schemeClr val="accent6"/>
                </a:solidFill>
              </a:rPr>
              <a:t>والمخدرات </a:t>
            </a:r>
            <a:r>
              <a:rPr lang="ar-SA" sz="2000" dirty="0" smtClean="0">
                <a:solidFill>
                  <a:schemeClr val="accent6"/>
                </a:solidFill>
              </a:rPr>
              <a:t>) </a:t>
            </a:r>
            <a:r>
              <a:rPr lang="ar-SA" sz="2000" dirty="0" smtClean="0">
                <a:solidFill>
                  <a:schemeClr val="accent6"/>
                </a:solidFill>
              </a:rPr>
              <a:t>قبل القيادة </a:t>
            </a:r>
            <a:r>
              <a:rPr lang="ar-OM" sz="2000" dirty="0" smtClean="0">
                <a:solidFill>
                  <a:schemeClr val="accent6"/>
                </a:solidFill>
              </a:rPr>
              <a:t>فانه </a:t>
            </a:r>
            <a:r>
              <a:rPr lang="ar-SA" sz="2000" dirty="0" smtClean="0">
                <a:solidFill>
                  <a:schemeClr val="accent6"/>
                </a:solidFill>
              </a:rPr>
              <a:t>بشكل </a:t>
            </a:r>
            <a:r>
              <a:rPr lang="ar-SA" sz="2000" dirty="0" smtClean="0">
                <a:solidFill>
                  <a:schemeClr val="accent6"/>
                </a:solidFill>
              </a:rPr>
              <a:t>كبير يزيد من احتمال وجود حادث مميت. مخاطر </a:t>
            </a:r>
            <a:r>
              <a:rPr lang="ar-OM" sz="2000" dirty="0" smtClean="0">
                <a:solidFill>
                  <a:schemeClr val="accent6"/>
                </a:solidFill>
              </a:rPr>
              <a:t>هذه ال</a:t>
            </a:r>
            <a:r>
              <a:rPr lang="ar-SA" sz="2000" dirty="0" smtClean="0">
                <a:solidFill>
                  <a:schemeClr val="accent6"/>
                </a:solidFill>
              </a:rPr>
              <a:t>ح</a:t>
            </a:r>
            <a:r>
              <a:rPr lang="ar-OM" sz="2000" dirty="0" smtClean="0">
                <a:solidFill>
                  <a:schemeClr val="accent6"/>
                </a:solidFill>
              </a:rPr>
              <a:t>و</a:t>
            </a:r>
            <a:r>
              <a:rPr lang="ar-SA" sz="2000" dirty="0" smtClean="0">
                <a:solidFill>
                  <a:schemeClr val="accent6"/>
                </a:solidFill>
              </a:rPr>
              <a:t>ادث ليس</a:t>
            </a:r>
            <a:r>
              <a:rPr lang="ar-OM" sz="2000" dirty="0" smtClean="0">
                <a:solidFill>
                  <a:schemeClr val="accent6"/>
                </a:solidFill>
              </a:rPr>
              <a:t>ت</a:t>
            </a:r>
            <a:r>
              <a:rPr lang="ar-SA" sz="2000" dirty="0" smtClean="0">
                <a:solidFill>
                  <a:schemeClr val="accent6"/>
                </a:solidFill>
              </a:rPr>
              <a:t> فق</a:t>
            </a:r>
            <a:r>
              <a:rPr lang="ar-OM" sz="2000" dirty="0" smtClean="0">
                <a:solidFill>
                  <a:schemeClr val="accent6"/>
                </a:solidFill>
              </a:rPr>
              <a:t>ط مخاطر</a:t>
            </a:r>
            <a:r>
              <a:rPr lang="ar-SA" sz="2000" dirty="0" smtClean="0">
                <a:solidFill>
                  <a:schemeClr val="accent6"/>
                </a:solidFill>
              </a:rPr>
              <a:t> </a:t>
            </a:r>
            <a:r>
              <a:rPr lang="ar-OM" sz="2000" dirty="0" smtClean="0">
                <a:solidFill>
                  <a:schemeClr val="accent6"/>
                </a:solidFill>
              </a:rPr>
              <a:t>بل انها</a:t>
            </a:r>
            <a:r>
              <a:rPr lang="ar-SA" sz="2000" dirty="0" smtClean="0">
                <a:solidFill>
                  <a:schemeClr val="accent6"/>
                </a:solidFill>
              </a:rPr>
              <a:t> </a:t>
            </a:r>
            <a:r>
              <a:rPr lang="ar-SA" sz="2000" dirty="0" smtClean="0">
                <a:solidFill>
                  <a:schemeClr val="accent6"/>
                </a:solidFill>
              </a:rPr>
              <a:t>أيضا</a:t>
            </a:r>
          </a:p>
          <a:p>
            <a:pPr algn="r" rtl="1" eaLnBrk="1" hangingPunct="1"/>
            <a:r>
              <a:rPr lang="ar-SA" sz="2000" dirty="0" smtClean="0">
                <a:solidFill>
                  <a:schemeClr val="accent6"/>
                </a:solidFill>
              </a:rPr>
              <a:t>تتكاثر</a:t>
            </a:r>
            <a:r>
              <a:rPr lang="ar-SA" sz="2000" dirty="0" smtClean="0">
                <a:solidFill>
                  <a:schemeClr val="accent6"/>
                </a:solidFill>
              </a:rPr>
              <a:t>.</a:t>
            </a:r>
            <a:endParaRPr lang="ar-SA" sz="2000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14500" y="2514600"/>
            <a:ext cx="7072313" cy="423862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vert="eaVert" wrap="none" lIns="0" tIns="0" rIns="0" bIns="0" anchor="ctr"/>
          <a:lstStyle/>
          <a:p>
            <a:pPr algn="r" rtl="1">
              <a:defRPr/>
            </a:pPr>
            <a:endParaRPr lang="en-US" b="1">
              <a:latin typeface="Arial" pitchFamily="34" charset="0"/>
              <a:cs typeface="+mn-cs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fld id="{FD28C328-5310-4282-92CE-28348A020F80}" type="slidenum">
              <a:rPr lang="en-US" b="1" smtClean="0"/>
              <a:pPr algn="r" rtl="1" eaLnBrk="1" hangingPunct="1"/>
              <a:t>18</a:t>
            </a:fld>
            <a:endParaRPr lang="en-US" b="1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643812" cy="457200"/>
          </a:xfrm>
        </p:spPr>
        <p:txBody>
          <a:bodyPr/>
          <a:lstStyle/>
          <a:p>
            <a:pPr algn="r" rtl="1" eaLnBrk="1" hangingPunct="1"/>
            <a:r>
              <a:rPr lang="en-US" b="1" dirty="0" smtClean="0">
                <a:solidFill>
                  <a:srgbClr val="92D050"/>
                </a:solidFill>
              </a:rPr>
              <a:t>DIT</a:t>
            </a:r>
            <a:r>
              <a:rPr lang="ar-OM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35845" name="TextBox 5"/>
          <p:cNvSpPr txBox="1">
            <a:spLocks noChangeArrowheads="1"/>
          </p:cNvSpPr>
          <p:nvPr/>
        </p:nvSpPr>
        <p:spPr bwMode="auto">
          <a:xfrm>
            <a:off x="1857375" y="1754188"/>
            <a:ext cx="7000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buFont typeface="Arial" charset="0"/>
              <a:buAutoNum type="arabicPeriod"/>
            </a:pPr>
            <a:r>
              <a:rPr lang="ar-SA" sz="2400" b="1" dirty="0" smtClean="0"/>
              <a:t> الإدارة تعب</a:t>
            </a:r>
          </a:p>
          <a:p>
            <a:pPr algn="r" rtl="1" eaLnBrk="1" hangingPunct="1">
              <a:buFont typeface="Arial" charset="0"/>
              <a:buAutoNum type="arabicPeriod"/>
            </a:pPr>
            <a:r>
              <a:rPr lang="ar-SA" sz="2400" b="1" dirty="0" smtClean="0"/>
              <a:t>المخدرات والكحول</a:t>
            </a:r>
          </a:p>
          <a:p>
            <a:pPr algn="r" rtl="1" eaLnBrk="1" hangingPunct="1">
              <a:buFont typeface="Arial" charset="0"/>
              <a:buAutoNum type="arabicPeriod"/>
            </a:pPr>
            <a:r>
              <a:rPr lang="ar-SA" sz="2400" b="1" dirty="0" smtClean="0"/>
              <a:t>دواء</a:t>
            </a:r>
            <a:endParaRPr lang="ar-SA" sz="2400" b="1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35906" y="699214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ar-SA" sz="2400" b="1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محتوئ</a:t>
            </a:r>
            <a:endParaRPr lang="en-US" sz="2400" b="1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SA" sz="2400" b="1" kern="0" dirty="0">
                <a:solidFill>
                  <a:schemeClr val="accent2"/>
                </a:solidFill>
              </a:rPr>
              <a:t>دواء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643812" cy="457200"/>
          </a:xfrm>
        </p:spPr>
        <p:txBody>
          <a:bodyPr/>
          <a:lstStyle/>
          <a:p>
            <a:pPr algn="r" rtl="1" eaLnBrk="1" hangingPunct="1"/>
            <a:r>
              <a:rPr lang="en-US" b="1" dirty="0" smtClean="0">
                <a:solidFill>
                  <a:srgbClr val="92D050"/>
                </a:solidFill>
              </a:rPr>
              <a:t>DIT</a:t>
            </a:r>
            <a:r>
              <a:rPr lang="ar-OM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1571625" y="1500188"/>
            <a:ext cx="7286625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rtl="1" eaLnBrk="1" hangingPunct="1"/>
            <a:r>
              <a:rPr lang="ar-SA" sz="2000" b="1" dirty="0" smtClean="0"/>
              <a:t>بعض الأدوية، سواء كان وصفها من قبل الطبيب أو </a:t>
            </a:r>
            <a:r>
              <a:rPr lang="ar-SA" sz="2000" b="1" dirty="0" smtClean="0"/>
              <a:t>متاحة </a:t>
            </a:r>
            <a:r>
              <a:rPr lang="ar-SA" sz="2000" b="1" dirty="0" smtClean="0"/>
              <a:t>دون وصفة طبية، قد تغير قدرات القيادة من خلال التسبب في مشاكل مع اليقظة والانتباه، والرؤية، أو </a:t>
            </a:r>
            <a:r>
              <a:rPr lang="ar-OM" sz="2000" b="1" dirty="0" smtClean="0"/>
              <a:t>ال</a:t>
            </a:r>
            <a:r>
              <a:rPr lang="ar-SA" sz="2000" b="1" dirty="0" smtClean="0"/>
              <a:t>سلوك </a:t>
            </a:r>
            <a:r>
              <a:rPr lang="ar-OM" sz="2000" b="1" dirty="0" smtClean="0"/>
              <a:t>و</a:t>
            </a:r>
            <a:r>
              <a:rPr lang="ar-SA" sz="2000" b="1" dirty="0" smtClean="0"/>
              <a:t>تعطيل </a:t>
            </a:r>
            <a:r>
              <a:rPr lang="ar-SA" sz="2000" b="1" dirty="0" smtClean="0"/>
              <a:t>حاسة التوازن.</a:t>
            </a:r>
          </a:p>
          <a:p>
            <a:pPr algn="just" rtl="1" eaLnBrk="1" hangingPunct="1"/>
            <a:endParaRPr lang="ar-SA" b="1" dirty="0" smtClean="0"/>
          </a:p>
          <a:p>
            <a:pPr algn="just" rtl="1" eaLnBrk="1" hangingPunct="1"/>
            <a:r>
              <a:rPr lang="ar-SA" b="1" dirty="0" smtClean="0"/>
              <a:t>قد تكون هذه الأنواع من الأدوية تغير القيادة القدرات:</a:t>
            </a:r>
          </a:p>
          <a:p>
            <a:pPr algn="just" rtl="1" eaLnBrk="1" hangingPunct="1"/>
            <a:r>
              <a:rPr lang="ar-SA" b="1" dirty="0" smtClean="0"/>
              <a:t>• الذهان • المنومات</a:t>
            </a:r>
          </a:p>
          <a:p>
            <a:pPr algn="just" rtl="1" eaLnBrk="1" hangingPunct="1"/>
            <a:r>
              <a:rPr lang="ar-SA" b="1" dirty="0" smtClean="0"/>
              <a:t>• المهدئات • المسكنات</a:t>
            </a:r>
          </a:p>
          <a:p>
            <a:pPr algn="just" rtl="1" eaLnBrk="1" hangingPunct="1"/>
            <a:r>
              <a:rPr lang="ar-SA" b="1" dirty="0" smtClean="0"/>
              <a:t>• الأدوية </a:t>
            </a:r>
            <a:r>
              <a:rPr lang="ar-SA" b="1" dirty="0" smtClean="0"/>
              <a:t>•</a:t>
            </a:r>
            <a:r>
              <a:rPr lang="ar-OM" b="1" dirty="0" smtClean="0"/>
              <a:t> </a:t>
            </a:r>
            <a:r>
              <a:rPr lang="ar-SA" b="1" dirty="0" smtClean="0"/>
              <a:t>لمرض </a:t>
            </a:r>
            <a:r>
              <a:rPr lang="ar-SA" b="1" dirty="0" smtClean="0"/>
              <a:t>السكري</a:t>
            </a:r>
          </a:p>
          <a:p>
            <a:pPr algn="just" rtl="1" eaLnBrk="1" hangingPunct="1"/>
            <a:r>
              <a:rPr lang="ar-SA" b="1" dirty="0" smtClean="0"/>
              <a:t>• </a:t>
            </a:r>
            <a:r>
              <a:rPr lang="ar-OM" b="1" dirty="0" smtClean="0"/>
              <a:t>دواء </a:t>
            </a:r>
            <a:r>
              <a:rPr lang="ar-SA" b="1" dirty="0" smtClean="0"/>
              <a:t>البرد </a:t>
            </a:r>
            <a:r>
              <a:rPr lang="ar-SA" b="1" dirty="0" smtClean="0"/>
              <a:t>والسعال </a:t>
            </a:r>
            <a:r>
              <a:rPr lang="ar-OM" b="1" dirty="0" smtClean="0"/>
              <a:t>و </a:t>
            </a:r>
            <a:r>
              <a:rPr lang="ar-SA" b="1" dirty="0" smtClean="0"/>
              <a:t>دواء </a:t>
            </a:r>
            <a:r>
              <a:rPr lang="ar-SA" b="1" dirty="0" smtClean="0"/>
              <a:t>العيون •</a:t>
            </a:r>
          </a:p>
          <a:p>
            <a:pPr algn="just" rtl="1" eaLnBrk="1" hangingPunct="1"/>
            <a:r>
              <a:rPr lang="ar-SA" b="1" dirty="0" smtClean="0"/>
              <a:t>• مزيلات القلق • مضادات الاكتئاب</a:t>
            </a:r>
          </a:p>
          <a:p>
            <a:pPr algn="just" rtl="1" eaLnBrk="1" hangingPunct="1"/>
            <a:r>
              <a:rPr lang="ar-SA" b="1" dirty="0" smtClean="0"/>
              <a:t>• </a:t>
            </a:r>
            <a:r>
              <a:rPr lang="ar-OM" b="1" dirty="0" smtClean="0"/>
              <a:t>دواء </a:t>
            </a:r>
            <a:r>
              <a:rPr lang="ar-SA" b="1" dirty="0" smtClean="0"/>
              <a:t>مكافحة </a:t>
            </a:r>
            <a:r>
              <a:rPr lang="ar-SA" b="1" dirty="0" smtClean="0"/>
              <a:t>الصرع • </a:t>
            </a:r>
            <a:r>
              <a:rPr lang="ar-OM" b="1" dirty="0" smtClean="0"/>
              <a:t>أدوية ال</a:t>
            </a:r>
            <a:r>
              <a:rPr lang="ar-SA" b="1" dirty="0" smtClean="0"/>
              <a:t>تخدير</a:t>
            </a:r>
            <a:endParaRPr lang="ar-SA" b="1" dirty="0" smtClean="0"/>
          </a:p>
        </p:txBody>
      </p:sp>
      <p:sp>
        <p:nvSpPr>
          <p:cNvPr id="36869" name="TextBox 7"/>
          <p:cNvSpPr txBox="1">
            <a:spLocks noChangeArrowheads="1"/>
          </p:cNvSpPr>
          <p:nvPr/>
        </p:nvSpPr>
        <p:spPr bwMode="auto">
          <a:xfrm>
            <a:off x="1500188" y="5357813"/>
            <a:ext cx="7429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OM" sz="1600" b="1" i="1" dirty="0" smtClean="0">
                <a:solidFill>
                  <a:srgbClr val="FF0000"/>
                </a:solidFill>
              </a:rPr>
              <a:t>إسأل </a:t>
            </a:r>
            <a:r>
              <a:rPr lang="ar-SA" sz="1600" b="1" i="1" dirty="0" smtClean="0">
                <a:solidFill>
                  <a:srgbClr val="FF0000"/>
                </a:solidFill>
              </a:rPr>
              <a:t>الرعاية </a:t>
            </a:r>
            <a:r>
              <a:rPr lang="ar-SA" sz="1600" b="1" i="1" dirty="0" smtClean="0">
                <a:solidFill>
                  <a:srgbClr val="FF0000"/>
                </a:solidFill>
              </a:rPr>
              <a:t>الصحية والمهنية (طبيب، صيدلي) حول تأثيرات الأدوية التي يمكن أن تتخذها قبل القيادة ودائما </a:t>
            </a:r>
            <a:r>
              <a:rPr lang="ar-OM" sz="1600" b="1" i="1" dirty="0" smtClean="0">
                <a:solidFill>
                  <a:srgbClr val="FF0000"/>
                </a:solidFill>
              </a:rPr>
              <a:t>إقرأ</a:t>
            </a:r>
            <a:r>
              <a:rPr lang="ar-SA" sz="1600" b="1" i="1" dirty="0" smtClean="0">
                <a:solidFill>
                  <a:srgbClr val="FF0000"/>
                </a:solidFill>
              </a:rPr>
              <a:t> الم</a:t>
            </a:r>
            <a:r>
              <a:rPr lang="ar-OM" sz="1600" b="1" i="1" dirty="0" smtClean="0">
                <a:solidFill>
                  <a:srgbClr val="FF0000"/>
                </a:solidFill>
              </a:rPr>
              <a:t>ن</a:t>
            </a:r>
            <a:r>
              <a:rPr lang="ar-SA" sz="1600" b="1" i="1" dirty="0" smtClean="0">
                <a:solidFill>
                  <a:srgbClr val="FF0000"/>
                </a:solidFill>
              </a:rPr>
              <a:t>ش</a:t>
            </a:r>
            <a:r>
              <a:rPr lang="ar-OM" sz="1600" b="1" i="1" dirty="0" smtClean="0">
                <a:solidFill>
                  <a:srgbClr val="FF0000"/>
                </a:solidFill>
              </a:rPr>
              <a:t>و</a:t>
            </a:r>
            <a:r>
              <a:rPr lang="ar-SA" sz="1600" b="1" i="1" dirty="0" smtClean="0">
                <a:solidFill>
                  <a:srgbClr val="FF0000"/>
                </a:solidFill>
              </a:rPr>
              <a:t>رات </a:t>
            </a:r>
            <a:r>
              <a:rPr lang="ar-SA" sz="1600" b="1" i="1" dirty="0" smtClean="0">
                <a:solidFill>
                  <a:srgbClr val="FF0000"/>
                </a:solidFill>
              </a:rPr>
              <a:t>على الحاوية، سواء </a:t>
            </a:r>
            <a:r>
              <a:rPr lang="ar-SA" sz="1600" b="1" i="1" dirty="0" smtClean="0">
                <a:solidFill>
                  <a:srgbClr val="FF0000"/>
                </a:solidFill>
              </a:rPr>
              <a:t>كان</a:t>
            </a:r>
            <a:r>
              <a:rPr lang="ar-OM" sz="1600" b="1" i="1" dirty="0" smtClean="0">
                <a:solidFill>
                  <a:srgbClr val="FF0000"/>
                </a:solidFill>
              </a:rPr>
              <a:t> هذا</a:t>
            </a:r>
            <a:r>
              <a:rPr lang="ar-SA" sz="1600" b="1" i="1" dirty="0" smtClean="0">
                <a:solidFill>
                  <a:srgbClr val="FF0000"/>
                </a:solidFill>
              </a:rPr>
              <a:t> الدواء</a:t>
            </a:r>
            <a:r>
              <a:rPr lang="ar-OM" sz="1600" b="1" i="1" dirty="0" smtClean="0">
                <a:solidFill>
                  <a:srgbClr val="FF0000"/>
                </a:solidFill>
              </a:rPr>
              <a:t> </a:t>
            </a:r>
            <a:r>
              <a:rPr lang="ar-OM" sz="1600" b="1" i="1" dirty="0" smtClean="0">
                <a:solidFill>
                  <a:srgbClr val="FF0000"/>
                </a:solidFill>
              </a:rPr>
              <a:t>يوصف</a:t>
            </a:r>
            <a:r>
              <a:rPr lang="ar-SA" sz="1600" b="1" i="1" dirty="0" smtClean="0">
                <a:solidFill>
                  <a:srgbClr val="FF0000"/>
                </a:solidFill>
              </a:rPr>
              <a:t> </a:t>
            </a:r>
            <a:r>
              <a:rPr lang="ar-SA" sz="1600" b="1" i="1" dirty="0" smtClean="0">
                <a:solidFill>
                  <a:srgbClr val="FF0000"/>
                </a:solidFill>
              </a:rPr>
              <a:t>من قبل طبيب أو </a:t>
            </a:r>
            <a:r>
              <a:rPr lang="ar-SA" sz="1600" b="1" i="1" dirty="0" smtClean="0">
                <a:solidFill>
                  <a:srgbClr val="FF0000"/>
                </a:solidFill>
              </a:rPr>
              <a:t>متاح </a:t>
            </a:r>
            <a:r>
              <a:rPr lang="ar-SA" sz="1600" b="1" i="1" dirty="0" smtClean="0">
                <a:solidFill>
                  <a:srgbClr val="FF0000"/>
                </a:solidFill>
              </a:rPr>
              <a:t>دون وصفة طبية.</a:t>
            </a:r>
            <a:endParaRPr lang="en-US" sz="1600" i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14500" y="1714500"/>
            <a:ext cx="7072313" cy="495299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vert="eaVert" wrap="none" lIns="0" tIns="0" rIns="0" bIns="0" anchor="ctr"/>
          <a:lstStyle/>
          <a:p>
            <a:pPr algn="r" rtl="1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fld id="{624FD006-E10B-4D22-947B-F65126B47BB6}" type="slidenum">
              <a:rPr lang="en-US" smtClean="0"/>
              <a:pPr algn="r" rtl="1" eaLnBrk="1" hangingPunct="1"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643812" cy="457200"/>
          </a:xfrm>
        </p:spPr>
        <p:txBody>
          <a:bodyPr/>
          <a:lstStyle/>
          <a:p>
            <a:pPr algn="r" rtl="1" eaLnBrk="1" hangingPunct="1"/>
            <a:r>
              <a:rPr lang="en-US" b="1" dirty="0" smtClean="0">
                <a:solidFill>
                  <a:srgbClr val="92D050"/>
                </a:solidFill>
              </a:rPr>
              <a:t>DIT</a:t>
            </a:r>
            <a:r>
              <a:rPr lang="ar-OM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1857375" y="1754188"/>
            <a:ext cx="7000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buFont typeface="Arial" charset="0"/>
              <a:buAutoNum type="arabicPeriod"/>
            </a:pPr>
            <a:r>
              <a:rPr lang="en-US" sz="2400" dirty="0" smtClean="0"/>
              <a:t> </a:t>
            </a:r>
            <a:r>
              <a:rPr lang="ar-OM" sz="2400" dirty="0" smtClean="0"/>
              <a:t>ادارة التعب</a:t>
            </a:r>
            <a:r>
              <a:rPr lang="en-US" sz="2400" dirty="0" smtClean="0"/>
              <a:t> </a:t>
            </a:r>
            <a:endParaRPr lang="ar-SA" sz="2400" dirty="0" smtClean="0"/>
          </a:p>
          <a:p>
            <a:pPr algn="r" rtl="1" eaLnBrk="1" hangingPunct="1">
              <a:buFont typeface="Arial" charset="0"/>
              <a:buAutoNum type="arabicPeriod"/>
            </a:pPr>
            <a:r>
              <a:rPr lang="ar-OM" sz="2400" dirty="0" smtClean="0"/>
              <a:t>الكحول والمخدرات</a:t>
            </a:r>
            <a:endParaRPr lang="ar-SA" sz="2400" dirty="0" smtClean="0"/>
          </a:p>
          <a:p>
            <a:pPr algn="r" rtl="1" eaLnBrk="1" hangingPunct="1">
              <a:buFont typeface="Arial" charset="0"/>
              <a:buAutoNum type="arabicPeriod"/>
            </a:pPr>
            <a:r>
              <a:rPr lang="ar-OM" sz="2400" dirty="0" smtClean="0"/>
              <a:t>الأدوية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35906" y="785813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ar-SA" sz="24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محتوى</a:t>
            </a:r>
            <a:endParaRPr lang="en-US" sz="24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4"/>
          <p:cNvSpPr>
            <a:spLocks noGrp="1"/>
          </p:cNvSpPr>
          <p:nvPr>
            <p:ph type="title"/>
          </p:nvPr>
        </p:nvSpPr>
        <p:spPr>
          <a:xfrm>
            <a:off x="1500188" y="924223"/>
            <a:ext cx="7210425" cy="461665"/>
          </a:xfrm>
        </p:spPr>
        <p:txBody>
          <a:bodyPr/>
          <a:lstStyle/>
          <a:p>
            <a:pPr algn="r" rtl="1"/>
            <a:r>
              <a:rPr lang="ar-SA" b="1" dirty="0" smtClean="0"/>
              <a:t>مناقشة مفتوحة </a:t>
            </a:r>
            <a:r>
              <a:rPr lang="ar-OM" b="1" dirty="0" smtClean="0"/>
              <a:t>لمدة 5 دقائق</a:t>
            </a:r>
            <a:endParaRPr lang="ar-SA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857375" y="1785938"/>
            <a:ext cx="6858000" cy="21013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r" rtl="1">
              <a:lnSpc>
                <a:spcPct val="300000"/>
              </a:lnSpc>
              <a:buFont typeface="+mj-lt"/>
              <a:buAutoNum type="arabicPeriod"/>
              <a:defRPr/>
            </a:pPr>
            <a:r>
              <a:rPr lang="ar-SA" sz="2400" b="1" dirty="0">
                <a:latin typeface="Arial" pitchFamily="34" charset="0"/>
                <a:cs typeface="+mn-cs"/>
              </a:rPr>
              <a:t>ماذا تعلمت في هذه الوحدة؟</a:t>
            </a:r>
          </a:p>
          <a:p>
            <a:pPr marL="342900" indent="-342900" algn="r" rtl="1">
              <a:lnSpc>
                <a:spcPct val="300000"/>
              </a:lnSpc>
              <a:buFont typeface="+mj-lt"/>
              <a:buAutoNum type="arabicPeriod"/>
              <a:defRPr/>
            </a:pPr>
            <a:r>
              <a:rPr lang="ar-SA" sz="2400" b="1" dirty="0">
                <a:latin typeface="Arial" pitchFamily="34" charset="0"/>
                <a:cs typeface="+mn-cs"/>
              </a:rPr>
              <a:t>مشاركة أي خبرة ذات صلة مع المجموعة</a:t>
            </a:r>
            <a:endParaRPr lang="en-US" sz="2400" b="1" dirty="0">
              <a:latin typeface="Arial" pitchFamily="34" charset="0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500188" y="188913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en-US" sz="2400" b="1" dirty="0" smtClean="0">
                <a:solidFill>
                  <a:srgbClr val="92D050"/>
                </a:solidFill>
              </a:rPr>
              <a:t>DIT</a:t>
            </a:r>
            <a:r>
              <a:rPr lang="ar-OM" sz="2400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Family fatigue kills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1857375"/>
            <a:ext cx="5572125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31640" y="755197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إ</a:t>
            </a:r>
            <a:r>
              <a:rPr lang="ar-OM" sz="2400" b="1" kern="0" dirty="0" smtClean="0">
                <a:solidFill>
                  <a:schemeClr val="accent2"/>
                </a:solidFill>
              </a:rPr>
              <a:t>دارة التعب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95400" y="188913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en-US" sz="2400" b="1" dirty="0" smtClean="0">
                <a:solidFill>
                  <a:srgbClr val="92D050"/>
                </a:solidFill>
              </a:rPr>
              <a:t>DIT</a:t>
            </a:r>
            <a:r>
              <a:rPr lang="ar-OM" sz="2400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4495800" y="1371600"/>
            <a:ext cx="4071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/>
            <a:r>
              <a:rPr lang="ar-SA" sz="2400" b="1" dirty="0" smtClean="0">
                <a:solidFill>
                  <a:schemeClr val="accent6"/>
                </a:solidFill>
              </a:rPr>
              <a:t>آثار </a:t>
            </a:r>
            <a:r>
              <a:rPr lang="ar-SA" sz="2400" b="1" dirty="0" smtClean="0">
                <a:solidFill>
                  <a:schemeClr val="accent6"/>
                </a:solidFill>
              </a:rPr>
              <a:t>تعب </a:t>
            </a:r>
            <a:r>
              <a:rPr lang="ar-SA" sz="2400" b="1" dirty="0" smtClean="0">
                <a:solidFill>
                  <a:schemeClr val="accent6"/>
                </a:solidFill>
              </a:rPr>
              <a:t>السائقين</a:t>
            </a:r>
            <a:endParaRPr lang="en-US" sz="24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1314390"/>
            <a:ext cx="7067550" cy="400110"/>
          </a:xfrm>
        </p:spPr>
        <p:txBody>
          <a:bodyPr/>
          <a:lstStyle/>
          <a:p>
            <a:pPr algn="ctr" rtl="1"/>
            <a:r>
              <a:rPr lang="ar-OM" sz="2000" dirty="0" smtClean="0"/>
              <a:t>مراحل اليقظة والعوامل التي تحدد اليقظة</a:t>
            </a:r>
            <a:endParaRPr lang="en-US" sz="2000" dirty="0" smtClean="0"/>
          </a:p>
        </p:txBody>
      </p:sp>
      <p:graphicFrame>
        <p:nvGraphicFramePr>
          <p:cNvPr id="12" name="Diagram 11"/>
          <p:cNvGraphicFramePr/>
          <p:nvPr/>
        </p:nvGraphicFramePr>
        <p:xfrm>
          <a:off x="1524000" y="-609600"/>
          <a:ext cx="76200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571625" y="2757488"/>
            <a:ext cx="6886575" cy="3846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algn="r" rtl="1" eaLnBrk="0" hangingPunct="0">
              <a:lnSpc>
                <a:spcPct val="120000"/>
              </a:lnSpc>
              <a:spcBef>
                <a:spcPct val="10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/>
            </a:pPr>
            <a:r>
              <a:rPr lang="ar-SA" sz="2000" b="1" kern="0" dirty="0">
                <a:latin typeface="+mn-lt"/>
                <a:cs typeface="+mn-cs"/>
              </a:rPr>
              <a:t>الوقت من اليوم</a:t>
            </a:r>
          </a:p>
          <a:p>
            <a:pPr marL="174625" indent="-174625" algn="r" rtl="1" eaLnBrk="0" hangingPunct="0">
              <a:lnSpc>
                <a:spcPct val="120000"/>
              </a:lnSpc>
              <a:spcBef>
                <a:spcPct val="10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/>
            </a:pPr>
            <a:r>
              <a:rPr lang="ar-OM" sz="2000" b="1" kern="0" dirty="0" smtClean="0">
                <a:latin typeface="+mn-lt"/>
                <a:cs typeface="+mn-cs"/>
              </a:rPr>
              <a:t>متى كانت آخر نوم لك</a:t>
            </a:r>
            <a:endParaRPr lang="ar-SA" sz="2000" b="1" kern="0" dirty="0">
              <a:latin typeface="+mn-lt"/>
              <a:cs typeface="+mn-cs"/>
            </a:endParaRPr>
          </a:p>
          <a:p>
            <a:pPr marL="174625" indent="-174625" algn="r" rtl="1" eaLnBrk="0" hangingPunct="0">
              <a:lnSpc>
                <a:spcPct val="120000"/>
              </a:lnSpc>
              <a:spcBef>
                <a:spcPct val="10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/>
            </a:pPr>
            <a:r>
              <a:rPr lang="ar-OM" sz="2000" b="1" kern="0" dirty="0" smtClean="0">
                <a:latin typeface="+mn-lt"/>
                <a:cs typeface="+mn-cs"/>
              </a:rPr>
              <a:t>مدة ونوعية النوم</a:t>
            </a:r>
            <a:endParaRPr lang="ar-SA" sz="2000" b="1" kern="0" dirty="0">
              <a:latin typeface="+mn-lt"/>
              <a:cs typeface="+mn-cs"/>
            </a:endParaRPr>
          </a:p>
          <a:p>
            <a:pPr marL="174625" indent="-174625" algn="r" rtl="1" eaLnBrk="0" hangingPunct="0">
              <a:lnSpc>
                <a:spcPct val="120000"/>
              </a:lnSpc>
              <a:spcBef>
                <a:spcPct val="10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/>
            </a:pPr>
            <a:r>
              <a:rPr lang="ar-OM" sz="2000" b="1" kern="0" dirty="0" smtClean="0">
                <a:latin typeface="+mn-lt"/>
                <a:cs typeface="+mn-cs"/>
              </a:rPr>
              <a:t>النوم المدين</a:t>
            </a:r>
            <a:endParaRPr lang="ar-SA" sz="2000" b="1" kern="0" dirty="0">
              <a:latin typeface="+mn-lt"/>
              <a:cs typeface="+mn-cs"/>
            </a:endParaRPr>
          </a:p>
          <a:p>
            <a:pPr marL="174625" indent="-174625" algn="r" rtl="1" eaLnBrk="0" hangingPunct="0">
              <a:lnSpc>
                <a:spcPct val="120000"/>
              </a:lnSpc>
              <a:spcBef>
                <a:spcPct val="10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/>
            </a:pPr>
            <a:r>
              <a:rPr lang="ar-SA" sz="2000" b="1" kern="0" dirty="0" smtClean="0">
                <a:latin typeface="+mn-lt"/>
                <a:cs typeface="+mn-cs"/>
              </a:rPr>
              <a:t>يوم</a:t>
            </a:r>
            <a:r>
              <a:rPr lang="ar-OM" sz="2000" b="1" kern="0" dirty="0" smtClean="0">
                <a:latin typeface="+mn-lt"/>
                <a:cs typeface="+mn-cs"/>
              </a:rPr>
              <a:t> كامل</a:t>
            </a:r>
            <a:r>
              <a:rPr lang="ar-SA" sz="2000" b="1" kern="0" dirty="0" smtClean="0">
                <a:latin typeface="+mn-lt"/>
                <a:cs typeface="+mn-cs"/>
              </a:rPr>
              <a:t> </a:t>
            </a:r>
            <a:r>
              <a:rPr lang="ar-SA" sz="2000" b="1" kern="0" dirty="0">
                <a:latin typeface="+mn-lt"/>
                <a:cs typeface="+mn-cs"/>
              </a:rPr>
              <a:t>في الجدول الزمني للعمل</a:t>
            </a:r>
          </a:p>
          <a:p>
            <a:pPr marL="174625" indent="-174625" algn="r" rtl="1" eaLnBrk="0" hangingPunct="0">
              <a:lnSpc>
                <a:spcPct val="120000"/>
              </a:lnSpc>
              <a:spcBef>
                <a:spcPct val="10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/>
            </a:pPr>
            <a:r>
              <a:rPr lang="ar-SA" sz="2000" b="1" kern="0" dirty="0">
                <a:latin typeface="+mn-lt"/>
                <a:cs typeface="+mn-cs"/>
              </a:rPr>
              <a:t>أيام متتالية على </a:t>
            </a:r>
            <a:r>
              <a:rPr lang="ar-OM" sz="2000" b="1" kern="0" dirty="0" smtClean="0">
                <a:latin typeface="+mn-lt"/>
                <a:cs typeface="+mn-cs"/>
              </a:rPr>
              <a:t>العمل</a:t>
            </a:r>
            <a:endParaRPr lang="en-AU" sz="2000" b="1" kern="0" dirty="0">
              <a:latin typeface="+mn-lt"/>
              <a:cs typeface="+mn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500188" y="838200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إدارة التعب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258888" y="188913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en-US" sz="2400" b="1" dirty="0" smtClean="0">
                <a:solidFill>
                  <a:srgbClr val="92D050"/>
                </a:solidFill>
              </a:rPr>
              <a:t>DIT</a:t>
            </a:r>
            <a:r>
              <a:rPr lang="ar-OM" sz="2400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1576685"/>
            <a:ext cx="6683375" cy="461665"/>
          </a:xfrm>
        </p:spPr>
        <p:txBody>
          <a:bodyPr/>
          <a:lstStyle/>
          <a:p>
            <a:pPr algn="r" rtl="1"/>
            <a:r>
              <a:rPr lang="ar-SA" dirty="0" smtClean="0"/>
              <a:t>بعض حقائق البقاء على قيد الحياة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2272393"/>
            <a:ext cx="7772400" cy="923330"/>
          </a:xfrm>
        </p:spPr>
        <p:txBody>
          <a:bodyPr/>
          <a:lstStyle/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1443038" y="2181225"/>
            <a:ext cx="777240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rtl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ar-OM" sz="2400" dirty="0" smtClean="0"/>
              <a:t>بدون </a:t>
            </a:r>
            <a:r>
              <a:rPr lang="ar-SA" sz="2400" dirty="0" smtClean="0"/>
              <a:t>غذاء </a:t>
            </a:r>
            <a:r>
              <a:rPr lang="ar-SA" sz="2400" dirty="0" smtClean="0"/>
              <a:t>3 - 4 أسابيع</a:t>
            </a:r>
          </a:p>
          <a:p>
            <a:pPr marL="342900" indent="-342900" algn="r" rtl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ar-OM" sz="2400" dirty="0" smtClean="0"/>
              <a:t>بدون </a:t>
            </a:r>
            <a:r>
              <a:rPr lang="ar-SA" sz="2400" dirty="0" smtClean="0"/>
              <a:t>ماء </a:t>
            </a:r>
            <a:r>
              <a:rPr lang="ar-SA" sz="2400" dirty="0" smtClean="0"/>
              <a:t>3 - 4 أيام</a:t>
            </a:r>
          </a:p>
          <a:p>
            <a:pPr marL="342900" indent="-342900" algn="r" rtl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ar-OM" sz="2400" dirty="0" smtClean="0"/>
              <a:t>بدون </a:t>
            </a:r>
            <a:r>
              <a:rPr lang="ar-SA" sz="2400" dirty="0" smtClean="0"/>
              <a:t>م</a:t>
            </a:r>
            <a:r>
              <a:rPr lang="ar-OM" sz="2400" dirty="0" smtClean="0"/>
              <a:t>أوى </a:t>
            </a:r>
            <a:r>
              <a:rPr lang="ar-SA" sz="2400" dirty="0" smtClean="0"/>
              <a:t>3 </a:t>
            </a:r>
            <a:r>
              <a:rPr lang="ar-SA" sz="2400" dirty="0" smtClean="0"/>
              <a:t>- 4 ساعات</a:t>
            </a:r>
          </a:p>
          <a:p>
            <a:pPr marL="342900" indent="-342900" algn="r" rtl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ar-OM" sz="2400" dirty="0" smtClean="0"/>
              <a:t>بدون يقظه على مقود السياره </a:t>
            </a:r>
            <a:r>
              <a:rPr lang="ar-SA" sz="2400" dirty="0" smtClean="0"/>
              <a:t>3-4 </a:t>
            </a:r>
            <a:r>
              <a:rPr lang="ar-SA" sz="2400" dirty="0" smtClean="0"/>
              <a:t>ثواني</a:t>
            </a:r>
          </a:p>
          <a:p>
            <a:pPr marL="342900" indent="-342900" algn="r" rtl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ar-SA" sz="2400" dirty="0" smtClean="0"/>
              <a:t>على سرعة 100 كم ف ساعة 3-4 ثوانئ =100 متر</a:t>
            </a:r>
            <a:endParaRPr lang="en-US" sz="2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71626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إدارة التعب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58888" y="188913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en-US" sz="2400" b="1" dirty="0" smtClean="0">
                <a:solidFill>
                  <a:srgbClr val="92D050"/>
                </a:solidFill>
              </a:rPr>
              <a:t>DIT</a:t>
            </a:r>
            <a:r>
              <a:rPr lang="ar-OM" sz="2400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1324273"/>
            <a:ext cx="7572375" cy="461665"/>
          </a:xfrm>
        </p:spPr>
        <p:txBody>
          <a:bodyPr/>
          <a:lstStyle/>
          <a:p>
            <a:pPr algn="r" rtl="1"/>
            <a:r>
              <a:rPr lang="ar-SA" dirty="0" smtClean="0"/>
              <a:t>ما هي </a:t>
            </a:r>
            <a:r>
              <a:rPr lang="ar-OM" dirty="0" smtClean="0"/>
              <a:t>ال</a:t>
            </a:r>
            <a:r>
              <a:rPr lang="ar-SA" dirty="0" smtClean="0"/>
              <a:t>علامات </a:t>
            </a:r>
            <a:r>
              <a:rPr lang="ar-OM" dirty="0" smtClean="0"/>
              <a:t>ال</a:t>
            </a:r>
            <a:r>
              <a:rPr lang="ar-SA" dirty="0" smtClean="0"/>
              <a:t>جسدية </a:t>
            </a:r>
            <a:r>
              <a:rPr lang="ar-OM" dirty="0" smtClean="0"/>
              <a:t>ل</a:t>
            </a:r>
            <a:r>
              <a:rPr lang="ar-SA" dirty="0" smtClean="0"/>
              <a:t>لتعب</a:t>
            </a:r>
            <a:r>
              <a:rPr lang="ar-SA" dirty="0" smtClean="0"/>
              <a:t>؟</a:t>
            </a:r>
            <a:endParaRPr lang="en-US" dirty="0" smtClean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05000"/>
            <a:ext cx="7115175" cy="3847207"/>
          </a:xfrm>
        </p:spPr>
        <p:txBody>
          <a:bodyPr/>
          <a:lstStyle/>
          <a:p>
            <a:pPr algn="r" rtl="1">
              <a:lnSpc>
                <a:spcPct val="120000"/>
              </a:lnSpc>
              <a:buFont typeface="Wingdings" pitchFamily="2" charset="2"/>
              <a:buChar char="Ø"/>
            </a:pPr>
            <a:r>
              <a:rPr kumimoji="1" lang="ar-SA" sz="2000" dirty="0" smtClean="0">
                <a:latin typeface="Century Gothic" pitchFamily="34" charset="0"/>
                <a:cs typeface="Arial" pitchFamily="34" charset="0"/>
              </a:rPr>
              <a:t>تباطؤ في </a:t>
            </a:r>
            <a:r>
              <a:rPr kumimoji="1" lang="ar-SA" sz="2000" dirty="0" smtClean="0">
                <a:latin typeface="Century Gothic" pitchFamily="34" charset="0"/>
                <a:cs typeface="Arial" pitchFamily="34" charset="0"/>
              </a:rPr>
              <a:t>الأداء</a:t>
            </a:r>
            <a:endParaRPr kumimoji="1" lang="ar-SA" sz="2000" dirty="0" smtClean="0">
              <a:latin typeface="Century Gothic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buFont typeface="Wingdings" pitchFamily="2" charset="2"/>
              <a:buChar char="Ø"/>
            </a:pPr>
            <a:r>
              <a:rPr kumimoji="1" lang="ar-SA" sz="2000" dirty="0" smtClean="0">
                <a:latin typeface="Century Gothic" pitchFamily="34" charset="0"/>
                <a:cs typeface="Arial" pitchFamily="34" charset="0"/>
              </a:rPr>
              <a:t>الإرهاق من الجسم والعقل</a:t>
            </a:r>
          </a:p>
          <a:p>
            <a:pPr algn="r" rtl="1">
              <a:lnSpc>
                <a:spcPct val="120000"/>
              </a:lnSpc>
              <a:buFont typeface="Wingdings" pitchFamily="2" charset="2"/>
              <a:buChar char="Ø"/>
            </a:pPr>
            <a:r>
              <a:rPr kumimoji="1" lang="ar-SA" sz="2000" dirty="0" smtClean="0">
                <a:latin typeface="Century Gothic" pitchFamily="34" charset="0"/>
                <a:cs typeface="Arial" pitchFamily="34" charset="0"/>
              </a:rPr>
              <a:t>التثاؤب والنوم</a:t>
            </a:r>
          </a:p>
          <a:p>
            <a:pPr algn="r" rtl="1">
              <a:lnSpc>
                <a:spcPct val="120000"/>
              </a:lnSpc>
              <a:buFont typeface="Wingdings" pitchFamily="2" charset="2"/>
              <a:buChar char="Ø"/>
            </a:pPr>
            <a:r>
              <a:rPr kumimoji="1" lang="ar-SA" sz="2000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kumimoji="1" lang="ar-SA" sz="2000" dirty="0" smtClean="0">
                <a:latin typeface="Century Gothic" pitchFamily="34" charset="0"/>
                <a:cs typeface="Arial" pitchFamily="34" charset="0"/>
              </a:rPr>
              <a:t>صع</a:t>
            </a:r>
            <a:r>
              <a:rPr kumimoji="1" lang="ar-OM" sz="2000" dirty="0" smtClean="0">
                <a:latin typeface="Century Gothic" pitchFamily="34" charset="0"/>
                <a:cs typeface="Arial" pitchFamily="34" charset="0"/>
              </a:rPr>
              <a:t>وب</a:t>
            </a:r>
            <a:r>
              <a:rPr kumimoji="1" lang="ar-SA" sz="2000" dirty="0" smtClean="0">
                <a:latin typeface="Century Gothic" pitchFamily="34" charset="0"/>
                <a:cs typeface="Arial" pitchFamily="34" charset="0"/>
              </a:rPr>
              <a:t>ة </a:t>
            </a:r>
            <a:r>
              <a:rPr kumimoji="1" lang="ar-SA" sz="2000" dirty="0" smtClean="0">
                <a:latin typeface="Century Gothic" pitchFamily="34" charset="0"/>
                <a:cs typeface="Arial" pitchFamily="34" charset="0"/>
              </a:rPr>
              <a:t>في فتح </a:t>
            </a:r>
            <a:r>
              <a:rPr kumimoji="1" lang="ar-OM" sz="2000" dirty="0" smtClean="0">
                <a:latin typeface="Century Gothic" pitchFamily="34" charset="0"/>
                <a:cs typeface="Arial" pitchFamily="34" charset="0"/>
              </a:rPr>
              <a:t>العين</a:t>
            </a:r>
            <a:endParaRPr kumimoji="1" lang="ar-SA" sz="2000" dirty="0" smtClean="0">
              <a:latin typeface="Century Gothic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buFont typeface="Wingdings" pitchFamily="2" charset="2"/>
              <a:buChar char="Ø"/>
            </a:pPr>
            <a:r>
              <a:rPr kumimoji="1" lang="ar-OM" sz="2000" dirty="0" smtClean="0">
                <a:latin typeface="Century Gothic" pitchFamily="34" charset="0"/>
                <a:cs typeface="Arial" pitchFamily="34" charset="0"/>
              </a:rPr>
              <a:t>ضعف ال</a:t>
            </a:r>
            <a:r>
              <a:rPr kumimoji="1" lang="ar-SA" sz="2000" dirty="0" smtClean="0">
                <a:latin typeface="Century Gothic" pitchFamily="34" charset="0"/>
                <a:cs typeface="Arial" pitchFamily="34" charset="0"/>
              </a:rPr>
              <a:t>ذاكرة</a:t>
            </a:r>
            <a:endParaRPr kumimoji="1" lang="ar-SA" sz="2000" dirty="0" smtClean="0">
              <a:latin typeface="Century Gothic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buFont typeface="Wingdings" pitchFamily="2" charset="2"/>
              <a:buChar char="Ø"/>
            </a:pPr>
            <a:r>
              <a:rPr kumimoji="1" lang="ar-SA" sz="2000" dirty="0" smtClean="0">
                <a:latin typeface="Century Gothic" pitchFamily="34" charset="0"/>
                <a:cs typeface="Arial" pitchFamily="34" charset="0"/>
              </a:rPr>
              <a:t>الأرق</a:t>
            </a:r>
            <a:endParaRPr lang="en-US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إدارة التعب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58888" y="188913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en-US" sz="2400" b="1" dirty="0" smtClean="0">
                <a:solidFill>
                  <a:srgbClr val="92D050"/>
                </a:solidFill>
              </a:rPr>
              <a:t>DIT</a:t>
            </a:r>
            <a:r>
              <a:rPr lang="ar-OM" sz="2400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1538585"/>
            <a:ext cx="7572375" cy="461665"/>
          </a:xfrm>
        </p:spPr>
        <p:txBody>
          <a:bodyPr/>
          <a:lstStyle/>
          <a:p>
            <a:pPr algn="r" rtl="1"/>
            <a:r>
              <a:rPr lang="ar-SA" b="1" dirty="0" smtClean="0"/>
              <a:t> ما هي علامات التعب من </a:t>
            </a:r>
            <a:r>
              <a:rPr lang="ar-SA" b="1" dirty="0" smtClean="0"/>
              <a:t>القيادة</a:t>
            </a:r>
            <a:r>
              <a:rPr lang="ar-OM" b="1" dirty="0" smtClean="0"/>
              <a:t>؟</a:t>
            </a:r>
            <a:endParaRPr lang="en-US" b="1" dirty="0" smtClean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7115175" cy="4521174"/>
          </a:xfrm>
        </p:spPr>
        <p:txBody>
          <a:bodyPr/>
          <a:lstStyle/>
          <a:p>
            <a:pPr algn="r" rtl="1">
              <a:lnSpc>
                <a:spcPct val="160000"/>
              </a:lnSpc>
            </a:pPr>
            <a:r>
              <a:rPr kumimoji="1" lang="ar-OM" sz="2000" dirty="0" smtClean="0"/>
              <a:t>نسيان بعض الغيارات</a:t>
            </a:r>
            <a:endParaRPr kumimoji="1" lang="ar-SA" sz="2000" dirty="0" smtClean="0"/>
          </a:p>
          <a:p>
            <a:pPr algn="r" rtl="1">
              <a:lnSpc>
                <a:spcPct val="160000"/>
              </a:lnSpc>
            </a:pPr>
            <a:r>
              <a:rPr kumimoji="1" lang="ar-SA" sz="2000" dirty="0" smtClean="0"/>
              <a:t>أخطاء في الإجراءات العادية</a:t>
            </a:r>
          </a:p>
          <a:p>
            <a:pPr algn="r" rtl="1">
              <a:lnSpc>
                <a:spcPct val="160000"/>
              </a:lnSpc>
            </a:pPr>
            <a:r>
              <a:rPr kumimoji="1" lang="ar-SA" sz="2000" dirty="0" smtClean="0"/>
              <a:t>لا تذكر </a:t>
            </a:r>
            <a:r>
              <a:rPr kumimoji="1" lang="ar-OM" sz="2000" dirty="0" smtClean="0"/>
              <a:t>المسافه </a:t>
            </a:r>
            <a:r>
              <a:rPr kumimoji="1" lang="ar-SA" sz="2000" dirty="0" smtClean="0"/>
              <a:t>القليلة </a:t>
            </a:r>
            <a:r>
              <a:rPr kumimoji="1" lang="ar-SA" sz="2000" dirty="0" smtClean="0"/>
              <a:t>الأخيرة </a:t>
            </a:r>
            <a:r>
              <a:rPr kumimoji="1" lang="ar-SA" sz="2000" dirty="0" smtClean="0"/>
              <a:t>من</a:t>
            </a:r>
            <a:r>
              <a:rPr kumimoji="1" lang="ar-OM" sz="2000" dirty="0" smtClean="0"/>
              <a:t> الرحلة</a:t>
            </a:r>
            <a:endParaRPr kumimoji="1" lang="ar-SA" sz="2000" dirty="0" smtClean="0"/>
          </a:p>
          <a:p>
            <a:pPr algn="r" rtl="1">
              <a:lnSpc>
                <a:spcPct val="160000"/>
              </a:lnSpc>
            </a:pPr>
            <a:r>
              <a:rPr kumimoji="1" lang="ar-SA" sz="2000" dirty="0" smtClean="0"/>
              <a:t>القيادة بسرعات مختلفة</a:t>
            </a:r>
          </a:p>
          <a:p>
            <a:pPr algn="r" rtl="1">
              <a:lnSpc>
                <a:spcPct val="160000"/>
              </a:lnSpc>
            </a:pPr>
            <a:r>
              <a:rPr kumimoji="1" lang="ar-SA" sz="2000" dirty="0" smtClean="0"/>
              <a:t>نفاد الصبر وراء عجلة القيادة</a:t>
            </a:r>
          </a:p>
          <a:p>
            <a:pPr algn="r" rtl="1">
              <a:lnSpc>
                <a:spcPct val="160000"/>
              </a:lnSpc>
            </a:pPr>
            <a:r>
              <a:rPr kumimoji="1" lang="ar-SA" sz="2000" dirty="0" smtClean="0"/>
              <a:t>ضعف السيطرة على </a:t>
            </a:r>
            <a:r>
              <a:rPr kumimoji="1" lang="ar-OM" sz="2000" dirty="0" smtClean="0"/>
              <a:t>الطريق وعدم</a:t>
            </a:r>
            <a:r>
              <a:rPr kumimoji="1" lang="ar-SA" sz="2000" dirty="0" smtClean="0"/>
              <a:t> لانضباط</a:t>
            </a:r>
            <a:endParaRPr lang="en-US" sz="20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إدارة التعب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00188" y="188913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en-US" sz="2400" b="1" dirty="0" smtClean="0">
                <a:solidFill>
                  <a:srgbClr val="92D050"/>
                </a:solidFill>
              </a:rPr>
              <a:t>DIT</a:t>
            </a:r>
            <a:r>
              <a:rPr lang="ar-OM" sz="2400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1610023"/>
            <a:ext cx="7643812" cy="461665"/>
          </a:xfrm>
        </p:spPr>
        <p:txBody>
          <a:bodyPr/>
          <a:lstStyle/>
          <a:p>
            <a:pPr algn="r" rtl="1"/>
            <a:r>
              <a:rPr lang="ar-OM" b="1" dirty="0" smtClean="0"/>
              <a:t>ما مؤثرات وأسباب التعب؟</a:t>
            </a:r>
            <a:endParaRPr lang="en-US" b="1" dirty="0" smtClean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0" y="2214563"/>
            <a:ext cx="7115175" cy="3497817"/>
          </a:xfrm>
        </p:spPr>
        <p:txBody>
          <a:bodyPr/>
          <a:lstStyle/>
          <a:p>
            <a:pPr algn="r" rtl="1">
              <a:lnSpc>
                <a:spcPct val="210000"/>
              </a:lnSpc>
            </a:pPr>
            <a:r>
              <a:rPr lang="ar-SA" sz="2000" dirty="0" smtClean="0"/>
              <a:t>عوامل الجسم</a:t>
            </a:r>
            <a:endParaRPr lang="ar-SA" sz="2000" dirty="0" smtClean="0"/>
          </a:p>
          <a:p>
            <a:pPr algn="r" rtl="1">
              <a:lnSpc>
                <a:spcPct val="210000"/>
              </a:lnSpc>
            </a:pPr>
            <a:r>
              <a:rPr lang="ar-OM" sz="2000" dirty="0" smtClean="0"/>
              <a:t>عوامل النوم</a:t>
            </a:r>
            <a:endParaRPr lang="ar-SA" sz="2000" dirty="0" smtClean="0"/>
          </a:p>
          <a:p>
            <a:pPr algn="r" rtl="1">
              <a:lnSpc>
                <a:spcPct val="210000"/>
              </a:lnSpc>
            </a:pPr>
            <a:r>
              <a:rPr lang="ar-OM" sz="2000" dirty="0" smtClean="0"/>
              <a:t>العوامل </a:t>
            </a:r>
            <a:r>
              <a:rPr lang="ar-SA" sz="2000" dirty="0" smtClean="0"/>
              <a:t>الطبية </a:t>
            </a:r>
            <a:r>
              <a:rPr lang="ar-SA" sz="2000" dirty="0" smtClean="0"/>
              <a:t>والصحية وعوامل نمط الحياة</a:t>
            </a:r>
          </a:p>
          <a:p>
            <a:pPr algn="r" rtl="1">
              <a:lnSpc>
                <a:spcPct val="210000"/>
              </a:lnSpc>
            </a:pPr>
            <a:r>
              <a:rPr lang="ar-OM" sz="2000" dirty="0" smtClean="0"/>
              <a:t>عوامل </a:t>
            </a:r>
            <a:r>
              <a:rPr lang="ar-SA" sz="2000" dirty="0" smtClean="0"/>
              <a:t>العمل</a:t>
            </a:r>
            <a:endParaRPr lang="en-US" sz="20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إدارة التعب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19200" y="228600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en-US" sz="2400" b="1" dirty="0" smtClean="0">
                <a:solidFill>
                  <a:srgbClr val="92D050"/>
                </a:solidFill>
              </a:rPr>
              <a:t>DIT</a:t>
            </a:r>
            <a:r>
              <a:rPr lang="ar-OM" sz="2400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71600" y="1371600"/>
            <a:ext cx="7696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buFontTx/>
              <a:buBlip>
                <a:blip r:embed="rId3"/>
              </a:buBlip>
            </a:pPr>
            <a:r>
              <a:rPr lang="en-US" sz="1600" b="1" dirty="0"/>
              <a:t> </a:t>
            </a:r>
            <a:r>
              <a:rPr lang="ar-SA" sz="1600" b="1" dirty="0" smtClean="0"/>
              <a:t> </a:t>
            </a:r>
            <a:r>
              <a:rPr lang="ar-SA" sz="1600" b="1" dirty="0" smtClean="0"/>
              <a:t>40٪ من </a:t>
            </a:r>
            <a:r>
              <a:rPr lang="ar-SA" sz="1600" b="1" dirty="0" smtClean="0"/>
              <a:t>حوادث</a:t>
            </a:r>
            <a:r>
              <a:rPr lang="ar-OM" sz="1600" b="1" dirty="0" smtClean="0"/>
              <a:t> التعب</a:t>
            </a:r>
            <a:r>
              <a:rPr lang="ar-SA" sz="1600" b="1" dirty="0" smtClean="0"/>
              <a:t> </a:t>
            </a:r>
            <a:r>
              <a:rPr lang="ar-SA" sz="1600" b="1" dirty="0" smtClean="0"/>
              <a:t>ذات الصلة، </a:t>
            </a:r>
            <a:r>
              <a:rPr lang="ar-OM" sz="1600" b="1" dirty="0" smtClean="0"/>
              <a:t>هو ان</a:t>
            </a:r>
            <a:r>
              <a:rPr lang="ar-SA" sz="1600" b="1" dirty="0" smtClean="0"/>
              <a:t> </a:t>
            </a:r>
            <a:r>
              <a:rPr lang="ar-SA" sz="1600" b="1" dirty="0" smtClean="0"/>
              <a:t>السائق كان مستيقظا لأكثر من 17 </a:t>
            </a:r>
            <a:r>
              <a:rPr lang="ar-SA" sz="1600" b="1" dirty="0" smtClean="0"/>
              <a:t>ساعة.</a:t>
            </a:r>
            <a:endParaRPr lang="ar-OM" sz="1600" b="1" dirty="0" smtClean="0"/>
          </a:p>
          <a:p>
            <a:pPr algn="r" rtl="1" eaLnBrk="1" hangingPunct="1"/>
            <a:r>
              <a:rPr lang="ar-SA" sz="1600" b="1" dirty="0" smtClean="0">
                <a:solidFill>
                  <a:srgbClr val="FF0000"/>
                </a:solidFill>
              </a:rPr>
              <a:t>بعد </a:t>
            </a:r>
            <a:r>
              <a:rPr lang="ar-SA" sz="1600" b="1" dirty="0" smtClean="0">
                <a:solidFill>
                  <a:srgbClr val="FF0000"/>
                </a:solidFill>
              </a:rPr>
              <a:t>أن </a:t>
            </a:r>
            <a:r>
              <a:rPr lang="ar-OM" sz="1600" b="1" dirty="0" smtClean="0">
                <a:solidFill>
                  <a:srgbClr val="FF0000"/>
                </a:solidFill>
              </a:rPr>
              <a:t>تكون</a:t>
            </a:r>
            <a:r>
              <a:rPr lang="ar-SA" sz="1600" b="1" dirty="0" smtClean="0">
                <a:solidFill>
                  <a:srgbClr val="FF0000"/>
                </a:solidFill>
              </a:rPr>
              <a:t> </a:t>
            </a:r>
            <a:r>
              <a:rPr lang="ar-SA" sz="1600" b="1" dirty="0" smtClean="0">
                <a:solidFill>
                  <a:srgbClr val="FF0000"/>
                </a:solidFill>
              </a:rPr>
              <a:t>مستيقظا 17 ساعة، أدائك البدني والعقلي </a:t>
            </a:r>
            <a:r>
              <a:rPr lang="ar-OM" sz="1600" b="1" dirty="0" smtClean="0">
                <a:solidFill>
                  <a:srgbClr val="FF0000"/>
                </a:solidFill>
              </a:rPr>
              <a:t>يكون بطيئا</a:t>
            </a:r>
            <a:endParaRPr lang="ar-SA" sz="1600" b="1" dirty="0" smtClean="0">
              <a:solidFill>
                <a:srgbClr val="FF0000"/>
              </a:solidFill>
            </a:endParaRP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SA" sz="1600" b="1" dirty="0" smtClean="0"/>
              <a:t>   </a:t>
            </a:r>
            <a:r>
              <a:rPr lang="ar-SA" sz="1600" b="1" dirty="0" smtClean="0">
                <a:solidFill>
                  <a:srgbClr val="FF0000"/>
                </a:solidFill>
              </a:rPr>
              <a:t>خطر النوم على عجلة </a:t>
            </a:r>
            <a:r>
              <a:rPr lang="ar-OM" sz="1600" b="1" dirty="0" smtClean="0">
                <a:solidFill>
                  <a:srgbClr val="FF0000"/>
                </a:solidFill>
              </a:rPr>
              <a:t>ال</a:t>
            </a:r>
            <a:r>
              <a:rPr lang="ar-SA" sz="1600" b="1" dirty="0" smtClean="0">
                <a:solidFill>
                  <a:srgbClr val="FF0000"/>
                </a:solidFill>
              </a:rPr>
              <a:t>قيادة </a:t>
            </a:r>
            <a:r>
              <a:rPr lang="ar-OM" sz="1600" b="1" dirty="0" smtClean="0">
                <a:solidFill>
                  <a:srgbClr val="FF0000"/>
                </a:solidFill>
              </a:rPr>
              <a:t>غالبا ما تكون </a:t>
            </a:r>
            <a:r>
              <a:rPr lang="ar-SA" sz="1600" b="1" dirty="0" smtClean="0">
                <a:solidFill>
                  <a:srgbClr val="FF0000"/>
                </a:solidFill>
              </a:rPr>
              <a:t>في </a:t>
            </a:r>
            <a:r>
              <a:rPr lang="ar-SA" sz="1600" b="1" dirty="0" smtClean="0">
                <a:solidFill>
                  <a:srgbClr val="FF0000"/>
                </a:solidFill>
              </a:rPr>
              <a:t>فترة ما بعد الظهر في وقت مبكر، بين 1:00 و 3:00 مساءا، وفي الليل، بين منتصف الليل والساعة 6:00 </a:t>
            </a:r>
            <a:r>
              <a:rPr lang="ar-SA" sz="1600" b="1" dirty="0" smtClean="0">
                <a:solidFill>
                  <a:srgbClr val="FF0000"/>
                </a:solidFill>
              </a:rPr>
              <a:t>صباحا</a:t>
            </a:r>
            <a:r>
              <a:rPr lang="ar-OM" sz="1600" b="1" dirty="0" smtClean="0">
                <a:solidFill>
                  <a:srgbClr val="FF0000"/>
                </a:solidFill>
              </a:rPr>
              <a:t>.</a:t>
            </a:r>
            <a:endParaRPr lang="ar-SA" sz="1600" b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13163"/>
            <a:ext cx="7467600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إدارة التعب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295400" y="188913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en-US" sz="2400" b="1" dirty="0" smtClean="0">
                <a:solidFill>
                  <a:srgbClr val="92D050"/>
                </a:solidFill>
              </a:rPr>
              <a:t>DIT</a:t>
            </a:r>
            <a:r>
              <a:rPr lang="ar-OM" sz="2400" b="1" dirty="0" smtClean="0">
                <a:solidFill>
                  <a:srgbClr val="92D050"/>
                </a:solidFill>
              </a:rPr>
              <a:t>: الوحدة الثالثة    حالة السائق</a:t>
            </a:r>
            <a:endParaRPr lang="en-US" sz="2400" b="1" kern="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03. DIT Module 3_ Driver Condition">
  <a:themeElements>
    <a:clrScheme name="~3319965 1">
      <a:dk1>
        <a:srgbClr val="000324"/>
      </a:dk1>
      <a:lt1>
        <a:srgbClr val="FFFFFF"/>
      </a:lt1>
      <a:dk2>
        <a:srgbClr val="009960"/>
      </a:dk2>
      <a:lt2>
        <a:srgbClr val="C0B7AE"/>
      </a:lt2>
      <a:accent1>
        <a:srgbClr val="133E74"/>
      </a:accent1>
      <a:accent2>
        <a:srgbClr val="681580"/>
      </a:accent2>
      <a:accent3>
        <a:srgbClr val="FFFFFF"/>
      </a:accent3>
      <a:accent4>
        <a:srgbClr val="00021D"/>
      </a:accent4>
      <a:accent5>
        <a:srgbClr val="AAAFBC"/>
      </a:accent5>
      <a:accent6>
        <a:srgbClr val="5E1273"/>
      </a:accent6>
      <a:hlink>
        <a:srgbClr val="EF7B00"/>
      </a:hlink>
      <a:folHlink>
        <a:srgbClr val="C2BF00"/>
      </a:folHlink>
    </a:clrScheme>
    <a:fontScheme name="~331996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~3319965 1">
        <a:dk1>
          <a:srgbClr val="000324"/>
        </a:dk1>
        <a:lt1>
          <a:srgbClr val="FFFFFF"/>
        </a:lt1>
        <a:dk2>
          <a:srgbClr val="009960"/>
        </a:dk2>
        <a:lt2>
          <a:srgbClr val="C0B7AE"/>
        </a:lt2>
        <a:accent1>
          <a:srgbClr val="133E74"/>
        </a:accent1>
        <a:accent2>
          <a:srgbClr val="681580"/>
        </a:accent2>
        <a:accent3>
          <a:srgbClr val="FFFFFF"/>
        </a:accent3>
        <a:accent4>
          <a:srgbClr val="00021D"/>
        </a:accent4>
        <a:accent5>
          <a:srgbClr val="AAAFBC"/>
        </a:accent5>
        <a:accent6>
          <a:srgbClr val="5E1273"/>
        </a:accent6>
        <a:hlink>
          <a:srgbClr val="EF7B00"/>
        </a:hlink>
        <a:folHlink>
          <a:srgbClr val="C2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324"/>
      </a:dk1>
      <a:lt1>
        <a:srgbClr val="FFFFFF"/>
      </a:lt1>
      <a:dk2>
        <a:srgbClr val="009960"/>
      </a:dk2>
      <a:lt2>
        <a:srgbClr val="C0B7AE"/>
      </a:lt2>
      <a:accent1>
        <a:srgbClr val="133E74"/>
      </a:accent1>
      <a:accent2>
        <a:srgbClr val="681580"/>
      </a:accent2>
      <a:accent3>
        <a:srgbClr val="FFFFFF"/>
      </a:accent3>
      <a:accent4>
        <a:srgbClr val="00021D"/>
      </a:accent4>
      <a:accent5>
        <a:srgbClr val="AAAFBC"/>
      </a:accent5>
      <a:accent6>
        <a:srgbClr val="5E1273"/>
      </a:accent6>
      <a:hlink>
        <a:srgbClr val="EF7B00"/>
      </a:hlink>
      <a:folHlink>
        <a:srgbClr val="C2BF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dèle par défaut 1">
        <a:dk1>
          <a:srgbClr val="000324"/>
        </a:dk1>
        <a:lt1>
          <a:srgbClr val="FFFFFF"/>
        </a:lt1>
        <a:dk2>
          <a:srgbClr val="009960"/>
        </a:dk2>
        <a:lt2>
          <a:srgbClr val="C0B7AE"/>
        </a:lt2>
        <a:accent1>
          <a:srgbClr val="133E74"/>
        </a:accent1>
        <a:accent2>
          <a:srgbClr val="681580"/>
        </a:accent2>
        <a:accent3>
          <a:srgbClr val="FFFFFF"/>
        </a:accent3>
        <a:accent4>
          <a:srgbClr val="00021D"/>
        </a:accent4>
        <a:accent5>
          <a:srgbClr val="AAAFBC"/>
        </a:accent5>
        <a:accent6>
          <a:srgbClr val="5E1273"/>
        </a:accent6>
        <a:hlink>
          <a:srgbClr val="EF7B00"/>
        </a:hlink>
        <a:folHlink>
          <a:srgbClr val="C2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03. DIT Module 3_ Driver Condition</Template>
  <TotalTime>349</TotalTime>
  <Words>1604</Words>
  <Application>Microsoft Office PowerPoint</Application>
  <PresentationFormat>On-screen Show (4:3)</PresentationFormat>
  <Paragraphs>219</Paragraphs>
  <Slides>20</Slides>
  <Notes>20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03. DIT Module 3_ Driver Condition</vt:lpstr>
      <vt:lpstr>Modèle par défaut</vt:lpstr>
      <vt:lpstr>تدريب القيادة الوقائية</vt:lpstr>
      <vt:lpstr>DIT: الوحدة الثالثة    حالة السائق</vt:lpstr>
      <vt:lpstr>Slide 3</vt:lpstr>
      <vt:lpstr>مراحل اليقظة والعوامل التي تحدد اليقظة</vt:lpstr>
      <vt:lpstr>بعض حقائق البقاء على قيد الحياة</vt:lpstr>
      <vt:lpstr>ما هي العلامات الجسدية للتعب؟</vt:lpstr>
      <vt:lpstr> ما هي علامات التعب من القيادة؟</vt:lpstr>
      <vt:lpstr>ما مؤثرات وأسباب التعب؟</vt:lpstr>
      <vt:lpstr>Slide 9</vt:lpstr>
      <vt:lpstr>نصيحة لنوم جيد</vt:lpstr>
      <vt:lpstr>هل لدي اضطراب في النوم؟</vt:lpstr>
      <vt:lpstr>منع التعب والنعاس والنوم</vt:lpstr>
      <vt:lpstr>منع التعب والنعاس والنوم</vt:lpstr>
      <vt:lpstr>DIT: الوحدة الثالثة    حالة السائق</vt:lpstr>
      <vt:lpstr>DIT: الوحدة الثالثة    حالة السائق</vt:lpstr>
      <vt:lpstr>DIT: الوحدة الثالثة    حالة السائق</vt:lpstr>
      <vt:lpstr>DIT: الوحدة الثالثة    حالة السائق</vt:lpstr>
      <vt:lpstr>DIT: الوحدة الثالثة    حالة السائق</vt:lpstr>
      <vt:lpstr>DIT: الوحدة الثالثة    حالة السائق</vt:lpstr>
      <vt:lpstr>مناقشة مفتوحة لمدة 5 دقائق</vt:lpstr>
    </vt:vector>
  </TitlesOfParts>
  <Manager> </Manager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Instructor Training</dc:title>
  <dc:subject> </dc:subject>
  <dc:creator>iman</dc:creator>
  <cp:keywords/>
  <dc:description/>
  <cp:lastModifiedBy>juma</cp:lastModifiedBy>
  <cp:revision>38</cp:revision>
  <dcterms:created xsi:type="dcterms:W3CDTF">2012-05-21T12:10:19Z</dcterms:created>
  <dcterms:modified xsi:type="dcterms:W3CDTF">2012-05-27T15:36:37Z</dcterms:modified>
  <cp:category/>
</cp:coreProperties>
</file>