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50" r:id="rId2"/>
  </p:sldMasterIdLst>
  <p:notesMasterIdLst>
    <p:notesMasterId r:id="rId11"/>
  </p:notesMasterIdLst>
  <p:handoutMasterIdLst>
    <p:handoutMasterId r:id="rId12"/>
  </p:handoutMasterIdLst>
  <p:sldIdLst>
    <p:sldId id="296" r:id="rId3"/>
    <p:sldId id="870" r:id="rId4"/>
    <p:sldId id="871" r:id="rId5"/>
    <p:sldId id="882" r:id="rId6"/>
    <p:sldId id="875" r:id="rId7"/>
    <p:sldId id="876" r:id="rId8"/>
    <p:sldId id="884" r:id="rId9"/>
    <p:sldId id="888" r:id="rId10"/>
  </p:sldIdLst>
  <p:sldSz cx="9144000" cy="6858000" type="screen4x3"/>
  <p:notesSz cx="6708775" cy="983615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1C00"/>
    <a:srgbClr val="C0B9AF"/>
    <a:srgbClr val="F8F5DE"/>
    <a:srgbClr val="BBB1D6"/>
    <a:srgbClr val="005E3C"/>
    <a:srgbClr val="E21808"/>
    <a:srgbClr val="FFFC81"/>
    <a:srgbClr val="5F5F5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75" autoAdjust="0"/>
    <p:restoredTop sz="99831" autoAdjust="0"/>
  </p:normalViewPr>
  <p:slideViewPr>
    <p:cSldViewPr>
      <p:cViewPr>
        <p:scale>
          <a:sx n="70" d="100"/>
          <a:sy n="70" d="100"/>
        </p:scale>
        <p:origin x="-151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"/>
    </p:cViewPr>
  </p:sorterViewPr>
  <p:notesViewPr>
    <p:cSldViewPr>
      <p:cViewPr varScale="1">
        <p:scale>
          <a:sx n="62" d="100"/>
          <a:sy n="62" d="100"/>
        </p:scale>
        <p:origin x="-2118" y="-78"/>
      </p:cViewPr>
      <p:guideLst>
        <p:guide orient="horz" pos="3098"/>
        <p:guide pos="211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t" anchorCtr="0" compatLnSpc="1">
            <a:prstTxWarp prst="textNoShape">
              <a:avLst/>
            </a:prstTxWarp>
          </a:bodyPr>
          <a:lstStyle>
            <a:lvl1pPr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98888" y="0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t" anchorCtr="0" compatLnSpc="1">
            <a:prstTxWarp prst="textNoShape">
              <a:avLst/>
            </a:prstTxWarp>
          </a:bodyPr>
          <a:lstStyle>
            <a:lvl1pPr algn="r"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91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4025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b" anchorCtr="0" compatLnSpc="1">
            <a:prstTxWarp prst="textNoShape">
              <a:avLst/>
            </a:prstTxWarp>
          </a:bodyPr>
          <a:lstStyle>
            <a:lvl1pPr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91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98888" y="9344025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b" anchorCtr="0" compatLnSpc="1">
            <a:prstTxWarp prst="textNoShape">
              <a:avLst/>
            </a:prstTxWarp>
          </a:bodyPr>
          <a:lstStyle>
            <a:lvl1pPr algn="r"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A9924198-2CA6-404D-9AAB-760053DFB1F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26059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t" anchorCtr="0" compatLnSpc="1">
            <a:prstTxWarp prst="textNoShape">
              <a:avLst/>
            </a:prstTxWarp>
          </a:bodyPr>
          <a:lstStyle>
            <a:lvl1pPr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98888" y="0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t" anchorCtr="0" compatLnSpc="1">
            <a:prstTxWarp prst="textNoShape">
              <a:avLst/>
            </a:prstTxWarp>
          </a:bodyPr>
          <a:lstStyle>
            <a:lvl1pPr algn="r"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8188"/>
            <a:ext cx="4916487" cy="36877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72013"/>
            <a:ext cx="5365750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4025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b" anchorCtr="0" compatLnSpc="1">
            <a:prstTxWarp prst="textNoShape">
              <a:avLst/>
            </a:prstTxWarp>
          </a:bodyPr>
          <a:lstStyle>
            <a:lvl1pPr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98888" y="9344025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b" anchorCtr="0" compatLnSpc="1">
            <a:prstTxWarp prst="textNoShape">
              <a:avLst/>
            </a:prstTxWarp>
          </a:bodyPr>
          <a:lstStyle>
            <a:lvl1pPr algn="r"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92127583-B56A-48C9-A84C-528561D5233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37262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5522381-44CF-495A-A1D3-60D1B317C817}" type="slidenum">
              <a:rPr lang="fr-FR" smtClean="0"/>
              <a:pPr eaLnBrk="1" hangingPunct="1"/>
              <a:t>1</a:t>
            </a:fld>
            <a:endParaRPr lang="fr-FR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5CF48FC-005F-441A-863C-3AC09CC2715E}" type="slidenum">
              <a:rPr lang="fr-FR" smtClean="0"/>
              <a:pPr eaLnBrk="1" hangingPunct="1"/>
              <a:t>2</a:t>
            </a:fld>
            <a:endParaRPr lang="fr-FR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6CDDE81-A3DF-47BB-BEFE-50131EC53E99}" type="slidenum">
              <a:rPr lang="fr-FR" smtClean="0"/>
              <a:pPr eaLnBrk="1" hangingPunct="1"/>
              <a:t>3</a:t>
            </a:fld>
            <a:endParaRPr lang="fr-FR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2FB5BCD-5EFE-49F4-8415-133A0A16C1DF}" type="slidenum">
              <a:rPr lang="fr-FR" smtClean="0"/>
              <a:pPr eaLnBrk="1" hangingPunct="1"/>
              <a:t>4</a:t>
            </a:fld>
            <a:endParaRPr lang="fr-FR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911CEE-7D16-4FD6-A2B9-7701094AA5A3}" type="slidenum">
              <a:rPr lang="fr-FR" smtClean="0"/>
              <a:pPr eaLnBrk="1" hangingPunct="1"/>
              <a:t>5</a:t>
            </a:fld>
            <a:endParaRPr lang="fr-FR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9E49818-E6DD-4A08-A9B3-7532F402C681}" type="slidenum">
              <a:rPr lang="fr-FR" smtClean="0"/>
              <a:pPr eaLnBrk="1" hangingPunct="1"/>
              <a:t>6</a:t>
            </a:fld>
            <a:endParaRPr lang="fr-FR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9F07D8-EACD-4D78-9A39-1542A7321005}" type="slidenum">
              <a:rPr lang="fr-FR" smtClean="0"/>
              <a:pPr eaLnBrk="1" hangingPunct="1"/>
              <a:t>7</a:t>
            </a:fld>
            <a:endParaRPr lang="fr-FR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946A838-96DD-4CB0-9CB8-4B6CC490B416}" type="slidenum">
              <a:rPr lang="fr-FR" smtClean="0"/>
              <a:pPr eaLnBrk="1" hangingPunct="1"/>
              <a:t>8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2292456"/>
      </p:ext>
    </p:extLst>
  </p:cSld>
  <p:clrMapOvr>
    <a:masterClrMapping/>
  </p:clrMapOvr>
  <p:transition spd="med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34441438"/>
      </p:ext>
    </p:extLst>
  </p:cSld>
  <p:clrMapOvr>
    <a:masterClrMapping/>
  </p:clrMapOvr>
  <p:transition spd="med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70800" y="3883025"/>
            <a:ext cx="1031875" cy="3944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0" y="3883025"/>
            <a:ext cx="2946400" cy="3944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7118765"/>
      </p:ext>
    </p:extLst>
  </p:cSld>
  <p:clrMapOvr>
    <a:masterClrMapping/>
  </p:clrMapOvr>
  <p:transition spd="med">
    <p:wheel spokes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F5E3F779-697A-4724-AF99-0C4DA0B44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9939699"/>
      </p:ext>
    </p:extLst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CBCB906B-ADD2-490E-9B97-CB390F0E81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627978"/>
      </p:ext>
    </p:extLst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A713291F-5203-4AFA-8917-7C279C4BC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1939876"/>
      </p:ext>
    </p:extLst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55763" y="1484313"/>
            <a:ext cx="3481387" cy="150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9550" y="1484313"/>
            <a:ext cx="3481388" cy="150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A7F8B9E-DF88-4778-8E9F-9F56372223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1545642"/>
      </p:ext>
    </p:extLst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2DC0511F-444E-4284-A1EA-EC97E9B0C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6392502"/>
      </p:ext>
    </p:extLst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DA724F20-DA4A-4F8A-B5D6-3118A2D2D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2287188"/>
      </p:ext>
    </p:extLst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109C588E-D382-46DA-A8EC-8504D10152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1004145"/>
      </p:ext>
    </p:extLst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6128421-923F-46AF-BB86-B1D868A92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87944464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2587832"/>
      </p:ext>
    </p:extLst>
  </p:cSld>
  <p:clrMapOvr>
    <a:masterClrMapping/>
  </p:clrMapOvr>
  <p:transition spd="med">
    <p:wheel spokes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B70F3EA4-38CB-4D1E-8E7E-B120BC8DDE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1020149"/>
      </p:ext>
    </p:extLst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906F645-08A0-484D-B98F-CC6B0E51D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7797717"/>
      </p:ext>
    </p:extLst>
  </p:cSld>
  <p:clrMapOvr>
    <a:masterClrMapping/>
  </p:clrMapOvr>
  <p:transition spd="med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2938" y="693738"/>
            <a:ext cx="1778000" cy="2290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55763" y="693738"/>
            <a:ext cx="5184775" cy="2290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76F53103-9A0C-4DD8-9538-FD3856F8D7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966583"/>
      </p:ext>
    </p:extLst>
  </p:cSld>
  <p:clrMapOvr>
    <a:masterClrMapping/>
  </p:clrMapOvr>
  <p:transition spd="med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5763" y="693738"/>
            <a:ext cx="706755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55763" y="1484313"/>
            <a:ext cx="3481387" cy="150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9550" y="1484313"/>
            <a:ext cx="3481388" cy="150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29F0161-D570-4814-87DA-2501BED56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2533423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787151223"/>
      </p:ext>
    </p:extLst>
  </p:cSld>
  <p:clrMapOvr>
    <a:masterClrMapping/>
  </p:clrMapOvr>
  <p:transition spd="med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5175" y="5140325"/>
            <a:ext cx="1987550" cy="2687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15125" y="5140325"/>
            <a:ext cx="1987550" cy="2687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62357140"/>
      </p:ext>
    </p:extLst>
  </p:cSld>
  <p:clrMapOvr>
    <a:masterClrMapping/>
  </p:clrMapOvr>
  <p:transition spd="med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880296"/>
      </p:ext>
    </p:extLst>
  </p:cSld>
  <p:clrMapOvr>
    <a:masterClrMapping/>
  </p:clrMapOvr>
  <p:transition spd="med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44129794"/>
      </p:ext>
    </p:extLst>
  </p:cSld>
  <p:clrMapOvr>
    <a:masterClrMapping/>
  </p:clrMapOvr>
  <p:transition spd="med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787874949"/>
      </p:ext>
    </p:extLst>
  </p:cSld>
  <p:clrMapOvr>
    <a:masterClrMapping/>
  </p:clrMapOvr>
  <p:transition spd="med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575336856"/>
      </p:ext>
    </p:extLst>
  </p:cSld>
  <p:clrMapOvr>
    <a:masterClrMapping/>
  </p:clrMapOvr>
  <p:transition spd="med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55871089"/>
      </p:ext>
    </p:extLst>
  </p:cSld>
  <p:clrMapOvr>
    <a:masterClrMapping/>
  </p:clrMapOvr>
  <p:transition spd="med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gradFill rotWithShape="0">
          <a:gsLst>
            <a:gs pos="0">
              <a:srgbClr val="00AD6E"/>
            </a:gs>
            <a:gs pos="50000">
              <a:srgbClr val="005E3C"/>
            </a:gs>
            <a:gs pos="100000">
              <a:srgbClr val="00AD6E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6725"/>
            <a:ext cx="9140825" cy="514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0" y="3883025"/>
            <a:ext cx="41243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5175" y="5140325"/>
            <a:ext cx="4127500" cy="268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grpSp>
        <p:nvGrpSpPr>
          <p:cNvPr id="1029" name="Group 3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94239" name="Rectangle 31"/>
            <p:cNvSpPr>
              <a:spLocks noChangeArrowheads="1"/>
            </p:cNvSpPr>
            <p:nvPr userDrawn="1"/>
          </p:nvSpPr>
          <p:spPr bwMode="gray">
            <a:xfrm>
              <a:off x="0" y="0"/>
              <a:ext cx="113" cy="432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94240" name="Rectangle 32"/>
            <p:cNvSpPr>
              <a:spLocks noChangeArrowheads="1"/>
            </p:cNvSpPr>
            <p:nvPr userDrawn="1"/>
          </p:nvSpPr>
          <p:spPr bwMode="gray">
            <a:xfrm>
              <a:off x="5647" y="0"/>
              <a:ext cx="113" cy="432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94241" name="Rectangle 33"/>
            <p:cNvSpPr>
              <a:spLocks noChangeArrowheads="1"/>
            </p:cNvSpPr>
            <p:nvPr userDrawn="1"/>
          </p:nvSpPr>
          <p:spPr bwMode="gray">
            <a:xfrm rot="5400000">
              <a:off x="2818" y="-2818"/>
              <a:ext cx="123" cy="576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94242" name="Rectangle 34"/>
            <p:cNvSpPr>
              <a:spLocks noChangeArrowheads="1"/>
            </p:cNvSpPr>
            <p:nvPr userDrawn="1"/>
          </p:nvSpPr>
          <p:spPr bwMode="gray">
            <a:xfrm rot="5400000">
              <a:off x="2819" y="1379"/>
              <a:ext cx="122" cy="576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ransition spd="med">
    <p:wheel spokes="1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3332" name="Rectangle 20"/>
            <p:cNvSpPr>
              <a:spLocks noChangeArrowheads="1"/>
            </p:cNvSpPr>
            <p:nvPr userDrawn="1"/>
          </p:nvSpPr>
          <p:spPr bwMode="auto">
            <a:xfrm>
              <a:off x="115" y="112"/>
              <a:ext cx="840" cy="4207"/>
            </a:xfrm>
            <a:prstGeom prst="rect">
              <a:avLst/>
            </a:prstGeom>
            <a:gradFill rotWithShape="0">
              <a:gsLst>
                <a:gs pos="0">
                  <a:srgbClr val="DAEEE5"/>
                </a:gs>
                <a:gs pos="100000">
                  <a:srgbClr val="DAEEE5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pic>
          <p:nvPicPr>
            <p:cNvPr id="2058" name="Picture 21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" y="293"/>
              <a:ext cx="909" cy="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59" name="Group 22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3335" name="Rectangle 23"/>
              <p:cNvSpPr>
                <a:spLocks noChangeArrowheads="1"/>
              </p:cNvSpPr>
              <p:nvPr userDrawn="1"/>
            </p:nvSpPr>
            <p:spPr bwMode="gray">
              <a:xfrm>
                <a:off x="0" y="0"/>
                <a:ext cx="113" cy="4320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3336" name="Rectangle 24"/>
              <p:cNvSpPr>
                <a:spLocks noChangeArrowheads="1"/>
              </p:cNvSpPr>
              <p:nvPr userDrawn="1"/>
            </p:nvSpPr>
            <p:spPr bwMode="gray">
              <a:xfrm>
                <a:off x="5647" y="0"/>
                <a:ext cx="113" cy="4320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3337" name="Rectangle 25"/>
              <p:cNvSpPr>
                <a:spLocks noChangeArrowheads="1"/>
              </p:cNvSpPr>
              <p:nvPr userDrawn="1"/>
            </p:nvSpPr>
            <p:spPr bwMode="gray">
              <a:xfrm rot="5400000">
                <a:off x="2818" y="-2818"/>
                <a:ext cx="123" cy="5760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3338" name="Rectangle 26"/>
              <p:cNvSpPr>
                <a:spLocks noChangeArrowheads="1"/>
              </p:cNvSpPr>
              <p:nvPr userDrawn="1"/>
            </p:nvSpPr>
            <p:spPr bwMode="gray">
              <a:xfrm rot="5400000">
                <a:off x="2819" y="1379"/>
                <a:ext cx="122" cy="5760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</p:grpSp>
      </p:grp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55763" y="693738"/>
            <a:ext cx="7067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Cliquez et modifiez le titre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55763" y="1484313"/>
            <a:ext cx="7115175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V="1">
            <a:off x="8543925" y="6554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+mn-cs"/>
            </a:endParaRPr>
          </a:p>
        </p:txBody>
      </p:sp>
      <p:sp>
        <p:nvSpPr>
          <p:cNvPr id="14" name="Rectangle 12"/>
          <p:cNvSpPr txBox="1">
            <a:spLocks noChangeArrowheads="1"/>
          </p:cNvSpPr>
          <p:nvPr/>
        </p:nvSpPr>
        <p:spPr bwMode="auto">
          <a:xfrm>
            <a:off x="8670925" y="6627813"/>
            <a:ext cx="325438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b">
            <a:spAutoFit/>
          </a:bodyPr>
          <a:lstStyle>
            <a:lvl1pPr algn="ctr">
              <a:defRPr sz="90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8DDF60D-5124-40C8-AEE4-2C555D040400}" type="slidenum">
              <a:rPr lang="en-US">
                <a:cs typeface="+mn-cs"/>
              </a:rPr>
              <a:pPr>
                <a:defRPr/>
              </a:pPr>
              <a:t>‹#›</a:t>
            </a:fld>
            <a:endParaRPr lang="en-US"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00688" y="6611938"/>
            <a:ext cx="2928937" cy="230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algn="r">
              <a:defRPr/>
            </a:pPr>
            <a:r>
              <a:rPr lang="en-US" sz="900" dirty="0">
                <a:solidFill>
                  <a:schemeClr val="tx2">
                    <a:lumMod val="75000"/>
                  </a:schemeClr>
                </a:solidFill>
                <a:cs typeface="+mn-cs"/>
              </a:rPr>
              <a:t>Defensive Driving Training materials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5750" y="6611938"/>
            <a:ext cx="1143000" cy="230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900" dirty="0">
                <a:solidFill>
                  <a:schemeClr val="tx2">
                    <a:lumMod val="75000"/>
                  </a:schemeClr>
                </a:solidFill>
                <a:cs typeface="+mn-cs"/>
              </a:rPr>
              <a:t>BSH 0411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  <p:sldLayoutId id="2147483819" r:id="rId12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9pPr>
    </p:titleStyle>
    <p:bodyStyle>
      <a:lvl1pPr marL="174625" indent="-174625" algn="l" rtl="0" eaLnBrk="0" fontAlgn="base" hangingPunct="0">
        <a:spcBef>
          <a:spcPct val="10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19138" indent="-179388" algn="l" rtl="0" eaLnBrk="0" fontAlgn="base" hangingPunct="0">
        <a:spcBef>
          <a:spcPct val="5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§"/>
        <a:defRPr sz="1600">
          <a:solidFill>
            <a:srgbClr val="5F5F5F"/>
          </a:solidFill>
          <a:latin typeface="+mn-lt"/>
        </a:defRPr>
      </a:lvl2pPr>
      <a:lvl3pPr marL="12334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400">
          <a:solidFill>
            <a:srgbClr val="5F5F5F"/>
          </a:solidFill>
          <a:latin typeface="+mn-lt"/>
        </a:defRPr>
      </a:lvl3pPr>
      <a:lvl4pPr marL="1641475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 3" pitchFamily="18" charset="2"/>
        <a:buChar char=""/>
        <a:defRPr sz="1400">
          <a:solidFill>
            <a:srgbClr val="9EA8B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 3" pitchFamily="18" charset="2"/>
        <a:buChar char=""/>
        <a:defRPr sz="1400">
          <a:solidFill>
            <a:srgbClr val="9EA8B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 3" pitchFamily="18" charset="2"/>
        <a:buChar char=""/>
        <a:defRPr sz="1400">
          <a:solidFill>
            <a:srgbClr val="9EA8B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 3" pitchFamily="18" charset="2"/>
        <a:buChar char=""/>
        <a:defRPr sz="1400">
          <a:solidFill>
            <a:srgbClr val="9EA8B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 3" pitchFamily="18" charset="2"/>
        <a:buChar char=""/>
        <a:defRPr sz="1400">
          <a:solidFill>
            <a:srgbClr val="9EA8B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 3" pitchFamily="18" charset="2"/>
        <a:buChar char=""/>
        <a:defRPr sz="1400">
          <a:solidFill>
            <a:srgbClr val="9EA8B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video" Target="Failure%20to%20observe%20hazard.wmv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ideo" Target="Speed%20&amp;%20Jumping%20traffic%20light.wmv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video" Target="Misjudging%20speed%20and%20absence%20of%20signalling.wmv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video" Target="Bus%20overtaking%20fail.avi" TargetMode="Externa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video" Target="Cell%20Phone%20while%20driving.wmv" TargetMode="Externa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title"/>
          </p:nvPr>
        </p:nvSpPr>
        <p:spPr>
          <a:xfrm>
            <a:off x="3643313" y="3571875"/>
            <a:ext cx="5113337" cy="579438"/>
          </a:xfrm>
        </p:spPr>
        <p:txBody>
          <a:bodyPr/>
          <a:lstStyle/>
          <a:p>
            <a:pPr algn="r" rtl="1" eaLnBrk="1" hangingPunct="1"/>
            <a:r>
              <a:rPr lang="ar-OM" b="1" dirty="0" smtClean="0"/>
              <a:t>تدريب القيادة الوقائية</a:t>
            </a:r>
            <a:endParaRPr lang="en-US" b="1" dirty="0" smtClean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3714750" y="4573588"/>
            <a:ext cx="5113338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 rtl="1">
              <a:defRPr/>
            </a:pPr>
            <a:r>
              <a:rPr lang="ar-OM" sz="32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الوحدة الرابعة</a:t>
            </a:r>
          </a:p>
          <a:p>
            <a:pPr algn="r" rtl="1">
              <a:defRPr/>
            </a:pPr>
            <a:r>
              <a:rPr lang="ar-OM" sz="32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اخطاء القيادة والمخالفات</a:t>
            </a:r>
            <a:endParaRPr lang="en-US" sz="3200" b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6072188" y="5857875"/>
            <a:ext cx="2428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/>
            <a:r>
              <a:rPr lang="ar-OM" dirty="0" smtClean="0">
                <a:solidFill>
                  <a:srgbClr val="FFFF00"/>
                </a:solidFill>
              </a:rPr>
              <a:t>المدة ساعه واحدة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84150"/>
            <a:ext cx="7643812" cy="461963"/>
          </a:xfrm>
        </p:spPr>
        <p:txBody>
          <a:bodyPr/>
          <a:lstStyle/>
          <a:p>
            <a:pPr algn="r" eaLnBrk="1" hangingPunct="1"/>
            <a:r>
              <a:rPr lang="ar-OM" b="1" dirty="0" smtClean="0"/>
              <a:t> الوحدة 4: اخطاء القيادة والمخالفات</a:t>
            </a:r>
            <a:r>
              <a:rPr lang="en-US" b="1" dirty="0" smtClean="0"/>
              <a:t>DIT</a:t>
            </a:r>
            <a:endParaRPr lang="en-US" b="1" dirty="0" smtClean="0">
              <a:solidFill>
                <a:srgbClr val="92D050"/>
              </a:solidFill>
            </a:endParaRPr>
          </a:p>
        </p:txBody>
      </p:sp>
      <p:sp>
        <p:nvSpPr>
          <p:cNvPr id="16388" name="TextBox 5"/>
          <p:cNvSpPr txBox="1">
            <a:spLocks noChangeArrowheads="1"/>
          </p:cNvSpPr>
          <p:nvPr/>
        </p:nvSpPr>
        <p:spPr bwMode="auto">
          <a:xfrm>
            <a:off x="1857375" y="1458913"/>
            <a:ext cx="700087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>
              <a:buFont typeface="Arial" charset="0"/>
              <a:buAutoNum type="arabicPeriod"/>
            </a:pPr>
            <a:r>
              <a:rPr lang="ar-SA" sz="2400" dirty="0" smtClean="0"/>
              <a:t>عدم مراعاة المخاطر المقبلة</a:t>
            </a:r>
          </a:p>
          <a:p>
            <a:pPr algn="r" rtl="1" eaLnBrk="1" hangingPunct="1">
              <a:buFont typeface="Arial" charset="0"/>
              <a:buAutoNum type="arabicPeriod"/>
            </a:pPr>
            <a:r>
              <a:rPr lang="ar-OM" sz="2400" dirty="0" smtClean="0"/>
              <a:t>السرعه</a:t>
            </a:r>
            <a:endParaRPr lang="ar-SA" sz="2400" dirty="0" smtClean="0"/>
          </a:p>
          <a:p>
            <a:pPr algn="r" rtl="1" eaLnBrk="1" hangingPunct="1">
              <a:buFont typeface="Arial" charset="0"/>
              <a:buAutoNum type="arabicPeriod"/>
            </a:pPr>
            <a:r>
              <a:rPr lang="ar-SA" sz="2400" dirty="0" smtClean="0"/>
              <a:t>إساءة تقدير سرعة الآخرين</a:t>
            </a:r>
          </a:p>
          <a:p>
            <a:pPr algn="r" rtl="1" eaLnBrk="1" hangingPunct="1">
              <a:buFont typeface="Arial" charset="0"/>
              <a:buAutoNum type="arabicPeriod"/>
            </a:pPr>
            <a:r>
              <a:rPr lang="ar-SA" sz="2400" dirty="0" smtClean="0"/>
              <a:t>كسر قواعد المرور</a:t>
            </a:r>
          </a:p>
          <a:p>
            <a:pPr algn="r" rtl="1" eaLnBrk="1" hangingPunct="1">
              <a:buFont typeface="Arial" charset="0"/>
              <a:buAutoNum type="arabicPeriod"/>
            </a:pPr>
            <a:r>
              <a:rPr lang="ar-OM" sz="2400" dirty="0" smtClean="0"/>
              <a:t>التجاوز الخاطئ</a:t>
            </a:r>
            <a:endParaRPr lang="ar-SA" sz="2400" dirty="0" smtClean="0"/>
          </a:p>
          <a:p>
            <a:pPr algn="r" rtl="1" eaLnBrk="1" hangingPunct="1">
              <a:buFont typeface="Arial" charset="0"/>
              <a:buAutoNum type="arabicPeriod"/>
            </a:pPr>
            <a:r>
              <a:rPr lang="ar-SA" sz="2400" dirty="0" smtClean="0"/>
              <a:t>طريق غير </a:t>
            </a:r>
            <a:r>
              <a:rPr lang="ar-SA" sz="2400" dirty="0" smtClean="0"/>
              <a:t>صالح</a:t>
            </a:r>
            <a:r>
              <a:rPr lang="ar-OM" sz="2400" dirty="0" smtClean="0"/>
              <a:t>ة</a:t>
            </a:r>
            <a:r>
              <a:rPr lang="ar-SA" sz="2400" dirty="0" smtClean="0"/>
              <a:t> </a:t>
            </a:r>
            <a:r>
              <a:rPr lang="ar-SA" sz="2400" dirty="0" smtClean="0"/>
              <a:t>للاستخدام</a:t>
            </a:r>
          </a:p>
          <a:p>
            <a:pPr algn="r" rtl="1" eaLnBrk="1" hangingPunct="1">
              <a:buFont typeface="Arial" charset="0"/>
              <a:buAutoNum type="arabicPeriod"/>
            </a:pPr>
            <a:r>
              <a:rPr lang="ar-SA" sz="2400" dirty="0" smtClean="0"/>
              <a:t>استخدام </a:t>
            </a:r>
            <a:r>
              <a:rPr lang="ar-SA" sz="2400" dirty="0" smtClean="0"/>
              <a:t>الهواتف المحمولة </a:t>
            </a:r>
            <a:r>
              <a:rPr lang="ar-SA" sz="2400" dirty="0" smtClean="0"/>
              <a:t>أو </a:t>
            </a:r>
            <a:r>
              <a:rPr lang="ar-SA" sz="2400" dirty="0" smtClean="0"/>
              <a:t>اجهزة الاتصالات المحمولة أثناء القيادة</a:t>
            </a:r>
            <a:endParaRPr lang="en-US" sz="24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470167" y="785813"/>
            <a:ext cx="76438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 rtl="1">
              <a:defRPr/>
            </a:pPr>
            <a:r>
              <a:rPr lang="ar-OM" sz="2400" kern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المحتوى</a:t>
            </a:r>
            <a:endParaRPr lang="en-US" sz="2400" kern="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00188" y="895350"/>
            <a:ext cx="7643812" cy="461963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algn="ctr">
              <a:defRPr/>
            </a:pPr>
            <a:r>
              <a:rPr lang="ar-SA" sz="2400" b="1" kern="0" dirty="0">
                <a:solidFill>
                  <a:schemeClr val="accent2"/>
                </a:solidFill>
              </a:rPr>
              <a:t>عدم مراعاة المخاطر المقبلة</a:t>
            </a:r>
            <a:endParaRPr lang="en-US" sz="2400" b="1" kern="0" dirty="0">
              <a:solidFill>
                <a:schemeClr val="accent2"/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84150"/>
            <a:ext cx="7643812" cy="461963"/>
          </a:xfrm>
        </p:spPr>
        <p:txBody>
          <a:bodyPr/>
          <a:lstStyle/>
          <a:p>
            <a:pPr algn="r" eaLnBrk="1" hangingPunct="1"/>
            <a:r>
              <a:rPr lang="ar-OM" b="1" dirty="0" smtClean="0"/>
              <a:t> الوحدة 4: اخطاء القيادة والمخالفات</a:t>
            </a:r>
            <a:r>
              <a:rPr lang="en-US" b="1" dirty="0" smtClean="0"/>
              <a:t>DIT</a:t>
            </a:r>
            <a:endParaRPr lang="en-US" b="1" dirty="0" smtClean="0">
              <a:solidFill>
                <a:srgbClr val="92D050"/>
              </a:solidFill>
            </a:endParaRPr>
          </a:p>
        </p:txBody>
      </p:sp>
      <p:pic>
        <p:nvPicPr>
          <p:cNvPr id="5" name="Failure to observe hazard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571625"/>
            <a:ext cx="6572250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00188" y="900113"/>
            <a:ext cx="7643812" cy="457200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algn="ctr">
              <a:defRPr/>
            </a:pPr>
            <a:r>
              <a:rPr lang="ar-OM" sz="2400" b="1" kern="0" dirty="0" smtClean="0">
                <a:solidFill>
                  <a:schemeClr val="accent2"/>
                </a:solidFill>
              </a:rPr>
              <a:t>كسر </a:t>
            </a:r>
            <a:r>
              <a:rPr lang="ar-SA" sz="2400" b="1" kern="0" dirty="0" smtClean="0">
                <a:solidFill>
                  <a:schemeClr val="accent2"/>
                </a:solidFill>
              </a:rPr>
              <a:t>قواعد </a:t>
            </a:r>
            <a:r>
              <a:rPr lang="ar-SA" sz="2400" b="1" kern="0" dirty="0">
                <a:solidFill>
                  <a:schemeClr val="accent2"/>
                </a:solidFill>
              </a:rPr>
              <a:t>المرور</a:t>
            </a:r>
            <a:endParaRPr lang="en-US" sz="2400" b="1" kern="0" dirty="0">
              <a:solidFill>
                <a:schemeClr val="accent2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258888" y="184150"/>
            <a:ext cx="7643812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>
              <a:defRPr/>
            </a:pPr>
            <a:r>
              <a:rPr lang="ar-OM" sz="2400" b="1" dirty="0" smtClean="0">
                <a:solidFill>
                  <a:schemeClr val="accent6"/>
                </a:solidFill>
              </a:rPr>
              <a:t> الوحدة 4: اخطاء القيادة والمخالفات</a:t>
            </a:r>
            <a:r>
              <a:rPr lang="en-US" sz="2400" b="1" dirty="0" smtClean="0">
                <a:solidFill>
                  <a:schemeClr val="accent6"/>
                </a:solidFill>
              </a:rPr>
              <a:t>DIT</a:t>
            </a:r>
            <a:endParaRPr lang="en-US" sz="2400" b="1" kern="0" dirty="0">
              <a:solidFill>
                <a:schemeClr val="accent6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Speed &amp; Jumping traffic light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138" y="1500188"/>
            <a:ext cx="7178675" cy="478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00188" y="895350"/>
            <a:ext cx="7643812" cy="461963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algn="ctr">
              <a:defRPr/>
            </a:pPr>
            <a:r>
              <a:rPr lang="ar-SA" sz="2400" b="1" dirty="0"/>
              <a:t>إساءة تقدير سرعة الآخرين </a:t>
            </a:r>
            <a:r>
              <a:rPr lang="ar-SA" sz="2400" b="1" dirty="0" smtClean="0"/>
              <a:t>و</a:t>
            </a:r>
            <a:r>
              <a:rPr lang="ar-OM" sz="2400" b="1" dirty="0" smtClean="0"/>
              <a:t>الاشارات الخاطئة</a:t>
            </a:r>
            <a:endParaRPr lang="en-US" sz="2400" b="1" kern="0" dirty="0">
              <a:solidFill>
                <a:schemeClr val="accent2"/>
              </a:solidFill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258888" y="184150"/>
            <a:ext cx="7643812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>
              <a:defRPr/>
            </a:pPr>
            <a:r>
              <a:rPr lang="ar-OM" sz="2400" b="1" dirty="0" smtClean="0">
                <a:solidFill>
                  <a:schemeClr val="accent6"/>
                </a:solidFill>
              </a:rPr>
              <a:t> الوحدة 4: اخطاء القيادة والمخالفات</a:t>
            </a:r>
            <a:r>
              <a:rPr lang="en-US" sz="2400" b="1" dirty="0" smtClean="0">
                <a:solidFill>
                  <a:schemeClr val="accent6"/>
                </a:solidFill>
              </a:rPr>
              <a:t>DIT</a:t>
            </a:r>
            <a:endParaRPr lang="en-US" sz="2400" b="1" kern="0" dirty="0">
              <a:solidFill>
                <a:schemeClr val="accent6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Misjudging speed and absence of signalling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25" y="1428750"/>
            <a:ext cx="6572250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00188" y="900113"/>
            <a:ext cx="7643812" cy="457200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marL="457200" indent="-457200" algn="ctr">
              <a:spcBef>
                <a:spcPts val="1800"/>
              </a:spcBef>
              <a:defRPr/>
            </a:pPr>
            <a:r>
              <a:rPr lang="ar-OM" sz="2400" b="1" dirty="0" smtClean="0"/>
              <a:t>التجاوز الخاطئ</a:t>
            </a:r>
            <a:endParaRPr lang="en-US" sz="2400" b="1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258888" y="184150"/>
            <a:ext cx="7643812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>
              <a:defRPr/>
            </a:pPr>
            <a:r>
              <a:rPr lang="ar-OM" sz="2400" b="1" dirty="0" smtClean="0">
                <a:solidFill>
                  <a:schemeClr val="accent6"/>
                </a:solidFill>
              </a:rPr>
              <a:t> الوحدة 4: اخطاء القيادة والمخالفات</a:t>
            </a:r>
            <a:r>
              <a:rPr lang="en-US" sz="2400" b="1" dirty="0" smtClean="0">
                <a:solidFill>
                  <a:schemeClr val="accent6"/>
                </a:solidFill>
              </a:rPr>
              <a:t>DIT</a:t>
            </a:r>
            <a:endParaRPr lang="en-US" sz="2400" b="1" kern="0" dirty="0">
              <a:solidFill>
                <a:schemeClr val="accent6"/>
              </a:solidFill>
            </a:endParaRPr>
          </a:p>
        </p:txBody>
      </p:sp>
      <p:pic>
        <p:nvPicPr>
          <p:cNvPr id="6" name="Bus overtaking fail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500188"/>
            <a:ext cx="6858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00188" y="967085"/>
            <a:ext cx="7643812" cy="461665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marL="457200" indent="-457200" algn="r" rtl="1">
              <a:spcBef>
                <a:spcPts val="1800"/>
              </a:spcBef>
              <a:defRPr/>
            </a:pPr>
            <a:r>
              <a:rPr lang="ar-SA" sz="2400" b="1" dirty="0"/>
              <a:t>استخدام الهواتف المحمولة أو أجهزة الاتصال </a:t>
            </a:r>
            <a:r>
              <a:rPr lang="ar-SA" sz="2400" b="1" dirty="0" smtClean="0"/>
              <a:t>أثناء </a:t>
            </a:r>
            <a:r>
              <a:rPr lang="ar-SA" sz="2400" b="1" dirty="0"/>
              <a:t>القيادة</a:t>
            </a:r>
            <a:endParaRPr lang="en-US" sz="2400" b="1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258888" y="184150"/>
            <a:ext cx="7643812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>
              <a:defRPr/>
            </a:pPr>
            <a:r>
              <a:rPr lang="ar-OM" sz="2400" b="1" dirty="0" smtClean="0">
                <a:solidFill>
                  <a:schemeClr val="accent6"/>
                </a:solidFill>
              </a:rPr>
              <a:t> الوحدة 4: اخطاء القيادة والمخالفات</a:t>
            </a:r>
            <a:r>
              <a:rPr lang="en-US" sz="2400" b="1" dirty="0" smtClean="0">
                <a:solidFill>
                  <a:schemeClr val="accent6"/>
                </a:solidFill>
              </a:rPr>
              <a:t>DIT</a:t>
            </a:r>
            <a:endParaRPr lang="en-US" sz="2400" b="1" kern="0" dirty="0">
              <a:solidFill>
                <a:schemeClr val="accent6"/>
              </a:solidFill>
            </a:endParaRPr>
          </a:p>
        </p:txBody>
      </p:sp>
      <p:pic>
        <p:nvPicPr>
          <p:cNvPr id="5" name="Cell Phone while driving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0" y="1643063"/>
            <a:ext cx="6524625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>
          <a:xfrm>
            <a:off x="1447800" y="990600"/>
            <a:ext cx="7210425" cy="461665"/>
          </a:xfrm>
        </p:spPr>
        <p:txBody>
          <a:bodyPr/>
          <a:lstStyle/>
          <a:p>
            <a:pPr algn="r" rtl="1"/>
            <a:r>
              <a:rPr lang="ar-OM" b="1" dirty="0" smtClean="0"/>
              <a:t>مناقشة مفتوحة لمدة 5 دقائق</a:t>
            </a:r>
            <a:endParaRPr lang="en-US" sz="1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651794" y="1757541"/>
            <a:ext cx="6858000" cy="210134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r" rtl="1">
              <a:lnSpc>
                <a:spcPct val="300000"/>
              </a:lnSpc>
              <a:buFont typeface="+mj-lt"/>
              <a:buAutoNum type="arabicPeriod"/>
              <a:defRPr/>
            </a:pPr>
            <a:r>
              <a:rPr lang="ar-SA" sz="2400" dirty="0">
                <a:latin typeface="Arial" pitchFamily="34" charset="0"/>
                <a:cs typeface="+mn-cs"/>
              </a:rPr>
              <a:t>ماذا تعلمت في هذه الوحدة؟</a:t>
            </a:r>
          </a:p>
          <a:p>
            <a:pPr marL="342900" indent="-342900" algn="r" rtl="1">
              <a:lnSpc>
                <a:spcPct val="300000"/>
              </a:lnSpc>
              <a:buFont typeface="+mj-lt"/>
              <a:buAutoNum type="arabicPeriod"/>
              <a:defRPr/>
            </a:pPr>
            <a:r>
              <a:rPr lang="ar-SA" sz="2400" dirty="0">
                <a:latin typeface="Arial" pitchFamily="34" charset="0"/>
                <a:cs typeface="+mn-cs"/>
              </a:rPr>
              <a:t>مشاركة أي خبرة ذات صلة مع المجموعة</a:t>
            </a:r>
            <a:endParaRPr lang="en-US" sz="2400" dirty="0">
              <a:latin typeface="Arial" pitchFamily="34" charset="0"/>
              <a:cs typeface="+mn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258888" y="184150"/>
            <a:ext cx="7643812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>
              <a:defRPr/>
            </a:pPr>
            <a:r>
              <a:rPr lang="ar-OM" sz="2400" b="1" dirty="0" smtClean="0">
                <a:solidFill>
                  <a:schemeClr val="accent6"/>
                </a:solidFill>
              </a:rPr>
              <a:t> الوحدة 4: اخطاء القيادة والمخالفات</a:t>
            </a:r>
            <a:r>
              <a:rPr lang="en-US" sz="2400" b="1" dirty="0" smtClean="0">
                <a:solidFill>
                  <a:schemeClr val="accent6"/>
                </a:solidFill>
              </a:rPr>
              <a:t>DIT</a:t>
            </a:r>
            <a:endParaRPr lang="en-US" sz="2400" b="1" kern="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4. DIT Module 4_ Driving Errors and violations">
  <a:themeElements>
    <a:clrScheme name="~3319965 1">
      <a:dk1>
        <a:srgbClr val="000324"/>
      </a:dk1>
      <a:lt1>
        <a:srgbClr val="FFFFFF"/>
      </a:lt1>
      <a:dk2>
        <a:srgbClr val="009960"/>
      </a:dk2>
      <a:lt2>
        <a:srgbClr val="C0B7AE"/>
      </a:lt2>
      <a:accent1>
        <a:srgbClr val="133E74"/>
      </a:accent1>
      <a:accent2>
        <a:srgbClr val="681580"/>
      </a:accent2>
      <a:accent3>
        <a:srgbClr val="FFFFFF"/>
      </a:accent3>
      <a:accent4>
        <a:srgbClr val="00021D"/>
      </a:accent4>
      <a:accent5>
        <a:srgbClr val="AAAFBC"/>
      </a:accent5>
      <a:accent6>
        <a:srgbClr val="5E1273"/>
      </a:accent6>
      <a:hlink>
        <a:srgbClr val="EF7B00"/>
      </a:hlink>
      <a:folHlink>
        <a:srgbClr val="C2BF00"/>
      </a:folHlink>
    </a:clrScheme>
    <a:fontScheme name="~331996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CCFFFF"/>
            </a:gs>
            <a:gs pos="100000">
              <a:srgbClr val="C0B9AF"/>
            </a:gs>
          </a:gsLst>
          <a:lin ang="0" scaled="1"/>
        </a:gra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CCFFFF"/>
            </a:gs>
            <a:gs pos="100000">
              <a:srgbClr val="C0B9AF"/>
            </a:gs>
          </a:gsLst>
          <a:lin ang="0" scaled="1"/>
        </a:gra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~3319965 1">
        <a:dk1>
          <a:srgbClr val="000324"/>
        </a:dk1>
        <a:lt1>
          <a:srgbClr val="FFFFFF"/>
        </a:lt1>
        <a:dk2>
          <a:srgbClr val="009960"/>
        </a:dk2>
        <a:lt2>
          <a:srgbClr val="C0B7AE"/>
        </a:lt2>
        <a:accent1>
          <a:srgbClr val="133E74"/>
        </a:accent1>
        <a:accent2>
          <a:srgbClr val="681580"/>
        </a:accent2>
        <a:accent3>
          <a:srgbClr val="FFFFFF"/>
        </a:accent3>
        <a:accent4>
          <a:srgbClr val="00021D"/>
        </a:accent4>
        <a:accent5>
          <a:srgbClr val="AAAFBC"/>
        </a:accent5>
        <a:accent6>
          <a:srgbClr val="5E1273"/>
        </a:accent6>
        <a:hlink>
          <a:srgbClr val="EF7B00"/>
        </a:hlink>
        <a:folHlink>
          <a:srgbClr val="C2B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dèle par défaut">
  <a:themeElements>
    <a:clrScheme name="Modèle par défaut 1">
      <a:dk1>
        <a:srgbClr val="000324"/>
      </a:dk1>
      <a:lt1>
        <a:srgbClr val="FFFFFF"/>
      </a:lt1>
      <a:dk2>
        <a:srgbClr val="009960"/>
      </a:dk2>
      <a:lt2>
        <a:srgbClr val="C0B7AE"/>
      </a:lt2>
      <a:accent1>
        <a:srgbClr val="133E74"/>
      </a:accent1>
      <a:accent2>
        <a:srgbClr val="681580"/>
      </a:accent2>
      <a:accent3>
        <a:srgbClr val="FFFFFF"/>
      </a:accent3>
      <a:accent4>
        <a:srgbClr val="00021D"/>
      </a:accent4>
      <a:accent5>
        <a:srgbClr val="AAAFBC"/>
      </a:accent5>
      <a:accent6>
        <a:srgbClr val="5E1273"/>
      </a:accent6>
      <a:hlink>
        <a:srgbClr val="EF7B00"/>
      </a:hlink>
      <a:folHlink>
        <a:srgbClr val="C2BF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CCFFFF"/>
            </a:gs>
            <a:gs pos="100000">
              <a:srgbClr val="C0B9AF"/>
            </a:gs>
          </a:gsLst>
          <a:lin ang="0" scaled="1"/>
        </a:gra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CCFFFF"/>
            </a:gs>
            <a:gs pos="100000">
              <a:srgbClr val="C0B9AF"/>
            </a:gs>
          </a:gsLst>
          <a:lin ang="0" scaled="1"/>
        </a:gra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Modèle par défaut 1">
        <a:dk1>
          <a:srgbClr val="000324"/>
        </a:dk1>
        <a:lt1>
          <a:srgbClr val="FFFFFF"/>
        </a:lt1>
        <a:dk2>
          <a:srgbClr val="009960"/>
        </a:dk2>
        <a:lt2>
          <a:srgbClr val="C0B7AE"/>
        </a:lt2>
        <a:accent1>
          <a:srgbClr val="133E74"/>
        </a:accent1>
        <a:accent2>
          <a:srgbClr val="681580"/>
        </a:accent2>
        <a:accent3>
          <a:srgbClr val="FFFFFF"/>
        </a:accent3>
        <a:accent4>
          <a:srgbClr val="00021D"/>
        </a:accent4>
        <a:accent5>
          <a:srgbClr val="AAAFBC"/>
        </a:accent5>
        <a:accent6>
          <a:srgbClr val="5E1273"/>
        </a:accent6>
        <a:hlink>
          <a:srgbClr val="EF7B00"/>
        </a:hlink>
        <a:folHlink>
          <a:srgbClr val="C2B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04. DIT Module 4_ Driving Errors and violations</Template>
  <TotalTime>29</TotalTime>
  <Words>146</Words>
  <Application>Microsoft Office PowerPoint</Application>
  <PresentationFormat>On-screen Show (4:3)</PresentationFormat>
  <Paragraphs>35</Paragraphs>
  <Slides>8</Slides>
  <Notes>8</Notes>
  <HiddenSlides>0</HiddenSlides>
  <MMClips>5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04. DIT Module 4_ Driving Errors and violations</vt:lpstr>
      <vt:lpstr>Modèle par défaut</vt:lpstr>
      <vt:lpstr>تدريب القيادة الوقائية</vt:lpstr>
      <vt:lpstr> الوحدة 4: اخطاء القيادة والمخالفاتDIT</vt:lpstr>
      <vt:lpstr> الوحدة 4: اخطاء القيادة والمخالفاتDIT</vt:lpstr>
      <vt:lpstr>Slide 4</vt:lpstr>
      <vt:lpstr>Slide 5</vt:lpstr>
      <vt:lpstr>Slide 6</vt:lpstr>
      <vt:lpstr>Slide 7</vt:lpstr>
      <vt:lpstr>مناقشة مفتوحة لمدة 5 دقائق</vt:lpstr>
    </vt:vector>
  </TitlesOfParts>
  <Manager> </Manager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Driver Instructor Training</dc:title>
  <dc:subject> </dc:subject>
  <dc:creator>iman</dc:creator>
  <cp:keywords/>
  <dc:description/>
  <cp:lastModifiedBy>juma</cp:lastModifiedBy>
  <cp:revision>5</cp:revision>
  <dcterms:created xsi:type="dcterms:W3CDTF">2012-05-22T04:23:59Z</dcterms:created>
  <dcterms:modified xsi:type="dcterms:W3CDTF">2012-05-27T15:45:41Z</dcterms:modified>
  <cp:category/>
</cp:coreProperties>
</file>