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296" r:id="rId3"/>
    <p:sldId id="870" r:id="rId4"/>
    <p:sldId id="871" r:id="rId5"/>
    <p:sldId id="888" r:id="rId6"/>
    <p:sldId id="889" r:id="rId7"/>
    <p:sldId id="890" r:id="rId8"/>
    <p:sldId id="893" r:id="rId9"/>
    <p:sldId id="891" r:id="rId10"/>
    <p:sldId id="894" r:id="rId11"/>
  </p:sldIdLst>
  <p:sldSz cx="9144000" cy="6858000" type="screen4x3"/>
  <p:notesSz cx="6708775" cy="98361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1C00"/>
    <a:srgbClr val="C0B9AF"/>
    <a:srgbClr val="F8F5DE"/>
    <a:srgbClr val="BBB1D6"/>
    <a:srgbClr val="005E3C"/>
    <a:srgbClr val="E21808"/>
    <a:srgbClr val="FFFC81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5" autoAdjust="0"/>
    <p:restoredTop sz="99831" autoAdjust="0"/>
  </p:normalViewPr>
  <p:slideViewPr>
    <p:cSldViewPr>
      <p:cViewPr>
        <p:scale>
          <a:sx n="71" d="100"/>
          <a:sy n="71" d="100"/>
        </p:scale>
        <p:origin x="-148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notesViewPr>
    <p:cSldViewPr>
      <p:cViewPr varScale="1">
        <p:scale>
          <a:sx n="62" d="100"/>
          <a:sy n="62" d="100"/>
        </p:scale>
        <p:origin x="-2118" y="-78"/>
      </p:cViewPr>
      <p:guideLst>
        <p:guide orient="horz" pos="3098"/>
        <p:guide pos="211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094D881-A769-44BC-93AE-C0BB11E0E26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07867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8188"/>
            <a:ext cx="4916487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2013"/>
            <a:ext cx="53657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21B5436-850C-4467-928E-536C7CD144B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94680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E8E268-2E63-4006-89D3-1BA874ACFB07}" type="slidenum">
              <a:rPr lang="fr-FR" smtClean="0"/>
              <a:pPr eaLnBrk="1" hangingPunct="1"/>
              <a:t>1</a:t>
            </a:fld>
            <a:endParaRPr lang="fr-F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6D6A0A-82A1-40B9-9332-859F0AE0F17B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16CCDF-91BB-471A-9A30-1AF02EFC48EA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8595E1-BD5E-454E-94AB-BFE3C46F12D3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88AE06-8E73-461A-BA36-28B27643AD3A}" type="slidenum">
              <a:rPr lang="fr-FR" smtClean="0"/>
              <a:pPr eaLnBrk="1" hangingPunct="1"/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C0374B-960E-4EF1-8711-18D9E7896F0A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4464B6-7654-452A-B29B-F554A6B1D33E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B846DE-554B-43BD-A3A9-D1F72697393A}" type="slidenum">
              <a:rPr lang="fr-FR" smtClean="0"/>
              <a:pPr eaLnBrk="1" hangingPunct="1"/>
              <a:t>8</a:t>
            </a:fld>
            <a:endParaRPr lang="fr-F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22EA05-5A34-4FFA-9B4F-C82C7F6889EE}" type="slidenum">
              <a:rPr lang="fr-FR" smtClean="0"/>
              <a:pPr eaLnBrk="1" hangingPunct="1"/>
              <a:t>9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149443"/>
      </p:ext>
    </p:extLst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0246173"/>
      </p:ext>
    </p:extLst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0800" y="3883025"/>
            <a:ext cx="1031875" cy="3944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0" y="3883025"/>
            <a:ext cx="2946400" cy="3944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0189101"/>
      </p:ext>
    </p:extLst>
  </p:cSld>
  <p:clrMapOvr>
    <a:masterClrMapping/>
  </p:clrMapOvr>
  <p:transition spd="med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F6D2BC9-F661-4CDB-9DD0-37888CE7D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9198380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42598E-D305-45C8-8BFD-D5321DBDE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3602591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BE6A1EF-8956-4242-8B58-2A5BA0B40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031670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24B3756-9074-441F-A048-167CDCA05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3873442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E35C9C0-7341-4215-B0F1-52795E84E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8151292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D3A29F9-B2FE-4A3F-B9B0-8B53E3EB9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6128823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326BA28-961E-4D9B-89FC-D192758FE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5193586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772BF1D-5DC1-4BF9-81DC-2E34D4868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960366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383729"/>
      </p:ext>
    </p:extLst>
  </p:cSld>
  <p:clrMapOvr>
    <a:masterClrMapping/>
  </p:clrMapOvr>
  <p:transition spd="med"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7D27A80-BB16-4BAF-B770-A9ACBF771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9466029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BA6EFA1-8C74-4C70-BD77-B47270C7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5392352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93738"/>
            <a:ext cx="1778000" cy="229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5763" y="693738"/>
            <a:ext cx="5184775" cy="229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C154AA9-9CCF-4925-8FFD-FA3037138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1068292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763" y="693738"/>
            <a:ext cx="70675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A2391B3-EB60-465E-83B8-3C1E7423E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433279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50265180"/>
      </p:ext>
    </p:extLst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17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512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8175633"/>
      </p:ext>
    </p:extLst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513069"/>
      </p:ext>
    </p:extLst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9681664"/>
      </p:ext>
    </p:extLst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97685491"/>
      </p:ext>
    </p:extLst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15044410"/>
      </p:ext>
    </p:extLst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0552840"/>
      </p:ext>
    </p:extLst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gradFill rotWithShape="0">
          <a:gsLst>
            <a:gs pos="0">
              <a:srgbClr val="00AD6E"/>
            </a:gs>
            <a:gs pos="50000">
              <a:srgbClr val="005E3C"/>
            </a:gs>
            <a:gs pos="100000">
              <a:srgbClr val="00AD6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66725"/>
            <a:ext cx="9140825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0" y="3883025"/>
            <a:ext cx="4124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175" y="5140325"/>
            <a:ext cx="41275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grpSp>
        <p:nvGrpSpPr>
          <p:cNvPr id="1029" name="Group 3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4239" name="Rectangle 31"/>
            <p:cNvSpPr>
              <a:spLocks noChangeArrowheads="1"/>
            </p:cNvSpPr>
            <p:nvPr userDrawn="1"/>
          </p:nvSpPr>
          <p:spPr bwMode="gray">
            <a:xfrm>
              <a:off x="0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0" name="Rectangle 32"/>
            <p:cNvSpPr>
              <a:spLocks noChangeArrowheads="1"/>
            </p:cNvSpPr>
            <p:nvPr userDrawn="1"/>
          </p:nvSpPr>
          <p:spPr bwMode="gray">
            <a:xfrm>
              <a:off x="5647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1" name="Rectangle 33"/>
            <p:cNvSpPr>
              <a:spLocks noChangeArrowheads="1"/>
            </p:cNvSpPr>
            <p:nvPr userDrawn="1"/>
          </p:nvSpPr>
          <p:spPr bwMode="gray">
            <a:xfrm rot="5400000">
              <a:off x="2818" y="-2818"/>
              <a:ext cx="123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2" name="Rectangle 34"/>
            <p:cNvSpPr>
              <a:spLocks noChangeArrowheads="1"/>
            </p:cNvSpPr>
            <p:nvPr userDrawn="1"/>
          </p:nvSpPr>
          <p:spPr bwMode="gray">
            <a:xfrm rot="5400000">
              <a:off x="2819" y="1379"/>
              <a:ext cx="122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32" name="Rectangle 20"/>
            <p:cNvSpPr>
              <a:spLocks noChangeArrowheads="1"/>
            </p:cNvSpPr>
            <p:nvPr userDrawn="1"/>
          </p:nvSpPr>
          <p:spPr bwMode="auto">
            <a:xfrm>
              <a:off x="115" y="112"/>
              <a:ext cx="840" cy="4207"/>
            </a:xfrm>
            <a:prstGeom prst="rect">
              <a:avLst/>
            </a:prstGeom>
            <a:gradFill rotWithShape="0">
              <a:gsLst>
                <a:gs pos="0">
                  <a:srgbClr val="DAEEE5"/>
                </a:gs>
                <a:gs pos="100000">
                  <a:srgbClr val="DAEEE5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pic>
          <p:nvPicPr>
            <p:cNvPr id="2058" name="Picture 21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" y="293"/>
              <a:ext cx="909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9" name="Group 2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3335" name="Rectangle 23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6" name="Rectangle 24"/>
              <p:cNvSpPr>
                <a:spLocks noChangeArrowheads="1"/>
              </p:cNvSpPr>
              <p:nvPr userDrawn="1"/>
            </p:nvSpPr>
            <p:spPr bwMode="gray">
              <a:xfrm>
                <a:off x="5647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7" name="Rectangle 25"/>
              <p:cNvSpPr>
                <a:spLocks noChangeArrowheads="1"/>
              </p:cNvSpPr>
              <p:nvPr userDrawn="1"/>
            </p:nvSpPr>
            <p:spPr bwMode="gray">
              <a:xfrm rot="5400000">
                <a:off x="2818" y="-2818"/>
                <a:ext cx="123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8" name="Rectangle 26"/>
              <p:cNvSpPr>
                <a:spLocks noChangeArrowheads="1"/>
              </p:cNvSpPr>
              <p:nvPr userDrawn="1"/>
            </p:nvSpPr>
            <p:spPr bwMode="gray">
              <a:xfrm rot="5400000">
                <a:off x="2819" y="1379"/>
                <a:ext cx="122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55763" y="693738"/>
            <a:ext cx="706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5763" y="1484313"/>
            <a:ext cx="71151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8543925" y="6554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4" name="Rectangle 12"/>
          <p:cNvSpPr txBox="1">
            <a:spLocks noChangeArrowheads="1"/>
          </p:cNvSpPr>
          <p:nvPr/>
        </p:nvSpPr>
        <p:spPr bwMode="auto">
          <a:xfrm>
            <a:off x="8670925" y="6627813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>
            <a:lvl1pPr algn="ctr">
              <a:defRPr sz="9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69058F3-2895-413D-A280-55170E6ECB53}" type="slidenum">
              <a:rPr lang="en-US">
                <a:cs typeface="+mn-cs"/>
              </a:rPr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88" y="6611938"/>
            <a:ext cx="2928937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Defensive Driving Training materials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50" y="6611938"/>
            <a:ext cx="11430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BSH 0411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9pPr>
    </p:titleStyle>
    <p:bodyStyle>
      <a:lvl1pPr marL="174625" indent="-174625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19138" indent="-179388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§"/>
        <a:defRPr sz="1600">
          <a:solidFill>
            <a:srgbClr val="5F5F5F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5F5F5F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7.xml"/><Relationship Id="rId1" Type="http://schemas.openxmlformats.org/officeDocument/2006/relationships/video" Target="Kenya%20Road%20Safety.wmv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ideo" Target="Mombasa%20Road%20kills.wmv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ideo" Target="_CNN_%20Nigeria_#39_s Unsafe Roads.wmv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xfrm>
            <a:off x="3643313" y="3571875"/>
            <a:ext cx="5113337" cy="579438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تدريب القيادة الوقائية</a:t>
            </a:r>
            <a:endParaRPr lang="en-US" b="1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714750" y="4574282"/>
            <a:ext cx="511333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ar-OM" sz="32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الوحدة الخامسة</a:t>
            </a:r>
          </a:p>
          <a:p>
            <a:pPr algn="r">
              <a:defRPr/>
            </a:pPr>
            <a:r>
              <a:rPr lang="ar-OM" sz="32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بيئة القيادة في الموقع</a:t>
            </a:r>
            <a:endParaRPr lang="en-US" sz="32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6072188" y="5857875"/>
            <a:ext cx="242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ar-OM" dirty="0" smtClean="0">
                <a:solidFill>
                  <a:srgbClr val="FFFF00"/>
                </a:solidFill>
              </a:rPr>
              <a:t>المدة ساعة واحدة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14500" y="1785926"/>
            <a:ext cx="7072313" cy="357178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pPr algn="r" rtl="1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rtl="1" eaLnBrk="1" hangingPunct="1"/>
            <a:r>
              <a:rPr lang="ar-OM" b="1" dirty="0" smtClean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DIT</a:t>
            </a:r>
            <a:r>
              <a:rPr lang="ar-OM" b="1" dirty="0" smtClean="0">
                <a:solidFill>
                  <a:srgbClr val="92D050"/>
                </a:solidFill>
              </a:rPr>
              <a:t>: </a:t>
            </a:r>
            <a:r>
              <a:rPr lang="ar-OM" b="1" dirty="0" smtClean="0">
                <a:solidFill>
                  <a:srgbClr val="92D050"/>
                </a:solidFill>
              </a:rPr>
              <a:t>الوحدة الخامسة بيئة القيادة في الموقع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75" y="1811338"/>
            <a:ext cx="700087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r" rtl="1">
              <a:buFont typeface="+mj-lt"/>
              <a:buAutoNum type="arabicPeriod"/>
              <a:defRPr/>
            </a:pPr>
            <a:r>
              <a:rPr lang="ar-SA" sz="2000" dirty="0" smtClean="0">
                <a:cs typeface="+mn-cs"/>
              </a:rPr>
              <a:t>إحصاءات</a:t>
            </a:r>
            <a:r>
              <a:rPr lang="ar-OM" sz="2000" dirty="0" smtClean="0">
                <a:cs typeface="+mn-cs"/>
              </a:rPr>
              <a:t> السلطنة ولافارج</a:t>
            </a:r>
            <a:endParaRPr lang="ar-SA" sz="2000" dirty="0">
              <a:cs typeface="+mn-cs"/>
            </a:endParaRP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ar-SA" sz="2000" dirty="0">
                <a:cs typeface="+mn-cs"/>
              </a:rPr>
              <a:t>أنواع </a:t>
            </a:r>
            <a:r>
              <a:rPr lang="ar-SA" sz="2000" dirty="0" smtClean="0">
                <a:cs typeface="+mn-cs"/>
              </a:rPr>
              <a:t>ح</a:t>
            </a:r>
            <a:r>
              <a:rPr lang="ar-OM" sz="2000" dirty="0" smtClean="0">
                <a:cs typeface="+mn-cs"/>
              </a:rPr>
              <a:t>و</a:t>
            </a:r>
            <a:r>
              <a:rPr lang="ar-SA" sz="2000" dirty="0" smtClean="0">
                <a:cs typeface="+mn-cs"/>
              </a:rPr>
              <a:t>ادث</a:t>
            </a:r>
            <a:r>
              <a:rPr lang="ar-OM" sz="2000" dirty="0" smtClean="0">
                <a:cs typeface="+mn-cs"/>
              </a:rPr>
              <a:t> الشركات</a:t>
            </a:r>
            <a:endParaRPr lang="ar-SA" sz="2000" dirty="0">
              <a:cs typeface="+mn-cs"/>
            </a:endParaRP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ar-SA" sz="2000" dirty="0">
                <a:cs typeface="+mn-cs"/>
              </a:rPr>
              <a:t>أحوال الطرق المحلية</a:t>
            </a: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ar-SA" sz="2000" dirty="0" smtClean="0">
                <a:cs typeface="+mn-cs"/>
              </a:rPr>
              <a:t>المناخ وظروف </a:t>
            </a:r>
            <a:r>
              <a:rPr lang="ar-OM" sz="2000" dirty="0" smtClean="0">
                <a:cs typeface="+mn-cs"/>
              </a:rPr>
              <a:t>ال</a:t>
            </a:r>
            <a:r>
              <a:rPr lang="ar-SA" sz="2000" dirty="0" smtClean="0">
                <a:cs typeface="+mn-cs"/>
              </a:rPr>
              <a:t>بيئة</a:t>
            </a:r>
            <a:endParaRPr lang="ar-SA" sz="2000" dirty="0">
              <a:cs typeface="+mn-cs"/>
            </a:endParaRP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ar-OM" sz="2000" dirty="0" smtClean="0">
                <a:cs typeface="+mn-cs"/>
              </a:rPr>
              <a:t>حالة</a:t>
            </a:r>
            <a:r>
              <a:rPr lang="ar-SA" sz="2000" dirty="0" smtClean="0">
                <a:cs typeface="+mn-cs"/>
              </a:rPr>
              <a:t> </a:t>
            </a:r>
            <a:r>
              <a:rPr lang="ar-SA" sz="2000" dirty="0">
                <a:cs typeface="+mn-cs"/>
              </a:rPr>
              <a:t>السيارات المحلية</a:t>
            </a: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ar-SA" sz="2000" dirty="0">
                <a:cs typeface="+mn-cs"/>
              </a:rPr>
              <a:t>أسلوب القيادة </a:t>
            </a:r>
            <a:r>
              <a:rPr lang="ar-SA" sz="2000" dirty="0" smtClean="0">
                <a:cs typeface="+mn-cs"/>
              </a:rPr>
              <a:t>في ال</a:t>
            </a:r>
            <a:r>
              <a:rPr lang="ar-OM" sz="2000" dirty="0" smtClean="0">
                <a:cs typeface="+mn-cs"/>
              </a:rPr>
              <a:t>موقع</a:t>
            </a:r>
            <a:endParaRPr lang="ar-SA" sz="2000" dirty="0">
              <a:cs typeface="+mn-cs"/>
            </a:endParaRPr>
          </a:p>
          <a:p>
            <a:pPr algn="r" rtl="1">
              <a:defRPr/>
            </a:pPr>
            <a:endParaRPr lang="en-US" sz="2000" dirty="0"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71550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SA" sz="24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محتوى</a:t>
            </a:r>
            <a:endParaRPr lang="en-US" sz="24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895648"/>
            <a:ext cx="7643812" cy="461665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 rtl="1">
              <a:defRPr/>
            </a:pPr>
            <a:r>
              <a:rPr lang="ar-SA" sz="2400" b="1" dirty="0" smtClean="0"/>
              <a:t>إحصاءات</a:t>
            </a:r>
            <a:r>
              <a:rPr lang="ar-OM" sz="2400" b="1" dirty="0" smtClean="0"/>
              <a:t> السلطنة ولافارج</a:t>
            </a:r>
            <a:endParaRPr lang="ar-SA" sz="2400" b="1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184150"/>
            <a:ext cx="7331075" cy="461963"/>
          </a:xfrm>
        </p:spPr>
        <p:txBody>
          <a:bodyPr/>
          <a:lstStyle/>
          <a:p>
            <a:pPr algn="r" rtl="1" eaLnBrk="1" hangingPunct="1"/>
            <a:r>
              <a:rPr lang="ar-OM" b="1" dirty="0" smtClean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DIT</a:t>
            </a:r>
            <a:r>
              <a:rPr lang="ar-OM" b="1" dirty="0" smtClean="0">
                <a:solidFill>
                  <a:srgbClr val="92D050"/>
                </a:solidFill>
              </a:rPr>
              <a:t>: الوحدة الخامسة بيئة القيادة في الموقع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857375" y="1928813"/>
            <a:ext cx="664368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2400" b="1" dirty="0" smtClean="0">
                <a:solidFill>
                  <a:schemeClr val="accent6"/>
                </a:solidFill>
              </a:rPr>
              <a:t>ما هي الإحصاءات من حوادث الطرق:</a:t>
            </a:r>
          </a:p>
          <a:p>
            <a:pPr algn="r" rtl="1" eaLnBrk="1" hangingPunct="1"/>
            <a:endParaRPr lang="ar-SA" sz="2400" b="1" dirty="0" smtClean="0">
              <a:solidFill>
                <a:schemeClr val="accent6"/>
              </a:solidFill>
            </a:endParaRPr>
          </a:p>
          <a:p>
            <a:pPr algn="r" rtl="1" eaLnBrk="1" hangingPunct="1"/>
            <a:r>
              <a:rPr lang="ar-SA" sz="2400" b="1" dirty="0" smtClean="0">
                <a:solidFill>
                  <a:schemeClr val="accent6"/>
                </a:solidFill>
              </a:rPr>
              <a:t>في </a:t>
            </a:r>
            <a:r>
              <a:rPr lang="ar-SA" sz="2400" b="1" dirty="0" smtClean="0">
                <a:solidFill>
                  <a:schemeClr val="accent6"/>
                </a:solidFill>
              </a:rPr>
              <a:t>بلدك؟</a:t>
            </a:r>
            <a:endParaRPr lang="ar-SA" sz="2400" b="1" dirty="0" smtClean="0">
              <a:solidFill>
                <a:schemeClr val="accent6"/>
              </a:solidFill>
            </a:endParaRPr>
          </a:p>
          <a:p>
            <a:pPr algn="r" rtl="1" eaLnBrk="1" hangingPunct="1"/>
            <a:endParaRPr lang="ar-SA" sz="2400" b="1" dirty="0" smtClean="0">
              <a:solidFill>
                <a:schemeClr val="accent6"/>
              </a:solidFill>
            </a:endParaRPr>
          </a:p>
          <a:p>
            <a:pPr algn="r" rtl="1" eaLnBrk="1" hangingPunct="1"/>
            <a:r>
              <a:rPr lang="ar-SA" sz="2400" b="1" dirty="0" smtClean="0">
                <a:solidFill>
                  <a:schemeClr val="accent6"/>
                </a:solidFill>
              </a:rPr>
              <a:t>في </a:t>
            </a:r>
            <a:r>
              <a:rPr lang="ar-OM" sz="2400" b="1" dirty="0" smtClean="0">
                <a:solidFill>
                  <a:schemeClr val="accent6"/>
                </a:solidFill>
              </a:rPr>
              <a:t>مؤسستك</a:t>
            </a:r>
            <a:r>
              <a:rPr lang="ar-SA" sz="2400" b="1" dirty="0" smtClean="0">
                <a:solidFill>
                  <a:schemeClr val="accent6"/>
                </a:solidFill>
              </a:rPr>
              <a:t>؟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 rtl="1">
              <a:spcBef>
                <a:spcPts val="1800"/>
              </a:spcBef>
              <a:defRPr/>
            </a:pPr>
            <a:r>
              <a:rPr lang="ar-SA" sz="2400" b="1" dirty="0"/>
              <a:t>أنواع </a:t>
            </a:r>
            <a:r>
              <a:rPr lang="ar-OM" sz="2400" b="1" dirty="0" smtClean="0"/>
              <a:t>حوادث الشركات</a:t>
            </a:r>
            <a:endParaRPr lang="en-US" sz="2400" b="1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rtl="1" eaLnBrk="1" hangingPunct="1"/>
            <a:r>
              <a:rPr lang="ar-OM" b="1" dirty="0" smtClean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DIT</a:t>
            </a:r>
            <a:r>
              <a:rPr lang="ar-OM" b="1" dirty="0" smtClean="0">
                <a:solidFill>
                  <a:srgbClr val="92D050"/>
                </a:solidFill>
              </a:rPr>
              <a:t>: الوحدة الخامسة بيئة القيادة في الموقع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1857375" y="1928813"/>
            <a:ext cx="707231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2400" b="1" dirty="0" smtClean="0">
                <a:solidFill>
                  <a:schemeClr val="accent6"/>
                </a:solidFill>
              </a:rPr>
              <a:t>ما هي الأسباب الرئيسية لحوادث الطرق:</a:t>
            </a:r>
          </a:p>
          <a:p>
            <a:pPr algn="r" rtl="1" eaLnBrk="1" hangingPunct="1"/>
            <a:endParaRPr lang="ar-SA" sz="2400" b="1" dirty="0" smtClean="0">
              <a:solidFill>
                <a:schemeClr val="accent6"/>
              </a:solidFill>
            </a:endParaRPr>
          </a:p>
          <a:p>
            <a:pPr algn="r" rtl="1" eaLnBrk="1" hangingPunct="1"/>
            <a:r>
              <a:rPr lang="ar-SA" sz="2400" b="1" dirty="0" smtClean="0">
                <a:solidFill>
                  <a:schemeClr val="accent6"/>
                </a:solidFill>
              </a:rPr>
              <a:t>في </a:t>
            </a:r>
            <a:r>
              <a:rPr lang="ar-SA" sz="2400" b="1" dirty="0" smtClean="0">
                <a:solidFill>
                  <a:schemeClr val="accent6"/>
                </a:solidFill>
              </a:rPr>
              <a:t>بلدك؟</a:t>
            </a:r>
            <a:endParaRPr lang="ar-SA" sz="2400" b="1" dirty="0" smtClean="0">
              <a:solidFill>
                <a:schemeClr val="accent6"/>
              </a:solidFill>
            </a:endParaRPr>
          </a:p>
          <a:p>
            <a:pPr algn="r" rtl="1" eaLnBrk="1" hangingPunct="1"/>
            <a:endParaRPr lang="ar-SA" sz="2400" b="1" dirty="0" smtClean="0">
              <a:solidFill>
                <a:schemeClr val="accent6"/>
              </a:solidFill>
            </a:endParaRPr>
          </a:p>
          <a:p>
            <a:pPr algn="r" rtl="1" eaLnBrk="1" hangingPunct="1"/>
            <a:r>
              <a:rPr lang="ar-SA" sz="2400" b="1" dirty="0" smtClean="0">
                <a:solidFill>
                  <a:schemeClr val="accent6"/>
                </a:solidFill>
              </a:rPr>
              <a:t>في </a:t>
            </a:r>
            <a:r>
              <a:rPr lang="ar-OM" sz="2400" b="1" dirty="0" smtClean="0">
                <a:solidFill>
                  <a:schemeClr val="accent6"/>
                </a:solidFill>
              </a:rPr>
              <a:t>مؤسستك</a:t>
            </a:r>
            <a:r>
              <a:rPr lang="ar-SA" sz="2400" b="1" dirty="0" smtClean="0">
                <a:solidFill>
                  <a:schemeClr val="accent6"/>
                </a:solidFill>
              </a:rPr>
              <a:t>؟</a:t>
            </a:r>
            <a:endParaRPr lang="en-US" sz="2400" dirty="0">
              <a:solidFill>
                <a:schemeClr val="accent6"/>
              </a:solidFill>
            </a:endParaRPr>
          </a:p>
          <a:p>
            <a:pPr algn="r" rtl="1" eaLnBrk="1" hangingPunct="1">
              <a:buFont typeface="Arial" charset="0"/>
              <a:buAutoNum type="arabicPeriod"/>
            </a:pPr>
            <a:endParaRPr lang="en-US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25" y="785813"/>
            <a:ext cx="7067550" cy="457200"/>
          </a:xfrm>
        </p:spPr>
        <p:txBody>
          <a:bodyPr/>
          <a:lstStyle/>
          <a:p>
            <a:pPr>
              <a:defRPr/>
            </a:pPr>
            <a:r>
              <a:rPr lang="ar-SA" u="sng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مثال من كينيا</a:t>
            </a:r>
            <a:endParaRPr lang="en-US" u="sng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ar-OM" sz="2400" b="1" dirty="0" smtClean="0">
                <a:solidFill>
                  <a:srgbClr val="92D050"/>
                </a:solidFill>
              </a:rPr>
              <a:t> </a:t>
            </a: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الخامسة بيئة القيادة في الموقع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Kenya Road Safety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500188"/>
            <a:ext cx="6191250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895350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 rtl="1">
              <a:spcBef>
                <a:spcPts val="1800"/>
              </a:spcBef>
              <a:defRPr/>
            </a:pPr>
            <a:r>
              <a:rPr lang="ar-OM" sz="2400" b="1" dirty="0" smtClean="0"/>
              <a:t>أ</a:t>
            </a:r>
            <a:r>
              <a:rPr lang="ar-SA" sz="2400" b="1" dirty="0" smtClean="0"/>
              <a:t>حوال </a:t>
            </a:r>
            <a:r>
              <a:rPr lang="ar-SA" sz="2400" b="1" dirty="0"/>
              <a:t>الطرق المحلية والبيئة</a:t>
            </a:r>
            <a:endParaRPr lang="en-US" sz="2400" b="1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rtl="1" eaLnBrk="1" hangingPunct="1"/>
            <a:r>
              <a:rPr lang="ar-OM" b="1" dirty="0" smtClean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DIT</a:t>
            </a:r>
            <a:r>
              <a:rPr lang="ar-OM" b="1" dirty="0" smtClean="0">
                <a:solidFill>
                  <a:srgbClr val="92D050"/>
                </a:solidFill>
              </a:rPr>
              <a:t>: الوحدة الخامسة بيئة القيادة في الموقع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1500188" y="2000250"/>
            <a:ext cx="7000875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2000" b="1" dirty="0" smtClean="0">
                <a:solidFill>
                  <a:schemeClr val="accent6"/>
                </a:solidFill>
              </a:rPr>
              <a:t>ما هي الآثار المترتبة على أحوال الطرق المحلية وظروف البيئة:</a:t>
            </a:r>
          </a:p>
          <a:p>
            <a:pPr algn="r" rtl="1" eaLnBrk="1" hangingPunct="1"/>
            <a:endParaRPr lang="ar-SA" sz="2000" b="1" dirty="0" smtClean="0">
              <a:solidFill>
                <a:schemeClr val="accent6"/>
              </a:solidFill>
            </a:endParaRPr>
          </a:p>
          <a:p>
            <a:pPr algn="r" rtl="1" eaLnBrk="1" hangingPunct="1"/>
            <a:r>
              <a:rPr lang="ar-SA" sz="2000" b="1" dirty="0" smtClean="0">
                <a:solidFill>
                  <a:schemeClr val="accent6"/>
                </a:solidFill>
              </a:rPr>
              <a:t>في </a:t>
            </a:r>
            <a:r>
              <a:rPr lang="ar-SA" sz="2000" b="1" dirty="0" smtClean="0">
                <a:solidFill>
                  <a:schemeClr val="accent6"/>
                </a:solidFill>
              </a:rPr>
              <a:t>بلدك؟</a:t>
            </a:r>
            <a:endParaRPr lang="ar-SA" sz="2000" b="1" dirty="0" smtClean="0">
              <a:solidFill>
                <a:schemeClr val="accent6"/>
              </a:solidFill>
            </a:endParaRPr>
          </a:p>
          <a:p>
            <a:pPr algn="r" rtl="1" eaLnBrk="1" hangingPunct="1"/>
            <a:endParaRPr lang="ar-SA" sz="2000" b="1" dirty="0" smtClean="0">
              <a:solidFill>
                <a:schemeClr val="accent6"/>
              </a:solidFill>
            </a:endParaRPr>
          </a:p>
          <a:p>
            <a:pPr algn="r" rtl="1" eaLnBrk="1" hangingPunct="1"/>
            <a:r>
              <a:rPr lang="ar-SA" sz="2000" b="1" dirty="0" smtClean="0">
                <a:solidFill>
                  <a:schemeClr val="accent6"/>
                </a:solidFill>
              </a:rPr>
              <a:t>في </a:t>
            </a:r>
            <a:r>
              <a:rPr lang="ar-OM" sz="2000" b="1" dirty="0" smtClean="0">
                <a:solidFill>
                  <a:schemeClr val="accent6"/>
                </a:solidFill>
              </a:rPr>
              <a:t>مؤسستك</a:t>
            </a:r>
            <a:r>
              <a:rPr lang="ar-SA" sz="2000" b="1" dirty="0" smtClean="0">
                <a:solidFill>
                  <a:schemeClr val="accent6"/>
                </a:solidFill>
              </a:rPr>
              <a:t>؟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endParaRPr lang="en-US" sz="2400" dirty="0">
              <a:solidFill>
                <a:schemeClr val="accent6"/>
              </a:solidFill>
            </a:endParaRPr>
          </a:p>
          <a:p>
            <a:pPr algn="r" rtl="1" eaLnBrk="1" hangingPunct="1"/>
            <a:endParaRPr lang="en-US" sz="2000" b="1" dirty="0">
              <a:solidFill>
                <a:schemeClr val="accent6"/>
              </a:solidFill>
            </a:endParaRPr>
          </a:p>
          <a:p>
            <a:pPr algn="r" rtl="1" eaLnBrk="1" hangingPunct="1"/>
            <a:endParaRPr lang="en-US" sz="2000" b="1" dirty="0">
              <a:solidFill>
                <a:schemeClr val="accent6"/>
              </a:solidFill>
            </a:endParaRPr>
          </a:p>
          <a:p>
            <a:pPr algn="r" rtl="1" eaLnBrk="1" hangingPunct="1"/>
            <a:endParaRPr lang="en-US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895350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800"/>
              </a:spcBef>
              <a:defRPr/>
            </a:pPr>
            <a:r>
              <a:rPr lang="ar-SA" sz="2400" b="1" dirty="0"/>
              <a:t>أحوال الطرق المحلية والبيئة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ar-OM" b="1" dirty="0" smtClean="0">
                <a:solidFill>
                  <a:srgbClr val="92D050"/>
                </a:solidFill>
              </a:rPr>
              <a:t>: الوحدة </a:t>
            </a:r>
            <a:r>
              <a:rPr lang="ar-OM" b="1" dirty="0" smtClean="0">
                <a:solidFill>
                  <a:srgbClr val="92D050"/>
                </a:solidFill>
              </a:rPr>
              <a:t>الخامسة بيئة القيادة في </a:t>
            </a:r>
            <a:r>
              <a:rPr lang="ar-OM" b="1" dirty="0" smtClean="0">
                <a:solidFill>
                  <a:srgbClr val="92D050"/>
                </a:solidFill>
              </a:rPr>
              <a:t>الموقع</a:t>
            </a:r>
            <a:r>
              <a:rPr lang="en-US" b="1" dirty="0" smtClean="0">
                <a:solidFill>
                  <a:srgbClr val="92D050"/>
                </a:solidFill>
              </a:rPr>
              <a:t>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pic>
        <p:nvPicPr>
          <p:cNvPr id="8" name="Mombasa Road kills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571625"/>
            <a:ext cx="64770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800"/>
              </a:spcBef>
              <a:defRPr/>
            </a:pPr>
            <a:r>
              <a:rPr lang="ar-SA" sz="2400" b="1" dirty="0"/>
              <a:t>أسلوب القيادة المشتركة في الموقع</a:t>
            </a:r>
            <a:endParaRPr lang="en-US" sz="2400" b="1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ar-OM" b="1" dirty="0" smtClean="0">
                <a:solidFill>
                  <a:srgbClr val="92D050"/>
                </a:solidFill>
              </a:rPr>
              <a:t>: الوحدة </a:t>
            </a:r>
            <a:r>
              <a:rPr lang="ar-OM" b="1" dirty="0" smtClean="0">
                <a:solidFill>
                  <a:srgbClr val="92D050"/>
                </a:solidFill>
              </a:rPr>
              <a:t>الخامسة بيئة القيادة في </a:t>
            </a:r>
            <a:r>
              <a:rPr lang="ar-OM" b="1" dirty="0" smtClean="0">
                <a:solidFill>
                  <a:srgbClr val="92D050"/>
                </a:solidFill>
              </a:rPr>
              <a:t>الموقع</a:t>
            </a:r>
            <a:r>
              <a:rPr lang="en-US" b="1" dirty="0" smtClean="0">
                <a:solidFill>
                  <a:srgbClr val="92D050"/>
                </a:solidFill>
              </a:rPr>
              <a:t>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pic>
        <p:nvPicPr>
          <p:cNvPr id="5" name="_CNN_ Nigeria_#39_s Unsafe Roads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928813"/>
            <a:ext cx="614362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1500188" y="1428750"/>
            <a:ext cx="7000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ar-SA" sz="2000" b="1" dirty="0" smtClean="0">
                <a:solidFill>
                  <a:schemeClr val="accent6"/>
                </a:solidFill>
              </a:rPr>
              <a:t>ما هو أسلوب القيادة في موقعك؟</a:t>
            </a:r>
            <a:endParaRPr lang="en-US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>
          <a:xfrm>
            <a:off x="1500188" y="924223"/>
            <a:ext cx="7210425" cy="461665"/>
          </a:xfrm>
        </p:spPr>
        <p:txBody>
          <a:bodyPr/>
          <a:lstStyle/>
          <a:p>
            <a:pPr algn="r" rtl="1"/>
            <a:r>
              <a:rPr lang="ar-OM" b="1" dirty="0" smtClean="0"/>
              <a:t>مناقشة مفتوحة لمدة 5 دقائق</a:t>
            </a:r>
            <a:endParaRPr lang="en-US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57375" y="1785938"/>
            <a:ext cx="6858000" cy="21013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dirty="0">
                <a:latin typeface="Arial" pitchFamily="34" charset="0"/>
                <a:cs typeface="+mn-cs"/>
              </a:rPr>
              <a:t>ماذا تعلمت في هذه الوحدة؟</a:t>
            </a:r>
          </a:p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dirty="0">
                <a:latin typeface="Arial" pitchFamily="34" charset="0"/>
                <a:cs typeface="+mn-cs"/>
              </a:rPr>
              <a:t>مشاركة أي خبرة ذات صلة مع </a:t>
            </a:r>
            <a:r>
              <a:rPr lang="ar-SA" sz="2400" dirty="0" smtClean="0">
                <a:latin typeface="Arial" pitchFamily="34" charset="0"/>
                <a:cs typeface="+mn-cs"/>
              </a:rPr>
              <a:t>ال</a:t>
            </a:r>
            <a:r>
              <a:rPr lang="ar-OM" sz="2400" dirty="0" smtClean="0">
                <a:latin typeface="Arial" pitchFamily="34" charset="0"/>
                <a:cs typeface="+mn-cs"/>
              </a:rPr>
              <a:t>مجموعة</a:t>
            </a:r>
            <a:r>
              <a:rPr lang="ar-SA" sz="2400" dirty="0" smtClean="0">
                <a:latin typeface="Arial" pitchFamily="34" charset="0"/>
                <a:cs typeface="+mn-cs"/>
              </a:rPr>
              <a:t>؟</a:t>
            </a:r>
            <a:endParaRPr lang="en-US" sz="2400" dirty="0">
              <a:latin typeface="Arial" pitchFamily="34" charset="0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OM" sz="2400" b="1" dirty="0" smtClean="0">
                <a:solidFill>
                  <a:srgbClr val="92D050"/>
                </a:solidFill>
              </a:rPr>
              <a:t> </a:t>
            </a: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الخامسة بيئة القيادة في الموقع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5. DIT Module 5_ Driving Environment at location">
  <a:themeElements>
    <a:clrScheme name="~3319965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~331996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~3319965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dèle par défaut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05. DIT Module 5_ Driving Environment at location</Template>
  <TotalTime>27</TotalTime>
  <Words>208</Words>
  <Application>Microsoft Office PowerPoint</Application>
  <PresentationFormat>On-screen Show (4:3)</PresentationFormat>
  <Paragraphs>54</Paragraphs>
  <Slides>9</Slides>
  <Notes>9</Notes>
  <HiddenSlides>0</HiddenSlides>
  <MMClips>3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05. DIT Module 5_ Driving Environment at location</vt:lpstr>
      <vt:lpstr>Modèle par défaut</vt:lpstr>
      <vt:lpstr>تدريب القيادة الوقائية</vt:lpstr>
      <vt:lpstr> DIT: الوحدة الخامسة بيئة القيادة في الموقع</vt:lpstr>
      <vt:lpstr> DIT: الوحدة الخامسة بيئة القيادة في الموقع</vt:lpstr>
      <vt:lpstr> DIT: الوحدة الخامسة بيئة القيادة في الموقع</vt:lpstr>
      <vt:lpstr>مثال من كينيا</vt:lpstr>
      <vt:lpstr> DIT: الوحدة الخامسة بيئة القيادة في الموقع</vt:lpstr>
      <vt:lpstr>: الوحدة الخامسة بيئة القيادة في الموقعDIT</vt:lpstr>
      <vt:lpstr>: الوحدة الخامسة بيئة القيادة في الموقعDIT</vt:lpstr>
      <vt:lpstr>مناقشة مفتوحة لمدة 5 دقائق</vt:lpstr>
    </vt:vector>
  </TitlesOfParts>
  <Manager> </Manager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Instructor Training</dc:title>
  <dc:subject> </dc:subject>
  <dc:creator>iman</dc:creator>
  <cp:keywords/>
  <dc:description/>
  <cp:lastModifiedBy>juma</cp:lastModifiedBy>
  <cp:revision>4</cp:revision>
  <dcterms:created xsi:type="dcterms:W3CDTF">2012-05-22T04:36:49Z</dcterms:created>
  <dcterms:modified xsi:type="dcterms:W3CDTF">2012-05-27T16:03:01Z</dcterms:modified>
  <cp:category/>
</cp:coreProperties>
</file>