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0" r:id="rId2"/>
  </p:sldMasterIdLst>
  <p:notesMasterIdLst>
    <p:notesMasterId r:id="rId22"/>
  </p:notesMasterIdLst>
  <p:handoutMasterIdLst>
    <p:handoutMasterId r:id="rId23"/>
  </p:handoutMasterIdLst>
  <p:sldIdLst>
    <p:sldId id="296" r:id="rId3"/>
    <p:sldId id="870" r:id="rId4"/>
    <p:sldId id="871" r:id="rId5"/>
    <p:sldId id="892" r:id="rId6"/>
    <p:sldId id="924" r:id="rId7"/>
    <p:sldId id="925" r:id="rId8"/>
    <p:sldId id="926" r:id="rId9"/>
    <p:sldId id="897" r:id="rId10"/>
    <p:sldId id="893" r:id="rId11"/>
    <p:sldId id="911" r:id="rId12"/>
    <p:sldId id="912" r:id="rId13"/>
    <p:sldId id="910" r:id="rId14"/>
    <p:sldId id="923" r:id="rId15"/>
    <p:sldId id="903" r:id="rId16"/>
    <p:sldId id="907" r:id="rId17"/>
    <p:sldId id="882" r:id="rId18"/>
    <p:sldId id="888" r:id="rId19"/>
    <p:sldId id="895" r:id="rId20"/>
    <p:sldId id="927" r:id="rId21"/>
  </p:sldIdLst>
  <p:sldSz cx="9144000" cy="6858000" type="screen4x3"/>
  <p:notesSz cx="6708775" cy="983615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C00"/>
    <a:srgbClr val="C0B9AF"/>
    <a:srgbClr val="F8F5DE"/>
    <a:srgbClr val="BBB1D6"/>
    <a:srgbClr val="005E3C"/>
    <a:srgbClr val="E21808"/>
    <a:srgbClr val="FFFC81"/>
    <a:srgbClr val="5F5F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9821" autoAdjust="0"/>
  </p:normalViewPr>
  <p:slideViewPr>
    <p:cSldViewPr>
      <p:cViewPr>
        <p:scale>
          <a:sx n="75" d="100"/>
          <a:sy n="75" d="100"/>
        </p:scale>
        <p:origin x="-13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
    </p:cViewPr>
  </p:sorterViewPr>
  <p:notesViewPr>
    <p:cSldViewPr>
      <p:cViewPr varScale="1">
        <p:scale>
          <a:sx n="62" d="100"/>
          <a:sy n="62" d="100"/>
        </p:scale>
        <p:origin x="-2118" y="-78"/>
      </p:cViewPr>
      <p:guideLst>
        <p:guide orient="horz" pos="3098"/>
        <p:guide pos="211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22" name="Rectangle 2"/>
          <p:cNvSpPr>
            <a:spLocks noGrp="1" noChangeArrowheads="1"/>
          </p:cNvSpPr>
          <p:nvPr>
            <p:ph type="hdr" sz="quarter"/>
          </p:nvPr>
        </p:nvSpPr>
        <p:spPr bwMode="auto">
          <a:xfrm>
            <a:off x="0"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491523" name="Rectangle 3"/>
          <p:cNvSpPr>
            <a:spLocks noGrp="1" noChangeArrowheads="1"/>
          </p:cNvSpPr>
          <p:nvPr>
            <p:ph type="dt" sz="quarter" idx="1"/>
          </p:nvPr>
        </p:nvSpPr>
        <p:spPr bwMode="auto">
          <a:xfrm>
            <a:off x="3798888"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algn="r" defTabSz="873125">
              <a:defRPr sz="1200">
                <a:latin typeface="Arial" pitchFamily="34" charset="0"/>
                <a:cs typeface="+mn-cs"/>
              </a:defRPr>
            </a:lvl1pPr>
          </a:lstStyle>
          <a:p>
            <a:pPr>
              <a:defRPr/>
            </a:pPr>
            <a:endParaRPr lang="fr-FR"/>
          </a:p>
        </p:txBody>
      </p:sp>
      <p:sp>
        <p:nvSpPr>
          <p:cNvPr id="491524" name="Rectangle 4"/>
          <p:cNvSpPr>
            <a:spLocks noGrp="1" noChangeArrowheads="1"/>
          </p:cNvSpPr>
          <p:nvPr>
            <p:ph type="ftr" sz="quarter" idx="2"/>
          </p:nvPr>
        </p:nvSpPr>
        <p:spPr bwMode="auto">
          <a:xfrm>
            <a:off x="0"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491525" name="Rectangle 5"/>
          <p:cNvSpPr>
            <a:spLocks noGrp="1" noChangeArrowheads="1"/>
          </p:cNvSpPr>
          <p:nvPr>
            <p:ph type="sldNum" sz="quarter" idx="3"/>
          </p:nvPr>
        </p:nvSpPr>
        <p:spPr bwMode="auto">
          <a:xfrm>
            <a:off x="3798888"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algn="r" defTabSz="873125">
              <a:defRPr sz="1200">
                <a:latin typeface="Arial" pitchFamily="34" charset="0"/>
                <a:cs typeface="+mn-cs"/>
              </a:defRPr>
            </a:lvl1pPr>
          </a:lstStyle>
          <a:p>
            <a:pPr>
              <a:defRPr/>
            </a:pPr>
            <a:fld id="{0076CEA0-7FB5-46A3-AC50-8016B6FFCC57}" type="slidenum">
              <a:rPr lang="fr-FR"/>
              <a:pPr>
                <a:defRPr/>
              </a:pPr>
              <a:t>‹#›</a:t>
            </a:fld>
            <a:endParaRPr lang="fr-FR"/>
          </a:p>
        </p:txBody>
      </p:sp>
    </p:spTree>
    <p:extLst>
      <p:ext uri="{BB962C8B-B14F-4D97-AF65-F5344CB8AC3E}">
        <p14:creationId xmlns="" xmlns:p14="http://schemas.microsoft.com/office/powerpoint/2010/main" val="3066694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20483" name="Rectangle 3"/>
          <p:cNvSpPr>
            <a:spLocks noGrp="1" noChangeArrowheads="1"/>
          </p:cNvSpPr>
          <p:nvPr>
            <p:ph type="dt" idx="1"/>
          </p:nvPr>
        </p:nvSpPr>
        <p:spPr bwMode="auto">
          <a:xfrm>
            <a:off x="3798888"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algn="r" defTabSz="873125">
              <a:defRPr sz="1200">
                <a:latin typeface="Arial" pitchFamily="34" charset="0"/>
                <a:cs typeface="+mn-cs"/>
              </a:defRPr>
            </a:lvl1pPr>
          </a:lstStyle>
          <a:p>
            <a:pPr>
              <a:defRPr/>
            </a:pPr>
            <a:endParaRPr lang="fr-FR"/>
          </a:p>
        </p:txBody>
      </p:sp>
      <p:sp>
        <p:nvSpPr>
          <p:cNvPr id="37892" name="Rectangle 4"/>
          <p:cNvSpPr>
            <a:spLocks noGrp="1" noRot="1" noChangeAspect="1" noChangeArrowheads="1" noTextEdit="1"/>
          </p:cNvSpPr>
          <p:nvPr>
            <p:ph type="sldImg" idx="2"/>
          </p:nvPr>
        </p:nvSpPr>
        <p:spPr bwMode="auto">
          <a:xfrm>
            <a:off x="896938" y="738188"/>
            <a:ext cx="4916487" cy="36877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71513" y="4672013"/>
            <a:ext cx="5365750" cy="4425950"/>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0486" name="Rectangle 6"/>
          <p:cNvSpPr>
            <a:spLocks noGrp="1" noChangeArrowheads="1"/>
          </p:cNvSpPr>
          <p:nvPr>
            <p:ph type="ftr" sz="quarter" idx="4"/>
          </p:nvPr>
        </p:nvSpPr>
        <p:spPr bwMode="auto">
          <a:xfrm>
            <a:off x="0"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20487" name="Rectangle 7"/>
          <p:cNvSpPr>
            <a:spLocks noGrp="1" noChangeArrowheads="1"/>
          </p:cNvSpPr>
          <p:nvPr>
            <p:ph type="sldNum" sz="quarter" idx="5"/>
          </p:nvPr>
        </p:nvSpPr>
        <p:spPr bwMode="auto">
          <a:xfrm>
            <a:off x="3798888"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algn="r" defTabSz="873125">
              <a:defRPr sz="1200">
                <a:latin typeface="Arial" pitchFamily="34" charset="0"/>
                <a:cs typeface="+mn-cs"/>
              </a:defRPr>
            </a:lvl1pPr>
          </a:lstStyle>
          <a:p>
            <a:pPr>
              <a:defRPr/>
            </a:pPr>
            <a:fld id="{649D7931-A7BF-408A-9020-2B9536E46F5C}" type="slidenum">
              <a:rPr lang="fr-FR"/>
              <a:pPr>
                <a:defRPr/>
              </a:pPr>
              <a:t>‹#›</a:t>
            </a:fld>
            <a:endParaRPr lang="fr-FR"/>
          </a:p>
        </p:txBody>
      </p:sp>
    </p:spTree>
    <p:extLst>
      <p:ext uri="{BB962C8B-B14F-4D97-AF65-F5344CB8AC3E}">
        <p14:creationId xmlns="" xmlns:p14="http://schemas.microsoft.com/office/powerpoint/2010/main" val="588539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4A2F3AB0-25A1-4E98-A693-30D474C501BA}" type="slidenum">
              <a:rPr lang="fr-FR" smtClean="0"/>
              <a:pPr eaLnBrk="1" hangingPunct="1"/>
              <a:t>1</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5441C892-7AC7-435D-89B3-E98D8AF98BDB}" type="slidenum">
              <a:rPr lang="en-US" smtClean="0"/>
              <a:pPr eaLnBrk="1" hangingPunct="1"/>
              <a:t>10</a:t>
            </a:fld>
            <a:endParaRPr lang="en-US" smtClean="0"/>
          </a:p>
        </p:txBody>
      </p:sp>
      <p:sp>
        <p:nvSpPr>
          <p:cNvPr id="48131"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48132" name="Rectangle 3"/>
          <p:cNvSpPr>
            <a:spLocks noGrp="1" noChangeArrowheads="1"/>
          </p:cNvSpPr>
          <p:nvPr>
            <p:ph type="body" idx="1"/>
          </p:nvPr>
        </p:nvSpPr>
        <p:spPr>
          <a:xfrm>
            <a:off x="884238" y="4689475"/>
            <a:ext cx="4940300" cy="4430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64" tIns="47015" rIns="92464" bIns="47015"/>
          <a:lstStyle/>
          <a:p>
            <a:pPr>
              <a:lnSpc>
                <a:spcPct val="90000"/>
              </a:lnSpc>
              <a:spcBef>
                <a:spcPct val="5000"/>
              </a:spcBef>
            </a:pPr>
            <a:r>
              <a:rPr lang="en-US" i="1" smtClean="0"/>
              <a:t>Our vision must be developed into three zones if we are to maximise our available vision. Most people do not actually learn how to use their vision for driving and this is one of the reasons we have so many accidents where we just did not see.</a:t>
            </a:r>
          </a:p>
          <a:p>
            <a:pPr>
              <a:lnSpc>
                <a:spcPct val="90000"/>
              </a:lnSpc>
              <a:spcBef>
                <a:spcPct val="5000"/>
              </a:spcBef>
            </a:pPr>
            <a:endParaRPr lang="en-US" i="1" smtClean="0"/>
          </a:p>
          <a:p>
            <a:pPr>
              <a:lnSpc>
                <a:spcPct val="90000"/>
              </a:lnSpc>
              <a:spcBef>
                <a:spcPct val="5000"/>
              </a:spcBef>
            </a:pPr>
            <a:r>
              <a:rPr lang="en-US" i="1" smtClean="0"/>
              <a:t>Explain the three zones of vision starting with the “Action zone” first and working up to the “Planning” zone.</a:t>
            </a:r>
          </a:p>
          <a:p>
            <a:pPr>
              <a:lnSpc>
                <a:spcPct val="90000"/>
              </a:lnSpc>
              <a:spcBef>
                <a:spcPct val="5000"/>
              </a:spcBef>
            </a:pPr>
            <a:endParaRPr lang="en-US" i="1" smtClean="0"/>
          </a:p>
          <a:p>
            <a:pPr>
              <a:lnSpc>
                <a:spcPct val="90000"/>
              </a:lnSpc>
              <a:spcBef>
                <a:spcPct val="5000"/>
              </a:spcBef>
            </a:pPr>
            <a:r>
              <a:rPr lang="en-AU" i="1" smtClean="0"/>
              <a:t>Action Zone: This is our immediate area. It is where we are exposed to other traffic and hazards. It is here we react to the hazard</a:t>
            </a:r>
          </a:p>
          <a:p>
            <a:pPr>
              <a:lnSpc>
                <a:spcPct val="90000"/>
              </a:lnSpc>
              <a:spcBef>
                <a:spcPct val="5000"/>
              </a:spcBef>
            </a:pPr>
            <a:endParaRPr lang="en-AU" i="1" smtClean="0"/>
          </a:p>
          <a:p>
            <a:pPr>
              <a:lnSpc>
                <a:spcPct val="90000"/>
              </a:lnSpc>
              <a:spcBef>
                <a:spcPct val="5000"/>
              </a:spcBef>
            </a:pPr>
            <a:r>
              <a:rPr lang="en-AU" i="1" smtClean="0"/>
              <a:t>Seeing Zone: This is where we should see hazards so we can begin our defensive thinking and begin to put our action plan into place</a:t>
            </a:r>
          </a:p>
          <a:p>
            <a:pPr>
              <a:lnSpc>
                <a:spcPct val="90000"/>
              </a:lnSpc>
              <a:spcBef>
                <a:spcPct val="5000"/>
              </a:spcBef>
            </a:pPr>
            <a:endParaRPr lang="en-AU" i="1" smtClean="0"/>
          </a:p>
          <a:p>
            <a:pPr>
              <a:lnSpc>
                <a:spcPct val="90000"/>
              </a:lnSpc>
              <a:spcBef>
                <a:spcPct val="5000"/>
              </a:spcBef>
            </a:pPr>
            <a:r>
              <a:rPr lang="en-AU" i="1" smtClean="0"/>
              <a:t>Planning Zone: This is where we see what could cause hazards and start to think of what we can do to avoid these hazards.</a:t>
            </a:r>
            <a:endParaRPr lang="en-US" i="1" smtClean="0"/>
          </a:p>
          <a:p>
            <a:pPr>
              <a:lnSpc>
                <a:spcPct val="90000"/>
              </a:lnSpc>
              <a:spcBef>
                <a:spcPct val="5000"/>
              </a:spcBef>
            </a:pPr>
            <a:endParaRPr lang="en-US" i="1" smtClean="0"/>
          </a:p>
          <a:p>
            <a:pPr>
              <a:lnSpc>
                <a:spcPct val="90000"/>
              </a:lnSpc>
              <a:spcBef>
                <a:spcPct val="5000"/>
              </a:spcBef>
            </a:pPr>
            <a:r>
              <a:rPr lang="en-US" i="1" smtClean="0"/>
              <a:t>Explain that the average driver has an eye lead time of approx 3 to 6 sec’s of eye lead time. You should try for at least 15 sec’s. Remember as you increase your speed so will your eye lead time.</a:t>
            </a:r>
          </a:p>
          <a:p>
            <a:pPr>
              <a:lnSpc>
                <a:spcPct val="90000"/>
              </a:lnSpc>
              <a:spcBef>
                <a:spcPct val="5000"/>
              </a:spcBef>
            </a:pPr>
            <a:endParaRPr lang="en-US" i="1" smtClean="0"/>
          </a:p>
          <a:p>
            <a:pPr>
              <a:lnSpc>
                <a:spcPct val="90000"/>
              </a:lnSpc>
              <a:spcBef>
                <a:spcPct val="5000"/>
              </a:spcBef>
            </a:pPr>
            <a:endParaRPr lang="en-US"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FDBF8981-3D11-4677-BBA3-20C64CB06AA0}" type="slidenum">
              <a:rPr lang="en-US" smtClean="0"/>
              <a:pPr eaLnBrk="1" hangingPunct="1"/>
              <a:t>11</a:t>
            </a:fld>
            <a:endParaRPr lang="en-US" smtClean="0"/>
          </a:p>
        </p:txBody>
      </p:sp>
      <p:sp>
        <p:nvSpPr>
          <p:cNvPr id="49155"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49156" name="Rectangle 3"/>
          <p:cNvSpPr>
            <a:spLocks noGrp="1" noChangeArrowheads="1"/>
          </p:cNvSpPr>
          <p:nvPr>
            <p:ph type="body" idx="1"/>
          </p:nvPr>
        </p:nvSpPr>
        <p:spPr>
          <a:xfrm>
            <a:off x="884238" y="4689475"/>
            <a:ext cx="4940300" cy="4430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64" tIns="47015" rIns="92464" bIns="47015"/>
          <a:lstStyle/>
          <a:p>
            <a:pPr>
              <a:spcBef>
                <a:spcPct val="5000"/>
              </a:spcBef>
            </a:pPr>
            <a:endParaRPr lang="en-US" b="1" smtClean="0"/>
          </a:p>
          <a:p>
            <a:pPr>
              <a:spcBef>
                <a:spcPct val="5000"/>
              </a:spcBef>
            </a:pPr>
            <a:r>
              <a:rPr lang="en-AU" i="1" smtClean="0"/>
              <a:t>Explain that we need to plan ahead and not just focus on what is close to us.</a:t>
            </a:r>
            <a:endParaRPr lang="en-US" i="1" smtClean="0"/>
          </a:p>
          <a:p>
            <a:pPr>
              <a:spcBef>
                <a:spcPct val="5000"/>
              </a:spcBef>
            </a:pPr>
            <a:endParaRPr lang="en-AU" i="1" smtClean="0"/>
          </a:p>
          <a:p>
            <a:pPr>
              <a:spcBef>
                <a:spcPct val="5000"/>
              </a:spcBef>
            </a:pPr>
            <a:r>
              <a:rPr lang="en-AU" i="1" smtClean="0"/>
              <a:t>The two views show looking ahead for 5 seconds and 15 seconds. Point out that as speed increases, so does our reaction and stopping time.</a:t>
            </a:r>
          </a:p>
          <a:p>
            <a:pPr>
              <a:spcBef>
                <a:spcPct val="5000"/>
              </a:spcBef>
            </a:pPr>
            <a:endParaRPr lang="en-US" i="1" smtClean="0"/>
          </a:p>
          <a:p>
            <a:pPr>
              <a:spcBef>
                <a:spcPct val="5000"/>
              </a:spcBef>
            </a:pPr>
            <a:r>
              <a:rPr lang="en-AU" i="1" smtClean="0"/>
              <a:t>The 5 second view ahead  doesn’t give enough stopping distance if something goes wrong. </a:t>
            </a:r>
          </a:p>
          <a:p>
            <a:pPr>
              <a:spcBef>
                <a:spcPct val="5000"/>
              </a:spcBef>
            </a:pPr>
            <a:endParaRPr lang="en-AU" i="1" smtClean="0"/>
          </a:p>
          <a:p>
            <a:pPr>
              <a:spcBef>
                <a:spcPct val="5000"/>
              </a:spcBef>
            </a:pPr>
            <a:r>
              <a:rPr lang="en-AU" i="1" smtClean="0"/>
              <a:t>Ask the participants what they see as a realistic time.</a:t>
            </a:r>
          </a:p>
          <a:p>
            <a:pPr>
              <a:spcBef>
                <a:spcPct val="5000"/>
              </a:spcBef>
            </a:pPr>
            <a:endParaRPr lang="en-AU" i="1" smtClean="0"/>
          </a:p>
          <a:p>
            <a:pPr>
              <a:spcBef>
                <a:spcPct val="5000"/>
              </a:spcBef>
            </a:pPr>
            <a:r>
              <a:rPr lang="en-AU" i="1" smtClean="0"/>
              <a:t>Ensure that a response to conditions is mentioned</a:t>
            </a:r>
            <a:endParaRPr lang="en-US"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7699CC4A-F9EE-46B7-B45A-F089D9292D7F}" type="slidenum">
              <a:rPr lang="en-US" smtClean="0"/>
              <a:pPr eaLnBrk="1" hangingPunct="1"/>
              <a:t>12</a:t>
            </a:fld>
            <a:endParaRPr lang="en-US" smtClean="0"/>
          </a:p>
        </p:txBody>
      </p:sp>
      <p:sp>
        <p:nvSpPr>
          <p:cNvPr id="50179" name="Rectangle 2"/>
          <p:cNvSpPr>
            <a:spLocks noGrp="1" noRot="1" noChangeAspect="1" noChangeArrowheads="1" noTextEdit="1"/>
          </p:cNvSpPr>
          <p:nvPr>
            <p:ph type="sldImg"/>
          </p:nvPr>
        </p:nvSpPr>
        <p:spPr>
          <a:xfrm>
            <a:off x="868363" y="723900"/>
            <a:ext cx="4972050" cy="3730625"/>
          </a:xfrm>
          <a:ln/>
        </p:spPr>
      </p:sp>
      <p:sp>
        <p:nvSpPr>
          <p:cNvPr id="50180" name="Rectangle 3"/>
          <p:cNvSpPr>
            <a:spLocks noGrp="1" noChangeArrowheads="1"/>
          </p:cNvSpPr>
          <p:nvPr>
            <p:ph type="body" idx="1"/>
          </p:nvPr>
        </p:nvSpPr>
        <p:spPr>
          <a:xfrm>
            <a:off x="884238" y="4689475"/>
            <a:ext cx="4940300" cy="4430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i="1" smtClean="0"/>
              <a:t>Ask the participants what they think LOOK UP means?</a:t>
            </a:r>
            <a:endParaRPr lang="en-US" i="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B73D96A6-962C-4079-BBC1-8368C7C29BA0}" type="slidenum">
              <a:rPr lang="fr-FR" smtClean="0"/>
              <a:pPr eaLnBrk="1" hangingPunct="1"/>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4654EA9C-1506-4A9B-AC02-ACE97CC46284}" type="slidenum">
              <a:rPr lang="en-US" smtClean="0"/>
              <a:pPr eaLnBrk="1" hangingPunct="1"/>
              <a:t>14</a:t>
            </a:fld>
            <a:endParaRPr lang="en-US" smtClean="0"/>
          </a:p>
        </p:txBody>
      </p:sp>
      <p:sp>
        <p:nvSpPr>
          <p:cNvPr id="55299"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55300" name="Rectangle 3"/>
          <p:cNvSpPr>
            <a:spLocks noGrp="1" noChangeArrowheads="1"/>
          </p:cNvSpPr>
          <p:nvPr>
            <p:ph type="body" idx="1"/>
          </p:nvPr>
        </p:nvSpPr>
        <p:spPr>
          <a:xfrm>
            <a:off x="884238" y="4689475"/>
            <a:ext cx="4940300" cy="4430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64" tIns="47015" rIns="92464" bIns="47015"/>
          <a:lstStyle/>
          <a:p>
            <a:endParaRPr lang="en-US" i="1" smtClean="0"/>
          </a:p>
          <a:p>
            <a:r>
              <a:rPr lang="en-US" i="1" smtClean="0"/>
              <a:t>This is the third of the four seeing habits.</a:t>
            </a:r>
          </a:p>
          <a:p>
            <a:endParaRPr lang="en-US" i="1" smtClean="0"/>
          </a:p>
          <a:p>
            <a:r>
              <a:rPr lang="en-US" i="1" smtClean="0"/>
              <a:t>Explain that we must take all the required steps to ensure that all other road users see us, and are aware of what we intend to do.</a:t>
            </a:r>
          </a:p>
          <a:p>
            <a:endParaRPr lang="en-AU" i="1" smtClean="0"/>
          </a:p>
          <a:p>
            <a:r>
              <a:rPr lang="en-US" i="1" smtClean="0"/>
              <a:t>In other words we must communicate with all other road user this includes:</a:t>
            </a:r>
          </a:p>
          <a:p>
            <a:r>
              <a:rPr lang="en-US" i="1" smtClean="0"/>
              <a:t>pedestrians, children, animals and other drivers.</a:t>
            </a:r>
          </a:p>
          <a:p>
            <a:endParaRPr lang="en-US" i="1" smtClean="0"/>
          </a:p>
          <a:p>
            <a:r>
              <a:rPr lang="en-US" i="1" smtClean="0"/>
              <a:t>Discuss the importance of taking positive action to communicate with all road users and make sure they see you.</a:t>
            </a:r>
          </a:p>
          <a:p>
            <a:endParaRPr lang="en-US" i="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5C101013-D611-464E-95CB-DF43F5110560}" type="slidenum">
              <a:rPr lang="en-US" smtClean="0"/>
              <a:pPr eaLnBrk="1" hangingPunct="1"/>
              <a:t>15</a:t>
            </a:fld>
            <a:endParaRPr lang="en-US" smtClean="0"/>
          </a:p>
        </p:txBody>
      </p:sp>
      <p:sp>
        <p:nvSpPr>
          <p:cNvPr id="56323"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56324" name="Rectangle 3"/>
          <p:cNvSpPr>
            <a:spLocks noGrp="1" noChangeArrowheads="1"/>
          </p:cNvSpPr>
          <p:nvPr>
            <p:ph type="body" idx="1"/>
          </p:nvPr>
        </p:nvSpPr>
        <p:spPr>
          <a:xfrm>
            <a:off x="884238" y="4689475"/>
            <a:ext cx="4940300" cy="4430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64" tIns="47015" rIns="92464" bIns="47015"/>
          <a:lstStyle/>
          <a:p>
            <a:r>
              <a:rPr lang="en-US" i="1" smtClean="0"/>
              <a:t>Explain that it  means to leave yourself an escape zone around your vehicle, on all four sides whenever possible This means to the front, the rear, to the left and to the right.</a:t>
            </a:r>
          </a:p>
          <a:p>
            <a:endParaRPr lang="en-US" i="1" smtClean="0"/>
          </a:p>
          <a:p>
            <a:r>
              <a:rPr lang="en-US" i="1" smtClean="0"/>
              <a:t>In other words, it means to maintain space, so that you always have an alternative available to you should you have to react. </a:t>
            </a:r>
          </a:p>
          <a:p>
            <a:endParaRPr lang="en-US" i="1" smtClean="0"/>
          </a:p>
          <a:p>
            <a:r>
              <a:rPr lang="en-US" i="1" smtClean="0"/>
              <a:t>Discuss the fact that it may not always be possible to have space on all four sides of the vehicle at once, but we should always be able to maintain the space to the front, as this is the space we have the most control over.</a:t>
            </a:r>
          </a:p>
          <a:p>
            <a:endParaRPr lang="en-US" i="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56BF3C4D-6C90-48BA-ABBA-B6740F777D53}" type="slidenum">
              <a:rPr lang="fr-FR" smtClean="0"/>
              <a:pPr eaLnBrk="1" hangingPunct="1"/>
              <a:t>16</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DE0FC01C-9EC7-4A72-9918-3E025C3389B5}" type="slidenum">
              <a:rPr lang="fr-FR" smtClean="0"/>
              <a:pPr eaLnBrk="1" hangingPunct="1"/>
              <a:t>17</a:t>
            </a:fld>
            <a:endParaRPr 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86CFECDC-23A4-45C5-9CE2-8A6CF86B3066}" type="slidenum">
              <a:rPr lang="fr-FR" smtClean="0"/>
              <a:pPr eaLnBrk="1" hangingPunct="1"/>
              <a:t>18</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340710CF-7F7F-422E-874F-6B2799E8AC3B}" type="slidenum">
              <a:rPr lang="fr-FR" smtClean="0"/>
              <a:pPr eaLnBrk="1" hangingPunct="1"/>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0621372B-8DA3-4F63-B0CE-612BD64058A2}" type="slidenum">
              <a:rPr lang="fr-FR" smtClean="0"/>
              <a:pPr eaLnBrk="1" hangingPunct="1"/>
              <a:t>2</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A38030C6-0F9A-4C7B-BC9B-63020D37A898}" type="slidenum">
              <a:rPr lang="fr-FR" smtClean="0"/>
              <a:pPr eaLnBrk="1" hangingPunct="1"/>
              <a:t>3</a:t>
            </a:fld>
            <a:endParaRPr lang="fr-F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95C2BAA6-EFAC-43B5-B3B5-742BC83CBDC2}" type="slidenum">
              <a:rPr lang="fr-FR" smtClean="0"/>
              <a:pPr eaLnBrk="1" hangingPunct="1"/>
              <a:t>4</a:t>
            </a:fld>
            <a:endParaRPr lang="fr-F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781951ED-116E-41C8-A94C-E21B70F62BB8}" type="slidenum">
              <a:rPr lang="fr-FR" smtClean="0"/>
              <a:pPr eaLnBrk="1" hangingPunct="1"/>
              <a:t>5</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52CF7C18-11C1-4A96-8ABE-FCE2A9662E1F}" type="slidenum">
              <a:rPr lang="fr-FR" smtClean="0"/>
              <a:pPr eaLnBrk="1" hangingPunct="1"/>
              <a:t>6</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7949E034-C7DC-4995-B7F4-83E095F1B779}" type="slidenum">
              <a:rPr lang="fr-FR" smtClean="0"/>
              <a:pPr eaLnBrk="1" hangingPunct="1"/>
              <a:t>7</a:t>
            </a:fld>
            <a:endParaRPr lang="fr-F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3BBFFDF2-57AA-48B4-8820-3D1813A56E5B}" type="slidenum">
              <a:rPr lang="fr-FR" smtClean="0"/>
              <a:pPr eaLnBrk="1" hangingPunct="1"/>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73125" eaLnBrk="0" hangingPunct="0">
              <a:defRPr>
                <a:solidFill>
                  <a:schemeClr val="tx1"/>
                </a:solidFill>
                <a:latin typeface="Arial" pitchFamily="34" charset="0"/>
              </a:defRPr>
            </a:lvl1pPr>
            <a:lvl2pPr marL="742950" indent="-285750" defTabSz="873125" eaLnBrk="0" hangingPunct="0">
              <a:defRPr>
                <a:solidFill>
                  <a:schemeClr val="tx1"/>
                </a:solidFill>
                <a:latin typeface="Arial" pitchFamily="34" charset="0"/>
              </a:defRPr>
            </a:lvl2pPr>
            <a:lvl3pPr marL="1143000" indent="-228600" defTabSz="873125" eaLnBrk="0" hangingPunct="0">
              <a:defRPr>
                <a:solidFill>
                  <a:schemeClr val="tx1"/>
                </a:solidFill>
                <a:latin typeface="Arial" pitchFamily="34" charset="0"/>
              </a:defRPr>
            </a:lvl3pPr>
            <a:lvl4pPr marL="1600200" indent="-228600" defTabSz="873125" eaLnBrk="0" hangingPunct="0">
              <a:defRPr>
                <a:solidFill>
                  <a:schemeClr val="tx1"/>
                </a:solidFill>
                <a:latin typeface="Arial" pitchFamily="34" charset="0"/>
              </a:defRPr>
            </a:lvl4pPr>
            <a:lvl5pPr marL="2057400" indent="-228600" defTabSz="873125" eaLnBrk="0" hangingPunct="0">
              <a:defRPr>
                <a:solidFill>
                  <a:schemeClr val="tx1"/>
                </a:solidFill>
                <a:latin typeface="Arial" pitchFamily="34" charset="0"/>
              </a:defRPr>
            </a:lvl5pPr>
            <a:lvl6pPr marL="2514600" indent="-228600" defTabSz="873125" eaLnBrk="0" fontAlgn="base" hangingPunct="0">
              <a:spcBef>
                <a:spcPct val="0"/>
              </a:spcBef>
              <a:spcAft>
                <a:spcPct val="0"/>
              </a:spcAft>
              <a:defRPr>
                <a:solidFill>
                  <a:schemeClr val="tx1"/>
                </a:solidFill>
                <a:latin typeface="Arial" pitchFamily="34" charset="0"/>
              </a:defRPr>
            </a:lvl6pPr>
            <a:lvl7pPr marL="2971800" indent="-228600" defTabSz="873125" eaLnBrk="0" fontAlgn="base" hangingPunct="0">
              <a:spcBef>
                <a:spcPct val="0"/>
              </a:spcBef>
              <a:spcAft>
                <a:spcPct val="0"/>
              </a:spcAft>
              <a:defRPr>
                <a:solidFill>
                  <a:schemeClr val="tx1"/>
                </a:solidFill>
                <a:latin typeface="Arial" pitchFamily="34" charset="0"/>
              </a:defRPr>
            </a:lvl7pPr>
            <a:lvl8pPr marL="3429000" indent="-228600" defTabSz="873125" eaLnBrk="0" fontAlgn="base" hangingPunct="0">
              <a:spcBef>
                <a:spcPct val="0"/>
              </a:spcBef>
              <a:spcAft>
                <a:spcPct val="0"/>
              </a:spcAft>
              <a:defRPr>
                <a:solidFill>
                  <a:schemeClr val="tx1"/>
                </a:solidFill>
                <a:latin typeface="Arial" pitchFamily="34" charset="0"/>
              </a:defRPr>
            </a:lvl8pPr>
            <a:lvl9pPr marL="3886200" indent="-228600" defTabSz="873125" eaLnBrk="0" fontAlgn="base" hangingPunct="0">
              <a:spcBef>
                <a:spcPct val="0"/>
              </a:spcBef>
              <a:spcAft>
                <a:spcPct val="0"/>
              </a:spcAft>
              <a:defRPr>
                <a:solidFill>
                  <a:schemeClr val="tx1"/>
                </a:solidFill>
                <a:latin typeface="Arial" pitchFamily="34" charset="0"/>
              </a:defRPr>
            </a:lvl9pPr>
          </a:lstStyle>
          <a:p>
            <a:pPr eaLnBrk="1" hangingPunct="1"/>
            <a:fld id="{0F315C8A-AF63-4AFF-B188-5A9C59057E8B}" type="slidenum">
              <a:rPr lang="fr-FR" smtClean="0"/>
              <a:pPr eaLnBrk="1" hangingPunct="1"/>
              <a:t>9</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337789900"/>
      </p:ext>
    </p:extLst>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0796591"/>
      </p:ext>
    </p:extLst>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0800" y="3883025"/>
            <a:ext cx="1031875" cy="3944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0" y="3883025"/>
            <a:ext cx="2946400" cy="3944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3709364"/>
      </p:ext>
    </p:extLst>
  </p:cSld>
  <p:clrMapOvr>
    <a:masterClrMapping/>
  </p:clrMapOvr>
  <p:transition spd="med">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9B1D4B55-E697-4EED-8676-FAD8FF0AB04F}" type="slidenum">
              <a:rPr lang="en-US"/>
              <a:pPr>
                <a:defRPr/>
              </a:pPr>
              <a:t>‹#›</a:t>
            </a:fld>
            <a:endParaRPr lang="en-US"/>
          </a:p>
        </p:txBody>
      </p:sp>
    </p:spTree>
    <p:extLst>
      <p:ext uri="{BB962C8B-B14F-4D97-AF65-F5344CB8AC3E}">
        <p14:creationId xmlns="" xmlns:p14="http://schemas.microsoft.com/office/powerpoint/2010/main" val="15610106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09691BE9-0588-4D0C-9591-EE61E40BCF39}" type="slidenum">
              <a:rPr lang="en-US"/>
              <a:pPr>
                <a:defRPr/>
              </a:pPr>
              <a:t>‹#›</a:t>
            </a:fld>
            <a:endParaRPr lang="en-US"/>
          </a:p>
        </p:txBody>
      </p:sp>
    </p:spTree>
    <p:extLst>
      <p:ext uri="{BB962C8B-B14F-4D97-AF65-F5344CB8AC3E}">
        <p14:creationId xmlns="" xmlns:p14="http://schemas.microsoft.com/office/powerpoint/2010/main" val="1202006443"/>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2EE82CA2-0D74-4F5A-8358-25BFA1E9EF8E}" type="slidenum">
              <a:rPr lang="en-US"/>
              <a:pPr>
                <a:defRPr/>
              </a:pPr>
              <a:t>‹#›</a:t>
            </a:fld>
            <a:endParaRPr lang="en-US"/>
          </a:p>
        </p:txBody>
      </p:sp>
    </p:spTree>
    <p:extLst>
      <p:ext uri="{BB962C8B-B14F-4D97-AF65-F5344CB8AC3E}">
        <p14:creationId xmlns="" xmlns:p14="http://schemas.microsoft.com/office/powerpoint/2010/main" val="4068499923"/>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5763" y="1484313"/>
            <a:ext cx="3481387"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9550" y="1484313"/>
            <a:ext cx="3481388"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4BD7DA82-C799-4147-BE4B-AC2CCA6E1371}" type="slidenum">
              <a:rPr lang="en-US"/>
              <a:pPr>
                <a:defRPr/>
              </a:pPr>
              <a:t>‹#›</a:t>
            </a:fld>
            <a:endParaRPr lang="en-US"/>
          </a:p>
        </p:txBody>
      </p:sp>
    </p:spTree>
    <p:extLst>
      <p:ext uri="{BB962C8B-B14F-4D97-AF65-F5344CB8AC3E}">
        <p14:creationId xmlns="" xmlns:p14="http://schemas.microsoft.com/office/powerpoint/2010/main" val="3735118161"/>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B4504C69-4C4E-4C90-9EDC-3473EA502D4D}" type="slidenum">
              <a:rPr lang="en-US"/>
              <a:pPr>
                <a:defRPr/>
              </a:pPr>
              <a:t>‹#›</a:t>
            </a:fld>
            <a:endParaRPr lang="en-US"/>
          </a:p>
        </p:txBody>
      </p:sp>
    </p:spTree>
    <p:extLst>
      <p:ext uri="{BB962C8B-B14F-4D97-AF65-F5344CB8AC3E}">
        <p14:creationId xmlns="" xmlns:p14="http://schemas.microsoft.com/office/powerpoint/2010/main" val="79701966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FE0A2529-B73E-4738-8FC8-EA0C1396D1E5}" type="slidenum">
              <a:rPr lang="en-US"/>
              <a:pPr>
                <a:defRPr/>
              </a:pPr>
              <a:t>‹#›</a:t>
            </a:fld>
            <a:endParaRPr lang="en-US"/>
          </a:p>
        </p:txBody>
      </p:sp>
    </p:spTree>
    <p:extLst>
      <p:ext uri="{BB962C8B-B14F-4D97-AF65-F5344CB8AC3E}">
        <p14:creationId xmlns="" xmlns:p14="http://schemas.microsoft.com/office/powerpoint/2010/main" val="428100577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E697A9E1-4DD0-4EE6-89AD-9CC62F83A201}" type="slidenum">
              <a:rPr lang="en-US"/>
              <a:pPr>
                <a:defRPr/>
              </a:pPr>
              <a:t>‹#›</a:t>
            </a:fld>
            <a:endParaRPr lang="en-US"/>
          </a:p>
        </p:txBody>
      </p:sp>
    </p:spTree>
    <p:extLst>
      <p:ext uri="{BB962C8B-B14F-4D97-AF65-F5344CB8AC3E}">
        <p14:creationId xmlns="" xmlns:p14="http://schemas.microsoft.com/office/powerpoint/2010/main" val="300181724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09968BFD-CDE5-447D-A894-ACAF3BD70CAE}" type="slidenum">
              <a:rPr lang="en-US"/>
              <a:pPr>
                <a:defRPr/>
              </a:pPr>
              <a:t>‹#›</a:t>
            </a:fld>
            <a:endParaRPr lang="en-US"/>
          </a:p>
        </p:txBody>
      </p:sp>
    </p:spTree>
    <p:extLst>
      <p:ext uri="{BB962C8B-B14F-4D97-AF65-F5344CB8AC3E}">
        <p14:creationId xmlns="" xmlns:p14="http://schemas.microsoft.com/office/powerpoint/2010/main" val="39671646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66934791"/>
      </p:ext>
    </p:extLst>
  </p:cSld>
  <p:clrMapOvr>
    <a:masterClrMapping/>
  </p:clrMapOvr>
  <p:transition spd="med">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45A4E32A-4F32-4C48-9EAC-E847D9407F81}" type="slidenum">
              <a:rPr lang="en-US"/>
              <a:pPr>
                <a:defRPr/>
              </a:pPr>
              <a:t>‹#›</a:t>
            </a:fld>
            <a:endParaRPr lang="en-US"/>
          </a:p>
        </p:txBody>
      </p:sp>
    </p:spTree>
    <p:extLst>
      <p:ext uri="{BB962C8B-B14F-4D97-AF65-F5344CB8AC3E}">
        <p14:creationId xmlns="" xmlns:p14="http://schemas.microsoft.com/office/powerpoint/2010/main" val="2081066483"/>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96F8949C-F1B8-46B7-A3DC-18F5AF0FB3D1}" type="slidenum">
              <a:rPr lang="en-US"/>
              <a:pPr>
                <a:defRPr/>
              </a:pPr>
              <a:t>‹#›</a:t>
            </a:fld>
            <a:endParaRPr lang="en-US"/>
          </a:p>
        </p:txBody>
      </p:sp>
    </p:spTree>
    <p:extLst>
      <p:ext uri="{BB962C8B-B14F-4D97-AF65-F5344CB8AC3E}">
        <p14:creationId xmlns="" xmlns:p14="http://schemas.microsoft.com/office/powerpoint/2010/main" val="377413180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93738"/>
            <a:ext cx="1778000" cy="2290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5763" y="693738"/>
            <a:ext cx="5184775" cy="229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9DE63660-105A-4505-BF5F-CB0E04E78E29}" type="slidenum">
              <a:rPr lang="en-US"/>
              <a:pPr>
                <a:defRPr/>
              </a:pPr>
              <a:t>‹#›</a:t>
            </a:fld>
            <a:endParaRPr lang="en-US"/>
          </a:p>
        </p:txBody>
      </p:sp>
    </p:spTree>
    <p:extLst>
      <p:ext uri="{BB962C8B-B14F-4D97-AF65-F5344CB8AC3E}">
        <p14:creationId xmlns="" xmlns:p14="http://schemas.microsoft.com/office/powerpoint/2010/main" val="434110721"/>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5763" y="693738"/>
            <a:ext cx="706755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55763" y="1484313"/>
            <a:ext cx="3481387" cy="150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9550" y="1484313"/>
            <a:ext cx="3481388" cy="150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xfrm>
            <a:off x="8613775" y="6453188"/>
            <a:ext cx="439738" cy="244475"/>
          </a:xfrm>
        </p:spPr>
        <p:txBody>
          <a:bodyPr/>
          <a:lstStyle>
            <a:lvl1pPr>
              <a:defRPr/>
            </a:lvl1pPr>
          </a:lstStyle>
          <a:p>
            <a:pPr>
              <a:defRPr/>
            </a:pPr>
            <a:fld id="{F314A29D-8DF4-479C-96C9-F37DC50307E1}" type="slidenum">
              <a:rPr lang="en-US"/>
              <a:pPr>
                <a:defRPr/>
              </a:pPr>
              <a:t>‹#›</a:t>
            </a:fld>
            <a:endParaRPr lang="en-US"/>
          </a:p>
        </p:txBody>
      </p:sp>
    </p:spTree>
    <p:extLst>
      <p:ext uri="{BB962C8B-B14F-4D97-AF65-F5344CB8AC3E}">
        <p14:creationId xmlns="" xmlns:p14="http://schemas.microsoft.com/office/powerpoint/2010/main" val="261993441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782500268"/>
      </p:ext>
    </p:extLst>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5175" y="5140325"/>
            <a:ext cx="1987550" cy="26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15125" y="5140325"/>
            <a:ext cx="1987550" cy="26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750540864"/>
      </p:ext>
    </p:extLst>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60946932"/>
      </p:ext>
    </p:extLst>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861062312"/>
      </p:ext>
    </p:extLst>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36109213"/>
      </p:ext>
    </p:extLst>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978647086"/>
      </p:ext>
    </p:extLst>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78822471"/>
      </p:ext>
    </p:extLst>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gradFill rotWithShape="0">
          <a:gsLst>
            <a:gs pos="0">
              <a:srgbClr val="00AD6E"/>
            </a:gs>
            <a:gs pos="50000">
              <a:srgbClr val="005E3C"/>
            </a:gs>
            <a:gs pos="100000">
              <a:srgbClr val="00AD6E"/>
            </a:gs>
          </a:gsLst>
          <a:lin ang="2700000" scaled="1"/>
        </a:gradFill>
        <a:effectLst/>
      </p:bgPr>
    </p:bg>
    <p:spTree>
      <p:nvGrpSpPr>
        <p:cNvPr id="1" name=""/>
        <p:cNvGrpSpPr/>
        <p:nvPr/>
      </p:nvGrpSpPr>
      <p:grpSpPr>
        <a:xfrm>
          <a:off x="0" y="0"/>
          <a:ext cx="0" cy="0"/>
          <a:chOff x="0" y="0"/>
          <a:chExt cx="0" cy="0"/>
        </a:xfrm>
      </p:grpSpPr>
      <p:pic>
        <p:nvPicPr>
          <p:cNvPr id="3074" name="Picture 4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466725"/>
            <a:ext cx="9140825" cy="514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5"/>
          <p:cNvSpPr>
            <a:spLocks noGrp="1" noChangeArrowheads="1"/>
          </p:cNvSpPr>
          <p:nvPr>
            <p:ph type="title"/>
          </p:nvPr>
        </p:nvSpPr>
        <p:spPr bwMode="auto">
          <a:xfrm>
            <a:off x="4572000" y="3883025"/>
            <a:ext cx="4124325"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fr-FR" smtClean="0"/>
              <a:t>Cliquez et modifiez le titre</a:t>
            </a:r>
          </a:p>
        </p:txBody>
      </p:sp>
      <p:sp>
        <p:nvSpPr>
          <p:cNvPr id="3076" name="Rectangle 6"/>
          <p:cNvSpPr>
            <a:spLocks noGrp="1" noChangeArrowheads="1"/>
          </p:cNvSpPr>
          <p:nvPr>
            <p:ph type="body" idx="1"/>
          </p:nvPr>
        </p:nvSpPr>
        <p:spPr bwMode="auto">
          <a:xfrm>
            <a:off x="4575175" y="5140325"/>
            <a:ext cx="4127500" cy="2687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grpSp>
        <p:nvGrpSpPr>
          <p:cNvPr id="3077" name="Group 39"/>
          <p:cNvGrpSpPr>
            <a:grpSpLocks/>
          </p:cNvGrpSpPr>
          <p:nvPr/>
        </p:nvGrpSpPr>
        <p:grpSpPr bwMode="auto">
          <a:xfrm>
            <a:off x="0" y="0"/>
            <a:ext cx="9144000" cy="6858000"/>
            <a:chOff x="0" y="0"/>
            <a:chExt cx="5760" cy="4320"/>
          </a:xfrm>
        </p:grpSpPr>
        <p:sp>
          <p:nvSpPr>
            <p:cNvPr id="94239" name="Rectangle 31"/>
            <p:cNvSpPr>
              <a:spLocks noChangeArrowheads="1"/>
            </p:cNvSpPr>
            <p:nvPr userDrawn="1"/>
          </p:nvSpPr>
          <p:spPr bwMode="gray">
            <a:xfrm>
              <a:off x="0"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94240" name="Rectangle 32"/>
            <p:cNvSpPr>
              <a:spLocks noChangeArrowheads="1"/>
            </p:cNvSpPr>
            <p:nvPr userDrawn="1"/>
          </p:nvSpPr>
          <p:spPr bwMode="gray">
            <a:xfrm>
              <a:off x="5647"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94241" name="Rectangle 33"/>
            <p:cNvSpPr>
              <a:spLocks noChangeArrowheads="1"/>
            </p:cNvSpPr>
            <p:nvPr userDrawn="1"/>
          </p:nvSpPr>
          <p:spPr bwMode="gray">
            <a:xfrm rot="5400000">
              <a:off x="2818" y="-2818"/>
              <a:ext cx="123"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94242" name="Rectangle 34"/>
            <p:cNvSpPr>
              <a:spLocks noChangeArrowheads="1"/>
            </p:cNvSpPr>
            <p:nvPr userDrawn="1"/>
          </p:nvSpPr>
          <p:spPr bwMode="gray">
            <a:xfrm rot="5400000">
              <a:off x="2819" y="1379"/>
              <a:ext cx="122"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wheel spokes="1"/>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defRPr>
      </a:lvl2pPr>
      <a:lvl3pPr algn="l" rtl="0" eaLnBrk="1" fontAlgn="base" hangingPunct="1">
        <a:spcBef>
          <a:spcPct val="0"/>
        </a:spcBef>
        <a:spcAft>
          <a:spcPct val="0"/>
        </a:spcAft>
        <a:defRPr sz="3200">
          <a:solidFill>
            <a:schemeClr val="bg1"/>
          </a:solidFill>
          <a:latin typeface="Arial" pitchFamily="34" charset="0"/>
        </a:defRPr>
      </a:lvl3pPr>
      <a:lvl4pPr algn="l" rtl="0" eaLnBrk="1" fontAlgn="base" hangingPunct="1">
        <a:spcBef>
          <a:spcPct val="0"/>
        </a:spcBef>
        <a:spcAft>
          <a:spcPct val="0"/>
        </a:spcAft>
        <a:defRPr sz="3200">
          <a:solidFill>
            <a:schemeClr val="bg1"/>
          </a:solidFill>
          <a:latin typeface="Arial" pitchFamily="34" charset="0"/>
        </a:defRPr>
      </a:lvl4pPr>
      <a:lvl5pPr algn="l" rtl="0" eaLnBrk="1" fontAlgn="base" hangingPunct="1">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p:titleStyle>
    <p:bodyStyle>
      <a:lvl1pPr marL="342900" indent="-342900" algn="l" rtl="0" eaLnBrk="1" fontAlgn="base" hangingPunct="1">
        <a:spcBef>
          <a:spcPct val="20000"/>
        </a:spcBef>
        <a:spcAft>
          <a:spcPct val="0"/>
        </a:spcAft>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19"/>
          <p:cNvGrpSpPr>
            <a:grpSpLocks/>
          </p:cNvGrpSpPr>
          <p:nvPr/>
        </p:nvGrpSpPr>
        <p:grpSpPr bwMode="auto">
          <a:xfrm>
            <a:off x="0" y="0"/>
            <a:ext cx="9144000" cy="6858000"/>
            <a:chOff x="0" y="0"/>
            <a:chExt cx="5760" cy="4320"/>
          </a:xfrm>
        </p:grpSpPr>
        <p:sp>
          <p:nvSpPr>
            <p:cNvPr id="13332" name="Rectangle 20"/>
            <p:cNvSpPr>
              <a:spLocks noChangeArrowheads="1"/>
            </p:cNvSpPr>
            <p:nvPr userDrawn="1"/>
          </p:nvSpPr>
          <p:spPr bwMode="auto">
            <a:xfrm>
              <a:off x="115" y="112"/>
              <a:ext cx="840" cy="4207"/>
            </a:xfrm>
            <a:prstGeom prst="rect">
              <a:avLst/>
            </a:prstGeom>
            <a:gradFill rotWithShape="0">
              <a:gsLst>
                <a:gs pos="0">
                  <a:srgbClr val="DAEEE5"/>
                </a:gs>
                <a:gs pos="100000">
                  <a:srgbClr val="DAEEE5">
                    <a:gamma/>
                    <a:tint val="0"/>
                    <a:invGamma/>
                  </a:srgbClr>
                </a:gs>
              </a:gsLst>
              <a:lin ang="5400000" scaled="1"/>
            </a:gradFill>
            <a:ln w="12700">
              <a:noFill/>
              <a:miter lim="800000"/>
              <a:headEnd/>
              <a:tailEnd/>
            </a:ln>
            <a:effectLst/>
          </p:spPr>
          <p:txBody>
            <a:bodyPr wrap="none" lIns="0" tIns="0" rIns="0" bIns="0" anchor="ctr"/>
            <a:lstStyle/>
            <a:p>
              <a:pPr>
                <a:defRPr/>
              </a:pPr>
              <a:endParaRPr lang="en-US">
                <a:cs typeface="+mn-cs"/>
              </a:endParaRPr>
            </a:p>
          </p:txBody>
        </p:sp>
        <p:pic>
          <p:nvPicPr>
            <p:cNvPr id="4106" name="Picture 21"/>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49" y="293"/>
              <a:ext cx="909" cy="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107" name="Group 22"/>
            <p:cNvGrpSpPr>
              <a:grpSpLocks/>
            </p:cNvGrpSpPr>
            <p:nvPr userDrawn="1"/>
          </p:nvGrpSpPr>
          <p:grpSpPr bwMode="auto">
            <a:xfrm>
              <a:off x="0" y="0"/>
              <a:ext cx="5760" cy="4320"/>
              <a:chOff x="0" y="0"/>
              <a:chExt cx="5760" cy="4320"/>
            </a:xfrm>
          </p:grpSpPr>
          <p:sp>
            <p:nvSpPr>
              <p:cNvPr id="13335" name="Rectangle 23"/>
              <p:cNvSpPr>
                <a:spLocks noChangeArrowheads="1"/>
              </p:cNvSpPr>
              <p:nvPr userDrawn="1"/>
            </p:nvSpPr>
            <p:spPr bwMode="gray">
              <a:xfrm>
                <a:off x="0"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13336" name="Rectangle 24"/>
              <p:cNvSpPr>
                <a:spLocks noChangeArrowheads="1"/>
              </p:cNvSpPr>
              <p:nvPr userDrawn="1"/>
            </p:nvSpPr>
            <p:spPr bwMode="gray">
              <a:xfrm>
                <a:off x="5647"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13337" name="Rectangle 25"/>
              <p:cNvSpPr>
                <a:spLocks noChangeArrowheads="1"/>
              </p:cNvSpPr>
              <p:nvPr userDrawn="1"/>
            </p:nvSpPr>
            <p:spPr bwMode="gray">
              <a:xfrm rot="5400000">
                <a:off x="2818" y="-2818"/>
                <a:ext cx="123"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13338" name="Rectangle 26"/>
              <p:cNvSpPr>
                <a:spLocks noChangeArrowheads="1"/>
              </p:cNvSpPr>
              <p:nvPr userDrawn="1"/>
            </p:nvSpPr>
            <p:spPr bwMode="gray">
              <a:xfrm rot="5400000">
                <a:off x="2819" y="1379"/>
                <a:ext cx="122"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grpSp>
      </p:grpSp>
      <p:sp>
        <p:nvSpPr>
          <p:cNvPr id="4099" name="Rectangle 3"/>
          <p:cNvSpPr>
            <a:spLocks noGrp="1" noChangeArrowheads="1"/>
          </p:cNvSpPr>
          <p:nvPr>
            <p:ph type="title"/>
          </p:nvPr>
        </p:nvSpPr>
        <p:spPr bwMode="auto">
          <a:xfrm>
            <a:off x="1655763" y="693738"/>
            <a:ext cx="7067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Cliquez et modifiez le titre</a:t>
            </a:r>
          </a:p>
        </p:txBody>
      </p:sp>
      <p:sp>
        <p:nvSpPr>
          <p:cNvPr id="4100" name="Rectangle 4"/>
          <p:cNvSpPr>
            <a:spLocks noGrp="1" noChangeArrowheads="1"/>
          </p:cNvSpPr>
          <p:nvPr>
            <p:ph type="body" idx="1"/>
          </p:nvPr>
        </p:nvSpPr>
        <p:spPr bwMode="auto">
          <a:xfrm>
            <a:off x="1655763" y="1484313"/>
            <a:ext cx="7115175" cy="150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3326" name="Line 14"/>
          <p:cNvSpPr>
            <a:spLocks noChangeShapeType="1"/>
          </p:cNvSpPr>
          <p:nvPr/>
        </p:nvSpPr>
        <p:spPr bwMode="auto">
          <a:xfrm flipV="1">
            <a:off x="8543925" y="6554788"/>
            <a:ext cx="0" cy="303212"/>
          </a:xfrm>
          <a:prstGeom prst="line">
            <a:avLst/>
          </a:prstGeom>
          <a:noFill/>
          <a:ln w="9525">
            <a:solidFill>
              <a:schemeClr val="tx1"/>
            </a:solidFill>
            <a:round/>
            <a:headEnd/>
            <a:tailEnd/>
          </a:ln>
          <a:effectLst/>
        </p:spPr>
        <p:txBody>
          <a:bodyPr/>
          <a:lstStyle/>
          <a:p>
            <a:pPr>
              <a:defRPr/>
            </a:pPr>
            <a:endParaRPr lang="en-US">
              <a:cs typeface="+mn-cs"/>
            </a:endParaRPr>
          </a:p>
        </p:txBody>
      </p:sp>
      <p:sp>
        <p:nvSpPr>
          <p:cNvPr id="14" name="Rectangle 12"/>
          <p:cNvSpPr>
            <a:spLocks noGrp="1" noChangeArrowheads="1"/>
          </p:cNvSpPr>
          <p:nvPr>
            <p:ph type="sldNum" sz="quarter" idx="4"/>
          </p:nvPr>
        </p:nvSpPr>
        <p:spPr bwMode="auto">
          <a:xfrm>
            <a:off x="8670925" y="6627813"/>
            <a:ext cx="325438" cy="2301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ctr">
              <a:defRPr sz="900">
                <a:solidFill>
                  <a:schemeClr val="tx2">
                    <a:lumMod val="75000"/>
                  </a:schemeClr>
                </a:solidFill>
                <a:latin typeface="Arial" pitchFamily="34" charset="0"/>
                <a:cs typeface="+mn-cs"/>
              </a:defRPr>
            </a:lvl1pPr>
          </a:lstStyle>
          <a:p>
            <a:pPr>
              <a:defRPr/>
            </a:pPr>
            <a:fld id="{0DE21FD8-9354-4AB8-A59A-C27CA765BC40}" type="slidenum">
              <a:rPr lang="en-US"/>
              <a:pPr>
                <a:defRPr/>
              </a:pPr>
              <a:t>‹#›</a:t>
            </a:fld>
            <a:endParaRPr lang="en-US"/>
          </a:p>
        </p:txBody>
      </p:sp>
      <p:sp>
        <p:nvSpPr>
          <p:cNvPr id="15" name="TextBox 14"/>
          <p:cNvSpPr txBox="1"/>
          <p:nvPr/>
        </p:nvSpPr>
        <p:spPr>
          <a:xfrm>
            <a:off x="5500688" y="6611938"/>
            <a:ext cx="2928937" cy="230187"/>
          </a:xfrm>
          <a:prstGeom prst="rect">
            <a:avLst/>
          </a:prstGeom>
          <a:noFill/>
        </p:spPr>
        <p:txBody>
          <a:bodyPr>
            <a:spAutoFit/>
          </a:bodyPr>
          <a:lstStyle/>
          <a:p>
            <a:pPr lvl="1" algn="r">
              <a:defRPr/>
            </a:pPr>
            <a:r>
              <a:rPr lang="en-US" sz="900" dirty="0">
                <a:solidFill>
                  <a:schemeClr val="tx2">
                    <a:lumMod val="75000"/>
                  </a:schemeClr>
                </a:solidFill>
                <a:latin typeface="Arial" charset="0"/>
                <a:cs typeface="+mn-cs"/>
              </a:rPr>
              <a:t>Defensive Driving Training materials</a:t>
            </a:r>
          </a:p>
        </p:txBody>
      </p:sp>
      <p:sp>
        <p:nvSpPr>
          <p:cNvPr id="16" name="TextBox 15"/>
          <p:cNvSpPr txBox="1"/>
          <p:nvPr/>
        </p:nvSpPr>
        <p:spPr>
          <a:xfrm>
            <a:off x="285750" y="6611938"/>
            <a:ext cx="1143000" cy="230187"/>
          </a:xfrm>
          <a:prstGeom prst="rect">
            <a:avLst/>
          </a:prstGeom>
          <a:noFill/>
        </p:spPr>
        <p:txBody>
          <a:bodyPr>
            <a:spAutoFit/>
          </a:bodyPr>
          <a:lstStyle/>
          <a:p>
            <a:pPr algn="ctr">
              <a:defRPr/>
            </a:pPr>
            <a:r>
              <a:rPr lang="en-US" sz="900" dirty="0">
                <a:solidFill>
                  <a:schemeClr val="tx2">
                    <a:lumMod val="75000"/>
                  </a:schemeClr>
                </a:solidFill>
                <a:latin typeface="Arial" charset="0"/>
                <a:cs typeface="+mn-cs"/>
              </a:rPr>
              <a:t>BSH 0411</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spd="med">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itchFamily="34" charset="0"/>
        </a:defRPr>
      </a:lvl2pPr>
      <a:lvl3pPr algn="l" rtl="0" eaLnBrk="0" fontAlgn="base" hangingPunct="0">
        <a:spcBef>
          <a:spcPct val="0"/>
        </a:spcBef>
        <a:spcAft>
          <a:spcPct val="0"/>
        </a:spcAft>
        <a:defRPr sz="2400">
          <a:solidFill>
            <a:schemeClr val="accent2"/>
          </a:solidFill>
          <a:latin typeface="Arial" pitchFamily="34" charset="0"/>
        </a:defRPr>
      </a:lvl3pPr>
      <a:lvl4pPr algn="l" rtl="0" eaLnBrk="0" fontAlgn="base" hangingPunct="0">
        <a:spcBef>
          <a:spcPct val="0"/>
        </a:spcBef>
        <a:spcAft>
          <a:spcPct val="0"/>
        </a:spcAft>
        <a:defRPr sz="2400">
          <a:solidFill>
            <a:schemeClr val="accent2"/>
          </a:solidFill>
          <a:latin typeface="Arial" pitchFamily="34" charset="0"/>
        </a:defRPr>
      </a:lvl4pPr>
      <a:lvl5pPr algn="l" rtl="0" eaLnBrk="0" fontAlgn="base" hangingPunct="0">
        <a:spcBef>
          <a:spcPct val="0"/>
        </a:spcBef>
        <a:spcAft>
          <a:spcPct val="0"/>
        </a:spcAft>
        <a:defRPr sz="2400">
          <a:solidFill>
            <a:schemeClr val="accent2"/>
          </a:solidFill>
          <a:latin typeface="Arial" pitchFamily="34" charset="0"/>
        </a:defRPr>
      </a:lvl5pPr>
      <a:lvl6pPr marL="457200" algn="l" rtl="0" fontAlgn="base">
        <a:spcBef>
          <a:spcPct val="0"/>
        </a:spcBef>
        <a:spcAft>
          <a:spcPct val="0"/>
        </a:spcAft>
        <a:defRPr sz="2400">
          <a:solidFill>
            <a:schemeClr val="accent2"/>
          </a:solidFill>
          <a:latin typeface="Arial" pitchFamily="34" charset="0"/>
        </a:defRPr>
      </a:lvl6pPr>
      <a:lvl7pPr marL="914400" algn="l" rtl="0" fontAlgn="base">
        <a:spcBef>
          <a:spcPct val="0"/>
        </a:spcBef>
        <a:spcAft>
          <a:spcPct val="0"/>
        </a:spcAft>
        <a:defRPr sz="2400">
          <a:solidFill>
            <a:schemeClr val="accent2"/>
          </a:solidFill>
          <a:latin typeface="Arial" pitchFamily="34" charset="0"/>
        </a:defRPr>
      </a:lvl7pPr>
      <a:lvl8pPr marL="1371600" algn="l" rtl="0" fontAlgn="base">
        <a:spcBef>
          <a:spcPct val="0"/>
        </a:spcBef>
        <a:spcAft>
          <a:spcPct val="0"/>
        </a:spcAft>
        <a:defRPr sz="2400">
          <a:solidFill>
            <a:schemeClr val="accent2"/>
          </a:solidFill>
          <a:latin typeface="Arial" pitchFamily="34" charset="0"/>
        </a:defRPr>
      </a:lvl8pPr>
      <a:lvl9pPr marL="1828800" algn="l" rtl="0" fontAlgn="base">
        <a:spcBef>
          <a:spcPct val="0"/>
        </a:spcBef>
        <a:spcAft>
          <a:spcPct val="0"/>
        </a:spcAft>
        <a:defRPr sz="2400">
          <a:solidFill>
            <a:schemeClr val="accent2"/>
          </a:solidFill>
          <a:latin typeface="Arial" pitchFamily="34" charset="0"/>
        </a:defRPr>
      </a:lvl9pPr>
    </p:titleStyle>
    <p:bodyStyle>
      <a:lvl1pPr marL="174625" indent="-174625" algn="l" rtl="0" eaLnBrk="0" fontAlgn="base" hangingPunct="0">
        <a:spcBef>
          <a:spcPct val="100000"/>
        </a:spcBef>
        <a:spcAft>
          <a:spcPct val="0"/>
        </a:spcAft>
        <a:buClr>
          <a:schemeClr val="accent2"/>
        </a:buClr>
        <a:buSzPct val="80000"/>
        <a:buFont typeface="Wingdings" pitchFamily="2" charset="2"/>
        <a:buChar char="§"/>
        <a:defRPr>
          <a:solidFill>
            <a:schemeClr val="tx1"/>
          </a:solidFill>
          <a:latin typeface="+mn-lt"/>
          <a:ea typeface="+mn-ea"/>
          <a:cs typeface="+mn-cs"/>
        </a:defRPr>
      </a:lvl1pPr>
      <a:lvl2pPr marL="719138" indent="-179388" algn="l" rtl="0" eaLnBrk="0" fontAlgn="base" hangingPunct="0">
        <a:spcBef>
          <a:spcPct val="50000"/>
        </a:spcBef>
        <a:spcAft>
          <a:spcPct val="0"/>
        </a:spcAft>
        <a:buClr>
          <a:schemeClr val="hlink"/>
        </a:buClr>
        <a:buSzPct val="80000"/>
        <a:buFont typeface="Wingdings" pitchFamily="2" charset="2"/>
        <a:buChar char="§"/>
        <a:defRPr sz="1600">
          <a:solidFill>
            <a:srgbClr val="5F5F5F"/>
          </a:solidFill>
          <a:latin typeface="+mn-lt"/>
        </a:defRPr>
      </a:lvl2pPr>
      <a:lvl3pPr marL="1233488" indent="-228600" algn="l" rtl="0" eaLnBrk="0" fontAlgn="base" hangingPunct="0">
        <a:spcBef>
          <a:spcPct val="20000"/>
        </a:spcBef>
        <a:spcAft>
          <a:spcPct val="0"/>
        </a:spcAft>
        <a:buClr>
          <a:schemeClr val="tx1"/>
        </a:buClr>
        <a:buChar char="•"/>
        <a:defRPr sz="1400">
          <a:solidFill>
            <a:srgbClr val="5F5F5F"/>
          </a:solidFill>
          <a:latin typeface="+mn-lt"/>
        </a:defRPr>
      </a:lvl3pPr>
      <a:lvl4pPr marL="1641475" indent="-228600" algn="l" rtl="0" eaLnBrk="0" fontAlgn="base" hangingPunct="0">
        <a:spcBef>
          <a:spcPct val="20000"/>
        </a:spcBef>
        <a:spcAft>
          <a:spcPct val="0"/>
        </a:spcAft>
        <a:buClr>
          <a:schemeClr val="hlink"/>
        </a:buClr>
        <a:buSzPct val="70000"/>
        <a:buFont typeface="Wingdings 3" pitchFamily="18" charset="2"/>
        <a:buChar char=""/>
        <a:defRPr sz="1400">
          <a:solidFill>
            <a:srgbClr val="9EA8B2"/>
          </a:solidFill>
          <a:latin typeface="+mn-lt"/>
        </a:defRPr>
      </a:lvl4pPr>
      <a:lvl5pPr marL="2057400" indent="-228600" algn="l" rtl="0" eaLnBrk="0" fontAlgn="base" hangingPunct="0">
        <a:spcBef>
          <a:spcPct val="20000"/>
        </a:spcBef>
        <a:spcAft>
          <a:spcPct val="0"/>
        </a:spcAft>
        <a:buClr>
          <a:schemeClr val="hlink"/>
        </a:buClr>
        <a:buSzPct val="70000"/>
        <a:buFont typeface="Wingdings 3" pitchFamily="18" charset="2"/>
        <a:buChar char=""/>
        <a:defRPr sz="1400">
          <a:solidFill>
            <a:srgbClr val="9EA8B2"/>
          </a:solidFill>
          <a:latin typeface="+mn-lt"/>
        </a:defRPr>
      </a:lvl5pPr>
      <a:lvl6pPr marL="25146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6pPr>
      <a:lvl7pPr marL="29718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7pPr>
      <a:lvl8pPr marL="34290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8pPr>
      <a:lvl9pPr marL="38862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az%20Id1.avi"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azard%20perception%20test.avi"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azard%20Perception%20Test%20Free%20Clips.avi"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azard%20Perception%20Test%20Clip%201.avi"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video" Target="DDC_Its_Your_ChoiceFL8.wmv"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643313" y="3571875"/>
            <a:ext cx="5113337" cy="579438"/>
          </a:xfrm>
        </p:spPr>
        <p:txBody>
          <a:bodyPr/>
          <a:lstStyle/>
          <a:p>
            <a:pPr algn="r" eaLnBrk="1" hangingPunct="1"/>
            <a:r>
              <a:rPr lang="ar-OM" b="1" dirty="0" smtClean="0"/>
              <a:t>تدريب القيادة الوقائيه</a:t>
            </a:r>
            <a:endParaRPr lang="en-US" b="1" dirty="0" smtClean="0"/>
          </a:p>
        </p:txBody>
      </p:sp>
      <p:sp>
        <p:nvSpPr>
          <p:cNvPr id="5" name="Rectangle 6"/>
          <p:cNvSpPr txBox="1">
            <a:spLocks noChangeArrowheads="1"/>
          </p:cNvSpPr>
          <p:nvPr/>
        </p:nvSpPr>
        <p:spPr bwMode="auto">
          <a:xfrm>
            <a:off x="3571875" y="4293295"/>
            <a:ext cx="5256213" cy="1077218"/>
          </a:xfrm>
          <a:prstGeom prst="rect">
            <a:avLst/>
          </a:prstGeom>
          <a:noFill/>
          <a:ln w="9525" algn="ctr">
            <a:noFill/>
            <a:miter lim="800000"/>
            <a:headEnd/>
            <a:tailEnd/>
          </a:ln>
        </p:spPr>
        <p:txBody>
          <a:bodyPr anchor="b">
            <a:spAutoFit/>
          </a:bodyPr>
          <a:lstStyle/>
          <a:p>
            <a:pPr algn="r">
              <a:defRPr/>
            </a:pPr>
            <a:r>
              <a:rPr lang="ar-OM" sz="3200" b="1" kern="0" dirty="0" smtClean="0">
                <a:solidFill>
                  <a:schemeClr val="bg1"/>
                </a:solidFill>
                <a:latin typeface="+mj-lt"/>
                <a:ea typeface="+mj-ea"/>
                <a:cs typeface="+mj-cs"/>
              </a:rPr>
              <a:t>الوحدة السابعة</a:t>
            </a:r>
          </a:p>
          <a:p>
            <a:pPr algn="r">
              <a:defRPr/>
            </a:pPr>
            <a:r>
              <a:rPr lang="ar-OM" sz="3200" b="1" kern="0" dirty="0" smtClean="0">
                <a:solidFill>
                  <a:schemeClr val="bg1"/>
                </a:solidFill>
                <a:latin typeface="+mj-lt"/>
                <a:ea typeface="+mj-ea"/>
                <a:cs typeface="+mj-cs"/>
              </a:rPr>
              <a:t>خطة السائق أثناء القيادة</a:t>
            </a:r>
            <a:endParaRPr lang="en-US" sz="3200" b="1" kern="0" dirty="0">
              <a:solidFill>
                <a:schemeClr val="bg1"/>
              </a:solidFill>
              <a:latin typeface="+mj-lt"/>
              <a:ea typeface="+mj-ea"/>
              <a:cs typeface="+mj-cs"/>
            </a:endParaRPr>
          </a:p>
        </p:txBody>
      </p:sp>
      <p:sp>
        <p:nvSpPr>
          <p:cNvPr id="17412" name="TextBox 5"/>
          <p:cNvSpPr txBox="1">
            <a:spLocks noChangeArrowheads="1"/>
          </p:cNvSpPr>
          <p:nvPr/>
        </p:nvSpPr>
        <p:spPr bwMode="auto">
          <a:xfrm>
            <a:off x="6072188" y="5857875"/>
            <a:ext cx="2714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F00"/>
                </a:solidFill>
              </a:rPr>
              <a:t>(Duration : 2.00 hours)</a:t>
            </a:r>
          </a:p>
        </p:txBody>
      </p:sp>
    </p:spTree>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28314" y="2927062"/>
            <a:ext cx="6881813" cy="258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marL="342900" indent="-342900" algn="r" rtl="1" eaLnBrk="0" hangingPunct="0">
              <a:buClr>
                <a:srgbClr val="C00000"/>
              </a:buClr>
              <a:buFont typeface="Wingdings" pitchFamily="2" charset="2"/>
              <a:buChar char="Ø"/>
            </a:pPr>
            <a:r>
              <a:rPr lang="ar-SA" sz="2400" b="1" dirty="0" smtClean="0">
                <a:solidFill>
                  <a:schemeClr val="accent6">
                    <a:lumMod val="60000"/>
                    <a:lumOff val="40000"/>
                  </a:schemeClr>
                </a:solidFill>
              </a:rPr>
              <a:t>التخطيط</a:t>
            </a:r>
          </a:p>
          <a:p>
            <a:pPr marL="342900" indent="-342900" algn="r" rtl="1" eaLnBrk="0" hangingPunct="0">
              <a:buClr>
                <a:srgbClr val="C00000"/>
              </a:buClr>
              <a:buFont typeface="Wingdings" pitchFamily="2" charset="2"/>
              <a:buChar char="Ø"/>
            </a:pPr>
            <a:r>
              <a:rPr lang="ar-SA" b="1" dirty="0" smtClean="0"/>
              <a:t>حيث </a:t>
            </a:r>
            <a:r>
              <a:rPr lang="ar-OM" b="1" dirty="0" smtClean="0"/>
              <a:t>تنوي ان </a:t>
            </a:r>
            <a:r>
              <a:rPr lang="ar-SA" b="1" dirty="0" smtClean="0"/>
              <a:t>تدخل</a:t>
            </a:r>
          </a:p>
          <a:p>
            <a:pPr marL="342900" indent="-342900" algn="r" rtl="1" eaLnBrk="0" hangingPunct="0">
              <a:buClr>
                <a:srgbClr val="C00000"/>
              </a:buClr>
              <a:buFont typeface="Wingdings" pitchFamily="2" charset="2"/>
              <a:buChar char="Ø"/>
            </a:pPr>
            <a:endParaRPr lang="ar-SA" b="1" dirty="0" smtClean="0"/>
          </a:p>
          <a:p>
            <a:pPr marL="342900" indent="-342900" algn="r" rtl="1" eaLnBrk="0" hangingPunct="0">
              <a:buClr>
                <a:srgbClr val="C00000"/>
              </a:buClr>
              <a:buFont typeface="Wingdings" pitchFamily="2" charset="2"/>
              <a:buChar char="Ø"/>
            </a:pPr>
            <a:r>
              <a:rPr lang="ar-SA" sz="2400" b="1" dirty="0" smtClean="0">
                <a:solidFill>
                  <a:schemeClr val="accent6">
                    <a:lumMod val="60000"/>
                    <a:lumOff val="40000"/>
                  </a:schemeClr>
                </a:solidFill>
              </a:rPr>
              <a:t>رؤية</a:t>
            </a:r>
          </a:p>
          <a:p>
            <a:pPr marL="342900" indent="-342900" algn="r" rtl="1" eaLnBrk="0" hangingPunct="0">
              <a:buClr>
                <a:srgbClr val="C00000"/>
              </a:buClr>
              <a:buFont typeface="Wingdings" pitchFamily="2" charset="2"/>
              <a:buChar char="Ø"/>
            </a:pPr>
            <a:r>
              <a:rPr lang="ar-SA" b="1" dirty="0" smtClean="0"/>
              <a:t>- </a:t>
            </a:r>
            <a:r>
              <a:rPr lang="ar-OM" b="1" dirty="0" smtClean="0"/>
              <a:t>حيث </a:t>
            </a:r>
            <a:r>
              <a:rPr lang="ar-SA" b="1" dirty="0" smtClean="0"/>
              <a:t>العقبات والمخاطر التي هي هناك</a:t>
            </a:r>
          </a:p>
          <a:p>
            <a:pPr marL="342900" indent="-342900" algn="r" rtl="1" eaLnBrk="0" hangingPunct="0">
              <a:buClr>
                <a:srgbClr val="C00000"/>
              </a:buClr>
              <a:buFont typeface="Wingdings" pitchFamily="2" charset="2"/>
              <a:buChar char="Ø"/>
            </a:pPr>
            <a:endParaRPr lang="ar-SA" b="1" dirty="0" smtClean="0"/>
          </a:p>
          <a:p>
            <a:pPr marL="342900" indent="-342900" algn="r" rtl="1" eaLnBrk="0" hangingPunct="0">
              <a:buClr>
                <a:srgbClr val="C00000"/>
              </a:buClr>
              <a:buFont typeface="Wingdings" pitchFamily="2" charset="2"/>
              <a:buChar char="Ø"/>
            </a:pPr>
            <a:r>
              <a:rPr lang="ar-OM" sz="2400" b="1" dirty="0" smtClean="0">
                <a:solidFill>
                  <a:schemeClr val="accent6">
                    <a:lumMod val="60000"/>
                    <a:lumOff val="40000"/>
                  </a:schemeClr>
                </a:solidFill>
              </a:rPr>
              <a:t>التصرف</a:t>
            </a:r>
            <a:endParaRPr lang="en-US" sz="2400" b="1" dirty="0" smtClean="0">
              <a:solidFill>
                <a:schemeClr val="accent6">
                  <a:lumMod val="60000"/>
                  <a:lumOff val="40000"/>
                </a:schemeClr>
              </a:solidFill>
            </a:endParaRPr>
          </a:p>
          <a:p>
            <a:pPr marL="342900" indent="-342900" algn="r" rtl="1" eaLnBrk="0" hangingPunct="0">
              <a:buClr>
                <a:srgbClr val="C00000"/>
              </a:buClr>
              <a:buFont typeface="Wingdings" pitchFamily="2" charset="2"/>
              <a:buChar char="Ø"/>
            </a:pPr>
            <a:r>
              <a:rPr lang="en-US" b="1" dirty="0" smtClean="0"/>
              <a:t>- </a:t>
            </a:r>
            <a:r>
              <a:rPr lang="ar-OM" b="1" dirty="0" smtClean="0"/>
              <a:t>حيث ت</a:t>
            </a:r>
            <a:r>
              <a:rPr lang="ar-SA" b="1" dirty="0" smtClean="0"/>
              <a:t>تخذ</a:t>
            </a:r>
            <a:r>
              <a:rPr lang="ar-OM" b="1" dirty="0" smtClean="0"/>
              <a:t> </a:t>
            </a:r>
            <a:r>
              <a:rPr lang="ar-SA" b="1" dirty="0" smtClean="0"/>
              <a:t>الإجراءات اللازمة،</a:t>
            </a:r>
            <a:endParaRPr lang="ar-SA" b="1" dirty="0"/>
          </a:p>
        </p:txBody>
      </p:sp>
      <p:sp>
        <p:nvSpPr>
          <p:cNvPr id="9"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10" name="Rectangle 2"/>
          <p:cNvSpPr txBox="1">
            <a:spLocks noChangeArrowheads="1"/>
          </p:cNvSpPr>
          <p:nvPr/>
        </p:nvSpPr>
        <p:spPr>
          <a:xfrm>
            <a:off x="1500188" y="184150"/>
            <a:ext cx="7643812" cy="461963"/>
          </a:xfrm>
          <a:prstGeom prst="rect">
            <a:avLst/>
          </a:prstGeom>
          <a:noFill/>
        </p:spPr>
        <p:txBody>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
        <p:nvSpPr>
          <p:cNvPr id="26629" name="TextBox 10"/>
          <p:cNvSpPr txBox="1">
            <a:spLocks noChangeArrowheads="1"/>
          </p:cNvSpPr>
          <p:nvPr/>
        </p:nvSpPr>
        <p:spPr bwMode="auto">
          <a:xfrm>
            <a:off x="3071813" y="1500188"/>
            <a:ext cx="4143375" cy="40011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SA" sz="2000" b="1" dirty="0" smtClean="0"/>
              <a:t>الخطوة 1: المسح الضوئي (</a:t>
            </a:r>
            <a:r>
              <a:rPr lang="ar-OM" sz="2000" b="1" dirty="0" smtClean="0"/>
              <a:t>امامي وخلفي</a:t>
            </a:r>
            <a:r>
              <a:rPr lang="ar-SA" sz="2000" b="1" dirty="0" smtClean="0"/>
              <a:t>)</a:t>
            </a:r>
            <a:endParaRPr lang="en-US" sz="2000" b="1" dirty="0"/>
          </a:p>
        </p:txBody>
      </p:sp>
      <p:grpSp>
        <p:nvGrpSpPr>
          <p:cNvPr id="26630" name="Group 11"/>
          <p:cNvGrpSpPr>
            <a:grpSpLocks/>
          </p:cNvGrpSpPr>
          <p:nvPr/>
        </p:nvGrpSpPr>
        <p:grpSpPr bwMode="auto">
          <a:xfrm>
            <a:off x="6286500" y="2928938"/>
            <a:ext cx="2571750" cy="2138362"/>
            <a:chOff x="4821238" y="1447800"/>
            <a:chExt cx="4246562" cy="4495800"/>
          </a:xfrm>
        </p:grpSpPr>
        <p:pic>
          <p:nvPicPr>
            <p:cNvPr id="26631" name="Picture 4" descr="ROA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21238" y="1447800"/>
              <a:ext cx="4246562"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5049845" y="2600325"/>
              <a:ext cx="2971802" cy="2581275"/>
              <a:chOff x="2448" y="1830"/>
              <a:chExt cx="1872" cy="1626"/>
            </a:xfrm>
            <a:solidFill>
              <a:srgbClr val="FFFF00"/>
            </a:solidFill>
          </p:grpSpPr>
          <p:sp>
            <p:nvSpPr>
              <p:cNvPr id="15" name="AutoShape 6"/>
              <p:cNvSpPr>
                <a:spLocks noChangeArrowheads="1"/>
              </p:cNvSpPr>
              <p:nvPr/>
            </p:nvSpPr>
            <p:spPr bwMode="auto">
              <a:xfrm rot="1796994">
                <a:off x="3383" y="1830"/>
                <a:ext cx="336" cy="384"/>
              </a:xfrm>
              <a:prstGeom prst="upArrow">
                <a:avLst>
                  <a:gd name="adj1" fmla="val 50000"/>
                  <a:gd name="adj2" fmla="val 28571"/>
                </a:avLst>
              </a:prstGeom>
              <a:grpFill/>
              <a:ln w="9525">
                <a:solidFill>
                  <a:schemeClr val="tx1"/>
                </a:solidFill>
                <a:miter lim="800000"/>
                <a:headEnd/>
                <a:tailEnd/>
              </a:ln>
              <a:effectLst/>
            </p:spPr>
            <p:txBody>
              <a:bodyPr wrap="none" anchor="ctr"/>
              <a:lstStyle/>
              <a:p>
                <a:pPr>
                  <a:defRPr/>
                </a:pPr>
                <a:endParaRPr lang="en-US">
                  <a:cs typeface="+mn-cs"/>
                </a:endParaRPr>
              </a:p>
            </p:txBody>
          </p:sp>
          <p:sp>
            <p:nvSpPr>
              <p:cNvPr id="16" name="AutoShape 7"/>
              <p:cNvSpPr>
                <a:spLocks noChangeArrowheads="1"/>
              </p:cNvSpPr>
              <p:nvPr/>
            </p:nvSpPr>
            <p:spPr bwMode="auto">
              <a:xfrm rot="9261129">
                <a:off x="3216" y="2832"/>
                <a:ext cx="336" cy="624"/>
              </a:xfrm>
              <a:prstGeom prst="upArrow">
                <a:avLst>
                  <a:gd name="adj1" fmla="val 50000"/>
                  <a:gd name="adj2" fmla="val 46429"/>
                </a:avLst>
              </a:prstGeom>
              <a:grpFill/>
              <a:ln w="9525">
                <a:solidFill>
                  <a:schemeClr val="tx1"/>
                </a:solidFill>
                <a:miter lim="800000"/>
                <a:headEnd/>
                <a:tailEnd/>
              </a:ln>
              <a:effectLst/>
            </p:spPr>
            <p:txBody>
              <a:bodyPr wrap="none" anchor="ctr"/>
              <a:lstStyle/>
              <a:p>
                <a:pPr>
                  <a:defRPr/>
                </a:pPr>
                <a:endParaRPr lang="en-US">
                  <a:cs typeface="+mn-cs"/>
                </a:endParaRPr>
              </a:p>
            </p:txBody>
          </p:sp>
          <p:sp>
            <p:nvSpPr>
              <p:cNvPr id="17" name="AutoShape 8"/>
              <p:cNvSpPr>
                <a:spLocks noChangeArrowheads="1"/>
              </p:cNvSpPr>
              <p:nvPr/>
            </p:nvSpPr>
            <p:spPr bwMode="auto">
              <a:xfrm>
                <a:off x="3504" y="2352"/>
                <a:ext cx="816" cy="288"/>
              </a:xfrm>
              <a:prstGeom prst="rightArrow">
                <a:avLst>
                  <a:gd name="adj1" fmla="val 50000"/>
                  <a:gd name="adj2" fmla="val 70833"/>
                </a:avLst>
              </a:prstGeom>
              <a:grpFill/>
              <a:ln w="9525">
                <a:solidFill>
                  <a:schemeClr val="tx1"/>
                </a:solidFill>
                <a:miter lim="800000"/>
                <a:headEnd/>
                <a:tailEnd/>
              </a:ln>
              <a:effectLst/>
            </p:spPr>
            <p:txBody>
              <a:bodyPr wrap="none" anchor="ctr"/>
              <a:lstStyle/>
              <a:p>
                <a:pPr>
                  <a:defRPr/>
                </a:pPr>
                <a:endParaRPr lang="en-US">
                  <a:cs typeface="+mn-cs"/>
                </a:endParaRPr>
              </a:p>
            </p:txBody>
          </p:sp>
          <p:sp>
            <p:nvSpPr>
              <p:cNvPr id="18" name="AutoShape 9"/>
              <p:cNvSpPr>
                <a:spLocks noChangeArrowheads="1"/>
              </p:cNvSpPr>
              <p:nvPr/>
            </p:nvSpPr>
            <p:spPr bwMode="auto">
              <a:xfrm rot="-10800000">
                <a:off x="2448" y="2352"/>
                <a:ext cx="816" cy="288"/>
              </a:xfrm>
              <a:prstGeom prst="rightArrow">
                <a:avLst>
                  <a:gd name="adj1" fmla="val 50000"/>
                  <a:gd name="adj2" fmla="val 70833"/>
                </a:avLst>
              </a:prstGeom>
              <a:grpFill/>
              <a:ln w="9525">
                <a:solidFill>
                  <a:schemeClr val="tx1"/>
                </a:solidFill>
                <a:miter lim="800000"/>
                <a:headEnd/>
                <a:tailEnd/>
              </a:ln>
              <a:effectLst/>
            </p:spPr>
            <p:txBody>
              <a:bodyPr wrap="none" anchor="ctr"/>
              <a:lstStyle/>
              <a:p>
                <a:pPr>
                  <a:defRPr/>
                </a:pPr>
                <a:endParaRPr lang="en-US">
                  <a:cs typeface="+mn-cs"/>
                </a:endParaRPr>
              </a:p>
            </p:txBody>
          </p:sp>
        </p:grpSp>
      </p:gr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body" sz="half" idx="1"/>
          </p:nvPr>
        </p:nvSpPr>
        <p:spPr>
          <a:xfrm>
            <a:off x="1714500" y="1928813"/>
            <a:ext cx="7429500" cy="400110"/>
          </a:xfrm>
        </p:spPr>
        <p:txBody>
          <a:bodyPr/>
          <a:lstStyle/>
          <a:p>
            <a:pPr algn="r" rtl="1">
              <a:buNone/>
            </a:pPr>
            <a:r>
              <a:rPr lang="ar-OM" sz="2000" dirty="0" smtClean="0"/>
              <a:t> </a:t>
            </a:r>
            <a:r>
              <a:rPr lang="ar-SA" sz="2000" dirty="0" smtClean="0"/>
              <a:t>مسافة رد فعل - المسح في 5 ثوان و 15 ثانية </a:t>
            </a:r>
            <a:r>
              <a:rPr lang="ar-OM" sz="2000" dirty="0" smtClean="0"/>
              <a:t>امامك</a:t>
            </a:r>
            <a:endParaRPr lang="en-US" sz="2000" dirty="0" smtClean="0"/>
          </a:p>
        </p:txBody>
      </p:sp>
      <p:pic>
        <p:nvPicPr>
          <p:cNvPr id="27651" name="Picture 6" descr="stoppin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1571625" y="2714625"/>
            <a:ext cx="7273925" cy="3600450"/>
          </a:xfrm>
        </p:spPr>
      </p:pic>
      <p:sp>
        <p:nvSpPr>
          <p:cNvPr id="5"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6" name="Rectangle 2"/>
          <p:cNvSpPr txBox="1">
            <a:spLocks noChangeArrowheads="1"/>
          </p:cNvSpPr>
          <p:nvPr/>
        </p:nvSpPr>
        <p:spPr>
          <a:xfrm>
            <a:off x="1500188" y="184150"/>
            <a:ext cx="7643812" cy="461963"/>
          </a:xfrm>
          <a:prstGeom prst="rect">
            <a:avLst/>
          </a:prstGeom>
          <a:noFill/>
        </p:spPr>
        <p:txBody>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
        <p:nvSpPr>
          <p:cNvPr id="27654" name="TextBox 6"/>
          <p:cNvSpPr txBox="1">
            <a:spLocks noChangeArrowheads="1"/>
          </p:cNvSpPr>
          <p:nvPr/>
        </p:nvSpPr>
        <p:spPr bwMode="auto">
          <a:xfrm>
            <a:off x="3143250" y="1500188"/>
            <a:ext cx="4143375" cy="369332"/>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SA" b="1" dirty="0" smtClean="0"/>
              <a:t>الخطوة 1: المسح الضوئي (</a:t>
            </a:r>
            <a:r>
              <a:rPr lang="ar-OM" b="1" dirty="0" smtClean="0"/>
              <a:t>امامي وحولي</a:t>
            </a:r>
            <a:r>
              <a:rPr lang="ar-SA" b="1" dirty="0" smtClean="0"/>
              <a:t>)</a:t>
            </a:r>
            <a:endParaRPr lang="ar-SA" b="1"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1028" name="Rectangle 2"/>
          <p:cNvSpPr>
            <a:spLocks noGrp="1" noChangeArrowheads="1"/>
          </p:cNvSpPr>
          <p:nvPr>
            <p:ph type="title"/>
          </p:nvPr>
        </p:nvSpPr>
        <p:spPr>
          <a:xfrm>
            <a:off x="1500188" y="184150"/>
            <a:ext cx="7643812" cy="461963"/>
          </a:xfrm>
        </p:spPr>
        <p:txBody>
          <a:bodyPr/>
          <a:lstStyle/>
          <a:p>
            <a:pPr algn="r">
              <a:defRPr/>
            </a:pPr>
            <a:r>
              <a:rPr lang="ar-OM" b="1" dirty="0" smtClean="0">
                <a:solidFill>
                  <a:srgbClr val="92D050"/>
                </a:solidFill>
              </a:rPr>
              <a:t>: الوحدة السابعة  خطة السائق أثناء القيادة</a:t>
            </a:r>
            <a:r>
              <a:rPr lang="en-US" b="1" dirty="0" smtClean="0">
                <a:solidFill>
                  <a:srgbClr val="92D050"/>
                </a:solidFill>
              </a:rPr>
              <a:t>DIT</a:t>
            </a:r>
            <a:endParaRPr lang="en-US" b="1" dirty="0">
              <a:solidFill>
                <a:srgbClr val="92D050"/>
              </a:solidFill>
            </a:endParaRPr>
          </a:p>
        </p:txBody>
      </p:sp>
      <p:sp>
        <p:nvSpPr>
          <p:cNvPr id="1029" name="TextBox 5"/>
          <p:cNvSpPr txBox="1">
            <a:spLocks noChangeArrowheads="1"/>
          </p:cNvSpPr>
          <p:nvPr/>
        </p:nvSpPr>
        <p:spPr bwMode="auto">
          <a:xfrm>
            <a:off x="3286125" y="1500188"/>
            <a:ext cx="4143375" cy="40011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SA" sz="2000" b="1" dirty="0" smtClean="0"/>
              <a:t>الخطوة 1: المسح الضوئي (</a:t>
            </a:r>
            <a:r>
              <a:rPr lang="ar-OM" sz="2000" b="1" dirty="0" smtClean="0"/>
              <a:t>امامي وحولي</a:t>
            </a:r>
            <a:r>
              <a:rPr lang="ar-SA" sz="2000" b="1" dirty="0" smtClean="0"/>
              <a:t>)</a:t>
            </a:r>
            <a:endParaRPr lang="ar-SA" sz="2000" b="1" dirty="0"/>
          </a:p>
        </p:txBody>
      </p:sp>
      <p:sp>
        <p:nvSpPr>
          <p:cNvPr id="7" name="Rectangle 3"/>
          <p:cNvSpPr txBox="1">
            <a:spLocks noChangeArrowheads="1"/>
          </p:cNvSpPr>
          <p:nvPr/>
        </p:nvSpPr>
        <p:spPr>
          <a:xfrm>
            <a:off x="1500188" y="2465533"/>
            <a:ext cx="7278688" cy="1849437"/>
          </a:xfrm>
          <a:prstGeom prst="rect">
            <a:avLst/>
          </a:prstGeom>
        </p:spPr>
        <p:txBody>
          <a:bodyPr/>
          <a:lstStyle/>
          <a:p>
            <a:pPr marL="174625" indent="-174625" algn="r" rtl="1" eaLnBrk="0" hangingPunct="0">
              <a:spcBef>
                <a:spcPct val="100000"/>
              </a:spcBef>
              <a:buClr>
                <a:schemeClr val="accent2"/>
              </a:buClr>
              <a:buSzPct val="80000"/>
              <a:buFont typeface="Wingdings" pitchFamily="2" charset="2"/>
              <a:buChar char="§"/>
              <a:defRPr/>
            </a:pPr>
            <a:r>
              <a:rPr lang="ar-SA" b="1" kern="0" dirty="0">
                <a:latin typeface="+mn-lt"/>
                <a:cs typeface="+mn-cs"/>
              </a:rPr>
              <a:t>الشخص العادي يرى </a:t>
            </a:r>
            <a:r>
              <a:rPr lang="ar-SA" b="1" kern="0" dirty="0" smtClean="0">
                <a:latin typeface="+mn-lt"/>
                <a:cs typeface="+mn-cs"/>
              </a:rPr>
              <a:t>30</a:t>
            </a:r>
            <a:r>
              <a:rPr lang="ar-OM" b="1" kern="0" dirty="0" smtClean="0">
                <a:latin typeface="+mn-lt"/>
                <a:cs typeface="+mn-cs"/>
              </a:rPr>
              <a:t>متر</a:t>
            </a:r>
            <a:r>
              <a:rPr lang="en-GB" b="1" kern="0" dirty="0" smtClean="0">
                <a:latin typeface="+mn-lt"/>
                <a:cs typeface="+mn-cs"/>
              </a:rPr>
              <a:t> </a:t>
            </a:r>
            <a:r>
              <a:rPr lang="ar-OM" b="1" kern="0" dirty="0" smtClean="0">
                <a:latin typeface="+mn-lt"/>
                <a:cs typeface="+mn-cs"/>
              </a:rPr>
              <a:t>في الامام </a:t>
            </a:r>
            <a:r>
              <a:rPr lang="ar-SA" b="1" kern="0" dirty="0" smtClean="0">
                <a:latin typeface="+mn-lt"/>
                <a:cs typeface="+mn-cs"/>
              </a:rPr>
              <a:t>عند </a:t>
            </a:r>
            <a:r>
              <a:rPr lang="ar-SA" b="1" kern="0" dirty="0">
                <a:latin typeface="+mn-lt"/>
                <a:cs typeface="+mn-cs"/>
              </a:rPr>
              <a:t>المشي</a:t>
            </a:r>
          </a:p>
          <a:p>
            <a:pPr marL="174625" indent="-174625" algn="r" rtl="1" eaLnBrk="0" hangingPunct="0">
              <a:spcBef>
                <a:spcPct val="100000"/>
              </a:spcBef>
              <a:buClr>
                <a:schemeClr val="accent2"/>
              </a:buClr>
              <a:buSzPct val="80000"/>
              <a:buFont typeface="Wingdings" pitchFamily="2" charset="2"/>
              <a:buChar char="§"/>
              <a:defRPr/>
            </a:pPr>
            <a:r>
              <a:rPr lang="ar-SA" b="1" kern="0" dirty="0">
                <a:latin typeface="+mn-lt"/>
                <a:cs typeface="+mn-cs"/>
              </a:rPr>
              <a:t>عند القيادة: 3 - 6 ثوانى. </a:t>
            </a:r>
            <a:r>
              <a:rPr lang="ar-OM" b="1" kern="0" dirty="0" smtClean="0">
                <a:latin typeface="+mn-lt"/>
                <a:cs typeface="+mn-cs"/>
              </a:rPr>
              <a:t>في الامام</a:t>
            </a:r>
            <a:endParaRPr lang="ar-SA" b="1" kern="0" dirty="0">
              <a:latin typeface="+mn-lt"/>
              <a:cs typeface="+mn-cs"/>
            </a:endParaRPr>
          </a:p>
          <a:p>
            <a:pPr marL="174625" indent="-174625" algn="r" rtl="1" eaLnBrk="0" hangingPunct="0">
              <a:spcBef>
                <a:spcPct val="100000"/>
              </a:spcBef>
              <a:buClr>
                <a:schemeClr val="accent2"/>
              </a:buClr>
              <a:buSzPct val="80000"/>
              <a:buFont typeface="Wingdings" pitchFamily="2" charset="2"/>
              <a:buChar char="§"/>
              <a:defRPr/>
            </a:pPr>
            <a:r>
              <a:rPr lang="ar-SA" b="1" kern="0" dirty="0">
                <a:latin typeface="+mn-lt"/>
                <a:cs typeface="+mn-cs"/>
              </a:rPr>
              <a:t>يجب أن تشاهد </a:t>
            </a:r>
            <a:r>
              <a:rPr lang="ar-SA" b="1" kern="0" dirty="0" smtClean="0">
                <a:latin typeface="+mn-lt"/>
                <a:cs typeface="+mn-cs"/>
              </a:rPr>
              <a:t>15</a:t>
            </a:r>
            <a:r>
              <a:rPr lang="ar-OM" b="1" kern="0" dirty="0" smtClean="0">
                <a:latin typeface="+mn-lt"/>
                <a:cs typeface="+mn-cs"/>
              </a:rPr>
              <a:t> ثواني في الامام</a:t>
            </a:r>
            <a:endParaRPr lang="en-GB" b="1" kern="0" dirty="0">
              <a:latin typeface="+mn-lt"/>
              <a:cs typeface="+mn-cs"/>
            </a:endParaRPr>
          </a:p>
        </p:txBody>
      </p:sp>
      <p:graphicFrame>
        <p:nvGraphicFramePr>
          <p:cNvPr id="8" name="Object 2"/>
          <p:cNvGraphicFramePr>
            <a:graphicFrameLocks noChangeAspect="1"/>
          </p:cNvGraphicFramePr>
          <p:nvPr/>
        </p:nvGraphicFramePr>
        <p:xfrm>
          <a:off x="1500188" y="4267200"/>
          <a:ext cx="2163762" cy="773113"/>
        </p:xfrm>
        <a:graphic>
          <a:graphicData uri="http://schemas.openxmlformats.org/presentationml/2006/ole">
            <p:oleObj spid="_x0000_s1052" name="Clip" r:id="rId6" imgW="6545263" imgH="1706563" progId="">
              <p:embed/>
            </p:oleObj>
          </a:graphicData>
        </a:graphic>
      </p:graphicFrame>
      <p:sp>
        <p:nvSpPr>
          <p:cNvPr id="9" name="Text Box 13"/>
          <p:cNvSpPr txBox="1">
            <a:spLocks noChangeArrowheads="1"/>
          </p:cNvSpPr>
          <p:nvPr/>
        </p:nvSpPr>
        <p:spPr bwMode="auto">
          <a:xfrm>
            <a:off x="1381125" y="4953000"/>
            <a:ext cx="1090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Times New Roman" pitchFamily="18" charset="0"/>
              </a:rPr>
              <a:t>80 Kph</a:t>
            </a:r>
          </a:p>
        </p:txBody>
      </p:sp>
      <p:grpSp>
        <p:nvGrpSpPr>
          <p:cNvPr id="2" name="Group 22"/>
          <p:cNvGrpSpPr>
            <a:grpSpLocks/>
          </p:cNvGrpSpPr>
          <p:nvPr/>
        </p:nvGrpSpPr>
        <p:grpSpPr bwMode="auto">
          <a:xfrm>
            <a:off x="2371725" y="4343400"/>
            <a:ext cx="3124200" cy="1219200"/>
            <a:chOff x="1440" y="2736"/>
            <a:chExt cx="1968" cy="768"/>
          </a:xfrm>
        </p:grpSpPr>
        <p:sp>
          <p:nvSpPr>
            <p:cNvPr id="1042" name="Line 5"/>
            <p:cNvSpPr>
              <a:spLocks noChangeShapeType="1"/>
            </p:cNvSpPr>
            <p:nvPr/>
          </p:nvSpPr>
          <p:spPr bwMode="auto">
            <a:xfrm>
              <a:off x="1440" y="2736"/>
              <a:ext cx="1392" cy="3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3" name="Line 6"/>
            <p:cNvSpPr>
              <a:spLocks noChangeShapeType="1"/>
            </p:cNvSpPr>
            <p:nvPr/>
          </p:nvSpPr>
          <p:spPr bwMode="auto">
            <a:xfrm>
              <a:off x="1440" y="2736"/>
              <a:ext cx="1968" cy="3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44" name="Group 20"/>
            <p:cNvGrpSpPr>
              <a:grpSpLocks/>
            </p:cNvGrpSpPr>
            <p:nvPr/>
          </p:nvGrpSpPr>
          <p:grpSpPr bwMode="auto">
            <a:xfrm>
              <a:off x="1824" y="3072"/>
              <a:ext cx="1584" cy="432"/>
              <a:chOff x="1824" y="3072"/>
              <a:chExt cx="1584" cy="432"/>
            </a:xfrm>
          </p:grpSpPr>
          <p:grpSp>
            <p:nvGrpSpPr>
              <p:cNvPr id="1045" name="Group 18"/>
              <p:cNvGrpSpPr>
                <a:grpSpLocks/>
              </p:cNvGrpSpPr>
              <p:nvPr/>
            </p:nvGrpSpPr>
            <p:grpSpPr bwMode="auto">
              <a:xfrm>
                <a:off x="2256" y="3120"/>
                <a:ext cx="1152" cy="384"/>
                <a:chOff x="2256" y="3120"/>
                <a:chExt cx="1152" cy="384"/>
              </a:xfrm>
            </p:grpSpPr>
            <p:sp>
              <p:nvSpPr>
                <p:cNvPr id="1047" name="Line 8"/>
                <p:cNvSpPr>
                  <a:spLocks noChangeShapeType="1"/>
                </p:cNvSpPr>
                <p:nvPr/>
              </p:nvSpPr>
              <p:spPr bwMode="auto">
                <a:xfrm>
                  <a:off x="2256" y="3216"/>
                  <a:ext cx="1152" cy="0"/>
                </a:xfrm>
                <a:prstGeom prst="line">
                  <a:avLst/>
                </a:prstGeom>
                <a:noFill/>
                <a:ln w="152400">
                  <a:solidFill>
                    <a:srgbClr val="FFFF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8" name="Line 9"/>
                <p:cNvSpPr>
                  <a:spLocks noChangeShapeType="1"/>
                </p:cNvSpPr>
                <p:nvPr/>
              </p:nvSpPr>
              <p:spPr bwMode="auto">
                <a:xfrm>
                  <a:off x="3408" y="3120"/>
                  <a:ext cx="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9" name="Line 10"/>
                <p:cNvSpPr>
                  <a:spLocks noChangeShapeType="1"/>
                </p:cNvSpPr>
                <p:nvPr/>
              </p:nvSpPr>
              <p:spPr bwMode="auto">
                <a:xfrm>
                  <a:off x="2256" y="3120"/>
                  <a:ext cx="0" cy="3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46" name="Text Box 14"/>
              <p:cNvSpPr txBox="1">
                <a:spLocks noChangeArrowheads="1"/>
              </p:cNvSpPr>
              <p:nvPr/>
            </p:nvSpPr>
            <p:spPr bwMode="auto">
              <a:xfrm>
                <a:off x="1824" y="3072"/>
                <a:ext cx="40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atin typeface="Times New Roman" pitchFamily="18" charset="0"/>
                  </a:rPr>
                  <a:t>6 sec</a:t>
                </a:r>
              </a:p>
            </p:txBody>
          </p:sp>
        </p:grpSp>
      </p:grpSp>
      <p:grpSp>
        <p:nvGrpSpPr>
          <p:cNvPr id="6" name="Group 23"/>
          <p:cNvGrpSpPr>
            <a:grpSpLocks/>
          </p:cNvGrpSpPr>
          <p:nvPr/>
        </p:nvGrpSpPr>
        <p:grpSpPr bwMode="auto">
          <a:xfrm>
            <a:off x="2519363" y="4343400"/>
            <a:ext cx="5981700" cy="1204913"/>
            <a:chOff x="1488" y="2736"/>
            <a:chExt cx="4128" cy="759"/>
          </a:xfrm>
        </p:grpSpPr>
        <p:sp>
          <p:nvSpPr>
            <p:cNvPr id="1036" name="Line 7"/>
            <p:cNvSpPr>
              <a:spLocks noChangeShapeType="1"/>
            </p:cNvSpPr>
            <p:nvPr/>
          </p:nvSpPr>
          <p:spPr bwMode="auto">
            <a:xfrm>
              <a:off x="1488" y="2736"/>
              <a:ext cx="4128"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37" name="Group 21"/>
            <p:cNvGrpSpPr>
              <a:grpSpLocks/>
            </p:cNvGrpSpPr>
            <p:nvPr/>
          </p:nvGrpSpPr>
          <p:grpSpPr bwMode="auto">
            <a:xfrm>
              <a:off x="1776" y="3168"/>
              <a:ext cx="3840" cy="327"/>
              <a:chOff x="1776" y="3168"/>
              <a:chExt cx="3840" cy="327"/>
            </a:xfrm>
          </p:grpSpPr>
          <p:grpSp>
            <p:nvGrpSpPr>
              <p:cNvPr id="1038" name="Group 19"/>
              <p:cNvGrpSpPr>
                <a:grpSpLocks/>
              </p:cNvGrpSpPr>
              <p:nvPr/>
            </p:nvGrpSpPr>
            <p:grpSpPr bwMode="auto">
              <a:xfrm>
                <a:off x="2256" y="3168"/>
                <a:ext cx="3360" cy="288"/>
                <a:chOff x="2256" y="3168"/>
                <a:chExt cx="3360" cy="288"/>
              </a:xfrm>
            </p:grpSpPr>
            <p:sp>
              <p:nvSpPr>
                <p:cNvPr id="1040" name="Line 11"/>
                <p:cNvSpPr>
                  <a:spLocks noChangeShapeType="1"/>
                </p:cNvSpPr>
                <p:nvPr/>
              </p:nvSpPr>
              <p:spPr bwMode="auto">
                <a:xfrm>
                  <a:off x="2256" y="3408"/>
                  <a:ext cx="3360" cy="0"/>
                </a:xfrm>
                <a:prstGeom prst="line">
                  <a:avLst/>
                </a:prstGeom>
                <a:noFill/>
                <a:ln w="152400">
                  <a:solidFill>
                    <a:srgbClr val="00FF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1" name="Line 12"/>
                <p:cNvSpPr>
                  <a:spLocks noChangeShapeType="1"/>
                </p:cNvSpPr>
                <p:nvPr/>
              </p:nvSpPr>
              <p:spPr bwMode="auto">
                <a:xfrm flipV="1">
                  <a:off x="5616" y="3168"/>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9" name="Text Box 15"/>
              <p:cNvSpPr txBox="1">
                <a:spLocks noChangeArrowheads="1"/>
              </p:cNvSpPr>
              <p:nvPr/>
            </p:nvSpPr>
            <p:spPr bwMode="auto">
              <a:xfrm>
                <a:off x="1776" y="3264"/>
                <a:ext cx="48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atin typeface="Times New Roman" pitchFamily="18" charset="0"/>
                  </a:rPr>
                  <a:t>15 sec</a:t>
                </a:r>
              </a:p>
            </p:txBody>
          </p:sp>
        </p:grpSp>
      </p:grpSp>
      <p:sp>
        <p:nvSpPr>
          <p:cNvPr id="26" name="Text Box 16"/>
          <p:cNvSpPr txBox="1">
            <a:spLocks noChangeArrowheads="1"/>
          </p:cNvSpPr>
          <p:nvPr/>
        </p:nvSpPr>
        <p:spPr bwMode="auto">
          <a:xfrm>
            <a:off x="3971925" y="502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Times New Roman" pitchFamily="18" charset="0"/>
              </a:rPr>
              <a:t>133m</a:t>
            </a:r>
          </a:p>
        </p:txBody>
      </p:sp>
      <p:sp>
        <p:nvSpPr>
          <p:cNvPr id="27" name="Text Box 17"/>
          <p:cNvSpPr txBox="1">
            <a:spLocks noChangeArrowheads="1"/>
          </p:cNvSpPr>
          <p:nvPr/>
        </p:nvSpPr>
        <p:spPr bwMode="auto">
          <a:xfrm>
            <a:off x="5495925" y="5334000"/>
            <a:ext cx="954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Times New Roman" pitchFamily="18" charset="0"/>
              </a:rPr>
              <a:t>333 m</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9" grpId="0" autoUpdateAnimBg="0"/>
      <p:bldP spid="26" grpId="0" autoUpdateAnimBg="0"/>
      <p:bldP spid="2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77191" y="6466831"/>
            <a:ext cx="312906" cy="230832"/>
          </a:xfrm>
        </p:spPr>
        <p:txBody>
          <a:bodyPr/>
          <a:lstStyle/>
          <a:p>
            <a:pPr algn="r" rtl="1">
              <a:defRPr/>
            </a:pPr>
            <a:fld id="{4E84C391-F819-4260-8A00-0B5FA2F09FED}" type="slidenum">
              <a:rPr lang="en-US" smtClean="0"/>
              <a:pPr algn="r" rtl="1">
                <a:defRPr/>
              </a:pPr>
              <a:t>13</a:t>
            </a:fld>
            <a:endParaRPr lang="en-US"/>
          </a:p>
        </p:txBody>
      </p:sp>
      <p:sp>
        <p:nvSpPr>
          <p:cNvPr id="4" name="Rectangle 3"/>
          <p:cNvSpPr txBox="1">
            <a:spLocks noChangeArrowheads="1"/>
          </p:cNvSpPr>
          <p:nvPr/>
        </p:nvSpPr>
        <p:spPr bwMode="auto">
          <a:xfrm>
            <a:off x="-1252538" y="2152650"/>
            <a:ext cx="6824663" cy="2149972"/>
          </a:xfrm>
          <a:prstGeom prst="rect">
            <a:avLst/>
          </a:prstGeom>
          <a:noFill/>
          <a:ln>
            <a:miter lim="800000"/>
            <a:headEnd/>
            <a:tailEnd/>
          </a:ln>
        </p:spPr>
        <p:txBody>
          <a:bodyPr/>
          <a:lstStyle/>
          <a:p>
            <a:pPr marL="174625" indent="-174625" algn="r" rtl="1" eaLnBrk="0" hangingPunct="0">
              <a:spcBef>
                <a:spcPct val="100000"/>
              </a:spcBef>
              <a:buClr>
                <a:schemeClr val="accent2"/>
              </a:buClr>
              <a:buSzPct val="80000"/>
              <a:buFont typeface="Wingdings" pitchFamily="2" charset="2"/>
              <a:buChar char="§"/>
              <a:defRPr/>
            </a:pPr>
            <a:r>
              <a:rPr lang="ar-SA" sz="2000" kern="0" dirty="0">
                <a:solidFill>
                  <a:schemeClr val="accent4">
                    <a:lumMod val="75000"/>
                    <a:lumOff val="25000"/>
                  </a:schemeClr>
                </a:solidFill>
                <a:latin typeface="+mn-lt"/>
                <a:cs typeface="+mn-cs"/>
              </a:rPr>
              <a:t>مسح المرايا على الأقل مرة كل 5 ثوان إلى 8،</a:t>
            </a:r>
          </a:p>
          <a:p>
            <a:pPr marL="174625" indent="-174625" algn="r" rtl="1" eaLnBrk="0" hangingPunct="0">
              <a:spcBef>
                <a:spcPct val="100000"/>
              </a:spcBef>
              <a:buClr>
                <a:schemeClr val="accent2"/>
              </a:buClr>
              <a:buSzPct val="80000"/>
              <a:buFont typeface="Wingdings" pitchFamily="2" charset="2"/>
              <a:buChar char="§"/>
              <a:defRPr/>
            </a:pPr>
            <a:r>
              <a:rPr lang="ar-SA" sz="2000" kern="0" dirty="0">
                <a:solidFill>
                  <a:schemeClr val="accent4">
                    <a:lumMod val="75000"/>
                    <a:lumOff val="25000"/>
                  </a:schemeClr>
                </a:solidFill>
                <a:latin typeface="+mn-lt"/>
                <a:cs typeface="+mn-cs"/>
              </a:rPr>
              <a:t>     </a:t>
            </a:r>
            <a:r>
              <a:rPr lang="ar-OM" sz="2000" kern="0" dirty="0" smtClean="0">
                <a:solidFill>
                  <a:schemeClr val="accent4">
                    <a:lumMod val="75000"/>
                    <a:lumOff val="25000"/>
                  </a:schemeClr>
                </a:solidFill>
                <a:latin typeface="+mn-lt"/>
                <a:cs typeface="+mn-cs"/>
              </a:rPr>
              <a:t>المرآه </a:t>
            </a:r>
            <a:r>
              <a:rPr lang="ar-SA" sz="2000" kern="0" dirty="0" smtClean="0">
                <a:solidFill>
                  <a:schemeClr val="accent4">
                    <a:lumMod val="75000"/>
                    <a:lumOff val="25000"/>
                  </a:schemeClr>
                </a:solidFill>
                <a:latin typeface="+mn-lt"/>
                <a:cs typeface="+mn-cs"/>
              </a:rPr>
              <a:t>اليمين</a:t>
            </a:r>
            <a:r>
              <a:rPr lang="ar-OM" sz="2000" kern="0" dirty="0" smtClean="0">
                <a:solidFill>
                  <a:schemeClr val="accent4">
                    <a:lumMod val="75000"/>
                    <a:lumOff val="25000"/>
                  </a:schemeClr>
                </a:solidFill>
                <a:latin typeface="+mn-lt"/>
                <a:cs typeface="+mn-cs"/>
              </a:rPr>
              <a:t>ى</a:t>
            </a:r>
            <a:endParaRPr lang="ar-SA" sz="2000" kern="0" dirty="0">
              <a:solidFill>
                <a:schemeClr val="accent4">
                  <a:lumMod val="75000"/>
                  <a:lumOff val="25000"/>
                </a:schemeClr>
              </a:solidFill>
              <a:latin typeface="+mn-lt"/>
              <a:cs typeface="+mn-cs"/>
            </a:endParaRPr>
          </a:p>
          <a:p>
            <a:pPr marL="174625" indent="-174625" algn="r" rtl="1" eaLnBrk="0" hangingPunct="0">
              <a:spcBef>
                <a:spcPct val="100000"/>
              </a:spcBef>
              <a:buClr>
                <a:schemeClr val="accent2"/>
              </a:buClr>
              <a:buSzPct val="80000"/>
              <a:buFont typeface="Wingdings" pitchFamily="2" charset="2"/>
              <a:buChar char="§"/>
              <a:defRPr/>
            </a:pPr>
            <a:r>
              <a:rPr lang="ar-SA" sz="2000" kern="0" dirty="0">
                <a:solidFill>
                  <a:schemeClr val="accent4">
                    <a:lumMod val="75000"/>
                    <a:lumOff val="25000"/>
                  </a:schemeClr>
                </a:solidFill>
                <a:latin typeface="+mn-lt"/>
                <a:cs typeface="+mn-cs"/>
              </a:rPr>
              <a:t>     مرآة الرؤية الخلفية،</a:t>
            </a:r>
          </a:p>
          <a:p>
            <a:pPr marL="174625" indent="-174625" algn="r" rtl="1" eaLnBrk="0" hangingPunct="0">
              <a:spcBef>
                <a:spcPct val="100000"/>
              </a:spcBef>
              <a:buClr>
                <a:schemeClr val="accent2"/>
              </a:buClr>
              <a:buSzPct val="80000"/>
              <a:buFont typeface="Wingdings" pitchFamily="2" charset="2"/>
              <a:buChar char="§"/>
              <a:defRPr/>
            </a:pPr>
            <a:r>
              <a:rPr lang="ar-SA" sz="2000" kern="0" dirty="0">
                <a:solidFill>
                  <a:schemeClr val="accent4">
                    <a:lumMod val="75000"/>
                    <a:lumOff val="25000"/>
                  </a:schemeClr>
                </a:solidFill>
                <a:latin typeface="+mn-lt"/>
                <a:cs typeface="+mn-cs"/>
              </a:rPr>
              <a:t>     </a:t>
            </a:r>
            <a:r>
              <a:rPr lang="ar-SA" sz="2000" kern="0" dirty="0" smtClean="0">
                <a:solidFill>
                  <a:schemeClr val="accent4">
                    <a:lumMod val="75000"/>
                    <a:lumOff val="25000"/>
                  </a:schemeClr>
                </a:solidFill>
                <a:latin typeface="+mn-lt"/>
                <a:cs typeface="+mn-cs"/>
              </a:rPr>
              <a:t> </a:t>
            </a:r>
            <a:r>
              <a:rPr lang="ar-OM" sz="2000" kern="0" dirty="0" smtClean="0">
                <a:solidFill>
                  <a:schemeClr val="accent4">
                    <a:lumMod val="75000"/>
                    <a:lumOff val="25000"/>
                  </a:schemeClr>
                </a:solidFill>
                <a:latin typeface="+mn-lt"/>
                <a:cs typeface="+mn-cs"/>
              </a:rPr>
              <a:t>ال</a:t>
            </a:r>
            <a:r>
              <a:rPr lang="ar-SA" sz="2000" kern="0" dirty="0" smtClean="0">
                <a:solidFill>
                  <a:schemeClr val="accent4">
                    <a:lumMod val="75000"/>
                    <a:lumOff val="25000"/>
                  </a:schemeClr>
                </a:solidFill>
                <a:latin typeface="+mn-lt"/>
                <a:cs typeface="+mn-cs"/>
              </a:rPr>
              <a:t>مرآة</a:t>
            </a:r>
            <a:r>
              <a:rPr lang="ar-OM" sz="2000" kern="0" dirty="0" smtClean="0">
                <a:solidFill>
                  <a:schemeClr val="accent4">
                    <a:lumMod val="75000"/>
                    <a:lumOff val="25000"/>
                  </a:schemeClr>
                </a:solidFill>
                <a:latin typeface="+mn-lt"/>
                <a:cs typeface="+mn-cs"/>
              </a:rPr>
              <a:t> </a:t>
            </a:r>
            <a:r>
              <a:rPr lang="ar-SA" sz="2000" kern="0" dirty="0" smtClean="0">
                <a:solidFill>
                  <a:schemeClr val="accent4">
                    <a:lumMod val="75000"/>
                    <a:lumOff val="25000"/>
                  </a:schemeClr>
                </a:solidFill>
                <a:latin typeface="+mn-lt"/>
                <a:cs typeface="+mn-cs"/>
              </a:rPr>
              <a:t>اليسار</a:t>
            </a:r>
            <a:endParaRPr lang="ar-SA" sz="2000" kern="0" dirty="0">
              <a:solidFill>
                <a:schemeClr val="accent4">
                  <a:lumMod val="75000"/>
                  <a:lumOff val="25000"/>
                </a:schemeClr>
              </a:solidFill>
              <a:latin typeface="+mn-lt"/>
              <a:cs typeface="+mn-cs"/>
            </a:endParaRPr>
          </a:p>
          <a:p>
            <a:pPr marL="174625" indent="-174625" algn="r" rtl="1" eaLnBrk="0" hangingPunct="0">
              <a:spcBef>
                <a:spcPct val="100000"/>
              </a:spcBef>
              <a:buClr>
                <a:schemeClr val="accent2"/>
              </a:buClr>
              <a:buSzPct val="80000"/>
              <a:buFont typeface="Wingdings" pitchFamily="2" charset="2"/>
              <a:buChar char="§"/>
              <a:defRPr/>
            </a:pPr>
            <a:r>
              <a:rPr lang="ar-SA" sz="2000" kern="0" dirty="0">
                <a:solidFill>
                  <a:schemeClr val="accent4">
                    <a:lumMod val="75000"/>
                    <a:lumOff val="25000"/>
                  </a:schemeClr>
                </a:solidFill>
                <a:latin typeface="+mn-lt"/>
                <a:cs typeface="+mn-cs"/>
              </a:rPr>
              <a:t>أن تكون على علم بما </a:t>
            </a:r>
            <a:r>
              <a:rPr lang="ar-SA" sz="2000" kern="0" dirty="0" smtClean="0">
                <a:solidFill>
                  <a:schemeClr val="accent4">
                    <a:lumMod val="75000"/>
                    <a:lumOff val="25000"/>
                  </a:schemeClr>
                </a:solidFill>
                <a:latin typeface="+mn-lt"/>
                <a:cs typeface="+mn-cs"/>
              </a:rPr>
              <a:t>يحدث</a:t>
            </a:r>
            <a:r>
              <a:rPr lang="ar-OM" sz="2000" kern="0" dirty="0" smtClean="0">
                <a:solidFill>
                  <a:schemeClr val="accent4">
                    <a:lumMod val="75000"/>
                    <a:lumOff val="25000"/>
                  </a:schemeClr>
                </a:solidFill>
                <a:latin typeface="+mn-lt"/>
                <a:cs typeface="+mn-cs"/>
              </a:rPr>
              <a:t> من حولك</a:t>
            </a:r>
            <a:r>
              <a:rPr lang="ar-OM" sz="2000" kern="0" dirty="0">
                <a:solidFill>
                  <a:schemeClr val="accent4">
                    <a:lumMod val="75000"/>
                    <a:lumOff val="25000"/>
                  </a:schemeClr>
                </a:solidFill>
                <a:latin typeface="+mn-lt"/>
                <a:cs typeface="+mn-cs"/>
              </a:rPr>
              <a:t> </a:t>
            </a:r>
            <a:r>
              <a:rPr lang="ar-OM" sz="2000" kern="0" dirty="0" smtClean="0">
                <a:solidFill>
                  <a:schemeClr val="accent4">
                    <a:lumMod val="75000"/>
                    <a:lumOff val="25000"/>
                  </a:schemeClr>
                </a:solidFill>
                <a:latin typeface="+mn-lt"/>
                <a:cs typeface="+mn-cs"/>
              </a:rPr>
              <a:t>ومن خلف</a:t>
            </a:r>
            <a:r>
              <a:rPr lang="ar-SA" sz="2000" kern="0" dirty="0" smtClean="0">
                <a:solidFill>
                  <a:schemeClr val="accent4">
                    <a:lumMod val="75000"/>
                    <a:lumOff val="25000"/>
                  </a:schemeClr>
                </a:solidFill>
                <a:latin typeface="+mn-lt"/>
                <a:cs typeface="+mn-cs"/>
              </a:rPr>
              <a:t>ك،</a:t>
            </a:r>
            <a:endParaRPr lang="ar-OM" sz="2000" kern="0" dirty="0" smtClean="0">
              <a:solidFill>
                <a:schemeClr val="accent4">
                  <a:lumMod val="75000"/>
                  <a:lumOff val="25000"/>
                </a:schemeClr>
              </a:solidFill>
              <a:latin typeface="+mn-lt"/>
              <a:cs typeface="+mn-cs"/>
            </a:endParaRPr>
          </a:p>
          <a:p>
            <a:pPr marL="174625" indent="-174625" algn="r" rtl="1" eaLnBrk="0" hangingPunct="0">
              <a:spcBef>
                <a:spcPct val="100000"/>
              </a:spcBef>
              <a:buClr>
                <a:schemeClr val="accent2"/>
              </a:buClr>
              <a:buSzPct val="80000"/>
              <a:defRPr/>
            </a:pPr>
            <a:r>
              <a:rPr lang="ar-SA" sz="2000" kern="0" dirty="0" smtClean="0">
                <a:solidFill>
                  <a:schemeClr val="accent4">
                    <a:lumMod val="75000"/>
                    <a:lumOff val="25000"/>
                  </a:schemeClr>
                </a:solidFill>
                <a:latin typeface="+mn-lt"/>
                <a:cs typeface="+mn-cs"/>
              </a:rPr>
              <a:t>وكلا </a:t>
            </a:r>
            <a:r>
              <a:rPr lang="ar-SA" sz="2000" kern="0" dirty="0">
                <a:solidFill>
                  <a:schemeClr val="accent4">
                    <a:lumMod val="75000"/>
                    <a:lumOff val="25000"/>
                  </a:schemeClr>
                </a:solidFill>
                <a:latin typeface="+mn-lt"/>
                <a:cs typeface="+mn-cs"/>
              </a:rPr>
              <a:t>الجانبين فضلا </a:t>
            </a:r>
            <a:r>
              <a:rPr lang="ar-OM" sz="2000" kern="0" dirty="0" smtClean="0">
                <a:solidFill>
                  <a:schemeClr val="accent4">
                    <a:lumMod val="75000"/>
                    <a:lumOff val="25000"/>
                  </a:schemeClr>
                </a:solidFill>
                <a:latin typeface="+mn-lt"/>
                <a:cs typeface="+mn-cs"/>
              </a:rPr>
              <a:t>عن الجهة الامامية</a:t>
            </a:r>
            <a:endParaRPr lang="en-GB" sz="2000" kern="0" dirty="0">
              <a:solidFill>
                <a:schemeClr val="accent4">
                  <a:lumMod val="75000"/>
                  <a:lumOff val="25000"/>
                </a:schemeClr>
              </a:solidFill>
              <a:latin typeface="+mn-lt"/>
              <a:cs typeface="+mn-cs"/>
            </a:endParaRPr>
          </a:p>
        </p:txBody>
      </p:sp>
      <p:sp>
        <p:nvSpPr>
          <p:cNvPr id="5" name="Text Box 4"/>
          <p:cNvSpPr txBox="1">
            <a:spLocks noChangeArrowheads="1"/>
          </p:cNvSpPr>
          <p:nvPr/>
        </p:nvSpPr>
        <p:spPr bwMode="auto">
          <a:xfrm>
            <a:off x="-1095400" y="5951602"/>
            <a:ext cx="7467600" cy="861774"/>
          </a:xfrm>
          <a:prstGeom prst="rect">
            <a:avLst/>
          </a:prstGeom>
          <a:noFill/>
          <a:ln w="9525">
            <a:noFill/>
            <a:miter lim="800000"/>
            <a:headEnd/>
            <a:tailEnd/>
          </a:ln>
          <a:effectLst/>
        </p:spPr>
        <p:txBody>
          <a:bodyPr>
            <a:spAutoFit/>
          </a:bodyPr>
          <a:lstStyle/>
          <a:p>
            <a:pPr algn="r" rtl="1">
              <a:spcBef>
                <a:spcPct val="50000"/>
              </a:spcBef>
              <a:defRPr/>
            </a:pPr>
            <a:r>
              <a:rPr lang="ar-OM" sz="2000" b="1" dirty="0" smtClean="0">
                <a:solidFill>
                  <a:srgbClr val="FF0000"/>
                </a:solidFill>
                <a:cs typeface="+mn-cs"/>
              </a:rPr>
              <a:t>لا تنسى النظر أعلى الكتف لتتأكد من خلو المناطق العمياء</a:t>
            </a:r>
          </a:p>
          <a:p>
            <a:pPr algn="r" rtl="1">
              <a:spcBef>
                <a:spcPct val="50000"/>
              </a:spcBef>
              <a:defRPr/>
            </a:pPr>
            <a:r>
              <a:rPr lang="ar-OM" sz="2000" b="1" dirty="0" smtClean="0">
                <a:solidFill>
                  <a:srgbClr val="FF0000"/>
                </a:solidFill>
                <a:cs typeface="+mn-cs"/>
              </a:rPr>
              <a:t>وخاصة عند التجاوز أو عند تحويل المسار.</a:t>
            </a:r>
            <a:endParaRPr lang="en-GB" sz="2000" b="1" dirty="0">
              <a:solidFill>
                <a:srgbClr val="FF0000"/>
              </a:solidFill>
              <a:cs typeface="+mn-cs"/>
            </a:endParaRPr>
          </a:p>
        </p:txBody>
      </p:sp>
      <p:sp>
        <p:nvSpPr>
          <p:cNvPr id="6"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7" name="Rectangle 2"/>
          <p:cNvSpPr txBox="1">
            <a:spLocks noChangeArrowheads="1"/>
          </p:cNvSpPr>
          <p:nvPr/>
        </p:nvSpPr>
        <p:spPr>
          <a:xfrm>
            <a:off x="1500188" y="184150"/>
            <a:ext cx="7643812" cy="461963"/>
          </a:xfrm>
          <a:prstGeom prst="rect">
            <a:avLst/>
          </a:prstGeom>
          <a:noFill/>
        </p:spPr>
        <p:txBody>
          <a:bodyPr/>
          <a:lstStyle/>
          <a:p>
            <a:pPr algn="r" rtl="1">
              <a:defRPr/>
            </a:pPr>
            <a:r>
              <a:rPr lang="en-US" sz="2400" b="1" dirty="0" smtClean="0">
                <a:solidFill>
                  <a:srgbClr val="92D050"/>
                </a:solidFill>
              </a:rPr>
              <a:t> : DIT</a:t>
            </a:r>
            <a:r>
              <a:rPr lang="ar-OM" sz="2400" b="1" dirty="0" smtClean="0">
                <a:solidFill>
                  <a:srgbClr val="92D050"/>
                </a:solidFill>
              </a:rPr>
              <a:t>الوحدة </a:t>
            </a:r>
            <a:r>
              <a:rPr lang="ar-OM" sz="2400" b="1" dirty="0" smtClean="0">
                <a:solidFill>
                  <a:srgbClr val="92D050"/>
                </a:solidFill>
              </a:rPr>
              <a:t>السابعة  خطة السائق أثناء </a:t>
            </a:r>
            <a:r>
              <a:rPr lang="ar-OM" sz="2400" b="1" dirty="0" smtClean="0">
                <a:solidFill>
                  <a:srgbClr val="92D050"/>
                </a:solidFill>
              </a:rPr>
              <a:t>القيادة</a:t>
            </a:r>
            <a:endParaRPr lang="en-US" sz="2400" b="1" kern="0" dirty="0">
              <a:solidFill>
                <a:srgbClr val="92D050"/>
              </a:solidFill>
            </a:endParaRPr>
          </a:p>
        </p:txBody>
      </p:sp>
      <p:sp>
        <p:nvSpPr>
          <p:cNvPr id="30727" name="TextBox 7"/>
          <p:cNvSpPr txBox="1">
            <a:spLocks noChangeArrowheads="1"/>
          </p:cNvSpPr>
          <p:nvPr/>
        </p:nvSpPr>
        <p:spPr bwMode="auto">
          <a:xfrm>
            <a:off x="3071813" y="1500188"/>
            <a:ext cx="4143375" cy="40011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ar-SA" sz="2000" b="1" dirty="0" smtClean="0"/>
              <a:t>الخطوة 2: استخدام </a:t>
            </a:r>
            <a:r>
              <a:rPr lang="ar-SA" sz="2000" b="1" dirty="0" smtClean="0"/>
              <a:t>(</a:t>
            </a:r>
            <a:r>
              <a:rPr lang="ar-OM" sz="2000" b="1" dirty="0" smtClean="0"/>
              <a:t>ال</a:t>
            </a:r>
            <a:r>
              <a:rPr lang="ar-SA" sz="2000" b="1" dirty="0" smtClean="0"/>
              <a:t>مرايا </a:t>
            </a:r>
            <a:r>
              <a:rPr lang="ar-SA" sz="2000" b="1" dirty="0" smtClean="0"/>
              <a:t>والحواس)</a:t>
            </a:r>
            <a:endParaRPr lang="ar-SA" sz="2000" b="1" dirty="0"/>
          </a:p>
        </p:txBody>
      </p:sp>
      <p:pic>
        <p:nvPicPr>
          <p:cNvPr id="3072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72125" y="2500313"/>
            <a:ext cx="3451225" cy="205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59632" y="2428875"/>
            <a:ext cx="7643812" cy="4310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4150" tIns="92075" rIns="184150" bIns="92075">
            <a:spAutoFit/>
          </a:bodyPr>
          <a:lstStyle/>
          <a:p>
            <a:pPr algn="r" defTabSz="3657600" rtl="1" eaLnBrk="0" hangingPunct="0">
              <a:buFont typeface="Arial" pitchFamily="34" charset="0"/>
              <a:buChar char="•"/>
              <a:tabLst>
                <a:tab pos="342900" algn="l"/>
                <a:tab pos="457200" algn="l"/>
              </a:tabLst>
            </a:pPr>
            <a:r>
              <a:rPr lang="en-US" sz="2000" dirty="0"/>
              <a:t>	</a:t>
            </a:r>
            <a:r>
              <a:rPr lang="ar-SA" sz="2400" b="1" dirty="0" smtClean="0"/>
              <a:t>التواصل مع مستخدمي الطريق الآخرين والحصول على اتصال العين</a:t>
            </a:r>
          </a:p>
          <a:p>
            <a:pPr algn="r" defTabSz="3657600" rtl="1" eaLnBrk="0" hangingPunct="0">
              <a:buFont typeface="Arial" pitchFamily="34" charset="0"/>
              <a:buChar char="•"/>
              <a:tabLst>
                <a:tab pos="342900" algn="l"/>
                <a:tab pos="457200" algn="l"/>
              </a:tabLst>
            </a:pPr>
            <a:r>
              <a:rPr lang="ar-SA" sz="2400" b="1" dirty="0" smtClean="0"/>
              <a:t>     استخدام </a:t>
            </a:r>
            <a:r>
              <a:rPr lang="ar-OM" sz="2400" b="1" dirty="0" smtClean="0"/>
              <a:t>ال</a:t>
            </a:r>
            <a:r>
              <a:rPr lang="ar-SA" sz="2400" b="1" dirty="0" smtClean="0"/>
              <a:t>أضواء و</a:t>
            </a:r>
            <a:r>
              <a:rPr lang="ar-OM" sz="2400" b="1" dirty="0" smtClean="0"/>
              <a:t>ال</a:t>
            </a:r>
            <a:r>
              <a:rPr lang="ar-SA" sz="2400" b="1" dirty="0" smtClean="0"/>
              <a:t>إشارات</a:t>
            </a:r>
            <a:endParaRPr lang="ar-SA" sz="2400" b="1" dirty="0" smtClean="0"/>
          </a:p>
          <a:p>
            <a:pPr algn="r" defTabSz="3657600" rtl="1" eaLnBrk="0" hangingPunct="0">
              <a:buFont typeface="Arial" pitchFamily="34" charset="0"/>
              <a:buChar char="•"/>
              <a:tabLst>
                <a:tab pos="342900" algn="l"/>
                <a:tab pos="457200" algn="l"/>
              </a:tabLst>
            </a:pPr>
            <a:endParaRPr lang="ar-SA" sz="2000" b="1" dirty="0" smtClean="0"/>
          </a:p>
          <a:p>
            <a:pPr algn="r" defTabSz="3657600" rtl="1" eaLnBrk="0" hangingPunct="0">
              <a:buFont typeface="Arial" pitchFamily="34" charset="0"/>
              <a:buChar char="•"/>
              <a:tabLst>
                <a:tab pos="342900" algn="l"/>
                <a:tab pos="457200" algn="l"/>
              </a:tabLst>
            </a:pPr>
            <a:r>
              <a:rPr lang="ar-OM" sz="2000" dirty="0" smtClean="0"/>
              <a:t>مزمار التنبية</a:t>
            </a:r>
          </a:p>
          <a:p>
            <a:pPr algn="r" defTabSz="3657600" rtl="1" eaLnBrk="0" hangingPunct="0">
              <a:buFont typeface="Arial" pitchFamily="34" charset="0"/>
              <a:buChar char="•"/>
              <a:tabLst>
                <a:tab pos="342900" algn="l"/>
                <a:tab pos="457200" algn="l"/>
              </a:tabLst>
            </a:pPr>
            <a:r>
              <a:rPr lang="ar-OM" sz="2000" dirty="0" smtClean="0"/>
              <a:t>اشارات الانعطاف</a:t>
            </a:r>
          </a:p>
          <a:p>
            <a:pPr algn="r" defTabSz="3657600" rtl="1" eaLnBrk="0" hangingPunct="0">
              <a:buFont typeface="Arial" pitchFamily="34" charset="0"/>
              <a:buChar char="•"/>
              <a:tabLst>
                <a:tab pos="342900" algn="l"/>
                <a:tab pos="457200" algn="l"/>
              </a:tabLst>
            </a:pPr>
            <a:r>
              <a:rPr lang="ar-OM" sz="2000" dirty="0" smtClean="0"/>
              <a:t>اشارات اليد</a:t>
            </a:r>
            <a:endParaRPr lang="ar-SA" sz="2000" dirty="0" smtClean="0"/>
          </a:p>
          <a:p>
            <a:pPr algn="r" defTabSz="3657600" rtl="1" eaLnBrk="0" hangingPunct="0">
              <a:buFont typeface="Arial" pitchFamily="34" charset="0"/>
              <a:buChar char="•"/>
              <a:tabLst>
                <a:tab pos="342900" algn="l"/>
                <a:tab pos="457200" algn="l"/>
              </a:tabLst>
            </a:pPr>
            <a:endParaRPr lang="ar-OM" sz="2400" b="1" dirty="0" smtClean="0">
              <a:solidFill>
                <a:srgbClr val="FF0000"/>
              </a:solidFill>
            </a:endParaRPr>
          </a:p>
          <a:p>
            <a:pPr algn="r" defTabSz="3657600" rtl="1" eaLnBrk="0" hangingPunct="0">
              <a:buFont typeface="Arial" pitchFamily="34" charset="0"/>
              <a:buChar char="•"/>
              <a:tabLst>
                <a:tab pos="342900" algn="l"/>
                <a:tab pos="457200" algn="l"/>
              </a:tabLst>
            </a:pPr>
            <a:endParaRPr lang="ar-OM" sz="2400" b="1" dirty="0" smtClean="0">
              <a:solidFill>
                <a:srgbClr val="FF0000"/>
              </a:solidFill>
            </a:endParaRPr>
          </a:p>
          <a:p>
            <a:pPr algn="r" defTabSz="3657600" rtl="1" eaLnBrk="0" hangingPunct="0">
              <a:buFont typeface="Arial" pitchFamily="34" charset="0"/>
              <a:buChar char="•"/>
              <a:tabLst>
                <a:tab pos="342900" algn="l"/>
                <a:tab pos="457200" algn="l"/>
              </a:tabLst>
            </a:pPr>
            <a:endParaRPr lang="ar-SA" sz="2400" b="1" dirty="0" smtClean="0">
              <a:solidFill>
                <a:srgbClr val="FF0000"/>
              </a:solidFill>
            </a:endParaRPr>
          </a:p>
          <a:p>
            <a:pPr algn="r" defTabSz="3657600" rtl="1" eaLnBrk="0" hangingPunct="0">
              <a:tabLst>
                <a:tab pos="342900" algn="l"/>
                <a:tab pos="457200" algn="l"/>
              </a:tabLst>
            </a:pPr>
            <a:r>
              <a:rPr lang="ar-SA" sz="2400" b="1" dirty="0" smtClean="0">
                <a:solidFill>
                  <a:srgbClr val="FF0000"/>
                </a:solidFill>
              </a:rPr>
              <a:t> </a:t>
            </a:r>
            <a:r>
              <a:rPr lang="ar-OM" sz="2400" b="1" dirty="0" smtClean="0">
                <a:solidFill>
                  <a:srgbClr val="FF0000"/>
                </a:solidFill>
              </a:rPr>
              <a:t>      </a:t>
            </a:r>
          </a:p>
          <a:p>
            <a:pPr algn="r" defTabSz="3657600" rtl="1" eaLnBrk="0" hangingPunct="0">
              <a:tabLst>
                <a:tab pos="342900" algn="l"/>
                <a:tab pos="457200" algn="l"/>
              </a:tabLst>
            </a:pPr>
            <a:r>
              <a:rPr lang="ar-OM" sz="2400" b="1" dirty="0" smtClean="0">
                <a:solidFill>
                  <a:srgbClr val="FF0000"/>
                </a:solidFill>
              </a:rPr>
              <a:t> </a:t>
            </a:r>
            <a:r>
              <a:rPr lang="ar-OM" sz="2400" b="1" dirty="0" smtClean="0">
                <a:solidFill>
                  <a:srgbClr val="FF0000"/>
                </a:solidFill>
              </a:rPr>
              <a:t>      </a:t>
            </a:r>
            <a:r>
              <a:rPr lang="ar-OM" sz="2400" b="1" dirty="0" smtClean="0">
                <a:solidFill>
                  <a:srgbClr val="FF0000"/>
                </a:solidFill>
              </a:rPr>
              <a:t>حافظ على السير على الجانب الايمن لتتمكن من الرؤية الشاملة</a:t>
            </a:r>
            <a:r>
              <a:rPr lang="en-AU" sz="2000" b="1" dirty="0"/>
              <a:t>	</a:t>
            </a:r>
            <a:endParaRPr lang="en-US" sz="2000" dirty="0"/>
          </a:p>
        </p:txBody>
      </p:sp>
      <p:sp>
        <p:nvSpPr>
          <p:cNvPr id="9" name="Rectangle 2"/>
          <p:cNvSpPr txBox="1">
            <a:spLocks noChangeArrowheads="1"/>
          </p:cNvSpPr>
          <p:nvPr/>
        </p:nvSpPr>
        <p:spPr bwMode="auto">
          <a:xfrm>
            <a:off x="1500188" y="90872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10" name="Rectangle 2"/>
          <p:cNvSpPr txBox="1">
            <a:spLocks noChangeArrowheads="1"/>
          </p:cNvSpPr>
          <p:nvPr/>
        </p:nvSpPr>
        <p:spPr>
          <a:xfrm>
            <a:off x="1500188" y="184150"/>
            <a:ext cx="7643812" cy="461963"/>
          </a:xfrm>
          <a:prstGeom prst="rect">
            <a:avLst/>
          </a:prstGeom>
          <a:noFill/>
        </p:spPr>
        <p:txBody>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
        <p:nvSpPr>
          <p:cNvPr id="31749" name="TextBox 10"/>
          <p:cNvSpPr txBox="1">
            <a:spLocks noChangeArrowheads="1"/>
          </p:cNvSpPr>
          <p:nvPr/>
        </p:nvSpPr>
        <p:spPr bwMode="auto">
          <a:xfrm>
            <a:off x="3071813" y="1500188"/>
            <a:ext cx="4643437" cy="40011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SA" sz="2000" b="1" dirty="0" smtClean="0"/>
              <a:t>الخطوة 3: </a:t>
            </a:r>
            <a:r>
              <a:rPr lang="ar-OM" sz="2000" b="1" dirty="0" smtClean="0"/>
              <a:t>الرؤية والنظر</a:t>
            </a:r>
            <a:endParaRPr lang="en-US" sz="2000" b="1"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356792" y="2071688"/>
            <a:ext cx="4268861" cy="1939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marL="342900" indent="-342900" algn="r" rtl="1" eaLnBrk="0" hangingPunct="0"/>
            <a:r>
              <a:rPr lang="ar-OM" sz="2000" b="1" dirty="0" smtClean="0">
                <a:ea typeface="Arial Unicode MS" pitchFamily="34" charset="-128"/>
                <a:cs typeface="+mn-cs"/>
              </a:rPr>
              <a:t>يجب ان تكون مستعدا للانطلاقة مع الحفاظ على:</a:t>
            </a:r>
            <a:endParaRPr lang="ar-SA" sz="2000" b="1" dirty="0" smtClean="0">
              <a:ea typeface="Arial Unicode MS" pitchFamily="34" charset="-128"/>
              <a:cs typeface="+mn-cs"/>
            </a:endParaRPr>
          </a:p>
          <a:p>
            <a:pPr marL="342900" indent="-342900" algn="r" rtl="1" eaLnBrk="0" hangingPunct="0"/>
            <a:endParaRPr lang="ar-OM" sz="2000" dirty="0" smtClean="0">
              <a:ea typeface="Arial Unicode MS" pitchFamily="34" charset="-128"/>
              <a:cs typeface="+mn-cs"/>
            </a:endParaRPr>
          </a:p>
          <a:p>
            <a:pPr marL="342900" indent="-342900" algn="r" rtl="1" eaLnBrk="0" hangingPunct="0">
              <a:buFont typeface="Wingdings" pitchFamily="2" charset="2"/>
              <a:buChar char="Ø"/>
            </a:pPr>
            <a:r>
              <a:rPr lang="ar-SA" sz="2000" dirty="0" smtClean="0">
                <a:ea typeface="Arial Unicode MS" pitchFamily="34" charset="-128"/>
                <a:cs typeface="+mn-cs"/>
              </a:rPr>
              <a:t>المسافة </a:t>
            </a:r>
            <a:r>
              <a:rPr lang="ar-SA" sz="2000" dirty="0" smtClean="0">
                <a:ea typeface="Arial Unicode MS" pitchFamily="34" charset="-128"/>
                <a:cs typeface="+mn-cs"/>
              </a:rPr>
              <a:t>المناسبة </a:t>
            </a:r>
            <a:r>
              <a:rPr lang="ar-OM" sz="2000" dirty="0" smtClean="0">
                <a:ea typeface="Arial Unicode MS" pitchFamily="34" charset="-128"/>
                <a:cs typeface="+mn-cs"/>
              </a:rPr>
              <a:t>في الامام والخلف</a:t>
            </a:r>
            <a:endParaRPr lang="ar-SA" sz="2000" dirty="0" smtClean="0">
              <a:ea typeface="Arial Unicode MS" pitchFamily="34" charset="-128"/>
              <a:cs typeface="+mn-cs"/>
            </a:endParaRPr>
          </a:p>
          <a:p>
            <a:pPr marL="342900" indent="-342900" algn="r" rtl="1" eaLnBrk="0" hangingPunct="0">
              <a:buFont typeface="Wingdings" pitchFamily="2" charset="2"/>
              <a:buChar char="Ø"/>
            </a:pPr>
            <a:r>
              <a:rPr lang="ar-OM" sz="2000" dirty="0" smtClean="0">
                <a:ea typeface="Arial Unicode MS" pitchFamily="34" charset="-128"/>
                <a:cs typeface="+mn-cs"/>
              </a:rPr>
              <a:t>م</a:t>
            </a:r>
            <a:r>
              <a:rPr lang="ar-SA" sz="2000" dirty="0" smtClean="0">
                <a:ea typeface="Arial Unicode MS" pitchFamily="34" charset="-128"/>
                <a:cs typeface="+mn-cs"/>
              </a:rPr>
              <a:t>راقب</a:t>
            </a:r>
            <a:r>
              <a:rPr lang="ar-OM" sz="2000" dirty="0" smtClean="0">
                <a:ea typeface="Arial Unicode MS" pitchFamily="34" charset="-128"/>
                <a:cs typeface="+mn-cs"/>
              </a:rPr>
              <a:t>ة</a:t>
            </a:r>
            <a:r>
              <a:rPr lang="ar-SA" sz="2000" dirty="0" smtClean="0">
                <a:ea typeface="Arial Unicode MS" pitchFamily="34" charset="-128"/>
                <a:cs typeface="+mn-cs"/>
              </a:rPr>
              <a:t> </a:t>
            </a:r>
            <a:r>
              <a:rPr lang="ar-SA" sz="2000" dirty="0" smtClean="0">
                <a:ea typeface="Arial Unicode MS" pitchFamily="34" charset="-128"/>
                <a:cs typeface="+mn-cs"/>
              </a:rPr>
              <a:t>جانب الطريق</a:t>
            </a:r>
          </a:p>
          <a:p>
            <a:pPr marL="342900" indent="-342900" algn="r" rtl="1" eaLnBrk="0" hangingPunct="0">
              <a:buFont typeface="Wingdings" pitchFamily="2" charset="2"/>
              <a:buChar char="Ø"/>
            </a:pPr>
            <a:r>
              <a:rPr lang="ar-SA" sz="2000" dirty="0" smtClean="0">
                <a:ea typeface="Arial Unicode MS" pitchFamily="34" charset="-128"/>
                <a:cs typeface="+mn-cs"/>
              </a:rPr>
              <a:t>الا</a:t>
            </a:r>
            <a:r>
              <a:rPr lang="ar-OM" sz="2000" dirty="0" smtClean="0">
                <a:ea typeface="Arial Unicode MS" pitchFamily="34" charset="-128"/>
                <a:cs typeface="+mn-cs"/>
              </a:rPr>
              <a:t>نتباه </a:t>
            </a:r>
            <a:r>
              <a:rPr lang="ar-OM" sz="2000" dirty="0" smtClean="0">
                <a:ea typeface="Arial Unicode MS" pitchFamily="34" charset="-128"/>
                <a:cs typeface="+mn-cs"/>
              </a:rPr>
              <a:t>ل</a:t>
            </a:r>
            <a:r>
              <a:rPr lang="ar-SA" sz="2000" dirty="0" smtClean="0">
                <a:ea typeface="Arial Unicode MS" pitchFamily="34" charset="-128"/>
                <a:cs typeface="+mn-cs"/>
              </a:rPr>
              <a:t>حركة </a:t>
            </a:r>
            <a:r>
              <a:rPr lang="ar-SA" sz="2000" dirty="0" smtClean="0">
                <a:ea typeface="Arial Unicode MS" pitchFamily="34" charset="-128"/>
                <a:cs typeface="+mn-cs"/>
              </a:rPr>
              <a:t>المرور القادمة</a:t>
            </a:r>
          </a:p>
          <a:p>
            <a:pPr marL="342900" indent="-342900" algn="r" rtl="1" eaLnBrk="0" hangingPunct="0">
              <a:buFont typeface="Wingdings" pitchFamily="2" charset="2"/>
              <a:buChar char="Ø"/>
            </a:pPr>
            <a:r>
              <a:rPr lang="ar-SA" sz="2000" dirty="0" smtClean="0">
                <a:ea typeface="Arial Unicode MS" pitchFamily="34" charset="-128"/>
                <a:cs typeface="+mn-cs"/>
              </a:rPr>
              <a:t>مراقبة </a:t>
            </a:r>
            <a:r>
              <a:rPr lang="ar-SA" sz="2000" dirty="0" smtClean="0">
                <a:ea typeface="Arial Unicode MS" pitchFamily="34" charset="-128"/>
                <a:cs typeface="+mn-cs"/>
              </a:rPr>
              <a:t>مرآة </a:t>
            </a:r>
            <a:r>
              <a:rPr lang="ar-SA" sz="2000" dirty="0" smtClean="0">
                <a:ea typeface="Arial Unicode MS" pitchFamily="34" charset="-128"/>
                <a:cs typeface="+mn-cs"/>
              </a:rPr>
              <a:t>الرؤية </a:t>
            </a:r>
            <a:r>
              <a:rPr lang="ar-SA" sz="2000" dirty="0" smtClean="0">
                <a:ea typeface="Arial Unicode MS" pitchFamily="34" charset="-128"/>
                <a:cs typeface="+mn-cs"/>
              </a:rPr>
              <a:t>الخلفية</a:t>
            </a:r>
            <a:r>
              <a:rPr lang="ar-OM" sz="2000" dirty="0" smtClean="0">
                <a:ea typeface="Arial Unicode MS" pitchFamily="34" charset="-128"/>
                <a:cs typeface="+mn-cs"/>
              </a:rPr>
              <a:t> باستمرار</a:t>
            </a:r>
            <a:endParaRPr lang="en-US" sz="2000" dirty="0">
              <a:ea typeface="Arial Unicode MS" pitchFamily="34" charset="-128"/>
              <a:cs typeface="+mn-cs"/>
            </a:endParaRPr>
          </a:p>
        </p:txBody>
      </p:sp>
      <p:pic>
        <p:nvPicPr>
          <p:cNvPr id="32771" name="Picture 18" descr="an ou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52625" y="4154488"/>
            <a:ext cx="5334000"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cs typeface="+mn-cs"/>
              </a:rPr>
              <a:t>تحديد أسلوب القيادة ال</a:t>
            </a:r>
            <a:r>
              <a:rPr lang="ar-OM" sz="2400" b="1" dirty="0" smtClean="0">
                <a:cs typeface="+mn-cs"/>
              </a:rPr>
              <a:t>وقائية</a:t>
            </a:r>
            <a:endParaRPr lang="en-US" sz="2400" b="1" dirty="0">
              <a:cs typeface="+mn-cs"/>
            </a:endParaRPr>
          </a:p>
        </p:txBody>
      </p:sp>
      <p:sp>
        <p:nvSpPr>
          <p:cNvPr id="6" name="Rectangle 2"/>
          <p:cNvSpPr txBox="1">
            <a:spLocks noChangeArrowheads="1"/>
          </p:cNvSpPr>
          <p:nvPr/>
        </p:nvSpPr>
        <p:spPr>
          <a:xfrm>
            <a:off x="1500188" y="184150"/>
            <a:ext cx="7643812" cy="461963"/>
          </a:xfrm>
          <a:prstGeom prst="rect">
            <a:avLst/>
          </a:prstGeom>
          <a:noFill/>
        </p:spPr>
        <p:txBody>
          <a:bodyPr/>
          <a:lstStyle/>
          <a:p>
            <a:pPr algn="r">
              <a:defRPr/>
            </a:pPr>
            <a:r>
              <a:rPr lang="ar-OM" sz="2400" b="1" dirty="0" smtClean="0">
                <a:solidFill>
                  <a:srgbClr val="92D050"/>
                </a:solidFill>
                <a:cs typeface="+mn-cs"/>
              </a:rPr>
              <a:t>: الوحدة السابعة  خطة السائق أثناء القيادة</a:t>
            </a:r>
            <a:r>
              <a:rPr lang="en-US" sz="2400" b="1" dirty="0" smtClean="0">
                <a:solidFill>
                  <a:srgbClr val="92D050"/>
                </a:solidFill>
                <a:cs typeface="+mn-cs"/>
              </a:rPr>
              <a:t>DIT</a:t>
            </a:r>
            <a:endParaRPr lang="en-US" sz="2400" b="1" kern="0" dirty="0">
              <a:solidFill>
                <a:srgbClr val="92D050"/>
              </a:solidFill>
              <a:cs typeface="+mn-cs"/>
            </a:endParaRPr>
          </a:p>
        </p:txBody>
      </p:sp>
      <p:sp>
        <p:nvSpPr>
          <p:cNvPr id="32774" name="TextBox 6"/>
          <p:cNvSpPr txBox="1">
            <a:spLocks noChangeArrowheads="1"/>
          </p:cNvSpPr>
          <p:nvPr/>
        </p:nvSpPr>
        <p:spPr bwMode="auto">
          <a:xfrm>
            <a:off x="3071813" y="1500188"/>
            <a:ext cx="4643437" cy="40011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ar-OM" sz="2000" b="1" dirty="0" smtClean="0">
                <a:cs typeface="+mn-cs"/>
              </a:rPr>
              <a:t> </a:t>
            </a:r>
            <a:r>
              <a:rPr lang="ar-SA" sz="2000" b="1" dirty="0" smtClean="0">
                <a:cs typeface="+mn-cs"/>
              </a:rPr>
              <a:t>الخطوة </a:t>
            </a:r>
            <a:r>
              <a:rPr lang="ar-SA" sz="2000" b="1" dirty="0" smtClean="0">
                <a:cs typeface="+mn-cs"/>
              </a:rPr>
              <a:t>4: </a:t>
            </a:r>
            <a:r>
              <a:rPr lang="ar-SA" sz="2000" b="1" dirty="0" smtClean="0">
                <a:cs typeface="+mn-cs"/>
              </a:rPr>
              <a:t>ال</a:t>
            </a:r>
            <a:r>
              <a:rPr lang="ar-OM" sz="2000" b="1" dirty="0" smtClean="0">
                <a:cs typeface="+mn-cs"/>
              </a:rPr>
              <a:t>انطلاقة</a:t>
            </a:r>
            <a:endParaRPr lang="en-US" sz="2000" b="1" dirty="0">
              <a:cs typeface="+mn-cs"/>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p:txBody>
          <a:bodyPr/>
          <a:lstStyle/>
          <a:p>
            <a:pPr>
              <a:defRPr/>
            </a:pPr>
            <a:fld id="{53ECB4DB-043E-401B-83BA-6842A04CBEFE}" type="slidenum">
              <a:rPr lang="en-US" smtClean="0"/>
              <a:pPr>
                <a:defRPr/>
              </a:pPr>
              <a:t>16</a:t>
            </a:fld>
            <a:endParaRPr lang="en-US" smtClean="0"/>
          </a:p>
        </p:txBody>
      </p:sp>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15" name="Rectangle 2"/>
          <p:cNvSpPr txBox="1">
            <a:spLocks noChangeArrowheads="1"/>
          </p:cNvSpPr>
          <p:nvPr/>
        </p:nvSpPr>
        <p:spPr bwMode="auto">
          <a:xfrm>
            <a:off x="1258888" y="184150"/>
            <a:ext cx="7643812" cy="461963"/>
          </a:xfrm>
          <a:prstGeom prst="rect">
            <a:avLst/>
          </a:prstGeom>
          <a:noFill/>
          <a:ln w="9525" algn="ctr">
            <a:noFill/>
            <a:miter lim="800000"/>
            <a:headEnd/>
            <a:tailEnd/>
          </a:ln>
        </p:spPr>
        <p:txBody>
          <a:bodyPr anchor="b">
            <a:spAutoFit/>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
        <p:nvSpPr>
          <p:cNvPr id="5" name="Text Box 3"/>
          <p:cNvSpPr txBox="1">
            <a:spLocks noChangeArrowheads="1"/>
          </p:cNvSpPr>
          <p:nvPr/>
        </p:nvSpPr>
        <p:spPr bwMode="auto">
          <a:xfrm>
            <a:off x="1643063" y="4143375"/>
            <a:ext cx="44196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spcBef>
                <a:spcPct val="50000"/>
              </a:spcBef>
            </a:pPr>
            <a:r>
              <a:rPr lang="ar-SA" sz="2400" b="1" dirty="0" smtClean="0">
                <a:solidFill>
                  <a:srgbClr val="006600"/>
                </a:solidFill>
                <a:latin typeface="Batang" pitchFamily="18" charset="-127"/>
              </a:rPr>
              <a:t>ماذا أعرف؟</a:t>
            </a:r>
          </a:p>
          <a:p>
            <a:pPr algn="r" rtl="1" eaLnBrk="1" hangingPunct="1">
              <a:spcBef>
                <a:spcPct val="50000"/>
              </a:spcBef>
            </a:pPr>
            <a:r>
              <a:rPr lang="ar-SA" sz="2400" b="1" dirty="0" smtClean="0">
                <a:solidFill>
                  <a:srgbClr val="006600"/>
                </a:solidFill>
                <a:latin typeface="Batang" pitchFamily="18" charset="-127"/>
              </a:rPr>
              <a:t>ما </a:t>
            </a:r>
            <a:r>
              <a:rPr lang="ar-OM" sz="2400" b="1" dirty="0" smtClean="0">
                <a:solidFill>
                  <a:srgbClr val="006600"/>
                </a:solidFill>
                <a:latin typeface="Batang" pitchFamily="18" charset="-127"/>
              </a:rPr>
              <a:t>الذي </a:t>
            </a:r>
            <a:r>
              <a:rPr lang="ar-SA" sz="2400" b="1" dirty="0" smtClean="0">
                <a:solidFill>
                  <a:srgbClr val="006600"/>
                </a:solidFill>
                <a:latin typeface="Batang" pitchFamily="18" charset="-127"/>
              </a:rPr>
              <a:t>لا أعرف</a:t>
            </a:r>
            <a:r>
              <a:rPr lang="ar-OM" sz="2400" b="1" dirty="0" smtClean="0">
                <a:solidFill>
                  <a:srgbClr val="006600"/>
                </a:solidFill>
                <a:latin typeface="Batang" pitchFamily="18" charset="-127"/>
              </a:rPr>
              <a:t>ه</a:t>
            </a:r>
            <a:r>
              <a:rPr lang="ar-SA" sz="2400" b="1" dirty="0" smtClean="0">
                <a:solidFill>
                  <a:srgbClr val="006600"/>
                </a:solidFill>
                <a:latin typeface="Batang" pitchFamily="18" charset="-127"/>
              </a:rPr>
              <a:t>؟</a:t>
            </a:r>
            <a:endParaRPr lang="ar-SA" sz="2400" b="1" dirty="0" smtClean="0">
              <a:solidFill>
                <a:srgbClr val="006600"/>
              </a:solidFill>
              <a:latin typeface="Batang" pitchFamily="18" charset="-127"/>
            </a:endParaRPr>
          </a:p>
          <a:p>
            <a:pPr algn="r" rtl="1" eaLnBrk="1" hangingPunct="1">
              <a:spcBef>
                <a:spcPct val="50000"/>
              </a:spcBef>
            </a:pPr>
            <a:r>
              <a:rPr lang="ar-OM" sz="2400" b="1" dirty="0" smtClean="0">
                <a:solidFill>
                  <a:srgbClr val="006600"/>
                </a:solidFill>
                <a:latin typeface="Batang" pitchFamily="18" charset="-127"/>
              </a:rPr>
              <a:t>ماذا يمكن ان يحدث؟</a:t>
            </a:r>
            <a:endParaRPr lang="en-GB" sz="2400" b="1" dirty="0">
              <a:solidFill>
                <a:srgbClr val="006600"/>
              </a:solidFill>
              <a:latin typeface="Batang" pitchFamily="18" charset="-127"/>
            </a:endParaRPr>
          </a:p>
        </p:txBody>
      </p:sp>
      <p:pic>
        <p:nvPicPr>
          <p:cNvPr id="33798" name="Picture 4" descr="TN00418_"/>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4963" y="1503363"/>
            <a:ext cx="4038600" cy="249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5857875" y="2116138"/>
            <a:ext cx="3209925"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spcBef>
                <a:spcPct val="50000"/>
              </a:spcBef>
            </a:pPr>
            <a:r>
              <a:rPr lang="ar-OM" sz="2400" b="1" dirty="0" smtClean="0">
                <a:solidFill>
                  <a:srgbClr val="006600"/>
                </a:solidFill>
                <a:latin typeface="Batang" pitchFamily="18" charset="-127"/>
              </a:rPr>
              <a:t>ماذا أرى</a:t>
            </a:r>
            <a:r>
              <a:rPr lang="ar-SA" sz="2400" b="1" dirty="0" smtClean="0">
                <a:solidFill>
                  <a:srgbClr val="006600"/>
                </a:solidFill>
                <a:latin typeface="Batang" pitchFamily="18" charset="-127"/>
              </a:rPr>
              <a:t>؟</a:t>
            </a:r>
            <a:endParaRPr lang="ar-SA" sz="2400" b="1" dirty="0" smtClean="0">
              <a:solidFill>
                <a:srgbClr val="006600"/>
              </a:solidFill>
              <a:latin typeface="Batang" pitchFamily="18" charset="-127"/>
            </a:endParaRPr>
          </a:p>
          <a:p>
            <a:pPr algn="r" rtl="1" eaLnBrk="1" hangingPunct="1">
              <a:spcBef>
                <a:spcPct val="50000"/>
              </a:spcBef>
            </a:pPr>
            <a:r>
              <a:rPr lang="ar-OM" sz="2400" b="1" dirty="0" smtClean="0">
                <a:solidFill>
                  <a:srgbClr val="006600"/>
                </a:solidFill>
                <a:latin typeface="Batang" pitchFamily="18" charset="-127"/>
              </a:rPr>
              <a:t>ما الذي</a:t>
            </a:r>
            <a:r>
              <a:rPr lang="ar-SA" sz="2400" b="1" dirty="0" smtClean="0">
                <a:solidFill>
                  <a:srgbClr val="006600"/>
                </a:solidFill>
                <a:latin typeface="Batang" pitchFamily="18" charset="-127"/>
              </a:rPr>
              <a:t> </a:t>
            </a:r>
            <a:r>
              <a:rPr lang="ar-SA" sz="2400" b="1" dirty="0" smtClean="0">
                <a:solidFill>
                  <a:srgbClr val="006600"/>
                </a:solidFill>
                <a:latin typeface="Batang" pitchFamily="18" charset="-127"/>
              </a:rPr>
              <a:t>لا </a:t>
            </a:r>
            <a:r>
              <a:rPr lang="ar-SA" sz="2400" b="1" dirty="0" smtClean="0">
                <a:solidFill>
                  <a:srgbClr val="006600"/>
                </a:solidFill>
                <a:latin typeface="Batang" pitchFamily="18" charset="-127"/>
              </a:rPr>
              <a:t>أر</a:t>
            </a:r>
            <a:r>
              <a:rPr lang="ar-OM" sz="2400" b="1" dirty="0" smtClean="0">
                <a:solidFill>
                  <a:srgbClr val="006600"/>
                </a:solidFill>
                <a:latin typeface="Batang" pitchFamily="18" charset="-127"/>
              </a:rPr>
              <a:t>اه</a:t>
            </a:r>
            <a:r>
              <a:rPr lang="ar-SA" sz="2400" b="1" dirty="0" smtClean="0">
                <a:solidFill>
                  <a:srgbClr val="006600"/>
                </a:solidFill>
                <a:latin typeface="Batang" pitchFamily="18" charset="-127"/>
              </a:rPr>
              <a:t>؟</a:t>
            </a:r>
            <a:endParaRPr lang="ar-SA" sz="2400" b="1" dirty="0" smtClean="0">
              <a:solidFill>
                <a:srgbClr val="006600"/>
              </a:solidFill>
              <a:latin typeface="Batang" pitchFamily="18" charset="-127"/>
            </a:endParaRPr>
          </a:p>
          <a:p>
            <a:pPr algn="r" rtl="1" eaLnBrk="1" hangingPunct="1">
              <a:spcBef>
                <a:spcPct val="50000"/>
              </a:spcBef>
            </a:pPr>
            <a:r>
              <a:rPr lang="ar-SA" sz="2400" b="1" dirty="0" smtClean="0">
                <a:solidFill>
                  <a:srgbClr val="006600"/>
                </a:solidFill>
                <a:latin typeface="Batang" pitchFamily="18" charset="-127"/>
              </a:rPr>
              <a:t>ماذا يمكن أن أشعر؟</a:t>
            </a:r>
          </a:p>
          <a:p>
            <a:pPr algn="r" rtl="1" eaLnBrk="1" hangingPunct="1">
              <a:spcBef>
                <a:spcPct val="50000"/>
              </a:spcBef>
            </a:pPr>
            <a:r>
              <a:rPr lang="ar-SA" sz="2400" b="1" dirty="0" smtClean="0">
                <a:solidFill>
                  <a:srgbClr val="006600"/>
                </a:solidFill>
                <a:latin typeface="Batang" pitchFamily="18" charset="-127"/>
              </a:rPr>
              <a:t>ما</a:t>
            </a:r>
            <a:r>
              <a:rPr lang="ar-OM" sz="2400" b="1" dirty="0" smtClean="0">
                <a:solidFill>
                  <a:srgbClr val="006600"/>
                </a:solidFill>
                <a:latin typeface="Batang" pitchFamily="18" charset="-127"/>
              </a:rPr>
              <a:t> الذي </a:t>
            </a:r>
            <a:r>
              <a:rPr lang="ar-SA" sz="2400" b="1" dirty="0" smtClean="0">
                <a:solidFill>
                  <a:srgbClr val="006600"/>
                </a:solidFill>
                <a:latin typeface="Batang" pitchFamily="18" charset="-127"/>
              </a:rPr>
              <a:t>لا </a:t>
            </a:r>
            <a:r>
              <a:rPr lang="ar-SA" sz="2400" b="1" dirty="0" smtClean="0">
                <a:solidFill>
                  <a:srgbClr val="006600"/>
                </a:solidFill>
                <a:latin typeface="Batang" pitchFamily="18" charset="-127"/>
              </a:rPr>
              <a:t>يمكن </a:t>
            </a:r>
            <a:r>
              <a:rPr lang="ar-SA" sz="2400" b="1" dirty="0" smtClean="0">
                <a:solidFill>
                  <a:srgbClr val="006600"/>
                </a:solidFill>
                <a:latin typeface="Batang" pitchFamily="18" charset="-127"/>
              </a:rPr>
              <a:t>أن </a:t>
            </a:r>
            <a:r>
              <a:rPr lang="ar-SA" sz="2400" b="1" dirty="0" smtClean="0">
                <a:solidFill>
                  <a:srgbClr val="006600"/>
                </a:solidFill>
                <a:latin typeface="Batang" pitchFamily="18" charset="-127"/>
              </a:rPr>
              <a:t>أشعر</a:t>
            </a:r>
            <a:r>
              <a:rPr lang="ar-OM" sz="2400" b="1" dirty="0" smtClean="0">
                <a:solidFill>
                  <a:srgbClr val="006600"/>
                </a:solidFill>
                <a:latin typeface="Batang" pitchFamily="18" charset="-127"/>
              </a:rPr>
              <a:t> به</a:t>
            </a:r>
            <a:r>
              <a:rPr lang="ar-SA" sz="2400" b="1" dirty="0" smtClean="0">
                <a:solidFill>
                  <a:srgbClr val="006600"/>
                </a:solidFill>
                <a:latin typeface="Batang" pitchFamily="18" charset="-127"/>
              </a:rPr>
              <a:t>؟</a:t>
            </a:r>
            <a:endParaRPr lang="en-GB" sz="2400" b="1" dirty="0">
              <a:solidFill>
                <a:srgbClr val="006600"/>
              </a:solidFill>
              <a:latin typeface="Batang" pitchFamily="18" charset="-127"/>
            </a:endParaRPr>
          </a:p>
        </p:txBody>
      </p:sp>
      <p:sp>
        <p:nvSpPr>
          <p:cNvPr id="33800" name="TextBox 8"/>
          <p:cNvSpPr txBox="1">
            <a:spLocks noChangeArrowheads="1"/>
          </p:cNvSpPr>
          <p:nvPr/>
        </p:nvSpPr>
        <p:spPr bwMode="auto">
          <a:xfrm>
            <a:off x="1714500" y="6143625"/>
            <a:ext cx="57864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r>
              <a:rPr lang="ar-OM" sz="3200" b="1" dirty="0" smtClean="0">
                <a:solidFill>
                  <a:srgbClr val="C00000"/>
                </a:solidFill>
              </a:rPr>
              <a:t>هل </a:t>
            </a:r>
            <a:r>
              <a:rPr lang="ar-SA" sz="3200" b="1" dirty="0" smtClean="0">
                <a:solidFill>
                  <a:srgbClr val="C00000"/>
                </a:solidFill>
              </a:rPr>
              <a:t>أنا </a:t>
            </a:r>
            <a:r>
              <a:rPr lang="ar-SA" sz="3200" b="1" dirty="0" smtClean="0">
                <a:solidFill>
                  <a:srgbClr val="C00000"/>
                </a:solidFill>
              </a:rPr>
              <a:t>على استعداد </a:t>
            </a:r>
            <a:r>
              <a:rPr lang="ar-SA" sz="3200" b="1" dirty="0" smtClean="0">
                <a:solidFill>
                  <a:srgbClr val="C00000"/>
                </a:solidFill>
              </a:rPr>
              <a:t>لل</a:t>
            </a:r>
            <a:r>
              <a:rPr lang="ar-OM" sz="3200" b="1" dirty="0" smtClean="0">
                <a:solidFill>
                  <a:srgbClr val="C00000"/>
                </a:solidFill>
              </a:rPr>
              <a:t>انطلاقة</a:t>
            </a:r>
            <a:r>
              <a:rPr lang="ar-SA" sz="3200" b="1" dirty="0" smtClean="0">
                <a:solidFill>
                  <a:srgbClr val="C00000"/>
                </a:solidFill>
              </a:rPr>
              <a:t>؟!!!!!!!!</a:t>
            </a:r>
            <a:endParaRPr lang="en-US" sz="3200" b="1" dirty="0">
              <a:solidFill>
                <a:srgbClr val="C0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0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fld id="{BBA6A6D8-7DCD-42B8-8611-FA03CB092F2F}" type="slidenum">
              <a:rPr lang="en-US" smtClean="0"/>
              <a:pPr>
                <a:defRPr/>
              </a:pPr>
              <a:t>17</a:t>
            </a:fld>
            <a:endParaRPr lang="en-US" smtClean="0"/>
          </a:p>
        </p:txBody>
      </p:sp>
      <p:sp>
        <p:nvSpPr>
          <p:cNvPr id="7" name="Rectangle 2"/>
          <p:cNvSpPr txBox="1">
            <a:spLocks noChangeArrowheads="1"/>
          </p:cNvSpPr>
          <p:nvPr/>
        </p:nvSpPr>
        <p:spPr bwMode="auto">
          <a:xfrm>
            <a:off x="1500188" y="692696"/>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spcBef>
                <a:spcPts val="1800"/>
              </a:spcBef>
              <a:defRPr/>
            </a:pPr>
            <a:r>
              <a:rPr lang="ar-SA" sz="2400" b="1" dirty="0"/>
              <a:t>الموقف، </a:t>
            </a:r>
            <a:r>
              <a:rPr lang="ar-SA" sz="2400" b="1" dirty="0" smtClean="0"/>
              <a:t>والسرعة، وال</a:t>
            </a:r>
            <a:r>
              <a:rPr lang="ar-OM" sz="2400" b="1" dirty="0" smtClean="0"/>
              <a:t>جير والانطلاقة</a:t>
            </a:r>
            <a:endParaRPr lang="en-US" sz="2400" b="1" dirty="0"/>
          </a:p>
        </p:txBody>
      </p:sp>
      <p:sp>
        <p:nvSpPr>
          <p:cNvPr id="9" name="Rectangle 2"/>
          <p:cNvSpPr txBox="1">
            <a:spLocks noChangeArrowheads="1"/>
          </p:cNvSpPr>
          <p:nvPr/>
        </p:nvSpPr>
        <p:spPr bwMode="auto">
          <a:xfrm>
            <a:off x="1258888" y="184150"/>
            <a:ext cx="7643812" cy="461963"/>
          </a:xfrm>
          <a:prstGeom prst="rect">
            <a:avLst/>
          </a:prstGeom>
          <a:noFill/>
          <a:ln w="9525" algn="ctr">
            <a:noFill/>
            <a:miter lim="800000"/>
            <a:headEnd/>
            <a:tailEnd/>
          </a:ln>
        </p:spPr>
        <p:txBody>
          <a:bodyPr anchor="b">
            <a:spAutoFit/>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
        <p:nvSpPr>
          <p:cNvPr id="5" name="TextBox 4"/>
          <p:cNvSpPr txBox="1"/>
          <p:nvPr/>
        </p:nvSpPr>
        <p:spPr>
          <a:xfrm>
            <a:off x="395536" y="1268760"/>
            <a:ext cx="8676456" cy="3200876"/>
          </a:xfrm>
          <a:prstGeom prst="rect">
            <a:avLst/>
          </a:prstGeom>
          <a:noFill/>
        </p:spPr>
        <p:txBody>
          <a:bodyPr wrap="square">
            <a:spAutoFit/>
          </a:bodyPr>
          <a:lstStyle/>
          <a:p>
            <a:pPr algn="r" rtl="1">
              <a:defRPr/>
            </a:pPr>
            <a:r>
              <a:rPr lang="ar-OM" sz="2000" b="1" dirty="0" smtClean="0">
                <a:solidFill>
                  <a:schemeClr val="accent6">
                    <a:lumMod val="60000"/>
                    <a:lumOff val="40000"/>
                  </a:schemeClr>
                </a:solidFill>
                <a:latin typeface="Arial" charset="0"/>
                <a:cs typeface="+mn-cs"/>
              </a:rPr>
              <a:t>المقود</a:t>
            </a:r>
            <a:r>
              <a:rPr lang="ar-SA" sz="2000" b="1" dirty="0" smtClean="0">
                <a:solidFill>
                  <a:schemeClr val="accent6">
                    <a:lumMod val="60000"/>
                    <a:lumOff val="40000"/>
                  </a:schemeClr>
                </a:solidFill>
                <a:latin typeface="Arial" charset="0"/>
                <a:cs typeface="+mn-cs"/>
              </a:rPr>
              <a:t> </a:t>
            </a:r>
            <a:r>
              <a:rPr lang="ar-SA" sz="2000" b="1" dirty="0">
                <a:solidFill>
                  <a:schemeClr val="accent6">
                    <a:lumMod val="60000"/>
                    <a:lumOff val="40000"/>
                  </a:schemeClr>
                </a:solidFill>
                <a:latin typeface="Arial" charset="0"/>
                <a:cs typeface="+mn-cs"/>
              </a:rPr>
              <a:t>- </a:t>
            </a:r>
            <a:r>
              <a:rPr lang="ar-SA" sz="2000" b="1" dirty="0" smtClean="0">
                <a:solidFill>
                  <a:schemeClr val="accent6">
                    <a:lumMod val="60000"/>
                    <a:lumOff val="40000"/>
                  </a:schemeClr>
                </a:solidFill>
                <a:latin typeface="Arial" charset="0"/>
                <a:cs typeface="+mn-cs"/>
              </a:rPr>
              <a:t>مركز </a:t>
            </a:r>
            <a:r>
              <a:rPr lang="ar-SA" sz="2000" b="1" dirty="0">
                <a:solidFill>
                  <a:schemeClr val="accent6">
                    <a:lumMod val="60000"/>
                    <a:lumOff val="40000"/>
                  </a:schemeClr>
                </a:solidFill>
                <a:latin typeface="Arial" charset="0"/>
                <a:cs typeface="+mn-cs"/>
              </a:rPr>
              <a:t>اليد</a:t>
            </a:r>
          </a:p>
          <a:p>
            <a:pPr algn="r" rtl="1">
              <a:defRPr/>
            </a:pPr>
            <a:r>
              <a:rPr lang="ar-SA" dirty="0">
                <a:latin typeface="Arial" charset="0"/>
                <a:cs typeface="+mn-cs"/>
              </a:rPr>
              <a:t>فمن المستحسن أن تعقد عجلة القيادة بيديك في موقف </a:t>
            </a:r>
            <a:r>
              <a:rPr lang="ar-SA" dirty="0" smtClean="0">
                <a:latin typeface="Arial" charset="0"/>
                <a:cs typeface="+mn-cs"/>
              </a:rPr>
              <a:t>الساعة</a:t>
            </a:r>
            <a:r>
              <a:rPr lang="ar-OM" dirty="0" smtClean="0">
                <a:latin typeface="Arial" charset="0"/>
                <a:cs typeface="+mn-cs"/>
              </a:rPr>
              <a:t>10:10 حيث ان هذه الوضعية تسمح</a:t>
            </a:r>
          </a:p>
          <a:p>
            <a:pPr algn="r" rtl="1">
              <a:defRPr/>
            </a:pPr>
            <a:r>
              <a:rPr lang="ar-OM" dirty="0" smtClean="0">
                <a:latin typeface="Arial" charset="0"/>
                <a:cs typeface="+mn-cs"/>
              </a:rPr>
              <a:t>لك بالسيطره الكلية على المقود</a:t>
            </a:r>
            <a:r>
              <a:rPr lang="ar-SA" dirty="0" smtClean="0">
                <a:latin typeface="Arial" charset="0"/>
                <a:cs typeface="+mn-cs"/>
              </a:rPr>
              <a:t>، </a:t>
            </a:r>
            <a:r>
              <a:rPr lang="ar-SA" dirty="0">
                <a:latin typeface="Arial" charset="0"/>
                <a:cs typeface="+mn-cs"/>
              </a:rPr>
              <a:t>وفي حال وقوع حادث </a:t>
            </a:r>
            <a:r>
              <a:rPr lang="ar-SA" dirty="0" smtClean="0">
                <a:latin typeface="Arial" charset="0"/>
                <a:cs typeface="+mn-cs"/>
              </a:rPr>
              <a:t>و</a:t>
            </a:r>
            <a:r>
              <a:rPr lang="ar-OM" dirty="0" smtClean="0">
                <a:latin typeface="Arial" charset="0"/>
                <a:cs typeface="+mn-cs"/>
              </a:rPr>
              <a:t>المركب</a:t>
            </a:r>
            <a:r>
              <a:rPr lang="ar-SA" dirty="0" smtClean="0">
                <a:latin typeface="Arial" charset="0"/>
                <a:cs typeface="+mn-cs"/>
              </a:rPr>
              <a:t>ة </a:t>
            </a:r>
            <a:r>
              <a:rPr lang="ar-SA" dirty="0">
                <a:latin typeface="Arial" charset="0"/>
                <a:cs typeface="+mn-cs"/>
              </a:rPr>
              <a:t>مجهزة بالوسائد </a:t>
            </a:r>
            <a:r>
              <a:rPr lang="ar-SA" dirty="0" smtClean="0">
                <a:latin typeface="Arial" charset="0"/>
                <a:cs typeface="+mn-cs"/>
              </a:rPr>
              <a:t>الهوائية</a:t>
            </a:r>
            <a:r>
              <a:rPr lang="ar-OM" dirty="0" smtClean="0">
                <a:latin typeface="Arial" charset="0"/>
                <a:cs typeface="+mn-cs"/>
              </a:rPr>
              <a:t>،</a:t>
            </a:r>
          </a:p>
          <a:p>
            <a:pPr algn="r" rtl="1">
              <a:defRPr/>
            </a:pPr>
            <a:r>
              <a:rPr lang="ar-SA" dirty="0" smtClean="0">
                <a:latin typeface="Arial" charset="0"/>
                <a:cs typeface="+mn-cs"/>
              </a:rPr>
              <a:t>سوف </a:t>
            </a:r>
            <a:r>
              <a:rPr lang="ar-SA" dirty="0">
                <a:latin typeface="Arial" charset="0"/>
                <a:cs typeface="+mn-cs"/>
              </a:rPr>
              <a:t>تفتح </a:t>
            </a:r>
            <a:r>
              <a:rPr lang="ar-OM" dirty="0" smtClean="0">
                <a:latin typeface="Arial" charset="0"/>
                <a:cs typeface="+mn-cs"/>
              </a:rPr>
              <a:t>بسلاسة</a:t>
            </a:r>
          </a:p>
          <a:p>
            <a:pPr algn="r" rtl="1">
              <a:defRPr/>
            </a:pPr>
            <a:r>
              <a:rPr lang="ar-OM" dirty="0" smtClean="0">
                <a:latin typeface="Arial" charset="0"/>
                <a:cs typeface="+mn-cs"/>
              </a:rPr>
              <a:t>دون ان يعيقها شي او تتسبب باصابة السائق.</a:t>
            </a:r>
            <a:endParaRPr lang="ar-SA" dirty="0">
              <a:latin typeface="Arial" charset="0"/>
              <a:cs typeface="+mn-cs"/>
            </a:endParaRPr>
          </a:p>
          <a:p>
            <a:pPr algn="r" rtl="1">
              <a:defRPr/>
            </a:pPr>
            <a:endParaRPr lang="ar-SA" dirty="0">
              <a:latin typeface="Arial" charset="0"/>
              <a:cs typeface="+mn-cs"/>
            </a:endParaRPr>
          </a:p>
          <a:p>
            <a:pPr algn="r" rtl="1">
              <a:defRPr/>
            </a:pPr>
            <a:r>
              <a:rPr lang="ar-OM" sz="2000" b="1" dirty="0" smtClean="0">
                <a:solidFill>
                  <a:schemeClr val="accent6">
                    <a:lumMod val="60000"/>
                    <a:lumOff val="40000"/>
                  </a:schemeClr>
                </a:solidFill>
                <a:latin typeface="Arial" charset="0"/>
                <a:cs typeface="+mn-cs"/>
              </a:rPr>
              <a:t>الانطلاقة</a:t>
            </a:r>
            <a:endParaRPr lang="ar-SA" sz="2000" b="1" dirty="0">
              <a:solidFill>
                <a:schemeClr val="accent6">
                  <a:lumMod val="60000"/>
                  <a:lumOff val="40000"/>
                </a:schemeClr>
              </a:solidFill>
              <a:latin typeface="Arial" charset="0"/>
              <a:cs typeface="+mn-cs"/>
            </a:endParaRPr>
          </a:p>
          <a:p>
            <a:pPr algn="r" rtl="1">
              <a:defRPr/>
            </a:pPr>
            <a:r>
              <a:rPr lang="ar-SA" b="1" dirty="0" smtClean="0">
                <a:latin typeface="Arial" charset="0"/>
                <a:cs typeface="+mn-cs"/>
              </a:rPr>
              <a:t>لوضع </a:t>
            </a:r>
            <a:r>
              <a:rPr lang="ar-SA" b="1" dirty="0">
                <a:latin typeface="Arial" charset="0"/>
                <a:cs typeface="+mn-cs"/>
              </a:rPr>
              <a:t>السيارة في </a:t>
            </a:r>
            <a:r>
              <a:rPr lang="ar-OM" b="1" dirty="0" smtClean="0">
                <a:latin typeface="Arial" charset="0"/>
                <a:cs typeface="+mn-cs"/>
              </a:rPr>
              <a:t>مستمرة</a:t>
            </a:r>
            <a:r>
              <a:rPr lang="ar-SA" b="1" dirty="0" smtClean="0">
                <a:latin typeface="Arial" charset="0"/>
                <a:cs typeface="+mn-cs"/>
              </a:rPr>
              <a:t>،</a:t>
            </a:r>
            <a:r>
              <a:rPr lang="ar-OM" b="1" dirty="0" smtClean="0">
                <a:latin typeface="Arial" charset="0"/>
                <a:cs typeface="+mn-cs"/>
              </a:rPr>
              <a:t> </a:t>
            </a:r>
            <a:r>
              <a:rPr lang="ar-SA" b="1" dirty="0" smtClean="0">
                <a:latin typeface="Arial" charset="0"/>
                <a:cs typeface="+mn-cs"/>
              </a:rPr>
              <a:t>عليك </a:t>
            </a:r>
            <a:r>
              <a:rPr lang="ar-SA" b="1" dirty="0">
                <a:latin typeface="Arial" charset="0"/>
                <a:cs typeface="+mn-cs"/>
              </a:rPr>
              <a:t>أن:</a:t>
            </a:r>
          </a:p>
          <a:p>
            <a:pPr algn="r" rtl="1">
              <a:defRPr/>
            </a:pPr>
            <a:r>
              <a:rPr lang="ar-SA" dirty="0">
                <a:latin typeface="Arial" charset="0"/>
                <a:cs typeface="+mn-cs"/>
              </a:rPr>
              <a:t>  </a:t>
            </a:r>
            <a:r>
              <a:rPr lang="ar-OM" dirty="0" smtClean="0">
                <a:latin typeface="Arial" charset="0"/>
                <a:cs typeface="+mn-cs"/>
              </a:rPr>
              <a:t>انطلق</a:t>
            </a:r>
            <a:r>
              <a:rPr lang="ar-SA" dirty="0" smtClean="0">
                <a:latin typeface="Arial" charset="0"/>
                <a:cs typeface="+mn-cs"/>
              </a:rPr>
              <a:t> </a:t>
            </a:r>
            <a:r>
              <a:rPr lang="ar-SA" dirty="0">
                <a:latin typeface="Arial" charset="0"/>
                <a:cs typeface="+mn-cs"/>
              </a:rPr>
              <a:t>بسلاسة وتدريجيا لتجنب الرجيج </a:t>
            </a:r>
            <a:r>
              <a:rPr lang="ar-OM" dirty="0" smtClean="0">
                <a:latin typeface="Arial" charset="0"/>
                <a:cs typeface="+mn-cs"/>
              </a:rPr>
              <a:t>ل</a:t>
            </a:r>
            <a:r>
              <a:rPr lang="ar-SA" dirty="0" smtClean="0">
                <a:latin typeface="Arial" charset="0"/>
                <a:cs typeface="+mn-cs"/>
              </a:rPr>
              <a:t>لسيارة</a:t>
            </a:r>
            <a:r>
              <a:rPr lang="ar-SA" dirty="0">
                <a:latin typeface="Arial" charset="0"/>
                <a:cs typeface="+mn-cs"/>
              </a:rPr>
              <a:t>. وينبغي أن قدم </a:t>
            </a:r>
            <a:r>
              <a:rPr lang="ar-OM" dirty="0" smtClean="0">
                <a:latin typeface="Arial" charset="0"/>
                <a:cs typeface="+mn-cs"/>
              </a:rPr>
              <a:t>تكون قدم </a:t>
            </a:r>
            <a:r>
              <a:rPr lang="ar-SA" dirty="0" smtClean="0">
                <a:latin typeface="Arial" charset="0"/>
                <a:cs typeface="+mn-cs"/>
              </a:rPr>
              <a:t>السائق</a:t>
            </a:r>
            <a:r>
              <a:rPr lang="ar-OM" dirty="0" smtClean="0">
                <a:latin typeface="Arial" charset="0"/>
                <a:cs typeface="+mn-cs"/>
              </a:rPr>
              <a:t> ضاغطه على</a:t>
            </a:r>
          </a:p>
          <a:p>
            <a:pPr algn="r" rtl="1">
              <a:defRPr/>
            </a:pPr>
            <a:r>
              <a:rPr lang="ar-OM" dirty="0" smtClean="0">
                <a:latin typeface="Arial" charset="0"/>
                <a:cs typeface="+mn-cs"/>
              </a:rPr>
              <a:t>الدواسة من الكعب وذلك</a:t>
            </a:r>
            <a:r>
              <a:rPr lang="ar-OM" dirty="0" smtClean="0">
                <a:latin typeface="Arial" charset="0"/>
                <a:cs typeface="+mn-cs"/>
              </a:rPr>
              <a:t> </a:t>
            </a:r>
            <a:r>
              <a:rPr lang="ar-SA" dirty="0" smtClean="0">
                <a:latin typeface="Arial" charset="0"/>
                <a:cs typeface="+mn-cs"/>
              </a:rPr>
              <a:t>للحصول </a:t>
            </a:r>
            <a:r>
              <a:rPr lang="ar-SA" dirty="0">
                <a:latin typeface="Arial" charset="0"/>
                <a:cs typeface="+mn-cs"/>
              </a:rPr>
              <a:t>على </a:t>
            </a:r>
            <a:r>
              <a:rPr lang="ar-SA" dirty="0" smtClean="0">
                <a:latin typeface="Arial" charset="0"/>
                <a:cs typeface="+mn-cs"/>
              </a:rPr>
              <a:t>أداء</a:t>
            </a:r>
            <a:r>
              <a:rPr lang="ar-OM" dirty="0" smtClean="0">
                <a:latin typeface="Arial" charset="0"/>
                <a:cs typeface="+mn-cs"/>
              </a:rPr>
              <a:t> </a:t>
            </a:r>
            <a:r>
              <a:rPr lang="ar-SA" dirty="0" smtClean="0">
                <a:latin typeface="Arial" charset="0"/>
                <a:cs typeface="+mn-cs"/>
              </a:rPr>
              <a:t>أمثل </a:t>
            </a:r>
            <a:r>
              <a:rPr lang="ar-OM" dirty="0" smtClean="0">
                <a:latin typeface="Arial" charset="0"/>
                <a:cs typeface="+mn-cs"/>
              </a:rPr>
              <a:t>لل</a:t>
            </a:r>
            <a:r>
              <a:rPr lang="ar-SA" dirty="0" smtClean="0">
                <a:latin typeface="Arial" charset="0"/>
                <a:cs typeface="+mn-cs"/>
              </a:rPr>
              <a:t>محرك، </a:t>
            </a:r>
            <a:r>
              <a:rPr lang="ar-SA" dirty="0">
                <a:latin typeface="Arial" charset="0"/>
                <a:cs typeface="+mn-cs"/>
              </a:rPr>
              <a:t>وينبغي للسائق تجنب </a:t>
            </a:r>
            <a:r>
              <a:rPr lang="ar-OM" dirty="0" smtClean="0">
                <a:latin typeface="Arial" charset="0"/>
                <a:cs typeface="+mn-cs"/>
              </a:rPr>
              <a:t>حركة</a:t>
            </a:r>
            <a:r>
              <a:rPr lang="ar-SA" dirty="0" smtClean="0">
                <a:latin typeface="Arial" charset="0"/>
                <a:cs typeface="+mn-cs"/>
              </a:rPr>
              <a:t> الافراج عن</a:t>
            </a:r>
            <a:endParaRPr lang="ar-OM" dirty="0" smtClean="0">
              <a:latin typeface="Arial" charset="0"/>
              <a:cs typeface="+mn-cs"/>
            </a:endParaRPr>
          </a:p>
          <a:p>
            <a:pPr algn="r" rtl="1">
              <a:defRPr/>
            </a:pPr>
            <a:r>
              <a:rPr lang="ar-SA" dirty="0" smtClean="0">
                <a:latin typeface="Arial" charset="0"/>
                <a:cs typeface="+mn-cs"/>
              </a:rPr>
              <a:t>دواسة البنزين</a:t>
            </a:r>
            <a:r>
              <a:rPr lang="ar-OM" dirty="0" smtClean="0">
                <a:latin typeface="Arial" charset="0"/>
                <a:cs typeface="+mn-cs"/>
              </a:rPr>
              <a:t> بشكل مفاجئ ومن ثم الضغط عليها بقوة.</a:t>
            </a:r>
            <a:endParaRPr lang="ar-SA" dirty="0">
              <a:latin typeface="Arial" charset="0"/>
              <a:cs typeface="+mn-cs"/>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p:txBody>
          <a:bodyPr/>
          <a:lstStyle/>
          <a:p>
            <a:pPr>
              <a:defRPr/>
            </a:pPr>
            <a:fld id="{66BB7378-5899-4DD9-8188-39E3E0690A33}" type="slidenum">
              <a:rPr lang="en-US" smtClean="0"/>
              <a:pPr>
                <a:defRPr/>
              </a:pPr>
              <a:t>18</a:t>
            </a:fld>
            <a:endParaRPr lang="en-US" smtClean="0"/>
          </a:p>
        </p:txBody>
      </p:sp>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spcBef>
                <a:spcPts val="1800"/>
              </a:spcBef>
              <a:defRPr/>
            </a:pPr>
            <a:r>
              <a:rPr lang="ar-SA" sz="2400" b="1" dirty="0" smtClean="0"/>
              <a:t>الموقف، والسرعة، وال</a:t>
            </a:r>
            <a:r>
              <a:rPr lang="ar-OM" sz="2400" b="1" dirty="0" smtClean="0"/>
              <a:t>جير والانطلاقة</a:t>
            </a:r>
            <a:endParaRPr lang="en-US" sz="2400" b="1" dirty="0"/>
          </a:p>
        </p:txBody>
      </p:sp>
      <p:sp>
        <p:nvSpPr>
          <p:cNvPr id="9" name="Rectangle 2"/>
          <p:cNvSpPr txBox="1">
            <a:spLocks noChangeArrowheads="1"/>
          </p:cNvSpPr>
          <p:nvPr/>
        </p:nvSpPr>
        <p:spPr bwMode="auto">
          <a:xfrm>
            <a:off x="1258888" y="184150"/>
            <a:ext cx="7643812" cy="461963"/>
          </a:xfrm>
          <a:prstGeom prst="rect">
            <a:avLst/>
          </a:prstGeom>
          <a:noFill/>
          <a:ln w="9525" algn="ctr">
            <a:noFill/>
            <a:miter lim="800000"/>
            <a:headEnd/>
            <a:tailEnd/>
          </a:ln>
        </p:spPr>
        <p:txBody>
          <a:bodyPr anchor="b">
            <a:spAutoFit/>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
        <p:nvSpPr>
          <p:cNvPr id="35845" name="TextBox 4"/>
          <p:cNvSpPr txBox="1">
            <a:spLocks noChangeArrowheads="1"/>
          </p:cNvSpPr>
          <p:nvPr/>
        </p:nvSpPr>
        <p:spPr bwMode="auto">
          <a:xfrm>
            <a:off x="1857375" y="1714500"/>
            <a:ext cx="6929438"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r>
              <a:rPr lang="ar-OM" b="1" dirty="0" smtClean="0">
                <a:solidFill>
                  <a:srgbClr val="FF0000"/>
                </a:solidFill>
              </a:rPr>
              <a:t>دواسة التعشيق</a:t>
            </a:r>
          </a:p>
          <a:p>
            <a:pPr algn="r" rtl="1" eaLnBrk="1" hangingPunct="1"/>
            <a:endParaRPr lang="ar-SA" dirty="0" smtClean="0">
              <a:solidFill>
                <a:srgbClr val="FF0000"/>
              </a:solidFill>
            </a:endParaRPr>
          </a:p>
          <a:p>
            <a:pPr algn="r" rtl="1" eaLnBrk="1" hangingPunct="1"/>
            <a:r>
              <a:rPr lang="ar-SA" dirty="0" smtClean="0"/>
              <a:t>مخلب يجعل من الممكن فك الارتباط بين </a:t>
            </a:r>
            <a:r>
              <a:rPr lang="ar-OM" dirty="0" smtClean="0"/>
              <a:t>ناقل الحركة </a:t>
            </a:r>
            <a:r>
              <a:rPr lang="ar-SA" dirty="0" smtClean="0"/>
              <a:t>والمحرك</a:t>
            </a:r>
            <a:r>
              <a:rPr lang="ar-SA" dirty="0" smtClean="0"/>
              <a:t>. عن طريق الضغط على دواسة القابض، وقطع الاتصال بين هذين العنصرين، مما يسمح للسائق لتغيير التروس.</a:t>
            </a:r>
          </a:p>
          <a:p>
            <a:pPr algn="r" rtl="1" eaLnBrk="1" hangingPunct="1"/>
            <a:r>
              <a:rPr lang="ar-SA" dirty="0" smtClean="0"/>
              <a:t>.</a:t>
            </a:r>
            <a:endParaRPr lang="ar-SA" dirty="0" smtClean="0"/>
          </a:p>
          <a:p>
            <a:pPr algn="r" rtl="1" eaLnBrk="1" hangingPunct="1"/>
            <a:endParaRPr lang="ar-SA" dirty="0" smtClean="0"/>
          </a:p>
          <a:p>
            <a:pPr algn="r" rtl="1" eaLnBrk="1" hangingPunct="1"/>
            <a:r>
              <a:rPr lang="ar-SA" dirty="0" smtClean="0"/>
              <a:t>تجنب الافراج عن </a:t>
            </a:r>
            <a:r>
              <a:rPr lang="ar-OM" dirty="0" smtClean="0"/>
              <a:t>دواسة التعشيق</a:t>
            </a:r>
            <a:r>
              <a:rPr lang="ar-SA" dirty="0" smtClean="0"/>
              <a:t> </a:t>
            </a:r>
            <a:r>
              <a:rPr lang="ar-SA" dirty="0" smtClean="0"/>
              <a:t>بسرعة كبيرة جدا. </a:t>
            </a:r>
            <a:r>
              <a:rPr lang="ar-OM" dirty="0" smtClean="0"/>
              <a:t>لان </a:t>
            </a:r>
            <a:r>
              <a:rPr lang="ar-SA" dirty="0" smtClean="0"/>
              <a:t>هذا </a:t>
            </a:r>
            <a:r>
              <a:rPr lang="ar-OM" dirty="0" smtClean="0"/>
              <a:t>من شأنه</a:t>
            </a:r>
            <a:r>
              <a:rPr lang="ar-SA" dirty="0" smtClean="0"/>
              <a:t> </a:t>
            </a:r>
            <a:r>
              <a:rPr lang="ar-SA" dirty="0" smtClean="0"/>
              <a:t>أن </a:t>
            </a:r>
            <a:r>
              <a:rPr lang="ar-OM" dirty="0" smtClean="0"/>
              <a:t>يت</a:t>
            </a:r>
            <a:r>
              <a:rPr lang="ar-SA" dirty="0" smtClean="0"/>
              <a:t>لف مكونات السيارة</a:t>
            </a:r>
            <a:r>
              <a:rPr lang="ar-OM" dirty="0" smtClean="0"/>
              <a:t>.</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0"/>
          </p:nvPr>
        </p:nvSpPr>
        <p:spPr/>
        <p:txBody>
          <a:bodyPr/>
          <a:lstStyle/>
          <a:p>
            <a:pPr>
              <a:defRPr/>
            </a:pPr>
            <a:fld id="{BBA940D8-6B2E-4D76-8AE6-50DE2C636B82}" type="slidenum">
              <a:rPr lang="en-US">
                <a:latin typeface="Arial" charset="0"/>
              </a:rPr>
              <a:pPr>
                <a:defRPr/>
              </a:pPr>
              <a:t>19</a:t>
            </a:fld>
            <a:endParaRPr lang="en-US">
              <a:latin typeface="Arial" charset="0"/>
            </a:endParaRPr>
          </a:p>
        </p:txBody>
      </p:sp>
      <p:sp>
        <p:nvSpPr>
          <p:cNvPr id="36867" name="Title 4"/>
          <p:cNvSpPr>
            <a:spLocks noGrp="1"/>
          </p:cNvSpPr>
          <p:nvPr>
            <p:ph type="title"/>
          </p:nvPr>
        </p:nvSpPr>
        <p:spPr>
          <a:xfrm>
            <a:off x="1500188" y="924223"/>
            <a:ext cx="7210425" cy="461665"/>
          </a:xfrm>
        </p:spPr>
        <p:txBody>
          <a:bodyPr/>
          <a:lstStyle/>
          <a:p>
            <a:pPr algn="r"/>
            <a:r>
              <a:rPr lang="ar-OM" b="1" dirty="0" smtClean="0"/>
              <a:t>مناقشة مفتوحة لمدة 5 دقائق</a:t>
            </a:r>
            <a:endParaRPr lang="en-US" sz="1800" dirty="0" smtClean="0"/>
          </a:p>
        </p:txBody>
      </p:sp>
      <p:sp>
        <p:nvSpPr>
          <p:cNvPr id="6" name="TextBox 5"/>
          <p:cNvSpPr txBox="1"/>
          <p:nvPr/>
        </p:nvSpPr>
        <p:spPr>
          <a:xfrm>
            <a:off x="1857375" y="1785938"/>
            <a:ext cx="6858000" cy="2101344"/>
          </a:xfrm>
          <a:prstGeom prst="rect">
            <a:avLst/>
          </a:prstGeom>
          <a:noFill/>
        </p:spPr>
        <p:txBody>
          <a:bodyPr>
            <a:spAutoFit/>
          </a:bodyPr>
          <a:lstStyle/>
          <a:p>
            <a:pPr marL="342900" indent="-342900" algn="r" rtl="1">
              <a:lnSpc>
                <a:spcPct val="300000"/>
              </a:lnSpc>
              <a:buFont typeface="+mj-lt"/>
              <a:buAutoNum type="arabicPeriod"/>
              <a:defRPr/>
            </a:pPr>
            <a:r>
              <a:rPr lang="ar-SA" sz="2400" dirty="0">
                <a:latin typeface="Arial" charset="0"/>
                <a:cs typeface="+mn-cs"/>
              </a:rPr>
              <a:t>ماذا تعلمت في هذه الوحدة؟</a:t>
            </a:r>
          </a:p>
          <a:p>
            <a:pPr marL="342900" indent="-342900" algn="r" rtl="1">
              <a:lnSpc>
                <a:spcPct val="300000"/>
              </a:lnSpc>
              <a:buFont typeface="+mj-lt"/>
              <a:buAutoNum type="arabicPeriod"/>
              <a:defRPr/>
            </a:pPr>
            <a:r>
              <a:rPr lang="ar-SA" sz="2400" dirty="0">
                <a:latin typeface="Arial" charset="0"/>
                <a:cs typeface="+mn-cs"/>
              </a:rPr>
              <a:t>مشاركة أي خبرة ذات صلة مع المجموعة؟</a:t>
            </a:r>
            <a:endParaRPr lang="en-US" sz="2400" dirty="0">
              <a:latin typeface="Arial" charset="0"/>
              <a:cs typeface="+mn-cs"/>
            </a:endParaRPr>
          </a:p>
        </p:txBody>
      </p:sp>
      <p:sp>
        <p:nvSpPr>
          <p:cNvPr id="7" name="Rectangle 2"/>
          <p:cNvSpPr txBox="1">
            <a:spLocks noChangeArrowheads="1"/>
          </p:cNvSpPr>
          <p:nvPr/>
        </p:nvSpPr>
        <p:spPr bwMode="auto">
          <a:xfrm>
            <a:off x="1258888" y="184150"/>
            <a:ext cx="7643812" cy="461963"/>
          </a:xfrm>
          <a:prstGeom prst="rect">
            <a:avLst/>
          </a:prstGeom>
          <a:noFill/>
          <a:ln w="9525" algn="ctr">
            <a:noFill/>
            <a:miter lim="800000"/>
            <a:headEnd/>
            <a:tailEnd/>
          </a:ln>
        </p:spPr>
        <p:txBody>
          <a:bodyPr anchor="b">
            <a:spAutoFit/>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714500" y="1785938"/>
            <a:ext cx="7072313" cy="500062"/>
          </a:xfrm>
          <a:prstGeom prst="rect">
            <a:avLst/>
          </a:prstGeom>
          <a:solidFill>
            <a:schemeClr val="accent4">
              <a:lumMod val="10000"/>
              <a:lumOff val="90000"/>
            </a:schemeClr>
          </a:solidFill>
          <a:ln w="12700" algn="ctr">
            <a:solidFill>
              <a:schemeClr val="bg1"/>
            </a:solidFill>
            <a:round/>
            <a:headEnd/>
            <a:tailEnd/>
          </a:ln>
        </p:spPr>
        <p:txBody>
          <a:bodyPr vert="eaVert" wrap="none" lIns="0" tIns="0" rIns="0" bIns="0" anchor="ctr"/>
          <a:lstStyle/>
          <a:p>
            <a:pPr>
              <a:defRPr/>
            </a:pPr>
            <a:endParaRPr lang="en-US">
              <a:cs typeface="+mn-cs"/>
            </a:endParaRPr>
          </a:p>
        </p:txBody>
      </p:sp>
      <p:sp>
        <p:nvSpPr>
          <p:cNvPr id="18435" name="Rectangle 2"/>
          <p:cNvSpPr>
            <a:spLocks noGrp="1" noChangeArrowheads="1"/>
          </p:cNvSpPr>
          <p:nvPr>
            <p:ph type="title"/>
          </p:nvPr>
        </p:nvSpPr>
        <p:spPr>
          <a:xfrm>
            <a:off x="1258888" y="184150"/>
            <a:ext cx="7643812" cy="461963"/>
          </a:xfrm>
        </p:spPr>
        <p:txBody>
          <a:bodyPr/>
          <a:lstStyle/>
          <a:p>
            <a:pPr algn="r" eaLnBrk="1" hangingPunct="1"/>
            <a:r>
              <a:rPr lang="ar-OM" b="1" dirty="0" smtClean="0">
                <a:solidFill>
                  <a:srgbClr val="92D050"/>
                </a:solidFill>
              </a:rPr>
              <a:t>: الوحدة السابعة  خطة السائق أثناء القيادة</a:t>
            </a:r>
            <a:r>
              <a:rPr lang="en-US" b="1" dirty="0" smtClean="0">
                <a:solidFill>
                  <a:srgbClr val="92D050"/>
                </a:solidFill>
              </a:rPr>
              <a:t>DIT</a:t>
            </a:r>
          </a:p>
        </p:txBody>
      </p:sp>
      <p:sp>
        <p:nvSpPr>
          <p:cNvPr id="6" name="TextBox 5"/>
          <p:cNvSpPr txBox="1"/>
          <p:nvPr/>
        </p:nvSpPr>
        <p:spPr>
          <a:xfrm>
            <a:off x="1857375" y="1811338"/>
            <a:ext cx="7000875" cy="1938992"/>
          </a:xfrm>
          <a:prstGeom prst="rect">
            <a:avLst/>
          </a:prstGeom>
          <a:noFill/>
        </p:spPr>
        <p:txBody>
          <a:bodyPr>
            <a:spAutoFit/>
          </a:bodyPr>
          <a:lstStyle/>
          <a:p>
            <a:pPr marL="457200" indent="-457200" algn="r" rtl="1">
              <a:buFont typeface="+mj-lt"/>
              <a:buAutoNum type="arabicPeriod"/>
              <a:defRPr/>
            </a:pPr>
            <a:r>
              <a:rPr lang="ar-SA" sz="2400" dirty="0">
                <a:latin typeface="Arial" charset="0"/>
                <a:cs typeface="+mn-cs"/>
              </a:rPr>
              <a:t>تحديد المخاطر</a:t>
            </a:r>
          </a:p>
          <a:p>
            <a:pPr marL="457200" indent="-457200" algn="r" rtl="1">
              <a:buFont typeface="+mj-lt"/>
              <a:buAutoNum type="arabicPeriod"/>
              <a:defRPr/>
            </a:pPr>
            <a:r>
              <a:rPr lang="ar-SA" sz="2400" dirty="0">
                <a:latin typeface="Arial" charset="0"/>
                <a:cs typeface="+mn-cs"/>
              </a:rPr>
              <a:t>تحديد أسلوب القيادة </a:t>
            </a:r>
            <a:r>
              <a:rPr lang="ar-SA" sz="2400" dirty="0" smtClean="0">
                <a:latin typeface="Arial" charset="0"/>
                <a:cs typeface="+mn-cs"/>
              </a:rPr>
              <a:t>ال</a:t>
            </a:r>
            <a:r>
              <a:rPr lang="ar-OM" sz="2400" dirty="0" smtClean="0">
                <a:latin typeface="Arial" charset="0"/>
                <a:cs typeface="+mn-cs"/>
              </a:rPr>
              <a:t>وقائية</a:t>
            </a:r>
            <a:endParaRPr lang="ar-SA" sz="2400" dirty="0" smtClean="0">
              <a:latin typeface="Arial" charset="0"/>
              <a:cs typeface="+mn-cs"/>
            </a:endParaRPr>
          </a:p>
          <a:p>
            <a:pPr marL="457200" indent="-457200" algn="r" rtl="1">
              <a:buFont typeface="+mj-lt"/>
              <a:buAutoNum type="arabicPeriod"/>
              <a:defRPr/>
            </a:pPr>
            <a:r>
              <a:rPr lang="ar-SA" sz="2400" dirty="0" smtClean="0">
                <a:latin typeface="Arial" charset="0"/>
                <a:cs typeface="+mn-cs"/>
              </a:rPr>
              <a:t>فهم القيادة ال</a:t>
            </a:r>
            <a:r>
              <a:rPr lang="ar-OM" sz="2400" dirty="0" smtClean="0">
                <a:latin typeface="Arial" charset="0"/>
                <a:cs typeface="+mn-cs"/>
              </a:rPr>
              <a:t>وقائية</a:t>
            </a:r>
            <a:endParaRPr lang="ar-SA" sz="2400" dirty="0" smtClean="0">
              <a:latin typeface="Arial" charset="0"/>
              <a:cs typeface="+mn-cs"/>
            </a:endParaRPr>
          </a:p>
          <a:p>
            <a:pPr marL="457200" indent="-457200" algn="r" rtl="1">
              <a:buFont typeface="+mj-lt"/>
              <a:buAutoNum type="arabicPeriod"/>
              <a:defRPr/>
            </a:pPr>
            <a:r>
              <a:rPr lang="ar-SA" sz="2400" dirty="0" smtClean="0">
                <a:latin typeface="Arial" charset="0"/>
                <a:cs typeface="+mn-cs"/>
              </a:rPr>
              <a:t>اتخاذ </a:t>
            </a:r>
            <a:r>
              <a:rPr lang="ar-OM" sz="2400" dirty="0" smtClean="0">
                <a:latin typeface="Arial" charset="0"/>
                <a:cs typeface="+mn-cs"/>
              </a:rPr>
              <a:t>ال</a:t>
            </a:r>
            <a:r>
              <a:rPr lang="ar-SA" sz="2400" dirty="0" smtClean="0">
                <a:latin typeface="Arial" charset="0"/>
                <a:cs typeface="+mn-cs"/>
              </a:rPr>
              <a:t>قرار </a:t>
            </a:r>
            <a:r>
              <a:rPr lang="ar-SA" sz="2400" dirty="0">
                <a:latin typeface="Arial" charset="0"/>
                <a:cs typeface="+mn-cs"/>
              </a:rPr>
              <a:t>بشأن كيفية تنفيذ خطة القيادة</a:t>
            </a:r>
          </a:p>
          <a:p>
            <a:pPr marL="457200" indent="-457200" algn="r" rtl="1">
              <a:buFont typeface="+mj-lt"/>
              <a:buAutoNum type="arabicPeriod"/>
              <a:defRPr/>
            </a:pPr>
            <a:r>
              <a:rPr lang="ar-SA" sz="2400" dirty="0">
                <a:latin typeface="Arial" charset="0"/>
                <a:cs typeface="+mn-cs"/>
              </a:rPr>
              <a:t>الموقف، </a:t>
            </a:r>
            <a:r>
              <a:rPr lang="ar-SA" sz="2400" dirty="0" smtClean="0">
                <a:latin typeface="Arial" charset="0"/>
                <a:cs typeface="+mn-cs"/>
              </a:rPr>
              <a:t>السرعة</a:t>
            </a:r>
            <a:r>
              <a:rPr lang="ar-OM" sz="2400" dirty="0" smtClean="0">
                <a:latin typeface="Arial" charset="0"/>
                <a:cs typeface="+mn-cs"/>
              </a:rPr>
              <a:t>، </a:t>
            </a:r>
            <a:r>
              <a:rPr lang="ar-SA" sz="2400" dirty="0" smtClean="0">
                <a:latin typeface="Arial" charset="0"/>
                <a:cs typeface="+mn-cs"/>
              </a:rPr>
              <a:t>ال</a:t>
            </a:r>
            <a:r>
              <a:rPr lang="ar-OM" sz="2400" dirty="0" smtClean="0">
                <a:latin typeface="Arial" charset="0"/>
                <a:cs typeface="+mn-cs"/>
              </a:rPr>
              <a:t>جير</a:t>
            </a:r>
            <a:r>
              <a:rPr lang="ar-SA" sz="2400" dirty="0" smtClean="0">
                <a:latin typeface="Arial" charset="0"/>
                <a:cs typeface="+mn-cs"/>
              </a:rPr>
              <a:t> و</a:t>
            </a:r>
            <a:r>
              <a:rPr lang="ar-OM" sz="2400" dirty="0" smtClean="0">
                <a:latin typeface="Arial" charset="0"/>
                <a:cs typeface="+mn-cs"/>
              </a:rPr>
              <a:t>الانطلاقة</a:t>
            </a:r>
          </a:p>
        </p:txBody>
      </p:sp>
      <p:sp>
        <p:nvSpPr>
          <p:cNvPr id="7" name="Rectangle 2"/>
          <p:cNvSpPr txBox="1">
            <a:spLocks noChangeArrowheads="1"/>
          </p:cNvSpPr>
          <p:nvPr/>
        </p:nvSpPr>
        <p:spPr bwMode="auto">
          <a:xfrm>
            <a:off x="1500188" y="971550"/>
            <a:ext cx="7643812" cy="457200"/>
          </a:xfrm>
          <a:prstGeom prst="rect">
            <a:avLst/>
          </a:prstGeom>
          <a:noFill/>
          <a:ln w="9525" algn="ctr">
            <a:noFill/>
            <a:miter lim="800000"/>
            <a:headEnd/>
            <a:tailEnd/>
          </a:ln>
        </p:spPr>
        <p:txBody>
          <a:bodyPr anchor="b">
            <a:spAutoFit/>
          </a:bodyPr>
          <a:lstStyle/>
          <a:p>
            <a:pPr algn="r" rtl="1">
              <a:defRPr/>
            </a:pPr>
            <a:r>
              <a:rPr lang="ar-SA" sz="2400" kern="0" dirty="0">
                <a:solidFill>
                  <a:schemeClr val="accent2"/>
                </a:solidFill>
                <a:latin typeface="+mj-lt"/>
                <a:ea typeface="+mj-ea"/>
                <a:cs typeface="+mj-cs"/>
              </a:rPr>
              <a:t>محتوى</a:t>
            </a:r>
            <a:endParaRPr lang="en-US" sz="2400" kern="0" dirty="0">
              <a:solidFill>
                <a:schemeClr val="accent2"/>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714375"/>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a:t>تحديد المخاطر، والأعمال </a:t>
            </a:r>
            <a:r>
              <a:rPr lang="ar-OM" sz="2400" b="1" dirty="0" smtClean="0"/>
              <a:t>ال</a:t>
            </a:r>
            <a:r>
              <a:rPr lang="ar-SA" sz="2400" b="1" dirty="0" smtClean="0"/>
              <a:t>غير </a:t>
            </a:r>
            <a:r>
              <a:rPr lang="ar-SA" sz="2400" b="1" dirty="0"/>
              <a:t>آمنة، </a:t>
            </a:r>
            <a:r>
              <a:rPr lang="ar-SA" sz="2400" b="1" dirty="0" smtClean="0"/>
              <a:t>و</a:t>
            </a:r>
            <a:r>
              <a:rPr lang="ar-OM" sz="2400" b="1" dirty="0" smtClean="0"/>
              <a:t>بعض ال</a:t>
            </a:r>
            <a:r>
              <a:rPr lang="ar-SA" sz="2400" b="1" dirty="0" smtClean="0"/>
              <a:t>حالات</a:t>
            </a:r>
            <a:endParaRPr lang="en-US" sz="2400" b="1" dirty="0"/>
          </a:p>
        </p:txBody>
      </p:sp>
      <p:sp>
        <p:nvSpPr>
          <p:cNvPr id="19459" name="Rectangle 2"/>
          <p:cNvSpPr>
            <a:spLocks noGrp="1" noChangeArrowheads="1"/>
          </p:cNvSpPr>
          <p:nvPr>
            <p:ph type="title"/>
          </p:nvPr>
        </p:nvSpPr>
        <p:spPr>
          <a:xfrm>
            <a:off x="1500188" y="184150"/>
            <a:ext cx="7643812" cy="461963"/>
          </a:xfrm>
        </p:spPr>
        <p:txBody>
          <a:bodyPr/>
          <a:lstStyle/>
          <a:p>
            <a:pPr algn="r" eaLnBrk="1" hangingPunct="1"/>
            <a:r>
              <a:rPr lang="ar-OM" b="1" dirty="0" smtClean="0">
                <a:solidFill>
                  <a:srgbClr val="92D050"/>
                </a:solidFill>
              </a:rPr>
              <a:t>: الوحدة السابعة  خطة السائق أثناء القيادة</a:t>
            </a:r>
            <a:r>
              <a:rPr lang="en-US" b="1" dirty="0" smtClean="0">
                <a:solidFill>
                  <a:srgbClr val="92D050"/>
                </a:solidFill>
              </a:rPr>
              <a:t>DIT</a:t>
            </a:r>
          </a:p>
        </p:txBody>
      </p:sp>
      <p:sp>
        <p:nvSpPr>
          <p:cNvPr id="19460" name="TextBox 4"/>
          <p:cNvSpPr txBox="1">
            <a:spLocks noChangeArrowheads="1"/>
          </p:cNvSpPr>
          <p:nvPr/>
        </p:nvSpPr>
        <p:spPr bwMode="auto">
          <a:xfrm>
            <a:off x="1259632" y="1334687"/>
            <a:ext cx="7500937" cy="3447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r>
              <a:rPr lang="ar-SA" sz="2000" b="1" dirty="0" smtClean="0">
                <a:solidFill>
                  <a:schemeClr val="accent6">
                    <a:lumMod val="60000"/>
                    <a:lumOff val="40000"/>
                  </a:schemeClr>
                </a:solidFill>
              </a:rPr>
              <a:t>للتعرف على خطر ثابت، يجب أن ننظر أيضا إلى الأمام بحثا عن مؤشرات مثل</a:t>
            </a:r>
            <a:r>
              <a:rPr lang="ar-OM" sz="2000" b="1" dirty="0" smtClean="0">
                <a:solidFill>
                  <a:schemeClr val="accent6">
                    <a:lumMod val="60000"/>
                    <a:lumOff val="40000"/>
                  </a:schemeClr>
                </a:solidFill>
              </a:rPr>
              <a:t>:</a:t>
            </a:r>
            <a:endParaRPr lang="ar-SA" sz="2000" b="1" dirty="0" smtClean="0">
              <a:solidFill>
                <a:schemeClr val="accent6">
                  <a:lumMod val="60000"/>
                  <a:lumOff val="40000"/>
                </a:schemeClr>
              </a:solidFill>
            </a:endParaRPr>
          </a:p>
          <a:p>
            <a:pPr algn="r" rtl="1" eaLnBrk="1" hangingPunct="1"/>
            <a:r>
              <a:rPr lang="ar-SA" b="1" dirty="0" smtClean="0"/>
              <a:t>•علامات الطرق</a:t>
            </a:r>
          </a:p>
          <a:p>
            <a:pPr algn="r" rtl="1" eaLnBrk="1" hangingPunct="1"/>
            <a:r>
              <a:rPr lang="ar-SA" b="1" dirty="0" smtClean="0"/>
              <a:t>• تغيرات في ظروف الطريق</a:t>
            </a:r>
          </a:p>
          <a:p>
            <a:pPr algn="r" rtl="1" eaLnBrk="1" hangingPunct="1"/>
            <a:r>
              <a:rPr lang="ar-SA" b="1" dirty="0" smtClean="0"/>
              <a:t>• سيارات متوقفة</a:t>
            </a:r>
          </a:p>
          <a:p>
            <a:pPr algn="r" rtl="1" eaLnBrk="1" hangingPunct="1"/>
            <a:r>
              <a:rPr lang="ar-SA" b="1" dirty="0" smtClean="0"/>
              <a:t>• تقاطعات.</a:t>
            </a:r>
          </a:p>
          <a:p>
            <a:pPr algn="r" rtl="1" eaLnBrk="1" hangingPunct="1"/>
            <a:r>
              <a:rPr lang="ar-SA" sz="2000" b="1" dirty="0" smtClean="0">
                <a:solidFill>
                  <a:schemeClr val="accent6">
                    <a:lumMod val="60000"/>
                    <a:lumOff val="40000"/>
                  </a:schemeClr>
                </a:solidFill>
              </a:rPr>
              <a:t>مخاطر </a:t>
            </a:r>
            <a:r>
              <a:rPr lang="ar-OM" sz="2000" b="1" dirty="0" smtClean="0">
                <a:solidFill>
                  <a:schemeClr val="accent6">
                    <a:lumMod val="60000"/>
                    <a:lumOff val="40000"/>
                  </a:schemeClr>
                </a:solidFill>
              </a:rPr>
              <a:t>متحركة</a:t>
            </a:r>
            <a:r>
              <a:rPr lang="ar-SA" sz="2000" b="1" dirty="0" smtClean="0">
                <a:solidFill>
                  <a:schemeClr val="accent6">
                    <a:lumMod val="60000"/>
                    <a:lumOff val="40000"/>
                  </a:schemeClr>
                </a:solidFill>
              </a:rPr>
              <a:t> تشمل جميع مستخدمي الطريق:</a:t>
            </a:r>
          </a:p>
          <a:p>
            <a:pPr algn="r" rtl="1" eaLnBrk="1" hangingPunct="1"/>
            <a:r>
              <a:rPr lang="ar-SA" b="1" dirty="0" smtClean="0"/>
              <a:t>• المركبات الأخرى</a:t>
            </a:r>
          </a:p>
          <a:p>
            <a:pPr algn="r" rtl="1" eaLnBrk="1" hangingPunct="1"/>
            <a:r>
              <a:rPr lang="ar-SA" b="1" dirty="0" smtClean="0"/>
              <a:t>• الدراجات النارية</a:t>
            </a:r>
          </a:p>
          <a:p>
            <a:pPr algn="r" rtl="1" eaLnBrk="1" hangingPunct="1"/>
            <a:r>
              <a:rPr lang="ar-SA" b="1" dirty="0" smtClean="0"/>
              <a:t>• راكبي الدراجات</a:t>
            </a:r>
            <a:r>
              <a:rPr lang="ar-OM" b="1" dirty="0" smtClean="0"/>
              <a:t> الهوائية</a:t>
            </a:r>
            <a:endParaRPr lang="ar-SA" b="1" dirty="0" smtClean="0"/>
          </a:p>
          <a:p>
            <a:pPr algn="r" rtl="1" eaLnBrk="1" hangingPunct="1"/>
            <a:r>
              <a:rPr lang="ar-SA" b="1" dirty="0" smtClean="0"/>
              <a:t>• المشاة</a:t>
            </a:r>
          </a:p>
          <a:p>
            <a:pPr algn="r" rtl="1" eaLnBrk="1" hangingPunct="1"/>
            <a:r>
              <a:rPr lang="ar-SA" b="1" dirty="0" smtClean="0"/>
              <a:t>• </a:t>
            </a:r>
            <a:r>
              <a:rPr lang="ar-OM" b="1" dirty="0" smtClean="0"/>
              <a:t>عمال ال</a:t>
            </a:r>
            <a:r>
              <a:rPr lang="ar-SA" b="1" dirty="0" smtClean="0"/>
              <a:t>طريق</a:t>
            </a:r>
          </a:p>
          <a:p>
            <a:pPr algn="r" rtl="1" eaLnBrk="1" hangingPunct="1"/>
            <a:r>
              <a:rPr lang="ar-SA" b="1" dirty="0" smtClean="0"/>
              <a:t>• الحيوانات</a:t>
            </a:r>
          </a:p>
        </p:txBody>
      </p:sp>
      <p:sp>
        <p:nvSpPr>
          <p:cNvPr id="19461" name="TextBox 5"/>
          <p:cNvSpPr txBox="1">
            <a:spLocks noChangeArrowheads="1"/>
          </p:cNvSpPr>
          <p:nvPr/>
        </p:nvSpPr>
        <p:spPr bwMode="auto">
          <a:xfrm>
            <a:off x="683568" y="5373216"/>
            <a:ext cx="764381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r>
              <a:rPr lang="ar-SA" b="1" dirty="0" smtClean="0">
                <a:solidFill>
                  <a:srgbClr val="FF0000"/>
                </a:solidFill>
              </a:rPr>
              <a:t>تذكر</a:t>
            </a:r>
            <a:r>
              <a:rPr lang="ar-OM" b="1" dirty="0" smtClean="0">
                <a:solidFill>
                  <a:srgbClr val="FF0000"/>
                </a:solidFill>
              </a:rPr>
              <a:t>، فور رؤيتك للخطر </a:t>
            </a:r>
            <a:r>
              <a:rPr lang="ar-SA" b="1" dirty="0" smtClean="0">
                <a:solidFill>
                  <a:srgbClr val="FF0000"/>
                </a:solidFill>
              </a:rPr>
              <a:t>استخدام المرايا لتقييم ما يلي:</a:t>
            </a:r>
          </a:p>
          <a:p>
            <a:pPr algn="r" rtl="1" eaLnBrk="1" hangingPunct="1"/>
            <a:r>
              <a:rPr lang="ar-SA" b="1" dirty="0" smtClean="0">
                <a:solidFill>
                  <a:srgbClr val="FF0000"/>
                </a:solidFill>
              </a:rPr>
              <a:t>• كيف سي</a:t>
            </a:r>
            <a:r>
              <a:rPr lang="ar-OM" b="1" dirty="0" smtClean="0">
                <a:solidFill>
                  <a:srgbClr val="FF0000"/>
                </a:solidFill>
              </a:rPr>
              <a:t>تعامل</a:t>
            </a:r>
            <a:r>
              <a:rPr lang="ar-SA" b="1" dirty="0" smtClean="0">
                <a:solidFill>
                  <a:srgbClr val="FF0000"/>
                </a:solidFill>
              </a:rPr>
              <a:t> مستخدمي الطريق الآخرين </a:t>
            </a:r>
            <a:r>
              <a:rPr lang="ar-OM" b="1" dirty="0" smtClean="0">
                <a:solidFill>
                  <a:srgbClr val="FF0000"/>
                </a:solidFill>
              </a:rPr>
              <a:t>مع تصرفك.</a:t>
            </a:r>
            <a:endParaRPr lang="ar-SA" b="1" dirty="0" smtClean="0">
              <a:solidFill>
                <a:srgbClr val="FF0000"/>
              </a:solidFill>
            </a:endParaRPr>
          </a:p>
          <a:p>
            <a:pPr algn="r" rtl="1" eaLnBrk="1" hangingPunct="1"/>
            <a:r>
              <a:rPr lang="ar-SA" b="1" dirty="0" smtClean="0">
                <a:solidFill>
                  <a:srgbClr val="FF0000"/>
                </a:solidFill>
              </a:rPr>
              <a:t>• </a:t>
            </a:r>
            <a:r>
              <a:rPr lang="ar-OM" b="1" dirty="0" smtClean="0">
                <a:solidFill>
                  <a:srgbClr val="FF0000"/>
                </a:solidFill>
              </a:rPr>
              <a:t>ماهو تاثير تصرفك</a:t>
            </a:r>
            <a:r>
              <a:rPr lang="ar-SA" b="1" dirty="0" smtClean="0">
                <a:solidFill>
                  <a:srgbClr val="FF0000"/>
                </a:solidFill>
              </a:rPr>
              <a:t> على حركة المرور وراء</a:t>
            </a:r>
            <a:r>
              <a:rPr lang="en-US" b="1" dirty="0" smtClean="0">
                <a:solidFill>
                  <a:srgbClr val="FF0000"/>
                </a:solidFill>
              </a:rPr>
              <a:t>.</a:t>
            </a:r>
            <a:endParaRPr lang="en-US"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pPr>
              <a:defRPr/>
            </a:pPr>
            <a:fld id="{422126F9-323E-49E2-9DB9-497FFDE46416}" type="slidenum">
              <a:rPr lang="en-US" smtClean="0"/>
              <a:pPr>
                <a:defRPr/>
              </a:pPr>
              <a:t>4</a:t>
            </a:fld>
            <a:endParaRPr lang="en-US" smtClean="0"/>
          </a:p>
        </p:txBody>
      </p:sp>
      <p:sp>
        <p:nvSpPr>
          <p:cNvPr id="7"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a:t>تحديد المخاطر: السيناريو 1</a:t>
            </a:r>
            <a:endParaRPr lang="en-US" sz="2000" dirty="0"/>
          </a:p>
        </p:txBody>
      </p:sp>
      <p:sp>
        <p:nvSpPr>
          <p:cNvPr id="20484" name="Rectangle 2"/>
          <p:cNvSpPr>
            <a:spLocks noGrp="1" noChangeArrowheads="1"/>
          </p:cNvSpPr>
          <p:nvPr>
            <p:ph type="title"/>
          </p:nvPr>
        </p:nvSpPr>
        <p:spPr>
          <a:xfrm>
            <a:off x="1258888" y="184150"/>
            <a:ext cx="7643812" cy="461963"/>
          </a:xfrm>
        </p:spPr>
        <p:txBody>
          <a:bodyPr/>
          <a:lstStyle/>
          <a:p>
            <a:pPr algn="r" eaLnBrk="1" hangingPunct="1"/>
            <a:r>
              <a:rPr lang="ar-OM" b="1" dirty="0" smtClean="0">
                <a:solidFill>
                  <a:srgbClr val="92D050"/>
                </a:solidFill>
              </a:rPr>
              <a:t>: الوحدة السابعة  خطة السائق أثناء القيادة</a:t>
            </a:r>
            <a:r>
              <a:rPr lang="en-US" b="1" dirty="0" smtClean="0">
                <a:solidFill>
                  <a:srgbClr val="92D050"/>
                </a:solidFill>
              </a:rPr>
              <a:t>DIT</a:t>
            </a:r>
          </a:p>
        </p:txBody>
      </p:sp>
      <p:sp>
        <p:nvSpPr>
          <p:cNvPr id="20485" name="TextBox 4"/>
          <p:cNvSpPr txBox="1">
            <a:spLocks noChangeArrowheads="1"/>
          </p:cNvSpPr>
          <p:nvPr/>
        </p:nvSpPr>
        <p:spPr bwMode="auto">
          <a:xfrm>
            <a:off x="5357812" y="1357312"/>
            <a:ext cx="350043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r>
              <a:rPr lang="ar-SA" sz="2000" b="1" dirty="0" smtClean="0">
                <a:solidFill>
                  <a:schemeClr val="accent6">
                    <a:lumMod val="60000"/>
                    <a:lumOff val="40000"/>
                  </a:schemeClr>
                </a:solidFill>
              </a:rPr>
              <a:t>يمكنك التعرف على المخاطر؟</a:t>
            </a:r>
            <a:endParaRPr lang="en-US" sz="2000" b="1" dirty="0">
              <a:solidFill>
                <a:schemeClr val="accent6">
                  <a:lumMod val="60000"/>
                  <a:lumOff val="40000"/>
                </a:schemeClr>
              </a:solidFill>
            </a:endParaRPr>
          </a:p>
        </p:txBody>
      </p:sp>
      <p:pic>
        <p:nvPicPr>
          <p:cNvPr id="8" name="Haz Id1.avi">
            <a:hlinkClick r:id="" action="ppaction://media"/>
          </p:cNvPr>
          <p:cNvPicPr>
            <a:picLocks noRot="1" noChangeAspect="1"/>
          </p:cNvPicPr>
          <p:nvPr>
            <a:videoFile r:link="rId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49425" y="1785938"/>
            <a:ext cx="710882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pPr>
              <a:defRPr/>
            </a:pPr>
            <a:fld id="{424CC8D1-051F-4AC2-884A-D8F2F278EFD9}" type="slidenum">
              <a:rPr lang="en-US" smtClean="0"/>
              <a:pPr>
                <a:defRPr/>
              </a:pPr>
              <a:t>5</a:t>
            </a:fld>
            <a:endParaRPr lang="en-US" smtClean="0"/>
          </a:p>
        </p:txBody>
      </p:sp>
      <p:sp>
        <p:nvSpPr>
          <p:cNvPr id="7"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a:t>تحديد المخاطر السيناريو 2:</a:t>
            </a:r>
            <a:endParaRPr lang="en-US" sz="2000" dirty="0"/>
          </a:p>
        </p:txBody>
      </p:sp>
      <p:sp>
        <p:nvSpPr>
          <p:cNvPr id="21508" name="Rectangle 2"/>
          <p:cNvSpPr>
            <a:spLocks noGrp="1" noChangeArrowheads="1"/>
          </p:cNvSpPr>
          <p:nvPr>
            <p:ph type="title"/>
          </p:nvPr>
        </p:nvSpPr>
        <p:spPr>
          <a:xfrm>
            <a:off x="1258888" y="184150"/>
            <a:ext cx="7643812" cy="461963"/>
          </a:xfrm>
        </p:spPr>
        <p:txBody>
          <a:bodyPr/>
          <a:lstStyle/>
          <a:p>
            <a:pPr algn="r" eaLnBrk="1" hangingPunct="1"/>
            <a:r>
              <a:rPr lang="ar-OM" b="1" dirty="0" smtClean="0">
                <a:solidFill>
                  <a:srgbClr val="92D050"/>
                </a:solidFill>
              </a:rPr>
              <a:t>: الوحدة السابعة  خطة السائق أثناء القيادة</a:t>
            </a:r>
            <a:r>
              <a:rPr lang="en-US" b="1" dirty="0" smtClean="0">
                <a:solidFill>
                  <a:srgbClr val="92D050"/>
                </a:solidFill>
              </a:rPr>
              <a:t>DIT</a:t>
            </a:r>
          </a:p>
        </p:txBody>
      </p:sp>
      <p:sp>
        <p:nvSpPr>
          <p:cNvPr id="21509" name="TextBox 4"/>
          <p:cNvSpPr txBox="1">
            <a:spLocks noChangeArrowheads="1"/>
          </p:cNvSpPr>
          <p:nvPr/>
        </p:nvSpPr>
        <p:spPr bwMode="auto">
          <a:xfrm>
            <a:off x="5508104" y="1487487"/>
            <a:ext cx="35004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ar-SA" b="1" dirty="0" smtClean="0">
                <a:solidFill>
                  <a:schemeClr val="accent6">
                    <a:lumMod val="60000"/>
                    <a:lumOff val="40000"/>
                  </a:schemeClr>
                </a:solidFill>
              </a:rPr>
              <a:t>يمكنك التعرف على المخاطر؟</a:t>
            </a:r>
            <a:endParaRPr lang="ar-SA" b="1" dirty="0">
              <a:solidFill>
                <a:schemeClr val="accent6">
                  <a:lumMod val="60000"/>
                  <a:lumOff val="40000"/>
                </a:schemeClr>
              </a:solidFill>
            </a:endParaRPr>
          </a:p>
        </p:txBody>
      </p:sp>
      <p:pic>
        <p:nvPicPr>
          <p:cNvPr id="6" name="hazard perception test.avi">
            <a:hlinkClick r:id="" action="ppaction://media"/>
          </p:cNvPr>
          <p:cNvPicPr>
            <a:picLocks noRot="1" noChangeAspect="1"/>
          </p:cNvPicPr>
          <p:nvPr>
            <a:videoFile r:link="rId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38288" y="1857375"/>
            <a:ext cx="7534275" cy="425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pPr>
              <a:defRPr/>
            </a:pPr>
            <a:fld id="{128207FB-07E4-4C85-B411-14A57C5FD3AB}" type="slidenum">
              <a:rPr lang="en-US" smtClean="0"/>
              <a:pPr>
                <a:defRPr/>
              </a:pPr>
              <a:t>6</a:t>
            </a:fld>
            <a:endParaRPr lang="en-US" smtClean="0"/>
          </a:p>
        </p:txBody>
      </p:sp>
      <p:sp>
        <p:nvSpPr>
          <p:cNvPr id="7"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a:t>تحديد المخاطر: السيناريو 3</a:t>
            </a:r>
            <a:endParaRPr lang="en-US" sz="2000" dirty="0"/>
          </a:p>
        </p:txBody>
      </p:sp>
      <p:sp>
        <p:nvSpPr>
          <p:cNvPr id="22532" name="Rectangle 2"/>
          <p:cNvSpPr>
            <a:spLocks noGrp="1" noChangeArrowheads="1"/>
          </p:cNvSpPr>
          <p:nvPr>
            <p:ph type="title"/>
          </p:nvPr>
        </p:nvSpPr>
        <p:spPr>
          <a:xfrm>
            <a:off x="1258888" y="184150"/>
            <a:ext cx="7643812" cy="461963"/>
          </a:xfrm>
        </p:spPr>
        <p:txBody>
          <a:bodyPr/>
          <a:lstStyle/>
          <a:p>
            <a:pPr algn="r" eaLnBrk="1" hangingPunct="1"/>
            <a:r>
              <a:rPr lang="ar-OM" b="1" dirty="0" smtClean="0">
                <a:solidFill>
                  <a:srgbClr val="92D050"/>
                </a:solidFill>
              </a:rPr>
              <a:t>: الوحدة السابعة  خطة السائق أثناء القيادة</a:t>
            </a:r>
            <a:r>
              <a:rPr lang="en-US" b="1" dirty="0" smtClean="0">
                <a:solidFill>
                  <a:srgbClr val="92D050"/>
                </a:solidFill>
              </a:rPr>
              <a:t>DIT</a:t>
            </a:r>
          </a:p>
        </p:txBody>
      </p:sp>
      <p:sp>
        <p:nvSpPr>
          <p:cNvPr id="22533" name="TextBox 4"/>
          <p:cNvSpPr txBox="1">
            <a:spLocks noChangeArrowheads="1"/>
          </p:cNvSpPr>
          <p:nvPr/>
        </p:nvSpPr>
        <p:spPr bwMode="auto">
          <a:xfrm>
            <a:off x="6516216" y="1518947"/>
            <a:ext cx="35004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ar-SA" b="1" dirty="0" smtClean="0">
                <a:solidFill>
                  <a:schemeClr val="accent6">
                    <a:lumMod val="60000"/>
                    <a:lumOff val="40000"/>
                  </a:schemeClr>
                </a:solidFill>
              </a:rPr>
              <a:t>يمكنك التعرف على المخاطر؟</a:t>
            </a:r>
            <a:endParaRPr lang="en-US" b="1" dirty="0">
              <a:solidFill>
                <a:schemeClr val="accent6">
                  <a:lumMod val="60000"/>
                  <a:lumOff val="40000"/>
                </a:schemeClr>
              </a:solidFill>
            </a:endParaRPr>
          </a:p>
        </p:txBody>
      </p:sp>
      <p:pic>
        <p:nvPicPr>
          <p:cNvPr id="8" name="Hazard Perception Test Free Clips.avi">
            <a:hlinkClick r:id="" action="ppaction://media"/>
          </p:cNvPr>
          <p:cNvPicPr>
            <a:picLocks noRot="1" noChangeAspect="1"/>
          </p:cNvPicPr>
          <p:nvPr>
            <a:videoFile r:link="rId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38288" y="2071688"/>
            <a:ext cx="7518400" cy="424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pPr>
              <a:defRPr/>
            </a:pPr>
            <a:fld id="{0D4D66DD-CDC2-4613-825B-4BC18C76269E}" type="slidenum">
              <a:rPr lang="en-US" smtClean="0"/>
              <a:pPr>
                <a:defRPr/>
              </a:pPr>
              <a:t>7</a:t>
            </a:fld>
            <a:endParaRPr lang="en-US" smtClean="0"/>
          </a:p>
        </p:txBody>
      </p:sp>
      <p:sp>
        <p:nvSpPr>
          <p:cNvPr id="7"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a:t>تحديد المخاطر: السيناريو 4</a:t>
            </a:r>
            <a:endParaRPr lang="en-US" sz="2000" dirty="0"/>
          </a:p>
        </p:txBody>
      </p:sp>
      <p:sp>
        <p:nvSpPr>
          <p:cNvPr id="23556" name="Rectangle 2"/>
          <p:cNvSpPr>
            <a:spLocks noGrp="1" noChangeArrowheads="1"/>
          </p:cNvSpPr>
          <p:nvPr>
            <p:ph type="title"/>
          </p:nvPr>
        </p:nvSpPr>
        <p:spPr>
          <a:xfrm>
            <a:off x="1258888" y="184150"/>
            <a:ext cx="7643812" cy="461963"/>
          </a:xfrm>
        </p:spPr>
        <p:txBody>
          <a:bodyPr/>
          <a:lstStyle/>
          <a:p>
            <a:pPr algn="r" eaLnBrk="1" hangingPunct="1"/>
            <a:r>
              <a:rPr lang="ar-OM" b="1" dirty="0" smtClean="0">
                <a:solidFill>
                  <a:srgbClr val="92D050"/>
                </a:solidFill>
              </a:rPr>
              <a:t>: الوحدة السابعة  خطة السائق أثناء القيادة</a:t>
            </a:r>
            <a:r>
              <a:rPr lang="en-US" b="1" dirty="0" smtClean="0">
                <a:solidFill>
                  <a:srgbClr val="92D050"/>
                </a:solidFill>
              </a:rPr>
              <a:t>DIT</a:t>
            </a:r>
          </a:p>
        </p:txBody>
      </p:sp>
      <p:sp>
        <p:nvSpPr>
          <p:cNvPr id="23557" name="TextBox 4"/>
          <p:cNvSpPr txBox="1">
            <a:spLocks noChangeArrowheads="1"/>
          </p:cNvSpPr>
          <p:nvPr/>
        </p:nvSpPr>
        <p:spPr bwMode="auto">
          <a:xfrm>
            <a:off x="6372200" y="1417133"/>
            <a:ext cx="35004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ar-SA" b="1" dirty="0" smtClean="0">
                <a:solidFill>
                  <a:schemeClr val="accent6">
                    <a:lumMod val="60000"/>
                    <a:lumOff val="40000"/>
                  </a:schemeClr>
                </a:solidFill>
              </a:rPr>
              <a:t>يمكنك التعرف على المخاطر؟</a:t>
            </a:r>
            <a:endParaRPr lang="en-US" b="1" dirty="0">
              <a:solidFill>
                <a:schemeClr val="accent6">
                  <a:lumMod val="60000"/>
                  <a:lumOff val="40000"/>
                </a:schemeClr>
              </a:solidFill>
            </a:endParaRPr>
          </a:p>
        </p:txBody>
      </p:sp>
      <p:pic>
        <p:nvPicPr>
          <p:cNvPr id="6" name="Hazard Perception Test Clip 1.avi">
            <a:hlinkClick r:id="" action="ppaction://media"/>
          </p:cNvPr>
          <p:cNvPicPr>
            <a:picLocks noRot="1" noChangeAspect="1"/>
          </p:cNvPicPr>
          <p:nvPr>
            <a:videoFile r:link="rId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14500" y="1900238"/>
            <a:ext cx="7127875" cy="402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DDC_Its_Your_ChoiceFL8.wmv">
            <a:hlinkClick r:id="" action="ppaction://media"/>
          </p:cNvPr>
          <p:cNvPicPr>
            <a:picLocks noRot="1" noChangeAspect="1"/>
          </p:cNvPicPr>
          <p:nvPr>
            <a:videoFile r:link="rId1"/>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71625" y="1571625"/>
            <a:ext cx="7550150"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500188" y="184150"/>
            <a:ext cx="7643812" cy="461963"/>
          </a:xfrm>
          <a:prstGeom prst="rect">
            <a:avLst/>
          </a:prstGeom>
          <a:noFill/>
          <a:ln w="9525" algn="ctr">
            <a:noFill/>
            <a:miter lim="800000"/>
            <a:headEnd/>
            <a:tailEnd/>
          </a:ln>
        </p:spPr>
        <p:txBody>
          <a:bodyPr anchor="b">
            <a:spAutoFit/>
          </a:bodyPr>
          <a:lstStyle/>
          <a:p>
            <a:pPr algn="r">
              <a:defRPr/>
            </a:pPr>
            <a:r>
              <a:rPr lang="ar-OM" sz="2400" b="1" dirty="0" smtClean="0">
                <a:solidFill>
                  <a:srgbClr val="92D050"/>
                </a:solidFill>
              </a:rPr>
              <a:t>: الوحدة السابعة  خطة السائق أثناء القيادة</a:t>
            </a:r>
            <a:r>
              <a:rPr lang="en-US" sz="2400" b="1" dirty="0" smtClean="0">
                <a:solidFill>
                  <a:srgbClr val="92D050"/>
                </a:solidFill>
              </a:rPr>
              <a:t>DIT</a:t>
            </a:r>
            <a:endParaRPr lang="en-US" sz="2400" b="1" kern="0" dirty="0">
              <a:solidFill>
                <a:srgbClr val="92D050"/>
              </a:solidFill>
              <a:latin typeface="+mj-lt"/>
              <a:ea typeface="+mj-ea"/>
              <a:cs typeface="+mj-cs"/>
            </a:endParaRPr>
          </a:p>
        </p:txBody>
      </p:sp>
      <p:sp>
        <p:nvSpPr>
          <p:cNvPr id="10"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895350"/>
            <a:ext cx="7643812" cy="461963"/>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a:defRPr/>
            </a:pPr>
            <a:r>
              <a:rPr lang="ar-SA" sz="2400" b="1" dirty="0" smtClean="0"/>
              <a:t>تحديد أسلوب القيادة ال</a:t>
            </a:r>
            <a:r>
              <a:rPr lang="ar-OM" sz="2400" b="1" dirty="0" smtClean="0"/>
              <a:t>وقائية</a:t>
            </a:r>
            <a:endParaRPr lang="en-US" sz="2400" b="1" dirty="0"/>
          </a:p>
        </p:txBody>
      </p:sp>
      <p:sp>
        <p:nvSpPr>
          <p:cNvPr id="25603" name="Rectangle 2"/>
          <p:cNvSpPr>
            <a:spLocks noGrp="1" noChangeArrowheads="1"/>
          </p:cNvSpPr>
          <p:nvPr>
            <p:ph type="title"/>
          </p:nvPr>
        </p:nvSpPr>
        <p:spPr>
          <a:xfrm>
            <a:off x="1500188" y="184150"/>
            <a:ext cx="7643812" cy="461963"/>
          </a:xfrm>
        </p:spPr>
        <p:txBody>
          <a:bodyPr/>
          <a:lstStyle/>
          <a:p>
            <a:pPr algn="r">
              <a:defRPr/>
            </a:pPr>
            <a:r>
              <a:rPr lang="ar-OM" b="1" dirty="0" smtClean="0">
                <a:solidFill>
                  <a:srgbClr val="92D050"/>
                </a:solidFill>
              </a:rPr>
              <a:t>: الوحدة السابعة  خطة السائق أثناء القيادة</a:t>
            </a:r>
            <a:r>
              <a:rPr lang="en-US" b="1" dirty="0" smtClean="0">
                <a:solidFill>
                  <a:srgbClr val="92D050"/>
                </a:solidFill>
              </a:rPr>
              <a:t>DIT</a:t>
            </a:r>
            <a:endParaRPr lang="en-US" b="1" dirty="0">
              <a:solidFill>
                <a:srgbClr val="92D050"/>
              </a:solidFill>
            </a:endParaRPr>
          </a:p>
        </p:txBody>
      </p:sp>
      <p:sp>
        <p:nvSpPr>
          <p:cNvPr id="25604" name="TextBox 4"/>
          <p:cNvSpPr txBox="1">
            <a:spLocks noChangeArrowheads="1"/>
          </p:cNvSpPr>
          <p:nvPr/>
        </p:nvSpPr>
        <p:spPr bwMode="auto">
          <a:xfrm>
            <a:off x="1331640" y="1480297"/>
            <a:ext cx="7072312"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rtl="1" eaLnBrk="1" hangingPunct="1"/>
            <a:r>
              <a:rPr lang="ar-SA" sz="2000" b="1" dirty="0" smtClean="0">
                <a:solidFill>
                  <a:schemeClr val="accent6">
                    <a:lumMod val="60000"/>
                    <a:lumOff val="40000"/>
                  </a:schemeClr>
                </a:solidFill>
              </a:rPr>
              <a:t>القيادة </a:t>
            </a:r>
            <a:r>
              <a:rPr lang="ar-OM" sz="2000" b="1" dirty="0" smtClean="0">
                <a:solidFill>
                  <a:schemeClr val="accent6">
                    <a:lumMod val="60000"/>
                    <a:lumOff val="40000"/>
                  </a:schemeClr>
                </a:solidFill>
              </a:rPr>
              <a:t>الوقائية تعني:</a:t>
            </a:r>
            <a:endParaRPr lang="ar-SA" sz="2000" dirty="0" smtClean="0">
              <a:solidFill>
                <a:schemeClr val="accent6">
                  <a:lumMod val="60000"/>
                  <a:lumOff val="40000"/>
                </a:schemeClr>
              </a:solidFill>
            </a:endParaRPr>
          </a:p>
          <a:p>
            <a:pPr algn="r" rtl="1" eaLnBrk="1" hangingPunct="1"/>
            <a:r>
              <a:rPr lang="ar-SA" sz="2000" dirty="0" smtClean="0"/>
              <a:t>• الوعي</a:t>
            </a:r>
          </a:p>
          <a:p>
            <a:pPr algn="r" rtl="1" eaLnBrk="1" hangingPunct="1"/>
            <a:r>
              <a:rPr lang="ar-SA" sz="2000" dirty="0" smtClean="0"/>
              <a:t>• التخطيط</a:t>
            </a:r>
          </a:p>
          <a:p>
            <a:pPr algn="r" rtl="1" eaLnBrk="1" hangingPunct="1"/>
            <a:r>
              <a:rPr lang="ar-SA" sz="2000" dirty="0" smtClean="0"/>
              <a:t>• توقع</a:t>
            </a:r>
          </a:p>
          <a:p>
            <a:pPr algn="r" rtl="1" eaLnBrk="1" hangingPunct="1"/>
            <a:r>
              <a:rPr lang="ar-SA" sz="2000" dirty="0" smtClean="0"/>
              <a:t>• البقاء في السيطرة</a:t>
            </a:r>
          </a:p>
          <a:p>
            <a:pPr algn="r" rtl="1" eaLnBrk="1" hangingPunct="1"/>
            <a:r>
              <a:rPr lang="ar-SA" sz="2000" dirty="0" smtClean="0"/>
              <a:t>• </a:t>
            </a:r>
            <a:r>
              <a:rPr lang="ar-OM" sz="2000" dirty="0" smtClean="0"/>
              <a:t>ال</a:t>
            </a:r>
            <a:r>
              <a:rPr lang="ar-SA" sz="2000" dirty="0" smtClean="0"/>
              <a:t>مسؤولية</a:t>
            </a:r>
          </a:p>
          <a:p>
            <a:pPr algn="r" rtl="1" eaLnBrk="1" hangingPunct="1"/>
            <a:r>
              <a:rPr lang="ar-SA" sz="2000" dirty="0" smtClean="0"/>
              <a:t>•</a:t>
            </a:r>
            <a:r>
              <a:rPr lang="ar-OM" sz="2000" dirty="0" smtClean="0"/>
              <a:t>الاهتمام</a:t>
            </a:r>
            <a:endParaRPr lang="ar-SA" sz="2000" dirty="0" smtClean="0"/>
          </a:p>
          <a:p>
            <a:pPr algn="r" rtl="1" eaLnBrk="1" hangingPunct="1"/>
            <a:r>
              <a:rPr lang="ar-SA" sz="2000" dirty="0" smtClean="0"/>
              <a:t>• </a:t>
            </a:r>
            <a:r>
              <a:rPr lang="ar-OM" sz="2000" dirty="0" smtClean="0"/>
              <a:t>إحترام مستخدمي الطريق الآخرين</a:t>
            </a:r>
            <a:endParaRPr lang="ar-SA" sz="2000" dirty="0" smtClean="0"/>
          </a:p>
          <a:p>
            <a:pPr lvl="1" eaLnBrk="1" hangingPunct="1"/>
            <a:r>
              <a:rPr lang="en-US" dirty="0" smtClean="0"/>
              <a:t>.</a:t>
            </a:r>
            <a:endParaRPr lang="en-US" dirty="0"/>
          </a:p>
        </p:txBody>
      </p:sp>
      <p:sp>
        <p:nvSpPr>
          <p:cNvPr id="25605" name="Rectangle 4"/>
          <p:cNvSpPr>
            <a:spLocks noChangeArrowheads="1"/>
          </p:cNvSpPr>
          <p:nvPr/>
        </p:nvSpPr>
        <p:spPr bwMode="auto">
          <a:xfrm>
            <a:off x="1428750" y="3956050"/>
            <a:ext cx="7175500" cy="2308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r" rtl="1" eaLnBrk="0" hangingPunct="0">
              <a:lnSpc>
                <a:spcPct val="120000"/>
              </a:lnSpc>
              <a:tabLst>
                <a:tab pos="285750" algn="l"/>
              </a:tabLst>
            </a:pPr>
            <a:endParaRPr lang="ar-OM" sz="2000" b="1" dirty="0" smtClean="0">
              <a:solidFill>
                <a:schemeClr val="accent6">
                  <a:lumMod val="60000"/>
                  <a:lumOff val="40000"/>
                </a:schemeClr>
              </a:solidFill>
            </a:endParaRPr>
          </a:p>
          <a:p>
            <a:pPr algn="r" rtl="1" eaLnBrk="0" hangingPunct="0">
              <a:lnSpc>
                <a:spcPct val="120000"/>
              </a:lnSpc>
              <a:tabLst>
                <a:tab pos="285750" algn="l"/>
              </a:tabLst>
            </a:pPr>
            <a:r>
              <a:rPr lang="ar-SA" sz="2000" b="1" dirty="0" smtClean="0">
                <a:solidFill>
                  <a:schemeClr val="accent6">
                    <a:lumMod val="60000"/>
                    <a:lumOff val="40000"/>
                  </a:schemeClr>
                </a:solidFill>
              </a:rPr>
              <a:t>أربعة (4) خطوات للقيادة الدفاعية</a:t>
            </a:r>
            <a:r>
              <a:rPr lang="ar-SA" sz="2000" b="1" dirty="0" smtClean="0"/>
              <a:t>:</a:t>
            </a:r>
          </a:p>
          <a:p>
            <a:pPr algn="r" rtl="1" eaLnBrk="0" hangingPunct="0">
              <a:lnSpc>
                <a:spcPct val="120000"/>
              </a:lnSpc>
              <a:tabLst>
                <a:tab pos="285750" algn="l"/>
              </a:tabLst>
            </a:pPr>
            <a:r>
              <a:rPr lang="ar-SA" sz="2000" dirty="0" smtClean="0"/>
              <a:t>الخطوة 1: المسح الضوئي (</a:t>
            </a:r>
            <a:r>
              <a:rPr lang="ar-OM" sz="2000" dirty="0" smtClean="0"/>
              <a:t>امامي وحولي</a:t>
            </a:r>
            <a:r>
              <a:rPr lang="ar-SA" sz="2000" dirty="0" smtClean="0"/>
              <a:t>)</a:t>
            </a:r>
          </a:p>
          <a:p>
            <a:pPr algn="r" rtl="1" eaLnBrk="0" hangingPunct="0">
              <a:lnSpc>
                <a:spcPct val="120000"/>
              </a:lnSpc>
              <a:tabLst>
                <a:tab pos="285750" algn="l"/>
              </a:tabLst>
            </a:pPr>
            <a:r>
              <a:rPr lang="ar-SA" sz="2000" dirty="0" smtClean="0"/>
              <a:t>الخطوة 2: استخدام (</a:t>
            </a:r>
            <a:r>
              <a:rPr lang="ar-OM" sz="2000" dirty="0" smtClean="0"/>
              <a:t>ال</a:t>
            </a:r>
            <a:r>
              <a:rPr lang="ar-SA" sz="2000" dirty="0" smtClean="0"/>
              <a:t>مرايا والحواس)</a:t>
            </a:r>
          </a:p>
          <a:p>
            <a:pPr algn="r" rtl="1" eaLnBrk="0" hangingPunct="0">
              <a:lnSpc>
                <a:spcPct val="120000"/>
              </a:lnSpc>
              <a:tabLst>
                <a:tab pos="285750" algn="l"/>
              </a:tabLst>
            </a:pPr>
            <a:r>
              <a:rPr lang="ar-SA" sz="2000" dirty="0" smtClean="0"/>
              <a:t>الخطوة 3: </a:t>
            </a:r>
            <a:r>
              <a:rPr lang="ar-OM" sz="2000" dirty="0" smtClean="0"/>
              <a:t>ال</a:t>
            </a:r>
            <a:r>
              <a:rPr lang="ar-SA" sz="2000" dirty="0" smtClean="0"/>
              <a:t>رؤية و</a:t>
            </a:r>
            <a:r>
              <a:rPr lang="ar-OM" sz="2000" dirty="0" smtClean="0"/>
              <a:t>ال</a:t>
            </a:r>
            <a:r>
              <a:rPr lang="ar-SA" sz="2000" dirty="0" smtClean="0"/>
              <a:t>نظر (مستخدمي الطر</a:t>
            </a:r>
            <a:r>
              <a:rPr lang="ar-OM" sz="2000" dirty="0" smtClean="0"/>
              <a:t>ي</a:t>
            </a:r>
            <a:r>
              <a:rPr lang="ar-SA" sz="2000" dirty="0" smtClean="0"/>
              <a:t>ق الأخر</a:t>
            </a:r>
            <a:r>
              <a:rPr lang="ar-OM" sz="2000" dirty="0" smtClean="0"/>
              <a:t>ين</a:t>
            </a:r>
            <a:r>
              <a:rPr lang="ar-SA" sz="2000" dirty="0" smtClean="0"/>
              <a:t>)</a:t>
            </a:r>
          </a:p>
          <a:p>
            <a:pPr algn="r" rtl="1" eaLnBrk="0" hangingPunct="0">
              <a:lnSpc>
                <a:spcPct val="120000"/>
              </a:lnSpc>
              <a:tabLst>
                <a:tab pos="285750" algn="l"/>
              </a:tabLst>
            </a:pPr>
            <a:r>
              <a:rPr lang="ar-SA" sz="2000" dirty="0" smtClean="0"/>
              <a:t>الخطوة 4: ال</a:t>
            </a:r>
            <a:r>
              <a:rPr lang="ar-OM" sz="2000" dirty="0" smtClean="0"/>
              <a:t>انطلاقة</a:t>
            </a:r>
            <a:r>
              <a:rPr lang="en-US" sz="2000" dirty="0">
                <a:solidFill>
                  <a:srgbClr val="CC0000"/>
                </a:solidFill>
              </a:rPr>
              <a:t>		</a:t>
            </a:r>
            <a:endParaRPr lang="en-US" sz="20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07. DIT Module 7_ Driving plan while driving">
  <a:themeElements>
    <a:clrScheme name="~3319965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fontScheme name="~331996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319965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07. DIT Module 7_ Driving plan while driving</Template>
  <TotalTime>145</TotalTime>
  <Words>1387</Words>
  <Application>Microsoft Office PowerPoint</Application>
  <PresentationFormat>On-screen Show (4:3)</PresentationFormat>
  <Paragraphs>218</Paragraphs>
  <Slides>19</Slides>
  <Notes>19</Notes>
  <HiddenSlides>1</HiddenSlides>
  <MMClips>5</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07. DIT Module 7_ Driving plan while driving</vt:lpstr>
      <vt:lpstr>Modèle par défaut</vt:lpstr>
      <vt:lpstr>Clip</vt:lpstr>
      <vt:lpstr>تدريب القيادة الوقائيه</vt:lpstr>
      <vt:lpstr>: الوحدة السابعة  خطة السائق أثناء القيادةDIT</vt:lpstr>
      <vt:lpstr>: الوحدة السابعة  خطة السائق أثناء القيادةDIT</vt:lpstr>
      <vt:lpstr>: الوحدة السابعة  خطة السائق أثناء القيادةDIT</vt:lpstr>
      <vt:lpstr>: الوحدة السابعة  خطة السائق أثناء القيادةDIT</vt:lpstr>
      <vt:lpstr>: الوحدة السابعة  خطة السائق أثناء القيادةDIT</vt:lpstr>
      <vt:lpstr>: الوحدة السابعة  خطة السائق أثناء القيادةDIT</vt:lpstr>
      <vt:lpstr>Slide 8</vt:lpstr>
      <vt:lpstr>: الوحدة السابعة  خطة السائق أثناء القيادةDIT</vt:lpstr>
      <vt:lpstr>Slide 10</vt:lpstr>
      <vt:lpstr>Slide 11</vt:lpstr>
      <vt:lpstr>: الوحدة السابعة  خطة السائق أثناء القيادةDIT</vt:lpstr>
      <vt:lpstr>Slide 13</vt:lpstr>
      <vt:lpstr>Slide 14</vt:lpstr>
      <vt:lpstr>Slide 15</vt:lpstr>
      <vt:lpstr>Slide 16</vt:lpstr>
      <vt:lpstr>Slide 17</vt:lpstr>
      <vt:lpstr>Slide 18</vt:lpstr>
      <vt:lpstr>مناقشة مفتوحة لمدة 5 دقائق</vt:lpstr>
    </vt:vector>
  </TitlesOfParts>
  <Manager>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Instructor Training</dc:title>
  <dc:subject> </dc:subject>
  <dc:creator>iman</dc:creator>
  <cp:keywords/>
  <dc:description/>
  <cp:lastModifiedBy>juma</cp:lastModifiedBy>
  <cp:revision>16</cp:revision>
  <dcterms:created xsi:type="dcterms:W3CDTF">2012-05-22T07:51:34Z</dcterms:created>
  <dcterms:modified xsi:type="dcterms:W3CDTF">2012-05-28T09:32:41Z</dcterms:modified>
  <cp:category/>
</cp:coreProperties>
</file>