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50" r:id="rId2"/>
  </p:sldMasterIdLst>
  <p:notesMasterIdLst>
    <p:notesMasterId r:id="rId13"/>
  </p:notesMasterIdLst>
  <p:handoutMasterIdLst>
    <p:handoutMasterId r:id="rId14"/>
  </p:handoutMasterIdLst>
  <p:sldIdLst>
    <p:sldId id="296" r:id="rId3"/>
    <p:sldId id="870" r:id="rId4"/>
    <p:sldId id="871" r:id="rId5"/>
    <p:sldId id="898" r:id="rId6"/>
    <p:sldId id="891" r:id="rId7"/>
    <p:sldId id="901" r:id="rId8"/>
    <p:sldId id="892" r:id="rId9"/>
    <p:sldId id="902" r:id="rId10"/>
    <p:sldId id="903" r:id="rId11"/>
    <p:sldId id="904" r:id="rId12"/>
  </p:sldIdLst>
  <p:sldSz cx="9144000" cy="6858000" type="screen4x3"/>
  <p:notesSz cx="6708775" cy="983615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1C00"/>
    <a:srgbClr val="C0B9AF"/>
    <a:srgbClr val="F8F5DE"/>
    <a:srgbClr val="BBB1D6"/>
    <a:srgbClr val="005E3C"/>
    <a:srgbClr val="E21808"/>
    <a:srgbClr val="FFFC81"/>
    <a:srgbClr val="5F5F5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75" autoAdjust="0"/>
    <p:restoredTop sz="99831" autoAdjust="0"/>
  </p:normalViewPr>
  <p:slideViewPr>
    <p:cSldViewPr>
      <p:cViewPr>
        <p:scale>
          <a:sx n="60" d="100"/>
          <a:sy n="60" d="100"/>
        </p:scale>
        <p:origin x="-1782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"/>
    </p:cViewPr>
  </p:sorterViewPr>
  <p:notesViewPr>
    <p:cSldViewPr>
      <p:cViewPr varScale="1">
        <p:scale>
          <a:sx n="62" d="100"/>
          <a:sy n="62" d="100"/>
        </p:scale>
        <p:origin x="-2118" y="-78"/>
      </p:cViewPr>
      <p:guideLst>
        <p:guide orient="horz" pos="3098"/>
        <p:guide pos="211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t" anchorCtr="0" compatLnSpc="1">
            <a:prstTxWarp prst="textNoShape">
              <a:avLst/>
            </a:prstTxWarp>
          </a:bodyPr>
          <a:lstStyle>
            <a:lvl1pPr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98888" y="0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t" anchorCtr="0" compatLnSpc="1">
            <a:prstTxWarp prst="textNoShape">
              <a:avLst/>
            </a:prstTxWarp>
          </a:bodyPr>
          <a:lstStyle>
            <a:lvl1pPr algn="r"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91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4025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b" anchorCtr="0" compatLnSpc="1">
            <a:prstTxWarp prst="textNoShape">
              <a:avLst/>
            </a:prstTxWarp>
          </a:bodyPr>
          <a:lstStyle>
            <a:lvl1pPr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91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98888" y="9344025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b" anchorCtr="0" compatLnSpc="1">
            <a:prstTxWarp prst="textNoShape">
              <a:avLst/>
            </a:prstTxWarp>
          </a:bodyPr>
          <a:lstStyle>
            <a:lvl1pPr algn="r"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6DD128E-A063-4CFC-9080-BD176723504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93188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t" anchorCtr="0" compatLnSpc="1">
            <a:prstTxWarp prst="textNoShape">
              <a:avLst/>
            </a:prstTxWarp>
          </a:bodyPr>
          <a:lstStyle>
            <a:lvl1pPr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98888" y="0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t" anchorCtr="0" compatLnSpc="1">
            <a:prstTxWarp prst="textNoShape">
              <a:avLst/>
            </a:prstTxWarp>
          </a:bodyPr>
          <a:lstStyle>
            <a:lvl1pPr algn="r"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8188"/>
            <a:ext cx="4916487" cy="36877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72013"/>
            <a:ext cx="5365750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4025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b" anchorCtr="0" compatLnSpc="1">
            <a:prstTxWarp prst="textNoShape">
              <a:avLst/>
            </a:prstTxWarp>
          </a:bodyPr>
          <a:lstStyle>
            <a:lvl1pPr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8888" y="9344025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b" anchorCtr="0" compatLnSpc="1">
            <a:prstTxWarp prst="textNoShape">
              <a:avLst/>
            </a:prstTxWarp>
          </a:bodyPr>
          <a:lstStyle>
            <a:lvl1pPr algn="r"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E658F930-609C-4582-83B0-F82AE20C62B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949617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E04A6D9-4185-4DBE-8681-3746E215EBE8}" type="slidenum">
              <a:rPr lang="fr-FR" smtClean="0"/>
              <a:pPr eaLnBrk="1" hangingPunct="1"/>
              <a:t>1</a:t>
            </a:fld>
            <a:endParaRPr lang="fr-FR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AEF6DE5-FD60-4D02-A9ED-52A3C6F25D9D}" type="slidenum">
              <a:rPr lang="fr-FR" smtClean="0"/>
              <a:pPr eaLnBrk="1" hangingPunct="1"/>
              <a:t>10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92DB0E2-6BDD-46C5-AF14-44C643C5E974}" type="slidenum">
              <a:rPr lang="fr-FR" smtClean="0"/>
              <a:pPr eaLnBrk="1" hangingPunct="1"/>
              <a:t>2</a:t>
            </a:fld>
            <a:endParaRPr lang="fr-FR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560017C-EE87-477A-B49A-6DD119B62251}" type="slidenum">
              <a:rPr lang="fr-FR" smtClean="0"/>
              <a:pPr eaLnBrk="1" hangingPunct="1"/>
              <a:t>3</a:t>
            </a:fld>
            <a:endParaRPr lang="fr-FR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6AC9EAD-9F2F-41FD-BF1E-AF43ABD3AB00}" type="slidenum">
              <a:rPr lang="fr-FR" smtClean="0"/>
              <a:pPr eaLnBrk="1" hangingPunct="1"/>
              <a:t>4</a:t>
            </a:fld>
            <a:endParaRPr lang="fr-FR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8F74B99-C9F9-4369-85DB-F18A7F098CE8}" type="slidenum">
              <a:rPr lang="fr-FR" smtClean="0"/>
              <a:pPr eaLnBrk="1" hangingPunct="1"/>
              <a:t>5</a:t>
            </a:fld>
            <a:endParaRPr lang="fr-FR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080DC96-F25D-44CD-ADB5-B9B58BB85913}" type="slidenum">
              <a:rPr lang="fr-FR" smtClean="0"/>
              <a:pPr eaLnBrk="1" hangingPunct="1"/>
              <a:t>6</a:t>
            </a:fld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E0A04A4-4A09-48F7-A4EC-BC6C7B4F0D68}" type="slidenum">
              <a:rPr lang="fr-FR" smtClean="0"/>
              <a:pPr eaLnBrk="1" hangingPunct="1"/>
              <a:t>7</a:t>
            </a:fld>
            <a:endParaRPr lang="fr-FR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820C173-ECB7-4C37-95B0-C073A6BE5B8F}" type="slidenum">
              <a:rPr lang="fr-FR" smtClean="0"/>
              <a:pPr eaLnBrk="1" hangingPunct="1"/>
              <a:t>8</a:t>
            </a:fld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656EFCC-D480-48BD-88E9-F5B248103F38}" type="slidenum">
              <a:rPr lang="fr-FR" smtClean="0"/>
              <a:pPr eaLnBrk="1" hangingPunct="1"/>
              <a:t>9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6719291"/>
      </p:ext>
    </p:extLst>
  </p:cSld>
  <p:clrMapOvr>
    <a:masterClrMapping/>
  </p:clrMapOvr>
  <p:transition spd="med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9057108"/>
      </p:ext>
    </p:extLst>
  </p:cSld>
  <p:clrMapOvr>
    <a:masterClrMapping/>
  </p:clrMapOvr>
  <p:transition spd="med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70800" y="3883025"/>
            <a:ext cx="1031875" cy="3944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0" y="3883025"/>
            <a:ext cx="2946400" cy="3944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3751870"/>
      </p:ext>
    </p:extLst>
  </p:cSld>
  <p:clrMapOvr>
    <a:masterClrMapping/>
  </p:clrMapOvr>
  <p:transition spd="med">
    <p:wheel spokes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82B22-AA1E-4898-BE09-E8DF30533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5191254"/>
      </p:ext>
    </p:extLst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F52D3-1BF9-44A6-97CE-7FCDF8BEF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1306409"/>
      </p:ext>
    </p:extLst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55899-CA7F-4944-8582-CD056C1A9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7523295"/>
      </p:ext>
    </p:extLst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5763" y="1484313"/>
            <a:ext cx="3481387" cy="150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9550" y="1484313"/>
            <a:ext cx="3481388" cy="150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6C680-5500-4C00-BAD0-8872E86437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8482589"/>
      </p:ext>
    </p:extLst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4676D-B160-4F65-AA14-781A72A5C4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7010196"/>
      </p:ext>
    </p:extLst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790A7-8F8B-43C5-9668-7F122F2EF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1270627"/>
      </p:ext>
    </p:extLst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1AF68-6835-45C2-A076-83A80A479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1005242"/>
      </p:ext>
    </p:extLst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F8471-0A7F-412E-A31A-7CB7909B6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23429974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1959746"/>
      </p:ext>
    </p:extLst>
  </p:cSld>
  <p:clrMapOvr>
    <a:masterClrMapping/>
  </p:clrMapOvr>
  <p:transition spd="med">
    <p:wheel spokes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6BCB5-EFF1-46E0-BA32-14B8BE923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5970012"/>
      </p:ext>
    </p:extLst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97552-FC9B-49DB-997C-6E42E44670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5087725"/>
      </p:ext>
    </p:extLst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2938" y="693738"/>
            <a:ext cx="1778000" cy="2290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55763" y="693738"/>
            <a:ext cx="5184775" cy="2290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B9D10-619F-4F61-9694-62880F9BC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9208151"/>
      </p:ext>
    </p:extLst>
  </p:cSld>
  <p:clrMapOvr>
    <a:masterClrMapping/>
  </p:clrMapOvr>
  <p:transition spd="med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5763" y="693738"/>
            <a:ext cx="706755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55763" y="1484313"/>
            <a:ext cx="3481387" cy="150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9550" y="1484313"/>
            <a:ext cx="3481388" cy="150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7D95B-A303-42CF-86F8-0A0343FEF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27996142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427799132"/>
      </p:ext>
    </p:extLst>
  </p:cSld>
  <p:clrMapOvr>
    <a:masterClrMapping/>
  </p:clrMapOvr>
  <p:transition spd="med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5175" y="5140325"/>
            <a:ext cx="1987550" cy="2687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15125" y="5140325"/>
            <a:ext cx="1987550" cy="2687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0017569"/>
      </p:ext>
    </p:extLst>
  </p:cSld>
  <p:clrMapOvr>
    <a:masterClrMapping/>
  </p:clrMapOvr>
  <p:transition spd="med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5563741"/>
      </p:ext>
    </p:extLst>
  </p:cSld>
  <p:clrMapOvr>
    <a:masterClrMapping/>
  </p:clrMapOvr>
  <p:transition spd="med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85030529"/>
      </p:ext>
    </p:extLst>
  </p:cSld>
  <p:clrMapOvr>
    <a:masterClrMapping/>
  </p:clrMapOvr>
  <p:transition spd="med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643865076"/>
      </p:ext>
    </p:extLst>
  </p:cSld>
  <p:clrMapOvr>
    <a:masterClrMapping/>
  </p:clrMapOvr>
  <p:transition spd="med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866028728"/>
      </p:ext>
    </p:extLst>
  </p:cSld>
  <p:clrMapOvr>
    <a:masterClrMapping/>
  </p:clrMapOvr>
  <p:transition spd="med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861296935"/>
      </p:ext>
    </p:extLst>
  </p:cSld>
  <p:clrMapOvr>
    <a:masterClrMapping/>
  </p:clrMapOvr>
  <p:transition spd="med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gradFill rotWithShape="0">
          <a:gsLst>
            <a:gs pos="0">
              <a:srgbClr val="00AD6E"/>
            </a:gs>
            <a:gs pos="50000">
              <a:srgbClr val="005E3C"/>
            </a:gs>
            <a:gs pos="100000">
              <a:srgbClr val="00AD6E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6725"/>
            <a:ext cx="9140825" cy="514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0" y="3883025"/>
            <a:ext cx="41243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5175" y="5140325"/>
            <a:ext cx="4127500" cy="268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grpSp>
        <p:nvGrpSpPr>
          <p:cNvPr id="1029" name="Group 3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4239" name="Rectangle 31"/>
            <p:cNvSpPr>
              <a:spLocks noChangeArrowheads="1"/>
            </p:cNvSpPr>
            <p:nvPr userDrawn="1"/>
          </p:nvSpPr>
          <p:spPr bwMode="gray">
            <a:xfrm>
              <a:off x="0" y="0"/>
              <a:ext cx="113" cy="432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4240" name="Rectangle 32"/>
            <p:cNvSpPr>
              <a:spLocks noChangeArrowheads="1"/>
            </p:cNvSpPr>
            <p:nvPr userDrawn="1"/>
          </p:nvSpPr>
          <p:spPr bwMode="gray">
            <a:xfrm>
              <a:off x="5647" y="0"/>
              <a:ext cx="113" cy="432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4241" name="Rectangle 33"/>
            <p:cNvSpPr>
              <a:spLocks noChangeArrowheads="1"/>
            </p:cNvSpPr>
            <p:nvPr userDrawn="1"/>
          </p:nvSpPr>
          <p:spPr bwMode="gray">
            <a:xfrm rot="5400000">
              <a:off x="2818" y="-2818"/>
              <a:ext cx="123" cy="576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4242" name="Rectangle 34"/>
            <p:cNvSpPr>
              <a:spLocks noChangeArrowheads="1"/>
            </p:cNvSpPr>
            <p:nvPr userDrawn="1"/>
          </p:nvSpPr>
          <p:spPr bwMode="gray">
            <a:xfrm rot="5400000">
              <a:off x="2819" y="1379"/>
              <a:ext cx="122" cy="576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transition spd="med">
    <p:wheel spokes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3332" name="Rectangle 20"/>
            <p:cNvSpPr>
              <a:spLocks noChangeArrowheads="1"/>
            </p:cNvSpPr>
            <p:nvPr userDrawn="1"/>
          </p:nvSpPr>
          <p:spPr bwMode="auto">
            <a:xfrm>
              <a:off x="115" y="112"/>
              <a:ext cx="840" cy="4207"/>
            </a:xfrm>
            <a:prstGeom prst="rect">
              <a:avLst/>
            </a:prstGeom>
            <a:gradFill rotWithShape="0">
              <a:gsLst>
                <a:gs pos="0">
                  <a:srgbClr val="DAEEE5"/>
                </a:gs>
                <a:gs pos="100000">
                  <a:srgbClr val="DAEEE5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pic>
          <p:nvPicPr>
            <p:cNvPr id="2058" name="Picture 21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" y="293"/>
              <a:ext cx="909" cy="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59" name="Group 22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3335" name="Rectangle 23"/>
              <p:cNvSpPr>
                <a:spLocks noChangeArrowheads="1"/>
              </p:cNvSpPr>
              <p:nvPr userDrawn="1"/>
            </p:nvSpPr>
            <p:spPr bwMode="gray">
              <a:xfrm>
                <a:off x="0" y="0"/>
                <a:ext cx="113" cy="4320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336" name="Rectangle 24"/>
              <p:cNvSpPr>
                <a:spLocks noChangeArrowheads="1"/>
              </p:cNvSpPr>
              <p:nvPr userDrawn="1"/>
            </p:nvSpPr>
            <p:spPr bwMode="gray">
              <a:xfrm>
                <a:off x="5647" y="0"/>
                <a:ext cx="113" cy="4320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337" name="Rectangle 25"/>
              <p:cNvSpPr>
                <a:spLocks noChangeArrowheads="1"/>
              </p:cNvSpPr>
              <p:nvPr userDrawn="1"/>
            </p:nvSpPr>
            <p:spPr bwMode="gray">
              <a:xfrm rot="5400000">
                <a:off x="2818" y="-2818"/>
                <a:ext cx="123" cy="5760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338" name="Rectangle 26"/>
              <p:cNvSpPr>
                <a:spLocks noChangeArrowheads="1"/>
              </p:cNvSpPr>
              <p:nvPr userDrawn="1"/>
            </p:nvSpPr>
            <p:spPr bwMode="gray">
              <a:xfrm rot="5400000">
                <a:off x="2819" y="1379"/>
                <a:ext cx="122" cy="5760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55763" y="693738"/>
            <a:ext cx="7067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Cliquez et modifiez le titre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55763" y="1484313"/>
            <a:ext cx="7115175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V="1">
            <a:off x="8543925" y="6554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0925" y="6627813"/>
            <a:ext cx="325438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DC3F70A-27FD-493D-8085-9E879A43A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500688" y="6611938"/>
            <a:ext cx="2928937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algn="r">
              <a:defRPr/>
            </a:pPr>
            <a:r>
              <a:rPr lang="en-US" sz="900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+mn-cs"/>
              </a:rPr>
              <a:t>Defensive Driving Training materials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5750" y="6611938"/>
            <a:ext cx="1143000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900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+mn-cs"/>
              </a:rPr>
              <a:t>BSH 0411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9pPr>
    </p:titleStyle>
    <p:bodyStyle>
      <a:lvl1pPr marL="174625" indent="-174625" algn="l" rtl="0" eaLnBrk="0" fontAlgn="base" hangingPunct="0">
        <a:spcBef>
          <a:spcPct val="10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19138" indent="-179388" algn="l" rtl="0" eaLnBrk="0" fontAlgn="base" hangingPunct="0">
        <a:spcBef>
          <a:spcPct val="5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§"/>
        <a:defRPr sz="1600">
          <a:solidFill>
            <a:srgbClr val="5F5F5F"/>
          </a:solidFill>
          <a:latin typeface="+mn-lt"/>
        </a:defRPr>
      </a:lvl2pPr>
      <a:lvl3pPr marL="12334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400">
          <a:solidFill>
            <a:srgbClr val="5F5F5F"/>
          </a:solidFill>
          <a:latin typeface="+mn-lt"/>
        </a:defRPr>
      </a:lvl3pPr>
      <a:lvl4pPr marL="1641475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 3" pitchFamily="18" charset="2"/>
        <a:buChar char=""/>
        <a:defRPr sz="1400">
          <a:solidFill>
            <a:srgbClr val="9EA8B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 3" pitchFamily="18" charset="2"/>
        <a:buChar char=""/>
        <a:defRPr sz="1400">
          <a:solidFill>
            <a:srgbClr val="9EA8B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 3" pitchFamily="18" charset="2"/>
        <a:buChar char=""/>
        <a:defRPr sz="1400">
          <a:solidFill>
            <a:srgbClr val="9EA8B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 3" pitchFamily="18" charset="2"/>
        <a:buChar char=""/>
        <a:defRPr sz="1400">
          <a:solidFill>
            <a:srgbClr val="9EA8B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 3" pitchFamily="18" charset="2"/>
        <a:buChar char=""/>
        <a:defRPr sz="1400">
          <a:solidFill>
            <a:srgbClr val="9EA8B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 3" pitchFamily="18" charset="2"/>
        <a:buChar char=""/>
        <a:defRPr sz="1400">
          <a:solidFill>
            <a:srgbClr val="9EA8B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video" Target="Shocking%20seat%20belt%20video%20ad.wmv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ideo" Target="Seat%20belt%20with%20dummies.mpg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title"/>
          </p:nvPr>
        </p:nvSpPr>
        <p:spPr>
          <a:xfrm>
            <a:off x="3643313" y="3571875"/>
            <a:ext cx="5113337" cy="579438"/>
          </a:xfrm>
        </p:spPr>
        <p:txBody>
          <a:bodyPr/>
          <a:lstStyle/>
          <a:p>
            <a:pPr algn="r" eaLnBrk="1" hangingPunct="1"/>
            <a:r>
              <a:rPr lang="ar-OM" b="1" dirty="0" smtClean="0"/>
              <a:t>تدريب القيادة الوقائية</a:t>
            </a:r>
            <a:endParaRPr lang="en-US" b="1" dirty="0" smtClean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3571875" y="4293295"/>
            <a:ext cx="5256213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>
              <a:defRPr/>
            </a:pPr>
            <a:r>
              <a:rPr lang="ar-OM" sz="3200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الوحدة الثامنة:</a:t>
            </a:r>
          </a:p>
          <a:p>
            <a:pPr algn="r">
              <a:defRPr/>
            </a:pPr>
            <a:r>
              <a:rPr lang="ar-OM" sz="3200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سلامة المركبات وانظمة الصيانة</a:t>
            </a:r>
            <a:endParaRPr lang="en-US" sz="3200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6072188" y="5857875"/>
            <a:ext cx="2714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FFFF00"/>
                </a:solidFill>
              </a:rPr>
              <a:t>(Duration : 1.00 hour)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4204CF-732E-471D-93B7-690D64E57B27}" type="slidenum">
              <a:rPr lang="en-US">
                <a:latin typeface="Arial" charset="0"/>
              </a:rPr>
              <a:pPr>
                <a:defRPr/>
              </a:pPr>
              <a:t>10</a:t>
            </a:fld>
            <a:endParaRPr lang="en-US">
              <a:latin typeface="Arial" charset="0"/>
            </a:endParaRPr>
          </a:p>
        </p:txBody>
      </p:sp>
      <p:sp>
        <p:nvSpPr>
          <p:cNvPr id="25603" name="Title 4"/>
          <p:cNvSpPr>
            <a:spLocks noGrp="1"/>
          </p:cNvSpPr>
          <p:nvPr>
            <p:ph type="title"/>
          </p:nvPr>
        </p:nvSpPr>
        <p:spPr>
          <a:xfrm>
            <a:off x="1500188" y="924223"/>
            <a:ext cx="7210425" cy="461665"/>
          </a:xfrm>
        </p:spPr>
        <p:txBody>
          <a:bodyPr/>
          <a:lstStyle/>
          <a:p>
            <a:pPr algn="ctr"/>
            <a:r>
              <a:rPr lang="ar-OM" b="1" dirty="0" smtClean="0"/>
              <a:t>مناقشة مفتوحة لمدة 5 دقائق</a:t>
            </a:r>
            <a:endParaRPr lang="en-US" sz="1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877254" y="1770725"/>
            <a:ext cx="6858000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r" rtl="1">
              <a:lnSpc>
                <a:spcPct val="300000"/>
              </a:lnSpc>
              <a:buFont typeface="+mj-lt"/>
              <a:buAutoNum type="arabicPeriod"/>
              <a:defRPr/>
            </a:pPr>
            <a:r>
              <a:rPr lang="ar-SA" sz="2400" dirty="0">
                <a:latin typeface="Arial" charset="0"/>
                <a:cs typeface="+mn-cs"/>
              </a:rPr>
              <a:t>ماذا تعلمت في هذه الوحدة؟</a:t>
            </a:r>
          </a:p>
          <a:p>
            <a:pPr marL="342900" indent="-342900" algn="r" rtl="1">
              <a:lnSpc>
                <a:spcPct val="300000"/>
              </a:lnSpc>
              <a:buFont typeface="+mj-lt"/>
              <a:buAutoNum type="arabicPeriod"/>
              <a:defRPr/>
            </a:pPr>
            <a:r>
              <a:rPr lang="ar-SA" sz="2400" dirty="0">
                <a:latin typeface="Arial" charset="0"/>
                <a:cs typeface="+mn-cs"/>
              </a:rPr>
              <a:t>مشاركة أي خبرة ذات صلة مع المجموعة؟</a:t>
            </a:r>
            <a:endParaRPr lang="en-US" sz="2400" dirty="0">
              <a:latin typeface="Arial" charset="0"/>
              <a:cs typeface="+mn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258888" y="184150"/>
            <a:ext cx="7643812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>
              <a:defRPr/>
            </a:pPr>
            <a:r>
              <a:rPr lang="en-US" sz="2400" b="1" kern="0" dirty="0">
                <a:solidFill>
                  <a:srgbClr val="92D050"/>
                </a:solidFill>
                <a:latin typeface="+mj-lt"/>
                <a:ea typeface="+mj-ea"/>
                <a:cs typeface="+mj-cs"/>
              </a:rPr>
              <a:t>DIT </a:t>
            </a:r>
            <a:r>
              <a:rPr lang="ar-SA" sz="2400" b="1" kern="0" dirty="0">
                <a:solidFill>
                  <a:srgbClr val="92D050"/>
                </a:solidFill>
                <a:latin typeface="+mj-lt"/>
                <a:ea typeface="+mj-ea"/>
                <a:cs typeface="+mj-cs"/>
              </a:rPr>
              <a:t>الوحدة (8): سلامة المركبة واستعادة النظم</a:t>
            </a:r>
            <a:endParaRPr lang="en-US" sz="2400" b="1" kern="0" dirty="0">
              <a:solidFill>
                <a:srgbClr val="92D05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1512168" y="2060848"/>
            <a:ext cx="7596336" cy="432048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C0B9AF"/>
              </a:gs>
            </a:gsLst>
            <a:lin ang="0" scaled="1"/>
          </a:gra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84150"/>
            <a:ext cx="7643812" cy="461963"/>
          </a:xfrm>
        </p:spPr>
        <p:txBody>
          <a:bodyPr/>
          <a:lstStyle/>
          <a:p>
            <a:pPr algn="r" eaLnBrk="1" hangingPunct="1"/>
            <a:r>
              <a:rPr lang="en-US" b="1" dirty="0" smtClean="0">
                <a:solidFill>
                  <a:srgbClr val="92D050"/>
                </a:solidFill>
              </a:rPr>
              <a:t>DIT </a:t>
            </a:r>
            <a:r>
              <a:rPr lang="ar-SA" b="1" dirty="0" smtClean="0">
                <a:solidFill>
                  <a:srgbClr val="92D050"/>
                </a:solidFill>
              </a:rPr>
              <a:t>الوحدة (8): سلامة المركبة واستعادة النظم</a:t>
            </a:r>
          </a:p>
        </p:txBody>
      </p:sp>
      <p:sp>
        <p:nvSpPr>
          <p:cNvPr id="16387" name="TextBox 5"/>
          <p:cNvSpPr txBox="1">
            <a:spLocks noChangeArrowheads="1"/>
          </p:cNvSpPr>
          <p:nvPr/>
        </p:nvSpPr>
        <p:spPr bwMode="auto">
          <a:xfrm>
            <a:off x="1870357" y="1827565"/>
            <a:ext cx="70008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AutoNum type="arabicPeriod"/>
            </a:pPr>
            <a:endParaRPr lang="en-US" sz="2000" b="1" dirty="0"/>
          </a:p>
          <a:p>
            <a:pPr algn="r" rtl="1" eaLnBrk="1" hangingPunct="1">
              <a:buFont typeface="Arial" pitchFamily="34" charset="0"/>
              <a:buAutoNum type="arabicPeriod"/>
            </a:pPr>
            <a:r>
              <a:rPr lang="ar-SA" sz="2000" b="1" dirty="0" smtClean="0"/>
              <a:t>حزام الأمان</a:t>
            </a:r>
          </a:p>
          <a:p>
            <a:pPr algn="r" rtl="1" eaLnBrk="1" hangingPunct="1">
              <a:buFont typeface="Arial" pitchFamily="34" charset="0"/>
              <a:buAutoNum type="arabicPeriod"/>
            </a:pPr>
            <a:endParaRPr lang="ar-SA" sz="2000" b="1" dirty="0" smtClean="0"/>
          </a:p>
          <a:p>
            <a:pPr algn="r" rtl="1" eaLnBrk="1" hangingPunct="1">
              <a:buFont typeface="Arial" pitchFamily="34" charset="0"/>
              <a:buAutoNum type="arabicPeriod"/>
            </a:pPr>
            <a:r>
              <a:rPr lang="en-US" sz="2000" b="1" dirty="0" smtClean="0"/>
              <a:t>ABS</a:t>
            </a:r>
            <a:r>
              <a:rPr lang="ar-SA" sz="2000" b="1" dirty="0" smtClean="0"/>
              <a:t>  (مكابح)</a:t>
            </a:r>
            <a:endParaRPr lang="en-US" sz="2000" b="1" dirty="0" smtClean="0"/>
          </a:p>
          <a:p>
            <a:pPr algn="r" rtl="1" eaLnBrk="1" hangingPunct="1">
              <a:buFont typeface="Arial" pitchFamily="34" charset="0"/>
              <a:buAutoNum type="arabicPeriod"/>
            </a:pPr>
            <a:endParaRPr lang="en-US" sz="2000" b="1" dirty="0" smtClean="0"/>
          </a:p>
          <a:p>
            <a:pPr algn="r" rtl="1" eaLnBrk="1" hangingPunct="1">
              <a:buFont typeface="Arial" pitchFamily="34" charset="0"/>
              <a:buAutoNum type="arabicPeriod"/>
            </a:pPr>
            <a:r>
              <a:rPr lang="ar-SA" sz="2000" b="1" dirty="0" smtClean="0"/>
              <a:t>أكياس الهواء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00188" y="971550"/>
            <a:ext cx="76438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 rtl="1">
              <a:defRPr/>
            </a:pPr>
            <a:r>
              <a:rPr lang="ar-SA" sz="2400" b="1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محتوى</a:t>
            </a:r>
            <a:endParaRPr lang="en-US" sz="2400" b="1" kern="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2A08B7-C932-4079-A64C-6C23F00AA8D3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321594" y="895350"/>
            <a:ext cx="7643812" cy="461963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marL="457200" indent="-457200" algn="ctr">
              <a:defRPr/>
            </a:pPr>
            <a:r>
              <a:rPr lang="ar-SA" sz="2400" b="1" dirty="0"/>
              <a:t>حزام الأمان</a:t>
            </a:r>
            <a:endParaRPr lang="en-US" sz="2400" b="1" dirty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84150"/>
            <a:ext cx="7643812" cy="461963"/>
          </a:xfrm>
        </p:spPr>
        <p:txBody>
          <a:bodyPr/>
          <a:lstStyle/>
          <a:p>
            <a:pPr algn="r" eaLnBrk="1" hangingPunct="1"/>
            <a:r>
              <a:rPr lang="en-US" b="1" dirty="0">
                <a:solidFill>
                  <a:srgbClr val="92D050"/>
                </a:solidFill>
              </a:rPr>
              <a:t>DIT </a:t>
            </a:r>
            <a:r>
              <a:rPr lang="ar-SA" b="1" dirty="0">
                <a:solidFill>
                  <a:srgbClr val="92D050"/>
                </a:solidFill>
              </a:rPr>
              <a:t>الوحدة (8): سلامة المركبة واستعادة النظم</a:t>
            </a:r>
            <a:endParaRPr lang="en-US" b="1" dirty="0" smtClean="0">
              <a:solidFill>
                <a:srgbClr val="92D050"/>
              </a:solidFill>
            </a:endParaRPr>
          </a:p>
        </p:txBody>
      </p:sp>
      <p:pic>
        <p:nvPicPr>
          <p:cNvPr id="5" name="Shocking seat belt video ad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814513"/>
            <a:ext cx="7143750" cy="403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9987DA-DC12-4B0F-A3CE-FD9A4EDF9211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00188" y="895350"/>
            <a:ext cx="7643812" cy="461963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marL="457200" indent="-457200" algn="ctr">
              <a:defRPr/>
            </a:pPr>
            <a:r>
              <a:rPr lang="ar-SA" sz="2400" b="1" dirty="0"/>
              <a:t>حزام الأمان</a:t>
            </a:r>
            <a:endParaRPr lang="en-US" sz="2400" b="1" dirty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84150"/>
            <a:ext cx="7643812" cy="461963"/>
          </a:xfrm>
        </p:spPr>
        <p:txBody>
          <a:bodyPr/>
          <a:lstStyle/>
          <a:p>
            <a:pPr algn="r" eaLnBrk="1" hangingPunct="1"/>
            <a:r>
              <a:rPr lang="en-US" b="1" dirty="0">
                <a:solidFill>
                  <a:srgbClr val="92D050"/>
                </a:solidFill>
              </a:rPr>
              <a:t>DIT </a:t>
            </a:r>
            <a:r>
              <a:rPr lang="ar-SA" b="1" dirty="0">
                <a:solidFill>
                  <a:srgbClr val="92D050"/>
                </a:solidFill>
              </a:rPr>
              <a:t>الوحدة (8): سلامة المركبة واستعادة النظم</a:t>
            </a:r>
            <a:endParaRPr lang="en-US" b="1" dirty="0" smtClean="0">
              <a:solidFill>
                <a:srgbClr val="92D050"/>
              </a:solidFill>
            </a:endParaRPr>
          </a:p>
        </p:txBody>
      </p:sp>
      <p:pic>
        <p:nvPicPr>
          <p:cNvPr id="5" name="Seat belt with dummies.mp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663" y="1414463"/>
            <a:ext cx="6288087" cy="514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FD1879-862C-4B2C-B736-E0E5FEB70DE6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00188" y="895350"/>
            <a:ext cx="7643812" cy="461963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marL="457200" indent="-457200" algn="ctr">
              <a:defRPr/>
            </a:pPr>
            <a:r>
              <a:rPr lang="ar-SA" sz="2400" b="1" dirty="0" smtClean="0"/>
              <a:t> (مكابح)</a:t>
            </a:r>
            <a:r>
              <a:rPr lang="en-US" sz="2400" b="1" dirty="0" smtClean="0"/>
              <a:t>ABS</a:t>
            </a:r>
            <a:endParaRPr lang="en-US" sz="2400" b="1" dirty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84150"/>
            <a:ext cx="7643812" cy="461963"/>
          </a:xfrm>
        </p:spPr>
        <p:txBody>
          <a:bodyPr/>
          <a:lstStyle/>
          <a:p>
            <a:pPr algn="r" eaLnBrk="1" hangingPunct="1"/>
            <a:r>
              <a:rPr lang="en-US" b="1" dirty="0">
                <a:solidFill>
                  <a:srgbClr val="92D050"/>
                </a:solidFill>
              </a:rPr>
              <a:t>DIT </a:t>
            </a:r>
            <a:r>
              <a:rPr lang="ar-SA" b="1" dirty="0">
                <a:solidFill>
                  <a:srgbClr val="92D050"/>
                </a:solidFill>
              </a:rPr>
              <a:t>الوحدة (8): سلامة المركبة واستعادة النظم</a:t>
            </a:r>
            <a:endParaRPr lang="en-US" b="1" dirty="0" smtClean="0">
              <a:solidFill>
                <a:srgbClr val="92D050"/>
              </a:solidFill>
            </a:endParaRP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1614488" y="1676400"/>
            <a:ext cx="73152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rtl="1" eaLnBrk="1" hangingPunct="1">
              <a:spcBef>
                <a:spcPct val="50000"/>
              </a:spcBef>
              <a:buFontTx/>
              <a:buChar char="•"/>
            </a:pPr>
            <a:r>
              <a:rPr lang="ar-SA" sz="2400" b="1" dirty="0" smtClean="0">
                <a:solidFill>
                  <a:srgbClr val="002060"/>
                </a:solidFill>
                <a:latin typeface="Batang" pitchFamily="18" charset="-127"/>
                <a:cs typeface="Times New Roman" pitchFamily="18" charset="0"/>
              </a:rPr>
              <a:t>فرامل </a:t>
            </a:r>
            <a:r>
              <a:rPr lang="en-US" sz="2400" b="1" dirty="0" smtClean="0">
                <a:solidFill>
                  <a:srgbClr val="002060"/>
                </a:solidFill>
                <a:latin typeface="Batang" pitchFamily="18" charset="-127"/>
                <a:cs typeface="Times New Roman" pitchFamily="18" charset="0"/>
              </a:rPr>
              <a:t>ABS </a:t>
            </a:r>
            <a:r>
              <a:rPr lang="ar-SA" sz="2400" b="1" dirty="0" smtClean="0">
                <a:solidFill>
                  <a:srgbClr val="002060"/>
                </a:solidFill>
                <a:latin typeface="Batang" pitchFamily="18" charset="-127"/>
                <a:cs typeface="Times New Roman" pitchFamily="18" charset="0"/>
              </a:rPr>
              <a:t>تسمح لك بالحفاظ على توجيه</a:t>
            </a:r>
            <a:r>
              <a:rPr lang="ar-OM" sz="2400" b="1" dirty="0" smtClean="0">
                <a:solidFill>
                  <a:srgbClr val="002060"/>
                </a:solidFill>
                <a:latin typeface="Batang" pitchFamily="18" charset="-127"/>
                <a:cs typeface="Times New Roman" pitchFamily="18" charset="0"/>
              </a:rPr>
              <a:t> المركبة</a:t>
            </a:r>
            <a:r>
              <a:rPr lang="ar-SA" sz="2400" b="1" dirty="0" smtClean="0">
                <a:solidFill>
                  <a:srgbClr val="002060"/>
                </a:solidFill>
                <a:latin typeface="Batang" pitchFamily="18" charset="-127"/>
                <a:cs typeface="Times New Roman" pitchFamily="18" charset="0"/>
              </a:rPr>
              <a:t> أثناء الكبح الثقيل.</a:t>
            </a:r>
          </a:p>
          <a:p>
            <a:pPr algn="r" rtl="1" eaLnBrk="1" hangingPunct="1">
              <a:spcBef>
                <a:spcPct val="50000"/>
              </a:spcBef>
              <a:buFontTx/>
              <a:buChar char="•"/>
            </a:pPr>
            <a:r>
              <a:rPr lang="ar-SA" sz="2400" b="1" dirty="0" smtClean="0">
                <a:solidFill>
                  <a:srgbClr val="002060"/>
                </a:solidFill>
                <a:latin typeface="Batang" pitchFamily="18" charset="-127"/>
                <a:cs typeface="Times New Roman" pitchFamily="18" charset="0"/>
              </a:rPr>
              <a:t>ويتحقق هذا عن طريق الإفراج عن </a:t>
            </a:r>
            <a:r>
              <a:rPr lang="ar-OM" sz="2400" b="1" dirty="0" smtClean="0">
                <a:solidFill>
                  <a:srgbClr val="002060"/>
                </a:solidFill>
                <a:latin typeface="Batang" pitchFamily="18" charset="-127"/>
                <a:cs typeface="Times New Roman" pitchFamily="18" charset="0"/>
              </a:rPr>
              <a:t>المكابح ومن ثم القبض مرة اخرى وهكذا.</a:t>
            </a:r>
            <a:endParaRPr lang="ar-SA" sz="2400" b="1" dirty="0" smtClean="0">
              <a:solidFill>
                <a:srgbClr val="002060"/>
              </a:solidFill>
              <a:latin typeface="Batang" pitchFamily="18" charset="-127"/>
              <a:cs typeface="Times New Roman" pitchFamily="18" charset="0"/>
            </a:endParaRPr>
          </a:p>
          <a:p>
            <a:pPr algn="r" rtl="1" eaLnBrk="1" hangingPunct="1">
              <a:spcBef>
                <a:spcPct val="50000"/>
              </a:spcBef>
            </a:pPr>
            <a:r>
              <a:rPr lang="ar-OM" sz="3600" b="1" dirty="0" smtClean="0">
                <a:solidFill>
                  <a:srgbClr val="002060"/>
                </a:solidFill>
                <a:latin typeface="Batang" pitchFamily="18" charset="-127"/>
                <a:cs typeface="Times New Roman" pitchFamily="18" charset="0"/>
              </a:rPr>
              <a:t>.</a:t>
            </a:r>
            <a:r>
              <a:rPr lang="ar-OM" sz="2400" b="1" dirty="0" smtClean="0">
                <a:solidFill>
                  <a:srgbClr val="002060"/>
                </a:solidFill>
                <a:latin typeface="Batang" pitchFamily="18" charset="-127"/>
                <a:cs typeface="Times New Roman" pitchFamily="18" charset="0"/>
              </a:rPr>
              <a:t>   </a:t>
            </a:r>
            <a:r>
              <a:rPr lang="en-US" sz="2400" b="1" dirty="0" smtClean="0">
                <a:solidFill>
                  <a:srgbClr val="002060"/>
                </a:solidFill>
                <a:latin typeface="Batang" pitchFamily="18" charset="-127"/>
                <a:cs typeface="Times New Roman" pitchFamily="18" charset="0"/>
              </a:rPr>
              <a:t>ABS </a:t>
            </a:r>
            <a:r>
              <a:rPr lang="ar-SA" sz="2400" b="1" dirty="0" smtClean="0">
                <a:solidFill>
                  <a:srgbClr val="002060"/>
                </a:solidFill>
                <a:latin typeface="Batang" pitchFamily="18" charset="-127"/>
                <a:cs typeface="Times New Roman" pitchFamily="18" charset="0"/>
              </a:rPr>
              <a:t>لا يقلل من مسافة الكبح ولكن</a:t>
            </a:r>
            <a:r>
              <a:rPr lang="ar-OM" sz="2400" b="1" dirty="0" smtClean="0">
                <a:solidFill>
                  <a:srgbClr val="002060"/>
                </a:solidFill>
                <a:latin typeface="Batang" pitchFamily="18" charset="-127"/>
                <a:cs typeface="Times New Roman" pitchFamily="18" charset="0"/>
              </a:rPr>
              <a:t> </a:t>
            </a:r>
            <a:r>
              <a:rPr lang="ar-OM" sz="2400" b="1" dirty="0" smtClean="0">
                <a:solidFill>
                  <a:srgbClr val="FF0000"/>
                </a:solidFill>
                <a:latin typeface="Batang" pitchFamily="18" charset="-127"/>
                <a:cs typeface="Times New Roman" pitchFamily="18" charset="0"/>
              </a:rPr>
              <a:t>يساعد على التوجية فقط</a:t>
            </a:r>
            <a:r>
              <a:rPr lang="ar-SA" sz="2400" b="1" dirty="0" smtClean="0">
                <a:solidFill>
                  <a:srgbClr val="002060"/>
                </a:solidFill>
                <a:latin typeface="Batang" pitchFamily="18" charset="-127"/>
                <a:cs typeface="Times New Roman" pitchFamily="18" charset="0"/>
              </a:rPr>
              <a:t>.</a:t>
            </a:r>
            <a:endParaRPr lang="en-GB" sz="2400" b="1" dirty="0">
              <a:solidFill>
                <a:srgbClr val="002060"/>
              </a:solidFill>
              <a:latin typeface="Batang" pitchFamily="18" charset="-127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F1DAE0-6792-4886-A104-CD98DD993DA9}" type="slidenum">
              <a:rPr lang="ar-SA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-76200" y="6613525"/>
            <a:ext cx="1219200" cy="2444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28A319F-4795-4A10-AD46-A3597569F041}" type="datetime7">
              <a:rPr lang="en-US"/>
              <a:pPr eaLnBrk="1" hangingPunct="1"/>
              <a:t>Jun-12</a:t>
            </a:fld>
            <a:endParaRPr lang="en-US"/>
          </a:p>
        </p:txBody>
      </p:sp>
      <p:sp>
        <p:nvSpPr>
          <p:cNvPr id="519171" name="Text Box 3"/>
          <p:cNvSpPr txBox="1">
            <a:spLocks noChangeArrowheads="1"/>
          </p:cNvSpPr>
          <p:nvPr/>
        </p:nvSpPr>
        <p:spPr bwMode="auto">
          <a:xfrm>
            <a:off x="2000250" y="1500188"/>
            <a:ext cx="6143625" cy="383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rtl="1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ar-OM" b="1" dirty="0" smtClean="0">
                <a:solidFill>
                  <a:srgbClr val="006600"/>
                </a:solidFill>
              </a:rPr>
              <a:t>   </a:t>
            </a:r>
            <a:r>
              <a:rPr lang="ar-SA" b="1" dirty="0" smtClean="0">
                <a:solidFill>
                  <a:srgbClr val="006600"/>
                </a:solidFill>
              </a:rPr>
              <a:t>أكياس الهواء؟</a:t>
            </a:r>
          </a:p>
          <a:p>
            <a:pPr algn="r" rtl="1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ar-SA" b="1" dirty="0" smtClean="0">
                <a:solidFill>
                  <a:srgbClr val="006600"/>
                </a:solidFill>
              </a:rPr>
              <a:t>   حزام الامان؟</a:t>
            </a:r>
          </a:p>
          <a:p>
            <a:pPr algn="r" rtl="1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ar-SA" b="1" dirty="0" smtClean="0">
                <a:solidFill>
                  <a:srgbClr val="006600"/>
                </a:solidFill>
              </a:rPr>
              <a:t>   قضبان الصدمات الجانبية؟</a:t>
            </a:r>
          </a:p>
          <a:p>
            <a:pPr algn="r" rtl="1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ar-SA" b="1" dirty="0" smtClean="0">
                <a:solidFill>
                  <a:srgbClr val="006600"/>
                </a:solidFill>
              </a:rPr>
              <a:t>   وسائد هوائية جانبية؟</a:t>
            </a:r>
          </a:p>
          <a:p>
            <a:pPr algn="r" rtl="1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ar-SA" b="1" dirty="0" smtClean="0">
                <a:solidFill>
                  <a:srgbClr val="006600"/>
                </a:solidFill>
              </a:rPr>
              <a:t>    أقفال الطفل؟</a:t>
            </a:r>
          </a:p>
          <a:p>
            <a:pPr algn="r" rtl="1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ar-SA" b="1" dirty="0" smtClean="0">
                <a:solidFill>
                  <a:srgbClr val="006600"/>
                </a:solidFill>
              </a:rPr>
              <a:t>   </a:t>
            </a:r>
            <a:r>
              <a:rPr lang="ar-OM" b="1" dirty="0" smtClean="0">
                <a:solidFill>
                  <a:srgbClr val="006600"/>
                </a:solidFill>
              </a:rPr>
              <a:t>م</a:t>
            </a:r>
            <a:r>
              <a:rPr lang="ar-SA" b="1" dirty="0" smtClean="0">
                <a:solidFill>
                  <a:srgbClr val="006600"/>
                </a:solidFill>
              </a:rPr>
              <a:t>حدد السرعة </a:t>
            </a:r>
            <a:r>
              <a:rPr lang="en-GB" b="1" dirty="0" smtClean="0">
                <a:solidFill>
                  <a:srgbClr val="006600"/>
                </a:solidFill>
              </a:rPr>
              <a:t>IVMS / GPS؟</a:t>
            </a:r>
          </a:p>
          <a:p>
            <a:pPr algn="r" rtl="1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GB" b="1" dirty="0" smtClean="0">
                <a:solidFill>
                  <a:srgbClr val="006600"/>
                </a:solidFill>
              </a:rPr>
              <a:t>   </a:t>
            </a:r>
            <a:r>
              <a:rPr lang="ar-SA" b="1" dirty="0" smtClean="0">
                <a:solidFill>
                  <a:srgbClr val="006600"/>
                </a:solidFill>
              </a:rPr>
              <a:t>طفايات الحريق؟</a:t>
            </a:r>
          </a:p>
          <a:p>
            <a:pPr algn="r" rtl="1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ar-SA" b="1" dirty="0" smtClean="0">
                <a:solidFill>
                  <a:srgbClr val="006600"/>
                </a:solidFill>
              </a:rPr>
              <a:t>   </a:t>
            </a:r>
            <a:r>
              <a:rPr lang="ar-OM" b="1" dirty="0" smtClean="0">
                <a:solidFill>
                  <a:srgbClr val="006600"/>
                </a:solidFill>
              </a:rPr>
              <a:t>صندوق </a:t>
            </a:r>
            <a:r>
              <a:rPr lang="ar-SA" b="1" dirty="0" smtClean="0">
                <a:solidFill>
                  <a:srgbClr val="006600"/>
                </a:solidFill>
              </a:rPr>
              <a:t>الإسعافات الأولية؟</a:t>
            </a:r>
          </a:p>
          <a:p>
            <a:pPr algn="r" rtl="1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ar-SA" b="1" dirty="0" smtClean="0">
                <a:solidFill>
                  <a:srgbClr val="006600"/>
                </a:solidFill>
              </a:rPr>
              <a:t>   مثلث التحذير؟</a:t>
            </a:r>
            <a:endParaRPr lang="en-GB" b="1" dirty="0">
              <a:solidFill>
                <a:srgbClr val="006600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00188" y="954028"/>
            <a:ext cx="7643812" cy="400110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marL="457200" indent="-457200" algn="ctr">
              <a:defRPr/>
            </a:pPr>
            <a:r>
              <a:rPr lang="ar-SA" sz="2000" b="1" dirty="0">
                <a:latin typeface="Batang" pitchFamily="18" charset="-127"/>
              </a:rPr>
              <a:t>أنواع أخرى معرفة من أجهزة السلامة المجهزة لسيارتك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258888" y="184150"/>
            <a:ext cx="7643812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>
              <a:defRPr/>
            </a:pPr>
            <a:r>
              <a:rPr lang="en-US" sz="2400" b="1" kern="0" dirty="0">
                <a:solidFill>
                  <a:srgbClr val="92D050"/>
                </a:solidFill>
                <a:latin typeface="+mj-lt"/>
                <a:ea typeface="+mj-ea"/>
                <a:cs typeface="+mj-cs"/>
              </a:rPr>
              <a:t>DIT </a:t>
            </a:r>
            <a:r>
              <a:rPr lang="ar-SA" sz="2400" b="1" kern="0" dirty="0">
                <a:solidFill>
                  <a:srgbClr val="92D050"/>
                </a:solidFill>
                <a:latin typeface="+mj-lt"/>
                <a:ea typeface="+mj-ea"/>
                <a:cs typeface="+mj-cs"/>
              </a:rPr>
              <a:t>الوحدة (8): سلامة المركبة واستعادة النظم</a:t>
            </a:r>
            <a:endParaRPr lang="en-US" sz="2400" b="1" kern="0" dirty="0">
              <a:solidFill>
                <a:srgbClr val="92D05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9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9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9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9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9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9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9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9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9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9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9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9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1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F56BEB-22E4-4746-9F30-1557C6CEBB1F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00188" y="895350"/>
            <a:ext cx="7643812" cy="461963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marL="457200" indent="-457200" algn="ctr">
              <a:spcBef>
                <a:spcPts val="1800"/>
              </a:spcBef>
              <a:defRPr/>
            </a:pPr>
            <a:r>
              <a:rPr lang="ar-SA" sz="2400" b="1" dirty="0"/>
              <a:t>أكياس الهواء</a:t>
            </a:r>
            <a:endParaRPr lang="en-US" sz="2400" b="1" dirty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84150"/>
            <a:ext cx="7643812" cy="461963"/>
          </a:xfrm>
        </p:spPr>
        <p:txBody>
          <a:bodyPr/>
          <a:lstStyle/>
          <a:p>
            <a:pPr algn="r" eaLnBrk="1" hangingPunct="1"/>
            <a:r>
              <a:rPr lang="en-US" b="1" dirty="0">
                <a:solidFill>
                  <a:srgbClr val="92D050"/>
                </a:solidFill>
              </a:rPr>
              <a:t>DIT </a:t>
            </a:r>
            <a:r>
              <a:rPr lang="ar-SA" b="1" dirty="0">
                <a:solidFill>
                  <a:srgbClr val="92D050"/>
                </a:solidFill>
              </a:rPr>
              <a:t>الوحدة (8): سلامة المركبة واستعادة النظم</a:t>
            </a:r>
            <a:endParaRPr lang="en-US" b="1" dirty="0" smtClean="0">
              <a:solidFill>
                <a:srgbClr val="92D050"/>
              </a:solidFill>
            </a:endParaRPr>
          </a:p>
        </p:txBody>
      </p:sp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1500188" y="1571625"/>
            <a:ext cx="7429500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rtl="1" eaLnBrk="1" hangingPunct="1">
              <a:buFont typeface="Wingdings" pitchFamily="2" charset="2"/>
              <a:buChar char="ü"/>
            </a:pPr>
            <a:r>
              <a:rPr lang="ar-SA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على</a:t>
            </a:r>
            <a:r>
              <a:rPr lang="ar-OM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ar-SA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جميع الركاب ارتداء حزام </a:t>
            </a:r>
            <a:r>
              <a:rPr lang="ar-OM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ال</a:t>
            </a:r>
            <a:r>
              <a:rPr lang="ar-SA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مقعد على نحو فعال</a:t>
            </a:r>
            <a:r>
              <a:rPr lang="ar-OM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:</a:t>
            </a:r>
            <a:endParaRPr lang="ar-OM" b="1" dirty="0" smtClean="0"/>
          </a:p>
          <a:p>
            <a:pPr algn="r" rtl="1" eaLnBrk="1" hangingPunct="1"/>
            <a:r>
              <a:rPr lang="ar-SA" b="1" dirty="0" smtClean="0"/>
              <a:t>يجب أن يكون وضع حزام اللفة على الوركين، وليس البطن. يجب أن يكون حزام الكتف في صدرك وكتفك</a:t>
            </a:r>
            <a:r>
              <a:rPr lang="ar-OM" b="1" dirty="0" smtClean="0"/>
              <a:t> وليس على الرقبة، </a:t>
            </a:r>
            <a:r>
              <a:rPr lang="ar-SA" b="1" dirty="0" smtClean="0"/>
              <a:t>شد حزامك حتى لا يكون هناك أي تراخ.</a:t>
            </a:r>
          </a:p>
          <a:p>
            <a:pPr algn="r" rtl="1" eaLnBrk="1" hangingPunct="1">
              <a:buFont typeface="Wingdings" pitchFamily="2" charset="2"/>
              <a:buChar char="ü"/>
            </a:pPr>
            <a:r>
              <a:rPr lang="ar-OM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الوسائد الهوائية:</a:t>
            </a:r>
            <a:endParaRPr lang="ar-OM" sz="2000" dirty="0" smtClean="0"/>
          </a:p>
          <a:p>
            <a:pPr algn="r" rtl="1" eaLnBrk="1" hangingPunct="1"/>
            <a:r>
              <a:rPr lang="ar-OM" sz="2000" dirty="0" smtClean="0"/>
              <a:t>يجب عليك الابتعاد عن مخارج الوسائد الهوائية وعدم اعاقة خروجها.</a:t>
            </a:r>
            <a:endParaRPr lang="ar-SA" dirty="0" smtClean="0"/>
          </a:p>
          <a:p>
            <a:pPr algn="r" rtl="1" eaLnBrk="1" hangingPunct="1"/>
            <a:r>
              <a:rPr lang="ar-OM" b="1" dirty="0" smtClean="0"/>
              <a:t>اذا رأيت مؤشر الوسائد الهوائية يضيئ في لوحة العدادات يجب عليك مسارعة استشارة الفني المختص.</a:t>
            </a:r>
            <a:endParaRPr lang="ar-SA" b="1" dirty="0" smtClean="0"/>
          </a:p>
          <a:p>
            <a:pPr algn="r" rtl="1" eaLnBrk="1" hangingPunct="1"/>
            <a:endParaRPr lang="ar-SA" b="1" dirty="0" smtClean="0"/>
          </a:p>
          <a:p>
            <a:pPr algn="r" rtl="1" eaLnBrk="1" hangingPunct="1">
              <a:buFont typeface="Wingdings" pitchFamily="2" charset="2"/>
              <a:buChar char="ü"/>
            </a:pPr>
            <a:r>
              <a:rPr lang="ar-SA" b="1" dirty="0" smtClean="0"/>
              <a:t>دائما مكان الأطفال في سن 12 وتحت المقاعد</a:t>
            </a:r>
            <a:r>
              <a:rPr lang="ar-OM" b="1" dirty="0" smtClean="0"/>
              <a:t> الخاصة بهم</a:t>
            </a:r>
            <a:r>
              <a:rPr lang="ar-SA" b="1" dirty="0" smtClean="0"/>
              <a:t> في أن تكون مناسبة للوزن والطول ويتم تأمين</a:t>
            </a:r>
            <a:r>
              <a:rPr lang="ar-OM" b="1" dirty="0" smtClean="0"/>
              <a:t>ها</a:t>
            </a:r>
            <a:r>
              <a:rPr lang="ar-SA" b="1" dirty="0" smtClean="0"/>
              <a:t> على المقعد الخلفي.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BA084C-70CC-4BF3-86E5-4D17D987C52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175" y="1211263"/>
            <a:ext cx="7616825" cy="3074987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167188"/>
            <a:ext cx="7546975" cy="24765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1524000" y="1524000"/>
            <a:ext cx="762000" cy="1524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round/>
            <a:headEnd/>
            <a:tailEnd/>
          </a:ln>
        </p:spPr>
        <p:txBody>
          <a:bodyPr vert="eaVert" wrap="none" lIns="0" tIns="0" rIns="0" bIns="0" anchor="ctr"/>
          <a:lstStyle/>
          <a:p>
            <a:endParaRPr lang="en-US"/>
          </a:p>
        </p:txBody>
      </p:sp>
      <p:sp>
        <p:nvSpPr>
          <p:cNvPr id="22534" name="Rectangle 7"/>
          <p:cNvSpPr>
            <a:spLocks noChangeArrowheads="1"/>
          </p:cNvSpPr>
          <p:nvPr/>
        </p:nvSpPr>
        <p:spPr bwMode="auto">
          <a:xfrm>
            <a:off x="1524000" y="4572000"/>
            <a:ext cx="762000" cy="1524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round/>
            <a:headEnd/>
            <a:tailEnd/>
          </a:ln>
        </p:spPr>
        <p:txBody>
          <a:bodyPr vert="eaVert" wrap="none" lIns="0" tIns="0" rIns="0" bIns="0" anchor="ctr"/>
          <a:lstStyle/>
          <a:p>
            <a:endParaRPr lang="en-U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500188" y="642938"/>
            <a:ext cx="7643812" cy="461962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marL="457200" indent="-457200" algn="ctr" rtl="1">
              <a:spcBef>
                <a:spcPts val="1800"/>
              </a:spcBef>
              <a:defRPr/>
            </a:pPr>
            <a:r>
              <a:rPr lang="en-US" sz="2400" b="1" dirty="0" smtClean="0"/>
              <a:t>IVMS</a:t>
            </a:r>
            <a:r>
              <a:rPr lang="ar-SA" sz="2400" b="1" dirty="0" smtClean="0"/>
              <a:t>/ </a:t>
            </a:r>
            <a:r>
              <a:rPr lang="ar-SA" sz="2400" b="1" dirty="0"/>
              <a:t>نظم تحديد المواقع  </a:t>
            </a:r>
            <a:r>
              <a:rPr lang="ar-SA" sz="2400" b="1" dirty="0" smtClean="0"/>
              <a:t>/ </a:t>
            </a:r>
            <a:r>
              <a:rPr lang="ar-SA" sz="2400" b="1" dirty="0" smtClean="0"/>
              <a:t>في </a:t>
            </a:r>
            <a:r>
              <a:rPr lang="ar-SA" sz="2400" b="1" dirty="0"/>
              <a:t>الحاسوب </a:t>
            </a:r>
            <a:endParaRPr lang="en-US" sz="2400" b="1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258888" y="184150"/>
            <a:ext cx="7643812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>
              <a:defRPr/>
            </a:pPr>
            <a:r>
              <a:rPr lang="en-US" sz="2400" b="1" kern="0" dirty="0">
                <a:solidFill>
                  <a:srgbClr val="92D050"/>
                </a:solidFill>
                <a:latin typeface="+mj-lt"/>
                <a:ea typeface="+mj-ea"/>
                <a:cs typeface="+mj-cs"/>
              </a:rPr>
              <a:t>DIT </a:t>
            </a:r>
            <a:r>
              <a:rPr lang="ar-SA" sz="2400" b="1" kern="0" dirty="0">
                <a:solidFill>
                  <a:srgbClr val="92D050"/>
                </a:solidFill>
                <a:latin typeface="+mj-lt"/>
                <a:ea typeface="+mj-ea"/>
                <a:cs typeface="+mj-cs"/>
              </a:rPr>
              <a:t>الوحدة (8): سلامة المركبة واستعادة النظم</a:t>
            </a:r>
            <a:endParaRPr lang="en-US" sz="2400" b="1" kern="0" dirty="0">
              <a:solidFill>
                <a:srgbClr val="92D05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A1D89E-2C00-472C-B2DE-D10B4C9ACB8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000125"/>
            <a:ext cx="6629400" cy="31242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043363"/>
            <a:ext cx="6629400" cy="27432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7" name="Rectangle 7"/>
          <p:cNvSpPr>
            <a:spLocks noChangeArrowheads="1"/>
          </p:cNvSpPr>
          <p:nvPr/>
        </p:nvSpPr>
        <p:spPr bwMode="auto">
          <a:xfrm>
            <a:off x="1600200" y="938213"/>
            <a:ext cx="1023938" cy="1778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round/>
            <a:headEnd/>
            <a:tailEnd/>
          </a:ln>
        </p:spPr>
        <p:txBody>
          <a:bodyPr vert="eaVert" wrap="none" lIns="0" tIns="0" rIns="0" bIns="0" anchor="ctr"/>
          <a:lstStyle/>
          <a:p>
            <a:endParaRPr lang="en-US"/>
          </a:p>
        </p:txBody>
      </p:sp>
      <p:sp>
        <p:nvSpPr>
          <p:cNvPr id="23558" name="Rectangle 8"/>
          <p:cNvSpPr>
            <a:spLocks noChangeArrowheads="1"/>
          </p:cNvSpPr>
          <p:nvPr/>
        </p:nvSpPr>
        <p:spPr bwMode="auto">
          <a:xfrm>
            <a:off x="1447800" y="4346575"/>
            <a:ext cx="2316163" cy="9842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round/>
            <a:headEnd/>
            <a:tailEnd/>
          </a:ln>
        </p:spPr>
        <p:txBody>
          <a:bodyPr vert="eaVert" wrap="none" lIns="0" tIns="0" rIns="0" bIns="0" anchor="ctr"/>
          <a:lstStyle/>
          <a:p>
            <a:endParaRPr lang="en-US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500188" y="500063"/>
            <a:ext cx="7643812" cy="461962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marL="457200" indent="-457200" algn="ctr" rtl="1">
              <a:spcBef>
                <a:spcPts val="1800"/>
              </a:spcBef>
              <a:defRPr/>
            </a:pPr>
            <a:r>
              <a:rPr lang="en-US" sz="2400" b="1" dirty="0"/>
              <a:t>IVMS، </a:t>
            </a:r>
            <a:r>
              <a:rPr lang="ar-SA" sz="2400" b="1" dirty="0" smtClean="0"/>
              <a:t>/ </a:t>
            </a:r>
            <a:r>
              <a:rPr lang="ar-SA" sz="2400" b="1" dirty="0"/>
              <a:t>نظم تحديد </a:t>
            </a:r>
            <a:r>
              <a:rPr lang="ar-SA" sz="2400" b="1" dirty="0" smtClean="0"/>
              <a:t>المواقع  </a:t>
            </a:r>
            <a:r>
              <a:rPr lang="ar-SA" sz="2400" b="1" dirty="0"/>
              <a:t>/ </a:t>
            </a:r>
            <a:r>
              <a:rPr lang="ar-SA" sz="2400" b="1" dirty="0" smtClean="0"/>
              <a:t>في الحاسوب </a:t>
            </a:r>
            <a:endParaRPr lang="en-US" sz="2400" b="1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258888" y="71438"/>
            <a:ext cx="7643812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>
              <a:defRPr/>
            </a:pPr>
            <a:r>
              <a:rPr lang="en-US" sz="2400" b="1" kern="0" dirty="0">
                <a:solidFill>
                  <a:srgbClr val="92D050"/>
                </a:solidFill>
                <a:latin typeface="+mj-lt"/>
                <a:ea typeface="+mj-ea"/>
                <a:cs typeface="+mj-cs"/>
              </a:rPr>
              <a:t>DIT </a:t>
            </a:r>
            <a:r>
              <a:rPr lang="ar-SA" sz="2400" b="1" kern="0" dirty="0">
                <a:solidFill>
                  <a:srgbClr val="92D050"/>
                </a:solidFill>
                <a:latin typeface="+mj-lt"/>
                <a:ea typeface="+mj-ea"/>
                <a:cs typeface="+mj-cs"/>
              </a:rPr>
              <a:t>الوحدة (8): سلامة المركبة واستعادة النظم</a:t>
            </a:r>
            <a:endParaRPr lang="en-US" sz="2400" b="1" kern="0" dirty="0">
              <a:solidFill>
                <a:srgbClr val="92D05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8. DIT Module 8_ Vehicle Safety and Recovery systems">
  <a:themeElements>
    <a:clrScheme name="~3319965 1">
      <a:dk1>
        <a:srgbClr val="000324"/>
      </a:dk1>
      <a:lt1>
        <a:srgbClr val="FFFFFF"/>
      </a:lt1>
      <a:dk2>
        <a:srgbClr val="009960"/>
      </a:dk2>
      <a:lt2>
        <a:srgbClr val="C0B7AE"/>
      </a:lt2>
      <a:accent1>
        <a:srgbClr val="133E74"/>
      </a:accent1>
      <a:accent2>
        <a:srgbClr val="681580"/>
      </a:accent2>
      <a:accent3>
        <a:srgbClr val="FFFFFF"/>
      </a:accent3>
      <a:accent4>
        <a:srgbClr val="00021D"/>
      </a:accent4>
      <a:accent5>
        <a:srgbClr val="AAAFBC"/>
      </a:accent5>
      <a:accent6>
        <a:srgbClr val="5E1273"/>
      </a:accent6>
      <a:hlink>
        <a:srgbClr val="EF7B00"/>
      </a:hlink>
      <a:folHlink>
        <a:srgbClr val="C2BF00"/>
      </a:folHlink>
    </a:clrScheme>
    <a:fontScheme name="~331996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CFFFF"/>
            </a:gs>
            <a:gs pos="100000">
              <a:srgbClr val="C0B9AF"/>
            </a:gs>
          </a:gsLst>
          <a:lin ang="0" scaled="1"/>
        </a:gra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CFFFF"/>
            </a:gs>
            <a:gs pos="100000">
              <a:srgbClr val="C0B9AF"/>
            </a:gs>
          </a:gsLst>
          <a:lin ang="0" scaled="1"/>
        </a:gra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~3319965 1">
        <a:dk1>
          <a:srgbClr val="000324"/>
        </a:dk1>
        <a:lt1>
          <a:srgbClr val="FFFFFF"/>
        </a:lt1>
        <a:dk2>
          <a:srgbClr val="009960"/>
        </a:dk2>
        <a:lt2>
          <a:srgbClr val="C0B7AE"/>
        </a:lt2>
        <a:accent1>
          <a:srgbClr val="133E74"/>
        </a:accent1>
        <a:accent2>
          <a:srgbClr val="681580"/>
        </a:accent2>
        <a:accent3>
          <a:srgbClr val="FFFFFF"/>
        </a:accent3>
        <a:accent4>
          <a:srgbClr val="00021D"/>
        </a:accent4>
        <a:accent5>
          <a:srgbClr val="AAAFBC"/>
        </a:accent5>
        <a:accent6>
          <a:srgbClr val="5E1273"/>
        </a:accent6>
        <a:hlink>
          <a:srgbClr val="EF7B00"/>
        </a:hlink>
        <a:folHlink>
          <a:srgbClr val="C2B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dèle par défaut">
  <a:themeElements>
    <a:clrScheme name="Modèle par défaut 1">
      <a:dk1>
        <a:srgbClr val="000324"/>
      </a:dk1>
      <a:lt1>
        <a:srgbClr val="FFFFFF"/>
      </a:lt1>
      <a:dk2>
        <a:srgbClr val="009960"/>
      </a:dk2>
      <a:lt2>
        <a:srgbClr val="C0B7AE"/>
      </a:lt2>
      <a:accent1>
        <a:srgbClr val="133E74"/>
      </a:accent1>
      <a:accent2>
        <a:srgbClr val="681580"/>
      </a:accent2>
      <a:accent3>
        <a:srgbClr val="FFFFFF"/>
      </a:accent3>
      <a:accent4>
        <a:srgbClr val="00021D"/>
      </a:accent4>
      <a:accent5>
        <a:srgbClr val="AAAFBC"/>
      </a:accent5>
      <a:accent6>
        <a:srgbClr val="5E1273"/>
      </a:accent6>
      <a:hlink>
        <a:srgbClr val="EF7B00"/>
      </a:hlink>
      <a:folHlink>
        <a:srgbClr val="C2BF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CFFFF"/>
            </a:gs>
            <a:gs pos="100000">
              <a:srgbClr val="C0B9AF"/>
            </a:gs>
          </a:gsLst>
          <a:lin ang="0" scaled="1"/>
        </a:gra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CFFFF"/>
            </a:gs>
            <a:gs pos="100000">
              <a:srgbClr val="C0B9AF"/>
            </a:gs>
          </a:gsLst>
          <a:lin ang="0" scaled="1"/>
        </a:gra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Modèle par défaut 1">
        <a:dk1>
          <a:srgbClr val="000324"/>
        </a:dk1>
        <a:lt1>
          <a:srgbClr val="FFFFFF"/>
        </a:lt1>
        <a:dk2>
          <a:srgbClr val="009960"/>
        </a:dk2>
        <a:lt2>
          <a:srgbClr val="C0B7AE"/>
        </a:lt2>
        <a:accent1>
          <a:srgbClr val="133E74"/>
        </a:accent1>
        <a:accent2>
          <a:srgbClr val="681580"/>
        </a:accent2>
        <a:accent3>
          <a:srgbClr val="FFFFFF"/>
        </a:accent3>
        <a:accent4>
          <a:srgbClr val="00021D"/>
        </a:accent4>
        <a:accent5>
          <a:srgbClr val="AAAFBC"/>
        </a:accent5>
        <a:accent6>
          <a:srgbClr val="5E1273"/>
        </a:accent6>
        <a:hlink>
          <a:srgbClr val="EF7B00"/>
        </a:hlink>
        <a:folHlink>
          <a:srgbClr val="C2B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08. DIT Module 8_ Vehicle Safety and Recovery systems</Template>
  <TotalTime>34</TotalTime>
  <Words>358</Words>
  <Application>Microsoft Office PowerPoint</Application>
  <PresentationFormat>On-screen Show (4:3)</PresentationFormat>
  <Paragraphs>68</Paragraphs>
  <Slides>10</Slides>
  <Notes>10</Notes>
  <HiddenSlides>0</HiddenSlides>
  <MMClips>2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08. DIT Module 8_ Vehicle Safety and Recovery systems</vt:lpstr>
      <vt:lpstr>Modèle par défaut</vt:lpstr>
      <vt:lpstr>تدريب القيادة الوقائية</vt:lpstr>
      <vt:lpstr>DIT الوحدة (8): سلامة المركبة واستعادة النظم</vt:lpstr>
      <vt:lpstr>DIT الوحدة (8): سلامة المركبة واستعادة النظم</vt:lpstr>
      <vt:lpstr>DIT الوحدة (8): سلامة المركبة واستعادة النظم</vt:lpstr>
      <vt:lpstr>DIT الوحدة (8): سلامة المركبة واستعادة النظم</vt:lpstr>
      <vt:lpstr>Slide 6</vt:lpstr>
      <vt:lpstr>DIT الوحدة (8): سلامة المركبة واستعادة النظم</vt:lpstr>
      <vt:lpstr>Slide 8</vt:lpstr>
      <vt:lpstr>Slide 9</vt:lpstr>
      <vt:lpstr>مناقشة مفتوحة لمدة 5 دقائق</vt:lpstr>
    </vt:vector>
  </TitlesOfParts>
  <Manager> </Manager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Driver Instructor Training</dc:title>
  <dc:subject> </dc:subject>
  <dc:creator>iman</dc:creator>
  <cp:keywords/>
  <dc:description/>
  <cp:lastModifiedBy>juma</cp:lastModifiedBy>
  <cp:revision>5</cp:revision>
  <dcterms:created xsi:type="dcterms:W3CDTF">2012-05-27T05:50:18Z</dcterms:created>
  <dcterms:modified xsi:type="dcterms:W3CDTF">2012-06-04T18:04:33Z</dcterms:modified>
  <cp:category/>
</cp:coreProperties>
</file>