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296" r:id="rId3"/>
    <p:sldId id="870" r:id="rId4"/>
    <p:sldId id="904" r:id="rId5"/>
    <p:sldId id="914" r:id="rId6"/>
    <p:sldId id="902" r:id="rId7"/>
    <p:sldId id="913" r:id="rId8"/>
    <p:sldId id="905" r:id="rId9"/>
    <p:sldId id="898" r:id="rId10"/>
    <p:sldId id="906" r:id="rId11"/>
    <p:sldId id="907" r:id="rId12"/>
    <p:sldId id="909" r:id="rId13"/>
    <p:sldId id="910" r:id="rId14"/>
    <p:sldId id="896" r:id="rId15"/>
    <p:sldId id="900" r:id="rId16"/>
    <p:sldId id="915" r:id="rId17"/>
  </p:sldIdLst>
  <p:sldSz cx="9144000" cy="6858000" type="screen4x3"/>
  <p:notesSz cx="6708775" cy="98361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808"/>
    <a:srgbClr val="FFFC81"/>
    <a:srgbClr val="591C00"/>
    <a:srgbClr val="C0B9AF"/>
    <a:srgbClr val="F8F5DE"/>
    <a:srgbClr val="BBB1D6"/>
    <a:srgbClr val="005E3C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5" autoAdjust="0"/>
    <p:restoredTop sz="95229" autoAdjust="0"/>
  </p:normalViewPr>
  <p:slideViewPr>
    <p:cSldViewPr>
      <p:cViewPr>
        <p:scale>
          <a:sx n="74" d="100"/>
          <a:sy n="74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notesViewPr>
    <p:cSldViewPr>
      <p:cViewPr varScale="1">
        <p:scale>
          <a:sx n="62" d="100"/>
          <a:sy n="62" d="100"/>
        </p:scale>
        <p:origin x="-2118" y="-78"/>
      </p:cViewPr>
      <p:guideLst>
        <p:guide orient="horz" pos="3098"/>
        <p:guide pos="211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D65D134-4D80-458F-B7A8-0CC0B3BE43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73789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6487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2013"/>
            <a:ext cx="53657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D512C22-A8EF-4224-B38C-DB4440CAD87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7109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5CB90F-C9DF-41B5-9FA4-15BCC02CEA22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197990-6350-4911-A2FC-4F2A05A20152}" type="slidenum">
              <a:rPr lang="fr-FR" smtClean="0"/>
              <a:pPr eaLnBrk="1" hangingPunct="1"/>
              <a:t>10</a:t>
            </a:fld>
            <a:endParaRPr lang="fr-F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F6C622-1684-4C43-AEEC-5DDBA6C2268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2F2381-9CBA-40D7-9AC2-E70D52DC0C2E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FF0027-F114-4180-8E43-BA5D50C452E1}" type="slidenum">
              <a:rPr lang="fr-FR" smtClean="0"/>
              <a:pPr eaLnBrk="1" hangingPunct="1"/>
              <a:t>13</a:t>
            </a:fld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4BE19F-1BE7-4170-A02B-169F3FCB2F89}" type="slidenum">
              <a:rPr lang="fr-FR" smtClean="0"/>
              <a:pPr eaLnBrk="1" hangingPunct="1"/>
              <a:t>14</a:t>
            </a:fld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96CE66-429E-45FB-BA05-CEB21763E37A}" type="slidenum">
              <a:rPr lang="fr-FR" smtClean="0"/>
              <a:pPr eaLnBrk="1" hangingPunct="1"/>
              <a:t>15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17E55A-EB03-4E9B-8991-9B75978C530B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99CBB7-0D75-448D-B462-05E88ED41377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58A88F-C083-4667-9F28-283F0C4D788A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80934B-8AF0-4946-948F-A7963717550A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226C98-019C-4D34-B84D-12C2EBF1BC24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72013"/>
            <a:ext cx="4921250" cy="44259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smtClean="0">
                <a:latin typeface="Arial" charset="0"/>
              </a:rPr>
              <a:t>Explain the walk around sequence and what to check at each location</a:t>
            </a:r>
          </a:p>
          <a:p>
            <a:endParaRPr lang="en-AU" smtClean="0">
              <a:latin typeface="Arial" charset="0"/>
            </a:endParaRPr>
          </a:p>
          <a:p>
            <a:r>
              <a:rPr lang="en-AU" smtClean="0">
                <a:latin typeface="Arial" charset="0"/>
              </a:rPr>
              <a:t>Ask for feedback on why it is important to have a systematic approach to the inspection</a:t>
            </a:r>
          </a:p>
          <a:p>
            <a:pPr>
              <a:buFontTx/>
              <a:buChar char="•"/>
            </a:pPr>
            <a:endParaRPr lang="en-AU" smtClean="0">
              <a:latin typeface="Arial" charset="0"/>
            </a:endParaRPr>
          </a:p>
          <a:p>
            <a:pPr>
              <a:buFontTx/>
              <a:buChar char="•"/>
            </a:pPr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95649-917C-42BC-BB59-EB38E822B3AF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0DE791-F9D3-41F8-88D3-5E44164E2992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9BA11C-D520-44E7-BAFD-DD4951D5C141}" type="slidenum">
              <a:rPr lang="fr-FR" smtClean="0"/>
              <a:pPr eaLnBrk="1" hangingPunct="1"/>
              <a:t>9</a:t>
            </a:fld>
            <a:endParaRPr lang="fr-F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225434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6022843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800" y="3883025"/>
            <a:ext cx="1031875" cy="3944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3883025"/>
            <a:ext cx="2946400" cy="3944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8681912"/>
      </p:ext>
    </p:extLst>
  </p:cSld>
  <p:clrMapOvr>
    <a:masterClrMapping/>
  </p:clrMapOvr>
  <p:transition spd="med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85619D8-2AAF-4883-97D2-521AC8F98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4143812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EFFD8AE-E86D-4475-A735-06C9B27E2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8313188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2EE42A4-A651-4A27-9463-775E0A3E0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9089583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E6D58AC-B69B-40D3-A86B-37E71E1F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5741183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71E2408-1CFF-4DD6-A0DD-30D16A633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1441329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D53237F-7DBF-4FA9-8A07-F82D45C40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0915435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07D62A0-06F4-4BF8-B196-1A633B77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2305520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7ECB919-57AE-409D-826A-E6F165CBA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8548336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8799929"/>
      </p:ext>
    </p:extLst>
  </p:cSld>
  <p:clrMapOvr>
    <a:masterClrMapping/>
  </p:clrMapOvr>
  <p:transition spd="med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A92799E-A515-4099-AC72-8B293DF89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837540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17A10CF-3EE6-498E-91FC-6BDE75AD6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1233957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93738"/>
            <a:ext cx="1778000" cy="229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5763" y="693738"/>
            <a:ext cx="5184775" cy="229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8A54944-6BAD-4E2D-B416-8E7594C37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0611705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763" y="693738"/>
            <a:ext cx="70675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0787FEE-0122-45B2-AEC1-33CD304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629320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220904035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17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12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005890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7195810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655218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742247336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993891635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898462039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gradFill rotWithShape="0">
          <a:gsLst>
            <a:gs pos="0">
              <a:srgbClr val="00AD6E"/>
            </a:gs>
            <a:gs pos="50000">
              <a:srgbClr val="005E3C"/>
            </a:gs>
            <a:gs pos="100000">
              <a:srgbClr val="00AD6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"/>
            <a:ext cx="9140825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883025"/>
            <a:ext cx="4124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175" y="5140325"/>
            <a:ext cx="41275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grpSp>
        <p:nvGrpSpPr>
          <p:cNvPr id="2053" name="Group 3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4239" name="Rectangle 31"/>
            <p:cNvSpPr>
              <a:spLocks noChangeArrowheads="1"/>
            </p:cNvSpPr>
            <p:nvPr userDrawn="1"/>
          </p:nvSpPr>
          <p:spPr bwMode="gray">
            <a:xfrm>
              <a:off x="0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0" name="Rectangle 32"/>
            <p:cNvSpPr>
              <a:spLocks noChangeArrowheads="1"/>
            </p:cNvSpPr>
            <p:nvPr userDrawn="1"/>
          </p:nvSpPr>
          <p:spPr bwMode="gray">
            <a:xfrm>
              <a:off x="5647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1" name="Rectangle 33"/>
            <p:cNvSpPr>
              <a:spLocks noChangeArrowheads="1"/>
            </p:cNvSpPr>
            <p:nvPr userDrawn="1"/>
          </p:nvSpPr>
          <p:spPr bwMode="gray">
            <a:xfrm rot="5400000">
              <a:off x="2818" y="-2818"/>
              <a:ext cx="123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2" name="Rectangle 34"/>
            <p:cNvSpPr>
              <a:spLocks noChangeArrowheads="1"/>
            </p:cNvSpPr>
            <p:nvPr userDrawn="1"/>
          </p:nvSpPr>
          <p:spPr bwMode="gray">
            <a:xfrm rot="5400000">
              <a:off x="2819" y="1379"/>
              <a:ext cx="122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32" name="Rectangle 20"/>
            <p:cNvSpPr>
              <a:spLocks noChangeArrowheads="1"/>
            </p:cNvSpPr>
            <p:nvPr userDrawn="1"/>
          </p:nvSpPr>
          <p:spPr bwMode="auto">
            <a:xfrm>
              <a:off x="115" y="112"/>
              <a:ext cx="840" cy="4207"/>
            </a:xfrm>
            <a:prstGeom prst="rect">
              <a:avLst/>
            </a:prstGeom>
            <a:gradFill rotWithShape="0">
              <a:gsLst>
                <a:gs pos="0">
                  <a:srgbClr val="DAEEE5"/>
                </a:gs>
                <a:gs pos="100000">
                  <a:srgbClr val="DAEEE5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pic>
          <p:nvPicPr>
            <p:cNvPr id="3082" name="Picture 2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" y="293"/>
              <a:ext cx="909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3" name="Group 2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335" name="Rectangle 2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 userDrawn="1"/>
            </p:nvSpPr>
            <p:spPr bwMode="gray">
              <a:xfrm>
                <a:off x="5647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 userDrawn="1"/>
            </p:nvSpPr>
            <p:spPr bwMode="gray">
              <a:xfrm rot="5400000">
                <a:off x="2818" y="-2818"/>
                <a:ext cx="123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 userDrawn="1"/>
            </p:nvSpPr>
            <p:spPr bwMode="gray">
              <a:xfrm rot="5400000">
                <a:off x="2819" y="1379"/>
                <a:ext cx="122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55763" y="693738"/>
            <a:ext cx="706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5763" y="1484313"/>
            <a:ext cx="71151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8543925" y="6554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4" name="Rectangle 12"/>
          <p:cNvSpPr txBox="1">
            <a:spLocks noChangeArrowheads="1"/>
          </p:cNvSpPr>
          <p:nvPr/>
        </p:nvSpPr>
        <p:spPr bwMode="auto">
          <a:xfrm>
            <a:off x="8670925" y="6627813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>
            <a:lvl1pPr algn="ctr">
              <a:defRPr sz="9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B410156-7250-4A75-931C-92DED6371DE4}" type="slidenum">
              <a:rPr lang="en-US">
                <a:cs typeface="+mn-cs"/>
              </a:rPr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88" y="6611938"/>
            <a:ext cx="2928937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Defensive Driving Training materials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" y="6611938"/>
            <a:ext cx="11430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BSH 0411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9pPr>
    </p:titleStyle>
    <p:bodyStyle>
      <a:lvl1pPr marL="174625" indent="-174625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9388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§"/>
        <a:defRPr sz="1600">
          <a:solidFill>
            <a:srgbClr val="5F5F5F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5F5F5F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7.xml"/><Relationship Id="rId1" Type="http://schemas.openxmlformats.org/officeDocument/2006/relationships/video" Target="Hidden%20Dangers%20of%20Expired%20Tires.wmv" TargetMode="Externa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odule%209/Vehicle%20Inspection%20procedure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>
          <a:xfrm>
            <a:off x="3643313" y="3571875"/>
            <a:ext cx="5113337" cy="579438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تدريب القيادة الوقائية</a:t>
            </a:r>
            <a:endParaRPr lang="en-US" b="1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571875" y="4293295"/>
            <a:ext cx="525621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الوحدة التاسعة:</a:t>
            </a:r>
          </a:p>
          <a:p>
            <a:pPr algn="r">
              <a:defRPr/>
            </a:pPr>
            <a:r>
              <a:rPr lang="ar-OM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فحص ما قبل القيادة</a:t>
            </a:r>
            <a:endParaRPr lang="en-US" sz="32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6072188" y="585787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(Duration : 1.00 hour)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534575"/>
            <a:ext cx="7643812" cy="461962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800"/>
              </a:spcBef>
              <a:defRPr/>
            </a:pPr>
            <a:r>
              <a:rPr lang="ar-SA" sz="2400" b="1" dirty="0"/>
              <a:t>الأساسية صيانة</a:t>
            </a:r>
            <a:endParaRPr lang="en-US" sz="2400" b="1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71438"/>
            <a:ext cx="7643812" cy="461962"/>
          </a:xfrm>
        </p:spPr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92D050"/>
                </a:solidFill>
              </a:rPr>
              <a:t>DIT </a:t>
            </a:r>
            <a:r>
              <a:rPr lang="ar-SA" b="1" dirty="0" smtClean="0">
                <a:solidFill>
                  <a:srgbClr val="92D050"/>
                </a:solidFill>
              </a:rPr>
              <a:t>الوحدة (9): قبل القيادة: فحص المركبات</a:t>
            </a: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1500188" y="1334133"/>
            <a:ext cx="47148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1600" b="1" dirty="0" smtClean="0"/>
              <a:t>حالة الإطارات</a:t>
            </a:r>
          </a:p>
          <a:p>
            <a:pPr algn="r" rtl="1" eaLnBrk="1" hangingPunct="1"/>
            <a:r>
              <a:rPr lang="ar-SA" sz="1600" b="1" dirty="0" smtClean="0"/>
              <a:t>• تأكد من وجود جدران </a:t>
            </a:r>
            <a:r>
              <a:rPr lang="ar-SA" sz="1600" b="1" dirty="0" smtClean="0"/>
              <a:t>الإطارات</a:t>
            </a:r>
            <a:r>
              <a:rPr lang="ar-OM" sz="1600" b="1" dirty="0" smtClean="0"/>
              <a:t> خاليه</a:t>
            </a:r>
            <a:endParaRPr lang="ar-SA" sz="1600" b="1" dirty="0" smtClean="0"/>
          </a:p>
          <a:p>
            <a:pPr algn="r" rtl="1" eaLnBrk="1" hangingPunct="1"/>
            <a:r>
              <a:rPr lang="ar-SA" sz="1600" b="1" dirty="0" smtClean="0"/>
              <a:t>من الجروح والانتفاخات.</a:t>
            </a:r>
          </a:p>
          <a:p>
            <a:pPr algn="r" rtl="1" eaLnBrk="1" hangingPunct="1"/>
            <a:r>
              <a:rPr lang="ar-SA" sz="1600" b="1" dirty="0" smtClean="0"/>
              <a:t>• تأكد من أن كل </a:t>
            </a:r>
            <a:r>
              <a:rPr lang="ar-SA" sz="1600" b="1" dirty="0" smtClean="0"/>
              <a:t>الإطارات </a:t>
            </a:r>
            <a:r>
              <a:rPr lang="ar-OM" sz="1600" b="1" dirty="0" smtClean="0"/>
              <a:t>ت</a:t>
            </a:r>
            <a:r>
              <a:rPr lang="ar-SA" sz="1600" b="1" dirty="0" smtClean="0"/>
              <a:t>كون جيد</a:t>
            </a:r>
            <a:r>
              <a:rPr lang="ar-OM" sz="1600" b="1" dirty="0" smtClean="0"/>
              <a:t>ة</a:t>
            </a:r>
            <a:endParaRPr lang="ar-SA" sz="1600" b="1" dirty="0" smtClean="0"/>
          </a:p>
          <a:p>
            <a:pPr algn="r" rtl="1" eaLnBrk="1" hangingPunct="1"/>
            <a:r>
              <a:rPr lang="ar-OM" sz="1600" b="1" dirty="0" smtClean="0"/>
              <a:t>وب</a:t>
            </a:r>
            <a:r>
              <a:rPr lang="ar-SA" sz="1600" b="1" dirty="0" smtClean="0"/>
              <a:t>عمق </a:t>
            </a:r>
            <a:r>
              <a:rPr lang="ar-SA" sz="1600" b="1" dirty="0" smtClean="0"/>
              <a:t>(2</a:t>
            </a:r>
            <a:r>
              <a:rPr lang="en-US" sz="1600" b="1" dirty="0" smtClean="0"/>
              <a:t>mm </a:t>
            </a:r>
            <a:r>
              <a:rPr lang="ar-SA" sz="1600" b="1" dirty="0" smtClean="0"/>
              <a:t>)</a:t>
            </a:r>
            <a:endParaRPr lang="ar-SA" sz="1600" b="1" dirty="0" smtClean="0"/>
          </a:p>
          <a:p>
            <a:pPr algn="r" rtl="1" eaLnBrk="1" hangingPunct="1"/>
            <a:r>
              <a:rPr lang="ar-SA" sz="1600" b="1" dirty="0" smtClean="0"/>
              <a:t>• أن </a:t>
            </a:r>
            <a:r>
              <a:rPr lang="ar-OM" sz="1600" b="1" dirty="0" smtClean="0"/>
              <a:t>ت</a:t>
            </a:r>
            <a:r>
              <a:rPr lang="ar-SA" sz="1600" b="1" dirty="0" smtClean="0"/>
              <a:t>كون </a:t>
            </a:r>
            <a:r>
              <a:rPr lang="ar-SA" sz="1600" b="1" dirty="0" smtClean="0"/>
              <a:t>موازنة العجلات </a:t>
            </a:r>
            <a:r>
              <a:rPr lang="ar-OM" sz="1600" b="1" dirty="0" smtClean="0"/>
              <a:t>صحيحة</a:t>
            </a:r>
          </a:p>
          <a:p>
            <a:pPr algn="r" rtl="1" eaLnBrk="1" hangingPunct="1"/>
            <a:r>
              <a:rPr lang="ar-SA" sz="1600" b="1" dirty="0" smtClean="0"/>
              <a:t>•لا </a:t>
            </a:r>
            <a:r>
              <a:rPr lang="ar-SA" sz="1600" b="1" dirty="0" smtClean="0"/>
              <a:t>تدع الشحوم </a:t>
            </a:r>
            <a:r>
              <a:rPr lang="ar-SA" sz="1600" b="1" dirty="0" smtClean="0"/>
              <a:t>و ال</a:t>
            </a:r>
            <a:r>
              <a:rPr lang="ar-OM" sz="1600" b="1" dirty="0" smtClean="0"/>
              <a:t>زيوت تترسب</a:t>
            </a:r>
            <a:r>
              <a:rPr lang="ar-SA" sz="1600" b="1" dirty="0" smtClean="0"/>
              <a:t> </a:t>
            </a:r>
            <a:r>
              <a:rPr lang="ar-SA" sz="1600" b="1" dirty="0" smtClean="0"/>
              <a:t>على </a:t>
            </a:r>
            <a:r>
              <a:rPr lang="ar-SA" sz="1600" b="1" dirty="0" smtClean="0"/>
              <a:t>الاطارات.</a:t>
            </a:r>
            <a:endParaRPr lang="ar-SA" sz="1600" b="1" dirty="0" smtClean="0"/>
          </a:p>
          <a:p>
            <a:pPr algn="r" rtl="1" eaLnBrk="1" hangingPunct="1"/>
            <a:r>
              <a:rPr lang="ar-SA" sz="1600" b="1" dirty="0" smtClean="0"/>
              <a:t>إزالة أي شيء (الحجارة، والزجاج، الخ) </a:t>
            </a:r>
            <a:r>
              <a:rPr lang="ar-SA" sz="1600" b="1" dirty="0" smtClean="0"/>
              <a:t>ومعالجته</a:t>
            </a:r>
            <a:r>
              <a:rPr lang="ar-SA" sz="1600" b="1" dirty="0" smtClean="0"/>
              <a:t>. </a:t>
            </a:r>
            <a:r>
              <a:rPr lang="ar-SA" sz="1600" b="1" dirty="0" smtClean="0"/>
              <a:t>يمكن </a:t>
            </a:r>
            <a:r>
              <a:rPr lang="ar-SA" sz="1600" b="1" dirty="0" smtClean="0"/>
              <a:t>لهذه </a:t>
            </a:r>
            <a:r>
              <a:rPr lang="ar-SA" sz="1600" b="1" dirty="0" smtClean="0"/>
              <a:t>ال</a:t>
            </a:r>
            <a:r>
              <a:rPr lang="ar-OM" sz="1600" b="1" dirty="0" smtClean="0"/>
              <a:t>اشياء</a:t>
            </a:r>
            <a:r>
              <a:rPr lang="ar-SA" sz="1600" b="1" dirty="0" smtClean="0"/>
              <a:t> </a:t>
            </a:r>
            <a:r>
              <a:rPr lang="ar-OM" sz="1600" b="1" dirty="0" smtClean="0"/>
              <a:t>ان</a:t>
            </a:r>
            <a:r>
              <a:rPr lang="ar-SA" sz="1600" b="1" dirty="0" smtClean="0"/>
              <a:t> تسبب </a:t>
            </a:r>
            <a:r>
              <a:rPr lang="ar-SA" sz="1600" b="1" dirty="0" smtClean="0"/>
              <a:t>أضرارا.</a:t>
            </a:r>
            <a:endParaRPr lang="en-US" sz="1400" dirty="0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058863"/>
            <a:ext cx="207168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403475"/>
            <a:ext cx="2928938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8215313" y="4225925"/>
            <a:ext cx="928687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1000" b="1" dirty="0" smtClean="0"/>
              <a:t>3. الإفراط في التضخم</a:t>
            </a:r>
          </a:p>
          <a:p>
            <a:pPr algn="r" rtl="1" eaLnBrk="1" hangingPunct="1"/>
            <a:r>
              <a:rPr lang="ar-SA" sz="1000" b="1" dirty="0" smtClean="0"/>
              <a:t>يتسبب في</a:t>
            </a:r>
          </a:p>
          <a:p>
            <a:pPr algn="r" rtl="1" eaLnBrk="1" hangingPunct="1"/>
            <a:r>
              <a:rPr lang="ar-SA" sz="1000" b="1" dirty="0" smtClean="0"/>
              <a:t>الاطارات لارتداء</a:t>
            </a:r>
          </a:p>
          <a:p>
            <a:pPr algn="r" rtl="1" eaLnBrk="1" hangingPunct="1"/>
            <a:r>
              <a:rPr lang="ar-SA" sz="1000" b="1" dirty="0" smtClean="0"/>
              <a:t>عليها في</a:t>
            </a:r>
          </a:p>
          <a:p>
            <a:pPr algn="r" rtl="1" eaLnBrk="1" hangingPunct="1"/>
            <a:r>
              <a:rPr lang="ar-SA" sz="1000" b="1" dirty="0" smtClean="0"/>
              <a:t>المركز الأول.</a:t>
            </a:r>
          </a:p>
          <a:p>
            <a:pPr algn="r" rtl="1" eaLnBrk="1" hangingPunct="1"/>
            <a:r>
              <a:rPr lang="ar-SA" sz="1000" b="1" dirty="0" smtClean="0"/>
              <a:t>هذا هو الإطار</a:t>
            </a:r>
          </a:p>
          <a:p>
            <a:pPr algn="r" rtl="1" eaLnBrk="1" hangingPunct="1"/>
            <a:r>
              <a:rPr lang="ar-SA" sz="1000" b="1" dirty="0" smtClean="0"/>
              <a:t>خطير</a:t>
            </a:r>
          </a:p>
          <a:p>
            <a:pPr algn="r" rtl="1" eaLnBrk="1" hangingPunct="1"/>
            <a:r>
              <a:rPr lang="ar-SA" sz="1000" b="1" dirty="0" smtClean="0"/>
              <a:t>وتلبس</a:t>
            </a:r>
          </a:p>
          <a:p>
            <a:pPr algn="r" rtl="1" eaLnBrk="1" hangingPunct="1"/>
            <a:r>
              <a:rPr lang="ar-SA" sz="1000" b="1" dirty="0" smtClean="0"/>
              <a:t>يجب أن تكون</a:t>
            </a:r>
          </a:p>
          <a:p>
            <a:pPr algn="r" rtl="1" eaLnBrk="1" hangingPunct="1"/>
            <a:r>
              <a:rPr lang="ar-SA" sz="1000" b="1" dirty="0" smtClean="0"/>
              <a:t>استبدال</a:t>
            </a:r>
            <a:endParaRPr lang="en-US" sz="1000" dirty="0"/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7215188" y="4203700"/>
            <a:ext cx="1071562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1000" b="1" dirty="0" smtClean="0"/>
              <a:t>2. وكيل</a:t>
            </a:r>
          </a:p>
          <a:p>
            <a:pPr algn="r" rtl="1" eaLnBrk="1" hangingPunct="1"/>
            <a:r>
              <a:rPr lang="ar-SA" sz="1000" b="1" dirty="0" smtClean="0"/>
              <a:t>التضخم</a:t>
            </a:r>
          </a:p>
          <a:p>
            <a:pPr algn="r" rtl="1" eaLnBrk="1" hangingPunct="1"/>
            <a:r>
              <a:rPr lang="ar-SA" sz="1000" b="1" dirty="0" smtClean="0"/>
              <a:t>سيتسبب</a:t>
            </a:r>
          </a:p>
          <a:p>
            <a:pPr algn="r" rtl="1" eaLnBrk="1" hangingPunct="1"/>
            <a:r>
              <a:rPr lang="ar-SA" sz="1000" b="1" dirty="0" smtClean="0"/>
              <a:t>الاطارات لارتداء</a:t>
            </a:r>
          </a:p>
          <a:p>
            <a:pPr algn="r" rtl="1" eaLnBrk="1" hangingPunct="1"/>
            <a:r>
              <a:rPr lang="ar-SA" sz="1000" b="1" dirty="0" smtClean="0"/>
              <a:t>بها على</a:t>
            </a:r>
          </a:p>
          <a:p>
            <a:pPr algn="r" rtl="1" eaLnBrk="1" hangingPunct="1"/>
            <a:r>
              <a:rPr lang="ar-SA" sz="1000" b="1" dirty="0" smtClean="0"/>
              <a:t>حواف الأول.</a:t>
            </a:r>
          </a:p>
          <a:p>
            <a:pPr algn="r" rtl="1" eaLnBrk="1" hangingPunct="1"/>
            <a:r>
              <a:rPr lang="ar-SA" sz="1000" b="1" dirty="0" smtClean="0"/>
              <a:t>هذه الاطارات في</a:t>
            </a:r>
          </a:p>
          <a:p>
            <a:pPr algn="r" rtl="1" eaLnBrk="1" hangingPunct="1"/>
            <a:r>
              <a:rPr lang="ar-SA" sz="1000" b="1" dirty="0" smtClean="0"/>
              <a:t>السلس حواف</a:t>
            </a:r>
          </a:p>
          <a:p>
            <a:pPr algn="r" rtl="1" eaLnBrk="1" hangingPunct="1"/>
            <a:r>
              <a:rPr lang="ar-SA" sz="1000" b="1" dirty="0" smtClean="0"/>
              <a:t>قد يسبب</a:t>
            </a:r>
          </a:p>
          <a:p>
            <a:pPr algn="r" rtl="1" eaLnBrk="1" hangingPunct="1"/>
            <a:r>
              <a:rPr lang="ar-SA" sz="1000" b="1" dirty="0" smtClean="0"/>
              <a:t>التزلج على الرطب</a:t>
            </a:r>
          </a:p>
          <a:p>
            <a:pPr algn="r" rtl="1" eaLnBrk="1" hangingPunct="1"/>
            <a:r>
              <a:rPr lang="ar-SA" sz="1000" b="1" dirty="0" smtClean="0"/>
              <a:t>ومنحنيات</a:t>
            </a:r>
          </a:p>
          <a:p>
            <a:pPr algn="r" rtl="1" eaLnBrk="1" hangingPunct="1"/>
            <a:r>
              <a:rPr lang="ar-SA" sz="1000" b="1" dirty="0" smtClean="0"/>
              <a:t>يجب أن تكون</a:t>
            </a:r>
          </a:p>
          <a:p>
            <a:pPr algn="r" rtl="1" eaLnBrk="1" hangingPunct="1"/>
            <a:r>
              <a:rPr lang="ar-SA" sz="1000" b="1" dirty="0" smtClean="0"/>
              <a:t>حلت محلها.</a:t>
            </a:r>
            <a:endParaRPr lang="ar-SA" sz="1000" b="1" dirty="0"/>
          </a:p>
        </p:txBody>
      </p:sp>
      <p:sp>
        <p:nvSpPr>
          <p:cNvPr id="26633" name="TextBox 10"/>
          <p:cNvSpPr txBox="1">
            <a:spLocks noChangeArrowheads="1"/>
          </p:cNvSpPr>
          <p:nvPr/>
        </p:nvSpPr>
        <p:spPr bwMode="auto">
          <a:xfrm>
            <a:off x="6143625" y="4214813"/>
            <a:ext cx="1071563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1000" b="1" dirty="0" smtClean="0"/>
              <a:t>1. ملابس عادية</a:t>
            </a:r>
          </a:p>
          <a:p>
            <a:pPr algn="r" rtl="1" eaLnBrk="1" hangingPunct="1"/>
            <a:r>
              <a:rPr lang="ar-SA" sz="1000" b="1" dirty="0" smtClean="0"/>
              <a:t>يفضح</a:t>
            </a:r>
          </a:p>
          <a:p>
            <a:pPr algn="r" rtl="1" eaLnBrk="1" hangingPunct="1"/>
            <a:r>
              <a:rPr lang="ar-SA" sz="1000" b="1" dirty="0" smtClean="0"/>
              <a:t>وارتداء</a:t>
            </a:r>
          </a:p>
          <a:p>
            <a:pPr algn="r" rtl="1" eaLnBrk="1" hangingPunct="1"/>
            <a:r>
              <a:rPr lang="ar-SA" sz="1000" b="1" dirty="0" smtClean="0"/>
              <a:t>المؤشرات</a:t>
            </a:r>
          </a:p>
          <a:p>
            <a:pPr algn="r" rtl="1" eaLnBrk="1" hangingPunct="1"/>
            <a:r>
              <a:rPr lang="ar-SA" sz="1000" b="1" dirty="0" smtClean="0"/>
              <a:t>بين</a:t>
            </a:r>
          </a:p>
          <a:p>
            <a:pPr algn="r" rtl="1" eaLnBrk="1" hangingPunct="1"/>
            <a:r>
              <a:rPr lang="ar-SA" sz="1000" b="1" dirty="0" smtClean="0"/>
              <a:t>اثنين أو أكثر من</a:t>
            </a:r>
          </a:p>
          <a:p>
            <a:pPr algn="r" rtl="1" eaLnBrk="1" hangingPunct="1"/>
            <a:r>
              <a:rPr lang="ar-SA" sz="1000" b="1" dirty="0" smtClean="0"/>
              <a:t>المجاورة</a:t>
            </a:r>
          </a:p>
          <a:p>
            <a:pPr algn="r" rtl="1" eaLnBrk="1" hangingPunct="1"/>
            <a:r>
              <a:rPr lang="ar-SA" sz="1000" b="1" dirty="0" smtClean="0"/>
              <a:t>الأخاديد.</a:t>
            </a:r>
          </a:p>
          <a:p>
            <a:pPr algn="r" rtl="1" eaLnBrk="1" hangingPunct="1"/>
            <a:r>
              <a:rPr lang="ar-SA" sz="1000" b="1" dirty="0" smtClean="0"/>
              <a:t>استبدال الإطارات</a:t>
            </a:r>
          </a:p>
          <a:p>
            <a:pPr algn="r" rtl="1" eaLnBrk="1" hangingPunct="1"/>
            <a:r>
              <a:rPr lang="ar-SA" sz="1000" b="1" dirty="0" smtClean="0"/>
              <a:t>عند ارتداء</a:t>
            </a:r>
          </a:p>
          <a:p>
            <a:pPr algn="r" rtl="1" eaLnBrk="1" hangingPunct="1"/>
            <a:r>
              <a:rPr lang="ar-SA" sz="1000" b="1" dirty="0" smtClean="0"/>
              <a:t>المؤشرات</a:t>
            </a:r>
          </a:p>
          <a:p>
            <a:pPr algn="r" rtl="1" eaLnBrk="1" hangingPunct="1"/>
            <a:r>
              <a:rPr lang="ar-SA" sz="1000" b="1" dirty="0" smtClean="0"/>
              <a:t>أصبح</a:t>
            </a:r>
          </a:p>
          <a:p>
            <a:pPr algn="r" rtl="1" eaLnBrk="1" hangingPunct="1"/>
            <a:r>
              <a:rPr lang="ar-SA" sz="1000" b="1" dirty="0" smtClean="0"/>
              <a:t>مرئية.</a:t>
            </a:r>
            <a:endParaRPr lang="en-US" sz="1000" dirty="0"/>
          </a:p>
        </p:txBody>
      </p:sp>
      <p:sp>
        <p:nvSpPr>
          <p:cNvPr id="26634" name="TextBox 12"/>
          <p:cNvSpPr txBox="1">
            <a:spLocks noChangeArrowheads="1"/>
          </p:cNvSpPr>
          <p:nvPr/>
        </p:nvSpPr>
        <p:spPr bwMode="auto">
          <a:xfrm>
            <a:off x="1643063" y="996537"/>
            <a:ext cx="350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000" b="1" dirty="0" smtClean="0">
                <a:solidFill>
                  <a:srgbClr val="C00000"/>
                </a:solidFill>
              </a:rPr>
              <a:t>إطارات وعجلات</a:t>
            </a:r>
            <a:endParaRPr lang="en-US" sz="2000" dirty="0"/>
          </a:p>
        </p:txBody>
      </p:sp>
      <p:sp>
        <p:nvSpPr>
          <p:cNvPr id="26635" name="TextBox 13"/>
          <p:cNvSpPr txBox="1">
            <a:spLocks noChangeArrowheads="1"/>
          </p:cNvSpPr>
          <p:nvPr/>
        </p:nvSpPr>
        <p:spPr bwMode="auto">
          <a:xfrm>
            <a:off x="1247809" y="5002760"/>
            <a:ext cx="500062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ts val="600"/>
              </a:spcBef>
            </a:pPr>
            <a:r>
              <a:rPr lang="ar-SA" sz="1600" b="1" dirty="0" smtClean="0">
                <a:solidFill>
                  <a:srgbClr val="E21808"/>
                </a:solidFill>
              </a:rPr>
              <a:t>صور الضغط</a:t>
            </a:r>
          </a:p>
          <a:p>
            <a:pPr algn="r" rtl="1" eaLnBrk="1" hangingPunct="1">
              <a:spcBef>
                <a:spcPts val="600"/>
              </a:spcBef>
            </a:pPr>
            <a:r>
              <a:rPr lang="ar-SA" sz="1600" b="1" dirty="0" smtClean="0"/>
              <a:t>  فحص الاطارات الخاصة بك بشكل منتظم - على الأقل مرة واحدة</a:t>
            </a:r>
          </a:p>
          <a:p>
            <a:pPr algn="r" rtl="1" eaLnBrk="1" hangingPunct="1">
              <a:spcBef>
                <a:spcPts val="600"/>
              </a:spcBef>
            </a:pPr>
            <a:r>
              <a:rPr lang="ar-SA" sz="1600" b="1" dirty="0" smtClean="0"/>
              <a:t>في الأسبوع باستخدام مقياس موثوق بها واتبع دليل الشركة المصنعة لضغط الهواء في الإطارات الصحيح.</a:t>
            </a:r>
          </a:p>
          <a:p>
            <a:pPr algn="r" rtl="1" eaLnBrk="1" hangingPunct="1">
              <a:spcBef>
                <a:spcPts val="600"/>
              </a:spcBef>
            </a:pPr>
            <a:r>
              <a:rPr lang="ar-SA" sz="1600" b="1" dirty="0" smtClean="0"/>
              <a:t>  فحص الاطارات الخاصة بك وضبط </a:t>
            </a:r>
            <a:r>
              <a:rPr lang="ar-SA" sz="1600" b="1" dirty="0" smtClean="0"/>
              <a:t>ضغط</a:t>
            </a:r>
            <a:r>
              <a:rPr lang="ar-OM" sz="1600" b="1" dirty="0" smtClean="0"/>
              <a:t> </a:t>
            </a:r>
            <a:r>
              <a:rPr lang="ar-OM" sz="1600" b="1" dirty="0" smtClean="0"/>
              <a:t>الهواء</a:t>
            </a:r>
            <a:endParaRPr lang="ar-SA" sz="1600" b="1" dirty="0" smtClean="0"/>
          </a:p>
          <a:p>
            <a:pPr algn="r" rtl="1" eaLnBrk="1" hangingPunct="1">
              <a:spcBef>
                <a:spcPts val="600"/>
              </a:spcBef>
            </a:pPr>
            <a:r>
              <a:rPr lang="ar-SA" sz="1600" b="1" dirty="0" smtClean="0"/>
              <a:t>عندما تكون باردة.</a:t>
            </a:r>
            <a:endParaRPr lang="ar-SA" sz="16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1285875"/>
            <a:ext cx="4786313" cy="400050"/>
          </a:xfrm>
        </p:spPr>
        <p:txBody>
          <a:bodyPr/>
          <a:lstStyle/>
          <a:p>
            <a:r>
              <a:rPr lang="ar-SA" sz="2000" b="1" dirty="0" smtClean="0">
                <a:solidFill>
                  <a:srgbClr val="00B050"/>
                </a:solidFill>
                <a:cs typeface="Arial" charset="0"/>
              </a:rPr>
              <a:t>تاريخ تصنيع و عمر اطار</a:t>
            </a:r>
            <a:endParaRPr lang="en-US" sz="2000" b="1" dirty="0" smtClean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6786563" y="1214438"/>
            <a:ext cx="1752600" cy="8969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4000" b="1" u="sng" dirty="0"/>
              <a:t>30</a:t>
            </a:r>
            <a:r>
              <a:rPr lang="en-US" sz="4000" b="1" dirty="0"/>
              <a:t> </a:t>
            </a:r>
            <a:r>
              <a:rPr lang="en-US" sz="4000" b="1" u="sng" dirty="0"/>
              <a:t>09</a:t>
            </a:r>
          </a:p>
        </p:txBody>
      </p:sp>
      <p:sp>
        <p:nvSpPr>
          <p:cNvPr id="27652" name="Line 8"/>
          <p:cNvSpPr>
            <a:spLocks noChangeShapeType="1"/>
          </p:cNvSpPr>
          <p:nvPr/>
        </p:nvSpPr>
        <p:spPr bwMode="auto">
          <a:xfrm flipH="1">
            <a:off x="6786563" y="2111375"/>
            <a:ext cx="149225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/>
            <a:endParaRPr lang="en-US"/>
          </a:p>
        </p:txBody>
      </p: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6021388" y="2416175"/>
            <a:ext cx="1679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b="1" dirty="0" smtClean="0"/>
              <a:t>رقم الاسبوع 30</a:t>
            </a:r>
            <a:endParaRPr lang="en-US" b="1" dirty="0"/>
          </a:p>
        </p:txBody>
      </p: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7777163" y="241617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b="1" dirty="0" smtClean="0"/>
              <a:t>العام 2009</a:t>
            </a:r>
            <a:endParaRPr lang="en-US" b="1" dirty="0"/>
          </a:p>
        </p:txBody>
      </p:sp>
      <p:sp>
        <p:nvSpPr>
          <p:cNvPr id="27655" name="Line 12"/>
          <p:cNvSpPr>
            <a:spLocks noChangeShapeType="1"/>
          </p:cNvSpPr>
          <p:nvPr/>
        </p:nvSpPr>
        <p:spPr bwMode="auto">
          <a:xfrm>
            <a:off x="8158163" y="2111375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/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524000" y="2930525"/>
            <a:ext cx="7010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ts val="600"/>
              </a:spcBef>
            </a:pPr>
            <a:r>
              <a:rPr lang="ar-OM" sz="2000" dirty="0" smtClean="0"/>
              <a:t>صنع</a:t>
            </a:r>
            <a:r>
              <a:rPr lang="ar-SA" sz="2000" dirty="0" smtClean="0"/>
              <a:t> </a:t>
            </a:r>
            <a:r>
              <a:rPr lang="ar-SA" sz="2000" dirty="0" smtClean="0"/>
              <a:t>هذه </a:t>
            </a:r>
            <a:r>
              <a:rPr lang="ar-SA" sz="2000" dirty="0" smtClean="0"/>
              <a:t>الاطارا </a:t>
            </a:r>
            <a:r>
              <a:rPr lang="ar-SA" sz="2000" dirty="0" smtClean="0"/>
              <a:t>في الأسبوع 30 في العام 2009</a:t>
            </a:r>
          </a:p>
          <a:p>
            <a:pPr algn="r" rtl="1" eaLnBrk="1" hangingPunct="1">
              <a:spcBef>
                <a:spcPts val="600"/>
              </a:spcBef>
            </a:pPr>
            <a:r>
              <a:rPr lang="ar-SA" sz="2000" dirty="0" smtClean="0"/>
              <a:t>اذا </a:t>
            </a:r>
            <a:r>
              <a:rPr lang="ar-OM" sz="2000" dirty="0" smtClean="0"/>
              <a:t>كانت</a:t>
            </a:r>
            <a:r>
              <a:rPr lang="ar-SA" sz="2000" dirty="0" smtClean="0"/>
              <a:t> </a:t>
            </a:r>
            <a:r>
              <a:rPr lang="ar-OM" sz="2000" dirty="0" smtClean="0"/>
              <a:t>ت</a:t>
            </a:r>
            <a:r>
              <a:rPr lang="ar-SA" sz="2000" dirty="0" smtClean="0"/>
              <a:t>حتوي </a:t>
            </a:r>
            <a:r>
              <a:rPr lang="ar-SA" sz="2000" dirty="0" smtClean="0"/>
              <a:t>على رمز 3 أرقام </a:t>
            </a:r>
            <a:r>
              <a:rPr lang="ar-OM" sz="2000" dirty="0" smtClean="0"/>
              <a:t>تعني انها</a:t>
            </a:r>
            <a:r>
              <a:rPr lang="ar-SA" sz="2000" dirty="0" smtClean="0"/>
              <a:t> </a:t>
            </a:r>
            <a:r>
              <a:rPr lang="ar-SA" sz="2000" dirty="0" smtClean="0"/>
              <a:t>كانت قديمة جدا.</a:t>
            </a:r>
            <a:endParaRPr lang="en-US" sz="200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00200" y="4176713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buFont typeface="Wingdings" pitchFamily="2" charset="2"/>
              <a:buChar char="v"/>
            </a:pPr>
            <a:r>
              <a:rPr lang="ar-OM" dirty="0" smtClean="0">
                <a:solidFill>
                  <a:srgbClr val="0070C0"/>
                </a:solidFill>
              </a:rPr>
              <a:t>حتى </a:t>
            </a:r>
            <a:r>
              <a:rPr lang="ar-SA" dirty="0" smtClean="0">
                <a:solidFill>
                  <a:srgbClr val="0070C0"/>
                </a:solidFill>
              </a:rPr>
              <a:t>الإطارات </a:t>
            </a:r>
            <a:r>
              <a:rPr lang="ar-OM" dirty="0" smtClean="0">
                <a:solidFill>
                  <a:srgbClr val="0070C0"/>
                </a:solidFill>
              </a:rPr>
              <a:t>ال</a:t>
            </a:r>
            <a:r>
              <a:rPr lang="ar-SA" dirty="0" smtClean="0">
                <a:solidFill>
                  <a:srgbClr val="0070C0"/>
                </a:solidFill>
              </a:rPr>
              <a:t>غير </a:t>
            </a:r>
            <a:r>
              <a:rPr lang="ar-SA" dirty="0" smtClean="0">
                <a:solidFill>
                  <a:srgbClr val="0070C0"/>
                </a:solidFill>
              </a:rPr>
              <a:t>المستخدمة </a:t>
            </a:r>
            <a:r>
              <a:rPr lang="ar-SA" dirty="0" smtClean="0">
                <a:solidFill>
                  <a:srgbClr val="0070C0"/>
                </a:solidFill>
              </a:rPr>
              <a:t>مع </a:t>
            </a:r>
            <a:r>
              <a:rPr lang="ar-SA" dirty="0" smtClean="0">
                <a:solidFill>
                  <a:srgbClr val="0070C0"/>
                </a:solidFill>
              </a:rPr>
              <a:t>مرور الوقت وخصوصا </a:t>
            </a:r>
            <a:r>
              <a:rPr lang="ar-OM" dirty="0" smtClean="0">
                <a:solidFill>
                  <a:srgbClr val="0070C0"/>
                </a:solidFill>
              </a:rPr>
              <a:t>تلك التي تتعرض </a:t>
            </a:r>
            <a:r>
              <a:rPr lang="ar-SA" dirty="0" smtClean="0">
                <a:solidFill>
                  <a:srgbClr val="0070C0"/>
                </a:solidFill>
              </a:rPr>
              <a:t>لأشعة </a:t>
            </a:r>
            <a:r>
              <a:rPr lang="ar-SA" dirty="0" smtClean="0">
                <a:solidFill>
                  <a:srgbClr val="0070C0"/>
                </a:solidFill>
              </a:rPr>
              <a:t>الشمس والحرارة (الأشعة فوق البنفسجية) والمحركات الكهربائية أو غيرها من مصادر الأوزون.</a:t>
            </a:r>
          </a:p>
          <a:p>
            <a:pPr algn="r" rtl="1" eaLnBrk="1" hangingPunct="1">
              <a:buFont typeface="Wingdings" pitchFamily="2" charset="2"/>
              <a:buChar char="v"/>
            </a:pPr>
            <a:endParaRPr lang="ar-SA" dirty="0" smtClean="0">
              <a:solidFill>
                <a:srgbClr val="0070C0"/>
              </a:solidFill>
            </a:endParaRPr>
          </a:p>
          <a:p>
            <a:pPr algn="r" rtl="1" eaLnBrk="1" hangingPunct="1">
              <a:buFont typeface="Wingdings" pitchFamily="2" charset="2"/>
              <a:buChar char="v"/>
            </a:pPr>
            <a:r>
              <a:rPr lang="ar-SA" dirty="0" smtClean="0">
                <a:solidFill>
                  <a:srgbClr val="0070C0"/>
                </a:solidFill>
              </a:rPr>
              <a:t>فمن المستحسن أن لا تستخدم اطارات أكثر من 5-6 سنة من تاريخ </a:t>
            </a:r>
            <a:r>
              <a:rPr lang="ar-SA" dirty="0" smtClean="0">
                <a:solidFill>
                  <a:srgbClr val="0070C0"/>
                </a:solidFill>
              </a:rPr>
              <a:t>الصنع.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00200" y="3773488"/>
            <a:ext cx="327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ar-SA" b="1" dirty="0" smtClean="0">
                <a:solidFill>
                  <a:srgbClr val="00B050"/>
                </a:solidFill>
              </a:rPr>
              <a:t>عمر اطار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500188" y="538163"/>
            <a:ext cx="7643812" cy="461962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800"/>
              </a:spcBef>
              <a:defRPr/>
            </a:pPr>
            <a:r>
              <a:rPr lang="ar-SA" sz="2400" b="1" dirty="0"/>
              <a:t>الأساسية صيانة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500188" y="71438"/>
            <a:ext cx="7643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(9): قبل القيادة: فحص المركبات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utoUpdateAnimBg="0"/>
      <p:bldP spid="12" grpId="0" build="p"/>
      <p:bldP spid="1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588294" y="1453594"/>
            <a:ext cx="74676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/>
              <a:t>  </a:t>
            </a:r>
            <a:r>
              <a:rPr lang="ar-SA" sz="2000" dirty="0" smtClean="0"/>
              <a:t>يجب أن يتم استبدال الإطارات بغض النظر عن أعمارهم إذا كانت تظهر علامات التصدع في أخاديد </a:t>
            </a:r>
            <a:r>
              <a:rPr lang="ar-OM" sz="2000" dirty="0" smtClean="0"/>
              <a:t>ال</a:t>
            </a:r>
            <a:r>
              <a:rPr lang="ar-SA" sz="2000" dirty="0" smtClean="0"/>
              <a:t>جدار </a:t>
            </a:r>
            <a:r>
              <a:rPr lang="ar-SA" sz="2000" dirty="0" smtClean="0"/>
              <a:t>وأو انتفاخ في الوجه </a:t>
            </a:r>
            <a:r>
              <a:rPr lang="ar-SA" sz="2000" dirty="0" smtClean="0"/>
              <a:t>أو لديه</a:t>
            </a:r>
            <a:r>
              <a:rPr lang="ar-OM" sz="2000" dirty="0" smtClean="0"/>
              <a:t>ا</a:t>
            </a:r>
            <a:r>
              <a:rPr lang="ar-SA" sz="2000" dirty="0" smtClean="0"/>
              <a:t> </a:t>
            </a:r>
            <a:r>
              <a:rPr lang="ar-SA" sz="2000" dirty="0" smtClean="0"/>
              <a:t>عمق </a:t>
            </a:r>
            <a:r>
              <a:rPr lang="ar-SA" sz="2000" dirty="0" smtClean="0"/>
              <a:t>دون </a:t>
            </a:r>
            <a:r>
              <a:rPr lang="ar-SA" sz="2000" dirty="0" smtClean="0"/>
              <a:t>2</a:t>
            </a:r>
            <a:r>
              <a:rPr lang="en-US" sz="2000" dirty="0" smtClean="0"/>
              <a:t>mm </a:t>
            </a:r>
            <a:r>
              <a:rPr lang="ar-SA" sz="2000" dirty="0" smtClean="0"/>
              <a:t>.</a:t>
            </a:r>
            <a:endParaRPr lang="ar-SA" sz="2000" dirty="0" smtClean="0"/>
          </a:p>
          <a:p>
            <a:pPr algn="r" rtl="1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ar-SA" sz="2000" dirty="0" smtClean="0"/>
          </a:p>
          <a:p>
            <a:pPr algn="r" rtl="1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ar-SA" sz="2000" dirty="0" smtClean="0"/>
              <a:t>   وينبغي أن يتم فحص جميع اطارات </a:t>
            </a:r>
            <a:r>
              <a:rPr lang="ar-SA" sz="2000" dirty="0" smtClean="0"/>
              <a:t>سيارات </a:t>
            </a:r>
            <a:r>
              <a:rPr lang="ar-SA" sz="2000" dirty="0" smtClean="0"/>
              <a:t>والإطارات الاحتياطية غير المستغلة خاصة، دوريا لتحديد مدى ملاءمتها للخدمة</a:t>
            </a:r>
            <a:endParaRPr lang="ar-SA" sz="2000" dirty="0"/>
          </a:p>
        </p:txBody>
      </p:sp>
      <p:pic>
        <p:nvPicPr>
          <p:cNvPr id="28675" name="Picture 14" descr="tyre crack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46475"/>
            <a:ext cx="36798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15" descr="tyre crack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46475"/>
            <a:ext cx="37242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16"/>
          <p:cNvSpPr txBox="1">
            <a:spLocks noChangeArrowheads="1"/>
          </p:cNvSpPr>
          <p:nvPr/>
        </p:nvSpPr>
        <p:spPr bwMode="auto">
          <a:xfrm>
            <a:off x="1524000" y="6213475"/>
            <a:ext cx="365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/>
              <a:t>Sidewall cracking due to environmental exposure to oxygen, heat and sunlight.</a:t>
            </a:r>
          </a:p>
        </p:txBody>
      </p:sp>
      <p:sp>
        <p:nvSpPr>
          <p:cNvPr id="28678" name="TextBox 17"/>
          <p:cNvSpPr txBox="1">
            <a:spLocks noChangeArrowheads="1"/>
          </p:cNvSpPr>
          <p:nvPr/>
        </p:nvSpPr>
        <p:spPr bwMode="auto">
          <a:xfrm>
            <a:off x="5334000" y="6213475"/>
            <a:ext cx="365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/>
              <a:t>Tread cracking due to environmental exposure to oxygen, heat and sunlight</a:t>
            </a:r>
          </a:p>
        </p:txBody>
      </p:sp>
      <p:sp>
        <p:nvSpPr>
          <p:cNvPr id="286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071563"/>
            <a:ext cx="4786312" cy="400050"/>
          </a:xfrm>
        </p:spPr>
        <p:txBody>
          <a:bodyPr/>
          <a:lstStyle/>
          <a:p>
            <a:pPr algn="r" rtl="1"/>
            <a:r>
              <a:rPr lang="ar-SA" sz="2000" b="1" dirty="0" smtClean="0">
                <a:solidFill>
                  <a:srgbClr val="00B050"/>
                </a:solidFill>
                <a:cs typeface="Arial" charset="0"/>
              </a:rPr>
              <a:t>تاريخ تصنيع و عمر اطار</a:t>
            </a:r>
            <a:endParaRPr lang="en-US" sz="2000" b="1" dirty="0" smtClean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00188" y="538163"/>
            <a:ext cx="7643812" cy="461962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800"/>
              </a:spcBef>
              <a:defRPr/>
            </a:pPr>
            <a:r>
              <a:rPr lang="ar-SA" sz="2400" b="1" dirty="0"/>
              <a:t>الأساسية صيانة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500188" y="71438"/>
            <a:ext cx="7643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(9): قبل القيادة: فحص المركبات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3143250"/>
            <a:ext cx="7067550" cy="457200"/>
          </a:xfrm>
        </p:spPr>
        <p:txBody>
          <a:bodyPr/>
          <a:lstStyle/>
          <a:p>
            <a:pPr algn="ctr">
              <a:defRPr/>
            </a:pPr>
            <a:r>
              <a:rPr lang="ar-SA" u="sng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قضايا السلامة </a:t>
            </a:r>
            <a:r>
              <a:rPr lang="ar-SA" u="sng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اطار في </a:t>
            </a:r>
            <a:r>
              <a:rPr lang="ar-SA" u="sng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الولايات المتحدة</a:t>
            </a:r>
            <a:endParaRPr lang="en-US" u="sng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(9): قبل القيادة: فحص المركبات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(9): قبل القيادة: فحص المركبات</a:t>
            </a:r>
          </a:p>
        </p:txBody>
      </p:sp>
      <p:pic>
        <p:nvPicPr>
          <p:cNvPr id="6" name="Hidden Dangers of Expired Tire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1643063"/>
            <a:ext cx="6824662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>
          <a:xfrm>
            <a:off x="1500188" y="924223"/>
            <a:ext cx="7210425" cy="461665"/>
          </a:xfrm>
        </p:spPr>
        <p:txBody>
          <a:bodyPr/>
          <a:lstStyle/>
          <a:p>
            <a:pPr algn="r" rtl="1"/>
            <a:r>
              <a:rPr lang="ar-OM" b="1" dirty="0" smtClean="0"/>
              <a:t>مناقشة مفتوحة لمدة 5 دقائق</a:t>
            </a:r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57375" y="1785938"/>
            <a:ext cx="6858000" cy="21013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cs typeface="+mn-cs"/>
              </a:rPr>
              <a:t>ماذا تعلمت في هذه الوحدة؟</a:t>
            </a:r>
          </a:p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cs typeface="+mn-cs"/>
              </a:rPr>
              <a:t>مشاركة أي خبرة ذات صلة مع </a:t>
            </a:r>
            <a:r>
              <a:rPr lang="ar-SA" sz="2400" dirty="0" smtClean="0">
                <a:cs typeface="+mn-cs"/>
              </a:rPr>
              <a:t>المجموعة؟</a:t>
            </a:r>
            <a:endParaRPr lang="en-US" sz="2400" dirty="0"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8888" y="184150"/>
            <a:ext cx="7643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(9): قبل القيادة: فحص المركبات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1475656" y="2060848"/>
            <a:ext cx="7668344" cy="360040"/>
          </a:xfrm>
          <a:prstGeom prst="roundRect">
            <a:avLst/>
          </a:prstGeom>
          <a:gradFill rotWithShape="1">
            <a:gsLst>
              <a:gs pos="0">
                <a:srgbClr val="CCFFFF"/>
              </a:gs>
              <a:gs pos="100000">
                <a:srgbClr val="C0B9AF"/>
              </a:gs>
            </a:gsLst>
            <a:lin ang="0" scaled="1"/>
          </a:gra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92D050"/>
                </a:solidFill>
              </a:rPr>
              <a:t>DIT </a:t>
            </a:r>
            <a:r>
              <a:rPr lang="ar-SA" b="1" dirty="0" smtClean="0">
                <a:solidFill>
                  <a:srgbClr val="92D050"/>
                </a:solidFill>
              </a:rPr>
              <a:t>الوحدة (9): قبل القيادة: فحص المركبات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1857375" y="1811338"/>
            <a:ext cx="70008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AutoNum type="arabicPeriod"/>
            </a:pPr>
            <a:endParaRPr lang="en-US" sz="2000" dirty="0"/>
          </a:p>
          <a:p>
            <a:pPr algn="r" rtl="1" eaLnBrk="1" hangingPunct="1">
              <a:buFont typeface="Arial" charset="0"/>
              <a:buAutoNum type="arabicPeriod"/>
            </a:pPr>
            <a:r>
              <a:rPr lang="ar-OM" sz="2000" dirty="0" smtClean="0"/>
              <a:t>الفحص اليومي للمركبة وفحص نظام السلامة</a:t>
            </a:r>
            <a:endParaRPr lang="ar-SA" sz="2000" dirty="0" smtClean="0"/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000" dirty="0" smtClean="0"/>
              <a:t> </a:t>
            </a:r>
            <a:r>
              <a:rPr lang="ar-OM" sz="2000" dirty="0" smtClean="0"/>
              <a:t>ال</a:t>
            </a:r>
            <a:r>
              <a:rPr lang="ar-SA" sz="2000" dirty="0" smtClean="0"/>
              <a:t>صيانة</a:t>
            </a:r>
            <a:r>
              <a:rPr lang="ar-OM" sz="2000" dirty="0" smtClean="0"/>
              <a:t> </a:t>
            </a:r>
            <a:r>
              <a:rPr lang="ar-SA" sz="2000" dirty="0" smtClean="0"/>
              <a:t>الأساسية</a:t>
            </a:r>
            <a:endParaRPr lang="en-US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71550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SA" sz="24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defRPr/>
            </a:pPr>
            <a:r>
              <a:rPr lang="ar-OM" sz="2400" b="1" dirty="0" smtClean="0"/>
              <a:t>الفحص اليومي للمركبة وفحص نظام السلامة</a:t>
            </a:r>
            <a:endParaRPr lang="en-US" sz="2400" b="1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92D050"/>
                </a:solidFill>
              </a:rPr>
              <a:t>DIT </a:t>
            </a:r>
            <a:r>
              <a:rPr lang="ar-SA" b="1" dirty="0" smtClean="0">
                <a:solidFill>
                  <a:srgbClr val="92D050"/>
                </a:solidFill>
              </a:rPr>
              <a:t>الوحدة (9): قبل القيادة: فحص المركبات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643063" y="1500188"/>
            <a:ext cx="714375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OM" sz="2800" b="1" dirty="0" smtClean="0">
                <a:solidFill>
                  <a:srgbClr val="C00000"/>
                </a:solidFill>
              </a:rPr>
              <a:t>الفحص اليومي</a:t>
            </a:r>
            <a:endParaRPr lang="ar-SA" sz="2800" b="1" dirty="0" smtClean="0">
              <a:solidFill>
                <a:srgbClr val="C00000"/>
              </a:solidFill>
            </a:endParaRPr>
          </a:p>
          <a:p>
            <a:pPr algn="r" rtl="1" eaLnBrk="1" hangingPunct="1"/>
            <a:r>
              <a:rPr lang="ar-SA" sz="2800" b="1" dirty="0" smtClean="0">
                <a:solidFill>
                  <a:srgbClr val="C00000"/>
                </a:solidFill>
              </a:rPr>
              <a:t>• </a:t>
            </a:r>
            <a:r>
              <a:rPr lang="ar-SA" sz="2000" dirty="0" smtClean="0"/>
              <a:t>الزجاج الأمامي والنوافذ والمرايا نظيفة</a:t>
            </a:r>
          </a:p>
          <a:p>
            <a:pPr algn="r" rtl="1" eaLnBrk="1" hangingPunct="1"/>
            <a:r>
              <a:rPr lang="ar-SA" sz="2000" dirty="0" smtClean="0"/>
              <a:t>• جميع الاضواء (بما في ذلك أضواء الفرامل والمؤشرات) </a:t>
            </a:r>
            <a:r>
              <a:rPr lang="ar-OM" sz="2000" dirty="0" smtClean="0"/>
              <a:t>ت</a:t>
            </a:r>
            <a:r>
              <a:rPr lang="ar-SA" sz="2000" dirty="0" smtClean="0"/>
              <a:t>عمل؛ استبدال أي المصابيح ال</a:t>
            </a:r>
            <a:r>
              <a:rPr lang="ar-OM" sz="2000" dirty="0" smtClean="0"/>
              <a:t>تالفة</a:t>
            </a:r>
            <a:r>
              <a:rPr lang="ar-SA" sz="2000" dirty="0" smtClean="0"/>
              <a:t> على الفور (</a:t>
            </a:r>
            <a:r>
              <a:rPr lang="ar-OM" sz="2000" dirty="0" smtClean="0"/>
              <a:t>والافضل ان تضع غيارات بديلة لذلك</a:t>
            </a:r>
            <a:r>
              <a:rPr lang="ar-SA" sz="2000" dirty="0" smtClean="0"/>
              <a:t>)</a:t>
            </a:r>
          </a:p>
          <a:p>
            <a:pPr algn="r" rtl="1" eaLnBrk="1" hangingPunct="1"/>
            <a:r>
              <a:rPr lang="ar-SA" sz="2000" dirty="0" smtClean="0"/>
              <a:t>• الفرامل تعمل، لا </a:t>
            </a:r>
            <a:r>
              <a:rPr lang="ar-OM" sz="2000" dirty="0" smtClean="0"/>
              <a:t>تقد المركبة</a:t>
            </a:r>
            <a:r>
              <a:rPr lang="ar-SA" sz="2000" dirty="0" smtClean="0"/>
              <a:t> مع فرامل </a:t>
            </a:r>
            <a:r>
              <a:rPr lang="ar-OM" sz="2000" dirty="0" smtClean="0"/>
              <a:t>غير جيدة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defRPr/>
            </a:pPr>
            <a:r>
              <a:rPr lang="ar-SA" sz="2400" b="1" dirty="0"/>
              <a:t>يوميا حالة المركبة </a:t>
            </a:r>
            <a:r>
              <a:rPr lang="ar-SA" sz="2400" b="1" dirty="0" smtClean="0"/>
              <a:t>وتفحص نظام </a:t>
            </a:r>
            <a:r>
              <a:rPr lang="ar-SA" sz="2400" b="1" dirty="0"/>
              <a:t>سلامة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92D050"/>
                </a:solidFill>
              </a:rPr>
              <a:t>DIT </a:t>
            </a:r>
            <a:r>
              <a:rPr lang="ar-SA" b="1" dirty="0" smtClean="0">
                <a:solidFill>
                  <a:srgbClr val="92D050"/>
                </a:solidFill>
              </a:rPr>
              <a:t>الوحدة (9): قبل القيادة: فحص المركبات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656016" y="1484784"/>
            <a:ext cx="71437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ts val="1200"/>
              </a:spcBef>
            </a:pPr>
            <a:r>
              <a:rPr lang="ar-OM" sz="2400" b="1" dirty="0" smtClean="0">
                <a:solidFill>
                  <a:srgbClr val="C00000"/>
                </a:solidFill>
              </a:rPr>
              <a:t>الفحص </a:t>
            </a:r>
            <a:r>
              <a:rPr lang="ar-SA" sz="2400" b="1" dirty="0" smtClean="0">
                <a:solidFill>
                  <a:srgbClr val="C00000"/>
                </a:solidFill>
              </a:rPr>
              <a:t>الدوري</a:t>
            </a:r>
          </a:p>
          <a:p>
            <a:pPr algn="r" rtl="1" eaLnBrk="1" hangingPunct="1">
              <a:spcBef>
                <a:spcPts val="1200"/>
              </a:spcBef>
            </a:pPr>
            <a:r>
              <a:rPr lang="ar-SA" sz="2000" b="1" dirty="0" smtClean="0"/>
              <a:t>هذه </a:t>
            </a:r>
            <a:r>
              <a:rPr lang="ar-OM" sz="2000" b="1" dirty="0" smtClean="0"/>
              <a:t>ال</a:t>
            </a:r>
            <a:r>
              <a:rPr lang="ar-SA" sz="2000" b="1" dirty="0" smtClean="0"/>
              <a:t>فحوص</a:t>
            </a:r>
            <a:r>
              <a:rPr lang="ar-OM" sz="2000" b="1" dirty="0" smtClean="0"/>
              <a:t>ات</a:t>
            </a:r>
            <a:r>
              <a:rPr lang="ar-SA" sz="2000" b="1" dirty="0" smtClean="0"/>
              <a:t> </a:t>
            </a:r>
            <a:r>
              <a:rPr lang="ar-OM" sz="2000" b="1" dirty="0" smtClean="0"/>
              <a:t>هي ل</a:t>
            </a:r>
            <a:r>
              <a:rPr lang="ar-SA" sz="2000" b="1" dirty="0" smtClean="0"/>
              <a:t>سلام</a:t>
            </a:r>
            <a:r>
              <a:rPr lang="ar-OM" sz="2000" b="1" dirty="0" smtClean="0"/>
              <a:t>تك</a:t>
            </a:r>
            <a:r>
              <a:rPr lang="ar-SA" sz="2000" b="1" dirty="0" smtClean="0"/>
              <a:t> و</a:t>
            </a:r>
            <a:r>
              <a:rPr lang="ar-OM" sz="2000" b="1" dirty="0" smtClean="0"/>
              <a:t>ل</a:t>
            </a:r>
            <a:r>
              <a:rPr lang="ar-SA" sz="2000" b="1" dirty="0" smtClean="0"/>
              <a:t>صيانة المركب</a:t>
            </a:r>
            <a:r>
              <a:rPr lang="ar-OM" sz="2000" b="1" dirty="0" smtClean="0"/>
              <a:t>ة</a:t>
            </a:r>
            <a:r>
              <a:rPr lang="ar-SA" sz="2000" b="1" dirty="0" smtClean="0"/>
              <a:t>.</a:t>
            </a:r>
          </a:p>
          <a:p>
            <a:pPr algn="r" rtl="1" eaLnBrk="1" hangingPunct="1">
              <a:spcBef>
                <a:spcPts val="1200"/>
              </a:spcBef>
            </a:pPr>
            <a:r>
              <a:rPr lang="ar-OM" sz="2000" dirty="0" smtClean="0"/>
              <a:t>ت</a:t>
            </a:r>
            <a:r>
              <a:rPr lang="ar-SA" sz="2000" dirty="0" smtClean="0"/>
              <a:t>حقق </a:t>
            </a:r>
            <a:r>
              <a:rPr lang="ar-OM" sz="2000" dirty="0" smtClean="0"/>
              <a:t>ل</a:t>
            </a:r>
            <a:r>
              <a:rPr lang="ar-SA" sz="2000" dirty="0" smtClean="0"/>
              <a:t>أعلى إذا كان ذلك ضروريا</a:t>
            </a:r>
            <a:r>
              <a:rPr lang="ar-OM" sz="2000" dirty="0" smtClean="0"/>
              <a:t>:</a:t>
            </a:r>
            <a:endParaRPr lang="ar-SA" sz="2000" dirty="0" smtClean="0"/>
          </a:p>
          <a:p>
            <a:pPr algn="r" rtl="1" eaLnBrk="1" hangingPunct="1">
              <a:spcBef>
                <a:spcPts val="1200"/>
              </a:spcBef>
            </a:pPr>
            <a:r>
              <a:rPr lang="ar-SA" sz="2000" dirty="0" smtClean="0"/>
              <a:t>• زيت المحرك</a:t>
            </a:r>
          </a:p>
          <a:p>
            <a:pPr algn="r" rtl="1" eaLnBrk="1" hangingPunct="1">
              <a:spcBef>
                <a:spcPts val="1200"/>
              </a:spcBef>
            </a:pPr>
            <a:r>
              <a:rPr lang="ar-SA" sz="2000" dirty="0" smtClean="0"/>
              <a:t>• مستوى المياه في خزان المبرد </a:t>
            </a:r>
            <a:r>
              <a:rPr lang="ar-OM" sz="2000" dirty="0" smtClean="0"/>
              <a:t>والخزان الاحتياطي</a:t>
            </a:r>
            <a:endParaRPr lang="ar-SA" sz="2000" dirty="0" smtClean="0"/>
          </a:p>
          <a:p>
            <a:pPr algn="r" rtl="1" eaLnBrk="1" hangingPunct="1">
              <a:spcBef>
                <a:spcPts val="1200"/>
              </a:spcBef>
            </a:pPr>
            <a:r>
              <a:rPr lang="ar-SA" sz="2000" dirty="0" smtClean="0"/>
              <a:t>• مستوى </a:t>
            </a:r>
            <a:r>
              <a:rPr lang="ar-OM" sz="2000" dirty="0" smtClean="0"/>
              <a:t>زيت</a:t>
            </a:r>
            <a:r>
              <a:rPr lang="ar-SA" sz="2000" dirty="0" smtClean="0"/>
              <a:t> الفرامل</a:t>
            </a:r>
          </a:p>
          <a:p>
            <a:pPr algn="r" rtl="1" eaLnBrk="1" hangingPunct="1">
              <a:spcBef>
                <a:spcPts val="1200"/>
              </a:spcBef>
            </a:pPr>
            <a:r>
              <a:rPr lang="ar-SA" sz="2000" dirty="0" smtClean="0"/>
              <a:t>• البطارية، </a:t>
            </a:r>
            <a:r>
              <a:rPr lang="ar-OM" sz="2000" dirty="0" smtClean="0"/>
              <a:t>وأرفعها للتاكد من</a:t>
            </a:r>
            <a:r>
              <a:rPr lang="ar-SA" sz="2000" dirty="0" smtClean="0"/>
              <a:t> </a:t>
            </a:r>
            <a:r>
              <a:rPr lang="ar-OM" sz="2000" dirty="0" smtClean="0"/>
              <a:t>كمية </a:t>
            </a:r>
            <a:r>
              <a:rPr lang="ar-SA" sz="2000" dirty="0" smtClean="0"/>
              <a:t>الماء المقطر إذا لزم الأمر (بعض البطاريات </a:t>
            </a:r>
            <a:r>
              <a:rPr lang="ar-OM" sz="2000" dirty="0" smtClean="0"/>
              <a:t>لا تحتاج الى صيانة</a:t>
            </a:r>
            <a:r>
              <a:rPr lang="ar-SA" sz="2000" dirty="0" smtClean="0"/>
              <a:t>)</a:t>
            </a:r>
          </a:p>
          <a:p>
            <a:pPr algn="r" rtl="1" eaLnBrk="1" hangingPunct="1">
              <a:spcBef>
                <a:spcPts val="1200"/>
              </a:spcBef>
            </a:pPr>
            <a:r>
              <a:rPr lang="ar-SA" sz="2000" dirty="0" smtClean="0"/>
              <a:t>• غسيل نوافذ الزجاج الأمامي والخلف</a:t>
            </a:r>
            <a:r>
              <a:rPr lang="ar-OM" sz="2000" dirty="0" smtClean="0"/>
              <a:t>ي</a:t>
            </a:r>
            <a:r>
              <a:rPr lang="ar-SA" sz="2000" dirty="0" smtClean="0"/>
              <a:t>.</a:t>
            </a:r>
          </a:p>
          <a:p>
            <a:pPr algn="r" rtl="1" eaLnBrk="1" hangingPunct="1">
              <a:spcBef>
                <a:spcPts val="1200"/>
              </a:spcBef>
            </a:pPr>
            <a:r>
              <a:rPr lang="ar-SA" sz="2000" dirty="0" smtClean="0"/>
              <a:t>• يجب أن تكون </a:t>
            </a:r>
            <a:r>
              <a:rPr lang="ar-OM" sz="2000" dirty="0" smtClean="0"/>
              <a:t>الاطارات بحالة جيدة وبعمق كاف</a:t>
            </a:r>
            <a:r>
              <a:rPr lang="ar-OM" sz="2000" dirty="0"/>
              <a:t> </a:t>
            </a:r>
            <a:r>
              <a:rPr lang="ar-OM" sz="2000" dirty="0" smtClean="0"/>
              <a:t>وضغط هواء كافي ومناسب.</a:t>
            </a:r>
            <a:endParaRPr lang="ar-SA" sz="20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41488" y="714375"/>
            <a:ext cx="74025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defRPr/>
            </a:pPr>
            <a:r>
              <a:rPr lang="ar-SA" sz="2400" b="1" dirty="0"/>
              <a:t>يوميا حالة المركبة </a:t>
            </a:r>
            <a:r>
              <a:rPr lang="ar-SA" sz="2400" b="1" dirty="0" smtClean="0"/>
              <a:t>وتفحص </a:t>
            </a:r>
            <a:r>
              <a:rPr lang="ar-SA" sz="2400" b="1" dirty="0"/>
              <a:t>نظام سلامة</a:t>
            </a:r>
            <a:endParaRPr lang="en-US" sz="2400" b="1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84150"/>
            <a:ext cx="7402512" cy="461963"/>
          </a:xfrm>
        </p:spPr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92D050"/>
                </a:solidFill>
              </a:rPr>
              <a:t>DIT </a:t>
            </a:r>
            <a:r>
              <a:rPr lang="ar-SA" b="1" dirty="0" smtClean="0">
                <a:solidFill>
                  <a:srgbClr val="92D050"/>
                </a:solidFill>
              </a:rPr>
              <a:t>الوحدة (9): قبل القيادة: فحص المركبات</a:t>
            </a:r>
          </a:p>
        </p:txBody>
      </p:sp>
      <p:grpSp>
        <p:nvGrpSpPr>
          <p:cNvPr id="20485" name="Group 52"/>
          <p:cNvGrpSpPr>
            <a:grpSpLocks/>
          </p:cNvGrpSpPr>
          <p:nvPr/>
        </p:nvGrpSpPr>
        <p:grpSpPr bwMode="auto">
          <a:xfrm>
            <a:off x="1500188" y="3500438"/>
            <a:ext cx="7651271" cy="3154362"/>
            <a:chOff x="1500167" y="3418011"/>
            <a:chExt cx="7651292" cy="3154264"/>
          </a:xfrm>
        </p:grpSpPr>
        <p:pic>
          <p:nvPicPr>
            <p:cNvPr id="2048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9216" y="1458962"/>
              <a:ext cx="3154264" cy="7072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8294235" y="4403535"/>
              <a:ext cx="857224" cy="1000132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rtl="1"/>
              <a:r>
                <a:rPr lang="ar-OM" sz="2000" b="1" dirty="0" smtClean="0"/>
                <a:t>ابدأ</a:t>
              </a:r>
              <a:endParaRPr lang="en-US" sz="2000" b="1" dirty="0"/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505617" y="4429132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490" name="Elbow Connector 24"/>
            <p:cNvCxnSpPr>
              <a:cxnSpLocks noChangeShapeType="1"/>
            </p:cNvCxnSpPr>
            <p:nvPr/>
          </p:nvCxnSpPr>
          <p:spPr bwMode="auto">
            <a:xfrm flipV="1">
              <a:off x="7719931" y="4540095"/>
              <a:ext cx="209655" cy="1263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Oval 27"/>
            <p:cNvSpPr/>
            <p:nvPr/>
          </p:nvSpPr>
          <p:spPr bwMode="auto">
            <a:xfrm>
              <a:off x="7505617" y="5286388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492" name="Elbow Connector 24"/>
            <p:cNvCxnSpPr>
              <a:cxnSpLocks noChangeShapeType="1"/>
            </p:cNvCxnSpPr>
            <p:nvPr/>
          </p:nvCxnSpPr>
          <p:spPr bwMode="auto">
            <a:xfrm flipV="1">
              <a:off x="7719931" y="5397351"/>
              <a:ext cx="209655" cy="1263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Oval 29"/>
            <p:cNvSpPr/>
            <p:nvPr/>
          </p:nvSpPr>
          <p:spPr bwMode="auto">
            <a:xfrm>
              <a:off x="8072462" y="4929198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494" name="Elbow Connector 24"/>
            <p:cNvCxnSpPr>
              <a:cxnSpLocks noChangeShapeType="1"/>
            </p:cNvCxnSpPr>
            <p:nvPr/>
          </p:nvCxnSpPr>
          <p:spPr bwMode="auto">
            <a:xfrm flipV="1">
              <a:off x="8286776" y="5040161"/>
              <a:ext cx="209655" cy="1263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Oval 31"/>
            <p:cNvSpPr/>
            <p:nvPr/>
          </p:nvSpPr>
          <p:spPr bwMode="auto">
            <a:xfrm>
              <a:off x="7113209" y="5352067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496" name="Elbow Connector 24"/>
            <p:cNvCxnSpPr>
              <a:cxnSpLocks noChangeShapeType="1"/>
            </p:cNvCxnSpPr>
            <p:nvPr/>
          </p:nvCxnSpPr>
          <p:spPr bwMode="auto">
            <a:xfrm rot="5400000">
              <a:off x="7079441" y="5720539"/>
              <a:ext cx="273118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Oval 34"/>
            <p:cNvSpPr/>
            <p:nvPr/>
          </p:nvSpPr>
          <p:spPr bwMode="auto">
            <a:xfrm>
              <a:off x="5572132" y="5357826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498" name="Elbow Connector 24"/>
            <p:cNvCxnSpPr>
              <a:cxnSpLocks noChangeShapeType="1"/>
            </p:cNvCxnSpPr>
            <p:nvPr/>
          </p:nvCxnSpPr>
          <p:spPr bwMode="auto">
            <a:xfrm rot="5400000">
              <a:off x="5538364" y="5716394"/>
              <a:ext cx="273118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Oval 36"/>
            <p:cNvSpPr/>
            <p:nvPr/>
          </p:nvSpPr>
          <p:spPr bwMode="auto">
            <a:xfrm>
              <a:off x="7072330" y="4286256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500" name="Elbow Connector 24"/>
            <p:cNvCxnSpPr>
              <a:cxnSpLocks noChangeShapeType="1"/>
            </p:cNvCxnSpPr>
            <p:nvPr/>
          </p:nvCxnSpPr>
          <p:spPr bwMode="auto">
            <a:xfrm rot="5400000">
              <a:off x="7038562" y="4132124"/>
              <a:ext cx="273118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Oval 38"/>
            <p:cNvSpPr/>
            <p:nvPr/>
          </p:nvSpPr>
          <p:spPr bwMode="auto">
            <a:xfrm>
              <a:off x="6572264" y="4286256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502" name="Elbow Connector 24"/>
            <p:cNvCxnSpPr>
              <a:cxnSpLocks noChangeShapeType="1"/>
            </p:cNvCxnSpPr>
            <p:nvPr/>
          </p:nvCxnSpPr>
          <p:spPr bwMode="auto">
            <a:xfrm rot="5400000">
              <a:off x="6538496" y="4132124"/>
              <a:ext cx="273118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Oval 40"/>
            <p:cNvSpPr/>
            <p:nvPr/>
          </p:nvSpPr>
          <p:spPr bwMode="auto">
            <a:xfrm>
              <a:off x="5572132" y="4214818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504" name="Elbow Connector 24"/>
            <p:cNvCxnSpPr>
              <a:cxnSpLocks noChangeShapeType="1"/>
            </p:cNvCxnSpPr>
            <p:nvPr/>
          </p:nvCxnSpPr>
          <p:spPr bwMode="auto">
            <a:xfrm rot="5400000">
              <a:off x="5538364" y="4060686"/>
              <a:ext cx="273118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Oval 42"/>
            <p:cNvSpPr/>
            <p:nvPr/>
          </p:nvSpPr>
          <p:spPr bwMode="auto">
            <a:xfrm>
              <a:off x="4255689" y="4218963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506" name="Elbow Connector 24"/>
            <p:cNvCxnSpPr>
              <a:cxnSpLocks noChangeShapeType="1"/>
            </p:cNvCxnSpPr>
            <p:nvPr/>
          </p:nvCxnSpPr>
          <p:spPr bwMode="auto">
            <a:xfrm rot="5400000">
              <a:off x="4221921" y="4064831"/>
              <a:ext cx="273118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Oval 44"/>
            <p:cNvSpPr/>
            <p:nvPr/>
          </p:nvSpPr>
          <p:spPr bwMode="auto">
            <a:xfrm>
              <a:off x="2857488" y="4214818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508" name="Elbow Connector 24"/>
            <p:cNvCxnSpPr>
              <a:cxnSpLocks noChangeShapeType="1"/>
            </p:cNvCxnSpPr>
            <p:nvPr/>
          </p:nvCxnSpPr>
          <p:spPr bwMode="auto">
            <a:xfrm rot="5400000">
              <a:off x="2823720" y="4060686"/>
              <a:ext cx="273118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Oval 46"/>
            <p:cNvSpPr/>
            <p:nvPr/>
          </p:nvSpPr>
          <p:spPr bwMode="auto">
            <a:xfrm>
              <a:off x="2285984" y="4786322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510" name="Elbow Connector 24"/>
            <p:cNvCxnSpPr>
              <a:cxnSpLocks noChangeShapeType="1"/>
            </p:cNvCxnSpPr>
            <p:nvPr/>
          </p:nvCxnSpPr>
          <p:spPr bwMode="auto">
            <a:xfrm flipV="1">
              <a:off x="2071670" y="4897285"/>
              <a:ext cx="209655" cy="1263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Oval 48"/>
            <p:cNvSpPr/>
            <p:nvPr/>
          </p:nvSpPr>
          <p:spPr bwMode="auto">
            <a:xfrm>
              <a:off x="2898367" y="5420775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512" name="Elbow Connector 24"/>
            <p:cNvCxnSpPr>
              <a:cxnSpLocks noChangeShapeType="1"/>
            </p:cNvCxnSpPr>
            <p:nvPr/>
          </p:nvCxnSpPr>
          <p:spPr bwMode="auto">
            <a:xfrm rot="5400000">
              <a:off x="2864599" y="5779343"/>
              <a:ext cx="273118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Oval 50"/>
            <p:cNvSpPr/>
            <p:nvPr/>
          </p:nvSpPr>
          <p:spPr bwMode="auto">
            <a:xfrm>
              <a:off x="4255689" y="5420775"/>
              <a:ext cx="214314" cy="247193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135" lon="0" rev="0"/>
              </a:camera>
              <a:lightRig rig="threePt" dir="t"/>
            </a:scene3d>
          </p:spPr>
          <p:txBody>
            <a:bodyPr vert="eaVert" wrap="none" lIns="0" tIns="0" rIns="0" bIns="0" anchor="ctr"/>
            <a:lstStyle/>
            <a:p>
              <a:pPr>
                <a:defRPr/>
              </a:pPr>
              <a:endParaRPr lang="en-US" dirty="0">
                <a:solidFill>
                  <a:srgbClr val="591C00"/>
                </a:solidFill>
                <a:latin typeface="Arial" pitchFamily="34" charset="0"/>
                <a:cs typeface="+mn-cs"/>
              </a:endParaRPr>
            </a:p>
          </p:txBody>
        </p:sp>
        <p:cxnSp>
          <p:nvCxnSpPr>
            <p:cNvPr id="20514" name="Elbow Connector 24"/>
            <p:cNvCxnSpPr>
              <a:cxnSpLocks noChangeShapeType="1"/>
            </p:cNvCxnSpPr>
            <p:nvPr/>
          </p:nvCxnSpPr>
          <p:spPr bwMode="auto">
            <a:xfrm rot="5400000">
              <a:off x="4221921" y="5779343"/>
              <a:ext cx="273118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6" name="TextBox 53"/>
          <p:cNvSpPr txBox="1">
            <a:spLocks noChangeArrowheads="1"/>
          </p:cNvSpPr>
          <p:nvPr/>
        </p:nvSpPr>
        <p:spPr bwMode="auto">
          <a:xfrm>
            <a:off x="2143125" y="6357938"/>
            <a:ext cx="3929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hlinkClick r:id="rId4" action="ppaction://hlinkfile"/>
              </a:rPr>
              <a:t>Detailed Inspection procedure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Untitled-TrueColor-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628775"/>
            <a:ext cx="24479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6684963" y="1700213"/>
            <a:ext cx="22447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1600" dirty="0" smtClean="0"/>
              <a:t>العجلات والإطارات 1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ar-SA" sz="1600" dirty="0" smtClean="0"/>
              <a:t>2 أضواء وإشارات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ar-SA" sz="1600" dirty="0" smtClean="0"/>
              <a:t>3 خزان الوقود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ar-SA" sz="1600" dirty="0" smtClean="0"/>
              <a:t>4 عجلة 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en-US" sz="1600" dirty="0" smtClean="0"/>
              <a:t>5</a:t>
            </a:r>
            <a:r>
              <a:rPr lang="ar-SA" sz="1600" dirty="0" smtClean="0"/>
              <a:t>العجلات والإطارات</a:t>
            </a:r>
            <a:endParaRPr lang="ar-SA" sz="1600" dirty="0" smtClean="0"/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en-US" sz="1600" dirty="0" smtClean="0"/>
              <a:t>6</a:t>
            </a:r>
            <a:r>
              <a:rPr lang="ar-SA" sz="1600" dirty="0" smtClean="0"/>
              <a:t> </a:t>
            </a:r>
            <a:r>
              <a:rPr lang="ar-SA" sz="1600" dirty="0" smtClean="0"/>
              <a:t>الهبوط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en-US" sz="1600" dirty="0" smtClean="0"/>
              <a:t>7</a:t>
            </a:r>
            <a:r>
              <a:rPr lang="ar-SA" sz="1600" dirty="0" smtClean="0"/>
              <a:t> </a:t>
            </a:r>
            <a:r>
              <a:rPr lang="ar-SA" sz="1600" dirty="0" smtClean="0"/>
              <a:t>الهيئة الضرر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en-US" sz="1600" dirty="0" smtClean="0"/>
              <a:t>8</a:t>
            </a:r>
            <a:r>
              <a:rPr lang="ar-SA" sz="1600" dirty="0" smtClean="0"/>
              <a:t>العجلات والإطارات</a:t>
            </a:r>
            <a:endParaRPr lang="ar-SA" sz="1600" dirty="0" smtClean="0"/>
          </a:p>
          <a:p>
            <a:pPr eaLnBrk="1" hangingPunct="1"/>
            <a:endParaRPr lang="en-US" sz="1600" dirty="0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060700" y="6092825"/>
            <a:ext cx="5329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708400" y="6092825"/>
            <a:ext cx="431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1600" dirty="0" smtClean="0"/>
              <a:t>10 أضواء و إشارات و هاتش الأغطية</a:t>
            </a:r>
            <a:endParaRPr lang="ar-SA" sz="1600" dirty="0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611560" y="1821913"/>
            <a:ext cx="274478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en-US" sz="1600" dirty="0" smtClean="0"/>
              <a:t>18</a:t>
            </a:r>
            <a:r>
              <a:rPr lang="ar-SA" sz="1600" dirty="0" smtClean="0"/>
              <a:t>طفايات </a:t>
            </a:r>
            <a:r>
              <a:rPr lang="ar-SA" sz="1600" dirty="0" smtClean="0"/>
              <a:t>حريق</a:t>
            </a:r>
          </a:p>
          <a:p>
            <a:pPr algn="r" rtl="1" eaLnBrk="1" hangingPunct="1"/>
            <a:r>
              <a:rPr lang="ar-SA" sz="1600" dirty="0" smtClean="0"/>
              <a:t>  17 حجرة الحفر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ar-SA" sz="1600" dirty="0" smtClean="0"/>
              <a:t>16 بطاريات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ar-SA" sz="1600" dirty="0" smtClean="0"/>
              <a:t>15 صندوق أداة / رخص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ar-SA" sz="1600" dirty="0" smtClean="0"/>
              <a:t>14العجلات والإطارات</a:t>
            </a:r>
            <a:endParaRPr lang="ar-SA" sz="1600" dirty="0" smtClean="0"/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ar-SA" sz="1600" dirty="0" smtClean="0"/>
              <a:t>13العجلات والإطارات</a:t>
            </a:r>
            <a:endParaRPr lang="ar-SA" sz="1600" dirty="0" smtClean="0"/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ar-SA" sz="1600" dirty="0" smtClean="0"/>
              <a:t>12 صندوق التحكم / المخارج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en-US" sz="1600" dirty="0" smtClean="0"/>
              <a:t>11</a:t>
            </a:r>
            <a:r>
              <a:rPr lang="ar-SA" sz="1600" dirty="0" smtClean="0"/>
              <a:t> </a:t>
            </a:r>
            <a:r>
              <a:rPr lang="ar-SA" sz="1600" dirty="0" smtClean="0"/>
              <a:t>الجسم الضرر</a:t>
            </a:r>
          </a:p>
          <a:p>
            <a:pPr algn="r" rtl="1" eaLnBrk="1" hangingPunct="1"/>
            <a:endParaRPr lang="ar-SA" sz="1600" dirty="0" smtClean="0"/>
          </a:p>
          <a:p>
            <a:pPr algn="r" rtl="1" eaLnBrk="1" hangingPunct="1"/>
            <a:r>
              <a:rPr lang="en-US" sz="1600" dirty="0" smtClean="0"/>
              <a:t>0</a:t>
            </a:r>
            <a:r>
              <a:rPr lang="ar-SA" sz="1600" dirty="0" smtClean="0"/>
              <a:t>1 </a:t>
            </a:r>
            <a:r>
              <a:rPr lang="ar-SA" sz="1600" dirty="0" smtClean="0"/>
              <a:t>عجلات وإطارات</a:t>
            </a:r>
            <a:endParaRPr lang="ar-SA" sz="1600" dirty="0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3492500" y="206057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3492500" y="2060575"/>
            <a:ext cx="244951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 flipV="1">
            <a:off x="5292725" y="4724400"/>
            <a:ext cx="792163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500188" y="714375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defRPr/>
            </a:pPr>
            <a:r>
              <a:rPr lang="ar-SA" sz="2400" b="1" dirty="0"/>
              <a:t>يوميا حالة المركبة </a:t>
            </a:r>
            <a:r>
              <a:rPr lang="ar-SA" sz="2400" b="1" dirty="0" smtClean="0"/>
              <a:t>وتفحص </a:t>
            </a:r>
            <a:r>
              <a:rPr lang="ar-SA" sz="2400" b="1" dirty="0"/>
              <a:t>نظام سلامة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258888" y="184150"/>
            <a:ext cx="7643812" cy="461963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r>
              <a:rPr lang="en-US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DIT </a:t>
            </a:r>
            <a:r>
              <a:rPr lang="ar-SA" sz="2400" b="1" kern="0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الوحدة (9): قبل القيادة: فحص المركبات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4500" y="2571750"/>
            <a:ext cx="7072313" cy="500063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92D050"/>
                </a:solidFill>
              </a:rPr>
              <a:t>DIT </a:t>
            </a:r>
            <a:r>
              <a:rPr lang="ar-SA" b="1" dirty="0" smtClean="0">
                <a:solidFill>
                  <a:srgbClr val="92D050"/>
                </a:solidFill>
              </a:rPr>
              <a:t>الوحدة (9): قبل القيادة: فحص المركبات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1857375" y="1916832"/>
            <a:ext cx="70008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AutoNum type="arabicPeriod"/>
            </a:pPr>
            <a:endParaRPr lang="en-US" sz="2000" dirty="0"/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000" dirty="0" smtClean="0"/>
              <a:t>حالة </a:t>
            </a:r>
            <a:r>
              <a:rPr lang="ar-SA" sz="2000" dirty="0" smtClean="0"/>
              <a:t>المركبة </a:t>
            </a:r>
            <a:r>
              <a:rPr lang="ar-SA" sz="2000" dirty="0" smtClean="0"/>
              <a:t>و</a:t>
            </a:r>
            <a:r>
              <a:rPr lang="ar-OM" sz="2000" dirty="0" smtClean="0"/>
              <a:t>فحص</a:t>
            </a:r>
            <a:r>
              <a:rPr lang="ar-SA" sz="2000" dirty="0" smtClean="0"/>
              <a:t> </a:t>
            </a:r>
            <a:r>
              <a:rPr lang="ar-SA" sz="2000" dirty="0" smtClean="0"/>
              <a:t>نظام سلامة</a:t>
            </a:r>
          </a:p>
          <a:p>
            <a:pPr algn="r" rtl="1" eaLnBrk="1" hangingPunct="1">
              <a:buFont typeface="Arial" charset="0"/>
              <a:buAutoNum type="arabicPeriod"/>
            </a:pPr>
            <a:r>
              <a:rPr lang="ar-OM" sz="2000" dirty="0" smtClean="0"/>
              <a:t>ال</a:t>
            </a:r>
            <a:r>
              <a:rPr lang="ar-SA" sz="2000" dirty="0" smtClean="0"/>
              <a:t>صيانة</a:t>
            </a:r>
            <a:r>
              <a:rPr lang="ar-OM" sz="2000" dirty="0" smtClean="0"/>
              <a:t> </a:t>
            </a:r>
            <a:r>
              <a:rPr lang="ar-SA" sz="2000" dirty="0" smtClean="0"/>
              <a:t>الأساسية</a:t>
            </a:r>
            <a:endParaRPr lang="en-US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71550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SA" sz="24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95350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800"/>
              </a:spcBef>
              <a:defRPr/>
            </a:pPr>
            <a:r>
              <a:rPr lang="ar-SA" sz="2400" b="1" dirty="0"/>
              <a:t>الأساسية صيانة</a:t>
            </a:r>
            <a:endParaRPr lang="en-US" sz="2400" b="1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92D050"/>
                </a:solidFill>
              </a:rPr>
              <a:t>DIT </a:t>
            </a:r>
            <a:r>
              <a:rPr lang="ar-SA" b="1" dirty="0" smtClean="0">
                <a:solidFill>
                  <a:srgbClr val="92D050"/>
                </a:solidFill>
              </a:rPr>
              <a:t>الوحدة (9): قبل القيادة: فحص المركبات</a:t>
            </a: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1571625" y="1500188"/>
            <a:ext cx="7286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000" dirty="0" smtClean="0">
                <a:solidFill>
                  <a:srgbClr val="C00000"/>
                </a:solidFill>
              </a:rPr>
              <a:t>وقود</a:t>
            </a:r>
            <a:endParaRPr lang="ar-SA" sz="1600" dirty="0" smtClean="0"/>
          </a:p>
          <a:p>
            <a:pPr algn="r" rtl="1" eaLnBrk="1" hangingPunct="1"/>
            <a:r>
              <a:rPr lang="ar-SA" sz="1600" dirty="0" smtClean="0"/>
              <a:t>لا تدع خزان </a:t>
            </a:r>
            <a:r>
              <a:rPr lang="ar-OM" sz="1600" dirty="0" smtClean="0"/>
              <a:t>فارغ</a:t>
            </a:r>
            <a:endParaRPr lang="ar-SA" sz="1600" dirty="0" smtClean="0"/>
          </a:p>
          <a:p>
            <a:pPr algn="r" rtl="1" eaLnBrk="1" hangingPunct="1"/>
            <a:r>
              <a:rPr lang="ar-OM" sz="1600" dirty="0" smtClean="0"/>
              <a:t>لا تملئ </a:t>
            </a:r>
            <a:r>
              <a:rPr lang="ar-SA" sz="1600" dirty="0" smtClean="0"/>
              <a:t>البنزين </a:t>
            </a:r>
            <a:r>
              <a:rPr lang="ar-SA" sz="1600" dirty="0" smtClean="0"/>
              <a:t>في سيارة ديزل، </a:t>
            </a:r>
            <a:r>
              <a:rPr lang="ar-SA" sz="1600" dirty="0" smtClean="0"/>
              <a:t>أو </a:t>
            </a:r>
            <a:r>
              <a:rPr lang="ar-SA" sz="1600" dirty="0" smtClean="0"/>
              <a:t>الديزل في </a:t>
            </a:r>
            <a:r>
              <a:rPr lang="ar-SA" sz="1600" dirty="0" smtClean="0"/>
              <a:t>السيارة</a:t>
            </a:r>
            <a:r>
              <a:rPr lang="ar-OM" sz="1600" dirty="0" smtClean="0"/>
              <a:t> البنزين</a:t>
            </a:r>
            <a:r>
              <a:rPr lang="ar-SA" sz="1600" dirty="0" smtClean="0"/>
              <a:t> . </a:t>
            </a:r>
            <a:r>
              <a:rPr lang="ar-OM" sz="1600" dirty="0" smtClean="0"/>
              <a:t>ا</a:t>
            </a:r>
            <a:r>
              <a:rPr lang="ar-SA" sz="1600" dirty="0" smtClean="0"/>
              <a:t>نظر </a:t>
            </a:r>
            <a:r>
              <a:rPr lang="ar-SA" sz="1600" dirty="0" smtClean="0"/>
              <a:t>بعناية في محطات </a:t>
            </a:r>
            <a:r>
              <a:rPr lang="ar-SA" sz="1600" dirty="0" smtClean="0"/>
              <a:t>البنزي</a:t>
            </a:r>
            <a:r>
              <a:rPr lang="ar-OM" sz="1600" dirty="0" smtClean="0"/>
              <a:t>ن</a:t>
            </a:r>
            <a:endParaRPr lang="ar-SA" sz="1600" dirty="0" smtClean="0"/>
          </a:p>
          <a:p>
            <a:pPr algn="r" rtl="1" eaLnBrk="1" hangingPunct="1"/>
            <a:r>
              <a:rPr lang="ar-OM" sz="1600" dirty="0" smtClean="0"/>
              <a:t>افحص </a:t>
            </a:r>
            <a:r>
              <a:rPr lang="ar-SA" sz="1600" dirty="0" smtClean="0"/>
              <a:t>مقياس </a:t>
            </a:r>
            <a:r>
              <a:rPr lang="ar-SA" sz="1600" dirty="0" smtClean="0"/>
              <a:t>كمية </a:t>
            </a:r>
            <a:r>
              <a:rPr lang="ar-SA" sz="1600" dirty="0" smtClean="0"/>
              <a:t>ال</a:t>
            </a:r>
            <a:r>
              <a:rPr lang="ar-OM" sz="1600" dirty="0" smtClean="0"/>
              <a:t>زيت</a:t>
            </a:r>
            <a:r>
              <a:rPr lang="ar-SA" sz="1600" dirty="0" smtClean="0"/>
              <a:t> </a:t>
            </a:r>
            <a:r>
              <a:rPr lang="ar-SA" sz="1600" dirty="0" smtClean="0"/>
              <a:t>في المحرك.</a:t>
            </a:r>
          </a:p>
          <a:p>
            <a:pPr algn="r" rtl="1" eaLnBrk="1" hangingPunct="1"/>
            <a:r>
              <a:rPr lang="ar-SA" sz="1600" dirty="0" smtClean="0"/>
              <a:t>تحقق </a:t>
            </a:r>
            <a:r>
              <a:rPr lang="ar-SA" sz="1600" dirty="0" smtClean="0"/>
              <a:t>من </a:t>
            </a:r>
            <a:r>
              <a:rPr lang="ar-OM" sz="1600" dirty="0" smtClean="0"/>
              <a:t>زيت المحرك</a:t>
            </a:r>
            <a:r>
              <a:rPr lang="ar-SA" sz="1600" dirty="0" smtClean="0"/>
              <a:t> </a:t>
            </a:r>
            <a:r>
              <a:rPr lang="ar-OM" sz="1600" dirty="0" smtClean="0"/>
              <a:t>عندما يكون</a:t>
            </a:r>
            <a:r>
              <a:rPr lang="ar-SA" sz="1600" dirty="0" smtClean="0"/>
              <a:t> </a:t>
            </a:r>
            <a:r>
              <a:rPr lang="ar-SA" sz="1600" dirty="0" smtClean="0"/>
              <a:t>المحرك </a:t>
            </a:r>
            <a:r>
              <a:rPr lang="ar-SA" sz="1600" dirty="0" smtClean="0"/>
              <a:t>بارد </a:t>
            </a:r>
            <a:r>
              <a:rPr lang="ar-SA" sz="1600" dirty="0" smtClean="0"/>
              <a:t>للحصول على نتيجة أكثر دقة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51" y="1761250"/>
            <a:ext cx="11430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419475"/>
            <a:ext cx="11144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Box 10"/>
          <p:cNvSpPr txBox="1">
            <a:spLocks noChangeArrowheads="1"/>
          </p:cNvSpPr>
          <p:nvPr/>
        </p:nvSpPr>
        <p:spPr bwMode="auto">
          <a:xfrm>
            <a:off x="3707904" y="3366758"/>
            <a:ext cx="5072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OM" sz="1400" b="1" dirty="0" smtClean="0">
                <a:solidFill>
                  <a:srgbClr val="FF0000"/>
                </a:solidFill>
              </a:rPr>
              <a:t>عند رؤيتك لمؤشر الزيت توقف فورا قدر الامكان ولا تشغل المحرك قبل التاكد من كمية الزيت الموجودة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5" y="4649509"/>
            <a:ext cx="10715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extBox 12"/>
          <p:cNvSpPr txBox="1">
            <a:spLocks noChangeArrowheads="1"/>
          </p:cNvSpPr>
          <p:nvPr/>
        </p:nvSpPr>
        <p:spPr bwMode="auto">
          <a:xfrm>
            <a:off x="3707903" y="4005064"/>
            <a:ext cx="5072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OM" sz="1400" b="1" dirty="0" smtClean="0">
                <a:solidFill>
                  <a:srgbClr val="FF0000"/>
                </a:solidFill>
              </a:rPr>
              <a:t>يجب ان تتحقق من مستوى الماء في المبرد باستمرار وخاصة قبل بدأ رحلة طويله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4586" name="TextBox 13"/>
          <p:cNvSpPr txBox="1">
            <a:spLocks noChangeArrowheads="1"/>
          </p:cNvSpPr>
          <p:nvPr/>
        </p:nvSpPr>
        <p:spPr bwMode="auto">
          <a:xfrm>
            <a:off x="1571625" y="4637603"/>
            <a:ext cx="757237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000" dirty="0" smtClean="0">
                <a:solidFill>
                  <a:srgbClr val="C00000"/>
                </a:solidFill>
              </a:rPr>
              <a:t>توجيه</a:t>
            </a:r>
            <a:endParaRPr lang="ar-SA" sz="2000" b="1" dirty="0" smtClean="0">
              <a:solidFill>
                <a:srgbClr val="FF0000"/>
              </a:solidFill>
            </a:endParaRPr>
          </a:p>
          <a:p>
            <a:pPr algn="r" rtl="1" eaLnBrk="1" hangingPunct="1"/>
            <a:r>
              <a:rPr lang="ar-OM" b="1" dirty="0" smtClean="0">
                <a:solidFill>
                  <a:srgbClr val="FF0000"/>
                </a:solidFill>
              </a:rPr>
              <a:t>اذا شعرت باي ضوضاء في المحرك يجب عليك طلب المشورة من الميكانيككي المختص</a:t>
            </a:r>
            <a:endParaRPr lang="ar-SA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80376" y="895348"/>
            <a:ext cx="7643812" cy="461963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marL="457200" indent="-457200" algn="ctr">
              <a:spcBef>
                <a:spcPts val="1800"/>
              </a:spcBef>
              <a:defRPr/>
            </a:pPr>
            <a:r>
              <a:rPr lang="ar-SA" sz="2400" b="1" dirty="0"/>
              <a:t>الأساسية صيانة</a:t>
            </a:r>
            <a:endParaRPr lang="en-US" sz="2400" b="1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4150"/>
            <a:ext cx="7643812" cy="461963"/>
          </a:xfrm>
        </p:spPr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92D050"/>
                </a:solidFill>
              </a:rPr>
              <a:t>DIT </a:t>
            </a:r>
            <a:r>
              <a:rPr lang="ar-SA" b="1" dirty="0" smtClean="0">
                <a:solidFill>
                  <a:srgbClr val="92D050"/>
                </a:solidFill>
              </a:rPr>
              <a:t>الوحدة (9): قبل القيادة: فحص المركبات</a:t>
            </a: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1331640" y="1628800"/>
            <a:ext cx="7572375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400" b="1" dirty="0" smtClean="0">
                <a:solidFill>
                  <a:srgbClr val="C00000"/>
                </a:solidFill>
              </a:rPr>
              <a:t>فرامل</a:t>
            </a:r>
            <a:endParaRPr lang="ar-SA" b="1" dirty="0" smtClean="0"/>
          </a:p>
          <a:p>
            <a:pPr algn="r" rtl="1" eaLnBrk="1" hangingPunct="1"/>
            <a:r>
              <a:rPr lang="ar-SA" b="1" dirty="0" smtClean="0"/>
              <a:t>كبح القدم</a:t>
            </a:r>
          </a:p>
          <a:p>
            <a:pPr algn="r" rtl="1" eaLnBrk="1" hangingPunct="1"/>
            <a:r>
              <a:rPr lang="ar-SA" dirty="0" smtClean="0"/>
              <a:t>لاحظ أي تغيير في كفاءة الكبح. إذا كانت </a:t>
            </a:r>
            <a:r>
              <a:rPr lang="ar-SA" dirty="0" smtClean="0"/>
              <a:t>المكابح</a:t>
            </a:r>
            <a:r>
              <a:rPr lang="ar-OM" dirty="0" smtClean="0"/>
              <a:t> في حالة غير جيدة يجب عليك استبدالها فورا</a:t>
            </a:r>
            <a:endParaRPr lang="ar-SA" dirty="0" smtClean="0"/>
          </a:p>
          <a:p>
            <a:pPr algn="r" rtl="1" eaLnBrk="1" hangingPunct="1"/>
            <a:r>
              <a:rPr lang="ar-SA" dirty="0" smtClean="0"/>
              <a:t>اختبار المكابح</a:t>
            </a:r>
          </a:p>
          <a:p>
            <a:pPr algn="r" rtl="1" eaLnBrk="1" hangingPunct="1"/>
            <a:r>
              <a:rPr lang="ar-SA" dirty="0" smtClean="0"/>
              <a:t>إذا كنت تسمع أي أصوات غريبة، أو إذا كانت المركبة تسحب الى جانب واحد، </a:t>
            </a:r>
            <a:r>
              <a:rPr lang="ar-OM" dirty="0" smtClean="0"/>
              <a:t>عليك التوجه الى</a:t>
            </a:r>
            <a:r>
              <a:rPr lang="ar-SA" dirty="0" smtClean="0"/>
              <a:t> </a:t>
            </a:r>
            <a:r>
              <a:rPr lang="ar-OM" dirty="0" smtClean="0"/>
              <a:t>ال</a:t>
            </a:r>
            <a:r>
              <a:rPr lang="ar-SA" dirty="0" smtClean="0"/>
              <a:t>ورشة </a:t>
            </a:r>
            <a:r>
              <a:rPr lang="ar-SA" dirty="0" smtClean="0"/>
              <a:t>فورا.</a:t>
            </a:r>
          </a:p>
          <a:p>
            <a:pPr algn="r" rtl="1" eaLnBrk="1" hangingPunct="1"/>
            <a:r>
              <a:rPr lang="ar-SA" dirty="0" smtClean="0"/>
              <a:t>فحص مستوى زيت الفرامل </a:t>
            </a:r>
            <a:r>
              <a:rPr lang="ar-SA" dirty="0" smtClean="0"/>
              <a:t>بانتظام</a:t>
            </a:r>
            <a:r>
              <a:rPr lang="ar-OM" dirty="0" smtClean="0"/>
              <a:t>.</a:t>
            </a:r>
            <a:endParaRPr lang="ar-SA" dirty="0" smtClean="0"/>
          </a:p>
          <a:p>
            <a:pPr algn="r" rtl="1" eaLnBrk="1" hangingPunct="1"/>
            <a:r>
              <a:rPr lang="ar-SA" b="1" dirty="0" smtClean="0"/>
              <a:t>فرملة اليد</a:t>
            </a:r>
          </a:p>
          <a:p>
            <a:pPr algn="r" rtl="1" eaLnBrk="1" hangingPunct="1"/>
            <a:r>
              <a:rPr lang="ar-SA" dirty="0" smtClean="0"/>
              <a:t>تحقق </a:t>
            </a:r>
            <a:r>
              <a:rPr lang="ar-OM" dirty="0" smtClean="0"/>
              <a:t>من </a:t>
            </a:r>
            <a:r>
              <a:rPr lang="ar-SA" dirty="0" smtClean="0"/>
              <a:t>فرامل </a:t>
            </a:r>
            <a:r>
              <a:rPr lang="ar-SA" dirty="0" smtClean="0"/>
              <a:t>اليد على النحو التالي:</a:t>
            </a:r>
          </a:p>
          <a:p>
            <a:pPr algn="r" rtl="1" eaLnBrk="1" hangingPunct="1"/>
            <a:r>
              <a:rPr lang="ar-OM" dirty="0" smtClean="0"/>
              <a:t>ارخي الفرامل وشدها مجددا لتتاكد من انها تعمل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9. DIT Module 9_ Before you drive">
  <a:themeElements>
    <a:clrScheme name="~3319965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~331996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~3319965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09. DIT Module 9_ Before you drive</Template>
  <TotalTime>98</TotalTime>
  <Words>980</Words>
  <Application>Microsoft Office PowerPoint</Application>
  <PresentationFormat>On-screen Show (4:3)</PresentationFormat>
  <Paragraphs>188</Paragraphs>
  <Slides>15</Slides>
  <Notes>15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09. DIT Module 9_ Before you drive</vt:lpstr>
      <vt:lpstr>Modèle par défaut</vt:lpstr>
      <vt:lpstr>تدريب القيادة الوقائية</vt:lpstr>
      <vt:lpstr>DIT الوحدة (9): قبل القيادة: فحص المركبات</vt:lpstr>
      <vt:lpstr>DIT الوحدة (9): قبل القيادة: فحص المركبات</vt:lpstr>
      <vt:lpstr>DIT الوحدة (9): قبل القيادة: فحص المركبات</vt:lpstr>
      <vt:lpstr>DIT الوحدة (9): قبل القيادة: فحص المركبات</vt:lpstr>
      <vt:lpstr>Slide 6</vt:lpstr>
      <vt:lpstr>DIT الوحدة (9): قبل القيادة: فحص المركبات</vt:lpstr>
      <vt:lpstr>DIT الوحدة (9): قبل القيادة: فحص المركبات</vt:lpstr>
      <vt:lpstr>DIT الوحدة (9): قبل القيادة: فحص المركبات</vt:lpstr>
      <vt:lpstr>DIT الوحدة (9): قبل القيادة: فحص المركبات</vt:lpstr>
      <vt:lpstr>تاريخ تصنيع و عمر اطار</vt:lpstr>
      <vt:lpstr>تاريخ تصنيع و عمر اطار</vt:lpstr>
      <vt:lpstr>قضايا السلامة اطار في الولايات المتحدة</vt:lpstr>
      <vt:lpstr>Slide 14</vt:lpstr>
      <vt:lpstr>مناقشة مفتوحة لمدة 5 دقائق</vt:lpstr>
    </vt:vector>
  </TitlesOfParts>
  <Manager> </Manager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Instructor Training</dc:title>
  <dc:subject> </dc:subject>
  <dc:creator>iman</dc:creator>
  <cp:keywords/>
  <dc:description/>
  <cp:lastModifiedBy>juma</cp:lastModifiedBy>
  <cp:revision>14</cp:revision>
  <dcterms:created xsi:type="dcterms:W3CDTF">2012-05-27T06:02:08Z</dcterms:created>
  <dcterms:modified xsi:type="dcterms:W3CDTF">2012-06-04T18:26:56Z</dcterms:modified>
  <cp:category/>
</cp:coreProperties>
</file>