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8" r:id="rId1"/>
  </p:sldMasterIdLst>
  <p:notesMasterIdLst>
    <p:notesMasterId r:id="rId38"/>
  </p:notesMasterIdLst>
  <p:handoutMasterIdLst>
    <p:handoutMasterId r:id="rId39"/>
  </p:handoutMasterIdLst>
  <p:sldIdLst>
    <p:sldId id="643" r:id="rId2"/>
    <p:sldId id="447" r:id="rId3"/>
    <p:sldId id="626" r:id="rId4"/>
    <p:sldId id="435" r:id="rId5"/>
    <p:sldId id="629" r:id="rId6"/>
    <p:sldId id="589" r:id="rId7"/>
    <p:sldId id="636" r:id="rId8"/>
    <p:sldId id="451" r:id="rId9"/>
    <p:sldId id="644" r:id="rId10"/>
    <p:sldId id="560" r:id="rId11"/>
    <p:sldId id="310" r:id="rId12"/>
    <p:sldId id="583" r:id="rId13"/>
    <p:sldId id="578" r:id="rId14"/>
    <p:sldId id="509" r:id="rId15"/>
    <p:sldId id="555" r:id="rId16"/>
    <p:sldId id="380" r:id="rId17"/>
    <p:sldId id="381" r:id="rId18"/>
    <p:sldId id="384" r:id="rId19"/>
    <p:sldId id="382" r:id="rId20"/>
    <p:sldId id="383" r:id="rId21"/>
    <p:sldId id="517" r:id="rId22"/>
    <p:sldId id="307" r:id="rId23"/>
    <p:sldId id="602" r:id="rId24"/>
    <p:sldId id="374" r:id="rId25"/>
    <p:sldId id="538" r:id="rId26"/>
    <p:sldId id="539" r:id="rId27"/>
    <p:sldId id="590" r:id="rId28"/>
    <p:sldId id="651" r:id="rId29"/>
    <p:sldId id="530" r:id="rId30"/>
    <p:sldId id="525" r:id="rId31"/>
    <p:sldId id="385" r:id="rId32"/>
    <p:sldId id="593" r:id="rId33"/>
    <p:sldId id="645" r:id="rId34"/>
    <p:sldId id="649" r:id="rId35"/>
    <p:sldId id="650" r:id="rId36"/>
    <p:sldId id="592" r:id="rId37"/>
  </p:sldIdLst>
  <p:sldSz cx="9144000" cy="6858000" type="screen4x3"/>
  <p:notesSz cx="6858000" cy="9144000"/>
  <p:custDataLst>
    <p:tags r:id="rId40"/>
  </p:custDataLst>
  <p:defaultTextStyle>
    <a:defPPr>
      <a:defRPr lang="ar-SA"/>
    </a:defPPr>
    <a:lvl1pPr algn="r" rtl="1" fontAlgn="base">
      <a:spcBef>
        <a:spcPct val="0"/>
      </a:spcBef>
      <a:spcAft>
        <a:spcPct val="0"/>
      </a:spcAft>
      <a:defRPr sz="2000" kern="1200">
        <a:solidFill>
          <a:schemeClr val="tx1"/>
        </a:solidFill>
        <a:latin typeface="Garamond" pitchFamily="18" charset="0"/>
        <a:ea typeface="+mn-ea"/>
        <a:cs typeface="Arial" charset="0"/>
      </a:defRPr>
    </a:lvl1pPr>
    <a:lvl2pPr marL="457200" algn="r" rtl="1" fontAlgn="base">
      <a:spcBef>
        <a:spcPct val="0"/>
      </a:spcBef>
      <a:spcAft>
        <a:spcPct val="0"/>
      </a:spcAft>
      <a:defRPr sz="2000" kern="1200">
        <a:solidFill>
          <a:schemeClr val="tx1"/>
        </a:solidFill>
        <a:latin typeface="Garamond" pitchFamily="18" charset="0"/>
        <a:ea typeface="+mn-ea"/>
        <a:cs typeface="Arial" charset="0"/>
      </a:defRPr>
    </a:lvl2pPr>
    <a:lvl3pPr marL="914400" algn="r" rtl="1" fontAlgn="base">
      <a:spcBef>
        <a:spcPct val="0"/>
      </a:spcBef>
      <a:spcAft>
        <a:spcPct val="0"/>
      </a:spcAft>
      <a:defRPr sz="2000" kern="1200">
        <a:solidFill>
          <a:schemeClr val="tx1"/>
        </a:solidFill>
        <a:latin typeface="Garamond" pitchFamily="18" charset="0"/>
        <a:ea typeface="+mn-ea"/>
        <a:cs typeface="Arial" charset="0"/>
      </a:defRPr>
    </a:lvl3pPr>
    <a:lvl4pPr marL="1371600" algn="r" rtl="1" fontAlgn="base">
      <a:spcBef>
        <a:spcPct val="0"/>
      </a:spcBef>
      <a:spcAft>
        <a:spcPct val="0"/>
      </a:spcAft>
      <a:defRPr sz="2000" kern="1200">
        <a:solidFill>
          <a:schemeClr val="tx1"/>
        </a:solidFill>
        <a:latin typeface="Garamond" pitchFamily="18" charset="0"/>
        <a:ea typeface="+mn-ea"/>
        <a:cs typeface="Arial" charset="0"/>
      </a:defRPr>
    </a:lvl4pPr>
    <a:lvl5pPr marL="1828800" algn="r" rtl="1" fontAlgn="base">
      <a:spcBef>
        <a:spcPct val="0"/>
      </a:spcBef>
      <a:spcAft>
        <a:spcPct val="0"/>
      </a:spcAft>
      <a:defRPr sz="2000" kern="1200">
        <a:solidFill>
          <a:schemeClr val="tx1"/>
        </a:solidFill>
        <a:latin typeface="Garamond" pitchFamily="18" charset="0"/>
        <a:ea typeface="+mn-ea"/>
        <a:cs typeface="Arial" charset="0"/>
      </a:defRPr>
    </a:lvl5pPr>
    <a:lvl6pPr marL="2286000" algn="l" defTabSz="914400" rtl="0" eaLnBrk="1" latinLnBrk="0" hangingPunct="1">
      <a:defRPr sz="2000" kern="1200">
        <a:solidFill>
          <a:schemeClr val="tx1"/>
        </a:solidFill>
        <a:latin typeface="Garamond" pitchFamily="18" charset="0"/>
        <a:ea typeface="+mn-ea"/>
        <a:cs typeface="Arial" charset="0"/>
      </a:defRPr>
    </a:lvl6pPr>
    <a:lvl7pPr marL="2743200" algn="l" defTabSz="914400" rtl="0" eaLnBrk="1" latinLnBrk="0" hangingPunct="1">
      <a:defRPr sz="2000" kern="1200">
        <a:solidFill>
          <a:schemeClr val="tx1"/>
        </a:solidFill>
        <a:latin typeface="Garamond" pitchFamily="18" charset="0"/>
        <a:ea typeface="+mn-ea"/>
        <a:cs typeface="Arial" charset="0"/>
      </a:defRPr>
    </a:lvl7pPr>
    <a:lvl8pPr marL="3200400" algn="l" defTabSz="914400" rtl="0" eaLnBrk="1" latinLnBrk="0" hangingPunct="1">
      <a:defRPr sz="2000" kern="1200">
        <a:solidFill>
          <a:schemeClr val="tx1"/>
        </a:solidFill>
        <a:latin typeface="Garamond" pitchFamily="18" charset="0"/>
        <a:ea typeface="+mn-ea"/>
        <a:cs typeface="Arial" charset="0"/>
      </a:defRPr>
    </a:lvl8pPr>
    <a:lvl9pPr marL="3657600" algn="l" defTabSz="914400" rtl="0" eaLnBrk="1" latinLnBrk="0" hangingPunct="1">
      <a:defRPr sz="2000"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3333CC"/>
    <a:srgbClr val="663300"/>
    <a:srgbClr val="336600"/>
    <a:srgbClr val="FFFF66"/>
    <a:srgbClr val="00FF00"/>
    <a:srgbClr val="3399FF"/>
    <a:srgbClr val="2E0A1D"/>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780" y="-120"/>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5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41315"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41316"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41317"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cs typeface="Arial" pitchFamily="34" charset="0"/>
              </a:defRPr>
            </a:lvl1pPr>
          </a:lstStyle>
          <a:p>
            <a:pPr>
              <a:defRPr/>
            </a:pPr>
            <a:fld id="{4E14FA4F-E44B-46EC-9C2D-A5C22A53C5E0}"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3517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5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517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3517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cs typeface="Arial" pitchFamily="34" charset="0"/>
              </a:defRPr>
            </a:lvl1pPr>
          </a:lstStyle>
          <a:p>
            <a:pPr>
              <a:defRPr/>
            </a:pPr>
            <a:fld id="{DA7220C1-F619-44FF-84A4-B918A98ACDEC}"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عنصر نائب لصورة الشريحة 1"/>
          <p:cNvSpPr>
            <a:spLocks noGrp="1" noRot="1" noChangeAspect="1" noTextEdit="1"/>
          </p:cNvSpPr>
          <p:nvPr>
            <p:ph type="sldImg"/>
          </p:nvPr>
        </p:nvSpPr>
        <p:spPr>
          <a:ln/>
        </p:spPr>
      </p:sp>
      <p:sp>
        <p:nvSpPr>
          <p:cNvPr id="40963" name="عنصر نائب للملاحظات 2"/>
          <p:cNvSpPr>
            <a:spLocks noGrp="1"/>
          </p:cNvSpPr>
          <p:nvPr>
            <p:ph type="body" idx="1"/>
          </p:nvPr>
        </p:nvSpPr>
        <p:spPr>
          <a:noFill/>
          <a:ln/>
        </p:spPr>
        <p:txBody>
          <a:bodyPr/>
          <a:lstStyle/>
          <a:p>
            <a:r>
              <a:rPr lang="ar-SA" smtClean="0">
                <a:latin typeface="Arial" charset="0"/>
                <a:cs typeface="Arial" charset="0"/>
              </a:rPr>
              <a:t>ن</a:t>
            </a:r>
          </a:p>
        </p:txBody>
      </p:sp>
      <p:sp>
        <p:nvSpPr>
          <p:cNvPr id="40964" name="عنصر نائب لرقم الشريحة 3"/>
          <p:cNvSpPr>
            <a:spLocks noGrp="1"/>
          </p:cNvSpPr>
          <p:nvPr>
            <p:ph type="sldNum" sz="quarter" idx="5"/>
          </p:nvPr>
        </p:nvSpPr>
        <p:spPr>
          <a:noFill/>
        </p:spPr>
        <p:txBody>
          <a:bodyPr/>
          <a:lstStyle/>
          <a:p>
            <a:fld id="{6041BD7B-A86A-4C80-807F-3BE4DDE4AE75}" type="slidenum">
              <a:rPr lang="ar-SA" smtClean="0">
                <a:latin typeface="Arial" charset="0"/>
                <a:cs typeface="Arial" charset="0"/>
              </a:rPr>
              <a:pPr/>
              <a:t>21</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ar-SA">
                <a:cs typeface="Arial" pitchFamily="34" charset="0"/>
              </a:endParaRPr>
            </a:p>
          </p:txBody>
        </p:sp>
        <p:sp>
          <p:nvSpPr>
            <p:cNvPr id="6"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pPr>
                <a:defRPr/>
              </a:pPr>
              <a:endParaRPr lang="ar-SA">
                <a:cs typeface="Arial" pitchFamily="34" charset="0"/>
              </a:endParaRPr>
            </a:p>
          </p:txBody>
        </p:sp>
        <p:sp>
          <p:nvSpPr>
            <p:cNvPr id="7"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ar-SA">
                <a:cs typeface="Arial" pitchFamily="34" charset="0"/>
              </a:endParaRPr>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9"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10"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11"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12"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13"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15"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pPr>
                <a:defRPr/>
              </a:pPr>
              <a:endParaRPr lang="ar-SA">
                <a:cs typeface="Arial" pitchFamily="34" charset="0"/>
              </a:endParaRPr>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19"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ar-SA">
                <a:cs typeface="Arial" pitchFamily="34" charset="0"/>
              </a:endParaRPr>
            </a:p>
          </p:txBody>
        </p:sp>
      </p:grpSp>
      <p:sp>
        <p:nvSpPr>
          <p:cNvPr id="37906"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a:t>Click to edit Master title style</a:t>
            </a:r>
          </a:p>
        </p:txBody>
      </p:sp>
      <p:sp>
        <p:nvSpPr>
          <p:cNvPr id="37907"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D6689633-B6F7-401A-8F70-97A051377FE7}"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14B53B1F-3806-46E2-B8E0-415A823BFEC6}"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21362"/>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21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C5E3947E-29ED-4DA6-8A47-1DA784FCFBD7}"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111FA17-AE8B-4900-9E81-F370020B7C67}"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CC871E62-76EF-4355-94D0-779BA2F27477}"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81D93C65-ED79-4EBA-90D3-D5FBC45780C6}"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762EC720-8992-4BD1-BD95-0FA9C4AE970E}"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50D8D537-CBC9-4314-BB20-6AFE583FAF38}"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6006CD2A-B0BA-4BC4-AC24-1BE10DA47E6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10DBE542-E0E9-4A76-AB51-45F39C424E1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6CEAD6F-659C-470C-A775-9BF23576ECFC}"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3686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ar-SA">
                <a:cs typeface="Arial" pitchFamily="34" charset="0"/>
              </a:endParaRPr>
            </a:p>
          </p:txBody>
        </p:sp>
        <p:sp>
          <p:nvSpPr>
            <p:cNvPr id="1033"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pPr>
                <a:defRPr/>
              </a:pPr>
              <a:endParaRPr lang="ar-SA">
                <a:cs typeface="Arial" pitchFamily="34" charset="0"/>
              </a:endParaRPr>
            </a:p>
          </p:txBody>
        </p:sp>
        <p:sp>
          <p:nvSpPr>
            <p:cNvPr id="1034"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ar-SA">
                <a:cs typeface="Arial" pitchFamily="34" charset="0"/>
              </a:endParaRPr>
            </a:p>
          </p:txBody>
        </p:sp>
        <p:sp>
          <p:nvSpPr>
            <p:cNvPr id="3687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1036"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1037"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1038"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1039"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1040"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pPr>
                <a:defRPr/>
              </a:pPr>
              <a:endParaRPr lang="ar-SA">
                <a:cs typeface="Arial" pitchFamily="34" charset="0"/>
              </a:endParaRPr>
            </a:p>
          </p:txBody>
        </p:sp>
        <p:sp>
          <p:nvSpPr>
            <p:cNvPr id="3687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1042"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pPr>
                <a:defRPr/>
              </a:pPr>
              <a:endParaRPr lang="ar-SA">
                <a:cs typeface="Arial" pitchFamily="34" charset="0"/>
              </a:endParaRPr>
            </a:p>
          </p:txBody>
        </p:sp>
        <p:sp>
          <p:nvSpPr>
            <p:cNvPr id="3687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3687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3688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ar-SA">
                <a:cs typeface="Arial" pitchFamily="34" charset="0"/>
              </a:endParaRPr>
            </a:p>
          </p:txBody>
        </p:sp>
        <p:sp>
          <p:nvSpPr>
            <p:cNvPr id="1046"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ar-SA">
                <a:cs typeface="Arial" pitchFamily="34" charset="0"/>
              </a:endParaRPr>
            </a:p>
          </p:txBody>
        </p:sp>
      </p:grpSp>
      <p:sp>
        <p:nvSpPr>
          <p:cNvPr id="36882"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6883"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cs typeface="Arial" pitchFamily="34" charset="0"/>
              </a:defRPr>
            </a:lvl1pPr>
          </a:lstStyle>
          <a:p>
            <a:pPr>
              <a:defRPr/>
            </a:pPr>
            <a:endParaRPr lang="en-US"/>
          </a:p>
        </p:txBody>
      </p:sp>
      <p:sp>
        <p:nvSpPr>
          <p:cNvPr id="3688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cs typeface="Arial" pitchFamily="34" charset="0"/>
              </a:defRPr>
            </a:lvl1pPr>
          </a:lstStyle>
          <a:p>
            <a:pPr>
              <a:defRPr/>
            </a:pPr>
            <a:endParaRPr lang="en-US"/>
          </a:p>
        </p:txBody>
      </p:sp>
      <p:sp>
        <p:nvSpPr>
          <p:cNvPr id="36885"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cs typeface="Arial" pitchFamily="34" charset="0"/>
              </a:defRPr>
            </a:lvl1pPr>
          </a:lstStyle>
          <a:p>
            <a:pPr>
              <a:defRPr/>
            </a:pPr>
            <a:fld id="{399C056F-889B-4BE6-AA48-388900BE4715}" type="slidenum">
              <a:rPr lang="ar-SA"/>
              <a:pPr>
                <a:defRPr/>
              </a:pPr>
              <a:t>‹#›</a:t>
            </a:fld>
            <a:endParaRPr lang="en-US"/>
          </a:p>
        </p:txBody>
      </p:sp>
      <p:sp>
        <p:nvSpPr>
          <p:cNvPr id="36886"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iming>
    <p:tnLst>
      <p:par>
        <p:cTn id="1" dur="indefinite" restart="never" nodeType="tmRoot"/>
      </p:par>
    </p:tnLst>
  </p:timing>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9pPr>
    </p:titleStyle>
    <p:bodyStyle>
      <a:lvl1pPr marL="342900" indent="-342900" algn="r" rtl="1"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مربع نص 10"/>
          <p:cNvSpPr txBox="1">
            <a:spLocks noChangeArrowheads="1"/>
          </p:cNvSpPr>
          <p:nvPr/>
        </p:nvSpPr>
        <p:spPr bwMode="auto">
          <a:xfrm>
            <a:off x="928688" y="2214563"/>
            <a:ext cx="7500937" cy="3600986"/>
          </a:xfrm>
          <a:prstGeom prst="rect">
            <a:avLst/>
          </a:prstGeom>
          <a:noFill/>
          <a:ln w="9525">
            <a:noFill/>
            <a:miter lim="800000"/>
            <a:headEnd/>
            <a:tailEnd/>
          </a:ln>
        </p:spPr>
        <p:txBody>
          <a:bodyPr>
            <a:spAutoFit/>
          </a:bodyPr>
          <a:lstStyle/>
          <a:p>
            <a:pPr algn="ctr"/>
            <a:r>
              <a:rPr lang="ar-SA" dirty="0">
                <a:solidFill>
                  <a:srgbClr val="FF0000"/>
                </a:solidFill>
                <a:latin typeface="Calibri" pitchFamily="34" charset="0"/>
                <a:cs typeface="PT Bold Heading" pitchFamily="2" charset="-78"/>
              </a:rPr>
              <a:t> </a:t>
            </a:r>
          </a:p>
          <a:p>
            <a:pPr algn="ctr"/>
            <a:endParaRPr lang="ar-SA" dirty="0">
              <a:solidFill>
                <a:srgbClr val="FF0000"/>
              </a:solidFill>
              <a:latin typeface="Calibri" pitchFamily="34" charset="0"/>
              <a:cs typeface="PT Bold Heading" pitchFamily="2" charset="-78"/>
            </a:endParaRPr>
          </a:p>
          <a:p>
            <a:pPr algn="ctr"/>
            <a:endParaRPr lang="ar-SA" dirty="0">
              <a:solidFill>
                <a:srgbClr val="FF0000"/>
              </a:solidFill>
              <a:latin typeface="Calibri" pitchFamily="34" charset="0"/>
              <a:cs typeface="PT Bold Heading" pitchFamily="2" charset="-78"/>
            </a:endParaRPr>
          </a:p>
          <a:p>
            <a:pPr algn="ctr"/>
            <a:r>
              <a:rPr lang="ar-SA" dirty="0">
                <a:solidFill>
                  <a:srgbClr val="FF0000"/>
                </a:solidFill>
                <a:latin typeface="Calibri" pitchFamily="34" charset="0"/>
                <a:cs typeface="PT Bold Heading" pitchFamily="2" charset="-78"/>
              </a:rPr>
              <a:t>البرنامج التدريبي</a:t>
            </a:r>
          </a:p>
          <a:p>
            <a:pPr algn="ctr"/>
            <a:endParaRPr lang="ar-SA" sz="2400" dirty="0">
              <a:solidFill>
                <a:srgbClr val="000000"/>
              </a:solidFill>
              <a:latin typeface="Calibri" pitchFamily="34" charset="0"/>
              <a:cs typeface="PT Bold Heading" pitchFamily="2" charset="-78"/>
            </a:endParaRPr>
          </a:p>
          <a:p>
            <a:pPr algn="ctr"/>
            <a:r>
              <a:rPr lang="ar-SA" sz="3600" dirty="0">
                <a:solidFill>
                  <a:srgbClr val="000000"/>
                </a:solidFill>
                <a:latin typeface="Calibri" pitchFamily="34" charset="0"/>
                <a:cs typeface="PT Bold Heading" pitchFamily="2" charset="-78"/>
              </a:rPr>
              <a:t>إعداد وتصميم الحقيبة التدريبية</a:t>
            </a:r>
          </a:p>
          <a:p>
            <a:pPr algn="ctr"/>
            <a:endParaRPr lang="ar-SA" dirty="0">
              <a:latin typeface="Calibri" pitchFamily="34" charset="0"/>
              <a:cs typeface="PT Bold Heading" pitchFamily="2" charset="-78"/>
            </a:endParaRPr>
          </a:p>
          <a:p>
            <a:pPr algn="ctr"/>
            <a:r>
              <a:rPr lang="ar-SA" dirty="0">
                <a:latin typeface="Calibri" pitchFamily="34" charset="0"/>
                <a:cs typeface="PT Bold Heading" pitchFamily="2" charset="-78"/>
              </a:rPr>
              <a:t> </a:t>
            </a:r>
            <a:r>
              <a:rPr lang="en-US" dirty="0" smtClean="0">
                <a:solidFill>
                  <a:srgbClr val="FF0000"/>
                </a:solidFill>
                <a:latin typeface="Calibri" pitchFamily="34" charset="0"/>
                <a:cs typeface="PT Bold Heading" pitchFamily="2" charset="-78"/>
              </a:rPr>
              <a:t> </a:t>
            </a:r>
            <a:endParaRPr lang="ar-SA" sz="2400" dirty="0">
              <a:solidFill>
                <a:srgbClr val="000000"/>
              </a:solidFill>
              <a:latin typeface="Calibri" pitchFamily="34" charset="0"/>
              <a:cs typeface="PT Bold Heading" pitchFamily="2" charset="-78"/>
            </a:endParaRPr>
          </a:p>
          <a:p>
            <a:pPr algn="ctr"/>
            <a:endParaRPr lang="ar-SA" sz="2400" dirty="0">
              <a:solidFill>
                <a:srgbClr val="000000"/>
              </a:solidFill>
              <a:latin typeface="Calibri" pitchFamily="34" charset="0"/>
              <a:cs typeface="PT Bold Heading" pitchFamily="2" charset="-78"/>
            </a:endParaRPr>
          </a:p>
          <a:p>
            <a:pPr algn="ctr"/>
            <a:endParaRPr lang="ar-SA" sz="2400" dirty="0">
              <a:latin typeface="Calibri" pitchFamily="34" charset="0"/>
              <a:cs typeface="PT Bold Heading"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50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8"/>
                                        </p:tgtEl>
                                        <p:attrNameLst>
                                          <p:attrName>fillcolor</p:attrName>
                                        </p:attrNameLst>
                                      </p:cBhvr>
                                      <p:tavLst>
                                        <p:tav tm="0">
                                          <p:val>
                                            <p:clrVal>
                                              <a:schemeClr val="accent2"/>
                                            </p:clrVal>
                                          </p:val>
                                        </p:tav>
                                        <p:tav tm="50000">
                                          <p:val>
                                            <p:clrVal>
                                              <a:schemeClr val="hlink"/>
                                            </p:clrVal>
                                          </p:val>
                                        </p:tav>
                                      </p:tavLst>
                                    </p:anim>
                                    <p:set>
                                      <p:cBhvr>
                                        <p:cTn id="9" dur="50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26988"/>
            <a:ext cx="9144000" cy="6858000"/>
          </a:xfrm>
          <a:prstGeom prst="rect">
            <a:avLst/>
          </a:prstGeom>
          <a:solidFill>
            <a:srgbClr val="000066"/>
          </a:solidFill>
          <a:ln w="9525">
            <a:solidFill>
              <a:schemeClr val="tx1"/>
            </a:solidFill>
            <a:miter lim="800000"/>
            <a:headEnd/>
            <a:tailEnd/>
          </a:ln>
        </p:spPr>
        <p:txBody>
          <a:bodyPr wrap="none" anchor="ctr"/>
          <a:lstStyle/>
          <a:p>
            <a:pPr algn="ctr"/>
            <a:r>
              <a:rPr lang="ar-SA"/>
              <a:t>خطوات  إعداد الحقيبة التدريبية</a:t>
            </a:r>
          </a:p>
        </p:txBody>
      </p:sp>
      <p:sp>
        <p:nvSpPr>
          <p:cNvPr id="12291" name="Rectangle 3"/>
          <p:cNvSpPr>
            <a:spLocks noChangeArrowheads="1"/>
          </p:cNvSpPr>
          <p:nvPr/>
        </p:nvSpPr>
        <p:spPr bwMode="auto">
          <a:xfrm>
            <a:off x="0" y="0"/>
            <a:ext cx="9144000" cy="830263"/>
          </a:xfrm>
          <a:prstGeom prst="rect">
            <a:avLst/>
          </a:prstGeom>
          <a:noFill/>
          <a:ln w="9525">
            <a:noFill/>
            <a:miter lim="800000"/>
            <a:headEnd/>
            <a:tailEnd/>
          </a:ln>
        </p:spPr>
        <p:txBody>
          <a:bodyPr anchor="ctr">
            <a:spAutoFit/>
          </a:bodyPr>
          <a:lstStyle/>
          <a:p>
            <a:pPr algn="ctr"/>
            <a:endParaRPr lang="ar-SA" sz="2400"/>
          </a:p>
          <a:p>
            <a:pPr algn="ctr"/>
            <a:endParaRPr lang="ar-SA" sz="2400" b="1"/>
          </a:p>
        </p:txBody>
      </p:sp>
      <p:pic>
        <p:nvPicPr>
          <p:cNvPr id="12292" name="صورة 3" descr="http://www.fao.org/wairdocs/af196a/af196a17.JPG"/>
          <p:cNvPicPr>
            <a:picLocks noChangeAspect="1" noChangeArrowheads="1"/>
          </p:cNvPicPr>
          <p:nvPr/>
        </p:nvPicPr>
        <p:blipFill>
          <a:blip r:embed="rId2" cstate="print"/>
          <a:srcRect/>
          <a:stretch>
            <a:fillRect/>
          </a:stretch>
        </p:blipFill>
        <p:spPr bwMode="auto">
          <a:xfrm>
            <a:off x="179388" y="1196975"/>
            <a:ext cx="8786812" cy="5572125"/>
          </a:xfrm>
          <a:prstGeom prst="rect">
            <a:avLst/>
          </a:prstGeom>
          <a:noFill/>
          <a:ln w="9525">
            <a:noFill/>
            <a:miter lim="800000"/>
            <a:headEnd/>
            <a:tailEnd/>
          </a:ln>
        </p:spPr>
      </p:pic>
      <p:sp>
        <p:nvSpPr>
          <p:cNvPr id="19460" name="Rectangle 4"/>
          <p:cNvSpPr>
            <a:spLocks noChangeArrowheads="1"/>
          </p:cNvSpPr>
          <p:nvPr/>
        </p:nvSpPr>
        <p:spPr bwMode="auto">
          <a:xfrm>
            <a:off x="1279525" y="0"/>
            <a:ext cx="7456488" cy="1112838"/>
          </a:xfrm>
          <a:prstGeom prst="rect">
            <a:avLst/>
          </a:prstGeom>
          <a:noFill/>
          <a:ln w="9525">
            <a:noFill/>
            <a:miter lim="800000"/>
            <a:headEnd/>
            <a:tailEnd/>
          </a:ln>
          <a:effectLst>
            <a:prstShdw prst="shdw17" dist="17961" dir="2700000">
              <a:schemeClr val="accent1">
                <a:gamma/>
                <a:shade val="60000"/>
                <a:invGamma/>
              </a:schemeClr>
            </a:prstShdw>
          </a:effectLst>
        </p:spPr>
        <p:txBody>
          <a:bodyPr wrap="none" tIns="126960" bIns="0" anchor="ctr">
            <a:spAutoFit/>
          </a:bodyPr>
          <a:lstStyle/>
          <a:p>
            <a:pPr algn="ctr" eaLnBrk="0" hangingPunct="0">
              <a:defRPr/>
            </a:pPr>
            <a:r>
              <a:rPr lang="ar-SA" sz="3200" dirty="0">
                <a:solidFill>
                  <a:srgbClr val="FF0000"/>
                </a:solidFill>
                <a:latin typeface="Cambria" pitchFamily="18" charset="0"/>
                <a:cs typeface="PT Bold Heading" pitchFamily="2" charset="-78"/>
              </a:rPr>
              <a:t>خطوات إعداد الحقيبة التدريبية: </a:t>
            </a:r>
            <a:endParaRPr lang="en-US" sz="3200" dirty="0">
              <a:solidFill>
                <a:srgbClr val="FF0000"/>
              </a:solidFill>
              <a:latin typeface="Cambria" pitchFamily="18" charset="0"/>
              <a:cs typeface="PT Bold Heading" pitchFamily="2" charset="-78"/>
            </a:endParaRPr>
          </a:p>
          <a:p>
            <a:pPr algn="ctr" eaLnBrk="0" hangingPunct="0">
              <a:defRPr/>
            </a:pPr>
            <a:r>
              <a:rPr lang="ar-SA" sz="3200" dirty="0">
                <a:solidFill>
                  <a:srgbClr val="FFFF00"/>
                </a:solidFill>
                <a:latin typeface="Times New Roman" pitchFamily="18" charset="0"/>
                <a:cs typeface="MCS Taybah S_U normal." pitchFamily="2" charset="-78"/>
              </a:rPr>
              <a:t>يوضح الشكل التالي الخطوات المتبعة لإعداد الحقائب التدريبية:</a:t>
            </a:r>
            <a:endParaRPr lang="ar-SA" sz="3200" dirty="0">
              <a:solidFill>
                <a:srgbClr val="FFFF00"/>
              </a:solidFill>
              <a:cs typeface="MCS Taybah S_U normal."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
          <p:cNvSpPr>
            <a:spLocks noChangeArrowheads="1"/>
          </p:cNvSpPr>
          <p:nvPr/>
        </p:nvSpPr>
        <p:spPr bwMode="auto">
          <a:xfrm>
            <a:off x="0" y="0"/>
            <a:ext cx="9144000" cy="6858000"/>
          </a:xfrm>
          <a:prstGeom prst="rect">
            <a:avLst/>
          </a:prstGeom>
          <a:solidFill>
            <a:srgbClr val="000066"/>
          </a:solidFill>
          <a:ln w="9525">
            <a:solidFill>
              <a:schemeClr val="tx1"/>
            </a:solidFill>
            <a:miter lim="800000"/>
            <a:headEnd/>
            <a:tailEnd/>
          </a:ln>
        </p:spPr>
        <p:txBody>
          <a:bodyPr wrap="none" anchor="ctr"/>
          <a:lstStyle/>
          <a:p>
            <a:pPr algn="ctr"/>
            <a:endParaRPr lang="en-US" sz="1800"/>
          </a:p>
        </p:txBody>
      </p:sp>
      <p:sp>
        <p:nvSpPr>
          <p:cNvPr id="13315" name="WordArt 3"/>
          <p:cNvSpPr>
            <a:spLocks noChangeArrowheads="1" noChangeShapeType="1" noTextEdit="1"/>
          </p:cNvSpPr>
          <p:nvPr/>
        </p:nvSpPr>
        <p:spPr bwMode="auto">
          <a:xfrm>
            <a:off x="1908175" y="549275"/>
            <a:ext cx="5210175" cy="428625"/>
          </a:xfrm>
          <a:prstGeom prst="rect">
            <a:avLst/>
          </a:prstGeom>
        </p:spPr>
        <p:txBody>
          <a:bodyPr wrap="none" fromWordArt="1">
            <a:prstTxWarp prst="textPlain">
              <a:avLst>
                <a:gd name="adj" fmla="val 50000"/>
              </a:avLst>
            </a:prstTxWarp>
          </a:bodyPr>
          <a:lstStyle/>
          <a:p>
            <a:pPr algn="ctr"/>
            <a:r>
              <a:rPr lang="ar-SA" sz="2800" b="1" kern="10">
                <a:ln w="9525">
                  <a:noFill/>
                  <a:round/>
                  <a:headEnd/>
                  <a:tailEnd/>
                </a:ln>
                <a:solidFill>
                  <a:srgbClr val="FFFF00"/>
                </a:solidFill>
                <a:latin typeface="Arial"/>
                <a:cs typeface="Arial"/>
              </a:rPr>
              <a:t>نظرية المخ لروجر سبيرى جائزة نوبل 1960م</a:t>
            </a:r>
            <a:endParaRPr lang="en-US" sz="2800" b="1" kern="10">
              <a:ln w="9525">
                <a:noFill/>
                <a:round/>
                <a:headEnd/>
                <a:tailEnd/>
              </a:ln>
              <a:solidFill>
                <a:srgbClr val="FFFF00"/>
              </a:solidFill>
              <a:latin typeface="Arial"/>
              <a:cs typeface="Arial"/>
            </a:endParaRPr>
          </a:p>
        </p:txBody>
      </p:sp>
      <p:sp>
        <p:nvSpPr>
          <p:cNvPr id="13316" name="Rectangle 16"/>
          <p:cNvSpPr>
            <a:spLocks noChangeArrowheads="1"/>
          </p:cNvSpPr>
          <p:nvPr/>
        </p:nvSpPr>
        <p:spPr bwMode="auto">
          <a:xfrm>
            <a:off x="0" y="0"/>
            <a:ext cx="9144000" cy="6858000"/>
          </a:xfrm>
          <a:prstGeom prst="rect">
            <a:avLst/>
          </a:prstGeom>
          <a:solidFill>
            <a:srgbClr val="CCECFF"/>
          </a:solidFill>
          <a:ln w="9525">
            <a:solidFill>
              <a:schemeClr val="tx1"/>
            </a:solidFill>
            <a:miter lim="800000"/>
            <a:headEnd/>
            <a:tailEnd/>
          </a:ln>
        </p:spPr>
        <p:txBody>
          <a:bodyPr wrap="none" anchor="ctr"/>
          <a:lstStyle/>
          <a:p>
            <a:pPr eaLnBrk="0" hangingPunct="0"/>
            <a:r>
              <a:rPr lang="ar-SA" sz="3600" b="1">
                <a:solidFill>
                  <a:srgbClr val="FF0000"/>
                </a:solidFill>
                <a:cs typeface="PT Bold Heading" pitchFamily="2" charset="-78"/>
              </a:rPr>
              <a:t>ما قبل البدء بالحقيبة </a:t>
            </a:r>
          </a:p>
          <a:p>
            <a:pPr eaLnBrk="0" hangingPunct="0"/>
            <a:r>
              <a:rPr lang="ar-SA" sz="3200">
                <a:solidFill>
                  <a:srgbClr val="7030A0"/>
                </a:solidFill>
                <a:latin typeface="Calibri" pitchFamily="34" charset="0"/>
                <a:cs typeface="MCS Taybah S_U normal." pitchFamily="2" charset="-78"/>
              </a:rPr>
              <a:t>إن مصممة الحقيبة التدريبية تحتاج إلى تحديد مجموعة من البيانات اللازمة </a:t>
            </a:r>
            <a:endParaRPr lang="ar-EG" sz="3200">
              <a:solidFill>
                <a:srgbClr val="7030A0"/>
              </a:solidFill>
              <a:latin typeface="Calibri" pitchFamily="34" charset="0"/>
              <a:cs typeface="MCS Taybah S_U normal." pitchFamily="2" charset="-78"/>
            </a:endParaRPr>
          </a:p>
          <a:p>
            <a:pPr eaLnBrk="0" hangingPunct="0"/>
            <a:r>
              <a:rPr lang="ar-SA" sz="3200">
                <a:solidFill>
                  <a:srgbClr val="7030A0"/>
                </a:solidFill>
                <a:latin typeface="Calibri" pitchFamily="34" charset="0"/>
                <a:cs typeface="MCS Taybah S_U normal." pitchFamily="2" charset="-78"/>
              </a:rPr>
              <a:t>لتصميم</a:t>
            </a:r>
            <a:r>
              <a:rPr lang="ar-EG" sz="3200">
                <a:solidFill>
                  <a:srgbClr val="7030A0"/>
                </a:solidFill>
                <a:latin typeface="Calibri" pitchFamily="34" charset="0"/>
                <a:cs typeface="MCS Taybah S_U normal." pitchFamily="2" charset="-78"/>
              </a:rPr>
              <a:t> </a:t>
            </a:r>
            <a:r>
              <a:rPr lang="ar-SA" sz="3200">
                <a:solidFill>
                  <a:srgbClr val="7030A0"/>
                </a:solidFill>
                <a:latin typeface="Calibri" pitchFamily="34" charset="0"/>
                <a:cs typeface="MCS Taybah S_U normal." pitchFamily="2" charset="-78"/>
              </a:rPr>
              <a:t>الحقيبة التدريبية ، بإجابتها عن الأسئلة الآتية</a:t>
            </a:r>
            <a:endParaRPr lang="en-US" sz="3200">
              <a:solidFill>
                <a:srgbClr val="7030A0"/>
              </a:solidFill>
              <a:cs typeface="MCS Taybah S_U normal." pitchFamily="2" charset="-78"/>
            </a:endParaRPr>
          </a:p>
          <a:p>
            <a:pPr eaLnBrk="0" hangingPunct="0">
              <a:buFontTx/>
              <a:buChar char="•"/>
            </a:pPr>
            <a:r>
              <a:rPr lang="en-US" sz="2400">
                <a:solidFill>
                  <a:srgbClr val="003735"/>
                </a:solidFill>
                <a:latin typeface="Calibri" pitchFamily="34" charset="0"/>
                <a:cs typeface="MCS Taybah S_U normal." pitchFamily="2" charset="-78"/>
              </a:rPr>
              <a:t>- </a:t>
            </a:r>
            <a:r>
              <a:rPr lang="ar-SA" sz="2400">
                <a:solidFill>
                  <a:srgbClr val="003735"/>
                </a:solidFill>
                <a:latin typeface="Calibri" pitchFamily="34" charset="0"/>
                <a:cs typeface="MCS Taybah S_U normal." pitchFamily="2" charset="-78"/>
              </a:rPr>
              <a:t>استخدم الأسئلة الخمسة : (ماذا، لماذا، من، متى، أين)</a:t>
            </a:r>
            <a:endParaRPr lang="en-US" sz="2400">
              <a:solidFill>
                <a:srgbClr val="003735"/>
              </a:solidFill>
              <a:latin typeface="Calibri" pitchFamily="34" charset="0"/>
              <a:cs typeface="MCS Taybah S_U normal." pitchFamily="2" charset="-78"/>
            </a:endParaRPr>
          </a:p>
          <a:p>
            <a:pPr eaLnBrk="0" hangingPunct="0">
              <a:buFontTx/>
              <a:buChar char="•"/>
            </a:pPr>
            <a:r>
              <a:rPr lang="en-US" sz="2400">
                <a:solidFill>
                  <a:srgbClr val="003735"/>
                </a:solidFill>
                <a:latin typeface="Calibri" pitchFamily="34" charset="0"/>
                <a:cs typeface="MCS Taybah S_U normal." pitchFamily="2" charset="-78"/>
              </a:rPr>
              <a:t>- </a:t>
            </a:r>
            <a:r>
              <a:rPr lang="ar-SA" sz="2400">
                <a:solidFill>
                  <a:srgbClr val="003735"/>
                </a:solidFill>
                <a:latin typeface="Calibri" pitchFamily="34" charset="0"/>
                <a:cs typeface="MCS Taybah S_U normal." pitchFamily="2" charset="-78"/>
              </a:rPr>
              <a:t>قومي بتحليل الاحتياج الفعلي من التدريب أو الاحتياج المفترض</a:t>
            </a:r>
            <a:endParaRPr lang="en-US" sz="2400">
              <a:solidFill>
                <a:srgbClr val="003735"/>
              </a:solidFill>
              <a:latin typeface="Calibri" pitchFamily="34" charset="0"/>
              <a:cs typeface="MCS Taybah S_U normal." pitchFamily="2" charset="-78"/>
            </a:endParaRPr>
          </a:p>
          <a:p>
            <a:pPr eaLnBrk="0" hangingPunct="0">
              <a:buFontTx/>
              <a:buChar char="•"/>
            </a:pPr>
            <a:r>
              <a:rPr lang="en-US" sz="2400">
                <a:solidFill>
                  <a:srgbClr val="003735"/>
                </a:solidFill>
                <a:latin typeface="Calibri" pitchFamily="34" charset="0"/>
                <a:cs typeface="MCS Taybah S_U normal." pitchFamily="2" charset="-78"/>
              </a:rPr>
              <a:t>- </a:t>
            </a:r>
            <a:r>
              <a:rPr lang="ar-SA" sz="2400">
                <a:solidFill>
                  <a:srgbClr val="003333"/>
                </a:solidFill>
                <a:latin typeface="Calibri" pitchFamily="34" charset="0"/>
                <a:cs typeface="MCS Taybah S_U normal." pitchFamily="2" charset="-78"/>
              </a:rPr>
              <a:t>ضعي مخطط مبسط قبل البدء بالإعداد</a:t>
            </a:r>
            <a:endParaRPr lang="en-US" sz="2400">
              <a:solidFill>
                <a:srgbClr val="003333"/>
              </a:solidFill>
              <a:latin typeface="Calibri" pitchFamily="34" charset="0"/>
              <a:cs typeface="MCS Taybah S_U normal." pitchFamily="2" charset="-78"/>
            </a:endParaRPr>
          </a:p>
          <a:p>
            <a:pPr eaLnBrk="0" hangingPunct="0">
              <a:buFontTx/>
              <a:buChar char="•"/>
            </a:pPr>
            <a:r>
              <a:rPr lang="en-US" sz="2400">
                <a:solidFill>
                  <a:srgbClr val="003333"/>
                </a:solidFill>
                <a:latin typeface="Calibri" pitchFamily="34" charset="0"/>
                <a:cs typeface="MCS Taybah S_U normal." pitchFamily="2" charset="-78"/>
              </a:rPr>
              <a:t>- </a:t>
            </a:r>
            <a:r>
              <a:rPr lang="ar-SA" sz="2400">
                <a:solidFill>
                  <a:srgbClr val="003333"/>
                </a:solidFill>
                <a:latin typeface="Calibri" pitchFamily="34" charset="0"/>
                <a:cs typeface="MCS Taybah S_U normal." pitchFamily="2" charset="-78"/>
              </a:rPr>
              <a:t>قومي بمراجعة الأفكار والطرق التدريبية المحتملة</a:t>
            </a:r>
            <a:endParaRPr lang="en-US" sz="2400">
              <a:solidFill>
                <a:srgbClr val="003333"/>
              </a:solidFill>
              <a:latin typeface="Calibri" pitchFamily="34" charset="0"/>
              <a:cs typeface="MCS Taybah S_U normal." pitchFamily="2" charset="-78"/>
            </a:endParaRPr>
          </a:p>
          <a:p>
            <a:pPr eaLnBrk="0" hangingPunct="0">
              <a:buFontTx/>
              <a:buChar char="•"/>
            </a:pPr>
            <a:r>
              <a:rPr lang="en-US" sz="2400">
                <a:solidFill>
                  <a:srgbClr val="003333"/>
                </a:solidFill>
                <a:latin typeface="Calibri" pitchFamily="34" charset="0"/>
                <a:cs typeface="MCS Taybah S_U normal." pitchFamily="2" charset="-78"/>
              </a:rPr>
              <a:t>- </a:t>
            </a:r>
            <a:r>
              <a:rPr lang="ar-SA" sz="2400">
                <a:solidFill>
                  <a:srgbClr val="003333"/>
                </a:solidFill>
                <a:latin typeface="Calibri" pitchFamily="34" charset="0"/>
                <a:cs typeface="MCS Taybah S_U normal." pitchFamily="2" charset="-78"/>
              </a:rPr>
              <a:t>انظري في طريقة إعداد الأدوات للدورة ومدى موافقتها</a:t>
            </a:r>
            <a:endParaRPr lang="en-US" sz="2400">
              <a:solidFill>
                <a:srgbClr val="003333"/>
              </a:solidFill>
              <a:latin typeface="Calibri" pitchFamily="34" charset="0"/>
              <a:cs typeface="MCS Taybah S_U normal." pitchFamily="2" charset="-78"/>
            </a:endParaRPr>
          </a:p>
          <a:p>
            <a:pPr eaLnBrk="0" hangingPunct="0">
              <a:buFontTx/>
              <a:buChar char="•"/>
            </a:pPr>
            <a:r>
              <a:rPr lang="ar-SA" sz="2400">
                <a:solidFill>
                  <a:srgbClr val="003333"/>
                </a:solidFill>
                <a:latin typeface="Calibri" pitchFamily="34" charset="0"/>
                <a:cs typeface="MCS Taybah S_U normal." pitchFamily="2" charset="-78"/>
              </a:rPr>
              <a:t>ما نوع الحقيبة التدريبية المستهدفة بالتصميم من حيث الهدف والغاية ؟</a:t>
            </a:r>
            <a:endParaRPr lang="en-US" sz="2400">
              <a:solidFill>
                <a:srgbClr val="003333"/>
              </a:solidFill>
              <a:latin typeface="Calibri" pitchFamily="34" charset="0"/>
              <a:cs typeface="MCS Taybah S_U normal." pitchFamily="2" charset="-78"/>
            </a:endParaRPr>
          </a:p>
          <a:p>
            <a:pPr eaLnBrk="0" hangingPunct="0">
              <a:buFontTx/>
              <a:buChar char="•"/>
            </a:pPr>
            <a:r>
              <a:rPr lang="ar-SA" sz="2400">
                <a:solidFill>
                  <a:srgbClr val="003333"/>
                </a:solidFill>
                <a:latin typeface="Calibri" pitchFamily="34" charset="0"/>
                <a:cs typeface="MCS Taybah S_U normal." pitchFamily="2" charset="-78"/>
              </a:rPr>
              <a:t>ما موضوع الحقيبة التدريبية ، وما عناصره المستهدفة وفق الحاجات التدريبية ؟</a:t>
            </a:r>
            <a:endParaRPr lang="en-US" sz="2400">
              <a:solidFill>
                <a:srgbClr val="003333"/>
              </a:solidFill>
              <a:latin typeface="Calibri" pitchFamily="34" charset="0"/>
              <a:cs typeface="MCS Taybah S_U normal." pitchFamily="2" charset="-78"/>
            </a:endParaRPr>
          </a:p>
          <a:p>
            <a:pPr eaLnBrk="0" hangingPunct="0">
              <a:buFontTx/>
              <a:buChar char="•"/>
            </a:pPr>
            <a:r>
              <a:rPr lang="ar-SA" sz="2400">
                <a:solidFill>
                  <a:srgbClr val="003333"/>
                </a:solidFill>
                <a:latin typeface="Calibri" pitchFamily="34" charset="0"/>
                <a:cs typeface="MCS Taybah S_U normal." pitchFamily="2" charset="-78"/>
              </a:rPr>
              <a:t>من المستهدفين بالحقيبة التدريبية ، وما هي خبراتهم السابقة ؟</a:t>
            </a:r>
            <a:endParaRPr lang="en-US" sz="2400">
              <a:solidFill>
                <a:srgbClr val="003333"/>
              </a:solidFill>
              <a:latin typeface="Calibri" pitchFamily="34" charset="0"/>
              <a:cs typeface="MCS Taybah S_U normal." pitchFamily="2" charset="-78"/>
            </a:endParaRPr>
          </a:p>
          <a:p>
            <a:pPr eaLnBrk="0" hangingPunct="0">
              <a:buFontTx/>
              <a:buChar char="•"/>
            </a:pPr>
            <a:r>
              <a:rPr lang="ar-SA" sz="2400">
                <a:solidFill>
                  <a:srgbClr val="003333"/>
                </a:solidFill>
                <a:latin typeface="Calibri" pitchFamily="34" charset="0"/>
                <a:cs typeface="MCS Taybah S_U normal." pitchFamily="2" charset="-78"/>
              </a:rPr>
              <a:t>ما الوقت المحدد للتدريب باستخدام الحقيبة التدريبية ؟</a:t>
            </a:r>
            <a:endParaRPr lang="en-US" sz="2400">
              <a:solidFill>
                <a:srgbClr val="003333"/>
              </a:solidFill>
              <a:latin typeface="Calibri" pitchFamily="34" charset="0"/>
              <a:cs typeface="MCS Taybah S_U normal." pitchFamily="2" charset="-78"/>
            </a:endParaRPr>
          </a:p>
          <a:p>
            <a:pPr eaLnBrk="0" hangingPunct="0">
              <a:buFontTx/>
              <a:buChar char="•"/>
            </a:pPr>
            <a:r>
              <a:rPr lang="ar-SA" sz="2400">
                <a:solidFill>
                  <a:srgbClr val="003333"/>
                </a:solidFill>
                <a:latin typeface="Calibri" pitchFamily="34" charset="0"/>
                <a:cs typeface="MCS Taybah S_U normal." pitchFamily="2" charset="-78"/>
              </a:rPr>
              <a:t>ما الأساليب التدريبية المستخدمة ؟ </a:t>
            </a:r>
            <a:endParaRPr lang="en-US" sz="2400">
              <a:solidFill>
                <a:srgbClr val="003333"/>
              </a:solidFill>
              <a:latin typeface="Calibri" pitchFamily="34" charset="0"/>
              <a:cs typeface="MCS Taybah S_U normal." pitchFamily="2" charset="-78"/>
            </a:endParaRPr>
          </a:p>
          <a:p>
            <a:pPr eaLnBrk="0" hangingPunct="0">
              <a:buFontTx/>
              <a:buChar char="•"/>
            </a:pPr>
            <a:r>
              <a:rPr lang="ar-SA" sz="2400">
                <a:solidFill>
                  <a:srgbClr val="003333"/>
                </a:solidFill>
                <a:latin typeface="Calibri" pitchFamily="34" charset="0"/>
                <a:cs typeface="MCS Taybah S_U normal." pitchFamily="2" charset="-78"/>
              </a:rPr>
              <a:t>ما أدوات التدريب المطلوب شمولها في الحقيبة التدريبية ؟</a:t>
            </a:r>
            <a:endParaRPr lang="en-US" sz="2400">
              <a:solidFill>
                <a:srgbClr val="003333"/>
              </a:solidFill>
              <a:latin typeface="Calibri" pitchFamily="34" charset="0"/>
              <a:cs typeface="MCS Taybah S_U normal." pitchFamily="2" charset="-78"/>
            </a:endParaRPr>
          </a:p>
          <a:p>
            <a:pPr eaLnBrk="0" hangingPunct="0">
              <a:buFontTx/>
              <a:buChar char="•"/>
            </a:pPr>
            <a:r>
              <a:rPr lang="ar-SA" sz="2400">
                <a:solidFill>
                  <a:srgbClr val="003735"/>
                </a:solidFill>
                <a:latin typeface="Calibri" pitchFamily="34" charset="0"/>
                <a:cs typeface="MCS Taybah S_U normal." pitchFamily="2" charset="-78"/>
              </a:rPr>
              <a:t>ما النموذج المطلوب إتباعه في التصميم ؟</a:t>
            </a:r>
            <a:endParaRPr lang="en-US" sz="2400">
              <a:solidFill>
                <a:srgbClr val="003735"/>
              </a:solidFill>
              <a:latin typeface="Calibri" pitchFamily="34" charset="0"/>
              <a:cs typeface="MCS Taybah S_U normal." pitchFamily="2" charset="-78"/>
            </a:endParaRPr>
          </a:p>
          <a:p>
            <a:pPr eaLnBrk="0" hangingPunct="0">
              <a:buFontTx/>
              <a:buChar char="•"/>
            </a:pPr>
            <a:r>
              <a:rPr lang="ar-SA" sz="2400">
                <a:solidFill>
                  <a:srgbClr val="003735"/>
                </a:solidFill>
                <a:latin typeface="Calibri" pitchFamily="34" charset="0"/>
                <a:cs typeface="MCS Taybah S_U normal." pitchFamily="2" charset="-78"/>
              </a:rPr>
              <a:t>ما المعايير المطلوب مراعاتها في التصميم ؟</a:t>
            </a:r>
            <a:endParaRPr lang="en-US" sz="2400">
              <a:solidFill>
                <a:srgbClr val="003735"/>
              </a:solidFill>
              <a:cs typeface="MCS Taybah S_U normal." pitchFamily="2" charset="-78"/>
            </a:endParaRPr>
          </a:p>
          <a:p>
            <a:pPr rtl="0" eaLnBrk="0" hangingPunct="0"/>
            <a:r>
              <a:rPr lang="en-US" sz="2400">
                <a:solidFill>
                  <a:srgbClr val="003735"/>
                </a:solidFill>
                <a:cs typeface="MCS Taybah S_U normal." pitchFamily="2" charset="-78"/>
              </a:rPr>
              <a:t>.............. </a:t>
            </a:r>
            <a:r>
              <a:rPr lang="ar-SA" sz="2400">
                <a:solidFill>
                  <a:srgbClr val="003735"/>
                </a:solidFill>
                <a:cs typeface="MCS Taybah S_U normal." pitchFamily="2" charset="-78"/>
              </a:rPr>
              <a:t>ونحو ذلك من البيانات المطلوبة</a:t>
            </a:r>
            <a:r>
              <a:rPr lang="en-US" sz="2400">
                <a:solidFill>
                  <a:srgbClr val="003735"/>
                </a:solidFill>
                <a:cs typeface="MCS Taybah S_U normal." pitchFamily="2" charset="-78"/>
              </a:rPr>
              <a:t> </a:t>
            </a:r>
            <a:r>
              <a:rPr lang="en-US" sz="2400" b="1">
                <a:solidFill>
                  <a:srgbClr val="003735"/>
                </a:solidFill>
                <a:cs typeface="Times New Roman" pitchFamily="18" charset="0"/>
              </a:rPr>
              <a:t>.</a:t>
            </a:r>
            <a:endParaRPr lang="en-US" sz="2400"/>
          </a:p>
        </p:txBody>
      </p:sp>
      <p:sp>
        <p:nvSpPr>
          <p:cNvPr id="13317" name="WordArt 17"/>
          <p:cNvSpPr>
            <a:spLocks noChangeArrowheads="1" noChangeShapeType="1" noTextEdit="1"/>
          </p:cNvSpPr>
          <p:nvPr/>
        </p:nvSpPr>
        <p:spPr bwMode="auto">
          <a:xfrm>
            <a:off x="2555875" y="260350"/>
            <a:ext cx="3960813" cy="836613"/>
          </a:xfrm>
          <a:prstGeom prst="rect">
            <a:avLst/>
          </a:prstGeom>
        </p:spPr>
        <p:txBody>
          <a:bodyPr wrap="none" fromWordArt="1">
            <a:prstTxWarp prst="textPlain">
              <a:avLst>
                <a:gd name="adj" fmla="val 50000"/>
              </a:avLst>
            </a:prstTxWarp>
          </a:bodyPr>
          <a:lstStyle/>
          <a:p>
            <a:pPr algn="ctr" rtl="0"/>
            <a:endParaRPr lang="en-US" sz="2800" b="1" kern="10">
              <a:ln w="9525">
                <a:noFill/>
                <a:round/>
                <a:headEnd/>
                <a:tailEnd/>
              </a:ln>
              <a:solidFill>
                <a:srgbClr val="000066"/>
              </a:solidFill>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6858000"/>
          </a:xfrm>
          <a:prstGeom prst="rect">
            <a:avLst/>
          </a:prstGeom>
          <a:solidFill>
            <a:srgbClr val="000066"/>
          </a:solidFill>
          <a:ln w="9525">
            <a:solidFill>
              <a:schemeClr val="tx1"/>
            </a:solidFill>
            <a:miter lim="800000"/>
            <a:headEnd/>
            <a:tailEnd/>
          </a:ln>
        </p:spPr>
        <p:txBody>
          <a:bodyPr wrap="none" anchor="ctr"/>
          <a:lstStyle/>
          <a:p>
            <a:pPr algn="ctr"/>
            <a:endParaRPr lang="en-US" sz="1800"/>
          </a:p>
        </p:txBody>
      </p:sp>
      <p:sp>
        <p:nvSpPr>
          <p:cNvPr id="14339" name="WordArt 3"/>
          <p:cNvSpPr>
            <a:spLocks noChangeArrowheads="1" noChangeShapeType="1" noTextEdit="1"/>
          </p:cNvSpPr>
          <p:nvPr/>
        </p:nvSpPr>
        <p:spPr bwMode="auto">
          <a:xfrm>
            <a:off x="1908175" y="549275"/>
            <a:ext cx="5210175" cy="428625"/>
          </a:xfrm>
          <a:prstGeom prst="rect">
            <a:avLst/>
          </a:prstGeom>
        </p:spPr>
        <p:txBody>
          <a:bodyPr wrap="none" fromWordArt="1">
            <a:prstTxWarp prst="textPlain">
              <a:avLst>
                <a:gd name="adj" fmla="val 50000"/>
              </a:avLst>
            </a:prstTxWarp>
          </a:bodyPr>
          <a:lstStyle/>
          <a:p>
            <a:pPr algn="ctr"/>
            <a:r>
              <a:rPr lang="ar-SA" sz="2800" b="1" kern="10">
                <a:ln w="9525">
                  <a:noFill/>
                  <a:round/>
                  <a:headEnd/>
                  <a:tailEnd/>
                </a:ln>
                <a:solidFill>
                  <a:srgbClr val="FFFF00"/>
                </a:solidFill>
                <a:latin typeface="Arial"/>
                <a:cs typeface="Arial"/>
              </a:rPr>
              <a:t>نظرية المخ لروجر سبيرى جائزة نوبل 1960م</a:t>
            </a:r>
            <a:endParaRPr lang="en-US" sz="2800" b="1" kern="10">
              <a:ln w="9525">
                <a:noFill/>
                <a:round/>
                <a:headEnd/>
                <a:tailEnd/>
              </a:ln>
              <a:solidFill>
                <a:srgbClr val="FFFF00"/>
              </a:solidFill>
              <a:latin typeface="Arial"/>
              <a:cs typeface="Arial"/>
            </a:endParaRPr>
          </a:p>
        </p:txBody>
      </p:sp>
      <p:sp>
        <p:nvSpPr>
          <p:cNvPr id="14340" name="Rectangle 4"/>
          <p:cNvSpPr>
            <a:spLocks noChangeArrowheads="1"/>
          </p:cNvSpPr>
          <p:nvPr/>
        </p:nvSpPr>
        <p:spPr bwMode="auto">
          <a:xfrm>
            <a:off x="0" y="0"/>
            <a:ext cx="9144000" cy="6858000"/>
          </a:xfrm>
          <a:prstGeom prst="rect">
            <a:avLst/>
          </a:prstGeom>
          <a:solidFill>
            <a:srgbClr val="CCECFF"/>
          </a:solidFill>
          <a:ln w="9525">
            <a:solidFill>
              <a:schemeClr val="tx1"/>
            </a:solidFill>
            <a:miter lim="800000"/>
            <a:headEnd/>
            <a:tailEnd/>
          </a:ln>
        </p:spPr>
        <p:txBody>
          <a:bodyPr wrap="none" anchor="ctr"/>
          <a:lstStyle/>
          <a:p>
            <a:pPr algn="ctr"/>
            <a:endParaRPr lang="en-US" sz="1800"/>
          </a:p>
        </p:txBody>
      </p:sp>
      <p:sp>
        <p:nvSpPr>
          <p:cNvPr id="14341" name="WordArt 5"/>
          <p:cNvSpPr>
            <a:spLocks noChangeArrowheads="1" noChangeShapeType="1" noTextEdit="1"/>
          </p:cNvSpPr>
          <p:nvPr/>
        </p:nvSpPr>
        <p:spPr bwMode="auto">
          <a:xfrm>
            <a:off x="1979613" y="71438"/>
            <a:ext cx="4897437" cy="836612"/>
          </a:xfrm>
          <a:prstGeom prst="rect">
            <a:avLst/>
          </a:prstGeom>
        </p:spPr>
        <p:txBody>
          <a:bodyPr wrap="none" fromWordArt="1">
            <a:prstTxWarp prst="textPlain">
              <a:avLst>
                <a:gd name="adj" fmla="val 50000"/>
              </a:avLst>
            </a:prstTxWarp>
          </a:bodyPr>
          <a:lstStyle/>
          <a:p>
            <a:pPr algn="ctr" rtl="0"/>
            <a:endParaRPr lang="en-US" sz="2800" b="1" kern="10">
              <a:ln w="9525">
                <a:noFill/>
                <a:round/>
                <a:headEnd/>
                <a:tailEnd/>
              </a:ln>
              <a:solidFill>
                <a:srgbClr val="000066"/>
              </a:solidFill>
              <a:latin typeface="Arial"/>
              <a:cs typeface="Arial"/>
            </a:endParaRPr>
          </a:p>
        </p:txBody>
      </p:sp>
      <p:sp>
        <p:nvSpPr>
          <p:cNvPr id="14342" name="Text Box 7"/>
          <p:cNvSpPr txBox="1">
            <a:spLocks noChangeArrowheads="1"/>
          </p:cNvSpPr>
          <p:nvPr/>
        </p:nvSpPr>
        <p:spPr bwMode="auto">
          <a:xfrm>
            <a:off x="1357313" y="0"/>
            <a:ext cx="6715125" cy="954088"/>
          </a:xfrm>
          <a:prstGeom prst="rect">
            <a:avLst/>
          </a:prstGeom>
          <a:noFill/>
          <a:ln w="9525">
            <a:noFill/>
            <a:miter lim="800000"/>
            <a:headEnd/>
            <a:tailEnd/>
          </a:ln>
        </p:spPr>
        <p:txBody>
          <a:bodyPr>
            <a:spAutoFit/>
          </a:bodyPr>
          <a:lstStyle/>
          <a:p>
            <a:pPr algn="ctr"/>
            <a:r>
              <a:rPr lang="ar-SA" sz="3600">
                <a:solidFill>
                  <a:srgbClr val="FF0000"/>
                </a:solidFill>
                <a:cs typeface="PT Bold Heading" pitchFamily="2" charset="-78"/>
              </a:rPr>
              <a:t>مفهوم الحقيبة التدريبية</a:t>
            </a:r>
          </a:p>
          <a:p>
            <a:endParaRPr lang="en-US">
              <a:solidFill>
                <a:srgbClr val="000000"/>
              </a:solidFill>
            </a:endParaRPr>
          </a:p>
        </p:txBody>
      </p:sp>
      <p:sp>
        <p:nvSpPr>
          <p:cNvPr id="21511" name="Rectangle 7"/>
          <p:cNvSpPr>
            <a:spLocks noChangeArrowheads="1"/>
          </p:cNvSpPr>
          <p:nvPr/>
        </p:nvSpPr>
        <p:spPr bwMode="auto">
          <a:xfrm>
            <a:off x="0" y="979488"/>
            <a:ext cx="9036050" cy="5694362"/>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defRPr/>
            </a:pPr>
            <a:r>
              <a:rPr lang="ar-SA" sz="2800" dirty="0">
                <a:solidFill>
                  <a:srgbClr val="000000"/>
                </a:solidFill>
                <a:cs typeface="MCS Taybah S_U normal." pitchFamily="2" charset="-78"/>
              </a:rPr>
              <a:t>هي عبارة عن محتوى تدريبي في مجال / مجالات مختلفة يتم استخدامه بواسطة مدرب لتحقيق أهداف محددة. وتشتمل الحقيبة التدريبية على أدبيات ورسومات توضيحية ومعينات وأساليب تدريبية خطط جلسات تدريبية وملاحق تمّ تجميعها من مصادر أو من خلال واقع التجارب والخبرات العملية الميدانية. ويتم إعداد الحقائب التدريبية عبر سلسلة من الخطوات والعمليات.</a:t>
            </a:r>
          </a:p>
          <a:p>
            <a:pPr eaLnBrk="0" hangingPunct="0">
              <a:defRPr/>
            </a:pPr>
            <a:r>
              <a:rPr lang="en-US" sz="2800" dirty="0">
                <a:solidFill>
                  <a:schemeClr val="tx2">
                    <a:lumMod val="10000"/>
                  </a:schemeClr>
                </a:solidFill>
                <a:cs typeface="MCS Taybah S_U normal." pitchFamily="2" charset="-78"/>
              </a:rPr>
              <a:t>o </a:t>
            </a:r>
            <a:r>
              <a:rPr lang="ar-SA" sz="2800" dirty="0">
                <a:solidFill>
                  <a:srgbClr val="C00000"/>
                </a:solidFill>
                <a:cs typeface="MCS Taybah S_U normal." pitchFamily="2" charset="-78"/>
              </a:rPr>
              <a:t>هي </a:t>
            </a:r>
            <a:r>
              <a:rPr lang="en-US" sz="2800" dirty="0">
                <a:solidFill>
                  <a:srgbClr val="C00000"/>
                </a:solidFill>
                <a:cs typeface="MCS Taybah S_U normal." pitchFamily="2" charset="-78"/>
              </a:rPr>
              <a:t>: </a:t>
            </a:r>
            <a:r>
              <a:rPr lang="ar-SA" sz="2800" dirty="0">
                <a:solidFill>
                  <a:srgbClr val="C00000"/>
                </a:solidFill>
                <a:cs typeface="MCS Taybah S_U normal." pitchFamily="2" charset="-78"/>
              </a:rPr>
              <a:t>دليل للتدريب يتضمن مجموعة من الخبرات والأدوات والوسائل التي تساعد على تحقيق أهداف التدريب</a:t>
            </a:r>
            <a:r>
              <a:rPr lang="en-US" sz="2800" dirty="0">
                <a:solidFill>
                  <a:srgbClr val="C00000"/>
                </a:solidFill>
                <a:cs typeface="MCS Taybah S_U normal." pitchFamily="2" charset="-78"/>
              </a:rPr>
              <a:t>. </a:t>
            </a:r>
            <a:r>
              <a:rPr lang="en-US" sz="2800" dirty="0">
                <a:solidFill>
                  <a:schemeClr val="tx2">
                    <a:lumMod val="10000"/>
                  </a:schemeClr>
                </a:solidFill>
                <a:cs typeface="MCS Taybah S_U normal." pitchFamily="2" charset="-78"/>
              </a:rPr>
              <a:t/>
            </a:r>
            <a:br>
              <a:rPr lang="en-US" sz="2800" dirty="0">
                <a:solidFill>
                  <a:schemeClr val="tx2">
                    <a:lumMod val="10000"/>
                  </a:schemeClr>
                </a:solidFill>
                <a:cs typeface="MCS Taybah S_U normal." pitchFamily="2" charset="-78"/>
              </a:rPr>
            </a:br>
            <a:r>
              <a:rPr lang="en-US" sz="2800" dirty="0">
                <a:solidFill>
                  <a:schemeClr val="tx2">
                    <a:lumMod val="10000"/>
                  </a:schemeClr>
                </a:solidFill>
                <a:cs typeface="MCS Taybah S_U normal." pitchFamily="2" charset="-78"/>
              </a:rPr>
              <a:t>o </a:t>
            </a:r>
            <a:r>
              <a:rPr lang="ar-SA" sz="2800" dirty="0">
                <a:solidFill>
                  <a:srgbClr val="3399FF"/>
                </a:solidFill>
                <a:cs typeface="MCS Taybah S_U normal." pitchFamily="2" charset="-78"/>
              </a:rPr>
              <a:t>أو هي : مجموعة من الخبرات المصممة بطريقة منهجية ومنظمة لاستخدمها من قبل المدرب والمتدرب أداة للتدريب</a:t>
            </a:r>
            <a:r>
              <a:rPr lang="en-US" sz="2800" dirty="0">
                <a:solidFill>
                  <a:schemeClr val="tx2">
                    <a:lumMod val="10000"/>
                  </a:schemeClr>
                </a:solidFill>
                <a:cs typeface="MCS Taybah S_U normal." pitchFamily="2" charset="-78"/>
              </a:rPr>
              <a:t> . </a:t>
            </a:r>
            <a:br>
              <a:rPr lang="en-US" sz="2800" dirty="0">
                <a:solidFill>
                  <a:schemeClr val="tx2">
                    <a:lumMod val="10000"/>
                  </a:schemeClr>
                </a:solidFill>
                <a:cs typeface="MCS Taybah S_U normal." pitchFamily="2" charset="-78"/>
              </a:rPr>
            </a:br>
            <a:r>
              <a:rPr lang="en-US" sz="2800" dirty="0">
                <a:solidFill>
                  <a:schemeClr val="tx2">
                    <a:lumMod val="10000"/>
                  </a:schemeClr>
                </a:solidFill>
                <a:cs typeface="MCS Taybah S_U normal." pitchFamily="2" charset="-78"/>
              </a:rPr>
              <a:t>o </a:t>
            </a:r>
            <a:r>
              <a:rPr lang="ar-SA" sz="2800" dirty="0">
                <a:solidFill>
                  <a:srgbClr val="C00000"/>
                </a:solidFill>
                <a:cs typeface="MCS Taybah S_U normal." pitchFamily="2" charset="-78"/>
              </a:rPr>
              <a:t>أو هي : وثيقة للتدريب تتضمن شرحًا تفصيلياً لإجراءات التدريب تستخدم من قبل المدرب والمتدرب لتحقيق أهداف التدريب</a:t>
            </a:r>
            <a:r>
              <a:rPr lang="en-US" sz="2800" dirty="0">
                <a:solidFill>
                  <a:srgbClr val="C00000"/>
                </a:solidFill>
                <a:cs typeface="MCS Taybah S_U normal." pitchFamily="2" charset="-78"/>
              </a:rPr>
              <a:t> .</a:t>
            </a:r>
            <a:r>
              <a:rPr lang="en-US" sz="2800" dirty="0">
                <a:solidFill>
                  <a:schemeClr val="tx2">
                    <a:lumMod val="10000"/>
                  </a:schemeClr>
                </a:solidFill>
                <a:cs typeface="MCS Taybah S_U normal." pitchFamily="2" charset="-78"/>
              </a:rPr>
              <a:t/>
            </a:r>
            <a:br>
              <a:rPr lang="en-US" sz="2800" dirty="0">
                <a:solidFill>
                  <a:schemeClr val="tx2">
                    <a:lumMod val="10000"/>
                  </a:schemeClr>
                </a:solidFill>
                <a:cs typeface="MCS Taybah S_U normal." pitchFamily="2" charset="-78"/>
              </a:rPr>
            </a:br>
            <a:r>
              <a:rPr lang="ar-SA" sz="2800" dirty="0">
                <a:solidFill>
                  <a:schemeClr val="tx2">
                    <a:lumMod val="10000"/>
                  </a:schemeClr>
                </a:solidFill>
                <a:cs typeface="MCS Taybah S_U normal." pitchFamily="2" charset="-78"/>
              </a:rPr>
              <a:t>ومن التعريفات السابقة يتضح أن الحقيبة التدريبية ، أداة من أدوات التدريب ، ودليل مرشد لإجراءاته ، يمكن استخدامها من قبل المدرب والمتدرب لتحقيق أهداف التدريب</a:t>
            </a:r>
            <a:r>
              <a:rPr lang="en-US" sz="2800" dirty="0">
                <a:solidFill>
                  <a:schemeClr val="tx2">
                    <a:lumMod val="10000"/>
                  </a:schemeClr>
                </a:solidFill>
                <a:cs typeface="MCS Taybah S_U normal." pitchFamily="2" charset="-78"/>
              </a:rPr>
              <a:t> .</a:t>
            </a:r>
            <a:endParaRPr lang="en-US" sz="2800" dirty="0">
              <a:solidFill>
                <a:schemeClr val="bg1">
                  <a:lumMod val="50000"/>
                </a:schemeClr>
              </a:solidFill>
              <a:cs typeface="MCS Taybah S_U normal."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6858000"/>
          </a:xfrm>
          <a:prstGeom prst="rect">
            <a:avLst/>
          </a:prstGeom>
          <a:solidFill>
            <a:srgbClr val="000066"/>
          </a:solidFill>
          <a:ln w="9525">
            <a:solidFill>
              <a:schemeClr val="tx1"/>
            </a:solidFill>
            <a:miter lim="800000"/>
            <a:headEnd/>
            <a:tailEnd/>
          </a:ln>
        </p:spPr>
        <p:txBody>
          <a:bodyPr wrap="none" anchor="ctr"/>
          <a:lstStyle/>
          <a:p>
            <a:pPr algn="just"/>
            <a:r>
              <a:rPr lang="ar-SA" sz="4000">
                <a:solidFill>
                  <a:srgbClr val="FFFF00"/>
                </a:solidFill>
                <a:cs typeface="MCS Taybah S_U normal." pitchFamily="2" charset="-78"/>
              </a:rPr>
              <a:t>تبرز أهمية الحقائب التدريبية في كونها</a:t>
            </a:r>
            <a:r>
              <a:rPr lang="en-US" sz="4000">
                <a:solidFill>
                  <a:srgbClr val="FFFF00"/>
                </a:solidFill>
                <a:cs typeface="MCS Taybah S_U normal." pitchFamily="2" charset="-78"/>
              </a:rPr>
              <a:t> :</a:t>
            </a:r>
            <a:r>
              <a:rPr lang="en-US" sz="3200">
                <a:cs typeface="MCS Taybah S_U normal." pitchFamily="2" charset="-78"/>
              </a:rPr>
              <a:t/>
            </a:r>
            <a:br>
              <a:rPr lang="en-US" sz="3200">
                <a:cs typeface="MCS Taybah S_U normal." pitchFamily="2" charset="-78"/>
              </a:rPr>
            </a:br>
            <a:r>
              <a:rPr lang="en-US" sz="3200">
                <a:solidFill>
                  <a:schemeClr val="bg1"/>
                </a:solidFill>
                <a:cs typeface="MCS Taybah S_U normal." pitchFamily="2" charset="-78"/>
              </a:rPr>
              <a:t>o </a:t>
            </a:r>
            <a:r>
              <a:rPr lang="ar-SA" sz="3200">
                <a:solidFill>
                  <a:schemeClr val="bg1"/>
                </a:solidFill>
                <a:cs typeface="MCS Taybah S_U normal." pitchFamily="2" charset="-78"/>
              </a:rPr>
              <a:t>خطة واضحة للتدريب</a:t>
            </a:r>
            <a:r>
              <a:rPr lang="en-US" sz="3200">
                <a:solidFill>
                  <a:schemeClr val="bg1"/>
                </a:solidFill>
                <a:cs typeface="MCS Taybah S_U normal." pitchFamily="2" charset="-78"/>
              </a:rPr>
              <a:t> .</a:t>
            </a:r>
            <a:br>
              <a:rPr lang="en-US" sz="3200">
                <a:solidFill>
                  <a:schemeClr val="bg1"/>
                </a:solidFill>
                <a:cs typeface="MCS Taybah S_U normal." pitchFamily="2" charset="-78"/>
              </a:rPr>
            </a:br>
            <a:r>
              <a:rPr lang="en-US" sz="3200">
                <a:solidFill>
                  <a:schemeClr val="bg1"/>
                </a:solidFill>
                <a:cs typeface="MCS Taybah S_U normal." pitchFamily="2" charset="-78"/>
              </a:rPr>
              <a:t>o </a:t>
            </a:r>
            <a:r>
              <a:rPr lang="ar-SA" sz="3200">
                <a:solidFill>
                  <a:schemeClr val="bg1"/>
                </a:solidFill>
                <a:cs typeface="MCS Taybah S_U normal." pitchFamily="2" charset="-78"/>
              </a:rPr>
              <a:t>دليل ومرجع ومنهج للمدرب والمتدرب والتدريب </a:t>
            </a:r>
            <a:r>
              <a:rPr lang="en-US" sz="3200">
                <a:solidFill>
                  <a:schemeClr val="bg1"/>
                </a:solidFill>
                <a:cs typeface="MCS Taybah S_U normal." pitchFamily="2" charset="-78"/>
              </a:rPr>
              <a:t>.</a:t>
            </a:r>
            <a:br>
              <a:rPr lang="en-US" sz="3200">
                <a:solidFill>
                  <a:schemeClr val="bg1"/>
                </a:solidFill>
                <a:cs typeface="MCS Taybah S_U normal." pitchFamily="2" charset="-78"/>
              </a:rPr>
            </a:br>
            <a:r>
              <a:rPr lang="en-US" sz="3200">
                <a:solidFill>
                  <a:schemeClr val="bg1"/>
                </a:solidFill>
                <a:cs typeface="MCS Taybah S_U normal." pitchFamily="2" charset="-78"/>
              </a:rPr>
              <a:t>o </a:t>
            </a:r>
            <a:r>
              <a:rPr lang="ar-SA" sz="3200">
                <a:solidFill>
                  <a:schemeClr val="bg1"/>
                </a:solidFill>
                <a:cs typeface="MCS Taybah S_U normal." pitchFamily="2" charset="-78"/>
              </a:rPr>
              <a:t>تنظم وقت برنامج التدريب لتحقيق أهدافه</a:t>
            </a:r>
            <a:r>
              <a:rPr lang="en-US" sz="3200">
                <a:solidFill>
                  <a:schemeClr val="bg1"/>
                </a:solidFill>
                <a:cs typeface="MCS Taybah S_U normal." pitchFamily="2" charset="-78"/>
              </a:rPr>
              <a:t> .</a:t>
            </a:r>
            <a:br>
              <a:rPr lang="en-US" sz="3200">
                <a:solidFill>
                  <a:schemeClr val="bg1"/>
                </a:solidFill>
                <a:cs typeface="MCS Taybah S_U normal." pitchFamily="2" charset="-78"/>
              </a:rPr>
            </a:br>
            <a:r>
              <a:rPr lang="en-US" sz="3200">
                <a:solidFill>
                  <a:schemeClr val="bg1"/>
                </a:solidFill>
                <a:cs typeface="MCS Taybah S_U normal." pitchFamily="2" charset="-78"/>
              </a:rPr>
              <a:t>o </a:t>
            </a:r>
            <a:r>
              <a:rPr lang="ar-SA" sz="3200">
                <a:solidFill>
                  <a:schemeClr val="bg1"/>
                </a:solidFill>
                <a:cs typeface="MCS Taybah S_U normal." pitchFamily="2" charset="-78"/>
              </a:rPr>
              <a:t>تحدد محتوى التدريب وإجراءاته </a:t>
            </a:r>
            <a:r>
              <a:rPr lang="en-US" sz="3200">
                <a:solidFill>
                  <a:schemeClr val="bg1"/>
                </a:solidFill>
                <a:cs typeface="MCS Taybah S_U normal." pitchFamily="2" charset="-78"/>
              </a:rPr>
              <a:t>.</a:t>
            </a:r>
            <a:br>
              <a:rPr lang="en-US" sz="3200">
                <a:solidFill>
                  <a:schemeClr val="bg1"/>
                </a:solidFill>
                <a:cs typeface="MCS Taybah S_U normal." pitchFamily="2" charset="-78"/>
              </a:rPr>
            </a:br>
            <a:r>
              <a:rPr lang="en-US" sz="3200">
                <a:solidFill>
                  <a:schemeClr val="bg1"/>
                </a:solidFill>
                <a:cs typeface="MCS Taybah S_U normal." pitchFamily="2" charset="-78"/>
              </a:rPr>
              <a:t>o </a:t>
            </a:r>
            <a:r>
              <a:rPr lang="ar-SA" sz="3200">
                <a:solidFill>
                  <a:schemeClr val="bg1"/>
                </a:solidFill>
                <a:cs typeface="MCS Taybah S_U normal." pitchFamily="2" charset="-78"/>
              </a:rPr>
              <a:t>تساعد المدرب والمتدرب على تنفيذ البرنامج التدريبي بأسلوب منظم</a:t>
            </a:r>
            <a:r>
              <a:rPr lang="en-US" sz="3200">
                <a:solidFill>
                  <a:schemeClr val="bg1"/>
                </a:solidFill>
                <a:cs typeface="MCS Taybah S_U normal." pitchFamily="2" charset="-78"/>
              </a:rPr>
              <a:t> .</a:t>
            </a:r>
            <a:br>
              <a:rPr lang="en-US" sz="3200">
                <a:solidFill>
                  <a:schemeClr val="bg1"/>
                </a:solidFill>
                <a:cs typeface="MCS Taybah S_U normal." pitchFamily="2" charset="-78"/>
              </a:rPr>
            </a:br>
            <a:r>
              <a:rPr lang="en-US" sz="3200">
                <a:solidFill>
                  <a:schemeClr val="bg1"/>
                </a:solidFill>
                <a:cs typeface="MCS Taybah S_U normal." pitchFamily="2" charset="-78"/>
              </a:rPr>
              <a:t>o </a:t>
            </a:r>
            <a:r>
              <a:rPr lang="ar-SA" sz="3200">
                <a:solidFill>
                  <a:schemeClr val="bg1"/>
                </a:solidFill>
                <a:cs typeface="MCS Taybah S_U normal." pitchFamily="2" charset="-78"/>
              </a:rPr>
              <a:t>تساعد على تطوير برنامج التدريب وتقويمه</a:t>
            </a:r>
            <a:endParaRPr lang="en-US" sz="3200">
              <a:solidFill>
                <a:schemeClr val="bg1"/>
              </a:solidFill>
              <a:cs typeface="MCS Taybah S_U normal." pitchFamily="2" charset="-78"/>
            </a:endParaRPr>
          </a:p>
        </p:txBody>
      </p:sp>
      <p:sp>
        <p:nvSpPr>
          <p:cNvPr id="15363" name="WordArt 3"/>
          <p:cNvSpPr>
            <a:spLocks noChangeArrowheads="1" noChangeShapeType="1" noTextEdit="1"/>
          </p:cNvSpPr>
          <p:nvPr/>
        </p:nvSpPr>
        <p:spPr bwMode="auto">
          <a:xfrm>
            <a:off x="2505075" y="476250"/>
            <a:ext cx="4154488" cy="523875"/>
          </a:xfrm>
          <a:prstGeom prst="rect">
            <a:avLst/>
          </a:prstGeom>
        </p:spPr>
        <p:txBody>
          <a:bodyPr wrap="none" fromWordArt="1">
            <a:prstTxWarp prst="textPlain">
              <a:avLst>
                <a:gd name="adj" fmla="val 50000"/>
              </a:avLst>
            </a:prstTxWarp>
          </a:bodyPr>
          <a:lstStyle/>
          <a:p>
            <a:pPr algn="ctr"/>
            <a:r>
              <a:rPr lang="ar-SA" sz="2800" b="1" kern="10">
                <a:ln w="9525">
                  <a:noFill/>
                  <a:round/>
                  <a:headEnd/>
                  <a:tailEnd/>
                </a:ln>
                <a:solidFill>
                  <a:srgbClr val="FF0000"/>
                </a:solidFill>
                <a:cs typeface="PT Bold Heading"/>
              </a:rPr>
              <a:t>أهمية الحقيبة التدريبية </a:t>
            </a:r>
            <a:endParaRPr lang="en-US" sz="2800" b="1" kern="10">
              <a:ln w="9525">
                <a:noFill/>
                <a:round/>
                <a:headEnd/>
                <a:tailEnd/>
              </a:ln>
              <a:solidFill>
                <a:srgbClr val="FF0000"/>
              </a:solidFill>
              <a:cs typeface="PT Bold Heading"/>
            </a:endParaRPr>
          </a:p>
        </p:txBody>
      </p:sp>
      <p:sp>
        <p:nvSpPr>
          <p:cNvPr id="15364" name="Rectangle 4"/>
          <p:cNvSpPr>
            <a:spLocks noChangeArrowheads="1"/>
          </p:cNvSpPr>
          <p:nvPr/>
        </p:nvSpPr>
        <p:spPr bwMode="auto">
          <a:xfrm flipV="1">
            <a:off x="0" y="6858000"/>
            <a:ext cx="9144000" cy="46038"/>
          </a:xfrm>
          <a:prstGeom prst="rect">
            <a:avLst/>
          </a:prstGeom>
          <a:solidFill>
            <a:srgbClr val="CCECFF"/>
          </a:solidFill>
          <a:ln w="9525">
            <a:solidFill>
              <a:schemeClr val="tx1"/>
            </a:solidFill>
            <a:miter lim="800000"/>
            <a:headEnd/>
            <a:tailEnd/>
          </a:ln>
        </p:spPr>
        <p:txBody>
          <a:bodyPr wrap="none" anchor="ctr"/>
          <a:lstStyle/>
          <a:p>
            <a:pPr algn="ctr"/>
            <a:endParaRPr lang="en-US" sz="1800"/>
          </a:p>
        </p:txBody>
      </p:sp>
      <p:sp>
        <p:nvSpPr>
          <p:cNvPr id="15365" name="WordArt 5"/>
          <p:cNvSpPr>
            <a:spLocks noChangeArrowheads="1" noChangeShapeType="1" noTextEdit="1"/>
          </p:cNvSpPr>
          <p:nvPr/>
        </p:nvSpPr>
        <p:spPr bwMode="auto">
          <a:xfrm>
            <a:off x="1071563" y="333375"/>
            <a:ext cx="6524625" cy="952500"/>
          </a:xfrm>
          <a:prstGeom prst="rect">
            <a:avLst/>
          </a:prstGeom>
        </p:spPr>
        <p:txBody>
          <a:bodyPr wrap="none" fromWordArt="1">
            <a:prstTxWarp prst="textPlain">
              <a:avLst>
                <a:gd name="adj" fmla="val 51162"/>
              </a:avLst>
            </a:prstTxWarp>
          </a:bodyPr>
          <a:lstStyle/>
          <a:p>
            <a:pPr algn="ctr" rtl="0"/>
            <a:endParaRPr lang="en-US" sz="2800" b="1" kern="10">
              <a:ln w="9525">
                <a:noFill/>
                <a:round/>
                <a:headEnd/>
                <a:tailEnd/>
              </a:ln>
              <a:solidFill>
                <a:srgbClr val="000066"/>
              </a:solidFill>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3"/>
          <p:cNvSpPr>
            <a:spLocks noChangeArrowheads="1" noChangeShapeType="1" noTextEdit="1"/>
          </p:cNvSpPr>
          <p:nvPr/>
        </p:nvSpPr>
        <p:spPr bwMode="auto">
          <a:xfrm>
            <a:off x="2700338" y="188913"/>
            <a:ext cx="3743325" cy="596900"/>
          </a:xfrm>
          <a:prstGeom prst="rect">
            <a:avLst/>
          </a:prstGeom>
        </p:spPr>
        <p:txBody>
          <a:bodyPr wrap="none" fromWordArt="1">
            <a:prstTxWarp prst="textPlain">
              <a:avLst>
                <a:gd name="adj" fmla="val 50000"/>
              </a:avLst>
            </a:prstTxWarp>
          </a:bodyPr>
          <a:lstStyle/>
          <a:p>
            <a:pPr algn="ctr"/>
            <a:r>
              <a:rPr lang="ar-SA" sz="3600" kern="10">
                <a:ln w="9525">
                  <a:solidFill>
                    <a:srgbClr val="000066"/>
                  </a:solidFill>
                  <a:round/>
                  <a:headEnd/>
                  <a:tailEnd/>
                </a:ln>
                <a:solidFill>
                  <a:srgbClr val="FF0000"/>
                </a:solidFill>
                <a:cs typeface="PT Bold Heading"/>
              </a:rPr>
              <a:t>خطوات تصميم الحقيبة التدريبية</a:t>
            </a:r>
            <a:endParaRPr lang="en-US" sz="3600" kern="10">
              <a:ln w="9525">
                <a:solidFill>
                  <a:srgbClr val="000066"/>
                </a:solidFill>
                <a:round/>
                <a:headEnd/>
                <a:tailEnd/>
              </a:ln>
              <a:solidFill>
                <a:srgbClr val="FF0000"/>
              </a:solidFill>
              <a:cs typeface="PT Bold Heading"/>
            </a:endParaRPr>
          </a:p>
        </p:txBody>
      </p:sp>
      <p:sp>
        <p:nvSpPr>
          <p:cNvPr id="16387" name="Rectangle 5"/>
          <p:cNvSpPr>
            <a:spLocks noChangeArrowheads="1"/>
          </p:cNvSpPr>
          <p:nvPr/>
        </p:nvSpPr>
        <p:spPr bwMode="auto">
          <a:xfrm>
            <a:off x="8959850" y="3994150"/>
            <a:ext cx="184150" cy="396875"/>
          </a:xfrm>
          <a:prstGeom prst="rect">
            <a:avLst/>
          </a:prstGeom>
          <a:noFill/>
          <a:ln w="9525">
            <a:noFill/>
            <a:miter lim="800000"/>
            <a:headEnd/>
            <a:tailEnd/>
          </a:ln>
        </p:spPr>
        <p:txBody>
          <a:bodyPr wrap="none" anchor="ctr">
            <a:spAutoFit/>
          </a:bodyPr>
          <a:lstStyle/>
          <a:p>
            <a:endParaRPr lang="ar-EG" b="1">
              <a:solidFill>
                <a:srgbClr val="000000"/>
              </a:solidFill>
            </a:endParaRPr>
          </a:p>
        </p:txBody>
      </p:sp>
      <p:sp>
        <p:nvSpPr>
          <p:cNvPr id="16388" name="مستطيل 4"/>
          <p:cNvSpPr>
            <a:spLocks noChangeArrowheads="1"/>
          </p:cNvSpPr>
          <p:nvPr/>
        </p:nvSpPr>
        <p:spPr bwMode="auto">
          <a:xfrm>
            <a:off x="107950" y="785813"/>
            <a:ext cx="8851900" cy="5816600"/>
          </a:xfrm>
          <a:prstGeom prst="rect">
            <a:avLst/>
          </a:prstGeom>
          <a:solidFill>
            <a:srgbClr val="3333CC"/>
          </a:solidFill>
          <a:ln w="9525">
            <a:noFill/>
            <a:miter lim="800000"/>
            <a:headEnd/>
            <a:tailEnd/>
          </a:ln>
        </p:spPr>
        <p:txBody>
          <a:bodyPr>
            <a:spAutoFit/>
          </a:bodyPr>
          <a:lstStyle/>
          <a:p>
            <a:r>
              <a:rPr lang="en-US">
                <a:cs typeface="MCS Taybah S_U normal." pitchFamily="2" charset="-78"/>
              </a:rPr>
              <a:t/>
            </a:r>
            <a:br>
              <a:rPr lang="en-US">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تحليل الواقع للتعرف على مستويات المتدربين</a:t>
            </a:r>
            <a:r>
              <a:rPr lang="en-US" sz="3200">
                <a:solidFill>
                  <a:srgbClr val="FFFF00"/>
                </a:solidFill>
                <a:cs typeface="MCS Taybah S_U normal." pitchFamily="2" charset="-78"/>
              </a:rPr>
              <a:t>. </a:t>
            </a:r>
            <a:br>
              <a:rPr lang="en-US" sz="3200">
                <a:solidFill>
                  <a:srgbClr val="FFFF00"/>
                </a:solidFill>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تحديد الأهداف المراد الوصول إلى تحقيقها في الحقيبة</a:t>
            </a:r>
            <a:r>
              <a:rPr lang="en-US" sz="3200">
                <a:solidFill>
                  <a:srgbClr val="FFFF00"/>
                </a:solidFill>
                <a:cs typeface="MCS Taybah S_U normal." pitchFamily="2" charset="-78"/>
              </a:rPr>
              <a:t>. </a:t>
            </a:r>
            <a:br>
              <a:rPr lang="en-US" sz="3200">
                <a:solidFill>
                  <a:srgbClr val="FFFF00"/>
                </a:solidFill>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اختيار محتوى التدريب في الحقيبة</a:t>
            </a:r>
            <a:r>
              <a:rPr lang="en-US" sz="3200">
                <a:solidFill>
                  <a:srgbClr val="FFFF00"/>
                </a:solidFill>
                <a:cs typeface="MCS Taybah S_U normal." pitchFamily="2" charset="-78"/>
              </a:rPr>
              <a:t> . </a:t>
            </a:r>
            <a:br>
              <a:rPr lang="en-US" sz="3200">
                <a:solidFill>
                  <a:srgbClr val="FFFF00"/>
                </a:solidFill>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اختيار أسلوب تنظيم محتوى التدريب في الحقيبة</a:t>
            </a:r>
            <a:r>
              <a:rPr lang="en-US" sz="3200">
                <a:solidFill>
                  <a:srgbClr val="FFFF00"/>
                </a:solidFill>
                <a:cs typeface="MCS Taybah S_U normal." pitchFamily="2" charset="-78"/>
              </a:rPr>
              <a:t> . </a:t>
            </a:r>
            <a:br>
              <a:rPr lang="en-US" sz="3200">
                <a:solidFill>
                  <a:srgbClr val="FFFF00"/>
                </a:solidFill>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اختيار أسلوب التدريب والأنشطة المصاحبة</a:t>
            </a:r>
            <a:r>
              <a:rPr lang="en-US" sz="3200">
                <a:solidFill>
                  <a:srgbClr val="FFFF00"/>
                </a:solidFill>
                <a:cs typeface="MCS Taybah S_U normal." pitchFamily="2" charset="-78"/>
              </a:rPr>
              <a:t>.</a:t>
            </a:r>
            <a:br>
              <a:rPr lang="en-US" sz="3200">
                <a:solidFill>
                  <a:srgbClr val="FFFF00"/>
                </a:solidFill>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تحديد مواصفات البيئة التدريبية المناسبة</a:t>
            </a:r>
            <a:r>
              <a:rPr lang="en-US" sz="3200">
                <a:solidFill>
                  <a:srgbClr val="FFFF00"/>
                </a:solidFill>
                <a:cs typeface="MCS Taybah S_U normal." pitchFamily="2" charset="-78"/>
              </a:rPr>
              <a:t>.</a:t>
            </a:r>
            <a:br>
              <a:rPr lang="en-US" sz="3200">
                <a:solidFill>
                  <a:srgbClr val="FFFF00"/>
                </a:solidFill>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تحديد الأدوات المستخدمة في التدريب والمواد التعليمية المصاحبة</a:t>
            </a:r>
            <a:r>
              <a:rPr lang="en-US" sz="3200">
                <a:solidFill>
                  <a:srgbClr val="FFFF00"/>
                </a:solidFill>
                <a:cs typeface="MCS Taybah S_U normal." pitchFamily="2" charset="-78"/>
              </a:rPr>
              <a:t>.</a:t>
            </a:r>
            <a:br>
              <a:rPr lang="en-US" sz="3200">
                <a:solidFill>
                  <a:srgbClr val="FFFF00"/>
                </a:solidFill>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تحديد أسلوب التقويم</a:t>
            </a:r>
            <a:r>
              <a:rPr lang="en-US" sz="3200">
                <a:solidFill>
                  <a:srgbClr val="FFFF00"/>
                </a:solidFill>
                <a:cs typeface="MCS Taybah S_U normal." pitchFamily="2" charset="-78"/>
              </a:rPr>
              <a:t> .</a:t>
            </a:r>
            <a:br>
              <a:rPr lang="en-US" sz="3200">
                <a:solidFill>
                  <a:srgbClr val="FFFF00"/>
                </a:solidFill>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تنظيم مكونات الحقيبة التدريبية و بناء الأنشطة التدريبية</a:t>
            </a:r>
            <a:r>
              <a:rPr lang="en-US" sz="3200">
                <a:solidFill>
                  <a:srgbClr val="FFFF00"/>
                </a:solidFill>
                <a:cs typeface="MCS Taybah S_U normal." pitchFamily="2" charset="-78"/>
              </a:rPr>
              <a:t> .</a:t>
            </a:r>
            <a:br>
              <a:rPr lang="en-US" sz="3200">
                <a:solidFill>
                  <a:srgbClr val="FFFF00"/>
                </a:solidFill>
                <a:cs typeface="MCS Taybah S_U normal." pitchFamily="2" charset="-78"/>
              </a:rPr>
            </a:br>
            <a:r>
              <a:rPr lang="en-US" sz="3200">
                <a:solidFill>
                  <a:srgbClr val="FFFF00"/>
                </a:solidFill>
                <a:cs typeface="MCS Taybah S_U normal." pitchFamily="2" charset="-78"/>
              </a:rPr>
              <a:t>o </a:t>
            </a:r>
            <a:r>
              <a:rPr lang="ar-SA" sz="3200">
                <a:solidFill>
                  <a:srgbClr val="FFFF00"/>
                </a:solidFill>
                <a:cs typeface="MCS Taybah S_U normal." pitchFamily="2" charset="-78"/>
              </a:rPr>
              <a:t>إخراج الحقيبة التدريبية وفق معطيات التحليل والاختيارات العلمية في ضوء معايير الجودة</a:t>
            </a:r>
            <a:endParaRPr lang="en-US" sz="3200">
              <a:solidFill>
                <a:srgbClr val="FFFF00"/>
              </a:solidFill>
              <a:cs typeface="MCS Taybah S_U normal."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6858000"/>
          </a:xfrm>
          <a:prstGeom prst="rect">
            <a:avLst/>
          </a:prstGeom>
          <a:solidFill>
            <a:srgbClr val="3333CC"/>
          </a:solidFill>
          <a:ln w="9525">
            <a:solidFill>
              <a:schemeClr val="tx1"/>
            </a:solidFill>
            <a:miter lim="800000"/>
            <a:headEnd/>
            <a:tailEnd/>
          </a:ln>
        </p:spPr>
        <p:txBody>
          <a:bodyPr wrap="none" anchor="ctr"/>
          <a:lstStyle/>
          <a:p>
            <a:r>
              <a:rPr lang="ar-SA" sz="3600" b="1">
                <a:solidFill>
                  <a:srgbClr val="FF0000"/>
                </a:solidFill>
                <a:cs typeface="PT Bold Heading" pitchFamily="2" charset="-78"/>
              </a:rPr>
              <a:t>معايير الجودة للحقيبة التدريبية </a:t>
            </a:r>
            <a:r>
              <a:rPr lang="en-US" sz="3600" b="1">
                <a:solidFill>
                  <a:srgbClr val="FF0000"/>
                </a:solidFill>
                <a:cs typeface="PT Bold Heading" pitchFamily="2" charset="-78"/>
              </a:rPr>
              <a:t>: </a:t>
            </a:r>
            <a:r>
              <a:rPr lang="en-US" b="1"/>
              <a:t/>
            </a:r>
            <a:br>
              <a:rPr lang="en-US" b="1"/>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الملاءمة : وتعني مدى انطلاق الحقيبة التدريبية من الرؤية والأسس ، </a:t>
            </a:r>
            <a:endParaRPr lang="ar-EG" sz="2800" b="1">
              <a:solidFill>
                <a:srgbClr val="FFFF00"/>
              </a:solidFill>
              <a:cs typeface="MCS Taybah S_U normal." pitchFamily="2" charset="-78"/>
            </a:endParaRPr>
          </a:p>
          <a:p>
            <a:r>
              <a:rPr lang="ar-EG" sz="2800" b="1">
                <a:solidFill>
                  <a:srgbClr val="FFFF00"/>
                </a:solidFill>
                <a:cs typeface="MCS Taybah S_U normal." pitchFamily="2" charset="-78"/>
              </a:rPr>
              <a:t>	</a:t>
            </a:r>
            <a:r>
              <a:rPr lang="ar-SA" sz="2800" b="1">
                <a:solidFill>
                  <a:srgbClr val="FFFF00"/>
                </a:solidFill>
                <a:cs typeface="MCS Taybah S_U normal." pitchFamily="2" charset="-78"/>
              </a:rPr>
              <a:t>ومدى اتساقها مع السياسة العامة للتعليم والتدريب</a:t>
            </a:r>
            <a:r>
              <a:rPr lang="en-US" sz="2800" b="1">
                <a:solidFill>
                  <a:srgbClr val="FFFF00"/>
                </a:solidFill>
                <a:cs typeface="MCS Taybah S_U normal." pitchFamily="2" charset="-78"/>
              </a:rPr>
              <a:t> .</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الانتظامية : وتعني مدى التزام بناء الحقيبة التدريبية في ضوء المعايير والإجراءات </a:t>
            </a:r>
            <a:endParaRPr lang="ar-EG" sz="2800" b="1">
              <a:solidFill>
                <a:srgbClr val="FFFF00"/>
              </a:solidFill>
              <a:cs typeface="MCS Taybah S_U normal." pitchFamily="2" charset="-78"/>
            </a:endParaRPr>
          </a:p>
          <a:p>
            <a:r>
              <a:rPr lang="ar-EG" sz="2800" b="1">
                <a:solidFill>
                  <a:srgbClr val="FFFF00"/>
                </a:solidFill>
                <a:cs typeface="MCS Taybah S_U normal." pitchFamily="2" charset="-78"/>
              </a:rPr>
              <a:t>	</a:t>
            </a:r>
            <a:r>
              <a:rPr lang="ar-SA" sz="2800" b="1">
                <a:solidFill>
                  <a:srgbClr val="FFFF00"/>
                </a:solidFill>
                <a:cs typeface="MCS Taybah S_U normal." pitchFamily="2" charset="-78"/>
              </a:rPr>
              <a:t>المؤسسية المطلوبة</a:t>
            </a:r>
            <a:r>
              <a:rPr lang="en-US" sz="2800" b="1">
                <a:solidFill>
                  <a:srgbClr val="FFFF00"/>
                </a:solidFill>
                <a:cs typeface="MCS Taybah S_U normal." pitchFamily="2" charset="-78"/>
              </a:rPr>
              <a:t>.</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المرونة : وتعني مدى قابلية الحقيبة التدريبية للتطبيق وفقًا للظروف والإمكانات المتاحة</a:t>
            </a:r>
            <a:r>
              <a:rPr lang="en-US" sz="2800" b="1">
                <a:solidFill>
                  <a:srgbClr val="FFFF00"/>
                </a:solidFill>
                <a:cs typeface="MCS Taybah S_U normal." pitchFamily="2" charset="-78"/>
              </a:rPr>
              <a:t> .</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الدقة : وتعني مدى اتصاف الحقيبة التدريبية بالوضوح والبعد عن الغموض</a:t>
            </a:r>
            <a:r>
              <a:rPr lang="en-US" sz="2800" b="1">
                <a:solidFill>
                  <a:srgbClr val="FFFF00"/>
                </a:solidFill>
                <a:cs typeface="MCS Taybah S_U normal." pitchFamily="2" charset="-78"/>
              </a:rPr>
              <a:t> .</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الصدق : وتعني مدى مصداقية محتوى الحقيبة التدريبية في المعلومات والبيانات وخلوها </a:t>
            </a:r>
            <a:endParaRPr lang="ar-EG" sz="2800" b="1">
              <a:solidFill>
                <a:srgbClr val="FFFF00"/>
              </a:solidFill>
              <a:cs typeface="MCS Taybah S_U normal." pitchFamily="2" charset="-78"/>
            </a:endParaRPr>
          </a:p>
          <a:p>
            <a:r>
              <a:rPr lang="ar-EG" sz="2800" b="1">
                <a:solidFill>
                  <a:srgbClr val="FFFF00"/>
                </a:solidFill>
                <a:cs typeface="MCS Taybah S_U normal." pitchFamily="2" charset="-78"/>
              </a:rPr>
              <a:t>	</a:t>
            </a:r>
            <a:r>
              <a:rPr lang="ar-SA" sz="2800" b="1">
                <a:solidFill>
                  <a:srgbClr val="FFFF00"/>
                </a:solidFill>
                <a:cs typeface="MCS Taybah S_U normal." pitchFamily="2" charset="-78"/>
              </a:rPr>
              <a:t>من الأخطاء العلمية والفنية والتدريبية </a:t>
            </a:r>
            <a:r>
              <a:rPr lang="en-US" sz="2800" b="1">
                <a:solidFill>
                  <a:srgbClr val="FFFF00"/>
                </a:solidFill>
                <a:cs typeface="MCS Taybah S_U normal." pitchFamily="2" charset="-78"/>
              </a:rPr>
              <a:t>.</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الشمول : وتعني مدى شمول الحقيبة التدريبية للغايات والأهداف</a:t>
            </a:r>
            <a:r>
              <a:rPr lang="en-US" sz="2800" b="1">
                <a:solidFill>
                  <a:srgbClr val="FFFF00"/>
                </a:solidFill>
                <a:cs typeface="MCS Taybah S_U normal." pitchFamily="2" charset="-78"/>
              </a:rPr>
              <a:t> .</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القابلية للتطوير : وتعني مدى إمكانية تطوير الحقيبة التدريبية مستقبلا وفقًا للمتغيرات</a:t>
            </a:r>
            <a:r>
              <a:rPr lang="en-US" sz="2800" b="1">
                <a:solidFill>
                  <a:srgbClr val="FFFF00"/>
                </a:solidFill>
                <a:cs typeface="MCS Taybah S_U normal." pitchFamily="2" charset="-78"/>
              </a:rPr>
              <a:t> .</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المواكبة : وتعني مدى توافق الحقيبة التدريبية مع خصائص المتغيرات المتطورة</a:t>
            </a:r>
            <a:r>
              <a:rPr lang="en-US" sz="2800" b="1">
                <a:solidFill>
                  <a:srgbClr val="FFFF00"/>
                </a:solidFill>
                <a:cs typeface="MCS Taybah S_U normal." pitchFamily="2" charset="-78"/>
              </a:rPr>
              <a:t> .</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الوفاء : وتعني مدى وفاء الحقيبة التدريبية بطموحات المستفيدين </a:t>
            </a:r>
            <a:r>
              <a:rPr lang="en-US" sz="2800" b="1">
                <a:solidFill>
                  <a:srgbClr val="FFFF00"/>
                </a:solidFill>
                <a:cs typeface="MCS Taybah S_U normal." pitchFamily="2" charset="-78"/>
              </a:rPr>
              <a:t>.</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التوافق : وتعني مدى التزام الحقيبة التدريبية بتوافق محتواها وترابطه </a:t>
            </a:r>
            <a:r>
              <a:rPr lang="en-US" sz="2800" b="1">
                <a:solidFill>
                  <a:srgbClr val="FFFF00"/>
                </a:solidFill>
                <a:cs typeface="MCS Taybah S_U normal." pitchFamily="2" charset="-78"/>
              </a:rPr>
              <a:t>.</a:t>
            </a:r>
            <a:br>
              <a:rPr lang="en-US" sz="2800" b="1">
                <a:solidFill>
                  <a:srgbClr val="FFFF00"/>
                </a:solidFill>
                <a:cs typeface="MCS Taybah S_U normal." pitchFamily="2" charset="-78"/>
              </a:rPr>
            </a:br>
            <a:r>
              <a:rPr lang="en-US" sz="2800" b="1">
                <a:solidFill>
                  <a:srgbClr val="FFFF00"/>
                </a:solidFill>
                <a:cs typeface="MCS Taybah S_U normal." pitchFamily="2" charset="-78"/>
              </a:rPr>
              <a:t>o </a:t>
            </a:r>
            <a:r>
              <a:rPr lang="ar-SA" sz="2800" b="1">
                <a:solidFill>
                  <a:srgbClr val="FFFF00"/>
                </a:solidFill>
                <a:cs typeface="MCS Taybah S_U normal." pitchFamily="2" charset="-78"/>
              </a:rPr>
              <a:t>التكامل : وتعني مدى التزام الحقيبة التدريبية بتكامل الخبرات التعليمية ضمن محتواها</a:t>
            </a:r>
            <a:r>
              <a:rPr lang="en-US" sz="2800" b="1">
                <a:solidFill>
                  <a:srgbClr val="FFFF00"/>
                </a:solidFill>
                <a:cs typeface="MCS Taybah S_U normal." pitchFamily="2" charset="-78"/>
              </a:rPr>
              <a:t>.</a:t>
            </a:r>
            <a:r>
              <a:rPr lang="en-US" b="1"/>
              <a:t/>
            </a:r>
            <a:br>
              <a:rPr lang="en-US" b="1"/>
            </a:br>
            <a:endParaRPr lang="ar-SA" b="1"/>
          </a:p>
        </p:txBody>
      </p:sp>
      <p:sp>
        <p:nvSpPr>
          <p:cNvPr id="17411" name="Rectangle 3"/>
          <p:cNvSpPr>
            <a:spLocks noChangeArrowheads="1"/>
          </p:cNvSpPr>
          <p:nvPr/>
        </p:nvSpPr>
        <p:spPr bwMode="auto">
          <a:xfrm>
            <a:off x="0" y="1557338"/>
            <a:ext cx="9144000" cy="0"/>
          </a:xfrm>
          <a:prstGeom prst="rect">
            <a:avLst/>
          </a:prstGeom>
          <a:noFill/>
          <a:ln w="9525">
            <a:noFill/>
            <a:miter lim="800000"/>
            <a:headEnd/>
            <a:tailEnd/>
          </a:ln>
        </p:spPr>
        <p:txBody>
          <a:bodyPr wrap="none" anchor="ctr">
            <a:spAutoFit/>
          </a:bodyPr>
          <a:lstStyle/>
          <a:p>
            <a:endParaRPr lang="en-US" sz="1800">
              <a:latin typeface="Arial" charset="0"/>
            </a:endParaRPr>
          </a:p>
        </p:txBody>
      </p:sp>
      <p:sp>
        <p:nvSpPr>
          <p:cNvPr id="17412" name="Rectangle 4"/>
          <p:cNvSpPr>
            <a:spLocks noChangeArrowheads="1"/>
          </p:cNvSpPr>
          <p:nvPr/>
        </p:nvSpPr>
        <p:spPr bwMode="auto">
          <a:xfrm>
            <a:off x="0" y="4144963"/>
            <a:ext cx="9144000" cy="0"/>
          </a:xfrm>
          <a:prstGeom prst="rect">
            <a:avLst/>
          </a:prstGeom>
          <a:noFill/>
          <a:ln w="9525">
            <a:noFill/>
            <a:miter lim="800000"/>
            <a:headEnd/>
            <a:tailEnd/>
          </a:ln>
        </p:spPr>
        <p:txBody>
          <a:bodyPr wrap="none" anchor="ctr">
            <a:spAutoFit/>
          </a:bodyPr>
          <a:lstStyle/>
          <a:p>
            <a:endParaRPr lang="en-US" sz="1800">
              <a:latin typeface="Arial" charset="0"/>
            </a:endParaRPr>
          </a:p>
        </p:txBody>
      </p:sp>
      <p:sp>
        <p:nvSpPr>
          <p:cNvPr id="17413" name="WordArt 5"/>
          <p:cNvSpPr>
            <a:spLocks noChangeArrowheads="1" noChangeShapeType="1" noTextEdit="1"/>
          </p:cNvSpPr>
          <p:nvPr/>
        </p:nvSpPr>
        <p:spPr bwMode="auto">
          <a:xfrm>
            <a:off x="2339975" y="2636838"/>
            <a:ext cx="4895850" cy="503237"/>
          </a:xfrm>
          <a:prstGeom prst="rect">
            <a:avLst/>
          </a:prstGeom>
        </p:spPr>
        <p:txBody>
          <a:bodyPr wrap="none" fromWordArt="1">
            <a:prstTxWarp prst="textPlain">
              <a:avLst>
                <a:gd name="adj" fmla="val 50000"/>
              </a:avLst>
            </a:prstTxWarp>
          </a:bodyPr>
          <a:lstStyle/>
          <a:p>
            <a:pPr algn="ctr" rtl="0"/>
            <a:endParaRPr lang="en-US" sz="3600" kern="10">
              <a:ln w="9525">
                <a:solidFill>
                  <a:srgbClr val="000066"/>
                </a:solidFill>
                <a:round/>
                <a:headEnd/>
                <a:tailEnd/>
              </a:ln>
              <a:solidFill>
                <a:srgbClr val="000000"/>
              </a:solidFill>
              <a:effectLst>
                <a:outerShdw dist="35921" dir="2700000" algn="ctr" rotWithShape="0">
                  <a:srgbClr val="C0C0C0">
                    <a:alpha val="79999"/>
                  </a:srgbClr>
                </a:outerShdw>
              </a:effectLst>
              <a:latin typeface="Arial"/>
              <a:cs typeface="Arial"/>
            </a:endParaRPr>
          </a:p>
        </p:txBody>
      </p:sp>
      <p:sp>
        <p:nvSpPr>
          <p:cNvPr id="17414" name="Rectangle 6"/>
          <p:cNvSpPr>
            <a:spLocks noChangeArrowheads="1"/>
          </p:cNvSpPr>
          <p:nvPr/>
        </p:nvSpPr>
        <p:spPr bwMode="auto">
          <a:xfrm>
            <a:off x="1547813" y="0"/>
            <a:ext cx="6480175" cy="523875"/>
          </a:xfrm>
          <a:prstGeom prst="rect">
            <a:avLst/>
          </a:prstGeom>
          <a:noFill/>
          <a:ln w="9525">
            <a:noFill/>
            <a:miter lim="800000"/>
            <a:headEnd/>
            <a:tailEnd/>
          </a:ln>
        </p:spPr>
        <p:txBody>
          <a:bodyPr anchor="ctr">
            <a:spAutoFit/>
          </a:bodyPr>
          <a:lstStyle/>
          <a:p>
            <a:pPr algn="ctr"/>
            <a:r>
              <a:rPr lang="ar-SA" sz="2800">
                <a:solidFill>
                  <a:srgbClr val="000000"/>
                </a:solidFill>
              </a:rPr>
              <a:t> </a:t>
            </a:r>
            <a:endParaRPr lang="ar-SA" sz="2400" b="1">
              <a:solidFill>
                <a:srgbClr val="FF0000"/>
              </a:solidFill>
              <a:cs typeface="PT Bold Heading"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125413"/>
            <a:ext cx="9144000" cy="7264400"/>
          </a:xfrm>
          <a:prstGeom prst="rect">
            <a:avLst/>
          </a:prstGeom>
          <a:solidFill>
            <a:srgbClr val="000000"/>
          </a:solidFill>
          <a:ln w="19050">
            <a:solidFill>
              <a:schemeClr val="tx1"/>
            </a:solidFill>
            <a:miter lim="800000"/>
            <a:headEnd/>
            <a:tailEnd/>
          </a:ln>
        </p:spPr>
        <p:txBody>
          <a:bodyPr anchor="ctr">
            <a:spAutoFit/>
          </a:bodyPr>
          <a:lstStyle/>
          <a:p>
            <a:pPr algn="ctr"/>
            <a:r>
              <a:rPr lang="ar-SA" sz="3200">
                <a:solidFill>
                  <a:srgbClr val="FF0000"/>
                </a:solidFill>
                <a:cs typeface="PT Bold Heading" pitchFamily="2" charset="-78"/>
              </a:rPr>
              <a:t>مكونات الحقيبة التدريبية الفاعلة</a:t>
            </a:r>
            <a:r>
              <a:rPr lang="en-US" sz="3200">
                <a:solidFill>
                  <a:srgbClr val="FF0000"/>
                </a:solidFill>
                <a:cs typeface="PT Bold Heading" pitchFamily="2" charset="-78"/>
              </a:rPr>
              <a:t> : </a:t>
            </a:r>
            <a:r>
              <a:rPr lang="en-US" sz="3200" b="1"/>
              <a:t/>
            </a:r>
            <a:br>
              <a:rPr lang="en-US" sz="3200" b="1"/>
            </a:br>
            <a:r>
              <a:rPr lang="ar-SA" sz="3200">
                <a:cs typeface="MCS Taybah S_U normal." pitchFamily="2" charset="-78"/>
              </a:rPr>
              <a:t>تتألف  الحقيبة تدريبية من خمسة أقسام رئيسة على النحو الآتي</a:t>
            </a:r>
            <a:r>
              <a:rPr lang="en-US" sz="3200">
                <a:cs typeface="MCS Taybah S_U normal." pitchFamily="2" charset="-78"/>
              </a:rPr>
              <a:t> :</a:t>
            </a:r>
            <a:endParaRPr lang="ar-EG" sz="3200">
              <a:cs typeface="MCS Taybah S_U normal." pitchFamily="2" charset="-78"/>
            </a:endParaRPr>
          </a:p>
          <a:p>
            <a:r>
              <a:rPr lang="ar-SA" sz="3200">
                <a:solidFill>
                  <a:srgbClr val="FFFF00"/>
                </a:solidFill>
                <a:cs typeface="MCS Taybah S_U normal." pitchFamily="2" charset="-78"/>
              </a:rPr>
              <a:t>القسم الأول : مفتاح الحقيبة</a:t>
            </a:r>
            <a:r>
              <a:rPr lang="en-US" sz="3200">
                <a:solidFill>
                  <a:srgbClr val="FFFF00"/>
                </a:solidFill>
                <a:cs typeface="MCS Taybah S_U normal." pitchFamily="2" charset="-78"/>
              </a:rPr>
              <a:t> </a:t>
            </a:r>
            <a:r>
              <a:rPr lang="en-US" sz="3200">
                <a:cs typeface="MCS Taybah S_U normal." pitchFamily="2" charset="-78"/>
              </a:rPr>
              <a:t>: </a:t>
            </a:r>
            <a:br>
              <a:rPr lang="en-US" sz="3200">
                <a:cs typeface="MCS Taybah S_U normal." pitchFamily="2" charset="-78"/>
              </a:rPr>
            </a:br>
            <a:r>
              <a:rPr lang="ar-SA" sz="3200">
                <a:cs typeface="MCS Taybah S_U normal." pitchFamily="2" charset="-78"/>
              </a:rPr>
              <a:t>ويحتوي </a:t>
            </a:r>
            <a:r>
              <a:rPr lang="ar-SA" sz="3200">
                <a:solidFill>
                  <a:schemeClr val="bg1"/>
                </a:solidFill>
                <a:cs typeface="MCS Taybah S_U normal." pitchFamily="2" charset="-78"/>
              </a:rPr>
              <a:t>هذا القسم على العناصر المتعلقة بالتعريف بالحقيبة وأهدافها وأهميتها وبالتوثيق والمحتويات كما يعطي صورة عامة وشاملة عن البرنامج بجميع عناصره ويتكون هذا الجزء من العناصر التالية</a:t>
            </a:r>
            <a:r>
              <a:rPr lang="en-US" sz="3200">
                <a:solidFill>
                  <a:schemeClr val="bg1"/>
                </a:solidFill>
                <a:cs typeface="MCS Taybah S_U normal." pitchFamily="2" charset="-78"/>
              </a:rPr>
              <a:t> : </a:t>
            </a:r>
            <a:br>
              <a:rPr lang="en-US" sz="3200">
                <a:solidFill>
                  <a:schemeClr val="bg1"/>
                </a:solidFill>
                <a:cs typeface="MCS Taybah S_U normal." pitchFamily="2" charset="-78"/>
              </a:rPr>
            </a:br>
            <a:r>
              <a:rPr lang="ar-SA" sz="3200">
                <a:solidFill>
                  <a:schemeClr val="bg1"/>
                </a:solidFill>
                <a:cs typeface="MCS Taybah S_U normal." pitchFamily="2" charset="-78"/>
              </a:rPr>
              <a:t>1- غلاف الحقيبة ويشتمل على اسم المادة التدريبية والبرنامج والقطاع واسم معد الحقيبة وجهة التمويل وجهة التقديم والمراجع والمطور والتاريخ التوثيقي</a:t>
            </a:r>
            <a:r>
              <a:rPr lang="en-US" sz="3200">
                <a:solidFill>
                  <a:schemeClr val="bg1"/>
                </a:solidFill>
                <a:cs typeface="MCS Taybah S_U normal." pitchFamily="2" charset="-78"/>
              </a:rPr>
              <a:t> . </a:t>
            </a:r>
          </a:p>
          <a:p>
            <a:r>
              <a:rPr lang="ar-SA" sz="3200">
                <a:solidFill>
                  <a:schemeClr val="bg1"/>
                </a:solidFill>
                <a:cs typeface="MCS Taybah S_U normal." pitchFamily="2" charset="-78"/>
              </a:rPr>
              <a:t>2-</a:t>
            </a:r>
            <a:r>
              <a:rPr lang="en-US" sz="3200">
                <a:solidFill>
                  <a:schemeClr val="bg1"/>
                </a:solidFill>
                <a:cs typeface="MCS Taybah S_U normal." pitchFamily="2" charset="-78"/>
              </a:rPr>
              <a:t> </a:t>
            </a:r>
            <a:r>
              <a:rPr lang="ar-SA" sz="3200">
                <a:solidFill>
                  <a:schemeClr val="bg1"/>
                </a:solidFill>
                <a:cs typeface="MCS Taybah S_U normal." pitchFamily="2" charset="-78"/>
              </a:rPr>
              <a:t>تقدمة وتعريف بالحقيبة وأهدافها وأهميتها</a:t>
            </a:r>
            <a:r>
              <a:rPr lang="en-US" sz="3200">
                <a:solidFill>
                  <a:schemeClr val="bg1"/>
                </a:solidFill>
                <a:cs typeface="MCS Taybah S_U normal." pitchFamily="2" charset="-78"/>
              </a:rPr>
              <a:t> .</a:t>
            </a:r>
            <a:br>
              <a:rPr lang="en-US" sz="3200">
                <a:solidFill>
                  <a:schemeClr val="bg1"/>
                </a:solidFill>
                <a:cs typeface="MCS Taybah S_U normal." pitchFamily="2" charset="-78"/>
              </a:rPr>
            </a:br>
            <a:r>
              <a:rPr lang="ar-SA" sz="3200">
                <a:solidFill>
                  <a:schemeClr val="bg1"/>
                </a:solidFill>
                <a:cs typeface="MCS Taybah S_U normal." pitchFamily="2" charset="-78"/>
              </a:rPr>
              <a:t>3-</a:t>
            </a:r>
            <a:r>
              <a:rPr lang="en-US" sz="3200">
                <a:solidFill>
                  <a:schemeClr val="bg1"/>
                </a:solidFill>
                <a:cs typeface="MCS Taybah S_U normal." pitchFamily="2" charset="-78"/>
              </a:rPr>
              <a:t> </a:t>
            </a:r>
            <a:r>
              <a:rPr lang="ar-SA" sz="3200">
                <a:solidFill>
                  <a:schemeClr val="bg1"/>
                </a:solidFill>
                <a:cs typeface="MCS Taybah S_U normal." pitchFamily="2" charset="-78"/>
              </a:rPr>
              <a:t>فهرس المحتويات الرئيسة</a:t>
            </a:r>
            <a:r>
              <a:rPr lang="en-US" sz="3200">
                <a:solidFill>
                  <a:schemeClr val="bg1"/>
                </a:solidFill>
                <a:cs typeface="MCS Taybah S_U normal." pitchFamily="2" charset="-78"/>
              </a:rPr>
              <a:t>. </a:t>
            </a:r>
            <a:br>
              <a:rPr lang="en-US" sz="3200">
                <a:solidFill>
                  <a:schemeClr val="bg1"/>
                </a:solidFill>
                <a:cs typeface="MCS Taybah S_U normal." pitchFamily="2" charset="-78"/>
              </a:rPr>
            </a:br>
            <a:r>
              <a:rPr lang="ar-SA" sz="3200">
                <a:solidFill>
                  <a:schemeClr val="bg1"/>
                </a:solidFill>
                <a:cs typeface="MCS Taybah S_U normal." pitchFamily="2" charset="-78"/>
              </a:rPr>
              <a:t>4-</a:t>
            </a:r>
            <a:r>
              <a:rPr lang="en-US" sz="3200">
                <a:solidFill>
                  <a:schemeClr val="bg1"/>
                </a:solidFill>
                <a:cs typeface="MCS Taybah S_U normal." pitchFamily="2" charset="-78"/>
              </a:rPr>
              <a:t> </a:t>
            </a:r>
            <a:r>
              <a:rPr lang="ar-SA" sz="3200">
                <a:solidFill>
                  <a:schemeClr val="bg1"/>
                </a:solidFill>
                <a:cs typeface="MCS Taybah S_U normal." pitchFamily="2" charset="-78"/>
              </a:rPr>
              <a:t>دليل الحقيبة ويتضمن الإرشادات وأهم مصادر التعلم المساعدة</a:t>
            </a:r>
            <a:r>
              <a:rPr lang="en-US" sz="3200">
                <a:solidFill>
                  <a:schemeClr val="bg1"/>
                </a:solidFill>
                <a:cs typeface="MCS Taybah S_U normal." pitchFamily="2" charset="-78"/>
              </a:rPr>
              <a:t> .</a:t>
            </a:r>
            <a:br>
              <a:rPr lang="en-US" sz="3200">
                <a:solidFill>
                  <a:schemeClr val="bg1"/>
                </a:solidFill>
                <a:cs typeface="MCS Taybah S_U normal." pitchFamily="2" charset="-78"/>
              </a:rPr>
            </a:br>
            <a:r>
              <a:rPr lang="ar-SA" sz="3200">
                <a:solidFill>
                  <a:schemeClr val="bg1"/>
                </a:solidFill>
                <a:cs typeface="MCS Taybah S_U normal." pitchFamily="2" charset="-78"/>
              </a:rPr>
              <a:t>5-</a:t>
            </a:r>
            <a:r>
              <a:rPr lang="en-US" sz="3200">
                <a:solidFill>
                  <a:schemeClr val="bg1"/>
                </a:solidFill>
                <a:cs typeface="MCS Taybah S_U normal." pitchFamily="2" charset="-78"/>
              </a:rPr>
              <a:t> </a:t>
            </a:r>
            <a:r>
              <a:rPr lang="ar-SA" sz="3200">
                <a:solidFill>
                  <a:schemeClr val="bg1"/>
                </a:solidFill>
                <a:cs typeface="MCS Taybah S_U normal." pitchFamily="2" charset="-78"/>
              </a:rPr>
              <a:t>المستهدفون بالحقيبة</a:t>
            </a:r>
            <a:r>
              <a:rPr lang="en-US" sz="3200">
                <a:solidFill>
                  <a:schemeClr val="bg1"/>
                </a:solidFill>
                <a:cs typeface="MCS Taybah S_U normal." pitchFamily="2" charset="-78"/>
              </a:rPr>
              <a:t> .</a:t>
            </a:r>
            <a:br>
              <a:rPr lang="en-US" sz="3200">
                <a:solidFill>
                  <a:schemeClr val="bg1"/>
                </a:solidFill>
                <a:cs typeface="MCS Taybah S_U normal." pitchFamily="2" charset="-78"/>
              </a:rPr>
            </a:br>
            <a:r>
              <a:rPr lang="ar-SA" sz="3200">
                <a:solidFill>
                  <a:schemeClr val="bg1"/>
                </a:solidFill>
                <a:cs typeface="MCS Taybah S_U normal." pitchFamily="2" charset="-78"/>
              </a:rPr>
              <a:t>6-</a:t>
            </a:r>
            <a:r>
              <a:rPr lang="en-US" sz="3200">
                <a:solidFill>
                  <a:schemeClr val="bg1"/>
                </a:solidFill>
                <a:cs typeface="MCS Taybah S_U normal." pitchFamily="2" charset="-78"/>
              </a:rPr>
              <a:t> </a:t>
            </a:r>
            <a:r>
              <a:rPr lang="ar-SA" sz="3200">
                <a:solidFill>
                  <a:schemeClr val="bg1"/>
                </a:solidFill>
                <a:cs typeface="MCS Taybah S_U normal." pitchFamily="2" charset="-78"/>
              </a:rPr>
              <a:t>الخبرات السابقة المطلوب توفرها كمتطلبات سابقة للتدريب</a:t>
            </a:r>
            <a:r>
              <a:rPr lang="en-US" sz="3200">
                <a:solidFill>
                  <a:schemeClr val="bg1"/>
                </a:solidFill>
                <a:cs typeface="MCS Taybah S_U normal." pitchFamily="2" charset="-78"/>
              </a:rPr>
              <a:t> .</a:t>
            </a:r>
            <a:br>
              <a:rPr lang="en-US" sz="3200">
                <a:solidFill>
                  <a:schemeClr val="bg1"/>
                </a:solidFill>
                <a:cs typeface="MCS Taybah S_U normal." pitchFamily="2" charset="-78"/>
              </a:rPr>
            </a:br>
            <a:r>
              <a:rPr lang="ar-SA" sz="3200">
                <a:solidFill>
                  <a:schemeClr val="bg1"/>
                </a:solidFill>
                <a:cs typeface="MCS Taybah S_U normal." pitchFamily="2" charset="-78"/>
              </a:rPr>
              <a:t>7-</a:t>
            </a:r>
            <a:r>
              <a:rPr lang="en-US" sz="3200">
                <a:solidFill>
                  <a:schemeClr val="bg1"/>
                </a:solidFill>
                <a:cs typeface="MCS Taybah S_U normal." pitchFamily="2" charset="-78"/>
              </a:rPr>
              <a:t> </a:t>
            </a:r>
            <a:r>
              <a:rPr lang="ar-SA" sz="3200">
                <a:solidFill>
                  <a:schemeClr val="bg1"/>
                </a:solidFill>
                <a:cs typeface="MCS Taybah S_U normal." pitchFamily="2" charset="-78"/>
              </a:rPr>
              <a:t>توزيع الزمن المخصص لاستخدام الحقيبة</a:t>
            </a:r>
            <a:r>
              <a:rPr lang="en-US" sz="3200">
                <a:solidFill>
                  <a:schemeClr val="bg1"/>
                </a:solidFill>
                <a:cs typeface="MCS Taybah S_U normal." pitchFamily="2" charset="-78"/>
              </a:rPr>
              <a:t>. </a:t>
            </a:r>
            <a:br>
              <a:rPr lang="en-US" sz="3200">
                <a:solidFill>
                  <a:schemeClr val="bg1"/>
                </a:solidFill>
                <a:cs typeface="MCS Taybah S_U normal." pitchFamily="2" charset="-78"/>
              </a:rPr>
            </a:br>
            <a:endParaRPr lang="ar-SA" sz="1800" b="1">
              <a:solidFill>
                <a:schemeClr val="bg1"/>
              </a:solidFill>
              <a:cs typeface="MCS Taybah S_U normal." pitchFamily="2" charset="-78"/>
            </a:endParaRPr>
          </a:p>
        </p:txBody>
      </p:sp>
      <p:sp>
        <p:nvSpPr>
          <p:cNvPr id="18435" name="WordArt 6"/>
          <p:cNvSpPr>
            <a:spLocks noChangeArrowheads="1" noChangeShapeType="1" noTextEdit="1"/>
          </p:cNvSpPr>
          <p:nvPr/>
        </p:nvSpPr>
        <p:spPr bwMode="auto">
          <a:xfrm>
            <a:off x="4427538" y="115888"/>
            <a:ext cx="1152525" cy="1727200"/>
          </a:xfrm>
          <a:prstGeom prst="rect">
            <a:avLst/>
          </a:prstGeom>
        </p:spPr>
        <p:txBody>
          <a:bodyPr wrap="none" fromWordArt="1">
            <a:prstTxWarp prst="textPlain">
              <a:avLst>
                <a:gd name="adj" fmla="val 50000"/>
              </a:avLst>
            </a:prstTxWarp>
          </a:bodyPr>
          <a:lstStyle/>
          <a:p>
            <a:pPr algn="ctr" rtl="0"/>
            <a:endParaRPr lang="en-US" sz="3600" kern="10">
              <a:ln w="9525">
                <a:solidFill>
                  <a:schemeClr val="tx1"/>
                </a:solidFill>
                <a:round/>
                <a:headEnd/>
                <a:tailEnd/>
              </a:ln>
              <a:gradFill rotWithShape="1">
                <a:gsLst>
                  <a:gs pos="0">
                    <a:srgbClr val="CC3300">
                      <a:alpha val="56000"/>
                    </a:srgbClr>
                  </a:gs>
                  <a:gs pos="100000">
                    <a:srgbClr val="CC3300">
                      <a:alpha val="74001"/>
                    </a:srgbClr>
                  </a:gs>
                </a:gsLst>
                <a:path path="rect">
                  <a:fillToRect l="50000" t="50000" r="50000" b="50000"/>
                </a:path>
              </a:gradFill>
              <a:effectLst>
                <a:outerShdw dist="35921" dir="2700000" algn="ctr" rotWithShape="0">
                  <a:srgbClr val="C0C0C0">
                    <a:alpha val="79999"/>
                  </a:srgbClr>
                </a:outerShdw>
              </a:effectLst>
              <a:latin typeface="Aria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630238"/>
            <a:ext cx="9144000" cy="5756275"/>
          </a:xfrm>
          <a:prstGeom prst="rect">
            <a:avLst/>
          </a:prstGeom>
          <a:solidFill>
            <a:srgbClr val="008080"/>
          </a:solidFill>
          <a:ln w="19050">
            <a:solidFill>
              <a:schemeClr val="tx1"/>
            </a:solidFill>
            <a:miter lim="800000"/>
            <a:headEnd/>
            <a:tailEnd/>
          </a:ln>
        </p:spPr>
        <p:txBody>
          <a:bodyPr anchor="ctr">
            <a:spAutoFit/>
          </a:bodyPr>
          <a:lstStyle/>
          <a:p>
            <a:pPr>
              <a:defRPr/>
            </a:pPr>
            <a:r>
              <a:rPr lang="ar-SA" sz="4400" dirty="0">
                <a:solidFill>
                  <a:schemeClr val="bg1">
                    <a:lumMod val="60000"/>
                    <a:lumOff val="40000"/>
                  </a:schemeClr>
                </a:solidFill>
                <a:cs typeface="MCS Taybah S_U normal." pitchFamily="2" charset="-78"/>
              </a:rPr>
              <a:t>القسم </a:t>
            </a:r>
            <a:r>
              <a:rPr lang="ar-SA" sz="3600" dirty="0">
                <a:solidFill>
                  <a:schemeClr val="bg1">
                    <a:lumMod val="60000"/>
                    <a:lumOff val="40000"/>
                  </a:schemeClr>
                </a:solidFill>
                <a:cs typeface="MCS Taybah S_U normal." pitchFamily="2" charset="-78"/>
              </a:rPr>
              <a:t>الثاني : المحتوى التدريبي النظري </a:t>
            </a:r>
            <a:r>
              <a:rPr lang="en-US" sz="3600" dirty="0">
                <a:solidFill>
                  <a:schemeClr val="bg1">
                    <a:lumMod val="60000"/>
                    <a:lumOff val="40000"/>
                  </a:schemeClr>
                </a:solidFill>
                <a:cs typeface="MCS Taybah S_U normal." pitchFamily="2" charset="-78"/>
              </a:rPr>
              <a:t>"</a:t>
            </a:r>
            <a:r>
              <a:rPr lang="ar-SA" sz="3600" dirty="0">
                <a:solidFill>
                  <a:schemeClr val="bg1">
                    <a:lumMod val="60000"/>
                    <a:lumOff val="40000"/>
                  </a:schemeClr>
                </a:solidFill>
                <a:cs typeface="MCS Taybah S_U normal." pitchFamily="2" charset="-78"/>
              </a:rPr>
              <a:t> الإطار النظري للحقيبة التدريبية</a:t>
            </a:r>
            <a:r>
              <a:rPr lang="en-US" sz="3600" dirty="0">
                <a:solidFill>
                  <a:schemeClr val="bg1">
                    <a:lumMod val="60000"/>
                    <a:lumOff val="40000"/>
                  </a:schemeClr>
                </a:solidFill>
                <a:cs typeface="MCS Taybah S_U normal." pitchFamily="2" charset="-78"/>
              </a:rPr>
              <a:t> ":</a:t>
            </a:r>
            <a:r>
              <a:rPr lang="en-US" sz="3600" dirty="0">
                <a:solidFill>
                  <a:srgbClr val="FFFF00"/>
                </a:solidFill>
                <a:cs typeface="MCS Taybah S_U normal." pitchFamily="2" charset="-78"/>
              </a:rPr>
              <a:t> </a:t>
            </a:r>
            <a:br>
              <a:rPr lang="en-US" sz="3600" dirty="0">
                <a:solidFill>
                  <a:srgbClr val="FFFF00"/>
                </a:solidFill>
                <a:cs typeface="MCS Taybah S_U normal." pitchFamily="2" charset="-78"/>
              </a:rPr>
            </a:br>
            <a:r>
              <a:rPr lang="ar-SA" sz="3600" dirty="0">
                <a:solidFill>
                  <a:srgbClr val="FFFF00"/>
                </a:solidFill>
                <a:cs typeface="MCS Taybah S_U normal." pitchFamily="2" charset="-78"/>
              </a:rPr>
              <a:t>ويحتوي هذا القسم على المعلومات والمفاهيم والخرائط </a:t>
            </a:r>
            <a:r>
              <a:rPr lang="ar-SA" sz="3600" dirty="0" err="1">
                <a:solidFill>
                  <a:srgbClr val="FFFF00"/>
                </a:solidFill>
                <a:cs typeface="MCS Taybah S_U normal." pitchFamily="2" charset="-78"/>
              </a:rPr>
              <a:t>المفاهيمية</a:t>
            </a:r>
            <a:r>
              <a:rPr lang="ar-SA" sz="3600" dirty="0">
                <a:solidFill>
                  <a:srgbClr val="FFFF00"/>
                </a:solidFill>
                <a:cs typeface="MCS Taybah S_U normal." pitchFamily="2" charset="-78"/>
              </a:rPr>
              <a:t> والخبرات التي تساعد المتدرب على فهم موضوع الحقيبة والقدرة على القيام بتطبيقاته الأساسية ، ويقسم هذا القسم إلى وحدات تدريبية تتضمن كل وحدة منها العناصر التالية </a:t>
            </a:r>
            <a:r>
              <a:rPr lang="en-US" sz="3600" dirty="0">
                <a:solidFill>
                  <a:srgbClr val="FFFF00"/>
                </a:solidFill>
                <a:cs typeface="MCS Taybah S_U normal." pitchFamily="2" charset="-78"/>
              </a:rPr>
              <a:t>: </a:t>
            </a:r>
            <a:endParaRPr lang="ar-EG" sz="3600" dirty="0">
              <a:solidFill>
                <a:srgbClr val="FFFF00"/>
              </a:solidFill>
              <a:cs typeface="MCS Taybah S_U normal." pitchFamily="2" charset="-78"/>
            </a:endParaRPr>
          </a:p>
          <a:p>
            <a:pPr>
              <a:defRPr/>
            </a:pPr>
            <a:r>
              <a:rPr lang="ar-EG" sz="3600" dirty="0">
                <a:solidFill>
                  <a:srgbClr val="FFFF00"/>
                </a:solidFill>
                <a:cs typeface="MCS Taybah S_U normal." pitchFamily="2" charset="-78"/>
              </a:rPr>
              <a:t>1-</a:t>
            </a:r>
            <a:r>
              <a:rPr lang="en-US" sz="3600" dirty="0">
                <a:solidFill>
                  <a:srgbClr val="FFFF00"/>
                </a:solidFill>
                <a:cs typeface="MCS Taybah S_U normal." pitchFamily="2" charset="-78"/>
              </a:rPr>
              <a:t> </a:t>
            </a:r>
            <a:r>
              <a:rPr lang="ar-SA" sz="3600" dirty="0">
                <a:solidFill>
                  <a:srgbClr val="FFFF00"/>
                </a:solidFill>
                <a:cs typeface="MCS Taybah S_U normal." pitchFamily="2" charset="-78"/>
              </a:rPr>
              <a:t>أهداف الوحدة</a:t>
            </a:r>
            <a:r>
              <a:rPr lang="en-US" sz="3600" dirty="0">
                <a:solidFill>
                  <a:srgbClr val="FFFF00"/>
                </a:solidFill>
                <a:cs typeface="MCS Taybah S_U normal." pitchFamily="2" charset="-78"/>
              </a:rPr>
              <a:t> .</a:t>
            </a:r>
            <a:br>
              <a:rPr lang="en-US" sz="3600" dirty="0">
                <a:solidFill>
                  <a:srgbClr val="FFFF00"/>
                </a:solidFill>
                <a:cs typeface="MCS Taybah S_U normal." pitchFamily="2" charset="-78"/>
              </a:rPr>
            </a:br>
            <a:r>
              <a:rPr lang="ar-EG" sz="3600" dirty="0">
                <a:solidFill>
                  <a:srgbClr val="FFFF00"/>
                </a:solidFill>
                <a:cs typeface="MCS Taybah S_U normal." pitchFamily="2" charset="-78"/>
              </a:rPr>
              <a:t>2- </a:t>
            </a:r>
            <a:r>
              <a:rPr lang="ar-SA" sz="3600" dirty="0">
                <a:solidFill>
                  <a:srgbClr val="FFFF00"/>
                </a:solidFill>
                <a:cs typeface="MCS Taybah S_U normal." pitchFamily="2" charset="-78"/>
              </a:rPr>
              <a:t>الموضوعات الرئيسة التي تتناولها الوحدة</a:t>
            </a:r>
            <a:r>
              <a:rPr lang="en-US" sz="3600" dirty="0">
                <a:solidFill>
                  <a:srgbClr val="FFFF00"/>
                </a:solidFill>
                <a:cs typeface="MCS Taybah S_U normal." pitchFamily="2" charset="-78"/>
              </a:rPr>
              <a:t> .</a:t>
            </a:r>
            <a:br>
              <a:rPr lang="en-US" sz="3600" dirty="0">
                <a:solidFill>
                  <a:srgbClr val="FFFF00"/>
                </a:solidFill>
                <a:cs typeface="MCS Taybah S_U normal." pitchFamily="2" charset="-78"/>
              </a:rPr>
            </a:br>
            <a:r>
              <a:rPr lang="ar-EG" sz="3600" dirty="0">
                <a:solidFill>
                  <a:srgbClr val="FFFF00"/>
                </a:solidFill>
                <a:cs typeface="MCS Taybah S_U normal." pitchFamily="2" charset="-78"/>
              </a:rPr>
              <a:t>3- </a:t>
            </a:r>
            <a:r>
              <a:rPr lang="ar-SA" sz="3600" dirty="0">
                <a:solidFill>
                  <a:srgbClr val="FFFF00"/>
                </a:solidFill>
                <a:cs typeface="MCS Taybah S_U normal." pitchFamily="2" charset="-78"/>
              </a:rPr>
              <a:t>التعريفات والمفاهيم الأساسية لموضوع الوحدة</a:t>
            </a:r>
            <a:r>
              <a:rPr lang="en-US" sz="3600" dirty="0">
                <a:solidFill>
                  <a:srgbClr val="FFFF00"/>
                </a:solidFill>
                <a:cs typeface="MCS Taybah S_U normal." pitchFamily="2" charset="-78"/>
              </a:rPr>
              <a:t> .</a:t>
            </a:r>
            <a:br>
              <a:rPr lang="en-US" sz="3600" dirty="0">
                <a:solidFill>
                  <a:srgbClr val="FFFF00"/>
                </a:solidFill>
                <a:cs typeface="MCS Taybah S_U normal." pitchFamily="2" charset="-78"/>
              </a:rPr>
            </a:br>
            <a:r>
              <a:rPr lang="ar-EG" sz="3600" dirty="0">
                <a:solidFill>
                  <a:srgbClr val="FFFF00"/>
                </a:solidFill>
                <a:cs typeface="MCS Taybah S_U normal." pitchFamily="2" charset="-78"/>
              </a:rPr>
              <a:t>4- </a:t>
            </a:r>
            <a:r>
              <a:rPr lang="ar-SA" sz="3600" dirty="0">
                <a:solidFill>
                  <a:srgbClr val="FFFF00"/>
                </a:solidFill>
                <a:cs typeface="MCS Taybah S_U normal." pitchFamily="2" charset="-78"/>
              </a:rPr>
              <a:t>الخبرات التعليمية والتدريبية المستهدفة</a:t>
            </a:r>
            <a:r>
              <a:rPr lang="en-US" sz="3600" dirty="0">
                <a:solidFill>
                  <a:srgbClr val="FFFF00"/>
                </a:solidFill>
                <a:cs typeface="MCS Taybah S_U normal." pitchFamily="2" charset="-78"/>
              </a:rPr>
              <a:t> .</a:t>
            </a:r>
            <a:br>
              <a:rPr lang="en-US" sz="3600" dirty="0">
                <a:solidFill>
                  <a:srgbClr val="FFFF00"/>
                </a:solidFill>
                <a:cs typeface="MCS Taybah S_U normal." pitchFamily="2" charset="-78"/>
              </a:rPr>
            </a:br>
            <a:r>
              <a:rPr lang="ar-EG" sz="3600" dirty="0">
                <a:solidFill>
                  <a:srgbClr val="FFFF00"/>
                </a:solidFill>
                <a:cs typeface="MCS Taybah S_U normal." pitchFamily="2" charset="-78"/>
              </a:rPr>
              <a:t>5- </a:t>
            </a:r>
            <a:r>
              <a:rPr lang="ar-SA" sz="3600" dirty="0">
                <a:solidFill>
                  <a:srgbClr val="FFFF00"/>
                </a:solidFill>
                <a:cs typeface="MCS Taybah S_U normal." pitchFamily="2" charset="-78"/>
              </a:rPr>
              <a:t>الخرائط </a:t>
            </a:r>
            <a:r>
              <a:rPr lang="ar-SA" sz="3600" dirty="0" err="1">
                <a:solidFill>
                  <a:srgbClr val="FFFF00"/>
                </a:solidFill>
                <a:cs typeface="MCS Taybah S_U normal." pitchFamily="2" charset="-78"/>
              </a:rPr>
              <a:t>المفاهيمية</a:t>
            </a:r>
            <a:r>
              <a:rPr lang="ar-SA" sz="3600" dirty="0">
                <a:solidFill>
                  <a:srgbClr val="FFFF00"/>
                </a:solidFill>
                <a:cs typeface="MCS Taybah S_U normal." pitchFamily="2" charset="-78"/>
              </a:rPr>
              <a:t> لتوضيح عناصر المحتوى المعرفي</a:t>
            </a:r>
            <a:r>
              <a:rPr lang="en-US" sz="3600" dirty="0">
                <a:solidFill>
                  <a:srgbClr val="FFFF00"/>
                </a:solidFill>
                <a:cs typeface="MCS Taybah S_U normal." pitchFamily="2" charset="-78"/>
              </a:rPr>
              <a:t> .</a:t>
            </a:r>
            <a:br>
              <a:rPr lang="en-US" sz="3600" dirty="0">
                <a:solidFill>
                  <a:srgbClr val="FFFF00"/>
                </a:solidFill>
                <a:cs typeface="MCS Taybah S_U normal." pitchFamily="2" charset="-78"/>
              </a:rPr>
            </a:br>
            <a:r>
              <a:rPr lang="ar-EG" sz="3600" dirty="0">
                <a:solidFill>
                  <a:srgbClr val="FFFF00"/>
                </a:solidFill>
                <a:cs typeface="MCS Taybah S_U normal." pitchFamily="2" charset="-78"/>
              </a:rPr>
              <a:t>6- </a:t>
            </a:r>
            <a:r>
              <a:rPr lang="ar-SA" sz="3600" dirty="0">
                <a:solidFill>
                  <a:srgbClr val="FFFF00"/>
                </a:solidFill>
                <a:cs typeface="MCS Taybah S_U normal." pitchFamily="2" charset="-78"/>
              </a:rPr>
              <a:t>الوسائل التعليمية والمواد التعليمية المساعدة</a:t>
            </a:r>
            <a:r>
              <a:rPr lang="en-US" sz="3600" dirty="0">
                <a:solidFill>
                  <a:srgbClr val="FFFF00"/>
                </a:solidFill>
                <a:cs typeface="MCS Taybah S_U normal." pitchFamily="2" charset="-78"/>
              </a:rPr>
              <a:t> .</a:t>
            </a:r>
            <a:endParaRPr lang="ar-SA" sz="3600" dirty="0">
              <a:solidFill>
                <a:srgbClr val="FFFF00"/>
              </a:solidFill>
              <a:cs typeface="MCS Taybah S_U normal." pitchFamily="2" charset="-78"/>
            </a:endParaRPr>
          </a:p>
        </p:txBody>
      </p:sp>
      <p:sp>
        <p:nvSpPr>
          <p:cNvPr id="19459" name="Text Box 5"/>
          <p:cNvSpPr txBox="1">
            <a:spLocks noChangeArrowheads="1"/>
          </p:cNvSpPr>
          <p:nvPr/>
        </p:nvSpPr>
        <p:spPr bwMode="auto">
          <a:xfrm>
            <a:off x="1985963" y="2492375"/>
            <a:ext cx="184150" cy="646113"/>
          </a:xfrm>
          <a:prstGeom prst="rect">
            <a:avLst/>
          </a:prstGeom>
          <a:noFill/>
          <a:ln w="9525">
            <a:noFill/>
            <a:miter lim="800000"/>
            <a:headEnd/>
            <a:tailEnd/>
          </a:ln>
        </p:spPr>
        <p:txBody>
          <a:bodyPr wrap="none">
            <a:spAutoFit/>
          </a:bodyPr>
          <a:lstStyle/>
          <a:p>
            <a:endParaRPr lang="ar-SA" sz="1800" b="1"/>
          </a:p>
          <a:p>
            <a:endParaRPr lang="en-US"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127000"/>
            <a:ext cx="9144000" cy="5508625"/>
          </a:xfrm>
          <a:prstGeom prst="rect">
            <a:avLst/>
          </a:prstGeom>
          <a:solidFill>
            <a:srgbClr val="008080"/>
          </a:solidFill>
          <a:ln w="19050">
            <a:solidFill>
              <a:schemeClr val="tx1"/>
            </a:solidFill>
            <a:miter lim="800000"/>
            <a:headEnd/>
            <a:tailEnd/>
          </a:ln>
        </p:spPr>
        <p:txBody>
          <a:bodyPr anchor="ctr">
            <a:spAutoFit/>
          </a:bodyPr>
          <a:lstStyle/>
          <a:p>
            <a:pPr>
              <a:defRPr/>
            </a:pPr>
            <a:r>
              <a:rPr lang="ar-SA" sz="4400" dirty="0">
                <a:solidFill>
                  <a:schemeClr val="bg1">
                    <a:lumMod val="60000"/>
                    <a:lumOff val="40000"/>
                  </a:schemeClr>
                </a:solidFill>
                <a:cs typeface="MCS Taybah S_U normal." pitchFamily="2" charset="-78"/>
              </a:rPr>
              <a:t>القسم </a:t>
            </a:r>
            <a:r>
              <a:rPr lang="ar-SA" sz="3600" b="1" dirty="0">
                <a:solidFill>
                  <a:schemeClr val="bg1">
                    <a:lumMod val="60000"/>
                    <a:lumOff val="40000"/>
                  </a:schemeClr>
                </a:solidFill>
                <a:cs typeface="MCS Taybah S_U normal." pitchFamily="2" charset="-78"/>
              </a:rPr>
              <a:t>الثالث : المحتوى التدريبي العملي </a:t>
            </a:r>
            <a:r>
              <a:rPr lang="en-US" sz="3600" b="1" dirty="0">
                <a:solidFill>
                  <a:schemeClr val="bg1">
                    <a:lumMod val="60000"/>
                    <a:lumOff val="40000"/>
                  </a:schemeClr>
                </a:solidFill>
                <a:cs typeface="MCS Taybah S_U normal." pitchFamily="2" charset="-78"/>
              </a:rPr>
              <a:t>"</a:t>
            </a:r>
            <a:r>
              <a:rPr lang="ar-SA" sz="3600" b="1" dirty="0">
                <a:solidFill>
                  <a:schemeClr val="bg1">
                    <a:lumMod val="60000"/>
                    <a:lumOff val="40000"/>
                  </a:schemeClr>
                </a:solidFill>
                <a:cs typeface="MCS Taybah S_U normal." pitchFamily="2" charset="-78"/>
              </a:rPr>
              <a:t>التطبيقات العملية للحقيبة التدريبية</a:t>
            </a:r>
            <a:r>
              <a:rPr lang="en-US" sz="3600" b="1" dirty="0">
                <a:solidFill>
                  <a:schemeClr val="bg1">
                    <a:lumMod val="60000"/>
                    <a:lumOff val="40000"/>
                  </a:schemeClr>
                </a:solidFill>
                <a:cs typeface="MCS Taybah S_U normal." pitchFamily="2" charset="-78"/>
              </a:rPr>
              <a:t> “</a:t>
            </a:r>
            <a:r>
              <a:rPr lang="en-US" sz="2800" dirty="0">
                <a:solidFill>
                  <a:srgbClr val="FFFF00"/>
                </a:solidFill>
                <a:cs typeface="MCS Taybah S_U normal." pitchFamily="2" charset="-78"/>
              </a:rPr>
              <a:t> </a:t>
            </a:r>
            <a:r>
              <a:rPr lang="ar-SA" sz="2800" dirty="0">
                <a:solidFill>
                  <a:srgbClr val="FFFF00"/>
                </a:solidFill>
                <a:cs typeface="MCS Taybah S_U normal." pitchFamily="2" charset="-78"/>
              </a:rPr>
              <a:t>ويتمثل هذا القسم في المحتوى التدريبي ، ويتبع تقسيمات الوحدات التدريبية ويتضمن في كل وحدة تدريبية العناصر التالية</a:t>
            </a:r>
            <a:r>
              <a:rPr lang="en-US" sz="2800" dirty="0">
                <a:solidFill>
                  <a:srgbClr val="FFFF00"/>
                </a:solidFill>
                <a:cs typeface="MCS Taybah S_U normal." pitchFamily="2" charset="-78"/>
              </a:rPr>
              <a:t> : </a:t>
            </a:r>
            <a:br>
              <a:rPr lang="en-US" sz="2800" dirty="0">
                <a:solidFill>
                  <a:srgbClr val="FFFF00"/>
                </a:solidFill>
                <a:cs typeface="MCS Taybah S_U normal." pitchFamily="2" charset="-78"/>
              </a:rPr>
            </a:br>
            <a:r>
              <a:rPr lang="ar-SA" sz="2800" dirty="0">
                <a:solidFill>
                  <a:srgbClr val="FFFF00"/>
                </a:solidFill>
                <a:cs typeface="MCS Taybah S_U normal." pitchFamily="2" charset="-78"/>
              </a:rPr>
              <a:t>- </a:t>
            </a:r>
            <a:r>
              <a:rPr lang="ar-SA" sz="2800" b="1" dirty="0">
                <a:solidFill>
                  <a:schemeClr val="bg2">
                    <a:lumMod val="60000"/>
                    <a:lumOff val="40000"/>
                  </a:schemeClr>
                </a:solidFill>
                <a:cs typeface="MCS Taybah S_U normal." pitchFamily="2" charset="-78"/>
              </a:rPr>
              <a:t>الجلسات التدريبية </a:t>
            </a:r>
            <a:r>
              <a:rPr lang="ar-SA" sz="2800" dirty="0">
                <a:solidFill>
                  <a:srgbClr val="FFFF00"/>
                </a:solidFill>
                <a:cs typeface="MCS Taybah S_U normal." pitchFamily="2" charset="-78"/>
              </a:rPr>
              <a:t>، متضمنة الأنشطة التدريبية اللازمة لتحقيق أهداف الجلسة ضمن إطار زمني محدد يستغرق من 20 إلى 100 دقيقة .وتشتمل الجلسة التدريبية على التالي</a:t>
            </a:r>
            <a:r>
              <a:rPr lang="en-US" sz="2800" dirty="0">
                <a:solidFill>
                  <a:srgbClr val="FFFF00"/>
                </a:solidFill>
                <a:cs typeface="MCS Taybah S_U normal." pitchFamily="2" charset="-78"/>
              </a:rPr>
              <a:t>: </a:t>
            </a:r>
            <a:br>
              <a:rPr lang="en-US" sz="2800" dirty="0">
                <a:solidFill>
                  <a:srgbClr val="FFFF00"/>
                </a:solidFill>
                <a:cs typeface="MCS Taybah S_U normal." pitchFamily="2" charset="-78"/>
              </a:rPr>
            </a:br>
            <a:r>
              <a:rPr lang="ar-SA" sz="2800" dirty="0">
                <a:solidFill>
                  <a:srgbClr val="FFFF00"/>
                </a:solidFill>
                <a:cs typeface="MCS Taybah S_U normal." pitchFamily="2" charset="-78"/>
              </a:rPr>
              <a:t>‌أ- رقم الجلسة ونوع نشاطها المستهدف ، حلقة نقاش ، عصف ذهني ، تدريب ، تقويم ، تطبيق مقاييس.</a:t>
            </a:r>
            <a:r>
              <a:rPr lang="en-US" sz="2800" dirty="0">
                <a:solidFill>
                  <a:srgbClr val="FFFF00"/>
                </a:solidFill>
                <a:cs typeface="MCS Taybah S_U normal." pitchFamily="2" charset="-78"/>
              </a:rPr>
              <a:t> </a:t>
            </a:r>
            <a:br>
              <a:rPr lang="en-US" sz="2800" dirty="0">
                <a:solidFill>
                  <a:srgbClr val="FFFF00"/>
                </a:solidFill>
                <a:cs typeface="MCS Taybah S_U normal." pitchFamily="2" charset="-78"/>
              </a:rPr>
            </a:br>
            <a:r>
              <a:rPr lang="ar-SA" sz="2800" dirty="0">
                <a:solidFill>
                  <a:srgbClr val="FFFF00"/>
                </a:solidFill>
                <a:cs typeface="MCS Taybah S_U normal." pitchFamily="2" charset="-78"/>
              </a:rPr>
              <a:t>‌ب- موضوعات الجلسة التدريبية </a:t>
            </a:r>
            <a:r>
              <a:rPr lang="en-US" sz="2800" dirty="0">
                <a:solidFill>
                  <a:srgbClr val="FFFF00"/>
                </a:solidFill>
                <a:cs typeface="MCS Taybah S_U normal." pitchFamily="2" charset="-78"/>
              </a:rPr>
              <a:t/>
            </a:r>
            <a:br>
              <a:rPr lang="en-US" sz="2800" dirty="0">
                <a:solidFill>
                  <a:srgbClr val="FFFF00"/>
                </a:solidFill>
                <a:cs typeface="MCS Taybah S_U normal." pitchFamily="2" charset="-78"/>
              </a:rPr>
            </a:br>
            <a:r>
              <a:rPr lang="ar-SA" sz="2800" dirty="0">
                <a:solidFill>
                  <a:srgbClr val="FFFF00"/>
                </a:solidFill>
                <a:cs typeface="MCS Taybah S_U normal." pitchFamily="2" charset="-78"/>
              </a:rPr>
              <a:t>‌ج- الوقت الذي تستغرقه الجلسة التدريبية </a:t>
            </a:r>
            <a:r>
              <a:rPr lang="en-US" sz="2800" dirty="0">
                <a:solidFill>
                  <a:srgbClr val="FFFF00"/>
                </a:solidFill>
                <a:cs typeface="MCS Taybah S_U normal." pitchFamily="2" charset="-78"/>
              </a:rPr>
              <a:t/>
            </a:r>
            <a:br>
              <a:rPr lang="en-US" sz="2800" dirty="0">
                <a:solidFill>
                  <a:srgbClr val="FFFF00"/>
                </a:solidFill>
                <a:cs typeface="MCS Taybah S_U normal." pitchFamily="2" charset="-78"/>
              </a:rPr>
            </a:br>
            <a:r>
              <a:rPr lang="ar-SA" sz="2800" dirty="0">
                <a:solidFill>
                  <a:srgbClr val="FFFF00"/>
                </a:solidFill>
                <a:cs typeface="MCS Taybah S_U normal." pitchFamily="2" charset="-78"/>
              </a:rPr>
              <a:t>‌د- أهداف الجلسة التدريبية </a:t>
            </a:r>
            <a:r>
              <a:rPr lang="en-US" sz="2800" dirty="0">
                <a:solidFill>
                  <a:srgbClr val="FFFF00"/>
                </a:solidFill>
                <a:cs typeface="MCS Taybah S_U normal." pitchFamily="2" charset="-78"/>
              </a:rPr>
              <a:t/>
            </a:r>
            <a:br>
              <a:rPr lang="en-US" sz="2800" dirty="0">
                <a:solidFill>
                  <a:srgbClr val="FFFF00"/>
                </a:solidFill>
                <a:cs typeface="MCS Taybah S_U normal." pitchFamily="2" charset="-78"/>
              </a:rPr>
            </a:br>
            <a:r>
              <a:rPr lang="ar-SA" sz="2800" dirty="0">
                <a:solidFill>
                  <a:srgbClr val="FFFF00"/>
                </a:solidFill>
                <a:cs typeface="MCS Taybah S_U normal." pitchFamily="2" charset="-78"/>
              </a:rPr>
              <a:t>‌ه- النشاطات التدريبية الأساسية للجلسة</a:t>
            </a:r>
            <a:r>
              <a:rPr lang="en-US" sz="2800" dirty="0">
                <a:solidFill>
                  <a:srgbClr val="FFFF00"/>
                </a:solidFill>
                <a:cs typeface="MCS Taybah S_U normal." pitchFamily="2" charset="-78"/>
              </a:rPr>
              <a:t> .</a:t>
            </a:r>
            <a:br>
              <a:rPr lang="en-US" sz="2800" dirty="0">
                <a:solidFill>
                  <a:srgbClr val="FFFF00"/>
                </a:solidFill>
                <a:cs typeface="MCS Taybah S_U normal." pitchFamily="2" charset="-78"/>
              </a:rPr>
            </a:br>
            <a:r>
              <a:rPr lang="ar-SA" sz="2800" dirty="0">
                <a:solidFill>
                  <a:srgbClr val="FFFF00"/>
                </a:solidFill>
                <a:cs typeface="MCS Taybah S_U normal." pitchFamily="2" charset="-78"/>
              </a:rPr>
              <a:t>‌و- أدوات التدريب اللازمة لتطبيق الجلسة</a:t>
            </a:r>
            <a:r>
              <a:rPr lang="en-US" sz="2800" dirty="0">
                <a:solidFill>
                  <a:srgbClr val="FFFF00"/>
                </a:solidFill>
                <a:cs typeface="MCS Taybah S_U normal." pitchFamily="2" charset="-78"/>
              </a:rPr>
              <a:t> .</a:t>
            </a:r>
            <a:br>
              <a:rPr lang="en-US" sz="2800" dirty="0">
                <a:solidFill>
                  <a:srgbClr val="FFFF00"/>
                </a:solidFill>
                <a:cs typeface="MCS Taybah S_U normal." pitchFamily="2" charset="-78"/>
              </a:rPr>
            </a:br>
            <a:r>
              <a:rPr lang="ar-SA" sz="2800" dirty="0">
                <a:solidFill>
                  <a:srgbClr val="FFFF00"/>
                </a:solidFill>
                <a:cs typeface="MCS Taybah S_U normal." pitchFamily="2" charset="-78"/>
              </a:rPr>
              <a:t>‌ز- إجراءات تنفيذ الجلسة التدريبية</a:t>
            </a:r>
            <a:r>
              <a:rPr lang="en-US" sz="2800" dirty="0">
                <a:solidFill>
                  <a:srgbClr val="FFFF00"/>
                </a:solidFill>
                <a:cs typeface="MCS Taybah S_U normal." pitchFamily="2" charset="-78"/>
              </a:rPr>
              <a:t> . </a:t>
            </a:r>
            <a:endParaRPr lang="ar-SA" b="1" dirty="0">
              <a:solidFill>
                <a:srgbClr val="FFFF00"/>
              </a:solidFill>
              <a:cs typeface="MCS Taybah S_U normal." pitchFamily="2" charset="-78"/>
            </a:endParaRPr>
          </a:p>
        </p:txBody>
      </p:sp>
      <p:sp>
        <p:nvSpPr>
          <p:cNvPr id="20483" name="Text Box 6"/>
          <p:cNvSpPr txBox="1">
            <a:spLocks noChangeArrowheads="1"/>
          </p:cNvSpPr>
          <p:nvPr/>
        </p:nvSpPr>
        <p:spPr bwMode="auto">
          <a:xfrm>
            <a:off x="4549775" y="2071688"/>
            <a:ext cx="184150" cy="1477962"/>
          </a:xfrm>
          <a:prstGeom prst="rect">
            <a:avLst/>
          </a:prstGeom>
          <a:noFill/>
          <a:ln w="9525">
            <a:noFill/>
            <a:miter lim="800000"/>
            <a:headEnd/>
            <a:tailEnd/>
          </a:ln>
        </p:spPr>
        <p:txBody>
          <a:bodyPr wrap="none">
            <a:spAutoFit/>
          </a:bodyPr>
          <a:lstStyle/>
          <a:p>
            <a:endParaRPr lang="ar-SA" sz="1800" b="1">
              <a:solidFill>
                <a:srgbClr val="FFFF99"/>
              </a:solidFill>
            </a:endParaRPr>
          </a:p>
          <a:p>
            <a:endParaRPr lang="ar-SA" sz="1800" b="1">
              <a:solidFill>
                <a:srgbClr val="000066"/>
              </a:solidFill>
            </a:endParaRPr>
          </a:p>
          <a:p>
            <a:endParaRPr lang="ar-SA" sz="1800" b="1"/>
          </a:p>
          <a:p>
            <a:endParaRPr lang="ar-SA" sz="1800" b="1"/>
          </a:p>
          <a:p>
            <a:endParaRPr lang="en-US"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100013"/>
            <a:ext cx="9144000" cy="6678613"/>
          </a:xfrm>
          <a:prstGeom prst="rect">
            <a:avLst/>
          </a:prstGeom>
          <a:solidFill>
            <a:srgbClr val="000000"/>
          </a:solidFill>
          <a:ln w="19050">
            <a:solidFill>
              <a:schemeClr val="tx1"/>
            </a:solidFill>
            <a:miter lim="800000"/>
            <a:headEnd/>
            <a:tailEnd/>
          </a:ln>
        </p:spPr>
        <p:txBody>
          <a:bodyPr anchor="ctr">
            <a:spAutoFit/>
          </a:bodyPr>
          <a:lstStyle/>
          <a:p>
            <a:pPr>
              <a:defRPr/>
            </a:pPr>
            <a:r>
              <a:rPr lang="ar-SA" sz="4400" dirty="0">
                <a:solidFill>
                  <a:schemeClr val="bg1">
                    <a:lumMod val="60000"/>
                    <a:lumOff val="40000"/>
                  </a:schemeClr>
                </a:solidFill>
                <a:cs typeface="MCS Taybah S_U normal." pitchFamily="2" charset="-78"/>
              </a:rPr>
              <a:t>القسم الرابع : تقويم الحقيبة التدريبية</a:t>
            </a:r>
            <a:r>
              <a:rPr lang="en-US" sz="4400" dirty="0">
                <a:solidFill>
                  <a:schemeClr val="bg1">
                    <a:lumMod val="60000"/>
                    <a:lumOff val="40000"/>
                  </a:schemeClr>
                </a:solidFill>
                <a:cs typeface="MCS Taybah S_U normal." pitchFamily="2" charset="-78"/>
              </a:rPr>
              <a:t> : </a:t>
            </a:r>
            <a:r>
              <a:rPr lang="en-US" sz="3200" dirty="0">
                <a:cs typeface="Arial" pitchFamily="34" charset="0"/>
              </a:rPr>
              <a:t/>
            </a:r>
            <a:br>
              <a:rPr lang="en-US" sz="3200" dirty="0">
                <a:cs typeface="Arial" pitchFamily="34" charset="0"/>
              </a:rPr>
            </a:br>
            <a:r>
              <a:rPr lang="ar-SA" sz="3200" dirty="0">
                <a:solidFill>
                  <a:srgbClr val="FFFF00"/>
                </a:solidFill>
                <a:cs typeface="MCS Taybah S_U normal." pitchFamily="2" charset="-78"/>
              </a:rPr>
              <a:t>ويشتمل هذا الجزء على أدوات تقويم المحتوى التدريبي وقياس مؤشرات تحقيق أهداف الحقيبة التدريبية ، ويتضمن الاختبارات القبلية </a:t>
            </a:r>
            <a:r>
              <a:rPr lang="ar-SA" sz="3200" dirty="0" err="1">
                <a:solidFill>
                  <a:srgbClr val="FFFF00"/>
                </a:solidFill>
                <a:cs typeface="MCS Taybah S_U normal." pitchFamily="2" charset="-78"/>
              </a:rPr>
              <a:t>و</a:t>
            </a:r>
            <a:r>
              <a:rPr lang="ar-SA" sz="3200" dirty="0">
                <a:solidFill>
                  <a:srgbClr val="FFFF00"/>
                </a:solidFill>
                <a:cs typeface="MCS Taybah S_U normal." pitchFamily="2" charset="-78"/>
              </a:rPr>
              <a:t> البعدية ، وأدوات قياس تحصيل المتدربين للمعارف والمهارات والاتجاهات المستهدفة في الحقيبة التدريبية ، وقياس مدى </a:t>
            </a:r>
            <a:r>
              <a:rPr lang="ar-SA" sz="3200" dirty="0" err="1">
                <a:solidFill>
                  <a:srgbClr val="FFFF00"/>
                </a:solidFill>
                <a:cs typeface="MCS Taybah S_U normal." pitchFamily="2" charset="-78"/>
              </a:rPr>
              <a:t>ملاءمة</a:t>
            </a:r>
            <a:r>
              <a:rPr lang="ar-SA" sz="3200" dirty="0">
                <a:solidFill>
                  <a:srgbClr val="FFFF00"/>
                </a:solidFill>
                <a:cs typeface="MCS Taybah S_U normal." pitchFamily="2" charset="-78"/>
              </a:rPr>
              <a:t> مكونات الحقيبة واستراتيجيات التدريب وأدوات التدريب والمواد التعليمية المساعدة لأهداف الحقيبة التدريبية . </a:t>
            </a:r>
          </a:p>
          <a:p>
            <a:pPr>
              <a:defRPr/>
            </a:pPr>
            <a:endParaRPr lang="ar-SA" sz="3200" dirty="0">
              <a:solidFill>
                <a:srgbClr val="FFFF00"/>
              </a:solidFill>
              <a:cs typeface="MCS Taybah S_U normal." pitchFamily="2" charset="-78"/>
            </a:endParaRPr>
          </a:p>
          <a:p>
            <a:pPr>
              <a:defRPr/>
            </a:pPr>
            <a:r>
              <a:rPr lang="ar-SA" sz="3200" dirty="0">
                <a:solidFill>
                  <a:schemeClr val="bg2">
                    <a:lumMod val="60000"/>
                    <a:lumOff val="40000"/>
                  </a:schemeClr>
                </a:solidFill>
                <a:cs typeface="MCS Taybah S_U normal." pitchFamily="2" charset="-78"/>
              </a:rPr>
              <a:t>ويشتمل هذا القسم في الحقائب التدريبية على الآتي</a:t>
            </a:r>
            <a:r>
              <a:rPr lang="en-US" sz="3200" dirty="0">
                <a:solidFill>
                  <a:schemeClr val="bg2">
                    <a:lumMod val="60000"/>
                    <a:lumOff val="40000"/>
                  </a:schemeClr>
                </a:solidFill>
                <a:cs typeface="MCS Taybah S_U normal." pitchFamily="2" charset="-78"/>
              </a:rPr>
              <a:t> :</a:t>
            </a:r>
          </a:p>
          <a:p>
            <a:pPr>
              <a:defRPr/>
            </a:pPr>
            <a:r>
              <a:rPr lang="en-US" sz="3200" dirty="0">
                <a:solidFill>
                  <a:srgbClr val="FFFF00"/>
                </a:solidFill>
                <a:cs typeface="MCS Taybah S_U normal." pitchFamily="2" charset="-78"/>
              </a:rPr>
              <a:t/>
            </a:r>
            <a:br>
              <a:rPr lang="en-US" sz="3200" dirty="0">
                <a:solidFill>
                  <a:srgbClr val="FFFF00"/>
                </a:solidFill>
                <a:cs typeface="MCS Taybah S_U normal." pitchFamily="2" charset="-78"/>
              </a:rPr>
            </a:br>
            <a:r>
              <a:rPr lang="ar-SA" sz="3200" dirty="0">
                <a:solidFill>
                  <a:srgbClr val="FFFF00"/>
                </a:solidFill>
                <a:cs typeface="MCS Taybah S_U normal." pitchFamily="2" charset="-78"/>
              </a:rPr>
              <a:t>‌أ</a:t>
            </a:r>
            <a:r>
              <a:rPr lang="en-US" sz="3200" dirty="0">
                <a:solidFill>
                  <a:srgbClr val="FFFF00"/>
                </a:solidFill>
                <a:cs typeface="MCS Taybah S_U normal." pitchFamily="2" charset="-78"/>
              </a:rPr>
              <a:t>- </a:t>
            </a:r>
            <a:r>
              <a:rPr lang="ar-SA" sz="3200" dirty="0">
                <a:solidFill>
                  <a:srgbClr val="FFFF00"/>
                </a:solidFill>
                <a:cs typeface="MCS Taybah S_U normal." pitchFamily="2" charset="-78"/>
              </a:rPr>
              <a:t>الاختبار القبلي للحقيبة التدريبية لقياس استعداد المتدربين</a:t>
            </a:r>
            <a:r>
              <a:rPr lang="en-US" sz="3200" dirty="0">
                <a:solidFill>
                  <a:srgbClr val="FFFF00"/>
                </a:solidFill>
                <a:cs typeface="MCS Taybah S_U normal." pitchFamily="2" charset="-78"/>
              </a:rPr>
              <a:t> .</a:t>
            </a:r>
            <a:br>
              <a:rPr lang="en-US" sz="3200" dirty="0">
                <a:solidFill>
                  <a:srgbClr val="FFFF00"/>
                </a:solidFill>
                <a:cs typeface="MCS Taybah S_U normal." pitchFamily="2" charset="-78"/>
              </a:rPr>
            </a:br>
            <a:r>
              <a:rPr lang="ar-SA" sz="3200" dirty="0">
                <a:solidFill>
                  <a:srgbClr val="FFFF00"/>
                </a:solidFill>
                <a:cs typeface="MCS Taybah S_U normal." pitchFamily="2" charset="-78"/>
              </a:rPr>
              <a:t>‌ب- الاختبار </a:t>
            </a:r>
            <a:r>
              <a:rPr lang="ar-SA" sz="3200" dirty="0" err="1">
                <a:solidFill>
                  <a:srgbClr val="FFFF00"/>
                </a:solidFill>
                <a:cs typeface="MCS Taybah S_U normal." pitchFamily="2" charset="-78"/>
              </a:rPr>
              <a:t>البعدي</a:t>
            </a:r>
            <a:r>
              <a:rPr lang="ar-SA" sz="3200" dirty="0">
                <a:solidFill>
                  <a:srgbClr val="FFFF00"/>
                </a:solidFill>
                <a:cs typeface="MCS Taybah S_U normal." pitchFamily="2" charset="-78"/>
              </a:rPr>
              <a:t> للحقيبة التدريبية لقياس تحصيل المتدربين ومدى تحقيق أهداف الحقيبة</a:t>
            </a:r>
            <a:r>
              <a:rPr lang="en-US" sz="3200" dirty="0">
                <a:solidFill>
                  <a:srgbClr val="FFFF00"/>
                </a:solidFill>
                <a:cs typeface="MCS Taybah S_U normal." pitchFamily="2" charset="-78"/>
              </a:rPr>
              <a:t>.</a:t>
            </a:r>
            <a:br>
              <a:rPr lang="en-US" sz="3200" dirty="0">
                <a:solidFill>
                  <a:srgbClr val="FFFF00"/>
                </a:solidFill>
                <a:cs typeface="MCS Taybah S_U normal." pitchFamily="2" charset="-78"/>
              </a:rPr>
            </a:br>
            <a:r>
              <a:rPr lang="ar-SA" sz="3200" dirty="0">
                <a:solidFill>
                  <a:srgbClr val="FFFF00"/>
                </a:solidFill>
                <a:cs typeface="MCS Taybah S_U normal." pitchFamily="2" charset="-78"/>
              </a:rPr>
              <a:t>‌ج</a:t>
            </a:r>
            <a:r>
              <a:rPr lang="en-US" sz="3200" dirty="0">
                <a:solidFill>
                  <a:srgbClr val="FFFF00"/>
                </a:solidFill>
                <a:cs typeface="MCS Taybah S_U normal." pitchFamily="2" charset="-78"/>
              </a:rPr>
              <a:t>- </a:t>
            </a:r>
            <a:r>
              <a:rPr lang="ar-SA" sz="3200" dirty="0">
                <a:solidFill>
                  <a:srgbClr val="FFFF00"/>
                </a:solidFill>
                <a:cs typeface="MCS Taybah S_U normal." pitchFamily="2" charset="-78"/>
              </a:rPr>
              <a:t>مقياس اتجاهات المتدربين تجاه مكونات الحقيبة التدريبية</a:t>
            </a:r>
            <a:r>
              <a:rPr lang="en-US" sz="3200" dirty="0">
                <a:solidFill>
                  <a:srgbClr val="FFFF00"/>
                </a:solidFill>
                <a:cs typeface="MCS Taybah S_U normal." pitchFamily="2" charset="-78"/>
              </a:rPr>
              <a:t> .</a:t>
            </a:r>
            <a:br>
              <a:rPr lang="en-US" sz="3200" dirty="0">
                <a:solidFill>
                  <a:srgbClr val="FFFF00"/>
                </a:solidFill>
                <a:cs typeface="MCS Taybah S_U normal." pitchFamily="2" charset="-78"/>
              </a:rPr>
            </a:br>
            <a:r>
              <a:rPr lang="ar-SA" sz="3200" dirty="0">
                <a:solidFill>
                  <a:srgbClr val="FFFF00"/>
                </a:solidFill>
                <a:cs typeface="MCS Taybah S_U normal." pitchFamily="2" charset="-78"/>
              </a:rPr>
              <a:t>‌د- استمارة تقويم المدربين للحقيبة التدريبية</a:t>
            </a:r>
            <a:r>
              <a:rPr lang="en-US" sz="3200" dirty="0">
                <a:solidFill>
                  <a:srgbClr val="FFFF00"/>
                </a:solidFill>
                <a:cs typeface="MCS Taybah S_U normal." pitchFamily="2" charset="-78"/>
              </a:rPr>
              <a:t> .</a:t>
            </a:r>
            <a:br>
              <a:rPr lang="en-US" sz="3200" dirty="0">
                <a:solidFill>
                  <a:srgbClr val="FFFF00"/>
                </a:solidFill>
                <a:cs typeface="MCS Taybah S_U normal." pitchFamily="2" charset="-78"/>
              </a:rPr>
            </a:br>
            <a:r>
              <a:rPr lang="ar-SA" sz="3200" dirty="0">
                <a:solidFill>
                  <a:srgbClr val="FFFF00"/>
                </a:solidFill>
                <a:cs typeface="MCS Taybah S_U normal." pitchFamily="2" charset="-78"/>
              </a:rPr>
              <a:t>‌ه- استمارة تقويم المتدربين للمدرب واستراتيجيات التدريب</a:t>
            </a:r>
            <a:r>
              <a:rPr lang="en-US" sz="3200" dirty="0">
                <a:solidFill>
                  <a:srgbClr val="FFFF00"/>
                </a:solidFill>
                <a:cs typeface="MCS Taybah S_U normal." pitchFamily="2" charset="-78"/>
              </a:rPr>
              <a:t> </a:t>
            </a:r>
            <a:r>
              <a:rPr lang="en-US" sz="3200" dirty="0">
                <a:cs typeface="Arial" pitchFamily="34" charset="0"/>
              </a:rPr>
              <a:t>.</a:t>
            </a:r>
            <a:endParaRPr lang="ar-SA" sz="1800" b="1" dirty="0">
              <a:cs typeface="Arial" pitchFamily="34" charset="0"/>
            </a:endParaRPr>
          </a:p>
        </p:txBody>
      </p:sp>
      <p:sp>
        <p:nvSpPr>
          <p:cNvPr id="21507" name="WordArt 6"/>
          <p:cNvSpPr>
            <a:spLocks noChangeArrowheads="1" noChangeShapeType="1" noTextEdit="1"/>
          </p:cNvSpPr>
          <p:nvPr/>
        </p:nvSpPr>
        <p:spPr bwMode="auto">
          <a:xfrm>
            <a:off x="4356100" y="0"/>
            <a:ext cx="1223963" cy="1412875"/>
          </a:xfrm>
          <a:prstGeom prst="rect">
            <a:avLst/>
          </a:prstGeom>
        </p:spPr>
        <p:txBody>
          <a:bodyPr wrap="none" fromWordArt="1">
            <a:prstTxWarp prst="textPlain">
              <a:avLst>
                <a:gd name="adj" fmla="val 50000"/>
              </a:avLst>
            </a:prstTxWarp>
          </a:bodyPr>
          <a:lstStyle/>
          <a:p>
            <a:pPr algn="ctr" rtl="0"/>
            <a:endParaRPr lang="en-US" sz="3600" kern="10">
              <a:ln w="9525">
                <a:solidFill>
                  <a:schemeClr val="tx1"/>
                </a:solidFill>
                <a:round/>
                <a:headEnd/>
                <a:tailEnd/>
              </a:ln>
              <a:gradFill rotWithShape="1">
                <a:gsLst>
                  <a:gs pos="0">
                    <a:srgbClr val="CC3300">
                      <a:alpha val="56000"/>
                    </a:srgbClr>
                  </a:gs>
                  <a:gs pos="100000">
                    <a:srgbClr val="CC3300">
                      <a:alpha val="74001"/>
                    </a:srgbClr>
                  </a:gs>
                </a:gsLst>
                <a:path path="rect">
                  <a:fillToRect l="50000" t="50000" r="50000" b="50000"/>
                </a:path>
              </a:gradFill>
              <a:effectLst>
                <a:outerShdw dist="35921" dir="2700000" algn="ctr" rotWithShape="0">
                  <a:srgbClr val="C0C0C0">
                    <a:alpha val="79999"/>
                  </a:srgbClr>
                </a:outerShdw>
              </a:effectLst>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136525"/>
            <a:ext cx="9144000" cy="6554788"/>
          </a:xfrm>
          <a:prstGeom prst="rect">
            <a:avLst/>
          </a:prstGeom>
          <a:solidFill>
            <a:srgbClr val="000000"/>
          </a:solidFill>
          <a:ln w="76200" cmpd="tri">
            <a:solidFill>
              <a:srgbClr val="A50021"/>
            </a:solidFill>
            <a:miter lim="800000"/>
            <a:headEnd/>
            <a:tailEnd/>
          </a:ln>
        </p:spPr>
        <p:txBody>
          <a:bodyPr anchor="ctr">
            <a:spAutoFit/>
          </a:bodyPr>
          <a:lstStyle/>
          <a:p>
            <a:pPr algn="just" eaLnBrk="0" hangingPunct="0"/>
            <a:r>
              <a:rPr lang="ar-SA" sz="2800">
                <a:solidFill>
                  <a:srgbClr val="FFFF00"/>
                </a:solidFill>
                <a:cs typeface="PT Bold Heading" pitchFamily="2" charset="-78"/>
              </a:rPr>
              <a:t>مقدمة:</a:t>
            </a:r>
          </a:p>
          <a:p>
            <a:pPr algn="just" eaLnBrk="0" hangingPunct="0"/>
            <a:endParaRPr lang="ar-SA" sz="2800">
              <a:solidFill>
                <a:srgbClr val="FFFF00"/>
              </a:solidFill>
              <a:cs typeface="PT Bold Heading" pitchFamily="2" charset="-78"/>
            </a:endParaRPr>
          </a:p>
          <a:p>
            <a:pPr algn="just" eaLnBrk="0" hangingPunct="0"/>
            <a:endParaRPr lang="ar-SA" sz="2800">
              <a:solidFill>
                <a:schemeClr val="bg1"/>
              </a:solidFill>
              <a:cs typeface="PT Bold Heading" pitchFamily="2" charset="-78"/>
            </a:endParaRPr>
          </a:p>
          <a:p>
            <a:pPr algn="just" eaLnBrk="0" hangingPunct="0"/>
            <a:r>
              <a:rPr lang="ar-SA" sz="4800">
                <a:solidFill>
                  <a:schemeClr val="bg1"/>
                </a:solidFill>
                <a:cs typeface="MCS Taybah S_U normal." pitchFamily="2" charset="-78"/>
              </a:rPr>
              <a:t>التدريب عبارة عن نشاط مخطط يهدف إلى إحداث تغيرات في الفرد والجماعة التي نقوم بتدريبها</a:t>
            </a:r>
            <a:r>
              <a:rPr lang="ar-SA" sz="4800">
                <a:solidFill>
                  <a:schemeClr val="bg1"/>
                </a:solidFill>
                <a:latin typeface="Times New Roman" pitchFamily="18" charset="0"/>
                <a:cs typeface="MCS Taybah S_U normal." pitchFamily="2" charset="-78"/>
              </a:rPr>
              <a:t> ، </a:t>
            </a:r>
            <a:r>
              <a:rPr lang="ar-SA" sz="4800">
                <a:solidFill>
                  <a:schemeClr val="bg1"/>
                </a:solidFill>
                <a:cs typeface="MCS Taybah S_U normal." pitchFamily="2" charset="-78"/>
              </a:rPr>
              <a:t>ومن أهم عناصر بناء برامج التدريب هو توفير أدواته العلمية وفي مقدمتها الحقائب التدريبية ، لذا فإن تصميم الحقائب التدريبية يساعد على رسم منهجية التدريب وتحقيق أهدافه وغاياته المختلفة</a:t>
            </a:r>
            <a:r>
              <a:rPr lang="en-US" sz="4800">
                <a:solidFill>
                  <a:schemeClr val="bg1"/>
                </a:solidFill>
                <a:cs typeface="MCS Taybah S_U normal." pitchFamily="2" charset="-78"/>
              </a:rPr>
              <a:t>.</a:t>
            </a:r>
          </a:p>
          <a:p>
            <a:pPr algn="just" eaLnBrk="0" hangingPunct="0"/>
            <a:endParaRPr lang="en-US" sz="4800">
              <a:solidFill>
                <a:schemeClr val="bg1"/>
              </a:solidFill>
              <a:cs typeface="MCS Taybah S_U normal." pitchFamily="2" charset="-78"/>
            </a:endParaRPr>
          </a:p>
          <a:p>
            <a:pPr algn="just" eaLnBrk="0" hangingPunct="0"/>
            <a:endParaRPr lang="ar-SA" sz="4800">
              <a:cs typeface="MCS Taybah S_U normal."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155575"/>
            <a:ext cx="9144000" cy="6586538"/>
          </a:xfrm>
          <a:prstGeom prst="rect">
            <a:avLst/>
          </a:prstGeom>
          <a:solidFill>
            <a:srgbClr val="000066"/>
          </a:solidFill>
          <a:ln w="19050">
            <a:solidFill>
              <a:schemeClr val="tx1"/>
            </a:solidFill>
            <a:miter lim="800000"/>
            <a:headEnd/>
            <a:tailEnd/>
          </a:ln>
        </p:spPr>
        <p:txBody>
          <a:bodyPr anchor="ctr">
            <a:spAutoFit/>
          </a:bodyPr>
          <a:lstStyle/>
          <a:p>
            <a:pPr>
              <a:defRPr/>
            </a:pPr>
            <a:r>
              <a:rPr lang="ar-SA" sz="4400" dirty="0">
                <a:solidFill>
                  <a:schemeClr val="bg1">
                    <a:lumMod val="60000"/>
                    <a:lumOff val="40000"/>
                  </a:schemeClr>
                </a:solidFill>
                <a:cs typeface="MCS Taybah S_U normal." pitchFamily="2" charset="-78"/>
              </a:rPr>
              <a:t>القسم الخامس : مصادر التعلم والمواد التعليمية المصاحبة </a:t>
            </a:r>
            <a:r>
              <a:rPr lang="en-US" sz="4400" dirty="0">
                <a:solidFill>
                  <a:schemeClr val="bg1">
                    <a:lumMod val="60000"/>
                    <a:lumOff val="40000"/>
                  </a:schemeClr>
                </a:solidFill>
                <a:cs typeface="MCS Taybah S_U normal." pitchFamily="2" charset="-78"/>
              </a:rPr>
              <a:t>:</a:t>
            </a:r>
            <a:r>
              <a:rPr lang="en-US" sz="4000" dirty="0">
                <a:cs typeface="Arial" pitchFamily="34" charset="0"/>
              </a:rPr>
              <a:t/>
            </a:r>
            <a:br>
              <a:rPr lang="en-US" sz="4000" dirty="0">
                <a:cs typeface="Arial" pitchFamily="34" charset="0"/>
              </a:rPr>
            </a:br>
            <a:r>
              <a:rPr lang="ar-SA" sz="4000" dirty="0">
                <a:solidFill>
                  <a:srgbClr val="FFFF00"/>
                </a:solidFill>
                <a:cs typeface="MCS Taybah S_U normal." pitchFamily="2" charset="-78"/>
              </a:rPr>
              <a:t>ويشتمل هذا القسم على الوسائل التعليمية والمواد التعليمية المصاحبة للحقيبة التي تضمن تعزيز المادة العلمية والمحتوى التدريبي ، وتساعد المدرب والمتدرب على تحقيق أهداف الحقيبة التدريبية ، وتشتمل في الحقائب التدريبية الفاعلة على الآتي</a:t>
            </a:r>
            <a:r>
              <a:rPr lang="en-US" sz="4000" dirty="0">
                <a:solidFill>
                  <a:srgbClr val="FFFF00"/>
                </a:solidFill>
                <a:cs typeface="MCS Taybah S_U normal." pitchFamily="2" charset="-78"/>
              </a:rPr>
              <a:t> :</a:t>
            </a:r>
            <a:br>
              <a:rPr lang="en-US" sz="4000" dirty="0">
                <a:solidFill>
                  <a:srgbClr val="FFFF00"/>
                </a:solidFill>
                <a:cs typeface="MCS Taybah S_U normal." pitchFamily="2" charset="-78"/>
              </a:rPr>
            </a:br>
            <a:r>
              <a:rPr lang="ar-SA" sz="4000" dirty="0">
                <a:solidFill>
                  <a:srgbClr val="FFFF00"/>
                </a:solidFill>
                <a:cs typeface="MCS Taybah S_U normal." pitchFamily="2" charset="-78"/>
              </a:rPr>
              <a:t>‌أ- الصور والأشكال والنماذج اللازمة للتوضيح </a:t>
            </a:r>
            <a:r>
              <a:rPr lang="ar-SA" sz="4000" dirty="0" err="1">
                <a:solidFill>
                  <a:srgbClr val="FFFF00"/>
                </a:solidFill>
                <a:cs typeface="MCS Taybah S_U normal." pitchFamily="2" charset="-78"/>
              </a:rPr>
              <a:t>و</a:t>
            </a:r>
            <a:r>
              <a:rPr lang="ar-SA" sz="4000" dirty="0">
                <a:solidFill>
                  <a:srgbClr val="FFFF00"/>
                </a:solidFill>
                <a:cs typeface="MCS Taybah S_U normal." pitchFamily="2" charset="-78"/>
              </a:rPr>
              <a:t> التطبيق</a:t>
            </a:r>
            <a:r>
              <a:rPr lang="en-US" sz="4000" dirty="0">
                <a:solidFill>
                  <a:srgbClr val="FFFF00"/>
                </a:solidFill>
                <a:cs typeface="MCS Taybah S_U normal." pitchFamily="2" charset="-78"/>
              </a:rPr>
              <a:t>.</a:t>
            </a:r>
            <a:br>
              <a:rPr lang="en-US" sz="4000" dirty="0">
                <a:solidFill>
                  <a:srgbClr val="FFFF00"/>
                </a:solidFill>
                <a:cs typeface="MCS Taybah S_U normal." pitchFamily="2" charset="-78"/>
              </a:rPr>
            </a:br>
            <a:r>
              <a:rPr lang="ar-SA" sz="4000" dirty="0">
                <a:solidFill>
                  <a:srgbClr val="FFFF00"/>
                </a:solidFill>
                <a:cs typeface="MCS Taybah S_U normal." pitchFamily="2" charset="-78"/>
              </a:rPr>
              <a:t>‌ب- شرائح العرض إليكترونية</a:t>
            </a:r>
            <a:r>
              <a:rPr lang="en-US" sz="4000" dirty="0">
                <a:solidFill>
                  <a:srgbClr val="FFFF00"/>
                </a:solidFill>
                <a:cs typeface="MCS Taybah S_U normal." pitchFamily="2" charset="-78"/>
              </a:rPr>
              <a:t> .</a:t>
            </a:r>
            <a:br>
              <a:rPr lang="en-US" sz="4000" dirty="0">
                <a:solidFill>
                  <a:srgbClr val="FFFF00"/>
                </a:solidFill>
                <a:cs typeface="MCS Taybah S_U normal." pitchFamily="2" charset="-78"/>
              </a:rPr>
            </a:br>
            <a:r>
              <a:rPr lang="ar-SA" sz="4000" dirty="0">
                <a:solidFill>
                  <a:srgbClr val="FFFF00"/>
                </a:solidFill>
                <a:cs typeface="MCS Taybah S_U normal." pitchFamily="2" charset="-78"/>
              </a:rPr>
              <a:t>‌ج- أجهزة العرض إليكتروني</a:t>
            </a:r>
            <a:r>
              <a:rPr lang="en-US" sz="4000" dirty="0">
                <a:solidFill>
                  <a:srgbClr val="FFFF00"/>
                </a:solidFill>
                <a:cs typeface="MCS Taybah S_U normal." pitchFamily="2" charset="-78"/>
              </a:rPr>
              <a:t> .</a:t>
            </a:r>
            <a:br>
              <a:rPr lang="en-US" sz="4000" dirty="0">
                <a:solidFill>
                  <a:srgbClr val="FFFF00"/>
                </a:solidFill>
                <a:cs typeface="MCS Taybah S_U normal." pitchFamily="2" charset="-78"/>
              </a:rPr>
            </a:br>
            <a:r>
              <a:rPr lang="ar-SA" sz="4000" dirty="0">
                <a:solidFill>
                  <a:srgbClr val="FFFF00"/>
                </a:solidFill>
                <a:cs typeface="MCS Taybah S_U normal." pitchFamily="2" charset="-78"/>
              </a:rPr>
              <a:t>‌د- المواد التعليمية التفاعلية </a:t>
            </a:r>
            <a:r>
              <a:rPr lang="en-US" sz="4000" dirty="0">
                <a:solidFill>
                  <a:srgbClr val="FFFF00"/>
                </a:solidFill>
                <a:cs typeface="MCS Taybah S_U normal." pitchFamily="2" charset="-78"/>
              </a:rPr>
              <a:t>.</a:t>
            </a:r>
            <a:br>
              <a:rPr lang="en-US" sz="4000" dirty="0">
                <a:solidFill>
                  <a:srgbClr val="FFFF00"/>
                </a:solidFill>
                <a:cs typeface="MCS Taybah S_U normal." pitchFamily="2" charset="-78"/>
              </a:rPr>
            </a:br>
            <a:r>
              <a:rPr lang="ar-SA" sz="4000" dirty="0">
                <a:solidFill>
                  <a:srgbClr val="FFFF00"/>
                </a:solidFill>
                <a:cs typeface="MCS Taybah S_U normal." pitchFamily="2" charset="-78"/>
              </a:rPr>
              <a:t>‌ه- المراجع العلمية للحقيبة التدريبية</a:t>
            </a:r>
            <a:r>
              <a:rPr lang="en-US" sz="4000" dirty="0">
                <a:solidFill>
                  <a:srgbClr val="FFFF00"/>
                </a:solidFill>
                <a:cs typeface="MCS Taybah S_U normal." pitchFamily="2" charset="-78"/>
              </a:rPr>
              <a:t> .</a:t>
            </a:r>
            <a:r>
              <a:rPr lang="en-US" sz="4000" dirty="0">
                <a:cs typeface="Arial" pitchFamily="34" charset="0"/>
              </a:rPr>
              <a:t/>
            </a:r>
            <a:br>
              <a:rPr lang="en-US" sz="4000" dirty="0">
                <a:cs typeface="Arial" pitchFamily="34" charset="0"/>
              </a:rPr>
            </a:br>
            <a:endParaRPr lang="ar-SA" sz="1800" b="1" dirty="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pPr algn="ctr"/>
            <a:endParaRPr lang="en-US" sz="1800"/>
          </a:p>
        </p:txBody>
      </p:sp>
      <p:sp>
        <p:nvSpPr>
          <p:cNvPr id="23555" name="Rectangle 3"/>
          <p:cNvSpPr>
            <a:spLocks noChangeArrowheads="1"/>
          </p:cNvSpPr>
          <p:nvPr/>
        </p:nvSpPr>
        <p:spPr bwMode="auto">
          <a:xfrm>
            <a:off x="0" y="1581150"/>
            <a:ext cx="8605838" cy="3540125"/>
          </a:xfrm>
          <a:prstGeom prst="rect">
            <a:avLst/>
          </a:prstGeom>
          <a:solidFill>
            <a:schemeClr val="bg1"/>
          </a:solidFill>
          <a:ln w="9525">
            <a:noFill/>
            <a:miter lim="800000"/>
            <a:headEnd/>
            <a:tailEnd/>
          </a:ln>
        </p:spPr>
        <p:txBody>
          <a:bodyPr>
            <a:spAutoFit/>
          </a:bodyPr>
          <a:lstStyle/>
          <a:p>
            <a:r>
              <a:rPr lang="en-US" sz="3200">
                <a:solidFill>
                  <a:srgbClr val="C00000"/>
                </a:solidFill>
              </a:rPr>
              <a:t>(1</a:t>
            </a:r>
            <a:r>
              <a:rPr lang="en-US" sz="3200" b="1">
                <a:solidFill>
                  <a:srgbClr val="C00000"/>
                </a:solidFill>
              </a:rPr>
              <a:t>)  </a:t>
            </a:r>
            <a:r>
              <a:rPr lang="ar-SA" sz="3200" b="1">
                <a:solidFill>
                  <a:srgbClr val="C00000"/>
                </a:solidFill>
              </a:rPr>
              <a:t> الغلاف</a:t>
            </a:r>
            <a:r>
              <a:rPr lang="en-US" sz="3200" b="1">
                <a:solidFill>
                  <a:srgbClr val="C00000"/>
                </a:solidFill>
              </a:rPr>
              <a:t>(2)               </a:t>
            </a:r>
            <a:r>
              <a:rPr lang="ar-SA" sz="3200" b="1">
                <a:solidFill>
                  <a:srgbClr val="C00000"/>
                </a:solidFill>
              </a:rPr>
              <a:t> التمهيد(المقدمة) </a:t>
            </a:r>
            <a:r>
              <a:rPr lang="en-US" sz="3200" b="1">
                <a:solidFill>
                  <a:srgbClr val="C00000"/>
                </a:solidFill>
              </a:rPr>
              <a:t/>
            </a:r>
            <a:br>
              <a:rPr lang="en-US" sz="3200" b="1">
                <a:solidFill>
                  <a:srgbClr val="C00000"/>
                </a:solidFill>
              </a:rPr>
            </a:br>
            <a:r>
              <a:rPr lang="en-US" sz="3200" b="1">
                <a:solidFill>
                  <a:srgbClr val="C00000"/>
                </a:solidFill>
              </a:rPr>
              <a:t>(3)  </a:t>
            </a:r>
            <a:r>
              <a:rPr lang="ar-SA" sz="3200" b="1">
                <a:solidFill>
                  <a:srgbClr val="C00000"/>
                </a:solidFill>
              </a:rPr>
              <a:t> الفهرسة</a:t>
            </a:r>
            <a:r>
              <a:rPr lang="en-US" sz="3200" b="1">
                <a:solidFill>
                  <a:srgbClr val="C00000"/>
                </a:solidFill>
                <a:cs typeface="MCS Taybah S_U normal." pitchFamily="2" charset="-78"/>
              </a:rPr>
              <a:t>(4)              </a:t>
            </a:r>
            <a:r>
              <a:rPr lang="ar-SA" sz="3200" b="1">
                <a:solidFill>
                  <a:srgbClr val="C00000"/>
                </a:solidFill>
                <a:cs typeface="MCS Taybah S_U normal." pitchFamily="2" charset="-78"/>
              </a:rPr>
              <a:t>دليل الإرشادات</a:t>
            </a:r>
            <a:r>
              <a:rPr lang="en-US" sz="3200" b="1">
                <a:solidFill>
                  <a:srgbClr val="C00000"/>
                </a:solidFill>
                <a:cs typeface="MCS Taybah S_U normal." pitchFamily="2" charset="-78"/>
              </a:rPr>
              <a:t> .</a:t>
            </a:r>
            <a:br>
              <a:rPr lang="en-US" sz="3200" b="1">
                <a:solidFill>
                  <a:srgbClr val="C00000"/>
                </a:solidFill>
                <a:cs typeface="MCS Taybah S_U normal." pitchFamily="2" charset="-78"/>
              </a:rPr>
            </a:br>
            <a:r>
              <a:rPr lang="en-US" sz="3200" b="1">
                <a:solidFill>
                  <a:srgbClr val="C00000"/>
                </a:solidFill>
                <a:cs typeface="MCS Taybah S_U normal." pitchFamily="2" charset="-78"/>
              </a:rPr>
              <a:t>(5)  </a:t>
            </a:r>
            <a:r>
              <a:rPr lang="ar-SA" sz="3200" b="1">
                <a:solidFill>
                  <a:srgbClr val="C00000"/>
                </a:solidFill>
                <a:cs typeface="MCS Taybah S_U normal." pitchFamily="2" charset="-78"/>
              </a:rPr>
              <a:t>موضوعات الحقيبة</a:t>
            </a:r>
            <a:r>
              <a:rPr lang="en-US" sz="3200" b="1">
                <a:solidFill>
                  <a:srgbClr val="C00000"/>
                </a:solidFill>
                <a:cs typeface="MCS Taybah S_U normal." pitchFamily="2" charset="-78"/>
              </a:rPr>
              <a:t> (6)        </a:t>
            </a:r>
            <a:r>
              <a:rPr lang="ar-SA" sz="3200" b="1">
                <a:solidFill>
                  <a:srgbClr val="C00000"/>
                </a:solidFill>
                <a:cs typeface="MCS Taybah S_U normal." pitchFamily="2" charset="-78"/>
              </a:rPr>
              <a:t>وسائل وأساليب التدريب</a:t>
            </a:r>
            <a:r>
              <a:rPr lang="en-US" sz="3200" b="1">
                <a:solidFill>
                  <a:srgbClr val="C00000"/>
                </a:solidFill>
                <a:cs typeface="MCS Taybah S_U normal." pitchFamily="2" charset="-78"/>
              </a:rPr>
              <a:t> . </a:t>
            </a:r>
            <a:br>
              <a:rPr lang="en-US" sz="3200" b="1">
                <a:solidFill>
                  <a:srgbClr val="C00000"/>
                </a:solidFill>
                <a:cs typeface="MCS Taybah S_U normal." pitchFamily="2" charset="-78"/>
              </a:rPr>
            </a:br>
            <a:r>
              <a:rPr lang="en-US" sz="3200" b="1">
                <a:solidFill>
                  <a:srgbClr val="C00000"/>
                </a:solidFill>
                <a:cs typeface="MCS Taybah S_U normal." pitchFamily="2" charset="-78"/>
              </a:rPr>
              <a:t>(7) </a:t>
            </a:r>
            <a:r>
              <a:rPr lang="ar-SA" sz="3200" b="1">
                <a:solidFill>
                  <a:srgbClr val="C00000"/>
                </a:solidFill>
                <a:cs typeface="MCS Taybah S_U normal." pitchFamily="2" charset="-78"/>
              </a:rPr>
              <a:t>  المحتوى التدريبي النظري، المادة العلمية للوحدة . </a:t>
            </a:r>
            <a:r>
              <a:rPr lang="en-US" sz="3200" b="1">
                <a:solidFill>
                  <a:srgbClr val="C00000"/>
                </a:solidFill>
                <a:cs typeface="MCS Taybah S_U normal." pitchFamily="2" charset="-78"/>
              </a:rPr>
              <a:t/>
            </a:r>
            <a:br>
              <a:rPr lang="en-US" sz="3200" b="1">
                <a:solidFill>
                  <a:srgbClr val="C00000"/>
                </a:solidFill>
                <a:cs typeface="MCS Taybah S_U normal." pitchFamily="2" charset="-78"/>
              </a:rPr>
            </a:br>
            <a:r>
              <a:rPr lang="en-US" sz="3200" b="1">
                <a:solidFill>
                  <a:srgbClr val="C00000"/>
                </a:solidFill>
                <a:cs typeface="MCS Taybah S_U normal." pitchFamily="2" charset="-78"/>
              </a:rPr>
              <a:t>(9) </a:t>
            </a:r>
            <a:r>
              <a:rPr lang="ar-SA" sz="3200" b="1">
                <a:solidFill>
                  <a:srgbClr val="C00000"/>
                </a:solidFill>
                <a:cs typeface="MCS Taybah S_U normal." pitchFamily="2" charset="-78"/>
              </a:rPr>
              <a:t>المحتوى التدريبي العملي، الأنشطة التدريبية:</a:t>
            </a:r>
            <a:r>
              <a:rPr lang="en-US" sz="3200" b="1">
                <a:solidFill>
                  <a:srgbClr val="C00000"/>
                </a:solidFill>
                <a:cs typeface="MCS Taybah S_U normal." pitchFamily="2" charset="-78"/>
              </a:rPr>
              <a:t/>
            </a:r>
            <a:br>
              <a:rPr lang="en-US" sz="3200" b="1">
                <a:solidFill>
                  <a:srgbClr val="C00000"/>
                </a:solidFill>
                <a:cs typeface="MCS Taybah S_U normal." pitchFamily="2" charset="-78"/>
              </a:rPr>
            </a:br>
            <a:r>
              <a:rPr lang="en-US" sz="3200" b="1">
                <a:solidFill>
                  <a:srgbClr val="C00000"/>
                </a:solidFill>
                <a:cs typeface="MCS Taybah S_U normal." pitchFamily="2" charset="-78"/>
              </a:rPr>
              <a:t>10) </a:t>
            </a:r>
            <a:r>
              <a:rPr lang="ar-SA" sz="3200" b="1">
                <a:solidFill>
                  <a:srgbClr val="C00000"/>
                </a:solidFill>
                <a:cs typeface="MCS Taybah S_U normal." pitchFamily="2" charset="-78"/>
              </a:rPr>
              <a:t>) المادة العلمية ( ويمكن عرضها من خلال الشرائح</a:t>
            </a:r>
            <a:r>
              <a:rPr lang="en-US" sz="3200" b="1">
                <a:solidFill>
                  <a:srgbClr val="C00000"/>
                </a:solidFill>
                <a:cs typeface="MCS Taybah S_U normal." pitchFamily="2" charset="-78"/>
              </a:rPr>
              <a:t> </a:t>
            </a:r>
            <a:br>
              <a:rPr lang="en-US" sz="3200" b="1">
                <a:solidFill>
                  <a:srgbClr val="C00000"/>
                </a:solidFill>
                <a:cs typeface="MCS Taybah S_U normal." pitchFamily="2" charset="-78"/>
              </a:rPr>
            </a:br>
            <a:r>
              <a:rPr lang="en-US" sz="3200" b="1">
                <a:solidFill>
                  <a:srgbClr val="C00000"/>
                </a:solidFill>
                <a:cs typeface="MCS Taybah S_U normal." pitchFamily="2" charset="-78"/>
              </a:rPr>
              <a:t>11) </a:t>
            </a:r>
            <a:r>
              <a:rPr lang="ar-SA" sz="3200" b="1">
                <a:solidFill>
                  <a:srgbClr val="C00000"/>
                </a:solidFill>
                <a:cs typeface="MCS Taybah S_U normal." pitchFamily="2" charset="-78"/>
              </a:rPr>
              <a:t>) التقويم</a:t>
            </a:r>
            <a:endParaRPr lang="en-US" sz="3200" b="1">
              <a:solidFill>
                <a:srgbClr val="C00000"/>
              </a:solidFill>
              <a:cs typeface="MCS Taybah S_U normal." pitchFamily="2" charset="-78"/>
            </a:endParaRPr>
          </a:p>
        </p:txBody>
      </p:sp>
      <p:grpSp>
        <p:nvGrpSpPr>
          <p:cNvPr id="23556" name="Group 6"/>
          <p:cNvGrpSpPr>
            <a:grpSpLocks/>
          </p:cNvGrpSpPr>
          <p:nvPr/>
        </p:nvGrpSpPr>
        <p:grpSpPr bwMode="auto">
          <a:xfrm>
            <a:off x="357188" y="0"/>
            <a:ext cx="8786812" cy="1571625"/>
            <a:chOff x="2472" y="391"/>
            <a:chExt cx="1111" cy="1179"/>
          </a:xfrm>
        </p:grpSpPr>
        <p:sp>
          <p:nvSpPr>
            <p:cNvPr id="23557" name="Oval 7"/>
            <p:cNvSpPr>
              <a:spLocks noChangeArrowheads="1"/>
            </p:cNvSpPr>
            <p:nvPr/>
          </p:nvSpPr>
          <p:spPr bwMode="auto">
            <a:xfrm>
              <a:off x="2472" y="391"/>
              <a:ext cx="1111" cy="1179"/>
            </a:xfrm>
            <a:prstGeom prst="ellipse">
              <a:avLst/>
            </a:prstGeom>
            <a:solidFill>
              <a:srgbClr val="FFFF00"/>
            </a:solidFill>
            <a:ln w="38100" cmpd="dbl">
              <a:solidFill>
                <a:schemeClr val="tx1"/>
              </a:solidFill>
              <a:round/>
              <a:headEnd/>
              <a:tailEnd/>
            </a:ln>
          </p:spPr>
          <p:txBody>
            <a:bodyPr wrap="none" anchor="ctr"/>
            <a:lstStyle/>
            <a:p>
              <a:endParaRPr lang="ar-EG"/>
            </a:p>
          </p:txBody>
        </p:sp>
        <p:sp>
          <p:nvSpPr>
            <p:cNvPr id="23558" name="WordArt 8"/>
            <p:cNvSpPr>
              <a:spLocks noChangeArrowheads="1" noChangeShapeType="1" noTextEdit="1"/>
            </p:cNvSpPr>
            <p:nvPr/>
          </p:nvSpPr>
          <p:spPr bwMode="auto">
            <a:xfrm>
              <a:off x="2562" y="754"/>
              <a:ext cx="953" cy="453"/>
            </a:xfrm>
            <a:prstGeom prst="rect">
              <a:avLst/>
            </a:prstGeom>
          </p:spPr>
          <p:txBody>
            <a:bodyPr wrap="none" fromWordArt="1">
              <a:prstTxWarp prst="textPlain">
                <a:avLst>
                  <a:gd name="adj" fmla="val 50000"/>
                </a:avLst>
              </a:prstTxWarp>
            </a:bodyPr>
            <a:lstStyle/>
            <a:p>
              <a:pPr algn="ctr"/>
              <a:r>
                <a:rPr lang="ar-SA" sz="3600" kern="10">
                  <a:ln w="57150">
                    <a:solidFill>
                      <a:srgbClr val="080808"/>
                    </a:solidFill>
                    <a:round/>
                    <a:headEnd/>
                    <a:tailEnd/>
                  </a:ln>
                  <a:solidFill>
                    <a:srgbClr val="00B050"/>
                  </a:solidFill>
                  <a:cs typeface="PT Bold Heading"/>
                </a:rPr>
                <a:t>ترتيب مقترح لمحتويات الحقيبة التدريبية</a:t>
              </a:r>
              <a:endParaRPr lang="en-US" sz="3600" kern="10">
                <a:ln w="57150">
                  <a:solidFill>
                    <a:srgbClr val="080808"/>
                  </a:solidFill>
                  <a:round/>
                  <a:headEnd/>
                  <a:tailEnd/>
                </a:ln>
                <a:solidFill>
                  <a:srgbClr val="00B050"/>
                </a:solidFill>
                <a:cs typeface="PT Bold Heading"/>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5"/>
          <p:cNvSpPr>
            <a:spLocks noChangeArrowheads="1"/>
          </p:cNvSpPr>
          <p:nvPr/>
        </p:nvSpPr>
        <p:spPr bwMode="auto">
          <a:xfrm>
            <a:off x="0" y="0"/>
            <a:ext cx="9144000" cy="6858000"/>
          </a:xfrm>
          <a:prstGeom prst="rect">
            <a:avLst/>
          </a:prstGeom>
          <a:solidFill>
            <a:srgbClr val="000066"/>
          </a:solidFill>
          <a:ln w="9525">
            <a:solidFill>
              <a:schemeClr val="tx1"/>
            </a:solidFill>
            <a:miter lim="800000"/>
            <a:headEnd/>
            <a:tailEnd/>
          </a:ln>
        </p:spPr>
        <p:txBody>
          <a:bodyPr wrap="none" anchor="ctr"/>
          <a:lstStyle/>
          <a:p>
            <a:endParaRPr lang="ar-EG"/>
          </a:p>
        </p:txBody>
      </p:sp>
      <p:sp>
        <p:nvSpPr>
          <p:cNvPr id="24579" name="Rectangle 2"/>
          <p:cNvSpPr>
            <a:spLocks noChangeArrowheads="1"/>
          </p:cNvSpPr>
          <p:nvPr/>
        </p:nvSpPr>
        <p:spPr bwMode="auto">
          <a:xfrm>
            <a:off x="0" y="3295650"/>
            <a:ext cx="9144000" cy="366713"/>
          </a:xfrm>
          <a:prstGeom prst="rect">
            <a:avLst/>
          </a:prstGeom>
          <a:solidFill>
            <a:srgbClr val="000066"/>
          </a:solidFill>
          <a:ln w="9525">
            <a:noFill/>
            <a:miter lim="800000"/>
            <a:headEnd/>
            <a:tailEnd/>
          </a:ln>
        </p:spPr>
        <p:txBody>
          <a:bodyPr anchor="ctr">
            <a:spAutoFit/>
          </a:bodyPr>
          <a:lstStyle/>
          <a:p>
            <a:pPr algn="ctr"/>
            <a:endParaRPr lang="ar-EG" sz="1800">
              <a:latin typeface="Arial" charset="0"/>
            </a:endParaRPr>
          </a:p>
        </p:txBody>
      </p:sp>
      <p:sp>
        <p:nvSpPr>
          <p:cNvPr id="26628" name="Rectangle 14"/>
          <p:cNvSpPr>
            <a:spLocks noChangeArrowheads="1"/>
          </p:cNvSpPr>
          <p:nvPr/>
        </p:nvSpPr>
        <p:spPr bwMode="auto">
          <a:xfrm>
            <a:off x="0" y="400050"/>
            <a:ext cx="9144000" cy="6124575"/>
          </a:xfrm>
          <a:prstGeom prst="rect">
            <a:avLst/>
          </a:prstGeom>
          <a:solidFill>
            <a:srgbClr val="080808"/>
          </a:solidFill>
          <a:ln>
            <a:noFill/>
          </a:ln>
          <a:extLst>
            <a:ext uri="{91240B29-F687-4F45-9708-019B960494DF}"/>
          </a:extLst>
        </p:spPr>
        <p:txBody>
          <a:bodyPr>
            <a:spAutoFit/>
          </a:bodyPr>
          <a:lstStyle/>
          <a:p>
            <a:pPr>
              <a:defRPr/>
            </a:pPr>
            <a:endParaRPr lang="ar-SA" sz="2400" b="1" dirty="0">
              <a:solidFill>
                <a:srgbClr val="FFFF00"/>
              </a:solidFill>
              <a:cs typeface="PT Bold Heading" pitchFamily="2" charset="-78"/>
            </a:endParaRPr>
          </a:p>
          <a:p>
            <a:pPr>
              <a:defRPr/>
            </a:pPr>
            <a:endParaRPr lang="ar-SA" sz="2400" b="1" dirty="0">
              <a:solidFill>
                <a:srgbClr val="FFFF00"/>
              </a:solidFill>
              <a:cs typeface="PT Bold Heading" pitchFamily="2" charset="-78"/>
            </a:endParaRPr>
          </a:p>
          <a:p>
            <a:pPr>
              <a:defRPr/>
            </a:pPr>
            <a:endParaRPr lang="ar-SA" sz="2400" b="1" dirty="0">
              <a:solidFill>
                <a:srgbClr val="FFFF00"/>
              </a:solidFill>
              <a:cs typeface="PT Bold Heading" pitchFamily="2" charset="-78"/>
            </a:endParaRPr>
          </a:p>
          <a:p>
            <a:pPr>
              <a:defRPr/>
            </a:pPr>
            <a:endParaRPr lang="ar-SA" sz="2400" b="1" dirty="0">
              <a:solidFill>
                <a:srgbClr val="FFFF00"/>
              </a:solidFill>
              <a:cs typeface="PT Bold Heading" pitchFamily="2" charset="-78"/>
            </a:endParaRPr>
          </a:p>
          <a:p>
            <a:pPr>
              <a:defRPr/>
            </a:pPr>
            <a:r>
              <a:rPr lang="ar-SA" sz="3600" dirty="0">
                <a:solidFill>
                  <a:schemeClr val="bg2">
                    <a:lumMod val="60000"/>
                    <a:lumOff val="40000"/>
                  </a:schemeClr>
                </a:solidFill>
                <a:cs typeface="MCS Taybah S_U normal." pitchFamily="2" charset="-78"/>
              </a:rPr>
              <a:t>مفهوم المحتوى التدريبي </a:t>
            </a:r>
            <a:r>
              <a:rPr lang="en-US" sz="3200" dirty="0">
                <a:solidFill>
                  <a:schemeClr val="bg1"/>
                </a:solidFill>
                <a:cs typeface="MCS Taybah S_U normal." pitchFamily="2" charset="-78"/>
              </a:rPr>
              <a:t/>
            </a:r>
            <a:br>
              <a:rPr lang="en-US" sz="3200" dirty="0">
                <a:solidFill>
                  <a:schemeClr val="bg1"/>
                </a:solidFill>
                <a:cs typeface="MCS Taybah S_U normal." pitchFamily="2" charset="-78"/>
              </a:rPr>
            </a:br>
            <a:r>
              <a:rPr lang="ar-SA" sz="3200" dirty="0">
                <a:solidFill>
                  <a:schemeClr val="bg1"/>
                </a:solidFill>
                <a:cs typeface="MCS Taybah S_U normal." pitchFamily="2" charset="-78"/>
              </a:rPr>
              <a:t>المحتوى التدريبي</a:t>
            </a:r>
            <a:r>
              <a:rPr lang="en-US" sz="3200" dirty="0">
                <a:solidFill>
                  <a:schemeClr val="bg1"/>
                </a:solidFill>
                <a:cs typeface="MCS Taybah S_U normal." pitchFamily="2" charset="-78"/>
              </a:rPr>
              <a:t>: </a:t>
            </a:r>
            <a:r>
              <a:rPr lang="ar-SA" sz="3200" dirty="0">
                <a:solidFill>
                  <a:schemeClr val="bg1"/>
                </a:solidFill>
                <a:cs typeface="MCS Taybah S_U normal." pitchFamily="2" charset="-78"/>
              </a:rPr>
              <a:t>عبارة عن النظريات والمبادئ والحقائق، والمفاهيم والمصطلحات والتدريبات العملية التي نريد إكسابها للمتدرب حتى يتسنى له تطبيق الأنشطة التعليمية ذات العلاقة بمهاراته الوظيفية العملية</a:t>
            </a:r>
            <a:r>
              <a:rPr lang="en-US" sz="3200" dirty="0">
                <a:solidFill>
                  <a:schemeClr val="bg1"/>
                </a:solidFill>
                <a:cs typeface="MCS Taybah S_U normal." pitchFamily="2" charset="-78"/>
              </a:rPr>
              <a:t>. </a:t>
            </a:r>
            <a:r>
              <a:rPr lang="en-US" sz="3200" dirty="0">
                <a:cs typeface="MCS Taybah S_U normal." pitchFamily="2" charset="-78"/>
              </a:rPr>
              <a:t/>
            </a:r>
            <a:br>
              <a:rPr lang="en-US" sz="3200" dirty="0">
                <a:cs typeface="MCS Taybah S_U normal." pitchFamily="2" charset="-78"/>
              </a:rPr>
            </a:br>
            <a:r>
              <a:rPr lang="ar-SA" sz="3600" dirty="0">
                <a:solidFill>
                  <a:schemeClr val="bg2">
                    <a:lumMod val="60000"/>
                    <a:lumOff val="40000"/>
                  </a:schemeClr>
                </a:solidFill>
                <a:cs typeface="MCS Taybah S_U normal." pitchFamily="2" charset="-78"/>
              </a:rPr>
              <a:t>مجالات المحتوى التدريبي</a:t>
            </a:r>
            <a:r>
              <a:rPr lang="en-US" sz="3600" dirty="0">
                <a:solidFill>
                  <a:schemeClr val="bg2">
                    <a:lumMod val="60000"/>
                    <a:lumOff val="40000"/>
                  </a:schemeClr>
                </a:solidFill>
                <a:cs typeface="MCS Taybah S_U normal." pitchFamily="2" charset="-78"/>
              </a:rPr>
              <a:t> :</a:t>
            </a:r>
            <a:r>
              <a:rPr lang="en-US" sz="3200" dirty="0">
                <a:solidFill>
                  <a:schemeClr val="bg1"/>
                </a:solidFill>
                <a:cs typeface="MCS Taybah S_U normal." pitchFamily="2" charset="-78"/>
              </a:rPr>
              <a:t/>
            </a:r>
            <a:br>
              <a:rPr lang="en-US" sz="3200" dirty="0">
                <a:solidFill>
                  <a:schemeClr val="bg1"/>
                </a:solidFill>
                <a:cs typeface="MCS Taybah S_U normal." pitchFamily="2" charset="-78"/>
              </a:rPr>
            </a:br>
            <a:r>
              <a:rPr lang="ar-SA" sz="3200" dirty="0">
                <a:solidFill>
                  <a:schemeClr val="bg1"/>
                </a:solidFill>
                <a:cs typeface="MCS Taybah S_U normal." pitchFamily="2" charset="-78"/>
              </a:rPr>
              <a:t>المجال النظري: هي المعارف المكتوبة أو المنقولة شفوياً للمتدربين مثل المصطلحات العلمية والمفاهيم وأجزاء الأدوات والمبادئ والنظريات</a:t>
            </a:r>
            <a:r>
              <a:rPr lang="en-US" sz="3200" dirty="0">
                <a:solidFill>
                  <a:schemeClr val="bg1"/>
                </a:solidFill>
                <a:cs typeface="MCS Taybah S_U normal." pitchFamily="2" charset="-78"/>
              </a:rPr>
              <a:t>. </a:t>
            </a:r>
            <a:br>
              <a:rPr lang="en-US" sz="3200" dirty="0">
                <a:solidFill>
                  <a:schemeClr val="bg1"/>
                </a:solidFill>
                <a:cs typeface="MCS Taybah S_U normal." pitchFamily="2" charset="-78"/>
              </a:rPr>
            </a:br>
            <a:r>
              <a:rPr lang="ar-SA" sz="3200" dirty="0">
                <a:solidFill>
                  <a:schemeClr val="bg1"/>
                </a:solidFill>
                <a:cs typeface="MCS Taybah S_U normal." pitchFamily="2" charset="-78"/>
              </a:rPr>
              <a:t>المجال العملي الإجرائي: يتمثل بتطبيق المهارات من قبل المتدربين أو السلوكيات الحركية لهم مثل خطوات تنفيذ مهمة ما أو استخدام الآلات والمعدات</a:t>
            </a:r>
            <a:r>
              <a:rPr lang="en-US" sz="3200" dirty="0">
                <a:solidFill>
                  <a:schemeClr val="bg1"/>
                </a:solidFill>
                <a:cs typeface="MCS Taybah S_U normal." pitchFamily="2" charset="-78"/>
              </a:rPr>
              <a:t>. </a:t>
            </a:r>
            <a:endParaRPr lang="ar-SA" sz="3200" b="1" dirty="0">
              <a:solidFill>
                <a:schemeClr val="bg1"/>
              </a:solidFill>
              <a:cs typeface="PT Bold Heading" pitchFamily="2" charset="-78"/>
            </a:endParaRPr>
          </a:p>
        </p:txBody>
      </p:sp>
      <p:sp>
        <p:nvSpPr>
          <p:cNvPr id="24581" name="WordArt 19"/>
          <p:cNvSpPr>
            <a:spLocks noChangeArrowheads="1" noChangeShapeType="1" noTextEdit="1"/>
          </p:cNvSpPr>
          <p:nvPr/>
        </p:nvSpPr>
        <p:spPr bwMode="auto">
          <a:xfrm>
            <a:off x="1116013" y="549275"/>
            <a:ext cx="6858000" cy="719138"/>
          </a:xfrm>
          <a:prstGeom prst="rect">
            <a:avLst/>
          </a:prstGeom>
        </p:spPr>
        <p:txBody>
          <a:bodyPr wrap="none" fromWordArt="1">
            <a:prstTxWarp prst="textPlain">
              <a:avLst>
                <a:gd name="adj" fmla="val 50000"/>
              </a:avLst>
            </a:prstTxWarp>
          </a:bodyPr>
          <a:lstStyle/>
          <a:p>
            <a:pPr algn="ctr"/>
            <a:r>
              <a:rPr lang="ar-SA" sz="3600" kern="10">
                <a:ln w="9525">
                  <a:noFill/>
                  <a:round/>
                  <a:headEnd/>
                  <a:tailEnd/>
                </a:ln>
                <a:solidFill>
                  <a:srgbClr val="FFFF00"/>
                </a:solidFill>
                <a:cs typeface="PT Bold Heading"/>
              </a:rPr>
              <a:t>المحتوى التدريبي </a:t>
            </a:r>
            <a:endParaRPr lang="en-US" sz="3600" kern="10">
              <a:ln w="9525">
                <a:noFill/>
                <a:round/>
                <a:headEnd/>
                <a:tailEnd/>
              </a:ln>
              <a:solidFill>
                <a:srgbClr val="FFFF00"/>
              </a:solidFill>
              <a:cs typeface="PT Bold Heading"/>
            </a:endParaRPr>
          </a:p>
        </p:txBody>
      </p:sp>
      <p:sp>
        <p:nvSpPr>
          <p:cNvPr id="24582" name="Text Box 20"/>
          <p:cNvSpPr txBox="1">
            <a:spLocks noChangeArrowheads="1"/>
          </p:cNvSpPr>
          <p:nvPr/>
        </p:nvSpPr>
        <p:spPr bwMode="auto">
          <a:xfrm>
            <a:off x="1958975" y="5886450"/>
            <a:ext cx="184150" cy="701675"/>
          </a:xfrm>
          <a:prstGeom prst="rect">
            <a:avLst/>
          </a:prstGeom>
          <a:noFill/>
          <a:ln w="9525">
            <a:noFill/>
            <a:miter lim="800000"/>
            <a:headEnd/>
            <a:tailEnd/>
          </a:ln>
        </p:spPr>
        <p:txBody>
          <a:bodyPr wrap="none">
            <a:spAutoFit/>
          </a:bodyPr>
          <a:lstStyle/>
          <a:p>
            <a:endParaRPr lang="ar-SA"/>
          </a:p>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6858000"/>
          </a:xfrm>
          <a:prstGeom prst="rect">
            <a:avLst/>
          </a:prstGeom>
          <a:solidFill>
            <a:srgbClr val="000066"/>
          </a:solidFill>
          <a:ln w="9525">
            <a:solidFill>
              <a:schemeClr val="tx1"/>
            </a:solidFill>
            <a:miter lim="800000"/>
            <a:headEnd/>
            <a:tailEnd/>
          </a:ln>
        </p:spPr>
        <p:txBody>
          <a:bodyPr wrap="none" anchor="ctr"/>
          <a:lstStyle/>
          <a:p>
            <a:endParaRPr lang="ar-EG"/>
          </a:p>
        </p:txBody>
      </p:sp>
      <p:sp>
        <p:nvSpPr>
          <p:cNvPr id="25603" name="Rectangle 3"/>
          <p:cNvSpPr>
            <a:spLocks noChangeArrowheads="1"/>
          </p:cNvSpPr>
          <p:nvPr/>
        </p:nvSpPr>
        <p:spPr bwMode="auto">
          <a:xfrm>
            <a:off x="0" y="3295650"/>
            <a:ext cx="9144000" cy="366713"/>
          </a:xfrm>
          <a:prstGeom prst="rect">
            <a:avLst/>
          </a:prstGeom>
          <a:solidFill>
            <a:srgbClr val="000066"/>
          </a:solidFill>
          <a:ln w="9525">
            <a:noFill/>
            <a:miter lim="800000"/>
            <a:headEnd/>
            <a:tailEnd/>
          </a:ln>
        </p:spPr>
        <p:txBody>
          <a:bodyPr anchor="ctr">
            <a:spAutoFit/>
          </a:bodyPr>
          <a:lstStyle/>
          <a:p>
            <a:pPr algn="ctr"/>
            <a:endParaRPr lang="ar-EG" sz="1800">
              <a:latin typeface="Arial" charset="0"/>
            </a:endParaRPr>
          </a:p>
        </p:txBody>
      </p:sp>
      <p:sp>
        <p:nvSpPr>
          <p:cNvPr id="25604" name="Rectangle 4"/>
          <p:cNvSpPr>
            <a:spLocks noChangeArrowheads="1"/>
          </p:cNvSpPr>
          <p:nvPr/>
        </p:nvSpPr>
        <p:spPr bwMode="auto">
          <a:xfrm>
            <a:off x="0" y="857250"/>
            <a:ext cx="9144000" cy="4832350"/>
          </a:xfrm>
          <a:prstGeom prst="rect">
            <a:avLst/>
          </a:prstGeom>
          <a:solidFill>
            <a:srgbClr val="996633"/>
          </a:solidFill>
          <a:ln w="9525">
            <a:noFill/>
            <a:miter lim="800000"/>
            <a:headEnd/>
            <a:tailEnd/>
          </a:ln>
        </p:spPr>
        <p:txBody>
          <a:bodyPr>
            <a:spAutoFit/>
          </a:bodyPr>
          <a:lstStyle/>
          <a:p>
            <a:r>
              <a:rPr lang="ar-SA" sz="3200">
                <a:cs typeface="MCS Taybah S_U normal." pitchFamily="2" charset="-78"/>
              </a:rPr>
              <a:t> </a:t>
            </a:r>
            <a:r>
              <a:rPr lang="ar-SA" sz="4400">
                <a:solidFill>
                  <a:srgbClr val="2E0A1D"/>
                </a:solidFill>
                <a:cs typeface="MCS Taybah S_U normal." pitchFamily="2" charset="-78"/>
              </a:rPr>
              <a:t>خطوات بناء المحتوى التدريبي</a:t>
            </a:r>
            <a:r>
              <a:rPr lang="en-US" sz="3200">
                <a:cs typeface="MCS Taybah S_U normal." pitchFamily="2" charset="-78"/>
              </a:rPr>
              <a:t>: </a:t>
            </a:r>
            <a:br>
              <a:rPr lang="en-US" sz="3200">
                <a:cs typeface="MCS Taybah S_U normal." pitchFamily="2" charset="-78"/>
              </a:rPr>
            </a:br>
            <a:r>
              <a:rPr lang="en-US" sz="3200">
                <a:cs typeface="MCS Taybah S_U normal." pitchFamily="2" charset="-78"/>
              </a:rPr>
              <a:t>1-</a:t>
            </a:r>
            <a:r>
              <a:rPr lang="en-US" sz="4400">
                <a:cs typeface="MCS Taybah S_U normal." pitchFamily="2" charset="-78"/>
              </a:rPr>
              <a:t> </a:t>
            </a:r>
            <a:r>
              <a:rPr lang="ar-SA" sz="4400">
                <a:cs typeface="MCS Taybah S_U normal." pitchFamily="2" charset="-78"/>
              </a:rPr>
              <a:t>وضع الخطوط العريضة للمحتوى التدريبي</a:t>
            </a:r>
            <a:r>
              <a:rPr lang="en-US" sz="4400">
                <a:cs typeface="MCS Taybah S_U normal." pitchFamily="2" charset="-78"/>
              </a:rPr>
              <a:t>.</a:t>
            </a:r>
            <a:br>
              <a:rPr lang="en-US" sz="4400">
                <a:cs typeface="MCS Taybah S_U normal." pitchFamily="2" charset="-78"/>
              </a:rPr>
            </a:br>
            <a:r>
              <a:rPr lang="en-US" sz="4400">
                <a:cs typeface="MCS Taybah S_U normal." pitchFamily="2" charset="-78"/>
              </a:rPr>
              <a:t>2- </a:t>
            </a:r>
            <a:r>
              <a:rPr lang="ar-SA" sz="4400">
                <a:cs typeface="MCS Taybah S_U normal." pitchFamily="2" charset="-78"/>
              </a:rPr>
              <a:t>تفصيل هذه الخطوط العريضة إلى جزئيات معرفية دقيقة</a:t>
            </a:r>
            <a:r>
              <a:rPr lang="en-US" sz="4400">
                <a:cs typeface="MCS Taybah S_U normal." pitchFamily="2" charset="-78"/>
              </a:rPr>
              <a:t>. </a:t>
            </a:r>
            <a:br>
              <a:rPr lang="en-US" sz="4400">
                <a:cs typeface="MCS Taybah S_U normal." pitchFamily="2" charset="-78"/>
              </a:rPr>
            </a:br>
            <a:r>
              <a:rPr lang="en-US" sz="4400">
                <a:cs typeface="MCS Taybah S_U normal." pitchFamily="2" charset="-78"/>
              </a:rPr>
              <a:t>3- </a:t>
            </a:r>
            <a:r>
              <a:rPr lang="ar-SA" sz="4400">
                <a:cs typeface="MCS Taybah S_U normal." pitchFamily="2" charset="-78"/>
              </a:rPr>
              <a:t>ارتباط المحتوى وما يشتمل عليه من مبادئ ومفاهيم ومهارات بمتطلبات الأداء الوظيفي وتحقيق الأهداف السلوكية</a:t>
            </a:r>
            <a:r>
              <a:rPr lang="en-US" sz="4400">
                <a:cs typeface="MCS Taybah S_U normal." pitchFamily="2" charset="-78"/>
              </a:rPr>
              <a:t>. </a:t>
            </a:r>
            <a:br>
              <a:rPr lang="en-US" sz="4400">
                <a:cs typeface="MCS Taybah S_U normal." pitchFamily="2" charset="-78"/>
              </a:rPr>
            </a:br>
            <a:r>
              <a:rPr lang="en-US" sz="4400">
                <a:cs typeface="MCS Taybah S_U normal." pitchFamily="2" charset="-78"/>
              </a:rPr>
              <a:t>4- </a:t>
            </a:r>
            <a:r>
              <a:rPr lang="ar-SA" sz="4400">
                <a:cs typeface="MCS Taybah S_U normal." pitchFamily="2" charset="-78"/>
              </a:rPr>
              <a:t>حذف المادة التي لا ترتبط مباشرة بمحتوى التدريب المطلوب</a:t>
            </a:r>
            <a:r>
              <a:rPr lang="en-US" sz="4400">
                <a:cs typeface="MCS Taybah S_U normal." pitchFamily="2" charset="-78"/>
              </a:rPr>
              <a:t>. </a:t>
            </a:r>
            <a:br>
              <a:rPr lang="en-US" sz="4400">
                <a:cs typeface="MCS Taybah S_U normal." pitchFamily="2" charset="-78"/>
              </a:rPr>
            </a:br>
            <a:r>
              <a:rPr lang="en-US" sz="4400">
                <a:cs typeface="MCS Taybah S_U normal." pitchFamily="2" charset="-78"/>
              </a:rPr>
              <a:t>5- </a:t>
            </a:r>
            <a:r>
              <a:rPr lang="ar-SA" sz="4400">
                <a:cs typeface="MCS Taybah S_U normal." pitchFamily="2" charset="-78"/>
              </a:rPr>
              <a:t>صياغة المحتوى التدريبي بأسلوب يساعد على التعلم والتحصيل</a:t>
            </a:r>
            <a:r>
              <a:rPr lang="en-US" sz="4400">
                <a:cs typeface="MCS Taybah S_U normal." pitchFamily="2" charset="-78"/>
              </a:rPr>
              <a:t>.</a:t>
            </a:r>
            <a:endParaRPr lang="ar-SA" sz="4400">
              <a:solidFill>
                <a:srgbClr val="FFFF66"/>
              </a:solidFill>
              <a:cs typeface="MCS Taybah S_U normal."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26988"/>
            <a:ext cx="9144000" cy="6858001"/>
          </a:xfrm>
          <a:prstGeom prst="rect">
            <a:avLst/>
          </a:prstGeom>
          <a:solidFill>
            <a:srgbClr val="000066"/>
          </a:solidFill>
          <a:ln w="9525">
            <a:solidFill>
              <a:schemeClr val="tx1"/>
            </a:solidFill>
            <a:miter lim="800000"/>
            <a:headEnd/>
            <a:tailEnd/>
          </a:ln>
        </p:spPr>
        <p:txBody>
          <a:bodyPr wrap="none" anchor="ctr"/>
          <a:lstStyle/>
          <a:p>
            <a:endParaRPr lang="ar-EG"/>
          </a:p>
        </p:txBody>
      </p:sp>
      <p:sp>
        <p:nvSpPr>
          <p:cNvPr id="26627" name="Rectangle 3"/>
          <p:cNvSpPr>
            <a:spLocks noChangeArrowheads="1"/>
          </p:cNvSpPr>
          <p:nvPr/>
        </p:nvSpPr>
        <p:spPr bwMode="auto">
          <a:xfrm>
            <a:off x="0" y="3295650"/>
            <a:ext cx="9144000" cy="366713"/>
          </a:xfrm>
          <a:prstGeom prst="rect">
            <a:avLst/>
          </a:prstGeom>
          <a:solidFill>
            <a:srgbClr val="000066"/>
          </a:solidFill>
          <a:ln w="9525">
            <a:noFill/>
            <a:miter lim="800000"/>
            <a:headEnd/>
            <a:tailEnd/>
          </a:ln>
        </p:spPr>
        <p:txBody>
          <a:bodyPr anchor="ctr">
            <a:spAutoFit/>
          </a:bodyPr>
          <a:lstStyle/>
          <a:p>
            <a:pPr algn="ctr"/>
            <a:endParaRPr lang="ar-EG" sz="1800">
              <a:latin typeface="Arial" charset="0"/>
            </a:endParaRPr>
          </a:p>
        </p:txBody>
      </p:sp>
      <p:sp>
        <p:nvSpPr>
          <p:cNvPr id="26628" name="Rectangle 6"/>
          <p:cNvSpPr>
            <a:spLocks noChangeArrowheads="1"/>
          </p:cNvSpPr>
          <p:nvPr/>
        </p:nvSpPr>
        <p:spPr bwMode="auto">
          <a:xfrm>
            <a:off x="0" y="-428625"/>
            <a:ext cx="9144000" cy="8156575"/>
          </a:xfrm>
          <a:prstGeom prst="rect">
            <a:avLst/>
          </a:prstGeom>
          <a:solidFill>
            <a:schemeClr val="bg1"/>
          </a:solidFill>
          <a:ln w="9525">
            <a:noFill/>
            <a:miter lim="800000"/>
            <a:headEnd/>
            <a:tailEnd/>
          </a:ln>
        </p:spPr>
        <p:txBody>
          <a:bodyPr>
            <a:spAutoFit/>
          </a:bodyPr>
          <a:lstStyle/>
          <a:p>
            <a:r>
              <a:rPr lang="ar-SA" sz="3200" b="1">
                <a:solidFill>
                  <a:srgbClr val="2E0A1D"/>
                </a:solidFill>
                <a:cs typeface="MCS Taybah S_U normal." pitchFamily="2" charset="-78"/>
              </a:rPr>
              <a:t>مقومات المحتوى التدريبي الجيد</a:t>
            </a:r>
            <a:r>
              <a:rPr lang="en-US" sz="3200" b="1">
                <a:solidFill>
                  <a:srgbClr val="2E0A1D"/>
                </a:solidFill>
                <a:cs typeface="MCS Taybah S_U normal." pitchFamily="2" charset="-78"/>
              </a:rPr>
              <a:t>:</a:t>
            </a:r>
            <a:r>
              <a:rPr lang="en-US" sz="2800" b="1">
                <a:cs typeface="MCS Taybah S_U normal." pitchFamily="2" charset="-78"/>
              </a:rPr>
              <a:t/>
            </a:r>
            <a:br>
              <a:rPr lang="en-US" sz="2800" b="1">
                <a:cs typeface="MCS Taybah S_U normal." pitchFamily="2" charset="-78"/>
              </a:rPr>
            </a:br>
            <a:r>
              <a:rPr lang="ar-SA" sz="2800" b="1">
                <a:solidFill>
                  <a:srgbClr val="2E0A1D"/>
                </a:solidFill>
                <a:cs typeface="MCS Taybah S_U normal." pitchFamily="2" charset="-78"/>
              </a:rPr>
              <a:t>1</a:t>
            </a:r>
            <a:r>
              <a:rPr lang="ar-SA" sz="3200" b="1">
                <a:solidFill>
                  <a:srgbClr val="2E0A1D"/>
                </a:solidFill>
                <a:cs typeface="MCS Taybah S_U normal." pitchFamily="2" charset="-78"/>
              </a:rPr>
              <a:t>- تحديد الأهداف التدريبية بصورة واضحة ، حيث يعمل ذلك على</a:t>
            </a:r>
            <a:r>
              <a:rPr lang="en-US" sz="3200" b="1">
                <a:cs typeface="MCS Taybah S_U normal." pitchFamily="2" charset="-78"/>
              </a:rPr>
              <a:t>: </a:t>
            </a:r>
            <a:r>
              <a:rPr lang="en-US" sz="2800" b="1">
                <a:cs typeface="MCS Taybah S_U normal." pitchFamily="2" charset="-78"/>
              </a:rPr>
              <a:t/>
            </a:r>
            <a:br>
              <a:rPr lang="en-US" sz="2800" b="1">
                <a:cs typeface="MCS Taybah S_U normal." pitchFamily="2" charset="-78"/>
              </a:rPr>
            </a:br>
            <a:r>
              <a:rPr lang="ar-SA" sz="2800" b="1">
                <a:cs typeface="MCS Taybah S_U normal." pitchFamily="2" charset="-78"/>
              </a:rPr>
              <a:t>أ- </a:t>
            </a:r>
            <a:r>
              <a:rPr lang="ar-SA" sz="3600" b="1">
                <a:cs typeface="MCS Taybah S_U normal." pitchFamily="2" charset="-78"/>
              </a:rPr>
              <a:t>تحديد ما هو مهم وما هو أهم</a:t>
            </a:r>
            <a:r>
              <a:rPr lang="en-US" sz="3600" b="1">
                <a:cs typeface="MCS Taybah S_U normal." pitchFamily="2" charset="-78"/>
              </a:rPr>
              <a:t>. </a:t>
            </a:r>
            <a:br>
              <a:rPr lang="en-US" sz="3600" b="1">
                <a:cs typeface="MCS Taybah S_U normal." pitchFamily="2" charset="-78"/>
              </a:rPr>
            </a:br>
            <a:r>
              <a:rPr lang="ar-SA" sz="3600" b="1">
                <a:cs typeface="MCS Taybah S_U normal." pitchFamily="2" charset="-78"/>
              </a:rPr>
              <a:t>ب- تحديد حجم المادة المراد إيصالها للمتدرب في وقت محدد</a:t>
            </a:r>
            <a:r>
              <a:rPr lang="en-US" sz="3600" b="1">
                <a:cs typeface="MCS Taybah S_U normal." pitchFamily="2" charset="-78"/>
              </a:rPr>
              <a:t>. </a:t>
            </a:r>
            <a:br>
              <a:rPr lang="en-US" sz="3600" b="1">
                <a:cs typeface="MCS Taybah S_U normal." pitchFamily="2" charset="-78"/>
              </a:rPr>
            </a:br>
            <a:r>
              <a:rPr lang="ar-SA" sz="3600" b="1">
                <a:cs typeface="MCS Taybah S_U normal." pitchFamily="2" charset="-78"/>
              </a:rPr>
              <a:t>ج- تحديد حجم المادة المكتوبة وطريقة صياغتها</a:t>
            </a:r>
            <a:r>
              <a:rPr lang="en-US" sz="3600" b="1">
                <a:cs typeface="MCS Taybah S_U normal." pitchFamily="2" charset="-78"/>
              </a:rPr>
              <a:t>. </a:t>
            </a:r>
            <a:br>
              <a:rPr lang="en-US" sz="3600" b="1">
                <a:cs typeface="MCS Taybah S_U normal." pitchFamily="2" charset="-78"/>
              </a:rPr>
            </a:br>
            <a:r>
              <a:rPr lang="ar-SA" sz="3600" b="1">
                <a:cs typeface="MCS Taybah S_U normal." pitchFamily="2" charset="-78"/>
              </a:rPr>
              <a:t>د- توزيع المادة بشكل منهجي يسهم في إيصال المعلومة بشكل جيد وفي وقت أقصر</a:t>
            </a:r>
            <a:r>
              <a:rPr lang="en-US" sz="3600" b="1">
                <a:cs typeface="MCS Taybah S_U normal." pitchFamily="2" charset="-78"/>
              </a:rPr>
              <a:t>. </a:t>
            </a:r>
            <a:br>
              <a:rPr lang="en-US" sz="3600" b="1">
                <a:cs typeface="MCS Taybah S_U normal." pitchFamily="2" charset="-78"/>
              </a:rPr>
            </a:br>
            <a:r>
              <a:rPr lang="ar-SA" sz="3600" b="1">
                <a:cs typeface="MCS Taybah S_U normal." pitchFamily="2" charset="-78"/>
              </a:rPr>
              <a:t>هـ- التسلسل المنهجي للمادة وفق الأهداف التدريبية المرسومة </a:t>
            </a:r>
            <a:r>
              <a:rPr lang="en-US" sz="2800" b="1">
                <a:cs typeface="MCS Taybah S_U normal." pitchFamily="2" charset="-78"/>
              </a:rPr>
              <a:t/>
            </a:r>
            <a:br>
              <a:rPr lang="en-US" sz="2800" b="1">
                <a:cs typeface="MCS Taybah S_U normal." pitchFamily="2" charset="-78"/>
              </a:rPr>
            </a:br>
            <a:r>
              <a:rPr lang="en-US" sz="2800" b="1">
                <a:cs typeface="MCS Taybah S_U normal." pitchFamily="2" charset="-78"/>
              </a:rPr>
              <a:t/>
            </a:r>
            <a:br>
              <a:rPr lang="en-US" sz="2800" b="1">
                <a:cs typeface="MCS Taybah S_U normal." pitchFamily="2" charset="-78"/>
              </a:rPr>
            </a:br>
            <a:r>
              <a:rPr lang="ar-SA" sz="4000" b="1">
                <a:solidFill>
                  <a:srgbClr val="663300"/>
                </a:solidFill>
                <a:cs typeface="MCS Taybah S_U normal." pitchFamily="2" charset="-78"/>
              </a:rPr>
              <a:t>2- </a:t>
            </a:r>
            <a:r>
              <a:rPr lang="en-US" sz="4000" b="1">
                <a:solidFill>
                  <a:srgbClr val="663300"/>
                </a:solidFill>
                <a:cs typeface="MCS Taybah S_U normal." pitchFamily="2" charset="-78"/>
              </a:rPr>
              <a:t> </a:t>
            </a:r>
            <a:r>
              <a:rPr lang="ar-SA" sz="4000" b="1">
                <a:solidFill>
                  <a:srgbClr val="663300"/>
                </a:solidFill>
                <a:cs typeface="MCS Taybah S_U normal." pitchFamily="2" charset="-78"/>
              </a:rPr>
              <a:t>وضوح الفكرة</a:t>
            </a:r>
            <a:r>
              <a:rPr lang="en-US" sz="4000" b="1">
                <a:solidFill>
                  <a:srgbClr val="663300"/>
                </a:solidFill>
                <a:cs typeface="MCS Taybah S_U normal." pitchFamily="2" charset="-78"/>
              </a:rPr>
              <a:t> : </a:t>
            </a:r>
            <a:r>
              <a:rPr lang="en-US" sz="2800" b="1">
                <a:cs typeface="MCS Taybah S_U normal." pitchFamily="2" charset="-78"/>
              </a:rPr>
              <a:t/>
            </a:r>
            <a:br>
              <a:rPr lang="en-US" sz="2800" b="1">
                <a:cs typeface="MCS Taybah S_U normal." pitchFamily="2" charset="-78"/>
              </a:rPr>
            </a:br>
            <a:r>
              <a:rPr lang="ar-SA" sz="3600" b="1">
                <a:cs typeface="MCS Taybah S_U normal." pitchFamily="2" charset="-78"/>
              </a:rPr>
              <a:t>يعتمد نجاح العملية التدريبية وحجم اكتساب المتدرب للخبرات والمهارات على قدرة مصمم المحتوى على تنسيق المنهج وتنظيمه وتوظيف الأفكار التربوية والتعليمية والنفسية في السرد الموضوعي بمحتوى المقرر حيث يسهم ذلك في تفسير المفاهيم وفتح قنوات الإدراك لدى المتدرب فيصبح قادراً على تعميم المفاهيم والمهارات </a:t>
            </a:r>
            <a:r>
              <a:rPr lang="ar-SA" sz="3600">
                <a:cs typeface="MCS Taybah S_U normal." pitchFamily="2" charset="-78"/>
              </a:rPr>
              <a:t>وتطبيقها في الحياة العملية</a:t>
            </a:r>
            <a:r>
              <a:rPr lang="en-US" sz="3600">
                <a:cs typeface="MCS Taybah S_U normal." pitchFamily="2" charset="-78"/>
              </a:rPr>
              <a:t>.</a:t>
            </a:r>
            <a:endParaRPr lang="ar-SA" sz="3600">
              <a:cs typeface="MCS Taybah S_U normal."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6858000"/>
          </a:xfrm>
          <a:prstGeom prst="rect">
            <a:avLst/>
          </a:prstGeom>
          <a:solidFill>
            <a:srgbClr val="000066"/>
          </a:solidFill>
          <a:ln w="9525">
            <a:solidFill>
              <a:schemeClr val="tx1"/>
            </a:solidFill>
            <a:miter lim="800000"/>
            <a:headEnd/>
            <a:tailEnd/>
          </a:ln>
        </p:spPr>
        <p:txBody>
          <a:bodyPr wrap="none" anchor="ctr"/>
          <a:lstStyle/>
          <a:p>
            <a:endParaRPr lang="ar-EG"/>
          </a:p>
        </p:txBody>
      </p:sp>
      <p:sp>
        <p:nvSpPr>
          <p:cNvPr id="27651" name="Rectangle 3"/>
          <p:cNvSpPr>
            <a:spLocks noChangeArrowheads="1"/>
          </p:cNvSpPr>
          <p:nvPr/>
        </p:nvSpPr>
        <p:spPr bwMode="auto">
          <a:xfrm>
            <a:off x="0" y="3295650"/>
            <a:ext cx="9144000" cy="366713"/>
          </a:xfrm>
          <a:prstGeom prst="rect">
            <a:avLst/>
          </a:prstGeom>
          <a:solidFill>
            <a:srgbClr val="000066"/>
          </a:solidFill>
          <a:ln w="9525">
            <a:noFill/>
            <a:miter lim="800000"/>
            <a:headEnd/>
            <a:tailEnd/>
          </a:ln>
        </p:spPr>
        <p:txBody>
          <a:bodyPr anchor="ctr">
            <a:spAutoFit/>
          </a:bodyPr>
          <a:lstStyle/>
          <a:p>
            <a:pPr algn="ctr"/>
            <a:endParaRPr lang="ar-EG" sz="1800">
              <a:latin typeface="Arial" charset="0"/>
            </a:endParaRPr>
          </a:p>
        </p:txBody>
      </p:sp>
      <p:sp>
        <p:nvSpPr>
          <p:cNvPr id="27652" name="Rectangle 4"/>
          <p:cNvSpPr>
            <a:spLocks noChangeArrowheads="1"/>
          </p:cNvSpPr>
          <p:nvPr/>
        </p:nvSpPr>
        <p:spPr bwMode="auto">
          <a:xfrm>
            <a:off x="0" y="85725"/>
            <a:ext cx="9144000" cy="6616700"/>
          </a:xfrm>
          <a:prstGeom prst="rect">
            <a:avLst/>
          </a:prstGeom>
          <a:solidFill>
            <a:srgbClr val="996633"/>
          </a:solidFill>
          <a:ln w="9525">
            <a:noFill/>
            <a:miter lim="800000"/>
            <a:headEnd/>
            <a:tailEnd/>
          </a:ln>
        </p:spPr>
        <p:txBody>
          <a:bodyPr>
            <a:spAutoFit/>
          </a:bodyPr>
          <a:lstStyle/>
          <a:p>
            <a:r>
              <a:rPr lang="ar-SA" sz="4000" b="1">
                <a:solidFill>
                  <a:srgbClr val="663300"/>
                </a:solidFill>
                <a:cs typeface="MCS Taybah S_U normal." pitchFamily="2" charset="-78"/>
              </a:rPr>
              <a:t>3- توظيف الوسائل التعليمية والأدوات اللازمة</a:t>
            </a:r>
            <a:r>
              <a:rPr lang="en-US" sz="2800">
                <a:cs typeface="MCS Taybah S_U normal." pitchFamily="2" charset="-78"/>
              </a:rPr>
              <a:t>: </a:t>
            </a:r>
            <a:br>
              <a:rPr lang="en-US" sz="2800">
                <a:cs typeface="MCS Taybah S_U normal." pitchFamily="2" charset="-78"/>
              </a:rPr>
            </a:br>
            <a:r>
              <a:rPr lang="ar-SA" sz="2800">
                <a:cs typeface="MCS Taybah S_U normal." pitchFamily="2" charset="-78"/>
              </a:rPr>
              <a:t>من الضروري أن يعتمد كاتب المحتوى التدريبي على الأدوات التعليمية المتمثلة في</a:t>
            </a:r>
            <a:r>
              <a:rPr lang="en-US" sz="2800">
                <a:cs typeface="MCS Taybah S_U normal." pitchFamily="2" charset="-78"/>
              </a:rPr>
              <a:t>: </a:t>
            </a:r>
            <a:r>
              <a:rPr lang="ar-SA" sz="2800">
                <a:cs typeface="MCS Taybah S_U normal." pitchFamily="2" charset="-78"/>
              </a:rPr>
              <a:t>الجداول والمصورات والرسوم البيانية والتوضيحية والشفافيات، والتركيز على الأمثلة التي تعمل على ربط الحقائق العلمية بالواقع وبالحياة الاجتماعية، والعمل قدر الإمكان على عدم الاعتماد على السرد للأفكار في عرض أي موضوع تدريبي، لأن ذلك لا يساعد المتدرب على استيعاب الشرح اللفظي للمعلومة ومن ثم لا تثبت المعلومة طويلاً في ذاكرته. </a:t>
            </a:r>
            <a:endParaRPr lang="en-US" sz="2800">
              <a:cs typeface="MCS Taybah S_U normal." pitchFamily="2" charset="-78"/>
            </a:endParaRPr>
          </a:p>
          <a:p>
            <a:r>
              <a:rPr lang="en-US" sz="2800">
                <a:cs typeface="MCS Taybah S_U normal." pitchFamily="2" charset="-78"/>
              </a:rPr>
              <a:t/>
            </a:r>
            <a:br>
              <a:rPr lang="en-US" sz="2800">
                <a:cs typeface="MCS Taybah S_U normal." pitchFamily="2" charset="-78"/>
              </a:rPr>
            </a:br>
            <a:r>
              <a:rPr lang="ar-SA" sz="4400" b="1">
                <a:solidFill>
                  <a:srgbClr val="663300"/>
                </a:solidFill>
                <a:cs typeface="MCS Taybah S_U normal." pitchFamily="2" charset="-78"/>
              </a:rPr>
              <a:t>4- جودة إخراج المحتوى التدريبي وتنظيمه</a:t>
            </a:r>
            <a:r>
              <a:rPr lang="en-US" sz="4400" b="1">
                <a:solidFill>
                  <a:srgbClr val="663300"/>
                </a:solidFill>
                <a:cs typeface="MCS Taybah S_U normal." pitchFamily="2" charset="-78"/>
              </a:rPr>
              <a:t>: </a:t>
            </a:r>
            <a:r>
              <a:rPr lang="en-US" sz="2800">
                <a:cs typeface="MCS Taybah S_U normal." pitchFamily="2" charset="-78"/>
              </a:rPr>
              <a:t/>
            </a:r>
            <a:br>
              <a:rPr lang="en-US" sz="2800">
                <a:cs typeface="MCS Taybah S_U normal." pitchFamily="2" charset="-78"/>
              </a:rPr>
            </a:br>
            <a:r>
              <a:rPr lang="ar-SA" sz="2800">
                <a:cs typeface="MCS Taybah S_U normal." pitchFamily="2" charset="-78"/>
              </a:rPr>
              <a:t>فالمحتوى التدريبي المنظم والمخرج بشكل مقبول يساعد المدرب والمتدرب على تنفيذ خطة التدريب التي تستهدفها الحقيبة التدريبية ، ويساعد من ثم على توجيه أنشطة التدريب نحو الأهداف المرسومة ، فضلاً عن أن ذلك سينعكس إيجابيًا على دافعية التدريب لدى المتدربين</a:t>
            </a:r>
          </a:p>
          <a:p>
            <a:pPr>
              <a:buFontTx/>
              <a:buChar char="-"/>
            </a:pPr>
            <a:endParaRPr lang="ar-SA" sz="2800" b="1">
              <a:cs typeface="MCS Taybah S_U normal." pitchFamily="2" charset="-78"/>
            </a:endParaRPr>
          </a:p>
          <a:p>
            <a:pPr>
              <a:buFontTx/>
              <a:buChar char="-"/>
            </a:pPr>
            <a:endParaRPr lang="ar-SA" sz="2800" b="1">
              <a:cs typeface="MCS Taybah S_U normal." pitchFamily="2" charset="-78"/>
            </a:endParaRPr>
          </a:p>
          <a:p>
            <a:r>
              <a:rPr lang="ar-SA" sz="2800" b="1">
                <a:solidFill>
                  <a:srgbClr val="000000"/>
                </a:solidFill>
                <a:cs typeface="MCS Taybah S_U normal." pitchFamily="2" charset="-78"/>
              </a:rPr>
              <a:t> </a:t>
            </a:r>
          </a:p>
          <a:p>
            <a:endParaRPr lang="ar-SA" sz="2800" b="1">
              <a:solidFill>
                <a:srgbClr val="000000"/>
              </a:solidFill>
              <a:cs typeface="MCS Taybah S_U normal."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26988"/>
            <a:ext cx="9144000" cy="6858000"/>
          </a:xfrm>
          <a:prstGeom prst="rect">
            <a:avLst/>
          </a:prstGeom>
          <a:solidFill>
            <a:srgbClr val="000066"/>
          </a:solidFill>
          <a:ln w="9525">
            <a:solidFill>
              <a:schemeClr val="tx1"/>
            </a:solidFill>
            <a:miter lim="800000"/>
            <a:headEnd/>
            <a:tailEnd/>
          </a:ln>
        </p:spPr>
        <p:txBody>
          <a:bodyPr wrap="none" anchor="ctr"/>
          <a:lstStyle/>
          <a:p>
            <a:endParaRPr lang="ar-EG"/>
          </a:p>
        </p:txBody>
      </p:sp>
      <p:sp>
        <p:nvSpPr>
          <p:cNvPr id="28675" name="Rectangle 3"/>
          <p:cNvSpPr>
            <a:spLocks noChangeArrowheads="1"/>
          </p:cNvSpPr>
          <p:nvPr/>
        </p:nvSpPr>
        <p:spPr bwMode="auto">
          <a:xfrm>
            <a:off x="0" y="3295650"/>
            <a:ext cx="9144000" cy="366713"/>
          </a:xfrm>
          <a:prstGeom prst="rect">
            <a:avLst/>
          </a:prstGeom>
          <a:solidFill>
            <a:srgbClr val="000066"/>
          </a:solidFill>
          <a:ln w="9525">
            <a:noFill/>
            <a:miter lim="800000"/>
            <a:headEnd/>
            <a:tailEnd/>
          </a:ln>
        </p:spPr>
        <p:txBody>
          <a:bodyPr anchor="ctr">
            <a:spAutoFit/>
          </a:bodyPr>
          <a:lstStyle/>
          <a:p>
            <a:pPr algn="ctr"/>
            <a:endParaRPr lang="ar-EG" sz="1800">
              <a:latin typeface="Arial" charset="0"/>
            </a:endParaRPr>
          </a:p>
        </p:txBody>
      </p:sp>
      <p:sp>
        <p:nvSpPr>
          <p:cNvPr id="28676" name="Rectangle 4"/>
          <p:cNvSpPr>
            <a:spLocks noChangeArrowheads="1"/>
          </p:cNvSpPr>
          <p:nvPr/>
        </p:nvSpPr>
        <p:spPr bwMode="auto">
          <a:xfrm>
            <a:off x="0" y="0"/>
            <a:ext cx="9144000" cy="5632450"/>
          </a:xfrm>
          <a:prstGeom prst="rect">
            <a:avLst/>
          </a:prstGeom>
          <a:solidFill>
            <a:srgbClr val="996633"/>
          </a:solidFill>
          <a:ln w="9525">
            <a:noFill/>
            <a:miter lim="800000"/>
            <a:headEnd/>
            <a:tailEnd/>
          </a:ln>
        </p:spPr>
        <p:txBody>
          <a:bodyPr>
            <a:spAutoFit/>
          </a:bodyPr>
          <a:lstStyle/>
          <a:p>
            <a:pPr marL="265113" indent="-265113"/>
            <a:r>
              <a:rPr lang="ar-SA" sz="4000">
                <a:solidFill>
                  <a:srgbClr val="2E0A1D"/>
                </a:solidFill>
                <a:cs typeface="MCS Taybah S_U normal." pitchFamily="2" charset="-78"/>
              </a:rPr>
              <a:t>وينبغي لمصمم المحتوى التدريبي أن يراعي الآتي</a:t>
            </a:r>
            <a:r>
              <a:rPr lang="en-US" sz="4000">
                <a:solidFill>
                  <a:srgbClr val="2E0A1D"/>
                </a:solidFill>
                <a:cs typeface="MCS Taybah S_U normal." pitchFamily="2" charset="-78"/>
              </a:rPr>
              <a:t> :</a:t>
            </a:r>
            <a:endParaRPr lang="ar-EG" sz="4000">
              <a:solidFill>
                <a:srgbClr val="2E0A1D"/>
              </a:solidFill>
              <a:cs typeface="MCS Taybah S_U normal." pitchFamily="2" charset="-78"/>
            </a:endParaRPr>
          </a:p>
          <a:p>
            <a:pPr marL="265113" indent="-265113"/>
            <a:r>
              <a:rPr lang="ar-SA" sz="3200">
                <a:solidFill>
                  <a:srgbClr val="FFFF66"/>
                </a:solidFill>
                <a:cs typeface="MCS Taybah S_U normal." pitchFamily="2" charset="-78"/>
              </a:rPr>
              <a:t>1- تجزئة المحتوى إلى نقاط ومفاهيم ومهارات متجانسة ومحددة ليستطيع المتدربون تعلمها بسهولة</a:t>
            </a:r>
            <a:r>
              <a:rPr lang="en-US" sz="3200">
                <a:solidFill>
                  <a:srgbClr val="FFFF66"/>
                </a:solidFill>
                <a:cs typeface="MCS Taybah S_U normal." pitchFamily="2" charset="-78"/>
              </a:rPr>
              <a:t>. </a:t>
            </a:r>
            <a:endParaRPr lang="ar-EG" sz="3200">
              <a:solidFill>
                <a:srgbClr val="FFFF66"/>
              </a:solidFill>
              <a:cs typeface="MCS Taybah S_U normal." pitchFamily="2" charset="-78"/>
            </a:endParaRPr>
          </a:p>
          <a:p>
            <a:pPr marL="265113" indent="-265113"/>
            <a:r>
              <a:rPr lang="ar-SA" sz="3200">
                <a:solidFill>
                  <a:srgbClr val="FFFF66"/>
                </a:solidFill>
                <a:cs typeface="MCS Taybah S_U normal." pitchFamily="2" charset="-78"/>
              </a:rPr>
              <a:t>2-  تزويد المحتوى التدريبي للوحدة بالرسومات والصور والجداول المناسبة</a:t>
            </a:r>
            <a:r>
              <a:rPr lang="en-US" sz="3200">
                <a:solidFill>
                  <a:srgbClr val="FFFF66"/>
                </a:solidFill>
                <a:cs typeface="MCS Taybah S_U normal." pitchFamily="2" charset="-78"/>
              </a:rPr>
              <a:t>. </a:t>
            </a:r>
            <a:endParaRPr lang="ar-EG" sz="3200">
              <a:solidFill>
                <a:srgbClr val="FFFF66"/>
              </a:solidFill>
              <a:cs typeface="MCS Taybah S_U normal." pitchFamily="2" charset="-78"/>
            </a:endParaRPr>
          </a:p>
          <a:p>
            <a:pPr marL="265113" indent="-265113"/>
            <a:r>
              <a:rPr lang="ar-SA" sz="3200">
                <a:solidFill>
                  <a:srgbClr val="FFFF66"/>
                </a:solidFill>
                <a:cs typeface="MCS Taybah S_U normal." pitchFamily="2" charset="-78"/>
              </a:rPr>
              <a:t>3- وضع عناوين فرعية لمحتوى الوحدة التدريبية مع تجزئة كل عنوان إلى أجزاء أصغر يسهل فهمها من المتدربين</a:t>
            </a:r>
            <a:r>
              <a:rPr lang="en-US" sz="3200">
                <a:solidFill>
                  <a:srgbClr val="FFFF66"/>
                </a:solidFill>
                <a:cs typeface="MCS Taybah S_U normal." pitchFamily="2" charset="-78"/>
              </a:rPr>
              <a:t>. </a:t>
            </a:r>
            <a:endParaRPr lang="ar-EG" sz="3200">
              <a:solidFill>
                <a:srgbClr val="FFFF66"/>
              </a:solidFill>
              <a:cs typeface="MCS Taybah S_U normal." pitchFamily="2" charset="-78"/>
            </a:endParaRPr>
          </a:p>
          <a:p>
            <a:pPr marL="265113" indent="-265113"/>
            <a:r>
              <a:rPr lang="ar-SA" sz="3200">
                <a:solidFill>
                  <a:srgbClr val="FFFF66"/>
                </a:solidFill>
                <a:cs typeface="MCS Taybah S_U normal." pitchFamily="2" charset="-78"/>
              </a:rPr>
              <a:t>4- الإكثار من التدريبات التطبيقية إلى جانب المفاهيم والمحتوى التدريبي</a:t>
            </a:r>
            <a:r>
              <a:rPr lang="en-US" sz="3200">
                <a:solidFill>
                  <a:srgbClr val="FFFF66"/>
                </a:solidFill>
                <a:cs typeface="MCS Taybah S_U normal." pitchFamily="2" charset="-78"/>
              </a:rPr>
              <a:t>.</a:t>
            </a:r>
            <a:endParaRPr lang="ar-EG" sz="3200">
              <a:solidFill>
                <a:srgbClr val="FFFF66"/>
              </a:solidFill>
              <a:cs typeface="MCS Taybah S_U normal." pitchFamily="2" charset="-78"/>
            </a:endParaRPr>
          </a:p>
          <a:p>
            <a:pPr marL="265113" indent="-265113"/>
            <a:r>
              <a:rPr lang="ar-SA" sz="3200">
                <a:solidFill>
                  <a:srgbClr val="FFFF66"/>
                </a:solidFill>
                <a:cs typeface="MCS Taybah S_U normal." pitchFamily="2" charset="-78"/>
              </a:rPr>
              <a:t>5-  استخدام وسائل التقييم خلال مواقف التدريب كتغذية راجعة حول مهارات الوحدات التدريبية</a:t>
            </a:r>
            <a:r>
              <a:rPr lang="en-US" sz="3200">
                <a:solidFill>
                  <a:srgbClr val="FFFF66"/>
                </a:solidFill>
                <a:cs typeface="MCS Taybah S_U normal." pitchFamily="2" charset="-78"/>
              </a:rPr>
              <a:t>. </a:t>
            </a:r>
            <a:endParaRPr lang="ar-EG" sz="3200">
              <a:solidFill>
                <a:srgbClr val="FFFF66"/>
              </a:solidFill>
              <a:cs typeface="MCS Taybah S_U normal." pitchFamily="2" charset="-78"/>
            </a:endParaRPr>
          </a:p>
          <a:p>
            <a:pPr marL="265113" indent="-265113"/>
            <a:r>
              <a:rPr lang="ar-SA" sz="3200">
                <a:solidFill>
                  <a:srgbClr val="FFFF66"/>
                </a:solidFill>
                <a:cs typeface="MCS Taybah S_U normal." pitchFamily="2" charset="-78"/>
              </a:rPr>
              <a:t>6- يفضل وضع خُلاصات في نهاية كل موضوع فرعي للمراجعة وتركيز تعلم المعارف</a:t>
            </a:r>
            <a:r>
              <a:rPr lang="en-US" sz="3200">
                <a:solidFill>
                  <a:srgbClr val="FFFF66"/>
                </a:solidFill>
                <a:cs typeface="MCS Taybah S_U normal." pitchFamily="2" charset="-78"/>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26988"/>
            <a:ext cx="9144000" cy="6858000"/>
          </a:xfrm>
          <a:prstGeom prst="rect">
            <a:avLst/>
          </a:prstGeom>
          <a:solidFill>
            <a:srgbClr val="000066"/>
          </a:solidFill>
          <a:ln w="9525">
            <a:solidFill>
              <a:schemeClr val="tx1"/>
            </a:solidFill>
            <a:miter lim="800000"/>
            <a:headEnd/>
            <a:tailEnd/>
          </a:ln>
        </p:spPr>
        <p:txBody>
          <a:bodyPr wrap="none" anchor="ctr"/>
          <a:lstStyle/>
          <a:p>
            <a:endParaRPr lang="ar-EG"/>
          </a:p>
        </p:txBody>
      </p:sp>
      <p:sp>
        <p:nvSpPr>
          <p:cNvPr id="29699" name="Rectangle 3"/>
          <p:cNvSpPr>
            <a:spLocks noChangeArrowheads="1"/>
          </p:cNvSpPr>
          <p:nvPr/>
        </p:nvSpPr>
        <p:spPr bwMode="auto">
          <a:xfrm>
            <a:off x="0" y="3295650"/>
            <a:ext cx="9144000" cy="366713"/>
          </a:xfrm>
          <a:prstGeom prst="rect">
            <a:avLst/>
          </a:prstGeom>
          <a:solidFill>
            <a:srgbClr val="000066"/>
          </a:solidFill>
          <a:ln w="9525">
            <a:noFill/>
            <a:miter lim="800000"/>
            <a:headEnd/>
            <a:tailEnd/>
          </a:ln>
        </p:spPr>
        <p:txBody>
          <a:bodyPr anchor="ctr">
            <a:spAutoFit/>
          </a:bodyPr>
          <a:lstStyle/>
          <a:p>
            <a:pPr algn="ctr"/>
            <a:endParaRPr lang="ar-EG" sz="1800">
              <a:latin typeface="Arial" charset="0"/>
            </a:endParaRPr>
          </a:p>
        </p:txBody>
      </p:sp>
      <p:sp>
        <p:nvSpPr>
          <p:cNvPr id="29700" name="Rectangle 4"/>
          <p:cNvSpPr>
            <a:spLocks noChangeArrowheads="1"/>
          </p:cNvSpPr>
          <p:nvPr/>
        </p:nvSpPr>
        <p:spPr bwMode="auto">
          <a:xfrm>
            <a:off x="0" y="0"/>
            <a:ext cx="9144000" cy="7016750"/>
          </a:xfrm>
          <a:prstGeom prst="rect">
            <a:avLst/>
          </a:prstGeom>
          <a:solidFill>
            <a:srgbClr val="996633"/>
          </a:solidFill>
          <a:ln w="9525">
            <a:noFill/>
            <a:miter lim="800000"/>
            <a:headEnd/>
            <a:tailEnd/>
          </a:ln>
        </p:spPr>
        <p:txBody>
          <a:bodyPr>
            <a:spAutoFit/>
          </a:bodyPr>
          <a:lstStyle/>
          <a:p>
            <a:endParaRPr lang="ar-SA" sz="2400" b="1">
              <a:solidFill>
                <a:srgbClr val="000000"/>
              </a:solidFill>
            </a:endParaRPr>
          </a:p>
          <a:p>
            <a:pPr algn="ctr"/>
            <a:r>
              <a:rPr lang="ar-SA" sz="3200">
                <a:solidFill>
                  <a:srgbClr val="00B0F0"/>
                </a:solidFill>
                <a:cs typeface="PT Bold Heading" pitchFamily="2" charset="-78"/>
              </a:rPr>
              <a:t>الحقيبة التدريبية الذاتية</a:t>
            </a:r>
          </a:p>
          <a:p>
            <a:pPr algn="ctr"/>
            <a:endParaRPr lang="ar-SA" sz="2400" b="1">
              <a:solidFill>
                <a:srgbClr val="2E0A1D"/>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2400" b="1">
              <a:solidFill>
                <a:srgbClr val="000000"/>
              </a:solidFill>
            </a:endParaRPr>
          </a:p>
          <a:p>
            <a:endParaRPr lang="ar-SA" sz="1000" b="1">
              <a:solidFill>
                <a:srgbClr val="000000"/>
              </a:solidFill>
            </a:endParaRPr>
          </a:p>
        </p:txBody>
      </p:sp>
      <p:grpSp>
        <p:nvGrpSpPr>
          <p:cNvPr id="29701" name="Group 7"/>
          <p:cNvGrpSpPr>
            <a:grpSpLocks/>
          </p:cNvGrpSpPr>
          <p:nvPr/>
        </p:nvGrpSpPr>
        <p:grpSpPr bwMode="auto">
          <a:xfrm>
            <a:off x="0" y="1341438"/>
            <a:ext cx="1512888" cy="4464050"/>
            <a:chOff x="286" y="941"/>
            <a:chExt cx="1493" cy="2405"/>
          </a:xfrm>
        </p:grpSpPr>
        <p:sp>
          <p:nvSpPr>
            <p:cNvPr id="29704" name="Freeform 8"/>
            <p:cNvSpPr>
              <a:spLocks/>
            </p:cNvSpPr>
            <p:nvPr/>
          </p:nvSpPr>
          <p:spPr bwMode="auto">
            <a:xfrm>
              <a:off x="444" y="1625"/>
              <a:ext cx="504" cy="877"/>
            </a:xfrm>
            <a:custGeom>
              <a:avLst/>
              <a:gdLst>
                <a:gd name="T0" fmla="*/ 180 w 504"/>
                <a:gd name="T1" fmla="*/ 6 h 877"/>
                <a:gd name="T2" fmla="*/ 256 w 504"/>
                <a:gd name="T3" fmla="*/ 0 h 877"/>
                <a:gd name="T4" fmla="*/ 316 w 504"/>
                <a:gd name="T5" fmla="*/ 6 h 877"/>
                <a:gd name="T6" fmla="*/ 360 w 504"/>
                <a:gd name="T7" fmla="*/ 24 h 877"/>
                <a:gd name="T8" fmla="*/ 390 w 504"/>
                <a:gd name="T9" fmla="*/ 47 h 877"/>
                <a:gd name="T10" fmla="*/ 419 w 504"/>
                <a:gd name="T11" fmla="*/ 87 h 877"/>
                <a:gd name="T12" fmla="*/ 443 w 504"/>
                <a:gd name="T13" fmla="*/ 133 h 877"/>
                <a:gd name="T14" fmla="*/ 464 w 504"/>
                <a:gd name="T15" fmla="*/ 189 h 877"/>
                <a:gd name="T16" fmla="*/ 479 w 504"/>
                <a:gd name="T17" fmla="*/ 256 h 877"/>
                <a:gd name="T18" fmla="*/ 495 w 504"/>
                <a:gd name="T19" fmla="*/ 330 h 877"/>
                <a:gd name="T20" fmla="*/ 498 w 504"/>
                <a:gd name="T21" fmla="*/ 410 h 877"/>
                <a:gd name="T22" fmla="*/ 504 w 504"/>
                <a:gd name="T23" fmla="*/ 493 h 877"/>
                <a:gd name="T24" fmla="*/ 496 w 504"/>
                <a:gd name="T25" fmla="*/ 558 h 877"/>
                <a:gd name="T26" fmla="*/ 477 w 504"/>
                <a:gd name="T27" fmla="*/ 630 h 877"/>
                <a:gd name="T28" fmla="*/ 445 w 504"/>
                <a:gd name="T29" fmla="*/ 694 h 877"/>
                <a:gd name="T30" fmla="*/ 402 w 504"/>
                <a:gd name="T31" fmla="*/ 759 h 877"/>
                <a:gd name="T32" fmla="*/ 356 w 504"/>
                <a:gd name="T33" fmla="*/ 804 h 877"/>
                <a:gd name="T34" fmla="*/ 292 w 504"/>
                <a:gd name="T35" fmla="*/ 844 h 877"/>
                <a:gd name="T36" fmla="*/ 223 w 504"/>
                <a:gd name="T37" fmla="*/ 868 h 877"/>
                <a:gd name="T38" fmla="*/ 163 w 504"/>
                <a:gd name="T39" fmla="*/ 877 h 877"/>
                <a:gd name="T40" fmla="*/ 111 w 504"/>
                <a:gd name="T41" fmla="*/ 869 h 877"/>
                <a:gd name="T42" fmla="*/ 66 w 504"/>
                <a:gd name="T43" fmla="*/ 850 h 877"/>
                <a:gd name="T44" fmla="*/ 36 w 504"/>
                <a:gd name="T45" fmla="*/ 821 h 877"/>
                <a:gd name="T46" fmla="*/ 11 w 504"/>
                <a:gd name="T47" fmla="*/ 779 h 877"/>
                <a:gd name="T48" fmla="*/ 0 w 504"/>
                <a:gd name="T49" fmla="*/ 730 h 877"/>
                <a:gd name="T50" fmla="*/ 0 w 504"/>
                <a:gd name="T51" fmla="*/ 679 h 877"/>
                <a:gd name="T52" fmla="*/ 11 w 504"/>
                <a:gd name="T53" fmla="*/ 630 h 877"/>
                <a:gd name="T54" fmla="*/ 36 w 504"/>
                <a:gd name="T55" fmla="*/ 591 h 877"/>
                <a:gd name="T56" fmla="*/ 73 w 504"/>
                <a:gd name="T57" fmla="*/ 554 h 877"/>
                <a:gd name="T58" fmla="*/ 117 w 504"/>
                <a:gd name="T59" fmla="*/ 522 h 877"/>
                <a:gd name="T60" fmla="*/ 136 w 504"/>
                <a:gd name="T61" fmla="*/ 493 h 877"/>
                <a:gd name="T62" fmla="*/ 144 w 504"/>
                <a:gd name="T63" fmla="*/ 468 h 877"/>
                <a:gd name="T64" fmla="*/ 142 w 504"/>
                <a:gd name="T65" fmla="*/ 431 h 877"/>
                <a:gd name="T66" fmla="*/ 130 w 504"/>
                <a:gd name="T67" fmla="*/ 375 h 877"/>
                <a:gd name="T68" fmla="*/ 117 w 504"/>
                <a:gd name="T69" fmla="*/ 317 h 877"/>
                <a:gd name="T70" fmla="*/ 96 w 504"/>
                <a:gd name="T71" fmla="*/ 277 h 877"/>
                <a:gd name="T72" fmla="*/ 62 w 504"/>
                <a:gd name="T73" fmla="*/ 230 h 877"/>
                <a:gd name="T74" fmla="*/ 49 w 504"/>
                <a:gd name="T75" fmla="*/ 196 h 877"/>
                <a:gd name="T76" fmla="*/ 43 w 504"/>
                <a:gd name="T77" fmla="*/ 154 h 877"/>
                <a:gd name="T78" fmla="*/ 49 w 504"/>
                <a:gd name="T79" fmla="*/ 105 h 877"/>
                <a:gd name="T80" fmla="*/ 73 w 504"/>
                <a:gd name="T81" fmla="*/ 64 h 877"/>
                <a:gd name="T82" fmla="*/ 102 w 504"/>
                <a:gd name="T83" fmla="*/ 38 h 877"/>
                <a:gd name="T84" fmla="*/ 138 w 504"/>
                <a:gd name="T85" fmla="*/ 22 h 877"/>
                <a:gd name="T86" fmla="*/ 165 w 504"/>
                <a:gd name="T87" fmla="*/ 11 h 877"/>
                <a:gd name="T88" fmla="*/ 220 w 504"/>
                <a:gd name="T89" fmla="*/ 2 h 877"/>
                <a:gd name="T90" fmla="*/ 180 w 504"/>
                <a:gd name="T91" fmla="*/ 6 h 8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04"/>
                <a:gd name="T139" fmla="*/ 0 h 877"/>
                <a:gd name="T140" fmla="*/ 504 w 504"/>
                <a:gd name="T141" fmla="*/ 877 h 8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04" h="877">
                  <a:moveTo>
                    <a:pt x="180" y="6"/>
                  </a:moveTo>
                  <a:lnTo>
                    <a:pt x="256" y="0"/>
                  </a:lnTo>
                  <a:lnTo>
                    <a:pt x="316" y="6"/>
                  </a:lnTo>
                  <a:lnTo>
                    <a:pt x="360" y="24"/>
                  </a:lnTo>
                  <a:lnTo>
                    <a:pt x="390" y="47"/>
                  </a:lnTo>
                  <a:lnTo>
                    <a:pt x="419" y="87"/>
                  </a:lnTo>
                  <a:lnTo>
                    <a:pt x="443" y="133"/>
                  </a:lnTo>
                  <a:lnTo>
                    <a:pt x="464" y="189"/>
                  </a:lnTo>
                  <a:lnTo>
                    <a:pt x="479" y="256"/>
                  </a:lnTo>
                  <a:lnTo>
                    <a:pt x="495" y="330"/>
                  </a:lnTo>
                  <a:lnTo>
                    <a:pt x="498" y="410"/>
                  </a:lnTo>
                  <a:lnTo>
                    <a:pt x="504" y="493"/>
                  </a:lnTo>
                  <a:lnTo>
                    <a:pt x="496" y="558"/>
                  </a:lnTo>
                  <a:lnTo>
                    <a:pt x="477" y="630"/>
                  </a:lnTo>
                  <a:lnTo>
                    <a:pt x="445" y="694"/>
                  </a:lnTo>
                  <a:lnTo>
                    <a:pt x="402" y="759"/>
                  </a:lnTo>
                  <a:lnTo>
                    <a:pt x="356" y="804"/>
                  </a:lnTo>
                  <a:lnTo>
                    <a:pt x="292" y="844"/>
                  </a:lnTo>
                  <a:lnTo>
                    <a:pt x="223" y="868"/>
                  </a:lnTo>
                  <a:lnTo>
                    <a:pt x="163" y="877"/>
                  </a:lnTo>
                  <a:lnTo>
                    <a:pt x="111" y="869"/>
                  </a:lnTo>
                  <a:lnTo>
                    <a:pt x="66" y="850"/>
                  </a:lnTo>
                  <a:lnTo>
                    <a:pt x="36" y="821"/>
                  </a:lnTo>
                  <a:lnTo>
                    <a:pt x="11" y="779"/>
                  </a:lnTo>
                  <a:lnTo>
                    <a:pt x="0" y="730"/>
                  </a:lnTo>
                  <a:lnTo>
                    <a:pt x="0" y="679"/>
                  </a:lnTo>
                  <a:lnTo>
                    <a:pt x="11" y="630"/>
                  </a:lnTo>
                  <a:lnTo>
                    <a:pt x="36" y="591"/>
                  </a:lnTo>
                  <a:lnTo>
                    <a:pt x="73" y="554"/>
                  </a:lnTo>
                  <a:lnTo>
                    <a:pt x="117" y="522"/>
                  </a:lnTo>
                  <a:lnTo>
                    <a:pt x="136" y="493"/>
                  </a:lnTo>
                  <a:lnTo>
                    <a:pt x="144" y="468"/>
                  </a:lnTo>
                  <a:lnTo>
                    <a:pt x="142" y="431"/>
                  </a:lnTo>
                  <a:lnTo>
                    <a:pt x="130" y="375"/>
                  </a:lnTo>
                  <a:lnTo>
                    <a:pt x="117" y="317"/>
                  </a:lnTo>
                  <a:lnTo>
                    <a:pt x="96" y="277"/>
                  </a:lnTo>
                  <a:lnTo>
                    <a:pt x="62" y="230"/>
                  </a:lnTo>
                  <a:lnTo>
                    <a:pt x="49" y="196"/>
                  </a:lnTo>
                  <a:lnTo>
                    <a:pt x="43" y="154"/>
                  </a:lnTo>
                  <a:lnTo>
                    <a:pt x="49" y="105"/>
                  </a:lnTo>
                  <a:lnTo>
                    <a:pt x="73" y="64"/>
                  </a:lnTo>
                  <a:lnTo>
                    <a:pt x="102" y="38"/>
                  </a:lnTo>
                  <a:lnTo>
                    <a:pt x="138" y="22"/>
                  </a:lnTo>
                  <a:lnTo>
                    <a:pt x="165" y="11"/>
                  </a:lnTo>
                  <a:lnTo>
                    <a:pt x="220" y="2"/>
                  </a:lnTo>
                  <a:lnTo>
                    <a:pt x="180" y="6"/>
                  </a:lnTo>
                  <a:close/>
                </a:path>
              </a:pathLst>
            </a:custGeom>
            <a:solidFill>
              <a:srgbClr val="000000"/>
            </a:solidFill>
            <a:ln w="9525">
              <a:noFill/>
              <a:round/>
              <a:headEnd/>
              <a:tailEnd/>
            </a:ln>
          </p:spPr>
          <p:txBody>
            <a:bodyPr/>
            <a:lstStyle/>
            <a:p>
              <a:endParaRPr lang="en-US"/>
            </a:p>
          </p:txBody>
        </p:sp>
        <p:sp>
          <p:nvSpPr>
            <p:cNvPr id="29705" name="Freeform 9"/>
            <p:cNvSpPr>
              <a:spLocks/>
            </p:cNvSpPr>
            <p:nvPr/>
          </p:nvSpPr>
          <p:spPr bwMode="auto">
            <a:xfrm>
              <a:off x="286" y="1113"/>
              <a:ext cx="575" cy="467"/>
            </a:xfrm>
            <a:custGeom>
              <a:avLst/>
              <a:gdLst>
                <a:gd name="T0" fmla="*/ 417 w 575"/>
                <a:gd name="T1" fmla="*/ 277 h 467"/>
                <a:gd name="T2" fmla="*/ 402 w 575"/>
                <a:gd name="T3" fmla="*/ 221 h 467"/>
                <a:gd name="T4" fmla="*/ 383 w 575"/>
                <a:gd name="T5" fmla="*/ 172 h 467"/>
                <a:gd name="T6" fmla="*/ 362 w 575"/>
                <a:gd name="T7" fmla="*/ 134 h 467"/>
                <a:gd name="T8" fmla="*/ 332 w 575"/>
                <a:gd name="T9" fmla="*/ 98 h 467"/>
                <a:gd name="T10" fmla="*/ 296 w 575"/>
                <a:gd name="T11" fmla="*/ 58 h 467"/>
                <a:gd name="T12" fmla="*/ 262 w 575"/>
                <a:gd name="T13" fmla="*/ 31 h 467"/>
                <a:gd name="T14" fmla="*/ 235 w 575"/>
                <a:gd name="T15" fmla="*/ 16 h 467"/>
                <a:gd name="T16" fmla="*/ 195 w 575"/>
                <a:gd name="T17" fmla="*/ 5 h 467"/>
                <a:gd name="T18" fmla="*/ 150 w 575"/>
                <a:gd name="T19" fmla="*/ 0 h 467"/>
                <a:gd name="T20" fmla="*/ 108 w 575"/>
                <a:gd name="T21" fmla="*/ 5 h 467"/>
                <a:gd name="T22" fmla="*/ 68 w 575"/>
                <a:gd name="T23" fmla="*/ 22 h 467"/>
                <a:gd name="T24" fmla="*/ 38 w 575"/>
                <a:gd name="T25" fmla="*/ 49 h 467"/>
                <a:gd name="T26" fmla="*/ 11 w 575"/>
                <a:gd name="T27" fmla="*/ 96 h 467"/>
                <a:gd name="T28" fmla="*/ 0 w 575"/>
                <a:gd name="T29" fmla="*/ 141 h 467"/>
                <a:gd name="T30" fmla="*/ 4 w 575"/>
                <a:gd name="T31" fmla="*/ 190 h 467"/>
                <a:gd name="T32" fmla="*/ 11 w 575"/>
                <a:gd name="T33" fmla="*/ 239 h 467"/>
                <a:gd name="T34" fmla="*/ 30 w 575"/>
                <a:gd name="T35" fmla="*/ 286 h 467"/>
                <a:gd name="T36" fmla="*/ 55 w 575"/>
                <a:gd name="T37" fmla="*/ 328 h 467"/>
                <a:gd name="T38" fmla="*/ 97 w 575"/>
                <a:gd name="T39" fmla="*/ 366 h 467"/>
                <a:gd name="T40" fmla="*/ 140 w 575"/>
                <a:gd name="T41" fmla="*/ 400 h 467"/>
                <a:gd name="T42" fmla="*/ 192 w 575"/>
                <a:gd name="T43" fmla="*/ 429 h 467"/>
                <a:gd name="T44" fmla="*/ 245 w 575"/>
                <a:gd name="T45" fmla="*/ 453 h 467"/>
                <a:gd name="T46" fmla="*/ 298 w 575"/>
                <a:gd name="T47" fmla="*/ 467 h 467"/>
                <a:gd name="T48" fmla="*/ 342 w 575"/>
                <a:gd name="T49" fmla="*/ 467 h 467"/>
                <a:gd name="T50" fmla="*/ 372 w 575"/>
                <a:gd name="T51" fmla="*/ 456 h 467"/>
                <a:gd name="T52" fmla="*/ 393 w 575"/>
                <a:gd name="T53" fmla="*/ 429 h 467"/>
                <a:gd name="T54" fmla="*/ 410 w 575"/>
                <a:gd name="T55" fmla="*/ 393 h 467"/>
                <a:gd name="T56" fmla="*/ 415 w 575"/>
                <a:gd name="T57" fmla="*/ 366 h 467"/>
                <a:gd name="T58" fmla="*/ 415 w 575"/>
                <a:gd name="T59" fmla="*/ 344 h 467"/>
                <a:gd name="T60" fmla="*/ 459 w 575"/>
                <a:gd name="T61" fmla="*/ 375 h 467"/>
                <a:gd name="T62" fmla="*/ 493 w 575"/>
                <a:gd name="T63" fmla="*/ 393 h 467"/>
                <a:gd name="T64" fmla="*/ 531 w 575"/>
                <a:gd name="T65" fmla="*/ 400 h 467"/>
                <a:gd name="T66" fmla="*/ 562 w 575"/>
                <a:gd name="T67" fmla="*/ 393 h 467"/>
                <a:gd name="T68" fmla="*/ 575 w 575"/>
                <a:gd name="T69" fmla="*/ 375 h 467"/>
                <a:gd name="T70" fmla="*/ 571 w 575"/>
                <a:gd name="T71" fmla="*/ 353 h 467"/>
                <a:gd name="T72" fmla="*/ 560 w 575"/>
                <a:gd name="T73" fmla="*/ 337 h 467"/>
                <a:gd name="T74" fmla="*/ 535 w 575"/>
                <a:gd name="T75" fmla="*/ 326 h 467"/>
                <a:gd name="T76" fmla="*/ 497 w 575"/>
                <a:gd name="T77" fmla="*/ 317 h 467"/>
                <a:gd name="T78" fmla="*/ 469 w 575"/>
                <a:gd name="T79" fmla="*/ 310 h 467"/>
                <a:gd name="T80" fmla="*/ 440 w 575"/>
                <a:gd name="T81" fmla="*/ 295 h 467"/>
                <a:gd name="T82" fmla="*/ 417 w 575"/>
                <a:gd name="T83" fmla="*/ 277 h 46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75"/>
                <a:gd name="T127" fmla="*/ 0 h 467"/>
                <a:gd name="T128" fmla="*/ 575 w 575"/>
                <a:gd name="T129" fmla="*/ 467 h 46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75" h="467">
                  <a:moveTo>
                    <a:pt x="417" y="277"/>
                  </a:moveTo>
                  <a:lnTo>
                    <a:pt x="402" y="221"/>
                  </a:lnTo>
                  <a:lnTo>
                    <a:pt x="383" y="172"/>
                  </a:lnTo>
                  <a:lnTo>
                    <a:pt x="362" y="134"/>
                  </a:lnTo>
                  <a:lnTo>
                    <a:pt x="332" y="98"/>
                  </a:lnTo>
                  <a:lnTo>
                    <a:pt x="296" y="58"/>
                  </a:lnTo>
                  <a:lnTo>
                    <a:pt x="262" y="31"/>
                  </a:lnTo>
                  <a:lnTo>
                    <a:pt x="235" y="16"/>
                  </a:lnTo>
                  <a:lnTo>
                    <a:pt x="195" y="5"/>
                  </a:lnTo>
                  <a:lnTo>
                    <a:pt x="150" y="0"/>
                  </a:lnTo>
                  <a:lnTo>
                    <a:pt x="108" y="5"/>
                  </a:lnTo>
                  <a:lnTo>
                    <a:pt x="68" y="22"/>
                  </a:lnTo>
                  <a:lnTo>
                    <a:pt x="38" y="49"/>
                  </a:lnTo>
                  <a:lnTo>
                    <a:pt x="11" y="96"/>
                  </a:lnTo>
                  <a:lnTo>
                    <a:pt x="0" y="141"/>
                  </a:lnTo>
                  <a:lnTo>
                    <a:pt x="4" y="190"/>
                  </a:lnTo>
                  <a:lnTo>
                    <a:pt x="11" y="239"/>
                  </a:lnTo>
                  <a:lnTo>
                    <a:pt x="30" y="286"/>
                  </a:lnTo>
                  <a:lnTo>
                    <a:pt x="55" y="328"/>
                  </a:lnTo>
                  <a:lnTo>
                    <a:pt x="97" y="366"/>
                  </a:lnTo>
                  <a:lnTo>
                    <a:pt x="140" y="400"/>
                  </a:lnTo>
                  <a:lnTo>
                    <a:pt x="192" y="429"/>
                  </a:lnTo>
                  <a:lnTo>
                    <a:pt x="245" y="453"/>
                  </a:lnTo>
                  <a:lnTo>
                    <a:pt x="298" y="467"/>
                  </a:lnTo>
                  <a:lnTo>
                    <a:pt x="342" y="467"/>
                  </a:lnTo>
                  <a:lnTo>
                    <a:pt x="372" y="456"/>
                  </a:lnTo>
                  <a:lnTo>
                    <a:pt x="393" y="429"/>
                  </a:lnTo>
                  <a:lnTo>
                    <a:pt x="410" y="393"/>
                  </a:lnTo>
                  <a:lnTo>
                    <a:pt x="415" y="366"/>
                  </a:lnTo>
                  <a:lnTo>
                    <a:pt x="415" y="344"/>
                  </a:lnTo>
                  <a:lnTo>
                    <a:pt x="459" y="375"/>
                  </a:lnTo>
                  <a:lnTo>
                    <a:pt x="493" y="393"/>
                  </a:lnTo>
                  <a:lnTo>
                    <a:pt x="531" y="400"/>
                  </a:lnTo>
                  <a:lnTo>
                    <a:pt x="562" y="393"/>
                  </a:lnTo>
                  <a:lnTo>
                    <a:pt x="575" y="375"/>
                  </a:lnTo>
                  <a:lnTo>
                    <a:pt x="571" y="353"/>
                  </a:lnTo>
                  <a:lnTo>
                    <a:pt x="560" y="337"/>
                  </a:lnTo>
                  <a:lnTo>
                    <a:pt x="535" y="326"/>
                  </a:lnTo>
                  <a:lnTo>
                    <a:pt x="497" y="317"/>
                  </a:lnTo>
                  <a:lnTo>
                    <a:pt x="469" y="310"/>
                  </a:lnTo>
                  <a:lnTo>
                    <a:pt x="440" y="295"/>
                  </a:lnTo>
                  <a:lnTo>
                    <a:pt x="417" y="277"/>
                  </a:lnTo>
                  <a:close/>
                </a:path>
              </a:pathLst>
            </a:custGeom>
            <a:solidFill>
              <a:srgbClr val="000000"/>
            </a:solidFill>
            <a:ln w="9525">
              <a:noFill/>
              <a:round/>
              <a:headEnd/>
              <a:tailEnd/>
            </a:ln>
          </p:spPr>
          <p:txBody>
            <a:bodyPr/>
            <a:lstStyle/>
            <a:p>
              <a:endParaRPr lang="en-US"/>
            </a:p>
          </p:txBody>
        </p:sp>
        <p:sp>
          <p:nvSpPr>
            <p:cNvPr id="29706" name="Freeform 10"/>
            <p:cNvSpPr>
              <a:spLocks/>
            </p:cNvSpPr>
            <p:nvPr/>
          </p:nvSpPr>
          <p:spPr bwMode="auto">
            <a:xfrm>
              <a:off x="646" y="941"/>
              <a:ext cx="1133" cy="811"/>
            </a:xfrm>
            <a:custGeom>
              <a:avLst/>
              <a:gdLst>
                <a:gd name="T0" fmla="*/ 55 w 1133"/>
                <a:gd name="T1" fmla="*/ 693 h 811"/>
                <a:gd name="T2" fmla="*/ 12 w 1133"/>
                <a:gd name="T3" fmla="*/ 710 h 811"/>
                <a:gd name="T4" fmla="*/ 8 w 1133"/>
                <a:gd name="T5" fmla="*/ 771 h 811"/>
                <a:gd name="T6" fmla="*/ 114 w 1133"/>
                <a:gd name="T7" fmla="*/ 811 h 811"/>
                <a:gd name="T8" fmla="*/ 245 w 1133"/>
                <a:gd name="T9" fmla="*/ 797 h 811"/>
                <a:gd name="T10" fmla="*/ 357 w 1133"/>
                <a:gd name="T11" fmla="*/ 731 h 811"/>
                <a:gd name="T12" fmla="*/ 477 w 1133"/>
                <a:gd name="T13" fmla="*/ 605 h 811"/>
                <a:gd name="T14" fmla="*/ 560 w 1133"/>
                <a:gd name="T15" fmla="*/ 472 h 811"/>
                <a:gd name="T16" fmla="*/ 638 w 1133"/>
                <a:gd name="T17" fmla="*/ 360 h 811"/>
                <a:gd name="T18" fmla="*/ 729 w 1133"/>
                <a:gd name="T19" fmla="*/ 253 h 811"/>
                <a:gd name="T20" fmla="*/ 818 w 1133"/>
                <a:gd name="T21" fmla="*/ 190 h 811"/>
                <a:gd name="T22" fmla="*/ 886 w 1133"/>
                <a:gd name="T23" fmla="*/ 199 h 811"/>
                <a:gd name="T24" fmla="*/ 917 w 1133"/>
                <a:gd name="T25" fmla="*/ 246 h 811"/>
                <a:gd name="T26" fmla="*/ 920 w 1133"/>
                <a:gd name="T27" fmla="*/ 300 h 811"/>
                <a:gd name="T28" fmla="*/ 956 w 1133"/>
                <a:gd name="T29" fmla="*/ 320 h 811"/>
                <a:gd name="T30" fmla="*/ 985 w 1133"/>
                <a:gd name="T31" fmla="*/ 288 h 811"/>
                <a:gd name="T32" fmla="*/ 981 w 1133"/>
                <a:gd name="T33" fmla="*/ 237 h 811"/>
                <a:gd name="T34" fmla="*/ 960 w 1133"/>
                <a:gd name="T35" fmla="*/ 177 h 811"/>
                <a:gd name="T36" fmla="*/ 977 w 1133"/>
                <a:gd name="T37" fmla="*/ 125 h 811"/>
                <a:gd name="T38" fmla="*/ 1038 w 1133"/>
                <a:gd name="T39" fmla="*/ 83 h 811"/>
                <a:gd name="T40" fmla="*/ 1121 w 1133"/>
                <a:gd name="T41" fmla="*/ 63 h 811"/>
                <a:gd name="T42" fmla="*/ 1133 w 1133"/>
                <a:gd name="T43" fmla="*/ 51 h 811"/>
                <a:gd name="T44" fmla="*/ 1102 w 1133"/>
                <a:gd name="T45" fmla="*/ 14 h 811"/>
                <a:gd name="T46" fmla="*/ 975 w 1133"/>
                <a:gd name="T47" fmla="*/ 9 h 811"/>
                <a:gd name="T48" fmla="*/ 871 w 1133"/>
                <a:gd name="T49" fmla="*/ 76 h 811"/>
                <a:gd name="T50" fmla="*/ 793 w 1133"/>
                <a:gd name="T51" fmla="*/ 128 h 811"/>
                <a:gd name="T52" fmla="*/ 683 w 1133"/>
                <a:gd name="T53" fmla="*/ 199 h 811"/>
                <a:gd name="T54" fmla="*/ 566 w 1133"/>
                <a:gd name="T55" fmla="*/ 311 h 811"/>
                <a:gd name="T56" fmla="*/ 478 w 1133"/>
                <a:gd name="T57" fmla="*/ 434 h 811"/>
                <a:gd name="T58" fmla="*/ 376 w 1133"/>
                <a:gd name="T59" fmla="*/ 565 h 811"/>
                <a:gd name="T60" fmla="*/ 264 w 1133"/>
                <a:gd name="T61" fmla="*/ 654 h 811"/>
                <a:gd name="T62" fmla="*/ 133 w 1133"/>
                <a:gd name="T63" fmla="*/ 690 h 8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33"/>
                <a:gd name="T97" fmla="*/ 0 h 811"/>
                <a:gd name="T98" fmla="*/ 1133 w 1133"/>
                <a:gd name="T99" fmla="*/ 811 h 8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33" h="811">
                  <a:moveTo>
                    <a:pt x="99" y="693"/>
                  </a:moveTo>
                  <a:lnTo>
                    <a:pt x="55" y="693"/>
                  </a:lnTo>
                  <a:lnTo>
                    <a:pt x="48" y="695"/>
                  </a:lnTo>
                  <a:lnTo>
                    <a:pt x="12" y="710"/>
                  </a:lnTo>
                  <a:lnTo>
                    <a:pt x="0" y="737"/>
                  </a:lnTo>
                  <a:lnTo>
                    <a:pt x="8" y="771"/>
                  </a:lnTo>
                  <a:lnTo>
                    <a:pt x="46" y="797"/>
                  </a:lnTo>
                  <a:lnTo>
                    <a:pt x="114" y="811"/>
                  </a:lnTo>
                  <a:lnTo>
                    <a:pt x="184" y="809"/>
                  </a:lnTo>
                  <a:lnTo>
                    <a:pt x="245" y="797"/>
                  </a:lnTo>
                  <a:lnTo>
                    <a:pt x="300" y="771"/>
                  </a:lnTo>
                  <a:lnTo>
                    <a:pt x="357" y="731"/>
                  </a:lnTo>
                  <a:lnTo>
                    <a:pt x="416" y="677"/>
                  </a:lnTo>
                  <a:lnTo>
                    <a:pt x="477" y="605"/>
                  </a:lnTo>
                  <a:lnTo>
                    <a:pt x="518" y="541"/>
                  </a:lnTo>
                  <a:lnTo>
                    <a:pt x="560" y="472"/>
                  </a:lnTo>
                  <a:lnTo>
                    <a:pt x="600" y="407"/>
                  </a:lnTo>
                  <a:lnTo>
                    <a:pt x="638" y="360"/>
                  </a:lnTo>
                  <a:lnTo>
                    <a:pt x="681" y="304"/>
                  </a:lnTo>
                  <a:lnTo>
                    <a:pt x="729" y="253"/>
                  </a:lnTo>
                  <a:lnTo>
                    <a:pt x="776" y="214"/>
                  </a:lnTo>
                  <a:lnTo>
                    <a:pt x="818" y="190"/>
                  </a:lnTo>
                  <a:lnTo>
                    <a:pt x="856" y="188"/>
                  </a:lnTo>
                  <a:lnTo>
                    <a:pt x="886" y="199"/>
                  </a:lnTo>
                  <a:lnTo>
                    <a:pt x="903" y="215"/>
                  </a:lnTo>
                  <a:lnTo>
                    <a:pt x="917" y="246"/>
                  </a:lnTo>
                  <a:lnTo>
                    <a:pt x="920" y="272"/>
                  </a:lnTo>
                  <a:lnTo>
                    <a:pt x="920" y="300"/>
                  </a:lnTo>
                  <a:lnTo>
                    <a:pt x="932" y="317"/>
                  </a:lnTo>
                  <a:lnTo>
                    <a:pt x="956" y="320"/>
                  </a:lnTo>
                  <a:lnTo>
                    <a:pt x="975" y="310"/>
                  </a:lnTo>
                  <a:lnTo>
                    <a:pt x="985" y="288"/>
                  </a:lnTo>
                  <a:lnTo>
                    <a:pt x="991" y="264"/>
                  </a:lnTo>
                  <a:lnTo>
                    <a:pt x="981" y="237"/>
                  </a:lnTo>
                  <a:lnTo>
                    <a:pt x="966" y="199"/>
                  </a:lnTo>
                  <a:lnTo>
                    <a:pt x="960" y="177"/>
                  </a:lnTo>
                  <a:lnTo>
                    <a:pt x="966" y="150"/>
                  </a:lnTo>
                  <a:lnTo>
                    <a:pt x="977" y="125"/>
                  </a:lnTo>
                  <a:lnTo>
                    <a:pt x="1009" y="98"/>
                  </a:lnTo>
                  <a:lnTo>
                    <a:pt x="1038" y="83"/>
                  </a:lnTo>
                  <a:lnTo>
                    <a:pt x="1078" y="74"/>
                  </a:lnTo>
                  <a:lnTo>
                    <a:pt x="1121" y="63"/>
                  </a:lnTo>
                  <a:lnTo>
                    <a:pt x="1114" y="65"/>
                  </a:lnTo>
                  <a:lnTo>
                    <a:pt x="1133" y="51"/>
                  </a:lnTo>
                  <a:lnTo>
                    <a:pt x="1131" y="34"/>
                  </a:lnTo>
                  <a:lnTo>
                    <a:pt x="1102" y="14"/>
                  </a:lnTo>
                  <a:lnTo>
                    <a:pt x="1042" y="0"/>
                  </a:lnTo>
                  <a:lnTo>
                    <a:pt x="975" y="9"/>
                  </a:lnTo>
                  <a:lnTo>
                    <a:pt x="917" y="32"/>
                  </a:lnTo>
                  <a:lnTo>
                    <a:pt x="871" y="76"/>
                  </a:lnTo>
                  <a:lnTo>
                    <a:pt x="841" y="105"/>
                  </a:lnTo>
                  <a:lnTo>
                    <a:pt x="793" y="128"/>
                  </a:lnTo>
                  <a:lnTo>
                    <a:pt x="736" y="157"/>
                  </a:lnTo>
                  <a:lnTo>
                    <a:pt x="683" y="199"/>
                  </a:lnTo>
                  <a:lnTo>
                    <a:pt x="626" y="252"/>
                  </a:lnTo>
                  <a:lnTo>
                    <a:pt x="566" y="311"/>
                  </a:lnTo>
                  <a:lnTo>
                    <a:pt x="522" y="369"/>
                  </a:lnTo>
                  <a:lnTo>
                    <a:pt x="478" y="434"/>
                  </a:lnTo>
                  <a:lnTo>
                    <a:pt x="427" y="501"/>
                  </a:lnTo>
                  <a:lnTo>
                    <a:pt x="376" y="565"/>
                  </a:lnTo>
                  <a:lnTo>
                    <a:pt x="323" y="614"/>
                  </a:lnTo>
                  <a:lnTo>
                    <a:pt x="264" y="654"/>
                  </a:lnTo>
                  <a:lnTo>
                    <a:pt x="198" y="683"/>
                  </a:lnTo>
                  <a:lnTo>
                    <a:pt x="133" y="690"/>
                  </a:lnTo>
                  <a:lnTo>
                    <a:pt x="99" y="693"/>
                  </a:lnTo>
                  <a:close/>
                </a:path>
              </a:pathLst>
            </a:custGeom>
            <a:solidFill>
              <a:srgbClr val="000000"/>
            </a:solidFill>
            <a:ln w="9525">
              <a:noFill/>
              <a:round/>
              <a:headEnd/>
              <a:tailEnd/>
            </a:ln>
          </p:spPr>
          <p:txBody>
            <a:bodyPr/>
            <a:lstStyle/>
            <a:p>
              <a:endParaRPr lang="en-US"/>
            </a:p>
          </p:txBody>
        </p:sp>
        <p:sp>
          <p:nvSpPr>
            <p:cNvPr id="29707" name="Freeform 11"/>
            <p:cNvSpPr>
              <a:spLocks/>
            </p:cNvSpPr>
            <p:nvPr/>
          </p:nvSpPr>
          <p:spPr bwMode="auto">
            <a:xfrm>
              <a:off x="516" y="1694"/>
              <a:ext cx="1124" cy="858"/>
            </a:xfrm>
            <a:custGeom>
              <a:avLst/>
              <a:gdLst>
                <a:gd name="T0" fmla="*/ 159 w 1124"/>
                <a:gd name="T1" fmla="*/ 78 h 858"/>
                <a:gd name="T2" fmla="*/ 130 w 1124"/>
                <a:gd name="T3" fmla="*/ 27 h 858"/>
                <a:gd name="T4" fmla="*/ 89 w 1124"/>
                <a:gd name="T5" fmla="*/ 0 h 858"/>
                <a:gd name="T6" fmla="*/ 41 w 1124"/>
                <a:gd name="T7" fmla="*/ 4 h 858"/>
                <a:gd name="T8" fmla="*/ 11 w 1124"/>
                <a:gd name="T9" fmla="*/ 29 h 858"/>
                <a:gd name="T10" fmla="*/ 0 w 1124"/>
                <a:gd name="T11" fmla="*/ 78 h 858"/>
                <a:gd name="T12" fmla="*/ 13 w 1124"/>
                <a:gd name="T13" fmla="*/ 120 h 858"/>
                <a:gd name="T14" fmla="*/ 45 w 1124"/>
                <a:gd name="T15" fmla="*/ 163 h 858"/>
                <a:gd name="T16" fmla="*/ 96 w 1124"/>
                <a:gd name="T17" fmla="*/ 217 h 858"/>
                <a:gd name="T18" fmla="*/ 157 w 1124"/>
                <a:gd name="T19" fmla="*/ 266 h 858"/>
                <a:gd name="T20" fmla="*/ 229 w 1124"/>
                <a:gd name="T21" fmla="*/ 322 h 858"/>
                <a:gd name="T22" fmla="*/ 316 w 1124"/>
                <a:gd name="T23" fmla="*/ 382 h 858"/>
                <a:gd name="T24" fmla="*/ 402 w 1124"/>
                <a:gd name="T25" fmla="*/ 431 h 858"/>
                <a:gd name="T26" fmla="*/ 544 w 1124"/>
                <a:gd name="T27" fmla="*/ 518 h 858"/>
                <a:gd name="T28" fmla="*/ 665 w 1124"/>
                <a:gd name="T29" fmla="*/ 578 h 858"/>
                <a:gd name="T30" fmla="*/ 796 w 1124"/>
                <a:gd name="T31" fmla="*/ 650 h 858"/>
                <a:gd name="T32" fmla="*/ 861 w 1124"/>
                <a:gd name="T33" fmla="*/ 690 h 858"/>
                <a:gd name="T34" fmla="*/ 895 w 1124"/>
                <a:gd name="T35" fmla="*/ 733 h 858"/>
                <a:gd name="T36" fmla="*/ 908 w 1124"/>
                <a:gd name="T37" fmla="*/ 777 h 858"/>
                <a:gd name="T38" fmla="*/ 921 w 1124"/>
                <a:gd name="T39" fmla="*/ 815 h 858"/>
                <a:gd name="T40" fmla="*/ 946 w 1124"/>
                <a:gd name="T41" fmla="*/ 844 h 858"/>
                <a:gd name="T42" fmla="*/ 990 w 1124"/>
                <a:gd name="T43" fmla="*/ 858 h 858"/>
                <a:gd name="T44" fmla="*/ 1037 w 1124"/>
                <a:gd name="T45" fmla="*/ 853 h 858"/>
                <a:gd name="T46" fmla="*/ 1081 w 1124"/>
                <a:gd name="T47" fmla="*/ 848 h 858"/>
                <a:gd name="T48" fmla="*/ 1115 w 1124"/>
                <a:gd name="T49" fmla="*/ 837 h 858"/>
                <a:gd name="T50" fmla="*/ 1124 w 1124"/>
                <a:gd name="T51" fmla="*/ 810 h 858"/>
                <a:gd name="T52" fmla="*/ 1103 w 1124"/>
                <a:gd name="T53" fmla="*/ 788 h 858"/>
                <a:gd name="T54" fmla="*/ 1058 w 1124"/>
                <a:gd name="T55" fmla="*/ 788 h 858"/>
                <a:gd name="T56" fmla="*/ 1081 w 1124"/>
                <a:gd name="T57" fmla="*/ 777 h 858"/>
                <a:gd name="T58" fmla="*/ 1086 w 1124"/>
                <a:gd name="T59" fmla="*/ 761 h 858"/>
                <a:gd name="T60" fmla="*/ 1075 w 1124"/>
                <a:gd name="T61" fmla="*/ 741 h 858"/>
                <a:gd name="T62" fmla="*/ 1041 w 1124"/>
                <a:gd name="T63" fmla="*/ 737 h 858"/>
                <a:gd name="T64" fmla="*/ 999 w 1124"/>
                <a:gd name="T65" fmla="*/ 739 h 858"/>
                <a:gd name="T66" fmla="*/ 982 w 1124"/>
                <a:gd name="T67" fmla="*/ 721 h 858"/>
                <a:gd name="T68" fmla="*/ 1003 w 1124"/>
                <a:gd name="T69" fmla="*/ 697 h 858"/>
                <a:gd name="T70" fmla="*/ 1029 w 1124"/>
                <a:gd name="T71" fmla="*/ 665 h 858"/>
                <a:gd name="T72" fmla="*/ 1052 w 1124"/>
                <a:gd name="T73" fmla="*/ 647 h 858"/>
                <a:gd name="T74" fmla="*/ 1064 w 1124"/>
                <a:gd name="T75" fmla="*/ 619 h 858"/>
                <a:gd name="T76" fmla="*/ 1062 w 1124"/>
                <a:gd name="T77" fmla="*/ 601 h 858"/>
                <a:gd name="T78" fmla="*/ 1045 w 1124"/>
                <a:gd name="T79" fmla="*/ 587 h 858"/>
                <a:gd name="T80" fmla="*/ 1020 w 1124"/>
                <a:gd name="T81" fmla="*/ 587 h 858"/>
                <a:gd name="T82" fmla="*/ 995 w 1124"/>
                <a:gd name="T83" fmla="*/ 598 h 858"/>
                <a:gd name="T84" fmla="*/ 984 w 1124"/>
                <a:gd name="T85" fmla="*/ 616 h 858"/>
                <a:gd name="T86" fmla="*/ 978 w 1124"/>
                <a:gd name="T87" fmla="*/ 641 h 858"/>
                <a:gd name="T88" fmla="*/ 969 w 1124"/>
                <a:gd name="T89" fmla="*/ 666 h 858"/>
                <a:gd name="T90" fmla="*/ 950 w 1124"/>
                <a:gd name="T91" fmla="*/ 674 h 858"/>
                <a:gd name="T92" fmla="*/ 931 w 1124"/>
                <a:gd name="T93" fmla="*/ 674 h 858"/>
                <a:gd name="T94" fmla="*/ 889 w 1124"/>
                <a:gd name="T95" fmla="*/ 650 h 858"/>
                <a:gd name="T96" fmla="*/ 840 w 1124"/>
                <a:gd name="T97" fmla="*/ 616 h 858"/>
                <a:gd name="T98" fmla="*/ 772 w 1124"/>
                <a:gd name="T99" fmla="*/ 569 h 858"/>
                <a:gd name="T100" fmla="*/ 694 w 1124"/>
                <a:gd name="T101" fmla="*/ 516 h 858"/>
                <a:gd name="T102" fmla="*/ 622 w 1124"/>
                <a:gd name="T103" fmla="*/ 469 h 858"/>
                <a:gd name="T104" fmla="*/ 536 w 1124"/>
                <a:gd name="T105" fmla="*/ 408 h 858"/>
                <a:gd name="T106" fmla="*/ 468 w 1124"/>
                <a:gd name="T107" fmla="*/ 346 h 858"/>
                <a:gd name="T108" fmla="*/ 394 w 1124"/>
                <a:gd name="T109" fmla="*/ 277 h 858"/>
                <a:gd name="T110" fmla="*/ 303 w 1124"/>
                <a:gd name="T111" fmla="*/ 208 h 858"/>
                <a:gd name="T112" fmla="*/ 235 w 1124"/>
                <a:gd name="T113" fmla="*/ 161 h 858"/>
                <a:gd name="T114" fmla="*/ 187 w 1124"/>
                <a:gd name="T115" fmla="*/ 118 h 858"/>
                <a:gd name="T116" fmla="*/ 159 w 1124"/>
                <a:gd name="T117" fmla="*/ 78 h 8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24"/>
                <a:gd name="T178" fmla="*/ 0 h 858"/>
                <a:gd name="T179" fmla="*/ 1124 w 1124"/>
                <a:gd name="T180" fmla="*/ 858 h 85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24" h="858">
                  <a:moveTo>
                    <a:pt x="159" y="78"/>
                  </a:moveTo>
                  <a:lnTo>
                    <a:pt x="130" y="27"/>
                  </a:lnTo>
                  <a:lnTo>
                    <a:pt x="89" y="0"/>
                  </a:lnTo>
                  <a:lnTo>
                    <a:pt x="41" y="4"/>
                  </a:lnTo>
                  <a:lnTo>
                    <a:pt x="11" y="29"/>
                  </a:lnTo>
                  <a:lnTo>
                    <a:pt x="0" y="78"/>
                  </a:lnTo>
                  <a:lnTo>
                    <a:pt x="13" y="120"/>
                  </a:lnTo>
                  <a:lnTo>
                    <a:pt x="45" y="163"/>
                  </a:lnTo>
                  <a:lnTo>
                    <a:pt x="96" y="217"/>
                  </a:lnTo>
                  <a:lnTo>
                    <a:pt x="157" y="266"/>
                  </a:lnTo>
                  <a:lnTo>
                    <a:pt x="229" y="322"/>
                  </a:lnTo>
                  <a:lnTo>
                    <a:pt x="316" y="382"/>
                  </a:lnTo>
                  <a:lnTo>
                    <a:pt x="402" y="431"/>
                  </a:lnTo>
                  <a:lnTo>
                    <a:pt x="544" y="518"/>
                  </a:lnTo>
                  <a:lnTo>
                    <a:pt x="665" y="578"/>
                  </a:lnTo>
                  <a:lnTo>
                    <a:pt x="796" y="650"/>
                  </a:lnTo>
                  <a:lnTo>
                    <a:pt x="861" y="690"/>
                  </a:lnTo>
                  <a:lnTo>
                    <a:pt x="895" y="733"/>
                  </a:lnTo>
                  <a:lnTo>
                    <a:pt x="908" y="777"/>
                  </a:lnTo>
                  <a:lnTo>
                    <a:pt x="921" y="815"/>
                  </a:lnTo>
                  <a:lnTo>
                    <a:pt x="946" y="844"/>
                  </a:lnTo>
                  <a:lnTo>
                    <a:pt x="990" y="858"/>
                  </a:lnTo>
                  <a:lnTo>
                    <a:pt x="1037" y="853"/>
                  </a:lnTo>
                  <a:lnTo>
                    <a:pt x="1081" y="848"/>
                  </a:lnTo>
                  <a:lnTo>
                    <a:pt x="1115" y="837"/>
                  </a:lnTo>
                  <a:lnTo>
                    <a:pt x="1124" y="810"/>
                  </a:lnTo>
                  <a:lnTo>
                    <a:pt x="1103" y="788"/>
                  </a:lnTo>
                  <a:lnTo>
                    <a:pt x="1058" y="788"/>
                  </a:lnTo>
                  <a:lnTo>
                    <a:pt x="1081" y="777"/>
                  </a:lnTo>
                  <a:lnTo>
                    <a:pt x="1086" y="761"/>
                  </a:lnTo>
                  <a:lnTo>
                    <a:pt x="1075" y="741"/>
                  </a:lnTo>
                  <a:lnTo>
                    <a:pt x="1041" y="737"/>
                  </a:lnTo>
                  <a:lnTo>
                    <a:pt x="999" y="739"/>
                  </a:lnTo>
                  <a:lnTo>
                    <a:pt x="982" y="721"/>
                  </a:lnTo>
                  <a:lnTo>
                    <a:pt x="1003" y="697"/>
                  </a:lnTo>
                  <a:lnTo>
                    <a:pt x="1029" y="665"/>
                  </a:lnTo>
                  <a:lnTo>
                    <a:pt x="1052" y="647"/>
                  </a:lnTo>
                  <a:lnTo>
                    <a:pt x="1064" y="619"/>
                  </a:lnTo>
                  <a:lnTo>
                    <a:pt x="1062" y="601"/>
                  </a:lnTo>
                  <a:lnTo>
                    <a:pt x="1045" y="587"/>
                  </a:lnTo>
                  <a:lnTo>
                    <a:pt x="1020" y="587"/>
                  </a:lnTo>
                  <a:lnTo>
                    <a:pt x="995" y="598"/>
                  </a:lnTo>
                  <a:lnTo>
                    <a:pt x="984" y="616"/>
                  </a:lnTo>
                  <a:lnTo>
                    <a:pt x="978" y="641"/>
                  </a:lnTo>
                  <a:lnTo>
                    <a:pt x="969" y="666"/>
                  </a:lnTo>
                  <a:lnTo>
                    <a:pt x="950" y="674"/>
                  </a:lnTo>
                  <a:lnTo>
                    <a:pt x="931" y="674"/>
                  </a:lnTo>
                  <a:lnTo>
                    <a:pt x="889" y="650"/>
                  </a:lnTo>
                  <a:lnTo>
                    <a:pt x="840" y="616"/>
                  </a:lnTo>
                  <a:lnTo>
                    <a:pt x="772" y="569"/>
                  </a:lnTo>
                  <a:lnTo>
                    <a:pt x="694" y="516"/>
                  </a:lnTo>
                  <a:lnTo>
                    <a:pt x="622" y="469"/>
                  </a:lnTo>
                  <a:lnTo>
                    <a:pt x="536" y="408"/>
                  </a:lnTo>
                  <a:lnTo>
                    <a:pt x="468" y="346"/>
                  </a:lnTo>
                  <a:lnTo>
                    <a:pt x="394" y="277"/>
                  </a:lnTo>
                  <a:lnTo>
                    <a:pt x="303" y="208"/>
                  </a:lnTo>
                  <a:lnTo>
                    <a:pt x="235" y="161"/>
                  </a:lnTo>
                  <a:lnTo>
                    <a:pt x="187" y="118"/>
                  </a:lnTo>
                  <a:lnTo>
                    <a:pt x="159" y="78"/>
                  </a:lnTo>
                  <a:close/>
                </a:path>
              </a:pathLst>
            </a:custGeom>
            <a:solidFill>
              <a:srgbClr val="000000"/>
            </a:solidFill>
            <a:ln w="9525">
              <a:noFill/>
              <a:round/>
              <a:headEnd/>
              <a:tailEnd/>
            </a:ln>
          </p:spPr>
          <p:txBody>
            <a:bodyPr/>
            <a:lstStyle/>
            <a:p>
              <a:endParaRPr lang="en-US"/>
            </a:p>
          </p:txBody>
        </p:sp>
        <p:sp>
          <p:nvSpPr>
            <p:cNvPr id="29708" name="Freeform 12"/>
            <p:cNvSpPr>
              <a:spLocks/>
            </p:cNvSpPr>
            <p:nvPr/>
          </p:nvSpPr>
          <p:spPr bwMode="auto">
            <a:xfrm>
              <a:off x="383" y="2310"/>
              <a:ext cx="318" cy="1036"/>
            </a:xfrm>
            <a:custGeom>
              <a:avLst/>
              <a:gdLst>
                <a:gd name="T0" fmla="*/ 76 w 318"/>
                <a:gd name="T1" fmla="*/ 128 h 1036"/>
                <a:gd name="T2" fmla="*/ 114 w 318"/>
                <a:gd name="T3" fmla="*/ 58 h 1036"/>
                <a:gd name="T4" fmla="*/ 148 w 318"/>
                <a:gd name="T5" fmla="*/ 16 h 1036"/>
                <a:gd name="T6" fmla="*/ 182 w 318"/>
                <a:gd name="T7" fmla="*/ 0 h 1036"/>
                <a:gd name="T8" fmla="*/ 214 w 318"/>
                <a:gd name="T9" fmla="*/ 0 h 1036"/>
                <a:gd name="T10" fmla="*/ 250 w 318"/>
                <a:gd name="T11" fmla="*/ 16 h 1036"/>
                <a:gd name="T12" fmla="*/ 267 w 318"/>
                <a:gd name="T13" fmla="*/ 34 h 1036"/>
                <a:gd name="T14" fmla="*/ 279 w 318"/>
                <a:gd name="T15" fmla="*/ 70 h 1036"/>
                <a:gd name="T16" fmla="*/ 275 w 318"/>
                <a:gd name="T17" fmla="*/ 107 h 1036"/>
                <a:gd name="T18" fmla="*/ 250 w 318"/>
                <a:gd name="T19" fmla="*/ 141 h 1036"/>
                <a:gd name="T20" fmla="*/ 212 w 318"/>
                <a:gd name="T21" fmla="*/ 174 h 1036"/>
                <a:gd name="T22" fmla="*/ 172 w 318"/>
                <a:gd name="T23" fmla="*/ 204 h 1036"/>
                <a:gd name="T24" fmla="*/ 138 w 318"/>
                <a:gd name="T25" fmla="*/ 246 h 1036"/>
                <a:gd name="T26" fmla="*/ 112 w 318"/>
                <a:gd name="T27" fmla="*/ 286 h 1036"/>
                <a:gd name="T28" fmla="*/ 93 w 318"/>
                <a:gd name="T29" fmla="*/ 335 h 1036"/>
                <a:gd name="T30" fmla="*/ 85 w 318"/>
                <a:gd name="T31" fmla="*/ 366 h 1036"/>
                <a:gd name="T32" fmla="*/ 87 w 318"/>
                <a:gd name="T33" fmla="*/ 385 h 1036"/>
                <a:gd name="T34" fmla="*/ 110 w 318"/>
                <a:gd name="T35" fmla="*/ 409 h 1036"/>
                <a:gd name="T36" fmla="*/ 163 w 318"/>
                <a:gd name="T37" fmla="*/ 465 h 1036"/>
                <a:gd name="T38" fmla="*/ 199 w 318"/>
                <a:gd name="T39" fmla="*/ 525 h 1036"/>
                <a:gd name="T40" fmla="*/ 224 w 318"/>
                <a:gd name="T41" fmla="*/ 579 h 1036"/>
                <a:gd name="T42" fmla="*/ 246 w 318"/>
                <a:gd name="T43" fmla="*/ 652 h 1036"/>
                <a:gd name="T44" fmla="*/ 263 w 318"/>
                <a:gd name="T45" fmla="*/ 737 h 1036"/>
                <a:gd name="T46" fmla="*/ 277 w 318"/>
                <a:gd name="T47" fmla="*/ 780 h 1036"/>
                <a:gd name="T48" fmla="*/ 303 w 318"/>
                <a:gd name="T49" fmla="*/ 809 h 1036"/>
                <a:gd name="T50" fmla="*/ 318 w 318"/>
                <a:gd name="T51" fmla="*/ 856 h 1036"/>
                <a:gd name="T52" fmla="*/ 313 w 318"/>
                <a:gd name="T53" fmla="*/ 887 h 1036"/>
                <a:gd name="T54" fmla="*/ 294 w 318"/>
                <a:gd name="T55" fmla="*/ 907 h 1036"/>
                <a:gd name="T56" fmla="*/ 246 w 318"/>
                <a:gd name="T57" fmla="*/ 920 h 1036"/>
                <a:gd name="T58" fmla="*/ 174 w 318"/>
                <a:gd name="T59" fmla="*/ 945 h 1036"/>
                <a:gd name="T60" fmla="*/ 121 w 318"/>
                <a:gd name="T61" fmla="*/ 970 h 1036"/>
                <a:gd name="T62" fmla="*/ 100 w 318"/>
                <a:gd name="T63" fmla="*/ 988 h 1036"/>
                <a:gd name="T64" fmla="*/ 83 w 318"/>
                <a:gd name="T65" fmla="*/ 1021 h 1036"/>
                <a:gd name="T66" fmla="*/ 66 w 318"/>
                <a:gd name="T67" fmla="*/ 1034 h 1036"/>
                <a:gd name="T68" fmla="*/ 36 w 318"/>
                <a:gd name="T69" fmla="*/ 1036 h 1036"/>
                <a:gd name="T70" fmla="*/ 9 w 318"/>
                <a:gd name="T71" fmla="*/ 1017 h 1036"/>
                <a:gd name="T72" fmla="*/ 0 w 318"/>
                <a:gd name="T73" fmla="*/ 978 h 1036"/>
                <a:gd name="T74" fmla="*/ 11 w 318"/>
                <a:gd name="T75" fmla="*/ 952 h 1036"/>
                <a:gd name="T76" fmla="*/ 43 w 318"/>
                <a:gd name="T77" fmla="*/ 923 h 1036"/>
                <a:gd name="T78" fmla="*/ 104 w 318"/>
                <a:gd name="T79" fmla="*/ 900 h 1036"/>
                <a:gd name="T80" fmla="*/ 167 w 318"/>
                <a:gd name="T81" fmla="*/ 880 h 1036"/>
                <a:gd name="T82" fmla="*/ 212 w 318"/>
                <a:gd name="T83" fmla="*/ 858 h 1036"/>
                <a:gd name="T84" fmla="*/ 229 w 318"/>
                <a:gd name="T85" fmla="*/ 833 h 1036"/>
                <a:gd name="T86" fmla="*/ 239 w 318"/>
                <a:gd name="T87" fmla="*/ 806 h 1036"/>
                <a:gd name="T88" fmla="*/ 231 w 318"/>
                <a:gd name="T89" fmla="*/ 769 h 1036"/>
                <a:gd name="T90" fmla="*/ 201 w 318"/>
                <a:gd name="T91" fmla="*/ 702 h 1036"/>
                <a:gd name="T92" fmla="*/ 171 w 318"/>
                <a:gd name="T93" fmla="*/ 630 h 1036"/>
                <a:gd name="T94" fmla="*/ 136 w 318"/>
                <a:gd name="T95" fmla="*/ 557 h 1036"/>
                <a:gd name="T96" fmla="*/ 89 w 318"/>
                <a:gd name="T97" fmla="*/ 498 h 1036"/>
                <a:gd name="T98" fmla="*/ 49 w 318"/>
                <a:gd name="T99" fmla="*/ 449 h 1036"/>
                <a:gd name="T100" fmla="*/ 24 w 318"/>
                <a:gd name="T101" fmla="*/ 407 h 1036"/>
                <a:gd name="T102" fmla="*/ 11 w 318"/>
                <a:gd name="T103" fmla="*/ 366 h 1036"/>
                <a:gd name="T104" fmla="*/ 11 w 318"/>
                <a:gd name="T105" fmla="*/ 311 h 1036"/>
                <a:gd name="T106" fmla="*/ 26 w 318"/>
                <a:gd name="T107" fmla="*/ 251 h 1036"/>
                <a:gd name="T108" fmla="*/ 51 w 318"/>
                <a:gd name="T109" fmla="*/ 195 h 1036"/>
                <a:gd name="T110" fmla="*/ 68 w 318"/>
                <a:gd name="T111" fmla="*/ 148 h 1036"/>
                <a:gd name="T112" fmla="*/ 76 w 318"/>
                <a:gd name="T113" fmla="*/ 128 h 10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8"/>
                <a:gd name="T172" fmla="*/ 0 h 1036"/>
                <a:gd name="T173" fmla="*/ 318 w 318"/>
                <a:gd name="T174" fmla="*/ 1036 h 10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8" h="1036">
                  <a:moveTo>
                    <a:pt x="76" y="128"/>
                  </a:moveTo>
                  <a:lnTo>
                    <a:pt x="114" y="58"/>
                  </a:lnTo>
                  <a:lnTo>
                    <a:pt x="148" y="16"/>
                  </a:lnTo>
                  <a:lnTo>
                    <a:pt x="182" y="0"/>
                  </a:lnTo>
                  <a:lnTo>
                    <a:pt x="214" y="0"/>
                  </a:lnTo>
                  <a:lnTo>
                    <a:pt x="250" y="16"/>
                  </a:lnTo>
                  <a:lnTo>
                    <a:pt x="267" y="34"/>
                  </a:lnTo>
                  <a:lnTo>
                    <a:pt x="279" y="70"/>
                  </a:lnTo>
                  <a:lnTo>
                    <a:pt x="275" y="107"/>
                  </a:lnTo>
                  <a:lnTo>
                    <a:pt x="250" y="141"/>
                  </a:lnTo>
                  <a:lnTo>
                    <a:pt x="212" y="174"/>
                  </a:lnTo>
                  <a:lnTo>
                    <a:pt x="172" y="204"/>
                  </a:lnTo>
                  <a:lnTo>
                    <a:pt x="138" y="246"/>
                  </a:lnTo>
                  <a:lnTo>
                    <a:pt x="112" y="286"/>
                  </a:lnTo>
                  <a:lnTo>
                    <a:pt x="93" y="335"/>
                  </a:lnTo>
                  <a:lnTo>
                    <a:pt x="85" y="366"/>
                  </a:lnTo>
                  <a:lnTo>
                    <a:pt x="87" y="385"/>
                  </a:lnTo>
                  <a:lnTo>
                    <a:pt x="110" y="409"/>
                  </a:lnTo>
                  <a:lnTo>
                    <a:pt x="163" y="465"/>
                  </a:lnTo>
                  <a:lnTo>
                    <a:pt x="199" y="525"/>
                  </a:lnTo>
                  <a:lnTo>
                    <a:pt x="224" y="579"/>
                  </a:lnTo>
                  <a:lnTo>
                    <a:pt x="246" y="652"/>
                  </a:lnTo>
                  <a:lnTo>
                    <a:pt x="263" y="737"/>
                  </a:lnTo>
                  <a:lnTo>
                    <a:pt x="277" y="780"/>
                  </a:lnTo>
                  <a:lnTo>
                    <a:pt x="303" y="809"/>
                  </a:lnTo>
                  <a:lnTo>
                    <a:pt x="318" y="856"/>
                  </a:lnTo>
                  <a:lnTo>
                    <a:pt x="313" y="887"/>
                  </a:lnTo>
                  <a:lnTo>
                    <a:pt x="294" y="907"/>
                  </a:lnTo>
                  <a:lnTo>
                    <a:pt x="246" y="920"/>
                  </a:lnTo>
                  <a:lnTo>
                    <a:pt x="174" y="945"/>
                  </a:lnTo>
                  <a:lnTo>
                    <a:pt x="121" y="970"/>
                  </a:lnTo>
                  <a:lnTo>
                    <a:pt x="100" y="988"/>
                  </a:lnTo>
                  <a:lnTo>
                    <a:pt x="83" y="1021"/>
                  </a:lnTo>
                  <a:lnTo>
                    <a:pt x="66" y="1034"/>
                  </a:lnTo>
                  <a:lnTo>
                    <a:pt x="36" y="1036"/>
                  </a:lnTo>
                  <a:lnTo>
                    <a:pt x="9" y="1017"/>
                  </a:lnTo>
                  <a:lnTo>
                    <a:pt x="0" y="978"/>
                  </a:lnTo>
                  <a:lnTo>
                    <a:pt x="11" y="952"/>
                  </a:lnTo>
                  <a:lnTo>
                    <a:pt x="43" y="923"/>
                  </a:lnTo>
                  <a:lnTo>
                    <a:pt x="104" y="900"/>
                  </a:lnTo>
                  <a:lnTo>
                    <a:pt x="167" y="880"/>
                  </a:lnTo>
                  <a:lnTo>
                    <a:pt x="212" y="858"/>
                  </a:lnTo>
                  <a:lnTo>
                    <a:pt x="229" y="833"/>
                  </a:lnTo>
                  <a:lnTo>
                    <a:pt x="239" y="806"/>
                  </a:lnTo>
                  <a:lnTo>
                    <a:pt x="231" y="769"/>
                  </a:lnTo>
                  <a:lnTo>
                    <a:pt x="201" y="702"/>
                  </a:lnTo>
                  <a:lnTo>
                    <a:pt x="171" y="630"/>
                  </a:lnTo>
                  <a:lnTo>
                    <a:pt x="136" y="557"/>
                  </a:lnTo>
                  <a:lnTo>
                    <a:pt x="89" y="498"/>
                  </a:lnTo>
                  <a:lnTo>
                    <a:pt x="49" y="449"/>
                  </a:lnTo>
                  <a:lnTo>
                    <a:pt x="24" y="407"/>
                  </a:lnTo>
                  <a:lnTo>
                    <a:pt x="11" y="366"/>
                  </a:lnTo>
                  <a:lnTo>
                    <a:pt x="11" y="311"/>
                  </a:lnTo>
                  <a:lnTo>
                    <a:pt x="26" y="251"/>
                  </a:lnTo>
                  <a:lnTo>
                    <a:pt x="51" y="195"/>
                  </a:lnTo>
                  <a:lnTo>
                    <a:pt x="68" y="148"/>
                  </a:lnTo>
                  <a:lnTo>
                    <a:pt x="76" y="128"/>
                  </a:lnTo>
                  <a:close/>
                </a:path>
              </a:pathLst>
            </a:custGeom>
            <a:solidFill>
              <a:srgbClr val="000000"/>
            </a:solidFill>
            <a:ln w="9525">
              <a:noFill/>
              <a:round/>
              <a:headEnd/>
              <a:tailEnd/>
            </a:ln>
          </p:spPr>
          <p:txBody>
            <a:bodyPr/>
            <a:lstStyle/>
            <a:p>
              <a:endParaRPr lang="en-US"/>
            </a:p>
          </p:txBody>
        </p:sp>
        <p:sp>
          <p:nvSpPr>
            <p:cNvPr id="29709" name="Freeform 13"/>
            <p:cNvSpPr>
              <a:spLocks/>
            </p:cNvSpPr>
            <p:nvPr/>
          </p:nvSpPr>
          <p:spPr bwMode="auto">
            <a:xfrm>
              <a:off x="643" y="2322"/>
              <a:ext cx="531" cy="902"/>
            </a:xfrm>
            <a:custGeom>
              <a:avLst/>
              <a:gdLst>
                <a:gd name="T0" fmla="*/ 263 w 531"/>
                <a:gd name="T1" fmla="*/ 178 h 902"/>
                <a:gd name="T2" fmla="*/ 168 w 531"/>
                <a:gd name="T3" fmla="*/ 64 h 902"/>
                <a:gd name="T4" fmla="*/ 102 w 531"/>
                <a:gd name="T5" fmla="*/ 6 h 902"/>
                <a:gd name="T6" fmla="*/ 66 w 531"/>
                <a:gd name="T7" fmla="*/ 0 h 902"/>
                <a:gd name="T8" fmla="*/ 28 w 531"/>
                <a:gd name="T9" fmla="*/ 17 h 902"/>
                <a:gd name="T10" fmla="*/ 5 w 531"/>
                <a:gd name="T11" fmla="*/ 55 h 902"/>
                <a:gd name="T12" fmla="*/ 0 w 531"/>
                <a:gd name="T13" fmla="*/ 89 h 902"/>
                <a:gd name="T14" fmla="*/ 17 w 531"/>
                <a:gd name="T15" fmla="*/ 129 h 902"/>
                <a:gd name="T16" fmla="*/ 43 w 531"/>
                <a:gd name="T17" fmla="*/ 149 h 902"/>
                <a:gd name="T18" fmla="*/ 102 w 531"/>
                <a:gd name="T19" fmla="*/ 182 h 902"/>
                <a:gd name="T20" fmla="*/ 168 w 531"/>
                <a:gd name="T21" fmla="*/ 232 h 902"/>
                <a:gd name="T22" fmla="*/ 208 w 531"/>
                <a:gd name="T23" fmla="*/ 270 h 902"/>
                <a:gd name="T24" fmla="*/ 231 w 531"/>
                <a:gd name="T25" fmla="*/ 301 h 902"/>
                <a:gd name="T26" fmla="*/ 242 w 531"/>
                <a:gd name="T27" fmla="*/ 337 h 902"/>
                <a:gd name="T28" fmla="*/ 239 w 531"/>
                <a:gd name="T29" fmla="*/ 355 h 902"/>
                <a:gd name="T30" fmla="*/ 223 w 531"/>
                <a:gd name="T31" fmla="*/ 370 h 902"/>
                <a:gd name="T32" fmla="*/ 191 w 531"/>
                <a:gd name="T33" fmla="*/ 426 h 902"/>
                <a:gd name="T34" fmla="*/ 178 w 531"/>
                <a:gd name="T35" fmla="*/ 477 h 902"/>
                <a:gd name="T36" fmla="*/ 172 w 531"/>
                <a:gd name="T37" fmla="*/ 536 h 902"/>
                <a:gd name="T38" fmla="*/ 168 w 531"/>
                <a:gd name="T39" fmla="*/ 598 h 902"/>
                <a:gd name="T40" fmla="*/ 178 w 531"/>
                <a:gd name="T41" fmla="*/ 667 h 902"/>
                <a:gd name="T42" fmla="*/ 189 w 531"/>
                <a:gd name="T43" fmla="*/ 736 h 902"/>
                <a:gd name="T44" fmla="*/ 189 w 531"/>
                <a:gd name="T45" fmla="*/ 777 h 902"/>
                <a:gd name="T46" fmla="*/ 191 w 531"/>
                <a:gd name="T47" fmla="*/ 817 h 902"/>
                <a:gd name="T48" fmla="*/ 205 w 531"/>
                <a:gd name="T49" fmla="*/ 839 h 902"/>
                <a:gd name="T50" fmla="*/ 216 w 531"/>
                <a:gd name="T51" fmla="*/ 846 h 902"/>
                <a:gd name="T52" fmla="*/ 241 w 531"/>
                <a:gd name="T53" fmla="*/ 851 h 902"/>
                <a:gd name="T54" fmla="*/ 275 w 531"/>
                <a:gd name="T55" fmla="*/ 842 h 902"/>
                <a:gd name="T56" fmla="*/ 316 w 531"/>
                <a:gd name="T57" fmla="*/ 837 h 902"/>
                <a:gd name="T58" fmla="*/ 373 w 531"/>
                <a:gd name="T59" fmla="*/ 846 h 902"/>
                <a:gd name="T60" fmla="*/ 430 w 531"/>
                <a:gd name="T61" fmla="*/ 868 h 902"/>
                <a:gd name="T62" fmla="*/ 478 w 531"/>
                <a:gd name="T63" fmla="*/ 900 h 902"/>
                <a:gd name="T64" fmla="*/ 498 w 531"/>
                <a:gd name="T65" fmla="*/ 902 h 902"/>
                <a:gd name="T66" fmla="*/ 516 w 531"/>
                <a:gd name="T67" fmla="*/ 893 h 902"/>
                <a:gd name="T68" fmla="*/ 531 w 531"/>
                <a:gd name="T69" fmla="*/ 870 h 902"/>
                <a:gd name="T70" fmla="*/ 531 w 531"/>
                <a:gd name="T71" fmla="*/ 821 h 902"/>
                <a:gd name="T72" fmla="*/ 508 w 531"/>
                <a:gd name="T73" fmla="*/ 804 h 902"/>
                <a:gd name="T74" fmla="*/ 478 w 531"/>
                <a:gd name="T75" fmla="*/ 797 h 902"/>
                <a:gd name="T76" fmla="*/ 406 w 531"/>
                <a:gd name="T77" fmla="*/ 790 h 902"/>
                <a:gd name="T78" fmla="*/ 339 w 531"/>
                <a:gd name="T79" fmla="*/ 774 h 902"/>
                <a:gd name="T80" fmla="*/ 275 w 531"/>
                <a:gd name="T81" fmla="*/ 754 h 902"/>
                <a:gd name="T82" fmla="*/ 246 w 531"/>
                <a:gd name="T83" fmla="*/ 725 h 902"/>
                <a:gd name="T84" fmla="*/ 241 w 531"/>
                <a:gd name="T85" fmla="*/ 681 h 902"/>
                <a:gd name="T86" fmla="*/ 239 w 531"/>
                <a:gd name="T87" fmla="*/ 609 h 902"/>
                <a:gd name="T88" fmla="*/ 256 w 531"/>
                <a:gd name="T89" fmla="*/ 526 h 902"/>
                <a:gd name="T90" fmla="*/ 277 w 531"/>
                <a:gd name="T91" fmla="*/ 462 h 902"/>
                <a:gd name="T92" fmla="*/ 311 w 531"/>
                <a:gd name="T93" fmla="*/ 401 h 902"/>
                <a:gd name="T94" fmla="*/ 335 w 531"/>
                <a:gd name="T95" fmla="*/ 359 h 902"/>
                <a:gd name="T96" fmla="*/ 341 w 531"/>
                <a:gd name="T97" fmla="*/ 330 h 902"/>
                <a:gd name="T98" fmla="*/ 341 w 531"/>
                <a:gd name="T99" fmla="*/ 297 h 902"/>
                <a:gd name="T100" fmla="*/ 332 w 531"/>
                <a:gd name="T101" fmla="*/ 268 h 902"/>
                <a:gd name="T102" fmla="*/ 305 w 531"/>
                <a:gd name="T103" fmla="*/ 221 h 902"/>
                <a:gd name="T104" fmla="*/ 282 w 531"/>
                <a:gd name="T105" fmla="*/ 194 h 902"/>
                <a:gd name="T106" fmla="*/ 263 w 531"/>
                <a:gd name="T107" fmla="*/ 178 h 90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31"/>
                <a:gd name="T163" fmla="*/ 0 h 902"/>
                <a:gd name="T164" fmla="*/ 531 w 531"/>
                <a:gd name="T165" fmla="*/ 902 h 90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31" h="902">
                  <a:moveTo>
                    <a:pt x="263" y="178"/>
                  </a:moveTo>
                  <a:lnTo>
                    <a:pt x="168" y="64"/>
                  </a:lnTo>
                  <a:lnTo>
                    <a:pt x="102" y="6"/>
                  </a:lnTo>
                  <a:lnTo>
                    <a:pt x="66" y="0"/>
                  </a:lnTo>
                  <a:lnTo>
                    <a:pt x="28" y="17"/>
                  </a:lnTo>
                  <a:lnTo>
                    <a:pt x="5" y="55"/>
                  </a:lnTo>
                  <a:lnTo>
                    <a:pt x="0" y="89"/>
                  </a:lnTo>
                  <a:lnTo>
                    <a:pt x="17" y="129"/>
                  </a:lnTo>
                  <a:lnTo>
                    <a:pt x="43" y="149"/>
                  </a:lnTo>
                  <a:lnTo>
                    <a:pt x="102" y="182"/>
                  </a:lnTo>
                  <a:lnTo>
                    <a:pt x="168" y="232"/>
                  </a:lnTo>
                  <a:lnTo>
                    <a:pt x="208" y="270"/>
                  </a:lnTo>
                  <a:lnTo>
                    <a:pt x="231" y="301"/>
                  </a:lnTo>
                  <a:lnTo>
                    <a:pt x="242" y="337"/>
                  </a:lnTo>
                  <a:lnTo>
                    <a:pt x="239" y="355"/>
                  </a:lnTo>
                  <a:lnTo>
                    <a:pt x="223" y="370"/>
                  </a:lnTo>
                  <a:lnTo>
                    <a:pt x="191" y="426"/>
                  </a:lnTo>
                  <a:lnTo>
                    <a:pt x="178" y="477"/>
                  </a:lnTo>
                  <a:lnTo>
                    <a:pt x="172" y="536"/>
                  </a:lnTo>
                  <a:lnTo>
                    <a:pt x="168" y="598"/>
                  </a:lnTo>
                  <a:lnTo>
                    <a:pt x="178" y="667"/>
                  </a:lnTo>
                  <a:lnTo>
                    <a:pt x="189" y="736"/>
                  </a:lnTo>
                  <a:lnTo>
                    <a:pt x="189" y="777"/>
                  </a:lnTo>
                  <a:lnTo>
                    <a:pt x="191" y="817"/>
                  </a:lnTo>
                  <a:lnTo>
                    <a:pt x="205" y="839"/>
                  </a:lnTo>
                  <a:lnTo>
                    <a:pt x="216" y="846"/>
                  </a:lnTo>
                  <a:lnTo>
                    <a:pt x="241" y="851"/>
                  </a:lnTo>
                  <a:lnTo>
                    <a:pt x="275" y="842"/>
                  </a:lnTo>
                  <a:lnTo>
                    <a:pt x="316" y="837"/>
                  </a:lnTo>
                  <a:lnTo>
                    <a:pt x="373" y="846"/>
                  </a:lnTo>
                  <a:lnTo>
                    <a:pt x="430" y="868"/>
                  </a:lnTo>
                  <a:lnTo>
                    <a:pt x="478" y="900"/>
                  </a:lnTo>
                  <a:lnTo>
                    <a:pt x="498" y="902"/>
                  </a:lnTo>
                  <a:lnTo>
                    <a:pt x="516" y="893"/>
                  </a:lnTo>
                  <a:lnTo>
                    <a:pt x="531" y="870"/>
                  </a:lnTo>
                  <a:lnTo>
                    <a:pt x="531" y="821"/>
                  </a:lnTo>
                  <a:lnTo>
                    <a:pt x="508" y="804"/>
                  </a:lnTo>
                  <a:lnTo>
                    <a:pt x="478" y="797"/>
                  </a:lnTo>
                  <a:lnTo>
                    <a:pt x="406" y="790"/>
                  </a:lnTo>
                  <a:lnTo>
                    <a:pt x="339" y="774"/>
                  </a:lnTo>
                  <a:lnTo>
                    <a:pt x="275" y="754"/>
                  </a:lnTo>
                  <a:lnTo>
                    <a:pt x="246" y="725"/>
                  </a:lnTo>
                  <a:lnTo>
                    <a:pt x="241" y="681"/>
                  </a:lnTo>
                  <a:lnTo>
                    <a:pt x="239" y="609"/>
                  </a:lnTo>
                  <a:lnTo>
                    <a:pt x="256" y="526"/>
                  </a:lnTo>
                  <a:lnTo>
                    <a:pt x="277" y="462"/>
                  </a:lnTo>
                  <a:lnTo>
                    <a:pt x="311" y="401"/>
                  </a:lnTo>
                  <a:lnTo>
                    <a:pt x="335" y="359"/>
                  </a:lnTo>
                  <a:lnTo>
                    <a:pt x="341" y="330"/>
                  </a:lnTo>
                  <a:lnTo>
                    <a:pt x="341" y="297"/>
                  </a:lnTo>
                  <a:lnTo>
                    <a:pt x="332" y="268"/>
                  </a:lnTo>
                  <a:lnTo>
                    <a:pt x="305" y="221"/>
                  </a:lnTo>
                  <a:lnTo>
                    <a:pt x="282" y="194"/>
                  </a:lnTo>
                  <a:lnTo>
                    <a:pt x="263" y="178"/>
                  </a:lnTo>
                  <a:close/>
                </a:path>
              </a:pathLst>
            </a:custGeom>
            <a:solidFill>
              <a:srgbClr val="000000"/>
            </a:solidFill>
            <a:ln w="9525">
              <a:noFill/>
              <a:round/>
              <a:headEnd/>
              <a:tailEnd/>
            </a:ln>
          </p:spPr>
          <p:txBody>
            <a:bodyPr/>
            <a:lstStyle/>
            <a:p>
              <a:endParaRPr lang="en-US"/>
            </a:p>
          </p:txBody>
        </p:sp>
      </p:grpSp>
      <p:sp>
        <p:nvSpPr>
          <p:cNvPr id="29702" name="AutoShape 21"/>
          <p:cNvSpPr>
            <a:spLocks noChangeArrowheads="1"/>
          </p:cNvSpPr>
          <p:nvPr/>
        </p:nvSpPr>
        <p:spPr bwMode="auto">
          <a:xfrm>
            <a:off x="1403350" y="260350"/>
            <a:ext cx="7596188" cy="6597650"/>
          </a:xfrm>
          <a:prstGeom prst="horizontalScroll">
            <a:avLst>
              <a:gd name="adj" fmla="val 12500"/>
            </a:avLst>
          </a:prstGeom>
          <a:solidFill>
            <a:srgbClr val="CCECFF"/>
          </a:solidFill>
          <a:ln w="9525">
            <a:solidFill>
              <a:schemeClr val="tx1"/>
            </a:solidFill>
            <a:round/>
            <a:headEnd/>
            <a:tailEnd/>
          </a:ln>
        </p:spPr>
        <p:txBody>
          <a:bodyPr wrap="none" anchor="ctr"/>
          <a:lstStyle/>
          <a:p>
            <a:endParaRPr lang="ar-EG"/>
          </a:p>
        </p:txBody>
      </p:sp>
      <p:sp>
        <p:nvSpPr>
          <p:cNvPr id="29703" name="Text Box 20"/>
          <p:cNvSpPr txBox="1">
            <a:spLocks noChangeArrowheads="1"/>
          </p:cNvSpPr>
          <p:nvPr/>
        </p:nvSpPr>
        <p:spPr bwMode="auto">
          <a:xfrm>
            <a:off x="1512888" y="1697038"/>
            <a:ext cx="7380287" cy="3876675"/>
          </a:xfrm>
          <a:prstGeom prst="rect">
            <a:avLst/>
          </a:prstGeom>
          <a:noFill/>
          <a:ln w="12700">
            <a:noFill/>
            <a:miter lim="800000"/>
            <a:headEnd/>
            <a:tailEnd/>
          </a:ln>
        </p:spPr>
        <p:txBody>
          <a:bodyPr anchor="ctr">
            <a:spAutoFit/>
          </a:bodyPr>
          <a:lstStyle/>
          <a:p>
            <a:pPr eaLnBrk="0" hangingPunct="0">
              <a:spcBef>
                <a:spcPct val="50000"/>
              </a:spcBef>
            </a:pPr>
            <a:r>
              <a:rPr lang="ar-SA" sz="2800">
                <a:solidFill>
                  <a:srgbClr val="663300"/>
                </a:solidFill>
                <a:cs typeface="MCS Taybah S_U normal." pitchFamily="2" charset="-78"/>
              </a:rPr>
              <a:t>هي نظام تعليمي متكامل يهدف إلى إشباع حاجة أو حاجات تدريبية محددة لدى مستخدمها معتمداً على جهده الذاتي .</a:t>
            </a:r>
            <a:endParaRPr lang="en-US" sz="2800">
              <a:solidFill>
                <a:srgbClr val="663300"/>
              </a:solidFill>
              <a:cs typeface="MCS Taybah S_U normal." pitchFamily="2" charset="-78"/>
            </a:endParaRPr>
          </a:p>
          <a:p>
            <a:r>
              <a:rPr lang="ar-SA" sz="4000">
                <a:solidFill>
                  <a:srgbClr val="000099"/>
                </a:solidFill>
                <a:cs typeface="MCS Taybah S_U normal." pitchFamily="2" charset="-78"/>
              </a:rPr>
              <a:t>أهميتها  : </a:t>
            </a:r>
            <a:endParaRPr lang="en-US" sz="4000">
              <a:solidFill>
                <a:srgbClr val="000099"/>
              </a:solidFill>
              <a:cs typeface="MCS Taybah S_U normal." pitchFamily="2" charset="-78"/>
            </a:endParaRPr>
          </a:p>
          <a:p>
            <a:r>
              <a:rPr lang="ar-SA" sz="2400">
                <a:solidFill>
                  <a:srgbClr val="663300"/>
                </a:solidFill>
                <a:cs typeface="MCS Taybah S_U normal." pitchFamily="2" charset="-78"/>
              </a:rPr>
              <a:t>تنبع أهمية الحقيبة التدريبية الذاتية من عدة مبررات أهمها : </a:t>
            </a:r>
            <a:endParaRPr lang="en-US" sz="2400">
              <a:solidFill>
                <a:srgbClr val="663300"/>
              </a:solidFill>
              <a:cs typeface="MCS Taybah S_U normal." pitchFamily="2" charset="-78"/>
            </a:endParaRPr>
          </a:p>
          <a:p>
            <a:r>
              <a:rPr lang="en-US" sz="2400">
                <a:solidFill>
                  <a:srgbClr val="663300"/>
                </a:solidFill>
                <a:cs typeface="MCS Taybah S_U normal." pitchFamily="2" charset="-78"/>
              </a:rPr>
              <a:t></a:t>
            </a:r>
            <a:r>
              <a:rPr lang="ar-SA" sz="2400">
                <a:solidFill>
                  <a:srgbClr val="663300"/>
                </a:solidFill>
                <a:cs typeface="MCS Taybah S_U normal." pitchFamily="2" charset="-78"/>
              </a:rPr>
              <a:t>        ملاءمتها لإمكانيات المتدرب وظروفه المادية والمعنوية </a:t>
            </a:r>
            <a:endParaRPr lang="en-US" sz="2400">
              <a:solidFill>
                <a:srgbClr val="663300"/>
              </a:solidFill>
              <a:cs typeface="MCS Taybah S_U normal." pitchFamily="2" charset="-78"/>
            </a:endParaRPr>
          </a:p>
          <a:p>
            <a:r>
              <a:rPr lang="en-US" sz="2400">
                <a:solidFill>
                  <a:srgbClr val="663300"/>
                </a:solidFill>
                <a:cs typeface="MCS Taybah S_U normal." pitchFamily="2" charset="-78"/>
              </a:rPr>
              <a:t></a:t>
            </a:r>
            <a:r>
              <a:rPr lang="ar-SA" sz="2400">
                <a:solidFill>
                  <a:srgbClr val="663300"/>
                </a:solidFill>
                <a:cs typeface="MCS Taybah S_U normal." pitchFamily="2" charset="-78"/>
              </a:rPr>
              <a:t>        تكلفتها الاقتصادية . </a:t>
            </a:r>
            <a:endParaRPr lang="en-US" sz="2400">
              <a:solidFill>
                <a:srgbClr val="663300"/>
              </a:solidFill>
              <a:cs typeface="MCS Taybah S_U normal." pitchFamily="2" charset="-78"/>
            </a:endParaRPr>
          </a:p>
          <a:p>
            <a:r>
              <a:rPr lang="en-US" sz="2400">
                <a:solidFill>
                  <a:srgbClr val="663300"/>
                </a:solidFill>
                <a:cs typeface="MCS Taybah S_U normal." pitchFamily="2" charset="-78"/>
              </a:rPr>
              <a:t></a:t>
            </a:r>
            <a:r>
              <a:rPr lang="ar-SA" sz="2400">
                <a:solidFill>
                  <a:srgbClr val="663300"/>
                </a:solidFill>
                <a:cs typeface="MCS Taybah S_U normal." pitchFamily="2" charset="-78"/>
              </a:rPr>
              <a:t>        مساهمتها في تكريس مبدأي التنمية الذاتية المستدامة والتعليم المستمر . </a:t>
            </a:r>
            <a:endParaRPr lang="en-US" sz="2400">
              <a:solidFill>
                <a:srgbClr val="663300"/>
              </a:solidFill>
              <a:cs typeface="MCS Taybah S_U normal." pitchFamily="2" charset="-78"/>
            </a:endParaRPr>
          </a:p>
          <a:p>
            <a:r>
              <a:rPr lang="en-US" sz="2400">
                <a:solidFill>
                  <a:srgbClr val="663300"/>
                </a:solidFill>
                <a:cs typeface="MCS Taybah S_U normal." pitchFamily="2" charset="-78"/>
              </a:rPr>
              <a:t></a:t>
            </a:r>
            <a:r>
              <a:rPr lang="ar-SA" sz="2400">
                <a:solidFill>
                  <a:srgbClr val="663300"/>
                </a:solidFill>
                <a:cs typeface="MCS Taybah S_U normal." pitchFamily="2" charset="-78"/>
              </a:rPr>
              <a:t>        مناسبتها لتدريب الموظفات في ظل ندرة المدربات المؤهلات . </a:t>
            </a:r>
            <a:endParaRPr lang="en-US" sz="2400">
              <a:solidFill>
                <a:srgbClr val="663300"/>
              </a:solidFill>
              <a:cs typeface="MCS Taybah S_U normal." pitchFamily="2" charset="-78"/>
            </a:endParaRPr>
          </a:p>
          <a:p>
            <a:pPr eaLnBrk="0" hangingPunct="0">
              <a:spcBef>
                <a:spcPct val="50000"/>
              </a:spcBef>
            </a:pPr>
            <a:endParaRPr lang="en-US" altLang="en-US">
              <a:solidFill>
                <a:srgbClr val="0033CC"/>
              </a:solidFill>
              <a:latin typeface="Times New Roman" pitchFamily="18" charset="0"/>
              <a:cs typeface="MCS Taybah S_U normal."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lstStyle/>
          <a:p>
            <a:pPr>
              <a:defRPr/>
            </a:pPr>
            <a:r>
              <a:rPr lang="ar-SA" sz="2400" kern="10" dirty="0" smtClean="0">
                <a:ln w="9525">
                  <a:solidFill>
                    <a:schemeClr val="tx1"/>
                  </a:solidFill>
                  <a:round/>
                  <a:headEnd/>
                  <a:tailEnd/>
                </a:ln>
                <a:solidFill>
                  <a:srgbClr val="00B0F0"/>
                </a:solidFill>
                <a:latin typeface="Arial"/>
                <a:cs typeface="PT Bold Heading" pitchFamily="2" charset="-78"/>
              </a:rPr>
              <a:t>مكونات الحقيبة التدريبية الذاتية</a:t>
            </a:r>
            <a:r>
              <a:rPr lang="en-US" dirty="0" smtClean="0">
                <a:solidFill>
                  <a:srgbClr val="00B0F0"/>
                </a:solidFill>
                <a:cs typeface="PT Bold Heading" pitchFamily="2" charset="-78"/>
              </a:rPr>
              <a:t/>
            </a:r>
            <a:br>
              <a:rPr lang="en-US" dirty="0" smtClean="0">
                <a:solidFill>
                  <a:srgbClr val="00B0F0"/>
                </a:solidFill>
                <a:cs typeface="PT Bold Heading" pitchFamily="2" charset="-78"/>
              </a:rPr>
            </a:br>
            <a:endParaRPr lang="ar-SA" dirty="0"/>
          </a:p>
        </p:txBody>
      </p:sp>
      <p:sp>
        <p:nvSpPr>
          <p:cNvPr id="3" name="عنصر نائب للمحتوى 2"/>
          <p:cNvSpPr>
            <a:spLocks noGrp="1"/>
          </p:cNvSpPr>
          <p:nvPr>
            <p:ph idx="1"/>
          </p:nvPr>
        </p:nvSpPr>
        <p:spPr>
          <a:xfrm>
            <a:off x="0" y="785794"/>
            <a:ext cx="9144000" cy="5167330"/>
          </a:xfrm>
        </p:spPr>
        <p:txBody>
          <a:bodyPr/>
          <a:lstStyle/>
          <a:p>
            <a:pPr>
              <a:defRPr/>
            </a:pPr>
            <a:r>
              <a:rPr lang="ar-SA" sz="2800" dirty="0" smtClean="0">
                <a:solidFill>
                  <a:srgbClr val="2E0A1D"/>
                </a:solidFill>
                <a:cs typeface="MCS Taybah S_U normal." pitchFamily="2" charset="-78"/>
              </a:rPr>
              <a:t>تتكون الحقيبة التدريبية الذاتية من العناصر الأساسية التالية : </a:t>
            </a:r>
            <a:endParaRPr lang="en-US" sz="2800" dirty="0" smtClean="0">
              <a:solidFill>
                <a:srgbClr val="2E0A1D"/>
              </a:solidFill>
              <a:cs typeface="MCS Taybah S_U normal." pitchFamily="2" charset="-78"/>
            </a:endParaRPr>
          </a:p>
          <a:p>
            <a:pPr>
              <a:defRPr/>
            </a:pPr>
            <a:r>
              <a:rPr lang="ar-SA" sz="2800" dirty="0" smtClean="0">
                <a:cs typeface="MCS Taybah S_U normal." pitchFamily="2" charset="-78"/>
              </a:rPr>
              <a:t> </a:t>
            </a:r>
            <a:r>
              <a:rPr lang="ar-SA" b="1" dirty="0" smtClean="0">
                <a:solidFill>
                  <a:srgbClr val="00FF00"/>
                </a:solidFill>
                <a:cs typeface="MCS Taybah S_U normal." pitchFamily="2" charset="-78"/>
              </a:rPr>
              <a:t>نموذج الغلاف ويحوي </a:t>
            </a:r>
            <a:r>
              <a:rPr lang="ar-SA" sz="2800" dirty="0" smtClean="0">
                <a:cs typeface="MCS Taybah S_U normal." pitchFamily="2" charset="-78"/>
              </a:rPr>
              <a:t>:      الجهة التعليمية ، اسم المادة التدريبية ، اسم معد الحقيبة ، واسم مراجعها . </a:t>
            </a:r>
            <a:endParaRPr lang="en-US" sz="2800" dirty="0" smtClean="0">
              <a:cs typeface="MCS Taybah S_U normal." pitchFamily="2" charset="-78"/>
            </a:endParaRPr>
          </a:p>
          <a:p>
            <a:pPr>
              <a:defRPr/>
            </a:pPr>
            <a:r>
              <a:rPr lang="ar-SA" sz="2800" dirty="0" smtClean="0">
                <a:cs typeface="MCS Taybah S_U normal." pitchFamily="2" charset="-78"/>
              </a:rPr>
              <a:t> </a:t>
            </a:r>
            <a:r>
              <a:rPr lang="ar-SA" sz="2800" dirty="0" smtClean="0">
                <a:solidFill>
                  <a:srgbClr val="00FF00"/>
                </a:solidFill>
                <a:cs typeface="MCS Taybah S_U normal." pitchFamily="2" charset="-78"/>
              </a:rPr>
              <a:t>دليل الحقيبة التعليمية ويشمل :  </a:t>
            </a:r>
            <a:r>
              <a:rPr lang="ar-SA" sz="2800" dirty="0" smtClean="0">
                <a:cs typeface="MCS Taybah S_U normal." pitchFamily="2" charset="-78"/>
              </a:rPr>
              <a:t>هدف الحقيبة ، وأهدافها التفصيلية ، الفئة المستهدفة ، وشروط الاستخدام ، وإرشادات المستخدم . </a:t>
            </a:r>
            <a:endParaRPr lang="en-US" sz="2800" dirty="0" smtClean="0">
              <a:cs typeface="MCS Taybah S_U normal." pitchFamily="2" charset="-78"/>
            </a:endParaRPr>
          </a:p>
          <a:p>
            <a:pPr>
              <a:defRPr/>
            </a:pPr>
            <a:r>
              <a:rPr lang="ar-SA" sz="2800" dirty="0" smtClean="0">
                <a:cs typeface="MCS Taybah S_U normal." pitchFamily="2" charset="-78"/>
              </a:rPr>
              <a:t> </a:t>
            </a:r>
            <a:r>
              <a:rPr lang="ar-SA" sz="2800" b="1" dirty="0" smtClean="0">
                <a:solidFill>
                  <a:srgbClr val="00FF00"/>
                </a:solidFill>
                <a:cs typeface="MCS Taybah S_U normal." pitchFamily="2" charset="-78"/>
              </a:rPr>
              <a:t>نموذج الوحدات التدريبية ويشمل :  </a:t>
            </a:r>
            <a:r>
              <a:rPr lang="ar-SA" sz="2800" dirty="0" smtClean="0">
                <a:cs typeface="MCS Taybah S_U normal." pitchFamily="2" charset="-78"/>
              </a:rPr>
              <a:t>رقم الوحدة ، </a:t>
            </a:r>
            <a:r>
              <a:rPr lang="ar-SA" sz="2800" dirty="0" err="1" smtClean="0">
                <a:cs typeface="MCS Taybah S_U normal." pitchFamily="2" charset="-78"/>
              </a:rPr>
              <a:t>و</a:t>
            </a:r>
            <a:r>
              <a:rPr lang="ar-SA" sz="2800" dirty="0" smtClean="0">
                <a:cs typeface="MCS Taybah S_U normal." pitchFamily="2" charset="-78"/>
              </a:rPr>
              <a:t> اسم الوحدة ، وهدفها السلوكي . </a:t>
            </a:r>
            <a:endParaRPr lang="en-US" sz="2800" dirty="0" smtClean="0">
              <a:cs typeface="MCS Taybah S_U normal." pitchFamily="2" charset="-78"/>
            </a:endParaRPr>
          </a:p>
          <a:p>
            <a:pPr>
              <a:defRPr/>
            </a:pPr>
            <a:r>
              <a:rPr lang="ar-SA" sz="2800" dirty="0" smtClean="0">
                <a:cs typeface="MCS Taybah S_U normal." pitchFamily="2" charset="-78"/>
              </a:rPr>
              <a:t>  </a:t>
            </a:r>
            <a:r>
              <a:rPr lang="ar-SA" sz="2800" b="1" dirty="0" smtClean="0">
                <a:solidFill>
                  <a:srgbClr val="00FF00"/>
                </a:solidFill>
                <a:cs typeface="MCS Taybah S_U normal." pitchFamily="2" charset="-78"/>
              </a:rPr>
              <a:t>الوحدة التدريبية </a:t>
            </a:r>
            <a:r>
              <a:rPr lang="ar-SA" sz="2800" dirty="0" smtClean="0">
                <a:cs typeface="MCS Taybah S_U normal." pitchFamily="2" charset="-78"/>
              </a:rPr>
              <a:t>: حيث تقسم الحقيبة التدريبية إلى وحدات تدريبية أو رزم تدريبية كل رزمة تشتمل على : المادة التعليمية مختصرة ، الأنشطة وتطبيقاتها ، الصور والأشكال والنماذج اللازمة ، صحائف التقويم الذاتي للمستخدم ، إرشادات ، المراجع التي ينصح بها . </a:t>
            </a:r>
            <a:endParaRPr lang="en-US" sz="2800" dirty="0" smtClean="0">
              <a:cs typeface="MCS Taybah S_U normal." pitchFamily="2" charset="-78"/>
            </a:endParaRPr>
          </a:p>
          <a:p>
            <a:pPr>
              <a:defRPr/>
            </a:pPr>
            <a:r>
              <a:rPr lang="ar-SA" sz="2800" dirty="0" smtClean="0">
                <a:cs typeface="MCS Taybah S_U normal." pitchFamily="2" charset="-78"/>
              </a:rPr>
              <a:t> الملاحق .              </a:t>
            </a:r>
          </a:p>
          <a:p>
            <a:pPr>
              <a:defRPr/>
            </a:pPr>
            <a:r>
              <a:rPr lang="ar-SA" sz="2800" dirty="0" smtClean="0">
                <a:cs typeface="MCS Taybah S_U normal." pitchFamily="2" charset="-78"/>
              </a:rPr>
              <a:t> المراجع . </a:t>
            </a:r>
            <a:endParaRPr lang="en-US" sz="2800" dirty="0" smtClean="0"/>
          </a:p>
          <a:p>
            <a:pPr algn="ctr">
              <a:defRPr/>
            </a:pPr>
            <a:endParaRPr lang="ar-SA" b="1" kern="10" dirty="0">
              <a:ln w="9525">
                <a:solidFill>
                  <a:schemeClr val="tx1"/>
                </a:solidFill>
                <a:round/>
                <a:headEnd/>
                <a:tailEnd/>
              </a:ln>
              <a:latin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6858000"/>
          </a:xfrm>
          <a:prstGeom prst="rect">
            <a:avLst/>
          </a:prstGeom>
          <a:solidFill>
            <a:srgbClr val="336699"/>
          </a:solidFill>
          <a:ln w="9525">
            <a:solidFill>
              <a:schemeClr val="tx1"/>
            </a:solidFill>
            <a:miter lim="800000"/>
            <a:headEnd/>
            <a:tailEnd/>
          </a:ln>
        </p:spPr>
        <p:txBody>
          <a:bodyPr wrap="none" anchor="ctr"/>
          <a:lstStyle/>
          <a:p>
            <a:endParaRPr lang="ar-EG"/>
          </a:p>
        </p:txBody>
      </p:sp>
      <p:sp>
        <p:nvSpPr>
          <p:cNvPr id="40964" name="Rectangle 4"/>
          <p:cNvSpPr>
            <a:spLocks noChangeArrowheads="1"/>
          </p:cNvSpPr>
          <p:nvPr/>
        </p:nvSpPr>
        <p:spPr bwMode="auto">
          <a:xfrm>
            <a:off x="500063" y="184150"/>
            <a:ext cx="8643937" cy="6310313"/>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eaLnBrk="0" hangingPunct="0">
              <a:tabLst>
                <a:tab pos="457200" algn="l"/>
              </a:tabLst>
              <a:defRPr/>
            </a:pPr>
            <a:r>
              <a:rPr lang="ar-SA" sz="4400" dirty="0">
                <a:solidFill>
                  <a:srgbClr val="FFFF66"/>
                </a:solidFill>
                <a:latin typeface="Stencil" pitchFamily="82" charset="0"/>
                <a:cs typeface="MCS Taybah S_U normal." pitchFamily="2" charset="-78"/>
              </a:rPr>
              <a:t>تصميمها : </a:t>
            </a:r>
            <a:endParaRPr lang="en-US" sz="4400" dirty="0">
              <a:solidFill>
                <a:srgbClr val="FFFF66"/>
              </a:solidFill>
              <a:cs typeface="MCS Taybah S_U normal." pitchFamily="2" charset="-78"/>
            </a:endParaRPr>
          </a:p>
          <a:p>
            <a:pPr eaLnBrk="0" hangingPunct="0">
              <a:tabLst>
                <a:tab pos="457200" algn="l"/>
              </a:tabLst>
              <a:defRPr/>
            </a:pPr>
            <a:r>
              <a:rPr lang="ar-SA" sz="2400" dirty="0">
                <a:solidFill>
                  <a:srgbClr val="FFFF66"/>
                </a:solidFill>
                <a:latin typeface="Stencil" pitchFamily="82" charset="0"/>
                <a:cs typeface="MCS Taybah S_U normal." pitchFamily="2" charset="-78"/>
              </a:rPr>
              <a:t>أولاً : شروط عامة : </a:t>
            </a:r>
            <a:endParaRPr lang="en-US" sz="2400" dirty="0">
              <a:solidFill>
                <a:srgbClr val="FFFF66"/>
              </a:solidFill>
              <a:cs typeface="MCS Taybah S_U normal." pitchFamily="2" charset="-78"/>
            </a:endParaRPr>
          </a:p>
          <a:p>
            <a:pPr eaLnBrk="0" hangingPunct="0">
              <a:tabLst>
                <a:tab pos="457200" algn="l"/>
              </a:tabLst>
              <a:defRPr/>
            </a:pPr>
            <a:r>
              <a:rPr lang="ar-SA" sz="2400" dirty="0">
                <a:latin typeface="Stencil" pitchFamily="82" charset="0"/>
                <a:cs typeface="MCS Taybah S_U normal." pitchFamily="2" charset="-78"/>
              </a:rPr>
              <a:t>عند تصميم الحقائب التدريبية الذاتية يلزم مراعاة جملة من الشروط من أهمها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أن تكون الحقيبة في صورة نظام متكامل يتوفر فيه الربط بين أجزائه المختلفة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توفر و وضوح الإرشادات في كل أجزاء الحقيبة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وضوح الهدف العام و الأهداف التفصيلية من الحقيبة التدريبية الذاتية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مراعاة مبادئ و أسس تعليم الكبار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تجزئة الحقيبة إذا كان حجم موضوعاتها كبير إلى أجزاء ( وحدات أو رزم تدريبية ) كل وحدة تضم الموضوعات المتجانسة ليتمكن المتدرب من استخدامها وفق ظروفه و إمكاناته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طرح المحتوى بأسلوب واضح و كلمات ملائمة ليس فيها تكلف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مراعاة مبدأ الفروق الفردية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التدرج في طرح الموضوعات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تمكين المتدرب من محاورة ذاته .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تمكين المتدرب من الحصول على إجابات شافية لتساؤلاته المحتملة </a:t>
            </a:r>
            <a:endParaRPr lang="en-US" sz="2400" dirty="0">
              <a:cs typeface="MCS Taybah S_U normal." pitchFamily="2" charset="-78"/>
            </a:endParaRPr>
          </a:p>
          <a:p>
            <a:pPr eaLnBrk="0" hangingPunct="0">
              <a:tabLst>
                <a:tab pos="457200" algn="l"/>
              </a:tabLst>
              <a:defRPr/>
            </a:pPr>
            <a:r>
              <a:rPr lang="en-US" sz="2400" dirty="0">
                <a:latin typeface="Stencil" pitchFamily="82" charset="0"/>
                <a:cs typeface="MCS Taybah S_U normal." pitchFamily="2" charset="-78"/>
              </a:rPr>
              <a:t></a:t>
            </a:r>
            <a:r>
              <a:rPr lang="ar-SA" sz="2400" dirty="0">
                <a:latin typeface="Stencil" pitchFamily="82" charset="0"/>
                <a:cs typeface="MCS Taybah S_U normal." pitchFamily="2" charset="-78"/>
              </a:rPr>
              <a:t>        تمكين المتدرب من تقويم نفسه بشكل مستمر . </a:t>
            </a:r>
            <a:endParaRPr lang="en-US" sz="2400" dirty="0">
              <a:latin typeface="Stencil" pitchFamily="82" charset="0"/>
              <a:cs typeface="MCS Taybah S_U normal." pitchFamily="2" charset="-78"/>
            </a:endParaRPr>
          </a:p>
          <a:p>
            <a:pPr eaLnBrk="0" hangingPunct="0">
              <a:tabLst>
                <a:tab pos="457200" algn="l"/>
              </a:tabLst>
              <a:defRPr/>
            </a:pPr>
            <a:r>
              <a:rPr lang="en-US" sz="1300" dirty="0">
                <a:latin typeface="Stencil" pitchFamily="82" charset="0"/>
                <a:cs typeface="MCS Taybah S_U normal." pitchFamily="2" charset="-78"/>
              </a:rPr>
              <a:t></a:t>
            </a:r>
            <a:r>
              <a:rPr lang="ar-SA" sz="700" dirty="0">
                <a:latin typeface="Stencil" pitchFamily="82" charset="0"/>
                <a:cs typeface="MCS Taybah S_U normal." pitchFamily="2" charset="-78"/>
              </a:rPr>
              <a:t>       </a:t>
            </a:r>
            <a:r>
              <a:rPr lang="ar-SA" sz="2400" dirty="0">
                <a:latin typeface="Stencil" pitchFamily="82" charset="0"/>
                <a:cs typeface="MCS Taybah S_U normal." pitchFamily="2" charset="-78"/>
              </a:rPr>
              <a:t>       توفير قدر من المرونة تسهل عملية التعديل و التطوير عليها .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714375"/>
            <a:ext cx="9144000" cy="5940425"/>
          </a:xfrm>
          <a:prstGeom prst="rect">
            <a:avLst/>
          </a:prstGeom>
          <a:solidFill>
            <a:srgbClr val="000000"/>
          </a:solidFill>
          <a:ln w="57150" cmpd="thinThick">
            <a:solidFill>
              <a:schemeClr val="tx1"/>
            </a:solidFill>
            <a:miter lim="800000"/>
            <a:headEnd/>
            <a:tailEnd/>
          </a:ln>
        </p:spPr>
        <p:txBody>
          <a:bodyPr anchor="ctr">
            <a:spAutoFit/>
          </a:bodyPr>
          <a:lstStyle/>
          <a:p>
            <a:pPr marL="450850" indent="-450850"/>
            <a:r>
              <a:rPr lang="ar-SA" sz="2800" b="1">
                <a:cs typeface="PT Bold Heading" pitchFamily="2" charset="-78"/>
              </a:rPr>
              <a:t> </a:t>
            </a:r>
            <a:r>
              <a:rPr lang="ar-SA" sz="2800">
                <a:solidFill>
                  <a:srgbClr val="FFFF00"/>
                </a:solidFill>
                <a:cs typeface="PT Bold Heading" pitchFamily="2" charset="-78"/>
              </a:rPr>
              <a:t>أهداف البرنامج: </a:t>
            </a:r>
            <a:endParaRPr lang="en-US" sz="3600">
              <a:solidFill>
                <a:schemeClr val="bg1"/>
              </a:solidFill>
            </a:endParaRPr>
          </a:p>
          <a:p>
            <a:pPr marL="450850" indent="-450850"/>
            <a:r>
              <a:rPr lang="ar-SA" sz="4000">
                <a:solidFill>
                  <a:schemeClr val="bg1"/>
                </a:solidFill>
                <a:cs typeface="MCS Taybah S_U normal." pitchFamily="2" charset="-78"/>
              </a:rPr>
              <a:t>1-  </a:t>
            </a:r>
            <a:r>
              <a:rPr lang="ar-SA" sz="4400">
                <a:solidFill>
                  <a:schemeClr val="bg1"/>
                </a:solidFill>
                <a:cs typeface="MCS Taybah S_U normal." pitchFamily="2" charset="-78"/>
              </a:rPr>
              <a:t>التعريف بمفهوم الحقائب التدريبية ، وأنواعها ، وأهميتها كأداة من أدوات التدريب</a:t>
            </a:r>
            <a:endParaRPr lang="en-US" sz="4400">
              <a:solidFill>
                <a:schemeClr val="bg1"/>
              </a:solidFill>
              <a:cs typeface="MCS Taybah S_U normal." pitchFamily="2" charset="-78"/>
            </a:endParaRPr>
          </a:p>
          <a:p>
            <a:pPr marL="450850" indent="-450850"/>
            <a:r>
              <a:rPr lang="ar-SA" sz="4400">
                <a:solidFill>
                  <a:schemeClr val="bg1"/>
                </a:solidFill>
                <a:cs typeface="MCS Taybah S_U normal." pitchFamily="2" charset="-78"/>
              </a:rPr>
              <a:t>2- تقديم منهج علمي وعملي لإعداد الحقائب التدريبية وفق معايير الجودة</a:t>
            </a:r>
            <a:r>
              <a:rPr lang="en-US" sz="4400">
                <a:solidFill>
                  <a:schemeClr val="bg1"/>
                </a:solidFill>
                <a:cs typeface="MCS Taybah S_U normal." pitchFamily="2" charset="-78"/>
              </a:rPr>
              <a:t> . </a:t>
            </a:r>
            <a:endParaRPr lang="ar-EG" sz="4400">
              <a:solidFill>
                <a:schemeClr val="bg1"/>
              </a:solidFill>
              <a:cs typeface="MCS Taybah S_U normal." pitchFamily="2" charset="-78"/>
            </a:endParaRPr>
          </a:p>
          <a:p>
            <a:pPr marL="450850" indent="-450850"/>
            <a:r>
              <a:rPr lang="ar-SA" sz="4400">
                <a:solidFill>
                  <a:schemeClr val="bg1"/>
                </a:solidFill>
                <a:cs typeface="MCS Taybah S_U normal." pitchFamily="2" charset="-78"/>
              </a:rPr>
              <a:t>3- إكساب المستهدفين المهارات الرئيسة اللازمة لتصميم الحقائب التدريبية وتقويمها</a:t>
            </a:r>
            <a:r>
              <a:rPr lang="en-US" sz="4400">
                <a:solidFill>
                  <a:schemeClr val="bg1"/>
                </a:solidFill>
                <a:cs typeface="MCS Taybah S_U normal." pitchFamily="2" charset="-78"/>
              </a:rPr>
              <a:t> .</a:t>
            </a:r>
            <a:endParaRPr lang="ar-EG" sz="4400">
              <a:solidFill>
                <a:schemeClr val="bg1"/>
              </a:solidFill>
              <a:cs typeface="MCS Taybah S_U normal." pitchFamily="2" charset="-78"/>
            </a:endParaRPr>
          </a:p>
          <a:p>
            <a:pPr marL="450850" indent="-450850"/>
            <a:r>
              <a:rPr lang="ar-SA" sz="4400">
                <a:solidFill>
                  <a:schemeClr val="bg1"/>
                </a:solidFill>
                <a:cs typeface="MCS Taybah S_U normal." pitchFamily="2" charset="-78"/>
              </a:rPr>
              <a:t>4- تدريبهم عمليًا على ممارسة خطوات تصميم الحقائب التدريبية</a:t>
            </a:r>
            <a:r>
              <a:rPr lang="en-US" sz="4400">
                <a:solidFill>
                  <a:schemeClr val="bg1"/>
                </a:solidFill>
                <a:cs typeface="MCS Taybah S_U normal." pitchFamily="2" charset="-78"/>
              </a:rPr>
              <a:t>.</a:t>
            </a:r>
            <a:endParaRPr lang="ar-EG" sz="4400">
              <a:solidFill>
                <a:schemeClr val="bg1"/>
              </a:solidFill>
              <a:cs typeface="MCS Taybah S_U normal." pitchFamily="2" charset="-78"/>
            </a:endParaRPr>
          </a:p>
          <a:p>
            <a:pPr marL="450850" indent="-450850"/>
            <a:r>
              <a:rPr lang="ar-SA" sz="4400">
                <a:solidFill>
                  <a:schemeClr val="bg1"/>
                </a:solidFill>
                <a:cs typeface="MCS Taybah S_U normal." pitchFamily="2" charset="-78"/>
              </a:rPr>
              <a:t>5-</a:t>
            </a:r>
            <a:r>
              <a:rPr lang="ar-EG" sz="4400">
                <a:solidFill>
                  <a:schemeClr val="bg1"/>
                </a:solidFill>
                <a:cs typeface="MCS Taybah S_U normal." pitchFamily="2" charset="-78"/>
              </a:rPr>
              <a:t> </a:t>
            </a:r>
            <a:r>
              <a:rPr lang="ar-SA" sz="4400">
                <a:solidFill>
                  <a:schemeClr val="bg1"/>
                </a:solidFill>
                <a:cs typeface="MCS Taybah S_U normal." pitchFamily="2" charset="-78"/>
              </a:rPr>
              <a:t>تكوين اتجاهات إيجابية تجاه استخدام الحقائب التدريبية </a:t>
            </a:r>
            <a:endParaRPr lang="ar-SA" sz="4400" b="1">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0" y="404813"/>
            <a:ext cx="9144000" cy="6062662"/>
          </a:xfrm>
          <a:prstGeom prst="rect">
            <a:avLst/>
          </a:prstGeom>
          <a:solidFill>
            <a:srgbClr val="336699"/>
          </a:solidFill>
          <a:ln w="9525">
            <a:noFill/>
            <a:miter lim="800000"/>
            <a:headEnd/>
            <a:tailEnd/>
          </a:ln>
        </p:spPr>
        <p:txBody>
          <a:bodyPr anchor="ctr">
            <a:spAutoFit/>
          </a:bodyPr>
          <a:lstStyle/>
          <a:p>
            <a:r>
              <a:rPr lang="ar-SA" sz="2800" b="1">
                <a:solidFill>
                  <a:srgbClr val="FFFF00"/>
                </a:solidFill>
                <a:cs typeface="MCS Taybah S_U normal." pitchFamily="2" charset="-78"/>
              </a:rPr>
              <a:t>ثانياً : البدء في بناء الحقيبة كما يلي </a:t>
            </a:r>
            <a:r>
              <a:rPr lang="ar-SA" sz="2400">
                <a:cs typeface="MCS Taybah S_U normal." pitchFamily="2" charset="-78"/>
              </a:rPr>
              <a:t>: </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تصميم غلاف الحقيبة . </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أعداد دليل الحقيبة والذي يشمل : </a:t>
            </a:r>
            <a:endParaRPr lang="en-US" sz="2400">
              <a:cs typeface="MCS Taybah S_U normal." pitchFamily="2" charset="-78"/>
            </a:endParaRPr>
          </a:p>
          <a:p>
            <a:r>
              <a:rPr lang="ar-SA" sz="2400" u="sng">
                <a:cs typeface="MCS Taybah S_U normal." pitchFamily="2" charset="-78"/>
              </a:rPr>
              <a:t>الهدف العام</a:t>
            </a:r>
            <a:r>
              <a:rPr lang="ar-SA" sz="2400">
                <a:cs typeface="MCS Taybah S_U normal." pitchFamily="2" charset="-78"/>
              </a:rPr>
              <a:t> : وهو عبارة عن جملة تصف التغيير المراد تحققه عن المتدرب في نهاية استخدام الحقيبة . </a:t>
            </a:r>
            <a:endParaRPr lang="en-US" sz="2400">
              <a:cs typeface="MCS Taybah S_U normal." pitchFamily="2" charset="-78"/>
            </a:endParaRPr>
          </a:p>
          <a:p>
            <a:r>
              <a:rPr lang="ar-SA" sz="2400" u="sng">
                <a:cs typeface="MCS Taybah S_U normal." pitchFamily="2" charset="-78"/>
              </a:rPr>
              <a:t>الأهداف التفصيلية</a:t>
            </a:r>
            <a:r>
              <a:rPr lang="ar-SA" sz="2400">
                <a:cs typeface="MCS Taybah S_U normal." pitchFamily="2" charset="-78"/>
              </a:rPr>
              <a:t> : و هي تفصيل لما تم إجماله في الهدف العام يوضح المعارف و المهارات و الاتجاهات المتوقع تحققها في المتدرب عند الانتهاء من إنجاز متطلبات الحقيبة ، و مثال ذلك : "عند انتهائك من استخدام الحقيبة أو هذا الجزء من الحقيبة يتوقع أن تكون قادراً على : تشكيل المجموعات في دروس التعلم التعاوني  </a:t>
            </a:r>
            <a:endParaRPr lang="en-US" sz="2400">
              <a:cs typeface="MCS Taybah S_U normal." pitchFamily="2" charset="-78"/>
            </a:endParaRPr>
          </a:p>
          <a:p>
            <a:r>
              <a:rPr lang="ar-SA" sz="2400" u="sng">
                <a:cs typeface="MCS Taybah S_U normal." pitchFamily="2" charset="-78"/>
              </a:rPr>
              <a:t>الفئة المستهدفة</a:t>
            </a:r>
            <a:r>
              <a:rPr lang="ar-SA" sz="2400">
                <a:cs typeface="MCS Taybah S_U normal." pitchFamily="2" charset="-78"/>
              </a:rPr>
              <a:t> : وفيه تحدد الفئة المستهدفة مثل :أعضاء هيئة التدريس ومن في حكمهم، أو  معلمي التعليم العام ، أو الطالبات . </a:t>
            </a:r>
            <a:endParaRPr lang="en-US" sz="2400">
              <a:cs typeface="MCS Taybah S_U normal." pitchFamily="2" charset="-78"/>
            </a:endParaRPr>
          </a:p>
          <a:p>
            <a:r>
              <a:rPr lang="ar-SA" sz="2400" u="sng">
                <a:cs typeface="MCS Taybah S_U normal." pitchFamily="2" charset="-78"/>
              </a:rPr>
              <a:t>شروط الاستخدام </a:t>
            </a:r>
            <a:r>
              <a:rPr lang="ar-SA" sz="2400">
                <a:cs typeface="MCS Taybah S_U normal." pitchFamily="2" charset="-78"/>
              </a:rPr>
              <a:t> : وهي توضيح للمتطلبات اللازم توفرها لاستخدام الحقيبة و يشمل ذلك : الحد الأدنى من الخبرات المطلوب توفرها لدى المتدرب و الوقت اللازم لضمان فعالية الحقيبة في تحقيق الأهداف المتوقعة .</a:t>
            </a:r>
            <a:endParaRPr lang="en-US" sz="2400">
              <a:cs typeface="MCS Taybah S_U normal." pitchFamily="2" charset="-78"/>
            </a:endParaRPr>
          </a:p>
          <a:p>
            <a:r>
              <a:rPr lang="ar-SA" sz="2400">
                <a:cs typeface="MCS Taybah S_U normal." pitchFamily="2" charset="-78"/>
              </a:rPr>
              <a:t> </a:t>
            </a:r>
            <a:endParaRPr lang="en-US" sz="2400">
              <a:cs typeface="MCS Taybah S_U normal." pitchFamily="2" charset="-78"/>
            </a:endParaRPr>
          </a:p>
          <a:p>
            <a:r>
              <a:rPr lang="ar-SA" sz="2400" u="sng">
                <a:cs typeface="MCS Taybah S_U normal." pitchFamily="2" charset="-78"/>
              </a:rPr>
              <a:t>إرشادات المستخدم</a:t>
            </a:r>
            <a:r>
              <a:rPr lang="ar-SA" sz="2400">
                <a:cs typeface="MCS Taybah S_U normal." pitchFamily="2" charset="-78"/>
              </a:rPr>
              <a:t> : وهي جملة من الإرشادات التي توضح للمستخدم كيفية الاستفادة من هذه الحقيبة و تشمل : أسلوب التعامل مع الحقيبة التدريبية ، تركيزاً على خصوصيتها كبرنامج للتعلم الذاتي ، إضافة إلى إيضاحات حول منهج الحقيبة و ما قد يكون فيها من مصطلحات و رموز تحتاج إلى توضيح ، فضلاً عن كيفية طلب المساعدة و الاستشارة من الأطراف ذات العلاقة .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ChangeArrowheads="1"/>
          </p:cNvSpPr>
          <p:nvPr/>
        </p:nvSpPr>
        <p:spPr bwMode="auto">
          <a:xfrm>
            <a:off x="0" y="0"/>
            <a:ext cx="9144000" cy="6858000"/>
          </a:xfrm>
          <a:prstGeom prst="rect">
            <a:avLst/>
          </a:prstGeom>
          <a:solidFill>
            <a:srgbClr val="336699"/>
          </a:solidFill>
          <a:ln w="9525">
            <a:solidFill>
              <a:schemeClr val="tx1"/>
            </a:solidFill>
            <a:miter lim="800000"/>
            <a:headEnd/>
            <a:tailEnd/>
          </a:ln>
        </p:spPr>
        <p:txBody>
          <a:bodyPr wrap="none" anchor="ctr"/>
          <a:lstStyle/>
          <a:p>
            <a:endParaRPr lang="ar-EG"/>
          </a:p>
        </p:txBody>
      </p:sp>
      <p:sp>
        <p:nvSpPr>
          <p:cNvPr id="33795" name="Rectangle 6"/>
          <p:cNvSpPr>
            <a:spLocks noChangeArrowheads="1"/>
          </p:cNvSpPr>
          <p:nvPr/>
        </p:nvSpPr>
        <p:spPr bwMode="auto">
          <a:xfrm>
            <a:off x="0" y="0"/>
            <a:ext cx="9144000" cy="5754688"/>
          </a:xfrm>
          <a:prstGeom prst="rect">
            <a:avLst/>
          </a:prstGeom>
          <a:noFill/>
          <a:ln w="9525">
            <a:noFill/>
            <a:miter lim="800000"/>
            <a:headEnd/>
            <a:tailEnd/>
          </a:ln>
        </p:spPr>
        <p:txBody>
          <a:bodyPr>
            <a:spAutoFit/>
          </a:bodyPr>
          <a:lstStyle/>
          <a:p>
            <a:r>
              <a:rPr lang="ar-SA" sz="2800" b="1">
                <a:solidFill>
                  <a:srgbClr val="FFFF66"/>
                </a:solidFill>
                <a:cs typeface="MCS Taybah S_U normal." pitchFamily="2" charset="-78"/>
              </a:rPr>
              <a:t>ثالثاً : تقسيم محتوى الحقيبة إلى وحدات أو رزم تدريبية: </a:t>
            </a:r>
            <a:endParaRPr lang="en-US" sz="2800" b="1">
              <a:solidFill>
                <a:srgbClr val="FFFF66"/>
              </a:solidFill>
              <a:cs typeface="MCS Taybah S_U normal." pitchFamily="2" charset="-78"/>
            </a:endParaRPr>
          </a:p>
          <a:p>
            <a:r>
              <a:rPr lang="ar-SA" sz="2800" b="1">
                <a:solidFill>
                  <a:srgbClr val="FFFF66"/>
                </a:solidFill>
                <a:cs typeface="MCS Taybah S_U normal." pitchFamily="2" charset="-78"/>
              </a:rPr>
              <a:t> </a:t>
            </a:r>
            <a:r>
              <a:rPr lang="ar-SA" sz="2400">
                <a:cs typeface="MCS Taybah S_U normal." pitchFamily="2" charset="-78"/>
              </a:rPr>
              <a:t>وفقاً لتجانس الموضوعات و كل وحدة تدريبية تحتوي على الآتي : </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تقويم قبلي ذاتي يمكن المتدرب من معرفة مستواه قبل التدريب</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مادة علمية مختصرة بالقدر الذي يساعد المتدرب على فهم المصطلحات و التفاعل مع الأنشطة والتطبيقات المطلوبة ، وتكون مكتوبة ويمكن أن يكون بعضها مرئياً على شريط فيديو أو أسطوانة مدمجة . </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الأنشطة التدريبية والتطبيقات والتي يجب أن يتوفر فيها عنصر التشويق و التنوع بحيث يختار منها المتدرب ما يناسبه ، وأن تدفع المتدرب لمزيد من البحث والتنقيب وتوفر له تغذية راجعة من خلال المواد الداعمة و الملاحق . </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الصور و الأشكال والنماذج اللازمة للتوضيح و التطبيق . </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صحائف للتقويم الذاتي يستطيع المتدرب أن يقوم ذاته بعد كل جزئية ينجزها من الأنشطة أو المحتوى و التي يلزم أن تركز على قياس مستوى السلوك و الأدوار و ليس فقط المعرفة . و يمكن أن تنقل إلى الملاحق . </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الإرشادات البينية التي تسهل على المتدرب التعامل و التفاعل مع الأنشطة و التطبيقات و المادة العلمية و الصور و الأشكال و النماذج ، ... . </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المراجع و المصادر التي يمكن الرجوع إليها في هذا الجزء من الحقيبة . </a:t>
            </a:r>
            <a:endParaRPr lang="en-US" sz="2400">
              <a:cs typeface="MCS Taybah S_U normal." pitchFamily="2" charset="-78"/>
            </a:endParaRPr>
          </a:p>
          <a:p>
            <a:r>
              <a:rPr lang="en-US" sz="2400">
                <a:cs typeface="MCS Taybah S_U normal." pitchFamily="2" charset="-78"/>
              </a:rPr>
              <a:t></a:t>
            </a:r>
            <a:r>
              <a:rPr lang="ar-SA" sz="2400">
                <a:cs typeface="MCS Taybah S_U normal." pitchFamily="2" charset="-78"/>
              </a:rPr>
              <a:t>        تقويم بعدي يمكن المتدرب من معرفة مستواه بعد التدريب . </a:t>
            </a:r>
            <a:endParaRPr lang="en-US" sz="2400">
              <a:cs typeface="MCS Taybah S_U normal." pitchFamily="2" charset="-78"/>
            </a:endParaRPr>
          </a:p>
          <a:p>
            <a:endParaRPr lang="ar-SA" sz="2400">
              <a:solidFill>
                <a:srgbClr val="FFFF00"/>
              </a:solidFill>
              <a:cs typeface="MCS Taybah S_U normal."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0"/>
            <a:ext cx="9144000" cy="6858000"/>
          </a:xfrm>
          <a:prstGeom prst="rect">
            <a:avLst/>
          </a:prstGeom>
          <a:solidFill>
            <a:srgbClr val="336699"/>
          </a:solidFill>
          <a:ln w="9525">
            <a:solidFill>
              <a:schemeClr val="tx1"/>
            </a:solidFill>
            <a:miter lim="800000"/>
            <a:headEnd/>
            <a:tailEnd/>
          </a:ln>
        </p:spPr>
        <p:txBody>
          <a:bodyPr wrap="none" anchor="ctr"/>
          <a:lstStyle/>
          <a:p>
            <a:endParaRPr lang="ar-EG"/>
          </a:p>
        </p:txBody>
      </p:sp>
      <p:sp>
        <p:nvSpPr>
          <p:cNvPr id="34819" name="Rectangle 3"/>
          <p:cNvSpPr>
            <a:spLocks noChangeArrowheads="1"/>
          </p:cNvSpPr>
          <p:nvPr/>
        </p:nvSpPr>
        <p:spPr bwMode="auto">
          <a:xfrm>
            <a:off x="827088" y="620713"/>
            <a:ext cx="7489825" cy="366712"/>
          </a:xfrm>
          <a:prstGeom prst="rect">
            <a:avLst/>
          </a:prstGeom>
          <a:noFill/>
          <a:ln w="9525">
            <a:noFill/>
            <a:miter lim="800000"/>
            <a:headEnd/>
            <a:tailEnd/>
          </a:ln>
        </p:spPr>
        <p:txBody>
          <a:bodyPr>
            <a:spAutoFit/>
          </a:bodyPr>
          <a:lstStyle/>
          <a:p>
            <a:endParaRPr lang="ar-EG" sz="1800">
              <a:solidFill>
                <a:srgbClr val="FFFF00"/>
              </a:solidFill>
            </a:endParaRPr>
          </a:p>
        </p:txBody>
      </p:sp>
      <p:graphicFrame>
        <p:nvGraphicFramePr>
          <p:cNvPr id="379908" name="Group 4"/>
          <p:cNvGraphicFramePr>
            <a:graphicFrameLocks noGrp="1"/>
          </p:cNvGraphicFramePr>
          <p:nvPr/>
        </p:nvGraphicFramePr>
        <p:xfrm>
          <a:off x="250825" y="549275"/>
          <a:ext cx="8713788" cy="5732463"/>
        </p:xfrm>
        <a:graphic>
          <a:graphicData uri="http://schemas.openxmlformats.org/drawingml/2006/table">
            <a:tbl>
              <a:tblPr rtl="1"/>
              <a:tblGrid>
                <a:gridCol w="8713788"/>
              </a:tblGrid>
              <a:tr h="5732463">
                <a:tc>
                  <a:txBody>
                    <a:bodyPr/>
                    <a:lstStyle/>
                    <a:p>
                      <a:pPr marL="0" marR="0" lvl="0" indent="0" algn="r" defTabSz="914400" rtl="1" eaLnBrk="1" fontAlgn="base" latinLnBrk="0" hangingPunct="1">
                        <a:lnSpc>
                          <a:spcPct val="100000"/>
                        </a:lnSpc>
                        <a:spcBef>
                          <a:spcPct val="0"/>
                        </a:spcBef>
                        <a:spcAft>
                          <a:spcPct val="0"/>
                        </a:spcAft>
                        <a:buClrTx/>
                        <a:buSzTx/>
                        <a:buFontTx/>
                        <a:buNone/>
                        <a:tabLst>
                          <a:tab pos="647700" algn="l"/>
                        </a:tabLst>
                      </a:pPr>
                      <a:r>
                        <a:rPr kumimoji="0" lang="ar-SA" sz="3600" b="0" i="0" u="none" strike="noStrike" cap="none" normalizeH="0" baseline="0" dirty="0" smtClean="0">
                          <a:ln>
                            <a:noFill/>
                          </a:ln>
                          <a:solidFill>
                            <a:srgbClr val="FFFF00"/>
                          </a:solidFill>
                          <a:effectLst/>
                          <a:latin typeface="Arial" pitchFamily="34" charset="0"/>
                          <a:cs typeface="MCS Taybah S_U normal." pitchFamily="2" charset="-78"/>
                        </a:rPr>
                        <a:t> </a:t>
                      </a:r>
                      <a:endParaRPr kumimoji="0" lang="ar-SA" sz="3200" b="1" i="0" u="none" strike="noStrike" cap="none" normalizeH="0" baseline="0" dirty="0" smtClean="0">
                        <a:ln>
                          <a:noFill/>
                        </a:ln>
                        <a:solidFill>
                          <a:schemeClr val="tx1"/>
                        </a:solidFill>
                        <a:effectLst/>
                        <a:latin typeface="Garamond" pitchFamily="18" charset="0"/>
                        <a:cs typeface="MCS Taybah S_U normal." pitchFamily="2" charset="-78"/>
                      </a:endParaRPr>
                    </a:p>
                    <a:p>
                      <a:pPr rtl="1"/>
                      <a:r>
                        <a:rPr lang="ar-SA" sz="2800" b="1" kern="1200" dirty="0" smtClean="0">
                          <a:solidFill>
                            <a:srgbClr val="FFFF66"/>
                          </a:solidFill>
                          <a:latin typeface="+mn-lt"/>
                          <a:ea typeface="+mn-ea"/>
                          <a:cs typeface="MCS Taybah S_U normal." pitchFamily="2" charset="-78"/>
                        </a:rPr>
                        <a:t>رابعاً</a:t>
                      </a:r>
                      <a:r>
                        <a:rPr lang="ar-SA" sz="2800" kern="1200" dirty="0" smtClean="0">
                          <a:solidFill>
                            <a:srgbClr val="FFFF66"/>
                          </a:solidFill>
                          <a:latin typeface="+mn-lt"/>
                          <a:ea typeface="+mn-ea"/>
                          <a:cs typeface="MCS Taybah S_U normal." pitchFamily="2" charset="-78"/>
                        </a:rPr>
                        <a:t> : إعداد الملاحق اللازمة: </a:t>
                      </a:r>
                      <a:endParaRPr lang="en-US" sz="2800" kern="1200" dirty="0" smtClean="0">
                        <a:solidFill>
                          <a:schemeClr val="bg1"/>
                        </a:solidFill>
                        <a:latin typeface="+mn-lt"/>
                        <a:ea typeface="+mn-ea"/>
                        <a:cs typeface="MCS Taybah S_U normal." pitchFamily="2" charset="-78"/>
                      </a:endParaRPr>
                    </a:p>
                    <a:p>
                      <a:pPr rtl="1"/>
                      <a:r>
                        <a:rPr lang="ar-SA" sz="2800" kern="1200" dirty="0" smtClean="0">
                          <a:solidFill>
                            <a:schemeClr val="bg1"/>
                          </a:solidFill>
                          <a:latin typeface="+mn-lt"/>
                          <a:ea typeface="+mn-ea"/>
                          <a:cs typeface="MCS Taybah S_U normal." pitchFamily="2" charset="-78"/>
                        </a:rPr>
                        <a:t>و التي يمكن أن تشمل ما يلي : </a:t>
                      </a:r>
                      <a:endParaRPr lang="en-US" sz="2800" kern="1200" dirty="0" smtClean="0">
                        <a:solidFill>
                          <a:schemeClr val="bg1"/>
                        </a:solidFill>
                        <a:latin typeface="+mn-lt"/>
                        <a:ea typeface="+mn-ea"/>
                        <a:cs typeface="MCS Taybah S_U normal." pitchFamily="2" charset="-78"/>
                      </a:endParaRPr>
                    </a:p>
                    <a:p>
                      <a:pPr rtl="1"/>
                      <a:r>
                        <a:rPr lang="en-US" sz="2800" kern="1200" dirty="0" smtClean="0">
                          <a:solidFill>
                            <a:schemeClr val="bg1"/>
                          </a:solidFill>
                          <a:latin typeface="+mn-lt"/>
                          <a:ea typeface="+mn-ea"/>
                          <a:cs typeface="MCS Taybah S_U normal." pitchFamily="2" charset="-78"/>
                        </a:rPr>
                        <a:t></a:t>
                      </a:r>
                      <a:r>
                        <a:rPr lang="ar-SA" sz="2800" kern="1200" dirty="0" smtClean="0">
                          <a:solidFill>
                            <a:schemeClr val="bg1"/>
                          </a:solidFill>
                          <a:latin typeface="+mn-lt"/>
                          <a:ea typeface="+mn-ea"/>
                          <a:cs typeface="MCS Taybah S_U normal." pitchFamily="2" charset="-78"/>
                        </a:rPr>
                        <a:t>        إجابات </a:t>
                      </a:r>
                      <a:r>
                        <a:rPr lang="ar-SA" sz="2800" kern="1200" dirty="0" err="1" smtClean="0">
                          <a:solidFill>
                            <a:schemeClr val="bg1"/>
                          </a:solidFill>
                          <a:latin typeface="+mn-lt"/>
                          <a:ea typeface="+mn-ea"/>
                          <a:cs typeface="MCS Taybah S_U normal." pitchFamily="2" charset="-78"/>
                        </a:rPr>
                        <a:t>و</a:t>
                      </a:r>
                      <a:r>
                        <a:rPr lang="ar-SA" sz="2800" kern="1200" dirty="0" smtClean="0">
                          <a:solidFill>
                            <a:schemeClr val="bg1"/>
                          </a:solidFill>
                          <a:latin typeface="+mn-lt"/>
                          <a:ea typeface="+mn-ea"/>
                          <a:cs typeface="MCS Taybah S_U normal." pitchFamily="2" charset="-78"/>
                        </a:rPr>
                        <a:t> توضيحات لبعض النشاطات والتطبيقات . </a:t>
                      </a:r>
                      <a:endParaRPr lang="en-US" sz="2800" kern="1200" dirty="0" smtClean="0">
                        <a:solidFill>
                          <a:schemeClr val="bg1"/>
                        </a:solidFill>
                        <a:latin typeface="+mn-lt"/>
                        <a:ea typeface="+mn-ea"/>
                        <a:cs typeface="MCS Taybah S_U normal." pitchFamily="2" charset="-78"/>
                      </a:endParaRPr>
                    </a:p>
                    <a:p>
                      <a:pPr rtl="1"/>
                      <a:r>
                        <a:rPr lang="en-US" sz="2800" kern="1200" dirty="0" smtClean="0">
                          <a:solidFill>
                            <a:schemeClr val="bg1"/>
                          </a:solidFill>
                          <a:latin typeface="+mn-lt"/>
                          <a:ea typeface="+mn-ea"/>
                          <a:cs typeface="MCS Taybah S_U normal." pitchFamily="2" charset="-78"/>
                        </a:rPr>
                        <a:t></a:t>
                      </a:r>
                      <a:r>
                        <a:rPr lang="ar-SA" sz="2800" kern="1200" dirty="0" smtClean="0">
                          <a:solidFill>
                            <a:schemeClr val="bg1"/>
                          </a:solidFill>
                          <a:latin typeface="+mn-lt"/>
                          <a:ea typeface="+mn-ea"/>
                          <a:cs typeface="MCS Taybah S_U normal." pitchFamily="2" charset="-78"/>
                        </a:rPr>
                        <a:t>        مادة علمية إثرائية في بعض المجالات ذات الأهمية والعلاقة بالمحتوى . </a:t>
                      </a:r>
                      <a:endParaRPr lang="en-US" sz="2800" kern="1200" dirty="0" smtClean="0">
                        <a:solidFill>
                          <a:schemeClr val="bg1"/>
                        </a:solidFill>
                        <a:latin typeface="+mn-lt"/>
                        <a:ea typeface="+mn-ea"/>
                        <a:cs typeface="MCS Taybah S_U normal." pitchFamily="2" charset="-78"/>
                      </a:endParaRPr>
                    </a:p>
                    <a:p>
                      <a:pPr rtl="1"/>
                      <a:r>
                        <a:rPr lang="en-US" sz="2800" kern="1200" dirty="0" smtClean="0">
                          <a:solidFill>
                            <a:schemeClr val="bg1"/>
                          </a:solidFill>
                          <a:latin typeface="+mn-lt"/>
                          <a:ea typeface="+mn-ea"/>
                          <a:cs typeface="MCS Taybah S_U normal." pitchFamily="2" charset="-78"/>
                        </a:rPr>
                        <a:t></a:t>
                      </a:r>
                      <a:r>
                        <a:rPr lang="ar-SA" sz="2800" kern="1200" dirty="0" smtClean="0">
                          <a:solidFill>
                            <a:schemeClr val="bg1"/>
                          </a:solidFill>
                          <a:latin typeface="+mn-lt"/>
                          <a:ea typeface="+mn-ea"/>
                          <a:cs typeface="MCS Taybah S_U normal." pitchFamily="2" charset="-78"/>
                        </a:rPr>
                        <a:t>        إحصاءات وبيانات ضرورية . </a:t>
                      </a:r>
                      <a:endParaRPr lang="en-US" sz="2800" kern="1200" dirty="0" smtClean="0">
                        <a:solidFill>
                          <a:schemeClr val="bg1"/>
                        </a:solidFill>
                        <a:latin typeface="+mn-lt"/>
                        <a:ea typeface="+mn-ea"/>
                        <a:cs typeface="MCS Taybah S_U normal." pitchFamily="2" charset="-78"/>
                      </a:endParaRPr>
                    </a:p>
                    <a:p>
                      <a:pPr rtl="1"/>
                      <a:r>
                        <a:rPr lang="en-US" sz="2800" kern="1200" dirty="0" smtClean="0">
                          <a:solidFill>
                            <a:schemeClr val="bg1"/>
                          </a:solidFill>
                          <a:latin typeface="+mn-lt"/>
                          <a:ea typeface="+mn-ea"/>
                          <a:cs typeface="MCS Taybah S_U normal." pitchFamily="2" charset="-78"/>
                        </a:rPr>
                        <a:t></a:t>
                      </a:r>
                      <a:r>
                        <a:rPr lang="ar-SA" sz="2800" kern="1200" dirty="0" smtClean="0">
                          <a:solidFill>
                            <a:schemeClr val="bg1"/>
                          </a:solidFill>
                          <a:latin typeface="+mn-lt"/>
                          <a:ea typeface="+mn-ea"/>
                          <a:cs typeface="MCS Taybah S_U normal." pitchFamily="2" charset="-78"/>
                        </a:rPr>
                        <a:t>        توجيهات وإرشادات لما يمكن عمله عند مواجهة صعوبة في تجاوز جزء أو مرحلة معينة من الحقيبة . </a:t>
                      </a:r>
                      <a:endParaRPr lang="en-US" sz="2800" kern="1200" dirty="0" smtClean="0">
                        <a:solidFill>
                          <a:schemeClr val="bg1"/>
                        </a:solidFill>
                        <a:latin typeface="+mn-lt"/>
                        <a:ea typeface="+mn-ea"/>
                        <a:cs typeface="MCS Taybah S_U normal." pitchFamily="2" charset="-78"/>
                      </a:endParaRPr>
                    </a:p>
                    <a:p>
                      <a:pPr rtl="1"/>
                      <a:r>
                        <a:rPr lang="ar-SA" sz="2800" b="1" kern="1200" dirty="0" smtClean="0">
                          <a:solidFill>
                            <a:srgbClr val="FFFF66"/>
                          </a:solidFill>
                          <a:latin typeface="+mn-lt"/>
                          <a:ea typeface="+mn-ea"/>
                          <a:cs typeface="MCS Taybah S_U normal." pitchFamily="2" charset="-78"/>
                        </a:rPr>
                        <a:t>خامساً</a:t>
                      </a:r>
                      <a:r>
                        <a:rPr lang="ar-SA" sz="2800" kern="1200" dirty="0" smtClean="0">
                          <a:solidFill>
                            <a:srgbClr val="FFFF66"/>
                          </a:solidFill>
                          <a:latin typeface="+mn-lt"/>
                          <a:ea typeface="+mn-ea"/>
                          <a:cs typeface="MCS Taybah S_U normal." pitchFamily="2" charset="-78"/>
                        </a:rPr>
                        <a:t> : تدوين المراجع الأساسية: </a:t>
                      </a:r>
                      <a:endParaRPr lang="en-US" sz="2800" kern="1200" dirty="0" smtClean="0">
                        <a:solidFill>
                          <a:schemeClr val="bg1"/>
                        </a:solidFill>
                        <a:latin typeface="+mn-lt"/>
                        <a:ea typeface="+mn-ea"/>
                        <a:cs typeface="MCS Taybah S_U normal." pitchFamily="2" charset="-78"/>
                      </a:endParaRPr>
                    </a:p>
                    <a:p>
                      <a:pPr rtl="1"/>
                      <a:r>
                        <a:rPr lang="ar-SA" sz="2800" kern="1200" dirty="0" smtClean="0">
                          <a:solidFill>
                            <a:schemeClr val="bg1"/>
                          </a:solidFill>
                          <a:latin typeface="+mn-lt"/>
                          <a:ea typeface="+mn-ea"/>
                          <a:cs typeface="MCS Taybah S_U normal." pitchFamily="2" charset="-78"/>
                        </a:rPr>
                        <a:t>التي تم الاستفادة منها في إعداد الحقيبة . </a:t>
                      </a:r>
                      <a:endParaRPr lang="en-US" sz="2800" kern="1200" dirty="0" smtClean="0">
                        <a:solidFill>
                          <a:schemeClr val="bg1"/>
                        </a:solidFill>
                        <a:latin typeface="+mn-lt"/>
                        <a:ea typeface="+mn-ea"/>
                        <a:cs typeface="MCS Taybah S_U normal."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647700" algn="l"/>
                        </a:tabLst>
                      </a:pPr>
                      <a:endParaRPr kumimoji="0" lang="ar-SA" sz="3200" b="0" i="0" u="none" strike="noStrike" cap="none" normalizeH="0" baseline="0" dirty="0" smtClean="0">
                        <a:ln>
                          <a:noFill/>
                        </a:ln>
                        <a:solidFill>
                          <a:schemeClr val="bg1"/>
                        </a:solidFill>
                        <a:effectLst/>
                        <a:latin typeface="Garamond" pitchFamily="18" charset="0"/>
                        <a:cs typeface="MCS Taybah S_U normal." pitchFamily="2" charset="-7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111111"/>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1975"/>
          </a:xfrm>
        </p:spPr>
        <p:txBody>
          <a:bodyPr/>
          <a:lstStyle/>
          <a:p>
            <a:pPr>
              <a:defRPr/>
            </a:pPr>
            <a:r>
              <a:rPr lang="ar-SA" sz="3600" dirty="0" smtClean="0">
                <a:solidFill>
                  <a:srgbClr val="FFFF00"/>
                </a:solidFill>
                <a:cs typeface="PT Bold Heading" pitchFamily="2" charset="-78"/>
              </a:rPr>
              <a:t>المراجع</a:t>
            </a:r>
            <a:endParaRPr lang="ar-SA" sz="3600" dirty="0">
              <a:solidFill>
                <a:srgbClr val="FFFF00"/>
              </a:solidFill>
              <a:cs typeface="PT Bold Heading" pitchFamily="2" charset="-78"/>
            </a:endParaRPr>
          </a:p>
        </p:txBody>
      </p:sp>
      <p:sp>
        <p:nvSpPr>
          <p:cNvPr id="3" name="عنصر نائب للمحتوى 2"/>
          <p:cNvSpPr>
            <a:spLocks noGrp="1"/>
          </p:cNvSpPr>
          <p:nvPr>
            <p:ph idx="1"/>
          </p:nvPr>
        </p:nvSpPr>
        <p:spPr>
          <a:xfrm>
            <a:off x="0" y="928688"/>
            <a:ext cx="9144000" cy="4495800"/>
          </a:xfrm>
        </p:spPr>
        <p:txBody>
          <a:bodyPr/>
          <a:lstStyle/>
          <a:p>
            <a:pPr>
              <a:spcBef>
                <a:spcPts val="0"/>
              </a:spcBef>
              <a:defRPr/>
            </a:pPr>
            <a:r>
              <a:rPr lang="ar-SA" sz="2400" b="1" dirty="0" smtClean="0">
                <a:cs typeface="MCS Taybah S_U normal." pitchFamily="2" charset="-78"/>
              </a:rPr>
              <a:t>البيشي ، محمد ناصر ، دليل المدرب، معهد الإدارة العامة، الرياض 1408هـ</a:t>
            </a:r>
            <a:r>
              <a:rPr lang="en-US" sz="2400" b="1" dirty="0" smtClean="0">
                <a:cs typeface="MCS Taybah S_U normal." pitchFamily="2" charset="-78"/>
              </a:rPr>
              <a:t>. </a:t>
            </a:r>
          </a:p>
          <a:p>
            <a:pPr>
              <a:spcBef>
                <a:spcPts val="0"/>
              </a:spcBef>
              <a:defRPr/>
            </a:pPr>
            <a:r>
              <a:rPr lang="en-US" sz="2400" b="1" dirty="0" smtClean="0">
                <a:cs typeface="MCS Taybah S_U normal." pitchFamily="2" charset="-78"/>
              </a:rPr>
              <a:t> </a:t>
            </a:r>
            <a:r>
              <a:rPr lang="ar-SA" sz="2400" b="1" dirty="0" smtClean="0">
                <a:cs typeface="MCS Taybah S_U normal." pitchFamily="2" charset="-78"/>
              </a:rPr>
              <a:t>جان ، محمد صالح بن علي، المناهج بين الأصالة والتعريب، دار الطرفين للنشر والتوزيع، الرياض، 1416هـ</a:t>
            </a:r>
            <a:r>
              <a:rPr lang="en-US" sz="2400" b="1" dirty="0" smtClean="0">
                <a:cs typeface="MCS Taybah S_U normal." pitchFamily="2" charset="-78"/>
              </a:rPr>
              <a:t>.</a:t>
            </a:r>
          </a:p>
          <a:p>
            <a:pPr>
              <a:spcBef>
                <a:spcPts val="0"/>
              </a:spcBef>
              <a:defRPr/>
            </a:pPr>
            <a:r>
              <a:rPr lang="en-US" sz="2400" b="1" dirty="0" smtClean="0">
                <a:cs typeface="MCS Taybah S_U normal." pitchFamily="2" charset="-78"/>
              </a:rPr>
              <a:t>  </a:t>
            </a:r>
            <a:r>
              <a:rPr lang="ar-SA" sz="2400" b="1" dirty="0" smtClean="0">
                <a:cs typeface="MCS Taybah S_U normal." pitchFamily="2" charset="-78"/>
              </a:rPr>
              <a:t>حكيم ، أحمد بن عبد المحسن ، وآخرون ، حقيبة تدريبية في دمج التقنية في التعليم ، وزارة التربية والتعليم ،وكالة كليات المعلمين ، عمادة البرامج التدريبية وخدمة المجتمع ، الرياض 1426هـ </a:t>
            </a:r>
            <a:endParaRPr lang="en-US" sz="2400" b="1" dirty="0" smtClean="0">
              <a:cs typeface="MCS Taybah S_U normal." pitchFamily="2" charset="-78"/>
            </a:endParaRPr>
          </a:p>
          <a:p>
            <a:pPr>
              <a:spcBef>
                <a:spcPts val="0"/>
              </a:spcBef>
              <a:defRPr/>
            </a:pPr>
            <a:r>
              <a:rPr lang="ar-SA" sz="2400" b="1" dirty="0" err="1" smtClean="0">
                <a:cs typeface="MCS Taybah S_U normal." pitchFamily="2" charset="-78"/>
              </a:rPr>
              <a:t>عساف</a:t>
            </a:r>
            <a:r>
              <a:rPr lang="ar-SA" sz="2400" b="1" dirty="0" smtClean="0">
                <a:cs typeface="MCS Taybah S_U normal." pitchFamily="2" charset="-78"/>
              </a:rPr>
              <a:t> ، عبد المعطي محمد ، التدريب </a:t>
            </a:r>
            <a:r>
              <a:rPr lang="ar-SA" sz="2400" b="1" dirty="0" err="1" smtClean="0">
                <a:cs typeface="MCS Taybah S_U normal." pitchFamily="2" charset="-78"/>
              </a:rPr>
              <a:t>و</a:t>
            </a:r>
            <a:r>
              <a:rPr lang="ar-SA" sz="2400" b="1" dirty="0" smtClean="0">
                <a:cs typeface="MCS Taybah S_U normal." pitchFamily="2" charset="-78"/>
              </a:rPr>
              <a:t> تنمية الموارد البشرية ، دار </a:t>
            </a:r>
            <a:r>
              <a:rPr lang="ar-SA" sz="2400" b="1" dirty="0" err="1" smtClean="0">
                <a:cs typeface="MCS Taybah S_U normal." pitchFamily="2" charset="-78"/>
              </a:rPr>
              <a:t>زهران</a:t>
            </a:r>
            <a:r>
              <a:rPr lang="ar-SA" sz="2400" b="1" dirty="0" smtClean="0">
                <a:cs typeface="MCS Taybah S_U normal." pitchFamily="2" charset="-78"/>
              </a:rPr>
              <a:t> للنشر </a:t>
            </a:r>
            <a:r>
              <a:rPr lang="ar-SA" sz="2400" b="1" dirty="0" err="1" smtClean="0">
                <a:cs typeface="MCS Taybah S_U normal." pitchFamily="2" charset="-78"/>
              </a:rPr>
              <a:t>و</a:t>
            </a:r>
            <a:r>
              <a:rPr lang="ar-SA" sz="2400" b="1" dirty="0" smtClean="0">
                <a:cs typeface="MCS Taybah S_U normal." pitchFamily="2" charset="-78"/>
              </a:rPr>
              <a:t> التوزيع ، عمان ، </a:t>
            </a:r>
            <a:r>
              <a:rPr lang="en-US" sz="2400" b="1" dirty="0" smtClean="0">
                <a:cs typeface="MCS Taybah S_U normal." pitchFamily="2" charset="-78"/>
              </a:rPr>
              <a:t>2000 </a:t>
            </a:r>
            <a:r>
              <a:rPr lang="ar-SA" sz="2400" b="1" dirty="0" smtClean="0">
                <a:cs typeface="MCS Taybah S_U normal." pitchFamily="2" charset="-78"/>
              </a:rPr>
              <a:t>م</a:t>
            </a:r>
            <a:r>
              <a:rPr lang="en-US" sz="2400" b="1" dirty="0" smtClean="0">
                <a:cs typeface="MCS Taybah S_U normal." pitchFamily="2" charset="-78"/>
              </a:rPr>
              <a:t> .</a:t>
            </a:r>
          </a:p>
          <a:p>
            <a:pPr>
              <a:spcBef>
                <a:spcPts val="0"/>
              </a:spcBef>
              <a:defRPr/>
            </a:pPr>
            <a:r>
              <a:rPr lang="ar-SA" sz="2400" b="1" dirty="0" err="1" smtClean="0">
                <a:cs typeface="MCS Taybah S_U normal." pitchFamily="2" charset="-78"/>
              </a:rPr>
              <a:t>المعايطة</a:t>
            </a:r>
            <a:r>
              <a:rPr lang="ar-SA" sz="2400" b="1" dirty="0" smtClean="0">
                <a:cs typeface="MCS Taybah S_U normal." pitchFamily="2" charset="-78"/>
              </a:rPr>
              <a:t> ،داود ، وعبد العزيز أبو حشيش ، حقيبة تدريب المدربين ، وزارة التربية والتعليم ،وكالة كليات المعلمين ، عمادة البرامج التدريبية وخدمة المجتمع ، الرياض </a:t>
            </a:r>
            <a:r>
              <a:rPr lang="en-US" sz="2400" b="1" dirty="0" smtClean="0">
                <a:cs typeface="MCS Taybah S_U normal." pitchFamily="2" charset="-78"/>
              </a:rPr>
              <a:t>1426</a:t>
            </a:r>
            <a:r>
              <a:rPr lang="ar-SA" sz="2400" b="1" dirty="0" smtClean="0">
                <a:cs typeface="MCS Taybah S_U normal." pitchFamily="2" charset="-78"/>
              </a:rPr>
              <a:t>هـ </a:t>
            </a:r>
            <a:endParaRPr lang="en-US" sz="2400" b="1" dirty="0" smtClean="0">
              <a:cs typeface="MCS Taybah S_U normal." pitchFamily="2" charset="-78"/>
            </a:endParaRPr>
          </a:p>
          <a:p>
            <a:pPr>
              <a:spcBef>
                <a:spcPts val="0"/>
              </a:spcBef>
              <a:defRPr/>
            </a:pPr>
            <a:r>
              <a:rPr lang="en-US" sz="2400" b="1" dirty="0" smtClean="0">
                <a:cs typeface="MCS Taybah S_U normal." pitchFamily="2" charset="-78"/>
              </a:rPr>
              <a:t> </a:t>
            </a:r>
            <a:r>
              <a:rPr lang="ar-SA" sz="2400" b="1" dirty="0" smtClean="0">
                <a:cs typeface="MCS Taybah S_U normal." pitchFamily="2" charset="-78"/>
              </a:rPr>
              <a:t>وليم </a:t>
            </a:r>
            <a:r>
              <a:rPr lang="ar-SA" sz="2400" b="1" dirty="0" err="1" smtClean="0">
                <a:cs typeface="MCS Taybah S_U normal." pitchFamily="2" charset="-78"/>
              </a:rPr>
              <a:t>تريسي</a:t>
            </a:r>
            <a:r>
              <a:rPr lang="ar-SA" sz="2400" b="1" dirty="0" smtClean="0">
                <a:cs typeface="MCS Taybah S_U normal." pitchFamily="2" charset="-78"/>
              </a:rPr>
              <a:t>، تصميم نظم التدريب والتطوير، نيويورك، أمريكا 1984 ترجمة </a:t>
            </a:r>
            <a:r>
              <a:rPr lang="ar-SA" sz="2400" b="1" dirty="0" err="1" smtClean="0">
                <a:cs typeface="MCS Taybah S_U normal." pitchFamily="2" charset="-78"/>
              </a:rPr>
              <a:t>د</a:t>
            </a:r>
            <a:r>
              <a:rPr lang="ar-SA" sz="2400" b="1" dirty="0" smtClean="0">
                <a:cs typeface="MCS Taybah S_U normal." pitchFamily="2" charset="-78"/>
              </a:rPr>
              <a:t>. سعد </a:t>
            </a:r>
            <a:r>
              <a:rPr lang="ar-SA" sz="2400" b="1" dirty="0" err="1" smtClean="0">
                <a:cs typeface="MCS Taybah S_U normal." pitchFamily="2" charset="-78"/>
              </a:rPr>
              <a:t>الجبالي</a:t>
            </a:r>
            <a:r>
              <a:rPr lang="en-US" sz="2400" b="1" dirty="0" smtClean="0">
                <a:cs typeface="MCS Taybah S_U normal." pitchFamily="2" charset="-78"/>
              </a:rPr>
              <a:t>.</a:t>
            </a:r>
          </a:p>
          <a:p>
            <a:pPr>
              <a:spcBef>
                <a:spcPts val="0"/>
              </a:spcBef>
              <a:defRPr/>
            </a:pPr>
            <a:r>
              <a:rPr lang="ar-SA" sz="2400" b="1" dirty="0" smtClean="0">
                <a:cs typeface="MCS Taybah S_U normal." pitchFamily="2" charset="-78"/>
              </a:rPr>
              <a:t>باشات، أحمد إبراهيم، أسس التدريب، دار النهضة العربية القاهرة 1978م</a:t>
            </a:r>
            <a:r>
              <a:rPr lang="en-US" sz="2400" b="1" dirty="0" smtClean="0">
                <a:cs typeface="MCS Taybah S_U normal." pitchFamily="2" charset="-78"/>
              </a:rPr>
              <a:t>. </a:t>
            </a:r>
          </a:p>
          <a:p>
            <a:pPr>
              <a:spcBef>
                <a:spcPts val="0"/>
              </a:spcBef>
              <a:defRPr/>
            </a:pPr>
            <a:r>
              <a:rPr lang="ar-SA" sz="2400" b="1" dirty="0" smtClean="0">
                <a:cs typeface="MCS Taybah S_U normal." pitchFamily="2" charset="-78"/>
              </a:rPr>
              <a:t>جان ، محمد صالح بن علي، المناهج بين الأصالة والتعريب، دار الطرفين للنشر والتوزيع، الرياض، 1416هـ</a:t>
            </a:r>
            <a:r>
              <a:rPr lang="en-US" sz="2400" b="1" dirty="0" smtClean="0">
                <a:cs typeface="MCS Taybah S_U normal." pitchFamily="2" charset="-78"/>
              </a:rPr>
              <a:t>.</a:t>
            </a:r>
          </a:p>
          <a:p>
            <a:pPr>
              <a:spcBef>
                <a:spcPts val="0"/>
              </a:spcBef>
              <a:defRPr/>
            </a:pPr>
            <a:r>
              <a:rPr lang="ar-SA" sz="2400" b="1" dirty="0" smtClean="0">
                <a:cs typeface="MCS Taybah S_U normal." pitchFamily="2" charset="-78"/>
              </a:rPr>
              <a:t>حسين ، سمير محمد ، التدريب أسس النجاح وسبل تحقيقه، جريدة الرياض</a:t>
            </a:r>
            <a:r>
              <a:rPr lang="en-US" sz="2400" b="1" dirty="0" smtClean="0">
                <a:cs typeface="MCS Taybah S_U normal." pitchFamily="2" charset="-78"/>
              </a:rPr>
              <a:t>.</a:t>
            </a:r>
          </a:p>
          <a:p>
            <a:pPr>
              <a:spcBef>
                <a:spcPts val="0"/>
              </a:spcBef>
              <a:defRPr/>
            </a:pPr>
            <a:r>
              <a:rPr lang="ar-SA" sz="2400" b="1" dirty="0" smtClean="0">
                <a:cs typeface="MCS Taybah S_U normal." pitchFamily="2" charset="-78"/>
              </a:rPr>
              <a:t>الدوري، حسن ، الإعداد والتدريب بين النظرية والتطبيق</a:t>
            </a:r>
            <a:r>
              <a:rPr lang="en-US" sz="2400" b="1" dirty="0" smtClean="0">
                <a:cs typeface="MCS Taybah S_U normal." pitchFamily="2" charset="-78"/>
              </a:rPr>
              <a:t>. </a:t>
            </a:r>
          </a:p>
          <a:p>
            <a:pPr>
              <a:spcBef>
                <a:spcPts val="0"/>
              </a:spcBef>
              <a:defRPr/>
            </a:pPr>
            <a:r>
              <a:rPr lang="en-US" sz="2400" b="1" dirty="0" smtClean="0">
                <a:cs typeface="MCS Taybah S_U normal." pitchFamily="2" charset="-78"/>
              </a:rPr>
              <a:t> </a:t>
            </a:r>
            <a:r>
              <a:rPr lang="ar-SA" sz="2400" b="1" dirty="0" err="1" smtClean="0">
                <a:cs typeface="MCS Taybah S_U normal." pitchFamily="2" charset="-78"/>
              </a:rPr>
              <a:t>سمعان</a:t>
            </a:r>
            <a:r>
              <a:rPr lang="ar-SA" sz="2400" b="1" dirty="0" smtClean="0">
                <a:cs typeface="MCS Taybah S_U normal." pitchFamily="2" charset="-78"/>
              </a:rPr>
              <a:t>، وهيب ولبيب رشيد، دراسات في المناهج، القاهرة، مكتبة </a:t>
            </a:r>
            <a:r>
              <a:rPr lang="ar-SA" sz="2400" b="1" dirty="0" err="1" smtClean="0">
                <a:cs typeface="MCS Taybah S_U normal." pitchFamily="2" charset="-78"/>
              </a:rPr>
              <a:t>الأنجلو</a:t>
            </a:r>
            <a:r>
              <a:rPr lang="ar-SA" sz="2400" b="1" dirty="0" smtClean="0">
                <a:cs typeface="MCS Taybah S_U normal." pitchFamily="2" charset="-78"/>
              </a:rPr>
              <a:t> المصرية، 1977م</a:t>
            </a:r>
            <a:r>
              <a:rPr lang="en-US" sz="2400" b="1" dirty="0" smtClean="0">
                <a:cs typeface="MCS Taybah S_U normal." pitchFamily="2" charset="-78"/>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1975"/>
          </a:xfrm>
        </p:spPr>
        <p:txBody>
          <a:bodyPr/>
          <a:lstStyle/>
          <a:p>
            <a:pPr>
              <a:defRPr/>
            </a:pPr>
            <a:r>
              <a:rPr lang="ar-SA" sz="3600" dirty="0" smtClean="0">
                <a:solidFill>
                  <a:srgbClr val="FFFF00"/>
                </a:solidFill>
                <a:cs typeface="PT Bold Heading" pitchFamily="2" charset="-78"/>
              </a:rPr>
              <a:t>المراجع</a:t>
            </a:r>
            <a:endParaRPr lang="ar-SA" sz="3600" dirty="0">
              <a:solidFill>
                <a:srgbClr val="FFFF00"/>
              </a:solidFill>
              <a:cs typeface="PT Bold Heading" pitchFamily="2" charset="-78"/>
            </a:endParaRPr>
          </a:p>
        </p:txBody>
      </p:sp>
      <p:sp>
        <p:nvSpPr>
          <p:cNvPr id="3" name="عنصر نائب للمحتوى 2"/>
          <p:cNvSpPr>
            <a:spLocks noGrp="1"/>
          </p:cNvSpPr>
          <p:nvPr>
            <p:ph idx="1"/>
          </p:nvPr>
        </p:nvSpPr>
        <p:spPr>
          <a:xfrm>
            <a:off x="0" y="661988"/>
            <a:ext cx="9144000" cy="4495800"/>
          </a:xfrm>
        </p:spPr>
        <p:txBody>
          <a:bodyPr/>
          <a:lstStyle/>
          <a:p>
            <a:pPr>
              <a:spcBef>
                <a:spcPts val="0"/>
              </a:spcBef>
              <a:defRPr/>
            </a:pPr>
            <a:r>
              <a:rPr lang="ar-SA" sz="2400" dirty="0" smtClean="0">
                <a:cs typeface="MCS Taybah S_U normal." pitchFamily="2" charset="-78"/>
              </a:rPr>
              <a:t>فرحان، اسحق أحمد، وأبو حلو، يعقوب وسعادة جودت ومرعي توفيق، تخطيط المناهج وتطويرها، مسقط، وزارة التربية والتعليم وشؤون البنات، 1985م</a:t>
            </a:r>
            <a:r>
              <a:rPr lang="en-US" sz="2400" dirty="0" smtClean="0">
                <a:cs typeface="MCS Taybah S_U normal." pitchFamily="2" charset="-78"/>
              </a:rPr>
              <a:t>.</a:t>
            </a:r>
          </a:p>
          <a:p>
            <a:pPr>
              <a:spcBef>
                <a:spcPts val="0"/>
              </a:spcBef>
              <a:defRPr/>
            </a:pPr>
            <a:r>
              <a:rPr lang="ar-SA" sz="2400" dirty="0" smtClean="0">
                <a:cs typeface="MCS Taybah S_U normal." pitchFamily="2" charset="-78"/>
              </a:rPr>
              <a:t>الإدارة العامة لتقنيات التعليم ، معايير تقويم الحقيبة التعليمية ، وزارة التربية </a:t>
            </a:r>
            <a:r>
              <a:rPr lang="ar-SA" sz="2400" dirty="0" err="1" smtClean="0">
                <a:cs typeface="MCS Taybah S_U normal." pitchFamily="2" charset="-78"/>
              </a:rPr>
              <a:t>و</a:t>
            </a:r>
            <a:r>
              <a:rPr lang="ar-SA" sz="2400" dirty="0" smtClean="0">
                <a:cs typeface="MCS Taybah S_U normal." pitchFamily="2" charset="-78"/>
              </a:rPr>
              <a:t> التعليم ، 1421 هـ ، الرياض . </a:t>
            </a:r>
            <a:endParaRPr lang="en-US" sz="2400" dirty="0" smtClean="0">
              <a:cs typeface="MCS Taybah S_U normal." pitchFamily="2" charset="-78"/>
            </a:endParaRPr>
          </a:p>
          <a:p>
            <a:pPr>
              <a:spcBef>
                <a:spcPts val="0"/>
              </a:spcBef>
              <a:defRPr/>
            </a:pPr>
            <a:r>
              <a:rPr lang="ar-SA" sz="2400" dirty="0" smtClean="0">
                <a:cs typeface="MCS Taybah S_U normal." pitchFamily="2" charset="-78"/>
              </a:rPr>
              <a:t>توفيق ، عبد الرحمن ، تصميم التدريب ، مركز الخبرات </a:t>
            </a:r>
            <a:r>
              <a:rPr lang="ar-SA" sz="2400" dirty="0" err="1" smtClean="0">
                <a:cs typeface="MCS Taybah S_U normal." pitchFamily="2" charset="-78"/>
              </a:rPr>
              <a:t>المهيئة</a:t>
            </a:r>
            <a:r>
              <a:rPr lang="ar-SA" sz="2400" dirty="0" smtClean="0">
                <a:cs typeface="MCS Taybah S_U normal." pitchFamily="2" charset="-78"/>
              </a:rPr>
              <a:t> للإدارة ، 1998 </a:t>
            </a:r>
            <a:r>
              <a:rPr lang="ar-SA" sz="2400" dirty="0" err="1" smtClean="0">
                <a:cs typeface="MCS Taybah S_U normal." pitchFamily="2" charset="-78"/>
              </a:rPr>
              <a:t>م</a:t>
            </a:r>
            <a:r>
              <a:rPr lang="ar-SA" sz="2400" dirty="0" smtClean="0">
                <a:cs typeface="MCS Taybah S_U normal." pitchFamily="2" charset="-78"/>
              </a:rPr>
              <a:t> ، القاهرة . </a:t>
            </a:r>
            <a:endParaRPr lang="en-US" sz="2400" dirty="0" smtClean="0">
              <a:cs typeface="MCS Taybah S_U normal." pitchFamily="2" charset="-78"/>
            </a:endParaRPr>
          </a:p>
          <a:p>
            <a:pPr>
              <a:spcBef>
                <a:spcPts val="0"/>
              </a:spcBef>
              <a:defRPr/>
            </a:pPr>
            <a:r>
              <a:rPr lang="ar-SA" sz="2400" dirty="0" smtClean="0">
                <a:cs typeface="MCS Taybah S_U normal." pitchFamily="2" charset="-78"/>
              </a:rPr>
              <a:t>الإدارة العامة لتصميم </a:t>
            </a:r>
            <a:r>
              <a:rPr lang="ar-SA" sz="2400" dirty="0" err="1" smtClean="0">
                <a:cs typeface="MCS Taybah S_U normal." pitchFamily="2" charset="-78"/>
              </a:rPr>
              <a:t>و</a:t>
            </a:r>
            <a:r>
              <a:rPr lang="ar-SA" sz="2400" dirty="0" smtClean="0">
                <a:cs typeface="MCS Taybah S_U normal." pitchFamily="2" charset="-78"/>
              </a:rPr>
              <a:t> تطوير المناهج ، دليل تصميم الحقائب التدريبية ، المؤسسة العامة للتعليم الفني </a:t>
            </a:r>
            <a:r>
              <a:rPr lang="ar-SA" sz="2400" dirty="0" err="1" smtClean="0">
                <a:cs typeface="MCS Taybah S_U normal." pitchFamily="2" charset="-78"/>
              </a:rPr>
              <a:t>و</a:t>
            </a:r>
            <a:r>
              <a:rPr lang="ar-SA" sz="2400" dirty="0" smtClean="0">
                <a:cs typeface="MCS Taybah S_U normal." pitchFamily="2" charset="-78"/>
              </a:rPr>
              <a:t> التدريب المهني ، 2002 </a:t>
            </a:r>
            <a:r>
              <a:rPr lang="ar-SA" sz="2400" dirty="0" err="1" smtClean="0">
                <a:cs typeface="MCS Taybah S_U normal." pitchFamily="2" charset="-78"/>
              </a:rPr>
              <a:t>م</a:t>
            </a:r>
            <a:r>
              <a:rPr lang="ar-SA" sz="2400" dirty="0" smtClean="0">
                <a:cs typeface="MCS Taybah S_U normal." pitchFamily="2" charset="-78"/>
              </a:rPr>
              <a:t> ، الرياض . </a:t>
            </a:r>
            <a:endParaRPr lang="en-US" sz="2400" dirty="0" smtClean="0">
              <a:cs typeface="MCS Taybah S_U normal." pitchFamily="2" charset="-78"/>
            </a:endParaRPr>
          </a:p>
          <a:p>
            <a:pPr>
              <a:spcBef>
                <a:spcPts val="0"/>
              </a:spcBef>
              <a:defRPr/>
            </a:pPr>
            <a:r>
              <a:rPr lang="ar-SA" sz="2400" dirty="0" smtClean="0">
                <a:cs typeface="MCS Taybah S_U normal." pitchFamily="2" charset="-78"/>
              </a:rPr>
              <a:t>الإدارة العامة لتقنيات التعليم ، استراتيجيات التعليم </a:t>
            </a:r>
            <a:r>
              <a:rPr lang="ar-SA" sz="2400" dirty="0" err="1" smtClean="0">
                <a:cs typeface="MCS Taybah S_U normal." pitchFamily="2" charset="-78"/>
              </a:rPr>
              <a:t>و</a:t>
            </a:r>
            <a:r>
              <a:rPr lang="ar-SA" sz="2400" dirty="0" smtClean="0">
                <a:cs typeface="MCS Taybah S_U normal." pitchFamily="2" charset="-78"/>
              </a:rPr>
              <a:t> التعلم الذاتي ، وزارة التربية </a:t>
            </a:r>
            <a:r>
              <a:rPr lang="ar-SA" sz="2400" dirty="0" err="1" smtClean="0">
                <a:cs typeface="MCS Taybah S_U normal." pitchFamily="2" charset="-78"/>
              </a:rPr>
              <a:t>و</a:t>
            </a:r>
            <a:r>
              <a:rPr lang="ar-SA" sz="2400" dirty="0" smtClean="0">
                <a:cs typeface="MCS Taybah S_U normal." pitchFamily="2" charset="-78"/>
              </a:rPr>
              <a:t> التعليم ، 1421 هـ ، الرياض . </a:t>
            </a:r>
            <a:endParaRPr lang="en-US" sz="2400" dirty="0" smtClean="0">
              <a:cs typeface="MCS Taybah S_U normal." pitchFamily="2" charset="-78"/>
            </a:endParaRPr>
          </a:p>
          <a:p>
            <a:pPr>
              <a:spcBef>
                <a:spcPts val="0"/>
              </a:spcBef>
              <a:defRPr/>
            </a:pPr>
            <a:r>
              <a:rPr lang="ar-SA" sz="2400" dirty="0" err="1" smtClean="0">
                <a:cs typeface="MCS Taybah S_U normal." pitchFamily="2" charset="-78"/>
              </a:rPr>
              <a:t>الربيعة</a:t>
            </a:r>
            <a:r>
              <a:rPr lang="ar-SA" sz="2400" dirty="0" smtClean="0">
                <a:cs typeface="MCS Taybah S_U normal." pitchFamily="2" charset="-78"/>
              </a:rPr>
              <a:t> ، صالح محمد ، تصميم الحقيبة التدريبية ، نشرة إثرائية ، 1421 هـ ، المجمعة . </a:t>
            </a:r>
            <a:endParaRPr lang="en-US" sz="2400" dirty="0" smtClean="0">
              <a:cs typeface="MCS Taybah S_U normal." pitchFamily="2" charset="-78"/>
            </a:endParaRPr>
          </a:p>
          <a:p>
            <a:pPr>
              <a:spcBef>
                <a:spcPts val="0"/>
              </a:spcBef>
              <a:defRPr/>
            </a:pPr>
            <a:r>
              <a:rPr lang="ar-SA" sz="2400" dirty="0" smtClean="0">
                <a:cs typeface="MCS Taybah S_U normal." pitchFamily="2" charset="-78"/>
              </a:rPr>
              <a:t>عبد اللطيف العبد اللطيف , د: صالح القرني , د: صالح </a:t>
            </a:r>
            <a:r>
              <a:rPr lang="ar-SA" sz="2400" dirty="0" err="1" smtClean="0">
                <a:cs typeface="MCS Taybah S_U normal." pitchFamily="2" charset="-78"/>
              </a:rPr>
              <a:t>الغامدي</a:t>
            </a:r>
            <a:r>
              <a:rPr lang="ar-SA" sz="2400" dirty="0" smtClean="0">
                <a:cs typeface="MCS Taybah S_U normal." pitchFamily="2" charset="-78"/>
              </a:rPr>
              <a:t> . مذكرة لدليل إعداد حقيبة المادة التدريبية . معهد الإدارة العامة بالرياض .  1421هـ  , </a:t>
            </a:r>
            <a:endParaRPr lang="en-US" sz="2400" dirty="0" smtClean="0">
              <a:cs typeface="MCS Taybah S_U normal." pitchFamily="2" charset="-78"/>
            </a:endParaRPr>
          </a:p>
          <a:p>
            <a:pPr>
              <a:spcBef>
                <a:spcPts val="0"/>
              </a:spcBef>
              <a:defRPr/>
            </a:pPr>
            <a:r>
              <a:rPr lang="ar-SA" sz="2400" dirty="0" smtClean="0">
                <a:cs typeface="MCS Taybah S_U normal." pitchFamily="2" charset="-78"/>
              </a:rPr>
              <a:t>محمد بن سعد </a:t>
            </a:r>
            <a:r>
              <a:rPr lang="ar-SA" sz="2400" dirty="0" err="1" smtClean="0">
                <a:cs typeface="MCS Taybah S_U normal." pitchFamily="2" charset="-78"/>
              </a:rPr>
              <a:t>التخيفي</a:t>
            </a:r>
            <a:r>
              <a:rPr lang="ar-SA" sz="2400" dirty="0" smtClean="0">
                <a:cs typeface="MCS Taybah S_U normal." pitchFamily="2" charset="-78"/>
              </a:rPr>
              <a:t> , حقيبة تدريبية في طرائق التدريس , إدارة التدريب التربوي بالرياض عام 1420هـ</a:t>
            </a:r>
            <a:endParaRPr lang="en-US" sz="2400" dirty="0" smtClean="0">
              <a:cs typeface="MCS Taybah S_U normal." pitchFamily="2" charset="-78"/>
            </a:endParaRPr>
          </a:p>
          <a:p>
            <a:pPr>
              <a:spcBef>
                <a:spcPts val="0"/>
              </a:spcBef>
              <a:defRPr/>
            </a:pPr>
            <a:r>
              <a:rPr lang="ar-SA" sz="2400" dirty="0" smtClean="0">
                <a:cs typeface="MCS Taybah S_U normal." pitchFamily="2" charset="-78"/>
              </a:rPr>
              <a:t>عمر حسن الشيخ / الجامعة الأردنية , دليل المهارات الأساسية لتدريب المعلمين . عمان –الأردن أيلول 1993م                                               </a:t>
            </a:r>
            <a:endParaRPr lang="en-US" sz="2400" dirty="0" smtClean="0">
              <a:cs typeface="MCS Taybah S_U normal."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1975"/>
          </a:xfrm>
        </p:spPr>
        <p:txBody>
          <a:bodyPr/>
          <a:lstStyle/>
          <a:p>
            <a:pPr>
              <a:defRPr/>
            </a:pPr>
            <a:r>
              <a:rPr lang="ar-SA" sz="3600" dirty="0" smtClean="0">
                <a:solidFill>
                  <a:srgbClr val="FFFF00"/>
                </a:solidFill>
                <a:cs typeface="PT Bold Heading" pitchFamily="2" charset="-78"/>
              </a:rPr>
              <a:t>المراجع</a:t>
            </a:r>
            <a:br>
              <a:rPr lang="ar-SA" sz="3600" dirty="0" smtClean="0">
                <a:solidFill>
                  <a:srgbClr val="FFFF00"/>
                </a:solidFill>
                <a:cs typeface="PT Bold Heading" pitchFamily="2" charset="-78"/>
              </a:rPr>
            </a:br>
            <a:endParaRPr lang="ar-SA" sz="3600" dirty="0">
              <a:solidFill>
                <a:srgbClr val="FFFF00"/>
              </a:solidFill>
              <a:cs typeface="PT Bold Heading" pitchFamily="2" charset="-78"/>
            </a:endParaRPr>
          </a:p>
        </p:txBody>
      </p:sp>
      <p:sp>
        <p:nvSpPr>
          <p:cNvPr id="3" name="عنصر نائب للمحتوى 2"/>
          <p:cNvSpPr>
            <a:spLocks noGrp="1"/>
          </p:cNvSpPr>
          <p:nvPr>
            <p:ph idx="1"/>
          </p:nvPr>
        </p:nvSpPr>
        <p:spPr>
          <a:xfrm>
            <a:off x="0" y="661988"/>
            <a:ext cx="9144000" cy="4495800"/>
          </a:xfrm>
        </p:spPr>
        <p:txBody>
          <a:bodyPr/>
          <a:lstStyle/>
          <a:p>
            <a:pPr>
              <a:spcBef>
                <a:spcPts val="0"/>
              </a:spcBef>
              <a:defRPr/>
            </a:pPr>
            <a:endParaRPr lang="ar-SA" sz="2400" dirty="0" smtClean="0">
              <a:cs typeface="MCS Taybah S_U normal." pitchFamily="2" charset="-78"/>
            </a:endParaRPr>
          </a:p>
          <a:p>
            <a:pPr>
              <a:spcBef>
                <a:spcPts val="0"/>
              </a:spcBef>
              <a:defRPr/>
            </a:pPr>
            <a:endParaRPr lang="ar-SA" sz="2400" dirty="0" smtClean="0">
              <a:cs typeface="MCS Taybah S_U normal." pitchFamily="2" charset="-78"/>
            </a:endParaRPr>
          </a:p>
          <a:p>
            <a:pPr>
              <a:spcBef>
                <a:spcPts val="0"/>
              </a:spcBef>
              <a:defRPr/>
            </a:pPr>
            <a:r>
              <a:rPr lang="ar-SA" sz="2400" dirty="0" smtClean="0">
                <a:cs typeface="MCS Taybah S_U normal." pitchFamily="2" charset="-78"/>
              </a:rPr>
              <a:t>تصميم وتنفيذ برامج التدريب . محمد زياد حمدان . دار التربية الحديثة – عمان – الأردن </a:t>
            </a:r>
            <a:endParaRPr lang="en-US" sz="2400" dirty="0" smtClean="0">
              <a:cs typeface="MCS Taybah S_U normal." pitchFamily="2" charset="-78"/>
            </a:endParaRPr>
          </a:p>
          <a:p>
            <a:pPr>
              <a:spcBef>
                <a:spcPts val="0"/>
              </a:spcBef>
              <a:defRPr/>
            </a:pPr>
            <a:r>
              <a:rPr lang="ar-SA" sz="2400" dirty="0" smtClean="0">
                <a:cs typeface="MCS Taybah S_U normal." pitchFamily="2" charset="-78"/>
              </a:rPr>
              <a:t>تطوير الحقائب التدريبية . حسين محمد حسنين . دار مجد </a:t>
            </a:r>
            <a:r>
              <a:rPr lang="ar-SA" sz="2400" dirty="0" err="1" smtClean="0">
                <a:cs typeface="MCS Taybah S_U normal." pitchFamily="2" charset="-78"/>
              </a:rPr>
              <a:t>لاوي</a:t>
            </a:r>
            <a:r>
              <a:rPr lang="ar-SA" sz="2400" dirty="0" smtClean="0">
                <a:cs typeface="MCS Taybah S_U normal." pitchFamily="2" charset="-78"/>
              </a:rPr>
              <a:t> – عمان –الأردن .</a:t>
            </a:r>
            <a:endParaRPr lang="en-US" sz="2400" dirty="0" smtClean="0">
              <a:cs typeface="MCS Taybah S_U normal." pitchFamily="2" charset="-78"/>
            </a:endParaRPr>
          </a:p>
          <a:p>
            <a:pPr>
              <a:spcBef>
                <a:spcPts val="0"/>
              </a:spcBef>
              <a:defRPr/>
            </a:pPr>
            <a:r>
              <a:rPr lang="ar-SA" sz="2400" dirty="0" smtClean="0">
                <a:cs typeface="MCS Taybah S_U normal." pitchFamily="2" charset="-78"/>
              </a:rPr>
              <a:t>الجلسات التدريبية الفعالة من الإعداد حتى التقويم .حسين محمد حسنين. دار مجد </a:t>
            </a:r>
            <a:r>
              <a:rPr lang="ar-SA" sz="2400" dirty="0" err="1" smtClean="0">
                <a:cs typeface="MCS Taybah S_U normal." pitchFamily="2" charset="-78"/>
              </a:rPr>
              <a:t>لاوي</a:t>
            </a:r>
            <a:r>
              <a:rPr lang="ar-SA" sz="2400" dirty="0" smtClean="0">
                <a:cs typeface="MCS Taybah S_U normal." pitchFamily="2" charset="-78"/>
              </a:rPr>
              <a:t> – عمان –الأردن</a:t>
            </a:r>
            <a:endParaRPr lang="en-US" sz="2400" dirty="0" smtClean="0">
              <a:cs typeface="MCS Taybah S_U normal." pitchFamily="2" charset="-78"/>
            </a:endParaRPr>
          </a:p>
          <a:p>
            <a:pPr algn="l">
              <a:spcBef>
                <a:spcPts val="0"/>
              </a:spcBef>
              <a:defRPr/>
            </a:pPr>
            <a:r>
              <a:rPr lang="en-US" sz="2400" b="1" dirty="0" smtClean="0">
                <a:cs typeface="MCS Taybah S_U normal." pitchFamily="2" charset="-78"/>
              </a:rPr>
              <a:t>- Documents IIO focus on the teacher British Council; 1981.</a:t>
            </a:r>
            <a:br>
              <a:rPr lang="en-US" sz="2400" b="1" dirty="0" smtClean="0">
                <a:cs typeface="MCS Taybah S_U normal." pitchFamily="2" charset="-78"/>
              </a:rPr>
            </a:br>
            <a:r>
              <a:rPr lang="en-US" sz="2400" b="1" dirty="0" smtClean="0">
                <a:cs typeface="MCS Taybah S_U normal." pitchFamily="2" charset="-78"/>
              </a:rPr>
              <a:t>- Nicolay and J. Barrette; Assembling Course Materials. Trainers Action Guide </a:t>
            </a:r>
            <a:r>
              <a:rPr lang="en-US" sz="2400" b="1" dirty="0" err="1" smtClean="0">
                <a:cs typeface="MCS Taybah S_U normal." pitchFamily="2" charset="-78"/>
              </a:rPr>
              <a:t>Togoan</a:t>
            </a:r>
            <a:r>
              <a:rPr lang="en-US" sz="2400" b="1" dirty="0" smtClean="0">
                <a:cs typeface="MCS Taybah S_U normal." pitchFamily="2" charset="-78"/>
              </a:rPr>
              <a:t> Page, London; 1992.</a:t>
            </a:r>
            <a:br>
              <a:rPr lang="en-US" sz="2400" b="1" dirty="0" smtClean="0">
                <a:cs typeface="MCS Taybah S_U normal." pitchFamily="2" charset="-78"/>
              </a:rPr>
            </a:br>
            <a:r>
              <a:rPr lang="en-US" sz="2400" b="1" dirty="0" smtClean="0">
                <a:cs typeface="MCS Taybah S_U normal." pitchFamily="2" charset="-78"/>
              </a:rPr>
              <a:t>-Adapted from </a:t>
            </a:r>
            <a:r>
              <a:rPr lang="en-US" sz="2400" b="1" dirty="0" err="1" smtClean="0">
                <a:cs typeface="MCS Taybah S_U normal." pitchFamily="2" charset="-78"/>
              </a:rPr>
              <a:t>Fredman</a:t>
            </a:r>
            <a:r>
              <a:rPr lang="en-US" sz="2400" b="1" dirty="0" smtClean="0">
                <a:cs typeface="MCS Taybah S_U normal." pitchFamily="2" charset="-78"/>
              </a:rPr>
              <a:t> and ARBROUGH, 1983. T.T. 174-180.</a:t>
            </a:r>
            <a:br>
              <a:rPr lang="en-US" sz="2400" b="1" dirty="0" smtClean="0">
                <a:cs typeface="MCS Taybah S_U normal." pitchFamily="2" charset="-78"/>
              </a:rPr>
            </a:br>
            <a:r>
              <a:rPr lang="en-US" sz="2400" b="1" dirty="0" smtClean="0">
                <a:cs typeface="MCS Taybah S_U normal." pitchFamily="2" charset="-78"/>
              </a:rPr>
              <a:t>-ILO, 1981, P. P. 19-40 and Thomas, and other. Programmed Learning in Perceptive, Chicago Education at in al method, I.N.C.</a:t>
            </a:r>
            <a:endParaRPr lang="ar-SA" sz="2400" b="1" dirty="0">
              <a:cs typeface="MCS Taybah S_U normal."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4925" y="0"/>
            <a:ext cx="9109075" cy="6858000"/>
          </a:xfrm>
          <a:prstGeom prst="rect">
            <a:avLst/>
          </a:prstGeom>
          <a:solidFill>
            <a:srgbClr val="111111"/>
          </a:solidFill>
          <a:ln w="9525">
            <a:solidFill>
              <a:schemeClr val="tx1"/>
            </a:solidFill>
            <a:miter lim="800000"/>
            <a:headEnd/>
            <a:tailEnd/>
          </a:ln>
        </p:spPr>
        <p:txBody>
          <a:bodyPr wrap="none" anchor="ctr"/>
          <a:lstStyle/>
          <a:p>
            <a:pPr algn="ctr"/>
            <a:endParaRPr lang="en-US" sz="1800"/>
          </a:p>
        </p:txBody>
      </p:sp>
      <p:sp>
        <p:nvSpPr>
          <p:cNvPr id="38915" name="WordArt 3"/>
          <p:cNvSpPr>
            <a:spLocks noChangeArrowheads="1" noChangeShapeType="1" noTextEdit="1"/>
          </p:cNvSpPr>
          <p:nvPr/>
        </p:nvSpPr>
        <p:spPr bwMode="auto">
          <a:xfrm>
            <a:off x="785813" y="1571625"/>
            <a:ext cx="8072437" cy="3786188"/>
          </a:xfrm>
          <a:prstGeom prst="rect">
            <a:avLst/>
          </a:prstGeom>
        </p:spPr>
        <p:txBody>
          <a:bodyPr wrap="none" fromWordArt="1">
            <a:prstTxWarp prst="textPlain">
              <a:avLst>
                <a:gd name="adj" fmla="val 50000"/>
              </a:avLst>
            </a:prstTxWarp>
          </a:bodyPr>
          <a:lstStyle/>
          <a:p>
            <a:pPr algn="ctr"/>
            <a:r>
              <a:rPr lang="ar-SA" sz="3600" kern="10">
                <a:ln w="19050">
                  <a:solidFill>
                    <a:schemeClr val="tx1"/>
                  </a:solidFill>
                  <a:round/>
                  <a:headEnd/>
                  <a:tailEnd/>
                </a:ln>
                <a:solidFill>
                  <a:srgbClr val="F8F1F4"/>
                </a:solidFill>
                <a:effectLst>
                  <a:outerShdw dist="35921" dir="2700000" algn="ctr" rotWithShape="0">
                    <a:srgbClr val="C0C0C0">
                      <a:alpha val="79999"/>
                    </a:srgbClr>
                  </a:outerShdw>
                </a:effectLst>
                <a:latin typeface="Arial"/>
                <a:cs typeface="Arial"/>
              </a:rPr>
              <a:t>والله ولي التوفيق</a:t>
            </a:r>
            <a:endParaRPr lang="en-US" sz="3600" kern="10">
              <a:ln w="19050">
                <a:solidFill>
                  <a:schemeClr val="tx1"/>
                </a:solidFill>
                <a:round/>
                <a:headEnd/>
                <a:tailEnd/>
              </a:ln>
              <a:solidFill>
                <a:srgbClr val="F8F1F4"/>
              </a:solidFill>
              <a:effectLst>
                <a:outerShdw dist="35921" dir="2700000" algn="ctr" rotWithShape="0">
                  <a:srgbClr val="C0C0C0">
                    <a:alpha val="79999"/>
                  </a:srgbClr>
                </a:outerShdw>
              </a:effectLst>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474663"/>
            <a:ext cx="9109075" cy="5940425"/>
          </a:xfrm>
          <a:prstGeom prst="rect">
            <a:avLst/>
          </a:prstGeom>
          <a:solidFill>
            <a:schemeClr val="tx1"/>
          </a:solidFill>
          <a:ln w="12700">
            <a:solidFill>
              <a:schemeClr val="tx1"/>
            </a:solidFill>
            <a:miter lim="800000"/>
            <a:headEnd/>
            <a:tailEnd/>
          </a:ln>
        </p:spPr>
        <p:txBody>
          <a:bodyPr anchor="ctr">
            <a:spAutoFit/>
          </a:bodyPr>
          <a:lstStyle/>
          <a:p>
            <a:pPr algn="just" eaLnBrk="0" hangingPunct="0">
              <a:defRPr/>
            </a:pPr>
            <a:r>
              <a:rPr lang="ar-SA" sz="2800" dirty="0">
                <a:solidFill>
                  <a:srgbClr val="FFFF00"/>
                </a:solidFill>
                <a:cs typeface="PT Bold Heading" pitchFamily="2" charset="-78"/>
              </a:rPr>
              <a:t>أدوات البرنامج</a:t>
            </a:r>
            <a:endParaRPr lang="ar-SA" sz="2800" dirty="0">
              <a:solidFill>
                <a:schemeClr val="bg1"/>
              </a:solidFill>
              <a:cs typeface="PT Bold Heading" pitchFamily="2" charset="-78"/>
            </a:endParaRPr>
          </a:p>
          <a:p>
            <a:pPr marL="360363">
              <a:defRPr/>
            </a:pPr>
            <a:r>
              <a:rPr lang="ar-SA" sz="4400" dirty="0">
                <a:solidFill>
                  <a:schemeClr val="bg1"/>
                </a:solidFill>
                <a:cs typeface="MCS Taybah S_U normal." pitchFamily="2" charset="-78"/>
              </a:rPr>
              <a:t>نماذج لحقائب تدريبية</a:t>
            </a:r>
            <a:r>
              <a:rPr lang="en-US" sz="4400" dirty="0">
                <a:solidFill>
                  <a:schemeClr val="bg1"/>
                </a:solidFill>
                <a:cs typeface="MCS Taybah S_U normal." pitchFamily="2" charset="-78"/>
              </a:rPr>
              <a:t>. </a:t>
            </a:r>
            <a:br>
              <a:rPr lang="en-US" sz="4400" dirty="0">
                <a:solidFill>
                  <a:schemeClr val="bg1"/>
                </a:solidFill>
                <a:cs typeface="MCS Taybah S_U normal." pitchFamily="2" charset="-78"/>
              </a:rPr>
            </a:br>
            <a:r>
              <a:rPr lang="ar-SA" sz="4400" dirty="0">
                <a:solidFill>
                  <a:schemeClr val="bg1"/>
                </a:solidFill>
                <a:cs typeface="MCS Taybah S_U normal." pitchFamily="2" charset="-78"/>
              </a:rPr>
              <a:t>استبيانات وبطاقات تحتوي على أنشطة تدريبية </a:t>
            </a:r>
            <a:r>
              <a:rPr lang="en-US" sz="4400" dirty="0">
                <a:solidFill>
                  <a:schemeClr val="bg1"/>
                </a:solidFill>
                <a:cs typeface="MCS Taybah S_U normal." pitchFamily="2" charset="-78"/>
              </a:rPr>
              <a:t/>
            </a:r>
            <a:br>
              <a:rPr lang="en-US" sz="4400" dirty="0">
                <a:solidFill>
                  <a:schemeClr val="bg1"/>
                </a:solidFill>
                <a:cs typeface="MCS Taybah S_U normal." pitchFamily="2" charset="-78"/>
              </a:rPr>
            </a:br>
            <a:r>
              <a:rPr lang="ar-SA" sz="4400" dirty="0">
                <a:solidFill>
                  <a:schemeClr val="bg1"/>
                </a:solidFill>
                <a:cs typeface="MCS Taybah S_U normal." pitchFamily="2" charset="-78"/>
              </a:rPr>
              <a:t>جهاز عرض </a:t>
            </a:r>
            <a:r>
              <a:rPr lang="en-US" sz="4400" dirty="0">
                <a:solidFill>
                  <a:schemeClr val="bg1"/>
                </a:solidFill>
                <a:cs typeface="MCS Taybah S_U normal." pitchFamily="2" charset="-78"/>
              </a:rPr>
              <a:t>"</a:t>
            </a:r>
            <a:r>
              <a:rPr lang="ar-SA" sz="4400" dirty="0">
                <a:solidFill>
                  <a:schemeClr val="bg1"/>
                </a:solidFill>
                <a:cs typeface="MCS Taybah S_U normal." pitchFamily="2" charset="-78"/>
              </a:rPr>
              <a:t> </a:t>
            </a:r>
            <a:r>
              <a:rPr lang="en-US" sz="4400">
                <a:solidFill>
                  <a:schemeClr val="bg1"/>
                </a:solidFill>
                <a:cs typeface="MCS Taybah S_U normal." pitchFamily="2" charset="-78"/>
              </a:rPr>
              <a:t> DATA SHOW".</a:t>
            </a:r>
            <a:r>
              <a:rPr lang="en-US" sz="4400" dirty="0">
                <a:solidFill>
                  <a:schemeClr val="bg1"/>
                </a:solidFill>
                <a:cs typeface="MCS Taybah S_U normal." pitchFamily="2" charset="-78"/>
              </a:rPr>
              <a:t/>
            </a:r>
            <a:br>
              <a:rPr lang="en-US" sz="4400" dirty="0">
                <a:solidFill>
                  <a:schemeClr val="bg1"/>
                </a:solidFill>
                <a:cs typeface="MCS Taybah S_U normal." pitchFamily="2" charset="-78"/>
              </a:rPr>
            </a:br>
            <a:r>
              <a:rPr lang="ar-SA" sz="4400" dirty="0">
                <a:solidFill>
                  <a:schemeClr val="bg1"/>
                </a:solidFill>
                <a:cs typeface="MCS Taybah S_U normal." pitchFamily="2" charset="-78"/>
              </a:rPr>
              <a:t>شاشة عرض </a:t>
            </a:r>
            <a:r>
              <a:rPr lang="en-US" sz="4400" dirty="0">
                <a:solidFill>
                  <a:schemeClr val="bg1"/>
                </a:solidFill>
                <a:cs typeface="MCS Taybah S_U normal." pitchFamily="2" charset="-78"/>
              </a:rPr>
              <a:t>"</a:t>
            </a:r>
            <a:r>
              <a:rPr lang="ar-SA" sz="4400" dirty="0">
                <a:solidFill>
                  <a:schemeClr val="bg1"/>
                </a:solidFill>
                <a:cs typeface="MCS Taybah S_U normal." pitchFamily="2" charset="-78"/>
              </a:rPr>
              <a:t> عادية أو إليكترونية</a:t>
            </a:r>
            <a:r>
              <a:rPr lang="en-US" sz="4400" dirty="0">
                <a:solidFill>
                  <a:schemeClr val="bg1"/>
                </a:solidFill>
                <a:cs typeface="MCS Taybah S_U normal." pitchFamily="2" charset="-78"/>
              </a:rPr>
              <a:t>. " </a:t>
            </a:r>
            <a:br>
              <a:rPr lang="en-US" sz="4400" dirty="0">
                <a:solidFill>
                  <a:schemeClr val="bg1"/>
                </a:solidFill>
                <a:cs typeface="MCS Taybah S_U normal." pitchFamily="2" charset="-78"/>
              </a:rPr>
            </a:br>
            <a:r>
              <a:rPr lang="ar-SA" sz="4400" dirty="0">
                <a:solidFill>
                  <a:schemeClr val="bg1"/>
                </a:solidFill>
                <a:cs typeface="MCS Taybah S_U normal." pitchFamily="2" charset="-78"/>
              </a:rPr>
              <a:t>جهاز </a:t>
            </a:r>
            <a:r>
              <a:rPr lang="en-US" sz="4400" dirty="0">
                <a:solidFill>
                  <a:schemeClr val="bg1"/>
                </a:solidFill>
                <a:cs typeface="MCS Taybah S_U normal." pitchFamily="2" charset="-78"/>
              </a:rPr>
              <a:t>"</a:t>
            </a:r>
            <a:r>
              <a:rPr lang="ar-SA" sz="4400" dirty="0">
                <a:solidFill>
                  <a:schemeClr val="bg1"/>
                </a:solidFill>
                <a:cs typeface="MCS Taybah S_U normal." pitchFamily="2" charset="-78"/>
              </a:rPr>
              <a:t> حاسوب </a:t>
            </a:r>
            <a:r>
              <a:rPr lang="en-US" sz="4400" dirty="0">
                <a:solidFill>
                  <a:schemeClr val="bg1"/>
                </a:solidFill>
                <a:cs typeface="MCS Taybah S_U normal." pitchFamily="2" charset="-78"/>
              </a:rPr>
              <a:t>"</a:t>
            </a:r>
            <a:r>
              <a:rPr lang="ar-SA" sz="4400" dirty="0">
                <a:solidFill>
                  <a:schemeClr val="bg1"/>
                </a:solidFill>
                <a:cs typeface="MCS Taybah S_U normal." pitchFamily="2" charset="-78"/>
              </a:rPr>
              <a:t> وشرائح عرض </a:t>
            </a:r>
            <a:r>
              <a:rPr lang="en-US" sz="4400" dirty="0">
                <a:solidFill>
                  <a:schemeClr val="bg1"/>
                </a:solidFill>
                <a:cs typeface="MCS Taybah S_U normal." pitchFamily="2" charset="-78"/>
              </a:rPr>
              <a:t>"</a:t>
            </a:r>
            <a:r>
              <a:rPr lang="ar-SA" sz="4400" dirty="0">
                <a:solidFill>
                  <a:schemeClr val="bg1"/>
                </a:solidFill>
                <a:cs typeface="MCS Taybah S_U normal." pitchFamily="2" charset="-78"/>
              </a:rPr>
              <a:t> بور بوينت</a:t>
            </a:r>
          </a:p>
          <a:p>
            <a:pPr marL="360363">
              <a:defRPr/>
            </a:pPr>
            <a:endParaRPr lang="ar-SA" sz="4400" dirty="0">
              <a:solidFill>
                <a:schemeClr val="bg1"/>
              </a:solidFill>
              <a:cs typeface="MCS Taybah S_U normal." pitchFamily="2" charset="-78"/>
            </a:endParaRPr>
          </a:p>
          <a:p>
            <a:pPr marL="360363">
              <a:defRPr/>
            </a:pPr>
            <a:endParaRPr lang="ar-SA" sz="4400" dirty="0">
              <a:solidFill>
                <a:schemeClr val="bg1"/>
              </a:solidFill>
              <a:cs typeface="MCS Taybah S_U normal." pitchFamily="2" charset="-78"/>
            </a:endParaRPr>
          </a:p>
          <a:p>
            <a:pPr marL="360363">
              <a:defRPr/>
            </a:pPr>
            <a:endParaRPr lang="en-US" sz="4400" dirty="0">
              <a:solidFill>
                <a:schemeClr val="bg1"/>
              </a:solidFill>
              <a:cs typeface="MCS Taybah S_U normal."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14313" y="214313"/>
            <a:ext cx="9180513" cy="6062662"/>
          </a:xfrm>
          <a:prstGeom prst="rect">
            <a:avLst/>
          </a:prstGeom>
          <a:solidFill>
            <a:srgbClr val="000000"/>
          </a:solidFill>
          <a:ln w="12700">
            <a:solidFill>
              <a:schemeClr val="tx1"/>
            </a:solidFill>
            <a:miter lim="800000"/>
            <a:headEnd/>
            <a:tailEnd/>
          </a:ln>
        </p:spPr>
        <p:txBody>
          <a:bodyPr anchor="ctr">
            <a:spAutoFit/>
          </a:bodyPr>
          <a:lstStyle/>
          <a:p>
            <a:pPr algn="just" eaLnBrk="0" hangingPunct="0">
              <a:defRPr/>
            </a:pPr>
            <a:r>
              <a:rPr lang="ar-SA" sz="2800" dirty="0">
                <a:solidFill>
                  <a:srgbClr val="FFFF00"/>
                </a:solidFill>
                <a:cs typeface="PT Bold Heading" pitchFamily="2" charset="-78"/>
              </a:rPr>
              <a:t>محتويات البرنامج</a:t>
            </a:r>
            <a:endParaRPr lang="en-US" sz="2800" dirty="0">
              <a:solidFill>
                <a:srgbClr val="FFFF00"/>
              </a:solidFill>
              <a:cs typeface="PT Bold Heading" pitchFamily="2" charset="-78"/>
            </a:endParaRPr>
          </a:p>
          <a:p>
            <a:pPr>
              <a:defRPr/>
            </a:pPr>
            <a:r>
              <a:rPr lang="ar-SA" sz="3600" dirty="0">
                <a:solidFill>
                  <a:srgbClr val="3399FF"/>
                </a:solidFill>
                <a:cs typeface="MCS Taybah S_U normal." pitchFamily="2" charset="-78"/>
              </a:rPr>
              <a:t>أولاً : المحتوى </a:t>
            </a:r>
            <a:r>
              <a:rPr lang="ar-SA" sz="3600" dirty="0">
                <a:solidFill>
                  <a:schemeClr val="bg1"/>
                </a:solidFill>
                <a:cs typeface="MCS Taybah S_U normal." pitchFamily="2" charset="-78"/>
              </a:rPr>
              <a:t>المعرفي</a:t>
            </a:r>
            <a:r>
              <a:rPr lang="en-US" sz="3600" dirty="0">
                <a:solidFill>
                  <a:schemeClr val="bg1"/>
                </a:solidFill>
                <a:cs typeface="MCS Taybah S_U normal." pitchFamily="2" charset="-78"/>
              </a:rPr>
              <a:t> :</a:t>
            </a:r>
          </a:p>
          <a:p>
            <a:pPr marL="727075" indent="-276225">
              <a:buFont typeface="Arial" pitchFamily="34" charset="0"/>
              <a:buChar char="•"/>
              <a:defRPr/>
            </a:pPr>
            <a:r>
              <a:rPr lang="ar-SA" sz="3600" b="1" dirty="0">
                <a:solidFill>
                  <a:schemeClr val="bg1"/>
                </a:solidFill>
                <a:cs typeface="MCS Taybah S_U normal." pitchFamily="2" charset="-78"/>
              </a:rPr>
              <a:t>مفهوم الحقيبة التدريبية</a:t>
            </a:r>
            <a:r>
              <a:rPr lang="en-US" sz="3600" b="1" dirty="0">
                <a:solidFill>
                  <a:schemeClr val="bg1"/>
                </a:solidFill>
                <a:cs typeface="MCS Taybah S_U normal." pitchFamily="2" charset="-78"/>
              </a:rPr>
              <a:t>.</a:t>
            </a:r>
          </a:p>
          <a:p>
            <a:pPr marL="727075" indent="-276225">
              <a:buFont typeface="Arial" pitchFamily="34" charset="0"/>
              <a:buChar char="•"/>
              <a:defRPr/>
            </a:pPr>
            <a:r>
              <a:rPr lang="ar-SA" sz="3600" b="1" dirty="0">
                <a:solidFill>
                  <a:schemeClr val="bg1"/>
                </a:solidFill>
                <a:cs typeface="MCS Taybah S_U normal." pitchFamily="2" charset="-78"/>
              </a:rPr>
              <a:t>أهمية الحقيبة التدريبية</a:t>
            </a:r>
            <a:r>
              <a:rPr lang="en-US" sz="3600" b="1" dirty="0">
                <a:solidFill>
                  <a:schemeClr val="bg1"/>
                </a:solidFill>
                <a:cs typeface="MCS Taybah S_U normal." pitchFamily="2" charset="-78"/>
              </a:rPr>
              <a:t> .</a:t>
            </a:r>
          </a:p>
          <a:p>
            <a:pPr marL="727075" indent="-276225">
              <a:buFont typeface="Arial" pitchFamily="34" charset="0"/>
              <a:buChar char="•"/>
              <a:defRPr/>
            </a:pPr>
            <a:r>
              <a:rPr lang="ar-SA" sz="3600" b="1" dirty="0">
                <a:solidFill>
                  <a:schemeClr val="bg1"/>
                </a:solidFill>
                <a:cs typeface="MCS Taybah S_U normal." pitchFamily="2" charset="-78"/>
              </a:rPr>
              <a:t>تصنيف الحقائب التدريبية وفق تصاميمها ووظائفها</a:t>
            </a:r>
            <a:r>
              <a:rPr lang="en-US" sz="3600" b="1" dirty="0">
                <a:solidFill>
                  <a:schemeClr val="bg1"/>
                </a:solidFill>
                <a:cs typeface="MCS Taybah S_U normal." pitchFamily="2" charset="-78"/>
              </a:rPr>
              <a:t>.</a:t>
            </a:r>
          </a:p>
          <a:p>
            <a:pPr marL="727075" indent="-276225">
              <a:buFont typeface="Arial" pitchFamily="34" charset="0"/>
              <a:buChar char="•"/>
              <a:defRPr/>
            </a:pPr>
            <a:r>
              <a:rPr lang="ar-SA" sz="3600" b="1" dirty="0">
                <a:solidFill>
                  <a:schemeClr val="bg1"/>
                </a:solidFill>
                <a:cs typeface="MCS Taybah S_U normal." pitchFamily="2" charset="-78"/>
              </a:rPr>
              <a:t>تحديد خصائص الحقائب التدريبية الفاعلة</a:t>
            </a:r>
            <a:r>
              <a:rPr lang="en-US" sz="3600" b="1" dirty="0">
                <a:solidFill>
                  <a:schemeClr val="bg1"/>
                </a:solidFill>
                <a:cs typeface="MCS Taybah S_U normal." pitchFamily="2" charset="-78"/>
              </a:rPr>
              <a:t> .</a:t>
            </a:r>
          </a:p>
          <a:p>
            <a:pPr marL="727075" indent="-276225">
              <a:buFont typeface="Arial" pitchFamily="34" charset="0"/>
              <a:buChar char="•"/>
              <a:defRPr/>
            </a:pPr>
            <a:r>
              <a:rPr lang="ar-SA" sz="3600" b="1" dirty="0">
                <a:solidFill>
                  <a:schemeClr val="bg1"/>
                </a:solidFill>
                <a:cs typeface="MCS Taybah S_U normal." pitchFamily="2" charset="-78"/>
              </a:rPr>
              <a:t>تحديد الخطوات الرئيسية لإعداد الحقيبة التدريبية</a:t>
            </a:r>
            <a:r>
              <a:rPr lang="en-US" sz="3600" b="1" dirty="0">
                <a:solidFill>
                  <a:schemeClr val="bg1"/>
                </a:solidFill>
                <a:cs typeface="MCS Taybah S_U normal." pitchFamily="2" charset="-78"/>
              </a:rPr>
              <a:t>.</a:t>
            </a:r>
          </a:p>
          <a:p>
            <a:pPr marL="727075" indent="-276225">
              <a:buFont typeface="Arial" pitchFamily="34" charset="0"/>
              <a:buChar char="•"/>
              <a:defRPr/>
            </a:pPr>
            <a:r>
              <a:rPr lang="ar-SA" sz="3600" b="1" dirty="0">
                <a:solidFill>
                  <a:schemeClr val="bg1"/>
                </a:solidFill>
                <a:cs typeface="MCS Taybah S_U normal." pitchFamily="2" charset="-78"/>
              </a:rPr>
              <a:t>معايير الجودة للحقيبة التدريبية الفاعلة</a:t>
            </a:r>
            <a:r>
              <a:rPr lang="en-US" sz="3600" b="1" dirty="0">
                <a:solidFill>
                  <a:schemeClr val="bg1"/>
                </a:solidFill>
                <a:cs typeface="MCS Taybah S_U normal." pitchFamily="2" charset="-78"/>
              </a:rPr>
              <a:t>.</a:t>
            </a:r>
          </a:p>
          <a:p>
            <a:pPr marL="727075" indent="-276225">
              <a:buFont typeface="Arial" pitchFamily="34" charset="0"/>
              <a:buChar char="•"/>
              <a:defRPr/>
            </a:pPr>
            <a:r>
              <a:rPr lang="ar-SA" sz="3600" b="1" dirty="0">
                <a:solidFill>
                  <a:schemeClr val="bg1"/>
                </a:solidFill>
                <a:cs typeface="MCS Taybah S_U normal." pitchFamily="2" charset="-78"/>
              </a:rPr>
              <a:t>مكونات الحقائب التدريبية</a:t>
            </a:r>
            <a:r>
              <a:rPr lang="en-US" sz="3600" b="1" dirty="0">
                <a:solidFill>
                  <a:schemeClr val="bg1"/>
                </a:solidFill>
                <a:cs typeface="MCS Taybah S_U normal." pitchFamily="2" charset="-78"/>
              </a:rPr>
              <a:t> . </a:t>
            </a:r>
          </a:p>
          <a:p>
            <a:pPr marL="727075" indent="-276225">
              <a:buFont typeface="Arial" pitchFamily="34" charset="0"/>
              <a:buChar char="•"/>
              <a:defRPr/>
            </a:pPr>
            <a:r>
              <a:rPr lang="ar-SA" sz="3600" b="1" dirty="0">
                <a:solidFill>
                  <a:schemeClr val="bg1"/>
                </a:solidFill>
                <a:cs typeface="MCS Taybah S_U normal." pitchFamily="2" charset="-78"/>
              </a:rPr>
              <a:t>متطلبات تصميم الحقائب التدريبية</a:t>
            </a:r>
            <a:r>
              <a:rPr lang="en-US" sz="3600" b="1" dirty="0">
                <a:solidFill>
                  <a:schemeClr val="bg1"/>
                </a:solidFill>
                <a:cs typeface="MCS Taybah S_U normal." pitchFamily="2" charset="-78"/>
              </a:rPr>
              <a:t> .</a:t>
            </a:r>
          </a:p>
          <a:p>
            <a:pPr marL="727075" indent="-276225">
              <a:buFont typeface="Arial" pitchFamily="34" charset="0"/>
              <a:buChar char="•"/>
              <a:defRPr/>
            </a:pPr>
            <a:r>
              <a:rPr lang="ar-SA" sz="3600" b="1" dirty="0">
                <a:solidFill>
                  <a:schemeClr val="bg1"/>
                </a:solidFill>
                <a:cs typeface="MCS Taybah S_U normal." pitchFamily="2" charset="-78"/>
              </a:rPr>
              <a:t>نماذج تصميم الحقائب التدريبية</a:t>
            </a:r>
            <a:r>
              <a:rPr lang="en-US" sz="3600" b="1" dirty="0">
                <a:solidFill>
                  <a:schemeClr val="bg1"/>
                </a:solidFill>
                <a:cs typeface="MCS Taybah S_U normal." pitchFamily="2" charset="-78"/>
              </a:rPr>
              <a:t> . </a:t>
            </a:r>
            <a:endParaRPr lang="ar-SA" sz="3600" b="1" dirty="0">
              <a:solidFill>
                <a:schemeClr val="bg1"/>
              </a:solidFill>
              <a:cs typeface="MCS Taybah S_U normal."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785813"/>
            <a:ext cx="9180513" cy="5262562"/>
          </a:xfrm>
          <a:prstGeom prst="rect">
            <a:avLst/>
          </a:prstGeom>
          <a:solidFill>
            <a:srgbClr val="000000"/>
          </a:solidFill>
          <a:ln w="12700">
            <a:solidFill>
              <a:schemeClr val="tx1"/>
            </a:solidFill>
            <a:miter lim="800000"/>
            <a:headEnd/>
            <a:tailEnd/>
          </a:ln>
        </p:spPr>
        <p:txBody>
          <a:bodyPr anchor="ctr">
            <a:spAutoFit/>
          </a:bodyPr>
          <a:lstStyle/>
          <a:p>
            <a:pPr>
              <a:defRPr/>
            </a:pPr>
            <a:r>
              <a:rPr lang="ar-SA" sz="3600" dirty="0">
                <a:solidFill>
                  <a:srgbClr val="3399FF"/>
                </a:solidFill>
                <a:cs typeface="MCS Taybah S_U normal." pitchFamily="2" charset="-78"/>
              </a:rPr>
              <a:t>ثانيًا : المحتوى </a:t>
            </a:r>
            <a:r>
              <a:rPr lang="ar-SA" sz="3600" dirty="0" err="1">
                <a:solidFill>
                  <a:srgbClr val="3399FF"/>
                </a:solidFill>
                <a:cs typeface="MCS Taybah S_U normal." pitchFamily="2" charset="-78"/>
              </a:rPr>
              <a:t>المهاري</a:t>
            </a:r>
            <a:r>
              <a:rPr lang="ar-SA" sz="3600" dirty="0">
                <a:solidFill>
                  <a:srgbClr val="3399FF"/>
                </a:solidFill>
                <a:cs typeface="MCS Taybah S_U normal." pitchFamily="2" charset="-78"/>
              </a:rPr>
              <a:t> </a:t>
            </a:r>
            <a:r>
              <a:rPr lang="en-US" sz="3600" dirty="0">
                <a:solidFill>
                  <a:srgbClr val="3399FF"/>
                </a:solidFill>
                <a:cs typeface="MCS Taybah S_U normal." pitchFamily="2" charset="-78"/>
              </a:rPr>
              <a:t>:</a:t>
            </a:r>
            <a:endParaRPr lang="en-US" sz="3600" dirty="0">
              <a:solidFill>
                <a:schemeClr val="bg1"/>
              </a:solidFill>
              <a:cs typeface="MCS Taybah S_U normal." pitchFamily="2" charset="-78"/>
            </a:endParaRPr>
          </a:p>
          <a:p>
            <a:pPr marL="727075" indent="-276225">
              <a:buFont typeface="Arial" pitchFamily="34" charset="0"/>
              <a:buChar char="•"/>
              <a:defRPr/>
            </a:pPr>
            <a:r>
              <a:rPr lang="en-US" sz="2800" dirty="0">
                <a:solidFill>
                  <a:schemeClr val="bg1"/>
                </a:solidFill>
                <a:cs typeface="MCS Taybah S_U normal." pitchFamily="2" charset="-78"/>
              </a:rPr>
              <a:t> </a:t>
            </a:r>
            <a:r>
              <a:rPr lang="ar-SA" sz="4400" dirty="0">
                <a:solidFill>
                  <a:schemeClr val="bg1"/>
                </a:solidFill>
                <a:cs typeface="MCS Taybah S_U normal." pitchFamily="2" charset="-78"/>
              </a:rPr>
              <a:t>تدريبات على تحديد الحقائب التدريبية المستهدفة</a:t>
            </a:r>
            <a:endParaRPr lang="en-US" sz="4400" dirty="0">
              <a:solidFill>
                <a:schemeClr val="bg1"/>
              </a:solidFill>
              <a:cs typeface="MCS Taybah S_U normal." pitchFamily="2" charset="-78"/>
            </a:endParaRPr>
          </a:p>
          <a:p>
            <a:pPr marL="727075" indent="-276225">
              <a:buFont typeface="Arial" pitchFamily="34" charset="0"/>
              <a:buChar char="•"/>
              <a:defRPr/>
            </a:pPr>
            <a:r>
              <a:rPr lang="en-US" sz="4400" dirty="0">
                <a:solidFill>
                  <a:schemeClr val="bg1"/>
                </a:solidFill>
                <a:cs typeface="MCS Taybah S_U normal." pitchFamily="2" charset="-78"/>
              </a:rPr>
              <a:t> </a:t>
            </a:r>
            <a:r>
              <a:rPr lang="ar-SA" sz="4400" dirty="0">
                <a:solidFill>
                  <a:schemeClr val="bg1"/>
                </a:solidFill>
                <a:cs typeface="MCS Taybah S_U normal." pitchFamily="2" charset="-78"/>
              </a:rPr>
              <a:t>تدريبات على تحديد مكونات الحقائب التدريبية</a:t>
            </a:r>
            <a:r>
              <a:rPr lang="en-US" sz="4400" dirty="0">
                <a:solidFill>
                  <a:schemeClr val="bg1"/>
                </a:solidFill>
                <a:cs typeface="MCS Taybah S_U normal." pitchFamily="2" charset="-78"/>
              </a:rPr>
              <a:t> .</a:t>
            </a:r>
          </a:p>
          <a:p>
            <a:pPr marL="727075" indent="-276225">
              <a:buFont typeface="Arial" pitchFamily="34" charset="0"/>
              <a:buChar char="•"/>
              <a:defRPr/>
            </a:pPr>
            <a:r>
              <a:rPr lang="en-US" sz="4400" dirty="0">
                <a:solidFill>
                  <a:schemeClr val="bg1"/>
                </a:solidFill>
                <a:cs typeface="MCS Taybah S_U normal." pitchFamily="2" charset="-78"/>
              </a:rPr>
              <a:t> </a:t>
            </a:r>
            <a:r>
              <a:rPr lang="ar-SA" sz="4400" dirty="0">
                <a:solidFill>
                  <a:schemeClr val="bg1"/>
                </a:solidFill>
                <a:cs typeface="MCS Taybah S_U normal." pitchFamily="2" charset="-78"/>
              </a:rPr>
              <a:t>تدريبات على تصميم الحقائب التدريبية</a:t>
            </a:r>
            <a:r>
              <a:rPr lang="en-US" sz="4400" dirty="0">
                <a:solidFill>
                  <a:schemeClr val="bg1"/>
                </a:solidFill>
                <a:cs typeface="MCS Taybah S_U normal." pitchFamily="2" charset="-78"/>
              </a:rPr>
              <a:t> . </a:t>
            </a:r>
          </a:p>
          <a:p>
            <a:pPr marL="727075" indent="-276225">
              <a:buFont typeface="Arial" pitchFamily="34" charset="0"/>
              <a:buChar char="•"/>
              <a:defRPr/>
            </a:pPr>
            <a:r>
              <a:rPr lang="en-US" sz="4400" dirty="0">
                <a:solidFill>
                  <a:schemeClr val="bg1"/>
                </a:solidFill>
                <a:cs typeface="MCS Taybah S_U normal." pitchFamily="2" charset="-78"/>
              </a:rPr>
              <a:t> </a:t>
            </a:r>
            <a:r>
              <a:rPr lang="ar-SA" sz="4400" dirty="0">
                <a:solidFill>
                  <a:schemeClr val="bg1"/>
                </a:solidFill>
                <a:cs typeface="MCS Taybah S_U normal." pitchFamily="2" charset="-78"/>
              </a:rPr>
              <a:t>تدريبات على تقويم الحقائب التدريبية</a:t>
            </a:r>
            <a:r>
              <a:rPr lang="en-US" sz="4400" dirty="0">
                <a:solidFill>
                  <a:schemeClr val="bg1"/>
                </a:solidFill>
                <a:cs typeface="MCS Taybah S_U normal." pitchFamily="2" charset="-78"/>
              </a:rPr>
              <a:t> </a:t>
            </a:r>
            <a:r>
              <a:rPr lang="en-US" sz="4400" b="1" dirty="0">
                <a:solidFill>
                  <a:schemeClr val="bg1"/>
                </a:solidFill>
                <a:cs typeface="Arial" pitchFamily="34" charset="0"/>
              </a:rPr>
              <a:t>.</a:t>
            </a:r>
          </a:p>
          <a:p>
            <a:pPr>
              <a:defRPr/>
            </a:pPr>
            <a:r>
              <a:rPr lang="ar-SA" sz="3600" dirty="0">
                <a:solidFill>
                  <a:srgbClr val="3399FF"/>
                </a:solidFill>
                <a:cs typeface="MCS Taybah S_U normal." pitchFamily="2" charset="-78"/>
              </a:rPr>
              <a:t>ثالثًا : المحتوى الوجداني</a:t>
            </a:r>
            <a:r>
              <a:rPr lang="en-US" sz="3600" dirty="0">
                <a:solidFill>
                  <a:srgbClr val="3399FF"/>
                </a:solidFill>
                <a:cs typeface="MCS Taybah S_U normal." pitchFamily="2" charset="-78"/>
              </a:rPr>
              <a:t> :</a:t>
            </a:r>
            <a:endParaRPr lang="en-US" sz="3600" dirty="0">
              <a:solidFill>
                <a:schemeClr val="bg1"/>
              </a:solidFill>
              <a:cs typeface="MCS Taybah S_U normal." pitchFamily="2" charset="-78"/>
            </a:endParaRPr>
          </a:p>
          <a:p>
            <a:pPr marL="727075" indent="-276225">
              <a:buFont typeface="Arial" pitchFamily="34" charset="0"/>
              <a:buChar char="•"/>
              <a:defRPr/>
            </a:pPr>
            <a:r>
              <a:rPr lang="ar-SA" sz="4400" dirty="0">
                <a:solidFill>
                  <a:schemeClr val="bg1"/>
                </a:solidFill>
                <a:cs typeface="MCS Taybah S_U normal." pitchFamily="2" charset="-78"/>
              </a:rPr>
              <a:t>تحديد اتجاهات المتدربين تجاه استخدام الحقائب التدريبية الفاعلة</a:t>
            </a:r>
            <a:endParaRPr lang="ar-SA" sz="4400" b="1"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6513" y="428625"/>
            <a:ext cx="9180513" cy="5940425"/>
          </a:xfrm>
          <a:prstGeom prst="rect">
            <a:avLst/>
          </a:prstGeom>
          <a:solidFill>
            <a:srgbClr val="000000"/>
          </a:solidFill>
          <a:ln w="12700">
            <a:solidFill>
              <a:schemeClr val="tx1"/>
            </a:solidFill>
            <a:miter lim="800000"/>
            <a:headEnd/>
            <a:tailEnd/>
          </a:ln>
        </p:spPr>
        <p:txBody>
          <a:bodyPr anchor="ctr">
            <a:spAutoFit/>
          </a:bodyPr>
          <a:lstStyle/>
          <a:p>
            <a:pPr>
              <a:defRPr/>
            </a:pPr>
            <a:r>
              <a:rPr lang="ar-SA" sz="3600" dirty="0">
                <a:solidFill>
                  <a:srgbClr val="3399FF"/>
                </a:solidFill>
                <a:cs typeface="MCS Taybah S_U normal." pitchFamily="2" charset="-78"/>
              </a:rPr>
              <a:t>الفئة المستهدفة بالبرنامج</a:t>
            </a:r>
            <a:endParaRPr lang="ar-EG" sz="3600" dirty="0">
              <a:solidFill>
                <a:schemeClr val="bg1"/>
              </a:solidFill>
              <a:cs typeface="MCS Taybah S_U normal." pitchFamily="2" charset="-78"/>
            </a:endParaRPr>
          </a:p>
          <a:p>
            <a:pPr marL="727075" indent="-276225">
              <a:buFont typeface="Arial" pitchFamily="34" charset="0"/>
              <a:buChar char="•"/>
              <a:defRPr/>
            </a:pPr>
            <a:r>
              <a:rPr lang="ar-SA" sz="4400" dirty="0">
                <a:solidFill>
                  <a:schemeClr val="bg1"/>
                </a:solidFill>
                <a:cs typeface="MCS Taybah S_U normal." pitchFamily="2" charset="-78"/>
              </a:rPr>
              <a:t>العاملون في المجال التربوي من معلمين ، ومرشدين ، وأعضاء هيئة التدريس ومن في حكمهم</a:t>
            </a:r>
          </a:p>
          <a:p>
            <a:pPr>
              <a:defRPr/>
            </a:pPr>
            <a:r>
              <a:rPr lang="ar-SA" sz="3600" dirty="0">
                <a:solidFill>
                  <a:srgbClr val="3399FF"/>
                </a:solidFill>
                <a:cs typeface="MCS Taybah S_U normal." pitchFamily="2" charset="-78"/>
              </a:rPr>
              <a:t>آليات تطبيق البرنامج</a:t>
            </a:r>
            <a:endParaRPr lang="en-US" sz="3600" dirty="0">
              <a:solidFill>
                <a:srgbClr val="3399FF"/>
              </a:solidFill>
              <a:cs typeface="MCS Taybah S_U normal." pitchFamily="2" charset="-78"/>
            </a:endParaRPr>
          </a:p>
          <a:p>
            <a:pPr marL="895350" indent="-457200">
              <a:buFont typeface="Arial" pitchFamily="34" charset="0"/>
              <a:buChar char="•"/>
              <a:defRPr/>
            </a:pPr>
            <a:r>
              <a:rPr lang="ar-SA" sz="4400" dirty="0">
                <a:solidFill>
                  <a:schemeClr val="bg1"/>
                </a:solidFill>
                <a:cs typeface="MCS Taybah S_U normal." pitchFamily="2" charset="-78"/>
              </a:rPr>
              <a:t>أولاً : تقويم قبلي </a:t>
            </a:r>
            <a:r>
              <a:rPr lang="en-US" sz="4400" dirty="0">
                <a:solidFill>
                  <a:schemeClr val="bg1"/>
                </a:solidFill>
                <a:cs typeface="MCS Taybah S_U normal." pitchFamily="2" charset="-78"/>
              </a:rPr>
              <a:t>.</a:t>
            </a:r>
            <a:endParaRPr lang="ar-EG" sz="4400" dirty="0">
              <a:solidFill>
                <a:schemeClr val="bg1"/>
              </a:solidFill>
              <a:cs typeface="MCS Taybah S_U normal." pitchFamily="2" charset="-78"/>
            </a:endParaRPr>
          </a:p>
          <a:p>
            <a:pPr marL="895350" indent="-457200">
              <a:buFont typeface="Arial" pitchFamily="34" charset="0"/>
              <a:buChar char="•"/>
              <a:defRPr/>
            </a:pPr>
            <a:r>
              <a:rPr lang="ar-SA" sz="4400" dirty="0">
                <a:solidFill>
                  <a:schemeClr val="bg1"/>
                </a:solidFill>
                <a:cs typeface="MCS Taybah S_U normal." pitchFamily="2" charset="-78"/>
              </a:rPr>
              <a:t>ثانيًا : حلقة نقاش للمحتوى المعرفي</a:t>
            </a:r>
            <a:r>
              <a:rPr lang="en-US" sz="4400" dirty="0">
                <a:solidFill>
                  <a:schemeClr val="bg1"/>
                </a:solidFill>
                <a:cs typeface="MCS Taybah S_U normal." pitchFamily="2" charset="-78"/>
              </a:rPr>
              <a:t> .</a:t>
            </a:r>
            <a:endParaRPr lang="ar-EG" sz="4400" dirty="0">
              <a:solidFill>
                <a:schemeClr val="bg1"/>
              </a:solidFill>
              <a:cs typeface="MCS Taybah S_U normal." pitchFamily="2" charset="-78"/>
            </a:endParaRPr>
          </a:p>
          <a:p>
            <a:pPr marL="895350" indent="-457200">
              <a:buFont typeface="Arial" pitchFamily="34" charset="0"/>
              <a:buChar char="•"/>
              <a:defRPr/>
            </a:pPr>
            <a:r>
              <a:rPr lang="ar-SA" sz="4400" dirty="0">
                <a:solidFill>
                  <a:schemeClr val="bg1"/>
                </a:solidFill>
                <a:cs typeface="MCS Taybah S_U normal." pitchFamily="2" charset="-78"/>
              </a:rPr>
              <a:t>ثالثًا : جلسة عصف ذهني لتحديد مكونات الحقيبة التدريبية</a:t>
            </a:r>
            <a:r>
              <a:rPr lang="en-US" sz="4400" dirty="0">
                <a:solidFill>
                  <a:schemeClr val="bg1"/>
                </a:solidFill>
                <a:cs typeface="MCS Taybah S_U normal." pitchFamily="2" charset="-78"/>
              </a:rPr>
              <a:t> .</a:t>
            </a:r>
            <a:endParaRPr lang="ar-EG" sz="4400" dirty="0">
              <a:solidFill>
                <a:schemeClr val="bg1"/>
              </a:solidFill>
              <a:cs typeface="MCS Taybah S_U normal." pitchFamily="2" charset="-78"/>
            </a:endParaRPr>
          </a:p>
          <a:p>
            <a:pPr marL="895350" indent="-457200">
              <a:buFont typeface="Arial" pitchFamily="34" charset="0"/>
              <a:buChar char="•"/>
              <a:defRPr/>
            </a:pPr>
            <a:r>
              <a:rPr lang="ar-SA" sz="4400" dirty="0">
                <a:solidFill>
                  <a:schemeClr val="bg1"/>
                </a:solidFill>
                <a:cs typeface="MCS Taybah S_U normal." pitchFamily="2" charset="-78"/>
              </a:rPr>
              <a:t>رابعًا : جلسات تدريب لتصميم حقيبة تدريبية </a:t>
            </a:r>
            <a:r>
              <a:rPr lang="en-US" sz="4400" dirty="0">
                <a:solidFill>
                  <a:schemeClr val="bg1"/>
                </a:solidFill>
                <a:cs typeface="MCS Taybah S_U normal." pitchFamily="2" charset="-78"/>
              </a:rPr>
              <a:t>.</a:t>
            </a:r>
            <a:endParaRPr lang="ar-EG" sz="4400" dirty="0">
              <a:solidFill>
                <a:schemeClr val="bg1"/>
              </a:solidFill>
              <a:cs typeface="MCS Taybah S_U normal." pitchFamily="2" charset="-78"/>
            </a:endParaRPr>
          </a:p>
          <a:p>
            <a:pPr marL="895350" indent="-457200">
              <a:buFont typeface="Arial" pitchFamily="34" charset="0"/>
              <a:buChar char="•"/>
              <a:defRPr/>
            </a:pPr>
            <a:r>
              <a:rPr lang="ar-SA" sz="4400" dirty="0">
                <a:solidFill>
                  <a:schemeClr val="bg1"/>
                </a:solidFill>
                <a:cs typeface="MCS Taybah S_U normal." pitchFamily="2" charset="-78"/>
              </a:rPr>
              <a:t>خامسًا : تقويم بعدي</a:t>
            </a:r>
            <a:r>
              <a:rPr lang="en-US" sz="4400" dirty="0">
                <a:solidFill>
                  <a:schemeClr val="bg1"/>
                </a:solidFill>
                <a:cs typeface="MCS Taybah S_U normal." pitchFamily="2" charset="-78"/>
              </a:rPr>
              <a:t> </a:t>
            </a:r>
            <a:r>
              <a:rPr lang="en-US" sz="4400" dirty="0">
                <a:solidFill>
                  <a:schemeClr val="bg1"/>
                </a:solidFill>
                <a:cs typeface="Arial" pitchFamily="34" charset="0"/>
              </a:rPr>
              <a:t>.</a:t>
            </a:r>
            <a:endParaRPr lang="ar-SA" sz="4400" b="1"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2451100"/>
            <a:ext cx="9144000" cy="3478213"/>
          </a:xfrm>
          <a:prstGeom prst="rect">
            <a:avLst/>
          </a:prstGeom>
          <a:solidFill>
            <a:schemeClr val="bg1"/>
          </a:solidFill>
          <a:ln w="19050">
            <a:solidFill>
              <a:schemeClr val="tx1"/>
            </a:solidFill>
            <a:miter lim="800000"/>
            <a:headEnd/>
            <a:tailEnd/>
          </a:ln>
        </p:spPr>
        <p:txBody>
          <a:bodyPr anchor="ctr">
            <a:spAutoFit/>
          </a:bodyPr>
          <a:lstStyle/>
          <a:p>
            <a:pPr marL="725488" indent="-301625">
              <a:buFont typeface="Arial" charset="0"/>
              <a:buChar char="•"/>
            </a:pPr>
            <a:r>
              <a:rPr lang="ar-SA" sz="4400" b="1">
                <a:cs typeface="MCS Taybah S_U normal." pitchFamily="2" charset="-78"/>
              </a:rPr>
              <a:t>تمثل الإناء الذي يصب فيه المدرب كل ما يختص بدورته، من أفكار وتحليل وأهداف ومادة علمية</a:t>
            </a:r>
            <a:r>
              <a:rPr lang="en-US" sz="4400" b="1">
                <a:cs typeface="MCS Taybah S_U normal." pitchFamily="2" charset="-78"/>
              </a:rPr>
              <a:t>.</a:t>
            </a:r>
          </a:p>
          <a:p>
            <a:pPr marL="725488" indent="-301625">
              <a:buFont typeface="Arial" charset="0"/>
              <a:buChar char="•"/>
            </a:pPr>
            <a:r>
              <a:rPr lang="ar-SA" sz="4400" b="1">
                <a:cs typeface="MCS Taybah S_U normal." pitchFamily="2" charset="-78"/>
              </a:rPr>
              <a:t>تخدم المدرب في منهجية تدريب فعالة، في استخدام أدواته وأساليبه وطريقة عرضه وتوزيع الوقت بشكل منطقي وسلس</a:t>
            </a:r>
            <a:r>
              <a:rPr lang="en-US" sz="4400" b="1">
                <a:cs typeface="MCS Taybah S_U normal." pitchFamily="2" charset="-78"/>
              </a:rPr>
              <a:t>.</a:t>
            </a:r>
          </a:p>
          <a:p>
            <a:pPr marL="725488" indent="-301625">
              <a:buFont typeface="Arial" charset="0"/>
              <a:buChar char="•"/>
            </a:pPr>
            <a:r>
              <a:rPr lang="ar-SA" sz="4400" b="1">
                <a:cs typeface="MCS Taybah S_U normal." pitchFamily="2" charset="-78"/>
              </a:rPr>
              <a:t>ترفع الكفاءة التدريبية وتقلل من هامش الارتجالية في الأداء</a:t>
            </a:r>
            <a:r>
              <a:rPr lang="en-US" sz="4400" b="1">
                <a:cs typeface="MCS Taybah S_U normal." pitchFamily="2" charset="-78"/>
              </a:rPr>
              <a:t>.</a:t>
            </a:r>
            <a:endParaRPr lang="ar-SA" sz="4400" b="1">
              <a:cs typeface="PT Bold Heading" pitchFamily="2" charset="-78"/>
            </a:endParaRPr>
          </a:p>
        </p:txBody>
      </p:sp>
      <p:sp>
        <p:nvSpPr>
          <p:cNvPr id="10243" name="Oval 3"/>
          <p:cNvSpPr>
            <a:spLocks noChangeArrowheads="1"/>
          </p:cNvSpPr>
          <p:nvPr/>
        </p:nvSpPr>
        <p:spPr bwMode="auto">
          <a:xfrm>
            <a:off x="1868488" y="752475"/>
            <a:ext cx="5367337" cy="1092200"/>
          </a:xfrm>
          <a:prstGeom prst="ellipse">
            <a:avLst/>
          </a:prstGeom>
          <a:solidFill>
            <a:srgbClr val="000000"/>
          </a:solidFill>
          <a:ln w="76200" cmpd="tri">
            <a:solidFill>
              <a:schemeClr val="tx1"/>
            </a:solidFill>
            <a:round/>
            <a:headEnd/>
            <a:tailEnd/>
          </a:ln>
        </p:spPr>
        <p:txBody>
          <a:bodyPr wrap="none" anchor="ctr"/>
          <a:lstStyle/>
          <a:p>
            <a:pPr algn="ctr"/>
            <a:r>
              <a:rPr lang="ar-SA" sz="2800">
                <a:solidFill>
                  <a:srgbClr val="FF0000"/>
                </a:solidFill>
                <a:cs typeface="PT Bold Heading" pitchFamily="2" charset="-78"/>
              </a:rPr>
              <a:t>أهمية وجود الحقيبة التدريبية</a:t>
            </a:r>
            <a:endParaRPr lang="en-US" sz="2800">
              <a:solidFill>
                <a:srgbClr val="FF0000"/>
              </a:solidFill>
              <a:cs typeface="PT Bold Heading"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612"/>
          </a:xfrm>
        </p:spPr>
        <p:txBody>
          <a:bodyPr/>
          <a:lstStyle/>
          <a:p>
            <a:pPr>
              <a:defRPr/>
            </a:pPr>
            <a:r>
              <a:rPr lang="ar-SA" sz="4000" b="0" dirty="0" smtClean="0">
                <a:solidFill>
                  <a:srgbClr val="FF0000"/>
                </a:solidFill>
                <a:cs typeface="PT Bold Heading" pitchFamily="2" charset="-78"/>
              </a:rPr>
              <a:t>أنواع الحقائب التدريبية</a:t>
            </a:r>
            <a:r>
              <a:rPr lang="en-US" sz="4000" b="0" dirty="0" smtClean="0">
                <a:solidFill>
                  <a:srgbClr val="FF0000"/>
                </a:solidFill>
                <a:cs typeface="PT Bold Heading" pitchFamily="2" charset="-78"/>
              </a:rPr>
              <a:t> </a:t>
            </a:r>
            <a:endParaRPr lang="ar-SA" sz="4000" b="0" dirty="0">
              <a:solidFill>
                <a:srgbClr val="FF0000"/>
              </a:solidFill>
              <a:cs typeface="PT Bold Heading" pitchFamily="2" charset="-78"/>
            </a:endParaRPr>
          </a:p>
        </p:txBody>
      </p:sp>
      <p:sp>
        <p:nvSpPr>
          <p:cNvPr id="3" name="عنصر نائب للمحتوى 2"/>
          <p:cNvSpPr>
            <a:spLocks noGrp="1"/>
          </p:cNvSpPr>
          <p:nvPr>
            <p:ph idx="1"/>
          </p:nvPr>
        </p:nvSpPr>
        <p:spPr>
          <a:xfrm>
            <a:off x="457200" y="1071563"/>
            <a:ext cx="8229600" cy="5597525"/>
          </a:xfrm>
        </p:spPr>
        <p:txBody>
          <a:bodyPr/>
          <a:lstStyle/>
          <a:p>
            <a:pPr>
              <a:buFontTx/>
              <a:buNone/>
              <a:defRPr/>
            </a:pPr>
            <a:r>
              <a:rPr lang="ar-SA" dirty="0" smtClean="0">
                <a:solidFill>
                  <a:srgbClr val="FF0000"/>
                </a:solidFill>
                <a:effectLst/>
                <a:cs typeface="MCS Taybah S_U normal." pitchFamily="2" charset="-78"/>
              </a:rPr>
              <a:t>من حيث الاستخدام</a:t>
            </a:r>
            <a:r>
              <a:rPr lang="en-US" dirty="0" smtClean="0">
                <a:solidFill>
                  <a:srgbClr val="FF0000"/>
                </a:solidFill>
                <a:effectLst/>
                <a:cs typeface="MCS Taybah S_U normal." pitchFamily="2" charset="-78"/>
              </a:rPr>
              <a:t> :</a:t>
            </a:r>
            <a:r>
              <a:rPr lang="en-US" dirty="0" smtClean="0">
                <a:solidFill>
                  <a:srgbClr val="000000"/>
                </a:solidFill>
                <a:effectLst/>
                <a:cs typeface="MCS Taybah S_U normal." pitchFamily="2" charset="-78"/>
              </a:rPr>
              <a:t/>
            </a:r>
            <a:br>
              <a:rPr lang="en-US" dirty="0" smtClean="0">
                <a:solidFill>
                  <a:srgbClr val="000000"/>
                </a:solidFill>
                <a:effectLst/>
                <a:cs typeface="MCS Taybah S_U normal." pitchFamily="2" charset="-78"/>
              </a:rPr>
            </a:br>
            <a:r>
              <a:rPr lang="ar-SA" dirty="0" smtClean="0">
                <a:solidFill>
                  <a:srgbClr val="000000"/>
                </a:solidFill>
                <a:effectLst/>
                <a:cs typeface="MCS Taybah S_U normal." pitchFamily="2" charset="-78"/>
              </a:rPr>
              <a:t>حقيبة المدرب. </a:t>
            </a:r>
            <a:r>
              <a:rPr lang="en-US" dirty="0" smtClean="0">
                <a:solidFill>
                  <a:srgbClr val="000000"/>
                </a:solidFill>
                <a:effectLst/>
                <a:cs typeface="MCS Taybah S_U normal." pitchFamily="2" charset="-78"/>
              </a:rPr>
              <a:t>		</a:t>
            </a:r>
            <a:r>
              <a:rPr lang="ar-SA" dirty="0" smtClean="0">
                <a:solidFill>
                  <a:srgbClr val="000000"/>
                </a:solidFill>
                <a:effectLst/>
                <a:cs typeface="MCS Taybah S_U normal." pitchFamily="2" charset="-78"/>
              </a:rPr>
              <a:t>حقيبة المتدرب</a:t>
            </a:r>
            <a:r>
              <a:rPr lang="en-US" dirty="0" smtClean="0">
                <a:solidFill>
                  <a:srgbClr val="000000"/>
                </a:solidFill>
                <a:effectLst/>
                <a:cs typeface="MCS Taybah S_U normal." pitchFamily="2" charset="-78"/>
              </a:rPr>
              <a:t> .</a:t>
            </a:r>
            <a:br>
              <a:rPr lang="en-US" dirty="0" smtClean="0">
                <a:solidFill>
                  <a:srgbClr val="000000"/>
                </a:solidFill>
                <a:effectLst/>
                <a:cs typeface="MCS Taybah S_U normal." pitchFamily="2" charset="-78"/>
              </a:rPr>
            </a:br>
            <a:r>
              <a:rPr lang="ar-SA" dirty="0" smtClean="0">
                <a:solidFill>
                  <a:srgbClr val="000000"/>
                </a:solidFill>
                <a:effectLst/>
                <a:cs typeface="MCS Taybah S_U normal." pitchFamily="2" charset="-78"/>
              </a:rPr>
              <a:t>حقيبة شاملة </a:t>
            </a:r>
            <a:r>
              <a:rPr lang="en-US" dirty="0" smtClean="0">
                <a:solidFill>
                  <a:srgbClr val="000000"/>
                </a:solidFill>
                <a:effectLst/>
                <a:cs typeface="MCS Taybah S_U normal." pitchFamily="2" charset="-78"/>
              </a:rPr>
              <a:t>.</a:t>
            </a:r>
          </a:p>
          <a:p>
            <a:pPr>
              <a:buFontTx/>
              <a:buNone/>
              <a:defRPr/>
            </a:pPr>
            <a:r>
              <a:rPr lang="ar-SA" dirty="0" smtClean="0">
                <a:solidFill>
                  <a:srgbClr val="FF0000"/>
                </a:solidFill>
                <a:effectLst/>
                <a:cs typeface="MCS Taybah S_U normal." pitchFamily="2" charset="-78"/>
              </a:rPr>
              <a:t>من حيث التصميم</a:t>
            </a:r>
            <a:r>
              <a:rPr lang="en-US" dirty="0" smtClean="0">
                <a:solidFill>
                  <a:srgbClr val="FF0000"/>
                </a:solidFill>
                <a:effectLst/>
                <a:cs typeface="MCS Taybah S_U normal." pitchFamily="2" charset="-78"/>
              </a:rPr>
              <a:t> :</a:t>
            </a:r>
            <a:r>
              <a:rPr lang="en-US" dirty="0" smtClean="0">
                <a:solidFill>
                  <a:srgbClr val="000000"/>
                </a:solidFill>
                <a:effectLst/>
                <a:cs typeface="MCS Taybah S_U normal." pitchFamily="2" charset="-78"/>
              </a:rPr>
              <a:t/>
            </a:r>
            <a:br>
              <a:rPr lang="en-US" dirty="0" smtClean="0">
                <a:solidFill>
                  <a:srgbClr val="000000"/>
                </a:solidFill>
                <a:effectLst/>
                <a:cs typeface="MCS Taybah S_U normal." pitchFamily="2" charset="-78"/>
              </a:rPr>
            </a:br>
            <a:r>
              <a:rPr lang="ar-SA" dirty="0" smtClean="0">
                <a:solidFill>
                  <a:srgbClr val="000000"/>
                </a:solidFill>
                <a:effectLst/>
                <a:cs typeface="MCS Taybah S_U normal." pitchFamily="2" charset="-78"/>
              </a:rPr>
              <a:t>حقيبة تكاملية</a:t>
            </a:r>
            <a:r>
              <a:rPr lang="en-US" dirty="0" smtClean="0">
                <a:solidFill>
                  <a:srgbClr val="000000"/>
                </a:solidFill>
                <a:effectLst/>
                <a:cs typeface="MCS Taybah S_U normal." pitchFamily="2" charset="-78"/>
              </a:rPr>
              <a:t> 		</a:t>
            </a:r>
            <a:r>
              <a:rPr lang="ar-SA" dirty="0" smtClean="0">
                <a:solidFill>
                  <a:srgbClr val="000000"/>
                </a:solidFill>
                <a:effectLst/>
                <a:cs typeface="MCS Taybah S_U normal." pitchFamily="2" charset="-78"/>
              </a:rPr>
              <a:t>حقيبة ذاتية</a:t>
            </a:r>
            <a:r>
              <a:rPr lang="en-US" dirty="0" smtClean="0">
                <a:solidFill>
                  <a:srgbClr val="000000"/>
                </a:solidFill>
                <a:effectLst/>
                <a:cs typeface="MCS Taybah S_U normal." pitchFamily="2" charset="-78"/>
              </a:rPr>
              <a:t> .</a:t>
            </a:r>
          </a:p>
          <a:p>
            <a:pPr>
              <a:buFontTx/>
              <a:buNone/>
              <a:defRPr/>
            </a:pPr>
            <a:r>
              <a:rPr lang="en-US" dirty="0">
                <a:solidFill>
                  <a:srgbClr val="000000"/>
                </a:solidFill>
                <a:effectLst/>
                <a:cs typeface="MCS Taybah S_U normal." pitchFamily="2" charset="-78"/>
              </a:rPr>
              <a:t>	</a:t>
            </a:r>
            <a:r>
              <a:rPr lang="ar-SA" dirty="0" smtClean="0">
                <a:solidFill>
                  <a:srgbClr val="000000"/>
                </a:solidFill>
                <a:effectLst/>
                <a:cs typeface="MCS Taybah S_U normal." pitchFamily="2" charset="-78"/>
              </a:rPr>
              <a:t>حقيبة إليكترونية </a:t>
            </a:r>
            <a:r>
              <a:rPr lang="en-US" dirty="0" smtClean="0">
                <a:solidFill>
                  <a:srgbClr val="000000"/>
                </a:solidFill>
                <a:effectLst/>
                <a:cs typeface="MCS Taybah S_U normal." pitchFamily="2" charset="-78"/>
              </a:rPr>
              <a:t>		</a:t>
            </a:r>
            <a:r>
              <a:rPr lang="ar-SA" dirty="0" smtClean="0">
                <a:solidFill>
                  <a:srgbClr val="000000"/>
                </a:solidFill>
                <a:effectLst/>
                <a:cs typeface="MCS Taybah S_U normal." pitchFamily="2" charset="-78"/>
              </a:rPr>
              <a:t>حقيبة مبرمجة "متعددة البدائل</a:t>
            </a:r>
            <a:endParaRPr lang="ar-EG" dirty="0">
              <a:solidFill>
                <a:srgbClr val="000000"/>
              </a:solidFill>
              <a:effectLst/>
              <a:cs typeface="MCS Taybah S_U normal." pitchFamily="2" charset="-78"/>
            </a:endParaRPr>
          </a:p>
          <a:p>
            <a:pPr>
              <a:buFontTx/>
              <a:buNone/>
              <a:defRPr/>
            </a:pPr>
            <a:r>
              <a:rPr lang="ar-SA" dirty="0" smtClean="0">
                <a:solidFill>
                  <a:srgbClr val="FF0000"/>
                </a:solidFill>
                <a:effectLst/>
                <a:cs typeface="MCS Taybah S_U normal." pitchFamily="2" charset="-78"/>
              </a:rPr>
              <a:t>من حيث المحتوى</a:t>
            </a:r>
            <a:r>
              <a:rPr lang="en-US" dirty="0" smtClean="0">
                <a:solidFill>
                  <a:srgbClr val="FF0000"/>
                </a:solidFill>
                <a:effectLst/>
                <a:cs typeface="MCS Taybah S_U normal." pitchFamily="2" charset="-78"/>
              </a:rPr>
              <a:t> </a:t>
            </a:r>
            <a:r>
              <a:rPr lang="en-US" dirty="0" smtClean="0">
                <a:solidFill>
                  <a:srgbClr val="000000"/>
                </a:solidFill>
                <a:effectLst/>
                <a:cs typeface="MCS Taybah S_U normal." pitchFamily="2" charset="-78"/>
              </a:rPr>
              <a:t>:</a:t>
            </a:r>
            <a:endParaRPr lang="ar-EG" dirty="0" smtClean="0">
              <a:solidFill>
                <a:srgbClr val="000000"/>
              </a:solidFill>
              <a:effectLst/>
              <a:cs typeface="MCS Taybah S_U normal." pitchFamily="2" charset="-78"/>
            </a:endParaRPr>
          </a:p>
          <a:p>
            <a:pPr marL="360363" indent="0">
              <a:buFontTx/>
              <a:buNone/>
              <a:defRPr/>
            </a:pPr>
            <a:r>
              <a:rPr lang="ar-SA" dirty="0" smtClean="0">
                <a:solidFill>
                  <a:srgbClr val="000000"/>
                </a:solidFill>
                <a:effectLst/>
                <a:cs typeface="MCS Taybah S_U normal." pitchFamily="2" charset="-78"/>
              </a:rPr>
              <a:t>حقيبة تدريبية أحادية</a:t>
            </a:r>
            <a:r>
              <a:rPr lang="en-US" dirty="0" smtClean="0">
                <a:solidFill>
                  <a:srgbClr val="000000"/>
                </a:solidFill>
                <a:effectLst/>
                <a:cs typeface="MCS Taybah S_U normal." pitchFamily="2" charset="-78"/>
              </a:rPr>
              <a:t> 	</a:t>
            </a:r>
            <a:r>
              <a:rPr lang="ar-SA" dirty="0" smtClean="0">
                <a:solidFill>
                  <a:srgbClr val="000000"/>
                </a:solidFill>
                <a:effectLst/>
                <a:cs typeface="MCS Taybah S_U normal." pitchFamily="2" charset="-78"/>
              </a:rPr>
              <a:t>حقيبة تدريبية متعددة الوحدات</a:t>
            </a:r>
            <a:r>
              <a:rPr lang="en-US" dirty="0" smtClean="0">
                <a:solidFill>
                  <a:srgbClr val="000000"/>
                </a:solidFill>
                <a:effectLst/>
                <a:cs typeface="MCS Taybah S_U normal." pitchFamily="2" charset="-78"/>
              </a:rPr>
              <a:t> </a:t>
            </a:r>
          </a:p>
          <a:p>
            <a:pPr marL="0" indent="0">
              <a:buFontTx/>
              <a:buNone/>
              <a:defRPr/>
            </a:pPr>
            <a:r>
              <a:rPr lang="ar-SA" dirty="0" smtClean="0">
                <a:solidFill>
                  <a:srgbClr val="FF0000"/>
                </a:solidFill>
                <a:effectLst/>
                <a:cs typeface="MCS Taybah S_U normal." pitchFamily="2" charset="-78"/>
              </a:rPr>
              <a:t>من حيث الأنشطة التدريبية </a:t>
            </a:r>
            <a:r>
              <a:rPr lang="en-US" dirty="0" smtClean="0">
                <a:solidFill>
                  <a:srgbClr val="FFFF00"/>
                </a:solidFill>
                <a:effectLst/>
                <a:cs typeface="MCS Taybah S_U normal." pitchFamily="2" charset="-78"/>
              </a:rPr>
              <a:t>:</a:t>
            </a:r>
            <a:r>
              <a:rPr lang="en-US" dirty="0" smtClean="0">
                <a:solidFill>
                  <a:srgbClr val="000000"/>
                </a:solidFill>
                <a:effectLst/>
                <a:cs typeface="MCS Taybah S_U normal." pitchFamily="2" charset="-78"/>
              </a:rPr>
              <a:t/>
            </a:r>
            <a:br>
              <a:rPr lang="en-US" dirty="0" smtClean="0">
                <a:solidFill>
                  <a:srgbClr val="000000"/>
                </a:solidFill>
                <a:effectLst/>
                <a:cs typeface="MCS Taybah S_U normal." pitchFamily="2" charset="-78"/>
              </a:rPr>
            </a:br>
            <a:r>
              <a:rPr lang="ar-SA" dirty="0" smtClean="0">
                <a:solidFill>
                  <a:srgbClr val="000000"/>
                </a:solidFill>
                <a:effectLst/>
                <a:cs typeface="MCS Taybah S_U normal." pitchFamily="2" charset="-78"/>
              </a:rPr>
              <a:t>حقيبة تدريبية خاصة</a:t>
            </a:r>
            <a:r>
              <a:rPr lang="en-US" dirty="0" smtClean="0">
                <a:solidFill>
                  <a:srgbClr val="000000"/>
                </a:solidFill>
                <a:effectLst/>
                <a:cs typeface="MCS Taybah S_U normal." pitchFamily="2" charset="-78"/>
              </a:rPr>
              <a:t> 		</a:t>
            </a:r>
            <a:r>
              <a:rPr lang="ar-SA" dirty="0" smtClean="0">
                <a:solidFill>
                  <a:srgbClr val="000000"/>
                </a:solidFill>
                <a:effectLst/>
                <a:cs typeface="MCS Taybah S_U normal." pitchFamily="2" charset="-78"/>
              </a:rPr>
              <a:t>حقيبة تدريبية متنوعة</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52f1eec59354e7fc557dd5fef0e0abae2aa174"/>
</p:tagLst>
</file>

<file path=ppt/theme/theme1.xml><?xml version="1.0" encoding="utf-8"?>
<a:theme xmlns:a="http://schemas.openxmlformats.org/drawingml/2006/main" name="Teamwork">
  <a:themeElements>
    <a:clrScheme name="مخصص 1">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Teamwork">
      <a:majorFont>
        <a:latin typeface="Garamond"/>
        <a:ea typeface=""/>
        <a:cs typeface="Arial"/>
      </a:majorFont>
      <a:minorFont>
        <a:latin typeface="Garamond"/>
        <a:ea typeface=""/>
        <a:cs typeface="Arial"/>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9991</TotalTime>
  <Words>1433</Words>
  <Application>Microsoft Office PowerPoint</Application>
  <PresentationFormat>On-screen Show (4:3)</PresentationFormat>
  <Paragraphs>235</Paragraphs>
  <Slides>36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Garamond</vt:lpstr>
      <vt:lpstr>Arial</vt:lpstr>
      <vt:lpstr>Calibri</vt:lpstr>
      <vt:lpstr>PT Bold Heading</vt:lpstr>
      <vt:lpstr>MCS Taybah S_U normal.</vt:lpstr>
      <vt:lpstr>Times New Roman</vt:lpstr>
      <vt:lpstr>Cambria</vt:lpstr>
      <vt:lpstr>Stencil</vt:lpstr>
      <vt:lpstr>Teamwork</vt:lpstr>
      <vt:lpstr>Slide 1</vt:lpstr>
      <vt:lpstr>Slide 2</vt:lpstr>
      <vt:lpstr>Slide 3</vt:lpstr>
      <vt:lpstr>Slide 4</vt:lpstr>
      <vt:lpstr>Slide 5</vt:lpstr>
      <vt:lpstr>Slide 6</vt:lpstr>
      <vt:lpstr>Slide 7</vt:lpstr>
      <vt:lpstr>Slide 8</vt:lpstr>
      <vt:lpstr>أنواع الحقائب التدريبية </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مكونات الحقيبة التدريبية الذاتية </vt:lpstr>
      <vt:lpstr>Slide 29</vt:lpstr>
      <vt:lpstr>Slide 30</vt:lpstr>
      <vt:lpstr>Slide 31</vt:lpstr>
      <vt:lpstr>Slide 32</vt:lpstr>
      <vt:lpstr>المراجع</vt:lpstr>
      <vt:lpstr>المراجع</vt:lpstr>
      <vt:lpstr>المراجع </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دليل المدرب فى تدريب المدربين</dc:title>
  <dc:creator>user</dc:creator>
  <cp:lastModifiedBy>Owner</cp:lastModifiedBy>
  <cp:revision>405</cp:revision>
  <dcterms:created xsi:type="dcterms:W3CDTF">2000-08-25T23:04:55Z</dcterms:created>
  <dcterms:modified xsi:type="dcterms:W3CDTF">2013-09-24T18:38:20Z</dcterms:modified>
</cp:coreProperties>
</file>