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9" r:id="rId4"/>
    <p:sldId id="286" r:id="rId5"/>
    <p:sldId id="284" r:id="rId6"/>
    <p:sldId id="259" r:id="rId7"/>
    <p:sldId id="288" r:id="rId8"/>
    <p:sldId id="285" r:id="rId9"/>
    <p:sldId id="283" r:id="rId10"/>
    <p:sldId id="287" r:id="rId11"/>
    <p:sldId id="281" r:id="rId12"/>
    <p:sldId id="264" r:id="rId13"/>
    <p:sldId id="265" r:id="rId14"/>
    <p:sldId id="266" r:id="rId15"/>
    <p:sldId id="267" r:id="rId16"/>
    <p:sldId id="268" r:id="rId17"/>
    <p:sldId id="263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9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219200"/>
          </a:xfrm>
        </p:spPr>
        <p:txBody>
          <a:bodyPr>
            <a:normAutofit fontScale="90000"/>
          </a:bodyPr>
          <a:lstStyle/>
          <a:p>
            <a:pPr rtl="1"/>
            <a:r>
              <a:rPr lang="ar-LY" dirty="0" smtClean="0"/>
              <a:t>تعريف بالمواصفة </a:t>
            </a:r>
            <a:r>
              <a:rPr lang="en-US" dirty="0" smtClean="0"/>
              <a:t>ISO 9001:2015</a:t>
            </a:r>
            <a:r>
              <a:rPr lang="ar-LY" dirty="0" smtClean="0"/>
              <a:t/>
            </a:r>
            <a:br>
              <a:rPr lang="ar-LY" dirty="0" smtClean="0"/>
            </a:br>
            <a:r>
              <a:rPr lang="ar-LY" dirty="0" smtClean="0"/>
              <a:t>متطلبات نظام ادارة الجودة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943600"/>
            <a:ext cx="7924800" cy="762000"/>
          </a:xfrm>
        </p:spPr>
        <p:txBody>
          <a:bodyPr>
            <a:noAutofit/>
          </a:bodyPr>
          <a:lstStyle/>
          <a:p>
            <a:r>
              <a:rPr lang="ar-SA" sz="4000" b="1" dirty="0">
                <a:solidFill>
                  <a:schemeClr val="accent6">
                    <a:lumMod val="50000"/>
                  </a:schemeClr>
                </a:solidFill>
              </a:rPr>
              <a:t>مهندس . عادل </a:t>
            </a:r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</a:rPr>
              <a:t>موسى -  استشاري نظم الجودة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574890" cy="24384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15" y="3962400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4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5"/>
    </mc:Choice>
    <mc:Fallback xmlns="">
      <p:transition spd="slow" advTm="72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713972"/>
              </p:ext>
            </p:extLst>
          </p:nvPr>
        </p:nvGraphicFramePr>
        <p:xfrm>
          <a:off x="76199" y="84380"/>
          <a:ext cx="9067800" cy="6773627"/>
        </p:xfrm>
        <a:graphic>
          <a:graphicData uri="http://schemas.openxmlformats.org/drawingml/2006/table">
            <a:tbl>
              <a:tblPr/>
              <a:tblGrid>
                <a:gridCol w="2028523"/>
                <a:gridCol w="1407854"/>
                <a:gridCol w="1313998"/>
                <a:gridCol w="1407854"/>
                <a:gridCol w="1501712"/>
                <a:gridCol w="1407859"/>
              </a:tblGrid>
              <a:tr h="49605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3200" b="1" i="1" u="none" strike="noStrike" dirty="0">
                          <a:effectLst/>
                          <a:latin typeface="Verdana"/>
                        </a:rPr>
                        <a:t>ISO 9001 - Africa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4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effectLst/>
                          <a:latin typeface="Verdana"/>
                        </a:rPr>
                        <a:t>Year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effectLst/>
                          <a:latin typeface="Verdana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effectLst/>
                          <a:latin typeface="Verdana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effectLst/>
                          <a:latin typeface="Verdana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effectLst/>
                          <a:latin typeface="Verdana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effectLst/>
                          <a:latin typeface="Verdana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South Africa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3326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3409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3917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3565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3782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Egypt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2191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2076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2381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2133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2159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Morocco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414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601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689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815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Tunisia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577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526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511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838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702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Kenya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278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460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590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565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Algeria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362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268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540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451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Nigeria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Côte d’Ivoire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Zimbabwe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Sudan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Uganda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Angola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Ethiopia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Tanzania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Madagascar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Ghana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Senegal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effectLst/>
                          <a:latin typeface="Verdana"/>
                        </a:rPr>
                        <a:t>Libya</a:t>
                      </a:r>
                      <a:endParaRPr lang="en-US" sz="2000" b="0" i="0" u="none" strike="noStrike" dirty="0">
                        <a:effectLst/>
                        <a:latin typeface="Verdan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5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762000"/>
          </a:xfrm>
        </p:spPr>
        <p:txBody>
          <a:bodyPr>
            <a:noAutofit/>
          </a:bodyPr>
          <a:lstStyle/>
          <a:p>
            <a:r>
              <a:rPr lang="en-US" sz="3200" b="1" dirty="0"/>
              <a:t>ISO Survey of Certifications 2014 - Industrial sectors</a:t>
            </a:r>
            <a:r>
              <a:rPr lang="en-US" b="1" dirty="0">
                <a:latin typeface="Verdana"/>
              </a:rPr>
              <a:t/>
            </a:r>
            <a:br>
              <a:rPr lang="en-US" b="1" dirty="0">
                <a:latin typeface="Verdana"/>
              </a:rPr>
            </a:br>
            <a:endParaRPr lang="en-US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282434"/>
              </p:ext>
            </p:extLst>
          </p:nvPr>
        </p:nvGraphicFramePr>
        <p:xfrm>
          <a:off x="38100" y="726510"/>
          <a:ext cx="8915399" cy="5924180"/>
        </p:xfrm>
        <a:graphic>
          <a:graphicData uri="http://schemas.openxmlformats.org/drawingml/2006/table">
            <a:tbl>
              <a:tblPr/>
              <a:tblGrid>
                <a:gridCol w="7641584"/>
                <a:gridCol w="1273815"/>
              </a:tblGrid>
              <a:tr h="6450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Libya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ISO 9001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390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Food products, beverage and tobacco</a:t>
                      </a:r>
                    </a:p>
                  </a:txBody>
                  <a:tcPr marL="5540" marR="5540" marT="5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5540" marR="5540" marT="55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90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Chemicals, chemical products &amp;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fibres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40" marR="5540" marT="5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5540" marR="5540" marT="55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90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Rubber and plastic products</a:t>
                      </a:r>
                    </a:p>
                  </a:txBody>
                  <a:tcPr marL="5540" marR="5540" marT="5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5540" marR="5540" marT="55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903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Concrete</a:t>
                      </a: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</a:t>
                      </a:r>
                      <a:r>
                        <a:rPr lang="fr-F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cement</a:t>
                      </a: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lime, </a:t>
                      </a:r>
                      <a:r>
                        <a:rPr lang="fr-F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plaster</a:t>
                      </a: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etc.</a:t>
                      </a:r>
                    </a:p>
                  </a:txBody>
                  <a:tcPr marL="5540" marR="5540" marT="5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5540" marR="5540" marT="55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90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Machinery and equipment</a:t>
                      </a:r>
                    </a:p>
                  </a:txBody>
                  <a:tcPr marL="5540" marR="5540" marT="5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5540" marR="5540" marT="55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90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Construction</a:t>
                      </a:r>
                    </a:p>
                  </a:txBody>
                  <a:tcPr marL="5540" marR="5540" marT="5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5540" marR="5540" marT="55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90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Wholesale&amp;retail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trade,repairs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of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vehicles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40" marR="5540" marT="5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5540" marR="5540" marT="55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90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Transport, storage and communication</a:t>
                      </a:r>
                    </a:p>
                  </a:txBody>
                  <a:tcPr marL="5540" marR="5540" marT="5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5540" marR="5540" marT="55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90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Engineering services</a:t>
                      </a:r>
                    </a:p>
                  </a:txBody>
                  <a:tcPr marL="5540" marR="5540" marT="5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5540" marR="5540" marT="55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90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Other Services</a:t>
                      </a:r>
                    </a:p>
                  </a:txBody>
                  <a:tcPr marL="5540" marR="5540" marT="5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5540" marR="5540" marT="55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90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Education</a:t>
                      </a:r>
                    </a:p>
                  </a:txBody>
                  <a:tcPr marL="5540" marR="5540" marT="5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5540" marR="5540" marT="55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90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5540" marR="5540" marT="5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5540" marR="5540" marT="55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BC68823-49E2-4E11-86CD-23D150DC48A1}" type="slidenum">
              <a:rPr lang="en-US" altLang="ar-LY" smtClean="0">
                <a:solidFill>
                  <a:srgbClr val="898989"/>
                </a:solidFill>
              </a:rPr>
              <a:pPr/>
              <a:t>12</a:t>
            </a:fld>
            <a:endParaRPr lang="en-US" altLang="ar-LY" smtClean="0">
              <a:solidFill>
                <a:srgbClr val="89898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9875"/>
            <a:ext cx="79248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8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67"/>
    </mc:Choice>
    <mc:Fallback xmlns="">
      <p:transition spd="slow" advTm="5026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8B2ECDE-BE79-4222-80DB-66114ED7D22D}" type="slidenum">
              <a:rPr lang="en-US" altLang="ar-LY" smtClean="0">
                <a:solidFill>
                  <a:srgbClr val="898989"/>
                </a:solidFill>
              </a:rPr>
              <a:pPr/>
              <a:t>13</a:t>
            </a:fld>
            <a:endParaRPr lang="en-US" altLang="ar-LY" smtClean="0">
              <a:solidFill>
                <a:srgbClr val="898989"/>
              </a:solidFill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7"/>
          <a:stretch/>
        </p:blipFill>
        <p:spPr bwMode="auto">
          <a:xfrm>
            <a:off x="381000" y="152400"/>
            <a:ext cx="83899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6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81"/>
    </mc:Choice>
    <mc:Fallback xmlns="">
      <p:transition spd="slow" advTm="11068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57F0696-A63F-478A-90B0-6FE7BAFD6B77}" type="slidenum">
              <a:rPr lang="en-US" altLang="ar-LY" smtClean="0">
                <a:solidFill>
                  <a:srgbClr val="898989"/>
                </a:solidFill>
              </a:rPr>
              <a:pPr/>
              <a:t>14</a:t>
            </a:fld>
            <a:endParaRPr lang="en-US" altLang="ar-LY" smtClean="0">
              <a:solidFill>
                <a:srgbClr val="898989"/>
              </a:solidFill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72488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93"/>
    </mc:Choice>
    <mc:Fallback xmlns="">
      <p:transition spd="slow" advTm="6339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7A3DB8E1-35DD-4F82-BF4E-759BF0F75E95}" type="slidenum">
              <a:rPr lang="en-US" altLang="ar-LY" smtClean="0">
                <a:solidFill>
                  <a:srgbClr val="898989"/>
                </a:solidFill>
              </a:rPr>
              <a:pPr/>
              <a:t>15</a:t>
            </a:fld>
            <a:endParaRPr lang="en-US" altLang="ar-LY" smtClean="0">
              <a:solidFill>
                <a:srgbClr val="89898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100"/>
            <a:ext cx="78486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2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56"/>
    </mc:Choice>
    <mc:Fallback xmlns="">
      <p:transition spd="slow" advTm="7935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F6F52F58-0368-4423-9D40-3A2EA9ED6507}" type="slidenum">
              <a:rPr lang="en-US" altLang="ar-LY" smtClean="0">
                <a:solidFill>
                  <a:srgbClr val="898989"/>
                </a:solidFill>
              </a:rPr>
              <a:pPr/>
              <a:t>16</a:t>
            </a:fld>
            <a:endParaRPr lang="en-US" altLang="ar-LY" smtClean="0">
              <a:solidFill>
                <a:srgbClr val="89898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327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8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"/>
    </mc:Choice>
    <mc:Fallback xmlns="">
      <p:transition spd="slow" advTm="75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832"/>
            <a:ext cx="8227459" cy="635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5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83"/>
    </mc:Choice>
    <mc:Fallback xmlns="">
      <p:transition spd="slow" advTm="2838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3" y="1371600"/>
            <a:ext cx="854769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0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50"/>
    </mc:Choice>
    <mc:Fallback xmlns="">
      <p:transition spd="slow" advTm="4365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82240"/>
            <a:ext cx="710679" cy="4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399" y="1066800"/>
            <a:ext cx="8306817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62562"/>
            <a:ext cx="7429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7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37"/>
    </mc:Choice>
    <mc:Fallback xmlns="">
      <p:transition spd="slow" advTm="2393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90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International </a:t>
            </a:r>
            <a:r>
              <a:rPr lang="en-US" sz="3600" dirty="0"/>
              <a:t>Organization for Standardization </a:t>
            </a:r>
            <a:r>
              <a:rPr lang="ar-SA" sz="3600" dirty="0"/>
              <a:t>المنظمة العالية للتقييس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1443840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تأسست</a:t>
            </a:r>
            <a:r>
              <a:rPr lang="en-US" sz="3200" dirty="0"/>
              <a:t> </a:t>
            </a:r>
            <a:r>
              <a:rPr lang="ar-LY" sz="3200" dirty="0" smtClean="0"/>
              <a:t>سنة1947</a:t>
            </a:r>
            <a:r>
              <a:rPr lang="ar-SA" sz="3200" dirty="0" smtClean="0"/>
              <a:t> </a:t>
            </a:r>
            <a:r>
              <a:rPr lang="ar-LY" sz="3200" dirty="0" smtClean="0"/>
              <a:t> </a:t>
            </a:r>
            <a:r>
              <a:rPr lang="ar-LY" sz="3200" dirty="0"/>
              <a:t>ومقرها جنيف وهي مؤسسة غير حكومية تعنى بوضع المواصفات </a:t>
            </a:r>
            <a:r>
              <a:rPr lang="ar-LY" sz="3200" dirty="0" smtClean="0"/>
              <a:t>أصدرت </a:t>
            </a:r>
            <a:r>
              <a:rPr lang="ar-LY" sz="3200" dirty="0"/>
              <a:t>المؤسسة ما يقارب من </a:t>
            </a:r>
            <a:r>
              <a:rPr lang="ar-SA" sz="3200" dirty="0" smtClean="0"/>
              <a:t>20</a:t>
            </a:r>
            <a:r>
              <a:rPr lang="ar-LY" sz="3200" dirty="0" smtClean="0"/>
              <a:t>000 </a:t>
            </a:r>
            <a:r>
              <a:rPr lang="ar-LY" sz="3200" dirty="0"/>
              <a:t>مواصفة في مختلف المجالات .</a:t>
            </a:r>
            <a:endParaRPr lang="en-US" sz="3200" dirty="0"/>
          </a:p>
          <a:p>
            <a:pPr algn="r" rtl="1"/>
            <a:r>
              <a:rPr lang="ar-LY" sz="3200" dirty="0"/>
              <a:t>وتُعرّف المواصفة بأنها مجموعة معايير عامة متفق عليها دولياَ لإدارة الجودة في منظومة ما  ،ولم تحظى مواصفة أصدرتها المنظمة منذ إنشائها بإهتمام عالمي مثل مواصفة نظام إدارة الجودة </a:t>
            </a:r>
            <a:r>
              <a:rPr lang="en-US" sz="3200" dirty="0"/>
              <a:t>ISO </a:t>
            </a:r>
            <a:r>
              <a:rPr lang="en-US" sz="3200" dirty="0" smtClean="0"/>
              <a:t>9001 </a:t>
            </a:r>
            <a:r>
              <a:rPr lang="ar-LY" sz="3200" dirty="0"/>
              <a:t>،لعدة أسباب منها الإجماع الدولي ،وتبني السوق العالمية وفي أحيان كثيرة إشتراطها ،وشمول المواصفة لكل القطاعات ،وتطبيقها على كافة المؤسسات بصرف النظر عن حجمها وطبيعة عملها </a:t>
            </a:r>
            <a:r>
              <a:rPr lang="ar-LY" sz="3200" dirty="0" smtClean="0"/>
              <a:t>وأخيرا </a:t>
            </a:r>
            <a:r>
              <a:rPr lang="ar-LY" sz="3200" dirty="0"/>
              <a:t>مردودها الإيجابي على </a:t>
            </a:r>
            <a:r>
              <a:rPr lang="ar-LY" sz="3200" dirty="0" smtClean="0"/>
              <a:t>المؤسسة</a:t>
            </a:r>
            <a:r>
              <a:rPr lang="ar-SA" sz="3200" dirty="0" smtClean="0"/>
              <a:t> والعاملين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6301"/>
            <a:ext cx="7923540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7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24"/>
    </mc:Choice>
    <mc:Fallback xmlns="">
      <p:transition spd="slow" advTm="3172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706437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599"/>
            <a:ext cx="8083551" cy="478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39" y="5305424"/>
            <a:ext cx="7429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30" y="4986336"/>
            <a:ext cx="7429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0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70"/>
    </mc:Choice>
    <mc:Fallback xmlns="">
      <p:transition spd="slow" advTm="1837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33663" cy="471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95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97"/>
    </mc:Choice>
    <mc:Fallback xmlns="">
      <p:transition spd="slow" advTm="3559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84393"/>
            <a:ext cx="707197" cy="7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748690" cy="554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37193"/>
            <a:ext cx="7429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1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1"/>
    </mc:Choice>
    <mc:Fallback xmlns="">
      <p:transition spd="slow" advTm="2673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29200"/>
            <a:ext cx="7064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66317" cy="436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82" y="5168544"/>
            <a:ext cx="7429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1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12"/>
    </mc:Choice>
    <mc:Fallback xmlns="">
      <p:transition spd="slow" advTm="1881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4" y="1295400"/>
            <a:ext cx="823056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76"/>
    </mc:Choice>
    <mc:Fallback xmlns="">
      <p:transition spd="slow" advTm="2917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المرحلة الانتقالية للمواصفة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1" y="1752600"/>
            <a:ext cx="8301469" cy="43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1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Y" dirty="0" smtClean="0"/>
              <a:t>دور المجموعة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LY" dirty="0" smtClean="0"/>
              <a:t>ستقوم المجموعة الليبية للجودة والتميز قريبا بتنفيذ مجموعة من الدورات حول المواصفة الجديدة وتطبيقاتها </a:t>
            </a:r>
          </a:p>
          <a:p>
            <a:pPr algn="r" rtl="1"/>
            <a:r>
              <a:rPr lang="ar-LY" dirty="0" smtClean="0"/>
              <a:t>لمعرفة مواعيد الدورات تابعوا صفحتنا على الفيس بوك</a:t>
            </a:r>
          </a:p>
          <a:p>
            <a:pPr algn="r" rtl="1"/>
            <a:endParaRPr lang="ar-LY" dirty="0"/>
          </a:p>
          <a:p>
            <a:pPr algn="r" rtl="1"/>
            <a:endParaRPr lang="ar-LY" dirty="0" smtClean="0"/>
          </a:p>
          <a:p>
            <a:pPr algn="r" rtl="1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66331"/>
            <a:ext cx="6172200" cy="31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37"/>
    </mc:Choice>
    <mc:Fallback xmlns="">
      <p:transition spd="slow" advTm="2863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EG" altLang="ar-LY" dirty="0" smtClean="0"/>
              <a:t>1-المجال</a:t>
            </a:r>
            <a:r>
              <a:rPr lang="en-US" altLang="ar-LY" dirty="0" smtClean="0"/>
              <a:t>ISO 9001:2015                </a:t>
            </a:r>
            <a:endParaRPr lang="ar-EG" altLang="ar-LY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410200"/>
          </a:xfrm>
        </p:spPr>
        <p:txBody>
          <a:bodyPr>
            <a:normAutofit fontScale="92500"/>
          </a:bodyPr>
          <a:lstStyle/>
          <a:p>
            <a:pPr algn="r" rtl="1">
              <a:defRPr/>
            </a:pPr>
            <a:r>
              <a:rPr lang="ar-EG" b="1" dirty="0" smtClean="0"/>
              <a:t>هذه المواصفة الدولية تحدد متطلبات نظام ادارة جودة عندما تكون المنظمة:</a:t>
            </a:r>
            <a:endParaRPr lang="en-US" b="1" dirty="0" smtClean="0"/>
          </a:p>
          <a:p>
            <a:pPr algn="r" rtl="1">
              <a:defRPr/>
            </a:pPr>
            <a:r>
              <a:rPr lang="ar-EG" dirty="0" smtClean="0"/>
              <a:t>تحتاج الى اثبات قدرتها على استمرار توفير المنتج او الخدمة التى تلبى احتياجات العملاء والمتطلبات القانونية والتنظيمية السارية</a:t>
            </a:r>
            <a:r>
              <a:rPr lang="ar-LY" dirty="0"/>
              <a:t>.</a:t>
            </a:r>
            <a:endParaRPr lang="en-US" dirty="0" smtClean="0"/>
          </a:p>
          <a:p>
            <a:pPr algn="r" rtl="1">
              <a:defRPr/>
            </a:pPr>
            <a:r>
              <a:rPr lang="ar-EG" dirty="0" smtClean="0"/>
              <a:t>تهدف الى تعزيز رضاء العميل من خلال التطبيق الفعال للنظام بما فى ذلك عمليات التحسين المستمر للنظام وتاكيد المطابقة لمتطلبات العملاء والمتطلبات القانونية والتنظيمية السارية .</a:t>
            </a:r>
            <a:endParaRPr lang="en-US" dirty="0" smtClean="0"/>
          </a:p>
          <a:p>
            <a:pPr algn="r" rtl="1">
              <a:defRPr/>
            </a:pPr>
            <a:r>
              <a:rPr lang="ar-EG" dirty="0" smtClean="0"/>
              <a:t>جميع متطلبات هذه المواصفة الدولية عامة,ويراد بها ان تنطبق على جميع المنظمات ,بغض النظر على نوعها وحجمها والمنتجات المقدمة.</a:t>
            </a:r>
            <a:endParaRPr lang="en-US" dirty="0" smtClean="0"/>
          </a:p>
          <a:p>
            <a:pPr algn="r">
              <a:defRPr/>
            </a:pPr>
            <a:endParaRPr lang="ar-EG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3A6390-C0B0-496B-8239-F1492F626032}" type="slidenum">
              <a:rPr lang="en-US" altLang="ar-LY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ar-LY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5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77"/>
    </mc:Choice>
    <mc:Fallback xmlns="">
      <p:transition spd="slow" advTm="4457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ISO Survey of Management System Standard Certifications –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2" y="1600200"/>
            <a:ext cx="885166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507798"/>
              </p:ext>
            </p:extLst>
          </p:nvPr>
        </p:nvGraphicFramePr>
        <p:xfrm>
          <a:off x="152400" y="152398"/>
          <a:ext cx="8839200" cy="6553203"/>
        </p:xfrm>
        <a:graphic>
          <a:graphicData uri="http://schemas.openxmlformats.org/drawingml/2006/table">
            <a:tbl>
              <a:tblPr/>
              <a:tblGrid>
                <a:gridCol w="1079375"/>
                <a:gridCol w="4434185"/>
                <a:gridCol w="3325640"/>
              </a:tblGrid>
              <a:tr h="5984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effectLst/>
                          <a:latin typeface="Verdana"/>
                        </a:rPr>
                        <a:t>Top 10 countries for ISO 9001 certificates - 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2014</a:t>
                      </a:r>
                      <a:endParaRPr lang="en-US" sz="24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342800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Italy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168960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Germany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55363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Japan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45785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India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41016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United Kingdom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40200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Spain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36005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USA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33008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France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29122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2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Australia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19731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67"/>
    </mc:Choice>
    <mc:Fallback xmlns="">
      <p:transition spd="slow" advTm="33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24523"/>
              </p:ext>
            </p:extLst>
          </p:nvPr>
        </p:nvGraphicFramePr>
        <p:xfrm>
          <a:off x="152400" y="152397"/>
          <a:ext cx="8762999" cy="6705600"/>
        </p:xfrm>
        <a:graphic>
          <a:graphicData uri="http://schemas.openxmlformats.org/drawingml/2006/table">
            <a:tbl>
              <a:tblPr/>
              <a:tblGrid>
                <a:gridCol w="1047151"/>
                <a:gridCol w="4229937"/>
                <a:gridCol w="3485911"/>
              </a:tblGrid>
              <a:tr h="61235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effectLst/>
                          <a:latin typeface="Verdana"/>
                        </a:rPr>
                        <a:t>Top 10 countries for ISO 9001 growth - 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2014</a:t>
                      </a:r>
                      <a:endParaRPr lang="en-US" sz="24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effectLst/>
                          <a:latin typeface="Verdana"/>
                        </a:rPr>
                        <a:t>Italy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effectLst/>
                          <a:latin typeface="Verdana"/>
                        </a:rPr>
                        <a:t>9215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effectLst/>
                          <a:latin typeface="Verdana"/>
                        </a:rPr>
                        <a:t>Australia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effectLst/>
                          <a:latin typeface="Verdana"/>
                        </a:rPr>
                        <a:t>6608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effectLst/>
                          <a:latin typeface="Verdana"/>
                        </a:rPr>
                        <a:t>5767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Belarus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effectLst/>
                          <a:latin typeface="Verdana"/>
                        </a:rPr>
                        <a:t>2833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Mexico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effectLst/>
                          <a:latin typeface="Verdana"/>
                        </a:rPr>
                        <a:t>2538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Turkey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effectLst/>
                          <a:latin typeface="Verdana"/>
                        </a:rPr>
                        <a:t>1794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Canada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effectLst/>
                          <a:latin typeface="Verdana"/>
                        </a:rPr>
                        <a:t>1277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Colombia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effectLst/>
                          <a:latin typeface="Verdana"/>
                        </a:rPr>
                        <a:t>1146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Portugal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6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Slovakia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Verdana"/>
                        </a:rPr>
                        <a:t>713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6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625394"/>
              </p:ext>
            </p:extLst>
          </p:nvPr>
        </p:nvGraphicFramePr>
        <p:xfrm>
          <a:off x="76199" y="0"/>
          <a:ext cx="9086194" cy="6705604"/>
        </p:xfrm>
        <a:graphic>
          <a:graphicData uri="http://schemas.openxmlformats.org/drawingml/2006/table">
            <a:tbl>
              <a:tblPr/>
              <a:tblGrid>
                <a:gridCol w="4307278"/>
                <a:gridCol w="1284627"/>
                <a:gridCol w="1179221"/>
                <a:gridCol w="1073963"/>
                <a:gridCol w="1241105"/>
              </a:tblGrid>
              <a:tr h="6150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ISO 9001 - Middle East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96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1" i="0" u="none" strike="noStrike" dirty="0">
                          <a:effectLst/>
                          <a:latin typeface="Verdana"/>
                        </a:rPr>
                        <a:t>Year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effectLst/>
                          <a:latin typeface="Verdana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effectLst/>
                          <a:latin typeface="Verdana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effectLst/>
                          <a:latin typeface="Verdana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effectLst/>
                          <a:latin typeface="Verdana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United Arab Emirates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2997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3228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3870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4407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Saudi Arabia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1644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2189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2328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2994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effectLst/>
                          <a:latin typeface="Verdana"/>
                        </a:rPr>
                        <a:t>Iran</a:t>
                      </a:r>
                      <a:endParaRPr lang="en-US" sz="2400" b="0" i="0" u="none" strike="noStrike" dirty="0">
                        <a:effectLst/>
                        <a:latin typeface="Verdan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2790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2699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2516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2685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Lebanon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469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519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766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747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Qatar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289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503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635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Oman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294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357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471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535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Bahrain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261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278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Kuwait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338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421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457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Jordan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362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269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296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Iraq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Libya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Yemen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Palestine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Syria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3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582</Words>
  <Application>Microsoft Office PowerPoint</Application>
  <PresentationFormat>On-screen Show (4:3)</PresentationFormat>
  <Paragraphs>307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تعريف بالمواصفة ISO 9001:2015 متطلبات نظام ادارة الجودة</vt:lpstr>
      <vt:lpstr>International Organization for Standardization المنظمة العالية للتقييس </vt:lpstr>
      <vt:lpstr>1-المجالISO 9001:2015                </vt:lpstr>
      <vt:lpstr>The ISO Survey of Management System Standard Certifications – 2014</vt:lpstr>
      <vt:lpstr>PowerPoint Presentation</vt:lpstr>
      <vt:lpstr>PowerPoint Presentation</vt:lpstr>
      <vt:lpstr>PowerPoint Presentation</vt:lpstr>
      <vt:lpstr>/</vt:lpstr>
      <vt:lpstr>PowerPoint Presentation</vt:lpstr>
      <vt:lpstr>PowerPoint Presentation</vt:lpstr>
      <vt:lpstr>ISO Survey of Certifications 2014 - Industrial sectors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المرحلة الانتقالية للمواصفة </vt:lpstr>
      <vt:lpstr>دور المجموعة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TOSHIBA</cp:lastModifiedBy>
  <cp:revision>25</cp:revision>
  <dcterms:created xsi:type="dcterms:W3CDTF">2006-08-16T00:00:00Z</dcterms:created>
  <dcterms:modified xsi:type="dcterms:W3CDTF">2015-11-16T10:40:14Z</dcterms:modified>
</cp:coreProperties>
</file>