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4"/>
  </p:sldMasterIdLst>
  <p:notesMasterIdLst>
    <p:notesMasterId r:id="rId144"/>
  </p:notesMasterIdLst>
  <p:sldIdLst>
    <p:sldId id="256" r:id="rId5"/>
    <p:sldId id="320" r:id="rId6"/>
    <p:sldId id="321" r:id="rId7"/>
    <p:sldId id="285" r:id="rId8"/>
    <p:sldId id="325" r:id="rId9"/>
    <p:sldId id="376" r:id="rId10"/>
    <p:sldId id="316" r:id="rId11"/>
    <p:sldId id="317" r:id="rId12"/>
    <p:sldId id="287" r:id="rId13"/>
    <p:sldId id="315" r:id="rId14"/>
    <p:sldId id="322" r:id="rId15"/>
    <p:sldId id="323" r:id="rId16"/>
    <p:sldId id="324" r:id="rId17"/>
    <p:sldId id="286" r:id="rId18"/>
    <p:sldId id="318" r:id="rId19"/>
    <p:sldId id="271" r:id="rId20"/>
    <p:sldId id="274" r:id="rId21"/>
    <p:sldId id="275" r:id="rId22"/>
    <p:sldId id="276" r:id="rId23"/>
    <p:sldId id="277" r:id="rId24"/>
    <p:sldId id="280" r:id="rId25"/>
    <p:sldId id="377" r:id="rId26"/>
    <p:sldId id="378" r:id="rId27"/>
    <p:sldId id="379" r:id="rId28"/>
    <p:sldId id="380" r:id="rId29"/>
    <p:sldId id="261" r:id="rId30"/>
    <p:sldId id="288" r:id="rId31"/>
    <p:sldId id="289" r:id="rId32"/>
    <p:sldId id="290" r:id="rId33"/>
    <p:sldId id="291" r:id="rId34"/>
    <p:sldId id="292" r:id="rId35"/>
    <p:sldId id="293" r:id="rId36"/>
    <p:sldId id="294" r:id="rId37"/>
    <p:sldId id="295" r:id="rId38"/>
    <p:sldId id="296" r:id="rId39"/>
    <p:sldId id="262" r:id="rId40"/>
    <p:sldId id="263" r:id="rId41"/>
    <p:sldId id="265" r:id="rId42"/>
    <p:sldId id="266" r:id="rId43"/>
    <p:sldId id="267" r:id="rId44"/>
    <p:sldId id="327" r:id="rId45"/>
    <p:sldId id="328" r:id="rId46"/>
    <p:sldId id="329" r:id="rId47"/>
    <p:sldId id="330" r:id="rId48"/>
    <p:sldId id="331" r:id="rId49"/>
    <p:sldId id="333" r:id="rId50"/>
    <p:sldId id="332" r:id="rId51"/>
    <p:sldId id="334" r:id="rId52"/>
    <p:sldId id="268" r:id="rId53"/>
    <p:sldId id="269" r:id="rId54"/>
    <p:sldId id="297" r:id="rId55"/>
    <p:sldId id="305" r:id="rId56"/>
    <p:sldId id="298" r:id="rId57"/>
    <p:sldId id="299" r:id="rId58"/>
    <p:sldId id="281" r:id="rId59"/>
    <p:sldId id="282" r:id="rId60"/>
    <p:sldId id="283" r:id="rId61"/>
    <p:sldId id="284" r:id="rId62"/>
    <p:sldId id="319" r:id="rId63"/>
    <p:sldId id="381" r:id="rId64"/>
    <p:sldId id="335" r:id="rId65"/>
    <p:sldId id="336" r:id="rId66"/>
    <p:sldId id="337" r:id="rId67"/>
    <p:sldId id="338" r:id="rId68"/>
    <p:sldId id="304" r:id="rId69"/>
    <p:sldId id="301" r:id="rId70"/>
    <p:sldId id="302" r:id="rId71"/>
    <p:sldId id="303" r:id="rId72"/>
    <p:sldId id="306" r:id="rId73"/>
    <p:sldId id="307" r:id="rId74"/>
    <p:sldId id="308" r:id="rId75"/>
    <p:sldId id="309" r:id="rId76"/>
    <p:sldId id="310" r:id="rId77"/>
    <p:sldId id="311" r:id="rId78"/>
    <p:sldId id="312" r:id="rId79"/>
    <p:sldId id="313" r:id="rId80"/>
    <p:sldId id="314" r:id="rId81"/>
    <p:sldId id="344" r:id="rId82"/>
    <p:sldId id="345" r:id="rId83"/>
    <p:sldId id="346" r:id="rId84"/>
    <p:sldId id="347" r:id="rId85"/>
    <p:sldId id="348" r:id="rId86"/>
    <p:sldId id="372" r:id="rId87"/>
    <p:sldId id="373" r:id="rId88"/>
    <p:sldId id="374" r:id="rId89"/>
    <p:sldId id="375" r:id="rId90"/>
    <p:sldId id="339" r:id="rId91"/>
    <p:sldId id="340" r:id="rId92"/>
    <p:sldId id="341" r:id="rId93"/>
    <p:sldId id="342" r:id="rId94"/>
    <p:sldId id="343"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8" r:id="rId108"/>
    <p:sldId id="361" r:id="rId109"/>
    <p:sldId id="362" r:id="rId110"/>
    <p:sldId id="371" r:id="rId111"/>
    <p:sldId id="363" r:id="rId112"/>
    <p:sldId id="364" r:id="rId113"/>
    <p:sldId id="365" r:id="rId114"/>
    <p:sldId id="366" r:id="rId115"/>
    <p:sldId id="369" r:id="rId116"/>
    <p:sldId id="367" r:id="rId117"/>
    <p:sldId id="370" r:id="rId118"/>
    <p:sldId id="382" r:id="rId119"/>
    <p:sldId id="383" r:id="rId120"/>
    <p:sldId id="384" r:id="rId121"/>
    <p:sldId id="385" r:id="rId122"/>
    <p:sldId id="386" r:id="rId123"/>
    <p:sldId id="387" r:id="rId124"/>
    <p:sldId id="388" r:id="rId125"/>
    <p:sldId id="389" r:id="rId126"/>
    <p:sldId id="390" r:id="rId127"/>
    <p:sldId id="391" r:id="rId128"/>
    <p:sldId id="392" r:id="rId129"/>
    <p:sldId id="393" r:id="rId130"/>
    <p:sldId id="394" r:id="rId131"/>
    <p:sldId id="395" r:id="rId132"/>
    <p:sldId id="396" r:id="rId133"/>
    <p:sldId id="397" r:id="rId134"/>
    <p:sldId id="398" r:id="rId135"/>
    <p:sldId id="399" r:id="rId136"/>
    <p:sldId id="400" r:id="rId137"/>
    <p:sldId id="401" r:id="rId138"/>
    <p:sldId id="402" r:id="rId139"/>
    <p:sldId id="403" r:id="rId140"/>
    <p:sldId id="404" r:id="rId141"/>
    <p:sldId id="405" r:id="rId142"/>
    <p:sldId id="406" r:id="rId1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0000FF"/>
    <a:srgbClr val="33CC33"/>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326" autoAdjust="0"/>
    <p:restoredTop sz="94660"/>
  </p:normalViewPr>
  <p:slideViewPr>
    <p:cSldViewPr>
      <p:cViewPr varScale="1">
        <p:scale>
          <a:sx n="44" d="100"/>
          <a:sy n="44" d="100"/>
        </p:scale>
        <p:origin x="-46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38" Type="http://schemas.openxmlformats.org/officeDocument/2006/relationships/slide" Target="slides/slide134.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slide" Target="slides/slide124.xml"/><Relationship Id="rId144" Type="http://schemas.openxmlformats.org/officeDocument/2006/relationships/notesMaster" Target="notesMasters/notesMaster1.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slide" Target="slides/slide130.xml"/><Relationship Id="rId139" Type="http://schemas.openxmlformats.org/officeDocument/2006/relationships/slide" Target="slides/slide135.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slide" Target="slides/slide104.xml"/><Relationship Id="rId116" Type="http://schemas.openxmlformats.org/officeDocument/2006/relationships/slide" Target="slides/slide112.xml"/><Relationship Id="rId124" Type="http://schemas.openxmlformats.org/officeDocument/2006/relationships/slide" Target="slides/slide120.xml"/><Relationship Id="rId129" Type="http://schemas.openxmlformats.org/officeDocument/2006/relationships/slide" Target="slides/slide125.xml"/><Relationship Id="rId137" Type="http://schemas.openxmlformats.org/officeDocument/2006/relationships/slide" Target="slides/slide13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slide" Target="slides/slide107.xml"/><Relationship Id="rId132" Type="http://schemas.openxmlformats.org/officeDocument/2006/relationships/slide" Target="slides/slide128.xml"/><Relationship Id="rId140" Type="http://schemas.openxmlformats.org/officeDocument/2006/relationships/slide" Target="slides/slide136.xml"/><Relationship Id="rId14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slide" Target="slides/slide110.xml"/><Relationship Id="rId119" Type="http://schemas.openxmlformats.org/officeDocument/2006/relationships/slide" Target="slides/slide115.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30" Type="http://schemas.openxmlformats.org/officeDocument/2006/relationships/slide" Target="slides/slide126.xml"/><Relationship Id="rId135" Type="http://schemas.openxmlformats.org/officeDocument/2006/relationships/slide" Target="slides/slide131.xml"/><Relationship Id="rId143" Type="http://schemas.openxmlformats.org/officeDocument/2006/relationships/slide" Target="slides/slide139.xml"/><Relationship Id="rId148"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D29D3F-F089-4369-A230-F32B53BFC24B}" type="datetimeFigureOut">
              <a:rPr lang="en-US" smtClean="0"/>
              <a:pPr/>
              <a:t>3/10/2019</a:t>
            </a:fld>
            <a:endParaRPr lang="en-GB"/>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828D50-6532-416A-8BA4-6122F3C344CF}" type="slidenum">
              <a:rPr lang="en-GB" smtClean="0"/>
              <a:pPr/>
              <a:t>‹#›</a:t>
            </a:fld>
            <a:endParaRPr lang="en-GB"/>
          </a:p>
        </p:txBody>
      </p:sp>
    </p:spTree>
    <p:extLst>
      <p:ext uri="{BB962C8B-B14F-4D97-AF65-F5344CB8AC3E}">
        <p14:creationId xmlns:p14="http://schemas.microsoft.com/office/powerpoint/2010/main" val="903024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C5828D50-6532-416A-8BA4-6122F3C344CF}" type="slidenum">
              <a:rPr lang="en-GB" smtClean="0"/>
              <a:pPr/>
              <a:t>38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3D3E7A-4024-49BA-88AE-09B5DAC99D96}" type="slidenum">
              <a:rPr lang="ar-SA"/>
              <a:pPr/>
              <a:t>48</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28CDD423-A965-434C-9D75-863AAD337F71}" type="datetimeFigureOut">
              <a:rPr lang="en-US" smtClean="0"/>
              <a:pPr/>
              <a:t>3/10/2019</a:t>
            </a:fld>
            <a:endParaRPr lang="en-GB"/>
          </a:p>
        </p:txBody>
      </p:sp>
      <p:sp>
        <p:nvSpPr>
          <p:cNvPr id="19" name="عنصر نائب للتذييل 18"/>
          <p:cNvSpPr>
            <a:spLocks noGrp="1"/>
          </p:cNvSpPr>
          <p:nvPr>
            <p:ph type="ftr" sz="quarter" idx="11"/>
          </p:nvPr>
        </p:nvSpPr>
        <p:spPr/>
        <p:txBody>
          <a:bodyPr/>
          <a:lstStyle/>
          <a:p>
            <a:endParaRPr lang="en-GB"/>
          </a:p>
        </p:txBody>
      </p:sp>
      <p:sp>
        <p:nvSpPr>
          <p:cNvPr id="27" name="عنصر نائب لرقم الشريحة 26"/>
          <p:cNvSpPr>
            <a:spLocks noGrp="1"/>
          </p:cNvSpPr>
          <p:nvPr>
            <p:ph type="sldNum" sz="quarter" idx="12"/>
          </p:nvPr>
        </p:nvSpPr>
        <p:spPr/>
        <p:txBody>
          <a:bodyPr/>
          <a:lstStyle/>
          <a:p>
            <a:fld id="{505C7B9D-0171-419E-932B-F6D2DE81D8F1}"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8CDD423-A965-434C-9D75-863AAD337F71}" type="datetimeFigureOut">
              <a:rPr lang="en-US" smtClean="0"/>
              <a:pPr/>
              <a:t>3/10/2019</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505C7B9D-0171-419E-932B-F6D2DE81D8F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8CDD423-A965-434C-9D75-863AAD337F71}" type="datetimeFigureOut">
              <a:rPr lang="en-US" smtClean="0"/>
              <a:pPr/>
              <a:t>3/10/2019</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505C7B9D-0171-419E-932B-F6D2DE81D8F1}"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ar-EG"/>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F92B59FF-E76E-4332-B90F-ABDB65636B8C}" type="slidenum">
              <a:rPr lang="ar-SA"/>
              <a:pPr/>
              <a:t>‹#›</a:t>
            </a:fld>
            <a:endParaRPr lang="en-US"/>
          </a:p>
        </p:txBody>
      </p:sp>
    </p:spTree>
    <p:extLst>
      <p:ext uri="{BB962C8B-B14F-4D97-AF65-F5344CB8AC3E}">
        <p14:creationId xmlns:p14="http://schemas.microsoft.com/office/powerpoint/2010/main" val="3975654989"/>
      </p:ext>
    </p:extLst>
  </p:cSld>
  <p:clrMapOvr>
    <a:masterClrMapping/>
  </p:clrMapOvr>
  <p:transition>
    <p:wheel spokes="3"/>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8CDD423-A965-434C-9D75-863AAD337F71}" type="datetimeFigureOut">
              <a:rPr lang="en-US" smtClean="0"/>
              <a:pPr/>
              <a:t>3/10/2019</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505C7B9D-0171-419E-932B-F6D2DE81D8F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8CDD423-A965-434C-9D75-863AAD337F71}" type="datetimeFigureOut">
              <a:rPr lang="en-US" smtClean="0"/>
              <a:pPr/>
              <a:t>3/10/2019</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505C7B9D-0171-419E-932B-F6D2DE81D8F1}"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8CDD423-A965-434C-9D75-863AAD337F71}" type="datetimeFigureOut">
              <a:rPr lang="en-US" smtClean="0"/>
              <a:pPr/>
              <a:t>3/10/2019</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505C7B9D-0171-419E-932B-F6D2DE81D8F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28CDD423-A965-434C-9D75-863AAD337F71}" type="datetimeFigureOut">
              <a:rPr lang="en-US" smtClean="0"/>
              <a:pPr/>
              <a:t>3/10/2019</a:t>
            </a:fld>
            <a:endParaRPr lang="en-GB"/>
          </a:p>
        </p:txBody>
      </p:sp>
      <p:sp>
        <p:nvSpPr>
          <p:cNvPr id="8" name="عنصر نائب للتذييل 7"/>
          <p:cNvSpPr>
            <a:spLocks noGrp="1"/>
          </p:cNvSpPr>
          <p:nvPr>
            <p:ph type="ftr" sz="quarter" idx="11"/>
          </p:nvPr>
        </p:nvSpPr>
        <p:spPr/>
        <p:txBody>
          <a:bodyPr/>
          <a:lstStyle/>
          <a:p>
            <a:endParaRPr lang="en-GB"/>
          </a:p>
        </p:txBody>
      </p:sp>
      <p:sp>
        <p:nvSpPr>
          <p:cNvPr id="9" name="عنصر نائب لرقم الشريحة 8"/>
          <p:cNvSpPr>
            <a:spLocks noGrp="1"/>
          </p:cNvSpPr>
          <p:nvPr>
            <p:ph type="sldNum" sz="quarter" idx="12"/>
          </p:nvPr>
        </p:nvSpPr>
        <p:spPr/>
        <p:txBody>
          <a:bodyPr/>
          <a:lstStyle/>
          <a:p>
            <a:fld id="{505C7B9D-0171-419E-932B-F6D2DE81D8F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28CDD423-A965-434C-9D75-863AAD337F71}" type="datetimeFigureOut">
              <a:rPr lang="en-US" smtClean="0"/>
              <a:pPr/>
              <a:t>3/10/2019</a:t>
            </a:fld>
            <a:endParaRPr lang="en-GB"/>
          </a:p>
        </p:txBody>
      </p:sp>
      <p:sp>
        <p:nvSpPr>
          <p:cNvPr id="8" name="عنصر نائب لرقم الشريحة 7"/>
          <p:cNvSpPr>
            <a:spLocks noGrp="1"/>
          </p:cNvSpPr>
          <p:nvPr>
            <p:ph type="sldNum" sz="quarter" idx="11"/>
          </p:nvPr>
        </p:nvSpPr>
        <p:spPr/>
        <p:txBody>
          <a:bodyPr/>
          <a:lstStyle/>
          <a:p>
            <a:fld id="{505C7B9D-0171-419E-932B-F6D2DE81D8F1}" type="slidenum">
              <a:rPr lang="en-GB" smtClean="0"/>
              <a:pPr/>
              <a:t>‹#›</a:t>
            </a:fld>
            <a:endParaRPr lang="en-GB"/>
          </a:p>
        </p:txBody>
      </p:sp>
      <p:sp>
        <p:nvSpPr>
          <p:cNvPr id="9" name="عنصر نائب للتذييل 8"/>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8CDD423-A965-434C-9D75-863AAD337F71}" type="datetimeFigureOut">
              <a:rPr lang="en-US" smtClean="0"/>
              <a:pPr/>
              <a:t>3/10/2019</a:t>
            </a:fld>
            <a:endParaRPr lang="en-GB"/>
          </a:p>
        </p:txBody>
      </p:sp>
      <p:sp>
        <p:nvSpPr>
          <p:cNvPr id="3" name="عنصر نائب للتذييل 2"/>
          <p:cNvSpPr>
            <a:spLocks noGrp="1"/>
          </p:cNvSpPr>
          <p:nvPr>
            <p:ph type="ftr" sz="quarter" idx="11"/>
          </p:nvPr>
        </p:nvSpPr>
        <p:spPr/>
        <p:txBody>
          <a:bodyPr/>
          <a:lstStyle/>
          <a:p>
            <a:endParaRPr lang="en-GB"/>
          </a:p>
        </p:txBody>
      </p:sp>
      <p:sp>
        <p:nvSpPr>
          <p:cNvPr id="4" name="عنصر نائب لرقم الشريحة 3"/>
          <p:cNvSpPr>
            <a:spLocks noGrp="1"/>
          </p:cNvSpPr>
          <p:nvPr>
            <p:ph type="sldNum" sz="quarter" idx="12"/>
          </p:nvPr>
        </p:nvSpPr>
        <p:spPr/>
        <p:txBody>
          <a:bodyPr/>
          <a:lstStyle/>
          <a:p>
            <a:fld id="{505C7B9D-0171-419E-932B-F6D2DE81D8F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8CDD423-A965-434C-9D75-863AAD337F71}" type="datetimeFigureOut">
              <a:rPr lang="en-US" smtClean="0"/>
              <a:pPr/>
              <a:t>3/10/2019</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a:xfrm>
            <a:off x="8156448" y="6422064"/>
            <a:ext cx="762000" cy="365125"/>
          </a:xfrm>
        </p:spPr>
        <p:txBody>
          <a:bodyPr/>
          <a:lstStyle/>
          <a:p>
            <a:fld id="{505C7B9D-0171-419E-932B-F6D2DE81D8F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28CDD423-A965-434C-9D75-863AAD337F71}" type="datetimeFigureOut">
              <a:rPr lang="en-US" smtClean="0"/>
              <a:pPr/>
              <a:t>3/10/2019</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505C7B9D-0171-419E-932B-F6D2DE81D8F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8CDD423-A965-434C-9D75-863AAD337F71}" type="datetimeFigureOut">
              <a:rPr lang="en-US" smtClean="0"/>
              <a:pPr/>
              <a:t>3/10/2019</a:t>
            </a:fld>
            <a:endParaRPr lang="en-GB"/>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05C7B9D-0171-419E-932B-F6D2DE81D8F1}"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79712" y="200247"/>
            <a:ext cx="6120680" cy="1015663"/>
          </a:xfrm>
          <a:prstGeom prst="rect">
            <a:avLst/>
          </a:prstGeom>
        </p:spPr>
        <p:txBody>
          <a:bodyPr wrap="square">
            <a:spAutoFit/>
          </a:bodyPr>
          <a:lstStyle/>
          <a:p>
            <a:pPr algn="ctr"/>
            <a:r>
              <a:rPr lang="ar-SY" sz="6000" b="1" dirty="0">
                <a:solidFill>
                  <a:srgbClr val="FFFF00"/>
                </a:solidFill>
              </a:rPr>
              <a:t>حوادث العمل</a:t>
            </a:r>
            <a:endParaRPr lang="ar-EG" sz="6000" b="1" dirty="0">
              <a:solidFill>
                <a:srgbClr val="FFFF00"/>
              </a:solidFill>
            </a:endParaRPr>
          </a:p>
        </p:txBody>
      </p:sp>
      <p:sp>
        <p:nvSpPr>
          <p:cNvPr id="4" name="Subtitle 2"/>
          <p:cNvSpPr txBox="1">
            <a:spLocks noGrp="1"/>
          </p:cNvSpPr>
          <p:nvPr>
            <p:ph type="ctrTitle"/>
          </p:nvPr>
        </p:nvSpPr>
        <p:spPr>
          <a:xfrm>
            <a:off x="971550" y="2060575"/>
            <a:ext cx="7848600" cy="3670300"/>
          </a:xfrm>
          <a:prstGeom prst="rect">
            <a:avLst/>
          </a:prstGeom>
        </p:spPr>
        <p:txBody>
          <a:bodyPr vert="horz" lIns="91440" rIns="91440" anchor="t">
            <a:noAutofit/>
          </a:bodyPr>
          <a:lstStyle>
            <a:lvl1pPr marL="0" indent="0" algn="l" rtl="1" eaLnBrk="1" latinLnBrk="0" hangingPunct="1">
              <a:spcBef>
                <a:spcPts val="400"/>
              </a:spcBef>
              <a:spcAft>
                <a:spcPts val="0"/>
              </a:spcAft>
              <a:buClr>
                <a:schemeClr val="accent1"/>
              </a:buClr>
              <a:buSzPct val="68000"/>
              <a:buFont typeface="Wingdings 3"/>
              <a:buNone/>
              <a:defRPr kumimoji="0" sz="23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None/>
              <a:defRPr kumimoji="0" sz="1800" kern="1200">
                <a:solidFill>
                  <a:schemeClr val="tx1">
                    <a:tint val="75000"/>
                  </a:schemeClr>
                </a:solidFill>
                <a:latin typeface="+mn-lt"/>
                <a:ea typeface="+mn-ea"/>
                <a:cs typeface="+mn-cs"/>
              </a:defRPr>
            </a:lvl2pPr>
            <a:lvl3pPr marL="859536" indent="-228600" algn="r" rtl="1" eaLnBrk="1" latinLnBrk="0" hangingPunct="1">
              <a:spcBef>
                <a:spcPts val="350"/>
              </a:spcBef>
              <a:buClr>
                <a:schemeClr val="accent2"/>
              </a:buClr>
              <a:buSzPct val="100000"/>
              <a:buFont typeface="Wingdings 2"/>
              <a:buNone/>
              <a:defRPr kumimoji="0" sz="1600" kern="1200">
                <a:solidFill>
                  <a:schemeClr val="tx1">
                    <a:tint val="75000"/>
                  </a:schemeClr>
                </a:solidFill>
                <a:latin typeface="+mn-lt"/>
                <a:ea typeface="+mn-ea"/>
                <a:cs typeface="+mn-cs"/>
              </a:defRPr>
            </a:lvl3pPr>
            <a:lvl4pPr marL="1143000" indent="-228600" algn="r" rtl="1" eaLnBrk="1" latinLnBrk="0" hangingPunct="1">
              <a:spcBef>
                <a:spcPts val="350"/>
              </a:spcBef>
              <a:buClr>
                <a:schemeClr val="accent2"/>
              </a:buClr>
              <a:buFont typeface="Wingdings 2"/>
              <a:buNone/>
              <a:defRPr kumimoji="0" sz="1400" kern="1200">
                <a:solidFill>
                  <a:schemeClr val="tx1">
                    <a:tint val="75000"/>
                  </a:schemeClr>
                </a:solidFill>
                <a:latin typeface="+mn-lt"/>
                <a:ea typeface="+mn-ea"/>
                <a:cs typeface="+mn-cs"/>
              </a:defRPr>
            </a:lvl4pPr>
            <a:lvl5pPr marL="1371600" indent="-228600" algn="r" rtl="1" eaLnBrk="1" latinLnBrk="0" hangingPunct="1">
              <a:spcBef>
                <a:spcPts val="350"/>
              </a:spcBef>
              <a:buClr>
                <a:schemeClr val="accent2"/>
              </a:buClr>
              <a:buFont typeface="Wingdings 2"/>
              <a:buNone/>
              <a:defRPr kumimoji="0" sz="1400" kern="1200">
                <a:solidFill>
                  <a:schemeClr val="tx1">
                    <a:tint val="75000"/>
                  </a:schemeClr>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lstStyle>
          <a:p>
            <a:pPr algn="ctr">
              <a:defRPr/>
            </a:pPr>
            <a:r>
              <a:rPr lang="ar-EG" sz="6600" b="1" u="sng" dirty="0" smtClean="0">
                <a:solidFill>
                  <a:srgbClr val="0000FF"/>
                </a:solidFill>
              </a:rPr>
              <a:t>العميد / اسامه العزب</a:t>
            </a:r>
          </a:p>
          <a:p>
            <a:pPr algn="ctr">
              <a:defRPr/>
            </a:pPr>
            <a:r>
              <a:rPr lang="ar-EG" sz="6600" b="1" u="sng" dirty="0" smtClean="0">
                <a:solidFill>
                  <a:srgbClr val="0000FF"/>
                </a:solidFill>
              </a:rPr>
              <a:t>01092588819</a:t>
            </a:r>
            <a:endParaRPr lang="ar-EG" sz="6600" b="1" u="sng" dirty="0">
              <a:solidFill>
                <a:srgbClr val="0000FF"/>
              </a:solidFill>
            </a:endParaRPr>
          </a:p>
        </p:txBody>
      </p:sp>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17306"/>
          </a:xfrm>
          <a:prstGeom prst="rect">
            <a:avLst/>
          </a:prstGeom>
        </p:spPr>
        <p:txBody>
          <a:bodyPr wrap="square">
            <a:spAutoFit/>
          </a:bodyPr>
          <a:lstStyle/>
          <a:p>
            <a:pPr algn="r" rtl="1">
              <a:lnSpc>
                <a:spcPct val="125000"/>
              </a:lnSpc>
              <a:buClr>
                <a:schemeClr val="bg1"/>
              </a:buClr>
              <a:buFont typeface="Wingdings" pitchFamily="2" charset="2"/>
              <a:buChar char="q"/>
            </a:pPr>
            <a:r>
              <a:rPr lang="ar-SA" sz="4000" b="1" dirty="0">
                <a:solidFill>
                  <a:srgbClr val="33CC33"/>
                </a:solidFill>
                <a:cs typeface="Times New Roman" pitchFamily="18" charset="0"/>
              </a:rPr>
              <a:t>تصنيف الحوادث : </a:t>
            </a:r>
            <a:r>
              <a:rPr lang="ar-SA" sz="4000" b="1" dirty="0">
                <a:cs typeface="Times New Roman" pitchFamily="18" charset="0"/>
              </a:rPr>
              <a:t/>
            </a:r>
            <a:br>
              <a:rPr lang="ar-SA" sz="4000" b="1" dirty="0">
                <a:cs typeface="Times New Roman" pitchFamily="18" charset="0"/>
              </a:rPr>
            </a:br>
            <a:r>
              <a:rPr lang="ar-SA" sz="4000" b="1" dirty="0">
                <a:cs typeface="Times New Roman" pitchFamily="18" charset="0"/>
              </a:rPr>
              <a:t>يمكن تصنيف الحادث إلى ثلاث انواع رئيسية وهي :</a:t>
            </a:r>
          </a:p>
          <a:p>
            <a:pPr algn="r" rtl="1">
              <a:lnSpc>
                <a:spcPct val="125000"/>
              </a:lnSpc>
              <a:buClr>
                <a:schemeClr val="bg1"/>
              </a:buClr>
            </a:pPr>
            <a:r>
              <a:rPr lang="ar-SA" sz="4000" b="1" dirty="0">
                <a:solidFill>
                  <a:srgbClr val="66CCFF"/>
                </a:solidFill>
                <a:cs typeface="Times New Roman" pitchFamily="18" charset="0"/>
              </a:rPr>
              <a:t>الحادث البسيط: </a:t>
            </a:r>
            <a:r>
              <a:rPr lang="ar-SA" sz="4000" b="1" dirty="0">
                <a:cs typeface="Times New Roman" pitchFamily="18" charset="0"/>
              </a:rPr>
              <a:t>وهو حادث لا</a:t>
            </a:r>
            <a:r>
              <a:rPr lang="ar-EG" sz="4000" b="1" dirty="0">
                <a:cs typeface="Times New Roman" pitchFamily="18" charset="0"/>
              </a:rPr>
              <a:t> </a:t>
            </a:r>
            <a:r>
              <a:rPr lang="ar-SA" sz="4000" b="1" dirty="0">
                <a:cs typeface="Times New Roman" pitchFamily="18" charset="0"/>
              </a:rPr>
              <a:t>ينجم عنه إلا إصابة طفيفة </a:t>
            </a:r>
            <a:r>
              <a:rPr lang="ar-SA" sz="4000" b="1" dirty="0" smtClean="0">
                <a:cs typeface="Times New Roman" pitchFamily="18" charset="0"/>
              </a:rPr>
              <a:t>جدا</a:t>
            </a:r>
            <a:endParaRPr lang="ar-EG" sz="4000" b="1" dirty="0" smtClean="0">
              <a:cs typeface="Times New Roman" pitchFamily="18" charset="0"/>
            </a:endParaRPr>
          </a:p>
          <a:p>
            <a:pPr algn="r" rtl="1">
              <a:lnSpc>
                <a:spcPct val="125000"/>
              </a:lnSpc>
              <a:buClr>
                <a:schemeClr val="bg1"/>
              </a:buClr>
            </a:pPr>
            <a:r>
              <a:rPr lang="ar-SA" sz="4000" b="1" dirty="0" smtClean="0">
                <a:solidFill>
                  <a:srgbClr val="66CCFF"/>
                </a:solidFill>
                <a:cs typeface="Times New Roman" pitchFamily="18" charset="0"/>
              </a:rPr>
              <a:t>حادث الوقت الضائع : </a:t>
            </a:r>
            <a:r>
              <a:rPr lang="ar-SA" sz="4000" b="1" dirty="0" smtClean="0">
                <a:cs typeface="Times New Roman" pitchFamily="18" charset="0"/>
              </a:rPr>
              <a:t>وهو حادث ينجم عنه إصابات يسبب في ضياع وقت أو ضرر بالغ بالآلات.</a:t>
            </a:r>
          </a:p>
          <a:p>
            <a:pPr algn="r" rtl="1">
              <a:lnSpc>
                <a:spcPct val="125000"/>
              </a:lnSpc>
              <a:buClr>
                <a:schemeClr val="bg1"/>
              </a:buClr>
            </a:pPr>
            <a:r>
              <a:rPr lang="ar-SA" sz="4000" b="1" dirty="0" smtClean="0">
                <a:solidFill>
                  <a:srgbClr val="66CCFF"/>
                </a:solidFill>
                <a:cs typeface="Times New Roman" pitchFamily="18" charset="0"/>
              </a:rPr>
              <a:t>حوادث مميتة</a:t>
            </a:r>
            <a:r>
              <a:rPr lang="ar-SA" sz="4000" b="1" dirty="0" smtClean="0">
                <a:cs typeface="Times New Roman" pitchFamily="18" charset="0"/>
              </a:rPr>
              <a:t>.غتصنف جميع الحوادث المذكورة على أساس أنها حوادث يجب التبليغ عنها إلى إدارة السلامة.  </a:t>
            </a:r>
            <a:br>
              <a:rPr lang="ar-SA" sz="4000" b="1" dirty="0" smtClean="0">
                <a:cs typeface="Times New Roman" pitchFamily="18" charset="0"/>
              </a:rPr>
            </a:br>
            <a:endParaRPr lang="en-GB" sz="4000" b="1" dirty="0" smtClean="0">
              <a:cs typeface="Times New Roman" pitchFamily="18" charset="0"/>
            </a:endParaRPr>
          </a:p>
        </p:txBody>
      </p:sp>
    </p:spTree>
    <p:extLst>
      <p:ext uri="{BB962C8B-B14F-4D97-AF65-F5344CB8AC3E}">
        <p14:creationId xmlns:p14="http://schemas.microsoft.com/office/powerpoint/2010/main" val="407711326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0" y="0"/>
            <a:ext cx="9036496" cy="1196752"/>
          </a:xfrm>
        </p:spPr>
        <p:txBody>
          <a:bodyPr>
            <a:normAutofit fontScale="90000"/>
          </a:bodyPr>
          <a:lstStyle/>
          <a:p>
            <a:pPr algn="r" rtl="1"/>
            <a:r>
              <a:rPr lang="ar-EG" sz="4000" b="1" dirty="0">
                <a:solidFill>
                  <a:srgbClr val="33CC33"/>
                </a:solidFill>
              </a:rPr>
              <a:t>3- الوقاية من </a:t>
            </a:r>
            <a:r>
              <a:rPr lang="ar-SA" sz="4000" b="1" dirty="0">
                <a:solidFill>
                  <a:srgbClr val="33CC33"/>
                </a:solidFill>
              </a:rPr>
              <a:t>المخاطر الناتجة عن أعمال الهدم والحفر والبناء والإنشاءات الهندسية المدنية</a:t>
            </a:r>
            <a:r>
              <a:rPr lang="en-US" sz="4000" dirty="0">
                <a:solidFill>
                  <a:srgbClr val="33CC33"/>
                </a:solidFill>
              </a:rPr>
              <a:t> </a:t>
            </a:r>
          </a:p>
        </p:txBody>
      </p:sp>
      <p:sp>
        <p:nvSpPr>
          <p:cNvPr id="73731" name="Rectangle 3"/>
          <p:cNvSpPr>
            <a:spLocks noGrp="1" noChangeArrowheads="1"/>
          </p:cNvSpPr>
          <p:nvPr>
            <p:ph type="body" idx="1"/>
          </p:nvPr>
        </p:nvSpPr>
        <p:spPr>
          <a:xfrm>
            <a:off x="251520" y="1268760"/>
            <a:ext cx="8892480" cy="5256584"/>
          </a:xfrm>
        </p:spPr>
        <p:txBody>
          <a:bodyPr>
            <a:noAutofit/>
          </a:bodyPr>
          <a:lstStyle/>
          <a:p>
            <a:pPr algn="r" rtl="1">
              <a:lnSpc>
                <a:spcPct val="90000"/>
              </a:lnSpc>
            </a:pPr>
            <a:r>
              <a:rPr lang="ar-BH" sz="3200" b="1" dirty="0"/>
              <a:t>1- عند حفـر خندق أو حفرة يجب أن تبدأ عملية الحفر من أعلى إلى اسفل وان تكون الجدران بميل مناسب وتدعيم جوانب الحفر بعوارض خشبية لمنع انهيارها على عمال الحفر وان تجهز ممرات آمنة لعمال رفع الأتربة كما ي</a:t>
            </a:r>
            <a:r>
              <a:rPr lang="ar-EG" sz="3200" b="1" dirty="0"/>
              <a:t>ج</a:t>
            </a:r>
            <a:r>
              <a:rPr lang="ar-BH" sz="3200" b="1" dirty="0"/>
              <a:t>ب وضع إشارات تحذير على حواف الحفرة للوقاية من خطر السقوط فيها</a:t>
            </a:r>
            <a:br>
              <a:rPr lang="ar-BH" sz="3200" b="1" dirty="0"/>
            </a:br>
            <a:r>
              <a:rPr lang="ar-BH" sz="3200" b="1" dirty="0"/>
              <a:t>2- يجب البدء في عمليات الهدم من الأدوار العليا مع اتخاذ اللازم نحو صلب الجـدران والأجزاء البارزة من المباني التي يخشى سقوطها 0</a:t>
            </a:r>
            <a:br>
              <a:rPr lang="ar-BH" sz="3200" b="1" dirty="0"/>
            </a:br>
            <a:r>
              <a:rPr lang="ar-BH" sz="3200" b="1" dirty="0"/>
              <a:t>3- يجب عدم إلقاء أنقاض المباني من أعلى والعمل على إزالتها بواسطة آلات رافعة أو مجارى مائلة محاطة بأسوار كما يجب </a:t>
            </a:r>
            <a:r>
              <a:rPr lang="ar-EG" sz="3200" b="1" dirty="0"/>
              <a:t>إ</a:t>
            </a:r>
            <a:r>
              <a:rPr lang="ar-BH" sz="3200" b="1" dirty="0"/>
              <a:t>حاط</a:t>
            </a:r>
            <a:r>
              <a:rPr lang="ar-EG" sz="3200" b="1" dirty="0"/>
              <a:t>ة</a:t>
            </a:r>
            <a:r>
              <a:rPr lang="ar-BH" sz="3200" b="1" dirty="0"/>
              <a:t> مكان الأنقاض بالأسوار لمنع اقتراب المارة 0 </a:t>
            </a:r>
            <a:br>
              <a:rPr lang="ar-BH" sz="3200" b="1" dirty="0"/>
            </a:br>
            <a:r>
              <a:rPr lang="ar-BH" sz="3200" b="1" dirty="0"/>
              <a:t/>
            </a:r>
            <a:br>
              <a:rPr lang="ar-BH" sz="3200" b="1" dirty="0"/>
            </a:br>
            <a:endParaRPr lang="en-US" sz="3200" b="1" dirty="0"/>
          </a:p>
        </p:txBody>
      </p:sp>
    </p:spTree>
    <p:extLst>
      <p:ext uri="{BB962C8B-B14F-4D97-AF65-F5344CB8AC3E}">
        <p14:creationId xmlns:p14="http://schemas.microsoft.com/office/powerpoint/2010/main" val="2963865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blinds(horizontal)">
                                      <p:cBhvr>
                                        <p:cTn id="7" dur="500"/>
                                        <p:tgtEl>
                                          <p:spTgt spid="737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dissolve">
                                      <p:cBhvr>
                                        <p:cTn id="12" dur="500"/>
                                        <p:tgtEl>
                                          <p:spTgt spid="73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0" y="21290"/>
            <a:ext cx="9166431" cy="6360038"/>
          </a:xfrm>
        </p:spPr>
        <p:txBody>
          <a:bodyPr>
            <a:normAutofit/>
          </a:bodyPr>
          <a:lstStyle/>
          <a:p>
            <a:pPr algn="r" rtl="1">
              <a:lnSpc>
                <a:spcPct val="80000"/>
              </a:lnSpc>
            </a:pPr>
            <a:r>
              <a:rPr lang="ar-BH" sz="3600" b="1" dirty="0"/>
              <a:t>4- يجب أن تكون السقالات والمشايات بعرض كاف يسمح بمرور العمال عليها بأمان دون التعرض للسقوط 0 كما يجب إحاطة هذه السقالات أو المشايات بحواجز جانبية إذا كان ارتفاعها يزيد على (8)أمتار من مستوى سطــح الأرض ، كما يجب تزويد العمال بأحزمة الآمان لوقايتهم من حوادث السقوط 0</a:t>
            </a:r>
            <a:br>
              <a:rPr lang="ar-BH" sz="3600" b="1" dirty="0"/>
            </a:br>
            <a:r>
              <a:rPr lang="ar-BH" sz="3600" b="1" dirty="0"/>
              <a:t/>
            </a:r>
            <a:br>
              <a:rPr lang="ar-BH" sz="3600" b="1" dirty="0"/>
            </a:br>
            <a:r>
              <a:rPr lang="ar-BH" sz="3600" b="1" dirty="0"/>
              <a:t>5- يجب عمل مظلات واقية متينة بعرض كاف وحواجز بارتفاع مناسب تعمل على حماية العاملين أو المارين أسفلها من خطر سقوط الأشياء عليهم 0</a:t>
            </a:r>
            <a:br>
              <a:rPr lang="ar-BH" sz="3600" b="1" dirty="0"/>
            </a:br>
            <a:r>
              <a:rPr lang="ar-BH" sz="3600" b="1" dirty="0"/>
              <a:t/>
            </a:r>
            <a:br>
              <a:rPr lang="ar-BH" sz="3600" b="1" dirty="0"/>
            </a:br>
            <a:r>
              <a:rPr lang="ar-BH" sz="3600" b="1" dirty="0"/>
              <a:t>6- يجب توفير م</a:t>
            </a:r>
            <a:r>
              <a:rPr lang="ar-EG" sz="3600" b="1" dirty="0"/>
              <a:t>عدا</a:t>
            </a:r>
            <a:r>
              <a:rPr lang="ar-BH" sz="3600" b="1" dirty="0"/>
              <a:t>ت الوقاية الشخصية المناسبة لوقاية العاملين من مخــاطر السقوط أو الانزلاق أو سقوط الأجسام الصلبة عليهم 0 </a:t>
            </a:r>
            <a:endParaRPr lang="en-US" sz="3600" b="1" dirty="0"/>
          </a:p>
          <a:p>
            <a:pPr algn="r" rtl="1">
              <a:lnSpc>
                <a:spcPct val="80000"/>
              </a:lnSpc>
            </a:pPr>
            <a:endParaRPr lang="en-US" sz="3600" b="1" dirty="0"/>
          </a:p>
        </p:txBody>
      </p:sp>
    </p:spTree>
    <p:extLst>
      <p:ext uri="{BB962C8B-B14F-4D97-AF65-F5344CB8AC3E}">
        <p14:creationId xmlns:p14="http://schemas.microsoft.com/office/powerpoint/2010/main" val="1221746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648527" y="0"/>
            <a:ext cx="7467600" cy="1143000"/>
          </a:xfrm>
        </p:spPr>
        <p:txBody>
          <a:bodyPr/>
          <a:lstStyle/>
          <a:p>
            <a:pPr algn="r" rtl="1"/>
            <a:r>
              <a:rPr lang="ar-EG" dirty="0">
                <a:solidFill>
                  <a:srgbClr val="33CC33"/>
                </a:solidFill>
              </a:rPr>
              <a:t>4- الوقاية من المخاطر الكيميائية</a:t>
            </a:r>
            <a:endParaRPr lang="en-US" dirty="0">
              <a:solidFill>
                <a:srgbClr val="33CC33"/>
              </a:solidFill>
            </a:endParaRPr>
          </a:p>
        </p:txBody>
      </p:sp>
      <p:sp>
        <p:nvSpPr>
          <p:cNvPr id="75779" name="Rectangle 3"/>
          <p:cNvSpPr>
            <a:spLocks noGrp="1" noChangeArrowheads="1"/>
          </p:cNvSpPr>
          <p:nvPr>
            <p:ph type="body" idx="1"/>
          </p:nvPr>
        </p:nvSpPr>
        <p:spPr>
          <a:xfrm>
            <a:off x="0" y="908720"/>
            <a:ext cx="9132741" cy="5832648"/>
          </a:xfrm>
        </p:spPr>
        <p:txBody>
          <a:bodyPr>
            <a:noAutofit/>
          </a:bodyPr>
          <a:lstStyle/>
          <a:p>
            <a:pPr algn="r" rtl="1">
              <a:lnSpc>
                <a:spcPct val="90000"/>
              </a:lnSpc>
            </a:pPr>
            <a:r>
              <a:rPr lang="ar-EG" sz="3200" b="1" dirty="0"/>
              <a:t>1</a:t>
            </a:r>
            <a:r>
              <a:rPr lang="ar-BH" sz="3200" b="1" dirty="0"/>
              <a:t>- يجب توفير الاحتياطات الكفيلة بحماية العمال المعرضين لخطر التعرض للمواد الكيميائية المستخدمة سواء أكانت هذه المادة في الحالة الغازية أو السائلة أو الصلبة وجعلها ضمن الحدود المسموح بها </a:t>
            </a:r>
            <a:r>
              <a:rPr lang="ar-BH" sz="3200" b="1" dirty="0" smtClean="0"/>
              <a:t>0</a:t>
            </a:r>
            <a:r>
              <a:rPr lang="ar-BH" sz="3200" b="1" dirty="0"/>
              <a:t/>
            </a:r>
            <a:br>
              <a:rPr lang="ar-BH" sz="3200" b="1" dirty="0"/>
            </a:br>
            <a:r>
              <a:rPr lang="ar-BH" sz="3200" b="1" dirty="0"/>
              <a:t>2- يجب </a:t>
            </a:r>
            <a:r>
              <a:rPr lang="ar-EG" sz="3200" b="1" dirty="0"/>
              <a:t>إ</a:t>
            </a:r>
            <a:r>
              <a:rPr lang="ar-BH" sz="3200" b="1" dirty="0"/>
              <a:t>جراء الفحص الطبي الابتدائي على العمال عند التحاقهم بعمل يعرضهم للمخاطر الكيميائية لاكتشاف أي حالة مرضية ظاهرة أو كامنة تؤثر على العمال بشدة عند تعرضهم للملوث الكيميائي ويحتفظ بنتيجة الكشف الطبي بملف العامل لمقارنتها بنتائج الفحوص التالية </a:t>
            </a:r>
            <a:r>
              <a:rPr lang="ar-BH" sz="3200" b="1" dirty="0" smtClean="0"/>
              <a:t>0</a:t>
            </a:r>
            <a:r>
              <a:rPr lang="ar-BH" sz="3200" b="1" dirty="0"/>
              <a:t/>
            </a:r>
            <a:br>
              <a:rPr lang="ar-BH" sz="3200" b="1" dirty="0"/>
            </a:br>
            <a:r>
              <a:rPr lang="ar-BH" sz="3200" b="1" dirty="0"/>
              <a:t>3- يجب </a:t>
            </a:r>
            <a:r>
              <a:rPr lang="ar-EG" sz="3200" b="1" dirty="0"/>
              <a:t>إ</a:t>
            </a:r>
            <a:r>
              <a:rPr lang="ar-BH" sz="3200" b="1" dirty="0"/>
              <a:t>جراء الف</a:t>
            </a:r>
            <a:r>
              <a:rPr lang="ar-EG" sz="3200" b="1" dirty="0"/>
              <a:t>ح</a:t>
            </a:r>
            <a:r>
              <a:rPr lang="ar-BH" sz="3200" b="1" dirty="0"/>
              <a:t>ص الطبي الدوري على العمال المعرضين للمخاطر الكيميائية لاكتشاف أي مرض مهني مبكراً نتيجة التعرض لها والتأكد من استمرار لياقة العمال الطبية لطبيعة العمل 0</a:t>
            </a:r>
            <a:br>
              <a:rPr lang="ar-BH" sz="3200" b="1" dirty="0"/>
            </a:br>
            <a:r>
              <a:rPr lang="ar-BH" sz="3200" b="1" dirty="0"/>
              <a:t/>
            </a:r>
            <a:br>
              <a:rPr lang="ar-BH" sz="3200" b="1" dirty="0"/>
            </a:br>
            <a:endParaRPr lang="en-US" sz="3200" b="1" dirty="0"/>
          </a:p>
        </p:txBody>
      </p:sp>
    </p:spTree>
    <p:extLst>
      <p:ext uri="{BB962C8B-B14F-4D97-AF65-F5344CB8AC3E}">
        <p14:creationId xmlns:p14="http://schemas.microsoft.com/office/powerpoint/2010/main" val="2670390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blinds(horizontal)">
                                      <p:cBhvr>
                                        <p:cTn id="7" dur="500"/>
                                        <p:tgtEl>
                                          <p:spTgt spid="757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5779">
                                            <p:txEl>
                                              <p:pRg st="0" end="0"/>
                                            </p:txEl>
                                          </p:spTgt>
                                        </p:tgtEl>
                                        <p:attrNameLst>
                                          <p:attrName>style.visibility</p:attrName>
                                        </p:attrNameLst>
                                      </p:cBhvr>
                                      <p:to>
                                        <p:strVal val="visible"/>
                                      </p:to>
                                    </p:set>
                                    <p:animEffect transition="in" filter="dissolve">
                                      <p:cBhvr>
                                        <p:cTn id="12" dur="500"/>
                                        <p:tgtEl>
                                          <p:spTgt spid="757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0" y="0"/>
            <a:ext cx="9159535" cy="7056438"/>
          </a:xfrm>
        </p:spPr>
        <p:txBody>
          <a:bodyPr>
            <a:noAutofit/>
          </a:bodyPr>
          <a:lstStyle/>
          <a:p>
            <a:pPr algn="r" rtl="1">
              <a:lnSpc>
                <a:spcPct val="90000"/>
              </a:lnSpc>
            </a:pPr>
            <a:r>
              <a:rPr lang="ar-BH" sz="4400" b="1" dirty="0"/>
              <a:t>- يجب توفير الوسائل الفنية الفعالة للوقاية من المواد الكيميائية الضارة مثل: </a:t>
            </a:r>
            <a:br>
              <a:rPr lang="ar-BH" sz="4400" b="1" dirty="0"/>
            </a:br>
            <a:r>
              <a:rPr lang="ar-BH" sz="4400" b="1" dirty="0"/>
              <a:t>- استبدال العمليات الصناعية التي تستخدم مواداً ضارة بالصحة بأخـرى غير ضارة أو أقل ضرراً </a:t>
            </a:r>
            <a:br>
              <a:rPr lang="ar-BH" sz="4400" b="1" dirty="0"/>
            </a:br>
            <a:r>
              <a:rPr lang="ar-BH" sz="4400" b="1" dirty="0"/>
              <a:t>- عزل العمليات الصناعية الضارة بالصحة فى أماكن خاصة بها لتقليل عدد العمال المعرضين مع تدبير وسائل الوقاية لهذا العدد القليل من العمال 0</a:t>
            </a:r>
            <a:br>
              <a:rPr lang="ar-BH" sz="4400" b="1" dirty="0"/>
            </a:br>
            <a:r>
              <a:rPr lang="ar-BH" sz="4400" b="1" dirty="0"/>
              <a:t>- استخدام الماكينات المقفلة تماماً والتي لا ينتج عن استعمالها أي شوائب ولا تحتاج لملامسة العاملين لمكان الضرر كلما أمكن ذلك </a:t>
            </a:r>
            <a:r>
              <a:rPr lang="ar-BH" sz="4400" b="1" dirty="0" smtClean="0"/>
              <a:t>0</a:t>
            </a:r>
            <a:endParaRPr lang="en-US" sz="4400" b="1" dirty="0"/>
          </a:p>
        </p:txBody>
      </p:sp>
    </p:spTree>
    <p:extLst>
      <p:ext uri="{BB962C8B-B14F-4D97-AF65-F5344CB8AC3E}">
        <p14:creationId xmlns:p14="http://schemas.microsoft.com/office/powerpoint/2010/main" val="2027255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dissolve">
                                      <p:cBhvr>
                                        <p:cTn id="7" dur="500"/>
                                        <p:tgtEl>
                                          <p:spTgt spid="768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472"/>
            <a:ext cx="9152626" cy="6740307"/>
          </a:xfrm>
          <a:prstGeom prst="rect">
            <a:avLst/>
          </a:prstGeom>
        </p:spPr>
        <p:txBody>
          <a:bodyPr wrap="square">
            <a:spAutoFit/>
          </a:bodyPr>
          <a:lstStyle/>
          <a:p>
            <a:pPr algn="r" rtl="1">
              <a:lnSpc>
                <a:spcPct val="90000"/>
              </a:lnSpc>
            </a:pPr>
            <a:r>
              <a:rPr lang="ar-BH" sz="3200" b="1" dirty="0"/>
              <a:t/>
            </a:r>
            <a:br>
              <a:rPr lang="ar-BH" sz="3200" b="1" dirty="0"/>
            </a:br>
            <a:r>
              <a:rPr lang="ar-BH" sz="3200" b="1" dirty="0"/>
              <a:t>- اختيار الآلات التي تدار ميكانيكياً ولا تحتاج لل</a:t>
            </a:r>
            <a:r>
              <a:rPr lang="ar-EG" sz="3200" b="1" dirty="0"/>
              <a:t>إ</a:t>
            </a:r>
            <a:r>
              <a:rPr lang="ar-BH" sz="3200" b="1" dirty="0"/>
              <a:t>شراف المباشر من العمال على إدارتها بحيث يمكن تشغيلها مع بقاء العامل على بعد مأمون حتى لا يتعرض لاستنشاق الغازات أو الأبخرة أو الأتربة الضارة أو </a:t>
            </a:r>
            <a:r>
              <a:rPr lang="ar-EG" sz="3200" b="1" dirty="0"/>
              <a:t>رذاذ</a:t>
            </a:r>
            <a:r>
              <a:rPr lang="ar-BH" sz="3200" b="1" dirty="0"/>
              <a:t> السوائل المتصاعدة من الماكينات0</a:t>
            </a:r>
            <a:br>
              <a:rPr lang="ar-BH" sz="3200" b="1" dirty="0"/>
            </a:br>
            <a:r>
              <a:rPr lang="ar-BH" sz="3200" b="1" dirty="0"/>
              <a:t>- استخدام طرق الترسيب أو الترطيب للتخلص من الأتربة أو الأدخنة الضارة0</a:t>
            </a:r>
            <a:br>
              <a:rPr lang="ar-BH" sz="3200" b="1" dirty="0"/>
            </a:br>
            <a:r>
              <a:rPr lang="ar-BH" sz="3200" b="1" dirty="0"/>
              <a:t>- استخدام التهوية سواء كانت تهوية عـامة أو تهوية موضعية بجوار مكان تصاعد الغازات والأبخرة أو الأدخنة أو الأتربة الضارة لتجميعها والتخلص منها قبل أن تصل إلى محيط تنفس العمال 0</a:t>
            </a:r>
            <a:br>
              <a:rPr lang="ar-BH" sz="3200" b="1" dirty="0"/>
            </a:br>
            <a:r>
              <a:rPr lang="ar-BH" sz="3200" b="1" dirty="0"/>
              <a:t>- استخدام الكنس بالشفط أو بعد الترطيب لإزالة الأتربة أو الشوائب من أماكن ترسبها حتى لا تتصاعد إلى الهواء مرة أخرى ويستنشقها العمال إذا استخدمت طريق الكنس العادية 0</a:t>
            </a:r>
            <a:br>
              <a:rPr lang="ar-BH" sz="3200" b="1" dirty="0"/>
            </a:br>
            <a:r>
              <a:rPr lang="ar-BH" sz="3200" b="1" dirty="0"/>
              <a:t/>
            </a:r>
            <a:br>
              <a:rPr lang="ar-BH" sz="3200" b="1" dirty="0"/>
            </a:br>
            <a:endParaRPr lang="en-US" sz="3200" b="1" dirty="0"/>
          </a:p>
        </p:txBody>
      </p:sp>
    </p:spTree>
    <p:extLst>
      <p:ext uri="{BB962C8B-B14F-4D97-AF65-F5344CB8AC3E}">
        <p14:creationId xmlns:p14="http://schemas.microsoft.com/office/powerpoint/2010/main" val="12240211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a:xfrm>
            <a:off x="0" y="0"/>
            <a:ext cx="9144000" cy="6858000"/>
          </a:xfrm>
        </p:spPr>
        <p:txBody>
          <a:bodyPr>
            <a:noAutofit/>
          </a:bodyPr>
          <a:lstStyle/>
          <a:p>
            <a:pPr algn="r" rtl="1">
              <a:lnSpc>
                <a:spcPct val="80000"/>
              </a:lnSpc>
            </a:pPr>
            <a:r>
              <a:rPr lang="ar-BH" sz="2800" b="1" dirty="0"/>
              <a:t>- يجب إجراء القياسات الدورية اللازمة للمخاطر الكيميائية فى بيئة العمل تبعاً لنوع النشاط المزاول وتسجيلها ومقارنتها بصفة دورية للتأكد من أنها ضمن الحدود المسموح بها 0</a:t>
            </a:r>
            <a:br>
              <a:rPr lang="ar-BH" sz="2800" b="1" dirty="0"/>
            </a:br>
            <a:r>
              <a:rPr lang="ar-BH" sz="2800" b="1" dirty="0"/>
              <a:t/>
            </a:r>
            <a:br>
              <a:rPr lang="ar-BH" sz="2800" b="1" dirty="0"/>
            </a:br>
            <a:r>
              <a:rPr lang="ar-BH" sz="2800" b="1" dirty="0"/>
              <a:t>6- يجب توفير م</a:t>
            </a:r>
            <a:r>
              <a:rPr lang="ar-EG" sz="2800" b="1" dirty="0"/>
              <a:t>عدا</a:t>
            </a:r>
            <a:r>
              <a:rPr lang="ar-BH" sz="2800" b="1" dirty="0"/>
              <a:t>ت الوقاية الشخصية للعاملين والتي تتناسب مع طبيعة العمل الذي يقومو</a:t>
            </a:r>
            <a:r>
              <a:rPr lang="ar-EG" sz="2800" b="1" dirty="0"/>
              <a:t>ن</a:t>
            </a:r>
            <a:r>
              <a:rPr lang="ar-BH" sz="2800" b="1" dirty="0"/>
              <a:t> به وان تكون مطابقة للمواصفات الفنية لذلك 0</a:t>
            </a:r>
            <a:br>
              <a:rPr lang="ar-BH" sz="2800" b="1" dirty="0"/>
            </a:br>
            <a:r>
              <a:rPr lang="ar-BH" sz="2800" b="1" dirty="0"/>
              <a:t/>
            </a:r>
            <a:br>
              <a:rPr lang="ar-BH" sz="2800" b="1" dirty="0"/>
            </a:br>
            <a:r>
              <a:rPr lang="ar-BH" sz="2800" b="1" dirty="0"/>
              <a:t>7- يجب توفير المياه الكافية للاغتسال أو الاستحمام للعمال بعد انتهاء الدوام وقبل مغادرتهم مكان العمل لإزالة ما يعلق بالجسم من ملوثات كيميائية ضارة مع توفير معدات النظافة مثل ( الصابون والمناشف وغيرها ) </a:t>
            </a:r>
            <a:r>
              <a:rPr lang="ar-EG" sz="2800" b="1" dirty="0"/>
              <a:t>.</a:t>
            </a:r>
            <a:r>
              <a:rPr lang="ar-BH" sz="2800" b="1" dirty="0"/>
              <a:t/>
            </a:r>
            <a:br>
              <a:rPr lang="ar-BH" sz="2800" b="1" dirty="0"/>
            </a:br>
            <a:r>
              <a:rPr lang="ar-BH" sz="2800" b="1" dirty="0"/>
              <a:t>8- يجب توفير مكان خاص لاستبدال ملابس العمال بملابس العمل أو العكس حسب طبيعة العمل على أن تكون هذه الأماكن بعيدة عن أماكن التعرض 0</a:t>
            </a:r>
            <a:br>
              <a:rPr lang="ar-BH" sz="2800" b="1" dirty="0"/>
            </a:br>
            <a:r>
              <a:rPr lang="ar-BH" sz="2800" b="1" dirty="0"/>
              <a:t/>
            </a:r>
            <a:br>
              <a:rPr lang="ar-BH" sz="2800" b="1" dirty="0"/>
            </a:br>
            <a:r>
              <a:rPr lang="ar-BH" sz="2800" b="1" dirty="0"/>
              <a:t>9- يجب توفير أماكن لتناول العمال للطعام بعيداً عن أماكن العمل ( التعرض) ويمنع تناول الطعام أو الشراب أو التدخين داخل أماكن العمل 0</a:t>
            </a:r>
            <a:br>
              <a:rPr lang="ar-BH" sz="2800" b="1" dirty="0"/>
            </a:br>
            <a:r>
              <a:rPr lang="ar-BH" sz="2800" b="1" dirty="0"/>
              <a:t/>
            </a:r>
            <a:br>
              <a:rPr lang="ar-BH" sz="2800" b="1" dirty="0"/>
            </a:br>
            <a:r>
              <a:rPr lang="ar-BH" sz="2800" b="1" dirty="0"/>
              <a:t>10- يجب توعية العاملين بمخاطر المواد الكيميائية الموجودة في بيئة العمل وكيفية حماية أنفسهم منها 0 والالتزام بالتنبيهات والتحذيرات التي تصدر عن الشركات المنتجة للمواد الكيميائية 0</a:t>
            </a:r>
            <a:br>
              <a:rPr lang="ar-BH" sz="2800" b="1" dirty="0"/>
            </a:br>
            <a:r>
              <a:rPr lang="ar-BH" sz="2800" b="1" dirty="0"/>
              <a:t/>
            </a:r>
            <a:br>
              <a:rPr lang="ar-BH" sz="2800" b="1" dirty="0"/>
            </a:br>
            <a:r>
              <a:rPr lang="ar-BH" sz="2800" b="1" dirty="0"/>
              <a:t/>
            </a:r>
            <a:br>
              <a:rPr lang="ar-BH" sz="2800" b="1" dirty="0"/>
            </a:br>
            <a:endParaRPr lang="en-US" sz="2800" b="1" dirty="0"/>
          </a:p>
        </p:txBody>
      </p:sp>
    </p:spTree>
    <p:extLst>
      <p:ext uri="{BB962C8B-B14F-4D97-AF65-F5344CB8AC3E}">
        <p14:creationId xmlns:p14="http://schemas.microsoft.com/office/powerpoint/2010/main" val="951849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dissolve">
                                      <p:cBhvr>
                                        <p:cTn id="7" dur="500"/>
                                        <p:tgtEl>
                                          <p:spTgt spid="778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0" y="0"/>
            <a:ext cx="9142282" cy="6741368"/>
          </a:xfrm>
        </p:spPr>
        <p:txBody>
          <a:bodyPr>
            <a:noAutofit/>
          </a:bodyPr>
          <a:lstStyle/>
          <a:p>
            <a:pPr algn="r" rtl="1">
              <a:lnSpc>
                <a:spcPct val="80000"/>
              </a:lnSpc>
            </a:pPr>
            <a:r>
              <a:rPr lang="ar-EG" sz="3600" b="1" dirty="0"/>
              <a:t>11</a:t>
            </a:r>
            <a:r>
              <a:rPr lang="ar-BH" sz="3600" b="1" dirty="0"/>
              <a:t>- توفير التهوية الملائمة داخل المخازن </a:t>
            </a:r>
            <a:r>
              <a:rPr lang="ar-EG" sz="3600" b="1" dirty="0"/>
              <a:t>بما</a:t>
            </a:r>
            <a:r>
              <a:rPr lang="ar-BH" sz="3600" b="1" dirty="0"/>
              <a:t> يضمن سلامة المواد المخزونة مع الوضع في الاعتبار مراجعة وسائلها الصناعية تباعا وتشغيلها في إطار قواعدها </a:t>
            </a:r>
            <a:r>
              <a:rPr lang="ar-BH" sz="3600" b="1" dirty="0" smtClean="0"/>
              <a:t>الفنية</a:t>
            </a:r>
            <a:endParaRPr lang="ar-EG" sz="3600" b="1" dirty="0" smtClean="0"/>
          </a:p>
          <a:p>
            <a:pPr algn="r" rtl="1">
              <a:lnSpc>
                <a:spcPct val="80000"/>
              </a:lnSpc>
            </a:pPr>
            <a:r>
              <a:rPr lang="ar-BH" sz="3600" b="1" dirty="0" smtClean="0"/>
              <a:t> </a:t>
            </a:r>
            <a:endParaRPr lang="ar-EG" sz="3600" b="1" dirty="0" smtClean="0"/>
          </a:p>
          <a:p>
            <a:pPr algn="r" rtl="1">
              <a:lnSpc>
                <a:spcPct val="80000"/>
              </a:lnSpc>
            </a:pPr>
            <a:r>
              <a:rPr lang="ar-BH" sz="3600" b="1" dirty="0" smtClean="0"/>
              <a:t>12- </a:t>
            </a:r>
            <a:r>
              <a:rPr lang="ar-BH" sz="3600" b="1" dirty="0"/>
              <a:t>عند انسكاب أية مواد ملتهبة على ملابسك أو اى من اجزاء جسمك فمن الواجب عليك استخدام تيار من الماء على موضع الاصابة مع سرعة التخلص من الملابس الملوثة وعدم الاقتراب من أماكن اللهب المكشوف وذلك لمنع تضاعف الإصابة والحد من خطورتها </a:t>
            </a:r>
            <a:r>
              <a:rPr lang="ar-BH" sz="3600" b="1" dirty="0" smtClean="0"/>
              <a:t>0</a:t>
            </a:r>
            <a:endParaRPr lang="ar-EG" sz="3600" b="1" dirty="0" smtClean="0"/>
          </a:p>
          <a:p>
            <a:pPr algn="r" rtl="1">
              <a:lnSpc>
                <a:spcPct val="80000"/>
              </a:lnSpc>
            </a:pPr>
            <a:r>
              <a:rPr lang="ar-BH" sz="3600" b="1" dirty="0"/>
              <a:t/>
            </a:r>
            <a:br>
              <a:rPr lang="ar-BH" sz="3600" b="1" dirty="0"/>
            </a:br>
            <a:r>
              <a:rPr lang="ar-BH" sz="3600" b="1" dirty="0"/>
              <a:t>13- أحماض الهيدروكلوريك والنتريك والكبريتك من المواد الكيميائية السائلة ذات الصفات الخاصة لذا يجب وضعها فى الاعتبار عند تخزينها او التعامل معها </a:t>
            </a:r>
            <a:r>
              <a:rPr lang="ar-BH" sz="3600" b="1" dirty="0" smtClean="0"/>
              <a:t>0</a:t>
            </a:r>
            <a:endParaRPr lang="ar-EG" sz="3600" b="1" dirty="0" smtClean="0"/>
          </a:p>
        </p:txBody>
      </p:sp>
    </p:spTree>
    <p:extLst>
      <p:ext uri="{BB962C8B-B14F-4D97-AF65-F5344CB8AC3E}">
        <p14:creationId xmlns:p14="http://schemas.microsoft.com/office/powerpoint/2010/main" val="4091672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dissolve">
                                      <p:cBhvr>
                                        <p:cTn id="7" dur="500"/>
                                        <p:tgtEl>
                                          <p:spTgt spid="78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dissolve">
                                      <p:cBhvr>
                                        <p:cTn id="12" dur="500"/>
                                        <p:tgtEl>
                                          <p:spTgt spid="788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8851">
                                            <p:txEl>
                                              <p:pRg st="2" end="2"/>
                                            </p:txEl>
                                          </p:spTgt>
                                        </p:tgtEl>
                                        <p:attrNameLst>
                                          <p:attrName>style.visibility</p:attrName>
                                        </p:attrNameLst>
                                      </p:cBhvr>
                                      <p:to>
                                        <p:strVal val="visible"/>
                                      </p:to>
                                    </p:set>
                                    <p:animEffect transition="in" filter="dissolve">
                                      <p:cBhvr>
                                        <p:cTn id="17" dur="500"/>
                                        <p:tgtEl>
                                          <p:spTgt spid="788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8851">
                                            <p:txEl>
                                              <p:pRg st="3" end="3"/>
                                            </p:txEl>
                                          </p:spTgt>
                                        </p:tgtEl>
                                        <p:attrNameLst>
                                          <p:attrName>style.visibility</p:attrName>
                                        </p:attrNameLst>
                                      </p:cBhvr>
                                      <p:to>
                                        <p:strVal val="visible"/>
                                      </p:to>
                                    </p:set>
                                    <p:animEffect transition="in" filter="dissolve">
                                      <p:cBhvr>
                                        <p:cTn id="22" dur="500"/>
                                        <p:tgtEl>
                                          <p:spTgt spid="788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4279"/>
            <a:ext cx="9115400" cy="7478970"/>
          </a:xfrm>
          <a:prstGeom prst="rect">
            <a:avLst/>
          </a:prstGeom>
        </p:spPr>
        <p:txBody>
          <a:bodyPr wrap="square">
            <a:spAutoFit/>
          </a:bodyPr>
          <a:lstStyle/>
          <a:p>
            <a:pPr algn="r" rtl="1">
              <a:lnSpc>
                <a:spcPct val="80000"/>
              </a:lnSpc>
            </a:pPr>
            <a:r>
              <a:rPr lang="ar-BH" sz="4000" b="1" dirty="0"/>
              <a:t/>
            </a:r>
            <a:br>
              <a:rPr lang="ar-BH" sz="4000" b="1" dirty="0"/>
            </a:br>
            <a:r>
              <a:rPr lang="ar-BH" sz="4000" b="1" dirty="0"/>
              <a:t>14- عند تخفيف الأحماض المشار إليها يراعى إضافتها للماء وليس العكس منعا لحوادث الانفجارات ودرء أحد مسببات الحرائق بالمختبرات الكيميائية0</a:t>
            </a:r>
            <a:endParaRPr lang="ar-EG" sz="4000" b="1" dirty="0"/>
          </a:p>
          <a:p>
            <a:pPr algn="r" rtl="1">
              <a:lnSpc>
                <a:spcPct val="80000"/>
              </a:lnSpc>
            </a:pPr>
            <a:r>
              <a:rPr lang="ar-BH" sz="4000" b="1" dirty="0"/>
              <a:t/>
            </a:r>
            <a:br>
              <a:rPr lang="ar-BH" sz="4000" b="1" dirty="0"/>
            </a:br>
            <a:r>
              <a:rPr lang="ar-BH" sz="4000" b="1" dirty="0"/>
              <a:t>15- يحظر تخزين حامض الهيدروكلوريك بجوار حامض النيتريك او أية مواد أخرى قوية التأكسد 0</a:t>
            </a:r>
            <a:endParaRPr lang="ar-EG" sz="4000" b="1" dirty="0"/>
          </a:p>
          <a:p>
            <a:pPr algn="r" rtl="1">
              <a:lnSpc>
                <a:spcPct val="80000"/>
              </a:lnSpc>
            </a:pPr>
            <a:r>
              <a:rPr lang="ar-BH" sz="4000" b="1" dirty="0"/>
              <a:t/>
            </a:r>
            <a:br>
              <a:rPr lang="ar-BH" sz="4000" b="1" dirty="0"/>
            </a:br>
            <a:r>
              <a:rPr lang="ar-BH" sz="4000" b="1" dirty="0"/>
              <a:t>16- يحظر تخزين حامض الكبريتيك مع حامض النيتريك أو مع أية مواد كيميائية سائلة لها صفة التبخر أو تشتمل على عناصر مؤكسدة مثل البيروكسيد ومشتقاته .</a:t>
            </a:r>
            <a:br>
              <a:rPr lang="ar-BH" sz="4000" b="1" dirty="0"/>
            </a:br>
            <a:r>
              <a:rPr lang="ar-BH" sz="4000" b="1" dirty="0"/>
              <a:t/>
            </a:r>
            <a:br>
              <a:rPr lang="ar-BH" sz="4000" b="1" dirty="0"/>
            </a:br>
            <a:r>
              <a:rPr lang="ar-BH" sz="4000" b="1" dirty="0"/>
              <a:t/>
            </a:r>
            <a:br>
              <a:rPr lang="ar-BH" sz="4000" b="1" dirty="0"/>
            </a:br>
            <a:endParaRPr lang="en-US" sz="4000" b="1" dirty="0"/>
          </a:p>
        </p:txBody>
      </p:sp>
    </p:spTree>
    <p:extLst>
      <p:ext uri="{BB962C8B-B14F-4D97-AF65-F5344CB8AC3E}">
        <p14:creationId xmlns:p14="http://schemas.microsoft.com/office/powerpoint/2010/main" val="394229771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0" y="19836"/>
            <a:ext cx="9125030" cy="6838164"/>
          </a:xfrm>
        </p:spPr>
        <p:txBody>
          <a:bodyPr>
            <a:normAutofit/>
          </a:bodyPr>
          <a:lstStyle/>
          <a:p>
            <a:pPr algn="r" rtl="1">
              <a:lnSpc>
                <a:spcPct val="80000"/>
              </a:lnSpc>
            </a:pPr>
            <a:r>
              <a:rPr lang="ar-BH" sz="2800" b="1" dirty="0"/>
              <a:t>17- استخدام الرمال والتراب لامتصاص الأحماض المنسكبة على الأرض من انسب الوسائل من وجهة نظر السلامة 0</a:t>
            </a:r>
            <a:br>
              <a:rPr lang="ar-BH" sz="2800" b="1" dirty="0"/>
            </a:br>
            <a:r>
              <a:rPr lang="ar-BH" sz="2800" b="1" dirty="0"/>
              <a:t/>
            </a:r>
            <a:br>
              <a:rPr lang="ar-BH" sz="2800" b="1" dirty="0"/>
            </a:br>
            <a:r>
              <a:rPr lang="ar-BH" sz="2800" b="1" dirty="0"/>
              <a:t>18- معالجة الأحماض المسكوبة على الأرض بكميات وفيرة بالجير المشبع بالماء او مادة قلوية من الوسائل المناسبة واجبة الاتباع 0</a:t>
            </a:r>
            <a:br>
              <a:rPr lang="ar-BH" sz="2800" b="1" dirty="0"/>
            </a:br>
            <a:r>
              <a:rPr lang="ar-BH" sz="2800" b="1" dirty="0"/>
              <a:t/>
            </a:r>
            <a:br>
              <a:rPr lang="ar-BH" sz="2800" b="1" dirty="0"/>
            </a:br>
            <a:r>
              <a:rPr lang="ar-BH" sz="2800" b="1" dirty="0"/>
              <a:t>19- استعمال محلول كربونات الصودا المركز بنسبة من 10 الى 20 0/0 من انسب الوسائل لتنظيف الأرضيات من الأحماض المسكوبة عليها 0</a:t>
            </a:r>
            <a:br>
              <a:rPr lang="ar-BH" sz="2800" b="1" dirty="0"/>
            </a:br>
            <a:r>
              <a:rPr lang="ar-BH" sz="2800" b="1" dirty="0"/>
              <a:t/>
            </a:r>
            <a:br>
              <a:rPr lang="ar-BH" sz="2800" b="1" dirty="0"/>
            </a:br>
            <a:r>
              <a:rPr lang="ar-BH" sz="2800" b="1" dirty="0"/>
              <a:t>20- منع دخول غير المختصين إلى داخل مخزن المواد الكيماوية وفرض الرقابة على أماكن تخزينها </a:t>
            </a:r>
            <a:r>
              <a:rPr lang="ar-EG" sz="2800" b="1" dirty="0"/>
              <a:t>أ</a:t>
            </a:r>
            <a:r>
              <a:rPr lang="ar-BH" sz="2800" b="1" dirty="0"/>
              <a:t>مر في غاية الأهمية 0</a:t>
            </a:r>
            <a:br>
              <a:rPr lang="ar-BH" sz="2800" b="1" dirty="0"/>
            </a:br>
            <a:endParaRPr lang="ar-EG" sz="2800" b="1" dirty="0"/>
          </a:p>
          <a:p>
            <a:pPr algn="r" rtl="1">
              <a:lnSpc>
                <a:spcPct val="80000"/>
              </a:lnSpc>
              <a:buFont typeface="Wingdings" pitchFamily="2" charset="2"/>
              <a:buNone/>
            </a:pPr>
            <a:r>
              <a:rPr lang="ar-EG" sz="2800" b="1" dirty="0"/>
              <a:t>	21</a:t>
            </a:r>
            <a:r>
              <a:rPr lang="ar-BH" sz="2800" b="1" dirty="0"/>
              <a:t>- اتباع تعليمات استلام وتسلم المواد الكيميائية بإثباتها في السجلات المعدة لذلك لمكافحة الفقد والضياع أمر في غاية الأهمية 0</a:t>
            </a:r>
            <a:br>
              <a:rPr lang="ar-BH" sz="2800" b="1" dirty="0"/>
            </a:br>
            <a:r>
              <a:rPr lang="ar-BH" sz="2800" b="1" dirty="0"/>
              <a:t/>
            </a:r>
            <a:br>
              <a:rPr lang="ar-BH" sz="2800" b="1" dirty="0"/>
            </a:br>
            <a:r>
              <a:rPr lang="ar-BH" sz="2800" b="1" dirty="0"/>
              <a:t>22- توفير وسائل المكافحة الأولية للحريق والتدرب على كيفية استعمالها من احتياطات السلامة الواجبة الاتباع 0</a:t>
            </a:r>
            <a:br>
              <a:rPr lang="ar-BH" sz="2800" b="1" dirty="0"/>
            </a:br>
            <a:r>
              <a:rPr lang="ar-BH" sz="2800" b="1" dirty="0"/>
              <a:t/>
            </a:r>
            <a:br>
              <a:rPr lang="ar-BH" sz="2800" b="1" dirty="0"/>
            </a:br>
            <a:endParaRPr lang="en-US" sz="2800" b="1" dirty="0"/>
          </a:p>
        </p:txBody>
      </p:sp>
    </p:spTree>
    <p:extLst>
      <p:ext uri="{BB962C8B-B14F-4D97-AF65-F5344CB8AC3E}">
        <p14:creationId xmlns:p14="http://schemas.microsoft.com/office/powerpoint/2010/main" val="390330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dissolve">
                                      <p:cBhvr>
                                        <p:cTn id="7" dur="500"/>
                                        <p:tgtEl>
                                          <p:spTgt spid="798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animEffect transition="in" filter="dissolve">
                                      <p:cBhvr>
                                        <p:cTn id="12" dur="500"/>
                                        <p:tgtEl>
                                          <p:spTgt spid="798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0" y="116632"/>
            <a:ext cx="9144000" cy="6741368"/>
          </a:xfrm>
        </p:spPr>
        <p:txBody>
          <a:bodyPr>
            <a:noAutofit/>
          </a:bodyPr>
          <a:lstStyle/>
          <a:p>
            <a:pPr algn="r" rtl="1">
              <a:lnSpc>
                <a:spcPct val="80000"/>
              </a:lnSpc>
            </a:pPr>
            <a:r>
              <a:rPr lang="ar-EG" sz="2800" b="1" dirty="0"/>
              <a:t>23</a:t>
            </a:r>
            <a:r>
              <a:rPr lang="ar-BH" sz="2800" b="1" dirty="0"/>
              <a:t>- تفادى سقوط العبوات الزجاجية 0</a:t>
            </a:r>
            <a:br>
              <a:rPr lang="ar-BH" sz="2800" b="1" dirty="0"/>
            </a:br>
            <a:r>
              <a:rPr lang="ar-BH" sz="2800" b="1" dirty="0"/>
              <a:t/>
            </a:r>
            <a:br>
              <a:rPr lang="ar-BH" sz="2800" b="1" dirty="0"/>
            </a:br>
            <a:r>
              <a:rPr lang="ar-BH" sz="2800" b="1" dirty="0"/>
              <a:t>24- يجب عدم استخدام حواس اللمس او الشم أو التذوق في التعرف المواد الكيماوية 0</a:t>
            </a:r>
            <a:br>
              <a:rPr lang="ar-BH" sz="2800" b="1" dirty="0"/>
            </a:br>
            <a:r>
              <a:rPr lang="ar-BH" sz="2800" b="1" dirty="0"/>
              <a:t/>
            </a:r>
            <a:br>
              <a:rPr lang="ar-BH" sz="2800" b="1" dirty="0"/>
            </a:br>
            <a:r>
              <a:rPr lang="ar-BH" sz="2800" b="1" dirty="0"/>
              <a:t>25- يجب ان تحفظ المواد القابلة للاشتعال في أماكن باردة بعيدة عن مصادر التجهيزات الكهربائية او الشرارات الحرارية 0</a:t>
            </a:r>
            <a:br>
              <a:rPr lang="ar-BH" sz="2800" b="1" dirty="0"/>
            </a:br>
            <a:r>
              <a:rPr lang="ar-BH" sz="2800" b="1" dirty="0"/>
              <a:t/>
            </a:r>
            <a:br>
              <a:rPr lang="ar-BH" sz="2800" b="1" dirty="0"/>
            </a:br>
            <a:r>
              <a:rPr lang="ar-BH" sz="2800" b="1" dirty="0"/>
              <a:t>26- يجب معرفة الخواص الفيزيائية والكيميائية للمواد المستخدمة فى التجارب بالمختبرات وكذلك معرفة خواص المواد الناتجة من التفاعلات وعلى ضوئها يتم اختيار م</a:t>
            </a:r>
            <a:r>
              <a:rPr lang="ar-EG" sz="2800" b="1" dirty="0"/>
              <a:t>عدا</a:t>
            </a:r>
            <a:r>
              <a:rPr lang="ar-BH" sz="2800" b="1" dirty="0"/>
              <a:t>ت الوقاية الشخصية من نظارات وكمامات وقفازات 0</a:t>
            </a:r>
            <a:br>
              <a:rPr lang="ar-BH" sz="2800" b="1" dirty="0"/>
            </a:br>
            <a:r>
              <a:rPr lang="ar-BH" sz="2800" b="1" dirty="0"/>
              <a:t/>
            </a:r>
            <a:br>
              <a:rPr lang="ar-BH" sz="2800" b="1" dirty="0"/>
            </a:br>
            <a:r>
              <a:rPr lang="ar-BH" sz="2800" b="1" dirty="0"/>
              <a:t>27- يجب ارتداء المعطف الخاص بالمختبرات الكيميائية أثناء إجراء التجارب وحظر ارتداء الملابس الفضفاضة أمر هام لمنع حدوث إصابات او حوادث داخل المختبرات .</a:t>
            </a:r>
            <a:br>
              <a:rPr lang="ar-BH" sz="2800" b="1" dirty="0"/>
            </a:br>
            <a:r>
              <a:rPr lang="ar-BH" sz="2800" b="1" dirty="0"/>
              <a:t/>
            </a:r>
            <a:br>
              <a:rPr lang="ar-BH" sz="2800" b="1" dirty="0"/>
            </a:br>
            <a:r>
              <a:rPr lang="ar-BH" sz="2800" b="1" dirty="0"/>
              <a:t>28- يجب ان تكون أعداد ال</a:t>
            </a:r>
            <a:r>
              <a:rPr lang="ar-EG" sz="2800" b="1" dirty="0"/>
              <a:t>عاملين</a:t>
            </a:r>
            <a:r>
              <a:rPr lang="ar-BH" sz="2800" b="1" dirty="0"/>
              <a:t> داخل المختبر تتناسب مع مساحة المختبر وذلك بوضع الفراغ المخصص لكل فرد فى الاعتبار 0</a:t>
            </a:r>
            <a:br>
              <a:rPr lang="ar-BH" sz="2800" b="1" dirty="0"/>
            </a:br>
            <a:r>
              <a:rPr lang="ar-BH" sz="2800" b="1" dirty="0"/>
              <a:t/>
            </a:r>
            <a:br>
              <a:rPr lang="ar-BH" sz="2800" b="1" dirty="0"/>
            </a:br>
            <a:r>
              <a:rPr lang="ar-BH" sz="2800" b="1" dirty="0"/>
              <a:t/>
            </a:r>
            <a:br>
              <a:rPr lang="ar-BH" sz="2800" b="1" dirty="0"/>
            </a:br>
            <a:endParaRPr lang="en-US" sz="2800" b="1" dirty="0"/>
          </a:p>
        </p:txBody>
      </p:sp>
    </p:spTree>
    <p:extLst>
      <p:ext uri="{BB962C8B-B14F-4D97-AF65-F5344CB8AC3E}">
        <p14:creationId xmlns:p14="http://schemas.microsoft.com/office/powerpoint/2010/main" val="2969161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dissolve">
                                      <p:cBhvr>
                                        <p:cTn id="7" dur="500"/>
                                        <p:tgtEl>
                                          <p:spTgt spid="808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052736"/>
          </a:xfrm>
        </p:spPr>
        <p:txBody>
          <a:bodyPr>
            <a:normAutofit fontScale="90000"/>
          </a:bodyPr>
          <a:lstStyle/>
          <a:p>
            <a:pPr algn="r" rtl="1"/>
            <a:r>
              <a:rPr lang="en-US" altLang="en-US" sz="3600" b="1" dirty="0">
                <a:solidFill>
                  <a:srgbClr val="FFFF00"/>
                </a:solidFill>
              </a:rPr>
              <a:t> </a:t>
            </a:r>
            <a:r>
              <a:rPr lang="ar-SA" altLang="en-US" sz="3600" b="1" dirty="0">
                <a:solidFill>
                  <a:srgbClr val="FFFF00"/>
                </a:solidFill>
              </a:rPr>
              <a:t>أصبحت أماكن العمل هي بنية غير طبيعية، في حالة عدم مواكبتها للظروف المطلوبة للعامل من حيث</a:t>
            </a:r>
          </a:p>
        </p:txBody>
      </p:sp>
      <p:sp>
        <p:nvSpPr>
          <p:cNvPr id="19459" name="Rectangle 3"/>
          <p:cNvSpPr>
            <a:spLocks noGrp="1" noChangeArrowheads="1"/>
          </p:cNvSpPr>
          <p:nvPr>
            <p:ph type="body" idx="1"/>
          </p:nvPr>
        </p:nvSpPr>
        <p:spPr>
          <a:xfrm>
            <a:off x="179512" y="1052736"/>
            <a:ext cx="8967397" cy="5805264"/>
          </a:xfrm>
        </p:spPr>
        <p:txBody>
          <a:bodyPr>
            <a:normAutofit/>
          </a:bodyPr>
          <a:lstStyle/>
          <a:p>
            <a:pPr marL="407988" indent="-407988" algn="r" rtl="1">
              <a:lnSpc>
                <a:spcPct val="90000"/>
              </a:lnSpc>
              <a:buFont typeface="Wingdings" pitchFamily="2" charset="2"/>
              <a:buNone/>
            </a:pPr>
            <a:r>
              <a:rPr lang="ar-SA" altLang="en-US" sz="2800" b="1" dirty="0">
                <a:latin typeface="Arial" pitchFamily="34" charset="0"/>
              </a:rPr>
              <a:t>	</a:t>
            </a:r>
            <a:r>
              <a:rPr lang="ar-SA" altLang="en-US" sz="3200" b="1" dirty="0">
                <a:latin typeface="Arial" pitchFamily="34" charset="0"/>
              </a:rPr>
              <a:t>1-</a:t>
            </a:r>
            <a:r>
              <a:rPr lang="ar-SA" altLang="en-US" sz="3200" b="1" dirty="0">
                <a:latin typeface="Times New Roman" pitchFamily="18" charset="0"/>
              </a:rPr>
              <a:t> </a:t>
            </a:r>
            <a:r>
              <a:rPr lang="ar-SA" altLang="en-US" sz="3200" b="1" dirty="0">
                <a:latin typeface="Arial" pitchFamily="34" charset="0"/>
              </a:rPr>
              <a:t>اختلال درجات الحرارة من برودة أو حرارة.</a:t>
            </a:r>
          </a:p>
          <a:p>
            <a:pPr marL="407988" indent="-407988" algn="r" rtl="1">
              <a:lnSpc>
                <a:spcPct val="120000"/>
              </a:lnSpc>
              <a:buFont typeface="Wingdings" pitchFamily="2" charset="2"/>
              <a:buNone/>
            </a:pPr>
            <a:r>
              <a:rPr lang="ar-SA" altLang="en-US" sz="3200" b="1" dirty="0">
                <a:latin typeface="Arial" pitchFamily="34" charset="0"/>
              </a:rPr>
              <a:t>	 2-</a:t>
            </a:r>
            <a:r>
              <a:rPr lang="ar-SA" altLang="en-US" sz="3200" b="1" dirty="0">
                <a:latin typeface="Times New Roman" pitchFamily="18" charset="0"/>
              </a:rPr>
              <a:t> </a:t>
            </a:r>
            <a:r>
              <a:rPr lang="ar-SA" altLang="en-US" sz="3200" b="1" dirty="0">
                <a:latin typeface="Arial" pitchFamily="34" charset="0"/>
              </a:rPr>
              <a:t>اختلال درجة الرطوبة من جفاف أو رطوبة عالية.</a:t>
            </a:r>
          </a:p>
          <a:p>
            <a:pPr marL="407988" indent="-407988" algn="r" rtl="1">
              <a:lnSpc>
                <a:spcPct val="120000"/>
              </a:lnSpc>
              <a:buFont typeface="Wingdings" pitchFamily="2" charset="2"/>
              <a:buNone/>
            </a:pPr>
            <a:r>
              <a:rPr lang="ar-SA" altLang="en-US" sz="3200" b="1" dirty="0">
                <a:latin typeface="Arial" pitchFamily="34" charset="0"/>
              </a:rPr>
              <a:t>    	3-</a:t>
            </a:r>
            <a:r>
              <a:rPr lang="ar-SA" altLang="en-US" sz="3200" b="1" dirty="0">
                <a:latin typeface="Times New Roman" pitchFamily="18" charset="0"/>
              </a:rPr>
              <a:t> اجهزة </a:t>
            </a:r>
            <a:r>
              <a:rPr lang="ar-SA" altLang="en-US" sz="3200" b="1" dirty="0">
                <a:latin typeface="Arial" pitchFamily="34" charset="0"/>
              </a:rPr>
              <a:t> كبيرة تدور بقوة شديدة تأخذ كل ما هو أمامها ان</a:t>
            </a:r>
          </a:p>
          <a:p>
            <a:pPr marL="407988" indent="-407988" algn="r" rtl="1">
              <a:lnSpc>
                <a:spcPct val="120000"/>
              </a:lnSpc>
              <a:buFont typeface="Wingdings" pitchFamily="2" charset="2"/>
              <a:buNone/>
            </a:pPr>
            <a:r>
              <a:rPr lang="ar-SA" altLang="en-US" sz="3200" dirty="0">
                <a:cs typeface="Times New Roman" pitchFamily="18" charset="0"/>
              </a:rPr>
              <a:t>		 </a:t>
            </a:r>
            <a:r>
              <a:rPr lang="ar-SA" altLang="en-US" sz="3200" b="1" dirty="0">
                <a:latin typeface="Arial" pitchFamily="34" charset="0"/>
              </a:rPr>
              <a:t>تصادف وجوده.</a:t>
            </a:r>
            <a:endParaRPr lang="ar-SA" altLang="en-US" sz="3200" dirty="0">
              <a:cs typeface="Times New Roman" pitchFamily="18" charset="0"/>
            </a:endParaRPr>
          </a:p>
          <a:p>
            <a:pPr marL="407988" indent="-407988" algn="r" rtl="1">
              <a:lnSpc>
                <a:spcPct val="120000"/>
              </a:lnSpc>
              <a:buFont typeface="Wingdings" pitchFamily="2" charset="2"/>
              <a:buNone/>
            </a:pPr>
            <a:r>
              <a:rPr lang="ar-SA" altLang="en-US" sz="3200" b="1" dirty="0">
                <a:latin typeface="Arial" pitchFamily="34" charset="0"/>
              </a:rPr>
              <a:t>	4-</a:t>
            </a:r>
            <a:r>
              <a:rPr lang="ar-SA" altLang="en-US" sz="3200" b="1" dirty="0">
                <a:latin typeface="Times New Roman" pitchFamily="18" charset="0"/>
              </a:rPr>
              <a:t> </a:t>
            </a:r>
            <a:r>
              <a:rPr lang="ar-SA" altLang="en-US" sz="3200" b="1" dirty="0">
                <a:latin typeface="Arial" pitchFamily="34" charset="0"/>
              </a:rPr>
              <a:t>تفاعلات سريعة وأجهزة حساسة.</a:t>
            </a:r>
            <a:endParaRPr lang="ar-SA" altLang="en-US" sz="3200" dirty="0">
              <a:cs typeface="Times New Roman" pitchFamily="18" charset="0"/>
            </a:endParaRPr>
          </a:p>
          <a:p>
            <a:pPr marL="407988" indent="-407988" algn="r" rtl="1">
              <a:lnSpc>
                <a:spcPct val="120000"/>
              </a:lnSpc>
              <a:buFont typeface="Wingdings" pitchFamily="2" charset="2"/>
              <a:buNone/>
            </a:pPr>
            <a:r>
              <a:rPr lang="ar-SA" altLang="en-US" sz="3200" b="1" dirty="0">
                <a:latin typeface="Arial" pitchFamily="34" charset="0"/>
              </a:rPr>
              <a:t>	5-</a:t>
            </a:r>
            <a:r>
              <a:rPr lang="ar-SA" altLang="en-US" sz="3200" b="1" dirty="0">
                <a:latin typeface="Times New Roman" pitchFamily="18" charset="0"/>
              </a:rPr>
              <a:t> </a:t>
            </a:r>
            <a:r>
              <a:rPr lang="ar-SA" altLang="en-US" sz="3200" b="1" dirty="0">
                <a:latin typeface="Arial" pitchFamily="34" charset="0"/>
              </a:rPr>
              <a:t>الضوضــاء.</a:t>
            </a:r>
            <a:endParaRPr lang="ar-SA" altLang="en-US" sz="3200" dirty="0">
              <a:cs typeface="Times New Roman" pitchFamily="18" charset="0"/>
            </a:endParaRPr>
          </a:p>
          <a:p>
            <a:pPr marL="407988" indent="-407988" algn="r" rtl="1">
              <a:lnSpc>
                <a:spcPct val="120000"/>
              </a:lnSpc>
              <a:buFont typeface="Wingdings" pitchFamily="2" charset="2"/>
              <a:buNone/>
            </a:pPr>
            <a:r>
              <a:rPr lang="ar-SA" altLang="en-US" sz="3200" b="1" dirty="0">
                <a:latin typeface="Arial" pitchFamily="34" charset="0"/>
              </a:rPr>
              <a:t>	6-</a:t>
            </a:r>
            <a:r>
              <a:rPr lang="ar-SA" altLang="en-US" sz="3200" b="1" dirty="0">
                <a:latin typeface="Times New Roman" pitchFamily="18" charset="0"/>
              </a:rPr>
              <a:t> </a:t>
            </a:r>
            <a:r>
              <a:rPr lang="ar-SA" altLang="en-US" sz="3200" b="1" dirty="0">
                <a:latin typeface="Arial" pitchFamily="34" charset="0"/>
              </a:rPr>
              <a:t>الإضاءة إما العالية أو المنخفضة أو اللمعان المفاجئ.</a:t>
            </a:r>
            <a:endParaRPr lang="ar-SA" altLang="en-US" sz="3200" dirty="0">
              <a:cs typeface="Times New Roman" pitchFamily="18" charset="0"/>
            </a:endParaRPr>
          </a:p>
          <a:p>
            <a:pPr marL="407988" indent="-407988" algn="r" rtl="1">
              <a:lnSpc>
                <a:spcPct val="120000"/>
              </a:lnSpc>
              <a:buFont typeface="Wingdings" pitchFamily="2" charset="2"/>
              <a:buNone/>
            </a:pPr>
            <a:r>
              <a:rPr lang="ar-SA" altLang="en-US" sz="3200" b="1" dirty="0">
                <a:latin typeface="Arial" pitchFamily="34" charset="0"/>
              </a:rPr>
              <a:t>	7-</a:t>
            </a:r>
            <a:r>
              <a:rPr lang="ar-SA" altLang="en-US" sz="3200" b="1" dirty="0">
                <a:latin typeface="Times New Roman" pitchFamily="18" charset="0"/>
              </a:rPr>
              <a:t> </a:t>
            </a:r>
            <a:r>
              <a:rPr lang="ar-SA" altLang="en-US" sz="3200" b="1" dirty="0">
                <a:latin typeface="Arial" pitchFamily="34" charset="0"/>
              </a:rPr>
              <a:t>فضلات سامة من الغازات والسوائل السامة.</a:t>
            </a:r>
            <a:endParaRPr lang="en-US" altLang="en-US" sz="3200" b="1" dirty="0">
              <a:latin typeface="Arial" pitchFamily="34" charset="0"/>
            </a:endParaRPr>
          </a:p>
        </p:txBody>
      </p:sp>
    </p:spTree>
    <p:extLst>
      <p:ext uri="{BB962C8B-B14F-4D97-AF65-F5344CB8AC3E}">
        <p14:creationId xmlns:p14="http://schemas.microsoft.com/office/powerpoint/2010/main" val="3854353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 fill="hold"/>
                                        <p:tgtEl>
                                          <p:spTgt spid="19458"/>
                                        </p:tgtEl>
                                        <p:attrNameLst>
                                          <p:attrName>ppt_w</p:attrName>
                                        </p:attrNameLst>
                                      </p:cBhvr>
                                      <p:tavLst>
                                        <p:tav tm="0">
                                          <p:val>
                                            <p:fltVal val="0"/>
                                          </p:val>
                                        </p:tav>
                                        <p:tav tm="100000">
                                          <p:val>
                                            <p:strVal val="#ppt_w"/>
                                          </p:val>
                                        </p:tav>
                                      </p:tavLst>
                                    </p:anim>
                                    <p:anim calcmode="lin" valueType="num">
                                      <p:cBhvr>
                                        <p:cTn id="8" dur="500" fill="hold"/>
                                        <p:tgtEl>
                                          <p:spTgt spid="19458"/>
                                        </p:tgtEl>
                                        <p:attrNameLst>
                                          <p:attrName>ppt_h</p:attrName>
                                        </p:attrNameLst>
                                      </p:cBhvr>
                                      <p:tavLst>
                                        <p:tav tm="0">
                                          <p:val>
                                            <p:fltVal val="0"/>
                                          </p:val>
                                        </p:tav>
                                        <p:tav tm="100000">
                                          <p:val>
                                            <p:strVal val="#ppt_h"/>
                                          </p:val>
                                        </p:tav>
                                      </p:tavLst>
                                    </p:anim>
                                    <p:animEffect transition="in" filter="fade">
                                      <p:cBhvr>
                                        <p:cTn id="9" dur="500"/>
                                        <p:tgtEl>
                                          <p:spTgt spid="19458"/>
                                        </p:tgtEl>
                                      </p:cBhvr>
                                    </p:animEffect>
                                  </p:childTnLst>
                                </p:cTn>
                              </p:par>
                            </p:childTnLst>
                          </p:cTn>
                        </p:par>
                        <p:par>
                          <p:cTn id="10" fill="hold" nodeType="afterGroup">
                            <p:stCondLst>
                              <p:cond delay="500"/>
                            </p:stCondLst>
                            <p:childTnLst>
                              <p:par>
                                <p:cTn id="11" presetID="24" presetClass="entr" presetSubtype="0" fill="hold" grpId="0" nodeType="after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anim to="" calcmode="lin" valueType="num">
                                      <p:cBhvr>
                                        <p:cTn id="13" dur="1" fill="hold"/>
                                        <p:tgtEl>
                                          <p:spTgt spid="19459">
                                            <p:txEl>
                                              <p:pRg st="0" end="0"/>
                                            </p:txEl>
                                          </p:spTgt>
                                        </p:tgtEl>
                                        <p:attrNameLst>
                                          <p:attrName/>
                                        </p:attrNameLst>
                                      </p:cBhvr>
                                    </p:anim>
                                  </p:childTnLst>
                                </p:cTn>
                              </p:par>
                            </p:childTnLst>
                          </p:cTn>
                        </p:par>
                        <p:par>
                          <p:cTn id="14" fill="hold" nodeType="afterGroup">
                            <p:stCondLst>
                              <p:cond delay="500"/>
                            </p:stCondLst>
                            <p:childTnLst>
                              <p:par>
                                <p:cTn id="15" presetID="24" presetClass="entr" presetSubtype="0" fill="hold" grpId="0" nodeType="afterEffect">
                                  <p:stCondLst>
                                    <p:cond delay="0"/>
                                  </p:stCondLst>
                                  <p:childTnLst>
                                    <p:set>
                                      <p:cBhvr>
                                        <p:cTn id="16" dur="1" fill="hold">
                                          <p:stCondLst>
                                            <p:cond delay="0"/>
                                          </p:stCondLst>
                                        </p:cTn>
                                        <p:tgtEl>
                                          <p:spTgt spid="19459">
                                            <p:txEl>
                                              <p:pRg st="1" end="1"/>
                                            </p:txEl>
                                          </p:spTgt>
                                        </p:tgtEl>
                                        <p:attrNameLst>
                                          <p:attrName>style.visibility</p:attrName>
                                        </p:attrNameLst>
                                      </p:cBhvr>
                                      <p:to>
                                        <p:strVal val="visible"/>
                                      </p:to>
                                    </p:set>
                                    <p:anim to="" calcmode="lin" valueType="num">
                                      <p:cBhvr>
                                        <p:cTn id="17" dur="1" fill="hold"/>
                                        <p:tgtEl>
                                          <p:spTgt spid="19459">
                                            <p:txEl>
                                              <p:pRg st="1" end="1"/>
                                            </p:txEl>
                                          </p:spTgt>
                                        </p:tgtEl>
                                        <p:attrNameLst>
                                          <p:attrName/>
                                        </p:attrNameLst>
                                      </p:cBhvr>
                                    </p:anim>
                                  </p:childTnLst>
                                </p:cTn>
                              </p:par>
                            </p:childTnLst>
                          </p:cTn>
                        </p:par>
                        <p:par>
                          <p:cTn id="18" fill="hold" nodeType="afterGroup">
                            <p:stCondLst>
                              <p:cond delay="500"/>
                            </p:stCondLst>
                            <p:childTnLst>
                              <p:par>
                                <p:cTn id="19" presetID="24" presetClass="entr" presetSubtype="0" fill="hold" grpId="0" nodeType="after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 to="" calcmode="lin" valueType="num">
                                      <p:cBhvr>
                                        <p:cTn id="21" dur="1" fill="hold"/>
                                        <p:tgtEl>
                                          <p:spTgt spid="19459">
                                            <p:txEl>
                                              <p:pRg st="2" end="2"/>
                                            </p:txEl>
                                          </p:spTgt>
                                        </p:tgtEl>
                                        <p:attrNameLst>
                                          <p:attrName/>
                                        </p:attrNameLst>
                                      </p:cBhvr>
                                    </p:anim>
                                  </p:childTnLst>
                                </p:cTn>
                              </p:par>
                            </p:childTnLst>
                          </p:cTn>
                        </p:par>
                        <p:par>
                          <p:cTn id="22" fill="hold" nodeType="afterGroup">
                            <p:stCondLst>
                              <p:cond delay="500"/>
                            </p:stCondLst>
                            <p:childTnLst>
                              <p:par>
                                <p:cTn id="23" presetID="24" presetClass="entr" presetSubtype="0" fill="hold" grpId="0" nodeType="after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to="" calcmode="lin" valueType="num">
                                      <p:cBhvr>
                                        <p:cTn id="25" dur="1" fill="hold"/>
                                        <p:tgtEl>
                                          <p:spTgt spid="19459">
                                            <p:txEl>
                                              <p:pRg st="3" end="3"/>
                                            </p:txEl>
                                          </p:spTgt>
                                        </p:tgtEl>
                                        <p:attrNameLst>
                                          <p:attrName/>
                                        </p:attrNameLst>
                                      </p:cBhvr>
                                    </p:anim>
                                  </p:childTnLst>
                                </p:cTn>
                              </p:par>
                            </p:childTnLst>
                          </p:cTn>
                        </p:par>
                        <p:par>
                          <p:cTn id="26" fill="hold" nodeType="afterGroup">
                            <p:stCondLst>
                              <p:cond delay="500"/>
                            </p:stCondLst>
                            <p:childTnLst>
                              <p:par>
                                <p:cTn id="27" presetID="24" presetClass="entr" presetSubtype="0" fill="hold" grpId="0" nodeType="afterEffect">
                                  <p:stCondLst>
                                    <p:cond delay="0"/>
                                  </p:stCondLst>
                                  <p:childTnLst>
                                    <p:set>
                                      <p:cBhvr>
                                        <p:cTn id="28" dur="1" fill="hold">
                                          <p:stCondLst>
                                            <p:cond delay="0"/>
                                          </p:stCondLst>
                                        </p:cTn>
                                        <p:tgtEl>
                                          <p:spTgt spid="19459">
                                            <p:txEl>
                                              <p:pRg st="4" end="4"/>
                                            </p:txEl>
                                          </p:spTgt>
                                        </p:tgtEl>
                                        <p:attrNameLst>
                                          <p:attrName>style.visibility</p:attrName>
                                        </p:attrNameLst>
                                      </p:cBhvr>
                                      <p:to>
                                        <p:strVal val="visible"/>
                                      </p:to>
                                    </p:set>
                                    <p:anim to="" calcmode="lin" valueType="num">
                                      <p:cBhvr>
                                        <p:cTn id="29" dur="1" fill="hold"/>
                                        <p:tgtEl>
                                          <p:spTgt spid="19459">
                                            <p:txEl>
                                              <p:pRg st="4" end="4"/>
                                            </p:txEl>
                                          </p:spTgt>
                                        </p:tgtEl>
                                        <p:attrNameLst>
                                          <p:attrName/>
                                        </p:attrNameLst>
                                      </p:cBhvr>
                                    </p:anim>
                                  </p:childTnLst>
                                </p:cTn>
                              </p:par>
                            </p:childTnLst>
                          </p:cTn>
                        </p:par>
                        <p:par>
                          <p:cTn id="30" fill="hold" nodeType="afterGroup">
                            <p:stCondLst>
                              <p:cond delay="500"/>
                            </p:stCondLst>
                            <p:childTnLst>
                              <p:par>
                                <p:cTn id="31" presetID="24" presetClass="entr" presetSubtype="0" fill="hold" grpId="0" nodeType="afterEffect">
                                  <p:stCondLst>
                                    <p:cond delay="0"/>
                                  </p:stCondLst>
                                  <p:childTnLst>
                                    <p:set>
                                      <p:cBhvr>
                                        <p:cTn id="32" dur="1" fill="hold">
                                          <p:stCondLst>
                                            <p:cond delay="0"/>
                                          </p:stCondLst>
                                        </p:cTn>
                                        <p:tgtEl>
                                          <p:spTgt spid="19459">
                                            <p:txEl>
                                              <p:pRg st="5" end="5"/>
                                            </p:txEl>
                                          </p:spTgt>
                                        </p:tgtEl>
                                        <p:attrNameLst>
                                          <p:attrName>style.visibility</p:attrName>
                                        </p:attrNameLst>
                                      </p:cBhvr>
                                      <p:to>
                                        <p:strVal val="visible"/>
                                      </p:to>
                                    </p:set>
                                    <p:anim to="" calcmode="lin" valueType="num">
                                      <p:cBhvr>
                                        <p:cTn id="33" dur="1" fill="hold"/>
                                        <p:tgtEl>
                                          <p:spTgt spid="19459">
                                            <p:txEl>
                                              <p:pRg st="5" end="5"/>
                                            </p:txEl>
                                          </p:spTgt>
                                        </p:tgtEl>
                                        <p:attrNameLst>
                                          <p:attrName/>
                                        </p:attrNameLst>
                                      </p:cBhvr>
                                    </p:anim>
                                  </p:childTnLst>
                                </p:cTn>
                              </p:par>
                            </p:childTnLst>
                          </p:cTn>
                        </p:par>
                        <p:par>
                          <p:cTn id="34" fill="hold" nodeType="afterGroup">
                            <p:stCondLst>
                              <p:cond delay="500"/>
                            </p:stCondLst>
                            <p:childTnLst>
                              <p:par>
                                <p:cTn id="35" presetID="24" presetClass="entr" presetSubtype="0" fill="hold" grpId="0" nodeType="afterEffect">
                                  <p:stCondLst>
                                    <p:cond delay="0"/>
                                  </p:stCondLst>
                                  <p:childTnLst>
                                    <p:set>
                                      <p:cBhvr>
                                        <p:cTn id="36" dur="1" fill="hold">
                                          <p:stCondLst>
                                            <p:cond delay="0"/>
                                          </p:stCondLst>
                                        </p:cTn>
                                        <p:tgtEl>
                                          <p:spTgt spid="19459">
                                            <p:txEl>
                                              <p:pRg st="6" end="6"/>
                                            </p:txEl>
                                          </p:spTgt>
                                        </p:tgtEl>
                                        <p:attrNameLst>
                                          <p:attrName>style.visibility</p:attrName>
                                        </p:attrNameLst>
                                      </p:cBhvr>
                                      <p:to>
                                        <p:strVal val="visible"/>
                                      </p:to>
                                    </p:set>
                                    <p:anim to="" calcmode="lin" valueType="num">
                                      <p:cBhvr>
                                        <p:cTn id="37" dur="1" fill="hold"/>
                                        <p:tgtEl>
                                          <p:spTgt spid="19459">
                                            <p:txEl>
                                              <p:pRg st="6" end="6"/>
                                            </p:txEl>
                                          </p:spTgt>
                                        </p:tgtEl>
                                        <p:attrNameLst>
                                          <p:attrName/>
                                        </p:attrNameLst>
                                      </p:cBhvr>
                                    </p:anim>
                                  </p:childTnLst>
                                </p:cTn>
                              </p:par>
                            </p:childTnLst>
                          </p:cTn>
                        </p:par>
                        <p:par>
                          <p:cTn id="38" fill="hold" nodeType="afterGroup">
                            <p:stCondLst>
                              <p:cond delay="500"/>
                            </p:stCondLst>
                            <p:childTnLst>
                              <p:par>
                                <p:cTn id="39" presetID="24" presetClass="entr" presetSubtype="0" fill="hold" grpId="0" nodeType="afterEffect">
                                  <p:stCondLst>
                                    <p:cond delay="0"/>
                                  </p:stCondLst>
                                  <p:childTnLst>
                                    <p:set>
                                      <p:cBhvr>
                                        <p:cTn id="40" dur="1" fill="hold">
                                          <p:stCondLst>
                                            <p:cond delay="0"/>
                                          </p:stCondLst>
                                        </p:cTn>
                                        <p:tgtEl>
                                          <p:spTgt spid="19459">
                                            <p:txEl>
                                              <p:pRg st="7" end="7"/>
                                            </p:txEl>
                                          </p:spTgt>
                                        </p:tgtEl>
                                        <p:attrNameLst>
                                          <p:attrName>style.visibility</p:attrName>
                                        </p:attrNameLst>
                                      </p:cBhvr>
                                      <p:to>
                                        <p:strVal val="visible"/>
                                      </p:to>
                                    </p:set>
                                    <p:anim to="" calcmode="lin" valueType="num">
                                      <p:cBhvr>
                                        <p:cTn id="41" dur="1" fill="hold"/>
                                        <p:tgtEl>
                                          <p:spTgt spid="19459">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a:xfrm>
            <a:off x="179513" y="116632"/>
            <a:ext cx="8945518" cy="6408712"/>
          </a:xfrm>
        </p:spPr>
        <p:txBody>
          <a:bodyPr>
            <a:normAutofit/>
          </a:bodyPr>
          <a:lstStyle/>
          <a:p>
            <a:pPr algn="r" rtl="1">
              <a:lnSpc>
                <a:spcPct val="90000"/>
              </a:lnSpc>
            </a:pPr>
            <a:r>
              <a:rPr lang="ar-EG" sz="3200" b="1" dirty="0"/>
              <a:t>29</a:t>
            </a:r>
            <a:r>
              <a:rPr lang="ar-BH" sz="3200" b="1" dirty="0"/>
              <a:t>- يجب كتابة تعليمات السلامة التى ي</a:t>
            </a:r>
            <a:r>
              <a:rPr lang="ar-EG" sz="3200" b="1" dirty="0"/>
              <a:t>ج</a:t>
            </a:r>
            <a:r>
              <a:rPr lang="ar-BH" sz="3200" b="1" dirty="0"/>
              <a:t>ب اتباعها اثناء </a:t>
            </a:r>
            <a:r>
              <a:rPr lang="ar-EG" sz="3200" b="1" dirty="0"/>
              <a:t>ال</a:t>
            </a:r>
            <a:r>
              <a:rPr lang="ar-BH" sz="3200" b="1" dirty="0"/>
              <a:t>تواجد بالمختبر والتأكيد على تنفيذها 0</a:t>
            </a:r>
            <a:br>
              <a:rPr lang="ar-BH" sz="3200" b="1" dirty="0"/>
            </a:br>
            <a:r>
              <a:rPr lang="ar-BH" sz="3200" b="1" dirty="0"/>
              <a:t/>
            </a:r>
            <a:br>
              <a:rPr lang="ar-BH" sz="3200" b="1" dirty="0"/>
            </a:br>
            <a:r>
              <a:rPr lang="ar-BH" sz="3200" b="1" dirty="0"/>
              <a:t>3</a:t>
            </a:r>
            <a:r>
              <a:rPr lang="ar-EG" sz="3200" b="1" dirty="0"/>
              <a:t>0</a:t>
            </a:r>
            <a:r>
              <a:rPr lang="ar-BH" sz="3200" b="1" dirty="0"/>
              <a:t>- يجب معرفة مكان مفتاح التحكم في الغاز وان يكون سهل الوصول اليه بحيث لا يوجد أمامه عوائق تمنع الوصول إليه بسرعة وذلك لمنع تدفق الغاز فى حالات الطوارئ 0</a:t>
            </a:r>
            <a:br>
              <a:rPr lang="ar-BH" sz="3200" b="1" dirty="0"/>
            </a:br>
            <a:r>
              <a:rPr lang="ar-BH" sz="3200" b="1" dirty="0"/>
              <a:t/>
            </a:r>
            <a:br>
              <a:rPr lang="ar-BH" sz="3200" b="1" dirty="0"/>
            </a:br>
            <a:r>
              <a:rPr lang="ar-BH" sz="3200" b="1" dirty="0"/>
              <a:t>3</a:t>
            </a:r>
            <a:r>
              <a:rPr lang="ar-EG" sz="3200" b="1" dirty="0"/>
              <a:t>1</a:t>
            </a:r>
            <a:r>
              <a:rPr lang="ar-BH" sz="3200" b="1" dirty="0"/>
              <a:t>- يجب حفظ الفسفور الأبيض والأصفر تحت سطح الماء لمنع اشتعالها تلقائيا حيث انها تشتعل بمجرد تعرضها للهواء 0</a:t>
            </a:r>
            <a:br>
              <a:rPr lang="ar-BH" sz="3200" b="1" dirty="0"/>
            </a:br>
            <a:r>
              <a:rPr lang="ar-BH" sz="3200" b="1" dirty="0"/>
              <a:t/>
            </a:r>
            <a:br>
              <a:rPr lang="ar-BH" sz="3200" b="1" dirty="0"/>
            </a:br>
            <a:r>
              <a:rPr lang="ar-BH" sz="3200" b="1" dirty="0"/>
              <a:t>3</a:t>
            </a:r>
            <a:r>
              <a:rPr lang="ar-EG" sz="3200" b="1" dirty="0"/>
              <a:t>2</a:t>
            </a:r>
            <a:r>
              <a:rPr lang="ar-BH" sz="3200" b="1" dirty="0"/>
              <a:t>- يجب تخزين النترات فى مكان جاف مستقل بعيداً عن المواد العضوية او المواد القابلة للاشتعال 0</a:t>
            </a:r>
            <a:r>
              <a:rPr lang="en-US" sz="3200" b="1" dirty="0"/>
              <a:t> </a:t>
            </a:r>
          </a:p>
          <a:p>
            <a:pPr algn="r" rtl="1">
              <a:lnSpc>
                <a:spcPct val="90000"/>
              </a:lnSpc>
            </a:pPr>
            <a:endParaRPr lang="en-US" sz="2400" b="1" dirty="0"/>
          </a:p>
        </p:txBody>
      </p:sp>
    </p:spTree>
    <p:extLst>
      <p:ext uri="{BB962C8B-B14F-4D97-AF65-F5344CB8AC3E}">
        <p14:creationId xmlns:p14="http://schemas.microsoft.com/office/powerpoint/2010/main" val="893310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dissolve">
                                      <p:cBhvr>
                                        <p:cTn id="7" dur="500"/>
                                        <p:tgtEl>
                                          <p:spTgt spid="819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0" y="13026"/>
            <a:ext cx="9144000" cy="6296293"/>
          </a:xfrm>
        </p:spPr>
        <p:txBody>
          <a:bodyPr>
            <a:noAutofit/>
          </a:bodyPr>
          <a:lstStyle/>
          <a:p>
            <a:pPr algn="r" rtl="1">
              <a:lnSpc>
                <a:spcPct val="80000"/>
              </a:lnSpc>
            </a:pPr>
            <a:r>
              <a:rPr lang="ar-EG" sz="3600" b="1" dirty="0"/>
              <a:t>33</a:t>
            </a:r>
            <a:r>
              <a:rPr lang="ar-BH" sz="3600" b="1" dirty="0"/>
              <a:t>- يجب حفظ البوتاسيوم والصوديوم ومسحوق الال</a:t>
            </a:r>
            <a:r>
              <a:rPr lang="ar-EG" sz="3600" b="1" dirty="0"/>
              <a:t>و</a:t>
            </a:r>
            <a:r>
              <a:rPr lang="ar-BH" sz="3600" b="1" dirty="0"/>
              <a:t>منيوم داخل اوعية محكمة الغلق لا تسمح بنفاذ الماء الى داخلها نظراً لانها تتفاعل مع الماء ويصحب ذلك ارتفاع فى درجة الحرارة او تصدر غازات قابلة للاشتعال 0</a:t>
            </a:r>
            <a:br>
              <a:rPr lang="ar-BH" sz="3600" b="1" dirty="0"/>
            </a:br>
            <a:r>
              <a:rPr lang="ar-BH" sz="3600" b="1" dirty="0"/>
              <a:t/>
            </a:r>
            <a:br>
              <a:rPr lang="ar-BH" sz="3600" b="1" dirty="0"/>
            </a:br>
            <a:r>
              <a:rPr lang="ar-BH" sz="3600" b="1" dirty="0"/>
              <a:t>3</a:t>
            </a:r>
            <a:r>
              <a:rPr lang="ar-EG" sz="3600" b="1" dirty="0"/>
              <a:t>4</a:t>
            </a:r>
            <a:r>
              <a:rPr lang="ar-BH" sz="3600" b="1" dirty="0"/>
              <a:t>- يجب حفظ الأك</a:t>
            </a:r>
            <a:r>
              <a:rPr lang="ar-EG" sz="3600" b="1" dirty="0"/>
              <a:t>ا</a:t>
            </a:r>
            <a:r>
              <a:rPr lang="ar-BH" sz="3600" b="1" dirty="0"/>
              <a:t>سيد فوق العضوية بمكان مظلم فى درجة حرارة لا تزيد عن 24 درجة مئوية ويحذر إشعال النار أو التدخين بالمكان0</a:t>
            </a:r>
            <a:br>
              <a:rPr lang="ar-BH" sz="3600" b="1" dirty="0"/>
            </a:br>
            <a:r>
              <a:rPr lang="ar-BH" sz="3600" b="1" dirty="0"/>
              <a:t/>
            </a:r>
            <a:br>
              <a:rPr lang="ar-BH" sz="3600" b="1" dirty="0"/>
            </a:br>
            <a:r>
              <a:rPr lang="ar-BH" sz="3600" b="1" dirty="0"/>
              <a:t>3</a:t>
            </a:r>
            <a:r>
              <a:rPr lang="ar-EG" sz="3600" b="1" dirty="0"/>
              <a:t>5</a:t>
            </a:r>
            <a:r>
              <a:rPr lang="ar-BH" sz="3600" b="1" dirty="0"/>
              <a:t>- عند تخزين كلوريت الصوديوم يجب تخزينها فى مكان جاف وعند درجة الحرارة العادية (فى حدود 15درجة مئوية)0 ويجب أن لا تلامس المادة اى أحماض او مواد قابلة للاشتعال مثل الأخشاب ، القش، المنسوجات، المواد الدهنية، الزيوت نظراً لأنها مادة مؤكسدة قوية0</a:t>
            </a:r>
            <a:br>
              <a:rPr lang="ar-BH" sz="3600" b="1" dirty="0"/>
            </a:br>
            <a:endParaRPr lang="en-US" sz="3600" b="1" dirty="0"/>
          </a:p>
        </p:txBody>
      </p:sp>
    </p:spTree>
    <p:extLst>
      <p:ext uri="{BB962C8B-B14F-4D97-AF65-F5344CB8AC3E}">
        <p14:creationId xmlns:p14="http://schemas.microsoft.com/office/powerpoint/2010/main" val="419012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dissolve">
                                      <p:cBhvr>
                                        <p:cTn id="7" dur="500"/>
                                        <p:tgtEl>
                                          <p:spTgt spid="829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9144000" cy="7183505"/>
          </a:xfrm>
          <a:prstGeom prst="rect">
            <a:avLst/>
          </a:prstGeom>
        </p:spPr>
        <p:txBody>
          <a:bodyPr wrap="square">
            <a:spAutoFit/>
          </a:bodyPr>
          <a:lstStyle/>
          <a:p>
            <a:pPr algn="r" rtl="1">
              <a:lnSpc>
                <a:spcPct val="80000"/>
              </a:lnSpc>
            </a:pPr>
            <a:r>
              <a:rPr lang="ar-BH" sz="3600" b="1" dirty="0"/>
              <a:t/>
            </a:r>
            <a:br>
              <a:rPr lang="ar-BH" sz="3600" b="1" dirty="0"/>
            </a:br>
            <a:r>
              <a:rPr lang="ar-BH" sz="3600" b="1" dirty="0"/>
              <a:t>3</a:t>
            </a:r>
            <a:r>
              <a:rPr lang="ar-EG" sz="3600" b="1" dirty="0"/>
              <a:t>6</a:t>
            </a:r>
            <a:r>
              <a:rPr lang="ar-BH" sz="3600" b="1" dirty="0"/>
              <a:t>- </a:t>
            </a:r>
            <a:r>
              <a:rPr lang="ar-EG" sz="3600" b="1" dirty="0"/>
              <a:t>الحرائق الكيماوية </a:t>
            </a:r>
            <a:r>
              <a:rPr lang="ar-BH" sz="3600" b="1" dirty="0"/>
              <a:t>لا تطفأ بالماء ويمكن استخدام الماء فقط لتبريد العبوة من الخارج والعبوات القريبة من العبوة المشتعلة0</a:t>
            </a:r>
            <a:br>
              <a:rPr lang="ar-BH" sz="3600" b="1" dirty="0"/>
            </a:br>
            <a:r>
              <a:rPr lang="ar-BH" sz="3600" b="1" dirty="0"/>
              <a:t/>
            </a:r>
            <a:br>
              <a:rPr lang="ar-BH" sz="3600" b="1" dirty="0"/>
            </a:br>
            <a:r>
              <a:rPr lang="ar-BH" sz="3600" b="1" dirty="0"/>
              <a:t>3</a:t>
            </a:r>
            <a:r>
              <a:rPr lang="ar-EG" sz="3600" b="1" dirty="0"/>
              <a:t>7</a:t>
            </a:r>
            <a:r>
              <a:rPr lang="ar-BH" sz="3600" b="1" dirty="0"/>
              <a:t>- اذا تعرضت المادة لحامض قوى ينطلق غاز ثاني أكسيد الكلور وهو غاز سام جدا ويسبب تآكل المواد المعدنية وقد يؤدى الى انفجارات نظرا لقابليته للاشتعال اذا زاد تركيزه فى الجو ولهذا تخزن بعيدا عن الأحماض</a:t>
            </a:r>
            <a:br>
              <a:rPr lang="ar-BH" sz="3600" b="1" dirty="0"/>
            </a:br>
            <a:r>
              <a:rPr lang="ar-BH" sz="3600" b="1" dirty="0"/>
              <a:t/>
            </a:r>
            <a:br>
              <a:rPr lang="ar-BH" sz="3600" b="1" dirty="0"/>
            </a:br>
            <a:r>
              <a:rPr lang="ar-BH" sz="3600" b="1" dirty="0"/>
              <a:t>3</a:t>
            </a:r>
            <a:r>
              <a:rPr lang="ar-EG" sz="3600" b="1" dirty="0"/>
              <a:t>8</a:t>
            </a:r>
            <a:r>
              <a:rPr lang="ar-BH" sz="3600" b="1" dirty="0"/>
              <a:t>- فى حالة تعرض أى جزء من أجزاء الجسم للمواد الكيماوية يغسل جيداً بالماء وتعرض الحالة على الطبيب لإجراء الإسعافات السريعة 0</a:t>
            </a:r>
            <a:br>
              <a:rPr lang="ar-BH" sz="3600" b="1" dirty="0"/>
            </a:br>
            <a:r>
              <a:rPr lang="ar-BH" sz="3600" b="1" dirty="0"/>
              <a:t/>
            </a:r>
            <a:br>
              <a:rPr lang="ar-BH" sz="3600" b="1" dirty="0"/>
            </a:br>
            <a:r>
              <a:rPr lang="ar-BH" sz="3600" b="1" dirty="0"/>
              <a:t/>
            </a:r>
            <a:br>
              <a:rPr lang="ar-BH" sz="3600" b="1" dirty="0"/>
            </a:br>
            <a:endParaRPr lang="en-US" sz="3600" b="1" dirty="0"/>
          </a:p>
        </p:txBody>
      </p:sp>
    </p:spTree>
    <p:extLst>
      <p:ext uri="{BB962C8B-B14F-4D97-AF65-F5344CB8AC3E}">
        <p14:creationId xmlns:p14="http://schemas.microsoft.com/office/powerpoint/2010/main" val="247311211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a:xfrm>
            <a:off x="0" y="116632"/>
            <a:ext cx="9142283" cy="6120680"/>
          </a:xfrm>
        </p:spPr>
        <p:txBody>
          <a:bodyPr>
            <a:noAutofit/>
          </a:bodyPr>
          <a:lstStyle/>
          <a:p>
            <a:pPr algn="r" rtl="1">
              <a:lnSpc>
                <a:spcPct val="80000"/>
              </a:lnSpc>
            </a:pPr>
            <a:r>
              <a:rPr lang="ar-EG" sz="4000" b="1" dirty="0"/>
              <a:t>39</a:t>
            </a:r>
            <a:r>
              <a:rPr lang="ar-BH" sz="4000" b="1" dirty="0"/>
              <a:t>- عند تحضير محلول بيروكسيد الصوديوم يضاف البيروكسيد للماء مع التقليب وليس العكس 0</a:t>
            </a:r>
            <a:br>
              <a:rPr lang="ar-BH" sz="4000" b="1" dirty="0"/>
            </a:br>
            <a:r>
              <a:rPr lang="ar-BH" sz="4000" b="1" dirty="0"/>
              <a:t/>
            </a:r>
            <a:br>
              <a:rPr lang="ar-BH" sz="4000" b="1" dirty="0"/>
            </a:br>
            <a:r>
              <a:rPr lang="ar-BH" sz="4000" b="1" dirty="0"/>
              <a:t>4</a:t>
            </a:r>
            <a:r>
              <a:rPr lang="ar-EG" sz="4000" b="1" dirty="0"/>
              <a:t>0</a:t>
            </a:r>
            <a:r>
              <a:rPr lang="ar-BH" sz="4000" b="1" dirty="0"/>
              <a:t>- يتم تخزين بيرسلفات الامونيوم بعيدا عن المواد المختزلة او الأحماض المعدنية او المواد القابلة للاشتعال0 ويجب مراعاة عدم تعريضها لمواد منشطة للتحلل مثل الحديد والنحاس والرصاص00الخ ويجب عدم ملامسة المادة او محاليلها للجلد او العين حيث انها تسبب حروق كيماوية وحرارية شديدة ويراعى لبس م</a:t>
            </a:r>
            <a:r>
              <a:rPr lang="ar-EG" sz="4000" b="1" dirty="0"/>
              <a:t>عدا</a:t>
            </a:r>
            <a:r>
              <a:rPr lang="ar-BH" sz="4000" b="1" dirty="0"/>
              <a:t>ت الوقاية مثل النظارات - ال</a:t>
            </a:r>
            <a:r>
              <a:rPr lang="ar-EG" sz="4000" b="1" dirty="0"/>
              <a:t>قفازات</a:t>
            </a:r>
            <a:r>
              <a:rPr lang="ar-BH" sz="4000" b="1" dirty="0"/>
              <a:t> - وإذا تعرض الجسم او الملابس لها تغسل جيدا بالماء الوفير 0</a:t>
            </a:r>
            <a:br>
              <a:rPr lang="ar-BH" sz="4000" b="1" dirty="0"/>
            </a:br>
            <a:r>
              <a:rPr lang="en-US" sz="4000" b="1" dirty="0" smtClean="0"/>
              <a:t> </a:t>
            </a:r>
            <a:endParaRPr lang="en-US" sz="4000" b="1" dirty="0"/>
          </a:p>
        </p:txBody>
      </p:sp>
    </p:spTree>
    <p:extLst>
      <p:ext uri="{BB962C8B-B14F-4D97-AF65-F5344CB8AC3E}">
        <p14:creationId xmlns:p14="http://schemas.microsoft.com/office/powerpoint/2010/main" val="2841777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Effect transition="in" filter="dissolve">
                                      <p:cBhvr>
                                        <p:cTn id="7" dur="500"/>
                                        <p:tgtEl>
                                          <p:spTgt spid="839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0"/>
            <a:ext cx="9036496" cy="5693866"/>
          </a:xfrm>
          <a:prstGeom prst="rect">
            <a:avLst/>
          </a:prstGeom>
        </p:spPr>
        <p:txBody>
          <a:bodyPr wrap="square">
            <a:spAutoFit/>
          </a:bodyPr>
          <a:lstStyle/>
          <a:p>
            <a:pPr algn="r" rtl="1"/>
            <a:r>
              <a:rPr lang="ar-BH" sz="2800" b="1" dirty="0"/>
              <a:t/>
            </a:r>
            <a:br>
              <a:rPr lang="ar-BH" sz="2800" b="1" dirty="0"/>
            </a:br>
            <a:r>
              <a:rPr lang="ar-BH" sz="2800" b="1" dirty="0"/>
              <a:t>4</a:t>
            </a:r>
            <a:r>
              <a:rPr lang="ar-EG" sz="2800" b="1" dirty="0"/>
              <a:t>1</a:t>
            </a:r>
            <a:r>
              <a:rPr lang="ar-BH" sz="2800" b="1" dirty="0"/>
              <a:t>- يجب تخزين نيتريت الصوديوم بعيدا عن المواد الأخرى القابلة للاشتعال او المختزلة او أملاح الأمونيوم وعدم تعريضها لدرجات حرارة مرتفعة0</a:t>
            </a:r>
            <a:br>
              <a:rPr lang="ar-BH" sz="2800" b="1" dirty="0"/>
            </a:br>
            <a:r>
              <a:rPr lang="ar-BH" sz="2800" b="1" dirty="0"/>
              <a:t/>
            </a:r>
            <a:br>
              <a:rPr lang="ar-BH" sz="2800" b="1" dirty="0"/>
            </a:br>
            <a:r>
              <a:rPr lang="ar-BH" sz="2800" b="1" dirty="0"/>
              <a:t>4</a:t>
            </a:r>
            <a:r>
              <a:rPr lang="ar-EG" sz="2800" b="1" dirty="0"/>
              <a:t>2</a:t>
            </a:r>
            <a:r>
              <a:rPr lang="ar-BH" sz="2800" b="1" dirty="0"/>
              <a:t>- يجب عدم تعريض كلورات الصودا أثناء التداول او الاستخدام او النقل لآي أحماض معدنية او مواد مختزلة او مواد قابلة للاشتعال ، وعند تحضير محاليل كلورات يراعى استخدام ماء بارد ولا تستخدم مياه ساخنة حتى لا تحدث انفجارات0</a:t>
            </a:r>
            <a:br>
              <a:rPr lang="ar-BH" sz="2800" b="1" dirty="0"/>
            </a:br>
            <a:r>
              <a:rPr lang="ar-BH" sz="2800" b="1" dirty="0"/>
              <a:t/>
            </a:r>
            <a:br>
              <a:rPr lang="ar-BH" sz="2800" b="1" dirty="0"/>
            </a:br>
            <a:r>
              <a:rPr lang="ar-BH" sz="2800" b="1" dirty="0"/>
              <a:t>4</a:t>
            </a:r>
            <a:r>
              <a:rPr lang="ar-EG" sz="2800" b="1" dirty="0"/>
              <a:t>3</a:t>
            </a:r>
            <a:r>
              <a:rPr lang="ar-BH" sz="2800" b="1" dirty="0"/>
              <a:t>- يجب تخزين حامض الكروميك بعيدا عن المواد القلوية او المختزلة او المواد القابلة للاشتعال ، ونظرا لخواصه الحامضية والمؤكسدة تراعى احتياطات الوقاية الشخصية فضلا عن انها مادة سامة وآكلة للجلد ويؤدى وصولها الى الجهاز التنفسي او الهضمي الى التهابات جسيمة 0</a:t>
            </a:r>
            <a:endParaRPr lang="ar-EG" sz="2800" b="1" dirty="0"/>
          </a:p>
        </p:txBody>
      </p:sp>
    </p:spTree>
    <p:extLst>
      <p:ext uri="{BB962C8B-B14F-4D97-AF65-F5344CB8AC3E}">
        <p14:creationId xmlns:p14="http://schemas.microsoft.com/office/powerpoint/2010/main" val="413736973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2013"/>
            <a:ext cx="9144000" cy="5632311"/>
          </a:xfrm>
          <a:prstGeom prst="rect">
            <a:avLst/>
          </a:prstGeom>
        </p:spPr>
        <p:txBody>
          <a:bodyPr wrap="square">
            <a:spAutoFit/>
          </a:bodyPr>
          <a:lstStyle/>
          <a:p>
            <a:pPr algn="r" rtl="1" hangingPunct="0"/>
            <a:r>
              <a:rPr lang="ar-SA" sz="4000" b="1" u="sng" dirty="0">
                <a:solidFill>
                  <a:srgbClr val="00B0F0"/>
                </a:solidFill>
              </a:rPr>
              <a:t>طرق الوقاية والسيطرة على الحوادث </a:t>
            </a:r>
            <a:r>
              <a:rPr lang="ar-SA" sz="4000" b="1" u="sng" dirty="0" smtClean="0">
                <a:solidFill>
                  <a:srgbClr val="00B0F0"/>
                </a:solidFill>
              </a:rPr>
              <a:t>بالنسبة </a:t>
            </a:r>
            <a:r>
              <a:rPr lang="ar-SA" sz="4000" b="1" u="sng" dirty="0">
                <a:solidFill>
                  <a:srgbClr val="00B0F0"/>
                </a:solidFill>
              </a:rPr>
              <a:t>للممارسات غير الآمنة من قبل العاملين :</a:t>
            </a:r>
            <a:endParaRPr lang="en-US" sz="4000" b="1" dirty="0">
              <a:solidFill>
                <a:srgbClr val="00B0F0"/>
              </a:solidFill>
            </a:endParaRPr>
          </a:p>
          <a:p>
            <a:pPr algn="r" rtl="1" hangingPunct="0"/>
            <a:r>
              <a:rPr lang="ar-SA" sz="4000" b="1" dirty="0"/>
              <a:t>1- العناية بتوعية الأفراد العاملين على كافة مستوياتهم عن طريق اللقاءات الشخصية - المحاضرات - الندوات - الكتيبات والنشرات والأفلام .</a:t>
            </a:r>
            <a:endParaRPr lang="en-US" sz="4000" b="1" dirty="0"/>
          </a:p>
          <a:p>
            <a:pPr algn="r" rtl="1" hangingPunct="0"/>
            <a:r>
              <a:rPr lang="ar-SA" sz="4000" b="1" dirty="0"/>
              <a:t>2-  دراسة الحالات الفردية التى يتضح منها بصفة خاصة معتادى تكرار الإصابات وإقتراح العلاج الخاص بكل حالة .</a:t>
            </a:r>
            <a:endParaRPr lang="en-US" sz="4000" b="1" dirty="0"/>
          </a:p>
          <a:p>
            <a:pPr algn="r" rtl="1" hangingPunct="0"/>
            <a:r>
              <a:rPr lang="ar-SA" sz="4000" b="1" dirty="0"/>
              <a:t>3- الإهتمام بتدريب العاملين الجدد .	</a:t>
            </a:r>
            <a:endParaRPr lang="en-US" sz="4000" b="1" dirty="0"/>
          </a:p>
        </p:txBody>
      </p:sp>
    </p:spTree>
    <p:extLst>
      <p:ext uri="{BB962C8B-B14F-4D97-AF65-F5344CB8AC3E}">
        <p14:creationId xmlns:p14="http://schemas.microsoft.com/office/powerpoint/2010/main" val="407213141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pPr algn="r" rtl="1" hangingPunct="0"/>
            <a:r>
              <a:rPr lang="ar-SA" sz="2800" b="1" u="sng" dirty="0">
                <a:solidFill>
                  <a:srgbClr val="00B0F0"/>
                </a:solidFill>
              </a:rPr>
              <a:t>ثانيا	:بالنسبة لظروف العمل غير الآمنة :</a:t>
            </a:r>
            <a:endParaRPr lang="en-US" sz="2800" b="1" dirty="0">
              <a:solidFill>
                <a:srgbClr val="00B0F0"/>
              </a:solidFill>
            </a:endParaRPr>
          </a:p>
          <a:p>
            <a:pPr algn="r" rtl="1" hangingPunct="0"/>
            <a:r>
              <a:rPr lang="ar-SA" sz="2800" b="1" dirty="0"/>
              <a:t>1-	الإهتمام بالتدريب على كافة المستويات كأحد العناصر الأساسية لرفع مستوى الأداء وبالتالى تقليل حوادث وإصابات العمل .</a:t>
            </a:r>
            <a:endParaRPr lang="en-US" sz="2800" b="1" dirty="0"/>
          </a:p>
          <a:p>
            <a:pPr algn="r" rtl="1" hangingPunct="0"/>
            <a:r>
              <a:rPr lang="ar-SA" sz="2800" b="1" dirty="0"/>
              <a:t>2-	إعداد طرق العمل المأمونة وتكون مكتوبة وتوزيعها على العاملين وتدريبهم عليها .</a:t>
            </a:r>
            <a:endParaRPr lang="en-US" sz="2800" b="1" dirty="0"/>
          </a:p>
          <a:p>
            <a:pPr algn="r" rtl="1" hangingPunct="0"/>
            <a:r>
              <a:rPr lang="ar-SA" sz="2800" b="1" dirty="0"/>
              <a:t>3-	إجراء التفتيش الدورى من نواحى السلامة على أماكن العمل .</a:t>
            </a:r>
            <a:endParaRPr lang="en-US" sz="2800" b="1" dirty="0"/>
          </a:p>
          <a:p>
            <a:pPr algn="r" rtl="1" hangingPunct="0"/>
            <a:r>
              <a:rPr lang="ar-SA" sz="2800" b="1" dirty="0"/>
              <a:t>4-	العناية بوضع خطط للصيانة الوقائية للتجهيزات والآلات .</a:t>
            </a:r>
            <a:endParaRPr lang="en-US" sz="2800" b="1" dirty="0"/>
          </a:p>
          <a:p>
            <a:pPr algn="r" rtl="1" hangingPunct="0"/>
            <a:r>
              <a:rPr lang="ar-SA" sz="2800" b="1" dirty="0"/>
              <a:t>5-	توفير مهمات الوقاية الشخصية للعاملين .</a:t>
            </a:r>
            <a:endParaRPr lang="en-US" sz="2800" b="1" dirty="0"/>
          </a:p>
          <a:p>
            <a:pPr algn="r" rtl="1" hangingPunct="0"/>
            <a:r>
              <a:rPr lang="ar-SA" sz="2800" b="1" dirty="0"/>
              <a:t>6-	صرف تصاريح العمل المناسبة قبل المباشرة بأداء أى عمل .</a:t>
            </a:r>
            <a:endParaRPr lang="en-US" sz="2800" b="1" dirty="0"/>
          </a:p>
          <a:p>
            <a:pPr algn="r" rtl="1" hangingPunct="0"/>
            <a:r>
              <a:rPr lang="ar-SA" sz="2800" b="1" dirty="0"/>
              <a:t>7-	مراقبة وملاحظة سير العمل بصفة مستمرة .</a:t>
            </a:r>
            <a:endParaRPr lang="en-US" sz="2800" b="1" dirty="0"/>
          </a:p>
          <a:p>
            <a:pPr algn="r" rtl="1" hangingPunct="0"/>
            <a:r>
              <a:rPr lang="ar-SA" sz="2800" b="1" dirty="0"/>
              <a:t>8-	العناية بتسجيل حوادث وإصابات العمل وتحليلها من حيث معدل التكرار 	ومعدل شدة الخطورة ودراسة الحالات وإيجاد العلاج الفورى لملافاتها 	مستقبلا .</a:t>
            </a:r>
            <a:endParaRPr lang="en-US" sz="2800" b="1" dirty="0"/>
          </a:p>
          <a:p>
            <a:pPr algn="r" rtl="1" hangingPunct="0"/>
            <a:r>
              <a:rPr lang="ar-SA" sz="2800" b="1" dirty="0"/>
              <a:t>9-	التأكد من توفر ظروف العمل الملائمة من تهوية وإضاءة ودرجة الحرارة المناسبة كذلك توفير الفراغ اللازم لتلافى الإزدحام .</a:t>
            </a:r>
            <a:endParaRPr lang="en-US" sz="2800" b="1" dirty="0"/>
          </a:p>
          <a:p>
            <a:pPr algn="r" rtl="1" hangingPunct="0"/>
            <a:r>
              <a:rPr lang="ar-SA" sz="2800" b="1" dirty="0"/>
              <a:t>10-	تغير المعدات اليدوية المناسبة لأداء العمل .</a:t>
            </a:r>
            <a:endParaRPr lang="en-US" sz="2800" b="1" dirty="0"/>
          </a:p>
        </p:txBody>
      </p:sp>
    </p:spTree>
    <p:extLst>
      <p:ext uri="{BB962C8B-B14F-4D97-AF65-F5344CB8AC3E}">
        <p14:creationId xmlns:p14="http://schemas.microsoft.com/office/powerpoint/2010/main" val="203577067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1647"/>
            <a:ext cx="9118121" cy="7478970"/>
          </a:xfrm>
          <a:prstGeom prst="rect">
            <a:avLst/>
          </a:prstGeom>
        </p:spPr>
        <p:txBody>
          <a:bodyPr wrap="square">
            <a:spAutoFit/>
          </a:bodyPr>
          <a:lstStyle/>
          <a:p>
            <a:pPr algn="r" rtl="1" hangingPunct="0"/>
            <a:r>
              <a:rPr lang="ar-SA" sz="3200" b="1" dirty="0">
                <a:solidFill>
                  <a:srgbClr val="FFFF00"/>
                </a:solidFill>
              </a:rPr>
              <a:t>إحصـــائيات إصــابات العمل</a:t>
            </a:r>
            <a:endParaRPr lang="en-US" sz="3200" b="1" dirty="0">
              <a:solidFill>
                <a:srgbClr val="FFFF00"/>
              </a:solidFill>
            </a:endParaRPr>
          </a:p>
          <a:p>
            <a:pPr algn="r" rtl="1" hangingPunct="0"/>
            <a:r>
              <a:rPr lang="ar-SA" sz="3200" b="1" dirty="0"/>
              <a:t>-----------------------</a:t>
            </a:r>
            <a:endParaRPr lang="en-US" sz="3200" b="1" dirty="0"/>
          </a:p>
          <a:p>
            <a:pPr algn="r" rtl="1" hangingPunct="0"/>
            <a:r>
              <a:rPr lang="ar-SA" sz="3200" b="1" dirty="0"/>
              <a:t>تعتبر إحصائيات الحوادث وإصابات العمل المقياس الحقيقى الذى يمكن بواسطته معرفة مدى خطورة هذه الحوادث وتاثيرها على العمل والإنتاج .</a:t>
            </a:r>
            <a:endParaRPr lang="en-US" sz="3200" b="1" dirty="0"/>
          </a:p>
          <a:p>
            <a:pPr algn="r" rtl="1" hangingPunct="0"/>
            <a:r>
              <a:rPr lang="ar-SA" sz="3200" b="1" dirty="0"/>
              <a:t>وبتبويبالإحصائيات وتصنيفها وتحليلها يمكن إستخراج كافة المعلومات المتعلقة بالحوادث ومعدل تكرار حدوثها وشدة الإصابات الناتجة عنها والأسباب الشائعة لحدوثها ، كذلك مدى التحسن الذى تحرزه إجراءات السلامة والصحة المهنية ، وبالتالى تمكن مسئول السلامة بالمنشأة من تقييم الوضع وإجراء التعديلات اللازمة لتحسين ظروف العمل والوصول لأفضل الظروف التشغيلية .</a:t>
            </a:r>
            <a:endParaRPr lang="en-US" sz="3200" b="1" dirty="0"/>
          </a:p>
          <a:p>
            <a:pPr algn="r" rtl="1" hangingPunct="0"/>
            <a:r>
              <a:rPr lang="ar-SA" sz="3200" b="1" dirty="0"/>
              <a:t>كما يمكن بواسطة الإحصائيات معرفة الخسائر المادية التى تسببها تلك الحوادث من ضياع وقت العمل والإنتاج .</a:t>
            </a:r>
            <a:endParaRPr lang="en-US" sz="3200" b="1" dirty="0"/>
          </a:p>
          <a:p>
            <a:pPr algn="r" rtl="1"/>
            <a:r>
              <a:rPr lang="ar-SA" sz="3200" b="1" u="sng" dirty="0"/>
              <a:t/>
            </a:r>
            <a:br>
              <a:rPr lang="ar-SA" sz="3200" b="1" u="sng" dirty="0"/>
            </a:br>
            <a:endParaRPr lang="ar-EG" sz="3200" dirty="0"/>
          </a:p>
        </p:txBody>
      </p:sp>
    </p:spTree>
    <p:extLst>
      <p:ext uri="{BB962C8B-B14F-4D97-AF65-F5344CB8AC3E}">
        <p14:creationId xmlns:p14="http://schemas.microsoft.com/office/powerpoint/2010/main" val="196593974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71"/>
            <a:ext cx="9135374" cy="6555641"/>
          </a:xfrm>
          <a:prstGeom prst="rect">
            <a:avLst/>
          </a:prstGeom>
        </p:spPr>
        <p:txBody>
          <a:bodyPr wrap="square">
            <a:spAutoFit/>
          </a:bodyPr>
          <a:lstStyle/>
          <a:p>
            <a:pPr algn="r" rtl="1" hangingPunct="0"/>
            <a:r>
              <a:rPr lang="ar-SA" sz="2800" b="1" u="sng" dirty="0">
                <a:solidFill>
                  <a:srgbClr val="FFFF00"/>
                </a:solidFill>
              </a:rPr>
              <a:t>نظم وأساليب إحصاء الحوادث </a:t>
            </a:r>
            <a:r>
              <a:rPr lang="ar-SA" sz="2800" b="1" u="sng" dirty="0" smtClean="0">
                <a:solidFill>
                  <a:srgbClr val="FFFF00"/>
                </a:solidFill>
              </a:rPr>
              <a:t>:</a:t>
            </a:r>
            <a:r>
              <a:rPr lang="ar-EG" sz="2800" b="1" dirty="0">
                <a:solidFill>
                  <a:srgbClr val="FFFF00"/>
                </a:solidFill>
              </a:rPr>
              <a:t> </a:t>
            </a:r>
            <a:r>
              <a:rPr lang="ar-SA" sz="2800" b="1" u="sng" dirty="0" smtClean="0"/>
              <a:t>تعريفات </a:t>
            </a:r>
            <a:r>
              <a:rPr lang="ar-SA" sz="2800" b="1" u="sng" dirty="0"/>
              <a:t>:</a:t>
            </a:r>
            <a:endParaRPr lang="en-US" sz="2800" b="1" dirty="0"/>
          </a:p>
          <a:p>
            <a:pPr algn="r" rtl="1" hangingPunct="0"/>
            <a:r>
              <a:rPr lang="ar-SA" sz="2800" b="1" u="sng" dirty="0">
                <a:solidFill>
                  <a:srgbClr val="66CCFF"/>
                </a:solidFill>
              </a:rPr>
              <a:t>عدد الإصابات :</a:t>
            </a:r>
            <a:endParaRPr lang="en-US" sz="2800" b="1" dirty="0">
              <a:solidFill>
                <a:srgbClr val="66CCFF"/>
              </a:solidFill>
            </a:endParaRPr>
          </a:p>
          <a:p>
            <a:pPr algn="r" rtl="1" hangingPunct="0"/>
            <a:r>
              <a:rPr lang="ar-SA" sz="2800" b="1" dirty="0"/>
              <a:t>هو عدد الإصابات التى حدثت أثناء العمل وترتب عليها عجز العامل عن تأدية العمل أكثر من يوم الإصابة .</a:t>
            </a:r>
            <a:endParaRPr lang="en-US" sz="2800" b="1" dirty="0"/>
          </a:p>
          <a:p>
            <a:pPr algn="r" rtl="1" hangingPunct="0"/>
            <a:r>
              <a:rPr lang="ar-SA" sz="2800" b="1" u="sng" dirty="0">
                <a:solidFill>
                  <a:srgbClr val="66CCFF"/>
                </a:solidFill>
              </a:rPr>
              <a:t>الأيام المفقودة بسبب الإصابة :</a:t>
            </a:r>
            <a:endParaRPr lang="en-US" sz="2800" b="1" dirty="0">
              <a:solidFill>
                <a:srgbClr val="66CCFF"/>
              </a:solidFill>
            </a:endParaRPr>
          </a:p>
          <a:p>
            <a:pPr algn="r" rtl="1" hangingPunct="0"/>
            <a:r>
              <a:rPr lang="ar-SA" sz="2800" b="1" dirty="0"/>
              <a:t>هى أيام التغيب بسبب إصابة العمل وتحسب من اليوم التالى للإصابة إلى اليوم السابق لمزاولة العمل ولا تشمل العطل الأسبوعية والرسمية .</a:t>
            </a:r>
            <a:endParaRPr lang="en-US" sz="2800" b="1" dirty="0"/>
          </a:p>
          <a:p>
            <a:pPr algn="r" rtl="1" hangingPunct="0"/>
            <a:r>
              <a:rPr lang="ar-SA" sz="2800" b="1" u="sng" dirty="0">
                <a:solidFill>
                  <a:srgbClr val="66CCFF"/>
                </a:solidFill>
              </a:rPr>
              <a:t>فترة القياس :</a:t>
            </a:r>
            <a:endParaRPr lang="en-US" sz="2800" b="1" dirty="0">
              <a:solidFill>
                <a:srgbClr val="66CCFF"/>
              </a:solidFill>
            </a:endParaRPr>
          </a:p>
          <a:p>
            <a:pPr algn="r" rtl="1" hangingPunct="0"/>
            <a:r>
              <a:rPr lang="ar-SA" sz="2800" b="1" dirty="0"/>
              <a:t>هى الفترة التى يتم حساب وإجراء الإحصائيات خلالها وقد تكون ثلاثة أشهر أو ستة أشهر .</a:t>
            </a:r>
            <a:endParaRPr lang="en-US" sz="2800" b="1" dirty="0"/>
          </a:p>
          <a:p>
            <a:pPr algn="r" rtl="1" hangingPunct="0"/>
            <a:r>
              <a:rPr lang="ar-SA" sz="2800" b="1" u="sng" dirty="0">
                <a:solidFill>
                  <a:srgbClr val="66CCFF"/>
                </a:solidFill>
              </a:rPr>
              <a:t>عدد ساعات العمل النظرى:</a:t>
            </a:r>
            <a:endParaRPr lang="en-US" sz="2800" b="1" dirty="0">
              <a:solidFill>
                <a:srgbClr val="66CCFF"/>
              </a:solidFill>
            </a:endParaRPr>
          </a:p>
          <a:p>
            <a:pPr algn="r" rtl="1" hangingPunct="0"/>
            <a:r>
              <a:rPr lang="ar-SA" sz="2800" b="1" dirty="0"/>
              <a:t>عدد العاملين × فترة القياس بالأيام × عدد ساعات العمل اليومى</a:t>
            </a:r>
            <a:endParaRPr lang="en-US" sz="2800" b="1" dirty="0"/>
          </a:p>
          <a:p>
            <a:pPr algn="r" rtl="1" hangingPunct="0"/>
            <a:r>
              <a:rPr lang="ar-SA" sz="2800" b="1" u="sng" dirty="0">
                <a:solidFill>
                  <a:srgbClr val="66CCFF"/>
                </a:solidFill>
              </a:rPr>
              <a:t>عدد ساعات العمل الفعلية أثناء فترة القياس :</a:t>
            </a:r>
            <a:endParaRPr lang="en-US" sz="2800" b="1" dirty="0">
              <a:solidFill>
                <a:srgbClr val="66CCFF"/>
              </a:solidFill>
            </a:endParaRPr>
          </a:p>
          <a:p>
            <a:pPr algn="r" rtl="1" hangingPunct="0"/>
            <a:r>
              <a:rPr lang="ar-SA" sz="2800" b="1" dirty="0"/>
              <a:t>(عدد ساعات العمل النظرى - عدد ساعات العطلات + عدد ساعات العمل الإضافى) .</a:t>
            </a:r>
            <a:endParaRPr lang="en-US" sz="2800" b="1" dirty="0"/>
          </a:p>
        </p:txBody>
      </p:sp>
    </p:spTree>
    <p:extLst>
      <p:ext uri="{BB962C8B-B14F-4D97-AF65-F5344CB8AC3E}">
        <p14:creationId xmlns:p14="http://schemas.microsoft.com/office/powerpoint/2010/main" val="37166675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8"/>
            <a:ext cx="9144000" cy="6186309"/>
          </a:xfrm>
          <a:prstGeom prst="rect">
            <a:avLst/>
          </a:prstGeom>
        </p:spPr>
        <p:txBody>
          <a:bodyPr wrap="square">
            <a:spAutoFit/>
          </a:bodyPr>
          <a:lstStyle/>
          <a:p>
            <a:pPr algn="r" rtl="1" hangingPunct="0"/>
            <a:r>
              <a:rPr lang="ar-SA" sz="3600" b="1" u="sng" dirty="0">
                <a:solidFill>
                  <a:srgbClr val="66CCFF"/>
                </a:solidFill>
              </a:rPr>
              <a:t>ملحوظة :</a:t>
            </a:r>
            <a:endParaRPr lang="en-US" sz="3600" b="1" dirty="0">
              <a:solidFill>
                <a:srgbClr val="66CCFF"/>
              </a:solidFill>
            </a:endParaRPr>
          </a:p>
          <a:p>
            <a:pPr algn="r" rtl="1" hangingPunct="0"/>
            <a:r>
              <a:rPr lang="ar-SA" sz="3600" b="1" dirty="0"/>
              <a:t>1-	لا تحتسب إصابات الطريق ولا إصابات الإسعافات الأولية فى عدد إصابات التكرار .</a:t>
            </a:r>
            <a:endParaRPr lang="en-US" sz="3600" b="1" dirty="0"/>
          </a:p>
          <a:p>
            <a:pPr algn="r" rtl="1" hangingPunct="0"/>
            <a:r>
              <a:rPr lang="ar-SA" sz="3600" b="1" dirty="0"/>
              <a:t>2-	تحذف أيام الجمع والعطلات الرسمية وعطلات العمل من فترة القياس .</a:t>
            </a:r>
            <a:endParaRPr lang="en-US" sz="3600" b="1" dirty="0"/>
          </a:p>
          <a:p>
            <a:pPr algn="r" rtl="1" hangingPunct="0"/>
            <a:r>
              <a:rPr lang="ar-SA" sz="3600" b="1" dirty="0"/>
              <a:t>3-	يضاف إلى أيام علاج الإصابات ما يأتى :</a:t>
            </a:r>
            <a:endParaRPr lang="en-US" sz="3600" b="1" dirty="0"/>
          </a:p>
          <a:p>
            <a:pPr algn="r" rtl="1" hangingPunct="0"/>
            <a:r>
              <a:rPr lang="ar-SA" sz="3600" b="1" dirty="0"/>
              <a:t>	*	أيام علاج الإصابات خلال فترة القياس .</a:t>
            </a:r>
            <a:endParaRPr lang="en-US" sz="3600" b="1" dirty="0"/>
          </a:p>
          <a:p>
            <a:pPr algn="r" rtl="1" hangingPunct="0"/>
            <a:r>
              <a:rPr lang="ar-SA" sz="3600" b="1" dirty="0"/>
              <a:t>	*	أيام علاج مرحلة من فترة القياس السابقة .</a:t>
            </a:r>
            <a:endParaRPr lang="en-US" sz="3600" b="1" dirty="0"/>
          </a:p>
          <a:p>
            <a:pPr algn="r" rtl="1" hangingPunct="0"/>
            <a:r>
              <a:rPr lang="ar-SA" sz="3600" b="1" dirty="0"/>
              <a:t>	*	الأيام التعويضية المقابلة للعجز الكلى (بواقع 6000 يوم) أو العجز الجزئى حسب نسبة العجز وتحسب من ال 6000 يوم .</a:t>
            </a:r>
            <a:endParaRPr lang="en-US" sz="3600" b="1" dirty="0"/>
          </a:p>
        </p:txBody>
      </p:sp>
    </p:spTree>
    <p:extLst>
      <p:ext uri="{BB962C8B-B14F-4D97-AF65-F5344CB8AC3E}">
        <p14:creationId xmlns:p14="http://schemas.microsoft.com/office/powerpoint/2010/main" val="2011948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76061" cy="1052736"/>
          </a:xfrm>
        </p:spPr>
        <p:txBody>
          <a:bodyPr>
            <a:normAutofit fontScale="90000"/>
          </a:bodyPr>
          <a:lstStyle/>
          <a:p>
            <a:pPr algn="r" rtl="1"/>
            <a:r>
              <a:rPr lang="ar-SA" altLang="en-US" sz="3200" b="1" dirty="0">
                <a:solidFill>
                  <a:srgbClr val="FFFF00"/>
                </a:solidFill>
              </a:rPr>
              <a:t>هذا الوضع الجديد أدى إلى ظهور الأمراض المهنية، والتي بدورها تؤدي إلى</a:t>
            </a:r>
            <a:r>
              <a:rPr lang="en-US" altLang="en-US" sz="3200" b="1" dirty="0">
                <a:solidFill>
                  <a:srgbClr val="FFFF00"/>
                </a:solidFill>
              </a:rPr>
              <a:t>:</a:t>
            </a:r>
            <a:endParaRPr lang="ar-SA" altLang="en-US" sz="3200" b="1" dirty="0">
              <a:solidFill>
                <a:srgbClr val="FFFF00"/>
              </a:solidFill>
            </a:endParaRPr>
          </a:p>
        </p:txBody>
      </p:sp>
      <p:sp>
        <p:nvSpPr>
          <p:cNvPr id="20483" name="Rectangle 3"/>
          <p:cNvSpPr>
            <a:spLocks noGrp="1" noChangeArrowheads="1"/>
          </p:cNvSpPr>
          <p:nvPr>
            <p:ph type="body" idx="1"/>
          </p:nvPr>
        </p:nvSpPr>
        <p:spPr>
          <a:xfrm>
            <a:off x="467544" y="1052736"/>
            <a:ext cx="8187680" cy="5184576"/>
          </a:xfrm>
        </p:spPr>
        <p:txBody>
          <a:bodyPr>
            <a:normAutofit/>
          </a:bodyPr>
          <a:lstStyle/>
          <a:p>
            <a:pPr algn="r" rtl="1">
              <a:buFont typeface="Wingdings" pitchFamily="2" charset="2"/>
              <a:buNone/>
            </a:pPr>
            <a:endParaRPr lang="ar-SA" altLang="en-US" sz="4400" dirty="0">
              <a:cs typeface="Times New Roman" pitchFamily="18" charset="0"/>
            </a:endParaRPr>
          </a:p>
          <a:p>
            <a:pPr algn="r" rtl="1">
              <a:lnSpc>
                <a:spcPct val="120000"/>
              </a:lnSpc>
              <a:buFont typeface="Wingdings" pitchFamily="2" charset="2"/>
              <a:buNone/>
            </a:pPr>
            <a:r>
              <a:rPr lang="ar-SA" altLang="en-US" sz="4400" b="1" dirty="0">
                <a:latin typeface="Arial" pitchFamily="34" charset="0"/>
              </a:rPr>
              <a:t>	1-</a:t>
            </a:r>
            <a:r>
              <a:rPr lang="ar-SA" altLang="en-US" sz="4400" b="1" dirty="0">
                <a:latin typeface="Times New Roman" pitchFamily="18" charset="0"/>
                <a:cs typeface="Times New Roman" pitchFamily="18" charset="0"/>
              </a:rPr>
              <a:t> </a:t>
            </a:r>
            <a:r>
              <a:rPr lang="ar-SA" altLang="en-US" sz="4400" b="1" dirty="0">
                <a:latin typeface="Arial" pitchFamily="34" charset="0"/>
              </a:rPr>
              <a:t>الخسارة في الأرواح والأموال.</a:t>
            </a:r>
            <a:endParaRPr lang="ar-SA" altLang="en-US" sz="4400" dirty="0">
              <a:cs typeface="Times New Roman" pitchFamily="18" charset="0"/>
            </a:endParaRPr>
          </a:p>
          <a:p>
            <a:pPr algn="r" rtl="1">
              <a:lnSpc>
                <a:spcPct val="120000"/>
              </a:lnSpc>
              <a:buFont typeface="Wingdings" pitchFamily="2" charset="2"/>
              <a:buNone/>
            </a:pPr>
            <a:r>
              <a:rPr lang="ar-SA" altLang="en-US" sz="4400" b="1" dirty="0">
                <a:latin typeface="Arial" pitchFamily="34" charset="0"/>
              </a:rPr>
              <a:t>	2-</a:t>
            </a:r>
            <a:r>
              <a:rPr lang="ar-SA" altLang="en-US" sz="4400" b="1" dirty="0">
                <a:latin typeface="Times New Roman" pitchFamily="18" charset="0"/>
                <a:cs typeface="Times New Roman" pitchFamily="18" charset="0"/>
              </a:rPr>
              <a:t> </a:t>
            </a:r>
            <a:r>
              <a:rPr lang="ar-SA" altLang="en-US" sz="4400" b="1" dirty="0">
                <a:latin typeface="Arial" pitchFamily="34" charset="0"/>
              </a:rPr>
              <a:t>إعاقة العمل وتوقف دورته ولو لفترة.</a:t>
            </a:r>
            <a:endParaRPr lang="ar-SA" altLang="en-US" sz="4400" dirty="0">
              <a:cs typeface="Times New Roman" pitchFamily="18" charset="0"/>
            </a:endParaRPr>
          </a:p>
          <a:p>
            <a:pPr algn="r" rtl="1">
              <a:lnSpc>
                <a:spcPct val="120000"/>
              </a:lnSpc>
              <a:buFont typeface="Wingdings" pitchFamily="2" charset="2"/>
              <a:buNone/>
            </a:pPr>
            <a:r>
              <a:rPr lang="ar-SA" altLang="en-US" sz="4400" b="1" dirty="0">
                <a:latin typeface="Arial" pitchFamily="34" charset="0"/>
              </a:rPr>
              <a:t>	3-</a:t>
            </a:r>
            <a:r>
              <a:rPr lang="ar-SA" altLang="en-US" sz="4400" b="1" dirty="0">
                <a:latin typeface="Times New Roman" pitchFamily="18" charset="0"/>
                <a:cs typeface="Times New Roman" pitchFamily="18" charset="0"/>
              </a:rPr>
              <a:t> </a:t>
            </a:r>
            <a:r>
              <a:rPr lang="ar-SA" altLang="en-US" sz="4400" b="1" dirty="0">
                <a:latin typeface="Arial" pitchFamily="34" charset="0"/>
              </a:rPr>
              <a:t>زيادة  كلفة المنتــج.</a:t>
            </a:r>
            <a:endParaRPr lang="ar-SA" altLang="en-US" sz="4400" dirty="0">
              <a:cs typeface="Times New Roman" pitchFamily="18" charset="0"/>
            </a:endParaRPr>
          </a:p>
          <a:p>
            <a:pPr algn="r" rtl="1">
              <a:lnSpc>
                <a:spcPct val="120000"/>
              </a:lnSpc>
              <a:buFont typeface="Wingdings" pitchFamily="2" charset="2"/>
              <a:buNone/>
            </a:pPr>
            <a:r>
              <a:rPr lang="ar-SA" altLang="en-US" sz="4400" b="1" dirty="0">
                <a:latin typeface="Arial" pitchFamily="34" charset="0"/>
              </a:rPr>
              <a:t>	4-</a:t>
            </a:r>
            <a:r>
              <a:rPr lang="ar-SA" altLang="en-US" sz="4400" b="1" dirty="0">
                <a:latin typeface="Times New Roman" pitchFamily="18" charset="0"/>
                <a:cs typeface="Times New Roman" pitchFamily="18" charset="0"/>
              </a:rPr>
              <a:t> </a:t>
            </a:r>
            <a:r>
              <a:rPr lang="ar-SA" altLang="en-US" sz="4400" b="1" dirty="0">
                <a:latin typeface="Arial" pitchFamily="34" charset="0"/>
              </a:rPr>
              <a:t>تثير القلق والخوف بين العمال وذويهم.</a:t>
            </a:r>
            <a:endParaRPr lang="en-US" altLang="en-US" sz="4400" b="1" dirty="0">
              <a:latin typeface="Arial" pitchFamily="34" charset="0"/>
            </a:endParaRPr>
          </a:p>
        </p:txBody>
      </p:sp>
    </p:spTree>
    <p:extLst>
      <p:ext uri="{BB962C8B-B14F-4D97-AF65-F5344CB8AC3E}">
        <p14:creationId xmlns:p14="http://schemas.microsoft.com/office/powerpoint/2010/main" val="3888035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1"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1000" fill="hold"/>
                                        <p:tgtEl>
                                          <p:spTgt spid="20482"/>
                                        </p:tgtEl>
                                        <p:attrNameLst>
                                          <p:attrName>ppt_x</p:attrName>
                                        </p:attrNameLst>
                                      </p:cBhvr>
                                      <p:tavLst>
                                        <p:tav tm="0">
                                          <p:val>
                                            <p:strVal val="#ppt_x"/>
                                          </p:val>
                                        </p:tav>
                                        <p:tav tm="100000">
                                          <p:val>
                                            <p:strVal val="#ppt_x"/>
                                          </p:val>
                                        </p:tav>
                                      </p:tavLst>
                                    </p:anim>
                                    <p:anim calcmode="lin" valueType="num">
                                      <p:cBhvr additive="base">
                                        <p:cTn id="8" dur="1000" fill="hold"/>
                                        <p:tgtEl>
                                          <p:spTgt spid="2048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1" presetClass="entr" presetSubtype="0" fill="hold" grpId="0" nodeType="after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childTnLst>
                                </p:cTn>
                              </p:par>
                            </p:childTnLst>
                          </p:cTn>
                        </p:par>
                        <p:par>
                          <p:cTn id="12" fill="hold" nodeType="afterGroup">
                            <p:stCondLst>
                              <p:cond delay="1000"/>
                            </p:stCondLst>
                            <p:childTnLst>
                              <p:par>
                                <p:cTn id="13" presetID="1" presetClass="entr" presetSubtype="0" fill="hold" grpId="0" nodeType="after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par>
                          <p:cTn id="15" fill="hold" nodeType="afterGroup">
                            <p:stCondLst>
                              <p:cond delay="1000"/>
                            </p:stCondLst>
                            <p:childTnLst>
                              <p:par>
                                <p:cTn id="16" presetID="1" presetClass="entr" presetSubtype="0" fill="hold" grpId="0" nodeType="afterEffect">
                                  <p:stCondLst>
                                    <p:cond delay="0"/>
                                  </p:stCondLst>
                                  <p:childTnLst>
                                    <p:set>
                                      <p:cBhvr>
                                        <p:cTn id="17" dur="1" fill="hold">
                                          <p:stCondLst>
                                            <p:cond delay="0"/>
                                          </p:stCondLst>
                                        </p:cTn>
                                        <p:tgtEl>
                                          <p:spTgt spid="20483">
                                            <p:txEl>
                                              <p:pRg st="3" end="3"/>
                                            </p:txEl>
                                          </p:spTgt>
                                        </p:tgtEl>
                                        <p:attrNameLst>
                                          <p:attrName>style.visibility</p:attrName>
                                        </p:attrNameLst>
                                      </p:cBhvr>
                                      <p:to>
                                        <p:strVal val="visible"/>
                                      </p:to>
                                    </p:set>
                                  </p:childTnLst>
                                </p:cTn>
                              </p:par>
                            </p:childTnLst>
                          </p:cTn>
                        </p:par>
                        <p:par>
                          <p:cTn id="18" fill="hold" nodeType="afterGroup">
                            <p:stCondLst>
                              <p:cond delay="1000"/>
                            </p:stCondLst>
                            <p:childTnLst>
                              <p:par>
                                <p:cTn id="19" presetID="1" presetClass="entr" presetSubtype="0" fill="hold" grpId="0" nodeType="afterEffect">
                                  <p:stCondLst>
                                    <p:cond delay="0"/>
                                  </p:stCondLst>
                                  <p:childTnLst>
                                    <p:set>
                                      <p:cBhvr>
                                        <p:cTn id="20" dur="1" fill="hold">
                                          <p:stCondLst>
                                            <p:cond delay="0"/>
                                          </p:stCondLst>
                                        </p:cTn>
                                        <p:tgtEl>
                                          <p:spTgt spid="20483">
                                            <p:txEl>
                                              <p:pRg st="4" end="4"/>
                                            </p:txEl>
                                          </p:spTgt>
                                        </p:tgtEl>
                                        <p:attrNameLst>
                                          <p:attrName>style.visibility</p:attrName>
                                        </p:attrNameLst>
                                      </p:cBhvr>
                                      <p:to>
                                        <p:strVal val="visible"/>
                                      </p:to>
                                    </p:set>
                                  </p:childTnLst>
                                </p:cTn>
                              </p:par>
                            </p:childTnLst>
                          </p:cTn>
                        </p:par>
                        <p:par>
                          <p:cTn id="21" fill="hold" nodeType="afterGroup">
                            <p:stCondLst>
                              <p:cond delay="1000"/>
                            </p:stCondLst>
                            <p:childTnLst>
                              <p:par>
                                <p:cTn id="22" presetID="24" presetClass="emph" presetSubtype="0" fill="hold" grpId="1" nodeType="afterEffect">
                                  <p:stCondLst>
                                    <p:cond delay="1500"/>
                                  </p:stCondLst>
                                  <p:childTnLst>
                                    <p:animClr clrSpc="hsl" dir="cw">
                                      <p:cBhvr override="childStyle">
                                        <p:cTn id="23" dur="500" fill="hold"/>
                                        <p:tgtEl>
                                          <p:spTgt spid="20483">
                                            <p:txEl>
                                              <p:pRg st="1" end="1"/>
                                            </p:txEl>
                                          </p:spTgt>
                                        </p:tgtEl>
                                        <p:attrNameLst>
                                          <p:attrName>style.color</p:attrName>
                                        </p:attrNameLst>
                                      </p:cBhvr>
                                      <p:by>
                                        <p:hsl h="0" s="-12549" l="-25098"/>
                                      </p:by>
                                    </p:animClr>
                                    <p:animClr clrSpc="hsl" dir="cw">
                                      <p:cBhvr>
                                        <p:cTn id="24" dur="500" fill="hold"/>
                                        <p:tgtEl>
                                          <p:spTgt spid="20483">
                                            <p:txEl>
                                              <p:pRg st="1" end="1"/>
                                            </p:txEl>
                                          </p:spTgt>
                                        </p:tgtEl>
                                        <p:attrNameLst>
                                          <p:attrName>fillcolor</p:attrName>
                                        </p:attrNameLst>
                                      </p:cBhvr>
                                      <p:by>
                                        <p:hsl h="0" s="-12549" l="-25098"/>
                                      </p:by>
                                    </p:animClr>
                                    <p:animClr clrSpc="hsl" dir="cw">
                                      <p:cBhvr>
                                        <p:cTn id="25" dur="500" fill="hold"/>
                                        <p:tgtEl>
                                          <p:spTgt spid="20483">
                                            <p:txEl>
                                              <p:pRg st="1" end="1"/>
                                            </p:txEl>
                                          </p:spTgt>
                                        </p:tgtEl>
                                        <p:attrNameLst>
                                          <p:attrName>stroke.color</p:attrName>
                                        </p:attrNameLst>
                                      </p:cBhvr>
                                      <p:by>
                                        <p:hsl h="0" s="-12549" l="-25098"/>
                                      </p:by>
                                    </p:animClr>
                                    <p:set>
                                      <p:cBhvr>
                                        <p:cTn id="26" dur="500" fill="hold"/>
                                        <p:tgtEl>
                                          <p:spTgt spid="20483">
                                            <p:txEl>
                                              <p:pRg st="1" end="1"/>
                                            </p:txEl>
                                          </p:spTgt>
                                        </p:tgtEl>
                                        <p:attrNameLst>
                                          <p:attrName>fill.type</p:attrName>
                                        </p:attrNameLst>
                                      </p:cBhvr>
                                      <p:to>
                                        <p:strVal val="solid"/>
                                      </p:to>
                                    </p:set>
                                  </p:childTnLst>
                                </p:cTn>
                              </p:par>
                            </p:childTnLst>
                          </p:cTn>
                        </p:par>
                        <p:par>
                          <p:cTn id="27" fill="hold" nodeType="afterGroup">
                            <p:stCondLst>
                              <p:cond delay="3000"/>
                            </p:stCondLst>
                            <p:childTnLst>
                              <p:par>
                                <p:cTn id="28" presetID="24" presetClass="emph" presetSubtype="0" fill="hold" grpId="1" nodeType="afterEffect">
                                  <p:stCondLst>
                                    <p:cond delay="1500"/>
                                  </p:stCondLst>
                                  <p:childTnLst>
                                    <p:animClr clrSpc="hsl" dir="cw">
                                      <p:cBhvr override="childStyle">
                                        <p:cTn id="29" dur="500" fill="hold"/>
                                        <p:tgtEl>
                                          <p:spTgt spid="20483">
                                            <p:txEl>
                                              <p:pRg st="2" end="2"/>
                                            </p:txEl>
                                          </p:spTgt>
                                        </p:tgtEl>
                                        <p:attrNameLst>
                                          <p:attrName>style.color</p:attrName>
                                        </p:attrNameLst>
                                      </p:cBhvr>
                                      <p:by>
                                        <p:hsl h="0" s="-12549" l="-25098"/>
                                      </p:by>
                                    </p:animClr>
                                    <p:animClr clrSpc="hsl" dir="cw">
                                      <p:cBhvr>
                                        <p:cTn id="30" dur="500" fill="hold"/>
                                        <p:tgtEl>
                                          <p:spTgt spid="20483">
                                            <p:txEl>
                                              <p:pRg st="2" end="2"/>
                                            </p:txEl>
                                          </p:spTgt>
                                        </p:tgtEl>
                                        <p:attrNameLst>
                                          <p:attrName>fillcolor</p:attrName>
                                        </p:attrNameLst>
                                      </p:cBhvr>
                                      <p:by>
                                        <p:hsl h="0" s="-12549" l="-25098"/>
                                      </p:by>
                                    </p:animClr>
                                    <p:animClr clrSpc="hsl" dir="cw">
                                      <p:cBhvr>
                                        <p:cTn id="31" dur="500" fill="hold"/>
                                        <p:tgtEl>
                                          <p:spTgt spid="20483">
                                            <p:txEl>
                                              <p:pRg st="2" end="2"/>
                                            </p:txEl>
                                          </p:spTgt>
                                        </p:tgtEl>
                                        <p:attrNameLst>
                                          <p:attrName>stroke.color</p:attrName>
                                        </p:attrNameLst>
                                      </p:cBhvr>
                                      <p:by>
                                        <p:hsl h="0" s="-12549" l="-25098"/>
                                      </p:by>
                                    </p:animClr>
                                    <p:set>
                                      <p:cBhvr>
                                        <p:cTn id="32" dur="500" fill="hold"/>
                                        <p:tgtEl>
                                          <p:spTgt spid="20483">
                                            <p:txEl>
                                              <p:pRg st="2" end="2"/>
                                            </p:txEl>
                                          </p:spTgt>
                                        </p:tgtEl>
                                        <p:attrNameLst>
                                          <p:attrName>fill.type</p:attrName>
                                        </p:attrNameLst>
                                      </p:cBhvr>
                                      <p:to>
                                        <p:strVal val="solid"/>
                                      </p:to>
                                    </p:set>
                                  </p:childTnLst>
                                </p:cTn>
                              </p:par>
                            </p:childTnLst>
                          </p:cTn>
                        </p:par>
                        <p:par>
                          <p:cTn id="33" fill="hold" nodeType="afterGroup">
                            <p:stCondLst>
                              <p:cond delay="5000"/>
                            </p:stCondLst>
                            <p:childTnLst>
                              <p:par>
                                <p:cTn id="34" presetID="24" presetClass="emph" presetSubtype="0" fill="hold" grpId="1" nodeType="afterEffect">
                                  <p:stCondLst>
                                    <p:cond delay="1500"/>
                                  </p:stCondLst>
                                  <p:childTnLst>
                                    <p:animClr clrSpc="hsl" dir="cw">
                                      <p:cBhvr override="childStyle">
                                        <p:cTn id="35" dur="500" fill="hold"/>
                                        <p:tgtEl>
                                          <p:spTgt spid="20483">
                                            <p:txEl>
                                              <p:pRg st="3" end="3"/>
                                            </p:txEl>
                                          </p:spTgt>
                                        </p:tgtEl>
                                        <p:attrNameLst>
                                          <p:attrName>style.color</p:attrName>
                                        </p:attrNameLst>
                                      </p:cBhvr>
                                      <p:by>
                                        <p:hsl h="0" s="-12549" l="-25098"/>
                                      </p:by>
                                    </p:animClr>
                                    <p:animClr clrSpc="hsl" dir="cw">
                                      <p:cBhvr>
                                        <p:cTn id="36" dur="500" fill="hold"/>
                                        <p:tgtEl>
                                          <p:spTgt spid="20483">
                                            <p:txEl>
                                              <p:pRg st="3" end="3"/>
                                            </p:txEl>
                                          </p:spTgt>
                                        </p:tgtEl>
                                        <p:attrNameLst>
                                          <p:attrName>fillcolor</p:attrName>
                                        </p:attrNameLst>
                                      </p:cBhvr>
                                      <p:by>
                                        <p:hsl h="0" s="-12549" l="-25098"/>
                                      </p:by>
                                    </p:animClr>
                                    <p:animClr clrSpc="hsl" dir="cw">
                                      <p:cBhvr>
                                        <p:cTn id="37" dur="500" fill="hold"/>
                                        <p:tgtEl>
                                          <p:spTgt spid="20483">
                                            <p:txEl>
                                              <p:pRg st="3" end="3"/>
                                            </p:txEl>
                                          </p:spTgt>
                                        </p:tgtEl>
                                        <p:attrNameLst>
                                          <p:attrName>stroke.color</p:attrName>
                                        </p:attrNameLst>
                                      </p:cBhvr>
                                      <p:by>
                                        <p:hsl h="0" s="-12549" l="-25098"/>
                                      </p:by>
                                    </p:animClr>
                                    <p:set>
                                      <p:cBhvr>
                                        <p:cTn id="38" dur="500" fill="hold"/>
                                        <p:tgtEl>
                                          <p:spTgt spid="20483">
                                            <p:txEl>
                                              <p:pRg st="3" end="3"/>
                                            </p:txEl>
                                          </p:spTgt>
                                        </p:tgtEl>
                                        <p:attrNameLst>
                                          <p:attrName>fill.type</p:attrName>
                                        </p:attrNameLst>
                                      </p:cBhvr>
                                      <p:to>
                                        <p:strVal val="solid"/>
                                      </p:to>
                                    </p:set>
                                  </p:childTnLst>
                                </p:cTn>
                              </p:par>
                            </p:childTnLst>
                          </p:cTn>
                        </p:par>
                        <p:par>
                          <p:cTn id="39" fill="hold" nodeType="afterGroup">
                            <p:stCondLst>
                              <p:cond delay="7000"/>
                            </p:stCondLst>
                            <p:childTnLst>
                              <p:par>
                                <p:cTn id="40" presetID="24" presetClass="emph" presetSubtype="0" fill="hold" grpId="1" nodeType="afterEffect">
                                  <p:stCondLst>
                                    <p:cond delay="1500"/>
                                  </p:stCondLst>
                                  <p:childTnLst>
                                    <p:animClr clrSpc="hsl" dir="cw">
                                      <p:cBhvr override="childStyle">
                                        <p:cTn id="41" dur="500" fill="hold"/>
                                        <p:tgtEl>
                                          <p:spTgt spid="20483">
                                            <p:txEl>
                                              <p:pRg st="4" end="4"/>
                                            </p:txEl>
                                          </p:spTgt>
                                        </p:tgtEl>
                                        <p:attrNameLst>
                                          <p:attrName>style.color</p:attrName>
                                        </p:attrNameLst>
                                      </p:cBhvr>
                                      <p:by>
                                        <p:hsl h="0" s="-12549" l="-25098"/>
                                      </p:by>
                                    </p:animClr>
                                    <p:animClr clrSpc="hsl" dir="cw">
                                      <p:cBhvr>
                                        <p:cTn id="42" dur="500" fill="hold"/>
                                        <p:tgtEl>
                                          <p:spTgt spid="20483">
                                            <p:txEl>
                                              <p:pRg st="4" end="4"/>
                                            </p:txEl>
                                          </p:spTgt>
                                        </p:tgtEl>
                                        <p:attrNameLst>
                                          <p:attrName>fillcolor</p:attrName>
                                        </p:attrNameLst>
                                      </p:cBhvr>
                                      <p:by>
                                        <p:hsl h="0" s="-12549" l="-25098"/>
                                      </p:by>
                                    </p:animClr>
                                    <p:animClr clrSpc="hsl" dir="cw">
                                      <p:cBhvr>
                                        <p:cTn id="43" dur="500" fill="hold"/>
                                        <p:tgtEl>
                                          <p:spTgt spid="20483">
                                            <p:txEl>
                                              <p:pRg st="4" end="4"/>
                                            </p:txEl>
                                          </p:spTgt>
                                        </p:tgtEl>
                                        <p:attrNameLst>
                                          <p:attrName>stroke.color</p:attrName>
                                        </p:attrNameLst>
                                      </p:cBhvr>
                                      <p:by>
                                        <p:hsl h="0" s="-12549" l="-25098"/>
                                      </p:by>
                                    </p:animClr>
                                    <p:set>
                                      <p:cBhvr>
                                        <p:cTn id="44" dur="500" fill="hold"/>
                                        <p:tgtEl>
                                          <p:spTgt spid="2048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P spid="20483" grpId="1"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1988840"/>
            <a:ext cx="7056783" cy="769441"/>
          </a:xfrm>
          <a:prstGeom prst="rect">
            <a:avLst/>
          </a:prstGeom>
        </p:spPr>
        <p:txBody>
          <a:bodyPr wrap="square">
            <a:spAutoFit/>
          </a:bodyPr>
          <a:lstStyle/>
          <a:p>
            <a:pPr algn="ctr" rtl="1" hangingPunct="0"/>
            <a:r>
              <a:rPr lang="ar-SA" sz="4400" b="1" u="sng" dirty="0">
                <a:solidFill>
                  <a:srgbClr val="66CCFF"/>
                </a:solidFill>
              </a:rPr>
              <a:t>المعادلات المستخدمة فى الإحصاء :</a:t>
            </a:r>
            <a:endParaRPr lang="en-US" sz="4400" b="1" dirty="0">
              <a:solidFill>
                <a:srgbClr val="66CCFF"/>
              </a:solidFill>
            </a:endParaRPr>
          </a:p>
        </p:txBody>
      </p:sp>
    </p:spTree>
    <p:extLst>
      <p:ext uri="{BB962C8B-B14F-4D97-AF65-F5344CB8AC3E}">
        <p14:creationId xmlns:p14="http://schemas.microsoft.com/office/powerpoint/2010/main" val="27738723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6672"/>
            <a:ext cx="9187132" cy="3970318"/>
          </a:xfrm>
          <a:prstGeom prst="rect">
            <a:avLst/>
          </a:prstGeom>
        </p:spPr>
        <p:txBody>
          <a:bodyPr wrap="square">
            <a:spAutoFit/>
          </a:bodyPr>
          <a:lstStyle/>
          <a:p>
            <a:pPr algn="r" rtl="1" hangingPunct="0"/>
            <a:r>
              <a:rPr lang="ar-SA" sz="2800" b="1" dirty="0"/>
              <a:t>					</a:t>
            </a:r>
            <a:r>
              <a:rPr lang="ar-SA" sz="2800" b="1" dirty="0" smtClean="0"/>
              <a:t>عدد </a:t>
            </a:r>
            <a:r>
              <a:rPr lang="ar-SA" sz="2800" b="1" dirty="0"/>
              <a:t>الإصابات × 1000000</a:t>
            </a:r>
            <a:endParaRPr lang="en-US" sz="2800" b="1" dirty="0"/>
          </a:p>
          <a:p>
            <a:pPr algn="r" rtl="1" hangingPunct="0"/>
            <a:r>
              <a:rPr lang="ar-SA" sz="2800" b="1" dirty="0"/>
              <a:t>معدل تكرار الإصابات	=	         -------------------------</a:t>
            </a:r>
            <a:endParaRPr lang="en-US" sz="2800" b="1" dirty="0"/>
          </a:p>
          <a:p>
            <a:pPr algn="r" rtl="1" hangingPunct="0"/>
            <a:r>
              <a:rPr lang="ar-SA" sz="2800" b="1" dirty="0"/>
              <a:t>				</a:t>
            </a:r>
            <a:r>
              <a:rPr lang="ar-SA" sz="2800" b="1" dirty="0" smtClean="0"/>
              <a:t>عدد </a:t>
            </a:r>
            <a:r>
              <a:rPr lang="ar-SA" sz="2800" b="1" dirty="0"/>
              <a:t>ساعات العمل الفعلية خلال فترة القياس</a:t>
            </a:r>
            <a:endParaRPr lang="en-US" sz="2800" b="1" dirty="0"/>
          </a:p>
          <a:p>
            <a:pPr algn="r" rtl="1" hangingPunct="0"/>
            <a:r>
              <a:rPr lang="ar-SA" sz="2800" b="1" dirty="0"/>
              <a:t> </a:t>
            </a:r>
            <a:endParaRPr lang="ar-EG" sz="2800" b="1" dirty="0" smtClean="0"/>
          </a:p>
          <a:p>
            <a:pPr algn="r" rtl="1" hangingPunct="0"/>
            <a:endParaRPr lang="ar-EG" sz="2800" b="1" dirty="0"/>
          </a:p>
          <a:p>
            <a:pPr algn="r" rtl="1" hangingPunct="0"/>
            <a:endParaRPr lang="en-US" sz="2800" b="1" dirty="0"/>
          </a:p>
          <a:p>
            <a:pPr algn="r" rtl="1" hangingPunct="0"/>
            <a:r>
              <a:rPr lang="ar-SA" sz="2800" b="1" dirty="0"/>
              <a:t>			</a:t>
            </a:r>
            <a:r>
              <a:rPr lang="ar-SA" sz="2800" b="1" dirty="0" smtClean="0"/>
              <a:t>عدد </a:t>
            </a:r>
            <a:r>
              <a:rPr lang="ar-SA" sz="2800" b="1" dirty="0"/>
              <a:t>أيام علاج الإصابات × 1000000</a:t>
            </a:r>
            <a:endParaRPr lang="en-US" sz="2800" b="1" dirty="0"/>
          </a:p>
          <a:p>
            <a:pPr algn="r" rtl="1" hangingPunct="0"/>
            <a:r>
              <a:rPr lang="ar-SA" sz="2800" b="1" dirty="0"/>
              <a:t>معدل شدة الإصابة	</a:t>
            </a:r>
            <a:r>
              <a:rPr lang="ar-SA" sz="2800" b="1" dirty="0" smtClean="0"/>
              <a:t>=</a:t>
            </a:r>
            <a:r>
              <a:rPr lang="ar-SA" sz="2800" b="1" dirty="0"/>
              <a:t>	-------------------------</a:t>
            </a:r>
            <a:endParaRPr lang="en-US" sz="2800" b="1" dirty="0"/>
          </a:p>
          <a:p>
            <a:pPr algn="r" rtl="1" hangingPunct="0"/>
            <a:r>
              <a:rPr lang="ar-SA" sz="2800" b="1" dirty="0"/>
              <a:t>			</a:t>
            </a:r>
            <a:r>
              <a:rPr lang="ar-SA" sz="2800" b="1" dirty="0" smtClean="0"/>
              <a:t>عدد </a:t>
            </a:r>
            <a:r>
              <a:rPr lang="ar-SA" sz="2800" b="1" dirty="0"/>
              <a:t>ساعات العمل الفعلية خلال فترة القياس</a:t>
            </a:r>
            <a:endParaRPr lang="en-US" sz="2800" b="1" dirty="0"/>
          </a:p>
        </p:txBody>
      </p:sp>
    </p:spTree>
    <p:extLst>
      <p:ext uri="{BB962C8B-B14F-4D97-AF65-F5344CB8AC3E}">
        <p14:creationId xmlns:p14="http://schemas.microsoft.com/office/powerpoint/2010/main" val="218088266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24744"/>
            <a:ext cx="8316416" cy="3046988"/>
          </a:xfrm>
          <a:prstGeom prst="rect">
            <a:avLst/>
          </a:prstGeom>
        </p:spPr>
        <p:txBody>
          <a:bodyPr wrap="square">
            <a:spAutoFit/>
          </a:bodyPr>
          <a:lstStyle/>
          <a:p>
            <a:pPr algn="ctr" rtl="1" hangingPunct="0"/>
            <a:r>
              <a:rPr lang="ar-SA" sz="4800" b="1" u="sng" dirty="0">
                <a:solidFill>
                  <a:srgbClr val="66CCFF"/>
                </a:solidFill>
              </a:rPr>
              <a:t>مثال توضيحى :</a:t>
            </a:r>
            <a:endParaRPr lang="en-US" sz="4800" b="1" dirty="0">
              <a:solidFill>
                <a:srgbClr val="66CCFF"/>
              </a:solidFill>
            </a:endParaRPr>
          </a:p>
          <a:p>
            <a:pPr algn="ctr"/>
            <a:r>
              <a:rPr lang="ar-SA" sz="4800" b="1" dirty="0">
                <a:solidFill>
                  <a:srgbClr val="66CCFF"/>
                </a:solidFill>
              </a:rPr>
              <a:t>جمعت الإحصائية التالية لأحد المصانع والمطلوب حساب معدل التكرار وشدة الإصابات </a:t>
            </a:r>
            <a:endParaRPr lang="ar-EG" sz="4800" dirty="0">
              <a:solidFill>
                <a:srgbClr val="66CCFF"/>
              </a:solidFill>
            </a:endParaRPr>
          </a:p>
        </p:txBody>
      </p:sp>
    </p:spTree>
    <p:extLst>
      <p:ext uri="{BB962C8B-B14F-4D97-AF65-F5344CB8AC3E}">
        <p14:creationId xmlns:p14="http://schemas.microsoft.com/office/powerpoint/2010/main" val="88919969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09184322"/>
              </p:ext>
            </p:extLst>
          </p:nvPr>
        </p:nvGraphicFramePr>
        <p:xfrm>
          <a:off x="0" y="260648"/>
          <a:ext cx="9144000" cy="6408714"/>
        </p:xfrm>
        <a:graphic>
          <a:graphicData uri="http://schemas.openxmlformats.org/drawingml/2006/table">
            <a:tbl>
              <a:tblPr>
                <a:tableStyleId>{5C22544A-7EE6-4342-B048-85BDC9FD1C3A}</a:tableStyleId>
              </a:tblPr>
              <a:tblGrid>
                <a:gridCol w="4572000"/>
                <a:gridCol w="4572000"/>
              </a:tblGrid>
              <a:tr h="492978">
                <a:tc>
                  <a:txBody>
                    <a:bodyPr/>
                    <a:lstStyle/>
                    <a:p>
                      <a:pPr algn="ctr" rtl="1" hangingPunct="0">
                        <a:spcAft>
                          <a:spcPts val="0"/>
                        </a:spcAft>
                      </a:pPr>
                      <a:r>
                        <a:rPr lang="ar-SA" sz="2400" b="1">
                          <a:effectLst/>
                        </a:rPr>
                        <a:t>النتائج</a:t>
                      </a:r>
                      <a:endParaRPr lang="en-US" sz="2000" b="1">
                        <a:effectLst/>
                        <a:latin typeface="Times New Roman"/>
                        <a:ea typeface="Times New Roman"/>
                      </a:endParaRPr>
                    </a:p>
                  </a:txBody>
                  <a:tcPr marL="68580" marR="68580" marT="0" marB="0"/>
                </a:tc>
                <a:tc>
                  <a:txBody>
                    <a:bodyPr/>
                    <a:lstStyle/>
                    <a:p>
                      <a:pPr algn="ctr" rtl="1" hangingPunct="0">
                        <a:spcAft>
                          <a:spcPts val="0"/>
                        </a:spcAft>
                      </a:pPr>
                      <a:r>
                        <a:rPr lang="ar-SA" sz="2400" b="1">
                          <a:effectLst/>
                        </a:rPr>
                        <a:t>مفردات القياس</a:t>
                      </a:r>
                      <a:endParaRPr lang="en-US" sz="2000" b="1">
                        <a:effectLst/>
                        <a:latin typeface="Times New Roman"/>
                        <a:ea typeface="Times New Roman"/>
                      </a:endParaRPr>
                    </a:p>
                  </a:txBody>
                  <a:tcPr marL="68580" marR="68580" marT="0" marB="0"/>
                </a:tc>
              </a:tr>
              <a:tr h="492978">
                <a:tc>
                  <a:txBody>
                    <a:bodyPr/>
                    <a:lstStyle/>
                    <a:p>
                      <a:pPr algn="ctr" rtl="1" hangingPunct="0">
                        <a:spcAft>
                          <a:spcPts val="0"/>
                        </a:spcAft>
                      </a:pPr>
                      <a:r>
                        <a:rPr lang="ar-SA" sz="2400" b="1">
                          <a:effectLst/>
                        </a:rPr>
                        <a:t>3000</a:t>
                      </a:r>
                      <a:endParaRPr lang="en-US" sz="2000" b="1">
                        <a:effectLst/>
                        <a:latin typeface="Times New Roman"/>
                        <a:ea typeface="Times New Roman"/>
                      </a:endParaRPr>
                    </a:p>
                  </a:txBody>
                  <a:tcPr marL="68580" marR="68580" marT="0" marB="0"/>
                </a:tc>
                <a:tc>
                  <a:txBody>
                    <a:bodyPr/>
                    <a:lstStyle/>
                    <a:p>
                      <a:pPr algn="ctr" rtl="1" hangingPunct="0">
                        <a:spcAft>
                          <a:spcPts val="0"/>
                        </a:spcAft>
                      </a:pPr>
                      <a:r>
                        <a:rPr lang="ar-SA" sz="2400" b="1">
                          <a:effectLst/>
                        </a:rPr>
                        <a:t>عدد العاملين</a:t>
                      </a:r>
                      <a:endParaRPr lang="en-US" sz="2000" b="1">
                        <a:effectLst/>
                        <a:latin typeface="Times New Roman"/>
                        <a:ea typeface="Times New Roman"/>
                      </a:endParaRPr>
                    </a:p>
                  </a:txBody>
                  <a:tcPr marL="68580" marR="68580" marT="0" marB="0"/>
                </a:tc>
              </a:tr>
              <a:tr h="492978">
                <a:tc>
                  <a:txBody>
                    <a:bodyPr/>
                    <a:lstStyle/>
                    <a:p>
                      <a:pPr algn="ctr" rtl="1" hangingPunct="0">
                        <a:spcAft>
                          <a:spcPts val="0"/>
                        </a:spcAft>
                      </a:pPr>
                      <a:r>
                        <a:rPr lang="ar-SA" sz="2400" b="1">
                          <a:effectLst/>
                        </a:rPr>
                        <a:t>100</a:t>
                      </a:r>
                      <a:endParaRPr lang="en-US" sz="2000" b="1">
                        <a:effectLst/>
                        <a:latin typeface="Times New Roman"/>
                        <a:ea typeface="Times New Roman"/>
                      </a:endParaRPr>
                    </a:p>
                  </a:txBody>
                  <a:tcPr marL="68580" marR="68580" marT="0" marB="0"/>
                </a:tc>
                <a:tc>
                  <a:txBody>
                    <a:bodyPr/>
                    <a:lstStyle/>
                    <a:p>
                      <a:pPr algn="ctr" rtl="1" hangingPunct="0">
                        <a:spcAft>
                          <a:spcPts val="0"/>
                        </a:spcAft>
                      </a:pPr>
                      <a:r>
                        <a:rPr lang="ar-SA" sz="2400" b="1">
                          <a:effectLst/>
                        </a:rPr>
                        <a:t>إجمالى عدد الإصابات</a:t>
                      </a:r>
                      <a:endParaRPr lang="en-US" sz="2000" b="1">
                        <a:effectLst/>
                        <a:latin typeface="Times New Roman"/>
                        <a:ea typeface="Times New Roman"/>
                      </a:endParaRPr>
                    </a:p>
                  </a:txBody>
                  <a:tcPr marL="68580" marR="68580" marT="0" marB="0"/>
                </a:tc>
              </a:tr>
              <a:tr h="492978">
                <a:tc>
                  <a:txBody>
                    <a:bodyPr/>
                    <a:lstStyle/>
                    <a:p>
                      <a:pPr algn="ctr" rtl="1" hangingPunct="0">
                        <a:spcAft>
                          <a:spcPts val="0"/>
                        </a:spcAft>
                      </a:pPr>
                      <a:r>
                        <a:rPr lang="ar-SA" sz="2400" b="1">
                          <a:effectLst/>
                        </a:rPr>
                        <a:t>10</a:t>
                      </a:r>
                      <a:endParaRPr lang="en-US" sz="2000" b="1">
                        <a:effectLst/>
                        <a:latin typeface="Times New Roman"/>
                        <a:ea typeface="Times New Roman"/>
                      </a:endParaRPr>
                    </a:p>
                  </a:txBody>
                  <a:tcPr marL="68580" marR="68580" marT="0" marB="0"/>
                </a:tc>
                <a:tc>
                  <a:txBody>
                    <a:bodyPr/>
                    <a:lstStyle/>
                    <a:p>
                      <a:pPr algn="ctr" rtl="1" hangingPunct="0">
                        <a:spcAft>
                          <a:spcPts val="0"/>
                        </a:spcAft>
                      </a:pPr>
                      <a:r>
                        <a:rPr lang="ar-SA" sz="2400" b="1">
                          <a:effectLst/>
                        </a:rPr>
                        <a:t>عدد إصابات الطريق</a:t>
                      </a:r>
                      <a:endParaRPr lang="en-US" sz="2000" b="1">
                        <a:effectLst/>
                        <a:latin typeface="Times New Roman"/>
                        <a:ea typeface="Times New Roman"/>
                      </a:endParaRPr>
                    </a:p>
                  </a:txBody>
                  <a:tcPr marL="68580" marR="68580" marT="0" marB="0"/>
                </a:tc>
              </a:tr>
              <a:tr h="492978">
                <a:tc>
                  <a:txBody>
                    <a:bodyPr/>
                    <a:lstStyle/>
                    <a:p>
                      <a:pPr algn="ctr" rtl="1" hangingPunct="0">
                        <a:spcAft>
                          <a:spcPts val="0"/>
                        </a:spcAft>
                      </a:pPr>
                      <a:r>
                        <a:rPr lang="ar-SA" sz="2400" b="1">
                          <a:effectLst/>
                        </a:rPr>
                        <a:t>5</a:t>
                      </a:r>
                      <a:endParaRPr lang="en-US" sz="2000" b="1">
                        <a:effectLst/>
                        <a:latin typeface="Times New Roman"/>
                        <a:ea typeface="Times New Roman"/>
                      </a:endParaRPr>
                    </a:p>
                  </a:txBody>
                  <a:tcPr marL="68580" marR="68580" marT="0" marB="0"/>
                </a:tc>
                <a:tc>
                  <a:txBody>
                    <a:bodyPr/>
                    <a:lstStyle/>
                    <a:p>
                      <a:pPr algn="ctr" rtl="1" hangingPunct="0">
                        <a:spcAft>
                          <a:spcPts val="0"/>
                        </a:spcAft>
                      </a:pPr>
                      <a:r>
                        <a:rPr lang="ar-SA" sz="2400" b="1">
                          <a:effectLst/>
                        </a:rPr>
                        <a:t>إصابات الإسعافات الأولية</a:t>
                      </a:r>
                      <a:endParaRPr lang="en-US" sz="2000" b="1">
                        <a:effectLst/>
                        <a:latin typeface="Times New Roman"/>
                        <a:ea typeface="Times New Roman"/>
                      </a:endParaRPr>
                    </a:p>
                  </a:txBody>
                  <a:tcPr marL="68580" marR="68580" marT="0" marB="0"/>
                </a:tc>
              </a:tr>
              <a:tr h="492978">
                <a:tc>
                  <a:txBody>
                    <a:bodyPr/>
                    <a:lstStyle/>
                    <a:p>
                      <a:pPr algn="ctr" rtl="1" hangingPunct="0">
                        <a:spcAft>
                          <a:spcPts val="0"/>
                        </a:spcAft>
                      </a:pPr>
                      <a:r>
                        <a:rPr lang="ar-SA" sz="2400" b="1">
                          <a:effectLst/>
                        </a:rPr>
                        <a:t>8</a:t>
                      </a:r>
                      <a:endParaRPr lang="en-US" sz="2000" b="1">
                        <a:effectLst/>
                        <a:latin typeface="Times New Roman"/>
                        <a:ea typeface="Times New Roman"/>
                      </a:endParaRPr>
                    </a:p>
                  </a:txBody>
                  <a:tcPr marL="68580" marR="68580" marT="0" marB="0"/>
                </a:tc>
                <a:tc>
                  <a:txBody>
                    <a:bodyPr/>
                    <a:lstStyle/>
                    <a:p>
                      <a:pPr algn="ctr" rtl="1" hangingPunct="0">
                        <a:spcAft>
                          <a:spcPts val="0"/>
                        </a:spcAft>
                      </a:pPr>
                      <a:r>
                        <a:rPr lang="ar-SA" sz="2400" b="1">
                          <a:effectLst/>
                        </a:rPr>
                        <a:t>عدد ساعات التشغيل اليومى</a:t>
                      </a:r>
                      <a:endParaRPr lang="en-US" sz="2000" b="1">
                        <a:effectLst/>
                        <a:latin typeface="Times New Roman"/>
                        <a:ea typeface="Times New Roman"/>
                      </a:endParaRPr>
                    </a:p>
                  </a:txBody>
                  <a:tcPr marL="68580" marR="68580" marT="0" marB="0"/>
                </a:tc>
              </a:tr>
              <a:tr h="492978">
                <a:tc>
                  <a:txBody>
                    <a:bodyPr/>
                    <a:lstStyle/>
                    <a:p>
                      <a:pPr algn="ctr" rtl="1" hangingPunct="0">
                        <a:spcAft>
                          <a:spcPts val="0"/>
                        </a:spcAft>
                      </a:pPr>
                      <a:r>
                        <a:rPr lang="ar-SA" sz="2400" b="1">
                          <a:effectLst/>
                        </a:rPr>
                        <a:t>90</a:t>
                      </a:r>
                      <a:endParaRPr lang="en-US" sz="2000" b="1">
                        <a:effectLst/>
                        <a:latin typeface="Times New Roman"/>
                        <a:ea typeface="Times New Roman"/>
                      </a:endParaRPr>
                    </a:p>
                  </a:txBody>
                  <a:tcPr marL="68580" marR="68580" marT="0" marB="0"/>
                </a:tc>
                <a:tc>
                  <a:txBody>
                    <a:bodyPr/>
                    <a:lstStyle/>
                    <a:p>
                      <a:pPr algn="ctr" rtl="1" hangingPunct="0">
                        <a:spcAft>
                          <a:spcPts val="0"/>
                        </a:spcAft>
                      </a:pPr>
                      <a:r>
                        <a:rPr lang="ar-SA" sz="2400" b="1">
                          <a:effectLst/>
                        </a:rPr>
                        <a:t>عدد أيام القياس</a:t>
                      </a:r>
                      <a:endParaRPr lang="en-US" sz="2000" b="1">
                        <a:effectLst/>
                        <a:latin typeface="Times New Roman"/>
                        <a:ea typeface="Times New Roman"/>
                      </a:endParaRPr>
                    </a:p>
                  </a:txBody>
                  <a:tcPr marL="68580" marR="68580" marT="0" marB="0"/>
                </a:tc>
              </a:tr>
              <a:tr h="492978">
                <a:tc>
                  <a:txBody>
                    <a:bodyPr/>
                    <a:lstStyle/>
                    <a:p>
                      <a:pPr algn="ctr" rtl="1" hangingPunct="0">
                        <a:spcAft>
                          <a:spcPts val="0"/>
                        </a:spcAft>
                      </a:pPr>
                      <a:r>
                        <a:rPr lang="ar-SA" sz="2400" b="1">
                          <a:effectLst/>
                        </a:rPr>
                        <a:t>2000</a:t>
                      </a:r>
                      <a:endParaRPr lang="en-US" sz="2000" b="1">
                        <a:effectLst/>
                        <a:latin typeface="Times New Roman"/>
                        <a:ea typeface="Times New Roman"/>
                      </a:endParaRPr>
                    </a:p>
                  </a:txBody>
                  <a:tcPr marL="68580" marR="68580" marT="0" marB="0"/>
                </a:tc>
                <a:tc>
                  <a:txBody>
                    <a:bodyPr/>
                    <a:lstStyle/>
                    <a:p>
                      <a:pPr algn="ctr" rtl="1" hangingPunct="0">
                        <a:spcAft>
                          <a:spcPts val="0"/>
                        </a:spcAft>
                      </a:pPr>
                      <a:r>
                        <a:rPr lang="ar-SA" sz="2400" b="1">
                          <a:effectLst/>
                        </a:rPr>
                        <a:t>عدد أيام علاج الإصابات</a:t>
                      </a:r>
                      <a:endParaRPr lang="en-US" sz="2000" b="1">
                        <a:effectLst/>
                        <a:latin typeface="Times New Roman"/>
                        <a:ea typeface="Times New Roman"/>
                      </a:endParaRPr>
                    </a:p>
                  </a:txBody>
                  <a:tcPr marL="68580" marR="68580" marT="0" marB="0"/>
                </a:tc>
              </a:tr>
              <a:tr h="492978">
                <a:tc>
                  <a:txBody>
                    <a:bodyPr/>
                    <a:lstStyle/>
                    <a:p>
                      <a:pPr algn="ctr" rtl="1" hangingPunct="0">
                        <a:spcAft>
                          <a:spcPts val="0"/>
                        </a:spcAft>
                      </a:pPr>
                      <a:r>
                        <a:rPr lang="ar-SA" sz="2400" b="1">
                          <a:effectLst/>
                        </a:rPr>
                        <a:t>50</a:t>
                      </a:r>
                      <a:endParaRPr lang="en-US" sz="2000" b="1">
                        <a:effectLst/>
                        <a:latin typeface="Times New Roman"/>
                        <a:ea typeface="Times New Roman"/>
                      </a:endParaRPr>
                    </a:p>
                  </a:txBody>
                  <a:tcPr marL="68580" marR="68580" marT="0" marB="0"/>
                </a:tc>
                <a:tc>
                  <a:txBody>
                    <a:bodyPr/>
                    <a:lstStyle/>
                    <a:p>
                      <a:pPr algn="ctr" rtl="1" hangingPunct="0">
                        <a:spcAft>
                          <a:spcPts val="0"/>
                        </a:spcAft>
                      </a:pPr>
                      <a:r>
                        <a:rPr lang="ar-SA" sz="2400" b="1">
                          <a:effectLst/>
                        </a:rPr>
                        <a:t>أيام العلاج المرحلة</a:t>
                      </a:r>
                      <a:endParaRPr lang="en-US" sz="2000" b="1">
                        <a:effectLst/>
                        <a:latin typeface="Times New Roman"/>
                        <a:ea typeface="Times New Roman"/>
                      </a:endParaRPr>
                    </a:p>
                  </a:txBody>
                  <a:tcPr marL="68580" marR="68580" marT="0" marB="0"/>
                </a:tc>
              </a:tr>
              <a:tr h="492978">
                <a:tc>
                  <a:txBody>
                    <a:bodyPr/>
                    <a:lstStyle/>
                    <a:p>
                      <a:pPr algn="ctr" rtl="1" hangingPunct="0">
                        <a:spcAft>
                          <a:spcPts val="0"/>
                        </a:spcAft>
                      </a:pPr>
                      <a:r>
                        <a:rPr lang="ar-SA" sz="2400" b="1">
                          <a:effectLst/>
                        </a:rPr>
                        <a:t>1</a:t>
                      </a:r>
                      <a:endParaRPr lang="en-US" sz="2000" b="1">
                        <a:effectLst/>
                        <a:latin typeface="Times New Roman"/>
                        <a:ea typeface="Times New Roman"/>
                      </a:endParaRPr>
                    </a:p>
                  </a:txBody>
                  <a:tcPr marL="68580" marR="68580" marT="0" marB="0"/>
                </a:tc>
                <a:tc>
                  <a:txBody>
                    <a:bodyPr/>
                    <a:lstStyle/>
                    <a:p>
                      <a:pPr algn="ctr" rtl="1" hangingPunct="0">
                        <a:spcAft>
                          <a:spcPts val="0"/>
                        </a:spcAft>
                      </a:pPr>
                      <a:r>
                        <a:rPr lang="ar-SA" sz="2400" b="1">
                          <a:effectLst/>
                        </a:rPr>
                        <a:t>حالات عجز كلى مستديم</a:t>
                      </a:r>
                      <a:endParaRPr lang="en-US" sz="2000" b="1">
                        <a:effectLst/>
                        <a:latin typeface="Times New Roman"/>
                        <a:ea typeface="Times New Roman"/>
                      </a:endParaRPr>
                    </a:p>
                  </a:txBody>
                  <a:tcPr marL="68580" marR="68580" marT="0" marB="0"/>
                </a:tc>
              </a:tr>
              <a:tr h="492978">
                <a:tc>
                  <a:txBody>
                    <a:bodyPr/>
                    <a:lstStyle/>
                    <a:p>
                      <a:pPr algn="ctr" rtl="1" hangingPunct="0">
                        <a:spcAft>
                          <a:spcPts val="0"/>
                        </a:spcAft>
                      </a:pPr>
                      <a:r>
                        <a:rPr lang="ar-SA" sz="2400" b="1">
                          <a:effectLst/>
                        </a:rPr>
                        <a:t>1 بنسبة 5 %</a:t>
                      </a:r>
                      <a:endParaRPr lang="en-US" sz="2000" b="1">
                        <a:effectLst/>
                        <a:latin typeface="Times New Roman"/>
                        <a:ea typeface="Times New Roman"/>
                      </a:endParaRPr>
                    </a:p>
                  </a:txBody>
                  <a:tcPr marL="68580" marR="68580" marT="0" marB="0"/>
                </a:tc>
                <a:tc>
                  <a:txBody>
                    <a:bodyPr/>
                    <a:lstStyle/>
                    <a:p>
                      <a:pPr algn="ctr" rtl="1" hangingPunct="0">
                        <a:spcAft>
                          <a:spcPts val="0"/>
                        </a:spcAft>
                      </a:pPr>
                      <a:r>
                        <a:rPr lang="ar-SA" sz="2400" b="1">
                          <a:effectLst/>
                        </a:rPr>
                        <a:t>حالات عجز جزئى مستديم</a:t>
                      </a:r>
                      <a:endParaRPr lang="en-US" sz="2000" b="1">
                        <a:effectLst/>
                        <a:latin typeface="Times New Roman"/>
                        <a:ea typeface="Times New Roman"/>
                      </a:endParaRPr>
                    </a:p>
                  </a:txBody>
                  <a:tcPr marL="68580" marR="68580" marT="0" marB="0"/>
                </a:tc>
              </a:tr>
              <a:tr h="492978">
                <a:tc>
                  <a:txBody>
                    <a:bodyPr/>
                    <a:lstStyle/>
                    <a:p>
                      <a:pPr algn="ctr" rtl="1" hangingPunct="0">
                        <a:spcAft>
                          <a:spcPts val="0"/>
                        </a:spcAft>
                      </a:pPr>
                      <a:r>
                        <a:rPr lang="ar-SA" sz="2400" b="1">
                          <a:effectLst/>
                        </a:rPr>
                        <a:t>100</a:t>
                      </a:r>
                      <a:endParaRPr lang="en-US" sz="2000" b="1">
                        <a:effectLst/>
                        <a:latin typeface="Times New Roman"/>
                        <a:ea typeface="Times New Roman"/>
                      </a:endParaRPr>
                    </a:p>
                  </a:txBody>
                  <a:tcPr marL="68580" marR="68580" marT="0" marB="0"/>
                </a:tc>
                <a:tc>
                  <a:txBody>
                    <a:bodyPr/>
                    <a:lstStyle/>
                    <a:p>
                      <a:pPr algn="ctr" rtl="1" hangingPunct="0">
                        <a:spcAft>
                          <a:spcPts val="0"/>
                        </a:spcAft>
                      </a:pPr>
                      <a:r>
                        <a:rPr lang="ar-SA" sz="2400" b="1">
                          <a:effectLst/>
                        </a:rPr>
                        <a:t>عدد ساعات العطلات</a:t>
                      </a:r>
                      <a:endParaRPr lang="en-US" sz="2000" b="1">
                        <a:effectLst/>
                        <a:latin typeface="Times New Roman"/>
                        <a:ea typeface="Times New Roman"/>
                      </a:endParaRPr>
                    </a:p>
                  </a:txBody>
                  <a:tcPr marL="68580" marR="68580" marT="0" marB="0"/>
                </a:tc>
              </a:tr>
              <a:tr h="492978">
                <a:tc>
                  <a:txBody>
                    <a:bodyPr/>
                    <a:lstStyle/>
                    <a:p>
                      <a:pPr algn="ctr" rtl="1" hangingPunct="0">
                        <a:spcAft>
                          <a:spcPts val="0"/>
                        </a:spcAft>
                      </a:pPr>
                      <a:r>
                        <a:rPr lang="ar-SA" sz="2400" b="1">
                          <a:effectLst/>
                        </a:rPr>
                        <a:t>150</a:t>
                      </a:r>
                      <a:endParaRPr lang="en-US" sz="2000" b="1">
                        <a:effectLst/>
                        <a:latin typeface="Times New Roman"/>
                        <a:ea typeface="Times New Roman"/>
                      </a:endParaRPr>
                    </a:p>
                  </a:txBody>
                  <a:tcPr marL="68580" marR="68580" marT="0" marB="0"/>
                </a:tc>
                <a:tc>
                  <a:txBody>
                    <a:bodyPr/>
                    <a:lstStyle/>
                    <a:p>
                      <a:pPr algn="ctr" rtl="1" hangingPunct="0">
                        <a:spcAft>
                          <a:spcPts val="0"/>
                        </a:spcAft>
                      </a:pPr>
                      <a:r>
                        <a:rPr lang="ar-SA" sz="2400" b="1" dirty="0">
                          <a:effectLst/>
                        </a:rPr>
                        <a:t>عدد ساعات العمل الإضافى</a:t>
                      </a:r>
                      <a:endParaRPr lang="en-US" sz="2000" b="1"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82330404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640"/>
            <a:ext cx="9144000" cy="5632311"/>
          </a:xfrm>
          <a:prstGeom prst="rect">
            <a:avLst/>
          </a:prstGeom>
        </p:spPr>
        <p:txBody>
          <a:bodyPr wrap="square">
            <a:spAutoFit/>
          </a:bodyPr>
          <a:lstStyle/>
          <a:p>
            <a:pPr algn="r" rtl="1" hangingPunct="0"/>
            <a:r>
              <a:rPr lang="ar-SA" sz="3600" b="1" u="sng" dirty="0"/>
              <a:t>الحل :</a:t>
            </a:r>
            <a:endParaRPr lang="en-US" sz="3600" b="1" dirty="0"/>
          </a:p>
          <a:p>
            <a:pPr algn="r" rtl="1" hangingPunct="0"/>
            <a:r>
              <a:rPr lang="ar-SA" sz="3600" b="1" dirty="0"/>
              <a:t>عدد إصابات التكرار = إجمالى الإصابات - إصابات الطريق - إصابات الإسعافات الأولية</a:t>
            </a:r>
            <a:endParaRPr lang="en-US" sz="3600" b="1" dirty="0"/>
          </a:p>
          <a:p>
            <a:pPr algn="r" rtl="1" hangingPunct="0"/>
            <a:r>
              <a:rPr lang="ar-SA" sz="3600" b="1" dirty="0" smtClean="0"/>
              <a:t>= </a:t>
            </a:r>
            <a:r>
              <a:rPr lang="ar-SA" sz="3600" b="1" dirty="0"/>
              <a:t>100  -  10  -  5  = 85 إصابة</a:t>
            </a:r>
            <a:endParaRPr lang="en-US" sz="3600" b="1" dirty="0"/>
          </a:p>
          <a:p>
            <a:pPr algn="r" rtl="1" hangingPunct="0"/>
            <a:r>
              <a:rPr lang="ar-SA" sz="3600" b="1" dirty="0"/>
              <a:t> </a:t>
            </a:r>
            <a:endParaRPr lang="en-US" sz="3600" b="1" dirty="0"/>
          </a:p>
          <a:p>
            <a:pPr algn="r" rtl="1" hangingPunct="0"/>
            <a:r>
              <a:rPr lang="ar-SA" sz="3600" b="1" dirty="0"/>
              <a:t>عدد ساعات التشغيل الفعلية خلال فترة القياس </a:t>
            </a:r>
            <a:r>
              <a:rPr lang="ar-SA" sz="3600" b="1" dirty="0" smtClean="0"/>
              <a:t>=</a:t>
            </a:r>
            <a:endParaRPr lang="ar-EG" sz="3600" b="1" dirty="0" smtClean="0"/>
          </a:p>
          <a:p>
            <a:pPr algn="r" rtl="1" hangingPunct="0"/>
            <a:endParaRPr lang="en-US" sz="3600" b="1" dirty="0"/>
          </a:p>
          <a:p>
            <a:pPr algn="r" rtl="1" hangingPunct="0"/>
            <a:r>
              <a:rPr lang="ar-SA" sz="3600" b="1" dirty="0"/>
              <a:t>(عدد العاملين × عدد ساعات العمل اليومى × فترة القياس بالأيام - ساعات القياس والعطلات + ساعات العمل الإضافى)</a:t>
            </a:r>
            <a:endParaRPr lang="en-US" sz="3600" b="1" dirty="0"/>
          </a:p>
          <a:p>
            <a:pPr algn="r" rtl="1"/>
            <a:r>
              <a:rPr lang="ar-SA" sz="3600" b="1" dirty="0"/>
              <a:t>3000 × 8 × 90 - 100 + 150 = 2160050 ساعة</a:t>
            </a:r>
            <a:endParaRPr lang="ar-EG" sz="3600" dirty="0"/>
          </a:p>
        </p:txBody>
      </p:sp>
    </p:spTree>
    <p:extLst>
      <p:ext uri="{BB962C8B-B14F-4D97-AF65-F5344CB8AC3E}">
        <p14:creationId xmlns:p14="http://schemas.microsoft.com/office/powerpoint/2010/main" val="60159540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00868" cy="6063198"/>
          </a:xfrm>
          <a:prstGeom prst="rect">
            <a:avLst/>
          </a:prstGeom>
        </p:spPr>
        <p:txBody>
          <a:bodyPr wrap="square">
            <a:spAutoFit/>
          </a:bodyPr>
          <a:lstStyle/>
          <a:p>
            <a:pPr algn="r" rtl="1" hangingPunct="0"/>
            <a:r>
              <a:rPr lang="ar-EG" sz="2800" b="1" dirty="0" smtClean="0"/>
              <a:t>                   </a:t>
            </a:r>
            <a:r>
              <a:rPr lang="ar-SA" sz="2400" b="1" dirty="0" smtClean="0"/>
              <a:t>عدد </a:t>
            </a:r>
            <a:r>
              <a:rPr lang="ar-SA" sz="2400" b="1" dirty="0"/>
              <a:t>الإصابات × 1000000     85 × 1000000</a:t>
            </a:r>
            <a:endParaRPr lang="en-US" sz="2800" b="1" dirty="0"/>
          </a:p>
          <a:p>
            <a:pPr algn="r" rtl="1" hangingPunct="0"/>
            <a:r>
              <a:rPr lang="ar-SA" sz="2400" b="1" dirty="0"/>
              <a:t>معدل التكرار = </a:t>
            </a:r>
            <a:r>
              <a:rPr lang="ar-EG" sz="2400" b="1" dirty="0" smtClean="0"/>
              <a:t>  </a:t>
            </a:r>
            <a:r>
              <a:rPr lang="ar-SA" sz="2400" b="1" dirty="0" smtClean="0"/>
              <a:t>-</a:t>
            </a:r>
            <a:r>
              <a:rPr lang="ar-EG" sz="2400" b="1" dirty="0" smtClean="0"/>
              <a:t>  </a:t>
            </a:r>
            <a:r>
              <a:rPr lang="ar-SA" sz="2400" b="1" dirty="0" smtClean="0"/>
              <a:t>---------------- </a:t>
            </a:r>
            <a:r>
              <a:rPr lang="ar-EG" sz="2400" b="1" dirty="0" smtClean="0"/>
              <a:t>               </a:t>
            </a:r>
            <a:r>
              <a:rPr lang="ar-SA" sz="2400" b="1" dirty="0" smtClean="0"/>
              <a:t>= </a:t>
            </a:r>
            <a:r>
              <a:rPr lang="ar-EG" sz="2400" b="1" dirty="0" smtClean="0"/>
              <a:t>         </a:t>
            </a:r>
            <a:r>
              <a:rPr lang="ar-SA" sz="2400" b="1" dirty="0" smtClean="0"/>
              <a:t>-----------</a:t>
            </a:r>
            <a:r>
              <a:rPr lang="ar-EG" sz="2400" b="1" dirty="0" smtClean="0"/>
              <a:t>  </a:t>
            </a:r>
            <a:r>
              <a:rPr lang="ar-SA" sz="2400" b="1" dirty="0" smtClean="0"/>
              <a:t>=  </a:t>
            </a:r>
            <a:r>
              <a:rPr lang="ar-SA" sz="2400" b="1" dirty="0"/>
              <a:t>35</a:t>
            </a:r>
            <a:r>
              <a:rPr lang="en-US" sz="2000" b="1" dirty="0"/>
              <a:t>.</a:t>
            </a:r>
            <a:r>
              <a:rPr lang="ar-SA" sz="2000" b="1" dirty="0"/>
              <a:t>39 إصابة </a:t>
            </a:r>
            <a:endParaRPr lang="en-US" sz="2000" b="1" dirty="0"/>
          </a:p>
          <a:p>
            <a:pPr algn="r" rtl="1" hangingPunct="0"/>
            <a:r>
              <a:rPr lang="ar-SA" sz="2800" b="1" dirty="0"/>
              <a:t>		</a:t>
            </a:r>
            <a:r>
              <a:rPr lang="ar-SA" sz="2800" b="1" dirty="0" smtClean="0"/>
              <a:t>  </a:t>
            </a:r>
            <a:r>
              <a:rPr lang="ar-SA" sz="2800" b="1" dirty="0"/>
              <a:t>عدد ساعات العمل الفعلى         2160050</a:t>
            </a:r>
            <a:endParaRPr lang="en-US" sz="2800" b="1" dirty="0"/>
          </a:p>
          <a:p>
            <a:pPr algn="r" rtl="1" hangingPunct="0"/>
            <a:r>
              <a:rPr lang="ar-SA" sz="2800" b="1" dirty="0"/>
              <a:t>	</a:t>
            </a:r>
            <a:r>
              <a:rPr lang="ar-SA" sz="2800" b="1" u="sng" dirty="0"/>
              <a:t>35</a:t>
            </a:r>
            <a:r>
              <a:rPr lang="en-US" sz="2800" b="1" u="sng" dirty="0"/>
              <a:t>.</a:t>
            </a:r>
            <a:r>
              <a:rPr lang="ar-SA" sz="2800" b="1" u="sng" dirty="0"/>
              <a:t>39 إصابة لكل مليون ساعة عمل</a:t>
            </a:r>
            <a:endParaRPr lang="en-US" sz="2800" b="1" dirty="0"/>
          </a:p>
          <a:p>
            <a:pPr algn="r" rtl="1" hangingPunct="0"/>
            <a:endParaRPr lang="ar-EG" sz="2800" b="1" u="sng" dirty="0" smtClean="0"/>
          </a:p>
          <a:p>
            <a:pPr algn="r" rtl="1" hangingPunct="0"/>
            <a:r>
              <a:rPr lang="ar-SA" sz="2800" b="1" u="sng" dirty="0" smtClean="0">
                <a:solidFill>
                  <a:srgbClr val="66CCFF"/>
                </a:solidFill>
              </a:rPr>
              <a:t>إجمالى </a:t>
            </a:r>
            <a:r>
              <a:rPr lang="ar-SA" sz="2800" b="1" u="sng" dirty="0">
                <a:solidFill>
                  <a:srgbClr val="66CCFF"/>
                </a:solidFill>
              </a:rPr>
              <a:t>أيام العلاج</a:t>
            </a:r>
            <a:endParaRPr lang="en-US" sz="2800" b="1" dirty="0">
              <a:solidFill>
                <a:srgbClr val="66CCFF"/>
              </a:solidFill>
            </a:endParaRPr>
          </a:p>
          <a:p>
            <a:pPr algn="r" rtl="1" hangingPunct="0"/>
            <a:r>
              <a:rPr lang="ar-SA" sz="2800" b="1" dirty="0"/>
              <a:t> = أيام علاج الإصابات خلال فترة القياس + الأيام المرحلة من الفترة السابقة + الأيام     المقابلة للعجز الدائم + الأيام المقابلة للعجز الجزئى (5%)</a:t>
            </a:r>
            <a:endParaRPr lang="en-US" sz="2800" b="1" dirty="0"/>
          </a:p>
          <a:p>
            <a:pPr algn="r" rtl="1" hangingPunct="0"/>
            <a:r>
              <a:rPr lang="ar-SA" sz="2800" b="1" dirty="0"/>
              <a:t>= 2000 + 50 + 6000 + 300 (6000 ×5 %) = 8350 يوم</a:t>
            </a:r>
            <a:endParaRPr lang="en-US" sz="2800" b="1" dirty="0"/>
          </a:p>
          <a:p>
            <a:pPr algn="r" rtl="1" hangingPunct="0"/>
            <a:r>
              <a:rPr lang="ar-SA" sz="2800" b="1" dirty="0"/>
              <a:t>	       </a:t>
            </a:r>
            <a:r>
              <a:rPr lang="ar-SA" sz="2800" b="1" dirty="0" smtClean="0"/>
              <a:t>إجمالى </a:t>
            </a:r>
            <a:r>
              <a:rPr lang="ar-SA" sz="2800" b="1" dirty="0"/>
              <a:t>أيام العلاج × </a:t>
            </a:r>
            <a:r>
              <a:rPr lang="ar-SA" sz="2800" b="1" dirty="0" smtClean="0"/>
              <a:t>مليون8350</a:t>
            </a:r>
            <a:r>
              <a:rPr lang="ar-EG" sz="2800" b="1" dirty="0" smtClean="0"/>
              <a:t>  </a:t>
            </a:r>
            <a:r>
              <a:rPr lang="ar-SA" sz="2800" b="1" dirty="0" smtClean="0"/>
              <a:t> </a:t>
            </a:r>
            <a:r>
              <a:rPr lang="ar-SA" sz="2800" b="1" dirty="0"/>
              <a:t>× 1000000</a:t>
            </a:r>
            <a:endParaRPr lang="en-US" sz="2800" b="1" dirty="0"/>
          </a:p>
          <a:p>
            <a:pPr algn="r" rtl="1" hangingPunct="0"/>
            <a:r>
              <a:rPr lang="ar-SA" sz="2800" b="1" dirty="0"/>
              <a:t>معدل الشدة  = ----------------- </a:t>
            </a:r>
            <a:r>
              <a:rPr lang="ar-EG" sz="2800" b="1" dirty="0" smtClean="0"/>
              <a:t>         </a:t>
            </a:r>
            <a:r>
              <a:rPr lang="ar-SA" sz="2800" b="1" dirty="0" smtClean="0"/>
              <a:t>=</a:t>
            </a:r>
            <a:r>
              <a:rPr lang="ar-EG" sz="2800" b="1" dirty="0" smtClean="0"/>
              <a:t>   </a:t>
            </a:r>
            <a:r>
              <a:rPr lang="ar-SA" sz="2800" b="1" dirty="0" smtClean="0"/>
              <a:t> </a:t>
            </a:r>
            <a:r>
              <a:rPr lang="ar-SA" sz="2800" b="1" dirty="0"/>
              <a:t>------------- = 65</a:t>
            </a:r>
            <a:r>
              <a:rPr lang="en-US" sz="2800" b="1" dirty="0"/>
              <a:t>.</a:t>
            </a:r>
            <a:r>
              <a:rPr lang="ar-SA" sz="2800" b="1" dirty="0"/>
              <a:t>3865 </a:t>
            </a:r>
            <a:endParaRPr lang="en-US" sz="2800" b="1" dirty="0"/>
          </a:p>
          <a:p>
            <a:pPr algn="r" rtl="1" hangingPunct="0"/>
            <a:r>
              <a:rPr lang="ar-SA" sz="2800" b="1" dirty="0"/>
              <a:t>		</a:t>
            </a:r>
            <a:r>
              <a:rPr lang="ar-SA" sz="2800" b="1" dirty="0" smtClean="0"/>
              <a:t>عدد </a:t>
            </a:r>
            <a:r>
              <a:rPr lang="ar-SA" sz="2800" b="1" dirty="0"/>
              <a:t>ساعات العمل </a:t>
            </a:r>
            <a:r>
              <a:rPr lang="ar-SA" sz="2800" b="1" dirty="0" smtClean="0"/>
              <a:t>الفعلية</a:t>
            </a:r>
            <a:r>
              <a:rPr lang="ar-EG" sz="2800" b="1" dirty="0" smtClean="0"/>
              <a:t>  </a:t>
            </a:r>
            <a:r>
              <a:rPr lang="ar-SA" sz="2800" b="1" dirty="0" smtClean="0"/>
              <a:t>2160050</a:t>
            </a:r>
            <a:r>
              <a:rPr lang="ar-EG" sz="2800" b="1" dirty="0" smtClean="0"/>
              <a:t>  </a:t>
            </a:r>
            <a:r>
              <a:rPr lang="ar-SA" sz="2800" b="1" dirty="0"/>
              <a:t> </a:t>
            </a:r>
            <a:endParaRPr lang="en-US" sz="2800" b="1" dirty="0"/>
          </a:p>
          <a:p>
            <a:pPr algn="r" rtl="1" hangingPunct="0"/>
            <a:r>
              <a:rPr lang="ar-SA" sz="2800" b="1" dirty="0"/>
              <a:t>	</a:t>
            </a:r>
            <a:r>
              <a:rPr lang="ar-SA" sz="2800" b="1" u="sng" dirty="0"/>
              <a:t>65</a:t>
            </a:r>
            <a:r>
              <a:rPr lang="en-US" sz="2800" b="1" u="sng" dirty="0"/>
              <a:t>.</a:t>
            </a:r>
            <a:r>
              <a:rPr lang="ar-SA" sz="2800" b="1" u="sng" dirty="0"/>
              <a:t>3865 يوم مفقود لكل مليون ساعة عمل</a:t>
            </a:r>
            <a:endParaRPr lang="en-US" sz="2800" b="1" dirty="0"/>
          </a:p>
          <a:p>
            <a:pPr algn="r" rtl="1" hangingPunct="0"/>
            <a:r>
              <a:rPr lang="en-US" sz="2800" b="1" dirty="0"/>
              <a:t> </a:t>
            </a:r>
          </a:p>
        </p:txBody>
      </p:sp>
    </p:spTree>
    <p:extLst>
      <p:ext uri="{BB962C8B-B14F-4D97-AF65-F5344CB8AC3E}">
        <p14:creationId xmlns:p14="http://schemas.microsoft.com/office/powerpoint/2010/main" val="61306616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2626" cy="6986528"/>
          </a:xfrm>
          <a:prstGeom prst="rect">
            <a:avLst/>
          </a:prstGeom>
        </p:spPr>
        <p:txBody>
          <a:bodyPr wrap="square">
            <a:spAutoFit/>
          </a:bodyPr>
          <a:lstStyle/>
          <a:p>
            <a:pPr algn="r" rtl="1" hangingPunct="0"/>
            <a:r>
              <a:rPr lang="ar-SA" sz="3200" b="1" u="sng" dirty="0">
                <a:solidFill>
                  <a:srgbClr val="66CCFF"/>
                </a:solidFill>
              </a:rPr>
              <a:t>التحقيق في الحوادث وإصابات العمل</a:t>
            </a:r>
            <a:endParaRPr lang="en-US" sz="3200" b="1" dirty="0">
              <a:solidFill>
                <a:srgbClr val="66CCFF"/>
              </a:solidFill>
            </a:endParaRPr>
          </a:p>
          <a:p>
            <a:pPr algn="r" rtl="1" hangingPunct="0"/>
            <a:r>
              <a:rPr lang="ar-SA" sz="3200" b="1" dirty="0">
                <a:solidFill>
                  <a:srgbClr val="66CCFF"/>
                </a:solidFill>
              </a:rPr>
              <a:t> </a:t>
            </a:r>
            <a:endParaRPr lang="en-US" sz="3200" b="1" dirty="0">
              <a:solidFill>
                <a:srgbClr val="66CCFF"/>
              </a:solidFill>
            </a:endParaRPr>
          </a:p>
          <a:p>
            <a:pPr algn="r" rtl="1" hangingPunct="0"/>
            <a:r>
              <a:rPr lang="ar-SA" sz="3200" b="1" u="sng" dirty="0"/>
              <a:t>أ- </a:t>
            </a:r>
            <a:r>
              <a:rPr lang="ar-SA" sz="3200" b="1" u="sng" dirty="0">
                <a:solidFill>
                  <a:srgbClr val="FFFF00"/>
                </a:solidFill>
              </a:rPr>
              <a:t>الغرض من التحقيق في الحوادث وإصابات العمل يرجع لما يلي:</a:t>
            </a:r>
            <a:endParaRPr lang="en-US" sz="3200" b="1" dirty="0">
              <a:solidFill>
                <a:srgbClr val="FFFF00"/>
              </a:solidFill>
            </a:endParaRPr>
          </a:p>
          <a:p>
            <a:pPr algn="r" rtl="1" hangingPunct="0"/>
            <a:r>
              <a:rPr lang="ar-SA" sz="3200" b="1" dirty="0"/>
              <a:t>1-	الوفاء بمتطلبات التشريعات الخاصة بالسلامة والصحة 	المهنية.</a:t>
            </a:r>
            <a:endParaRPr lang="en-US" sz="3200" b="1" dirty="0"/>
          </a:p>
          <a:p>
            <a:pPr algn="r" rtl="1" hangingPunct="0"/>
            <a:r>
              <a:rPr lang="ar-SA" sz="3200" b="1" dirty="0"/>
              <a:t>2- 	تحديد تكلفة الحادث.</a:t>
            </a:r>
            <a:endParaRPr lang="en-US" sz="3200" b="1" dirty="0"/>
          </a:p>
          <a:p>
            <a:pPr algn="r" rtl="1" hangingPunct="0"/>
            <a:r>
              <a:rPr lang="ar-SA" sz="3200" b="1" dirty="0"/>
              <a:t>3- 	لتحديد مدي الإلتزام بتعليمات السلامة والصحة المهنية.</a:t>
            </a:r>
            <a:endParaRPr lang="en-US" sz="3200" b="1" dirty="0"/>
          </a:p>
          <a:p>
            <a:pPr algn="r" rtl="1" hangingPunct="0"/>
            <a:r>
              <a:rPr lang="ar-SA" sz="3200" b="1" dirty="0"/>
              <a:t>4- 	للمساعدة في حالات التعويضات المترتبة علي الحادث 	للعاملين.</a:t>
            </a:r>
            <a:endParaRPr lang="en-US" sz="3200" b="1" dirty="0"/>
          </a:p>
          <a:p>
            <a:pPr algn="r" rtl="1" hangingPunct="0"/>
            <a:r>
              <a:rPr lang="ar-SA" sz="3200" b="1" dirty="0"/>
              <a:t>ومن أهم أسباب التحقيق في الحوادث وإصابات العمل هي لمعرفة سبب هذه الحوادث ومنع وقوع حوادث مشابهه في المستقبل.</a:t>
            </a:r>
            <a:endParaRPr lang="en-US" sz="3200" b="1" dirty="0"/>
          </a:p>
          <a:p>
            <a:pPr algn="r" rtl="1" hangingPunct="0"/>
            <a:r>
              <a:rPr lang="ar-SA" sz="3200" b="1" dirty="0"/>
              <a:t>كذلك من الضروري التحقيق في الحوادث التي لا ينتج عنها إصابات أو تلف في المعدات لمعرفة أسباب ذلك والعمل علي تلافيها.</a:t>
            </a:r>
            <a:endParaRPr lang="en-US" sz="3200" b="1" dirty="0"/>
          </a:p>
          <a:p>
            <a:pPr algn="r" rtl="1" hangingPunct="0"/>
            <a:r>
              <a:rPr lang="ar-SA" sz="3200" b="1" dirty="0"/>
              <a:t> </a:t>
            </a:r>
            <a:endParaRPr lang="en-US" sz="3200" b="1" dirty="0"/>
          </a:p>
        </p:txBody>
      </p:sp>
    </p:spTree>
    <p:extLst>
      <p:ext uri="{BB962C8B-B14F-4D97-AF65-F5344CB8AC3E}">
        <p14:creationId xmlns:p14="http://schemas.microsoft.com/office/powerpoint/2010/main" val="50759749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520" y="0"/>
            <a:ext cx="9209388" cy="6986528"/>
          </a:xfrm>
          <a:prstGeom prst="rect">
            <a:avLst/>
          </a:prstGeom>
        </p:spPr>
        <p:txBody>
          <a:bodyPr wrap="square">
            <a:spAutoFit/>
          </a:bodyPr>
          <a:lstStyle/>
          <a:p>
            <a:pPr algn="r" rtl="1" hangingPunct="0"/>
            <a:r>
              <a:rPr lang="ar-SA" sz="2800" b="1" u="sng" dirty="0"/>
              <a:t>ب</a:t>
            </a:r>
            <a:r>
              <a:rPr lang="ar-SA" sz="2800" b="1" u="sng" dirty="0">
                <a:solidFill>
                  <a:srgbClr val="FFFF00"/>
                </a:solidFill>
              </a:rPr>
              <a:t>- من الذي يقوم بإجراء التحقيق في حوادث وإصابات العمل؟</a:t>
            </a:r>
            <a:endParaRPr lang="en-US" sz="2800" b="1" dirty="0">
              <a:solidFill>
                <a:srgbClr val="FFFF00"/>
              </a:solidFill>
            </a:endParaRPr>
          </a:p>
          <a:p>
            <a:pPr algn="r" rtl="1" hangingPunct="0"/>
            <a:r>
              <a:rPr lang="ar-SA" sz="2800" b="1" dirty="0"/>
              <a:t>المشرفين (</a:t>
            </a:r>
            <a:r>
              <a:rPr lang="en-US" sz="2800" b="1" dirty="0"/>
              <a:t>Supervisors</a:t>
            </a:r>
            <a:r>
              <a:rPr lang="ar-SA" sz="2800" b="1" dirty="0"/>
              <a:t>) والرؤساء المباشرين كذلك العاملين في إدارة السلامة والصحة المهنية هم الذين يقومون بإجراء التحقيق في حوادث وإصابات العمل. وفي بعض الأحيان يتواجد ممثل لنقابة العاملين ضمن فريق التحقيق.</a:t>
            </a:r>
            <a:endParaRPr lang="en-US" sz="2800" b="1" dirty="0"/>
          </a:p>
          <a:p>
            <a:pPr algn="r" rtl="1" hangingPunct="0"/>
            <a:r>
              <a:rPr lang="ar-SA" sz="2800" b="1" dirty="0">
                <a:solidFill>
                  <a:srgbClr val="FFFF00"/>
                </a:solidFill>
              </a:rPr>
              <a:t> </a:t>
            </a:r>
            <a:r>
              <a:rPr lang="ar-SA" sz="2800" b="1" u="sng" dirty="0" smtClean="0">
                <a:solidFill>
                  <a:srgbClr val="FFFF00"/>
                </a:solidFill>
              </a:rPr>
              <a:t>ج- </a:t>
            </a:r>
            <a:r>
              <a:rPr lang="ar-SA" sz="2800" b="1" u="sng" dirty="0">
                <a:solidFill>
                  <a:srgbClr val="FFFF00"/>
                </a:solidFill>
              </a:rPr>
              <a:t>ما هي الخطوات المطلوبة لإجراء عملية التحقيق في حوادث وإصابات العمل؟</a:t>
            </a:r>
            <a:endParaRPr lang="en-US" sz="2800" b="1" dirty="0">
              <a:solidFill>
                <a:srgbClr val="FFFF00"/>
              </a:solidFill>
            </a:endParaRPr>
          </a:p>
          <a:p>
            <a:pPr algn="r" rtl="1" hangingPunct="0"/>
            <a:r>
              <a:rPr lang="ar-SA" sz="2800" b="1" dirty="0"/>
              <a:t>التحقيق في إصابات وحوادث العمل يتم وفق تسلسل الخطوات التالية:</a:t>
            </a:r>
            <a:endParaRPr lang="en-US" sz="2800" b="1" dirty="0"/>
          </a:p>
          <a:p>
            <a:pPr algn="r" rtl="1" hangingPunct="0"/>
            <a:r>
              <a:rPr lang="ar-SA" sz="2800" b="1" dirty="0"/>
              <a:t>1- الإبلاغ عن وقوع الحادث.</a:t>
            </a:r>
            <a:endParaRPr lang="en-US" sz="2800" b="1" dirty="0"/>
          </a:p>
          <a:p>
            <a:pPr algn="r" rtl="1" hangingPunct="0"/>
            <a:r>
              <a:rPr lang="ar-SA" sz="2800" b="1" dirty="0"/>
              <a:t>2- تقديم الإسعافات الأولية والخدمات الطبية اللازمة للمصابين.</a:t>
            </a:r>
            <a:endParaRPr lang="en-US" sz="2800" b="1" dirty="0"/>
          </a:p>
          <a:p>
            <a:pPr algn="r" rtl="1" hangingPunct="0"/>
            <a:r>
              <a:rPr lang="ar-SA" sz="2800" b="1" dirty="0"/>
              <a:t>3- التحقيق في الحادث.</a:t>
            </a:r>
            <a:endParaRPr lang="en-US" sz="2800" b="1" dirty="0"/>
          </a:p>
          <a:p>
            <a:pPr algn="r" rtl="1" hangingPunct="0"/>
            <a:r>
              <a:rPr lang="ar-SA" sz="2800" b="1" dirty="0"/>
              <a:t>4- التعرف علي أسباب الحادث.</a:t>
            </a:r>
            <a:endParaRPr lang="en-US" sz="2800" b="1" dirty="0"/>
          </a:p>
          <a:p>
            <a:pPr algn="r" rtl="1" hangingPunct="0"/>
            <a:r>
              <a:rPr lang="ar-SA" sz="2800" b="1" dirty="0"/>
              <a:t>5- كتابة تقرير عن النتائج التي تم التوصل إليها.</a:t>
            </a:r>
            <a:endParaRPr lang="en-US" sz="2800" b="1" dirty="0"/>
          </a:p>
          <a:p>
            <a:pPr algn="r" rtl="1" hangingPunct="0"/>
            <a:r>
              <a:rPr lang="ar-SA" sz="2800" b="1" dirty="0"/>
              <a:t>6- إعداد خطة عمل لتنفيذ الخطوات التصحيحية.</a:t>
            </a:r>
            <a:endParaRPr lang="en-US" sz="2800" b="1" dirty="0"/>
          </a:p>
          <a:p>
            <a:pPr algn="r" rtl="1" hangingPunct="0"/>
            <a:r>
              <a:rPr lang="ar-SA" sz="2800" b="1" dirty="0"/>
              <a:t>7- تنفيذ خطة العمل.</a:t>
            </a:r>
            <a:endParaRPr lang="en-US" sz="2800" b="1" dirty="0"/>
          </a:p>
          <a:p>
            <a:pPr algn="r" rtl="1" hangingPunct="0"/>
            <a:r>
              <a:rPr lang="ar-SA" sz="2800" b="1" dirty="0"/>
              <a:t>8- تقييم مدي نجاح هذه الخطوات التصحيحية.</a:t>
            </a:r>
            <a:endParaRPr lang="en-US" sz="2800" b="1" dirty="0"/>
          </a:p>
          <a:p>
            <a:pPr algn="r" rtl="1"/>
            <a:r>
              <a:rPr lang="ar-SA" sz="2800" b="1" dirty="0"/>
              <a:t>9- إجراء أيه تعديلات مطلوبة أو لازمة</a:t>
            </a:r>
            <a:endParaRPr lang="ar-EG" sz="2800" dirty="0"/>
          </a:p>
        </p:txBody>
      </p:sp>
    </p:spTree>
    <p:extLst>
      <p:ext uri="{BB962C8B-B14F-4D97-AF65-F5344CB8AC3E}">
        <p14:creationId xmlns:p14="http://schemas.microsoft.com/office/powerpoint/2010/main" val="11717981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37"/>
            <a:ext cx="9135374" cy="5016758"/>
          </a:xfrm>
          <a:prstGeom prst="rect">
            <a:avLst/>
          </a:prstGeom>
        </p:spPr>
        <p:txBody>
          <a:bodyPr wrap="square">
            <a:spAutoFit/>
          </a:bodyPr>
          <a:lstStyle/>
          <a:p>
            <a:pPr algn="r" rtl="1" hangingPunct="0"/>
            <a:r>
              <a:rPr lang="ar-SA" sz="3200" b="1" u="sng" dirty="0"/>
              <a:t>د- </a:t>
            </a:r>
            <a:r>
              <a:rPr lang="ar-SA" sz="3200" b="1" u="sng" dirty="0">
                <a:solidFill>
                  <a:srgbClr val="FFFF00"/>
                </a:solidFill>
              </a:rPr>
              <a:t>ما هي العوامل التي يجب أن نبحث عنها لتحديد أسباب الحادث؟</a:t>
            </a:r>
            <a:endParaRPr lang="en-US" sz="3200" b="1" dirty="0">
              <a:solidFill>
                <a:srgbClr val="FFFF00"/>
              </a:solidFill>
            </a:endParaRPr>
          </a:p>
          <a:p>
            <a:pPr algn="r" rtl="1" hangingPunct="0"/>
            <a:r>
              <a:rPr lang="ar-SA" sz="3200" b="1" dirty="0"/>
              <a:t>كما هو محدد أدناه فإن أسباب أية حوادث يمكن تقسيمها الي خمس مجموعات:</a:t>
            </a:r>
            <a:endParaRPr lang="en-US" sz="3200" b="1" dirty="0"/>
          </a:p>
          <a:p>
            <a:pPr algn="r" rtl="1" hangingPunct="0"/>
            <a:r>
              <a:rPr lang="ar-SA" sz="3200" b="1" dirty="0"/>
              <a:t>الهدف / المهمة			</a:t>
            </a:r>
            <a:r>
              <a:rPr lang="en-US" sz="3200" b="1" dirty="0"/>
              <a:t>Task</a:t>
            </a:r>
          </a:p>
          <a:p>
            <a:pPr algn="r" rtl="1" hangingPunct="0"/>
            <a:r>
              <a:rPr lang="ar-SA" sz="3200" b="1" dirty="0"/>
              <a:t>المواد					</a:t>
            </a:r>
            <a:r>
              <a:rPr lang="en-US" sz="3200" b="1" dirty="0"/>
              <a:t>Material</a:t>
            </a:r>
          </a:p>
          <a:p>
            <a:pPr algn="r" rtl="1" hangingPunct="0"/>
            <a:r>
              <a:rPr lang="ar-SA" sz="3200" b="1" dirty="0"/>
              <a:t>بيئة العمل				</a:t>
            </a:r>
            <a:r>
              <a:rPr lang="en-US" sz="3200" b="1" dirty="0"/>
              <a:t>Environment</a:t>
            </a:r>
          </a:p>
          <a:p>
            <a:pPr algn="r" rtl="1" hangingPunct="0"/>
            <a:r>
              <a:rPr lang="ar-SA" sz="3200" b="1" dirty="0"/>
              <a:t>الظروف الفردية الشخصية		</a:t>
            </a:r>
            <a:r>
              <a:rPr lang="en-US" sz="3200" b="1" dirty="0"/>
              <a:t>Personnel</a:t>
            </a:r>
          </a:p>
          <a:p>
            <a:pPr algn="r" rtl="1" hangingPunct="0"/>
            <a:r>
              <a:rPr lang="ar-SA" sz="3200" b="1" dirty="0"/>
              <a:t>الإدارة					</a:t>
            </a:r>
            <a:r>
              <a:rPr lang="en-US" sz="3200" b="1" dirty="0"/>
              <a:t>Management</a:t>
            </a:r>
          </a:p>
          <a:p>
            <a:pPr algn="r" rtl="1" hangingPunct="0"/>
            <a:r>
              <a:rPr lang="ar-SA" sz="3200" b="1" dirty="0"/>
              <a:t>وعند إستخدام النموذج أعلاه يتم التحقيق في الأسباب المحتملة لوقوع الحادث في كل مجموعة علي حدة كما يلي:</a:t>
            </a:r>
            <a:endParaRPr lang="en-US" sz="3200" b="1" dirty="0"/>
          </a:p>
        </p:txBody>
      </p:sp>
    </p:spTree>
    <p:extLst>
      <p:ext uri="{BB962C8B-B14F-4D97-AF65-F5344CB8AC3E}">
        <p14:creationId xmlns:p14="http://schemas.microsoft.com/office/powerpoint/2010/main" val="3576183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0670"/>
            <a:ext cx="9036496" cy="6863417"/>
          </a:xfrm>
          <a:prstGeom prst="rect">
            <a:avLst/>
          </a:prstGeom>
        </p:spPr>
        <p:txBody>
          <a:bodyPr wrap="square">
            <a:spAutoFit/>
          </a:bodyPr>
          <a:lstStyle/>
          <a:p>
            <a:pPr algn="r" rtl="1" hangingPunct="0"/>
            <a:r>
              <a:rPr lang="ar-SA" sz="4000" b="1" u="sng" dirty="0">
                <a:solidFill>
                  <a:srgbClr val="FFFF00"/>
                </a:solidFill>
              </a:rPr>
              <a:t>* الهدف / المهمة (</a:t>
            </a:r>
            <a:r>
              <a:rPr lang="en-US" sz="4000" b="1" u="sng" dirty="0">
                <a:solidFill>
                  <a:srgbClr val="FFFF00"/>
                </a:solidFill>
              </a:rPr>
              <a:t>TASK</a:t>
            </a:r>
            <a:r>
              <a:rPr lang="ar-SA" sz="4000" b="1" u="sng" dirty="0">
                <a:solidFill>
                  <a:srgbClr val="FFFF00"/>
                </a:solidFill>
              </a:rPr>
              <a:t>)</a:t>
            </a:r>
            <a:endParaRPr lang="en-US" sz="4000" b="1" dirty="0">
              <a:solidFill>
                <a:srgbClr val="FFFF00"/>
              </a:solidFill>
            </a:endParaRPr>
          </a:p>
          <a:p>
            <a:pPr algn="r" rtl="1" hangingPunct="0"/>
            <a:r>
              <a:rPr lang="ar-SA" sz="4000" b="1" dirty="0"/>
              <a:t>في هذه المجموعة طرق ونظام العمل وقت وقوع الحادث سوف يتم دراسته مع ضرورة إيجاد إجابة للأسئلة التالية:</a:t>
            </a:r>
            <a:endParaRPr lang="en-US" sz="4000" b="1" dirty="0"/>
          </a:p>
          <a:p>
            <a:pPr algn="r" rtl="1" hangingPunct="0"/>
            <a:r>
              <a:rPr lang="ar-SA" sz="4000" b="1" dirty="0"/>
              <a:t>1- هل تم إستخدام طريقة آمنة للعمل؟</a:t>
            </a:r>
            <a:endParaRPr lang="en-US" sz="4000" b="1" dirty="0"/>
          </a:p>
          <a:p>
            <a:pPr algn="r" rtl="1" hangingPunct="0"/>
            <a:r>
              <a:rPr lang="ar-SA" sz="4000" b="1" dirty="0"/>
              <a:t>2- هل تغيرت الظروف مما أدي الي جعل نظام العمل غير آمن؟</a:t>
            </a:r>
            <a:endParaRPr lang="en-US" sz="4000" b="1" dirty="0"/>
          </a:p>
          <a:p>
            <a:pPr algn="r" rtl="1" hangingPunct="0"/>
            <a:r>
              <a:rPr lang="ar-SA" sz="4000" b="1" dirty="0"/>
              <a:t>3- هل المواد والمعدات الصحيحة متوفرة؟</a:t>
            </a:r>
            <a:endParaRPr lang="en-US" sz="4000" b="1" dirty="0"/>
          </a:p>
          <a:p>
            <a:pPr algn="r" rtl="1" hangingPunct="0"/>
            <a:r>
              <a:rPr lang="ar-SA" sz="4000" b="1" dirty="0"/>
              <a:t>4- هل تم إستخدام هذه المواد والمعدات؟</a:t>
            </a:r>
            <a:endParaRPr lang="en-US" sz="4000" b="1" dirty="0"/>
          </a:p>
          <a:p>
            <a:pPr algn="r" rtl="1" hangingPunct="0"/>
            <a:r>
              <a:rPr lang="ar-SA" sz="4000" b="1" dirty="0"/>
              <a:t>5- هل أجهزة الوقاية تعمل بصورة جيدة؟</a:t>
            </a:r>
            <a:endParaRPr lang="en-US" sz="4000" b="1" dirty="0"/>
          </a:p>
          <a:p>
            <a:pPr algn="r" rtl="1" hangingPunct="0"/>
            <a:r>
              <a:rPr lang="ar-SA" sz="4000" b="1" dirty="0"/>
              <a:t>6- هل يتم إستخدام نظام عزل الطاقة عند الضرورة ؟</a:t>
            </a:r>
            <a:endParaRPr lang="en-US" sz="4000" b="1" dirty="0"/>
          </a:p>
        </p:txBody>
      </p:sp>
    </p:spTree>
    <p:extLst>
      <p:ext uri="{BB962C8B-B14F-4D97-AF65-F5344CB8AC3E}">
        <p14:creationId xmlns:p14="http://schemas.microsoft.com/office/powerpoint/2010/main" val="916753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419872" y="0"/>
            <a:ext cx="5724128" cy="692696"/>
          </a:xfrm>
        </p:spPr>
        <p:txBody>
          <a:bodyPr>
            <a:normAutofit fontScale="90000"/>
          </a:bodyPr>
          <a:lstStyle/>
          <a:p>
            <a:pPr algn="r" rtl="1"/>
            <a:r>
              <a:rPr lang="ar-SA" altLang="en-US" b="1" dirty="0">
                <a:solidFill>
                  <a:srgbClr val="FFFF00"/>
                </a:solidFill>
              </a:rPr>
              <a:t> أسبـاب تعــطيــل العـمل :-</a:t>
            </a:r>
            <a:endParaRPr lang="ar-SA" altLang="en-US" dirty="0">
              <a:solidFill>
                <a:srgbClr val="FFFF00"/>
              </a:solidFill>
              <a:cs typeface="Times New Roman" pitchFamily="18" charset="0"/>
            </a:endParaRPr>
          </a:p>
        </p:txBody>
      </p:sp>
      <p:sp>
        <p:nvSpPr>
          <p:cNvPr id="21507" name="Rectangle 3"/>
          <p:cNvSpPr>
            <a:spLocks noGrp="1" noChangeArrowheads="1"/>
          </p:cNvSpPr>
          <p:nvPr>
            <p:ph type="body" idx="1"/>
          </p:nvPr>
        </p:nvSpPr>
        <p:spPr>
          <a:xfrm>
            <a:off x="0" y="908720"/>
            <a:ext cx="9178506" cy="5688632"/>
          </a:xfrm>
        </p:spPr>
        <p:txBody>
          <a:bodyPr>
            <a:normAutofit/>
          </a:bodyPr>
          <a:lstStyle/>
          <a:p>
            <a:pPr algn="r" rtl="1">
              <a:lnSpc>
                <a:spcPct val="105000"/>
              </a:lnSpc>
              <a:buFont typeface="Wingdings" pitchFamily="2" charset="2"/>
              <a:buNone/>
            </a:pPr>
            <a:r>
              <a:rPr lang="ar-SA" altLang="en-US" sz="3200" b="1" dirty="0">
                <a:latin typeface="Arial" pitchFamily="34" charset="0"/>
              </a:rPr>
              <a:t>	1-</a:t>
            </a:r>
            <a:r>
              <a:rPr lang="ar-SA" altLang="en-US" sz="3200" b="1" dirty="0">
                <a:latin typeface="Times New Roman" pitchFamily="18" charset="0"/>
                <a:cs typeface="Times New Roman" pitchFamily="18" charset="0"/>
              </a:rPr>
              <a:t> </a:t>
            </a:r>
            <a:r>
              <a:rPr lang="ar-SA" altLang="en-US" sz="3200" b="1" dirty="0">
                <a:latin typeface="Arial" pitchFamily="34" charset="0"/>
              </a:rPr>
              <a:t>إصابة العامــل.</a:t>
            </a:r>
            <a:endParaRPr lang="ar-SA" altLang="en-US" sz="3200" dirty="0">
              <a:cs typeface="Times New Roman" pitchFamily="18" charset="0"/>
            </a:endParaRPr>
          </a:p>
          <a:p>
            <a:pPr algn="r" rtl="1">
              <a:lnSpc>
                <a:spcPct val="105000"/>
              </a:lnSpc>
              <a:buFont typeface="Wingdings" pitchFamily="2" charset="2"/>
              <a:buNone/>
            </a:pPr>
            <a:r>
              <a:rPr lang="ar-SA" altLang="en-US" sz="3200" b="1" dirty="0">
                <a:latin typeface="Arial" pitchFamily="34" charset="0"/>
              </a:rPr>
              <a:t>	2-</a:t>
            </a:r>
            <a:r>
              <a:rPr lang="ar-SA" altLang="en-US" sz="3200" b="1" dirty="0">
                <a:latin typeface="Times New Roman" pitchFamily="18" charset="0"/>
                <a:cs typeface="Times New Roman" pitchFamily="18" charset="0"/>
              </a:rPr>
              <a:t> </a:t>
            </a:r>
            <a:r>
              <a:rPr lang="ar-SA" altLang="en-US" sz="3200" b="1" dirty="0">
                <a:latin typeface="Arial" pitchFamily="34" charset="0"/>
              </a:rPr>
              <a:t>خطأ عائد على المواد الأولية إما بسبب النقص أو التلف أو 	غير الملائمة.</a:t>
            </a:r>
            <a:endParaRPr lang="ar-SA" altLang="en-US" sz="3200" dirty="0">
              <a:cs typeface="Times New Roman" pitchFamily="18" charset="0"/>
            </a:endParaRPr>
          </a:p>
          <a:p>
            <a:pPr algn="r" rtl="1">
              <a:lnSpc>
                <a:spcPct val="105000"/>
              </a:lnSpc>
              <a:buFont typeface="Wingdings" pitchFamily="2" charset="2"/>
              <a:buNone/>
            </a:pPr>
            <a:r>
              <a:rPr lang="ar-SA" altLang="en-US" sz="3200" b="1" dirty="0">
                <a:latin typeface="Arial" pitchFamily="34" charset="0"/>
              </a:rPr>
              <a:t>	3-</a:t>
            </a:r>
            <a:r>
              <a:rPr lang="ar-SA" altLang="en-US" sz="3200" b="1" dirty="0">
                <a:latin typeface="Times New Roman" pitchFamily="18" charset="0"/>
                <a:cs typeface="Times New Roman" pitchFamily="18" charset="0"/>
              </a:rPr>
              <a:t> </a:t>
            </a:r>
            <a:r>
              <a:rPr lang="ar-SA" altLang="en-US" sz="3200" b="1" dirty="0">
                <a:latin typeface="Arial" pitchFamily="34" charset="0"/>
              </a:rPr>
              <a:t>خطأ بسبب الآلة .</a:t>
            </a:r>
            <a:endParaRPr lang="ar-SA" altLang="en-US" sz="3200" dirty="0">
              <a:cs typeface="Times New Roman" pitchFamily="18" charset="0"/>
            </a:endParaRPr>
          </a:p>
          <a:p>
            <a:pPr algn="r" rtl="1">
              <a:lnSpc>
                <a:spcPct val="105000"/>
              </a:lnSpc>
              <a:buFont typeface="Wingdings" pitchFamily="2" charset="2"/>
              <a:buNone/>
            </a:pPr>
            <a:r>
              <a:rPr lang="ar-SA" altLang="en-US" sz="3200" b="1" dirty="0">
                <a:latin typeface="Arial" pitchFamily="34" charset="0"/>
              </a:rPr>
              <a:t>	4-</a:t>
            </a:r>
            <a:r>
              <a:rPr lang="ar-SA" altLang="en-US" sz="3200" b="1" dirty="0">
                <a:latin typeface="Times New Roman" pitchFamily="18" charset="0"/>
                <a:cs typeface="Times New Roman" pitchFamily="18" charset="0"/>
              </a:rPr>
              <a:t> </a:t>
            </a:r>
            <a:r>
              <a:rPr lang="ar-SA" altLang="en-US" sz="3200" b="1" dirty="0">
                <a:latin typeface="Arial" pitchFamily="34" charset="0"/>
              </a:rPr>
              <a:t>خطأ بسبب </a:t>
            </a:r>
            <a:r>
              <a:rPr lang="ar-EG" altLang="en-US" sz="3200" b="1" dirty="0">
                <a:latin typeface="Arial" pitchFamily="34" charset="0"/>
              </a:rPr>
              <a:t>ا</a:t>
            </a:r>
            <a:r>
              <a:rPr lang="ar-SA" altLang="en-US" sz="3200" b="1" dirty="0">
                <a:latin typeface="Arial" pitchFamily="34" charset="0"/>
              </a:rPr>
              <a:t>ل</a:t>
            </a:r>
            <a:r>
              <a:rPr lang="ar-EG" altLang="en-US" sz="3200" b="1" dirty="0">
                <a:latin typeface="Arial" pitchFamily="34" charset="0"/>
              </a:rPr>
              <a:t>آ</a:t>
            </a:r>
            <a:r>
              <a:rPr lang="ar-SA" altLang="en-US" sz="3200" b="1" dirty="0">
                <a:latin typeface="Arial" pitchFamily="34" charset="0"/>
              </a:rPr>
              <a:t>لات المساعدة كالرافعات والعربات .</a:t>
            </a:r>
            <a:endParaRPr lang="ar-SA" altLang="en-US" sz="3200" dirty="0">
              <a:cs typeface="Times New Roman" pitchFamily="18" charset="0"/>
            </a:endParaRPr>
          </a:p>
          <a:p>
            <a:pPr algn="r" rtl="1">
              <a:lnSpc>
                <a:spcPct val="105000"/>
              </a:lnSpc>
              <a:buFont typeface="Wingdings" pitchFamily="2" charset="2"/>
              <a:buNone/>
            </a:pPr>
            <a:r>
              <a:rPr lang="ar-SA" altLang="en-US" sz="3200" b="1" dirty="0">
                <a:latin typeface="Arial" pitchFamily="34" charset="0"/>
              </a:rPr>
              <a:t>	5-</a:t>
            </a:r>
            <a:r>
              <a:rPr lang="ar-SA" altLang="en-US" sz="3200" b="1" dirty="0">
                <a:latin typeface="Times New Roman" pitchFamily="18" charset="0"/>
                <a:cs typeface="Times New Roman" pitchFamily="18" charset="0"/>
              </a:rPr>
              <a:t> </a:t>
            </a:r>
            <a:r>
              <a:rPr lang="ar-SA" altLang="en-US" sz="3200" b="1" dirty="0">
                <a:latin typeface="Arial" pitchFamily="34" charset="0"/>
              </a:rPr>
              <a:t>الإهمـــال.</a:t>
            </a:r>
            <a:endParaRPr lang="ar-SA" altLang="en-US" sz="3200" dirty="0">
              <a:cs typeface="Times New Roman" pitchFamily="18" charset="0"/>
            </a:endParaRPr>
          </a:p>
          <a:p>
            <a:pPr algn="r" rtl="1">
              <a:lnSpc>
                <a:spcPct val="105000"/>
              </a:lnSpc>
              <a:buFont typeface="Wingdings" pitchFamily="2" charset="2"/>
              <a:buNone/>
            </a:pPr>
            <a:r>
              <a:rPr lang="ar-SA" altLang="en-US" sz="3200" b="1" dirty="0">
                <a:latin typeface="Arial" pitchFamily="34" charset="0"/>
              </a:rPr>
              <a:t>	6-</a:t>
            </a:r>
            <a:r>
              <a:rPr lang="ar-SA" altLang="en-US" sz="3200" b="1" dirty="0">
                <a:latin typeface="Times New Roman" pitchFamily="18" charset="0"/>
                <a:cs typeface="Times New Roman" pitchFamily="18" charset="0"/>
              </a:rPr>
              <a:t> </a:t>
            </a:r>
            <a:r>
              <a:rPr lang="ar-SA" altLang="en-US" sz="3200" b="1" dirty="0">
                <a:latin typeface="Arial" pitchFamily="34" charset="0"/>
              </a:rPr>
              <a:t>ظروف بيئية مثل الحرارة والرطوبة أو الغازات والفضلات 	السامة.</a:t>
            </a:r>
            <a:endParaRPr lang="ar-SA" altLang="en-US" sz="3200" dirty="0">
              <a:cs typeface="Times New Roman" pitchFamily="18" charset="0"/>
            </a:endParaRPr>
          </a:p>
          <a:p>
            <a:pPr algn="r" rtl="1">
              <a:lnSpc>
                <a:spcPct val="105000"/>
              </a:lnSpc>
              <a:buFont typeface="Wingdings" pitchFamily="2" charset="2"/>
              <a:buNone/>
            </a:pPr>
            <a:r>
              <a:rPr lang="ar-SA" altLang="en-US" sz="3200" b="1" dirty="0">
                <a:latin typeface="Arial" pitchFamily="34" charset="0"/>
              </a:rPr>
              <a:t>	7-</a:t>
            </a:r>
            <a:r>
              <a:rPr lang="ar-SA" altLang="en-US" sz="3200" b="1" dirty="0">
                <a:latin typeface="Times New Roman" pitchFamily="18" charset="0"/>
                <a:cs typeface="Times New Roman" pitchFamily="18" charset="0"/>
              </a:rPr>
              <a:t> </a:t>
            </a:r>
            <a:r>
              <a:rPr lang="ar-SA" altLang="en-US" sz="3200" b="1" dirty="0">
                <a:latin typeface="Arial" pitchFamily="34" charset="0"/>
              </a:rPr>
              <a:t>عدم كفاية الحماية والسلامة المهنية.</a:t>
            </a:r>
            <a:endParaRPr lang="en-US" altLang="en-US" sz="3200" b="1" dirty="0">
              <a:latin typeface="Arial" pitchFamily="34" charset="0"/>
            </a:endParaRPr>
          </a:p>
        </p:txBody>
      </p:sp>
    </p:spTree>
    <p:extLst>
      <p:ext uri="{BB962C8B-B14F-4D97-AF65-F5344CB8AC3E}">
        <p14:creationId xmlns:p14="http://schemas.microsoft.com/office/powerpoint/2010/main" val="1906287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 to="" calcmode="lin" valueType="num">
                                      <p:cBhvr>
                                        <p:cTn id="7" dur="1" fill="hold"/>
                                        <p:tgtEl>
                                          <p:spTgt spid="21506"/>
                                        </p:tgtEl>
                                        <p:attrNameLst>
                                          <p:attrName/>
                                        </p:attrNameLst>
                                      </p:cBhvr>
                                    </p:anim>
                                  </p:childTnLst>
                                </p:cTn>
                              </p:par>
                            </p:childTnLst>
                          </p:cTn>
                        </p:par>
                        <p:par>
                          <p:cTn id="8" fill="hold" nodeType="afterGroup">
                            <p:stCondLst>
                              <p:cond delay="0"/>
                            </p:stCondLst>
                            <p:childTnLst>
                              <p:par>
                                <p:cTn id="9" presetID="10" presetClass="entr" presetSubtype="0" fill="hold" grpId="0" nodeType="afterEffect">
                                  <p:stCondLst>
                                    <p:cond delay="0"/>
                                  </p:stCondLst>
                                  <p:childTnLst>
                                    <p:set>
                                      <p:cBhvr>
                                        <p:cTn id="10" dur="1" fill="hold">
                                          <p:stCondLst>
                                            <p:cond delay="0"/>
                                          </p:stCondLst>
                                        </p:cTn>
                                        <p:tgtEl>
                                          <p:spTgt spid="21507"/>
                                        </p:tgtEl>
                                        <p:attrNameLst>
                                          <p:attrName>style.visibility</p:attrName>
                                        </p:attrNameLst>
                                      </p:cBhvr>
                                      <p:to>
                                        <p:strVal val="visible"/>
                                      </p:to>
                                    </p:set>
                                    <p:animEffect transition="in" filter="fade">
                                      <p:cBhvr>
                                        <p:cTn id="11" dur="20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247864"/>
          </a:xfrm>
          <a:prstGeom prst="rect">
            <a:avLst/>
          </a:prstGeom>
        </p:spPr>
        <p:txBody>
          <a:bodyPr wrap="square">
            <a:spAutoFit/>
          </a:bodyPr>
          <a:lstStyle/>
          <a:p>
            <a:pPr algn="r" rtl="1" hangingPunct="0"/>
            <a:r>
              <a:rPr lang="ar-SA" sz="2000" b="1" u="sng" dirty="0">
                <a:solidFill>
                  <a:srgbClr val="FFFF00"/>
                </a:solidFill>
              </a:rPr>
              <a:t>* المواد (</a:t>
            </a:r>
            <a:r>
              <a:rPr lang="en-US" sz="2000" b="1" u="sng" dirty="0">
                <a:solidFill>
                  <a:srgbClr val="FFFF00"/>
                </a:solidFill>
              </a:rPr>
              <a:t>MATERIALS</a:t>
            </a:r>
            <a:r>
              <a:rPr lang="ar-SA" sz="2000" b="1" u="sng" dirty="0">
                <a:solidFill>
                  <a:srgbClr val="FFFF00"/>
                </a:solidFill>
              </a:rPr>
              <a:t>)</a:t>
            </a:r>
            <a:endParaRPr lang="en-US" sz="2000" b="1" dirty="0">
              <a:solidFill>
                <a:srgbClr val="FFFF00"/>
              </a:solidFill>
            </a:endParaRPr>
          </a:p>
          <a:p>
            <a:pPr algn="r" rtl="1" hangingPunct="0"/>
            <a:r>
              <a:rPr lang="ar-SA" sz="2000" b="1" dirty="0"/>
              <a:t>1- هل كان هناك خلل في المعدات؟</a:t>
            </a:r>
            <a:endParaRPr lang="en-US" sz="2000" b="1" dirty="0"/>
          </a:p>
          <a:p>
            <a:pPr algn="r" rtl="1" hangingPunct="0"/>
            <a:r>
              <a:rPr lang="ar-SA" sz="2000" b="1" dirty="0"/>
              <a:t>2- ما هو سبب هذا التلف أو الخلل؟</a:t>
            </a:r>
            <a:endParaRPr lang="en-US" sz="2000" b="1" dirty="0"/>
          </a:p>
          <a:p>
            <a:pPr algn="r" rtl="1" hangingPunct="0"/>
            <a:r>
              <a:rPr lang="ar-SA" sz="2000" b="1" dirty="0"/>
              <a:t>3- هل تصميم المعدة سئ؟</a:t>
            </a:r>
            <a:endParaRPr lang="en-US" sz="2000" b="1" dirty="0"/>
          </a:p>
          <a:p>
            <a:pPr algn="r" rtl="1" hangingPunct="0"/>
            <a:r>
              <a:rPr lang="ar-SA" sz="2000" b="1" dirty="0"/>
              <a:t>4- هل يتم إستخدام مواد خطرة؟</a:t>
            </a:r>
            <a:endParaRPr lang="en-US" sz="2000" b="1" dirty="0"/>
          </a:p>
          <a:p>
            <a:pPr algn="r" rtl="1" hangingPunct="0"/>
            <a:r>
              <a:rPr lang="ar-SA" sz="2000" b="1" dirty="0"/>
              <a:t>5- هل يتم تعريف هذه المواد الخطرة بطرق سليمة؟</a:t>
            </a:r>
            <a:endParaRPr lang="en-US" sz="2000" b="1" dirty="0"/>
          </a:p>
          <a:p>
            <a:pPr algn="r" rtl="1" hangingPunct="0"/>
            <a:r>
              <a:rPr lang="ar-SA" sz="2000" b="1" dirty="0"/>
              <a:t>6- هل يوجد مواد أقل خطورة يمكن إستخدامها؟</a:t>
            </a:r>
            <a:endParaRPr lang="en-US" sz="2000" b="1" dirty="0"/>
          </a:p>
          <a:p>
            <a:pPr algn="r" rtl="1" hangingPunct="0"/>
            <a:r>
              <a:rPr lang="ar-SA" sz="2000" b="1" dirty="0"/>
              <a:t>7- هل تم إستخدام معدات الوقاية الشخصية</a:t>
            </a:r>
            <a:r>
              <a:rPr lang="ar-SA" sz="2000" b="1" dirty="0" smtClean="0"/>
              <a:t>؟</a:t>
            </a:r>
            <a:endParaRPr lang="en-US" sz="2000" b="1" dirty="0">
              <a:solidFill>
                <a:srgbClr val="FFFF00"/>
              </a:solidFill>
            </a:endParaRPr>
          </a:p>
          <a:p>
            <a:pPr algn="r" rtl="1" hangingPunct="0"/>
            <a:r>
              <a:rPr lang="ar-SA" sz="2000" b="1" u="sng" dirty="0">
                <a:solidFill>
                  <a:srgbClr val="FFFF00"/>
                </a:solidFill>
              </a:rPr>
              <a:t>* الظروف المحيطة (</a:t>
            </a:r>
            <a:r>
              <a:rPr lang="en-US" sz="2000" b="1" u="sng" dirty="0">
                <a:solidFill>
                  <a:srgbClr val="FFFF00"/>
                </a:solidFill>
              </a:rPr>
              <a:t>ENVIRONMENT</a:t>
            </a:r>
            <a:r>
              <a:rPr lang="ar-SA" sz="2000" b="1" u="sng" dirty="0">
                <a:solidFill>
                  <a:srgbClr val="FFFF00"/>
                </a:solidFill>
              </a:rPr>
              <a:t>)</a:t>
            </a:r>
            <a:endParaRPr lang="en-US" sz="2000" b="1" dirty="0">
              <a:solidFill>
                <a:srgbClr val="FFFF00"/>
              </a:solidFill>
            </a:endParaRPr>
          </a:p>
          <a:p>
            <a:pPr algn="r" rtl="1" hangingPunct="0"/>
            <a:r>
              <a:rPr lang="ar-SA" sz="2000" b="1" dirty="0"/>
              <a:t>1- ماذا كانت الظروف الجوية وقت الحادث؟</a:t>
            </a:r>
            <a:endParaRPr lang="en-US" sz="2000" b="1" dirty="0"/>
          </a:p>
          <a:p>
            <a:pPr algn="r" rtl="1" hangingPunct="0"/>
            <a:r>
              <a:rPr lang="ar-SA" sz="2000" b="1" dirty="0"/>
              <a:t>2- هل جو العمل حار جدا أو بارد جدا؟</a:t>
            </a:r>
            <a:endParaRPr lang="en-US" sz="2000" b="1" dirty="0"/>
          </a:p>
          <a:p>
            <a:pPr algn="r" rtl="1" hangingPunct="0"/>
            <a:r>
              <a:rPr lang="ar-SA" sz="2000" b="1" dirty="0"/>
              <a:t>3- هل هناك مشكلة ضوضاء؟</a:t>
            </a:r>
            <a:endParaRPr lang="en-US" sz="2000" b="1" dirty="0"/>
          </a:p>
          <a:p>
            <a:pPr algn="r" rtl="1" hangingPunct="0"/>
            <a:r>
              <a:rPr lang="ar-SA" sz="2000" b="1" dirty="0"/>
              <a:t>4- هل الإضاءة غير كافية؟</a:t>
            </a:r>
            <a:endParaRPr lang="en-US" sz="2000" b="1" dirty="0"/>
          </a:p>
          <a:p>
            <a:pPr algn="r" rtl="1" hangingPunct="0"/>
            <a:r>
              <a:rPr lang="ar-SA" sz="2000" b="1" dirty="0"/>
              <a:t>5- هل تتواجد مواد كيميائية خطرة وسامة</a:t>
            </a:r>
            <a:r>
              <a:rPr lang="ar-SA" sz="2000" b="1" dirty="0" smtClean="0"/>
              <a:t>؟</a:t>
            </a:r>
            <a:endParaRPr lang="en-US" sz="2000" b="1" dirty="0"/>
          </a:p>
          <a:p>
            <a:pPr algn="r" rtl="1" hangingPunct="0"/>
            <a:r>
              <a:rPr lang="ar-SA" sz="2000" b="1" u="sng" dirty="0">
                <a:solidFill>
                  <a:srgbClr val="FFFF00"/>
                </a:solidFill>
              </a:rPr>
              <a:t>* الظروف الشخصية (</a:t>
            </a:r>
            <a:r>
              <a:rPr lang="en-US" sz="2000" b="1" u="sng" dirty="0">
                <a:solidFill>
                  <a:srgbClr val="FFFF00"/>
                </a:solidFill>
              </a:rPr>
              <a:t>PERSONNEL</a:t>
            </a:r>
            <a:r>
              <a:rPr lang="ar-SA" sz="2000" b="1" u="sng" dirty="0">
                <a:solidFill>
                  <a:srgbClr val="FFFF00"/>
                </a:solidFill>
              </a:rPr>
              <a:t>)</a:t>
            </a:r>
            <a:endParaRPr lang="en-US" sz="2000" b="1" dirty="0">
              <a:solidFill>
                <a:srgbClr val="FFFF00"/>
              </a:solidFill>
            </a:endParaRPr>
          </a:p>
          <a:p>
            <a:pPr algn="r" rtl="1" hangingPunct="0"/>
            <a:r>
              <a:rPr lang="ar-SA" sz="2000" b="1" dirty="0"/>
              <a:t>1- هل العامل لديه الخبرة الكافية لأداء العمل؟</a:t>
            </a:r>
            <a:endParaRPr lang="en-US" sz="2000" b="1" dirty="0"/>
          </a:p>
          <a:p>
            <a:pPr algn="r" rtl="1" hangingPunct="0"/>
            <a:r>
              <a:rPr lang="ar-SA" sz="2000" b="1" dirty="0"/>
              <a:t>2- هل تم تدريبه التدريب اللازم؟</a:t>
            </a:r>
            <a:endParaRPr lang="en-US" sz="2000" b="1" dirty="0"/>
          </a:p>
          <a:p>
            <a:pPr algn="r" rtl="1" hangingPunct="0"/>
            <a:r>
              <a:rPr lang="ar-SA" sz="2000" b="1" dirty="0"/>
              <a:t>3- هل العامل لائق صحيا وجسديا لأداء العمل؟</a:t>
            </a:r>
            <a:endParaRPr lang="en-US" sz="2000" b="1" dirty="0"/>
          </a:p>
          <a:p>
            <a:pPr algn="r" rtl="1" hangingPunct="0"/>
            <a:r>
              <a:rPr lang="ar-SA" sz="2000" b="1" dirty="0"/>
              <a:t>4- ما هي حالتهم الصحية؟</a:t>
            </a:r>
            <a:endParaRPr lang="en-US" sz="2000" b="1" dirty="0"/>
          </a:p>
          <a:p>
            <a:pPr algn="r" rtl="1"/>
            <a:r>
              <a:rPr lang="ar-SA" sz="2000" b="1" dirty="0"/>
              <a:t>5- هل هناك ضغط في ظروف العمل ؟ تجعلهم تحت الإجهاد (</a:t>
            </a:r>
            <a:r>
              <a:rPr lang="en-US" sz="2000" b="1" dirty="0"/>
              <a:t>stress</a:t>
            </a:r>
            <a:r>
              <a:rPr lang="ar-SA" sz="2000" b="1" dirty="0"/>
              <a:t>)</a:t>
            </a:r>
            <a:endParaRPr lang="ar-EG" sz="2000" b="1" dirty="0"/>
          </a:p>
        </p:txBody>
      </p:sp>
    </p:spTree>
    <p:extLst>
      <p:ext uri="{BB962C8B-B14F-4D97-AF65-F5344CB8AC3E}">
        <p14:creationId xmlns:p14="http://schemas.microsoft.com/office/powerpoint/2010/main" val="344114936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32"/>
            <a:ext cx="9144000" cy="6494085"/>
          </a:xfrm>
          <a:prstGeom prst="rect">
            <a:avLst/>
          </a:prstGeom>
        </p:spPr>
        <p:txBody>
          <a:bodyPr wrap="square">
            <a:spAutoFit/>
          </a:bodyPr>
          <a:lstStyle/>
          <a:p>
            <a:pPr algn="r" rtl="1" hangingPunct="0"/>
            <a:r>
              <a:rPr lang="ar-SA" sz="3200" b="1" u="sng" dirty="0">
                <a:solidFill>
                  <a:srgbClr val="FFFF00"/>
                </a:solidFill>
              </a:rPr>
              <a:t>* الإدارة (</a:t>
            </a:r>
            <a:r>
              <a:rPr lang="en-US" sz="3200" b="1" u="sng" dirty="0">
                <a:solidFill>
                  <a:srgbClr val="FFFF00"/>
                </a:solidFill>
              </a:rPr>
              <a:t>MANAGEMENT</a:t>
            </a:r>
            <a:r>
              <a:rPr lang="ar-SA" sz="3200" b="1" u="sng" dirty="0">
                <a:solidFill>
                  <a:srgbClr val="FFFF00"/>
                </a:solidFill>
              </a:rPr>
              <a:t>)</a:t>
            </a:r>
            <a:endParaRPr lang="en-US" sz="3200" b="1" dirty="0">
              <a:solidFill>
                <a:srgbClr val="FFFF00"/>
              </a:solidFill>
            </a:endParaRPr>
          </a:p>
          <a:p>
            <a:pPr algn="r" rtl="1" hangingPunct="0"/>
            <a:r>
              <a:rPr lang="ar-SA" sz="3200" b="1" dirty="0"/>
              <a:t>1- هل تم إعلام العاملين بتعليمات وإرشادات السلامة؟</a:t>
            </a:r>
            <a:endParaRPr lang="en-US" sz="3200" b="1" dirty="0"/>
          </a:p>
          <a:p>
            <a:pPr algn="r" rtl="1" hangingPunct="0"/>
            <a:r>
              <a:rPr lang="ar-SA" sz="3200" b="1" dirty="0"/>
              <a:t>2- هل توجد نظم عمل مكتوبة؟</a:t>
            </a:r>
            <a:endParaRPr lang="en-US" sz="3200" b="1" dirty="0"/>
          </a:p>
          <a:p>
            <a:pPr algn="r" rtl="1" hangingPunct="0"/>
            <a:r>
              <a:rPr lang="ar-SA" sz="3200" b="1" dirty="0"/>
              <a:t>3- هل نظم العمل يتم إلزام العاملين بإتباعها؟</a:t>
            </a:r>
            <a:endParaRPr lang="en-US" sz="3200" b="1" dirty="0"/>
          </a:p>
          <a:p>
            <a:pPr algn="r" rtl="1" hangingPunct="0"/>
            <a:r>
              <a:rPr lang="ar-SA" sz="3200" b="1" dirty="0"/>
              <a:t>4- هل هناك إشراف كاف للعمل؟</a:t>
            </a:r>
            <a:endParaRPr lang="en-US" sz="3200" b="1" dirty="0"/>
          </a:p>
          <a:p>
            <a:pPr algn="r" rtl="1" hangingPunct="0"/>
            <a:r>
              <a:rPr lang="ar-SA" sz="3200" b="1" dirty="0"/>
              <a:t>5- هل تم تدريب العاملين لأداء العمل؟</a:t>
            </a:r>
            <a:endParaRPr lang="en-US" sz="3200" b="1" dirty="0"/>
          </a:p>
          <a:p>
            <a:pPr algn="r" rtl="1" hangingPunct="0"/>
            <a:r>
              <a:rPr lang="ar-SA" sz="3200" b="1" dirty="0"/>
              <a:t>6- هل تم التعرف والتعريف بالمخاطر مسبقا؟</a:t>
            </a:r>
            <a:endParaRPr lang="en-US" sz="3200" b="1" dirty="0"/>
          </a:p>
          <a:p>
            <a:pPr algn="r" rtl="1" hangingPunct="0"/>
            <a:r>
              <a:rPr lang="ar-SA" sz="3200" b="1" dirty="0"/>
              <a:t>7- هل يتم تصحيح ظروف العمل غير الآمنة؟</a:t>
            </a:r>
            <a:endParaRPr lang="en-US" sz="3200" b="1" dirty="0"/>
          </a:p>
          <a:p>
            <a:pPr algn="r" rtl="1" hangingPunct="0"/>
            <a:r>
              <a:rPr lang="ar-SA" sz="3200" b="1" dirty="0"/>
              <a:t>8- هل تم إجراء الصيانة الدورية للمعدات؟</a:t>
            </a:r>
            <a:endParaRPr lang="en-US" sz="3200" b="1" dirty="0"/>
          </a:p>
          <a:p>
            <a:pPr algn="r" rtl="1" hangingPunct="0"/>
            <a:r>
              <a:rPr lang="ar-SA" sz="3200" b="1" dirty="0"/>
              <a:t>9- هل يتم إجراء فحص لنواحي السلامة بصفة منتظمة (دورية)؟</a:t>
            </a:r>
            <a:endParaRPr lang="en-US" sz="3200" b="1" dirty="0"/>
          </a:p>
          <a:p>
            <a:pPr algn="r" rtl="1"/>
            <a:r>
              <a:rPr lang="ar-SA" sz="3200" b="1" dirty="0"/>
              <a:t>ويمكن إنتقاء بعض الأسئلة من كل مجموعة حسب نوع الحادث وكما هو واضح من الرسم ومن نوع الأسئلة يوجد تداخل بين جميع المجموعات</a:t>
            </a:r>
            <a:endParaRPr lang="ar-EG" sz="3200" dirty="0"/>
          </a:p>
        </p:txBody>
      </p:sp>
    </p:spTree>
    <p:extLst>
      <p:ext uri="{BB962C8B-B14F-4D97-AF65-F5344CB8AC3E}">
        <p14:creationId xmlns:p14="http://schemas.microsoft.com/office/powerpoint/2010/main" val="234245684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370975"/>
          </a:xfrm>
          <a:prstGeom prst="rect">
            <a:avLst/>
          </a:prstGeom>
        </p:spPr>
        <p:txBody>
          <a:bodyPr wrap="square">
            <a:spAutoFit/>
          </a:bodyPr>
          <a:lstStyle/>
          <a:p>
            <a:pPr algn="r" rtl="1" hangingPunct="0"/>
            <a:r>
              <a:rPr lang="ar-SA" sz="2400" b="1" u="sng" dirty="0">
                <a:solidFill>
                  <a:srgbClr val="FFFF00"/>
                </a:solidFill>
              </a:rPr>
              <a:t>- كيفية تجميع المعلومات والحقائق من الحادث؟</a:t>
            </a:r>
            <a:endParaRPr lang="en-US" sz="2400" b="1" dirty="0">
              <a:solidFill>
                <a:srgbClr val="FFFF00"/>
              </a:solidFill>
            </a:endParaRPr>
          </a:p>
          <a:p>
            <a:pPr algn="r" rtl="1" hangingPunct="0"/>
            <a:r>
              <a:rPr lang="ar-SA" sz="2400" b="1" u="sng" dirty="0">
                <a:solidFill>
                  <a:srgbClr val="66CCFF"/>
                </a:solidFill>
              </a:rPr>
              <a:t>1- الدلائل الفعلية:</a:t>
            </a:r>
            <a:endParaRPr lang="en-US" sz="2400" b="1" dirty="0">
              <a:solidFill>
                <a:srgbClr val="66CCFF"/>
              </a:solidFill>
            </a:endParaRPr>
          </a:p>
          <a:p>
            <a:pPr algn="r" rtl="1" hangingPunct="0"/>
            <a:r>
              <a:rPr lang="ar-SA" sz="2400" b="1" dirty="0"/>
              <a:t>يجب قبل تجميع المعلومات والحقائق أن يتم معاينة مكان الحادث أو إصابة العمل بدقة وذلك لإبراز صورة كاملة وواضحة وصحيحة عن كل ما يتعلق بالحادث مثل:</a:t>
            </a:r>
            <a:endParaRPr lang="en-US" sz="2400" b="1" dirty="0"/>
          </a:p>
          <a:p>
            <a:pPr algn="r" rtl="1" hangingPunct="0"/>
            <a:r>
              <a:rPr lang="ar-SA" sz="2400" b="1" dirty="0"/>
              <a:t>1- موقع العاملين المصابين.</a:t>
            </a:r>
            <a:endParaRPr lang="en-US" sz="2400" b="1" dirty="0"/>
          </a:p>
          <a:p>
            <a:pPr algn="r" rtl="1" hangingPunct="0"/>
            <a:r>
              <a:rPr lang="ar-SA" sz="2400" b="1" dirty="0"/>
              <a:t>2- المعدات التي تم إستخدامها.</a:t>
            </a:r>
            <a:endParaRPr lang="en-US" sz="2400" b="1" dirty="0"/>
          </a:p>
          <a:p>
            <a:pPr algn="r" rtl="1" hangingPunct="0"/>
            <a:r>
              <a:rPr lang="ar-SA" sz="2400" b="1" dirty="0"/>
              <a:t>3- المواد التي تم إستخدامها.</a:t>
            </a:r>
            <a:endParaRPr lang="en-US" sz="2400" b="1" dirty="0"/>
          </a:p>
          <a:p>
            <a:pPr algn="r" rtl="1" hangingPunct="0"/>
            <a:r>
              <a:rPr lang="ar-SA" sz="2400" b="1" dirty="0"/>
              <a:t>4- معدات السلامة والوقاية تم إستعمالها.</a:t>
            </a:r>
            <a:endParaRPr lang="en-US" sz="2400" b="1" dirty="0"/>
          </a:p>
          <a:p>
            <a:pPr algn="r" rtl="1" hangingPunct="0"/>
            <a:r>
              <a:rPr lang="ar-SA" sz="2400" b="1" dirty="0"/>
              <a:t>5- موقع أغطية الحماية.</a:t>
            </a:r>
            <a:endParaRPr lang="en-US" sz="2400" b="1" dirty="0"/>
          </a:p>
          <a:p>
            <a:pPr algn="r" rtl="1" hangingPunct="0"/>
            <a:r>
              <a:rPr lang="ar-SA" sz="2400" b="1" dirty="0"/>
              <a:t>6- موقع اجهزة التحكم في المعدة.</a:t>
            </a:r>
            <a:endParaRPr lang="en-US" sz="2400" b="1" dirty="0"/>
          </a:p>
          <a:p>
            <a:pPr algn="r" rtl="1" hangingPunct="0"/>
            <a:r>
              <a:rPr lang="ar-SA" sz="2400" b="1" dirty="0"/>
              <a:t>7- مدي الضرر الذي حدث للمعدة.</a:t>
            </a:r>
            <a:endParaRPr lang="en-US" sz="2400" b="1" dirty="0"/>
          </a:p>
          <a:p>
            <a:pPr algn="r" rtl="1" hangingPunct="0"/>
            <a:r>
              <a:rPr lang="ar-SA" sz="2400" b="1" dirty="0"/>
              <a:t>8- مدي نظافة المكان.</a:t>
            </a:r>
            <a:endParaRPr lang="en-US" sz="2400" b="1" dirty="0"/>
          </a:p>
          <a:p>
            <a:pPr algn="r" rtl="1" hangingPunct="0"/>
            <a:r>
              <a:rPr lang="ar-SA" sz="2400" b="1" dirty="0"/>
              <a:t>9- مستوي الإضاءة بالمكان.</a:t>
            </a:r>
            <a:endParaRPr lang="en-US" sz="2400" b="1" dirty="0"/>
          </a:p>
          <a:p>
            <a:pPr algn="r" rtl="1" hangingPunct="0"/>
            <a:r>
              <a:rPr lang="ar-SA" sz="2400" b="1" dirty="0"/>
              <a:t>10- مستوي الضوضاء بالمكان.</a:t>
            </a:r>
            <a:endParaRPr lang="en-US" sz="2400" b="1" dirty="0"/>
          </a:p>
          <a:p>
            <a:pPr algn="r" rtl="1" hangingPunct="0"/>
            <a:r>
              <a:rPr lang="ar-SA" sz="2400" b="1" dirty="0"/>
              <a:t>ويمكن أخذ صورة فوتوغرافية لموقع الحادث قبل تحريك أي معدة من مكانها وكذلك من الممكن إستخدام رسم كروكي للموقع حيث يمكن أن يساعد ذلك عند دراسة الحادث وتحليله.</a:t>
            </a:r>
            <a:endParaRPr lang="en-US" sz="2400" b="1" dirty="0"/>
          </a:p>
          <a:p>
            <a:pPr algn="r" rtl="1" hangingPunct="0"/>
            <a:r>
              <a:rPr lang="ar-SA" sz="2400" b="1" dirty="0"/>
              <a:t> </a:t>
            </a:r>
            <a:endParaRPr lang="en-US" sz="2400" b="1" dirty="0"/>
          </a:p>
        </p:txBody>
      </p:sp>
    </p:spTree>
    <p:extLst>
      <p:ext uri="{BB962C8B-B14F-4D97-AF65-F5344CB8AC3E}">
        <p14:creationId xmlns:p14="http://schemas.microsoft.com/office/powerpoint/2010/main" val="127758027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33" y="0"/>
            <a:ext cx="9144000" cy="6986528"/>
          </a:xfrm>
          <a:prstGeom prst="rect">
            <a:avLst/>
          </a:prstGeom>
        </p:spPr>
        <p:txBody>
          <a:bodyPr wrap="square">
            <a:spAutoFit/>
          </a:bodyPr>
          <a:lstStyle/>
          <a:p>
            <a:pPr algn="r" rtl="1" hangingPunct="0"/>
            <a:r>
              <a:rPr lang="ar-EG" sz="3200" b="1" dirty="0">
                <a:solidFill>
                  <a:srgbClr val="66CCFF"/>
                </a:solidFill>
              </a:rPr>
              <a:t>2</a:t>
            </a:r>
            <a:r>
              <a:rPr lang="ar-SA" sz="3200" b="1" u="sng" dirty="0" smtClean="0">
                <a:solidFill>
                  <a:srgbClr val="66CCFF"/>
                </a:solidFill>
              </a:rPr>
              <a:t>- </a:t>
            </a:r>
            <a:r>
              <a:rPr lang="ar-SA" sz="3200" b="1" u="sng" dirty="0">
                <a:solidFill>
                  <a:srgbClr val="66CCFF"/>
                </a:solidFill>
              </a:rPr>
              <a:t>شهود الحادث:</a:t>
            </a:r>
            <a:endParaRPr lang="en-US" sz="3200" b="1" dirty="0">
              <a:solidFill>
                <a:srgbClr val="66CCFF"/>
              </a:solidFill>
            </a:endParaRPr>
          </a:p>
          <a:p>
            <a:pPr algn="r" rtl="1" hangingPunct="0"/>
            <a:r>
              <a:rPr lang="ar-SA" sz="3200" b="1" dirty="0"/>
              <a:t>يجب بذل كل الجهود لسؤال شهود الحادث حيث يكونوا من أهم مصادر المعلومات عن الحادث علي الأخص إذا تم إجراء التحقيق بعد فترة من وقوع الحادث مع تغيير الظروف بالموقع.</a:t>
            </a:r>
            <a:endParaRPr lang="en-US" sz="3200" b="1" dirty="0"/>
          </a:p>
          <a:p>
            <a:pPr algn="r" rtl="1" hangingPunct="0"/>
            <a:r>
              <a:rPr lang="ar-SA" sz="3200" b="1" dirty="0"/>
              <a:t>ويجب التحقيق مع شهود الحادث بأسرع وقت ممكن من وقوع الحادث مع ضرورة مناقشة كل شاهد بمفرده. ويمكن الإسترشاد بما يلي</a:t>
            </a:r>
            <a:r>
              <a:rPr lang="ar-SA" sz="3200" b="1" dirty="0" smtClean="0"/>
              <a:t>:</a:t>
            </a:r>
            <a:endParaRPr lang="en-US" sz="3200" b="1" dirty="0"/>
          </a:p>
          <a:p>
            <a:pPr algn="r" rtl="1" hangingPunct="0"/>
            <a:r>
              <a:rPr lang="ar-SA" sz="3200" b="1" u="sng" dirty="0">
                <a:solidFill>
                  <a:srgbClr val="66CCFF"/>
                </a:solidFill>
              </a:rPr>
              <a:t>* المقابلات (</a:t>
            </a:r>
            <a:r>
              <a:rPr lang="en-US" sz="3200" b="1" u="sng" dirty="0">
                <a:solidFill>
                  <a:srgbClr val="66CCFF"/>
                </a:solidFill>
              </a:rPr>
              <a:t>Interviewing</a:t>
            </a:r>
            <a:r>
              <a:rPr lang="ar-SA" sz="3200" b="1" u="sng" dirty="0">
                <a:solidFill>
                  <a:srgbClr val="66CCFF"/>
                </a:solidFill>
              </a:rPr>
              <a:t>)</a:t>
            </a:r>
            <a:endParaRPr lang="en-US" sz="3200" b="1" dirty="0">
              <a:solidFill>
                <a:srgbClr val="66CCFF"/>
              </a:solidFill>
            </a:endParaRPr>
          </a:p>
          <a:p>
            <a:pPr algn="r" rtl="1" hangingPunct="0"/>
            <a:r>
              <a:rPr lang="ar-SA" sz="3200" b="1" dirty="0"/>
              <a:t>1- 	يجب أن تهدئ من روع الشاهد قبل إجراء التحقيق معه.</a:t>
            </a:r>
            <a:endParaRPr lang="en-US" sz="3200" b="1" dirty="0"/>
          </a:p>
          <a:p>
            <a:pPr algn="r" rtl="1" hangingPunct="0"/>
            <a:r>
              <a:rPr lang="ar-SA" sz="3200" b="1" dirty="0"/>
              <a:t>2- 	توضيح السبب الأساسي للتحقيق وذلك لمعرفة ماذا حدث ولماذا حدث؟</a:t>
            </a:r>
            <a:endParaRPr lang="en-US" sz="3200" b="1" dirty="0"/>
          </a:p>
          <a:p>
            <a:pPr algn="r" rtl="1" hangingPunct="0"/>
            <a:r>
              <a:rPr lang="ar-SA" sz="3200" b="1" dirty="0"/>
              <a:t>3- 	إجعل الشاهد يتكلم وأنصت إليه.</a:t>
            </a:r>
            <a:endParaRPr lang="en-US" sz="3200" b="1" dirty="0"/>
          </a:p>
          <a:p>
            <a:pPr algn="r" rtl="1" hangingPunct="0"/>
            <a:r>
              <a:rPr lang="ar-SA" sz="3200" b="1" dirty="0"/>
              <a:t>4- 	قم بتسجيل ملاحظات قصيرة أثناء المقابلة.</a:t>
            </a:r>
            <a:endParaRPr lang="en-US" sz="3200" b="1" dirty="0"/>
          </a:p>
          <a:p>
            <a:pPr algn="r" rtl="1" hangingPunct="0"/>
            <a:r>
              <a:rPr lang="ar-SA" sz="3200" b="1" dirty="0"/>
              <a:t>5- 	لا تقم بمقاطعة الشاهد أثناء إدلائه بأقواله أو تظهر مشاعرك تجاه الحادث كذلك لا تقم بتسجيل ملاحظات طويلة أثناء إدلائه بأقواله</a:t>
            </a:r>
            <a:r>
              <a:rPr lang="ar-SA" sz="3200" b="1" dirty="0" smtClean="0"/>
              <a:t>.</a:t>
            </a:r>
            <a:endParaRPr lang="en-US" sz="3200" b="1" dirty="0"/>
          </a:p>
        </p:txBody>
      </p:sp>
    </p:spTree>
    <p:extLst>
      <p:ext uri="{BB962C8B-B14F-4D97-AF65-F5344CB8AC3E}">
        <p14:creationId xmlns:p14="http://schemas.microsoft.com/office/powerpoint/2010/main" val="1483797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13770" cy="6186309"/>
          </a:xfrm>
          <a:prstGeom prst="rect">
            <a:avLst/>
          </a:prstGeom>
        </p:spPr>
        <p:txBody>
          <a:bodyPr wrap="square">
            <a:spAutoFit/>
          </a:bodyPr>
          <a:lstStyle/>
          <a:p>
            <a:pPr algn="r" rtl="1" hangingPunct="0"/>
            <a:endParaRPr lang="en-US" sz="3600" b="1" dirty="0">
              <a:solidFill>
                <a:srgbClr val="66CCFF"/>
              </a:solidFill>
            </a:endParaRPr>
          </a:p>
          <a:p>
            <a:pPr algn="r" rtl="1" hangingPunct="0"/>
            <a:r>
              <a:rPr lang="ar-SA" sz="3600" b="1" dirty="0">
                <a:solidFill>
                  <a:srgbClr val="66CCFF"/>
                </a:solidFill>
              </a:rPr>
              <a:t>وفيما يلي بعض الأسئلة التي يمكن توجيهها للشاهد:</a:t>
            </a:r>
            <a:endParaRPr lang="en-US" sz="3600" b="1" dirty="0">
              <a:solidFill>
                <a:srgbClr val="66CCFF"/>
              </a:solidFill>
            </a:endParaRPr>
          </a:p>
          <a:p>
            <a:pPr algn="r" rtl="1" hangingPunct="0"/>
            <a:r>
              <a:rPr lang="ar-SA" sz="3600" b="1" dirty="0"/>
              <a:t>1- أين كنت وقت وقوع الحادث؟</a:t>
            </a:r>
            <a:endParaRPr lang="en-US" sz="3600" b="1" dirty="0"/>
          </a:p>
          <a:p>
            <a:pPr algn="r" rtl="1" hangingPunct="0"/>
            <a:r>
              <a:rPr lang="ar-SA" sz="3600" b="1" dirty="0"/>
              <a:t>2- ماذا كنت تفعل وقت وقوع الحادث؟</a:t>
            </a:r>
            <a:endParaRPr lang="en-US" sz="3600" b="1" dirty="0"/>
          </a:p>
          <a:p>
            <a:pPr algn="r" rtl="1" hangingPunct="0"/>
            <a:r>
              <a:rPr lang="ar-SA" sz="3600" b="1" dirty="0"/>
              <a:t>3- ماذا رأيت وماذا سمعت ؟</a:t>
            </a:r>
            <a:endParaRPr lang="en-US" sz="3600" b="1" dirty="0"/>
          </a:p>
          <a:p>
            <a:pPr algn="r" rtl="1" hangingPunct="0"/>
            <a:r>
              <a:rPr lang="ar-SA" sz="3600" b="1" dirty="0"/>
              <a:t>4- ماذا كانت ظروف العمل وقت وقوع الحادث؟</a:t>
            </a:r>
            <a:endParaRPr lang="en-US" sz="3600" b="1" dirty="0"/>
          </a:p>
          <a:p>
            <a:pPr algn="r" rtl="1" hangingPunct="0"/>
            <a:r>
              <a:rPr lang="ar-SA" sz="3600" b="1" dirty="0"/>
              <a:t>	(الإضاءة - الضوضاء - حالة الجو .....)</a:t>
            </a:r>
            <a:endParaRPr lang="en-US" sz="3600" b="1" dirty="0"/>
          </a:p>
          <a:p>
            <a:pPr algn="r" rtl="1" hangingPunct="0"/>
            <a:r>
              <a:rPr lang="ar-SA" sz="3600" b="1" dirty="0"/>
              <a:t>5- ماذا كان العامل المصاب يعمل وقت وقوع الحادث؟</a:t>
            </a:r>
            <a:endParaRPr lang="en-US" sz="3600" b="1" dirty="0"/>
          </a:p>
          <a:p>
            <a:pPr algn="r" rtl="1" hangingPunct="0"/>
            <a:r>
              <a:rPr lang="ar-SA" sz="3600" b="1" dirty="0"/>
              <a:t>6- في رأيك الشخصي ما هو سبب وقوع هذا الحادث؟</a:t>
            </a:r>
            <a:endParaRPr lang="en-US" sz="3600" b="1" dirty="0"/>
          </a:p>
          <a:p>
            <a:pPr algn="r" rtl="1" hangingPunct="0"/>
            <a:r>
              <a:rPr lang="ar-SA" sz="3600" b="1" dirty="0"/>
              <a:t>7- كيف يمكن تفادي أو منع الحوادث المشابهة مستقبلا؟</a:t>
            </a:r>
            <a:endParaRPr lang="en-US" sz="3600" b="1" dirty="0"/>
          </a:p>
          <a:p>
            <a:pPr algn="r" rtl="1" hangingPunct="0"/>
            <a:r>
              <a:rPr lang="ar-SA" sz="3600" b="1" dirty="0"/>
              <a:t> </a:t>
            </a:r>
            <a:endParaRPr lang="en-US" sz="3600" b="1" dirty="0"/>
          </a:p>
        </p:txBody>
      </p:sp>
    </p:spTree>
    <p:extLst>
      <p:ext uri="{BB962C8B-B14F-4D97-AF65-F5344CB8AC3E}">
        <p14:creationId xmlns:p14="http://schemas.microsoft.com/office/powerpoint/2010/main" val="108752283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9144000" cy="6986528"/>
          </a:xfrm>
          <a:prstGeom prst="rect">
            <a:avLst/>
          </a:prstGeom>
        </p:spPr>
        <p:txBody>
          <a:bodyPr wrap="square">
            <a:spAutoFit/>
          </a:bodyPr>
          <a:lstStyle/>
          <a:p>
            <a:pPr algn="r" rtl="1" hangingPunct="0"/>
            <a:r>
              <a:rPr lang="ar-SA" sz="3200" b="1" dirty="0">
                <a:solidFill>
                  <a:srgbClr val="66CCFF"/>
                </a:solidFill>
              </a:rPr>
              <a:t> </a:t>
            </a:r>
            <a:r>
              <a:rPr lang="ar-EG" sz="3200" b="1" dirty="0">
                <a:solidFill>
                  <a:srgbClr val="66CCFF"/>
                </a:solidFill>
              </a:rPr>
              <a:t>3</a:t>
            </a:r>
            <a:r>
              <a:rPr lang="ar-SA" sz="3200" b="1" u="sng" dirty="0" smtClean="0">
                <a:solidFill>
                  <a:srgbClr val="66CCFF"/>
                </a:solidFill>
              </a:rPr>
              <a:t>- </a:t>
            </a:r>
            <a:r>
              <a:rPr lang="ar-SA" sz="3200" b="1" u="sng" dirty="0">
                <a:solidFill>
                  <a:srgbClr val="66CCFF"/>
                </a:solidFill>
              </a:rPr>
              <a:t>المعلومات السابقة:</a:t>
            </a:r>
            <a:endParaRPr lang="en-US" sz="3200" b="1" dirty="0">
              <a:solidFill>
                <a:srgbClr val="66CCFF"/>
              </a:solidFill>
            </a:endParaRPr>
          </a:p>
          <a:p>
            <a:pPr algn="r" rtl="1" hangingPunct="0"/>
            <a:r>
              <a:rPr lang="ar-SA" sz="3200" b="1" dirty="0"/>
              <a:t>يمكن كذلك الإسترشاد بتقارير الحوادث السابقة أو النشرات الفنية ، بتقارير الصيانة ، طرق العمل الآمنة وتقارير التدريب</a:t>
            </a:r>
            <a:r>
              <a:rPr lang="ar-SA" sz="3200" b="1" dirty="0" smtClean="0"/>
              <a:t>.</a:t>
            </a:r>
            <a:endParaRPr lang="en-US" sz="3200" b="1" dirty="0">
              <a:solidFill>
                <a:srgbClr val="66CCFF"/>
              </a:solidFill>
            </a:endParaRPr>
          </a:p>
          <a:p>
            <a:pPr algn="r" rtl="1" hangingPunct="0"/>
            <a:r>
              <a:rPr lang="ar-SA" sz="3200" b="1" u="sng" dirty="0">
                <a:solidFill>
                  <a:srgbClr val="66CCFF"/>
                </a:solidFill>
              </a:rPr>
              <a:t>و- ما هو المطلوب معرفته عند القيام بتحليل الحوادث والوصول الي النتائج؟</a:t>
            </a:r>
            <a:endParaRPr lang="en-US" sz="3200" b="1" dirty="0">
              <a:solidFill>
                <a:srgbClr val="66CCFF"/>
              </a:solidFill>
            </a:endParaRPr>
          </a:p>
          <a:p>
            <a:pPr algn="r" rtl="1" hangingPunct="0"/>
            <a:r>
              <a:rPr lang="ar-SA" sz="3200" b="1" dirty="0"/>
              <a:t>في هذه المرحلة من مراحل التحقيق معظم الحقائق عن ماذا حدث وكيف حدث يجب أن تكون قد تم معرفتها. ويمكن تكملة أية معلومات ناقصة بإجراء مزيد من المقابلات مع بعض الشهود.</a:t>
            </a:r>
            <a:endParaRPr lang="en-US" sz="3200" b="1" dirty="0"/>
          </a:p>
          <a:p>
            <a:pPr algn="r" rtl="1" hangingPunct="0"/>
            <a:r>
              <a:rPr lang="ar-SA" sz="3200" b="1" dirty="0"/>
              <a:t>ومن أهم الأسئلة التي يجب الإجابة عليها هي لماذا حدث؟ وذلك لمنع وقوع حوادث مشابهة مستقبلا.</a:t>
            </a:r>
            <a:endParaRPr lang="en-US" sz="3200" b="1" dirty="0"/>
          </a:p>
          <a:p>
            <a:pPr algn="r" rtl="1" hangingPunct="0"/>
            <a:r>
              <a:rPr lang="ar-SA" sz="3200" b="1" dirty="0"/>
              <a:t>بعد الإجابة علي الأسئلة أعلاه يتم تسجيل الخطوات خطوة خطوة حول ما حدث بدأ من وقوع الحادث مع ذكر جميع الأسباب المحتملة لوقوع الحادث.</a:t>
            </a:r>
            <a:endParaRPr lang="en-US" sz="3200" b="1" dirty="0"/>
          </a:p>
          <a:p>
            <a:pPr algn="r" rtl="1" hangingPunct="0"/>
            <a:r>
              <a:rPr lang="ar-SA" sz="3200" b="1" dirty="0"/>
              <a:t> </a:t>
            </a:r>
            <a:endParaRPr lang="en-US" sz="3200" b="1" dirty="0"/>
          </a:p>
        </p:txBody>
      </p:sp>
    </p:spTree>
    <p:extLst>
      <p:ext uri="{BB962C8B-B14F-4D97-AF65-F5344CB8AC3E}">
        <p14:creationId xmlns:p14="http://schemas.microsoft.com/office/powerpoint/2010/main" val="3039771605"/>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78970"/>
          </a:xfrm>
          <a:prstGeom prst="rect">
            <a:avLst/>
          </a:prstGeom>
        </p:spPr>
        <p:txBody>
          <a:bodyPr wrap="square">
            <a:spAutoFit/>
          </a:bodyPr>
          <a:lstStyle/>
          <a:p>
            <a:pPr algn="r" rtl="1" hangingPunct="0"/>
            <a:r>
              <a:rPr lang="ar-SA" sz="3200" b="1" u="sng" dirty="0">
                <a:solidFill>
                  <a:srgbClr val="66CCFF"/>
                </a:solidFill>
              </a:rPr>
              <a:t>التوصيات </a:t>
            </a:r>
            <a:endParaRPr lang="en-US" sz="3200" b="1" dirty="0">
              <a:solidFill>
                <a:srgbClr val="66CCFF"/>
              </a:solidFill>
            </a:endParaRPr>
          </a:p>
          <a:p>
            <a:pPr algn="r" rtl="1" hangingPunct="0"/>
            <a:r>
              <a:rPr lang="ar-SA" sz="3200" b="1" dirty="0"/>
              <a:t>من أهم خطوات التحقيق في الحوادث والإصابات هي التوصيات المطلوب تنفيذها لتلافي وقوع حوادث مشابهة مستقبلا</a:t>
            </a:r>
            <a:r>
              <a:rPr lang="ar-SA" sz="3200" b="1" dirty="0" smtClean="0"/>
              <a:t>.</a:t>
            </a:r>
            <a:endParaRPr lang="en-US" sz="3200" b="1" dirty="0"/>
          </a:p>
          <a:p>
            <a:pPr algn="r" rtl="1" hangingPunct="0"/>
            <a:r>
              <a:rPr lang="ar-SA" sz="3200" b="1" dirty="0"/>
              <a:t>ويجب أن تكون هذه التوصيات واقعية وسهل تنفيذها كما يجب أن تكون محددة وواضحة وليست توصيات عامة.</a:t>
            </a:r>
            <a:endParaRPr lang="en-US" sz="3200" b="1" dirty="0"/>
          </a:p>
          <a:p>
            <a:pPr algn="r" rtl="1" hangingPunct="0"/>
            <a:r>
              <a:rPr lang="ar-SA" sz="3200" b="1" dirty="0"/>
              <a:t>وعلي سبيل المثال إذا كانت أسباب وقوع الحادث هي الأركان والزوايا المختفية (</a:t>
            </a:r>
            <a:r>
              <a:rPr lang="en-US" sz="3200" b="1" dirty="0"/>
              <a:t>blind corners</a:t>
            </a:r>
            <a:r>
              <a:rPr lang="ar-SA" sz="3200" b="1" dirty="0"/>
              <a:t>) فبدلا من أن تكون توصياتك بإزالة هذه الأركان المختفية (الغير ظاهرة بوضوح أمام المارة) من المكان يمكن إقتراح ما يلي:</a:t>
            </a:r>
            <a:endParaRPr lang="en-US" sz="3200" b="1" dirty="0"/>
          </a:p>
          <a:p>
            <a:pPr algn="r" rtl="1" hangingPunct="0"/>
            <a:r>
              <a:rPr lang="ar-SA" sz="3200" b="1" dirty="0"/>
              <a:t>- </a:t>
            </a:r>
            <a:r>
              <a:rPr lang="ar-SA" sz="3200" b="1" dirty="0" smtClean="0"/>
              <a:t>تركيب </a:t>
            </a:r>
            <a:r>
              <a:rPr lang="ar-SA" sz="3200" b="1" dirty="0"/>
              <a:t>مرايات بالقرب من هذه الزوايا والأركان بحيث يمكن للقادمين من جميع الإتجاهات رؤية بعضهم البعض.</a:t>
            </a:r>
            <a:endParaRPr lang="en-US" sz="3200" b="1" dirty="0"/>
          </a:p>
          <a:p>
            <a:pPr algn="r" rtl="1" hangingPunct="0"/>
            <a:r>
              <a:rPr lang="ar-SA" sz="3200" b="1" dirty="0"/>
              <a:t>- </a:t>
            </a:r>
            <a:r>
              <a:rPr lang="ar-SA" sz="3200" b="1" dirty="0" smtClean="0"/>
              <a:t>كذلك </a:t>
            </a:r>
            <a:r>
              <a:rPr lang="ar-SA" sz="3200" b="1" dirty="0"/>
              <a:t>من الضروري الإبتعاد عن توقيع العقوبات علي الشخص أوالأشخاص المتسببين في هذه الأخطاء حيث سينعكس ذلك بالسلب عند جمع المعلومات أو التحقيق في أية حوادث مستقبلية.</a:t>
            </a:r>
            <a:endParaRPr lang="en-US" sz="3200" b="1" dirty="0"/>
          </a:p>
          <a:p>
            <a:pPr algn="r" rtl="1" hangingPunct="0"/>
            <a:r>
              <a:rPr lang="ar-SA" sz="3200" b="1" dirty="0"/>
              <a:t> </a:t>
            </a:r>
            <a:endParaRPr lang="en-US" sz="3200" b="1" dirty="0"/>
          </a:p>
        </p:txBody>
      </p:sp>
    </p:spTree>
    <p:extLst>
      <p:ext uri="{BB962C8B-B14F-4D97-AF65-F5344CB8AC3E}">
        <p14:creationId xmlns:p14="http://schemas.microsoft.com/office/powerpoint/2010/main" val="184414737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9144000" cy="7294305"/>
          </a:xfrm>
          <a:prstGeom prst="rect">
            <a:avLst/>
          </a:prstGeom>
        </p:spPr>
        <p:txBody>
          <a:bodyPr wrap="square">
            <a:spAutoFit/>
          </a:bodyPr>
          <a:lstStyle/>
          <a:p>
            <a:pPr algn="r" rtl="1" hangingPunct="0"/>
            <a:r>
              <a:rPr lang="ar-SA" sz="3600" b="1" u="sng" dirty="0">
                <a:solidFill>
                  <a:srgbClr val="66CCFF"/>
                </a:solidFill>
              </a:rPr>
              <a:t>كتابة التقرير</a:t>
            </a:r>
            <a:endParaRPr lang="en-US" sz="3600" b="1" dirty="0">
              <a:solidFill>
                <a:srgbClr val="66CCFF"/>
              </a:solidFill>
            </a:endParaRPr>
          </a:p>
          <a:p>
            <a:pPr algn="r" rtl="1" hangingPunct="0"/>
            <a:r>
              <a:rPr lang="ar-SA" sz="3600" b="1" dirty="0"/>
              <a:t>تقرير حادث / إصابة العمل يمثل الوصف الصحيح للحادث والإصابات الناتجة عنه والظروف التي حدث فيها وجميع الملابسات التي تلقي ضوءا علي لماذا وكيف وقع الحادث والنتائج التي أدي اليها. لذلك يجب أن يشتمل التقرير علي سبب الحادث ومصدره ونوعه بالإضافة الي سبب الإصابة ومصدرها ونوعها ومكان أثرها في الجسم.</a:t>
            </a:r>
            <a:endParaRPr lang="en-US" sz="3600" b="1" dirty="0"/>
          </a:p>
          <a:p>
            <a:pPr algn="r" rtl="1" hangingPunct="0"/>
            <a:r>
              <a:rPr lang="ar-SA" sz="3600" b="1" dirty="0"/>
              <a:t>عند كتابة التقرير يجب الأخذ بالأعتبار أن قارئ التقرير ليس لديه المعلومات الكافية عن الحادث لذلك يجب إدراج وصف للحادث وللموقع كذلك الصور الفوتوغرافية والرسومات الهندسية ضمن التقرير وفيما يلي مثال لتقرير عن حادث وإصابة وقعت لأحد العاملين:</a:t>
            </a:r>
            <a:endParaRPr lang="en-US" sz="3600" b="1" dirty="0"/>
          </a:p>
          <a:p>
            <a:pPr algn="r" rtl="1" hangingPunct="0"/>
            <a:r>
              <a:rPr lang="ar-SA" sz="3600" b="1" dirty="0"/>
              <a:t> </a:t>
            </a:r>
            <a:endParaRPr lang="en-US" sz="3600" b="1" dirty="0"/>
          </a:p>
        </p:txBody>
      </p:sp>
    </p:spTree>
    <p:extLst>
      <p:ext uri="{BB962C8B-B14F-4D97-AF65-F5344CB8AC3E}">
        <p14:creationId xmlns:p14="http://schemas.microsoft.com/office/powerpoint/2010/main" val="399695489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2-Point Star 1"/>
          <p:cNvSpPr/>
          <p:nvPr/>
        </p:nvSpPr>
        <p:spPr>
          <a:xfrm>
            <a:off x="0" y="0"/>
            <a:ext cx="9144000" cy="6858000"/>
          </a:xfrm>
          <a:prstGeom prst="star3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defRPr/>
            </a:pPr>
            <a:r>
              <a:rPr lang="ar-EG" sz="6000" b="1" dirty="0">
                <a:solidFill>
                  <a:schemeClr val="tx2">
                    <a:lumMod val="20000"/>
                    <a:lumOff val="80000"/>
                  </a:schemeClr>
                </a:solidFill>
              </a:rPr>
              <a:t>ولمزيد من المعلومات يرجى الاتصال </a:t>
            </a:r>
            <a:endParaRPr lang="ar-SA" sz="6000" dirty="0">
              <a:solidFill>
                <a:schemeClr val="tx2">
                  <a:lumMod val="20000"/>
                  <a:lumOff val="80000"/>
                </a:schemeClr>
              </a:solidFill>
            </a:endParaRPr>
          </a:p>
        </p:txBody>
      </p:sp>
    </p:spTree>
    <p:extLst>
      <p:ext uri="{BB962C8B-B14F-4D97-AF65-F5344CB8AC3E}">
        <p14:creationId xmlns:p14="http://schemas.microsoft.com/office/powerpoint/2010/main" val="185880578"/>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Title 1"/>
          <p:cNvSpPr>
            <a:spLocks noGrp="1"/>
          </p:cNvSpPr>
          <p:nvPr>
            <p:ph type="title"/>
          </p:nvPr>
        </p:nvSpPr>
        <p:spPr>
          <a:xfrm>
            <a:off x="0" y="1981200"/>
            <a:ext cx="9144000" cy="4876800"/>
          </a:xfrm>
          <a:solidFill>
            <a:srgbClr val="92D050"/>
          </a:solidFill>
        </p:spPr>
        <p:txBody>
          <a:bodyPr/>
          <a:lstStyle/>
          <a:p>
            <a:pPr>
              <a:defRPr/>
            </a:pPr>
            <a:endParaRPr lang="ar-EG" sz="2800" dirty="0" smtClean="0">
              <a:solidFill>
                <a:schemeClr val="tx1"/>
              </a:solidFill>
            </a:endParaRPr>
          </a:p>
        </p:txBody>
      </p:sp>
      <p:sp>
        <p:nvSpPr>
          <p:cNvPr id="520195" name="Rectangle 4"/>
          <p:cNvSpPr>
            <a:spLocks noChangeArrowheads="1"/>
          </p:cNvSpPr>
          <p:nvPr/>
        </p:nvSpPr>
        <p:spPr bwMode="auto">
          <a:xfrm>
            <a:off x="12700" y="228600"/>
            <a:ext cx="9144000" cy="830263"/>
          </a:xfrm>
          <a:prstGeom prst="rect">
            <a:avLst/>
          </a:prstGeom>
          <a:solidFill>
            <a:srgbClr val="2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4800">
                <a:solidFill>
                  <a:srgbClr val="FFFF00"/>
                </a:solidFill>
                <a:latin typeface="Andalus" pitchFamily="18" charset="-78"/>
                <a:cs typeface="Andalus" pitchFamily="18" charset="-78"/>
              </a:rPr>
              <a:t>Thank you and kindest regards</a:t>
            </a:r>
            <a:endParaRPr lang="ar-SA" sz="4800">
              <a:solidFill>
                <a:srgbClr val="FFFF00"/>
              </a:solidFill>
            </a:endParaRPr>
          </a:p>
        </p:txBody>
      </p:sp>
      <p:sp>
        <p:nvSpPr>
          <p:cNvPr id="4" name="Flowchart: Punched Tape 3"/>
          <p:cNvSpPr/>
          <p:nvPr/>
        </p:nvSpPr>
        <p:spPr>
          <a:xfrm>
            <a:off x="4281488" y="1905000"/>
            <a:ext cx="4800600" cy="2333625"/>
          </a:xfrm>
          <a:prstGeom prst="flowChartPunchedTap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defRPr/>
            </a:pPr>
            <a:endParaRPr lang="ar-SA" sz="3200" b="1" dirty="0">
              <a:solidFill>
                <a:schemeClr val="bg1"/>
              </a:solidFill>
            </a:endParaRPr>
          </a:p>
        </p:txBody>
      </p:sp>
      <p:sp>
        <p:nvSpPr>
          <p:cNvPr id="6" name="Flowchart: Connector 5"/>
          <p:cNvSpPr/>
          <p:nvPr/>
        </p:nvSpPr>
        <p:spPr>
          <a:xfrm>
            <a:off x="-42863" y="3098800"/>
            <a:ext cx="4859338" cy="2330450"/>
          </a:xfrm>
          <a:prstGeom prst="flowChartConnector">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defRPr/>
            </a:pPr>
            <a:r>
              <a:rPr lang="en-US" sz="3200" b="1" dirty="0">
                <a:solidFill>
                  <a:srgbClr val="FF99FF"/>
                </a:solidFill>
              </a:rPr>
              <a:t>01092588819</a:t>
            </a:r>
            <a:br>
              <a:rPr lang="en-US" sz="3200" b="1" dirty="0">
                <a:solidFill>
                  <a:srgbClr val="FF99FF"/>
                </a:solidFill>
              </a:rPr>
            </a:br>
            <a:endParaRPr lang="en-US" sz="3200" b="1" dirty="0">
              <a:solidFill>
                <a:srgbClr val="FF99FF"/>
              </a:solidFill>
            </a:endParaRPr>
          </a:p>
          <a:p>
            <a:pPr>
              <a:defRPr/>
            </a:pPr>
            <a:r>
              <a:rPr lang="en-US" sz="3200" b="1" dirty="0">
                <a:solidFill>
                  <a:srgbClr val="FF99FF"/>
                </a:solidFill>
              </a:rPr>
              <a:t>01288812250</a:t>
            </a:r>
            <a:endParaRPr lang="ar-SA" sz="3200" b="1" dirty="0">
              <a:solidFill>
                <a:srgbClr val="FF99FF"/>
              </a:solidFill>
            </a:endParaRPr>
          </a:p>
        </p:txBody>
      </p:sp>
      <p:sp>
        <p:nvSpPr>
          <p:cNvPr id="7" name="Explosion 2 6"/>
          <p:cNvSpPr/>
          <p:nvPr/>
        </p:nvSpPr>
        <p:spPr>
          <a:xfrm>
            <a:off x="-42863" y="4457700"/>
            <a:ext cx="9144001" cy="2400300"/>
          </a:xfrm>
          <a:prstGeom prst="irregularSeal2">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defRPr/>
            </a:pPr>
            <a:r>
              <a:rPr lang="en-US" sz="4400" b="1" dirty="0" err="1">
                <a:solidFill>
                  <a:schemeClr val="tx2">
                    <a:lumMod val="90000"/>
                  </a:schemeClr>
                </a:solidFill>
                <a:latin typeface="Andalus" pitchFamily="18" charset="-78"/>
                <a:cs typeface="Andalus" pitchFamily="18" charset="-78"/>
              </a:rPr>
              <a:t>osama</a:t>
            </a:r>
            <a:r>
              <a:rPr lang="en-US" sz="4400" b="1" dirty="0">
                <a:solidFill>
                  <a:schemeClr val="tx2">
                    <a:lumMod val="90000"/>
                  </a:schemeClr>
                </a:solidFill>
                <a:latin typeface="Andalus" pitchFamily="18" charset="-78"/>
                <a:cs typeface="Andalus" pitchFamily="18" charset="-78"/>
              </a:rPr>
              <a:t> </a:t>
            </a:r>
            <a:r>
              <a:rPr lang="en-US" sz="4400" b="1" dirty="0" err="1">
                <a:solidFill>
                  <a:schemeClr val="tx2">
                    <a:lumMod val="90000"/>
                  </a:schemeClr>
                </a:solidFill>
                <a:latin typeface="Andalus" pitchFamily="18" charset="-78"/>
                <a:cs typeface="Andalus" pitchFamily="18" charset="-78"/>
              </a:rPr>
              <a:t>alazb</a:t>
            </a:r>
            <a:endParaRPr lang="ar-SA" sz="4400" b="1" dirty="0">
              <a:solidFill>
                <a:schemeClr val="tx2">
                  <a:lumMod val="90000"/>
                </a:schemeClr>
              </a:solidFill>
            </a:endParaRPr>
          </a:p>
        </p:txBody>
      </p:sp>
      <p:sp>
        <p:nvSpPr>
          <p:cNvPr id="1011719" name="Rectangle 7"/>
          <p:cNvSpPr>
            <a:spLocks noChangeArrowheads="1"/>
          </p:cNvSpPr>
          <p:nvPr/>
        </p:nvSpPr>
        <p:spPr bwMode="auto">
          <a:xfrm>
            <a:off x="4273550" y="2717800"/>
            <a:ext cx="4883150" cy="708025"/>
          </a:xfrm>
          <a:prstGeom prst="rect">
            <a:avLst/>
          </a:prstGeom>
          <a:noFill/>
          <a:ln w="9525">
            <a:noFill/>
            <a:miter lim="800000"/>
            <a:headEnd/>
            <a:tailEnd/>
          </a:ln>
        </p:spPr>
        <p:txBody>
          <a:bodyPr>
            <a:spAutoFit/>
          </a:bodyPr>
          <a:lstStyle/>
          <a:p>
            <a:pPr algn="l">
              <a:defRPr/>
            </a:pPr>
            <a:r>
              <a:rPr lang="en-US" sz="4000" b="1" dirty="0">
                <a:solidFill>
                  <a:schemeClr val="tx2">
                    <a:lumMod val="20000"/>
                    <a:lumOff val="80000"/>
                  </a:schemeClr>
                </a:solidFill>
                <a:latin typeface="Arial" charset="0"/>
                <a:cs typeface="Arial" charset="0"/>
              </a:rPr>
              <a:t>arlm4@yahoo.com</a:t>
            </a:r>
            <a:endParaRPr lang="ar-SA" sz="4000" b="1" dirty="0">
              <a:solidFill>
                <a:schemeClr val="tx2">
                  <a:lumMod val="20000"/>
                  <a:lumOff val="80000"/>
                </a:schemeClr>
              </a:solidFill>
              <a:latin typeface="Arial" charset="0"/>
              <a:cs typeface="Arial" charset="0"/>
            </a:endParaRPr>
          </a:p>
        </p:txBody>
      </p:sp>
      <p:sp>
        <p:nvSpPr>
          <p:cNvPr id="520200" name="Rectangle 1"/>
          <p:cNvSpPr>
            <a:spLocks noChangeArrowheads="1"/>
          </p:cNvSpPr>
          <p:nvPr/>
        </p:nvSpPr>
        <p:spPr bwMode="auto">
          <a:xfrm>
            <a:off x="-11113" y="1158875"/>
            <a:ext cx="9193213" cy="831850"/>
          </a:xfrm>
          <a:prstGeom prst="rect">
            <a:avLst/>
          </a:prstGeom>
          <a:solidFill>
            <a:srgbClr val="0000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ar-EG" sz="4800" b="1">
                <a:solidFill>
                  <a:srgbClr val="FFCCFF"/>
                </a:solidFill>
              </a:rPr>
              <a:t>العميد / اسامه العزب</a:t>
            </a:r>
            <a:endParaRPr lang="ar-SA" sz="4800" b="1">
              <a:solidFill>
                <a:srgbClr val="FFCCFF"/>
              </a:solidFill>
            </a:endParaRPr>
          </a:p>
        </p:txBody>
      </p:sp>
    </p:spTree>
    <p:extLst>
      <p:ext uri="{BB962C8B-B14F-4D97-AF65-F5344CB8AC3E}">
        <p14:creationId xmlns:p14="http://schemas.microsoft.com/office/powerpoint/2010/main" val="2112465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332656"/>
            <a:ext cx="9144000" cy="5760640"/>
          </a:xfrm>
          <a:solidFill>
            <a:schemeClr val="accent1"/>
          </a:solidFill>
        </p:spPr>
        <p:txBody>
          <a:bodyPr>
            <a:normAutofit/>
          </a:bodyPr>
          <a:lstStyle/>
          <a:p>
            <a:pPr algn="r">
              <a:buNone/>
            </a:pPr>
            <a:r>
              <a:rPr lang="ar-SY" sz="2800" b="1" dirty="0" smtClean="0">
                <a:solidFill>
                  <a:srgbClr val="FF0000"/>
                </a:solidFill>
              </a:rPr>
              <a:t>الآثار المترتبة على الحوادث في بيئة العمل:</a:t>
            </a:r>
            <a:endParaRPr lang="ar-SY" sz="3600" b="1" dirty="0" smtClean="0">
              <a:solidFill>
                <a:srgbClr val="FF0000"/>
              </a:solidFill>
            </a:endParaRPr>
          </a:p>
          <a:p>
            <a:pPr algn="r">
              <a:buNone/>
            </a:pPr>
            <a:r>
              <a:rPr lang="ar-SY" sz="3600" b="1" dirty="0" smtClean="0"/>
              <a:t>1- جروح خطيرة</a:t>
            </a:r>
          </a:p>
          <a:p>
            <a:pPr algn="r">
              <a:buNone/>
            </a:pPr>
            <a:r>
              <a:rPr lang="ar-EG" sz="3600" b="1" dirty="0" smtClean="0"/>
              <a:t>2-</a:t>
            </a:r>
            <a:r>
              <a:rPr lang="ar-SY" sz="3600" b="1" dirty="0" smtClean="0"/>
              <a:t>إصابة بعجز دائم أو مؤقت</a:t>
            </a:r>
          </a:p>
          <a:p>
            <a:pPr algn="r">
              <a:buNone/>
            </a:pPr>
            <a:r>
              <a:rPr lang="ar-SY" sz="3600" b="1" dirty="0" smtClean="0"/>
              <a:t>3- وفاة عشرات الآلاف من العمال سنويا نتيجة الحوادث.</a:t>
            </a:r>
          </a:p>
          <a:p>
            <a:pPr algn="r">
              <a:buNone/>
            </a:pPr>
            <a:r>
              <a:rPr lang="ar-EG" sz="3600" b="1" dirty="0" smtClean="0"/>
              <a:t>4- </a:t>
            </a:r>
            <a:r>
              <a:rPr lang="ar-SY" sz="3600" b="1" dirty="0" smtClean="0"/>
              <a:t>خسائر اقتصادية: ضياع الإنتاج, التعويضات, نفقات العلاج, خسائر مادية</a:t>
            </a:r>
            <a:endParaRPr lang="en-GB" sz="3600" b="1" dirty="0"/>
          </a:p>
        </p:txBody>
      </p:sp>
    </p:spTree>
    <p:extLst>
      <p:ext uri="{BB962C8B-B14F-4D97-AF65-F5344CB8AC3E}">
        <p14:creationId xmlns:p14="http://schemas.microsoft.com/office/powerpoint/2010/main" val="2101253803"/>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عنصر نائب للمحتوى 2" descr="Stationery"/>
          <p:cNvSpPr>
            <a:spLocks noGrp="1"/>
          </p:cNvSpPr>
          <p:nvPr>
            <p:ph sz="quarter" idx="4294967295"/>
          </p:nvPr>
        </p:nvSpPr>
        <p:spPr>
          <a:xfrm>
            <a:off x="1" y="0"/>
            <a:ext cx="9144000" cy="6858000"/>
          </a:xfrm>
          <a:blipFill dpi="0" rotWithShape="1">
            <a:blip r:embed="rId2" cstate="print"/>
            <a:srcRect/>
            <a:tile tx="0" ty="0" sx="100000" sy="100000" flip="none" algn="tl"/>
          </a:blipFill>
          <a:ln w="38100" cmpd="dbl">
            <a:solidFill>
              <a:schemeClr val="bg1"/>
            </a:solidFill>
            <a:miter lim="800000"/>
            <a:headEnd/>
            <a:tailEnd/>
          </a:ln>
        </p:spPr>
        <p:txBody>
          <a:bodyPr>
            <a:noAutofit/>
          </a:bodyPr>
          <a:lstStyle/>
          <a:p>
            <a:pPr marL="36576" indent="0" algn="r" rtl="1" eaLnBrk="1" hangingPunct="1">
              <a:lnSpc>
                <a:spcPct val="90000"/>
              </a:lnSpc>
              <a:buClr>
                <a:schemeClr val="bg1"/>
              </a:buClr>
              <a:buNone/>
            </a:pPr>
            <a:r>
              <a:rPr lang="ar-SA" sz="3200" b="1" dirty="0" smtClean="0">
                <a:solidFill>
                  <a:srgbClr val="0000FF"/>
                </a:solidFill>
                <a:effectLst/>
                <a:cs typeface="Times New Roman" pitchFamily="18" charset="0"/>
              </a:rPr>
              <a:t>تصنيف النتائج المترتبة على إصابات العمل </a:t>
            </a:r>
            <a:endParaRPr lang="ar-EG" sz="3200" b="1" dirty="0" smtClean="0">
              <a:solidFill>
                <a:srgbClr val="0000FF"/>
              </a:solidFill>
              <a:effectLst/>
              <a:cs typeface="Times New Roman" pitchFamily="18" charset="0"/>
            </a:endParaRPr>
          </a:p>
          <a:p>
            <a:pPr marL="36576" indent="0" algn="r" rtl="1" eaLnBrk="1" hangingPunct="1">
              <a:lnSpc>
                <a:spcPct val="90000"/>
              </a:lnSpc>
              <a:buClr>
                <a:schemeClr val="bg1"/>
              </a:buClr>
              <a:buNone/>
            </a:pPr>
            <a:r>
              <a:rPr lang="ar-EG" sz="3200" b="1" u="sng" dirty="0">
                <a:solidFill>
                  <a:srgbClr val="002060"/>
                </a:solidFill>
                <a:cs typeface="Times New Roman" pitchFamily="18" charset="0"/>
              </a:rPr>
              <a:t>1</a:t>
            </a:r>
            <a:r>
              <a:rPr lang="ar-SA" sz="3200" b="1" u="sng" dirty="0" smtClean="0">
                <a:solidFill>
                  <a:srgbClr val="FF3300"/>
                </a:solidFill>
                <a:effectLst/>
                <a:cs typeface="Times New Roman" pitchFamily="18" charset="0"/>
              </a:rPr>
              <a:t>- النتائج المباشرة</a:t>
            </a:r>
            <a:r>
              <a:rPr lang="ar-SA" sz="3200" b="1" dirty="0" smtClean="0">
                <a:solidFill>
                  <a:srgbClr val="FF3300"/>
                </a:solidFill>
                <a:effectLst/>
                <a:cs typeface="Times New Roman" pitchFamily="18" charset="0"/>
              </a:rPr>
              <a:t/>
            </a:r>
            <a:br>
              <a:rPr lang="ar-SA" sz="3200" b="1" dirty="0" smtClean="0">
                <a:solidFill>
                  <a:srgbClr val="FF3300"/>
                </a:solidFill>
                <a:effectLst/>
                <a:cs typeface="Times New Roman" pitchFamily="18" charset="0"/>
              </a:rPr>
            </a:br>
            <a:r>
              <a:rPr lang="ar-SA" sz="3200" b="1" dirty="0" smtClean="0">
                <a:solidFill>
                  <a:srgbClr val="000000"/>
                </a:solidFill>
                <a:effectLst/>
                <a:cs typeface="Times New Roman" pitchFamily="18" charset="0"/>
              </a:rPr>
              <a:t>تعتبر إصابات العمل والأمراض المهنية التي تصيب العمال بالعجز الكلي أو </a:t>
            </a:r>
            <a:r>
              <a:rPr lang="ar-EG" sz="3200" b="1" dirty="0" smtClean="0">
                <a:solidFill>
                  <a:srgbClr val="000000"/>
                </a:solidFill>
                <a:effectLst/>
                <a:cs typeface="Times New Roman" pitchFamily="18" charset="0"/>
              </a:rPr>
              <a:t>ا</a:t>
            </a:r>
            <a:r>
              <a:rPr lang="ar-SA" sz="3200" b="1" dirty="0" smtClean="0">
                <a:solidFill>
                  <a:srgbClr val="000000"/>
                </a:solidFill>
                <a:effectLst/>
                <a:cs typeface="Times New Roman" pitchFamily="18" charset="0"/>
              </a:rPr>
              <a:t>لجزئي ، وحالات الوفاة الناجمة عن حوادث العمل المختلفة ، هي نتائج مباشرة لظروف العمل الخطرة التي افتقرت لاشتراطات السلامة والصحة المهنية.</a:t>
            </a:r>
            <a:endParaRPr lang="ar-EG" sz="3200" b="1" dirty="0" smtClean="0">
              <a:solidFill>
                <a:srgbClr val="000000"/>
              </a:solidFill>
              <a:effectLst/>
              <a:cs typeface="Times New Roman" pitchFamily="18" charset="0"/>
            </a:endParaRPr>
          </a:p>
          <a:p>
            <a:pPr algn="r" rtl="1">
              <a:lnSpc>
                <a:spcPct val="90000"/>
              </a:lnSpc>
              <a:buClr>
                <a:schemeClr val="bg1"/>
              </a:buClr>
              <a:buFont typeface="Wingdings" pitchFamily="2" charset="2"/>
              <a:buChar char="q"/>
            </a:pPr>
            <a:r>
              <a:rPr lang="ar-SA" sz="3200" b="1" u="sng" dirty="0">
                <a:solidFill>
                  <a:srgbClr val="FF3300"/>
                </a:solidFill>
                <a:cs typeface="Times New Roman" pitchFamily="18" charset="0"/>
              </a:rPr>
              <a:t>2- النتائج غي</a:t>
            </a:r>
            <a:r>
              <a:rPr lang="ar-EG" sz="3200" b="1" u="sng" dirty="0">
                <a:solidFill>
                  <a:srgbClr val="FF3300"/>
                </a:solidFill>
                <a:cs typeface="Times New Roman" pitchFamily="18" charset="0"/>
              </a:rPr>
              <a:t>ر</a:t>
            </a:r>
            <a:r>
              <a:rPr lang="ar-SA" sz="3200" b="1" u="sng" dirty="0">
                <a:solidFill>
                  <a:srgbClr val="FF3300"/>
                </a:solidFill>
                <a:cs typeface="Times New Roman" pitchFamily="18" charset="0"/>
              </a:rPr>
              <a:t> المباشرة</a:t>
            </a:r>
            <a:r>
              <a:rPr lang="ar-SA" sz="3200" b="1" dirty="0">
                <a:solidFill>
                  <a:srgbClr val="FF3300"/>
                </a:solidFill>
                <a:cs typeface="Times New Roman" pitchFamily="18" charset="0"/>
              </a:rPr>
              <a:t/>
            </a:r>
            <a:br>
              <a:rPr lang="ar-SA" sz="3200" b="1" dirty="0">
                <a:solidFill>
                  <a:srgbClr val="FF3300"/>
                </a:solidFill>
                <a:cs typeface="Times New Roman" pitchFamily="18" charset="0"/>
              </a:rPr>
            </a:br>
            <a:r>
              <a:rPr lang="ar-SA" sz="3200" b="1" dirty="0">
                <a:solidFill>
                  <a:srgbClr val="000000"/>
                </a:solidFill>
                <a:cs typeface="Times New Roman" pitchFamily="18" charset="0"/>
              </a:rPr>
              <a:t>هذه النتائج ذات طابع اقتصادي ، حيث تظهر الخسائر المادية التي تتكبدها المنشاة أو الدولة بشكل عام نتيجة حوادث العمل والإصابات والأمراض المهنية التي تنتج عن ظروف بيئة العمل غير الآمنة </a:t>
            </a:r>
            <a:r>
              <a:rPr lang="ar-BH" sz="3200" b="1" dirty="0">
                <a:solidFill>
                  <a:srgbClr val="000000"/>
                </a:solidFill>
                <a:cs typeface="Times New Roman" pitchFamily="18" charset="0"/>
              </a:rPr>
              <a:t>، ويظهر ذلك </a:t>
            </a:r>
            <a:r>
              <a:rPr lang="ar-SA" sz="3200" b="1" dirty="0">
                <a:solidFill>
                  <a:srgbClr val="000000"/>
                </a:solidFill>
                <a:cs typeface="Times New Roman" pitchFamily="18" charset="0"/>
              </a:rPr>
              <a:t> في أيام العمل الضائعة ( المفقودة ) بسبب إصابات العمل والأمراض المهنية وبالإضافة إلى النتائج السلبية المترتبة عن عدم كفاية إجراءات السلامة والصحة المهنية في المنشأة والتي تظهر آثارها على العمال .</a:t>
            </a:r>
            <a:endParaRPr lang="ar-EG" sz="3200" dirty="0"/>
          </a:p>
          <a:p>
            <a:pPr marL="36576" indent="0" algn="r" rtl="1" eaLnBrk="1" hangingPunct="1">
              <a:lnSpc>
                <a:spcPct val="90000"/>
              </a:lnSpc>
              <a:buClr>
                <a:schemeClr val="bg1"/>
              </a:buClr>
              <a:buNone/>
            </a:pPr>
            <a:r>
              <a:rPr lang="ar-SA" sz="5400" b="1" dirty="0" smtClean="0">
                <a:solidFill>
                  <a:srgbClr val="000000"/>
                </a:solidFill>
                <a:effectLst/>
                <a:cs typeface="Times New Roman" pitchFamily="18" charset="0"/>
              </a:rPr>
              <a:t/>
            </a:r>
            <a:br>
              <a:rPr lang="ar-SA" sz="5400" b="1" dirty="0" smtClean="0">
                <a:solidFill>
                  <a:srgbClr val="000000"/>
                </a:solidFill>
                <a:effectLst/>
                <a:cs typeface="Times New Roman" pitchFamily="18" charset="0"/>
              </a:rPr>
            </a:br>
            <a:endParaRPr lang="en-US" sz="5400" b="1" dirty="0" smtClean="0">
              <a:solidFill>
                <a:srgbClr val="000000"/>
              </a:solidFill>
              <a:effectLst/>
            </a:endParaRPr>
          </a:p>
        </p:txBody>
      </p:sp>
    </p:spTree>
    <p:extLst>
      <p:ext uri="{BB962C8B-B14F-4D97-AF65-F5344CB8AC3E}">
        <p14:creationId xmlns:p14="http://schemas.microsoft.com/office/powerpoint/2010/main" val="20927111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diamond(in)">
                                      <p:cBhvr>
                                        <p:cTn id="7" dur="2000"/>
                                        <p:tgtEl>
                                          <p:spTgt spid="43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64488" cy="6740307"/>
          </a:xfrm>
          <a:prstGeom prst="rect">
            <a:avLst/>
          </a:prstGeom>
        </p:spPr>
        <p:txBody>
          <a:bodyPr wrap="square">
            <a:spAutoFit/>
          </a:bodyPr>
          <a:lstStyle/>
          <a:p>
            <a:pPr algn="r" rtl="1"/>
            <a:r>
              <a:rPr lang="ar-SA" sz="3600" b="1" u="sng" dirty="0">
                <a:solidFill>
                  <a:srgbClr val="FFFF00"/>
                </a:solidFill>
              </a:rPr>
              <a:t>معاينة وتحليل الحوادث</a:t>
            </a:r>
            <a:r>
              <a:rPr lang="ar-SA" sz="3600" b="1" dirty="0">
                <a:solidFill>
                  <a:srgbClr val="FFFF00"/>
                </a:solidFill>
              </a:rPr>
              <a:t> </a:t>
            </a:r>
            <a:endParaRPr lang="ar-EG" sz="3600" b="1" dirty="0" smtClean="0">
              <a:solidFill>
                <a:srgbClr val="FFFF00"/>
              </a:solidFill>
            </a:endParaRPr>
          </a:p>
          <a:p>
            <a:pPr algn="r" rtl="1"/>
            <a:r>
              <a:rPr lang="ar-SA" sz="3600" b="1" dirty="0"/>
              <a:t/>
            </a:r>
            <a:br>
              <a:rPr lang="ar-SA" sz="3600" b="1" dirty="0"/>
            </a:br>
            <a:r>
              <a:rPr lang="ar-SA" sz="3600" b="1" dirty="0" smtClean="0"/>
              <a:t> </a:t>
            </a:r>
            <a:r>
              <a:rPr lang="ar-SA" sz="3600" b="1" dirty="0"/>
              <a:t>من الضروري إجراء بحث وتحليل للحوادث التي تقع مهما كانت بسيطة وذلك لمعرفة أسبابها ووضع ال</a:t>
            </a:r>
            <a:r>
              <a:rPr lang="ar-SY" sz="3600" b="1" dirty="0"/>
              <a:t>إ</a:t>
            </a:r>
            <a:r>
              <a:rPr lang="ar-SA" sz="3600" b="1" dirty="0"/>
              <a:t>حتياطات واتخاذ أفضل الوسائل الكفيلة بمنع تكرارها مستقبلاً، </a:t>
            </a:r>
            <a:r>
              <a:rPr lang="ar-SA" sz="3600" b="1" dirty="0">
                <a:solidFill>
                  <a:srgbClr val="FFC000"/>
                </a:solidFill>
              </a:rPr>
              <a:t>ولا يجب أن يكون هدفنا من بحث وتحليل الحادث هو تحديد المسئولية لمعرفة المتسبب في الضرر فحسب</a:t>
            </a:r>
            <a:r>
              <a:rPr lang="ar-SA" sz="3600" b="1" dirty="0">
                <a:solidFill>
                  <a:srgbClr val="00B050"/>
                </a:solidFill>
              </a:rPr>
              <a:t>، بل يجب أن يكون الهدف الأساسي هو الكشف عن أسباب الحادث لتحديد وسائل تصحيح الأوضاع .</a:t>
            </a:r>
            <a:endParaRPr lang="ar-EG" sz="3600" dirty="0">
              <a:solidFill>
                <a:srgbClr val="00B050"/>
              </a:solidFill>
            </a:endParaRPr>
          </a:p>
        </p:txBody>
      </p:sp>
    </p:spTree>
    <p:extLst>
      <p:ext uri="{BB962C8B-B14F-4D97-AF65-F5344CB8AC3E}">
        <p14:creationId xmlns:p14="http://schemas.microsoft.com/office/powerpoint/2010/main" val="801235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5078313"/>
          </a:xfrm>
          <a:prstGeom prst="rect">
            <a:avLst/>
          </a:prstGeom>
        </p:spPr>
        <p:txBody>
          <a:bodyPr wrap="square">
            <a:spAutoFit/>
          </a:bodyPr>
          <a:lstStyle/>
          <a:p>
            <a:pPr algn="r" rtl="1"/>
            <a:r>
              <a:rPr lang="ar-SA" sz="4400" b="1" dirty="0">
                <a:solidFill>
                  <a:srgbClr val="FF0000"/>
                </a:solidFill>
              </a:rPr>
              <a:t>ما هي عناصر البحث في الحادث؟</a:t>
            </a:r>
            <a:r>
              <a:rPr lang="ar-SA" sz="4400" b="1" dirty="0"/>
              <a:t/>
            </a:r>
            <a:br>
              <a:rPr lang="ar-SA" sz="4400" b="1" dirty="0"/>
            </a:br>
            <a:endParaRPr lang="ar-EG" sz="4000" b="1" dirty="0" smtClean="0"/>
          </a:p>
          <a:p>
            <a:pPr algn="r" rtl="1"/>
            <a:r>
              <a:rPr lang="ar-SA" sz="4000" b="1" dirty="0" smtClean="0"/>
              <a:t>للحادث </a:t>
            </a:r>
            <a:r>
              <a:rPr lang="ar-SA" sz="4000" b="1" dirty="0"/>
              <a:t>شقين أساسين هما </a:t>
            </a:r>
            <a:endParaRPr lang="ar-EG" sz="4000" b="1" dirty="0" smtClean="0"/>
          </a:p>
          <a:p>
            <a:pPr algn="r" rtl="1"/>
            <a:r>
              <a:rPr lang="ar-SA" sz="4000" b="1" dirty="0" smtClean="0"/>
              <a:t>( </a:t>
            </a:r>
            <a:r>
              <a:rPr lang="ar-SA" sz="4000" b="1" dirty="0"/>
              <a:t>السبب ، النتيجة )</a:t>
            </a:r>
            <a:br>
              <a:rPr lang="ar-SA" sz="4000" b="1" dirty="0"/>
            </a:br>
            <a:r>
              <a:rPr lang="ar-SA" sz="4000" b="1" dirty="0"/>
              <a:t>قد تكون نتيجة بحث حادث نتج عنه إصابة بسيطة جداً كما لو كان هذا الحادث قد أدى إلى إصابة قاتلة.</a:t>
            </a:r>
            <a:br>
              <a:rPr lang="ar-SA" sz="4000" b="1" dirty="0"/>
            </a:br>
            <a:endParaRPr lang="ar-EG" sz="4000" dirty="0"/>
          </a:p>
        </p:txBody>
      </p:sp>
    </p:spTree>
    <p:extLst>
      <p:ext uri="{BB962C8B-B14F-4D97-AF65-F5344CB8AC3E}">
        <p14:creationId xmlns:p14="http://schemas.microsoft.com/office/powerpoint/2010/main" val="36868327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640"/>
            <a:ext cx="9144000" cy="6186309"/>
          </a:xfrm>
          <a:prstGeom prst="rect">
            <a:avLst/>
          </a:prstGeom>
        </p:spPr>
        <p:txBody>
          <a:bodyPr wrap="square">
            <a:spAutoFit/>
          </a:bodyPr>
          <a:lstStyle/>
          <a:p>
            <a:pPr algn="r" rtl="1"/>
            <a:r>
              <a:rPr lang="ar-SA" sz="4400" b="1" dirty="0">
                <a:solidFill>
                  <a:srgbClr val="FF0000"/>
                </a:solidFill>
              </a:rPr>
              <a:t>المسئول عن معاينة الحادث</a:t>
            </a:r>
            <a:r>
              <a:rPr lang="ar-SA" sz="4400" b="1" dirty="0"/>
              <a:t/>
            </a:r>
            <a:br>
              <a:rPr lang="ar-SA" sz="4400" b="1" dirty="0"/>
            </a:br>
            <a:endParaRPr lang="ar-EG" sz="4400" b="1" dirty="0" smtClean="0"/>
          </a:p>
          <a:p>
            <a:pPr algn="r" rtl="1"/>
            <a:r>
              <a:rPr lang="ar-SA" sz="4400" b="1" dirty="0" smtClean="0"/>
              <a:t>ملاحظ </a:t>
            </a:r>
            <a:r>
              <a:rPr lang="ar-SA" sz="4400" b="1" dirty="0"/>
              <a:t>العمل أو رئيس القسم المباشر هو أول من يقوم بمعاينة الحوادث .</a:t>
            </a:r>
            <a:br>
              <a:rPr lang="ar-SA" sz="4400" b="1" dirty="0"/>
            </a:br>
            <a:r>
              <a:rPr lang="ar-SA" sz="4400" b="1" dirty="0">
                <a:solidFill>
                  <a:srgbClr val="FF0000"/>
                </a:solidFill>
              </a:rPr>
              <a:t>وقت معاينة الحادث</a:t>
            </a:r>
            <a:r>
              <a:rPr lang="ar-SA" sz="4400" b="1" dirty="0"/>
              <a:t/>
            </a:r>
            <a:br>
              <a:rPr lang="ar-SA" sz="4400" b="1" dirty="0"/>
            </a:br>
            <a:r>
              <a:rPr lang="ar-SA" sz="4400" b="1" dirty="0"/>
              <a:t>يجب بحث الحادث عقب وقوعه مباشرة أو باسرع ما يمكن.</a:t>
            </a:r>
            <a:br>
              <a:rPr lang="ar-SA" sz="4400" b="1" dirty="0"/>
            </a:br>
            <a:endParaRPr lang="ar-EG" sz="4400" dirty="0"/>
          </a:p>
        </p:txBody>
      </p:sp>
    </p:spTree>
    <p:extLst>
      <p:ext uri="{BB962C8B-B14F-4D97-AF65-F5344CB8AC3E}">
        <p14:creationId xmlns:p14="http://schemas.microsoft.com/office/powerpoint/2010/main" val="33794548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1006"/>
            <a:ext cx="9144000" cy="6494085"/>
          </a:xfrm>
          <a:prstGeom prst="rect">
            <a:avLst/>
          </a:prstGeom>
        </p:spPr>
        <p:txBody>
          <a:bodyPr wrap="square">
            <a:spAutoFit/>
          </a:bodyPr>
          <a:lstStyle/>
          <a:p>
            <a:pPr algn="r" rtl="1"/>
            <a:r>
              <a:rPr lang="ar-SA" sz="3200" b="1" dirty="0">
                <a:solidFill>
                  <a:srgbClr val="FF0000"/>
                </a:solidFill>
              </a:rPr>
              <a:t>كيف نبحث الحادث</a:t>
            </a:r>
            <a:r>
              <a:rPr lang="ar-SA" sz="3200" b="1" dirty="0"/>
              <a:t/>
            </a:r>
            <a:br>
              <a:rPr lang="ar-SA" sz="3200" b="1" dirty="0"/>
            </a:br>
            <a:r>
              <a:rPr lang="ar-SA" sz="3200" b="1" dirty="0"/>
              <a:t>إن السبب الثابت الذي لا يتغير في اى حادث هو </a:t>
            </a:r>
            <a:r>
              <a:rPr lang="ar-SA" sz="3200" b="1" dirty="0">
                <a:solidFill>
                  <a:srgbClr val="FFC000"/>
                </a:solidFill>
              </a:rPr>
              <a:t>( أن شخصاً ما قد قام بعمل شئ ما لم يكن له أهمية ) أو ( أن شخصاً ما قد اخفق في عمل شئ كان يجب </a:t>
            </a:r>
            <a:r>
              <a:rPr lang="ar-SA" sz="3200" b="1" dirty="0" smtClean="0">
                <a:solidFill>
                  <a:srgbClr val="FFC000"/>
                </a:solidFill>
              </a:rPr>
              <a:t>أ</a:t>
            </a:r>
            <a:r>
              <a:rPr lang="ar-EG" sz="3200" b="1" dirty="0" smtClean="0">
                <a:solidFill>
                  <a:srgbClr val="FFC000"/>
                </a:solidFill>
              </a:rPr>
              <a:t>ن</a:t>
            </a:r>
            <a:r>
              <a:rPr lang="ar-SA" sz="3200" b="1" dirty="0" smtClean="0">
                <a:solidFill>
                  <a:srgbClr val="FFC000"/>
                </a:solidFill>
              </a:rPr>
              <a:t>، </a:t>
            </a:r>
            <a:r>
              <a:rPr lang="ar-SA" sz="3200" b="1" dirty="0">
                <a:solidFill>
                  <a:srgbClr val="FFC000"/>
                </a:solidFill>
              </a:rPr>
              <a:t>يعمله )، </a:t>
            </a:r>
            <a:r>
              <a:rPr lang="ar-SA" sz="3200" b="1" dirty="0"/>
              <a:t>وقد يكون هذا الشخص هنا العامل أو رئيس القسم أو مدير المنشأة أو صاحب العمل نفسه وفي كل حالة يجب أن يصل المسئول عن معاينة الحادث إلى أكبر قدر من المعلومات التي أدت إلى وقوع الحادث وهي :</a:t>
            </a:r>
            <a:r>
              <a:rPr lang="ar-SA" sz="3200" b="1" dirty="0">
                <a:solidFill>
                  <a:srgbClr val="33CC33"/>
                </a:solidFill>
              </a:rPr>
              <a:t/>
            </a:r>
            <a:br>
              <a:rPr lang="ar-SA" sz="3200" b="1" dirty="0">
                <a:solidFill>
                  <a:srgbClr val="33CC33"/>
                </a:solidFill>
              </a:rPr>
            </a:br>
            <a:r>
              <a:rPr lang="ar-SA" sz="3200" b="1" dirty="0">
                <a:solidFill>
                  <a:srgbClr val="33CC33"/>
                </a:solidFill>
              </a:rPr>
              <a:t>1- </a:t>
            </a:r>
            <a:r>
              <a:rPr lang="ar-SA" sz="3200" b="1" dirty="0" smtClean="0">
                <a:solidFill>
                  <a:srgbClr val="33CC33"/>
                </a:solidFill>
              </a:rPr>
              <a:t>الحادث</a:t>
            </a:r>
            <a:r>
              <a:rPr lang="ar-EG" sz="3200" b="1" dirty="0" smtClean="0">
                <a:solidFill>
                  <a:srgbClr val="33CC33"/>
                </a:solidFill>
              </a:rPr>
              <a:t> ونوعه وسببه</a:t>
            </a:r>
            <a:r>
              <a:rPr lang="ar-SA" sz="3200" b="1" dirty="0">
                <a:solidFill>
                  <a:srgbClr val="33CC33"/>
                </a:solidFill>
              </a:rPr>
              <a:t/>
            </a:r>
            <a:br>
              <a:rPr lang="ar-SA" sz="3200" b="1" dirty="0">
                <a:solidFill>
                  <a:srgbClr val="33CC33"/>
                </a:solidFill>
              </a:rPr>
            </a:br>
            <a:r>
              <a:rPr lang="ar-SA" sz="3200" b="1" dirty="0">
                <a:solidFill>
                  <a:srgbClr val="33CC33"/>
                </a:solidFill>
              </a:rPr>
              <a:t>2- الشخص المصاب نفسه.</a:t>
            </a:r>
            <a:br>
              <a:rPr lang="ar-SA" sz="3200" b="1" dirty="0">
                <a:solidFill>
                  <a:srgbClr val="33CC33"/>
                </a:solidFill>
              </a:rPr>
            </a:br>
            <a:r>
              <a:rPr lang="ar-SA" sz="3200" b="1" dirty="0">
                <a:solidFill>
                  <a:srgbClr val="33CC33"/>
                </a:solidFill>
              </a:rPr>
              <a:t>3- الإصابة نفسها</a:t>
            </a:r>
            <a:endParaRPr lang="ar-EG" sz="3200" dirty="0">
              <a:solidFill>
                <a:srgbClr val="33CC33"/>
              </a:solidFill>
            </a:endParaRPr>
          </a:p>
        </p:txBody>
      </p:sp>
    </p:spTree>
    <p:extLst>
      <p:ext uri="{BB962C8B-B14F-4D97-AF65-F5344CB8AC3E}">
        <p14:creationId xmlns:p14="http://schemas.microsoft.com/office/powerpoint/2010/main" val="1299015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932040" y="0"/>
            <a:ext cx="3280792" cy="706090"/>
          </a:xfrm>
        </p:spPr>
        <p:txBody>
          <a:bodyPr>
            <a:noAutofit/>
          </a:bodyPr>
          <a:lstStyle/>
          <a:p>
            <a:pPr algn="ctr"/>
            <a:r>
              <a:rPr lang="ar-SA" sz="7200" dirty="0">
                <a:solidFill>
                  <a:srgbClr val="FF9900"/>
                </a:solidFill>
                <a:cs typeface="Monotype Koufi" pitchFamily="2" charset="-78"/>
              </a:rPr>
              <a:t>مــقدمــة</a:t>
            </a:r>
            <a:endParaRPr lang="en-US" sz="7200" dirty="0">
              <a:solidFill>
                <a:srgbClr val="FF9900"/>
              </a:solidFill>
              <a:cs typeface="Monotype Koufi" pitchFamily="2" charset="-78"/>
            </a:endParaRPr>
          </a:p>
        </p:txBody>
      </p:sp>
      <p:sp>
        <p:nvSpPr>
          <p:cNvPr id="15363" name="Rectangle 3"/>
          <p:cNvSpPr>
            <a:spLocks noGrp="1" noChangeArrowheads="1"/>
          </p:cNvSpPr>
          <p:nvPr>
            <p:ph type="body" idx="1"/>
          </p:nvPr>
        </p:nvSpPr>
        <p:spPr>
          <a:xfrm>
            <a:off x="0" y="1124744"/>
            <a:ext cx="9252520" cy="5400600"/>
          </a:xfrm>
        </p:spPr>
        <p:txBody>
          <a:bodyPr>
            <a:noAutofit/>
          </a:bodyPr>
          <a:lstStyle/>
          <a:p>
            <a:pPr algn="r" rtl="1">
              <a:lnSpc>
                <a:spcPct val="90000"/>
              </a:lnSpc>
            </a:pPr>
            <a:r>
              <a:rPr lang="ar-SA" sz="3600" b="1" dirty="0"/>
              <a:t> من </a:t>
            </a:r>
            <a:r>
              <a:rPr lang="ar-EG" sz="3600" b="1" dirty="0"/>
              <a:t>أ</a:t>
            </a:r>
            <a:r>
              <a:rPr lang="ar-SA" sz="3600" b="1" dirty="0"/>
              <a:t>هداف السلامة والصحة المهنية الحفاظ على عناصر ال</a:t>
            </a:r>
            <a:r>
              <a:rPr lang="ar-EG" sz="3600" b="1" dirty="0"/>
              <a:t>إ</a:t>
            </a:r>
            <a:r>
              <a:rPr lang="ar-SA" sz="3600" b="1" dirty="0"/>
              <a:t>نتاج وفي مقدمتها العنصر البشري.</a:t>
            </a:r>
          </a:p>
          <a:p>
            <a:pPr algn="r" rtl="1">
              <a:lnSpc>
                <a:spcPct val="90000"/>
              </a:lnSpc>
            </a:pPr>
            <a:r>
              <a:rPr lang="ar-SA" sz="3600" b="1" dirty="0"/>
              <a:t>التشريعات والقوانين تعطي الحق للإنسان في الحصول على بيئة عمل آمنة.</a:t>
            </a:r>
          </a:p>
          <a:p>
            <a:pPr algn="r" rtl="1">
              <a:lnSpc>
                <a:spcPct val="90000"/>
              </a:lnSpc>
            </a:pPr>
            <a:r>
              <a:rPr lang="ar-SA" sz="3600" b="1" dirty="0"/>
              <a:t>حسب احصائيات منظمة العمل الدولية يفقد حوالي مليوني شخص حياتهم بسبب حوادث وإصابات العمل.</a:t>
            </a:r>
          </a:p>
          <a:p>
            <a:pPr algn="r" rtl="1">
              <a:lnSpc>
                <a:spcPct val="90000"/>
              </a:lnSpc>
            </a:pPr>
            <a:r>
              <a:rPr lang="ar-SA" sz="3600" b="1" dirty="0"/>
              <a:t>يتعرض العاملون لحوالي </a:t>
            </a:r>
            <a:r>
              <a:rPr lang="en-US" sz="3600" b="1" dirty="0"/>
              <a:t>270</a:t>
            </a:r>
            <a:r>
              <a:rPr lang="ar-SA" sz="3600" b="1" dirty="0"/>
              <a:t> مليون حادث عمل و </a:t>
            </a:r>
            <a:r>
              <a:rPr lang="en-US" sz="3600" b="1" dirty="0"/>
              <a:t>160</a:t>
            </a:r>
            <a:r>
              <a:rPr lang="ar-SA" sz="3600" b="1" dirty="0"/>
              <a:t>مليون حالة اصابة بإمراض مرتبطة بالعمل سنوياً.</a:t>
            </a:r>
          </a:p>
          <a:p>
            <a:pPr algn="r" rtl="1">
              <a:lnSpc>
                <a:spcPct val="90000"/>
              </a:lnSpc>
            </a:pPr>
            <a:r>
              <a:rPr lang="ar-SA" sz="3600" b="1" dirty="0"/>
              <a:t>حوادث وإصابات العمل قد تغيرت شكلا ولكنها لم تفقد قدرتها التدميرية . </a:t>
            </a:r>
            <a:endParaRPr lang="en-US" sz="3600" b="1" dirty="0"/>
          </a:p>
        </p:txBody>
      </p:sp>
    </p:spTree>
    <p:extLst>
      <p:ext uri="{BB962C8B-B14F-4D97-AF65-F5344CB8AC3E}">
        <p14:creationId xmlns:p14="http://schemas.microsoft.com/office/powerpoint/2010/main" val="4095585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linds(horizontal)">
                                      <p:cBhvr>
                                        <p:cTn id="7" dur="5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box(in)">
                                      <p:cBhvr>
                                        <p:cTn id="12" dur="500"/>
                                        <p:tgtEl>
                                          <p:spTgt spid="153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box(in)">
                                      <p:cBhvr>
                                        <p:cTn id="17" dur="500"/>
                                        <p:tgtEl>
                                          <p:spTgt spid="153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box(in)">
                                      <p:cBhvr>
                                        <p:cTn id="22" dur="500"/>
                                        <p:tgtEl>
                                          <p:spTgt spid="1536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5363">
                                            <p:txEl>
                                              <p:pRg st="3" end="3"/>
                                            </p:txEl>
                                          </p:spTgt>
                                        </p:tgtEl>
                                        <p:attrNameLst>
                                          <p:attrName>style.visibility</p:attrName>
                                        </p:attrNameLst>
                                      </p:cBhvr>
                                      <p:to>
                                        <p:strVal val="visible"/>
                                      </p:to>
                                    </p:set>
                                    <p:animEffect transition="in" filter="box(in)">
                                      <p:cBhvr>
                                        <p:cTn id="27" dur="500"/>
                                        <p:tgtEl>
                                          <p:spTgt spid="1536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5363">
                                            <p:txEl>
                                              <p:pRg st="4" end="4"/>
                                            </p:txEl>
                                          </p:spTgt>
                                        </p:tgtEl>
                                        <p:attrNameLst>
                                          <p:attrName>style.visibility</p:attrName>
                                        </p:attrNameLst>
                                      </p:cBhvr>
                                      <p:to>
                                        <p:strVal val="visible"/>
                                      </p:to>
                                    </p:set>
                                    <p:animEffect transition="in" filter="box(in)">
                                      <p:cBhvr>
                                        <p:cTn id="32" dur="5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690"/>
            <a:ext cx="9144000" cy="6740307"/>
          </a:xfrm>
          <a:prstGeom prst="rect">
            <a:avLst/>
          </a:prstGeom>
        </p:spPr>
        <p:txBody>
          <a:bodyPr wrap="square">
            <a:spAutoFit/>
          </a:bodyPr>
          <a:lstStyle/>
          <a:p>
            <a:pPr algn="r" rtl="1"/>
            <a:r>
              <a:rPr lang="ar-SA" sz="3600" b="1" dirty="0">
                <a:solidFill>
                  <a:srgbClr val="FF0000"/>
                </a:solidFill>
              </a:rPr>
              <a:t>التقرير عن الحادث</a:t>
            </a:r>
            <a:r>
              <a:rPr lang="ar-SA" sz="3600" b="1" dirty="0"/>
              <a:t/>
            </a:r>
            <a:br>
              <a:rPr lang="ar-SA" sz="3600" b="1" dirty="0"/>
            </a:br>
            <a:r>
              <a:rPr lang="ar-SA" sz="3600" b="1" dirty="0">
                <a:solidFill>
                  <a:srgbClr val="33CC33"/>
                </a:solidFill>
              </a:rPr>
              <a:t>يجب أن يشمل تقرير بحث الحادث :</a:t>
            </a:r>
            <a:r>
              <a:rPr lang="ar-SA" sz="3600" b="1" dirty="0"/>
              <a:t/>
            </a:r>
            <a:br>
              <a:rPr lang="ar-SA" sz="3600" b="1" dirty="0"/>
            </a:br>
            <a:r>
              <a:rPr lang="ar-SA" sz="3600" b="1" dirty="0">
                <a:solidFill>
                  <a:srgbClr val="FFC000"/>
                </a:solidFill>
              </a:rPr>
              <a:t>1- التاريخ المهني للعامل </a:t>
            </a:r>
            <a:r>
              <a:rPr lang="ar-SA" sz="3600" b="1" dirty="0"/>
              <a:t/>
            </a:r>
            <a:br>
              <a:rPr lang="ar-SA" sz="3600" b="1" dirty="0"/>
            </a:br>
            <a:r>
              <a:rPr lang="ar-SA" sz="3600" b="1" dirty="0"/>
              <a:t>تدوين كل المعلومات التي يمكن الحصول عليها بالنسبة للعامل المصاب وطبيعة عمله، وما الذي كان يقوم به فعلاً، والحوادث التي سبق أن وقعت له، وماذا كان يجب أن يفعله أو لا يفعله حتى لا يقع الحادث.</a:t>
            </a:r>
            <a:br>
              <a:rPr lang="ar-SA" sz="3600" b="1" dirty="0"/>
            </a:br>
            <a:r>
              <a:rPr lang="ar-SA" sz="3600" b="1" dirty="0">
                <a:solidFill>
                  <a:srgbClr val="FFC000"/>
                </a:solidFill>
              </a:rPr>
              <a:t>2- فحص الآلة أو الماكينة أو الأسباب الظاهرة للحادث</a:t>
            </a:r>
            <a:r>
              <a:rPr lang="ar-SA" sz="3600" b="1" dirty="0"/>
              <a:t/>
            </a:r>
            <a:br>
              <a:rPr lang="ar-SA" sz="3600" b="1" dirty="0"/>
            </a:br>
            <a:r>
              <a:rPr lang="ar-SA" sz="3600" b="1" dirty="0">
                <a:solidFill>
                  <a:srgbClr val="FFC000"/>
                </a:solidFill>
              </a:rPr>
              <a:t>3- النتيجة</a:t>
            </a:r>
            <a:endParaRPr lang="ar-EG" sz="3600" dirty="0">
              <a:solidFill>
                <a:srgbClr val="FFC000"/>
              </a:solidFill>
            </a:endParaRPr>
          </a:p>
        </p:txBody>
      </p:sp>
    </p:spTree>
    <p:extLst>
      <p:ext uri="{BB962C8B-B14F-4D97-AF65-F5344CB8AC3E}">
        <p14:creationId xmlns:p14="http://schemas.microsoft.com/office/powerpoint/2010/main" val="3622196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94085"/>
          </a:xfrm>
          <a:prstGeom prst="rect">
            <a:avLst/>
          </a:prstGeom>
        </p:spPr>
        <p:txBody>
          <a:bodyPr wrap="square">
            <a:spAutoFit/>
          </a:bodyPr>
          <a:lstStyle/>
          <a:p>
            <a:pPr algn="r" rtl="1"/>
            <a:r>
              <a:rPr lang="ar-SA" sz="3200" b="1" dirty="0" smtClean="0">
                <a:solidFill>
                  <a:srgbClr val="FFFF00"/>
                </a:solidFill>
              </a:rPr>
              <a:t>نموذج </a:t>
            </a:r>
            <a:r>
              <a:rPr lang="ar-SA" sz="3200" b="1" dirty="0">
                <a:solidFill>
                  <a:srgbClr val="FFFF00"/>
                </a:solidFill>
              </a:rPr>
              <a:t>تقرير حادث</a:t>
            </a:r>
            <a:r>
              <a:rPr lang="ar-SA" sz="3200" b="1" dirty="0"/>
              <a:t/>
            </a:r>
            <a:br>
              <a:rPr lang="ar-SA" sz="3200" b="1" dirty="0"/>
            </a:br>
            <a:r>
              <a:rPr lang="ar-SA" sz="3200" b="1" dirty="0"/>
              <a:t>* أسم المنشأة:</a:t>
            </a:r>
            <a:br>
              <a:rPr lang="ar-SA" sz="3200" b="1" dirty="0"/>
            </a:br>
            <a:r>
              <a:rPr lang="ar-SA" sz="3200" b="1" dirty="0"/>
              <a:t>* اسم المصاب:</a:t>
            </a:r>
            <a:br>
              <a:rPr lang="ar-SA" sz="3200" b="1" dirty="0"/>
            </a:br>
            <a:r>
              <a:rPr lang="ar-SA" sz="3200" b="1" dirty="0"/>
              <a:t>* رقم العامل:</a:t>
            </a:r>
            <a:br>
              <a:rPr lang="ar-SA" sz="3200" b="1" dirty="0"/>
            </a:br>
            <a:r>
              <a:rPr lang="ar-SA" sz="3200" b="1" dirty="0"/>
              <a:t>* عمر العامل:</a:t>
            </a:r>
            <a:br>
              <a:rPr lang="ar-SA" sz="3200" b="1" dirty="0"/>
            </a:br>
            <a:r>
              <a:rPr lang="ar-SA" sz="3200" b="1" dirty="0"/>
              <a:t>* مدة الخدمة في العمل بالمنشأة:</a:t>
            </a:r>
            <a:br>
              <a:rPr lang="ar-SA" sz="3200" b="1" dirty="0"/>
            </a:br>
            <a:r>
              <a:rPr lang="ar-SA" sz="3200" b="1" dirty="0"/>
              <a:t>* مدة خدمة العامل بالقسم الذي وقع به الحادث:</a:t>
            </a:r>
            <a:br>
              <a:rPr lang="ar-SA" sz="3200" b="1" dirty="0"/>
            </a:br>
            <a:r>
              <a:rPr lang="ar-SA" sz="3200" b="1" dirty="0"/>
              <a:t>* المهنة:</a:t>
            </a:r>
            <a:br>
              <a:rPr lang="ar-SA" sz="3200" b="1" dirty="0"/>
            </a:br>
            <a:r>
              <a:rPr lang="ar-SA" sz="3200" b="1" dirty="0"/>
              <a:t>* تاريخ الإصابة :</a:t>
            </a:r>
            <a:br>
              <a:rPr lang="ar-SA" sz="3200" b="1" dirty="0"/>
            </a:br>
            <a:r>
              <a:rPr lang="ar-SA" sz="3200" b="1" dirty="0"/>
              <a:t>* ساعة الإصابة:</a:t>
            </a:r>
            <a:br>
              <a:rPr lang="ar-SA" sz="3200" b="1" dirty="0"/>
            </a:br>
            <a:r>
              <a:rPr lang="ar-SA" sz="3200" b="1" dirty="0"/>
              <a:t>* نوع الإصابة: ( قطع في نهاية الإبهام الأيمن، كسر في القدم اليسرى،.... الخ )</a:t>
            </a:r>
            <a:endParaRPr lang="ar-EG" sz="3200" dirty="0"/>
          </a:p>
        </p:txBody>
      </p:sp>
    </p:spTree>
    <p:extLst>
      <p:ext uri="{BB962C8B-B14F-4D97-AF65-F5344CB8AC3E}">
        <p14:creationId xmlns:p14="http://schemas.microsoft.com/office/powerpoint/2010/main" val="27066643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9035681" cy="5509200"/>
          </a:xfrm>
          <a:prstGeom prst="rect">
            <a:avLst/>
          </a:prstGeom>
        </p:spPr>
        <p:txBody>
          <a:bodyPr wrap="square">
            <a:spAutoFit/>
          </a:bodyPr>
          <a:lstStyle/>
          <a:p>
            <a:pPr algn="r" rtl="1" hangingPunct="0"/>
            <a:r>
              <a:rPr lang="ar-SA" sz="4400" b="1" u="sng" dirty="0">
                <a:solidFill>
                  <a:srgbClr val="66CCFF"/>
                </a:solidFill>
              </a:rPr>
              <a:t>كيف تنشأ الحوادث </a:t>
            </a:r>
            <a:r>
              <a:rPr lang="ar-SA" sz="4400" b="1" u="sng" dirty="0" smtClean="0">
                <a:solidFill>
                  <a:srgbClr val="66CCFF"/>
                </a:solidFill>
              </a:rPr>
              <a:t>؟</a:t>
            </a:r>
            <a:r>
              <a:rPr lang="en-US" sz="4400" b="1" dirty="0" smtClean="0">
                <a:solidFill>
                  <a:srgbClr val="66CCFF"/>
                </a:solidFill>
              </a:rPr>
              <a:t> </a:t>
            </a:r>
            <a:r>
              <a:rPr lang="ar-SA" sz="4400" b="1" u="sng" dirty="0" smtClean="0">
                <a:solidFill>
                  <a:srgbClr val="FFFF00"/>
                </a:solidFill>
              </a:rPr>
              <a:t>نظرية </a:t>
            </a:r>
            <a:r>
              <a:rPr lang="ar-SA" sz="4400" b="1" u="sng" dirty="0">
                <a:solidFill>
                  <a:srgbClr val="FFFF00"/>
                </a:solidFill>
              </a:rPr>
              <a:t>الدومينو :</a:t>
            </a:r>
            <a:endParaRPr lang="en-US" sz="4400" b="1" dirty="0">
              <a:solidFill>
                <a:srgbClr val="FFFF00"/>
              </a:solidFill>
            </a:endParaRPr>
          </a:p>
          <a:p>
            <a:pPr algn="r" rtl="1" hangingPunct="0"/>
            <a:r>
              <a:rPr lang="ar-SA" sz="4400" b="1" dirty="0"/>
              <a:t>لدينا خمسة عوامل مرتبة فى تتابع وممثلة فى قطع الدومينو :</a:t>
            </a:r>
            <a:endParaRPr lang="en-US" sz="4400" b="1" dirty="0"/>
          </a:p>
          <a:p>
            <a:pPr algn="r" rtl="1" hangingPunct="0"/>
            <a:r>
              <a:rPr lang="ar-SA" sz="4400" b="1" dirty="0"/>
              <a:t>	</a:t>
            </a:r>
            <a:r>
              <a:rPr lang="ar-SA" sz="4400" b="1" dirty="0">
                <a:solidFill>
                  <a:srgbClr val="FFC000"/>
                </a:solidFill>
              </a:rPr>
              <a:t>الأسباب :</a:t>
            </a:r>
            <a:r>
              <a:rPr lang="ar-SA" sz="4400" b="1" dirty="0"/>
              <a:t>	1-	الأحوال والظروف الإجتماعية</a:t>
            </a:r>
            <a:endParaRPr lang="en-US" sz="4400" b="1" dirty="0"/>
          </a:p>
          <a:p>
            <a:pPr algn="r" rtl="1" hangingPunct="0"/>
            <a:r>
              <a:rPr lang="ar-SA" sz="4400" b="1" dirty="0"/>
              <a:t>			2-	تصرف شخصى غير آمن</a:t>
            </a:r>
            <a:endParaRPr lang="en-US" sz="4400" b="1" dirty="0"/>
          </a:p>
          <a:p>
            <a:pPr algn="r" rtl="1" hangingPunct="0"/>
            <a:r>
              <a:rPr lang="ar-SA" sz="4400" b="1" dirty="0"/>
              <a:t>			3-	ظروف عمل غير آمنة </a:t>
            </a:r>
            <a:endParaRPr lang="en-US" sz="4400" b="1" dirty="0"/>
          </a:p>
          <a:p>
            <a:pPr algn="r" rtl="1" hangingPunct="0"/>
            <a:r>
              <a:rPr lang="ar-SA" sz="4400" b="1" dirty="0"/>
              <a:t>	</a:t>
            </a:r>
            <a:r>
              <a:rPr lang="ar-SA" sz="4400" b="1" dirty="0">
                <a:solidFill>
                  <a:srgbClr val="FFC000"/>
                </a:solidFill>
              </a:rPr>
              <a:t>النتائج :</a:t>
            </a:r>
            <a:r>
              <a:rPr lang="ar-SA" sz="4400" b="1" dirty="0"/>
              <a:t>	1-	الحادثة</a:t>
            </a:r>
            <a:endParaRPr lang="en-US" sz="4400" b="1" dirty="0"/>
          </a:p>
          <a:p>
            <a:pPr algn="r" rtl="1" hangingPunct="0"/>
            <a:r>
              <a:rPr lang="ar-SA" sz="4400" b="1" dirty="0"/>
              <a:t>			2-	الإصابة</a:t>
            </a:r>
            <a:endParaRPr lang="en-US" sz="4400" b="1" dirty="0"/>
          </a:p>
        </p:txBody>
      </p:sp>
    </p:spTree>
    <p:extLst>
      <p:ext uri="{BB962C8B-B14F-4D97-AF65-F5344CB8AC3E}">
        <p14:creationId xmlns:p14="http://schemas.microsoft.com/office/powerpoint/2010/main" val="1302204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8461"/>
            <a:ext cx="9144000" cy="6186309"/>
          </a:xfrm>
          <a:prstGeom prst="rect">
            <a:avLst/>
          </a:prstGeom>
        </p:spPr>
        <p:txBody>
          <a:bodyPr wrap="square">
            <a:spAutoFit/>
          </a:bodyPr>
          <a:lstStyle/>
          <a:p>
            <a:pPr algn="r" rtl="1" hangingPunct="0"/>
            <a:r>
              <a:rPr lang="ar-SA" sz="3600" b="1" dirty="0"/>
              <a:t>-	إصابة الشخص تحدث فقط عندما يقع الحادث</a:t>
            </a:r>
            <a:endParaRPr lang="en-US" sz="3600" b="1" dirty="0"/>
          </a:p>
          <a:p>
            <a:pPr algn="r" rtl="1" hangingPunct="0"/>
            <a:r>
              <a:rPr lang="ar-SA" sz="3600" b="1" dirty="0"/>
              <a:t>2-	والحادث يقع كنتيجة لظروف عمل غير آمنة</a:t>
            </a:r>
            <a:endParaRPr lang="en-US" sz="3600" b="1" dirty="0"/>
          </a:p>
          <a:p>
            <a:pPr algn="r" rtl="1" hangingPunct="0"/>
            <a:r>
              <a:rPr lang="ar-SA" sz="3600" b="1" dirty="0"/>
              <a:t>3-	والظروف غير الآمنة تتواجد نتيجة لأن هناك خطأ شخصى </a:t>
            </a:r>
            <a:endParaRPr lang="en-US" sz="3600" b="1" dirty="0"/>
          </a:p>
          <a:p>
            <a:pPr algn="r" rtl="1" hangingPunct="0"/>
            <a:r>
              <a:rPr lang="ar-SA" sz="3600" b="1" dirty="0"/>
              <a:t>4-	والأخطاء الشخصية يمكن ان تكتسب من البيئة والأحوال الإجتماعية .</a:t>
            </a:r>
            <a:endParaRPr lang="en-US" sz="3600" b="1" dirty="0"/>
          </a:p>
          <a:p>
            <a:pPr algn="r" rtl="1" hangingPunct="0"/>
            <a:r>
              <a:rPr lang="ar-SA" sz="3600" b="1" u="sng" dirty="0">
                <a:solidFill>
                  <a:srgbClr val="FFFF00"/>
                </a:solidFill>
              </a:rPr>
              <a:t>إستنتاج :</a:t>
            </a:r>
            <a:endParaRPr lang="en-US" sz="3600" b="1" dirty="0">
              <a:solidFill>
                <a:srgbClr val="FFFF00"/>
              </a:solidFill>
            </a:endParaRPr>
          </a:p>
          <a:p>
            <a:pPr algn="r" rtl="1" hangingPunct="0"/>
            <a:r>
              <a:rPr lang="ar-SA" sz="3600" b="1" dirty="0"/>
              <a:t>من النظرية السابقة يمكن أن نستنتج أن الأسباب المباشرة لوقوع الحوادث ترجع إلى سببين هما :</a:t>
            </a:r>
            <a:endParaRPr lang="en-US" sz="3600" b="1" dirty="0">
              <a:solidFill>
                <a:srgbClr val="FFC000"/>
              </a:solidFill>
            </a:endParaRPr>
          </a:p>
          <a:p>
            <a:pPr algn="r" rtl="1" hangingPunct="0"/>
            <a:r>
              <a:rPr lang="ar-SA" sz="3600" b="1" dirty="0">
                <a:solidFill>
                  <a:srgbClr val="FFC000"/>
                </a:solidFill>
              </a:rPr>
              <a:t>	*	تصرف غير آمن .</a:t>
            </a:r>
            <a:endParaRPr lang="en-US" sz="3600" b="1" dirty="0">
              <a:solidFill>
                <a:srgbClr val="FFC000"/>
              </a:solidFill>
            </a:endParaRPr>
          </a:p>
          <a:p>
            <a:pPr algn="r" rtl="1" hangingPunct="0"/>
            <a:r>
              <a:rPr lang="ar-SA" sz="3600" b="1" dirty="0">
                <a:solidFill>
                  <a:srgbClr val="FFC000"/>
                </a:solidFill>
              </a:rPr>
              <a:t>	*	ظروف عمل غير آمنة .</a:t>
            </a:r>
            <a:endParaRPr lang="en-US" sz="3600" b="1" dirty="0">
              <a:solidFill>
                <a:srgbClr val="FFC000"/>
              </a:solidFill>
            </a:endParaRPr>
          </a:p>
        </p:txBody>
      </p:sp>
    </p:spTree>
    <p:extLst>
      <p:ext uri="{BB962C8B-B14F-4D97-AF65-F5344CB8AC3E}">
        <p14:creationId xmlns:p14="http://schemas.microsoft.com/office/powerpoint/2010/main" val="87670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370975"/>
          </a:xfrm>
          <a:prstGeom prst="rect">
            <a:avLst/>
          </a:prstGeom>
        </p:spPr>
        <p:txBody>
          <a:bodyPr wrap="square">
            <a:spAutoFit/>
          </a:bodyPr>
          <a:lstStyle/>
          <a:p>
            <a:pPr algn="r" rtl="1" hangingPunct="0"/>
            <a:r>
              <a:rPr lang="ar-SA" sz="2400" b="1" u="sng" dirty="0">
                <a:solidFill>
                  <a:srgbClr val="FFFF00"/>
                </a:solidFill>
              </a:rPr>
              <a:t>قائمة ببعض الممارسات والتصرفات غير الآمنة :</a:t>
            </a:r>
            <a:endParaRPr lang="en-US" sz="2400" b="1" dirty="0">
              <a:solidFill>
                <a:srgbClr val="FFFF00"/>
              </a:solidFill>
            </a:endParaRPr>
          </a:p>
          <a:p>
            <a:pPr algn="r" rtl="1" hangingPunct="0"/>
            <a:r>
              <a:rPr lang="ar-SA" sz="2400" b="1" dirty="0"/>
              <a:t>1-	عدم إستعمال حواجز الوقاية بالمعدات بالرغم من تواجدها .</a:t>
            </a:r>
            <a:endParaRPr lang="en-US" sz="2400" b="1" dirty="0"/>
          </a:p>
          <a:p>
            <a:pPr algn="r" rtl="1" hangingPunct="0"/>
            <a:r>
              <a:rPr lang="ar-SA" sz="2400" b="1" dirty="0"/>
              <a:t>2-	إستخدام خاطىء للمهمات وإستعمال أدوات غير سليمة أو إستعمال الأيدى بدلا من العدة .</a:t>
            </a:r>
            <a:endParaRPr lang="en-US" sz="2400" b="1" dirty="0"/>
          </a:p>
          <a:p>
            <a:pPr algn="r" rtl="1" hangingPunct="0"/>
            <a:r>
              <a:rPr lang="ar-SA" sz="2400" b="1" dirty="0"/>
              <a:t>3-	الوقوف الخاطىء أثناء العمل أو فى مكان يعرض العامل للإصابة .</a:t>
            </a:r>
            <a:endParaRPr lang="en-US" sz="2400" b="1" dirty="0"/>
          </a:p>
          <a:p>
            <a:pPr algn="r" rtl="1" hangingPunct="0"/>
            <a:r>
              <a:rPr lang="ar-SA" sz="2400" b="1" dirty="0"/>
              <a:t>4-	مباشرة العمل بسرعة خطرة تتجاوز حدود السرعة المأمونة أثناء تأدية العمل .</a:t>
            </a:r>
            <a:endParaRPr lang="en-US" sz="2400" b="1" dirty="0"/>
          </a:p>
          <a:p>
            <a:pPr algn="r" rtl="1" hangingPunct="0"/>
            <a:r>
              <a:rPr lang="ar-SA" sz="2400" b="1" dirty="0"/>
              <a:t>5-	عدم إستخدام الملابس الواقية أو الملابس المناسبة للعمل رغم صرفها للعامل .</a:t>
            </a:r>
            <a:endParaRPr lang="en-US" sz="2400" b="1" dirty="0"/>
          </a:p>
          <a:p>
            <a:pPr algn="r" rtl="1" hangingPunct="0"/>
            <a:r>
              <a:rPr lang="ar-SA" sz="2400" b="1" dirty="0"/>
              <a:t>6-	عدم إطاعة التعليمات المنصوص عليها وعدم الإنتباه عند العمل على 	الآلات أو الأجهزة المتحركة والخطرة .</a:t>
            </a:r>
            <a:endParaRPr lang="en-US" sz="2400" b="1" dirty="0"/>
          </a:p>
          <a:p>
            <a:pPr algn="r" rtl="1" hangingPunct="0"/>
            <a:r>
              <a:rPr lang="ar-SA" sz="2400" b="1" dirty="0"/>
              <a:t>7-	المزاح فى أثناء العمل بما يعرض العامل للخطر .</a:t>
            </a:r>
            <a:endParaRPr lang="en-US" sz="2400" b="1" dirty="0"/>
          </a:p>
          <a:p>
            <a:pPr algn="r" rtl="1" hangingPunct="0"/>
            <a:r>
              <a:rPr lang="ar-SA" sz="2400" b="1" dirty="0"/>
              <a:t>8-	مباشرة عمل ليس للعامل الحق فى تأديته (التشغيل دون الإختصاص) .</a:t>
            </a:r>
            <a:endParaRPr lang="en-US" sz="2400" b="1" dirty="0"/>
          </a:p>
          <a:p>
            <a:pPr algn="r" rtl="1" hangingPunct="0"/>
            <a:r>
              <a:rPr lang="ar-SA" sz="2400" b="1" dirty="0"/>
              <a:t>9-	ترك المعدات والأدوات مبعثرة بعد الإنتهاء من العمل .</a:t>
            </a:r>
            <a:endParaRPr lang="en-US" sz="2400" b="1" dirty="0"/>
          </a:p>
          <a:p>
            <a:pPr algn="r" rtl="1" hangingPunct="0"/>
            <a:r>
              <a:rPr lang="ar-SA" sz="2400" b="1" dirty="0"/>
              <a:t>10-	إتباع طرق غير صحيحة فى مناولة ورص المهمات .</a:t>
            </a:r>
            <a:endParaRPr lang="en-US" sz="2400" b="1" dirty="0"/>
          </a:p>
          <a:p>
            <a:pPr algn="r" rtl="1" hangingPunct="0"/>
            <a:r>
              <a:rPr lang="ar-SA" sz="2400" b="1" dirty="0"/>
              <a:t>11-	الإخفاق فى طلب المساعدة أو المعاونة عند حدوث الخطر .</a:t>
            </a:r>
            <a:endParaRPr lang="en-US" sz="2400" b="1" dirty="0"/>
          </a:p>
          <a:p>
            <a:pPr algn="r" rtl="1" hangingPunct="0"/>
            <a:r>
              <a:rPr lang="ar-SA" sz="2400" b="1" dirty="0"/>
              <a:t>12-	الأحوال والتصرفات الشخصية غير المأمونة مثل عدم التركيز وشرود </a:t>
            </a:r>
            <a:r>
              <a:rPr lang="ar-SA" sz="2400" b="1" dirty="0" smtClean="0"/>
              <a:t>الذهن </a:t>
            </a:r>
            <a:r>
              <a:rPr lang="ar-SA" sz="2400" b="1" dirty="0"/>
              <a:t>وعدم المبالاة والإستهتار بتعليمات العمل .</a:t>
            </a:r>
            <a:endParaRPr lang="en-US" sz="2400" b="1" dirty="0"/>
          </a:p>
          <a:p>
            <a:pPr algn="r" rtl="1" hangingPunct="0"/>
            <a:r>
              <a:rPr lang="ar-SA" sz="2400" b="1" dirty="0"/>
              <a:t>13-	العمل بدون الحصول على تصريح السلامة المناسب .</a:t>
            </a:r>
            <a:endParaRPr lang="en-US" sz="2400" b="1" dirty="0"/>
          </a:p>
        </p:txBody>
      </p:sp>
    </p:spTree>
    <p:extLst>
      <p:ext uri="{BB962C8B-B14F-4D97-AF65-F5344CB8AC3E}">
        <p14:creationId xmlns:p14="http://schemas.microsoft.com/office/powerpoint/2010/main" val="3915335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35374" cy="6001643"/>
          </a:xfrm>
          <a:prstGeom prst="rect">
            <a:avLst/>
          </a:prstGeom>
        </p:spPr>
        <p:txBody>
          <a:bodyPr wrap="square">
            <a:spAutoFit/>
          </a:bodyPr>
          <a:lstStyle/>
          <a:p>
            <a:pPr algn="r" rtl="1" hangingPunct="0"/>
            <a:r>
              <a:rPr lang="ar-SA" sz="2400" b="1" u="sng" dirty="0">
                <a:solidFill>
                  <a:srgbClr val="FFFF00"/>
                </a:solidFill>
              </a:rPr>
              <a:t>قائمة ببعض ظروف العمل غير الآمنة :</a:t>
            </a:r>
            <a:endParaRPr lang="en-US" sz="2400" b="1" dirty="0">
              <a:solidFill>
                <a:srgbClr val="FFFF00"/>
              </a:solidFill>
            </a:endParaRPr>
          </a:p>
          <a:p>
            <a:pPr algn="r" rtl="1" hangingPunct="0"/>
            <a:r>
              <a:rPr lang="ar-SA" sz="2400" b="1" dirty="0"/>
              <a:t>1-	عدم ترتيب أو تنظيم مكان العمل أو عدم تواجد مساحات كافية ، وكذا </a:t>
            </a:r>
            <a:r>
              <a:rPr lang="ar-SA" sz="2400" b="1" dirty="0" smtClean="0"/>
              <a:t>ضيق </a:t>
            </a:r>
            <a:r>
              <a:rPr lang="ar-SA" sz="2400" b="1" dirty="0"/>
              <a:t>الممرات أو البوابات داخل المبنى وخارجه وتعرض العاملين لحوادث التعثر أو الإصطدام .</a:t>
            </a:r>
            <a:endParaRPr lang="en-US" sz="2400" b="1" dirty="0"/>
          </a:p>
          <a:p>
            <a:pPr algn="r" rtl="1" hangingPunct="0"/>
            <a:r>
              <a:rPr lang="ar-SA" sz="2400" b="1" dirty="0"/>
              <a:t>2-	عدم وجود حواجز واقية حول الأجزاء المتحركة فى الآلات .</a:t>
            </a:r>
            <a:endParaRPr lang="en-US" sz="2400" b="1" dirty="0"/>
          </a:p>
          <a:p>
            <a:pPr algn="r" rtl="1" hangingPunct="0"/>
            <a:r>
              <a:rPr lang="ar-SA" sz="2400" b="1" dirty="0"/>
              <a:t>3-	فساد جو العمل أو تلوثه وعدم وجود تهوية كافية .</a:t>
            </a:r>
            <a:endParaRPr lang="en-US" sz="2400" b="1" dirty="0"/>
          </a:p>
          <a:p>
            <a:pPr algn="r" rtl="1" hangingPunct="0"/>
            <a:r>
              <a:rPr lang="ar-SA" sz="2400" b="1" dirty="0"/>
              <a:t>4-	عدم تواجد إضاءة كافية فى مكان العمل .</a:t>
            </a:r>
            <a:endParaRPr lang="en-US" sz="2400" b="1" dirty="0"/>
          </a:p>
          <a:p>
            <a:pPr algn="r" rtl="1" hangingPunct="0"/>
            <a:r>
              <a:rPr lang="ar-SA" sz="2400" b="1" dirty="0"/>
              <a:t>5-	خطأ فى تصميم الآلات أو المعدات .</a:t>
            </a:r>
            <a:endParaRPr lang="en-US" sz="2400" b="1" dirty="0"/>
          </a:p>
          <a:p>
            <a:pPr algn="r" rtl="1" hangingPunct="0"/>
            <a:r>
              <a:rPr lang="ar-SA" sz="2400" b="1" dirty="0"/>
              <a:t>6-	وجود ضوضاء عالية فى مكان العمل .</a:t>
            </a:r>
            <a:endParaRPr lang="en-US" sz="2400" b="1" dirty="0"/>
          </a:p>
          <a:p>
            <a:pPr algn="r" rtl="1" hangingPunct="0"/>
            <a:r>
              <a:rPr lang="ar-SA" sz="2400" b="1" dirty="0"/>
              <a:t>7-	التخزين السىء المخالف للمواصفات .</a:t>
            </a:r>
            <a:endParaRPr lang="en-US" sz="2400" b="1" dirty="0"/>
          </a:p>
          <a:p>
            <a:pPr algn="r" rtl="1" hangingPunct="0"/>
            <a:r>
              <a:rPr lang="ar-SA" sz="2400" b="1" dirty="0"/>
              <a:t>8-	وجود أسلاك وتوصيلات كهربائية مكشوفة .</a:t>
            </a:r>
            <a:endParaRPr lang="en-US" sz="2400" b="1" dirty="0"/>
          </a:p>
          <a:p>
            <a:pPr algn="r" rtl="1" hangingPunct="0"/>
            <a:r>
              <a:rPr lang="ar-SA" sz="2400" b="1" dirty="0"/>
              <a:t>9-	عدم تزويد العاملين بمهمات الوقاية الشخصية الملائمة لنوع الخطر الذى يتعرضون له فى مكان العمل .</a:t>
            </a:r>
            <a:endParaRPr lang="en-US" sz="2400" b="1" dirty="0"/>
          </a:p>
          <a:p>
            <a:pPr algn="r" rtl="1" hangingPunct="0"/>
            <a:r>
              <a:rPr lang="ar-SA" sz="2400" b="1" dirty="0"/>
              <a:t>10-	عدم توفر أجهزة الإغلاق فى حالات الطوارىء بالمعدات والآلات .</a:t>
            </a:r>
            <a:endParaRPr lang="en-US" sz="2400" b="1" dirty="0"/>
          </a:p>
          <a:p>
            <a:pPr algn="r" rtl="1" hangingPunct="0"/>
            <a:r>
              <a:rPr lang="ar-SA" sz="2400" b="1" dirty="0"/>
              <a:t>11-	طريقة العمل غير مأمونة ويرجع ذلك إلى : عدم تدريب العاملين - عدم وضع طريقة عمل مأمونة ومكتوبة - تكليف الفرد بالقيام بعمل ليس من إختصاصه .</a:t>
            </a:r>
            <a:endParaRPr lang="en-US" sz="2400" b="1" dirty="0"/>
          </a:p>
          <a:p>
            <a:pPr algn="r" rtl="1" hangingPunct="0"/>
            <a:r>
              <a:rPr lang="ar-SA" sz="2400" b="1" dirty="0"/>
              <a:t>12-	سوء نظافة مكان العمل .</a:t>
            </a:r>
            <a:endParaRPr lang="en-US" sz="2400" b="1" dirty="0"/>
          </a:p>
        </p:txBody>
      </p:sp>
    </p:spTree>
    <p:extLst>
      <p:ext uri="{BB962C8B-B14F-4D97-AF65-F5344CB8AC3E}">
        <p14:creationId xmlns:p14="http://schemas.microsoft.com/office/powerpoint/2010/main" val="2255036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76400" y="0"/>
            <a:ext cx="7467600" cy="1143000"/>
          </a:xfrm>
        </p:spPr>
        <p:txBody>
          <a:bodyPr/>
          <a:lstStyle/>
          <a:p>
            <a:pPr algn="ctr"/>
            <a:r>
              <a:rPr lang="ar-SY" b="1" dirty="0" smtClean="0">
                <a:solidFill>
                  <a:srgbClr val="FF0000"/>
                </a:solidFill>
              </a:rPr>
              <a:t>أسباب الحوادث</a:t>
            </a:r>
            <a:endParaRPr lang="en-GB" b="1" dirty="0">
              <a:solidFill>
                <a:srgbClr val="FF0000"/>
              </a:solidFill>
            </a:endParaRPr>
          </a:p>
        </p:txBody>
      </p:sp>
      <p:sp>
        <p:nvSpPr>
          <p:cNvPr id="3" name="عنصر نائب للمحتوى 2"/>
          <p:cNvSpPr>
            <a:spLocks noGrp="1"/>
          </p:cNvSpPr>
          <p:nvPr>
            <p:ph idx="1"/>
          </p:nvPr>
        </p:nvSpPr>
        <p:spPr>
          <a:xfrm>
            <a:off x="0" y="1124744"/>
            <a:ext cx="9113131" cy="5733256"/>
          </a:xfrm>
        </p:spPr>
        <p:txBody>
          <a:bodyPr>
            <a:normAutofit/>
          </a:bodyPr>
          <a:lstStyle/>
          <a:p>
            <a:pPr algn="r">
              <a:buNone/>
            </a:pPr>
            <a:r>
              <a:rPr lang="ar-SY" sz="4000" b="1" dirty="0" smtClean="0">
                <a:solidFill>
                  <a:srgbClr val="33CC33"/>
                </a:solidFill>
              </a:rPr>
              <a:t>أ- أسباب فنية:</a:t>
            </a:r>
            <a:r>
              <a:rPr lang="ar-SY" sz="4000" dirty="0" smtClean="0"/>
              <a:t> عطب في الآلة .</a:t>
            </a:r>
          </a:p>
          <a:p>
            <a:pPr algn="r">
              <a:buNone/>
            </a:pPr>
            <a:r>
              <a:rPr lang="ar-SY" sz="4000" b="1" dirty="0" smtClean="0">
                <a:solidFill>
                  <a:srgbClr val="33CC33"/>
                </a:solidFill>
              </a:rPr>
              <a:t>ب- أسباب إنسانية: </a:t>
            </a:r>
            <a:r>
              <a:rPr lang="ar-SY" sz="4000" dirty="0" smtClean="0"/>
              <a:t>من جانب الشخص. ونتيجة العوامل النفسية.</a:t>
            </a:r>
          </a:p>
          <a:p>
            <a:pPr algn="r">
              <a:buNone/>
            </a:pPr>
            <a:r>
              <a:rPr lang="ar-SY" sz="4000" b="1" dirty="0" smtClean="0">
                <a:solidFill>
                  <a:srgbClr val="33CC33"/>
                </a:solidFill>
              </a:rPr>
              <a:t>ج- أسباب لها علاقة بعامل الصدفة.</a:t>
            </a:r>
          </a:p>
          <a:p>
            <a:pPr algn="r">
              <a:buNone/>
            </a:pPr>
            <a:r>
              <a:rPr lang="ar-SY" sz="4000" dirty="0" smtClean="0"/>
              <a:t>80% من الحوادث </a:t>
            </a:r>
            <a:r>
              <a:rPr lang="ar-SY" sz="4000" dirty="0" err="1" smtClean="0"/>
              <a:t>مسؤول</a:t>
            </a:r>
            <a:r>
              <a:rPr lang="ar-SY" sz="4000" dirty="0" smtClean="0"/>
              <a:t> عنها الفر </a:t>
            </a:r>
            <a:r>
              <a:rPr lang="ar-SY" sz="4000" dirty="0" err="1" smtClean="0"/>
              <a:t>د</a:t>
            </a:r>
            <a:r>
              <a:rPr lang="ar-SY" sz="4000" dirty="0" smtClean="0"/>
              <a:t> و10% نتيجة الآلة والظروف المحيطة</a:t>
            </a:r>
            <a:endParaRPr lang="en-GB" sz="4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640"/>
            <a:ext cx="9157441" cy="4154984"/>
          </a:xfrm>
          <a:prstGeom prst="rect">
            <a:avLst/>
          </a:prstGeom>
        </p:spPr>
        <p:txBody>
          <a:bodyPr wrap="square">
            <a:spAutoFit/>
          </a:bodyPr>
          <a:lstStyle/>
          <a:p>
            <a:pPr algn="r" rtl="1"/>
            <a:r>
              <a:rPr lang="ar-SA" sz="3600" b="1" dirty="0">
                <a:solidFill>
                  <a:srgbClr val="FFFF00"/>
                </a:solidFill>
              </a:rPr>
              <a:t>أسباب الحوادث والإصابات</a:t>
            </a:r>
            <a:r>
              <a:rPr lang="en-US" sz="3600" b="1" dirty="0">
                <a:solidFill>
                  <a:srgbClr val="FFFF00"/>
                </a:solidFill>
              </a:rPr>
              <a:t> :</a:t>
            </a:r>
            <a:r>
              <a:rPr lang="en-US" sz="3600" b="1" dirty="0"/>
              <a:t/>
            </a:r>
            <a:br>
              <a:rPr lang="en-US" sz="3600" b="1" dirty="0"/>
            </a:br>
            <a:r>
              <a:rPr lang="ar-SA" sz="3600" b="1" dirty="0"/>
              <a:t>للحوادث والإصابات أسباب كثيرة ولكن يمكن تقسيم هذه الأسباب إلى شقين</a:t>
            </a:r>
            <a:r>
              <a:rPr lang="en-US" sz="3600" b="1" dirty="0"/>
              <a:t> </a:t>
            </a:r>
            <a:r>
              <a:rPr lang="en-US" sz="3600" b="1" dirty="0" smtClean="0"/>
              <a:t>:-</a:t>
            </a:r>
            <a:r>
              <a:rPr lang="en-US" sz="3600" b="1" dirty="0"/>
              <a:t/>
            </a:r>
            <a:br>
              <a:rPr lang="en-US" sz="3600" b="1" dirty="0"/>
            </a:br>
            <a:r>
              <a:rPr lang="en-US" sz="3600" b="1" dirty="0"/>
              <a:t> </a:t>
            </a:r>
            <a:endParaRPr lang="en-US" sz="4000" b="1" dirty="0" smtClean="0">
              <a:solidFill>
                <a:srgbClr val="33CC33"/>
              </a:solidFill>
            </a:endParaRPr>
          </a:p>
          <a:p>
            <a:pPr algn="r" rtl="1"/>
            <a:r>
              <a:rPr lang="ar-SA" sz="4000" b="1" dirty="0" smtClean="0">
                <a:solidFill>
                  <a:srgbClr val="33CC33"/>
                </a:solidFill>
              </a:rPr>
              <a:t>أولا</a:t>
            </a:r>
            <a:r>
              <a:rPr lang="ar-SA" sz="4000" b="1" dirty="0">
                <a:solidFill>
                  <a:srgbClr val="33CC33"/>
                </a:solidFill>
              </a:rPr>
              <a:t>: ظروف العمل الغير سليمة أو آمنه</a:t>
            </a:r>
            <a:r>
              <a:rPr lang="en-US" sz="4000" b="1" dirty="0" smtClean="0">
                <a:solidFill>
                  <a:srgbClr val="33CC33"/>
                </a:solidFill>
              </a:rPr>
              <a:t>.</a:t>
            </a:r>
            <a:r>
              <a:rPr lang="en-US" sz="4000" b="1" dirty="0">
                <a:solidFill>
                  <a:srgbClr val="33CC33"/>
                </a:solidFill>
              </a:rPr>
              <a:t/>
            </a:r>
            <a:br>
              <a:rPr lang="en-US" sz="4000" b="1" dirty="0">
                <a:solidFill>
                  <a:srgbClr val="33CC33"/>
                </a:solidFill>
              </a:rPr>
            </a:br>
            <a:r>
              <a:rPr lang="ar-SA" sz="4000" b="1" dirty="0" smtClean="0">
                <a:solidFill>
                  <a:srgbClr val="33CC33"/>
                </a:solidFill>
              </a:rPr>
              <a:t>ثانيا</a:t>
            </a:r>
            <a:r>
              <a:rPr lang="ar-SA" sz="4000" b="1" dirty="0">
                <a:solidFill>
                  <a:srgbClr val="33CC33"/>
                </a:solidFill>
              </a:rPr>
              <a:t>: تصرفات الأفراد الغير سليمة أو مأمونة</a:t>
            </a:r>
            <a:r>
              <a:rPr lang="en-US" sz="4000" b="1" dirty="0">
                <a:solidFill>
                  <a:srgbClr val="33CC33"/>
                </a:solidFill>
              </a:rPr>
              <a:t> </a:t>
            </a:r>
            <a:r>
              <a:rPr lang="en-US" sz="4000" b="1" dirty="0" smtClean="0">
                <a:solidFill>
                  <a:srgbClr val="33CC33"/>
                </a:solidFill>
              </a:rPr>
              <a:t>.</a:t>
            </a:r>
            <a:endParaRPr lang="ar-EG" sz="4000" dirty="0">
              <a:solidFill>
                <a:srgbClr val="33CC33"/>
              </a:solidFill>
            </a:endParaRPr>
          </a:p>
        </p:txBody>
      </p:sp>
      <p:sp>
        <p:nvSpPr>
          <p:cNvPr id="3" name="Rectangle 2"/>
          <p:cNvSpPr/>
          <p:nvPr/>
        </p:nvSpPr>
        <p:spPr>
          <a:xfrm>
            <a:off x="0" y="4343624"/>
            <a:ext cx="9157441" cy="2062103"/>
          </a:xfrm>
          <a:prstGeom prst="rect">
            <a:avLst/>
          </a:prstGeom>
        </p:spPr>
        <p:txBody>
          <a:bodyPr wrap="square">
            <a:spAutoFit/>
          </a:bodyPr>
          <a:lstStyle/>
          <a:p>
            <a:pPr algn="r" rtl="1"/>
            <a:r>
              <a:rPr lang="ar-SA" sz="3200" b="1" dirty="0" smtClean="0"/>
              <a:t>يقصد </a:t>
            </a:r>
            <a:r>
              <a:rPr lang="ar-SA" sz="3200" b="1" dirty="0"/>
              <a:t>بها الظروف التي تحيط العامل أو الأفراد في( أماكن العمل ، مناخ تأدية العمل ، الآلات والمعدات ، التدريب ، تجهيزات للمعدات ،والوسائل الإرشادية</a:t>
            </a:r>
            <a:endParaRPr lang="ar-EG" sz="3200" dirty="0"/>
          </a:p>
        </p:txBody>
      </p:sp>
    </p:spTree>
    <p:extLst>
      <p:ext uri="{BB962C8B-B14F-4D97-AF65-F5344CB8AC3E}">
        <p14:creationId xmlns:p14="http://schemas.microsoft.com/office/powerpoint/2010/main" val="36753182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2626" cy="6494085"/>
          </a:xfrm>
          <a:prstGeom prst="rect">
            <a:avLst/>
          </a:prstGeom>
        </p:spPr>
        <p:txBody>
          <a:bodyPr wrap="square">
            <a:spAutoFit/>
          </a:bodyPr>
          <a:lstStyle/>
          <a:p>
            <a:pPr algn="r" rtl="1"/>
            <a:r>
              <a:rPr lang="ar-SA" sz="3200" b="1" dirty="0">
                <a:solidFill>
                  <a:srgbClr val="33CC33"/>
                </a:solidFill>
              </a:rPr>
              <a:t>أماكن العمل</a:t>
            </a:r>
            <a:r>
              <a:rPr lang="en-US" sz="3200" b="1" dirty="0">
                <a:solidFill>
                  <a:srgbClr val="33CC33"/>
                </a:solidFill>
              </a:rPr>
              <a:t> :</a:t>
            </a:r>
            <a:r>
              <a:rPr lang="en-US" sz="3200" b="1" dirty="0"/>
              <a:t/>
            </a:r>
            <a:br>
              <a:rPr lang="en-US" sz="3200" b="1" dirty="0"/>
            </a:br>
            <a:r>
              <a:rPr lang="ar-SA" sz="3200" b="1" dirty="0"/>
              <a:t>هو المكان الذي يقوم فيه العامل أو الفرد بتأدية عمله المكلف به والمعين عليه وتعتبر أماكن العمل من الظروف والأسباب التي تؤدي للحوادث والإصابات التي لا تتوافر فيها الظروف السليمة المأمونة من حيث</a:t>
            </a:r>
            <a:r>
              <a:rPr lang="en-US" sz="3200" b="1" dirty="0"/>
              <a:t> </a:t>
            </a:r>
            <a:r>
              <a:rPr lang="en-US" sz="3200" b="1" dirty="0" smtClean="0"/>
              <a:t>:</a:t>
            </a:r>
            <a:endParaRPr lang="en-US" sz="3200" dirty="0"/>
          </a:p>
          <a:p>
            <a:pPr algn="r" rtl="1"/>
            <a:r>
              <a:rPr lang="ar-SA" sz="3200" b="1" dirty="0">
                <a:solidFill>
                  <a:srgbClr val="FFFF00"/>
                </a:solidFill>
              </a:rPr>
              <a:t>أ‌- مساحة المكان المخصص للعمل: </a:t>
            </a:r>
            <a:r>
              <a:rPr lang="ar-SA" sz="3200" b="1" dirty="0"/>
              <a:t>لابد أن يكون اتساع المكان كافي لتأدية العمل براحة وان يكون غير مزدحم</a:t>
            </a:r>
            <a:r>
              <a:rPr lang="en-US" sz="3200" b="1" dirty="0"/>
              <a:t> .</a:t>
            </a:r>
            <a:br>
              <a:rPr lang="en-US" sz="3200" b="1" dirty="0"/>
            </a:br>
            <a:r>
              <a:rPr lang="ar-SA" sz="3200" b="1" dirty="0">
                <a:solidFill>
                  <a:srgbClr val="FFFF00"/>
                </a:solidFill>
              </a:rPr>
              <a:t>ب‌- ارتفاع مكان العمل : </a:t>
            </a:r>
            <a:r>
              <a:rPr lang="ar-SA" sz="3200" b="1" dirty="0"/>
              <a:t>لا بد أن يكون الارتفاع مناسب وهو ثلاثة أمتار</a:t>
            </a:r>
            <a:r>
              <a:rPr lang="en-US" sz="3200" b="1" dirty="0"/>
              <a:t> .</a:t>
            </a:r>
            <a:r>
              <a:rPr lang="en-US" sz="3200" b="1" dirty="0">
                <a:solidFill>
                  <a:srgbClr val="FFFF00"/>
                </a:solidFill>
              </a:rPr>
              <a:t/>
            </a:r>
            <a:br>
              <a:rPr lang="en-US" sz="3200" b="1" dirty="0">
                <a:solidFill>
                  <a:srgbClr val="FFFF00"/>
                </a:solidFill>
              </a:rPr>
            </a:br>
            <a:r>
              <a:rPr lang="ar-SA" sz="3200" b="1" dirty="0">
                <a:solidFill>
                  <a:srgbClr val="FFFF00"/>
                </a:solidFill>
              </a:rPr>
              <a:t>ج-ا لأرضيات : </a:t>
            </a:r>
            <a:r>
              <a:rPr lang="ar-SA" sz="3200" b="1" dirty="0"/>
              <a:t>لا بد أن تكون من النوع الغير زالق وأن تكون استوائيه مناسبة</a:t>
            </a:r>
            <a:r>
              <a:rPr lang="en-US" sz="3200" b="1" dirty="0"/>
              <a:t> .</a:t>
            </a:r>
            <a:br>
              <a:rPr lang="en-US" sz="3200" b="1" dirty="0"/>
            </a:br>
            <a:r>
              <a:rPr lang="ar-SA" sz="3200" b="1" dirty="0">
                <a:solidFill>
                  <a:srgbClr val="FFFF00"/>
                </a:solidFill>
              </a:rPr>
              <a:t>د- النوافذ : </a:t>
            </a:r>
            <a:r>
              <a:rPr lang="ar-SA" sz="3200" b="1" dirty="0"/>
              <a:t>للتهوية والإضاءة الطبيعية ولا بد وأن تمثل من مساحة الأرضية </a:t>
            </a:r>
            <a:endParaRPr lang="ar-EG" sz="3200" dirty="0"/>
          </a:p>
        </p:txBody>
      </p:sp>
    </p:spTree>
    <p:extLst>
      <p:ext uri="{BB962C8B-B14F-4D97-AF65-F5344CB8AC3E}">
        <p14:creationId xmlns:p14="http://schemas.microsoft.com/office/powerpoint/2010/main" val="22980246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2656"/>
            <a:ext cx="9144000" cy="5632311"/>
          </a:xfrm>
          <a:prstGeom prst="rect">
            <a:avLst/>
          </a:prstGeom>
        </p:spPr>
        <p:txBody>
          <a:bodyPr wrap="square">
            <a:spAutoFit/>
          </a:bodyPr>
          <a:lstStyle/>
          <a:p>
            <a:pPr algn="r" rtl="1"/>
            <a:r>
              <a:rPr lang="en-US" sz="3600" b="1" dirty="0">
                <a:solidFill>
                  <a:srgbClr val="FFFF00"/>
                </a:solidFill>
              </a:rPr>
              <a:t>– </a:t>
            </a:r>
            <a:r>
              <a:rPr lang="ar-SA" sz="3600" b="1" dirty="0">
                <a:solidFill>
                  <a:srgbClr val="FFFF00"/>
                </a:solidFill>
              </a:rPr>
              <a:t>المناخ في مكان العمل</a:t>
            </a:r>
            <a:r>
              <a:rPr lang="en-US" sz="3600" b="1" dirty="0">
                <a:solidFill>
                  <a:srgbClr val="FFFF00"/>
                </a:solidFill>
              </a:rPr>
              <a:t>: </a:t>
            </a:r>
            <a:r>
              <a:rPr lang="ar-SA" sz="3200" b="1" dirty="0" smtClean="0">
                <a:solidFill>
                  <a:srgbClr val="33CC33"/>
                </a:solidFill>
              </a:rPr>
              <a:t>الذي </a:t>
            </a:r>
            <a:r>
              <a:rPr lang="ar-SA" sz="3200" b="1" dirty="0">
                <a:solidFill>
                  <a:srgbClr val="33CC33"/>
                </a:solidFill>
              </a:rPr>
              <a:t>يشمل عدة عناصر</a:t>
            </a:r>
            <a:r>
              <a:rPr lang="en-US" sz="3200" b="1" dirty="0">
                <a:solidFill>
                  <a:srgbClr val="33CC33"/>
                </a:solidFill>
              </a:rPr>
              <a:t>:</a:t>
            </a:r>
            <a:r>
              <a:rPr lang="en-US" sz="3600" b="1" dirty="0"/>
              <a:t/>
            </a:r>
            <a:br>
              <a:rPr lang="en-US" sz="3600" b="1" dirty="0"/>
            </a:br>
            <a:r>
              <a:rPr lang="ar-SA" sz="3600" b="1" dirty="0">
                <a:solidFill>
                  <a:srgbClr val="66CCFF"/>
                </a:solidFill>
              </a:rPr>
              <a:t>أ- الحرارة : </a:t>
            </a:r>
            <a:r>
              <a:rPr lang="ar-SA" sz="3600" b="1" dirty="0"/>
              <a:t>لابد وان تكون مناسبة لتأدية العمل</a:t>
            </a:r>
            <a:r>
              <a:rPr lang="en-US" sz="3600" b="1" dirty="0"/>
              <a:t> .</a:t>
            </a:r>
            <a:br>
              <a:rPr lang="en-US" sz="3600" b="1" dirty="0"/>
            </a:br>
            <a:r>
              <a:rPr lang="ar-SA" sz="3600" b="1" dirty="0">
                <a:solidFill>
                  <a:srgbClr val="66CCFF"/>
                </a:solidFill>
              </a:rPr>
              <a:t>ب- التهوية : </a:t>
            </a:r>
            <a:r>
              <a:rPr lang="ar-SA" sz="3600" b="1" dirty="0"/>
              <a:t>لابد وأن يكون هناك تجديد للهواء والعمل على وجود وسائل مختلفة للتهوية الجيدة</a:t>
            </a:r>
            <a:r>
              <a:rPr lang="en-US" sz="3600" b="1" dirty="0"/>
              <a:t> .</a:t>
            </a:r>
            <a:br>
              <a:rPr lang="en-US" sz="3600" b="1" dirty="0"/>
            </a:br>
            <a:r>
              <a:rPr lang="ar-SA" sz="3600" b="1" dirty="0">
                <a:solidFill>
                  <a:srgbClr val="66CCFF"/>
                </a:solidFill>
              </a:rPr>
              <a:t>ج- الإضاءة : </a:t>
            </a:r>
            <a:r>
              <a:rPr lang="ar-SA" sz="3600" b="1" dirty="0"/>
              <a:t>لا بد وان تكون بالقدر الكافي سواء إضاءة طبيعية أو اصطناعية تتناسب مع نوع العمل المزاول داخل مكان العمل</a:t>
            </a:r>
            <a:r>
              <a:rPr lang="en-US" sz="3600" b="1" dirty="0"/>
              <a:t> .</a:t>
            </a:r>
            <a:br>
              <a:rPr lang="en-US" sz="3600" b="1" dirty="0"/>
            </a:br>
            <a:r>
              <a:rPr lang="ar-SA" sz="3600" b="1" dirty="0">
                <a:solidFill>
                  <a:srgbClr val="66CCFF"/>
                </a:solidFill>
              </a:rPr>
              <a:t>د- الضوضاء : </a:t>
            </a:r>
            <a:r>
              <a:rPr lang="ar-SA" sz="3600" b="1" dirty="0"/>
              <a:t>العمل على التقليل من الضوضاء الناتجة عن الآلات أو المعدات التي قد تؤثر على الجهاز السمعي للعاملين والأفراد</a:t>
            </a:r>
            <a:endParaRPr lang="ar-EG" sz="3600" dirty="0"/>
          </a:p>
        </p:txBody>
      </p:sp>
    </p:spTree>
    <p:extLst>
      <p:ext uri="{BB962C8B-B14F-4D97-AF65-F5344CB8AC3E}">
        <p14:creationId xmlns:p14="http://schemas.microsoft.com/office/powerpoint/2010/main" val="3459885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179512" y="332656"/>
            <a:ext cx="8962770" cy="6048672"/>
          </a:xfrm>
        </p:spPr>
        <p:txBody>
          <a:bodyPr>
            <a:noAutofit/>
          </a:bodyPr>
          <a:lstStyle/>
          <a:p>
            <a:pPr algn="r" rtl="1">
              <a:lnSpc>
                <a:spcPct val="90000"/>
              </a:lnSpc>
            </a:pPr>
            <a:r>
              <a:rPr lang="ar-SA" sz="4400" b="1" dirty="0"/>
              <a:t>إن توفير بيئة عمل آمنة من مخاطر الصناعات المختلفة ورفع مستوى كفاءة ووسائل الوقاية سيؤدي بلا شك إلى الحد من الإصابات وال</a:t>
            </a:r>
            <a:r>
              <a:rPr lang="ar-EG" sz="4400" b="1" dirty="0"/>
              <a:t>أ</a:t>
            </a:r>
            <a:r>
              <a:rPr lang="ar-SA" sz="4400" b="1" dirty="0"/>
              <a:t>مراض المهنية وحماية العاملين من الحوادث ومن ثم خفض عدد ساعات العمل المفقودة نتيجة الغياب بسبب المرض</a:t>
            </a:r>
            <a:r>
              <a:rPr lang="ar-EG" sz="4400" b="1" dirty="0"/>
              <a:t> </a:t>
            </a:r>
            <a:r>
              <a:rPr lang="ar-SA" sz="4400" b="1" dirty="0"/>
              <a:t> أو الإصابة، وكذلك الحد من تكاليف العلاج والتأهيل والتعويض عن ال</a:t>
            </a:r>
            <a:r>
              <a:rPr lang="ar-EG" sz="4400" b="1" dirty="0"/>
              <a:t>أ</a:t>
            </a:r>
            <a:r>
              <a:rPr lang="ar-SA" sz="4400" b="1" dirty="0"/>
              <a:t>مراض والإصابات المهنية مما سينعكس على تحسين وزيادة مستوى الإنتاج ودفع القوة الاقتصادية للدولة.</a:t>
            </a:r>
            <a:br>
              <a:rPr lang="ar-SA" sz="4400" b="1" dirty="0"/>
            </a:br>
            <a:r>
              <a:rPr lang="ar-SA" sz="4400" b="1" dirty="0"/>
              <a:t/>
            </a:r>
            <a:br>
              <a:rPr lang="ar-SA" sz="4400" b="1" dirty="0"/>
            </a:br>
            <a:endParaRPr lang="en-US" sz="4400" b="1" dirty="0"/>
          </a:p>
        </p:txBody>
      </p:sp>
    </p:spTree>
    <p:extLst>
      <p:ext uri="{BB962C8B-B14F-4D97-AF65-F5344CB8AC3E}">
        <p14:creationId xmlns:p14="http://schemas.microsoft.com/office/powerpoint/2010/main" val="2886678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box(in)">
                                      <p:cBhvr>
                                        <p:cTn id="7" dur="500"/>
                                        <p:tgtEl>
                                          <p:spTgt spid="53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5008"/>
            <a:ext cx="9118121" cy="6555641"/>
          </a:xfrm>
          <a:prstGeom prst="rect">
            <a:avLst/>
          </a:prstGeom>
        </p:spPr>
        <p:txBody>
          <a:bodyPr wrap="square">
            <a:spAutoFit/>
          </a:bodyPr>
          <a:lstStyle/>
          <a:p>
            <a:pPr algn="r" rtl="1"/>
            <a:r>
              <a:rPr lang="en-US" sz="3200" b="1" dirty="0">
                <a:solidFill>
                  <a:srgbClr val="66CCFF"/>
                </a:solidFill>
              </a:rPr>
              <a:t>- </a:t>
            </a:r>
            <a:r>
              <a:rPr lang="ar-SA" sz="3200" b="1" dirty="0">
                <a:solidFill>
                  <a:srgbClr val="66CCFF"/>
                </a:solidFill>
              </a:rPr>
              <a:t>المعدات و الالآت</a:t>
            </a:r>
            <a:r>
              <a:rPr lang="en-US" sz="3200" b="1" dirty="0">
                <a:solidFill>
                  <a:srgbClr val="66CCFF"/>
                </a:solidFill>
              </a:rPr>
              <a:t> </a:t>
            </a:r>
            <a:r>
              <a:rPr lang="en-US" sz="3200" b="1" dirty="0"/>
              <a:t>:</a:t>
            </a:r>
            <a:br>
              <a:rPr lang="en-US" sz="3200" b="1" dirty="0"/>
            </a:br>
            <a:r>
              <a:rPr lang="ar-SA" sz="3200" b="1" dirty="0"/>
              <a:t>لابد وأن تكون المعدات والالآت من حيث المواصفات والتركيب سليمة وآمنه أثناء تشغيلها حيث لا ينتج عنها أي خطر يمكن أن يؤثر على العاملين والأفراد والعمل على صيانتها دائما في أوقات تحدد دوريا بحيث يمكن الوقوف على جميع أعطالها المتوقعة</a:t>
            </a:r>
            <a:endParaRPr lang="en-US" sz="3200" dirty="0"/>
          </a:p>
          <a:p>
            <a:pPr algn="r" rtl="1"/>
            <a:r>
              <a:rPr lang="en-US" sz="3200" b="1" dirty="0">
                <a:solidFill>
                  <a:srgbClr val="66CCFF"/>
                </a:solidFill>
              </a:rPr>
              <a:t>4- </a:t>
            </a:r>
            <a:r>
              <a:rPr lang="ar-SA" sz="3200" b="1" dirty="0">
                <a:solidFill>
                  <a:srgbClr val="66CCFF"/>
                </a:solidFill>
              </a:rPr>
              <a:t>التجهيزات الخاصة بالآلات والمعدات</a:t>
            </a:r>
            <a:r>
              <a:rPr lang="en-US" sz="3200" b="1" dirty="0">
                <a:solidFill>
                  <a:srgbClr val="66CCFF"/>
                </a:solidFill>
              </a:rPr>
              <a:t> : </a:t>
            </a:r>
            <a:r>
              <a:rPr lang="en-US" sz="3200" b="1" dirty="0"/>
              <a:t/>
            </a:r>
            <a:br>
              <a:rPr lang="en-US" sz="3200" b="1" dirty="0"/>
            </a:br>
            <a:r>
              <a:rPr lang="ar-SA" sz="3200" b="1" dirty="0"/>
              <a:t>يجب الاهتمام بوضع حواجز وموانع للالآت القاطعة والحادة أثناء العمل كلا حسب النوع الخاص به</a:t>
            </a:r>
            <a:r>
              <a:rPr lang="en-US" sz="3200" b="1" dirty="0"/>
              <a:t> .</a:t>
            </a:r>
            <a:br>
              <a:rPr lang="en-US" sz="3200" b="1" dirty="0"/>
            </a:br>
            <a:r>
              <a:rPr lang="en-US" sz="3200" b="1" dirty="0">
                <a:solidFill>
                  <a:srgbClr val="66CCFF"/>
                </a:solidFill>
              </a:rPr>
              <a:t>5- </a:t>
            </a:r>
            <a:r>
              <a:rPr lang="ar-SA" sz="3200" b="1" dirty="0">
                <a:solidFill>
                  <a:srgbClr val="66CCFF"/>
                </a:solidFill>
              </a:rPr>
              <a:t>التدريب</a:t>
            </a:r>
            <a:r>
              <a:rPr lang="en-US" sz="3200" b="1" dirty="0">
                <a:solidFill>
                  <a:srgbClr val="66CCFF"/>
                </a:solidFill>
              </a:rPr>
              <a:t> : </a:t>
            </a:r>
            <a:r>
              <a:rPr lang="en-US" sz="3200" b="1" dirty="0"/>
              <a:t/>
            </a:r>
            <a:br>
              <a:rPr lang="en-US" sz="3200" b="1" dirty="0"/>
            </a:br>
            <a:r>
              <a:rPr lang="ar-SA" sz="3200" b="1" dirty="0"/>
              <a:t>على جميع أصحاب الأعمال والمسئولين عنه وضع وتنفيذ برامج تدريب كافي لجميع العاملين كلا حسب نوع عمله وبالقدر الكافي حتى يمكن التصرف والتدريب على الأساليب المثالية السليمة لاستخدام الالآت والعمل عليها </a:t>
            </a:r>
            <a:endParaRPr lang="ar-EG" sz="3200" dirty="0"/>
          </a:p>
        </p:txBody>
      </p:sp>
    </p:spTree>
    <p:extLst>
      <p:ext uri="{BB962C8B-B14F-4D97-AF65-F5344CB8AC3E}">
        <p14:creationId xmlns:p14="http://schemas.microsoft.com/office/powerpoint/2010/main" val="1177135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247864"/>
          </a:xfrm>
          <a:prstGeom prst="rect">
            <a:avLst/>
          </a:prstGeom>
        </p:spPr>
        <p:txBody>
          <a:bodyPr wrap="square">
            <a:spAutoFit/>
          </a:bodyPr>
          <a:lstStyle/>
          <a:p>
            <a:pPr algn="r" rtl="1"/>
            <a:r>
              <a:rPr lang="en-US" sz="4000" b="1" dirty="0">
                <a:solidFill>
                  <a:srgbClr val="66CCFF"/>
                </a:solidFill>
              </a:rPr>
              <a:t>- </a:t>
            </a:r>
            <a:r>
              <a:rPr lang="ar-SA" sz="4000" b="1" dirty="0">
                <a:solidFill>
                  <a:srgbClr val="66CCFF"/>
                </a:solidFill>
              </a:rPr>
              <a:t>الوسائل الإرشادية والتعليمات</a:t>
            </a:r>
            <a:r>
              <a:rPr lang="en-US" sz="4000" b="1" dirty="0">
                <a:solidFill>
                  <a:srgbClr val="66CCFF"/>
                </a:solidFill>
              </a:rPr>
              <a:t> </a:t>
            </a:r>
            <a:r>
              <a:rPr lang="en-US" sz="4000" b="1" dirty="0"/>
              <a:t>:</a:t>
            </a:r>
            <a:br>
              <a:rPr lang="en-US" sz="4000" b="1" dirty="0"/>
            </a:br>
            <a:r>
              <a:rPr lang="ar-SA" sz="4000" b="1" dirty="0"/>
              <a:t>إن واجب مسئولي أو أصحاب أي مكان عمل أن يوفر اللوحات الإرشادية والتعليمات العامة وكذلك اللوحات التحذيرية وذلك لتنبيه الأفراد من الأخطار الموجودة داخل مكان العمل أو الآلات</a:t>
            </a:r>
            <a:r>
              <a:rPr lang="en-US" sz="4000" b="1" dirty="0"/>
              <a:t>.</a:t>
            </a:r>
            <a:endParaRPr lang="en-US" sz="4000" dirty="0"/>
          </a:p>
          <a:p>
            <a:pPr algn="r" rtl="1"/>
            <a:r>
              <a:rPr lang="en-US" sz="4000" b="1" dirty="0">
                <a:solidFill>
                  <a:srgbClr val="66CCFF"/>
                </a:solidFill>
              </a:rPr>
              <a:t>7-</a:t>
            </a:r>
            <a:r>
              <a:rPr lang="ar-SA" sz="4000" b="1" dirty="0">
                <a:solidFill>
                  <a:srgbClr val="66CCFF"/>
                </a:solidFill>
              </a:rPr>
              <a:t>مهمات الوقاية الشخصية</a:t>
            </a:r>
            <a:r>
              <a:rPr lang="en-US" sz="4000" b="1" dirty="0">
                <a:solidFill>
                  <a:srgbClr val="66CCFF"/>
                </a:solidFill>
              </a:rPr>
              <a:t> </a:t>
            </a:r>
            <a:r>
              <a:rPr lang="en-US" sz="4000" b="1" dirty="0"/>
              <a:t/>
            </a:r>
            <a:br>
              <a:rPr lang="en-US" sz="4000" b="1" dirty="0"/>
            </a:br>
            <a:r>
              <a:rPr lang="ar-SA" sz="4000" b="1" dirty="0"/>
              <a:t>لابد من توفير مهمات الوقاية الشخصية المناسبة لجميع الأعمال حتى يمكن الأفراد والعاملين إتباعها أثناء العمل .والعمل على حث العمال والأفراد على أهمية هذه المهمات للوقاية من مخاطر العمل</a:t>
            </a:r>
            <a:r>
              <a:rPr lang="en-US" sz="4000" b="1" dirty="0"/>
              <a:t> .</a:t>
            </a:r>
            <a:endParaRPr lang="en-US" sz="4000" dirty="0"/>
          </a:p>
        </p:txBody>
      </p:sp>
    </p:spTree>
    <p:extLst>
      <p:ext uri="{BB962C8B-B14F-4D97-AF65-F5344CB8AC3E}">
        <p14:creationId xmlns:p14="http://schemas.microsoft.com/office/powerpoint/2010/main" val="2935931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680"/>
            <a:ext cx="9142458" cy="5632311"/>
          </a:xfrm>
          <a:prstGeom prst="rect">
            <a:avLst/>
          </a:prstGeom>
        </p:spPr>
        <p:txBody>
          <a:bodyPr wrap="square">
            <a:spAutoFit/>
          </a:bodyPr>
          <a:lstStyle/>
          <a:p>
            <a:pPr algn="r" rtl="1"/>
            <a:r>
              <a:rPr lang="ar-SA" sz="3600" b="1" dirty="0">
                <a:solidFill>
                  <a:srgbClr val="FFFF00"/>
                </a:solidFill>
              </a:rPr>
              <a:t>ثانيا: التصرفات الغير مأمونة في العمل</a:t>
            </a:r>
            <a:r>
              <a:rPr lang="en-US" sz="3600" b="1" dirty="0" smtClean="0">
                <a:solidFill>
                  <a:srgbClr val="FFFF00"/>
                </a:solidFill>
              </a:rPr>
              <a:t>:</a:t>
            </a:r>
          </a:p>
          <a:p>
            <a:pPr algn="r" rtl="1"/>
            <a:r>
              <a:rPr lang="en-US" sz="3600" b="1" dirty="0"/>
              <a:t/>
            </a:r>
            <a:br>
              <a:rPr lang="en-US" sz="3600" b="1" dirty="0"/>
            </a:br>
            <a:r>
              <a:rPr lang="ar-SA" sz="3600" b="1" dirty="0"/>
              <a:t>إن للتصرفات الغير سليمة والغير صحيحة للعاملين والأفراد في المجتمع أثناء القيام بأي نشاطات مهنية له أثر كبير على وقوع الحوادث والإصابات وتعتبر نسبة الحوادث و الإصابات الناتجة عن التصرفات الغير سليمة تعادل تقريبا 90% من نسبة الحوادث والإصابات الإجمالية في أي موقع عمل والنسبة الباقية 10% ظروف العمل الغير آمنه</a:t>
            </a:r>
            <a:r>
              <a:rPr lang="en-US" sz="3600" b="1" dirty="0"/>
              <a:t> .</a:t>
            </a:r>
            <a:br>
              <a:rPr lang="en-US" sz="3600" b="1" dirty="0"/>
            </a:br>
            <a:r>
              <a:rPr lang="ar-SA" sz="3600" b="1" dirty="0"/>
              <a:t>وتعتبر التصرفات والأفعال الغير سليمة والآمنة على النحو التالي </a:t>
            </a:r>
            <a:endParaRPr lang="ar-EG" sz="3600" dirty="0"/>
          </a:p>
        </p:txBody>
      </p:sp>
    </p:spTree>
    <p:extLst>
      <p:ext uri="{BB962C8B-B14F-4D97-AF65-F5344CB8AC3E}">
        <p14:creationId xmlns:p14="http://schemas.microsoft.com/office/powerpoint/2010/main" val="16625352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40" y="548680"/>
            <a:ext cx="9144000" cy="5693866"/>
          </a:xfrm>
          <a:prstGeom prst="rect">
            <a:avLst/>
          </a:prstGeom>
        </p:spPr>
        <p:txBody>
          <a:bodyPr wrap="square">
            <a:spAutoFit/>
          </a:bodyPr>
          <a:lstStyle/>
          <a:p>
            <a:pPr algn="r" rtl="1"/>
            <a:r>
              <a:rPr lang="en-US" sz="2800" b="1" dirty="0">
                <a:solidFill>
                  <a:srgbClr val="FFFF00"/>
                </a:solidFill>
              </a:rPr>
              <a:t>- </a:t>
            </a:r>
            <a:r>
              <a:rPr lang="ar-SA" sz="2800" b="1" dirty="0">
                <a:solidFill>
                  <a:srgbClr val="FFFF00"/>
                </a:solidFill>
              </a:rPr>
              <a:t>الاستهتار</a:t>
            </a:r>
            <a:r>
              <a:rPr lang="en-US" sz="2800" b="1" dirty="0">
                <a:solidFill>
                  <a:srgbClr val="FFFF00"/>
                </a:solidFill>
              </a:rPr>
              <a:t>: </a:t>
            </a:r>
            <a:r>
              <a:rPr lang="en-US" sz="2800" b="1" dirty="0"/>
              <a:t/>
            </a:r>
            <a:br>
              <a:rPr lang="en-US" sz="2800" b="1" dirty="0"/>
            </a:br>
            <a:r>
              <a:rPr lang="ar-SA" sz="2800" b="1" dirty="0"/>
              <a:t>وهذا ناتج عن أن الفرد أو العامل يقوم بأداء العمل بنوع من الاستهتار وعدم الدقة وعدم الاكتراث بقيمة هذا العمل ومثال على ذلك أن يقوم الشخص بالسخرية والاستهزاء من زميل له أثناء تأدية عمل معين خطير</a:t>
            </a:r>
            <a:r>
              <a:rPr lang="en-US" sz="2800" b="1" dirty="0"/>
              <a:t> .</a:t>
            </a:r>
            <a:endParaRPr lang="en-US" sz="2800" dirty="0"/>
          </a:p>
          <a:p>
            <a:pPr algn="r" rtl="1"/>
            <a:r>
              <a:rPr lang="en-US" sz="2800" b="1" dirty="0">
                <a:solidFill>
                  <a:srgbClr val="FFFF00"/>
                </a:solidFill>
              </a:rPr>
              <a:t>2- </a:t>
            </a:r>
            <a:r>
              <a:rPr lang="ar-SA" sz="2800" b="1" dirty="0">
                <a:solidFill>
                  <a:srgbClr val="FFFF00"/>
                </a:solidFill>
              </a:rPr>
              <a:t>الإهمال</a:t>
            </a:r>
            <a:r>
              <a:rPr lang="en-US" sz="2800" b="1" dirty="0">
                <a:solidFill>
                  <a:srgbClr val="FFFF00"/>
                </a:solidFill>
              </a:rPr>
              <a:t> : </a:t>
            </a:r>
            <a:r>
              <a:rPr lang="en-US" sz="2800" b="1" dirty="0"/>
              <a:t/>
            </a:r>
            <a:br>
              <a:rPr lang="en-US" sz="2800" b="1" dirty="0"/>
            </a:br>
            <a:r>
              <a:rPr lang="ar-SA" sz="2800" b="1" dirty="0"/>
              <a:t>وهو أن يهمل العامل في تأدية العمل الموكل إليه ومثال على ذلك هو قيام العامل أو الفرد بالعمل بنوع من السرعة وعدم التفكير والتأني أثناء تأدية العمل</a:t>
            </a:r>
            <a:r>
              <a:rPr lang="en-US" sz="2800" b="1" dirty="0"/>
              <a:t> .</a:t>
            </a:r>
            <a:endParaRPr lang="en-US" sz="2800" dirty="0"/>
          </a:p>
          <a:p>
            <a:pPr algn="r" rtl="1"/>
            <a:r>
              <a:rPr lang="en-US" sz="2800" b="1" dirty="0">
                <a:solidFill>
                  <a:srgbClr val="FFFF00"/>
                </a:solidFill>
              </a:rPr>
              <a:t>3- </a:t>
            </a:r>
            <a:r>
              <a:rPr lang="ar-SA" sz="2800" b="1" dirty="0">
                <a:solidFill>
                  <a:srgbClr val="FFFF00"/>
                </a:solidFill>
              </a:rPr>
              <a:t>عدم التدريب الكافي</a:t>
            </a:r>
            <a:r>
              <a:rPr lang="en-US" sz="2800" b="1" dirty="0">
                <a:solidFill>
                  <a:srgbClr val="FFFF00"/>
                </a:solidFill>
              </a:rPr>
              <a:t> :</a:t>
            </a:r>
            <a:r>
              <a:rPr lang="en-US" sz="2800" b="1" dirty="0"/>
              <a:t/>
            </a:r>
            <a:br>
              <a:rPr lang="en-US" sz="2800" b="1" dirty="0"/>
            </a:br>
            <a:r>
              <a:rPr lang="ar-SA" sz="2800" b="1" dirty="0"/>
              <a:t>وهذا من أخطر التصرفات التي ينتج عنها حوادث وإصابات وذلك أن يقوم العامل أو الفرد بتشغيل أي معده أو أله غير متدرب عليها ولا تخصه في العمل</a:t>
            </a:r>
            <a:r>
              <a:rPr lang="en-US" sz="2800" b="1" dirty="0"/>
              <a:t> .</a:t>
            </a:r>
            <a:endParaRPr lang="en-US" sz="2800" dirty="0"/>
          </a:p>
          <a:p>
            <a:pPr algn="r" rtl="1"/>
            <a:r>
              <a:rPr lang="en-US" sz="2800" b="1" dirty="0">
                <a:solidFill>
                  <a:srgbClr val="FFFF00"/>
                </a:solidFill>
              </a:rPr>
              <a:t>4- </a:t>
            </a:r>
            <a:r>
              <a:rPr lang="ar-SA" sz="2800" b="1" dirty="0">
                <a:solidFill>
                  <a:srgbClr val="FFFF00"/>
                </a:solidFill>
              </a:rPr>
              <a:t>شرود الذهن</a:t>
            </a:r>
            <a:r>
              <a:rPr lang="en-US" sz="2800" b="1" dirty="0">
                <a:solidFill>
                  <a:srgbClr val="FFFF00"/>
                </a:solidFill>
              </a:rPr>
              <a:t>: </a:t>
            </a:r>
            <a:r>
              <a:rPr lang="en-US" sz="2800" b="1" dirty="0"/>
              <a:t/>
            </a:r>
            <a:br>
              <a:rPr lang="en-US" sz="2800" b="1" dirty="0"/>
            </a:br>
            <a:r>
              <a:rPr lang="ar-SA" sz="2800" b="1" dirty="0"/>
              <a:t>وهو عدم جعل ذهن الفرد أو العامل مركز في العمل الذي يقوم به بل يشغل فكره في مواضيع أخرى عديدة مثل الإجازات والزيارات والتنزه</a:t>
            </a:r>
            <a:r>
              <a:rPr lang="en-US" sz="2800" b="1" dirty="0"/>
              <a:t> </a:t>
            </a:r>
            <a:r>
              <a:rPr lang="en-US" sz="2800" b="1" dirty="0" smtClean="0"/>
              <a:t>.</a:t>
            </a:r>
            <a:endParaRPr lang="en-US" sz="2800" dirty="0"/>
          </a:p>
        </p:txBody>
      </p:sp>
    </p:spTree>
    <p:extLst>
      <p:ext uri="{BB962C8B-B14F-4D97-AF65-F5344CB8AC3E}">
        <p14:creationId xmlns:p14="http://schemas.microsoft.com/office/powerpoint/2010/main" val="32486859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5" y="476672"/>
            <a:ext cx="9144000" cy="5509200"/>
          </a:xfrm>
          <a:prstGeom prst="rect">
            <a:avLst/>
          </a:prstGeom>
        </p:spPr>
        <p:txBody>
          <a:bodyPr wrap="square">
            <a:spAutoFit/>
          </a:bodyPr>
          <a:lstStyle/>
          <a:p>
            <a:pPr algn="r" rtl="1"/>
            <a:r>
              <a:rPr lang="en-US" sz="3200" b="1" dirty="0" smtClean="0">
                <a:solidFill>
                  <a:srgbClr val="FFFF00"/>
                </a:solidFill>
              </a:rPr>
              <a:t>5- </a:t>
            </a:r>
            <a:r>
              <a:rPr lang="ar-SA" sz="3200" b="1" dirty="0">
                <a:solidFill>
                  <a:srgbClr val="FFFF00"/>
                </a:solidFill>
              </a:rPr>
              <a:t>المشاكل الشخصية</a:t>
            </a:r>
            <a:r>
              <a:rPr lang="en-US" sz="3200" b="1" dirty="0">
                <a:solidFill>
                  <a:srgbClr val="FFFF00"/>
                </a:solidFill>
              </a:rPr>
              <a:t> : </a:t>
            </a:r>
            <a:r>
              <a:rPr lang="en-US" sz="3200" b="1" dirty="0"/>
              <a:t/>
            </a:r>
            <a:br>
              <a:rPr lang="en-US" sz="3200" b="1" dirty="0"/>
            </a:br>
            <a:r>
              <a:rPr lang="ar-SA" sz="3200" b="1" dirty="0"/>
              <a:t>للمشاكل الشخصية أضرار كبيرة وكثيرة في العمل تسيطر على العامل أو الفرد أثناء تأدية عملة وعلية لابد من دراسة المشاكل الشخصية والاجتماعية للعاملين داخل العمل أو خارجة</a:t>
            </a:r>
            <a:r>
              <a:rPr lang="en-US" sz="3200" b="1" dirty="0"/>
              <a:t> .</a:t>
            </a:r>
            <a:endParaRPr lang="en-US" sz="3200" dirty="0"/>
          </a:p>
          <a:p>
            <a:pPr algn="r" rtl="1"/>
            <a:r>
              <a:rPr lang="en-US" sz="3200" b="1" dirty="0">
                <a:solidFill>
                  <a:srgbClr val="FFFF00"/>
                </a:solidFill>
              </a:rPr>
              <a:t>6- </a:t>
            </a:r>
            <a:r>
              <a:rPr lang="ar-SA" sz="3200" b="1" dirty="0">
                <a:solidFill>
                  <a:srgbClr val="FFFF00"/>
                </a:solidFill>
              </a:rPr>
              <a:t>التصرفات العمدة</a:t>
            </a:r>
            <a:r>
              <a:rPr lang="en-US" sz="3200" b="1" dirty="0">
                <a:solidFill>
                  <a:srgbClr val="FFFF00"/>
                </a:solidFill>
              </a:rPr>
              <a:t> : </a:t>
            </a:r>
            <a:r>
              <a:rPr lang="en-US" sz="3200" b="1" dirty="0"/>
              <a:t/>
            </a:r>
            <a:br>
              <a:rPr lang="en-US" sz="3200" b="1" dirty="0"/>
            </a:br>
            <a:r>
              <a:rPr lang="ar-SA" sz="3200" b="1" dirty="0"/>
              <a:t>وهي التي تحدث من بعض الأفراد بالقيام بأعمال صبيانية مع زملائهم في العمل مما يستدعي الإصابة وحدوث الحوادث مثل المزاح – السخرية – التلفظ بألفاظ غير لائقة</a:t>
            </a:r>
            <a:r>
              <a:rPr lang="en-US" sz="3200" b="1" dirty="0"/>
              <a:t> .</a:t>
            </a:r>
            <a:endParaRPr lang="en-US" sz="3200" dirty="0"/>
          </a:p>
          <a:p>
            <a:pPr algn="r" rtl="1"/>
            <a:r>
              <a:rPr lang="en-US" sz="3200" b="1" dirty="0">
                <a:solidFill>
                  <a:srgbClr val="FFFF00"/>
                </a:solidFill>
              </a:rPr>
              <a:t>7- </a:t>
            </a:r>
            <a:r>
              <a:rPr lang="ar-SA" sz="3200" b="1" dirty="0">
                <a:solidFill>
                  <a:srgbClr val="FFFF00"/>
                </a:solidFill>
              </a:rPr>
              <a:t>الانتقام</a:t>
            </a:r>
            <a:r>
              <a:rPr lang="en-US" sz="3200" b="1" dirty="0">
                <a:solidFill>
                  <a:srgbClr val="FFFF00"/>
                </a:solidFill>
              </a:rPr>
              <a:t>: </a:t>
            </a:r>
            <a:r>
              <a:rPr lang="en-US" sz="3200" b="1" dirty="0"/>
              <a:t/>
            </a:r>
            <a:br>
              <a:rPr lang="en-US" sz="3200" b="1" dirty="0"/>
            </a:br>
            <a:r>
              <a:rPr lang="ar-SA" sz="3200" b="1" dirty="0"/>
              <a:t>وهو أن يقوم بعض الأفراد بالمكيدة لبعض زملائهم لإحداث إصابات لهم بغية الانتقام عن مواضيع أو مشاكل داخل العمل أو خارجة</a:t>
            </a:r>
            <a:r>
              <a:rPr lang="en-US" sz="3200" b="1" dirty="0"/>
              <a:t> </a:t>
            </a:r>
            <a:r>
              <a:rPr lang="en-US" sz="3200" b="1" dirty="0" smtClean="0"/>
              <a:t>.</a:t>
            </a:r>
            <a:endParaRPr lang="en-US" sz="3200" dirty="0"/>
          </a:p>
        </p:txBody>
      </p:sp>
    </p:spTree>
    <p:extLst>
      <p:ext uri="{BB962C8B-B14F-4D97-AF65-F5344CB8AC3E}">
        <p14:creationId xmlns:p14="http://schemas.microsoft.com/office/powerpoint/2010/main" val="19855525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680"/>
            <a:ext cx="9144000" cy="6740307"/>
          </a:xfrm>
          <a:prstGeom prst="rect">
            <a:avLst/>
          </a:prstGeom>
        </p:spPr>
        <p:txBody>
          <a:bodyPr wrap="square">
            <a:spAutoFit/>
          </a:bodyPr>
          <a:lstStyle/>
          <a:p>
            <a:pPr algn="r" rtl="1"/>
            <a:endParaRPr lang="en-US" sz="3600" dirty="0"/>
          </a:p>
          <a:p>
            <a:pPr algn="r" rtl="1"/>
            <a:r>
              <a:rPr lang="en-US" sz="3600" b="1" dirty="0">
                <a:solidFill>
                  <a:srgbClr val="FFFF00"/>
                </a:solidFill>
              </a:rPr>
              <a:t>8- </a:t>
            </a:r>
            <a:r>
              <a:rPr lang="ar-SA" sz="3600" b="1" dirty="0">
                <a:solidFill>
                  <a:srgbClr val="FFFF00"/>
                </a:solidFill>
              </a:rPr>
              <a:t>عدم الالتزام بالتعليمات والإرشادات</a:t>
            </a:r>
            <a:r>
              <a:rPr lang="en-US" sz="3600" b="1" dirty="0">
                <a:solidFill>
                  <a:srgbClr val="FFFF00"/>
                </a:solidFill>
              </a:rPr>
              <a:t>: </a:t>
            </a:r>
            <a:r>
              <a:rPr lang="en-US" sz="3600" b="1" dirty="0"/>
              <a:t/>
            </a:r>
            <a:br>
              <a:rPr lang="en-US" sz="3600" b="1" dirty="0"/>
            </a:br>
            <a:r>
              <a:rPr lang="ar-SA" sz="3600" b="1" dirty="0"/>
              <a:t>يؤدي هذا التصرف بوقوع حوادث وإصابات للأفراد لعدم الاهتمام بتنفيذ التعليمات والإرشادات الخاصة في عمليات التشغيل المختلفة</a:t>
            </a:r>
            <a:r>
              <a:rPr lang="en-US" sz="3600" b="1" dirty="0"/>
              <a:t> .</a:t>
            </a:r>
            <a:endParaRPr lang="en-US" sz="3600" dirty="0"/>
          </a:p>
          <a:p>
            <a:pPr algn="r" rtl="1"/>
            <a:r>
              <a:rPr lang="en-US" sz="3600" b="1" dirty="0">
                <a:solidFill>
                  <a:srgbClr val="FFFF00"/>
                </a:solidFill>
              </a:rPr>
              <a:t>9- </a:t>
            </a:r>
            <a:r>
              <a:rPr lang="ar-SA" sz="3600" b="1" dirty="0">
                <a:solidFill>
                  <a:srgbClr val="FFFF00"/>
                </a:solidFill>
              </a:rPr>
              <a:t>النظافة والترتيب</a:t>
            </a:r>
            <a:r>
              <a:rPr lang="en-US" sz="3600" b="1" dirty="0">
                <a:solidFill>
                  <a:srgbClr val="FFFF00"/>
                </a:solidFill>
              </a:rPr>
              <a:t>:</a:t>
            </a:r>
            <a:r>
              <a:rPr lang="en-US" sz="3600" b="1" dirty="0"/>
              <a:t/>
            </a:r>
            <a:br>
              <a:rPr lang="en-US" sz="3600" b="1" dirty="0"/>
            </a:br>
            <a:r>
              <a:rPr lang="ar-SA" sz="3600" b="1" dirty="0"/>
              <a:t>إن عدم نظافة الفرد وترتيب مكان العمل أو عمله وأداؤه قد يؤدي إلى وقوع حوادث وإصابات ولابد من إجراء النظافة اليومية لمكان العمل قبل الانصراف وكذلك ترتيب الآلات والمعدات</a:t>
            </a:r>
            <a:r>
              <a:rPr lang="en-US" sz="3600" b="1" dirty="0"/>
              <a:t> .</a:t>
            </a:r>
            <a:endParaRPr lang="en-US" sz="3600" dirty="0"/>
          </a:p>
        </p:txBody>
      </p:sp>
    </p:spTree>
    <p:extLst>
      <p:ext uri="{BB962C8B-B14F-4D97-AF65-F5344CB8AC3E}">
        <p14:creationId xmlns:p14="http://schemas.microsoft.com/office/powerpoint/2010/main" val="31172515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87823" y="0"/>
            <a:ext cx="6146371" cy="692696"/>
          </a:xfrm>
        </p:spPr>
        <p:txBody>
          <a:bodyPr>
            <a:normAutofit fontScale="90000"/>
          </a:bodyPr>
          <a:lstStyle/>
          <a:p>
            <a:pPr algn="ctr"/>
            <a:r>
              <a:rPr lang="ar-SY" b="1" dirty="0" smtClean="0">
                <a:solidFill>
                  <a:srgbClr val="FF0000"/>
                </a:solidFill>
              </a:rPr>
              <a:t>العوامل الإنسانية</a:t>
            </a:r>
            <a:endParaRPr lang="en-GB" b="1" dirty="0">
              <a:solidFill>
                <a:srgbClr val="FF0000"/>
              </a:solidFill>
            </a:endParaRPr>
          </a:p>
        </p:txBody>
      </p:sp>
      <p:sp>
        <p:nvSpPr>
          <p:cNvPr id="3" name="عنصر نائب للمحتوى 2"/>
          <p:cNvSpPr>
            <a:spLocks noGrp="1"/>
          </p:cNvSpPr>
          <p:nvPr>
            <p:ph idx="1"/>
          </p:nvPr>
        </p:nvSpPr>
        <p:spPr>
          <a:xfrm>
            <a:off x="0" y="764704"/>
            <a:ext cx="9130383" cy="6093296"/>
          </a:xfrm>
        </p:spPr>
        <p:txBody>
          <a:bodyPr>
            <a:noAutofit/>
          </a:bodyPr>
          <a:lstStyle/>
          <a:p>
            <a:pPr algn="r">
              <a:buNone/>
            </a:pPr>
            <a:r>
              <a:rPr lang="ar-SA" sz="4000" b="1" dirty="0" smtClean="0">
                <a:solidFill>
                  <a:srgbClr val="FFC000"/>
                </a:solidFill>
              </a:rPr>
              <a:t>ولقد أثبتت الاستقصاءات المتعددة أن هناك علاقة أكيدة بين عدد الحوادث التي يتسبب فيها الفرد </a:t>
            </a:r>
            <a:r>
              <a:rPr lang="ar-SY" sz="4000" b="1" dirty="0" smtClean="0">
                <a:solidFill>
                  <a:srgbClr val="FFC000"/>
                </a:solidFill>
              </a:rPr>
              <a:t>: </a:t>
            </a:r>
          </a:p>
          <a:p>
            <a:pPr algn="r">
              <a:buNone/>
            </a:pPr>
            <a:r>
              <a:rPr lang="ar-SY" sz="4400" b="1" dirty="0" smtClean="0">
                <a:solidFill>
                  <a:srgbClr val="33CC33"/>
                </a:solidFill>
              </a:rPr>
              <a:t>الخبرة في العمل</a:t>
            </a:r>
            <a:r>
              <a:rPr lang="ar-SY" sz="4400" b="1" dirty="0" smtClean="0"/>
              <a:t>:زيادة الخبرة يؤدي إلى خفض عدد الحوادث.</a:t>
            </a:r>
          </a:p>
          <a:p>
            <a:pPr algn="r">
              <a:buNone/>
            </a:pPr>
            <a:r>
              <a:rPr lang="ar-SA" sz="4400" b="1" dirty="0" smtClean="0">
                <a:solidFill>
                  <a:srgbClr val="33CC33"/>
                </a:solidFill>
              </a:rPr>
              <a:t>صحة الفرد </a:t>
            </a:r>
            <a:r>
              <a:rPr lang="ar-SY" sz="4400" b="1" dirty="0" smtClean="0">
                <a:solidFill>
                  <a:srgbClr val="33CC33"/>
                </a:solidFill>
              </a:rPr>
              <a:t>:</a:t>
            </a:r>
            <a:r>
              <a:rPr lang="ar-SA" sz="4400" b="1" dirty="0" smtClean="0"/>
              <a:t>وجدت مواطن النقص والضعف الجسدي وزادت احتمالات وقوعه في الحوادث</a:t>
            </a:r>
            <a:r>
              <a:rPr lang="en-GB" sz="4400" b="1" dirty="0" smtClean="0"/>
              <a:t>.</a:t>
            </a:r>
            <a:br>
              <a:rPr lang="en-GB" sz="4400" b="1" dirty="0" smtClean="0"/>
            </a:br>
            <a:r>
              <a:rPr lang="ar-SY" sz="4400" b="1" dirty="0" smtClean="0">
                <a:solidFill>
                  <a:srgbClr val="33CC33"/>
                </a:solidFill>
              </a:rPr>
              <a:t>العمر : </a:t>
            </a:r>
            <a:r>
              <a:rPr lang="ar-SY" sz="4400" b="1" dirty="0" smtClean="0"/>
              <a:t>صغار السن أكثر تعرضاً للحوادث من كبار السن.</a:t>
            </a:r>
            <a:endParaRPr lang="en-GB" sz="44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76400" y="0"/>
            <a:ext cx="7467600" cy="1143000"/>
          </a:xfrm>
        </p:spPr>
        <p:txBody>
          <a:bodyPr>
            <a:normAutofit/>
          </a:bodyPr>
          <a:lstStyle/>
          <a:p>
            <a:r>
              <a:rPr lang="ar-SY" b="1" dirty="0" smtClean="0">
                <a:solidFill>
                  <a:srgbClr val="FF0000"/>
                </a:solidFill>
              </a:rPr>
              <a:t>عوامل تؤثر على نفسية الفرد</a:t>
            </a:r>
            <a:endParaRPr lang="en-GB" b="1" dirty="0">
              <a:solidFill>
                <a:srgbClr val="FF0000"/>
              </a:solidFill>
            </a:endParaRPr>
          </a:p>
        </p:txBody>
      </p:sp>
      <p:sp>
        <p:nvSpPr>
          <p:cNvPr id="3" name="عنصر نائب للمحتوى 2"/>
          <p:cNvSpPr>
            <a:spLocks noGrp="1"/>
          </p:cNvSpPr>
          <p:nvPr>
            <p:ph idx="1"/>
          </p:nvPr>
        </p:nvSpPr>
        <p:spPr>
          <a:xfrm>
            <a:off x="0" y="1124744"/>
            <a:ext cx="9126572" cy="5733256"/>
          </a:xfrm>
        </p:spPr>
        <p:txBody>
          <a:bodyPr>
            <a:normAutofit/>
          </a:bodyPr>
          <a:lstStyle/>
          <a:p>
            <a:pPr algn="r">
              <a:buNone/>
            </a:pPr>
            <a:r>
              <a:rPr lang="ar-SY" sz="3600" b="1" dirty="0" smtClean="0"/>
              <a:t>- فرص الترقي.</a:t>
            </a:r>
          </a:p>
          <a:p>
            <a:pPr algn="r">
              <a:buNone/>
            </a:pPr>
            <a:r>
              <a:rPr lang="ar-SY" sz="3600" b="1" dirty="0" smtClean="0"/>
              <a:t>- نظافة مكان العمل وترتيب الأدوات والآلات.</a:t>
            </a:r>
          </a:p>
          <a:p>
            <a:pPr algn="r">
              <a:buNone/>
            </a:pPr>
            <a:r>
              <a:rPr lang="ar-SY" sz="3600" b="1" dirty="0" smtClean="0"/>
              <a:t>- العمل ضمن فرق وجماعات: يزيد من نسبة الحوادث.</a:t>
            </a:r>
          </a:p>
          <a:p>
            <a:pPr algn="r">
              <a:buNone/>
            </a:pPr>
            <a:r>
              <a:rPr lang="ar-SY" sz="3600" b="1" dirty="0" smtClean="0"/>
              <a:t>- سياسة الإشراف</a:t>
            </a:r>
          </a:p>
          <a:p>
            <a:pPr algn="r">
              <a:buNone/>
            </a:pPr>
            <a:r>
              <a:rPr lang="ar-SY" sz="3600" b="1" dirty="0" smtClean="0"/>
              <a:t>- سياسات الفرد المختلفة.</a:t>
            </a:r>
          </a:p>
          <a:p>
            <a:pPr algn="r">
              <a:buNone/>
            </a:pPr>
            <a:r>
              <a:rPr lang="ar-SY" sz="3600" b="1" dirty="0" smtClean="0"/>
              <a:t>- الجو الاجتماعي السائد في المؤسسة أو المصنع.</a:t>
            </a:r>
            <a:endParaRPr lang="en-GB" sz="36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43807" y="0"/>
            <a:ext cx="6310349" cy="908720"/>
          </a:xfrm>
        </p:spPr>
        <p:txBody>
          <a:bodyPr/>
          <a:lstStyle/>
          <a:p>
            <a:pPr algn="ctr"/>
            <a:r>
              <a:rPr lang="ar-SY" b="1" dirty="0" smtClean="0">
                <a:solidFill>
                  <a:srgbClr val="FF0000"/>
                </a:solidFill>
              </a:rPr>
              <a:t>أخطار في بيئة العمل</a:t>
            </a:r>
            <a:endParaRPr lang="en-GB" b="1" dirty="0">
              <a:solidFill>
                <a:srgbClr val="FF0000"/>
              </a:solidFill>
            </a:endParaRPr>
          </a:p>
        </p:txBody>
      </p:sp>
      <p:sp>
        <p:nvSpPr>
          <p:cNvPr id="3" name="عنصر نائب للمحتوى 2"/>
          <p:cNvSpPr>
            <a:spLocks noGrp="1"/>
          </p:cNvSpPr>
          <p:nvPr>
            <p:ph idx="1"/>
          </p:nvPr>
        </p:nvSpPr>
        <p:spPr>
          <a:xfrm>
            <a:off x="0" y="980728"/>
            <a:ext cx="9148651" cy="5877272"/>
          </a:xfrm>
        </p:spPr>
        <p:txBody>
          <a:bodyPr>
            <a:normAutofit/>
          </a:bodyPr>
          <a:lstStyle/>
          <a:p>
            <a:pPr algn="r" rtl="1">
              <a:buFont typeface="Wingdings" pitchFamily="2" charset="2"/>
              <a:buChar char="§"/>
            </a:pPr>
            <a:r>
              <a:rPr lang="ar-SY" b="1" dirty="0" smtClean="0">
                <a:solidFill>
                  <a:srgbClr val="33CC33"/>
                </a:solidFill>
              </a:rPr>
              <a:t>درجة الحرارة : </a:t>
            </a:r>
            <a:r>
              <a:rPr lang="ar-SA" b="1" dirty="0" smtClean="0"/>
              <a:t>كلما قلت درجة الحرارة أو زادت عن درجة الحرارة المثلى زاد معدل حوادث العمل، خطورة ويتسبب عنها انقطاع العامل</a:t>
            </a:r>
            <a:r>
              <a:rPr lang="en-GB" b="1" dirty="0" smtClean="0"/>
              <a:t>.</a:t>
            </a:r>
            <a:endParaRPr lang="ar-SY" b="1" dirty="0" smtClean="0"/>
          </a:p>
          <a:p>
            <a:pPr algn="r" rtl="1">
              <a:buFont typeface="Wingdings" pitchFamily="2" charset="2"/>
              <a:buChar char="§"/>
            </a:pPr>
            <a:r>
              <a:rPr lang="ar-SY" b="1" dirty="0" smtClean="0">
                <a:solidFill>
                  <a:srgbClr val="33CC33"/>
                </a:solidFill>
              </a:rPr>
              <a:t>الإضاءة:</a:t>
            </a:r>
            <a:r>
              <a:rPr lang="ar-SA" b="1" dirty="0" smtClean="0"/>
              <a:t>يزيد معدل الحوادث والإصابات عندما يعمل الأفراد في مكان ليس </a:t>
            </a:r>
            <a:r>
              <a:rPr lang="ar-SA" b="1" dirty="0" err="1" smtClean="0"/>
              <a:t>به</a:t>
            </a:r>
            <a:r>
              <a:rPr lang="ar-SA" b="1" dirty="0" smtClean="0"/>
              <a:t> إضاءة كافية</a:t>
            </a:r>
            <a:r>
              <a:rPr lang="ar-SY" b="1" dirty="0" smtClean="0"/>
              <a:t>.</a:t>
            </a:r>
          </a:p>
          <a:p>
            <a:pPr algn="r" rtl="1">
              <a:buFont typeface="Wingdings" pitchFamily="2" charset="2"/>
              <a:buChar char="§"/>
            </a:pPr>
            <a:r>
              <a:rPr lang="ar-SY" b="1" dirty="0" smtClean="0">
                <a:solidFill>
                  <a:srgbClr val="33CC33"/>
                </a:solidFill>
              </a:rPr>
              <a:t>السرعة في العمل:</a:t>
            </a:r>
            <a:r>
              <a:rPr lang="ar-SY" b="1" dirty="0" smtClean="0"/>
              <a:t> السرعة تؤدي إلى زيادة نسبة </a:t>
            </a:r>
            <a:r>
              <a:rPr lang="ar-SY" b="1" dirty="0" err="1" smtClean="0"/>
              <a:t>الحوداث</a:t>
            </a:r>
            <a:endParaRPr lang="ar-SY" b="1" dirty="0" smtClean="0"/>
          </a:p>
          <a:p>
            <a:pPr algn="r" rtl="1">
              <a:buFont typeface="Wingdings" pitchFamily="2" charset="2"/>
              <a:buChar char="§"/>
            </a:pPr>
            <a:r>
              <a:rPr lang="ar-SY" b="1" dirty="0" smtClean="0">
                <a:solidFill>
                  <a:srgbClr val="33CC33"/>
                </a:solidFill>
              </a:rPr>
              <a:t>الضوضاء:</a:t>
            </a:r>
            <a:r>
              <a:rPr lang="ar-SY" b="1" dirty="0" smtClean="0"/>
              <a:t> تؤدي إلى تشتت الانتباه.</a:t>
            </a:r>
          </a:p>
          <a:p>
            <a:pPr algn="r" rtl="1">
              <a:buFont typeface="Wingdings" pitchFamily="2" charset="2"/>
              <a:buChar char="§"/>
            </a:pPr>
            <a:r>
              <a:rPr lang="ar-SY" b="1" dirty="0" smtClean="0">
                <a:solidFill>
                  <a:srgbClr val="33CC33"/>
                </a:solidFill>
              </a:rPr>
              <a:t>عدم نظافة المكان</a:t>
            </a:r>
            <a:r>
              <a:rPr lang="ar-SY" b="1" dirty="0" smtClean="0"/>
              <a:t>, انزلاق العاملين, وتكدس المواد.</a:t>
            </a:r>
          </a:p>
          <a:p>
            <a:pPr algn="r" rtl="1">
              <a:buFont typeface="Wingdings" pitchFamily="2" charset="2"/>
              <a:buChar char="§"/>
            </a:pPr>
            <a:endParaRPr lang="ar-SY"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19872" y="0"/>
            <a:ext cx="5724128" cy="836712"/>
          </a:xfrm>
        </p:spPr>
        <p:txBody>
          <a:bodyPr/>
          <a:lstStyle/>
          <a:p>
            <a:pPr algn="ctr"/>
            <a:r>
              <a:rPr lang="ar-SY" b="1" dirty="0" smtClean="0">
                <a:solidFill>
                  <a:srgbClr val="FF0000"/>
                </a:solidFill>
              </a:rPr>
              <a:t>أخطار في الآلات</a:t>
            </a:r>
            <a:endParaRPr lang="en-GB" b="1" dirty="0">
              <a:solidFill>
                <a:srgbClr val="FF0000"/>
              </a:solidFill>
            </a:endParaRPr>
          </a:p>
        </p:txBody>
      </p:sp>
      <p:sp>
        <p:nvSpPr>
          <p:cNvPr id="3" name="عنصر نائب للمحتوى 2"/>
          <p:cNvSpPr>
            <a:spLocks noGrp="1"/>
          </p:cNvSpPr>
          <p:nvPr>
            <p:ph idx="1"/>
          </p:nvPr>
        </p:nvSpPr>
        <p:spPr>
          <a:xfrm>
            <a:off x="0" y="836712"/>
            <a:ext cx="9144000" cy="5760640"/>
          </a:xfrm>
        </p:spPr>
        <p:txBody>
          <a:bodyPr>
            <a:normAutofit/>
          </a:bodyPr>
          <a:lstStyle/>
          <a:p>
            <a:pPr algn="r">
              <a:buNone/>
            </a:pPr>
            <a:r>
              <a:rPr lang="ar-SY" sz="4400" b="1" dirty="0" smtClean="0">
                <a:solidFill>
                  <a:srgbClr val="33CC33"/>
                </a:solidFill>
              </a:rPr>
              <a:t>المصائد: </a:t>
            </a:r>
            <a:r>
              <a:rPr lang="ar-SY" sz="4400" b="1" dirty="0" smtClean="0"/>
              <a:t>يصطاد طرفاً من أطراف من يقوم بتشغيلها.</a:t>
            </a:r>
          </a:p>
          <a:p>
            <a:pPr algn="r">
              <a:buNone/>
            </a:pPr>
            <a:r>
              <a:rPr lang="ar-SY" sz="4400" b="1" dirty="0" smtClean="0">
                <a:solidFill>
                  <a:srgbClr val="33CC33"/>
                </a:solidFill>
              </a:rPr>
              <a:t>الاصطدام: </a:t>
            </a:r>
            <a:r>
              <a:rPr lang="ar-SY" sz="4400" b="1" dirty="0" smtClean="0"/>
              <a:t>الارتطام بالآلات المتحركة.</a:t>
            </a:r>
          </a:p>
          <a:p>
            <a:pPr algn="r">
              <a:buNone/>
            </a:pPr>
            <a:r>
              <a:rPr lang="ar-SY" sz="4400" b="1" dirty="0" smtClean="0">
                <a:solidFill>
                  <a:srgbClr val="33CC33"/>
                </a:solidFill>
              </a:rPr>
              <a:t>التلامس: </a:t>
            </a:r>
            <a:r>
              <a:rPr lang="ar-SY" sz="4300" b="1" dirty="0" smtClean="0"/>
              <a:t>ساخنة جداً, أو باردة جداً, أو يمر بها تيار كهربائي</a:t>
            </a:r>
            <a:r>
              <a:rPr lang="ar-EG" sz="4300" b="1" dirty="0"/>
              <a:t> أو </a:t>
            </a:r>
            <a:r>
              <a:rPr lang="ar-EG" sz="4300" b="1" dirty="0" smtClean="0"/>
              <a:t>خطركيميائى</a:t>
            </a:r>
            <a:r>
              <a:rPr lang="ar-SY" sz="4300" b="1" dirty="0" smtClean="0"/>
              <a:t>.</a:t>
            </a:r>
            <a:endParaRPr lang="ar-SY" sz="4400" b="1" dirty="0" smtClean="0"/>
          </a:p>
          <a:p>
            <a:pPr algn="r">
              <a:buNone/>
            </a:pPr>
            <a:r>
              <a:rPr lang="ar-SY" sz="4400" b="1" dirty="0" smtClean="0">
                <a:solidFill>
                  <a:srgbClr val="33CC33"/>
                </a:solidFill>
              </a:rPr>
              <a:t>الشظايا المتطايرة: </a:t>
            </a:r>
            <a:r>
              <a:rPr lang="ar-SY" sz="4400" b="1" dirty="0" smtClean="0"/>
              <a:t>تطاير أجزاء معينة من الآلات مثل اللحام.</a:t>
            </a:r>
            <a:endParaRPr lang="en-GB" sz="4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885"/>
            <a:ext cx="9144000" cy="6186309"/>
          </a:xfrm>
          <a:prstGeom prst="rect">
            <a:avLst/>
          </a:prstGeom>
        </p:spPr>
        <p:txBody>
          <a:bodyPr wrap="square">
            <a:spAutoFit/>
          </a:bodyPr>
          <a:lstStyle/>
          <a:p>
            <a:pPr algn="r" rtl="1"/>
            <a:r>
              <a:rPr lang="ar-SA" sz="3600" b="1" dirty="0">
                <a:solidFill>
                  <a:srgbClr val="FFFF00"/>
                </a:solidFill>
              </a:rPr>
              <a:t>الحوادث والإصابات </a:t>
            </a:r>
            <a:r>
              <a:rPr lang="ar-SA" sz="3600" b="1" dirty="0" smtClean="0">
                <a:solidFill>
                  <a:srgbClr val="FFFF00"/>
                </a:solidFill>
              </a:rPr>
              <a:t>تعتبر </a:t>
            </a:r>
            <a:r>
              <a:rPr lang="ar-SA" sz="3600" b="1" dirty="0">
                <a:solidFill>
                  <a:srgbClr val="FFFF00"/>
                </a:solidFill>
              </a:rPr>
              <a:t>الحوادث </a:t>
            </a:r>
            <a:r>
              <a:rPr lang="ar-SA" sz="3600" b="1" dirty="0"/>
              <a:t>والإصابات من أهم المعوقات الطبيعية للإنتاج وتسبب خسائر مادية فادحة بالنسبة للدولة وكذلك خسائر في الأفراد وعليه إما أن يكون</a:t>
            </a:r>
            <a:r>
              <a:rPr lang="en-US" sz="3600" b="1" dirty="0"/>
              <a:t>:</a:t>
            </a:r>
            <a:br>
              <a:rPr lang="en-US" sz="3600" b="1" dirty="0"/>
            </a:br>
            <a:r>
              <a:rPr lang="ar-SA" sz="3600" b="1" dirty="0">
                <a:solidFill>
                  <a:srgbClr val="FFC000"/>
                </a:solidFill>
              </a:rPr>
              <a:t>الحادث: </a:t>
            </a:r>
            <a:r>
              <a:rPr lang="ar-SA" sz="3600" b="1" dirty="0"/>
              <a:t>هو حدوث شي غير متوقع حدوثه ينتج عنه الإصابة أو الوفاة أو الهدم</a:t>
            </a:r>
            <a:r>
              <a:rPr lang="en-US" sz="3600" b="1" dirty="0" smtClean="0"/>
              <a:t>.</a:t>
            </a:r>
            <a:endParaRPr lang="ar-EG" sz="3600" b="1" dirty="0" smtClean="0"/>
          </a:p>
          <a:p>
            <a:pPr algn="r" rtl="1"/>
            <a:r>
              <a:rPr lang="en-US" sz="3600" b="1" dirty="0">
                <a:cs typeface="Times New Roman" pitchFamily="18" charset="0"/>
              </a:rPr>
              <a:t>,</a:t>
            </a:r>
            <a:r>
              <a:rPr lang="ar-SA" sz="3600" b="1" dirty="0" smtClean="0">
                <a:cs typeface="Times New Roman" pitchFamily="18" charset="0"/>
              </a:rPr>
              <a:t>هو </a:t>
            </a:r>
            <a:r>
              <a:rPr lang="ar-SA" sz="3600" b="1" dirty="0">
                <a:cs typeface="Times New Roman" pitchFamily="18" charset="0"/>
              </a:rPr>
              <a:t>عبارة عن حدث غير متوقع وغير مخطط له ينتج عن تصرفات أو ظروف غير آمنة سواء ترتب عن ذلك إصابة أم </a:t>
            </a:r>
            <a:r>
              <a:rPr lang="ar-SA" sz="3600" b="1" dirty="0" smtClean="0">
                <a:cs typeface="Times New Roman" pitchFamily="18" charset="0"/>
              </a:rPr>
              <a:t>لا</a:t>
            </a:r>
            <a:endParaRPr lang="en-US" sz="3600" b="1" dirty="0" smtClean="0">
              <a:cs typeface="Times New Roman" pitchFamily="18" charset="0"/>
            </a:endParaRPr>
          </a:p>
          <a:p>
            <a:pPr algn="r" rtl="1"/>
            <a:r>
              <a:rPr lang="en-US" sz="3600" b="1" dirty="0"/>
              <a:t/>
            </a:r>
            <a:br>
              <a:rPr lang="en-US" sz="3600" b="1" dirty="0"/>
            </a:br>
            <a:r>
              <a:rPr lang="ar-SA" sz="3600" b="1" dirty="0">
                <a:solidFill>
                  <a:srgbClr val="FFC000"/>
                </a:solidFill>
              </a:rPr>
              <a:t>الإصابة: </a:t>
            </a:r>
            <a:r>
              <a:rPr lang="ar-SA" sz="3600" b="1" dirty="0"/>
              <a:t>هي الإصابة الناتج عن حادث وقع أثناء تأدية أي عمل أو بسببه ويمكن أن تكون الإصابة بسبب الإرهاق أو الإهمال في العمل </a:t>
            </a:r>
            <a:endParaRPr lang="ar-EG" sz="3600" dirty="0"/>
          </a:p>
        </p:txBody>
      </p:sp>
    </p:spTree>
    <p:extLst>
      <p:ext uri="{BB962C8B-B14F-4D97-AF65-F5344CB8AC3E}">
        <p14:creationId xmlns:p14="http://schemas.microsoft.com/office/powerpoint/2010/main" val="33098387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79221" y="14570"/>
            <a:ext cx="7467600" cy="1143000"/>
          </a:xfrm>
        </p:spPr>
        <p:txBody>
          <a:bodyPr>
            <a:normAutofit/>
          </a:bodyPr>
          <a:lstStyle/>
          <a:p>
            <a:pPr algn="r"/>
            <a:r>
              <a:rPr lang="ar-SY" b="1" dirty="0" smtClean="0">
                <a:solidFill>
                  <a:srgbClr val="FF0000"/>
                </a:solidFill>
              </a:rPr>
              <a:t>أخطار من خصائص العاملين</a:t>
            </a:r>
            <a:endParaRPr lang="en-GB" b="1" dirty="0">
              <a:solidFill>
                <a:srgbClr val="FF0000"/>
              </a:solidFill>
            </a:endParaRPr>
          </a:p>
        </p:txBody>
      </p:sp>
      <p:sp>
        <p:nvSpPr>
          <p:cNvPr id="3" name="عنصر نائب للمحتوى 2"/>
          <p:cNvSpPr>
            <a:spLocks noGrp="1"/>
          </p:cNvSpPr>
          <p:nvPr>
            <p:ph idx="1"/>
          </p:nvPr>
        </p:nvSpPr>
        <p:spPr>
          <a:xfrm>
            <a:off x="0" y="1052736"/>
            <a:ext cx="9144000" cy="5805264"/>
          </a:xfrm>
        </p:spPr>
        <p:txBody>
          <a:bodyPr>
            <a:normAutofit/>
          </a:bodyPr>
          <a:lstStyle/>
          <a:p>
            <a:pPr algn="r">
              <a:buNone/>
            </a:pPr>
            <a:r>
              <a:rPr lang="ar-SY" sz="3600" b="1" dirty="0" smtClean="0">
                <a:solidFill>
                  <a:srgbClr val="33CC33"/>
                </a:solidFill>
              </a:rPr>
              <a:t>العامل هو السبب الرئيس في الحوادث: </a:t>
            </a:r>
            <a:r>
              <a:rPr lang="ar-SY" sz="4000" b="1" dirty="0" smtClean="0"/>
              <a:t>الخبرة,الانتباه, الشعور بالضغوط في العمل, سمات الشخصية, والحالة الانفعالية وقت حدوث الإصابة.</a:t>
            </a:r>
          </a:p>
          <a:p>
            <a:pPr algn="r">
              <a:buNone/>
            </a:pPr>
            <a:r>
              <a:rPr lang="ar-SY" sz="4000" b="1" dirty="0" smtClean="0"/>
              <a:t>الميل للحوادث.هناك عدد قليل من العاملين تقع لهم معظم الحوادث مقارنة بزملائهم الذين يعملون معهم. </a:t>
            </a:r>
            <a:endParaRPr lang="en-GB" sz="4000"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15616" y="188640"/>
            <a:ext cx="7772400" cy="762000"/>
          </a:xfrm>
        </p:spPr>
        <p:txBody>
          <a:bodyPr>
            <a:normAutofit fontScale="90000"/>
          </a:bodyPr>
          <a:lstStyle/>
          <a:p>
            <a:pPr algn="ctr"/>
            <a:r>
              <a:rPr lang="ar-SA" altLang="en-US" b="1" u="sng" dirty="0">
                <a:solidFill>
                  <a:srgbClr val="FFFF00"/>
                </a:solidFill>
              </a:rPr>
              <a:t>المخـاطر التي تهدد صحة العامــل:</a:t>
            </a:r>
            <a:endParaRPr lang="ar-SA" altLang="en-US" dirty="0">
              <a:solidFill>
                <a:srgbClr val="FFFF00"/>
              </a:solidFill>
              <a:cs typeface="Times New Roman" pitchFamily="18" charset="0"/>
            </a:endParaRPr>
          </a:p>
        </p:txBody>
      </p:sp>
      <p:sp>
        <p:nvSpPr>
          <p:cNvPr id="22531" name="Rectangle 3"/>
          <p:cNvSpPr>
            <a:spLocks noGrp="1" noChangeArrowheads="1"/>
          </p:cNvSpPr>
          <p:nvPr>
            <p:ph type="body" idx="1"/>
          </p:nvPr>
        </p:nvSpPr>
        <p:spPr>
          <a:xfrm>
            <a:off x="1676400" y="1166018"/>
            <a:ext cx="7467600" cy="4525963"/>
          </a:xfrm>
        </p:spPr>
        <p:txBody>
          <a:bodyPr>
            <a:noAutofit/>
          </a:bodyPr>
          <a:lstStyle/>
          <a:p>
            <a:pPr algn="r" rtl="1">
              <a:buFont typeface="Wingdings" pitchFamily="2" charset="2"/>
              <a:buNone/>
            </a:pPr>
            <a:r>
              <a:rPr lang="ar-SA" altLang="en-US" sz="3600" b="1" dirty="0">
                <a:solidFill>
                  <a:srgbClr val="FF0000"/>
                </a:solidFill>
                <a:latin typeface="Arial" pitchFamily="34" charset="0"/>
              </a:rPr>
              <a:t>	1-</a:t>
            </a:r>
            <a:r>
              <a:rPr lang="ar-SA" altLang="en-US" sz="3600" b="1" dirty="0">
                <a:solidFill>
                  <a:srgbClr val="FF0000"/>
                </a:solidFill>
                <a:latin typeface="Times New Roman" pitchFamily="18" charset="0"/>
              </a:rPr>
              <a:t> </a:t>
            </a:r>
            <a:r>
              <a:rPr lang="ar-SA" altLang="en-US" sz="3600" b="1" dirty="0">
                <a:solidFill>
                  <a:srgbClr val="FF0000"/>
                </a:solidFill>
                <a:latin typeface="Arial" pitchFamily="34" charset="0"/>
              </a:rPr>
              <a:t>العـوامــل الفيزيائيـــة :</a:t>
            </a:r>
            <a:endParaRPr lang="ar-SA" altLang="en-US" sz="3600" dirty="0">
              <a:solidFill>
                <a:srgbClr val="FF0000"/>
              </a:solidFill>
              <a:cs typeface="Times New Roman" pitchFamily="18" charset="0"/>
            </a:endParaRPr>
          </a:p>
          <a:p>
            <a:pPr algn="r" rtl="1">
              <a:buFont typeface="Wingdings" pitchFamily="2" charset="2"/>
              <a:buNone/>
            </a:pPr>
            <a:r>
              <a:rPr lang="ar-SA" altLang="en-US" sz="3600" b="1" dirty="0">
                <a:latin typeface="Arial" pitchFamily="34" charset="0"/>
              </a:rPr>
              <a:t>	     1-</a:t>
            </a:r>
            <a:r>
              <a:rPr lang="ar-SA" altLang="en-US" sz="3600" b="1" dirty="0">
                <a:latin typeface="Times New Roman" pitchFamily="18" charset="0"/>
              </a:rPr>
              <a:t> </a:t>
            </a:r>
            <a:r>
              <a:rPr lang="ar-SA" altLang="en-US" sz="3600" b="1" dirty="0">
                <a:latin typeface="Arial" pitchFamily="34" charset="0"/>
              </a:rPr>
              <a:t>زيادة نسبة الغازات.</a:t>
            </a:r>
            <a:endParaRPr lang="ar-SA" altLang="en-US" sz="3600" dirty="0">
              <a:cs typeface="Times New Roman" pitchFamily="18" charset="0"/>
            </a:endParaRPr>
          </a:p>
          <a:p>
            <a:pPr algn="r" rtl="1">
              <a:buFont typeface="Wingdings" pitchFamily="2" charset="2"/>
              <a:buNone/>
            </a:pPr>
            <a:r>
              <a:rPr lang="ar-SA" altLang="en-US" sz="3600" b="1" dirty="0">
                <a:latin typeface="Arial" pitchFamily="34" charset="0"/>
              </a:rPr>
              <a:t>	     2-</a:t>
            </a:r>
            <a:r>
              <a:rPr lang="ar-SA" altLang="en-US" sz="3600" b="1" dirty="0">
                <a:latin typeface="Times New Roman" pitchFamily="18" charset="0"/>
              </a:rPr>
              <a:t> </a:t>
            </a:r>
            <a:r>
              <a:rPr lang="ar-SA" altLang="en-US" sz="3600" b="1" dirty="0">
                <a:latin typeface="Arial" pitchFamily="34" charset="0"/>
              </a:rPr>
              <a:t>اختلال الحرارة والرطوبة إرتفاعاً وإنخفاضاً.</a:t>
            </a:r>
            <a:endParaRPr lang="ar-SA" altLang="en-US" sz="3600" dirty="0">
              <a:cs typeface="Times New Roman" pitchFamily="18" charset="0"/>
            </a:endParaRPr>
          </a:p>
          <a:p>
            <a:pPr algn="r" rtl="1">
              <a:buFont typeface="Wingdings" pitchFamily="2" charset="2"/>
              <a:buNone/>
            </a:pPr>
            <a:r>
              <a:rPr lang="ar-SA" altLang="en-US" sz="3600" b="1" dirty="0">
                <a:latin typeface="Arial" pitchFamily="34" charset="0"/>
              </a:rPr>
              <a:t>	     3-</a:t>
            </a:r>
            <a:r>
              <a:rPr lang="ar-SA" altLang="en-US" sz="3600" b="1" dirty="0">
                <a:latin typeface="Times New Roman" pitchFamily="18" charset="0"/>
              </a:rPr>
              <a:t> </a:t>
            </a:r>
            <a:r>
              <a:rPr lang="ar-SA" altLang="en-US" sz="3600" b="1" dirty="0">
                <a:latin typeface="Arial" pitchFamily="34" charset="0"/>
              </a:rPr>
              <a:t>حركة الهواء.</a:t>
            </a:r>
            <a:endParaRPr lang="ar-SA" altLang="en-US" sz="3600" dirty="0">
              <a:cs typeface="Times New Roman" pitchFamily="18" charset="0"/>
            </a:endParaRPr>
          </a:p>
          <a:p>
            <a:pPr algn="r" rtl="1">
              <a:buFont typeface="Wingdings" pitchFamily="2" charset="2"/>
              <a:buNone/>
            </a:pPr>
            <a:r>
              <a:rPr lang="ar-SA" altLang="en-US" sz="3600" b="1" dirty="0">
                <a:latin typeface="Arial" pitchFamily="34" charset="0"/>
              </a:rPr>
              <a:t>        4-</a:t>
            </a:r>
            <a:r>
              <a:rPr lang="ar-SA" altLang="en-US" sz="3600" b="1" dirty="0">
                <a:latin typeface="Times New Roman" pitchFamily="18" charset="0"/>
              </a:rPr>
              <a:t> </a:t>
            </a:r>
            <a:r>
              <a:rPr lang="ar-SA" altLang="en-US" sz="3600" b="1" dirty="0">
                <a:latin typeface="Arial" pitchFamily="34" charset="0"/>
              </a:rPr>
              <a:t>الإضـــاءة .</a:t>
            </a:r>
            <a:endParaRPr lang="ar-SA" altLang="en-US" sz="3600" dirty="0">
              <a:cs typeface="Times New Roman" pitchFamily="18" charset="0"/>
            </a:endParaRPr>
          </a:p>
          <a:p>
            <a:pPr algn="r" rtl="1">
              <a:buFont typeface="Wingdings" pitchFamily="2" charset="2"/>
              <a:buNone/>
            </a:pPr>
            <a:r>
              <a:rPr lang="ar-SA" altLang="en-US" sz="3600" b="1" dirty="0">
                <a:latin typeface="Arial" pitchFamily="34" charset="0"/>
              </a:rPr>
              <a:t>	     5-</a:t>
            </a:r>
            <a:r>
              <a:rPr lang="ar-SA" altLang="en-US" sz="3600" b="1" dirty="0">
                <a:latin typeface="Times New Roman" pitchFamily="18" charset="0"/>
              </a:rPr>
              <a:t> </a:t>
            </a:r>
            <a:r>
              <a:rPr lang="ar-SA" altLang="en-US" sz="3600" b="1" dirty="0">
                <a:latin typeface="Arial" pitchFamily="34" charset="0"/>
              </a:rPr>
              <a:t>الضوضاء .</a:t>
            </a:r>
            <a:endParaRPr lang="ar-SA" altLang="en-US" sz="3600" dirty="0">
              <a:cs typeface="Times New Roman" pitchFamily="18" charset="0"/>
            </a:endParaRPr>
          </a:p>
          <a:p>
            <a:pPr algn="r" rtl="1">
              <a:buFont typeface="Wingdings" pitchFamily="2" charset="2"/>
              <a:buNone/>
            </a:pPr>
            <a:r>
              <a:rPr lang="ar-SA" altLang="en-US" sz="3600" b="1" dirty="0">
                <a:latin typeface="Arial" pitchFamily="34" charset="0"/>
              </a:rPr>
              <a:t>	     6-</a:t>
            </a:r>
            <a:r>
              <a:rPr lang="ar-SA" altLang="en-US" sz="3600" b="1" dirty="0">
                <a:latin typeface="Times New Roman" pitchFamily="18" charset="0"/>
              </a:rPr>
              <a:t> </a:t>
            </a:r>
            <a:r>
              <a:rPr lang="ar-SA" altLang="en-US" sz="3600" b="1" dirty="0">
                <a:latin typeface="Arial" pitchFamily="34" charset="0"/>
              </a:rPr>
              <a:t>الإشعاعات.</a:t>
            </a:r>
            <a:endParaRPr lang="ar-SA" altLang="en-US" sz="3600" dirty="0">
              <a:cs typeface="Times New Roman" pitchFamily="18" charset="0"/>
            </a:endParaRPr>
          </a:p>
          <a:p>
            <a:pPr algn="r" rtl="1"/>
            <a:endParaRPr lang="en-US" altLang="en-US" sz="3600" dirty="0"/>
          </a:p>
        </p:txBody>
      </p:sp>
      <p:pic>
        <p:nvPicPr>
          <p:cNvPr id="22532" name="Picture 4" descr="REFINE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86" y="3716337"/>
            <a:ext cx="4392612" cy="3141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57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 to="" calcmode="lin" valueType="num">
                                      <p:cBhvr>
                                        <p:cTn id="7" dur="1" fill="hold"/>
                                        <p:tgtEl>
                                          <p:spTgt spid="22530"/>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2532"/>
                                        </p:tgtEl>
                                        <p:attrNameLst>
                                          <p:attrName>style.visibility</p:attrName>
                                        </p:attrNameLst>
                                      </p:cBhvr>
                                      <p:to>
                                        <p:strVal val="visible"/>
                                      </p:to>
                                    </p:set>
                                    <p:anim to="" calcmode="lin" valueType="num">
                                      <p:cBhvr>
                                        <p:cTn id="10" dur="1" fill="hold"/>
                                        <p:tgtEl>
                                          <p:spTgt spid="22532"/>
                                        </p:tgtEl>
                                        <p:attrNameLst>
                                          <p:attrName/>
                                        </p:attrNameLst>
                                      </p:cBhvr>
                                    </p:anim>
                                  </p:childTnLst>
                                </p:cTn>
                              </p:par>
                            </p:childTnLst>
                          </p:cTn>
                        </p:par>
                        <p:par>
                          <p:cTn id="11" fill="hold" nodeType="afterGroup">
                            <p:stCondLst>
                              <p:cond delay="0"/>
                            </p:stCondLst>
                            <p:childTnLst>
                              <p:par>
                                <p:cTn id="12" presetID="5" presetClass="entr" presetSubtype="10" fill="hold" grpId="0" nodeType="after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Effect transition="in" filter="checkerboard(across)">
                                      <p:cBhvr>
                                        <p:cTn id="14" dur="500"/>
                                        <p:tgtEl>
                                          <p:spTgt spid="22531">
                                            <p:txEl>
                                              <p:pRg st="0" end="0"/>
                                            </p:txEl>
                                          </p:spTgt>
                                        </p:tgtEl>
                                      </p:cBhvr>
                                    </p:animEffect>
                                  </p:childTnLst>
                                </p:cTn>
                              </p:par>
                            </p:childTnLst>
                          </p:cTn>
                        </p:par>
                        <p:par>
                          <p:cTn id="15" fill="hold" nodeType="afterGroup">
                            <p:stCondLst>
                              <p:cond delay="500"/>
                            </p:stCondLst>
                            <p:childTnLst>
                              <p:par>
                                <p:cTn id="16" presetID="5" presetClass="entr" presetSubtype="10" fill="hold" grpId="0" nodeType="afterEffect">
                                  <p:stCondLst>
                                    <p:cond delay="0"/>
                                  </p:stCondLst>
                                  <p:childTnLst>
                                    <p:set>
                                      <p:cBhvr>
                                        <p:cTn id="17" dur="1" fill="hold">
                                          <p:stCondLst>
                                            <p:cond delay="0"/>
                                          </p:stCondLst>
                                        </p:cTn>
                                        <p:tgtEl>
                                          <p:spTgt spid="22531">
                                            <p:txEl>
                                              <p:pRg st="1" end="1"/>
                                            </p:txEl>
                                          </p:spTgt>
                                        </p:tgtEl>
                                        <p:attrNameLst>
                                          <p:attrName>style.visibility</p:attrName>
                                        </p:attrNameLst>
                                      </p:cBhvr>
                                      <p:to>
                                        <p:strVal val="visible"/>
                                      </p:to>
                                    </p:set>
                                    <p:animEffect transition="in" filter="checkerboard(across)">
                                      <p:cBhvr>
                                        <p:cTn id="18" dur="500"/>
                                        <p:tgtEl>
                                          <p:spTgt spid="22531">
                                            <p:txEl>
                                              <p:pRg st="1" end="1"/>
                                            </p:txEl>
                                          </p:spTgt>
                                        </p:tgtEl>
                                      </p:cBhvr>
                                    </p:animEffect>
                                  </p:childTnLst>
                                </p:cTn>
                              </p:par>
                            </p:childTnLst>
                          </p:cTn>
                        </p:par>
                        <p:par>
                          <p:cTn id="19" fill="hold" nodeType="afterGroup">
                            <p:stCondLst>
                              <p:cond delay="1000"/>
                            </p:stCondLst>
                            <p:childTnLst>
                              <p:par>
                                <p:cTn id="20" presetID="5" presetClass="entr" presetSubtype="10" fill="hold" grpId="0" nodeType="afterEffect">
                                  <p:stCondLst>
                                    <p:cond delay="0"/>
                                  </p:stCondLst>
                                  <p:childTnLst>
                                    <p:set>
                                      <p:cBhvr>
                                        <p:cTn id="21" dur="1" fill="hold">
                                          <p:stCondLst>
                                            <p:cond delay="0"/>
                                          </p:stCondLst>
                                        </p:cTn>
                                        <p:tgtEl>
                                          <p:spTgt spid="22531">
                                            <p:txEl>
                                              <p:pRg st="2" end="2"/>
                                            </p:txEl>
                                          </p:spTgt>
                                        </p:tgtEl>
                                        <p:attrNameLst>
                                          <p:attrName>style.visibility</p:attrName>
                                        </p:attrNameLst>
                                      </p:cBhvr>
                                      <p:to>
                                        <p:strVal val="visible"/>
                                      </p:to>
                                    </p:set>
                                    <p:animEffect transition="in" filter="checkerboard(across)">
                                      <p:cBhvr>
                                        <p:cTn id="22" dur="500"/>
                                        <p:tgtEl>
                                          <p:spTgt spid="22531">
                                            <p:txEl>
                                              <p:pRg st="2" end="2"/>
                                            </p:txEl>
                                          </p:spTgt>
                                        </p:tgtEl>
                                      </p:cBhvr>
                                    </p:animEffect>
                                  </p:childTnLst>
                                </p:cTn>
                              </p:par>
                            </p:childTnLst>
                          </p:cTn>
                        </p:par>
                        <p:par>
                          <p:cTn id="23" fill="hold" nodeType="afterGroup">
                            <p:stCondLst>
                              <p:cond delay="1500"/>
                            </p:stCondLst>
                            <p:childTnLst>
                              <p:par>
                                <p:cTn id="24" presetID="5" presetClass="entr" presetSubtype="10" fill="hold" grpId="0" nodeType="afterEffect">
                                  <p:stCondLst>
                                    <p:cond delay="0"/>
                                  </p:stCondLst>
                                  <p:childTnLst>
                                    <p:set>
                                      <p:cBhvr>
                                        <p:cTn id="25" dur="1" fill="hold">
                                          <p:stCondLst>
                                            <p:cond delay="0"/>
                                          </p:stCondLst>
                                        </p:cTn>
                                        <p:tgtEl>
                                          <p:spTgt spid="22531">
                                            <p:txEl>
                                              <p:pRg st="3" end="3"/>
                                            </p:txEl>
                                          </p:spTgt>
                                        </p:tgtEl>
                                        <p:attrNameLst>
                                          <p:attrName>style.visibility</p:attrName>
                                        </p:attrNameLst>
                                      </p:cBhvr>
                                      <p:to>
                                        <p:strVal val="visible"/>
                                      </p:to>
                                    </p:set>
                                    <p:animEffect transition="in" filter="checkerboard(across)">
                                      <p:cBhvr>
                                        <p:cTn id="26" dur="500"/>
                                        <p:tgtEl>
                                          <p:spTgt spid="22531">
                                            <p:txEl>
                                              <p:pRg st="3" end="3"/>
                                            </p:txEl>
                                          </p:spTgt>
                                        </p:tgtEl>
                                      </p:cBhvr>
                                    </p:animEffect>
                                  </p:childTnLst>
                                </p:cTn>
                              </p:par>
                            </p:childTnLst>
                          </p:cTn>
                        </p:par>
                        <p:par>
                          <p:cTn id="27" fill="hold" nodeType="afterGroup">
                            <p:stCondLst>
                              <p:cond delay="2000"/>
                            </p:stCondLst>
                            <p:childTnLst>
                              <p:par>
                                <p:cTn id="28" presetID="5" presetClass="entr" presetSubtype="10" fill="hold" grpId="0" nodeType="afterEffect">
                                  <p:stCondLst>
                                    <p:cond delay="0"/>
                                  </p:stCondLst>
                                  <p:childTnLst>
                                    <p:set>
                                      <p:cBhvr>
                                        <p:cTn id="29" dur="1" fill="hold">
                                          <p:stCondLst>
                                            <p:cond delay="0"/>
                                          </p:stCondLst>
                                        </p:cTn>
                                        <p:tgtEl>
                                          <p:spTgt spid="22531">
                                            <p:txEl>
                                              <p:pRg st="4" end="4"/>
                                            </p:txEl>
                                          </p:spTgt>
                                        </p:tgtEl>
                                        <p:attrNameLst>
                                          <p:attrName>style.visibility</p:attrName>
                                        </p:attrNameLst>
                                      </p:cBhvr>
                                      <p:to>
                                        <p:strVal val="visible"/>
                                      </p:to>
                                    </p:set>
                                    <p:animEffect transition="in" filter="checkerboard(across)">
                                      <p:cBhvr>
                                        <p:cTn id="30" dur="500"/>
                                        <p:tgtEl>
                                          <p:spTgt spid="22531">
                                            <p:txEl>
                                              <p:pRg st="4" end="4"/>
                                            </p:txEl>
                                          </p:spTgt>
                                        </p:tgtEl>
                                      </p:cBhvr>
                                    </p:animEffect>
                                  </p:childTnLst>
                                </p:cTn>
                              </p:par>
                            </p:childTnLst>
                          </p:cTn>
                        </p:par>
                        <p:par>
                          <p:cTn id="31" fill="hold" nodeType="afterGroup">
                            <p:stCondLst>
                              <p:cond delay="2500"/>
                            </p:stCondLst>
                            <p:childTnLst>
                              <p:par>
                                <p:cTn id="32" presetID="5" presetClass="entr" presetSubtype="10" fill="hold" grpId="0" nodeType="afterEffect">
                                  <p:stCondLst>
                                    <p:cond delay="0"/>
                                  </p:stCondLst>
                                  <p:childTnLst>
                                    <p:set>
                                      <p:cBhvr>
                                        <p:cTn id="33" dur="1" fill="hold">
                                          <p:stCondLst>
                                            <p:cond delay="0"/>
                                          </p:stCondLst>
                                        </p:cTn>
                                        <p:tgtEl>
                                          <p:spTgt spid="22531">
                                            <p:txEl>
                                              <p:pRg st="5" end="5"/>
                                            </p:txEl>
                                          </p:spTgt>
                                        </p:tgtEl>
                                        <p:attrNameLst>
                                          <p:attrName>style.visibility</p:attrName>
                                        </p:attrNameLst>
                                      </p:cBhvr>
                                      <p:to>
                                        <p:strVal val="visible"/>
                                      </p:to>
                                    </p:set>
                                    <p:animEffect transition="in" filter="checkerboard(across)">
                                      <p:cBhvr>
                                        <p:cTn id="34" dur="500"/>
                                        <p:tgtEl>
                                          <p:spTgt spid="22531">
                                            <p:txEl>
                                              <p:pRg st="5" end="5"/>
                                            </p:txEl>
                                          </p:spTgt>
                                        </p:tgtEl>
                                      </p:cBhvr>
                                    </p:animEffect>
                                  </p:childTnLst>
                                </p:cTn>
                              </p:par>
                            </p:childTnLst>
                          </p:cTn>
                        </p:par>
                        <p:par>
                          <p:cTn id="35" fill="hold" nodeType="afterGroup">
                            <p:stCondLst>
                              <p:cond delay="3000"/>
                            </p:stCondLst>
                            <p:childTnLst>
                              <p:par>
                                <p:cTn id="36" presetID="5" presetClass="entr" presetSubtype="10" fill="hold" grpId="0" nodeType="afterEffect">
                                  <p:stCondLst>
                                    <p:cond delay="0"/>
                                  </p:stCondLst>
                                  <p:childTnLst>
                                    <p:set>
                                      <p:cBhvr>
                                        <p:cTn id="37" dur="1" fill="hold">
                                          <p:stCondLst>
                                            <p:cond delay="0"/>
                                          </p:stCondLst>
                                        </p:cTn>
                                        <p:tgtEl>
                                          <p:spTgt spid="22531">
                                            <p:txEl>
                                              <p:pRg st="6" end="6"/>
                                            </p:txEl>
                                          </p:spTgt>
                                        </p:tgtEl>
                                        <p:attrNameLst>
                                          <p:attrName>style.visibility</p:attrName>
                                        </p:attrNameLst>
                                      </p:cBhvr>
                                      <p:to>
                                        <p:strVal val="visible"/>
                                      </p:to>
                                    </p:set>
                                    <p:animEffect transition="in" filter="checkerboard(across)">
                                      <p:cBhvr>
                                        <p:cTn id="38" dur="500"/>
                                        <p:tgtEl>
                                          <p:spTgt spid="225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2831094" y="-22933"/>
            <a:ext cx="6312906" cy="6662897"/>
          </a:xfrm>
        </p:spPr>
        <p:txBody>
          <a:bodyPr>
            <a:normAutofit/>
          </a:bodyPr>
          <a:lstStyle/>
          <a:p>
            <a:pPr algn="r" rtl="1">
              <a:buFont typeface="Wingdings" pitchFamily="2" charset="2"/>
              <a:buNone/>
            </a:pPr>
            <a:r>
              <a:rPr lang="ar-SA" altLang="en-US" sz="4800" b="1" dirty="0">
                <a:solidFill>
                  <a:srgbClr val="FFFF00"/>
                </a:solidFill>
                <a:latin typeface="Arial" pitchFamily="34" charset="0"/>
              </a:rPr>
              <a:t>	2-</a:t>
            </a:r>
            <a:r>
              <a:rPr lang="ar-SA" altLang="en-US" sz="4800" b="1" dirty="0">
                <a:solidFill>
                  <a:srgbClr val="FFFF00"/>
                </a:solidFill>
                <a:latin typeface="Times New Roman" pitchFamily="18" charset="0"/>
                <a:cs typeface="Times New Roman" pitchFamily="18" charset="0"/>
              </a:rPr>
              <a:t> </a:t>
            </a:r>
            <a:r>
              <a:rPr lang="ar-SA" altLang="en-US" sz="4800" b="1" dirty="0">
                <a:solidFill>
                  <a:srgbClr val="FFFF00"/>
                </a:solidFill>
                <a:latin typeface="Arial" pitchFamily="34" charset="0"/>
              </a:rPr>
              <a:t>العوامــــل الكيميائيــة :</a:t>
            </a:r>
            <a:endParaRPr lang="ar-SA" altLang="en-US" sz="4800" dirty="0">
              <a:solidFill>
                <a:srgbClr val="FFFF00"/>
              </a:solidFill>
              <a:cs typeface="Times New Roman" pitchFamily="18" charset="0"/>
            </a:endParaRPr>
          </a:p>
          <a:p>
            <a:pPr algn="r" rtl="1">
              <a:buFont typeface="Wingdings" pitchFamily="2" charset="2"/>
              <a:buNone/>
            </a:pPr>
            <a:r>
              <a:rPr lang="ar-SA" altLang="en-US" sz="4800" b="1" dirty="0">
                <a:latin typeface="Arial" pitchFamily="34" charset="0"/>
              </a:rPr>
              <a:t>		أ- الغازات</a:t>
            </a:r>
            <a:r>
              <a:rPr lang="en-US" altLang="en-US" sz="4800" b="1" dirty="0">
                <a:latin typeface="Arial" pitchFamily="34" charset="0"/>
              </a:rPr>
              <a:t> .</a:t>
            </a:r>
            <a:endParaRPr lang="ar-SA" altLang="en-US" sz="4800" dirty="0">
              <a:cs typeface="Times New Roman" pitchFamily="18" charset="0"/>
            </a:endParaRPr>
          </a:p>
          <a:p>
            <a:pPr algn="r" rtl="1">
              <a:buFont typeface="Wingdings" pitchFamily="2" charset="2"/>
              <a:buNone/>
            </a:pPr>
            <a:r>
              <a:rPr lang="ar-SA" altLang="en-US" sz="4800" b="1" dirty="0">
                <a:latin typeface="Arial" pitchFamily="34" charset="0"/>
              </a:rPr>
              <a:t>		ب- السوائل الكاويـــة</a:t>
            </a:r>
            <a:r>
              <a:rPr lang="en-US" altLang="en-US" sz="4800" b="1" dirty="0">
                <a:latin typeface="Arial" pitchFamily="34" charset="0"/>
              </a:rPr>
              <a:t>.</a:t>
            </a:r>
            <a:endParaRPr lang="ar-SA" altLang="en-US" sz="4800" dirty="0">
              <a:cs typeface="Times New Roman" pitchFamily="18" charset="0"/>
            </a:endParaRPr>
          </a:p>
          <a:p>
            <a:pPr algn="r" rtl="1">
              <a:buFont typeface="Wingdings" pitchFamily="2" charset="2"/>
              <a:buNone/>
            </a:pPr>
            <a:r>
              <a:rPr lang="ar-SA" altLang="en-US" sz="4800" b="1" dirty="0">
                <a:latin typeface="Arial" pitchFamily="34" charset="0"/>
              </a:rPr>
              <a:t>		ج- المواد المسرطنـة</a:t>
            </a:r>
            <a:r>
              <a:rPr lang="en-US" altLang="en-US" sz="4800" b="1" dirty="0">
                <a:latin typeface="Arial" pitchFamily="34" charset="0"/>
              </a:rPr>
              <a:t>.</a:t>
            </a:r>
            <a:endParaRPr lang="ar-SA" altLang="en-US" sz="4800" b="1" dirty="0">
              <a:latin typeface="Arial" pitchFamily="34" charset="0"/>
            </a:endParaRPr>
          </a:p>
          <a:p>
            <a:pPr algn="r" rtl="1">
              <a:buFont typeface="Wingdings" pitchFamily="2" charset="2"/>
              <a:buNone/>
            </a:pPr>
            <a:r>
              <a:rPr lang="ar-SA" altLang="en-US" sz="4800" b="1" dirty="0">
                <a:solidFill>
                  <a:srgbClr val="FFFF00"/>
                </a:solidFill>
                <a:latin typeface="Arial" pitchFamily="34" charset="0"/>
              </a:rPr>
              <a:t>	3-</a:t>
            </a:r>
            <a:r>
              <a:rPr lang="ar-SA" altLang="en-US" sz="4800" b="1" dirty="0">
                <a:solidFill>
                  <a:srgbClr val="FFFF00"/>
                </a:solidFill>
                <a:latin typeface="Times New Roman" pitchFamily="18" charset="0"/>
                <a:cs typeface="Times New Roman" pitchFamily="18" charset="0"/>
              </a:rPr>
              <a:t> </a:t>
            </a:r>
            <a:r>
              <a:rPr lang="ar-SA" altLang="en-US" sz="4800" b="1" dirty="0">
                <a:solidFill>
                  <a:srgbClr val="FFFF00"/>
                </a:solidFill>
                <a:latin typeface="Arial" pitchFamily="34" charset="0"/>
              </a:rPr>
              <a:t>العوامــل البيولوجيــــة :</a:t>
            </a:r>
            <a:endParaRPr lang="ar-SA" altLang="en-US" sz="4800" dirty="0">
              <a:solidFill>
                <a:srgbClr val="FFFF00"/>
              </a:solidFill>
              <a:cs typeface="Times New Roman" pitchFamily="18" charset="0"/>
            </a:endParaRPr>
          </a:p>
          <a:p>
            <a:pPr algn="r" rtl="1">
              <a:buFont typeface="Wingdings" pitchFamily="2" charset="2"/>
              <a:buNone/>
            </a:pPr>
            <a:r>
              <a:rPr lang="ar-SA" altLang="en-US" sz="4800" b="1" dirty="0">
                <a:latin typeface="Arial" pitchFamily="34" charset="0"/>
              </a:rPr>
              <a:t>	من جراثيم وبكتيريا وفيروسات</a:t>
            </a:r>
            <a:r>
              <a:rPr lang="en-US" altLang="en-US" sz="4800" b="1" dirty="0">
                <a:latin typeface="Arial" pitchFamily="34" charset="0"/>
              </a:rPr>
              <a:t> </a:t>
            </a:r>
            <a:endParaRPr lang="ar-SA" altLang="en-US" sz="4800" dirty="0">
              <a:cs typeface="Times New Roman" pitchFamily="18" charset="0"/>
            </a:endParaRPr>
          </a:p>
          <a:p>
            <a:pPr algn="r" rtl="1">
              <a:buFont typeface="Wingdings" pitchFamily="2" charset="2"/>
              <a:buNone/>
            </a:pPr>
            <a:endParaRPr lang="en-US" altLang="en-US" sz="4800" b="1" dirty="0">
              <a:latin typeface="Arial" pitchFamily="34" charset="0"/>
            </a:endParaRPr>
          </a:p>
        </p:txBody>
      </p:sp>
      <p:pic>
        <p:nvPicPr>
          <p:cNvPr id="23555" name="Picture 3" descr="ASSEMB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13" y="2310531"/>
            <a:ext cx="3251200" cy="4537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7551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 calcmode="lin" valueType="num">
                                      <p:cBhvr>
                                        <p:cTn id="7" dur="500" fill="hold"/>
                                        <p:tgtEl>
                                          <p:spTgt spid="2355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55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3554">
                                            <p:txEl>
                                              <p:pRg st="0" end="0"/>
                                            </p:txEl>
                                          </p:spTgt>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23554">
                                            <p:txEl>
                                              <p:pRg st="1" end="1"/>
                                            </p:txEl>
                                          </p:spTgt>
                                        </p:tgtEl>
                                        <p:attrNameLst>
                                          <p:attrName>style.visibility</p:attrName>
                                        </p:attrNameLst>
                                      </p:cBhvr>
                                      <p:to>
                                        <p:strVal val="visible"/>
                                      </p:to>
                                    </p:set>
                                    <p:anim calcmode="lin" valueType="num">
                                      <p:cBhvr>
                                        <p:cTn id="13" dur="500" fill="hold"/>
                                        <p:tgtEl>
                                          <p:spTgt spid="2355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3554">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23554">
                                            <p:txEl>
                                              <p:pRg st="1" end="1"/>
                                            </p:txEl>
                                          </p:spTgt>
                                        </p:tgtEl>
                                      </p:cBhvr>
                                    </p:animEffect>
                                  </p:childTnLst>
                                </p:cTn>
                              </p:par>
                            </p:childTnLst>
                          </p:cTn>
                        </p:par>
                        <p:par>
                          <p:cTn id="16" fill="hold" nodeType="afterGroup">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23554">
                                            <p:txEl>
                                              <p:pRg st="2" end="2"/>
                                            </p:txEl>
                                          </p:spTgt>
                                        </p:tgtEl>
                                        <p:attrNameLst>
                                          <p:attrName>style.visibility</p:attrName>
                                        </p:attrNameLst>
                                      </p:cBhvr>
                                      <p:to>
                                        <p:strVal val="visible"/>
                                      </p:to>
                                    </p:set>
                                    <p:anim calcmode="lin" valueType="num">
                                      <p:cBhvr>
                                        <p:cTn id="19" dur="500" fill="hold"/>
                                        <p:tgtEl>
                                          <p:spTgt spid="2355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3554">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3554">
                                            <p:txEl>
                                              <p:pRg st="2" end="2"/>
                                            </p:txEl>
                                          </p:spTgt>
                                        </p:tgtEl>
                                      </p:cBhvr>
                                    </p:animEffect>
                                  </p:childTnLst>
                                </p:cTn>
                              </p:par>
                            </p:childTnLst>
                          </p:cTn>
                        </p:par>
                        <p:par>
                          <p:cTn id="22" fill="hold" nodeType="afterGroup">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23554">
                                            <p:txEl>
                                              <p:pRg st="3" end="3"/>
                                            </p:txEl>
                                          </p:spTgt>
                                        </p:tgtEl>
                                        <p:attrNameLst>
                                          <p:attrName>style.visibility</p:attrName>
                                        </p:attrNameLst>
                                      </p:cBhvr>
                                      <p:to>
                                        <p:strVal val="visible"/>
                                      </p:to>
                                    </p:set>
                                    <p:anim calcmode="lin" valueType="num">
                                      <p:cBhvr>
                                        <p:cTn id="25" dur="500" fill="hold"/>
                                        <p:tgtEl>
                                          <p:spTgt spid="2355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3554">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23554">
                                            <p:txEl>
                                              <p:pRg st="3" end="3"/>
                                            </p:txEl>
                                          </p:spTgt>
                                        </p:tgtEl>
                                      </p:cBhvr>
                                    </p:animEffect>
                                  </p:childTnLst>
                                </p:cTn>
                              </p:par>
                            </p:childTnLst>
                          </p:cTn>
                        </p:par>
                        <p:par>
                          <p:cTn id="28" fill="hold" nodeType="afterGroup">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23554">
                                            <p:txEl>
                                              <p:pRg st="4" end="4"/>
                                            </p:txEl>
                                          </p:spTgt>
                                        </p:tgtEl>
                                        <p:attrNameLst>
                                          <p:attrName>style.visibility</p:attrName>
                                        </p:attrNameLst>
                                      </p:cBhvr>
                                      <p:to>
                                        <p:strVal val="visible"/>
                                      </p:to>
                                    </p:set>
                                    <p:anim calcmode="lin" valueType="num">
                                      <p:cBhvr>
                                        <p:cTn id="31" dur="500" fill="hold"/>
                                        <p:tgtEl>
                                          <p:spTgt spid="2355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3554">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23554">
                                            <p:txEl>
                                              <p:pRg st="4" end="4"/>
                                            </p:txEl>
                                          </p:spTgt>
                                        </p:tgtEl>
                                      </p:cBhvr>
                                    </p:animEffect>
                                  </p:childTnLst>
                                </p:cTn>
                              </p:par>
                            </p:childTnLst>
                          </p:cTn>
                        </p:par>
                        <p:par>
                          <p:cTn id="34" fill="hold" nodeType="afterGroup">
                            <p:stCondLst>
                              <p:cond delay="2500"/>
                            </p:stCondLst>
                            <p:childTnLst>
                              <p:par>
                                <p:cTn id="35" presetID="53" presetClass="entr" presetSubtype="0" fill="hold" grpId="0" nodeType="afterEffect">
                                  <p:stCondLst>
                                    <p:cond delay="0"/>
                                  </p:stCondLst>
                                  <p:childTnLst>
                                    <p:set>
                                      <p:cBhvr>
                                        <p:cTn id="36" dur="1" fill="hold">
                                          <p:stCondLst>
                                            <p:cond delay="0"/>
                                          </p:stCondLst>
                                        </p:cTn>
                                        <p:tgtEl>
                                          <p:spTgt spid="23554">
                                            <p:txEl>
                                              <p:pRg st="5" end="5"/>
                                            </p:txEl>
                                          </p:spTgt>
                                        </p:tgtEl>
                                        <p:attrNameLst>
                                          <p:attrName>style.visibility</p:attrName>
                                        </p:attrNameLst>
                                      </p:cBhvr>
                                      <p:to>
                                        <p:strVal val="visible"/>
                                      </p:to>
                                    </p:set>
                                    <p:anim calcmode="lin" valueType="num">
                                      <p:cBhvr>
                                        <p:cTn id="37" dur="500" fill="hold"/>
                                        <p:tgtEl>
                                          <p:spTgt spid="2355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23554">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23554">
                                            <p:txEl>
                                              <p:pRg st="5" end="5"/>
                                            </p:txEl>
                                          </p:spTgt>
                                        </p:tgtEl>
                                      </p:cBhvr>
                                    </p:animEffect>
                                  </p:childTnLst>
                                </p:cTn>
                              </p:par>
                              <p:par>
                                <p:cTn id="40" presetID="24" presetClass="entr" presetSubtype="0" fill="hold" nodeType="withEffect">
                                  <p:stCondLst>
                                    <p:cond delay="0"/>
                                  </p:stCondLst>
                                  <p:childTnLst>
                                    <p:set>
                                      <p:cBhvr>
                                        <p:cTn id="41" dur="1" fill="hold">
                                          <p:stCondLst>
                                            <p:cond delay="0"/>
                                          </p:stCondLst>
                                        </p:cTn>
                                        <p:tgtEl>
                                          <p:spTgt spid="23555"/>
                                        </p:tgtEl>
                                        <p:attrNameLst>
                                          <p:attrName>style.visibility</p:attrName>
                                        </p:attrNameLst>
                                      </p:cBhvr>
                                      <p:to>
                                        <p:strVal val="visible"/>
                                      </p:to>
                                    </p:set>
                                    <p:anim to="" calcmode="lin" valueType="num">
                                      <p:cBhvr>
                                        <p:cTn id="42" dur="1" fill="hold"/>
                                        <p:tgtEl>
                                          <p:spTgt spid="2355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179512" y="1856"/>
            <a:ext cx="8959310" cy="6667504"/>
          </a:xfrm>
        </p:spPr>
        <p:txBody>
          <a:bodyPr>
            <a:noAutofit/>
          </a:bodyPr>
          <a:lstStyle/>
          <a:p>
            <a:pPr algn="r" rtl="1">
              <a:lnSpc>
                <a:spcPct val="90000"/>
              </a:lnSpc>
              <a:buFont typeface="Wingdings" pitchFamily="2" charset="2"/>
              <a:buNone/>
            </a:pPr>
            <a:r>
              <a:rPr lang="ar-EG" sz="3200" b="1" dirty="0">
                <a:solidFill>
                  <a:srgbClr val="FFFF00"/>
                </a:solidFill>
              </a:rPr>
              <a:t> 4- </a:t>
            </a:r>
            <a:r>
              <a:rPr lang="ar-SA" sz="3200" b="1" dirty="0">
                <a:solidFill>
                  <a:srgbClr val="FFFF00"/>
                </a:solidFill>
              </a:rPr>
              <a:t>المخاطر الهندسية </a:t>
            </a:r>
            <a:endParaRPr lang="ar-BH" sz="3200" b="1" u="sng" dirty="0">
              <a:solidFill>
                <a:srgbClr val="FFFF00"/>
              </a:solidFill>
            </a:endParaRPr>
          </a:p>
          <a:p>
            <a:pPr algn="r" rtl="1">
              <a:lnSpc>
                <a:spcPct val="90000"/>
              </a:lnSpc>
            </a:pPr>
            <a:r>
              <a:rPr lang="ar-BH" sz="3200" b="1" u="sng" dirty="0">
                <a:solidFill>
                  <a:srgbClr val="33CC33"/>
                </a:solidFill>
              </a:rPr>
              <a:t>مخاطر التوصيلات والتجهيزات الكهربائية :</a:t>
            </a:r>
            <a:r>
              <a:rPr lang="ar-BH" sz="3200" b="1" dirty="0">
                <a:solidFill>
                  <a:srgbClr val="33CC33"/>
                </a:solidFill>
              </a:rPr>
              <a:t> </a:t>
            </a:r>
            <a:r>
              <a:rPr lang="ar-BH" sz="3200" b="1" dirty="0"/>
              <a:t>والتي تتضمن المخاطر الناجمة عن التوصيلات الكهربائية وتشغيل الماكينات والآلات وأدوات العمل بورش المجالات ومختبرات الحاسوب وغرف الكهرباء ولوحات الكهرباء الفرعية وأعمدة الإنارة ... الخ </a:t>
            </a:r>
            <a:endParaRPr lang="ar-EG" sz="3200" b="1" dirty="0" smtClean="0"/>
          </a:p>
          <a:p>
            <a:pPr algn="r" rtl="1">
              <a:lnSpc>
                <a:spcPct val="90000"/>
              </a:lnSpc>
            </a:pPr>
            <a:r>
              <a:rPr lang="ar-BH" sz="3200" b="1" u="sng" dirty="0" smtClean="0">
                <a:solidFill>
                  <a:srgbClr val="33CC33"/>
                </a:solidFill>
              </a:rPr>
              <a:t>ا</a:t>
            </a:r>
            <a:r>
              <a:rPr lang="ar-SA" sz="3200" b="1" u="sng" dirty="0">
                <a:solidFill>
                  <a:srgbClr val="33CC33"/>
                </a:solidFill>
              </a:rPr>
              <a:t>لمخاطر الإنشائية :</a:t>
            </a:r>
            <a:r>
              <a:rPr lang="ar-SA" sz="3200" b="1" dirty="0">
                <a:solidFill>
                  <a:srgbClr val="33CC33"/>
                </a:solidFill>
              </a:rPr>
              <a:t> </a:t>
            </a:r>
            <a:r>
              <a:rPr lang="ar-BH" sz="3200" b="1" dirty="0"/>
              <a:t>وهي المخاطر التي قد يتعرض لها </a:t>
            </a:r>
            <a:r>
              <a:rPr lang="ar-EG" sz="3200" b="1" dirty="0"/>
              <a:t>العاملين</a:t>
            </a:r>
            <a:r>
              <a:rPr lang="ar-BH" sz="3200" b="1" dirty="0"/>
              <a:t> ومستخدمي المنشآت نتيجة عدم تطبيق إجراءات السلامة والصحة المهنية أثناء عمليات </a:t>
            </a:r>
            <a:r>
              <a:rPr lang="ar-EG" sz="3200" b="1" dirty="0"/>
              <a:t>ال</a:t>
            </a:r>
            <a:r>
              <a:rPr lang="ar-BH" sz="3200" b="1" dirty="0"/>
              <a:t>تشييد مثل عدم توافر ( المخارج – الممرات - سلالم الهروب - تجهيزات السلامة - ... الخ )</a:t>
            </a:r>
            <a:endParaRPr lang="ar-EG" sz="3200" b="1" dirty="0"/>
          </a:p>
          <a:p>
            <a:pPr algn="r" rtl="1">
              <a:lnSpc>
                <a:spcPct val="90000"/>
              </a:lnSpc>
            </a:pPr>
            <a:r>
              <a:rPr lang="ar-SA" sz="3200" b="1" u="sng" dirty="0">
                <a:solidFill>
                  <a:srgbClr val="33CC33"/>
                </a:solidFill>
              </a:rPr>
              <a:t>المخاطر الميكانيكية:</a:t>
            </a:r>
            <a:r>
              <a:rPr lang="ar-BH" sz="3200" b="1" dirty="0">
                <a:solidFill>
                  <a:srgbClr val="33CC33"/>
                </a:solidFill>
              </a:rPr>
              <a:t> </a:t>
            </a:r>
            <a:r>
              <a:rPr lang="ar-BH" sz="3200" b="1" dirty="0"/>
              <a:t>نتيجة تعرض </a:t>
            </a:r>
            <a:r>
              <a:rPr lang="ar-EG" sz="3200" b="1" dirty="0"/>
              <a:t>العاملين</a:t>
            </a:r>
            <a:r>
              <a:rPr lang="ar-BH" sz="3200" b="1" dirty="0"/>
              <a:t> لمخاطر الآلات والمعدات نتيجة غياب إجراءات السلامة والصحة المهنية </a:t>
            </a:r>
            <a:endParaRPr lang="en-US" sz="3200" b="1" dirty="0"/>
          </a:p>
        </p:txBody>
      </p:sp>
    </p:spTree>
    <p:extLst>
      <p:ext uri="{BB962C8B-B14F-4D97-AF65-F5344CB8AC3E}">
        <p14:creationId xmlns:p14="http://schemas.microsoft.com/office/powerpoint/2010/main" val="3860063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blinds(horizontal)">
                                      <p:cBhvr>
                                        <p:cTn id="7" dur="500"/>
                                        <p:tgtEl>
                                          <p:spTgt spid="634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Effect transition="in" filter="blinds(horizontal)">
                                      <p:cBhvr>
                                        <p:cTn id="12" dur="500"/>
                                        <p:tgtEl>
                                          <p:spTgt spid="634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Effect transition="in" filter="blinds(horizontal)">
                                      <p:cBhvr>
                                        <p:cTn id="17" dur="500"/>
                                        <p:tgtEl>
                                          <p:spTgt spid="634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3491">
                                            <p:txEl>
                                              <p:pRg st="3" end="3"/>
                                            </p:txEl>
                                          </p:spTgt>
                                        </p:tgtEl>
                                        <p:attrNameLst>
                                          <p:attrName>style.visibility</p:attrName>
                                        </p:attrNameLst>
                                      </p:cBhvr>
                                      <p:to>
                                        <p:strVal val="visible"/>
                                      </p:to>
                                    </p:set>
                                    <p:animEffect transition="in" filter="blinds(horizontal)">
                                      <p:cBhvr>
                                        <p:cTn id="22" dur="500"/>
                                        <p:tgtEl>
                                          <p:spTgt spid="634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sz="half" idx="1"/>
          </p:nvPr>
        </p:nvSpPr>
        <p:spPr>
          <a:xfrm>
            <a:off x="1547664" y="0"/>
            <a:ext cx="7579635" cy="6669360"/>
          </a:xfrm>
        </p:spPr>
        <p:txBody>
          <a:bodyPr>
            <a:noAutofit/>
          </a:bodyPr>
          <a:lstStyle/>
          <a:p>
            <a:pPr algn="r" rtl="1">
              <a:lnSpc>
                <a:spcPct val="120000"/>
              </a:lnSpc>
              <a:buFont typeface="Wingdings" pitchFamily="2" charset="2"/>
              <a:buNone/>
            </a:pPr>
            <a:r>
              <a:rPr lang="ar-EG" altLang="en-US" sz="3600" b="1" dirty="0">
                <a:solidFill>
                  <a:srgbClr val="33CC33"/>
                </a:solidFill>
                <a:latin typeface="Arial" pitchFamily="34" charset="0"/>
              </a:rPr>
              <a:t>5</a:t>
            </a:r>
            <a:r>
              <a:rPr lang="ar-SA" altLang="en-US" sz="3600" b="1" dirty="0">
                <a:solidFill>
                  <a:srgbClr val="33CC33"/>
                </a:solidFill>
                <a:latin typeface="Arial" pitchFamily="34" charset="0"/>
              </a:rPr>
              <a:t>-</a:t>
            </a:r>
            <a:r>
              <a:rPr lang="ar-SA" altLang="en-US" sz="3600" b="1" dirty="0">
                <a:solidFill>
                  <a:srgbClr val="33CC33"/>
                </a:solidFill>
                <a:latin typeface="Times New Roman" pitchFamily="18" charset="0"/>
                <a:cs typeface="Times New Roman" pitchFamily="18" charset="0"/>
              </a:rPr>
              <a:t> </a:t>
            </a:r>
            <a:r>
              <a:rPr lang="ar-SA" altLang="en-US" sz="3600" b="1" dirty="0">
                <a:solidFill>
                  <a:srgbClr val="33CC33"/>
                </a:solidFill>
                <a:latin typeface="Arial" pitchFamily="34" charset="0"/>
              </a:rPr>
              <a:t>العوامــل النفسيــة والظروف الاجتماعية.</a:t>
            </a:r>
            <a:endParaRPr lang="ar-SA" altLang="en-US" sz="3600" b="1" u="sng" dirty="0">
              <a:solidFill>
                <a:srgbClr val="33CC33"/>
              </a:solidFill>
              <a:latin typeface="Arial" pitchFamily="34" charset="0"/>
            </a:endParaRPr>
          </a:p>
          <a:p>
            <a:pPr algn="r" rtl="1">
              <a:lnSpc>
                <a:spcPct val="120000"/>
              </a:lnSpc>
              <a:buFont typeface="Wingdings" pitchFamily="2" charset="2"/>
              <a:buNone/>
            </a:pPr>
            <a:r>
              <a:rPr lang="ar-EG" altLang="en-US" sz="3600" b="1" dirty="0">
                <a:solidFill>
                  <a:srgbClr val="33CC33"/>
                </a:solidFill>
                <a:latin typeface="Arial" pitchFamily="34" charset="0"/>
              </a:rPr>
              <a:t>6</a:t>
            </a:r>
            <a:r>
              <a:rPr lang="ar-SA" altLang="en-US" sz="3600" b="1" dirty="0">
                <a:solidFill>
                  <a:srgbClr val="33CC33"/>
                </a:solidFill>
                <a:latin typeface="Arial" pitchFamily="34" charset="0"/>
              </a:rPr>
              <a:t>-</a:t>
            </a:r>
            <a:r>
              <a:rPr lang="ar-SA" altLang="en-US" sz="3600" b="1" dirty="0">
                <a:solidFill>
                  <a:srgbClr val="33CC33"/>
                </a:solidFill>
                <a:latin typeface="Times New Roman" pitchFamily="18" charset="0"/>
                <a:cs typeface="Times New Roman" pitchFamily="18" charset="0"/>
              </a:rPr>
              <a:t> </a:t>
            </a:r>
            <a:r>
              <a:rPr lang="ar-SA" altLang="en-US" sz="3600" b="1" dirty="0">
                <a:solidFill>
                  <a:srgbClr val="33CC33"/>
                </a:solidFill>
                <a:latin typeface="Arial" pitchFamily="34" charset="0"/>
              </a:rPr>
              <a:t>استخدام معدات الحاسوب الذي يؤثر على</a:t>
            </a:r>
            <a:r>
              <a:rPr lang="ar-SA" altLang="en-US" sz="3600" b="1" dirty="0">
                <a:latin typeface="Arial" pitchFamily="34" charset="0"/>
              </a:rPr>
              <a:t> </a:t>
            </a:r>
            <a:endParaRPr lang="ar-SA" altLang="en-US" sz="3600" dirty="0">
              <a:cs typeface="Times New Roman" pitchFamily="18" charset="0"/>
            </a:endParaRPr>
          </a:p>
          <a:p>
            <a:pPr algn="r" rtl="1">
              <a:lnSpc>
                <a:spcPct val="120000"/>
              </a:lnSpc>
              <a:buFont typeface="Wingdings" pitchFamily="2" charset="2"/>
              <a:buNone/>
            </a:pPr>
            <a:r>
              <a:rPr lang="ar-SA" altLang="en-US" sz="3600" b="1" dirty="0" smtClean="0">
                <a:latin typeface="Arial" pitchFamily="34" charset="0"/>
              </a:rPr>
              <a:t>العينين </a:t>
            </a:r>
            <a:r>
              <a:rPr lang="ar-SA" altLang="en-US" sz="3600" b="1" dirty="0">
                <a:latin typeface="Arial" pitchFamily="34" charset="0"/>
              </a:rPr>
              <a:t>– الظهر – خدر الأيادي </a:t>
            </a:r>
            <a:r>
              <a:rPr lang="ar-SA" altLang="en-US" sz="3600" b="1" dirty="0" smtClean="0">
                <a:latin typeface="Arial" pitchFamily="34" charset="0"/>
              </a:rPr>
              <a:t>–التهاب </a:t>
            </a:r>
            <a:r>
              <a:rPr lang="ar-SA" altLang="en-US" sz="3600" b="1" dirty="0">
                <a:latin typeface="Arial" pitchFamily="34" charset="0"/>
              </a:rPr>
              <a:t>معصم اليد</a:t>
            </a:r>
            <a:r>
              <a:rPr lang="en-US" altLang="en-US" sz="3600" b="1" dirty="0">
                <a:latin typeface="Arial" pitchFamily="34" charset="0"/>
              </a:rPr>
              <a:t> .</a:t>
            </a:r>
            <a:endParaRPr lang="ar-SA" altLang="en-US" sz="3600" dirty="0">
              <a:cs typeface="Times New Roman" pitchFamily="18" charset="0"/>
            </a:endParaRPr>
          </a:p>
          <a:p>
            <a:pPr algn="r" rtl="1">
              <a:lnSpc>
                <a:spcPct val="120000"/>
              </a:lnSpc>
              <a:buFont typeface="Wingdings" pitchFamily="2" charset="2"/>
              <a:buNone/>
            </a:pPr>
            <a:r>
              <a:rPr lang="ar-SA" altLang="en-US" sz="3600" b="1" dirty="0">
                <a:latin typeface="Arial" pitchFamily="34" charset="0"/>
              </a:rPr>
              <a:t>	</a:t>
            </a:r>
            <a:r>
              <a:rPr lang="ar-EG" altLang="en-US" sz="3600" b="1" dirty="0">
                <a:solidFill>
                  <a:srgbClr val="33CC33"/>
                </a:solidFill>
                <a:latin typeface="Arial" pitchFamily="34" charset="0"/>
              </a:rPr>
              <a:t>7</a:t>
            </a:r>
            <a:r>
              <a:rPr lang="ar-SA" altLang="en-US" sz="3600" b="1" dirty="0">
                <a:solidFill>
                  <a:srgbClr val="33CC33"/>
                </a:solidFill>
                <a:latin typeface="Arial" pitchFamily="34" charset="0"/>
              </a:rPr>
              <a:t>-</a:t>
            </a:r>
            <a:r>
              <a:rPr lang="ar-SA" altLang="en-US" sz="3600" b="1" dirty="0">
                <a:solidFill>
                  <a:srgbClr val="33CC33"/>
                </a:solidFill>
                <a:latin typeface="Times New Roman" pitchFamily="18" charset="0"/>
                <a:cs typeface="Times New Roman" pitchFamily="18" charset="0"/>
              </a:rPr>
              <a:t> </a:t>
            </a:r>
            <a:r>
              <a:rPr lang="ar-SA" altLang="en-US" sz="3600" b="1" dirty="0">
                <a:solidFill>
                  <a:srgbClr val="33CC33"/>
                </a:solidFill>
                <a:latin typeface="Arial" pitchFamily="34" charset="0"/>
              </a:rPr>
              <a:t>أخـرى مثل الحـرائــق والانفجارات</a:t>
            </a:r>
          </a:p>
          <a:p>
            <a:pPr algn="r" rtl="1">
              <a:lnSpc>
                <a:spcPct val="120000"/>
              </a:lnSpc>
              <a:buFont typeface="Wingdings" pitchFamily="2" charset="2"/>
              <a:buNone/>
            </a:pPr>
            <a:r>
              <a:rPr lang="ar-SA" altLang="en-US" sz="3600" b="1" dirty="0">
                <a:solidFill>
                  <a:srgbClr val="33CC33"/>
                </a:solidFill>
                <a:latin typeface="Arial" pitchFamily="34" charset="0"/>
              </a:rPr>
              <a:t>       وإصابات الكهرباء والسقوط والتصــادم</a:t>
            </a:r>
            <a:r>
              <a:rPr lang="ar-SA" altLang="en-US" sz="3600" b="1" dirty="0">
                <a:latin typeface="Arial" pitchFamily="34" charset="0"/>
              </a:rPr>
              <a:t>.</a:t>
            </a:r>
            <a:endParaRPr lang="ar-SA" altLang="en-US" sz="3600" b="1" u="sng" dirty="0">
              <a:latin typeface="Arial" pitchFamily="34" charset="0"/>
            </a:endParaRPr>
          </a:p>
        </p:txBody>
      </p:sp>
      <p:pic>
        <p:nvPicPr>
          <p:cNvPr id="24580" name="Picture 4" descr="images8"/>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9415" y="5093652"/>
            <a:ext cx="1374233" cy="1764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379048792"/>
      </p:ext>
    </p:extLst>
  </p:cSld>
  <p:clrMapOvr>
    <a:masterClrMapping/>
  </p:clrMapOvr>
  <p:transition>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up)">
                                      <p:cBhvr>
                                        <p:cTn id="7" dur="500"/>
                                        <p:tgtEl>
                                          <p:spTgt spid="24579">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animEffect transition="in" filter="wipe(up)">
                                      <p:cBhvr>
                                        <p:cTn id="11" dur="500"/>
                                        <p:tgtEl>
                                          <p:spTgt spid="24579">
                                            <p:txEl>
                                              <p:pRg st="1" end="1"/>
                                            </p:txEl>
                                          </p:spTgt>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animEffect transition="in" filter="wipe(up)">
                                      <p:cBhvr>
                                        <p:cTn id="15" dur="500"/>
                                        <p:tgtEl>
                                          <p:spTgt spid="24579">
                                            <p:txEl>
                                              <p:pRg st="2" end="2"/>
                                            </p:txEl>
                                          </p:spTgt>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animEffect transition="in" filter="wipe(up)">
                                      <p:cBhvr>
                                        <p:cTn id="19" dur="500"/>
                                        <p:tgtEl>
                                          <p:spTgt spid="24579">
                                            <p:txEl>
                                              <p:pRg st="3" end="3"/>
                                            </p:txEl>
                                          </p:spTgt>
                                        </p:tgtEl>
                                      </p:cBhvr>
                                    </p:animEffect>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animEffect transition="in" filter="wipe(up)">
                                      <p:cBhvr>
                                        <p:cTn id="23" dur="500"/>
                                        <p:tgtEl>
                                          <p:spTgt spid="24579">
                                            <p:txEl>
                                              <p:pRg st="4" end="4"/>
                                            </p:txEl>
                                          </p:spTgt>
                                        </p:tgtEl>
                                      </p:cBhvr>
                                    </p:animEffect>
                                  </p:childTnLst>
                                </p:cTn>
                              </p:par>
                              <p:par>
                                <p:cTn id="24" presetID="4" presetClass="entr" presetSubtype="32" fill="hold" nodeType="withEffect">
                                  <p:stCondLst>
                                    <p:cond delay="0"/>
                                  </p:stCondLst>
                                  <p:childTnLst>
                                    <p:set>
                                      <p:cBhvr>
                                        <p:cTn id="25" dur="1" fill="hold">
                                          <p:stCondLst>
                                            <p:cond delay="0"/>
                                          </p:stCondLst>
                                        </p:cTn>
                                        <p:tgtEl>
                                          <p:spTgt spid="24580"/>
                                        </p:tgtEl>
                                        <p:attrNameLst>
                                          <p:attrName>style.visibility</p:attrName>
                                        </p:attrNameLst>
                                      </p:cBhvr>
                                      <p:to>
                                        <p:strVal val="visible"/>
                                      </p:to>
                                    </p:set>
                                    <p:animEffect transition="in" filter="box(out)">
                                      <p:cBhvr>
                                        <p:cTn id="26"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908720"/>
          </a:xfrm>
        </p:spPr>
        <p:txBody>
          <a:bodyPr>
            <a:normAutofit fontScale="90000"/>
          </a:bodyPr>
          <a:lstStyle/>
          <a:p>
            <a:pPr algn="r" rtl="1"/>
            <a:r>
              <a:rPr lang="ar-SA" altLang="en-US" sz="3600" b="1" dirty="0">
                <a:solidFill>
                  <a:srgbClr val="33CC33"/>
                </a:solidFill>
              </a:rPr>
              <a:t>العوامل التي تــؤدي إلى الزيادة في الإصابة  أو في حدة الإصابة: -</a:t>
            </a:r>
          </a:p>
        </p:txBody>
      </p:sp>
      <p:sp>
        <p:nvSpPr>
          <p:cNvPr id="25603" name="Rectangle 3"/>
          <p:cNvSpPr>
            <a:spLocks noGrp="1" noChangeArrowheads="1"/>
          </p:cNvSpPr>
          <p:nvPr>
            <p:ph type="body" idx="1"/>
          </p:nvPr>
        </p:nvSpPr>
        <p:spPr>
          <a:xfrm>
            <a:off x="0" y="836712"/>
            <a:ext cx="9137279" cy="6021288"/>
          </a:xfrm>
        </p:spPr>
        <p:txBody>
          <a:bodyPr>
            <a:normAutofit/>
          </a:bodyPr>
          <a:lstStyle/>
          <a:p>
            <a:pPr algn="r" rtl="1">
              <a:buFont typeface="Wingdings" pitchFamily="2" charset="2"/>
              <a:buNone/>
            </a:pPr>
            <a:endParaRPr lang="ar-SA" altLang="en-US" sz="2800" dirty="0">
              <a:cs typeface="Times New Roman" pitchFamily="18" charset="0"/>
            </a:endParaRPr>
          </a:p>
          <a:p>
            <a:pPr algn="r" rtl="1">
              <a:buFont typeface="Wingdings" pitchFamily="2" charset="2"/>
              <a:buNone/>
            </a:pPr>
            <a:r>
              <a:rPr lang="ar-SA" altLang="en-US" sz="2800" b="1" dirty="0">
                <a:latin typeface="Arial" pitchFamily="34" charset="0"/>
              </a:rPr>
              <a:t>	1</a:t>
            </a:r>
            <a:r>
              <a:rPr lang="ar-SA" altLang="en-US" sz="3200" b="1" dirty="0">
                <a:latin typeface="Arial" pitchFamily="34" charset="0"/>
              </a:rPr>
              <a:t>-</a:t>
            </a:r>
            <a:r>
              <a:rPr lang="ar-SA" altLang="en-US" sz="3200" b="1" dirty="0">
                <a:latin typeface="Times New Roman" pitchFamily="18" charset="0"/>
              </a:rPr>
              <a:t> </a:t>
            </a:r>
            <a:r>
              <a:rPr lang="ar-SA" altLang="en-US" sz="3200" b="1" dirty="0">
                <a:latin typeface="Arial" pitchFamily="34" charset="0"/>
              </a:rPr>
              <a:t>الحالة النفسية والصحية للعامل .</a:t>
            </a:r>
            <a:endParaRPr lang="ar-SA" altLang="en-US" sz="3200" dirty="0">
              <a:cs typeface="Times New Roman" pitchFamily="18" charset="0"/>
            </a:endParaRPr>
          </a:p>
          <a:p>
            <a:pPr algn="r" rtl="1">
              <a:buFont typeface="Wingdings" pitchFamily="2" charset="2"/>
              <a:buNone/>
            </a:pPr>
            <a:r>
              <a:rPr lang="ar-SA" altLang="en-US" sz="3200" b="1" dirty="0">
                <a:latin typeface="Arial" pitchFamily="34" charset="0"/>
              </a:rPr>
              <a:t>	2-</a:t>
            </a:r>
            <a:r>
              <a:rPr lang="ar-SA" altLang="en-US" sz="3200" b="1" dirty="0">
                <a:latin typeface="Times New Roman" pitchFamily="18" charset="0"/>
              </a:rPr>
              <a:t> </a:t>
            </a:r>
            <a:r>
              <a:rPr lang="ar-SA" altLang="en-US" sz="3200" b="1" dirty="0">
                <a:latin typeface="Arial" pitchFamily="34" charset="0"/>
              </a:rPr>
              <a:t>عدم اختيار العامل المناسب.</a:t>
            </a:r>
            <a:endParaRPr lang="ar-SA" altLang="en-US" sz="3200" dirty="0">
              <a:cs typeface="Times New Roman" pitchFamily="18" charset="0"/>
            </a:endParaRPr>
          </a:p>
          <a:p>
            <a:pPr algn="r" rtl="1">
              <a:buFont typeface="Wingdings" pitchFamily="2" charset="2"/>
              <a:buNone/>
            </a:pPr>
            <a:r>
              <a:rPr lang="ar-SA" altLang="en-US" sz="3200" b="1" dirty="0">
                <a:latin typeface="Arial" pitchFamily="34" charset="0"/>
              </a:rPr>
              <a:t>	3-</a:t>
            </a:r>
            <a:r>
              <a:rPr lang="ar-SA" altLang="en-US" sz="3200" b="1" dirty="0">
                <a:latin typeface="Times New Roman" pitchFamily="18" charset="0"/>
              </a:rPr>
              <a:t> </a:t>
            </a:r>
            <a:r>
              <a:rPr lang="ar-SA" altLang="en-US" sz="3200" b="1" dirty="0">
                <a:latin typeface="Arial" pitchFamily="34" charset="0"/>
              </a:rPr>
              <a:t>إهمال التدريب وتنشيط القدرات .</a:t>
            </a:r>
            <a:endParaRPr lang="ar-SA" altLang="en-US" sz="3200" dirty="0">
              <a:cs typeface="Times New Roman" pitchFamily="18" charset="0"/>
            </a:endParaRPr>
          </a:p>
          <a:p>
            <a:pPr algn="r" rtl="1">
              <a:buFont typeface="Wingdings" pitchFamily="2" charset="2"/>
              <a:buNone/>
            </a:pPr>
            <a:r>
              <a:rPr lang="ar-SA" altLang="en-US" sz="3200" b="1" dirty="0">
                <a:latin typeface="Arial" pitchFamily="34" charset="0"/>
              </a:rPr>
              <a:t>	4-</a:t>
            </a:r>
            <a:r>
              <a:rPr lang="ar-SA" altLang="en-US" sz="3200" b="1" dirty="0">
                <a:latin typeface="Times New Roman" pitchFamily="18" charset="0"/>
              </a:rPr>
              <a:t> </a:t>
            </a:r>
            <a:r>
              <a:rPr lang="ar-SA" altLang="en-US" sz="3200" b="1" dirty="0">
                <a:latin typeface="Arial" pitchFamily="34" charset="0"/>
              </a:rPr>
              <a:t>عدم توفير ساعات الراحة.</a:t>
            </a:r>
            <a:endParaRPr lang="ar-SA" altLang="en-US" sz="3200" dirty="0">
              <a:cs typeface="Times New Roman" pitchFamily="18" charset="0"/>
            </a:endParaRPr>
          </a:p>
          <a:p>
            <a:pPr algn="r" rtl="1">
              <a:buFont typeface="Wingdings" pitchFamily="2" charset="2"/>
              <a:buNone/>
            </a:pPr>
            <a:r>
              <a:rPr lang="ar-SA" altLang="en-US" sz="3200" b="1" dirty="0">
                <a:latin typeface="Arial" pitchFamily="34" charset="0"/>
              </a:rPr>
              <a:t>	5-</a:t>
            </a:r>
            <a:r>
              <a:rPr lang="ar-SA" altLang="en-US" sz="3200" b="1" dirty="0">
                <a:latin typeface="Times New Roman" pitchFamily="18" charset="0"/>
              </a:rPr>
              <a:t> </a:t>
            </a:r>
            <a:r>
              <a:rPr lang="ar-SA" altLang="en-US" sz="3200" b="1" dirty="0">
                <a:latin typeface="Arial" pitchFamily="34" charset="0"/>
              </a:rPr>
              <a:t>عدم تحديث المعدات  .</a:t>
            </a:r>
            <a:endParaRPr lang="ar-SA" altLang="en-US" sz="3200" dirty="0">
              <a:cs typeface="Times New Roman" pitchFamily="18" charset="0"/>
            </a:endParaRPr>
          </a:p>
          <a:p>
            <a:pPr algn="r" rtl="1">
              <a:buFont typeface="Wingdings" pitchFamily="2" charset="2"/>
              <a:buNone/>
            </a:pPr>
            <a:r>
              <a:rPr lang="ar-SA" altLang="en-US" sz="3200" b="1" dirty="0">
                <a:latin typeface="Arial" pitchFamily="34" charset="0"/>
              </a:rPr>
              <a:t>	6-</a:t>
            </a:r>
            <a:r>
              <a:rPr lang="ar-SA" altLang="en-US" sz="3200" b="1" dirty="0">
                <a:latin typeface="Times New Roman" pitchFamily="18" charset="0"/>
              </a:rPr>
              <a:t> </a:t>
            </a:r>
            <a:r>
              <a:rPr lang="ar-SA" altLang="en-US" sz="3200" b="1" dirty="0">
                <a:latin typeface="Arial" pitchFamily="34" charset="0"/>
              </a:rPr>
              <a:t>إهمال المراقبة الصحية للعمال والمراقبة الهندسية للمعدات.</a:t>
            </a:r>
            <a:endParaRPr lang="ar-SA" altLang="en-US" sz="3200" dirty="0">
              <a:cs typeface="Times New Roman" pitchFamily="18" charset="0"/>
            </a:endParaRPr>
          </a:p>
          <a:p>
            <a:pPr algn="r" rtl="1">
              <a:buFont typeface="Wingdings" pitchFamily="2" charset="2"/>
              <a:buNone/>
            </a:pPr>
            <a:r>
              <a:rPr lang="ar-SA" altLang="en-US" sz="3200" b="1" dirty="0">
                <a:latin typeface="Arial" pitchFamily="34" charset="0"/>
              </a:rPr>
              <a:t>	7-</a:t>
            </a:r>
            <a:r>
              <a:rPr lang="ar-SA" altLang="en-US" sz="3200" b="1" dirty="0">
                <a:latin typeface="Times New Roman" pitchFamily="18" charset="0"/>
              </a:rPr>
              <a:t> </a:t>
            </a:r>
            <a:r>
              <a:rPr lang="ar-SA" altLang="en-US" sz="3200" b="1" dirty="0">
                <a:latin typeface="Arial" pitchFamily="34" charset="0"/>
              </a:rPr>
              <a:t>قدم المبنى .</a:t>
            </a:r>
            <a:endParaRPr lang="ar-SA" altLang="en-US" sz="3200" dirty="0">
              <a:cs typeface="Times New Roman" pitchFamily="18" charset="0"/>
            </a:endParaRPr>
          </a:p>
          <a:p>
            <a:pPr algn="r" rtl="1">
              <a:buFont typeface="Wingdings" pitchFamily="2" charset="2"/>
              <a:buNone/>
            </a:pPr>
            <a:r>
              <a:rPr lang="ar-SA" altLang="en-US" sz="3200" b="1" dirty="0">
                <a:latin typeface="Arial" pitchFamily="34" charset="0"/>
              </a:rPr>
              <a:t>	8-</a:t>
            </a:r>
            <a:r>
              <a:rPr lang="ar-SA" altLang="en-US" sz="3200" b="1" dirty="0">
                <a:latin typeface="Times New Roman" pitchFamily="18" charset="0"/>
              </a:rPr>
              <a:t> </a:t>
            </a:r>
            <a:r>
              <a:rPr lang="ar-SA" altLang="en-US" sz="3200" b="1" dirty="0">
                <a:latin typeface="Arial" pitchFamily="34" charset="0"/>
              </a:rPr>
              <a:t>عدم أخذ الاحتياطات اللازمة .</a:t>
            </a:r>
            <a:endParaRPr lang="ar-SA" altLang="en-US" sz="2800" dirty="0">
              <a:cs typeface="Times New Roman" pitchFamily="18" charset="0"/>
            </a:endParaRPr>
          </a:p>
          <a:p>
            <a:pPr algn="r" rtl="1"/>
            <a:endParaRPr lang="en-US" altLang="en-US" sz="2800" dirty="0"/>
          </a:p>
        </p:txBody>
      </p:sp>
    </p:spTree>
    <p:extLst>
      <p:ext uri="{BB962C8B-B14F-4D97-AF65-F5344CB8AC3E}">
        <p14:creationId xmlns:p14="http://schemas.microsoft.com/office/powerpoint/2010/main" val="42152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withEffect">
                                  <p:stCondLst>
                                    <p:cond delay="0"/>
                                  </p:stCondLst>
                                  <p:iterate type="wd">
                                    <p:tmPct val="10000"/>
                                  </p:iterate>
                                  <p:childTnLst>
                                    <p:set>
                                      <p:cBhvr>
                                        <p:cTn id="6" dur="1" fill="hold">
                                          <p:stCondLst>
                                            <p:cond delay="0"/>
                                          </p:stCondLst>
                                        </p:cTn>
                                        <p:tgtEl>
                                          <p:spTgt spid="25602"/>
                                        </p:tgtEl>
                                        <p:attrNameLst>
                                          <p:attrName>style.visibility</p:attrName>
                                        </p:attrNameLst>
                                      </p:cBhvr>
                                      <p:to>
                                        <p:strVal val="visible"/>
                                      </p:to>
                                    </p:set>
                                    <p:animEffect transition="in" filter="fade">
                                      <p:cBhvr>
                                        <p:cTn id="7" dur="2000"/>
                                        <p:tgtEl>
                                          <p:spTgt spid="25602"/>
                                        </p:tgtEl>
                                      </p:cBhvr>
                                    </p:animEffect>
                                    <p:anim calcmode="lin" valueType="num">
                                      <p:cBhvr>
                                        <p:cTn id="8" dur="2000" fill="hold"/>
                                        <p:tgtEl>
                                          <p:spTgt spid="25602"/>
                                        </p:tgtEl>
                                        <p:attrNameLst>
                                          <p:attrName>ppt_w</p:attrName>
                                        </p:attrNameLst>
                                      </p:cBhvr>
                                      <p:tavLst>
                                        <p:tav tm="0" fmla="#ppt_w*sin(2.5*pi*$)">
                                          <p:val>
                                            <p:fltVal val="0"/>
                                          </p:val>
                                        </p:tav>
                                        <p:tav tm="100000">
                                          <p:val>
                                            <p:fltVal val="1"/>
                                          </p:val>
                                        </p:tav>
                                      </p:tavLst>
                                    </p:anim>
                                    <p:anim calcmode="lin" valueType="num">
                                      <p:cBhvr>
                                        <p:cTn id="9" dur="2000" fill="hold"/>
                                        <p:tgtEl>
                                          <p:spTgt spid="25602"/>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4400"/>
                            </p:stCondLst>
                            <p:childTnLst>
                              <p:par>
                                <p:cTn id="11" presetID="13" presetClass="entr" presetSubtype="32" fill="hold" grpId="0" nodeType="after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Effect transition="in" filter="plus(out)">
                                      <p:cBhvr>
                                        <p:cTn id="13" dur="500"/>
                                        <p:tgtEl>
                                          <p:spTgt spid="25603">
                                            <p:txEl>
                                              <p:pRg st="1" end="1"/>
                                            </p:txEl>
                                          </p:spTgt>
                                        </p:tgtEl>
                                      </p:cBhvr>
                                    </p:animEffect>
                                  </p:childTnLst>
                                </p:cTn>
                              </p:par>
                            </p:childTnLst>
                          </p:cTn>
                        </p:par>
                        <p:par>
                          <p:cTn id="14" fill="hold" nodeType="afterGroup">
                            <p:stCondLst>
                              <p:cond delay="4900"/>
                            </p:stCondLst>
                            <p:childTnLst>
                              <p:par>
                                <p:cTn id="15" presetID="13" presetClass="entr" presetSubtype="32" fill="hold" grpId="0" nodeType="after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plus(out)">
                                      <p:cBhvr>
                                        <p:cTn id="17" dur="500"/>
                                        <p:tgtEl>
                                          <p:spTgt spid="25603">
                                            <p:txEl>
                                              <p:pRg st="2" end="2"/>
                                            </p:txEl>
                                          </p:spTgt>
                                        </p:tgtEl>
                                      </p:cBhvr>
                                    </p:animEffect>
                                  </p:childTnLst>
                                </p:cTn>
                              </p:par>
                            </p:childTnLst>
                          </p:cTn>
                        </p:par>
                        <p:par>
                          <p:cTn id="18" fill="hold" nodeType="afterGroup">
                            <p:stCondLst>
                              <p:cond delay="5400"/>
                            </p:stCondLst>
                            <p:childTnLst>
                              <p:par>
                                <p:cTn id="19" presetID="13" presetClass="entr" presetSubtype="32" fill="hold" grpId="0" nodeType="afterEffect">
                                  <p:stCondLst>
                                    <p:cond delay="0"/>
                                  </p:stCondLst>
                                  <p:childTnLst>
                                    <p:set>
                                      <p:cBhvr>
                                        <p:cTn id="20" dur="1" fill="hold">
                                          <p:stCondLst>
                                            <p:cond delay="0"/>
                                          </p:stCondLst>
                                        </p:cTn>
                                        <p:tgtEl>
                                          <p:spTgt spid="25603">
                                            <p:txEl>
                                              <p:pRg st="3" end="3"/>
                                            </p:txEl>
                                          </p:spTgt>
                                        </p:tgtEl>
                                        <p:attrNameLst>
                                          <p:attrName>style.visibility</p:attrName>
                                        </p:attrNameLst>
                                      </p:cBhvr>
                                      <p:to>
                                        <p:strVal val="visible"/>
                                      </p:to>
                                    </p:set>
                                    <p:animEffect transition="in" filter="plus(out)">
                                      <p:cBhvr>
                                        <p:cTn id="21" dur="500"/>
                                        <p:tgtEl>
                                          <p:spTgt spid="25603">
                                            <p:txEl>
                                              <p:pRg st="3" end="3"/>
                                            </p:txEl>
                                          </p:spTgt>
                                        </p:tgtEl>
                                      </p:cBhvr>
                                    </p:animEffect>
                                  </p:childTnLst>
                                </p:cTn>
                              </p:par>
                            </p:childTnLst>
                          </p:cTn>
                        </p:par>
                        <p:par>
                          <p:cTn id="22" fill="hold" nodeType="afterGroup">
                            <p:stCondLst>
                              <p:cond delay="5900"/>
                            </p:stCondLst>
                            <p:childTnLst>
                              <p:par>
                                <p:cTn id="23" presetID="13" presetClass="entr" presetSubtype="32" fill="hold" grpId="0" nodeType="afterEffect">
                                  <p:stCondLst>
                                    <p:cond delay="0"/>
                                  </p:stCondLst>
                                  <p:childTnLst>
                                    <p:set>
                                      <p:cBhvr>
                                        <p:cTn id="24" dur="1" fill="hold">
                                          <p:stCondLst>
                                            <p:cond delay="0"/>
                                          </p:stCondLst>
                                        </p:cTn>
                                        <p:tgtEl>
                                          <p:spTgt spid="25603">
                                            <p:txEl>
                                              <p:pRg st="4" end="4"/>
                                            </p:txEl>
                                          </p:spTgt>
                                        </p:tgtEl>
                                        <p:attrNameLst>
                                          <p:attrName>style.visibility</p:attrName>
                                        </p:attrNameLst>
                                      </p:cBhvr>
                                      <p:to>
                                        <p:strVal val="visible"/>
                                      </p:to>
                                    </p:set>
                                    <p:animEffect transition="in" filter="plus(out)">
                                      <p:cBhvr>
                                        <p:cTn id="25" dur="500"/>
                                        <p:tgtEl>
                                          <p:spTgt spid="25603">
                                            <p:txEl>
                                              <p:pRg st="4" end="4"/>
                                            </p:txEl>
                                          </p:spTgt>
                                        </p:tgtEl>
                                      </p:cBhvr>
                                    </p:animEffect>
                                  </p:childTnLst>
                                </p:cTn>
                              </p:par>
                            </p:childTnLst>
                          </p:cTn>
                        </p:par>
                        <p:par>
                          <p:cTn id="26" fill="hold" nodeType="afterGroup">
                            <p:stCondLst>
                              <p:cond delay="6400"/>
                            </p:stCondLst>
                            <p:childTnLst>
                              <p:par>
                                <p:cTn id="27" presetID="13" presetClass="entr" presetSubtype="32" fill="hold" grpId="0" nodeType="afterEffect">
                                  <p:stCondLst>
                                    <p:cond delay="0"/>
                                  </p:stCondLst>
                                  <p:childTnLst>
                                    <p:set>
                                      <p:cBhvr>
                                        <p:cTn id="28" dur="1" fill="hold">
                                          <p:stCondLst>
                                            <p:cond delay="0"/>
                                          </p:stCondLst>
                                        </p:cTn>
                                        <p:tgtEl>
                                          <p:spTgt spid="25603">
                                            <p:txEl>
                                              <p:pRg st="5" end="5"/>
                                            </p:txEl>
                                          </p:spTgt>
                                        </p:tgtEl>
                                        <p:attrNameLst>
                                          <p:attrName>style.visibility</p:attrName>
                                        </p:attrNameLst>
                                      </p:cBhvr>
                                      <p:to>
                                        <p:strVal val="visible"/>
                                      </p:to>
                                    </p:set>
                                    <p:animEffect transition="in" filter="plus(out)">
                                      <p:cBhvr>
                                        <p:cTn id="29" dur="500"/>
                                        <p:tgtEl>
                                          <p:spTgt spid="25603">
                                            <p:txEl>
                                              <p:pRg st="5" end="5"/>
                                            </p:txEl>
                                          </p:spTgt>
                                        </p:tgtEl>
                                      </p:cBhvr>
                                    </p:animEffect>
                                  </p:childTnLst>
                                </p:cTn>
                              </p:par>
                            </p:childTnLst>
                          </p:cTn>
                        </p:par>
                        <p:par>
                          <p:cTn id="30" fill="hold" nodeType="afterGroup">
                            <p:stCondLst>
                              <p:cond delay="6900"/>
                            </p:stCondLst>
                            <p:childTnLst>
                              <p:par>
                                <p:cTn id="31" presetID="13" presetClass="entr" presetSubtype="32" fill="hold" grpId="0" nodeType="afterEffect">
                                  <p:stCondLst>
                                    <p:cond delay="0"/>
                                  </p:stCondLst>
                                  <p:childTnLst>
                                    <p:set>
                                      <p:cBhvr>
                                        <p:cTn id="32" dur="1" fill="hold">
                                          <p:stCondLst>
                                            <p:cond delay="0"/>
                                          </p:stCondLst>
                                        </p:cTn>
                                        <p:tgtEl>
                                          <p:spTgt spid="25603">
                                            <p:txEl>
                                              <p:pRg st="6" end="6"/>
                                            </p:txEl>
                                          </p:spTgt>
                                        </p:tgtEl>
                                        <p:attrNameLst>
                                          <p:attrName>style.visibility</p:attrName>
                                        </p:attrNameLst>
                                      </p:cBhvr>
                                      <p:to>
                                        <p:strVal val="visible"/>
                                      </p:to>
                                    </p:set>
                                    <p:animEffect transition="in" filter="plus(out)">
                                      <p:cBhvr>
                                        <p:cTn id="33" dur="500"/>
                                        <p:tgtEl>
                                          <p:spTgt spid="25603">
                                            <p:txEl>
                                              <p:pRg st="6" end="6"/>
                                            </p:txEl>
                                          </p:spTgt>
                                        </p:tgtEl>
                                      </p:cBhvr>
                                    </p:animEffect>
                                  </p:childTnLst>
                                </p:cTn>
                              </p:par>
                            </p:childTnLst>
                          </p:cTn>
                        </p:par>
                        <p:par>
                          <p:cTn id="34" fill="hold" nodeType="afterGroup">
                            <p:stCondLst>
                              <p:cond delay="7400"/>
                            </p:stCondLst>
                            <p:childTnLst>
                              <p:par>
                                <p:cTn id="35" presetID="13" presetClass="entr" presetSubtype="32" fill="hold" grpId="0" nodeType="afterEffect">
                                  <p:stCondLst>
                                    <p:cond delay="0"/>
                                  </p:stCondLst>
                                  <p:childTnLst>
                                    <p:set>
                                      <p:cBhvr>
                                        <p:cTn id="36" dur="1" fill="hold">
                                          <p:stCondLst>
                                            <p:cond delay="0"/>
                                          </p:stCondLst>
                                        </p:cTn>
                                        <p:tgtEl>
                                          <p:spTgt spid="25603">
                                            <p:txEl>
                                              <p:pRg st="7" end="7"/>
                                            </p:txEl>
                                          </p:spTgt>
                                        </p:tgtEl>
                                        <p:attrNameLst>
                                          <p:attrName>style.visibility</p:attrName>
                                        </p:attrNameLst>
                                      </p:cBhvr>
                                      <p:to>
                                        <p:strVal val="visible"/>
                                      </p:to>
                                    </p:set>
                                    <p:animEffect transition="in" filter="plus(out)">
                                      <p:cBhvr>
                                        <p:cTn id="37" dur="500"/>
                                        <p:tgtEl>
                                          <p:spTgt spid="25603">
                                            <p:txEl>
                                              <p:pRg st="7" end="7"/>
                                            </p:txEl>
                                          </p:spTgt>
                                        </p:tgtEl>
                                      </p:cBhvr>
                                    </p:animEffect>
                                  </p:childTnLst>
                                </p:cTn>
                              </p:par>
                            </p:childTnLst>
                          </p:cTn>
                        </p:par>
                        <p:par>
                          <p:cTn id="38" fill="hold" nodeType="afterGroup">
                            <p:stCondLst>
                              <p:cond delay="7900"/>
                            </p:stCondLst>
                            <p:childTnLst>
                              <p:par>
                                <p:cTn id="39" presetID="13" presetClass="entr" presetSubtype="32" fill="hold" grpId="0" nodeType="afterEffect">
                                  <p:stCondLst>
                                    <p:cond delay="0"/>
                                  </p:stCondLst>
                                  <p:childTnLst>
                                    <p:set>
                                      <p:cBhvr>
                                        <p:cTn id="40" dur="1" fill="hold">
                                          <p:stCondLst>
                                            <p:cond delay="0"/>
                                          </p:stCondLst>
                                        </p:cTn>
                                        <p:tgtEl>
                                          <p:spTgt spid="25603">
                                            <p:txEl>
                                              <p:pRg st="8" end="8"/>
                                            </p:txEl>
                                          </p:spTgt>
                                        </p:tgtEl>
                                        <p:attrNameLst>
                                          <p:attrName>style.visibility</p:attrName>
                                        </p:attrNameLst>
                                      </p:cBhvr>
                                      <p:to>
                                        <p:strVal val="visible"/>
                                      </p:to>
                                    </p:set>
                                    <p:animEffect transition="in" filter="plus(out)">
                                      <p:cBhvr>
                                        <p:cTn id="41" dur="500"/>
                                        <p:tgtEl>
                                          <p:spTgt spid="2560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BREA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4221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8550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sz="half" idx="1"/>
          </p:nvPr>
        </p:nvSpPr>
        <p:spPr>
          <a:xfrm>
            <a:off x="1547664" y="-19210"/>
            <a:ext cx="7627671" cy="6877209"/>
          </a:xfrm>
        </p:spPr>
        <p:txBody>
          <a:bodyPr>
            <a:noAutofit/>
          </a:bodyPr>
          <a:lstStyle/>
          <a:p>
            <a:pPr algn="r" rtl="1">
              <a:lnSpc>
                <a:spcPct val="120000"/>
              </a:lnSpc>
              <a:buFont typeface="Wingdings" pitchFamily="2" charset="2"/>
              <a:buNone/>
            </a:pPr>
            <a:r>
              <a:rPr lang="ar-SA" altLang="en-US" sz="3200" b="1" dirty="0" smtClean="0">
                <a:latin typeface="Arial" pitchFamily="34" charset="0"/>
              </a:rPr>
              <a:t>9-</a:t>
            </a:r>
            <a:r>
              <a:rPr lang="ar-SA" altLang="en-US" sz="3200" b="1" dirty="0" smtClean="0">
                <a:latin typeface="Times New Roman" pitchFamily="18" charset="0"/>
                <a:cs typeface="Times New Roman" pitchFamily="18" charset="0"/>
              </a:rPr>
              <a:t> </a:t>
            </a:r>
            <a:r>
              <a:rPr lang="ar-SA" altLang="en-US" sz="3600" b="1" dirty="0">
                <a:latin typeface="Times New Roman" pitchFamily="18" charset="0"/>
                <a:cs typeface="Times New Roman" pitchFamily="18" charset="0"/>
              </a:rPr>
              <a:t>	</a:t>
            </a:r>
            <a:r>
              <a:rPr lang="ar-SA" altLang="en-US" sz="3600" b="1" dirty="0">
                <a:latin typeface="Arial" pitchFamily="34" charset="0"/>
              </a:rPr>
              <a:t>عدم استخدام أجهزة الحماية الشخصية.</a:t>
            </a:r>
            <a:endParaRPr lang="ar-SA" altLang="en-US" sz="3600" dirty="0">
              <a:cs typeface="Times New Roman" pitchFamily="18" charset="0"/>
            </a:endParaRPr>
          </a:p>
          <a:p>
            <a:pPr algn="r" rtl="1">
              <a:lnSpc>
                <a:spcPct val="120000"/>
              </a:lnSpc>
              <a:buFont typeface="Wingdings" pitchFamily="2" charset="2"/>
              <a:buNone/>
            </a:pPr>
            <a:r>
              <a:rPr lang="ar-SA" altLang="en-US" sz="3600" b="1" dirty="0" smtClean="0">
                <a:latin typeface="Arial" pitchFamily="34" charset="0"/>
              </a:rPr>
              <a:t>10-</a:t>
            </a:r>
            <a:r>
              <a:rPr lang="en-US" altLang="en-US" sz="3600" b="1" dirty="0" smtClean="0">
                <a:latin typeface="Arial" pitchFamily="34" charset="0"/>
              </a:rPr>
              <a:t> </a:t>
            </a:r>
            <a:r>
              <a:rPr lang="ar-SA" altLang="en-US" sz="3600" b="1" dirty="0">
                <a:latin typeface="Arial" pitchFamily="34" charset="0"/>
              </a:rPr>
              <a:t>ازدياد حالات المزاح غير المقبول بين الموظفين </a:t>
            </a:r>
            <a:r>
              <a:rPr lang="ar-SA" altLang="en-US" sz="3600" b="1" dirty="0" smtClean="0">
                <a:latin typeface="Arial" pitchFamily="34" charset="0"/>
              </a:rPr>
              <a:t>والتي </a:t>
            </a:r>
            <a:r>
              <a:rPr lang="ar-SA" altLang="en-US" sz="3600" b="1" dirty="0">
                <a:latin typeface="Arial" pitchFamily="34" charset="0"/>
              </a:rPr>
              <a:t>تنتشر لعدم وجود تنفيس لضغط العمل بين العمال.</a:t>
            </a:r>
          </a:p>
          <a:p>
            <a:pPr algn="r" rtl="1">
              <a:lnSpc>
                <a:spcPct val="120000"/>
              </a:lnSpc>
              <a:buFont typeface="Wingdings" pitchFamily="2" charset="2"/>
              <a:buNone/>
            </a:pPr>
            <a:r>
              <a:rPr lang="ar-SA" altLang="en-US" sz="3600" b="1" dirty="0" smtClean="0">
                <a:latin typeface="Arial" pitchFamily="34" charset="0"/>
              </a:rPr>
              <a:t>11- </a:t>
            </a:r>
            <a:r>
              <a:rPr lang="ar-SA" altLang="en-US" sz="3600" b="1" dirty="0">
                <a:latin typeface="Arial" pitchFamily="34" charset="0"/>
              </a:rPr>
              <a:t>حث العمال على أداء العمل بسرعة سعياً وراء إنتاج أكثر</a:t>
            </a:r>
            <a:r>
              <a:rPr lang="en-US" altLang="en-US" sz="3600" b="1" dirty="0">
                <a:latin typeface="Arial" pitchFamily="34" charset="0"/>
              </a:rPr>
              <a:t> .</a:t>
            </a:r>
            <a:endParaRPr lang="ar-SA" altLang="en-US" sz="3600" dirty="0">
              <a:cs typeface="Times New Roman" pitchFamily="18" charset="0"/>
            </a:endParaRPr>
          </a:p>
          <a:p>
            <a:pPr algn="r" rtl="1">
              <a:lnSpc>
                <a:spcPct val="120000"/>
              </a:lnSpc>
              <a:buFont typeface="Wingdings" pitchFamily="2" charset="2"/>
              <a:buNone/>
            </a:pPr>
            <a:r>
              <a:rPr lang="ar-SA" altLang="en-US" sz="3600" b="1" dirty="0" smtClean="0">
                <a:latin typeface="Arial" pitchFamily="34" charset="0"/>
              </a:rPr>
              <a:t>12-</a:t>
            </a:r>
            <a:r>
              <a:rPr lang="ar-SA" altLang="en-US" sz="3600" b="1" dirty="0">
                <a:latin typeface="Arial" pitchFamily="34" charset="0"/>
              </a:rPr>
              <a:t>	الاستعمال الخاطئ وغير الآمن للأجهزة</a:t>
            </a:r>
            <a:r>
              <a:rPr lang="en-US" altLang="en-US" sz="3600" b="1" dirty="0">
                <a:latin typeface="Arial" pitchFamily="34" charset="0"/>
              </a:rPr>
              <a:t>.</a:t>
            </a:r>
            <a:endParaRPr lang="ar-SA" altLang="en-US" sz="3600" dirty="0">
              <a:cs typeface="Times New Roman" pitchFamily="18" charset="0"/>
            </a:endParaRPr>
          </a:p>
          <a:p>
            <a:pPr algn="r" rtl="1">
              <a:lnSpc>
                <a:spcPct val="120000"/>
              </a:lnSpc>
              <a:buFont typeface="Wingdings" pitchFamily="2" charset="2"/>
              <a:buNone/>
            </a:pPr>
            <a:r>
              <a:rPr lang="ar-SA" altLang="en-US" sz="3600" b="1" dirty="0" smtClean="0">
                <a:latin typeface="Arial" pitchFamily="34" charset="0"/>
              </a:rPr>
              <a:t>13- </a:t>
            </a:r>
            <a:r>
              <a:rPr lang="ar-SA" altLang="en-US" sz="3600" b="1" dirty="0">
                <a:latin typeface="Arial" pitchFamily="34" charset="0"/>
              </a:rPr>
              <a:t>عدم توفر أجهزة الحمايــة</a:t>
            </a:r>
            <a:r>
              <a:rPr lang="en-US" altLang="en-US" sz="3600" b="1" dirty="0">
                <a:latin typeface="Arial" pitchFamily="34" charset="0"/>
              </a:rPr>
              <a:t>.</a:t>
            </a:r>
            <a:endParaRPr lang="ar-SA" altLang="en-US" sz="3600" dirty="0">
              <a:cs typeface="Times New Roman" pitchFamily="18" charset="0"/>
            </a:endParaRPr>
          </a:p>
          <a:p>
            <a:pPr algn="r" rtl="1">
              <a:buFont typeface="Wingdings" pitchFamily="2" charset="2"/>
              <a:buNone/>
            </a:pPr>
            <a:endParaRPr lang="en-US" altLang="en-US" sz="3600" b="1" dirty="0">
              <a:latin typeface="Arial" pitchFamily="34" charset="0"/>
            </a:endParaRPr>
          </a:p>
        </p:txBody>
      </p:sp>
      <p:pic>
        <p:nvPicPr>
          <p:cNvPr id="26628" name="Picture 4" descr="WELDE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0" y="3779950"/>
            <a:ext cx="2339752" cy="3078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84507842"/>
      </p:ext>
    </p:extLst>
  </p:cSld>
  <p:clrMapOvr>
    <a:masterClrMapping/>
  </p:clrMapOvr>
  <p:transition>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to="" calcmode="lin" valueType="num">
                                      <p:cBhvr>
                                        <p:cTn id="7" dur="1" fill="hold"/>
                                        <p:tgtEl>
                                          <p:spTgt spid="26627">
                                            <p:txEl>
                                              <p:pRg st="0" end="0"/>
                                            </p:txEl>
                                          </p:spTgt>
                                        </p:tgtEl>
                                        <p:attrNameLst>
                                          <p:attrName/>
                                        </p:attrNameLst>
                                      </p:cBhvr>
                                    </p:anim>
                                  </p:childTnLst>
                                </p:cTn>
                              </p:par>
                            </p:childTnLst>
                          </p:cTn>
                        </p:par>
                        <p:par>
                          <p:cTn id="8" fill="hold" nodeType="afterGroup">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anim to="" calcmode="lin" valueType="num">
                                      <p:cBhvr>
                                        <p:cTn id="11" dur="1" fill="hold"/>
                                        <p:tgtEl>
                                          <p:spTgt spid="26627">
                                            <p:txEl>
                                              <p:pRg st="1" end="1"/>
                                            </p:txEl>
                                          </p:spTgt>
                                        </p:tgtEl>
                                        <p:attrNameLst>
                                          <p:attrName/>
                                        </p:attrNameLst>
                                      </p:cBhvr>
                                    </p:anim>
                                  </p:childTnLst>
                                </p:cTn>
                              </p:par>
                            </p:childTnLst>
                          </p:cTn>
                        </p:par>
                        <p:par>
                          <p:cTn id="12" fill="hold" nodeType="afterGroup">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 to="" calcmode="lin" valueType="num">
                                      <p:cBhvr>
                                        <p:cTn id="15" dur="1" fill="hold"/>
                                        <p:tgtEl>
                                          <p:spTgt spid="26627">
                                            <p:txEl>
                                              <p:pRg st="2" end="2"/>
                                            </p:txEl>
                                          </p:spTgt>
                                        </p:tgtEl>
                                        <p:attrNameLst>
                                          <p:attrName/>
                                        </p:attrNameLst>
                                      </p:cBhvr>
                                    </p:anim>
                                  </p:childTnLst>
                                </p:cTn>
                              </p:par>
                            </p:childTnLst>
                          </p:cTn>
                        </p:par>
                        <p:par>
                          <p:cTn id="16" fill="hold" nodeType="afterGroup">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to="" calcmode="lin" valueType="num">
                                      <p:cBhvr>
                                        <p:cTn id="19" dur="1" fill="hold"/>
                                        <p:tgtEl>
                                          <p:spTgt spid="26627">
                                            <p:txEl>
                                              <p:pRg st="3" end="3"/>
                                            </p:txEl>
                                          </p:spTgt>
                                        </p:tgtEl>
                                        <p:attrNameLst>
                                          <p:attrName/>
                                        </p:attrNameLst>
                                      </p:cBhvr>
                                    </p:anim>
                                  </p:childTnLst>
                                </p:cTn>
                              </p:par>
                            </p:childTnLst>
                          </p:cTn>
                        </p:par>
                        <p:par>
                          <p:cTn id="20" fill="hold" nodeType="afterGroup">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anim to="" calcmode="lin" valueType="num">
                                      <p:cBhvr>
                                        <p:cTn id="23" dur="1" fill="hold"/>
                                        <p:tgtEl>
                                          <p:spTgt spid="26627">
                                            <p:txEl>
                                              <p:pRg st="4" end="4"/>
                                            </p:txEl>
                                          </p:spTgt>
                                        </p:tgtEl>
                                        <p:attrNameLst>
                                          <p:attrName/>
                                        </p:attrNameLst>
                                      </p:cBhvr>
                                    </p:anim>
                                  </p:childTnLst>
                                </p:cTn>
                              </p:par>
                            </p:childTnLst>
                          </p:cTn>
                        </p:par>
                        <p:par>
                          <p:cTn id="24" fill="hold" nodeType="afterGroup">
                            <p:stCondLst>
                              <p:cond delay="0"/>
                            </p:stCondLst>
                            <p:childTnLst>
                              <p:par>
                                <p:cTn id="25" presetID="7" presetClass="entr" presetSubtype="4" fill="hold" nodeType="afterEffect">
                                  <p:stCondLst>
                                    <p:cond delay="0"/>
                                  </p:stCondLst>
                                  <p:childTnLst>
                                    <p:set>
                                      <p:cBhvr>
                                        <p:cTn id="26" dur="1" fill="hold">
                                          <p:stCondLst>
                                            <p:cond delay="0"/>
                                          </p:stCondLst>
                                        </p:cTn>
                                        <p:tgtEl>
                                          <p:spTgt spid="26628"/>
                                        </p:tgtEl>
                                        <p:attrNameLst>
                                          <p:attrName>style.visibility</p:attrName>
                                        </p:attrNameLst>
                                      </p:cBhvr>
                                      <p:to>
                                        <p:strVal val="visible"/>
                                      </p:to>
                                    </p:set>
                                    <p:anim calcmode="lin" valueType="num">
                                      <p:cBhvr additive="base">
                                        <p:cTn id="27" dur="2000" fill="hold"/>
                                        <p:tgtEl>
                                          <p:spTgt spid="26628"/>
                                        </p:tgtEl>
                                        <p:attrNameLst>
                                          <p:attrName>ppt_x</p:attrName>
                                        </p:attrNameLst>
                                      </p:cBhvr>
                                      <p:tavLst>
                                        <p:tav tm="0">
                                          <p:val>
                                            <p:strVal val="#ppt_x"/>
                                          </p:val>
                                        </p:tav>
                                        <p:tav tm="100000">
                                          <p:val>
                                            <p:strVal val="#ppt_x"/>
                                          </p:val>
                                        </p:tav>
                                      </p:tavLst>
                                    </p:anim>
                                    <p:anim calcmode="lin" valueType="num">
                                      <p:cBhvr additive="base">
                                        <p:cTn id="28" dur="2000" fill="hold"/>
                                        <p:tgtEl>
                                          <p:spTgt spid="266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4294967295"/>
          </p:nvPr>
        </p:nvSpPr>
        <p:spPr>
          <a:xfrm>
            <a:off x="0" y="260648"/>
            <a:ext cx="9015264" cy="6408712"/>
          </a:xfrm>
        </p:spPr>
        <p:txBody>
          <a:bodyPr>
            <a:normAutofit/>
          </a:bodyPr>
          <a:lstStyle/>
          <a:p>
            <a:pPr algn="r" rtl="1">
              <a:lnSpc>
                <a:spcPct val="120000"/>
              </a:lnSpc>
              <a:buFont typeface="Wingdings" pitchFamily="2" charset="2"/>
              <a:buNone/>
            </a:pPr>
            <a:r>
              <a:rPr lang="en-US" altLang="en-US" sz="3200" b="1" dirty="0">
                <a:latin typeface="Arial" pitchFamily="34" charset="0"/>
              </a:rPr>
              <a:t>     </a:t>
            </a:r>
            <a:r>
              <a:rPr lang="ar-SA" altLang="en-US" sz="3600" b="1" dirty="0">
                <a:latin typeface="Arial" pitchFamily="34" charset="0"/>
              </a:rPr>
              <a:t>14-</a:t>
            </a:r>
            <a:r>
              <a:rPr lang="en-US" altLang="en-US" sz="3600" b="1" dirty="0">
                <a:latin typeface="Arial" pitchFamily="34" charset="0"/>
              </a:rPr>
              <a:t> </a:t>
            </a:r>
            <a:r>
              <a:rPr lang="ar-SA" altLang="en-US" sz="4000" b="1" dirty="0">
                <a:latin typeface="Arial" pitchFamily="34" charset="0"/>
              </a:rPr>
              <a:t>استخدام أدوية لا تتناسب مع طبيعة العمل</a:t>
            </a:r>
            <a:r>
              <a:rPr lang="en-US" altLang="en-US" sz="4000" b="1" dirty="0">
                <a:latin typeface="Arial" pitchFamily="34" charset="0"/>
              </a:rPr>
              <a:t>.</a:t>
            </a:r>
            <a:endParaRPr lang="en-US" altLang="en-US" sz="4000" dirty="0">
              <a:cs typeface="Times New Roman" pitchFamily="18" charset="0"/>
            </a:endParaRPr>
          </a:p>
          <a:p>
            <a:pPr algn="r" rtl="1">
              <a:lnSpc>
                <a:spcPct val="120000"/>
              </a:lnSpc>
              <a:buFont typeface="Wingdings" pitchFamily="2" charset="2"/>
              <a:buNone/>
            </a:pPr>
            <a:r>
              <a:rPr lang="en-US" altLang="en-US" sz="4000" b="1" dirty="0">
                <a:latin typeface="Arial" pitchFamily="34" charset="0"/>
              </a:rPr>
              <a:t>	</a:t>
            </a:r>
            <a:r>
              <a:rPr lang="ar-SA" altLang="en-US" sz="4000" b="1" dirty="0">
                <a:latin typeface="Arial" pitchFamily="34" charset="0"/>
              </a:rPr>
              <a:t>15-</a:t>
            </a:r>
            <a:r>
              <a:rPr lang="en-US" altLang="en-US" sz="4000" b="1" dirty="0">
                <a:latin typeface="Arial" pitchFamily="34" charset="0"/>
              </a:rPr>
              <a:t>	</a:t>
            </a:r>
            <a:r>
              <a:rPr lang="ar-SA" altLang="en-US" sz="4000" b="1" dirty="0">
                <a:latin typeface="Arial" pitchFamily="34" charset="0"/>
              </a:rPr>
              <a:t>إهمال الكشف الدوري الصحي على العمال</a:t>
            </a:r>
            <a:r>
              <a:rPr lang="en-US" altLang="en-US" sz="4000" b="1" dirty="0">
                <a:latin typeface="Arial" pitchFamily="34" charset="0"/>
              </a:rPr>
              <a:t>.</a:t>
            </a:r>
            <a:endParaRPr lang="en-US" altLang="en-US" sz="4000" dirty="0">
              <a:cs typeface="Times New Roman" pitchFamily="18" charset="0"/>
            </a:endParaRPr>
          </a:p>
          <a:p>
            <a:pPr algn="r" rtl="1">
              <a:lnSpc>
                <a:spcPct val="120000"/>
              </a:lnSpc>
              <a:buFont typeface="Wingdings" pitchFamily="2" charset="2"/>
              <a:buNone/>
            </a:pPr>
            <a:r>
              <a:rPr lang="en-US" altLang="en-US" sz="4000" b="1" dirty="0">
                <a:latin typeface="Arial" pitchFamily="34" charset="0"/>
              </a:rPr>
              <a:t>	</a:t>
            </a:r>
            <a:r>
              <a:rPr lang="ar-SA" altLang="en-US" sz="4000" b="1" dirty="0">
                <a:latin typeface="Arial" pitchFamily="34" charset="0"/>
              </a:rPr>
              <a:t>16- عدم مراقبة حالات التعب والإجهاد النفسي والبدني</a:t>
            </a:r>
            <a:r>
              <a:rPr lang="en-US" altLang="en-US" sz="4000" b="1" dirty="0">
                <a:latin typeface="Arial" pitchFamily="34" charset="0"/>
              </a:rPr>
              <a:t>.</a:t>
            </a:r>
            <a:endParaRPr lang="en-US" altLang="en-US" sz="4000" dirty="0">
              <a:cs typeface="Times New Roman" pitchFamily="18" charset="0"/>
            </a:endParaRPr>
          </a:p>
          <a:p>
            <a:pPr algn="r" rtl="1">
              <a:lnSpc>
                <a:spcPct val="120000"/>
              </a:lnSpc>
              <a:buFont typeface="Wingdings" pitchFamily="2" charset="2"/>
              <a:buNone/>
            </a:pPr>
            <a:r>
              <a:rPr lang="en-US" altLang="en-US" sz="4000" b="1" dirty="0">
                <a:latin typeface="Arial" pitchFamily="34" charset="0"/>
              </a:rPr>
              <a:t>	</a:t>
            </a:r>
            <a:r>
              <a:rPr lang="ar-SA" altLang="en-US" sz="4000" b="1" dirty="0">
                <a:latin typeface="Arial" pitchFamily="34" charset="0"/>
              </a:rPr>
              <a:t>17-</a:t>
            </a:r>
            <a:r>
              <a:rPr lang="en-US" altLang="en-US" sz="4000" b="1" dirty="0">
                <a:latin typeface="Arial" pitchFamily="34" charset="0"/>
              </a:rPr>
              <a:t>	</a:t>
            </a:r>
            <a:r>
              <a:rPr lang="ar-SA" altLang="en-US" sz="4000" b="1" dirty="0">
                <a:latin typeface="Arial" pitchFamily="34" charset="0"/>
              </a:rPr>
              <a:t>عدم حفظ المواد الخطرة بشكل سليم</a:t>
            </a:r>
            <a:r>
              <a:rPr lang="en-US" altLang="en-US" sz="4000" b="1" dirty="0">
                <a:latin typeface="Arial" pitchFamily="34" charset="0"/>
              </a:rPr>
              <a:t>.</a:t>
            </a:r>
            <a:endParaRPr lang="en-US" altLang="en-US" sz="4000" dirty="0">
              <a:cs typeface="Times New Roman" pitchFamily="18" charset="0"/>
            </a:endParaRPr>
          </a:p>
          <a:p>
            <a:pPr algn="r" rtl="1">
              <a:lnSpc>
                <a:spcPct val="120000"/>
              </a:lnSpc>
              <a:buFont typeface="Wingdings" pitchFamily="2" charset="2"/>
              <a:buNone/>
            </a:pPr>
            <a:r>
              <a:rPr lang="en-US" altLang="en-US" sz="4000" b="1" dirty="0">
                <a:latin typeface="Arial" pitchFamily="34" charset="0"/>
              </a:rPr>
              <a:t>	</a:t>
            </a:r>
            <a:r>
              <a:rPr lang="ar-SA" altLang="en-US" sz="4000" b="1" dirty="0">
                <a:latin typeface="Arial" pitchFamily="34" charset="0"/>
              </a:rPr>
              <a:t>18-</a:t>
            </a:r>
            <a:r>
              <a:rPr lang="en-US" altLang="en-US" sz="4000" b="1" dirty="0">
                <a:latin typeface="Arial" pitchFamily="34" charset="0"/>
              </a:rPr>
              <a:t>	</a:t>
            </a:r>
            <a:r>
              <a:rPr lang="ar-SA" altLang="en-US" sz="4000" b="1" dirty="0">
                <a:latin typeface="Arial" pitchFamily="34" charset="0"/>
              </a:rPr>
              <a:t>تكديس الأوراق والمعدات والآلات بطريقة غير سليمة</a:t>
            </a:r>
            <a:endParaRPr lang="en-US" altLang="en-US" sz="3200" b="1" dirty="0">
              <a:latin typeface="Arial" pitchFamily="34" charset="0"/>
            </a:endParaRPr>
          </a:p>
        </p:txBody>
      </p:sp>
    </p:spTree>
    <p:extLst>
      <p:ext uri="{BB962C8B-B14F-4D97-AF65-F5344CB8AC3E}">
        <p14:creationId xmlns:p14="http://schemas.microsoft.com/office/powerpoint/2010/main" val="797282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withEffect">
                                  <p:stCondLst>
                                    <p:cond delay="0"/>
                                  </p:stCondLst>
                                  <p:iterate type="wd">
                                    <p:tmPct val="10000"/>
                                  </p:iterate>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fade">
                                      <p:cBhvr>
                                        <p:cTn id="7" dur="1000"/>
                                        <p:tgtEl>
                                          <p:spTgt spid="27650">
                                            <p:txEl>
                                              <p:pRg st="0" end="0"/>
                                            </p:txEl>
                                          </p:spTgt>
                                        </p:tgtEl>
                                      </p:cBhvr>
                                    </p:animEffect>
                                    <p:anim calcmode="lin" valueType="num">
                                      <p:cBhvr>
                                        <p:cTn id="8" dur="1000" fill="hold"/>
                                        <p:tgtEl>
                                          <p:spTgt spid="27650">
                                            <p:txEl>
                                              <p:pRg st="0" end="0"/>
                                            </p:txEl>
                                          </p:spTgt>
                                        </p:tgtEl>
                                        <p:attrNameLst>
                                          <p:attrName>ppt_w</p:attrName>
                                        </p:attrNameLst>
                                      </p:cBhvr>
                                      <p:tavLst>
                                        <p:tav tm="0" fmla="#ppt_w*sin(2.5*pi*$)">
                                          <p:val>
                                            <p:fltVal val="0"/>
                                          </p:val>
                                        </p:tav>
                                        <p:tav tm="100000">
                                          <p:val>
                                            <p:fltVal val="1"/>
                                          </p:val>
                                        </p:tav>
                                      </p:tavLst>
                                    </p:anim>
                                    <p:anim calcmode="lin" valueType="num">
                                      <p:cBhvr>
                                        <p:cTn id="9" dur="1000" fill="hold"/>
                                        <p:tgtEl>
                                          <p:spTgt spid="27650">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iterate type="wd">
                                    <p:tmPct val="10000"/>
                                  </p:iterate>
                                  <p:childTnLst>
                                    <p:set>
                                      <p:cBhvr>
                                        <p:cTn id="11" dur="1" fill="hold">
                                          <p:stCondLst>
                                            <p:cond delay="0"/>
                                          </p:stCondLst>
                                        </p:cTn>
                                        <p:tgtEl>
                                          <p:spTgt spid="27650">
                                            <p:txEl>
                                              <p:pRg st="1" end="1"/>
                                            </p:txEl>
                                          </p:spTgt>
                                        </p:tgtEl>
                                        <p:attrNameLst>
                                          <p:attrName>style.visibility</p:attrName>
                                        </p:attrNameLst>
                                      </p:cBhvr>
                                      <p:to>
                                        <p:strVal val="visible"/>
                                      </p:to>
                                    </p:set>
                                    <p:animEffect transition="in" filter="fade">
                                      <p:cBhvr>
                                        <p:cTn id="12" dur="1000"/>
                                        <p:tgtEl>
                                          <p:spTgt spid="27650">
                                            <p:txEl>
                                              <p:pRg st="1" end="1"/>
                                            </p:txEl>
                                          </p:spTgt>
                                        </p:tgtEl>
                                      </p:cBhvr>
                                    </p:animEffect>
                                    <p:anim calcmode="lin" valueType="num">
                                      <p:cBhvr>
                                        <p:cTn id="13" dur="1000" fill="hold"/>
                                        <p:tgtEl>
                                          <p:spTgt spid="27650">
                                            <p:txEl>
                                              <p:pRg st="1" end="1"/>
                                            </p:txEl>
                                          </p:spTgt>
                                        </p:tgtEl>
                                        <p:attrNameLst>
                                          <p:attrName>ppt_w</p:attrName>
                                        </p:attrNameLst>
                                      </p:cBhvr>
                                      <p:tavLst>
                                        <p:tav tm="0" fmla="#ppt_w*sin(2.5*pi*$)">
                                          <p:val>
                                            <p:fltVal val="0"/>
                                          </p:val>
                                        </p:tav>
                                        <p:tav tm="100000">
                                          <p:val>
                                            <p:fltVal val="1"/>
                                          </p:val>
                                        </p:tav>
                                      </p:tavLst>
                                    </p:anim>
                                    <p:anim calcmode="lin" valueType="num">
                                      <p:cBhvr>
                                        <p:cTn id="14" dur="1000" fill="hold"/>
                                        <p:tgtEl>
                                          <p:spTgt spid="27650">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iterate type="wd">
                                    <p:tmPct val="10000"/>
                                  </p:iterate>
                                  <p:childTnLst>
                                    <p:set>
                                      <p:cBhvr>
                                        <p:cTn id="16" dur="1" fill="hold">
                                          <p:stCondLst>
                                            <p:cond delay="0"/>
                                          </p:stCondLst>
                                        </p:cTn>
                                        <p:tgtEl>
                                          <p:spTgt spid="27650">
                                            <p:txEl>
                                              <p:pRg st="2" end="2"/>
                                            </p:txEl>
                                          </p:spTgt>
                                        </p:tgtEl>
                                        <p:attrNameLst>
                                          <p:attrName>style.visibility</p:attrName>
                                        </p:attrNameLst>
                                      </p:cBhvr>
                                      <p:to>
                                        <p:strVal val="visible"/>
                                      </p:to>
                                    </p:set>
                                    <p:animEffect transition="in" filter="fade">
                                      <p:cBhvr>
                                        <p:cTn id="17" dur="1000"/>
                                        <p:tgtEl>
                                          <p:spTgt spid="27650">
                                            <p:txEl>
                                              <p:pRg st="2" end="2"/>
                                            </p:txEl>
                                          </p:spTgt>
                                        </p:tgtEl>
                                      </p:cBhvr>
                                    </p:animEffect>
                                    <p:anim calcmode="lin" valueType="num">
                                      <p:cBhvr>
                                        <p:cTn id="18" dur="1000" fill="hold"/>
                                        <p:tgtEl>
                                          <p:spTgt spid="27650">
                                            <p:txEl>
                                              <p:pRg st="2" end="2"/>
                                            </p:txEl>
                                          </p:spTgt>
                                        </p:tgtEl>
                                        <p:attrNameLst>
                                          <p:attrName>ppt_w</p:attrName>
                                        </p:attrNameLst>
                                      </p:cBhvr>
                                      <p:tavLst>
                                        <p:tav tm="0" fmla="#ppt_w*sin(2.5*pi*$)">
                                          <p:val>
                                            <p:fltVal val="0"/>
                                          </p:val>
                                        </p:tav>
                                        <p:tav tm="100000">
                                          <p:val>
                                            <p:fltVal val="1"/>
                                          </p:val>
                                        </p:tav>
                                      </p:tavLst>
                                    </p:anim>
                                    <p:anim calcmode="lin" valueType="num">
                                      <p:cBhvr>
                                        <p:cTn id="19" dur="1000" fill="hold"/>
                                        <p:tgtEl>
                                          <p:spTgt spid="27650">
                                            <p:txEl>
                                              <p:pRg st="2" end="2"/>
                                            </p:txEl>
                                          </p:spTgt>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iterate type="wd">
                                    <p:tmPct val="10000"/>
                                  </p:iterate>
                                  <p:childTnLst>
                                    <p:set>
                                      <p:cBhvr>
                                        <p:cTn id="21" dur="1" fill="hold">
                                          <p:stCondLst>
                                            <p:cond delay="0"/>
                                          </p:stCondLst>
                                        </p:cTn>
                                        <p:tgtEl>
                                          <p:spTgt spid="27650">
                                            <p:txEl>
                                              <p:pRg st="3" end="3"/>
                                            </p:txEl>
                                          </p:spTgt>
                                        </p:tgtEl>
                                        <p:attrNameLst>
                                          <p:attrName>style.visibility</p:attrName>
                                        </p:attrNameLst>
                                      </p:cBhvr>
                                      <p:to>
                                        <p:strVal val="visible"/>
                                      </p:to>
                                    </p:set>
                                    <p:animEffect transition="in" filter="fade">
                                      <p:cBhvr>
                                        <p:cTn id="22" dur="1000"/>
                                        <p:tgtEl>
                                          <p:spTgt spid="27650">
                                            <p:txEl>
                                              <p:pRg st="3" end="3"/>
                                            </p:txEl>
                                          </p:spTgt>
                                        </p:tgtEl>
                                      </p:cBhvr>
                                    </p:animEffect>
                                    <p:anim calcmode="lin" valueType="num">
                                      <p:cBhvr>
                                        <p:cTn id="23" dur="1000" fill="hold"/>
                                        <p:tgtEl>
                                          <p:spTgt spid="27650">
                                            <p:txEl>
                                              <p:pRg st="3" end="3"/>
                                            </p:txEl>
                                          </p:spTgt>
                                        </p:tgtEl>
                                        <p:attrNameLst>
                                          <p:attrName>ppt_w</p:attrName>
                                        </p:attrNameLst>
                                      </p:cBhvr>
                                      <p:tavLst>
                                        <p:tav tm="0" fmla="#ppt_w*sin(2.5*pi*$)">
                                          <p:val>
                                            <p:fltVal val="0"/>
                                          </p:val>
                                        </p:tav>
                                        <p:tav tm="100000">
                                          <p:val>
                                            <p:fltVal val="1"/>
                                          </p:val>
                                        </p:tav>
                                      </p:tavLst>
                                    </p:anim>
                                    <p:anim calcmode="lin" valueType="num">
                                      <p:cBhvr>
                                        <p:cTn id="24" dur="1000" fill="hold"/>
                                        <p:tgtEl>
                                          <p:spTgt spid="27650">
                                            <p:txEl>
                                              <p:pRg st="3" end="3"/>
                                            </p:txEl>
                                          </p:spTgt>
                                        </p:tgtEl>
                                        <p:attrNameLst>
                                          <p:attrName>ppt_h</p:attrName>
                                        </p:attrNameLst>
                                      </p:cBhvr>
                                      <p:tavLst>
                                        <p:tav tm="0">
                                          <p:val>
                                            <p:strVal val="#ppt_h"/>
                                          </p:val>
                                        </p:tav>
                                        <p:tav tm="100000">
                                          <p:val>
                                            <p:strVal val="#ppt_h"/>
                                          </p:val>
                                        </p:tav>
                                      </p:tavLst>
                                    </p:anim>
                                  </p:childTnLst>
                                </p:cTn>
                              </p:par>
                              <p:par>
                                <p:cTn id="25" presetID="45" presetClass="entr" presetSubtype="0" fill="hold" grpId="0" nodeType="withEffect">
                                  <p:stCondLst>
                                    <p:cond delay="0"/>
                                  </p:stCondLst>
                                  <p:iterate type="wd">
                                    <p:tmPct val="10000"/>
                                  </p:iterate>
                                  <p:childTnLst>
                                    <p:set>
                                      <p:cBhvr>
                                        <p:cTn id="26" dur="1" fill="hold">
                                          <p:stCondLst>
                                            <p:cond delay="0"/>
                                          </p:stCondLst>
                                        </p:cTn>
                                        <p:tgtEl>
                                          <p:spTgt spid="27650">
                                            <p:txEl>
                                              <p:pRg st="4" end="4"/>
                                            </p:txEl>
                                          </p:spTgt>
                                        </p:tgtEl>
                                        <p:attrNameLst>
                                          <p:attrName>style.visibility</p:attrName>
                                        </p:attrNameLst>
                                      </p:cBhvr>
                                      <p:to>
                                        <p:strVal val="visible"/>
                                      </p:to>
                                    </p:set>
                                    <p:animEffect transition="in" filter="fade">
                                      <p:cBhvr>
                                        <p:cTn id="27" dur="1000"/>
                                        <p:tgtEl>
                                          <p:spTgt spid="27650">
                                            <p:txEl>
                                              <p:pRg st="4" end="4"/>
                                            </p:txEl>
                                          </p:spTgt>
                                        </p:tgtEl>
                                      </p:cBhvr>
                                    </p:animEffect>
                                    <p:anim calcmode="lin" valueType="num">
                                      <p:cBhvr>
                                        <p:cTn id="28" dur="1000" fill="hold"/>
                                        <p:tgtEl>
                                          <p:spTgt spid="27650">
                                            <p:txEl>
                                              <p:pRg st="4" end="4"/>
                                            </p:txEl>
                                          </p:spTgt>
                                        </p:tgtEl>
                                        <p:attrNameLst>
                                          <p:attrName>ppt_w</p:attrName>
                                        </p:attrNameLst>
                                      </p:cBhvr>
                                      <p:tavLst>
                                        <p:tav tm="0" fmla="#ppt_w*sin(2.5*pi*$)">
                                          <p:val>
                                            <p:fltVal val="0"/>
                                          </p:val>
                                        </p:tav>
                                        <p:tav tm="100000">
                                          <p:val>
                                            <p:fltVal val="1"/>
                                          </p:val>
                                        </p:tav>
                                      </p:tavLst>
                                    </p:anim>
                                    <p:anim calcmode="lin" valueType="num">
                                      <p:cBhvr>
                                        <p:cTn id="29" dur="1000" fill="hold"/>
                                        <p:tgtEl>
                                          <p:spTgt spid="27650">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allAtOnce"/>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0"/>
            <a:ext cx="8604448" cy="1143000"/>
          </a:xfrm>
        </p:spPr>
        <p:txBody>
          <a:bodyPr>
            <a:normAutofit/>
          </a:bodyPr>
          <a:lstStyle/>
          <a:p>
            <a:pPr algn="r" rtl="1"/>
            <a:r>
              <a:rPr lang="ar-SY" b="1" dirty="0" smtClean="0">
                <a:solidFill>
                  <a:srgbClr val="FF0000"/>
                </a:solidFill>
              </a:rPr>
              <a:t>الفروق الفردية للوقوع في الحوادث</a:t>
            </a:r>
            <a:endParaRPr lang="en-GB" b="1" dirty="0">
              <a:solidFill>
                <a:srgbClr val="FF0000"/>
              </a:solidFill>
            </a:endParaRPr>
          </a:p>
        </p:txBody>
      </p:sp>
      <p:sp>
        <p:nvSpPr>
          <p:cNvPr id="3" name="عنصر نائب للمحتوى 2"/>
          <p:cNvSpPr>
            <a:spLocks noGrp="1"/>
          </p:cNvSpPr>
          <p:nvPr>
            <p:ph idx="1"/>
          </p:nvPr>
        </p:nvSpPr>
        <p:spPr>
          <a:xfrm>
            <a:off x="0" y="1052736"/>
            <a:ext cx="9144000" cy="4525963"/>
          </a:xfrm>
        </p:spPr>
        <p:txBody>
          <a:bodyPr>
            <a:noAutofit/>
          </a:bodyPr>
          <a:lstStyle/>
          <a:p>
            <a:pPr algn="r">
              <a:buNone/>
            </a:pPr>
            <a:r>
              <a:rPr lang="ar-SY" sz="3600" b="1" dirty="0" smtClean="0">
                <a:solidFill>
                  <a:srgbClr val="33CC33"/>
                </a:solidFill>
              </a:rPr>
              <a:t>تم اختبار فروض ثلاثة:</a:t>
            </a:r>
          </a:p>
          <a:p>
            <a:pPr algn="r">
              <a:buNone/>
            </a:pPr>
            <a:r>
              <a:rPr lang="ar-SY" sz="3600" b="1" dirty="0" smtClean="0">
                <a:solidFill>
                  <a:srgbClr val="FFC000"/>
                </a:solidFill>
              </a:rPr>
              <a:t>1-المتعلق بالصدفة</a:t>
            </a:r>
          </a:p>
          <a:p>
            <a:pPr algn="r">
              <a:buNone/>
            </a:pPr>
            <a:r>
              <a:rPr lang="ar-SY" sz="3600" b="1" dirty="0" smtClean="0">
                <a:solidFill>
                  <a:srgbClr val="FFC000"/>
                </a:solidFill>
              </a:rPr>
              <a:t>2-بالتوزيع المتحيز: </a:t>
            </a:r>
            <a:r>
              <a:rPr lang="ar-SY" sz="3600" b="1" dirty="0" smtClean="0"/>
              <a:t>وقوع حادثة لفرد ما ممكن أن يقلل أو يزيد من الحوادث.</a:t>
            </a:r>
          </a:p>
          <a:p>
            <a:pPr algn="r">
              <a:buNone/>
            </a:pPr>
            <a:r>
              <a:rPr lang="ar-SY" sz="3600" b="1" dirty="0" smtClean="0">
                <a:solidFill>
                  <a:srgbClr val="FFC000"/>
                </a:solidFill>
              </a:rPr>
              <a:t>3- بعض الأفراد مستهدفين </a:t>
            </a:r>
            <a:r>
              <a:rPr lang="ar-SY" sz="3600" b="1" dirty="0" smtClean="0"/>
              <a:t>ولديهم ميل للوقوع في الحوادث. </a:t>
            </a:r>
          </a:p>
          <a:p>
            <a:pPr algn="r">
              <a:buNone/>
            </a:pPr>
            <a:r>
              <a:rPr lang="ar-SY" sz="3600" b="1" dirty="0" smtClean="0">
                <a:solidFill>
                  <a:srgbClr val="92D050"/>
                </a:solidFill>
              </a:rPr>
              <a:t>وقد تولت العديد من الدراسات إلى صحة الفرض الثالث. نتيجة فحص الملفات.  </a:t>
            </a:r>
            <a:endParaRPr lang="en-GB" sz="3600" b="1" dirty="0">
              <a:solidFill>
                <a:srgbClr val="92D05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971600" y="0"/>
            <a:ext cx="7467600" cy="1143000"/>
          </a:xfrm>
        </p:spPr>
        <p:txBody>
          <a:bodyPr/>
          <a:lstStyle/>
          <a:p>
            <a:pPr algn="ctr"/>
            <a:r>
              <a:rPr lang="ar-SA" b="1" dirty="0">
                <a:solidFill>
                  <a:srgbClr val="FFFF00"/>
                </a:solidFill>
              </a:rPr>
              <a:t>مفهوم الحادث</a:t>
            </a:r>
            <a:r>
              <a:rPr lang="en-US" dirty="0">
                <a:solidFill>
                  <a:srgbClr val="FFFF00"/>
                </a:solidFill>
              </a:rPr>
              <a:t> </a:t>
            </a:r>
          </a:p>
        </p:txBody>
      </p:sp>
      <p:sp>
        <p:nvSpPr>
          <p:cNvPr id="60419" name="Rectangle 3"/>
          <p:cNvSpPr>
            <a:spLocks noGrp="1" noChangeArrowheads="1"/>
          </p:cNvSpPr>
          <p:nvPr>
            <p:ph type="body" idx="1"/>
          </p:nvPr>
        </p:nvSpPr>
        <p:spPr>
          <a:xfrm>
            <a:off x="179512" y="1052736"/>
            <a:ext cx="8989828" cy="5472608"/>
          </a:xfrm>
        </p:spPr>
        <p:txBody>
          <a:bodyPr>
            <a:noAutofit/>
          </a:bodyPr>
          <a:lstStyle/>
          <a:p>
            <a:pPr algn="r" rtl="1"/>
            <a:r>
              <a:rPr lang="ar-SA" sz="4800" b="1" dirty="0"/>
              <a:t>يمكن تعريف الحادث بأنه حدث مفاجئ يقع أثناء العمل وبسببه ، وقد يؤدي الحادث إلى أضرار وتلفيات بالمنشأة أو وسائل الإنتاج دون إصابة أحد من العاملين. أو قد يؤدي إلى إصابة عامل أو أكثر بالإضافة إلى تلفيات المنشأة ووسائل الإنتاج.</a:t>
            </a:r>
            <a:br>
              <a:rPr lang="ar-SA" sz="4800" b="1" dirty="0"/>
            </a:br>
            <a:r>
              <a:rPr lang="ar-SA" sz="4800" b="1" dirty="0"/>
              <a:t/>
            </a:r>
            <a:br>
              <a:rPr lang="ar-SA" sz="4800" b="1" dirty="0"/>
            </a:br>
            <a:endParaRPr lang="en-US" sz="4800" b="1" dirty="0"/>
          </a:p>
        </p:txBody>
      </p:sp>
    </p:spTree>
    <p:extLst>
      <p:ext uri="{BB962C8B-B14F-4D97-AF65-F5344CB8AC3E}">
        <p14:creationId xmlns:p14="http://schemas.microsoft.com/office/powerpoint/2010/main" val="370886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blinds(horizontal)">
                                      <p:cBhvr>
                                        <p:cTn id="7" dur="500"/>
                                        <p:tgtEl>
                                          <p:spTgt spid="60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0419">
                                            <p:txEl>
                                              <p:pRg st="0" end="0"/>
                                            </p:txEl>
                                          </p:spTgt>
                                        </p:tgtEl>
                                        <p:attrNameLst>
                                          <p:attrName>style.visibility</p:attrName>
                                        </p:attrNameLst>
                                      </p:cBhvr>
                                      <p:to>
                                        <p:strVal val="visible"/>
                                      </p:to>
                                    </p:set>
                                    <p:animEffect transition="in" filter="dissolve">
                                      <p:cBhvr>
                                        <p:cTn id="12" dur="500"/>
                                        <p:tgtEl>
                                          <p:spTgt spid="60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3411"/>
            <a:ext cx="8353743" cy="1143000"/>
          </a:xfrm>
        </p:spPr>
        <p:txBody>
          <a:bodyPr>
            <a:normAutofit/>
          </a:bodyPr>
          <a:lstStyle/>
          <a:p>
            <a:pPr algn="r"/>
            <a:r>
              <a:rPr lang="ar-SY" b="1" dirty="0" smtClean="0">
                <a:solidFill>
                  <a:srgbClr val="FFFF00"/>
                </a:solidFill>
              </a:rPr>
              <a:t>اكتشاف المستهدفين في الحوادث</a:t>
            </a:r>
            <a:endParaRPr lang="en-GB" b="1" dirty="0">
              <a:solidFill>
                <a:srgbClr val="FFFF00"/>
              </a:solidFill>
            </a:endParaRPr>
          </a:p>
        </p:txBody>
      </p:sp>
      <p:sp>
        <p:nvSpPr>
          <p:cNvPr id="3" name="عنصر نائب للمحتوى 2"/>
          <p:cNvSpPr>
            <a:spLocks noGrp="1"/>
          </p:cNvSpPr>
          <p:nvPr>
            <p:ph idx="1"/>
          </p:nvPr>
        </p:nvSpPr>
        <p:spPr>
          <a:xfrm>
            <a:off x="323528" y="1124744"/>
            <a:ext cx="8547720" cy="5472608"/>
          </a:xfrm>
        </p:spPr>
        <p:txBody>
          <a:bodyPr>
            <a:normAutofit/>
          </a:bodyPr>
          <a:lstStyle/>
          <a:p>
            <a:pPr algn="r">
              <a:buNone/>
            </a:pPr>
            <a:r>
              <a:rPr lang="ar-SY" sz="4400" b="1" dirty="0" smtClean="0"/>
              <a:t>تطبيق الاختبارات السيكولوجية (اختبارات الذكاء, الحسية الحركية, سمات الشخصية...) لوضعهم في أعمال أقل خطورة </a:t>
            </a:r>
            <a:endParaRPr lang="en-GB" sz="4400"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08" y="-17253"/>
            <a:ext cx="9144000" cy="4462760"/>
          </a:xfrm>
          <a:prstGeom prst="rect">
            <a:avLst/>
          </a:prstGeom>
        </p:spPr>
        <p:txBody>
          <a:bodyPr wrap="square">
            <a:spAutoFit/>
          </a:bodyPr>
          <a:lstStyle/>
          <a:p>
            <a:pPr algn="r" rtl="1"/>
            <a:r>
              <a:rPr lang="ar-SA" sz="3200" b="1" dirty="0">
                <a:solidFill>
                  <a:srgbClr val="FFFF00"/>
                </a:solidFill>
              </a:rPr>
              <a:t>أهمية تحليل الحوادث والإصابات ومعرفة تأثيرها</a:t>
            </a:r>
            <a:r>
              <a:rPr lang="en-US" sz="3200" b="1" dirty="0" smtClean="0">
                <a:solidFill>
                  <a:srgbClr val="FFFF00"/>
                </a:solidFill>
              </a:rPr>
              <a:t>:</a:t>
            </a:r>
          </a:p>
          <a:p>
            <a:pPr algn="r" rtl="1"/>
            <a:endParaRPr lang="en-US" sz="3600" b="1" dirty="0">
              <a:solidFill>
                <a:srgbClr val="FFFF00"/>
              </a:solidFill>
            </a:endParaRPr>
          </a:p>
          <a:p>
            <a:pPr algn="r" rtl="1"/>
            <a:endParaRPr lang="en-US" sz="3600" dirty="0">
              <a:solidFill>
                <a:srgbClr val="FFFF00"/>
              </a:solidFill>
            </a:endParaRPr>
          </a:p>
          <a:p>
            <a:pPr algn="r" rtl="1"/>
            <a:r>
              <a:rPr lang="ar-SA" sz="3600" b="1" dirty="0"/>
              <a:t>عملية تحليل الحوادث من العمليات الهامة للوصول إلى الأسباب الحقيقية وراء وقوع هذه الحوادث و الإصابات وذلك لتجنبها وعدم تكرارها ولأجراء هذا التحليل كاملا لا بد من إتباع الخطوات التالية</a:t>
            </a:r>
            <a:r>
              <a:rPr lang="en-US" sz="3600" b="1" dirty="0"/>
              <a:t> </a:t>
            </a:r>
            <a:r>
              <a:rPr lang="en-US" sz="3600" b="1" dirty="0" smtClean="0"/>
              <a:t>:-.</a:t>
            </a:r>
            <a:endParaRPr lang="en-US" sz="3600" dirty="0"/>
          </a:p>
        </p:txBody>
      </p:sp>
    </p:spTree>
    <p:extLst>
      <p:ext uri="{BB962C8B-B14F-4D97-AF65-F5344CB8AC3E}">
        <p14:creationId xmlns:p14="http://schemas.microsoft.com/office/powerpoint/2010/main" val="2677235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55422"/>
          </a:xfrm>
          <a:prstGeom prst="rect">
            <a:avLst/>
          </a:prstGeom>
        </p:spPr>
        <p:txBody>
          <a:bodyPr wrap="square">
            <a:spAutoFit/>
          </a:bodyPr>
          <a:lstStyle/>
          <a:p>
            <a:pPr algn="r" rtl="1"/>
            <a:r>
              <a:rPr lang="ar-SA" sz="2800" b="1" dirty="0" smtClean="0">
                <a:solidFill>
                  <a:srgbClr val="FFFF00"/>
                </a:solidFill>
              </a:rPr>
              <a:t>أولا </a:t>
            </a:r>
            <a:r>
              <a:rPr lang="ar-SA" sz="2800" b="1" dirty="0">
                <a:solidFill>
                  <a:srgbClr val="FFFF00"/>
                </a:solidFill>
              </a:rPr>
              <a:t>: معاينة الحوادث الإصابات</a:t>
            </a:r>
            <a:r>
              <a:rPr lang="en-US" sz="2800" b="1" dirty="0">
                <a:solidFill>
                  <a:srgbClr val="FFFF00"/>
                </a:solidFill>
              </a:rPr>
              <a:t> </a:t>
            </a:r>
            <a:r>
              <a:rPr lang="en-US" sz="2800" b="1" dirty="0"/>
              <a:t/>
            </a:r>
            <a:br>
              <a:rPr lang="en-US" sz="2800" b="1" dirty="0"/>
            </a:br>
            <a:r>
              <a:rPr lang="ar-SA" sz="2800" b="1" dirty="0"/>
              <a:t>نجد أن المعاينة هي أخطر خطوات تحليل الحوادث لذا من الضروري أن توضح أهم الاعتبارات الواجب مراعاتها في معاينة الحوادث والإصابات حيث أنه</a:t>
            </a:r>
            <a:r>
              <a:rPr lang="en-US" sz="2800" b="1" dirty="0"/>
              <a:t> </a:t>
            </a:r>
            <a:r>
              <a:rPr lang="en-US" sz="2800" b="1" dirty="0" smtClean="0"/>
              <a:t>:</a:t>
            </a:r>
            <a:endParaRPr lang="en-US" sz="2800" dirty="0"/>
          </a:p>
          <a:p>
            <a:pPr algn="r" rtl="1"/>
            <a:r>
              <a:rPr lang="ar-SA" sz="2800" b="1" dirty="0">
                <a:solidFill>
                  <a:srgbClr val="33CC33"/>
                </a:solidFill>
              </a:rPr>
              <a:t>أ- يجب أن يعطي الاهتمام الأول عند وقوع الحادث للمصاب والمصابين وذلك لإجراء إسعافهم أولا وفي أثناء ذلك يمكن سؤالهم عما حدث مع عدم الإكثار عليهم بالأسئلة</a:t>
            </a:r>
            <a:r>
              <a:rPr lang="en-US" sz="2800" b="1" dirty="0">
                <a:solidFill>
                  <a:srgbClr val="33CC33"/>
                </a:solidFill>
              </a:rPr>
              <a:t> .</a:t>
            </a:r>
            <a:r>
              <a:rPr lang="en-US" sz="2800" b="1" dirty="0"/>
              <a:t/>
            </a:r>
            <a:br>
              <a:rPr lang="en-US" sz="2800" b="1" dirty="0"/>
            </a:br>
            <a:r>
              <a:rPr lang="ar-SA" sz="2400" b="1" dirty="0">
                <a:solidFill>
                  <a:srgbClr val="33CC33"/>
                </a:solidFill>
              </a:rPr>
              <a:t>ب-ترك مكان الحادث كما هو دون تعديل فيما عدا ما يجب أن يتخذ من إجراءات تكفل وقف الحادث أو زيادة الخسائر وأمثلة ذلك فصل التيار الكهربائي أو إغلاق مرور الغازات أو السوائل مع الاحتفاظ بالآلات المستخدمة كما هي أثناء وقوع الحادث</a:t>
            </a:r>
            <a:r>
              <a:rPr lang="en-US" sz="2400" b="1" dirty="0">
                <a:solidFill>
                  <a:srgbClr val="33CC33"/>
                </a:solidFill>
              </a:rPr>
              <a:t> .</a:t>
            </a:r>
            <a:br>
              <a:rPr lang="en-US" sz="2400" b="1" dirty="0">
                <a:solidFill>
                  <a:srgbClr val="33CC33"/>
                </a:solidFill>
              </a:rPr>
            </a:br>
            <a:r>
              <a:rPr lang="ar-SA" sz="2400" b="1" dirty="0">
                <a:solidFill>
                  <a:srgbClr val="33CC33"/>
                </a:solidFill>
              </a:rPr>
              <a:t>ج- استدعاء المختص للقيام بالفحص والمعاينة في الحال وذلك للوقوف على الأسباب الفنية التي أدت إلى وقوع الحادث وعلى المختص أن يهتم بالأمور التالية</a:t>
            </a:r>
            <a:r>
              <a:rPr lang="en-US" sz="2400" b="1" dirty="0">
                <a:solidFill>
                  <a:srgbClr val="33CC33"/>
                </a:solidFill>
              </a:rPr>
              <a:t>:</a:t>
            </a:r>
            <a:br>
              <a:rPr lang="en-US" sz="2400" b="1" dirty="0">
                <a:solidFill>
                  <a:srgbClr val="33CC33"/>
                </a:solidFill>
              </a:rPr>
            </a:br>
            <a:r>
              <a:rPr lang="en-US" sz="2400" b="1" dirty="0"/>
              <a:t>1- </a:t>
            </a:r>
            <a:r>
              <a:rPr lang="ar-SA" sz="2400" b="1" dirty="0"/>
              <a:t>تدوين جميع الملاحظات والمشاهدات التي رآها وطريقة الأداء التي تم بها العمل</a:t>
            </a:r>
            <a:r>
              <a:rPr lang="en-US" sz="2400" b="1" dirty="0"/>
              <a:t> .</a:t>
            </a:r>
            <a:br>
              <a:rPr lang="en-US" sz="2400" b="1" dirty="0"/>
            </a:br>
            <a:r>
              <a:rPr lang="en-US" sz="2400" b="1" dirty="0"/>
              <a:t>2- </a:t>
            </a:r>
            <a:r>
              <a:rPr lang="ar-SA" sz="2400" b="1" dirty="0"/>
              <a:t>موجز عن أقوال المصابين وشهود الحادث</a:t>
            </a:r>
            <a:r>
              <a:rPr lang="en-US" sz="2400" b="1" dirty="0"/>
              <a:t> .</a:t>
            </a:r>
            <a:br>
              <a:rPr lang="en-US" sz="2400" b="1" dirty="0"/>
            </a:br>
            <a:r>
              <a:rPr lang="en-US" sz="2400" b="1" dirty="0"/>
              <a:t>3- </a:t>
            </a:r>
            <a:r>
              <a:rPr lang="ar-SA" sz="2400" b="1" dirty="0"/>
              <a:t>تقديم و صف موجز للحادث والإصابات وأماكنها</a:t>
            </a:r>
            <a:r>
              <a:rPr lang="en-US" sz="2800" b="1" dirty="0"/>
              <a:t> </a:t>
            </a:r>
            <a:endParaRPr lang="ar-EG" sz="2800" dirty="0"/>
          </a:p>
        </p:txBody>
      </p:sp>
    </p:spTree>
    <p:extLst>
      <p:ext uri="{BB962C8B-B14F-4D97-AF65-F5344CB8AC3E}">
        <p14:creationId xmlns:p14="http://schemas.microsoft.com/office/powerpoint/2010/main" val="19292754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469"/>
            <a:ext cx="9152626" cy="6186309"/>
          </a:xfrm>
          <a:prstGeom prst="rect">
            <a:avLst/>
          </a:prstGeom>
        </p:spPr>
        <p:txBody>
          <a:bodyPr wrap="square">
            <a:spAutoFit/>
          </a:bodyPr>
          <a:lstStyle/>
          <a:p>
            <a:pPr algn="r" rtl="1"/>
            <a:r>
              <a:rPr lang="ar-SA" sz="3600" b="1" dirty="0">
                <a:solidFill>
                  <a:srgbClr val="33CC33"/>
                </a:solidFill>
              </a:rPr>
              <a:t>ثانيا : إجراء تحقيق لأسباب الحوادث والإصابات</a:t>
            </a:r>
            <a:r>
              <a:rPr lang="en-US" sz="3600" b="1" dirty="0">
                <a:solidFill>
                  <a:srgbClr val="33CC33"/>
                </a:solidFill>
              </a:rPr>
              <a:t> </a:t>
            </a:r>
            <a:br>
              <a:rPr lang="en-US" sz="3600" b="1" dirty="0">
                <a:solidFill>
                  <a:srgbClr val="33CC33"/>
                </a:solidFill>
              </a:rPr>
            </a:br>
            <a:r>
              <a:rPr lang="ar-SA" sz="3600" b="1" dirty="0">
                <a:solidFill>
                  <a:srgbClr val="33CC33"/>
                </a:solidFill>
              </a:rPr>
              <a:t>والهدف من تحقيق الحوادث هو الوصول إلى معرفة الظروف وأساليب العمل التي أدت إلى وقوعها والعمل في تحسين تلك الظروف أو أساليب العمل لتلافي تكرار تلك الحوادث والوسيلة إلى ذلك تتلخص بما يلي</a:t>
            </a:r>
            <a:r>
              <a:rPr lang="en-US" sz="3600" b="1" dirty="0">
                <a:solidFill>
                  <a:srgbClr val="33CC33"/>
                </a:solidFill>
              </a:rPr>
              <a:t> :</a:t>
            </a:r>
            <a:r>
              <a:rPr lang="en-US" sz="3600" b="1" dirty="0"/>
              <a:t/>
            </a:r>
            <a:br>
              <a:rPr lang="en-US" sz="3600" b="1" dirty="0"/>
            </a:br>
            <a:r>
              <a:rPr lang="en-US" sz="3600" b="1" dirty="0"/>
              <a:t>1- </a:t>
            </a:r>
            <a:r>
              <a:rPr lang="ar-SA" sz="3600" b="1" dirty="0"/>
              <a:t>دراسة كل حادث أو أصابه لمعرفة العوامل التي سببت وقوعها</a:t>
            </a:r>
            <a:r>
              <a:rPr lang="en-US" sz="3600" b="1" dirty="0"/>
              <a:t> .</a:t>
            </a:r>
            <a:br>
              <a:rPr lang="en-US" sz="3600" b="1" dirty="0"/>
            </a:br>
            <a:r>
              <a:rPr lang="en-US" sz="3600" b="1" dirty="0"/>
              <a:t>2- </a:t>
            </a:r>
            <a:r>
              <a:rPr lang="ar-SA" sz="3600" b="1" dirty="0"/>
              <a:t>تحليل العوامل المسببة لهذه الحوادث</a:t>
            </a:r>
            <a:r>
              <a:rPr lang="en-US" sz="3600" b="1" dirty="0"/>
              <a:t> .</a:t>
            </a:r>
            <a:br>
              <a:rPr lang="en-US" sz="3600" b="1" dirty="0"/>
            </a:br>
            <a:r>
              <a:rPr lang="en-US" sz="3600" b="1" dirty="0"/>
              <a:t>3- </a:t>
            </a:r>
            <a:r>
              <a:rPr lang="ar-SA" sz="3600" b="1" dirty="0"/>
              <a:t>اتخاذ الإجراءات والاحتياجات الوقائية الكفيلة بمنع تكرار هذه الحوادث وذلك تأسيسا على المشاهدات والدراسة والتحليل </a:t>
            </a:r>
            <a:endParaRPr lang="ar-EG" sz="3600" dirty="0"/>
          </a:p>
        </p:txBody>
      </p:sp>
    </p:spTree>
    <p:extLst>
      <p:ext uri="{BB962C8B-B14F-4D97-AF65-F5344CB8AC3E}">
        <p14:creationId xmlns:p14="http://schemas.microsoft.com/office/powerpoint/2010/main" val="11015398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pPr algn="r" rtl="1"/>
            <a:r>
              <a:rPr lang="ar-SA" sz="2000" b="1" dirty="0">
                <a:solidFill>
                  <a:srgbClr val="33CC33"/>
                </a:solidFill>
              </a:rPr>
              <a:t>ثالثا : مدى تأثير الحوادث والإصابات وأضرارها</a:t>
            </a:r>
            <a:r>
              <a:rPr lang="en-US" sz="2000" b="1" dirty="0">
                <a:solidFill>
                  <a:srgbClr val="33CC33"/>
                </a:solidFill>
              </a:rPr>
              <a:t> </a:t>
            </a:r>
            <a:r>
              <a:rPr lang="en-US" sz="2000" b="1" dirty="0"/>
              <a:t/>
            </a:r>
            <a:br>
              <a:rPr lang="en-US" sz="2000" b="1" dirty="0"/>
            </a:br>
            <a:r>
              <a:rPr lang="ar-SA" sz="2000" b="1" dirty="0"/>
              <a:t>يمكننا تحديد مدى ما تسببه الحوادث والإصابات من أضرار على المجتمع والدولة والأفراد إلى ما يلي</a:t>
            </a:r>
            <a:r>
              <a:rPr lang="en-US" sz="2000" b="1" dirty="0"/>
              <a:t> </a:t>
            </a:r>
            <a:r>
              <a:rPr lang="en-US" sz="2000" b="1" dirty="0" smtClean="0"/>
              <a:t>:</a:t>
            </a:r>
            <a:endParaRPr lang="ar-EG" sz="2000" b="1" dirty="0" smtClean="0"/>
          </a:p>
          <a:p>
            <a:pPr algn="r" rtl="1"/>
            <a:endParaRPr lang="en-US" sz="2000" dirty="0"/>
          </a:p>
          <a:p>
            <a:pPr algn="r" rtl="1"/>
            <a:r>
              <a:rPr lang="ar-SA" sz="2000" b="1" dirty="0">
                <a:solidFill>
                  <a:srgbClr val="FF0000"/>
                </a:solidFill>
              </a:rPr>
              <a:t>أولا : من النواحي النفسية والمعنوية</a:t>
            </a:r>
            <a:r>
              <a:rPr lang="en-US" sz="2000" b="1" dirty="0">
                <a:solidFill>
                  <a:srgbClr val="FF0000"/>
                </a:solidFill>
              </a:rPr>
              <a:t>: </a:t>
            </a:r>
            <a:endParaRPr lang="ar-EG" sz="2000" b="1" dirty="0" smtClean="0">
              <a:solidFill>
                <a:srgbClr val="FF0000"/>
              </a:solidFill>
            </a:endParaRPr>
          </a:p>
          <a:p>
            <a:pPr algn="r" rtl="1"/>
            <a:r>
              <a:rPr lang="en-US" sz="2000" b="1" dirty="0"/>
              <a:t/>
            </a:r>
            <a:br>
              <a:rPr lang="en-US" sz="2000" b="1" dirty="0"/>
            </a:br>
            <a:r>
              <a:rPr lang="en-US" sz="2000" b="1" dirty="0"/>
              <a:t>1- </a:t>
            </a:r>
            <a:r>
              <a:rPr lang="ar-SA" sz="2000" b="1" dirty="0"/>
              <a:t>فقد في الأفراد والعاملين في العمل نتيجة الوفاة أو العجز</a:t>
            </a:r>
            <a:r>
              <a:rPr lang="en-US" sz="2000" b="1" dirty="0"/>
              <a:t> .</a:t>
            </a:r>
            <a:br>
              <a:rPr lang="en-US" sz="2000" b="1" dirty="0"/>
            </a:br>
            <a:r>
              <a:rPr lang="en-US" sz="2000" b="1" dirty="0"/>
              <a:t>2- </a:t>
            </a:r>
            <a:r>
              <a:rPr lang="ar-SA" sz="2000" b="1" dirty="0"/>
              <a:t>الحالة النفسية الشخصية التي تصيب الزملاء في العمل</a:t>
            </a:r>
            <a:r>
              <a:rPr lang="en-US" sz="2000" b="1" dirty="0"/>
              <a:t> .</a:t>
            </a:r>
            <a:br>
              <a:rPr lang="en-US" sz="2000" b="1" dirty="0"/>
            </a:br>
            <a:r>
              <a:rPr lang="en-US" sz="2000" b="1" dirty="0"/>
              <a:t>3- </a:t>
            </a:r>
            <a:r>
              <a:rPr lang="ar-SA" sz="2000" b="1" dirty="0"/>
              <a:t>فقد العاملين المتميزين بخبراتهم في عمل فني معين يصعب تعويضهم</a:t>
            </a:r>
            <a:r>
              <a:rPr lang="en-US" sz="2000" b="1" dirty="0"/>
              <a:t> .</a:t>
            </a:r>
            <a:br>
              <a:rPr lang="en-US" sz="2000" b="1" dirty="0"/>
            </a:br>
            <a:r>
              <a:rPr lang="en-US" sz="2000" b="1" dirty="0"/>
              <a:t>4- </a:t>
            </a:r>
            <a:r>
              <a:rPr lang="ar-SA" sz="2000" b="1" dirty="0"/>
              <a:t>مستقبل الأسرة للفرد أو العامل الذي تحدث له وفاة أو عجز</a:t>
            </a:r>
            <a:r>
              <a:rPr lang="en-US" sz="2000" b="1" dirty="0"/>
              <a:t> </a:t>
            </a:r>
            <a:r>
              <a:rPr lang="en-US" sz="2000" b="1" dirty="0" smtClean="0"/>
              <a:t>.</a:t>
            </a:r>
          </a:p>
          <a:p>
            <a:pPr algn="r" rtl="1"/>
            <a:endParaRPr lang="en-US" sz="2000" dirty="0"/>
          </a:p>
          <a:p>
            <a:pPr algn="r" rtl="1"/>
            <a:r>
              <a:rPr lang="en-US" sz="2000" b="1" dirty="0">
                <a:solidFill>
                  <a:srgbClr val="FF0000"/>
                </a:solidFill>
              </a:rPr>
              <a:t> </a:t>
            </a:r>
            <a:r>
              <a:rPr lang="ar-SA" sz="2000" b="1" dirty="0">
                <a:solidFill>
                  <a:srgbClr val="FF0000"/>
                </a:solidFill>
              </a:rPr>
              <a:t>ثانيا : النواحي المادية وتشمل</a:t>
            </a:r>
            <a:r>
              <a:rPr lang="en-US" sz="2000" b="1" dirty="0">
                <a:solidFill>
                  <a:srgbClr val="FF0000"/>
                </a:solidFill>
              </a:rPr>
              <a:t>: </a:t>
            </a:r>
            <a:r>
              <a:rPr lang="en-US" sz="2000" b="1" dirty="0"/>
              <a:t/>
            </a:r>
            <a:br>
              <a:rPr lang="en-US" sz="2000" b="1" dirty="0"/>
            </a:br>
            <a:r>
              <a:rPr lang="en-US" sz="2000" b="1" dirty="0"/>
              <a:t>1- </a:t>
            </a:r>
            <a:r>
              <a:rPr lang="ar-SA" sz="2000" b="1" dirty="0"/>
              <a:t>فقد في وقت العمل أثناء حدوث الحادث أو الإصابة</a:t>
            </a:r>
            <a:r>
              <a:rPr lang="en-US" sz="2000" b="1" dirty="0"/>
              <a:t> .</a:t>
            </a:r>
            <a:br>
              <a:rPr lang="en-US" sz="2000" b="1" dirty="0"/>
            </a:br>
            <a:r>
              <a:rPr lang="en-US" sz="2000" b="1" dirty="0"/>
              <a:t>2- </a:t>
            </a:r>
            <a:r>
              <a:rPr lang="ar-SA" sz="2000" b="1" dirty="0"/>
              <a:t>فقد في المواد الخام أو الآلات المستخدمة في العمل</a:t>
            </a:r>
            <a:r>
              <a:rPr lang="en-US" sz="2000" b="1" dirty="0"/>
              <a:t> .</a:t>
            </a:r>
            <a:br>
              <a:rPr lang="en-US" sz="2000" b="1" dirty="0"/>
            </a:br>
            <a:r>
              <a:rPr lang="en-US" sz="2000" b="1" dirty="0"/>
              <a:t>3- </a:t>
            </a:r>
            <a:r>
              <a:rPr lang="ar-SA" sz="2000" b="1" dirty="0"/>
              <a:t>فقد في الإنتاج</a:t>
            </a:r>
            <a:r>
              <a:rPr lang="en-US" sz="2000" b="1" dirty="0"/>
              <a:t> .</a:t>
            </a:r>
            <a:br>
              <a:rPr lang="en-US" sz="2000" b="1" dirty="0"/>
            </a:br>
            <a:r>
              <a:rPr lang="en-US" sz="2000" b="1" dirty="0"/>
              <a:t>4- </a:t>
            </a:r>
            <a:r>
              <a:rPr lang="ar-SA" sz="2000" b="1" dirty="0"/>
              <a:t>اضطراب في التعامل التجاري أو الصناعي للمنشآت المهنية</a:t>
            </a:r>
            <a:r>
              <a:rPr lang="en-US" sz="2000" b="1" dirty="0"/>
              <a:t> .</a:t>
            </a:r>
            <a:br>
              <a:rPr lang="en-US" sz="2000" b="1" dirty="0"/>
            </a:br>
            <a:r>
              <a:rPr lang="en-US" sz="2000" b="1" dirty="0"/>
              <a:t>5- </a:t>
            </a:r>
            <a:r>
              <a:rPr lang="ar-SA" sz="2000" b="1" dirty="0"/>
              <a:t>إعادة البناء من جديد بسبب وقوع الحوادث والإصابات</a:t>
            </a:r>
            <a:r>
              <a:rPr lang="en-US" sz="2000" b="1" dirty="0"/>
              <a:t> .</a:t>
            </a:r>
            <a:br>
              <a:rPr lang="en-US" sz="2000" b="1" dirty="0"/>
            </a:br>
            <a:r>
              <a:rPr lang="en-US" sz="2000" b="1" dirty="0"/>
              <a:t>6- </a:t>
            </a:r>
            <a:r>
              <a:rPr lang="ar-SA" sz="2000" b="1" dirty="0"/>
              <a:t>التعويضات المادية التي تصرف للمصابين أو العجزة </a:t>
            </a:r>
            <a:r>
              <a:rPr lang="ar-SA" sz="2000" b="1" dirty="0" smtClean="0"/>
              <a:t>والمتوفيين</a:t>
            </a:r>
            <a:r>
              <a:rPr lang="en-US" sz="2000" b="1" dirty="0"/>
              <a:t/>
            </a:r>
            <a:br>
              <a:rPr lang="en-US" sz="2000" b="1" dirty="0"/>
            </a:br>
            <a:r>
              <a:rPr lang="en-US" sz="2000" b="1" dirty="0"/>
              <a:t>7- </a:t>
            </a:r>
            <a:r>
              <a:rPr lang="ar-SA" sz="2000" b="1" dirty="0"/>
              <a:t>التكاليف البيئة للعلاج</a:t>
            </a:r>
            <a:r>
              <a:rPr lang="en-US" sz="2000" b="1" dirty="0"/>
              <a:t>.</a:t>
            </a:r>
            <a:br>
              <a:rPr lang="en-US" sz="2000" b="1" dirty="0"/>
            </a:br>
            <a:r>
              <a:rPr lang="en-US" sz="2000" b="1" dirty="0"/>
              <a:t>8- </a:t>
            </a:r>
            <a:r>
              <a:rPr lang="ar-SA" sz="2000" b="1" dirty="0"/>
              <a:t>فقد في التعامل مع بعض الأسواق لتسويق المنتج</a:t>
            </a:r>
            <a:r>
              <a:rPr lang="en-US" sz="2000" b="1" dirty="0"/>
              <a:t> .</a:t>
            </a:r>
            <a:br>
              <a:rPr lang="en-US" sz="2000" b="1" dirty="0"/>
            </a:br>
            <a:r>
              <a:rPr lang="en-US" sz="2000" b="1" dirty="0"/>
              <a:t>9- </a:t>
            </a:r>
            <a:r>
              <a:rPr lang="ar-SA" sz="2000" b="1" dirty="0"/>
              <a:t>تكاليف إعادة تدريب العاملين الفنيين على العمل المتميز</a:t>
            </a:r>
            <a:endParaRPr lang="en-US" sz="2000" dirty="0"/>
          </a:p>
          <a:p>
            <a:pPr algn="r" rtl="1"/>
            <a:r>
              <a:rPr lang="en-US" sz="2000" b="1" dirty="0"/>
              <a:t> </a:t>
            </a:r>
            <a:endParaRPr lang="en-US" sz="2000" dirty="0"/>
          </a:p>
        </p:txBody>
      </p:sp>
    </p:spTree>
    <p:extLst>
      <p:ext uri="{BB962C8B-B14F-4D97-AF65-F5344CB8AC3E}">
        <p14:creationId xmlns:p14="http://schemas.microsoft.com/office/powerpoint/2010/main" val="8878588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9152626" cy="6863417"/>
          </a:xfrm>
          <a:prstGeom prst="rect">
            <a:avLst/>
          </a:prstGeom>
        </p:spPr>
        <p:txBody>
          <a:bodyPr wrap="square">
            <a:spAutoFit/>
          </a:bodyPr>
          <a:lstStyle/>
          <a:p>
            <a:pPr algn="r" rtl="1"/>
            <a:r>
              <a:rPr lang="ar-SA" sz="4000" b="1" dirty="0">
                <a:solidFill>
                  <a:srgbClr val="FFC000"/>
                </a:solidFill>
              </a:rPr>
              <a:t>نموذج لوصف حادث:</a:t>
            </a:r>
            <a:r>
              <a:rPr lang="ar-SA" sz="4000" b="1" dirty="0"/>
              <a:t/>
            </a:r>
            <a:br>
              <a:rPr lang="ar-SA" sz="4000" b="1" dirty="0"/>
            </a:br>
            <a:r>
              <a:rPr lang="ar-SA" sz="4000" b="1" dirty="0"/>
              <a:t>وقع حادث لأحد العاملين بورشة النجارة وهو يعمل على منشار ميكانيكي أدى إلى قطع في إصبعه الإبهام .. وحادث أخر تسبب في إصابة بقدم عامل أثناء قيامه بمناولة جسم معدني.. لتحليل هذين الحادثين يجب علينا الإجابة على الأسئلة التالية والتي منها يمكننا تحديد سبب الإصابة والمقترحات التي يجب تنفيذها لمنع تكرارها مستقبلاً:-</a:t>
            </a:r>
            <a:endParaRPr lang="en-US" sz="4000" dirty="0"/>
          </a:p>
        </p:txBody>
      </p:sp>
    </p:spTree>
    <p:extLst>
      <p:ext uri="{BB962C8B-B14F-4D97-AF65-F5344CB8AC3E}">
        <p14:creationId xmlns:p14="http://schemas.microsoft.com/office/powerpoint/2010/main" val="186660571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9144000" cy="6001643"/>
          </a:xfrm>
          <a:prstGeom prst="rect">
            <a:avLst/>
          </a:prstGeom>
        </p:spPr>
        <p:txBody>
          <a:bodyPr wrap="square">
            <a:spAutoFit/>
          </a:bodyPr>
          <a:lstStyle/>
          <a:p>
            <a:pPr algn="r" rtl="1"/>
            <a:r>
              <a:rPr lang="ar-SA" sz="3200" b="1" dirty="0">
                <a:solidFill>
                  <a:srgbClr val="FFFF00"/>
                </a:solidFill>
              </a:rPr>
              <a:t>نوع الحادث </a:t>
            </a:r>
            <a:r>
              <a:rPr lang="ar-SA" sz="3200" b="1" dirty="0"/>
              <a:t/>
            </a:r>
            <a:br>
              <a:rPr lang="ar-SA" sz="3200" b="1" dirty="0"/>
            </a:br>
            <a:r>
              <a:rPr lang="ar-SA" sz="3200" b="1" dirty="0">
                <a:solidFill>
                  <a:srgbClr val="33CC33"/>
                </a:solidFill>
              </a:rPr>
              <a:t>قطع في إصبع الإبهام لعامل أثناء العمل على منشار ميكانيكي إصابة بقدم عامل أثناء قيامه بمناولة جسم معدني </a:t>
            </a:r>
            <a:r>
              <a:rPr lang="ar-SA" sz="3200" b="1" dirty="0"/>
              <a:t/>
            </a:r>
            <a:br>
              <a:rPr lang="ar-SA" sz="3200" b="1" dirty="0"/>
            </a:br>
            <a:r>
              <a:rPr lang="ar-SA" sz="3200" b="1" dirty="0"/>
              <a:t>ما العمل الذي كان يقوم به العامل المصاب والأدوات والآلات والماكينات والمواد المستعملة عند الإصابة؟ </a:t>
            </a:r>
            <a:r>
              <a:rPr lang="ar-SA" sz="3200" b="1" dirty="0">
                <a:solidFill>
                  <a:srgbClr val="FFC000"/>
                </a:solidFill>
              </a:rPr>
              <a:t>قطع لوح خشب على منشر آلي تحميل جسم معدني ثقيل على عربة ذات أربع عجلات </a:t>
            </a:r>
            <a:r>
              <a:rPr lang="ar-SA" sz="3200" b="1" dirty="0"/>
              <a:t/>
            </a:r>
            <a:br>
              <a:rPr lang="ar-SA" sz="3200" b="1" dirty="0"/>
            </a:br>
            <a:r>
              <a:rPr lang="ar-SA" sz="3200" b="1" dirty="0">
                <a:solidFill>
                  <a:srgbClr val="66CCFF"/>
                </a:solidFill>
              </a:rPr>
              <a:t>كيف أصيب العامل؟ اصطدام إصبعه الإبهام بسلاح المنشر أثناء دورانه افلت الجسم المعدني من قبضته ووقع على أصابع قدمه اليمنى. </a:t>
            </a:r>
            <a:br>
              <a:rPr lang="ar-SA" sz="3200" b="1" dirty="0">
                <a:solidFill>
                  <a:srgbClr val="66CCFF"/>
                </a:solidFill>
              </a:rPr>
            </a:br>
            <a:r>
              <a:rPr lang="ar-SA" sz="3200" b="1" dirty="0"/>
              <a:t>ما التصرف غير المأمون الذي قام به العامل وأدى إلى إصابته؟ لقد قام العامل بدفع اللوح الخشب بإصبعه الإبهام متخطياً الحاجز الواقي وفي اتجاه سلاح المنشار حمل أثقال فوق </a:t>
            </a:r>
            <a:r>
              <a:rPr lang="ar-SA" sz="3200" b="1" dirty="0" smtClean="0"/>
              <a:t>طاقته</a:t>
            </a:r>
            <a:endParaRPr lang="en-US" sz="3200" dirty="0"/>
          </a:p>
        </p:txBody>
      </p:sp>
    </p:spTree>
    <p:extLst>
      <p:ext uri="{BB962C8B-B14F-4D97-AF65-F5344CB8AC3E}">
        <p14:creationId xmlns:p14="http://schemas.microsoft.com/office/powerpoint/2010/main" val="264246454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pPr marL="342900" indent="-342900" algn="r" rtl="1">
              <a:buFont typeface="Wingdings" pitchFamily="2" charset="2"/>
              <a:buChar char="§"/>
            </a:pPr>
            <a:r>
              <a:rPr lang="ar-SA" sz="4000" b="1" dirty="0" smtClean="0"/>
              <a:t>ما </a:t>
            </a:r>
            <a:r>
              <a:rPr lang="ar-SA" sz="4000" b="1" dirty="0"/>
              <a:t>هي أوجه القصور التي كانت موجودة سواء في وسيلة العمل أو طريقة أداء العمل أو في محيط العمل</a:t>
            </a:r>
            <a:r>
              <a:rPr lang="ar-SA" sz="4000" b="1" dirty="0" smtClean="0"/>
              <a:t>؟</a:t>
            </a:r>
            <a:endParaRPr lang="ar-EG" sz="4000" b="1" dirty="0" smtClean="0"/>
          </a:p>
          <a:p>
            <a:pPr marL="342900" indent="-342900" algn="r" rtl="1">
              <a:buFont typeface="Wingdings" pitchFamily="2" charset="2"/>
              <a:buChar char="§"/>
            </a:pPr>
            <a:r>
              <a:rPr lang="ar-SA" sz="4000" b="1" dirty="0" smtClean="0"/>
              <a:t> </a:t>
            </a:r>
            <a:r>
              <a:rPr lang="ar-SA" sz="4000" b="1" dirty="0"/>
              <a:t>الحاجز الواقي كان أقصر من اللازم أو غير موجود </a:t>
            </a:r>
            <a:endParaRPr lang="ar-EG" sz="4000" b="1" dirty="0" smtClean="0"/>
          </a:p>
          <a:p>
            <a:pPr marL="342900" indent="-342900" algn="r" rtl="1">
              <a:buFont typeface="Wingdings" pitchFamily="2" charset="2"/>
              <a:buChar char="§"/>
            </a:pPr>
            <a:r>
              <a:rPr lang="ar-SA" sz="4000" b="1" dirty="0" smtClean="0"/>
              <a:t>عدم </a:t>
            </a:r>
            <a:r>
              <a:rPr lang="ar-SA" sz="4000" b="1" dirty="0"/>
              <a:t>الاستعانة بغيره لمساعدته في عملية تحميل الجسم المعدني </a:t>
            </a:r>
            <a:r>
              <a:rPr lang="ar-SA" sz="4000" b="1" dirty="0">
                <a:solidFill>
                  <a:srgbClr val="FFFF00"/>
                </a:solidFill>
              </a:rPr>
              <a:t/>
            </a:r>
            <a:br>
              <a:rPr lang="ar-SA" sz="4000" b="1" dirty="0">
                <a:solidFill>
                  <a:srgbClr val="FFFF00"/>
                </a:solidFill>
              </a:rPr>
            </a:br>
            <a:r>
              <a:rPr lang="ar-SA" sz="4000" b="1" dirty="0">
                <a:solidFill>
                  <a:srgbClr val="FFFF00"/>
                </a:solidFill>
              </a:rPr>
              <a:t>ما هي طريقة الوقاية المناسبة التي يجب أن تستعمل لمنع الإصابة؟ تركيب حاجز واقي يمنع مرور أصابع العامل تحته عند العمل لبس الأحذية الواقية </a:t>
            </a:r>
            <a:br>
              <a:rPr lang="ar-SA" sz="4000" b="1" dirty="0">
                <a:solidFill>
                  <a:srgbClr val="FFFF00"/>
                </a:solidFill>
              </a:rPr>
            </a:br>
            <a:endParaRPr lang="en-US" sz="4000" dirty="0"/>
          </a:p>
        </p:txBody>
      </p:sp>
    </p:spTree>
    <p:extLst>
      <p:ext uri="{BB962C8B-B14F-4D97-AF65-F5344CB8AC3E}">
        <p14:creationId xmlns:p14="http://schemas.microsoft.com/office/powerpoint/2010/main" val="26168233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374"/>
            <a:ext cx="9118121" cy="6555641"/>
          </a:xfrm>
          <a:prstGeom prst="rect">
            <a:avLst/>
          </a:prstGeom>
        </p:spPr>
        <p:txBody>
          <a:bodyPr wrap="square">
            <a:spAutoFit/>
          </a:bodyPr>
          <a:lstStyle/>
          <a:p>
            <a:pPr marL="342900" indent="-342900" algn="r" rtl="1">
              <a:buFont typeface="Wingdings" pitchFamily="2" charset="2"/>
              <a:buChar char="§"/>
            </a:pPr>
            <a:r>
              <a:rPr lang="ar-SA" sz="2800" b="1" dirty="0"/>
              <a:t>ما هي الإجراءات الواجب اتخاذها لمنع تكرار الحادث مستقبلاً؟  </a:t>
            </a:r>
            <a:endParaRPr lang="ar-EG" sz="2800" b="1" dirty="0" smtClean="0"/>
          </a:p>
          <a:p>
            <a:pPr marL="342900" indent="-342900" algn="r" rtl="1">
              <a:buFont typeface="Wingdings" pitchFamily="2" charset="2"/>
              <a:buChar char="§"/>
            </a:pPr>
            <a:r>
              <a:rPr lang="ar-SA" sz="2800" b="1" dirty="0" smtClean="0">
                <a:solidFill>
                  <a:srgbClr val="FFFF00"/>
                </a:solidFill>
              </a:rPr>
              <a:t>تدريب </a:t>
            </a:r>
            <a:r>
              <a:rPr lang="ar-SA" sz="2800" b="1" dirty="0">
                <a:solidFill>
                  <a:srgbClr val="FFFF00"/>
                </a:solidFill>
              </a:rPr>
              <a:t>العمال على تنفيذ العمل بطريقة صحيحة ، </a:t>
            </a:r>
            <a:endParaRPr lang="ar-EG" sz="2800" b="1" dirty="0">
              <a:solidFill>
                <a:srgbClr val="FFFF00"/>
              </a:solidFill>
            </a:endParaRPr>
          </a:p>
          <a:p>
            <a:pPr marL="342900" indent="-342900" algn="r" rtl="1">
              <a:buFont typeface="Wingdings" pitchFamily="2" charset="2"/>
              <a:buChar char="§"/>
            </a:pPr>
            <a:r>
              <a:rPr lang="ar-SA" sz="2800" b="1" dirty="0">
                <a:solidFill>
                  <a:srgbClr val="FFFF00"/>
                </a:solidFill>
              </a:rPr>
              <a:t>عدم السماح للعمال غير المدربين للعمل على المنشار ،</a:t>
            </a:r>
            <a:endParaRPr lang="ar-EG" sz="2800" b="1" dirty="0">
              <a:solidFill>
                <a:srgbClr val="FFFF00"/>
              </a:solidFill>
            </a:endParaRPr>
          </a:p>
          <a:p>
            <a:pPr marL="342900" indent="-342900" algn="r" rtl="1">
              <a:buFont typeface="Wingdings" pitchFamily="2" charset="2"/>
              <a:buChar char="§"/>
            </a:pPr>
            <a:r>
              <a:rPr lang="ar-SA" sz="2800" b="1" dirty="0">
                <a:solidFill>
                  <a:srgbClr val="FFFF00"/>
                </a:solidFill>
              </a:rPr>
              <a:t> تعديل حواجز الوقاية ، </a:t>
            </a:r>
            <a:endParaRPr lang="ar-EG" sz="2800" b="1" dirty="0">
              <a:solidFill>
                <a:srgbClr val="FFFF00"/>
              </a:solidFill>
            </a:endParaRPr>
          </a:p>
          <a:p>
            <a:pPr marL="342900" indent="-342900" algn="r" rtl="1">
              <a:buFont typeface="Wingdings" pitchFamily="2" charset="2"/>
              <a:buChar char="§"/>
            </a:pPr>
            <a:r>
              <a:rPr lang="ar-SA" sz="2800" b="1" dirty="0">
                <a:solidFill>
                  <a:srgbClr val="FFFF00"/>
                </a:solidFill>
              </a:rPr>
              <a:t>مراجعة حواجز الوقاية بمختلف الآلات المماثلة،</a:t>
            </a:r>
            <a:endParaRPr lang="ar-EG" sz="2800" b="1" dirty="0">
              <a:solidFill>
                <a:srgbClr val="FFFF00"/>
              </a:solidFill>
            </a:endParaRPr>
          </a:p>
          <a:p>
            <a:pPr marL="342900" indent="-342900" algn="r" rtl="1">
              <a:buFont typeface="Wingdings" pitchFamily="2" charset="2"/>
              <a:buChar char="§"/>
            </a:pPr>
            <a:r>
              <a:rPr lang="ar-SA" sz="2800" b="1" dirty="0">
                <a:solidFill>
                  <a:srgbClr val="FFFF00"/>
                </a:solidFill>
              </a:rPr>
              <a:t> التفتيش الدوري على الماكينات للتأكد من وجود حواجز الوقاية بصفة مستمرة. </a:t>
            </a:r>
            <a:endParaRPr lang="ar-EG" sz="2800" b="1" dirty="0">
              <a:solidFill>
                <a:srgbClr val="FFFF00"/>
              </a:solidFill>
            </a:endParaRPr>
          </a:p>
          <a:p>
            <a:pPr marL="342900" indent="-342900" algn="r" rtl="1">
              <a:buFont typeface="Wingdings" pitchFamily="2" charset="2"/>
              <a:buChar char="§"/>
            </a:pPr>
            <a:r>
              <a:rPr lang="ar-SA" sz="2800" b="1" dirty="0">
                <a:solidFill>
                  <a:srgbClr val="FFFF00"/>
                </a:solidFill>
              </a:rPr>
              <a:t>توجيه العمال إلى ضرورة طلب المعونة والمساعدة للأعمال التي تتطلب ذلك ، </a:t>
            </a:r>
            <a:endParaRPr lang="ar-EG" sz="2800" b="1" dirty="0">
              <a:solidFill>
                <a:srgbClr val="FFFF00"/>
              </a:solidFill>
            </a:endParaRPr>
          </a:p>
          <a:p>
            <a:pPr marL="342900" indent="-342900" algn="r" rtl="1">
              <a:buFont typeface="Wingdings" pitchFamily="2" charset="2"/>
              <a:buChar char="§"/>
            </a:pPr>
            <a:r>
              <a:rPr lang="ar-SA" sz="2800" b="1" dirty="0">
                <a:solidFill>
                  <a:srgbClr val="FFFF00"/>
                </a:solidFill>
              </a:rPr>
              <a:t>صرف أحذية وقاية ، </a:t>
            </a:r>
            <a:endParaRPr lang="ar-EG" sz="2800" b="1" dirty="0">
              <a:solidFill>
                <a:srgbClr val="FFFF00"/>
              </a:solidFill>
            </a:endParaRPr>
          </a:p>
          <a:p>
            <a:pPr marL="342900" indent="-342900" algn="r" rtl="1">
              <a:buFont typeface="Wingdings" pitchFamily="2" charset="2"/>
              <a:buChar char="§"/>
            </a:pPr>
            <a:r>
              <a:rPr lang="ar-SA" sz="2800" b="1" dirty="0">
                <a:solidFill>
                  <a:srgbClr val="FFFF00"/>
                </a:solidFill>
              </a:rPr>
              <a:t>التأكد من ارتداء أحذية الواقية ومهما الوقاية بصفة عامة ، استعمال الآلي الرافعة الميكانيكية لمثل هذه الأعمال</a:t>
            </a:r>
            <a:r>
              <a:rPr lang="ar-SA" sz="2800" b="1" dirty="0" smtClean="0">
                <a:solidFill>
                  <a:srgbClr val="FFFF00"/>
                </a:solidFill>
              </a:rPr>
              <a:t>.</a:t>
            </a:r>
            <a:endParaRPr lang="en-US" sz="2800" dirty="0">
              <a:solidFill>
                <a:srgbClr val="FFFF00"/>
              </a:solidFill>
            </a:endParaRPr>
          </a:p>
        </p:txBody>
      </p:sp>
    </p:spTree>
    <p:extLst>
      <p:ext uri="{BB962C8B-B14F-4D97-AF65-F5344CB8AC3E}">
        <p14:creationId xmlns:p14="http://schemas.microsoft.com/office/powerpoint/2010/main" val="27646203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96158344"/>
              </p:ext>
            </p:extLst>
          </p:nvPr>
        </p:nvGraphicFramePr>
        <p:xfrm>
          <a:off x="0" y="0"/>
          <a:ext cx="9125205" cy="7039394"/>
        </p:xfrm>
        <a:graphic>
          <a:graphicData uri="http://schemas.openxmlformats.org/drawingml/2006/table">
            <a:tbl>
              <a:tblPr rtl="1" firstRow="1" firstCol="1" bandRow="1">
                <a:tableStyleId>{5C22544A-7EE6-4342-B048-85BDC9FD1C3A}</a:tableStyleId>
              </a:tblPr>
              <a:tblGrid>
                <a:gridCol w="5320534"/>
                <a:gridCol w="1727121"/>
                <a:gridCol w="2077550"/>
              </a:tblGrid>
              <a:tr h="640137">
                <a:tc>
                  <a:txBody>
                    <a:bodyPr/>
                    <a:lstStyle/>
                    <a:p>
                      <a:pPr algn="r" rtl="1">
                        <a:lnSpc>
                          <a:spcPct val="115000"/>
                        </a:lnSpc>
                        <a:spcAft>
                          <a:spcPts val="1000"/>
                        </a:spcAft>
                      </a:pPr>
                      <a:r>
                        <a:rPr lang="ar-BH" sz="1400" b="1">
                          <a:solidFill>
                            <a:schemeClr val="bg1"/>
                          </a:solidFill>
                          <a:effectLst/>
                          <a:cs typeface="+mn-cs"/>
                        </a:rPr>
                        <a:t>نوع الحادث                     </a:t>
                      </a:r>
                      <a:endParaRPr lang="en-US" sz="1100" b="1">
                        <a:solidFill>
                          <a:schemeClr val="bg1"/>
                        </a:solidFill>
                        <a:effectLst/>
                        <a:latin typeface="Calibri"/>
                        <a:ea typeface="Calibri"/>
                        <a:cs typeface="+mn-cs"/>
                      </a:endParaRPr>
                    </a:p>
                  </a:txBody>
                  <a:tcPr marL="3147" marR="3147" marT="3147" marB="3147" anchor="ctr"/>
                </a:tc>
                <a:tc>
                  <a:txBody>
                    <a:bodyPr/>
                    <a:lstStyle/>
                    <a:p>
                      <a:pPr algn="r" rtl="1">
                        <a:lnSpc>
                          <a:spcPct val="115000"/>
                        </a:lnSpc>
                        <a:spcAft>
                          <a:spcPts val="0"/>
                        </a:spcAft>
                      </a:pPr>
                      <a:r>
                        <a:rPr lang="ar-BH" sz="1400" b="1">
                          <a:solidFill>
                            <a:schemeClr val="bg1"/>
                          </a:solidFill>
                          <a:effectLst/>
                          <a:cs typeface="+mn-cs"/>
                        </a:rPr>
                        <a:t>قطع في إصبع الإبهام لعامل أثناء العمل على منشار ميكانيكي</a:t>
                      </a:r>
                      <a:endParaRPr lang="en-US" sz="1100" b="1">
                        <a:solidFill>
                          <a:schemeClr val="bg1"/>
                        </a:solidFill>
                        <a:effectLst/>
                        <a:latin typeface="Calibri"/>
                        <a:ea typeface="Calibri"/>
                        <a:cs typeface="+mn-cs"/>
                      </a:endParaRPr>
                    </a:p>
                  </a:txBody>
                  <a:tcPr marL="3147" marR="3147" marT="3147" marB="3147" anchor="ctr"/>
                </a:tc>
                <a:tc>
                  <a:txBody>
                    <a:bodyPr/>
                    <a:lstStyle/>
                    <a:p>
                      <a:pPr algn="r" rtl="1">
                        <a:lnSpc>
                          <a:spcPct val="115000"/>
                        </a:lnSpc>
                        <a:spcAft>
                          <a:spcPts val="0"/>
                        </a:spcAft>
                      </a:pPr>
                      <a:r>
                        <a:rPr lang="ar-SA" sz="1400" b="1">
                          <a:solidFill>
                            <a:schemeClr val="bg1"/>
                          </a:solidFill>
                          <a:effectLst/>
                          <a:cs typeface="+mn-cs"/>
                        </a:rPr>
                        <a:t>إصابة بقدم عامل أثناء قيامه بمناولة جسم معدني</a:t>
                      </a:r>
                      <a:endParaRPr lang="en-US" sz="1100" b="1">
                        <a:solidFill>
                          <a:schemeClr val="bg1"/>
                        </a:solidFill>
                        <a:effectLst/>
                        <a:latin typeface="Calibri"/>
                        <a:ea typeface="Calibri"/>
                        <a:cs typeface="+mn-cs"/>
                      </a:endParaRPr>
                    </a:p>
                  </a:txBody>
                  <a:tcPr marL="3147" marR="3147" marT="3147" marB="3147" anchor="ctr"/>
                </a:tc>
              </a:tr>
              <a:tr h="482483">
                <a:tc>
                  <a:txBody>
                    <a:bodyPr/>
                    <a:lstStyle/>
                    <a:p>
                      <a:pPr algn="r" rtl="1">
                        <a:lnSpc>
                          <a:spcPct val="115000"/>
                        </a:lnSpc>
                        <a:spcAft>
                          <a:spcPts val="0"/>
                        </a:spcAft>
                      </a:pPr>
                      <a:r>
                        <a:rPr lang="ar-BH" sz="1400" b="1">
                          <a:solidFill>
                            <a:schemeClr val="bg1"/>
                          </a:solidFill>
                          <a:effectLst/>
                          <a:cs typeface="+mn-cs"/>
                        </a:rPr>
                        <a:t>ما العمل الذي كان يقوم به العامل المصاب والأدوات والآلات والماكينات والمواد المستعملة عند الإصابة؟</a:t>
                      </a:r>
                      <a:endParaRPr lang="en-US" sz="1100" b="1">
                        <a:solidFill>
                          <a:schemeClr val="bg1"/>
                        </a:solidFill>
                        <a:effectLst/>
                        <a:latin typeface="Calibri"/>
                        <a:ea typeface="Calibri"/>
                        <a:cs typeface="+mn-cs"/>
                      </a:endParaRPr>
                    </a:p>
                  </a:txBody>
                  <a:tcPr marL="3147" marR="3147" marT="3147" marB="3147" anchor="ctr"/>
                </a:tc>
                <a:tc>
                  <a:txBody>
                    <a:bodyPr/>
                    <a:lstStyle/>
                    <a:p>
                      <a:pPr algn="r" rtl="1">
                        <a:lnSpc>
                          <a:spcPct val="115000"/>
                        </a:lnSpc>
                        <a:spcAft>
                          <a:spcPts val="0"/>
                        </a:spcAft>
                      </a:pPr>
                      <a:r>
                        <a:rPr lang="ar-BH" sz="1400" b="1">
                          <a:solidFill>
                            <a:schemeClr val="bg1"/>
                          </a:solidFill>
                          <a:effectLst/>
                          <a:cs typeface="+mn-cs"/>
                        </a:rPr>
                        <a:t>قطع لوح خشب على منشر آلي</a:t>
                      </a:r>
                      <a:endParaRPr lang="en-US" sz="1100" b="1">
                        <a:solidFill>
                          <a:schemeClr val="bg1"/>
                        </a:solidFill>
                        <a:effectLst/>
                        <a:latin typeface="Calibri"/>
                        <a:ea typeface="Calibri"/>
                        <a:cs typeface="+mn-cs"/>
                      </a:endParaRPr>
                    </a:p>
                  </a:txBody>
                  <a:tcPr marL="3147" marR="3147" marT="3147" marB="3147" anchor="ctr"/>
                </a:tc>
                <a:tc>
                  <a:txBody>
                    <a:bodyPr/>
                    <a:lstStyle/>
                    <a:p>
                      <a:pPr algn="r" rtl="1">
                        <a:lnSpc>
                          <a:spcPct val="115000"/>
                        </a:lnSpc>
                        <a:spcAft>
                          <a:spcPts val="0"/>
                        </a:spcAft>
                      </a:pPr>
                      <a:r>
                        <a:rPr lang="ar-BH" sz="1400" b="1">
                          <a:solidFill>
                            <a:schemeClr val="bg1"/>
                          </a:solidFill>
                          <a:effectLst/>
                          <a:cs typeface="+mn-cs"/>
                        </a:rPr>
                        <a:t>تحميل جسم معدني ثقيل على عربة ذات أربع عجلات</a:t>
                      </a:r>
                      <a:endParaRPr lang="en-US" sz="1100" b="1">
                        <a:solidFill>
                          <a:schemeClr val="bg1"/>
                        </a:solidFill>
                        <a:effectLst/>
                        <a:latin typeface="Calibri"/>
                        <a:ea typeface="Calibri"/>
                        <a:cs typeface="+mn-cs"/>
                      </a:endParaRPr>
                    </a:p>
                  </a:txBody>
                  <a:tcPr marL="3147" marR="3147" marT="3147" marB="3147" anchor="ctr"/>
                </a:tc>
              </a:tr>
              <a:tr h="955447">
                <a:tc>
                  <a:txBody>
                    <a:bodyPr/>
                    <a:lstStyle/>
                    <a:p>
                      <a:pPr algn="r" rtl="1">
                        <a:lnSpc>
                          <a:spcPct val="115000"/>
                        </a:lnSpc>
                        <a:spcAft>
                          <a:spcPts val="0"/>
                        </a:spcAft>
                      </a:pPr>
                      <a:r>
                        <a:rPr lang="ar-BH" sz="1400" b="1">
                          <a:solidFill>
                            <a:schemeClr val="bg1"/>
                          </a:solidFill>
                          <a:effectLst/>
                          <a:cs typeface="+mn-cs"/>
                        </a:rPr>
                        <a:t>كيف أصيب العامل؟</a:t>
                      </a:r>
                      <a:endParaRPr lang="en-US" sz="1100" b="1">
                        <a:solidFill>
                          <a:schemeClr val="bg1"/>
                        </a:solidFill>
                        <a:effectLst/>
                        <a:latin typeface="Calibri"/>
                        <a:ea typeface="Calibri"/>
                        <a:cs typeface="+mn-cs"/>
                      </a:endParaRPr>
                    </a:p>
                  </a:txBody>
                  <a:tcPr marL="3147" marR="3147" marT="3147" marB="3147" anchor="ctr"/>
                </a:tc>
                <a:tc>
                  <a:txBody>
                    <a:bodyPr/>
                    <a:lstStyle/>
                    <a:p>
                      <a:pPr algn="r" rtl="1">
                        <a:lnSpc>
                          <a:spcPct val="115000"/>
                        </a:lnSpc>
                        <a:spcAft>
                          <a:spcPts val="0"/>
                        </a:spcAft>
                      </a:pPr>
                      <a:r>
                        <a:rPr lang="ar-BH" sz="1400" b="1">
                          <a:solidFill>
                            <a:schemeClr val="bg1"/>
                          </a:solidFill>
                          <a:effectLst/>
                          <a:cs typeface="+mn-cs"/>
                        </a:rPr>
                        <a:t>اصطدام إصبعه الإبهام بسلاح المنشر أثناء دورانه</a:t>
                      </a:r>
                      <a:endParaRPr lang="en-US" sz="1100" b="1">
                        <a:solidFill>
                          <a:schemeClr val="bg1"/>
                        </a:solidFill>
                        <a:effectLst/>
                        <a:latin typeface="Calibri"/>
                        <a:ea typeface="Calibri"/>
                        <a:cs typeface="+mn-cs"/>
                      </a:endParaRPr>
                    </a:p>
                  </a:txBody>
                  <a:tcPr marL="3147" marR="3147" marT="3147" marB="3147" anchor="ctr"/>
                </a:tc>
                <a:tc>
                  <a:txBody>
                    <a:bodyPr/>
                    <a:lstStyle/>
                    <a:p>
                      <a:pPr algn="r" rtl="1">
                        <a:lnSpc>
                          <a:spcPct val="115000"/>
                        </a:lnSpc>
                        <a:spcAft>
                          <a:spcPts val="1000"/>
                        </a:spcAft>
                      </a:pPr>
                      <a:r>
                        <a:rPr lang="ar-BH" sz="1400" b="1">
                          <a:solidFill>
                            <a:schemeClr val="bg1"/>
                          </a:solidFill>
                          <a:effectLst/>
                          <a:cs typeface="+mn-cs"/>
                        </a:rPr>
                        <a:t> افلت الجسم المعدني من قبضته ووقع على أصابع قدمه اليمنى.                                                </a:t>
                      </a:r>
                      <a:endParaRPr lang="en-US" sz="1100" b="1">
                        <a:solidFill>
                          <a:schemeClr val="bg1"/>
                        </a:solidFill>
                        <a:effectLst/>
                        <a:latin typeface="Calibri"/>
                        <a:ea typeface="Calibri"/>
                        <a:cs typeface="+mn-cs"/>
                      </a:endParaRPr>
                    </a:p>
                  </a:txBody>
                  <a:tcPr marL="3147" marR="3147" marT="3147" marB="3147" anchor="ctr"/>
                </a:tc>
              </a:tr>
              <a:tr h="955447">
                <a:tc>
                  <a:txBody>
                    <a:bodyPr/>
                    <a:lstStyle/>
                    <a:p>
                      <a:pPr algn="r" rtl="1">
                        <a:lnSpc>
                          <a:spcPct val="115000"/>
                        </a:lnSpc>
                        <a:spcAft>
                          <a:spcPts val="0"/>
                        </a:spcAft>
                      </a:pPr>
                      <a:r>
                        <a:rPr lang="ar-BH" sz="1400" b="1">
                          <a:solidFill>
                            <a:schemeClr val="bg1"/>
                          </a:solidFill>
                          <a:effectLst/>
                          <a:cs typeface="+mn-cs"/>
                        </a:rPr>
                        <a:t>ما التصرف الغير مأمون الذي قام به العامل وأدى إلى إصابته؟</a:t>
                      </a:r>
                      <a:endParaRPr lang="en-US" sz="1100" b="1">
                        <a:solidFill>
                          <a:schemeClr val="bg1"/>
                        </a:solidFill>
                        <a:effectLst/>
                        <a:latin typeface="Calibri"/>
                        <a:ea typeface="Calibri"/>
                        <a:cs typeface="+mn-cs"/>
                      </a:endParaRPr>
                    </a:p>
                  </a:txBody>
                  <a:tcPr marL="3147" marR="3147" marT="3147" marB="3147" anchor="ctr"/>
                </a:tc>
                <a:tc>
                  <a:txBody>
                    <a:bodyPr/>
                    <a:lstStyle/>
                    <a:p>
                      <a:pPr algn="r" rtl="1">
                        <a:lnSpc>
                          <a:spcPct val="115000"/>
                        </a:lnSpc>
                        <a:spcAft>
                          <a:spcPts val="0"/>
                        </a:spcAft>
                      </a:pPr>
                      <a:r>
                        <a:rPr lang="ar-BH" sz="1400" b="1">
                          <a:solidFill>
                            <a:schemeClr val="bg1"/>
                          </a:solidFill>
                          <a:effectLst/>
                          <a:cs typeface="+mn-cs"/>
                        </a:rPr>
                        <a:t>لقد قام العامل بدفع اللوح الخشب بإصبعه الإبهام متخطياً الحاجز الواقي وفي اتجاه سلاح المنشار</a:t>
                      </a:r>
                      <a:endParaRPr lang="en-US" sz="1100" b="1">
                        <a:solidFill>
                          <a:schemeClr val="bg1"/>
                        </a:solidFill>
                        <a:effectLst/>
                        <a:latin typeface="Calibri"/>
                        <a:ea typeface="Calibri"/>
                        <a:cs typeface="+mn-cs"/>
                      </a:endParaRPr>
                    </a:p>
                  </a:txBody>
                  <a:tcPr marL="3147" marR="3147" marT="3147" marB="3147" anchor="ctr"/>
                </a:tc>
                <a:tc>
                  <a:txBody>
                    <a:bodyPr/>
                    <a:lstStyle/>
                    <a:p>
                      <a:pPr algn="r" rtl="1">
                        <a:lnSpc>
                          <a:spcPct val="115000"/>
                        </a:lnSpc>
                        <a:spcAft>
                          <a:spcPts val="0"/>
                        </a:spcAft>
                      </a:pPr>
                      <a:r>
                        <a:rPr lang="ar-BH" sz="1400" b="1">
                          <a:solidFill>
                            <a:schemeClr val="bg1"/>
                          </a:solidFill>
                          <a:effectLst/>
                          <a:cs typeface="+mn-cs"/>
                        </a:rPr>
                        <a:t>  حمل أثقال فوق طاقته       </a:t>
                      </a:r>
                      <a:endParaRPr lang="en-US" sz="1100" b="1">
                        <a:solidFill>
                          <a:schemeClr val="bg1"/>
                        </a:solidFill>
                        <a:effectLst/>
                        <a:latin typeface="Calibri"/>
                        <a:ea typeface="Calibri"/>
                        <a:cs typeface="+mn-cs"/>
                      </a:endParaRPr>
                    </a:p>
                  </a:txBody>
                  <a:tcPr marL="3147" marR="3147" marT="3147" marB="3147" anchor="ctr"/>
                </a:tc>
              </a:tr>
              <a:tr h="640137">
                <a:tc>
                  <a:txBody>
                    <a:bodyPr/>
                    <a:lstStyle/>
                    <a:p>
                      <a:pPr algn="r" rtl="1">
                        <a:lnSpc>
                          <a:spcPct val="115000"/>
                        </a:lnSpc>
                        <a:spcAft>
                          <a:spcPts val="0"/>
                        </a:spcAft>
                      </a:pPr>
                      <a:r>
                        <a:rPr lang="ar-BH" sz="1400" b="1">
                          <a:solidFill>
                            <a:schemeClr val="bg1"/>
                          </a:solidFill>
                          <a:effectLst/>
                          <a:cs typeface="+mn-cs"/>
                        </a:rPr>
                        <a:t>ما هي أوجه القصور التي كانت موجودة سواء في وسيلة العمل أو طريقة أداء العمل أو في محيط العمل؟</a:t>
                      </a:r>
                      <a:endParaRPr lang="en-US" sz="1100" b="1">
                        <a:solidFill>
                          <a:schemeClr val="bg1"/>
                        </a:solidFill>
                        <a:effectLst/>
                        <a:latin typeface="Calibri"/>
                        <a:ea typeface="Calibri"/>
                        <a:cs typeface="+mn-cs"/>
                      </a:endParaRPr>
                    </a:p>
                  </a:txBody>
                  <a:tcPr marL="3147" marR="3147" marT="3147" marB="3147" anchor="ctr"/>
                </a:tc>
                <a:tc>
                  <a:txBody>
                    <a:bodyPr/>
                    <a:lstStyle/>
                    <a:p>
                      <a:pPr algn="r" rtl="1">
                        <a:lnSpc>
                          <a:spcPct val="115000"/>
                        </a:lnSpc>
                        <a:spcAft>
                          <a:spcPts val="0"/>
                        </a:spcAft>
                      </a:pPr>
                      <a:r>
                        <a:rPr lang="ar-BH" sz="1400" b="1">
                          <a:solidFill>
                            <a:schemeClr val="bg1"/>
                          </a:solidFill>
                          <a:effectLst/>
                          <a:cs typeface="+mn-cs"/>
                        </a:rPr>
                        <a:t>الحاجز الواقي كان أقصر من اللازم أو غير موجود</a:t>
                      </a:r>
                      <a:endParaRPr lang="en-US" sz="1100" b="1">
                        <a:solidFill>
                          <a:schemeClr val="bg1"/>
                        </a:solidFill>
                        <a:effectLst/>
                        <a:latin typeface="Calibri"/>
                        <a:ea typeface="Calibri"/>
                        <a:cs typeface="+mn-cs"/>
                      </a:endParaRPr>
                    </a:p>
                  </a:txBody>
                  <a:tcPr marL="3147" marR="3147" marT="3147" marB="3147" anchor="ctr"/>
                </a:tc>
                <a:tc>
                  <a:txBody>
                    <a:bodyPr/>
                    <a:lstStyle/>
                    <a:p>
                      <a:pPr algn="r" rtl="1">
                        <a:lnSpc>
                          <a:spcPct val="115000"/>
                        </a:lnSpc>
                        <a:spcAft>
                          <a:spcPts val="0"/>
                        </a:spcAft>
                      </a:pPr>
                      <a:r>
                        <a:rPr lang="ar-BH" sz="1400" b="1">
                          <a:solidFill>
                            <a:schemeClr val="bg1"/>
                          </a:solidFill>
                          <a:effectLst/>
                          <a:cs typeface="+mn-cs"/>
                        </a:rPr>
                        <a:t>عدم الاستعانة بغيره لمساعدته في عملية تحميل الجسم المعدني</a:t>
                      </a:r>
                      <a:endParaRPr lang="en-US" sz="1100" b="1">
                        <a:solidFill>
                          <a:schemeClr val="bg1"/>
                        </a:solidFill>
                        <a:effectLst/>
                        <a:latin typeface="Calibri"/>
                        <a:ea typeface="Calibri"/>
                        <a:cs typeface="+mn-cs"/>
                      </a:endParaRPr>
                    </a:p>
                  </a:txBody>
                  <a:tcPr marL="3147" marR="3147" marT="3147" marB="3147" anchor="ctr"/>
                </a:tc>
              </a:tr>
              <a:tr h="640137">
                <a:tc>
                  <a:txBody>
                    <a:bodyPr/>
                    <a:lstStyle/>
                    <a:p>
                      <a:pPr algn="r" rtl="1">
                        <a:lnSpc>
                          <a:spcPct val="115000"/>
                        </a:lnSpc>
                        <a:spcAft>
                          <a:spcPts val="0"/>
                        </a:spcAft>
                      </a:pPr>
                      <a:r>
                        <a:rPr lang="ar-BH" sz="1400" b="1">
                          <a:solidFill>
                            <a:schemeClr val="bg1"/>
                          </a:solidFill>
                          <a:effectLst/>
                          <a:cs typeface="+mn-cs"/>
                        </a:rPr>
                        <a:t>ما هي طريقة الوقاية المناسبة التي يجب أن تستعمل لمنع الإصابة؟</a:t>
                      </a:r>
                      <a:endParaRPr lang="en-US" sz="1100" b="1">
                        <a:solidFill>
                          <a:schemeClr val="bg1"/>
                        </a:solidFill>
                        <a:effectLst/>
                        <a:latin typeface="Calibri"/>
                        <a:ea typeface="Calibri"/>
                        <a:cs typeface="+mn-cs"/>
                      </a:endParaRPr>
                    </a:p>
                  </a:txBody>
                  <a:tcPr marL="3147" marR="3147" marT="3147" marB="3147" anchor="ctr"/>
                </a:tc>
                <a:tc>
                  <a:txBody>
                    <a:bodyPr/>
                    <a:lstStyle/>
                    <a:p>
                      <a:pPr algn="r" rtl="1">
                        <a:lnSpc>
                          <a:spcPct val="115000"/>
                        </a:lnSpc>
                        <a:spcAft>
                          <a:spcPts val="0"/>
                        </a:spcAft>
                      </a:pPr>
                      <a:r>
                        <a:rPr lang="ar-BH" sz="1400" b="1">
                          <a:solidFill>
                            <a:schemeClr val="bg1"/>
                          </a:solidFill>
                          <a:effectLst/>
                          <a:cs typeface="+mn-cs"/>
                        </a:rPr>
                        <a:t>تركيب حاجز واقي يمنع مرور أصابع العمل تحته عند العمل</a:t>
                      </a:r>
                      <a:endParaRPr lang="en-US" sz="1100" b="1">
                        <a:solidFill>
                          <a:schemeClr val="bg1"/>
                        </a:solidFill>
                        <a:effectLst/>
                        <a:latin typeface="Calibri"/>
                        <a:ea typeface="Calibri"/>
                        <a:cs typeface="+mn-cs"/>
                      </a:endParaRPr>
                    </a:p>
                  </a:txBody>
                  <a:tcPr marL="3147" marR="3147" marT="3147" marB="3147" anchor="ctr"/>
                </a:tc>
                <a:tc>
                  <a:txBody>
                    <a:bodyPr/>
                    <a:lstStyle/>
                    <a:p>
                      <a:pPr algn="r" rtl="1">
                        <a:lnSpc>
                          <a:spcPct val="115000"/>
                        </a:lnSpc>
                        <a:spcAft>
                          <a:spcPts val="0"/>
                        </a:spcAft>
                      </a:pPr>
                      <a:r>
                        <a:rPr lang="ar-BH" sz="1400" b="1">
                          <a:solidFill>
                            <a:schemeClr val="bg1"/>
                          </a:solidFill>
                          <a:effectLst/>
                          <a:cs typeface="+mn-cs"/>
                        </a:rPr>
                        <a:t>لبس الأحذية الواقية</a:t>
                      </a:r>
                      <a:endParaRPr lang="en-US" sz="1100" b="1">
                        <a:solidFill>
                          <a:schemeClr val="bg1"/>
                        </a:solidFill>
                        <a:effectLst/>
                        <a:latin typeface="Calibri"/>
                        <a:ea typeface="Calibri"/>
                        <a:cs typeface="+mn-cs"/>
                      </a:endParaRPr>
                    </a:p>
                  </a:txBody>
                  <a:tcPr marL="3147" marR="3147" marT="3147" marB="3147" anchor="ctr"/>
                </a:tc>
              </a:tr>
              <a:tr h="2544212">
                <a:tc>
                  <a:txBody>
                    <a:bodyPr/>
                    <a:lstStyle/>
                    <a:p>
                      <a:pPr algn="r" rtl="1">
                        <a:lnSpc>
                          <a:spcPct val="115000"/>
                        </a:lnSpc>
                        <a:spcAft>
                          <a:spcPts val="0"/>
                        </a:spcAft>
                      </a:pPr>
                      <a:r>
                        <a:rPr lang="ar-BH" sz="1400" b="1">
                          <a:solidFill>
                            <a:schemeClr val="bg1"/>
                          </a:solidFill>
                          <a:effectLst/>
                          <a:cs typeface="+mn-cs"/>
                        </a:rPr>
                        <a:t>ما هي الإجراءات الواجب اتخاذها لمنع تكرار الحادث مستقبلاً؟ </a:t>
                      </a:r>
                      <a:endParaRPr lang="en-US" sz="1100" b="1">
                        <a:solidFill>
                          <a:schemeClr val="bg1"/>
                        </a:solidFill>
                        <a:effectLst/>
                        <a:latin typeface="Calibri"/>
                        <a:ea typeface="Calibri"/>
                        <a:cs typeface="+mn-cs"/>
                      </a:endParaRPr>
                    </a:p>
                  </a:txBody>
                  <a:tcPr marL="3147" marR="3147" marT="3147" marB="3147" anchor="ctr"/>
                </a:tc>
                <a:tc>
                  <a:txBody>
                    <a:bodyPr/>
                    <a:lstStyle/>
                    <a:p>
                      <a:pPr algn="r" rtl="1">
                        <a:lnSpc>
                          <a:spcPct val="115000"/>
                        </a:lnSpc>
                        <a:spcAft>
                          <a:spcPts val="0"/>
                        </a:spcAft>
                      </a:pPr>
                      <a:r>
                        <a:rPr lang="ar-BH" sz="1400" b="1">
                          <a:solidFill>
                            <a:schemeClr val="bg1"/>
                          </a:solidFill>
                          <a:effectLst/>
                          <a:cs typeface="+mn-cs"/>
                        </a:rPr>
                        <a:t>تدريب العمل على تنفيذ العمل بطريقة صحيحة ، عدم السماح للعمل غير المدربين للعمل على المنشار ، تعديل حواجز الوقاية، مراجعة حواجز الوقاية بمختلف الآلات المماثلة، التفتيش الدوري على الماكينات للتأكد من وجود حواجز الوقاية بصفة مستمرة</a:t>
                      </a:r>
                      <a:r>
                        <a:rPr lang="en-US" sz="1400" b="1">
                          <a:solidFill>
                            <a:schemeClr val="bg1"/>
                          </a:solidFill>
                          <a:effectLst/>
                          <a:cs typeface="+mn-cs"/>
                        </a:rPr>
                        <a:t>. </a:t>
                      </a:r>
                      <a:endParaRPr lang="en-US" sz="1100" b="1">
                        <a:solidFill>
                          <a:schemeClr val="bg1"/>
                        </a:solidFill>
                        <a:effectLst/>
                        <a:latin typeface="Calibri"/>
                        <a:ea typeface="Calibri"/>
                        <a:cs typeface="+mn-cs"/>
                      </a:endParaRPr>
                    </a:p>
                  </a:txBody>
                  <a:tcPr marL="3147" marR="3147" marT="3147" marB="3147" anchor="ctr"/>
                </a:tc>
                <a:tc>
                  <a:txBody>
                    <a:bodyPr/>
                    <a:lstStyle/>
                    <a:p>
                      <a:pPr algn="r" rtl="1">
                        <a:lnSpc>
                          <a:spcPct val="115000"/>
                        </a:lnSpc>
                        <a:spcAft>
                          <a:spcPts val="0"/>
                        </a:spcAft>
                      </a:pPr>
                      <a:r>
                        <a:rPr lang="ar-BH" sz="1400" b="1" dirty="0">
                          <a:solidFill>
                            <a:schemeClr val="bg1"/>
                          </a:solidFill>
                          <a:effectLst/>
                          <a:cs typeface="+mn-cs"/>
                        </a:rPr>
                        <a:t>توجيه العمل إلى ضرورة طلب المعونة والمساعدة للأعمال التي تتطلب ذلك، صرف أحذية وقاية، التأكد من ارتداء أحذية الواقية ومهما الوقاية بصفة عامة، استعمال الآلي الرافعة الميكانيكية لمثل هذه الأعمال،</a:t>
                      </a:r>
                      <a:endParaRPr lang="en-US" sz="1100" b="1" dirty="0">
                        <a:solidFill>
                          <a:schemeClr val="bg1"/>
                        </a:solidFill>
                        <a:effectLst/>
                        <a:latin typeface="Calibri"/>
                        <a:ea typeface="Calibri"/>
                        <a:cs typeface="+mn-cs"/>
                      </a:endParaRPr>
                    </a:p>
                  </a:txBody>
                  <a:tcPr marL="3147" marR="3147" marT="3147" marB="3147" anchor="ctr"/>
                </a:tc>
              </a:tr>
            </a:tbl>
          </a:graphicData>
        </a:graphic>
      </p:graphicFrame>
    </p:spTree>
    <p:extLst>
      <p:ext uri="{BB962C8B-B14F-4D97-AF65-F5344CB8AC3E}">
        <p14:creationId xmlns:p14="http://schemas.microsoft.com/office/powerpoint/2010/main" val="3481735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381"/>
            <a:ext cx="9113770" cy="6863417"/>
          </a:xfrm>
          <a:prstGeom prst="rect">
            <a:avLst/>
          </a:prstGeom>
        </p:spPr>
        <p:txBody>
          <a:bodyPr wrap="square">
            <a:spAutoFit/>
          </a:bodyPr>
          <a:lstStyle/>
          <a:p>
            <a:pPr algn="r" rtl="1" hangingPunct="0"/>
            <a:r>
              <a:rPr lang="ar-SA" sz="4000" b="1" u="sng" dirty="0">
                <a:solidFill>
                  <a:srgbClr val="66CCFF"/>
                </a:solidFill>
              </a:rPr>
              <a:t>تعريف الحادث :</a:t>
            </a:r>
            <a:endParaRPr lang="en-US" sz="4000" b="1" dirty="0">
              <a:solidFill>
                <a:srgbClr val="66CCFF"/>
              </a:solidFill>
            </a:endParaRPr>
          </a:p>
          <a:p>
            <a:pPr algn="r" rtl="1" hangingPunct="0"/>
            <a:r>
              <a:rPr lang="ar-SA" sz="4000" b="1" dirty="0"/>
              <a:t>يمكن تعريفه بأنه حدث فجائى غير مخطط له فى أثناء العمل وبسببه وغير مرغوب فيه ، ينتج عنه ضرر صحى وجسمانى و / أو ضرر للمنشأة .</a:t>
            </a:r>
            <a:endParaRPr lang="en-US" sz="4000" b="1" dirty="0"/>
          </a:p>
          <a:p>
            <a:pPr algn="r" rtl="1" hangingPunct="0"/>
            <a:r>
              <a:rPr lang="ar-SA" sz="4000" b="1" u="sng" dirty="0">
                <a:solidFill>
                  <a:srgbClr val="66CCFF"/>
                </a:solidFill>
              </a:rPr>
              <a:t>تعريف الإصابة :</a:t>
            </a:r>
            <a:endParaRPr lang="en-US" sz="4000" b="1" dirty="0">
              <a:solidFill>
                <a:srgbClr val="66CCFF"/>
              </a:solidFill>
            </a:endParaRPr>
          </a:p>
          <a:p>
            <a:pPr algn="r" rtl="1" hangingPunct="0"/>
            <a:r>
              <a:rPr lang="ar-SA" sz="4000" b="1" dirty="0"/>
              <a:t>هى نتيجة الحادث وما قد ينجم عنها من خسارة تصيب العامل ذاته .</a:t>
            </a:r>
            <a:endParaRPr lang="en-US" sz="4000" b="1" dirty="0"/>
          </a:p>
          <a:p>
            <a:pPr algn="r" rtl="1" hangingPunct="0"/>
            <a:r>
              <a:rPr lang="ar-SA" sz="4000" b="1" u="sng" dirty="0">
                <a:solidFill>
                  <a:srgbClr val="66CCFF"/>
                </a:solidFill>
              </a:rPr>
              <a:t>الحوادث وشيكة الوقوع :</a:t>
            </a:r>
            <a:endParaRPr lang="en-US" sz="4000" b="1" dirty="0">
              <a:solidFill>
                <a:srgbClr val="66CCFF"/>
              </a:solidFill>
            </a:endParaRPr>
          </a:p>
          <a:p>
            <a:pPr algn="r" rtl="1" hangingPunct="0"/>
            <a:r>
              <a:rPr lang="ar-SA" sz="4000" b="1" dirty="0"/>
              <a:t>هى أحداث غير مرغوب فيها لا ينتج عنها ضرر صحى أو جسمانى أو ضرر للمنشأة ولكنها لا تزال تشكل خطورة كامنة وشيكة الوقوع .</a:t>
            </a:r>
            <a:endParaRPr lang="en-US" sz="4000" b="1" dirty="0"/>
          </a:p>
        </p:txBody>
      </p:sp>
    </p:spTree>
    <p:extLst>
      <p:ext uri="{BB962C8B-B14F-4D97-AF65-F5344CB8AC3E}">
        <p14:creationId xmlns:p14="http://schemas.microsoft.com/office/powerpoint/2010/main" val="20488631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pPr algn="r" rtl="1" hangingPunct="0"/>
            <a:r>
              <a:rPr lang="ar-SA" sz="2400" b="1" u="sng" dirty="0">
                <a:solidFill>
                  <a:srgbClr val="FFFF00"/>
                </a:solidFill>
              </a:rPr>
              <a:t>الحوادث تنقسم طبقا لأنواعها إلى :</a:t>
            </a:r>
            <a:endParaRPr lang="en-US" sz="2400" b="1" dirty="0">
              <a:solidFill>
                <a:srgbClr val="FFFF00"/>
              </a:solidFill>
            </a:endParaRPr>
          </a:p>
          <a:p>
            <a:pPr algn="r" rtl="1" hangingPunct="0"/>
            <a:r>
              <a:rPr lang="ar-SA" sz="2400" b="1" dirty="0">
                <a:solidFill>
                  <a:srgbClr val="00B0F0"/>
                </a:solidFill>
              </a:rPr>
              <a:t>1-	</a:t>
            </a:r>
            <a:r>
              <a:rPr lang="ar-SA" sz="2400" b="1" u="sng" dirty="0">
                <a:solidFill>
                  <a:srgbClr val="00B0F0"/>
                </a:solidFill>
              </a:rPr>
              <a:t>صدم فى</a:t>
            </a:r>
            <a:r>
              <a:rPr lang="ar-SA" sz="2400" b="1" dirty="0">
                <a:solidFill>
                  <a:srgbClr val="00B0F0"/>
                </a:solidFill>
              </a:rPr>
              <a:t>	</a:t>
            </a:r>
            <a:r>
              <a:rPr lang="ar-SA" sz="2400" b="1" dirty="0"/>
              <a:t>			</a:t>
            </a:r>
            <a:r>
              <a:rPr lang="en-US" sz="2400" b="1" dirty="0"/>
              <a:t>Struck Against</a:t>
            </a:r>
            <a:r>
              <a:rPr lang="ar-SA" sz="2400" b="1" dirty="0"/>
              <a:t> </a:t>
            </a:r>
            <a:endParaRPr lang="en-US" sz="2400" b="1" dirty="0"/>
          </a:p>
          <a:p>
            <a:pPr algn="r" rtl="1" hangingPunct="0"/>
            <a:r>
              <a:rPr lang="ar-SA" sz="2400" b="1" dirty="0"/>
              <a:t>	عندما تتحرم وتصدم شيئا لا يتحرك</a:t>
            </a:r>
            <a:endParaRPr lang="en-US" sz="2400" b="1" dirty="0"/>
          </a:p>
          <a:p>
            <a:pPr algn="r" rtl="1" hangingPunct="0"/>
            <a:r>
              <a:rPr lang="ar-SA" sz="2400" b="1" dirty="0">
                <a:solidFill>
                  <a:srgbClr val="00B0F0"/>
                </a:solidFill>
              </a:rPr>
              <a:t>2-	</a:t>
            </a:r>
            <a:r>
              <a:rPr lang="ar-SA" sz="2400" b="1" u="sng" dirty="0">
                <a:solidFill>
                  <a:srgbClr val="00B0F0"/>
                </a:solidFill>
              </a:rPr>
              <a:t>صدم ب</a:t>
            </a:r>
            <a:r>
              <a:rPr lang="ar-SA" sz="2400" b="1" dirty="0">
                <a:solidFill>
                  <a:srgbClr val="00B0F0"/>
                </a:solidFill>
              </a:rPr>
              <a:t> 	</a:t>
            </a:r>
            <a:r>
              <a:rPr lang="ar-SA" sz="2400" b="1" dirty="0"/>
              <a:t>			</a:t>
            </a:r>
            <a:r>
              <a:rPr lang="en-US" sz="2400" b="1" dirty="0"/>
              <a:t>Struck By</a:t>
            </a:r>
            <a:r>
              <a:rPr lang="ar-SA" sz="2400" b="1" dirty="0"/>
              <a:t> </a:t>
            </a:r>
            <a:endParaRPr lang="en-US" sz="2400" b="1" dirty="0"/>
          </a:p>
          <a:p>
            <a:pPr algn="r" rtl="1" hangingPunct="0"/>
            <a:r>
              <a:rPr lang="ar-SA" sz="2400" b="1" dirty="0"/>
              <a:t>	عندما يصطدم الشخص بشىء متحرك</a:t>
            </a:r>
            <a:endParaRPr lang="en-US" sz="2400" b="1" dirty="0"/>
          </a:p>
          <a:p>
            <a:pPr algn="r" rtl="1" hangingPunct="0"/>
            <a:r>
              <a:rPr lang="ar-SA" sz="2400" b="1" dirty="0">
                <a:solidFill>
                  <a:srgbClr val="00B0F0"/>
                </a:solidFill>
              </a:rPr>
              <a:t>3-	السقوط إلى أسفل</a:t>
            </a:r>
            <a:r>
              <a:rPr lang="ar-SA" sz="2400" b="1" dirty="0"/>
              <a:t>			</a:t>
            </a:r>
            <a:r>
              <a:rPr lang="en-US" sz="2400" b="1" dirty="0"/>
              <a:t>Fall To Below</a:t>
            </a:r>
            <a:r>
              <a:rPr lang="ar-SA" sz="2400" b="1" dirty="0"/>
              <a:t> </a:t>
            </a:r>
            <a:endParaRPr lang="en-US" sz="2400" b="1" dirty="0"/>
          </a:p>
          <a:p>
            <a:pPr algn="r" rtl="1" hangingPunct="0"/>
            <a:r>
              <a:rPr lang="ar-SA" sz="2400" b="1" dirty="0"/>
              <a:t>	السقوط من مستويات مختلفة</a:t>
            </a:r>
            <a:endParaRPr lang="en-US" sz="2400" b="1" dirty="0"/>
          </a:p>
          <a:p>
            <a:pPr algn="r" rtl="1" hangingPunct="0"/>
            <a:r>
              <a:rPr lang="ar-SA" sz="2400" b="1" dirty="0">
                <a:solidFill>
                  <a:srgbClr val="00B0F0"/>
                </a:solidFill>
              </a:rPr>
              <a:t>4-	السقوط فى نفس المستوى</a:t>
            </a:r>
            <a:r>
              <a:rPr lang="ar-SA" sz="2400" b="1" dirty="0"/>
              <a:t>		</a:t>
            </a:r>
            <a:r>
              <a:rPr lang="en-US" sz="2400" b="1" dirty="0"/>
              <a:t>Fall On Same Level</a:t>
            </a:r>
            <a:r>
              <a:rPr lang="ar-SA" sz="2400" b="1" dirty="0"/>
              <a:t> </a:t>
            </a:r>
            <a:endParaRPr lang="en-US" sz="2400" b="1" dirty="0"/>
          </a:p>
          <a:p>
            <a:pPr algn="r" rtl="1" hangingPunct="0"/>
            <a:r>
              <a:rPr lang="ar-SA" sz="2400" b="1" dirty="0"/>
              <a:t>	كالتعثر - والتزحلق</a:t>
            </a:r>
            <a:endParaRPr lang="en-US" sz="2400" b="1" dirty="0"/>
          </a:p>
          <a:p>
            <a:pPr algn="r" rtl="1" hangingPunct="0"/>
            <a:r>
              <a:rPr lang="ar-SA" sz="2400" b="1" dirty="0">
                <a:solidFill>
                  <a:srgbClr val="00B0F0"/>
                </a:solidFill>
              </a:rPr>
              <a:t>5-	الجذب إلى حزئين متحركين</a:t>
            </a:r>
            <a:r>
              <a:rPr lang="ar-SA" sz="2400" b="1" dirty="0"/>
              <a:t>		</a:t>
            </a:r>
            <a:r>
              <a:rPr lang="en-US" sz="2400" b="1" dirty="0"/>
              <a:t>Caught In</a:t>
            </a:r>
            <a:r>
              <a:rPr lang="ar-SA" sz="2400" b="1" dirty="0"/>
              <a:t> </a:t>
            </a:r>
            <a:endParaRPr lang="en-US" sz="2400" b="1" dirty="0"/>
          </a:p>
          <a:p>
            <a:pPr algn="r" rtl="1" hangingPunct="0"/>
            <a:r>
              <a:rPr lang="ar-SA" sz="2400" b="1" dirty="0">
                <a:solidFill>
                  <a:srgbClr val="00B0F0"/>
                </a:solidFill>
              </a:rPr>
              <a:t>6-	الإنحشار بين جزئين أحدهما ثابت</a:t>
            </a:r>
            <a:r>
              <a:rPr lang="ar-SA" sz="2400" b="1" dirty="0"/>
              <a:t>	</a:t>
            </a:r>
            <a:r>
              <a:rPr lang="en-US" sz="2400" b="1" dirty="0"/>
              <a:t>Caught Between</a:t>
            </a:r>
          </a:p>
          <a:p>
            <a:pPr algn="r" rtl="1" hangingPunct="0"/>
            <a:r>
              <a:rPr lang="ar-SA" sz="2400" b="1" dirty="0"/>
              <a:t>	والآخر متحرك</a:t>
            </a:r>
            <a:endParaRPr lang="en-US" sz="2400" b="1" dirty="0"/>
          </a:p>
          <a:p>
            <a:pPr algn="r" rtl="1" hangingPunct="0"/>
            <a:r>
              <a:rPr lang="ar-SA" sz="2400" b="1" dirty="0">
                <a:solidFill>
                  <a:srgbClr val="00B0F0"/>
                </a:solidFill>
              </a:rPr>
              <a:t>7-	الإتصال ب (التعرض ل )</a:t>
            </a:r>
            <a:r>
              <a:rPr lang="ar-SA" sz="2400" b="1" dirty="0"/>
              <a:t>			</a:t>
            </a:r>
            <a:r>
              <a:rPr lang="en-US" sz="2400" b="1" dirty="0"/>
              <a:t>Contact With</a:t>
            </a:r>
          </a:p>
          <a:p>
            <a:pPr algn="r" rtl="1" hangingPunct="0"/>
            <a:r>
              <a:rPr lang="ar-SA" sz="2400" b="1" dirty="0"/>
              <a:t>	- الكهرباء		- الحرارة</a:t>
            </a:r>
            <a:endParaRPr lang="en-US" sz="2400" b="1" dirty="0"/>
          </a:p>
          <a:p>
            <a:pPr algn="r" rtl="1" hangingPunct="0"/>
            <a:r>
              <a:rPr lang="ar-SA" sz="2400" b="1" dirty="0"/>
              <a:t>	- البرودة		- الإشعاع</a:t>
            </a:r>
            <a:endParaRPr lang="en-US" sz="2400" b="1" dirty="0"/>
          </a:p>
          <a:p>
            <a:pPr algn="r" rtl="1" hangingPunct="0"/>
            <a:r>
              <a:rPr lang="ar-SA" sz="2400" b="1" dirty="0"/>
              <a:t>	- المواد الكاوية 	- الضوضاء</a:t>
            </a:r>
            <a:endParaRPr lang="en-US" sz="2400" b="1" dirty="0"/>
          </a:p>
          <a:p>
            <a:pPr algn="r" rtl="1" hangingPunct="0"/>
            <a:r>
              <a:rPr lang="ar-SA" sz="2400" b="1" dirty="0"/>
              <a:t>	- المواد السامة أو الضارة</a:t>
            </a:r>
            <a:endParaRPr lang="en-US" sz="2400" b="1" dirty="0"/>
          </a:p>
          <a:p>
            <a:pPr algn="r" rtl="1" hangingPunct="0"/>
            <a:r>
              <a:rPr lang="ar-SA" sz="2400" b="1" dirty="0">
                <a:solidFill>
                  <a:srgbClr val="00B0F0"/>
                </a:solidFill>
              </a:rPr>
              <a:t>8-	التحميل الزائد (الإجهاد)</a:t>
            </a:r>
            <a:r>
              <a:rPr lang="ar-SA" sz="2400" b="1" dirty="0"/>
              <a:t>			</a:t>
            </a:r>
            <a:r>
              <a:rPr lang="en-US" sz="2400" b="1" dirty="0"/>
              <a:t>Overload (Overexertion)</a:t>
            </a:r>
          </a:p>
        </p:txBody>
      </p:sp>
    </p:spTree>
    <p:extLst>
      <p:ext uri="{BB962C8B-B14F-4D97-AF65-F5344CB8AC3E}">
        <p14:creationId xmlns:p14="http://schemas.microsoft.com/office/powerpoint/2010/main" val="5777620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914400" y="18293"/>
            <a:ext cx="8229600" cy="947738"/>
          </a:xfrm>
        </p:spPr>
        <p:txBody>
          <a:bodyPr/>
          <a:lstStyle/>
          <a:p>
            <a:pPr algn="r" rtl="1"/>
            <a:r>
              <a:rPr lang="ar-SA" altLang="en-US" sz="3600" b="1" dirty="0">
                <a:solidFill>
                  <a:srgbClr val="FFFF00"/>
                </a:solidFill>
              </a:rPr>
              <a:t>مسؤولية الحوادث تتوزع على جميع عناصر العمل</a:t>
            </a:r>
            <a:r>
              <a:rPr lang="ar-SA" altLang="en-US" sz="3600" b="1" dirty="0"/>
              <a:t> :-</a:t>
            </a:r>
            <a:endParaRPr lang="ar-SA" altLang="en-US" dirty="0">
              <a:cs typeface="Times New Roman" pitchFamily="18" charset="0"/>
            </a:endParaRPr>
          </a:p>
        </p:txBody>
      </p:sp>
      <p:sp>
        <p:nvSpPr>
          <p:cNvPr id="30723" name="Rectangle 3"/>
          <p:cNvSpPr>
            <a:spLocks noGrp="1" noChangeArrowheads="1"/>
          </p:cNvSpPr>
          <p:nvPr>
            <p:ph type="body" idx="1"/>
          </p:nvPr>
        </p:nvSpPr>
        <p:spPr>
          <a:xfrm>
            <a:off x="179512" y="1196752"/>
            <a:ext cx="8952501" cy="5256584"/>
          </a:xfrm>
        </p:spPr>
        <p:txBody>
          <a:bodyPr>
            <a:normAutofit/>
          </a:bodyPr>
          <a:lstStyle/>
          <a:p>
            <a:pPr algn="r" rtl="1">
              <a:lnSpc>
                <a:spcPct val="90000"/>
              </a:lnSpc>
              <a:buFont typeface="Wingdings" pitchFamily="2" charset="2"/>
              <a:buNone/>
            </a:pPr>
            <a:r>
              <a:rPr lang="ar-SA" altLang="en-US" sz="3600" b="1" dirty="0">
                <a:solidFill>
                  <a:srgbClr val="FFC000"/>
                </a:solidFill>
                <a:latin typeface="Arial" pitchFamily="34" charset="0"/>
              </a:rPr>
              <a:t>	أ</a:t>
            </a:r>
            <a:r>
              <a:rPr lang="en-US" altLang="en-US" sz="3600" b="1" dirty="0">
                <a:solidFill>
                  <a:srgbClr val="FFC000"/>
                </a:solidFill>
                <a:latin typeface="Arial" pitchFamily="34" charset="0"/>
              </a:rPr>
              <a:t>- </a:t>
            </a:r>
            <a:r>
              <a:rPr lang="ar-SA" altLang="en-US" sz="3600" b="1" dirty="0">
                <a:solidFill>
                  <a:srgbClr val="FFC000"/>
                </a:solidFill>
                <a:latin typeface="Arial" pitchFamily="34" charset="0"/>
              </a:rPr>
              <a:t>	</a:t>
            </a:r>
            <a:r>
              <a:rPr lang="ar-SA" altLang="en-US" sz="3600" b="1" u="sng" dirty="0">
                <a:solidFill>
                  <a:srgbClr val="FFC000"/>
                </a:solidFill>
                <a:latin typeface="Arial" pitchFamily="34" charset="0"/>
              </a:rPr>
              <a:t>مسؤولية العامــل</a:t>
            </a:r>
            <a:r>
              <a:rPr lang="ar-SA" altLang="en-US" sz="3600" b="1" dirty="0">
                <a:solidFill>
                  <a:srgbClr val="FFC000"/>
                </a:solidFill>
                <a:latin typeface="Arial" pitchFamily="34" charset="0"/>
              </a:rPr>
              <a:t> :- </a:t>
            </a:r>
          </a:p>
          <a:p>
            <a:pPr algn="r" rtl="1">
              <a:lnSpc>
                <a:spcPct val="90000"/>
              </a:lnSpc>
              <a:buFont typeface="Wingdings" pitchFamily="2" charset="2"/>
              <a:buNone/>
            </a:pPr>
            <a:r>
              <a:rPr lang="ar-SA" altLang="en-US" sz="3600" b="1" dirty="0">
                <a:latin typeface="Arial" pitchFamily="34" charset="0"/>
              </a:rPr>
              <a:t>	وهي التي تظهر دائماً ويتم في الغالب تكبيرها وتضخيمها و منها :</a:t>
            </a:r>
            <a:endParaRPr lang="ar-SA" altLang="en-US" sz="3600" dirty="0">
              <a:cs typeface="Times New Roman" pitchFamily="18" charset="0"/>
            </a:endParaRPr>
          </a:p>
          <a:p>
            <a:pPr algn="r" rtl="1">
              <a:lnSpc>
                <a:spcPct val="90000"/>
              </a:lnSpc>
              <a:buFont typeface="Wingdings" pitchFamily="2" charset="2"/>
              <a:buNone/>
            </a:pPr>
            <a:r>
              <a:rPr lang="ar-SA" altLang="en-US" sz="3600" b="1" dirty="0">
                <a:latin typeface="Arial" pitchFamily="34" charset="0"/>
              </a:rPr>
              <a:t>		1-</a:t>
            </a:r>
            <a:r>
              <a:rPr lang="ar-SA" altLang="en-US" sz="3600" b="1" dirty="0">
                <a:latin typeface="Times New Roman" pitchFamily="18" charset="0"/>
                <a:cs typeface="Times New Roman" pitchFamily="18" charset="0"/>
              </a:rPr>
              <a:t> </a:t>
            </a:r>
            <a:r>
              <a:rPr lang="ar-SA" altLang="en-US" sz="3600" b="1" dirty="0">
                <a:latin typeface="Arial" pitchFamily="34" charset="0"/>
              </a:rPr>
              <a:t>الالتزام بأسلوب العمل السليم.</a:t>
            </a:r>
            <a:endParaRPr lang="ar-SA" altLang="en-US" sz="3600" dirty="0">
              <a:cs typeface="Times New Roman" pitchFamily="18" charset="0"/>
            </a:endParaRPr>
          </a:p>
          <a:p>
            <a:pPr algn="r" rtl="1">
              <a:lnSpc>
                <a:spcPct val="90000"/>
              </a:lnSpc>
              <a:buFont typeface="Wingdings" pitchFamily="2" charset="2"/>
              <a:buNone/>
            </a:pPr>
            <a:r>
              <a:rPr lang="ar-SA" altLang="en-US" sz="3600" b="1" dirty="0">
                <a:latin typeface="Arial" pitchFamily="34" charset="0"/>
              </a:rPr>
              <a:t>		2- مراقبة عناصر العمل والمعدات والتبليغ عند 			حدوث أي خلل.</a:t>
            </a:r>
            <a:endParaRPr lang="ar-SA" altLang="en-US" sz="3600" dirty="0">
              <a:cs typeface="Times New Roman" pitchFamily="18" charset="0"/>
            </a:endParaRPr>
          </a:p>
          <a:p>
            <a:pPr algn="r" rtl="1">
              <a:lnSpc>
                <a:spcPct val="90000"/>
              </a:lnSpc>
              <a:buFont typeface="Wingdings" pitchFamily="2" charset="2"/>
              <a:buNone/>
            </a:pPr>
            <a:r>
              <a:rPr lang="ar-SA" altLang="en-US" sz="3600" b="1" dirty="0">
                <a:latin typeface="Arial" pitchFamily="34" charset="0"/>
              </a:rPr>
              <a:t>		3- التقيد بتعليمات السلامة من حيث استخدام أدوات 		الحماية الشخصية.</a:t>
            </a:r>
            <a:endParaRPr lang="en-US" altLang="en-US" sz="3600" b="1" dirty="0">
              <a:latin typeface="Arial" pitchFamily="34" charset="0"/>
            </a:endParaRPr>
          </a:p>
        </p:txBody>
      </p:sp>
    </p:spTree>
    <p:extLst>
      <p:ext uri="{BB962C8B-B14F-4D97-AF65-F5344CB8AC3E}">
        <p14:creationId xmlns:p14="http://schemas.microsoft.com/office/powerpoint/2010/main" val="1005367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p:cTn id="7" dur="1000" fill="hold"/>
                                        <p:tgtEl>
                                          <p:spTgt spid="30722"/>
                                        </p:tgtEl>
                                        <p:attrNameLst>
                                          <p:attrName>ppt_w</p:attrName>
                                        </p:attrNameLst>
                                      </p:cBhvr>
                                      <p:tavLst>
                                        <p:tav tm="0">
                                          <p:val>
                                            <p:strVal val="#ppt_w*0.70"/>
                                          </p:val>
                                        </p:tav>
                                        <p:tav tm="100000">
                                          <p:val>
                                            <p:strVal val="#ppt_w"/>
                                          </p:val>
                                        </p:tav>
                                      </p:tavLst>
                                    </p:anim>
                                    <p:anim calcmode="lin" valueType="num">
                                      <p:cBhvr>
                                        <p:cTn id="8" dur="1000" fill="hold"/>
                                        <p:tgtEl>
                                          <p:spTgt spid="30722"/>
                                        </p:tgtEl>
                                        <p:attrNameLst>
                                          <p:attrName>ppt_h</p:attrName>
                                        </p:attrNameLst>
                                      </p:cBhvr>
                                      <p:tavLst>
                                        <p:tav tm="0">
                                          <p:val>
                                            <p:strVal val="#ppt_h"/>
                                          </p:val>
                                        </p:tav>
                                        <p:tav tm="100000">
                                          <p:val>
                                            <p:strVal val="#ppt_h"/>
                                          </p:val>
                                        </p:tav>
                                      </p:tavLst>
                                    </p:anim>
                                    <p:animEffect transition="in" filter="fade">
                                      <p:cBhvr>
                                        <p:cTn id="9" dur="1000"/>
                                        <p:tgtEl>
                                          <p:spTgt spid="30722"/>
                                        </p:tgtEl>
                                      </p:cBhvr>
                                    </p:animEffect>
                                  </p:childTnLst>
                                </p:cTn>
                              </p:par>
                            </p:childTnLst>
                          </p:cTn>
                        </p:par>
                        <p:par>
                          <p:cTn id="10" fill="hold" nodeType="afterGroup">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30723">
                                            <p:txEl>
                                              <p:pRg st="0" end="0"/>
                                            </p:txEl>
                                          </p:spTgt>
                                        </p:tgtEl>
                                        <p:attrNameLst>
                                          <p:attrName>style.visibility</p:attrName>
                                        </p:attrNameLst>
                                      </p:cBhvr>
                                      <p:to>
                                        <p:strVal val="visible"/>
                                      </p:to>
                                    </p:set>
                                    <p:anim calcmode="lin" valueType="num">
                                      <p:cBhvr additive="base">
                                        <p:cTn id="13"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1500"/>
                            </p:stCondLst>
                            <p:childTnLst>
                              <p:par>
                                <p:cTn id="16" presetID="2" presetClass="entr" presetSubtype="2" fill="hold" grpId="0" nodeType="afterEffect">
                                  <p:stCondLst>
                                    <p:cond delay="0"/>
                                  </p:stCondLst>
                                  <p:childTnLst>
                                    <p:set>
                                      <p:cBhvr>
                                        <p:cTn id="17" dur="1" fill="hold">
                                          <p:stCondLst>
                                            <p:cond delay="0"/>
                                          </p:stCondLst>
                                        </p:cTn>
                                        <p:tgtEl>
                                          <p:spTgt spid="30723">
                                            <p:txEl>
                                              <p:pRg st="1" end="1"/>
                                            </p:txEl>
                                          </p:spTgt>
                                        </p:tgtEl>
                                        <p:attrNameLst>
                                          <p:attrName>style.visibility</p:attrName>
                                        </p:attrNameLst>
                                      </p:cBhvr>
                                      <p:to>
                                        <p:strVal val="visible"/>
                                      </p:to>
                                    </p:set>
                                    <p:anim calcmode="lin" valueType="num">
                                      <p:cBhvr additive="base">
                                        <p:cTn id="18" dur="1000" fill="hold"/>
                                        <p:tgtEl>
                                          <p:spTgt spid="30723">
                                            <p:txEl>
                                              <p:pRg st="1" end="1"/>
                                            </p:txEl>
                                          </p:spTgt>
                                        </p:tgtEl>
                                        <p:attrNameLst>
                                          <p:attrName>ppt_x</p:attrName>
                                        </p:attrNameLst>
                                      </p:cBhvr>
                                      <p:tavLst>
                                        <p:tav tm="0">
                                          <p:val>
                                            <p:strVal val="1+#ppt_w/2"/>
                                          </p:val>
                                        </p:tav>
                                        <p:tav tm="100000">
                                          <p:val>
                                            <p:strVal val="#ppt_x"/>
                                          </p:val>
                                        </p:tav>
                                      </p:tavLst>
                                    </p:anim>
                                    <p:anim calcmode="lin" valueType="num">
                                      <p:cBhvr additive="base">
                                        <p:cTn id="19" dur="10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2500"/>
                            </p:stCondLst>
                            <p:childTnLst>
                              <p:par>
                                <p:cTn id="21" presetID="2" presetClass="entr" presetSubtype="4" fill="hold" grpId="0" nodeType="afterEffect">
                                  <p:stCondLst>
                                    <p:cond delay="0"/>
                                  </p:stCondLst>
                                  <p:childTnLst>
                                    <p:set>
                                      <p:cBhvr>
                                        <p:cTn id="22" dur="1" fill="hold">
                                          <p:stCondLst>
                                            <p:cond delay="0"/>
                                          </p:stCondLst>
                                        </p:cTn>
                                        <p:tgtEl>
                                          <p:spTgt spid="30723">
                                            <p:txEl>
                                              <p:pRg st="2" end="2"/>
                                            </p:txEl>
                                          </p:spTgt>
                                        </p:tgtEl>
                                        <p:attrNameLst>
                                          <p:attrName>style.visibility</p:attrName>
                                        </p:attrNameLst>
                                      </p:cBhvr>
                                      <p:to>
                                        <p:strVal val="visible"/>
                                      </p:to>
                                    </p:set>
                                    <p:anim calcmode="lin" valueType="num">
                                      <p:cBhvr additive="base">
                                        <p:cTn id="23"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30723">
                                            <p:txEl>
                                              <p:pRg st="3" end="3"/>
                                            </p:txEl>
                                          </p:spTgt>
                                        </p:tgtEl>
                                        <p:attrNameLst>
                                          <p:attrName>style.visibility</p:attrName>
                                        </p:attrNameLst>
                                      </p:cBhvr>
                                      <p:to>
                                        <p:strVal val="visible"/>
                                      </p:to>
                                    </p:set>
                                    <p:anim calcmode="lin" valueType="num">
                                      <p:cBhvr additive="base">
                                        <p:cTn id="28"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par>
                          <p:cTn id="30" fill="hold" nodeType="afterGroup">
                            <p:stCondLst>
                              <p:cond delay="3500"/>
                            </p:stCondLst>
                            <p:childTnLst>
                              <p:par>
                                <p:cTn id="31" presetID="2" presetClass="entr" presetSubtype="4" fill="hold" grpId="0" nodeType="afterEffect">
                                  <p:stCondLst>
                                    <p:cond delay="0"/>
                                  </p:stCondLst>
                                  <p:childTnLst>
                                    <p:set>
                                      <p:cBhvr>
                                        <p:cTn id="32" dur="1" fill="hold">
                                          <p:stCondLst>
                                            <p:cond delay="0"/>
                                          </p:stCondLst>
                                        </p:cTn>
                                        <p:tgtEl>
                                          <p:spTgt spid="30723">
                                            <p:txEl>
                                              <p:pRg st="4" end="4"/>
                                            </p:txEl>
                                          </p:spTgt>
                                        </p:tgtEl>
                                        <p:attrNameLst>
                                          <p:attrName>style.visibility</p:attrName>
                                        </p:attrNameLst>
                                      </p:cBhvr>
                                      <p:to>
                                        <p:strVal val="visible"/>
                                      </p:to>
                                    </p:set>
                                    <p:anim calcmode="lin" valueType="num">
                                      <p:cBhvr additive="base">
                                        <p:cTn id="33"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07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683568" y="188640"/>
            <a:ext cx="8352482" cy="6644710"/>
          </a:xfrm>
        </p:spPr>
        <p:txBody>
          <a:bodyPr>
            <a:normAutofit/>
          </a:bodyPr>
          <a:lstStyle/>
          <a:p>
            <a:pPr algn="r" rtl="1">
              <a:buFont typeface="Wingdings" pitchFamily="2" charset="2"/>
              <a:buNone/>
            </a:pPr>
            <a:r>
              <a:rPr lang="ar-SA" altLang="en-US" sz="4400" b="1" dirty="0">
                <a:latin typeface="Arial" pitchFamily="34" charset="0"/>
              </a:rPr>
              <a:t>	4-</a:t>
            </a:r>
            <a:r>
              <a:rPr lang="ar-SA" altLang="en-US" sz="4400" b="1" dirty="0">
                <a:latin typeface="Times New Roman" pitchFamily="18" charset="0"/>
              </a:rPr>
              <a:t> </a:t>
            </a:r>
            <a:r>
              <a:rPr lang="ar-SA" altLang="en-US" sz="4400" b="1" dirty="0">
                <a:latin typeface="Arial" pitchFamily="34" charset="0"/>
              </a:rPr>
              <a:t>مناقشة المسؤولين بهدوء وبمنطق لتوفير </a:t>
            </a:r>
            <a:r>
              <a:rPr lang="ar-SA" altLang="en-US" sz="4400" b="1" dirty="0" smtClean="0">
                <a:latin typeface="Arial" pitchFamily="34" charset="0"/>
              </a:rPr>
              <a:t>جوهادئ </a:t>
            </a:r>
            <a:r>
              <a:rPr lang="ar-SA" altLang="en-US" sz="4400" b="1" dirty="0">
                <a:latin typeface="Arial" pitchFamily="34" charset="0"/>
              </a:rPr>
              <a:t>للعمل </a:t>
            </a:r>
            <a:endParaRPr lang="ar-SA" altLang="en-US" sz="4400" dirty="0">
              <a:cs typeface="Times New Roman" pitchFamily="18" charset="0"/>
            </a:endParaRPr>
          </a:p>
          <a:p>
            <a:pPr algn="r" rtl="1">
              <a:buFont typeface="Wingdings" pitchFamily="2" charset="2"/>
              <a:buNone/>
            </a:pPr>
            <a:r>
              <a:rPr lang="ar-SA" altLang="en-US" sz="4400" b="1" dirty="0">
                <a:latin typeface="Arial" pitchFamily="34" charset="0"/>
              </a:rPr>
              <a:t>	5-</a:t>
            </a:r>
            <a:r>
              <a:rPr lang="ar-SA" altLang="en-US" sz="4400" b="1" dirty="0">
                <a:latin typeface="Times New Roman" pitchFamily="18" charset="0"/>
              </a:rPr>
              <a:t> </a:t>
            </a:r>
            <a:r>
              <a:rPr lang="ar-SA" altLang="en-US" sz="4400" b="1" dirty="0">
                <a:latin typeface="Arial" pitchFamily="34" charset="0"/>
              </a:rPr>
              <a:t>المشاركة في لجان السلامة والوقاية مشاركة فاعلة.</a:t>
            </a:r>
            <a:endParaRPr lang="ar-SA" altLang="en-US" sz="4400" dirty="0">
              <a:cs typeface="Times New Roman" pitchFamily="18" charset="0"/>
            </a:endParaRPr>
          </a:p>
          <a:p>
            <a:pPr algn="r" rtl="1">
              <a:buFont typeface="Wingdings" pitchFamily="2" charset="2"/>
              <a:buNone/>
            </a:pPr>
            <a:r>
              <a:rPr lang="ar-SA" altLang="en-US" sz="4400" b="1" dirty="0">
                <a:latin typeface="Arial" pitchFamily="34" charset="0"/>
              </a:rPr>
              <a:t>	6-</a:t>
            </a:r>
            <a:r>
              <a:rPr lang="ar-SA" altLang="en-US" sz="4400" b="1" dirty="0">
                <a:latin typeface="Times New Roman" pitchFamily="18" charset="0"/>
              </a:rPr>
              <a:t> </a:t>
            </a:r>
            <a:r>
              <a:rPr lang="ar-SA" altLang="en-US" sz="4400" b="1" dirty="0">
                <a:latin typeface="Arial" pitchFamily="34" charset="0"/>
              </a:rPr>
              <a:t>وضع المقترحات الممكنة.</a:t>
            </a:r>
            <a:endParaRPr lang="ar-SA" altLang="en-US" sz="4400" dirty="0">
              <a:cs typeface="Times New Roman" pitchFamily="18" charset="0"/>
            </a:endParaRPr>
          </a:p>
          <a:p>
            <a:pPr algn="r" rtl="1">
              <a:buFont typeface="Wingdings" pitchFamily="2" charset="2"/>
              <a:buNone/>
            </a:pPr>
            <a:r>
              <a:rPr lang="ar-SA" altLang="en-US" sz="4400" b="1" dirty="0">
                <a:latin typeface="Arial" pitchFamily="34" charset="0"/>
              </a:rPr>
              <a:t>	7-</a:t>
            </a:r>
            <a:r>
              <a:rPr lang="ar-SA" altLang="en-US" sz="4400" b="1" dirty="0">
                <a:latin typeface="Times New Roman" pitchFamily="18" charset="0"/>
              </a:rPr>
              <a:t> </a:t>
            </a:r>
            <a:r>
              <a:rPr lang="ar-SA" altLang="en-US" sz="4400" b="1" dirty="0">
                <a:latin typeface="Arial" pitchFamily="34" charset="0"/>
              </a:rPr>
              <a:t>احترام العمال بعضهم </a:t>
            </a:r>
            <a:r>
              <a:rPr lang="ar-EG" altLang="en-US" sz="4400" b="1" dirty="0">
                <a:latin typeface="Arial" pitchFamily="34" charset="0"/>
              </a:rPr>
              <a:t>ا</a:t>
            </a:r>
            <a:r>
              <a:rPr lang="ar-SA" altLang="en-US" sz="4400" b="1" dirty="0">
                <a:latin typeface="Arial" pitchFamily="34" charset="0"/>
              </a:rPr>
              <a:t>لبعض.</a:t>
            </a:r>
            <a:endParaRPr lang="ar-SA" altLang="en-US" sz="4400" dirty="0">
              <a:cs typeface="Times New Roman" pitchFamily="18" charset="0"/>
            </a:endParaRPr>
          </a:p>
          <a:p>
            <a:pPr algn="r" rtl="1">
              <a:buFont typeface="Wingdings" pitchFamily="2" charset="2"/>
              <a:buNone/>
            </a:pPr>
            <a:r>
              <a:rPr lang="ar-SA" altLang="en-US" sz="4400" b="1" dirty="0">
                <a:latin typeface="Arial" pitchFamily="34" charset="0"/>
              </a:rPr>
              <a:t>	8</a:t>
            </a:r>
            <a:r>
              <a:rPr lang="ar-SA" altLang="en-US" sz="4000" b="1" dirty="0">
                <a:latin typeface="Arial" pitchFamily="34" charset="0"/>
              </a:rPr>
              <a:t>-</a:t>
            </a:r>
            <a:r>
              <a:rPr lang="ar-SA" altLang="en-US" sz="4000" b="1" dirty="0">
                <a:latin typeface="Times New Roman" pitchFamily="18" charset="0"/>
              </a:rPr>
              <a:t> </a:t>
            </a:r>
            <a:r>
              <a:rPr lang="ar-SA" altLang="en-US" sz="4000" b="1" dirty="0">
                <a:latin typeface="Arial" pitchFamily="34" charset="0"/>
              </a:rPr>
              <a:t>المحافظة على الأدوات والآلات</a:t>
            </a:r>
            <a:r>
              <a:rPr lang="ar-SA" altLang="en-US" sz="4400" b="1" dirty="0">
                <a:latin typeface="Arial" pitchFamily="34" charset="0"/>
              </a:rPr>
              <a:t>.</a:t>
            </a:r>
            <a:endParaRPr lang="ar-SA" altLang="en-US" sz="4400" dirty="0">
              <a:cs typeface="Times New Roman" pitchFamily="18" charset="0"/>
            </a:endParaRPr>
          </a:p>
          <a:p>
            <a:pPr algn="r" rtl="1"/>
            <a:endParaRPr lang="en-US" altLang="en-US" sz="4400" dirty="0"/>
          </a:p>
        </p:txBody>
      </p:sp>
      <p:pic>
        <p:nvPicPr>
          <p:cNvPr id="31747" name="Picture 3" descr="images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46" y="4123487"/>
            <a:ext cx="2601913" cy="2709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5204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 calcmode="lin" valueType="num">
                                      <p:cBhvr additive="base">
                                        <p:cTn id="7" dur="500" fill="hold"/>
                                        <p:tgtEl>
                                          <p:spTgt spid="317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6">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1746">
                                            <p:txEl>
                                              <p:pRg st="1" end="1"/>
                                            </p:txEl>
                                          </p:spTgt>
                                        </p:tgtEl>
                                        <p:attrNameLst>
                                          <p:attrName>style.visibility</p:attrName>
                                        </p:attrNameLst>
                                      </p:cBhvr>
                                      <p:to>
                                        <p:strVal val="visible"/>
                                      </p:to>
                                    </p:set>
                                    <p:anim calcmode="lin" valueType="num">
                                      <p:cBhvr additive="base">
                                        <p:cTn id="12" dur="500" fill="hold"/>
                                        <p:tgtEl>
                                          <p:spTgt spid="3174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1746">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1746">
                                            <p:txEl>
                                              <p:pRg st="2" end="2"/>
                                            </p:txEl>
                                          </p:spTgt>
                                        </p:tgtEl>
                                        <p:attrNameLst>
                                          <p:attrName>style.visibility</p:attrName>
                                        </p:attrNameLst>
                                      </p:cBhvr>
                                      <p:to>
                                        <p:strVal val="visible"/>
                                      </p:to>
                                    </p:set>
                                    <p:anim calcmode="lin" valueType="num">
                                      <p:cBhvr additive="base">
                                        <p:cTn id="17" dur="500" fill="hold"/>
                                        <p:tgtEl>
                                          <p:spTgt spid="3174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1746">
                                            <p:txEl>
                                              <p:pRg st="2" end="2"/>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1746">
                                            <p:txEl>
                                              <p:pRg st="3" end="3"/>
                                            </p:txEl>
                                          </p:spTgt>
                                        </p:tgtEl>
                                        <p:attrNameLst>
                                          <p:attrName>style.visibility</p:attrName>
                                        </p:attrNameLst>
                                      </p:cBhvr>
                                      <p:to>
                                        <p:strVal val="visible"/>
                                      </p:to>
                                    </p:set>
                                    <p:anim calcmode="lin" valueType="num">
                                      <p:cBhvr additive="base">
                                        <p:cTn id="22" dur="500" fill="hold"/>
                                        <p:tgtEl>
                                          <p:spTgt spid="31746">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1746">
                                            <p:txEl>
                                              <p:pRg st="3" end="3"/>
                                            </p:txEl>
                                          </p:spTgt>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1746">
                                            <p:txEl>
                                              <p:pRg st="4" end="4"/>
                                            </p:txEl>
                                          </p:spTgt>
                                        </p:tgtEl>
                                        <p:attrNameLst>
                                          <p:attrName>style.visibility</p:attrName>
                                        </p:attrNameLst>
                                      </p:cBhvr>
                                      <p:to>
                                        <p:strVal val="visible"/>
                                      </p:to>
                                    </p:set>
                                    <p:anim calcmode="lin" valueType="num">
                                      <p:cBhvr additive="base">
                                        <p:cTn id="27" dur="500" fill="hold"/>
                                        <p:tgtEl>
                                          <p:spTgt spid="31746">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1746">
                                            <p:txEl>
                                              <p:pRg st="4" end="4"/>
                                            </p:txEl>
                                          </p:spTgt>
                                        </p:tgtEl>
                                        <p:attrNameLst>
                                          <p:attrName>ppt_y</p:attrName>
                                        </p:attrNameLst>
                                      </p:cBhvr>
                                      <p:tavLst>
                                        <p:tav tm="0">
                                          <p:val>
                                            <p:strVal val="1+#ppt_h/2"/>
                                          </p:val>
                                        </p:tav>
                                        <p:tav tm="100000">
                                          <p:val>
                                            <p:strVal val="#ppt_y"/>
                                          </p:val>
                                        </p:tav>
                                      </p:tavLst>
                                    </p:anim>
                                  </p:childTnLst>
                                </p:cTn>
                              </p:par>
                              <p:par>
                                <p:cTn id="29" presetID="24" presetClass="entr" presetSubtype="0" fill="hold" nodeType="withEffect">
                                  <p:stCondLst>
                                    <p:cond delay="0"/>
                                  </p:stCondLst>
                                  <p:childTnLst>
                                    <p:set>
                                      <p:cBhvr>
                                        <p:cTn id="30" dur="1" fill="hold">
                                          <p:stCondLst>
                                            <p:cond delay="0"/>
                                          </p:stCondLst>
                                        </p:cTn>
                                        <p:tgtEl>
                                          <p:spTgt spid="31747"/>
                                        </p:tgtEl>
                                        <p:attrNameLst>
                                          <p:attrName>style.visibility</p:attrName>
                                        </p:attrNameLst>
                                      </p:cBhvr>
                                      <p:to>
                                        <p:strVal val="visible"/>
                                      </p:to>
                                    </p:set>
                                    <p:anim to="" calcmode="lin" valueType="num">
                                      <p:cBhvr>
                                        <p:cTn id="31" dur="1" fill="hold"/>
                                        <p:tgtEl>
                                          <p:spTgt spid="3174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21760" y="188640"/>
            <a:ext cx="8229600" cy="606425"/>
          </a:xfrm>
        </p:spPr>
        <p:txBody>
          <a:bodyPr>
            <a:normAutofit fontScale="90000"/>
          </a:bodyPr>
          <a:lstStyle/>
          <a:p>
            <a:pPr algn="r" rtl="1"/>
            <a:r>
              <a:rPr lang="ar-SA" altLang="en-US" b="1" dirty="0">
                <a:solidFill>
                  <a:srgbClr val="FFC000"/>
                </a:solidFill>
              </a:rPr>
              <a:t>ب - </a:t>
            </a:r>
            <a:r>
              <a:rPr lang="ar-SA" altLang="en-US" b="1" u="sng" dirty="0">
                <a:solidFill>
                  <a:srgbClr val="FFC000"/>
                </a:solidFill>
              </a:rPr>
              <a:t>مسؤولية المشرفين على العمــل</a:t>
            </a:r>
            <a:r>
              <a:rPr lang="ar-SA" altLang="en-US" b="1" dirty="0">
                <a:solidFill>
                  <a:srgbClr val="FFC000"/>
                </a:solidFill>
              </a:rPr>
              <a:t> :</a:t>
            </a:r>
            <a:endParaRPr lang="ar-SA" altLang="en-US" dirty="0">
              <a:solidFill>
                <a:srgbClr val="FFC000"/>
              </a:solidFill>
              <a:cs typeface="Times New Roman" pitchFamily="18" charset="0"/>
            </a:endParaRPr>
          </a:p>
        </p:txBody>
      </p:sp>
      <p:sp>
        <p:nvSpPr>
          <p:cNvPr id="32771" name="Rectangle 3"/>
          <p:cNvSpPr>
            <a:spLocks noGrp="1" noChangeArrowheads="1"/>
          </p:cNvSpPr>
          <p:nvPr>
            <p:ph type="body" idx="1"/>
          </p:nvPr>
        </p:nvSpPr>
        <p:spPr>
          <a:xfrm>
            <a:off x="107504" y="1340768"/>
            <a:ext cx="9022152" cy="4896544"/>
          </a:xfrm>
        </p:spPr>
        <p:txBody>
          <a:bodyPr>
            <a:normAutofit/>
          </a:bodyPr>
          <a:lstStyle/>
          <a:p>
            <a:pPr algn="r" rtl="1">
              <a:buFont typeface="Wingdings" pitchFamily="2" charset="2"/>
              <a:buNone/>
            </a:pPr>
            <a:endParaRPr lang="ar-SA" altLang="en-US" sz="4000" dirty="0">
              <a:cs typeface="Times New Roman" pitchFamily="18" charset="0"/>
            </a:endParaRPr>
          </a:p>
          <a:p>
            <a:pPr algn="r" rtl="1">
              <a:buFont typeface="Wingdings" pitchFamily="2" charset="2"/>
              <a:buNone/>
            </a:pPr>
            <a:r>
              <a:rPr lang="ar-SA" altLang="en-US" sz="4000" b="1" dirty="0">
                <a:latin typeface="Arial" pitchFamily="34" charset="0"/>
              </a:rPr>
              <a:t>1-</a:t>
            </a:r>
            <a:r>
              <a:rPr lang="ar-SA" altLang="en-US" sz="4000" b="1" dirty="0">
                <a:latin typeface="Times New Roman" pitchFamily="18" charset="0"/>
                <a:cs typeface="Times New Roman" pitchFamily="18" charset="0"/>
              </a:rPr>
              <a:t> </a:t>
            </a:r>
            <a:r>
              <a:rPr lang="ar-SA" altLang="en-US" sz="4000" b="1" dirty="0">
                <a:latin typeface="Arial" pitchFamily="34" charset="0"/>
              </a:rPr>
              <a:t>المشرف قــدوة للعامـــل.</a:t>
            </a:r>
            <a:endParaRPr lang="ar-SA" altLang="en-US" sz="4000" dirty="0">
              <a:cs typeface="Times New Roman" pitchFamily="18" charset="0"/>
            </a:endParaRPr>
          </a:p>
          <a:p>
            <a:pPr algn="r" rtl="1">
              <a:buFont typeface="Wingdings" pitchFamily="2" charset="2"/>
              <a:buNone/>
            </a:pPr>
            <a:r>
              <a:rPr lang="ar-SA" altLang="en-US" sz="4000" b="1" dirty="0">
                <a:latin typeface="Arial" pitchFamily="34" charset="0"/>
              </a:rPr>
              <a:t>2-</a:t>
            </a:r>
            <a:r>
              <a:rPr lang="ar-SA" altLang="en-US" sz="4000" b="1" dirty="0">
                <a:latin typeface="Times New Roman" pitchFamily="18" charset="0"/>
                <a:cs typeface="Times New Roman" pitchFamily="18" charset="0"/>
              </a:rPr>
              <a:t> </a:t>
            </a:r>
            <a:r>
              <a:rPr lang="ar-SA" altLang="en-US" sz="4000" b="1" dirty="0">
                <a:latin typeface="Arial" pitchFamily="34" charset="0"/>
              </a:rPr>
              <a:t>تدريب العمال على ما يستجد من أمور، ومتابعة تحسين أساليب العمل.</a:t>
            </a:r>
            <a:endParaRPr lang="ar-SA" altLang="en-US" sz="4000" dirty="0">
              <a:cs typeface="Times New Roman" pitchFamily="18" charset="0"/>
            </a:endParaRPr>
          </a:p>
          <a:p>
            <a:pPr algn="r" rtl="1">
              <a:buFont typeface="Wingdings" pitchFamily="2" charset="2"/>
              <a:buNone/>
            </a:pPr>
            <a:r>
              <a:rPr lang="ar-SA" altLang="en-US" sz="4000" b="1" dirty="0">
                <a:latin typeface="Arial" pitchFamily="34" charset="0"/>
              </a:rPr>
              <a:t>3-</a:t>
            </a:r>
            <a:r>
              <a:rPr lang="ar-SA" altLang="en-US" sz="4000" b="1" dirty="0">
                <a:latin typeface="Times New Roman" pitchFamily="18" charset="0"/>
                <a:cs typeface="Times New Roman" pitchFamily="18" charset="0"/>
              </a:rPr>
              <a:t> </a:t>
            </a:r>
            <a:r>
              <a:rPr lang="ar-SA" altLang="en-US" sz="4000" b="1" dirty="0">
                <a:latin typeface="Arial" pitchFamily="34" charset="0"/>
              </a:rPr>
              <a:t>مراقبة العمال وطرق أدائهم . </a:t>
            </a:r>
            <a:endParaRPr lang="ar-SA" altLang="en-US" sz="4000" dirty="0">
              <a:cs typeface="Times New Roman" pitchFamily="18" charset="0"/>
            </a:endParaRPr>
          </a:p>
          <a:p>
            <a:pPr algn="r" rtl="1">
              <a:buFont typeface="Wingdings" pitchFamily="2" charset="2"/>
              <a:buNone/>
            </a:pPr>
            <a:r>
              <a:rPr lang="ar-SA" altLang="en-US" sz="4000" b="1" dirty="0">
                <a:latin typeface="Arial" pitchFamily="34" charset="0"/>
              </a:rPr>
              <a:t>4-</a:t>
            </a:r>
            <a:r>
              <a:rPr lang="ar-SA" altLang="en-US" sz="4000" b="1" dirty="0">
                <a:latin typeface="Times New Roman" pitchFamily="18" charset="0"/>
                <a:cs typeface="Times New Roman" pitchFamily="18" charset="0"/>
              </a:rPr>
              <a:t> </a:t>
            </a:r>
            <a:r>
              <a:rPr lang="ar-SA" altLang="en-US" sz="4000" b="1" dirty="0">
                <a:latin typeface="Arial" pitchFamily="34" charset="0"/>
              </a:rPr>
              <a:t>التأكد من صلاحية أدوات الحماية الشخصية والعامة.</a:t>
            </a:r>
            <a:endParaRPr lang="ar-SA" altLang="en-US" sz="4000" dirty="0">
              <a:cs typeface="Times New Roman" pitchFamily="18" charset="0"/>
            </a:endParaRPr>
          </a:p>
          <a:p>
            <a:pPr algn="r" rtl="1">
              <a:buFont typeface="Wingdings" pitchFamily="2" charset="2"/>
              <a:buNone/>
            </a:pPr>
            <a:endParaRPr lang="en-US" altLang="en-US" sz="4000" b="1" dirty="0">
              <a:latin typeface="Arial" pitchFamily="34" charset="0"/>
            </a:endParaRPr>
          </a:p>
        </p:txBody>
      </p:sp>
    </p:spTree>
    <p:extLst>
      <p:ext uri="{BB962C8B-B14F-4D97-AF65-F5344CB8AC3E}">
        <p14:creationId xmlns:p14="http://schemas.microsoft.com/office/powerpoint/2010/main" val="584058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grpId="0" nodeType="withEffect">
                                  <p:stCondLst>
                                    <p:cond delay="0"/>
                                  </p:stCondLst>
                                  <p:iterate type="lt">
                                    <p:tmPct val="10000"/>
                                  </p:iterate>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1+#ppt_w/2"/>
                                          </p:val>
                                        </p:tav>
                                        <p:tav tm="100000">
                                          <p:val>
                                            <p:strVal val="#ppt_x"/>
                                          </p:val>
                                        </p:tav>
                                      </p:tavLst>
                                    </p:anim>
                                    <p:anim calcmode="lin" valueType="num">
                                      <p:cBhvr additive="base">
                                        <p:cTn id="8" dur="500" fill="hold"/>
                                        <p:tgtEl>
                                          <p:spTgt spid="3277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850"/>
                            </p:stCondLst>
                            <p:childTnLst>
                              <p:par>
                                <p:cTn id="10" presetID="2" presetClass="entr" presetSubtype="3" accel="50000" decel="50000" fill="hold" grpId="0" nodeType="after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 calcmode="lin" valueType="num">
                                      <p:cBhvr additive="base">
                                        <p:cTn id="12" dur="500" fill="hold"/>
                                        <p:tgtEl>
                                          <p:spTgt spid="32771">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277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3" accel="50000" decel="50000" fill="hold" grpId="0" nodeType="clickEffect">
                                  <p:stCondLst>
                                    <p:cond delay="0"/>
                                  </p:stCondLst>
                                  <p:childTnLst>
                                    <p:set>
                                      <p:cBhvr>
                                        <p:cTn id="17" dur="1" fill="hold">
                                          <p:stCondLst>
                                            <p:cond delay="0"/>
                                          </p:stCondLst>
                                        </p:cTn>
                                        <p:tgtEl>
                                          <p:spTgt spid="32771">
                                            <p:txEl>
                                              <p:pRg st="2" end="2"/>
                                            </p:txEl>
                                          </p:spTgt>
                                        </p:tgtEl>
                                        <p:attrNameLst>
                                          <p:attrName>style.visibility</p:attrName>
                                        </p:attrNameLst>
                                      </p:cBhvr>
                                      <p:to>
                                        <p:strVal val="visible"/>
                                      </p:to>
                                    </p:set>
                                    <p:anim calcmode="lin" valueType="num">
                                      <p:cBhvr additive="base">
                                        <p:cTn id="18" dur="500" fill="hold"/>
                                        <p:tgtEl>
                                          <p:spTgt spid="32771">
                                            <p:txEl>
                                              <p:pRg st="2" end="2"/>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277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3" accel="50000" decel="50000" fill="hold" grpId="0" nodeType="clickEffect">
                                  <p:stCondLst>
                                    <p:cond delay="0"/>
                                  </p:stCondLst>
                                  <p:childTnLst>
                                    <p:set>
                                      <p:cBhvr>
                                        <p:cTn id="23" dur="1" fill="hold">
                                          <p:stCondLst>
                                            <p:cond delay="0"/>
                                          </p:stCondLst>
                                        </p:cTn>
                                        <p:tgtEl>
                                          <p:spTgt spid="32771">
                                            <p:txEl>
                                              <p:pRg st="3" end="3"/>
                                            </p:txEl>
                                          </p:spTgt>
                                        </p:tgtEl>
                                        <p:attrNameLst>
                                          <p:attrName>style.visibility</p:attrName>
                                        </p:attrNameLst>
                                      </p:cBhvr>
                                      <p:to>
                                        <p:strVal val="visible"/>
                                      </p:to>
                                    </p:set>
                                    <p:anim calcmode="lin" valueType="num">
                                      <p:cBhvr additive="base">
                                        <p:cTn id="24" dur="500" fill="hold"/>
                                        <p:tgtEl>
                                          <p:spTgt spid="32771">
                                            <p:txEl>
                                              <p:pRg st="3" end="3"/>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2771">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3" accel="50000" decel="50000" fill="hold" grpId="0" nodeType="clickEffect">
                                  <p:stCondLst>
                                    <p:cond delay="0"/>
                                  </p:stCondLst>
                                  <p:childTnLst>
                                    <p:set>
                                      <p:cBhvr>
                                        <p:cTn id="29" dur="1" fill="hold">
                                          <p:stCondLst>
                                            <p:cond delay="0"/>
                                          </p:stCondLst>
                                        </p:cTn>
                                        <p:tgtEl>
                                          <p:spTgt spid="32771">
                                            <p:txEl>
                                              <p:pRg st="4" end="4"/>
                                            </p:txEl>
                                          </p:spTgt>
                                        </p:tgtEl>
                                        <p:attrNameLst>
                                          <p:attrName>style.visibility</p:attrName>
                                        </p:attrNameLst>
                                      </p:cBhvr>
                                      <p:to>
                                        <p:strVal val="visible"/>
                                      </p:to>
                                    </p:set>
                                    <p:anim calcmode="lin" valueType="num">
                                      <p:cBhvr additive="base">
                                        <p:cTn id="30" dur="500" fill="hold"/>
                                        <p:tgtEl>
                                          <p:spTgt spid="32771">
                                            <p:txEl>
                                              <p:pRg st="4" end="4"/>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2771">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bldLvl="2"/>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0" y="404664"/>
            <a:ext cx="9158896" cy="6264696"/>
          </a:xfrm>
        </p:spPr>
        <p:txBody>
          <a:bodyPr>
            <a:normAutofit/>
          </a:bodyPr>
          <a:lstStyle/>
          <a:p>
            <a:pPr algn="r" rtl="1">
              <a:buFont typeface="Wingdings" pitchFamily="2" charset="2"/>
              <a:buNone/>
            </a:pPr>
            <a:r>
              <a:rPr lang="ar-SA" altLang="en-US" sz="4800" b="1" dirty="0">
                <a:latin typeface="Arial" pitchFamily="34" charset="0"/>
              </a:rPr>
              <a:t>	5-</a:t>
            </a:r>
            <a:r>
              <a:rPr lang="ar-SA" altLang="en-US" sz="4800" b="1" dirty="0">
                <a:latin typeface="Times New Roman" pitchFamily="18" charset="0"/>
                <a:cs typeface="Times New Roman" pitchFamily="18" charset="0"/>
              </a:rPr>
              <a:t> </a:t>
            </a:r>
            <a:r>
              <a:rPr lang="ar-SA" altLang="en-US" sz="4800" b="1" dirty="0">
                <a:latin typeface="Arial" pitchFamily="34" charset="0"/>
              </a:rPr>
              <a:t>متابعة إصلاح وصيانة الآلات والمعدات.</a:t>
            </a:r>
            <a:endParaRPr lang="ar-SA" altLang="en-US" sz="4800" dirty="0">
              <a:cs typeface="Times New Roman" pitchFamily="18" charset="0"/>
            </a:endParaRPr>
          </a:p>
          <a:p>
            <a:pPr algn="r" rtl="1">
              <a:buFont typeface="Wingdings" pitchFamily="2" charset="2"/>
              <a:buNone/>
            </a:pPr>
            <a:r>
              <a:rPr lang="en-US" altLang="en-US" sz="4800" b="1" dirty="0">
                <a:latin typeface="Arial" pitchFamily="34" charset="0"/>
              </a:rPr>
              <a:t>	</a:t>
            </a:r>
            <a:r>
              <a:rPr lang="ar-SA" altLang="en-US" sz="4800" b="1" dirty="0">
                <a:latin typeface="Arial" pitchFamily="34" charset="0"/>
              </a:rPr>
              <a:t>6-</a:t>
            </a:r>
            <a:r>
              <a:rPr lang="ar-SA" altLang="en-US" sz="4800" b="1" dirty="0">
                <a:latin typeface="Times New Roman" pitchFamily="18" charset="0"/>
                <a:cs typeface="Times New Roman" pitchFamily="18" charset="0"/>
              </a:rPr>
              <a:t> </a:t>
            </a:r>
            <a:r>
              <a:rPr lang="ar-SA" altLang="en-US" sz="4800" b="1" dirty="0">
                <a:latin typeface="Arial" pitchFamily="34" charset="0"/>
              </a:rPr>
              <a:t>دراسة أسباب الحوادث.</a:t>
            </a:r>
            <a:endParaRPr lang="ar-SA" altLang="en-US" sz="4800" dirty="0">
              <a:cs typeface="Times New Roman" pitchFamily="18" charset="0"/>
            </a:endParaRPr>
          </a:p>
          <a:p>
            <a:pPr algn="r" rtl="1">
              <a:buFont typeface="Wingdings" pitchFamily="2" charset="2"/>
              <a:buNone/>
            </a:pPr>
            <a:r>
              <a:rPr lang="ar-SA" altLang="en-US" sz="4800" b="1" dirty="0">
                <a:latin typeface="Arial" pitchFamily="34" charset="0"/>
              </a:rPr>
              <a:t>	7-</a:t>
            </a:r>
            <a:r>
              <a:rPr lang="ar-SA" altLang="en-US" sz="4800" b="1" dirty="0">
                <a:latin typeface="Times New Roman" pitchFamily="18" charset="0"/>
                <a:cs typeface="Times New Roman" pitchFamily="18" charset="0"/>
              </a:rPr>
              <a:t> </a:t>
            </a:r>
            <a:r>
              <a:rPr lang="ar-SA" altLang="en-US" sz="4800" b="1" dirty="0">
                <a:latin typeface="Arial" pitchFamily="34" charset="0"/>
              </a:rPr>
              <a:t>إيقاف العمل عند الشعور بالخطــر.</a:t>
            </a:r>
            <a:endParaRPr lang="ar-SA" altLang="en-US" sz="4800" dirty="0">
              <a:cs typeface="Times New Roman" pitchFamily="18" charset="0"/>
            </a:endParaRPr>
          </a:p>
          <a:p>
            <a:pPr algn="r" rtl="1">
              <a:buFont typeface="Wingdings" pitchFamily="2" charset="2"/>
              <a:buNone/>
            </a:pPr>
            <a:r>
              <a:rPr lang="ar-SA" altLang="en-US" sz="4800" b="1" dirty="0">
                <a:latin typeface="Arial" pitchFamily="34" charset="0"/>
              </a:rPr>
              <a:t>	8-</a:t>
            </a:r>
            <a:r>
              <a:rPr lang="ar-SA" altLang="en-US" sz="4800" b="1" dirty="0">
                <a:latin typeface="Times New Roman" pitchFamily="18" charset="0"/>
                <a:cs typeface="Times New Roman" pitchFamily="18" charset="0"/>
              </a:rPr>
              <a:t> </a:t>
            </a:r>
            <a:r>
              <a:rPr lang="ar-SA" altLang="en-US" sz="4800" b="1" dirty="0">
                <a:latin typeface="Arial" pitchFamily="34" charset="0"/>
              </a:rPr>
              <a:t>الالتزام في قواعد السلامة والأمن.</a:t>
            </a:r>
            <a:endParaRPr lang="ar-SA" altLang="en-US" sz="4800" dirty="0">
              <a:cs typeface="Times New Roman" pitchFamily="18" charset="0"/>
            </a:endParaRPr>
          </a:p>
          <a:p>
            <a:pPr algn="r" rtl="1">
              <a:buFont typeface="Wingdings" pitchFamily="2" charset="2"/>
              <a:buNone/>
            </a:pPr>
            <a:r>
              <a:rPr lang="ar-SA" altLang="en-US" sz="4800" b="1" dirty="0">
                <a:latin typeface="Arial" pitchFamily="34" charset="0"/>
              </a:rPr>
              <a:t>	9-</a:t>
            </a:r>
            <a:r>
              <a:rPr lang="ar-SA" altLang="en-US" sz="4800" b="1" dirty="0">
                <a:latin typeface="Times New Roman" pitchFamily="18" charset="0"/>
                <a:cs typeface="Times New Roman" pitchFamily="18" charset="0"/>
              </a:rPr>
              <a:t> </a:t>
            </a:r>
            <a:r>
              <a:rPr lang="ar-SA" altLang="en-US" sz="4800" b="1" dirty="0">
                <a:latin typeface="Arial" pitchFamily="34" charset="0"/>
              </a:rPr>
              <a:t>حماية العمال من التعرض لظروف جسدية ونفسية </a:t>
            </a:r>
            <a:r>
              <a:rPr lang="en-US" altLang="en-US" sz="4800" b="1" dirty="0">
                <a:latin typeface="Arial" pitchFamily="34" charset="0"/>
              </a:rPr>
              <a:t>	</a:t>
            </a:r>
            <a:r>
              <a:rPr lang="ar-SA" altLang="en-US" sz="4800" b="1" dirty="0">
                <a:latin typeface="Arial" pitchFamily="34" charset="0"/>
              </a:rPr>
              <a:t>تعيق العمــل.</a:t>
            </a:r>
          </a:p>
        </p:txBody>
      </p:sp>
    </p:spTree>
    <p:extLst>
      <p:ext uri="{BB962C8B-B14F-4D97-AF65-F5344CB8AC3E}">
        <p14:creationId xmlns:p14="http://schemas.microsoft.com/office/powerpoint/2010/main" val="3706932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accel="50000" decel="50000" fill="hold" grpId="0" nodeType="after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 calcmode="lin" valueType="num">
                                      <p:cBhvr additive="base">
                                        <p:cTn id="7" dur="500" fill="hold"/>
                                        <p:tgtEl>
                                          <p:spTgt spid="3379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3794">
                                            <p:txEl>
                                              <p:pRg st="0" end="0"/>
                                            </p:txEl>
                                          </p:spTgt>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3" accel="50000" decel="50000" fill="hold" grpId="0" nodeType="afterEffect">
                                  <p:stCondLst>
                                    <p:cond delay="0"/>
                                  </p:stCondLst>
                                  <p:childTnLst>
                                    <p:set>
                                      <p:cBhvr>
                                        <p:cTn id="11" dur="1" fill="hold">
                                          <p:stCondLst>
                                            <p:cond delay="0"/>
                                          </p:stCondLst>
                                        </p:cTn>
                                        <p:tgtEl>
                                          <p:spTgt spid="33794">
                                            <p:txEl>
                                              <p:pRg st="1" end="1"/>
                                            </p:txEl>
                                          </p:spTgt>
                                        </p:tgtEl>
                                        <p:attrNameLst>
                                          <p:attrName>style.visibility</p:attrName>
                                        </p:attrNameLst>
                                      </p:cBhvr>
                                      <p:to>
                                        <p:strVal val="visible"/>
                                      </p:to>
                                    </p:set>
                                    <p:anim calcmode="lin" valueType="num">
                                      <p:cBhvr additive="base">
                                        <p:cTn id="12" dur="500" fill="hold"/>
                                        <p:tgtEl>
                                          <p:spTgt spid="33794">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3794">
                                            <p:txEl>
                                              <p:pRg st="1" end="1"/>
                                            </p:txEl>
                                          </p:spTgt>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000"/>
                            </p:stCondLst>
                            <p:childTnLst>
                              <p:par>
                                <p:cTn id="15" presetID="2" presetClass="entr" presetSubtype="3" accel="50000" decel="50000" fill="hold" grpId="0" nodeType="afterEffect">
                                  <p:stCondLst>
                                    <p:cond delay="0"/>
                                  </p:stCondLst>
                                  <p:childTnLst>
                                    <p:set>
                                      <p:cBhvr>
                                        <p:cTn id="16" dur="1" fill="hold">
                                          <p:stCondLst>
                                            <p:cond delay="0"/>
                                          </p:stCondLst>
                                        </p:cTn>
                                        <p:tgtEl>
                                          <p:spTgt spid="33794">
                                            <p:txEl>
                                              <p:pRg st="2" end="2"/>
                                            </p:txEl>
                                          </p:spTgt>
                                        </p:tgtEl>
                                        <p:attrNameLst>
                                          <p:attrName>style.visibility</p:attrName>
                                        </p:attrNameLst>
                                      </p:cBhvr>
                                      <p:to>
                                        <p:strVal val="visible"/>
                                      </p:to>
                                    </p:set>
                                    <p:anim calcmode="lin" valueType="num">
                                      <p:cBhvr additive="base">
                                        <p:cTn id="17" dur="500" fill="hold"/>
                                        <p:tgtEl>
                                          <p:spTgt spid="33794">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3794">
                                            <p:txEl>
                                              <p:pRg st="2" end="2"/>
                                            </p:txEl>
                                          </p:spTgt>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500"/>
                            </p:stCondLst>
                            <p:childTnLst>
                              <p:par>
                                <p:cTn id="20" presetID="2" presetClass="entr" presetSubtype="3" accel="50000" decel="50000" fill="hold" grpId="0" nodeType="afterEffect">
                                  <p:stCondLst>
                                    <p:cond delay="0"/>
                                  </p:stCondLst>
                                  <p:childTnLst>
                                    <p:set>
                                      <p:cBhvr>
                                        <p:cTn id="21" dur="1" fill="hold">
                                          <p:stCondLst>
                                            <p:cond delay="0"/>
                                          </p:stCondLst>
                                        </p:cTn>
                                        <p:tgtEl>
                                          <p:spTgt spid="33794">
                                            <p:txEl>
                                              <p:pRg st="3" end="3"/>
                                            </p:txEl>
                                          </p:spTgt>
                                        </p:tgtEl>
                                        <p:attrNameLst>
                                          <p:attrName>style.visibility</p:attrName>
                                        </p:attrNameLst>
                                      </p:cBhvr>
                                      <p:to>
                                        <p:strVal val="visible"/>
                                      </p:to>
                                    </p:set>
                                    <p:anim calcmode="lin" valueType="num">
                                      <p:cBhvr additive="base">
                                        <p:cTn id="22" dur="500" fill="hold"/>
                                        <p:tgtEl>
                                          <p:spTgt spid="33794">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33794">
                                            <p:txEl>
                                              <p:pRg st="3" end="3"/>
                                            </p:txEl>
                                          </p:spTgt>
                                        </p:tgtEl>
                                        <p:attrNameLst>
                                          <p:attrName>ppt_y</p:attrName>
                                        </p:attrNameLst>
                                      </p:cBhvr>
                                      <p:tavLst>
                                        <p:tav tm="0">
                                          <p:val>
                                            <p:strVal val="0-#ppt_h/2"/>
                                          </p:val>
                                        </p:tav>
                                        <p:tav tm="100000">
                                          <p:val>
                                            <p:strVal val="#ppt_y"/>
                                          </p:val>
                                        </p:tav>
                                      </p:tavLst>
                                    </p:anim>
                                  </p:childTnLst>
                                </p:cTn>
                              </p:par>
                            </p:childTnLst>
                          </p:cTn>
                        </p:par>
                        <p:par>
                          <p:cTn id="24" fill="hold" nodeType="afterGroup">
                            <p:stCondLst>
                              <p:cond delay="2000"/>
                            </p:stCondLst>
                            <p:childTnLst>
                              <p:par>
                                <p:cTn id="25" presetID="2" presetClass="entr" presetSubtype="3" accel="50000" decel="50000" fill="hold" grpId="0" nodeType="afterEffect">
                                  <p:stCondLst>
                                    <p:cond delay="0"/>
                                  </p:stCondLst>
                                  <p:childTnLst>
                                    <p:set>
                                      <p:cBhvr>
                                        <p:cTn id="26" dur="1" fill="hold">
                                          <p:stCondLst>
                                            <p:cond delay="0"/>
                                          </p:stCondLst>
                                        </p:cTn>
                                        <p:tgtEl>
                                          <p:spTgt spid="33794">
                                            <p:txEl>
                                              <p:pRg st="4" end="4"/>
                                            </p:txEl>
                                          </p:spTgt>
                                        </p:tgtEl>
                                        <p:attrNameLst>
                                          <p:attrName>style.visibility</p:attrName>
                                        </p:attrNameLst>
                                      </p:cBhvr>
                                      <p:to>
                                        <p:strVal val="visible"/>
                                      </p:to>
                                    </p:set>
                                    <p:anim calcmode="lin" valueType="num">
                                      <p:cBhvr additive="base">
                                        <p:cTn id="27" dur="500" fill="hold"/>
                                        <p:tgtEl>
                                          <p:spTgt spid="33794">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3794">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4525963"/>
          </a:xfrm>
        </p:spPr>
        <p:txBody>
          <a:bodyPr>
            <a:noAutofit/>
          </a:bodyPr>
          <a:lstStyle/>
          <a:p>
            <a:pPr algn="r">
              <a:buNone/>
            </a:pPr>
            <a:r>
              <a:rPr lang="ar-SA" sz="3200" b="1" dirty="0" smtClean="0">
                <a:solidFill>
                  <a:srgbClr val="FF0000"/>
                </a:solidFill>
              </a:rPr>
              <a:t>إصابة العمل </a:t>
            </a:r>
            <a:endParaRPr lang="en-US" sz="3200" b="1" dirty="0" smtClean="0">
              <a:solidFill>
                <a:srgbClr val="FF0000"/>
              </a:solidFill>
            </a:endParaRPr>
          </a:p>
          <a:p>
            <a:pPr algn="r">
              <a:buNone/>
            </a:pPr>
            <a:r>
              <a:rPr lang="ar-SA" sz="3200" b="1" dirty="0" smtClean="0"/>
              <a:t>يعرف الضرر الذي يصيب العامل بسبب وقوع حادث معين بأنه (( إصابة )) أي أن الإصابة هي النتيجة المباشرة للحادث الذي يتعرض له العامل </a:t>
            </a:r>
            <a:endParaRPr lang="en-US" sz="3200" b="1" dirty="0" smtClean="0"/>
          </a:p>
          <a:p>
            <a:pPr algn="r">
              <a:buNone/>
            </a:pPr>
            <a:r>
              <a:rPr lang="ar-SA" sz="3200" b="1" dirty="0" smtClean="0">
                <a:solidFill>
                  <a:srgbClr val="FFFF00"/>
                </a:solidFill>
              </a:rPr>
              <a:t>وتعرف إصابة العمل </a:t>
            </a:r>
            <a:r>
              <a:rPr lang="ar-SA" sz="3200" b="1" dirty="0" smtClean="0"/>
              <a:t>بأنها الإصابة التي تحدث للعامل في مكان العمل أو بسببه وكذلك تعتبر الإصابات التي تقع للعمال في طريق ذهابهم إلى العمل أو طريق الرجوع من العمل إصابات عمل بشرط أن يكون الطريق الذي سلكه العامل هو الطريق المباشر دون توقف أو انحراف، وتعتبر الأمراض المهنية من إصابات العمل.</a:t>
            </a:r>
            <a:br>
              <a:rPr lang="ar-SA" sz="3200" b="1" dirty="0" smtClean="0"/>
            </a:br>
            <a:endParaRPr lang="en-GB" sz="3200" b="1" dirty="0"/>
          </a:p>
        </p:txBody>
      </p:sp>
    </p:spTree>
    <p:extLst>
      <p:ext uri="{BB962C8B-B14F-4D97-AF65-F5344CB8AC3E}">
        <p14:creationId xmlns:p14="http://schemas.microsoft.com/office/powerpoint/2010/main" val="309804705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9700"/>
            <a:ext cx="9144000" cy="5878532"/>
          </a:xfrm>
          <a:prstGeom prst="rect">
            <a:avLst/>
          </a:prstGeom>
        </p:spPr>
        <p:txBody>
          <a:bodyPr wrap="square">
            <a:spAutoFit/>
          </a:bodyPr>
          <a:lstStyle/>
          <a:p>
            <a:pPr algn="r" rtl="1"/>
            <a:r>
              <a:rPr lang="ar-SA" sz="4400" dirty="0">
                <a:solidFill>
                  <a:srgbClr val="FFFF00"/>
                </a:solidFill>
              </a:rPr>
              <a:t>وطبقاً للمادة (1) من قرار وزير العمل رقم (75) لسنة 1993 </a:t>
            </a:r>
            <a:r>
              <a:rPr lang="en-US" sz="4400" dirty="0"/>
              <a:t>–</a:t>
            </a:r>
            <a:r>
              <a:rPr lang="ar-SA" sz="4400" dirty="0"/>
              <a:t> </a:t>
            </a:r>
            <a:endParaRPr lang="ar-EG" sz="4400" dirty="0" smtClean="0"/>
          </a:p>
          <a:p>
            <a:pPr algn="r" rtl="1"/>
            <a:r>
              <a:rPr lang="ar-SA" sz="4400" dirty="0" smtClean="0"/>
              <a:t>الملحق </a:t>
            </a:r>
            <a:r>
              <a:rPr lang="ar-SA" sz="4400" dirty="0"/>
              <a:t>بقانون العمل رقم ( 137 ) لسنة 1993 </a:t>
            </a:r>
            <a:endParaRPr lang="ar-EG" sz="4400" dirty="0" smtClean="0"/>
          </a:p>
          <a:p>
            <a:pPr algn="r" rtl="1"/>
            <a:r>
              <a:rPr lang="en-US" sz="4000" dirty="0" smtClean="0"/>
              <a:t>–</a:t>
            </a:r>
            <a:r>
              <a:rPr lang="ar-SA" sz="4000" dirty="0" smtClean="0"/>
              <a:t> </a:t>
            </a:r>
            <a:r>
              <a:rPr lang="ar-SA" sz="4000" b="1" u="sng" dirty="0">
                <a:solidFill>
                  <a:srgbClr val="66CCFF"/>
                </a:solidFill>
              </a:rPr>
              <a:t>فان حادث العمل </a:t>
            </a:r>
            <a:r>
              <a:rPr lang="ar-SA" sz="4000" dirty="0"/>
              <a:t>يقصد به حوادث العمل أو الانفجارات أو الانهيارات أو الحرائق التى تنتج أثناء العمل أو بسببه والتى تسبب لأحد أعضاء الجسم قطع أو جرح أو ضرر صحى يستوجب الانقطاع يوم عمل أو أكثر.</a:t>
            </a:r>
            <a:endParaRPr lang="en-US" sz="4000" dirty="0"/>
          </a:p>
        </p:txBody>
      </p:sp>
    </p:spTree>
    <p:extLst>
      <p:ext uri="{BB962C8B-B14F-4D97-AF65-F5344CB8AC3E}">
        <p14:creationId xmlns:p14="http://schemas.microsoft.com/office/powerpoint/2010/main" val="1810928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744"/>
            <a:ext cx="9152626" cy="6001643"/>
          </a:xfrm>
          <a:prstGeom prst="rect">
            <a:avLst/>
          </a:prstGeom>
        </p:spPr>
        <p:txBody>
          <a:bodyPr wrap="square">
            <a:spAutoFit/>
          </a:bodyPr>
          <a:lstStyle/>
          <a:p>
            <a:pPr algn="r" rtl="1"/>
            <a:r>
              <a:rPr lang="ar-SA" sz="3200" b="1" u="sng" dirty="0">
                <a:solidFill>
                  <a:srgbClr val="FFFF00"/>
                </a:solidFill>
              </a:rPr>
              <a:t>أنواع الإصابات :</a:t>
            </a:r>
            <a:endParaRPr lang="en-US" sz="3200" b="1" dirty="0">
              <a:solidFill>
                <a:srgbClr val="FFFF00"/>
              </a:solidFill>
            </a:endParaRPr>
          </a:p>
          <a:p>
            <a:pPr algn="r" rtl="1"/>
            <a:r>
              <a:rPr lang="ar-SA" sz="3200" b="1" dirty="0"/>
              <a:t>طبقاً لتعريف القانون الاجتماعى رقم ( 79 ) لسنة 1975 فإن:</a:t>
            </a:r>
            <a:endParaRPr lang="en-US" sz="3200" b="1" dirty="0"/>
          </a:p>
          <a:p>
            <a:pPr algn="r" rtl="1"/>
            <a:r>
              <a:rPr lang="ar-SA" sz="3200" b="1" u="sng" dirty="0" smtClean="0">
                <a:solidFill>
                  <a:srgbClr val="33CC33"/>
                </a:solidFill>
              </a:rPr>
              <a:t>الإصابة </a:t>
            </a:r>
            <a:r>
              <a:rPr lang="ar-SA" sz="3200" b="1" u="sng" dirty="0">
                <a:solidFill>
                  <a:srgbClr val="33CC33"/>
                </a:solidFill>
              </a:rPr>
              <a:t>أثناء العمل</a:t>
            </a:r>
            <a:r>
              <a:rPr lang="ar-SA" sz="3200" b="1" dirty="0">
                <a:solidFill>
                  <a:srgbClr val="33CC33"/>
                </a:solidFill>
              </a:rPr>
              <a:t>:</a:t>
            </a:r>
            <a:endParaRPr lang="en-US" sz="3200" b="1" dirty="0">
              <a:solidFill>
                <a:srgbClr val="33CC33"/>
              </a:solidFill>
            </a:endParaRPr>
          </a:p>
          <a:p>
            <a:pPr algn="r" rtl="1"/>
            <a:r>
              <a:rPr lang="ar-SA" sz="3200" b="1" dirty="0"/>
              <a:t>ويقصد بها الإصابة التى تقع خلال الفترة الزمنية المخصصة لأداء العمل </a:t>
            </a:r>
            <a:r>
              <a:rPr lang="en-US" sz="3200" b="1" dirty="0"/>
              <a:t>–</a:t>
            </a:r>
            <a:r>
              <a:rPr lang="ar-SA" sz="3200" b="1" dirty="0"/>
              <a:t> سواء كانت وقت العمل الأساسى أو الاضافى بشرط أن تكون قد حدثت فجأة ولها ارتباطاً وثيقاً بالعمل .</a:t>
            </a:r>
            <a:endParaRPr lang="en-US" sz="3200" b="1" dirty="0"/>
          </a:p>
          <a:p>
            <a:pPr algn="r" rtl="1"/>
            <a:r>
              <a:rPr lang="ar-SA" sz="3200" b="1" u="sng" dirty="0" smtClean="0">
                <a:solidFill>
                  <a:srgbClr val="33CC33"/>
                </a:solidFill>
              </a:rPr>
              <a:t>الإصابة </a:t>
            </a:r>
            <a:r>
              <a:rPr lang="ar-SA" sz="3200" b="1" u="sng" dirty="0">
                <a:solidFill>
                  <a:srgbClr val="33CC33"/>
                </a:solidFill>
              </a:rPr>
              <a:t>بسبب العمل</a:t>
            </a:r>
            <a:r>
              <a:rPr lang="ar-SA" sz="3200" b="1" dirty="0">
                <a:solidFill>
                  <a:srgbClr val="33CC33"/>
                </a:solidFill>
              </a:rPr>
              <a:t>:</a:t>
            </a:r>
            <a:endParaRPr lang="en-US" sz="3200" b="1" dirty="0">
              <a:solidFill>
                <a:srgbClr val="33CC33"/>
              </a:solidFill>
            </a:endParaRPr>
          </a:p>
          <a:p>
            <a:pPr algn="r" rtl="1"/>
            <a:r>
              <a:rPr lang="ar-SA" sz="3200" b="1" dirty="0"/>
              <a:t>وهى الإصابة التى تقع بسبب العمل ولو لم تكن أثناء تأدية العمل- مثل الإصابة أثناء المأمورية المصلحية أو التدريب </a:t>
            </a:r>
            <a:r>
              <a:rPr lang="en-US" sz="3200" b="1" dirty="0"/>
              <a:t>……</a:t>
            </a:r>
            <a:r>
              <a:rPr lang="ar-SA" sz="3200" b="1" dirty="0"/>
              <a:t> الخ</a:t>
            </a:r>
            <a:r>
              <a:rPr lang="ar-SA" sz="3200" b="1" dirty="0" smtClean="0"/>
              <a:t>.</a:t>
            </a:r>
            <a:endParaRPr lang="en-US" sz="3200" b="1" dirty="0"/>
          </a:p>
        </p:txBody>
      </p:sp>
    </p:spTree>
    <p:extLst>
      <p:ext uri="{BB962C8B-B14F-4D97-AF65-F5344CB8AC3E}">
        <p14:creationId xmlns:p14="http://schemas.microsoft.com/office/powerpoint/2010/main" val="33178853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839"/>
            <a:ext cx="9144000" cy="7109639"/>
          </a:xfrm>
          <a:prstGeom prst="rect">
            <a:avLst/>
          </a:prstGeom>
        </p:spPr>
        <p:txBody>
          <a:bodyPr wrap="square">
            <a:spAutoFit/>
          </a:bodyPr>
          <a:lstStyle/>
          <a:p>
            <a:pPr algn="r" rtl="1"/>
            <a:r>
              <a:rPr lang="ar-SA" sz="2400" b="1" u="sng" dirty="0" smtClean="0">
                <a:solidFill>
                  <a:srgbClr val="33CC33"/>
                </a:solidFill>
              </a:rPr>
              <a:t>اصابة </a:t>
            </a:r>
            <a:r>
              <a:rPr lang="ar-SA" sz="2400" b="1" u="sng" dirty="0">
                <a:solidFill>
                  <a:srgbClr val="33CC33"/>
                </a:solidFill>
              </a:rPr>
              <a:t>الطريق</a:t>
            </a:r>
            <a:r>
              <a:rPr lang="ar-SA" sz="2400" b="1" dirty="0">
                <a:solidFill>
                  <a:srgbClr val="33CC33"/>
                </a:solidFill>
              </a:rPr>
              <a:t>:</a:t>
            </a:r>
            <a:endParaRPr lang="en-US" sz="2400" b="1" dirty="0">
              <a:solidFill>
                <a:srgbClr val="33CC33"/>
              </a:solidFill>
            </a:endParaRPr>
          </a:p>
          <a:p>
            <a:pPr algn="r" rtl="1"/>
            <a:r>
              <a:rPr lang="ar-SA" sz="2400" b="1" dirty="0">
                <a:solidFill>
                  <a:srgbClr val="FFFF00"/>
                </a:solidFill>
              </a:rPr>
              <a:t>تعتبر حوادث الطريق من المخاطر الموجبة لضمان تأمين اصابات العمل  </a:t>
            </a:r>
            <a:r>
              <a:rPr lang="en-US" sz="2400" b="1" dirty="0">
                <a:solidFill>
                  <a:srgbClr val="FFFF00"/>
                </a:solidFill>
              </a:rPr>
              <a:t>–</a:t>
            </a:r>
            <a:r>
              <a:rPr lang="ar-SA" sz="2400" b="1" dirty="0">
                <a:solidFill>
                  <a:srgbClr val="FFFF00"/>
                </a:solidFill>
              </a:rPr>
              <a:t> ويقصد بالطريق - انتقال العامل من مسكنه الى مكان العمل وعودته من مكان العمل الى مسكنه بشرط :</a:t>
            </a:r>
            <a:endParaRPr lang="en-US" sz="2400" b="1" dirty="0">
              <a:solidFill>
                <a:srgbClr val="FFFF00"/>
              </a:solidFill>
            </a:endParaRPr>
          </a:p>
          <a:p>
            <a:pPr algn="r" rtl="1"/>
            <a:r>
              <a:rPr lang="ar-SA" sz="2400" b="1" dirty="0"/>
              <a:t>أ-  أن يكون العامل قد سلك الطريق الطبيعى فى ذهابه الى العمل وعودته منه.</a:t>
            </a:r>
            <a:endParaRPr lang="en-US" sz="2400" b="1" dirty="0"/>
          </a:p>
          <a:p>
            <a:pPr algn="r" rtl="1"/>
            <a:r>
              <a:rPr lang="ar-SA" sz="2400" b="1" dirty="0"/>
              <a:t>"ويقصد بالطريق الطبيعى </a:t>
            </a:r>
            <a:r>
              <a:rPr lang="en-US" sz="2400" b="1" dirty="0"/>
              <a:t>–</a:t>
            </a:r>
            <a:r>
              <a:rPr lang="ar-SA" sz="2400" b="1" dirty="0"/>
              <a:t> هو الطريق المألوف للكافة أياً كانت وسيلة المواصلات"</a:t>
            </a:r>
            <a:endParaRPr lang="en-US" sz="2400" b="1" dirty="0"/>
          </a:p>
          <a:p>
            <a:pPr algn="r" rtl="1"/>
            <a:r>
              <a:rPr lang="ar-SA" sz="2400" b="1" dirty="0"/>
              <a:t>ب-  أن يكون ذهابه للعمل وعودته منه دون توقف أو تخلف أو انحراف عن الطريق الطبيعى.</a:t>
            </a:r>
            <a:endParaRPr lang="en-US" sz="2400" b="1" dirty="0"/>
          </a:p>
          <a:p>
            <a:pPr algn="r" rtl="1"/>
            <a:r>
              <a:rPr lang="ar-SA" sz="2400" b="1" dirty="0"/>
              <a:t>ج-  أن يكون زمن حدوث الإصابة يتناسب مع مواعيد الحضور الى العمل أو الانصراف منه.</a:t>
            </a:r>
            <a:endParaRPr lang="en-US" sz="2400" b="1" dirty="0"/>
          </a:p>
          <a:p>
            <a:pPr algn="r" rtl="1"/>
            <a:r>
              <a:rPr lang="ar-SA" sz="2400" b="1" dirty="0"/>
              <a:t>د-   أن يقوم المصاب بعمل محضر شرطة فى قسم الشرطة المختص والذى حدثت الإصابة فى دائرته </a:t>
            </a:r>
            <a:r>
              <a:rPr lang="en-US" sz="2400" b="1" dirty="0"/>
              <a:t>–</a:t>
            </a:r>
            <a:r>
              <a:rPr lang="ar-SA" sz="2400" b="1" dirty="0"/>
              <a:t> فى خلال 48 ساعة من وقوع الإصابـة إذا كانت الإصابة لم تعجزه عن ذلك ( عملاً بأحكام المادة رقم (5) من قرار وزير التأمينات رقم 310 لسنة 1976).</a:t>
            </a:r>
            <a:endParaRPr lang="en-US" sz="2400" b="1" dirty="0"/>
          </a:p>
          <a:p>
            <a:pPr algn="r" rtl="1"/>
            <a:endParaRPr lang="en-US" sz="2400" b="1" dirty="0"/>
          </a:p>
          <a:p>
            <a:pPr algn="r" rtl="1"/>
            <a:r>
              <a:rPr lang="ar-SA" sz="2400" b="1" dirty="0"/>
              <a:t> </a:t>
            </a:r>
            <a:endParaRPr lang="en-US" sz="2400" b="1" dirty="0"/>
          </a:p>
        </p:txBody>
      </p:sp>
    </p:spTree>
    <p:extLst>
      <p:ext uri="{BB962C8B-B14F-4D97-AF65-F5344CB8AC3E}">
        <p14:creationId xmlns:p14="http://schemas.microsoft.com/office/powerpoint/2010/main" val="29680325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716"/>
            <a:ext cx="9144000" cy="6863417"/>
          </a:xfrm>
          <a:prstGeom prst="rect">
            <a:avLst/>
          </a:prstGeom>
        </p:spPr>
        <p:txBody>
          <a:bodyPr wrap="square">
            <a:spAutoFit/>
          </a:bodyPr>
          <a:lstStyle/>
          <a:p>
            <a:pPr algn="r" rtl="1"/>
            <a:r>
              <a:rPr lang="ar-SA" sz="4400" b="1" u="sng" dirty="0">
                <a:solidFill>
                  <a:srgbClr val="FFFF00"/>
                </a:solidFill>
              </a:rPr>
              <a:t>الإصابة بأحد الأمراض المهنية</a:t>
            </a:r>
            <a:r>
              <a:rPr lang="ar-SA" sz="4400" b="1" dirty="0">
                <a:solidFill>
                  <a:srgbClr val="FFFF00"/>
                </a:solidFill>
              </a:rPr>
              <a:t>:</a:t>
            </a:r>
            <a:endParaRPr lang="en-US" sz="4400" dirty="0">
              <a:solidFill>
                <a:srgbClr val="FFFF00"/>
              </a:solidFill>
            </a:endParaRPr>
          </a:p>
          <a:p>
            <a:pPr algn="r" rtl="1"/>
            <a:r>
              <a:rPr lang="ar-SA" sz="4400" dirty="0"/>
              <a:t>وهى الإصابة بأحد الأمراض المهنية الواردة بالجدول رقـم (1) الخاص بالأمراض المهنية والملحق بقانون التأمين الإجتماعى رقم (79) لسنة 1975 وتعديلاته .</a:t>
            </a:r>
            <a:endParaRPr lang="en-US" sz="4400" dirty="0"/>
          </a:p>
          <a:p>
            <a:pPr algn="r" rtl="1"/>
            <a:r>
              <a:rPr lang="ar-SA" sz="4400" u="sng" dirty="0">
                <a:solidFill>
                  <a:srgbClr val="66CCFF"/>
                </a:solidFill>
              </a:rPr>
              <a:t>ويقصد بالمرض المهنـى </a:t>
            </a:r>
            <a:r>
              <a:rPr lang="ar-SA" sz="4400" dirty="0"/>
              <a:t>بأنه المرض الذى تكون المهنة أو العمل الذى يزاوله العامل سبباً فيه.</a:t>
            </a:r>
            <a:endParaRPr lang="en-US" sz="4400" dirty="0"/>
          </a:p>
          <a:p>
            <a:pPr algn="r" rtl="1"/>
            <a:r>
              <a:rPr lang="ar-SA" sz="4400" dirty="0"/>
              <a:t> </a:t>
            </a:r>
            <a:endParaRPr lang="en-US" sz="4400" dirty="0"/>
          </a:p>
        </p:txBody>
      </p:sp>
    </p:spTree>
    <p:extLst>
      <p:ext uri="{BB962C8B-B14F-4D97-AF65-F5344CB8AC3E}">
        <p14:creationId xmlns:p14="http://schemas.microsoft.com/office/powerpoint/2010/main" val="3472509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عنصر نائب للمحتوى 2" descr="Stationery"/>
          <p:cNvSpPr>
            <a:spLocks noGrp="1"/>
          </p:cNvSpPr>
          <p:nvPr>
            <p:ph sz="quarter" idx="4294967295"/>
          </p:nvPr>
        </p:nvSpPr>
        <p:spPr>
          <a:xfrm>
            <a:off x="0" y="19066"/>
            <a:ext cx="9144000" cy="6650294"/>
          </a:xfrm>
          <a:blipFill dpi="0" rotWithShape="1">
            <a:blip r:embed="rId2" cstate="print"/>
            <a:srcRect/>
            <a:tile tx="0" ty="0" sx="100000" sy="100000" flip="none" algn="tl"/>
          </a:blipFill>
          <a:ln w="38100" cmpd="dbl">
            <a:solidFill>
              <a:schemeClr val="bg1"/>
            </a:solidFill>
            <a:miter lim="800000"/>
            <a:headEnd/>
            <a:tailEnd/>
          </a:ln>
        </p:spPr>
        <p:txBody>
          <a:bodyPr>
            <a:noAutofit/>
          </a:bodyPr>
          <a:lstStyle/>
          <a:p>
            <a:pPr algn="r">
              <a:lnSpc>
                <a:spcPct val="125000"/>
              </a:lnSpc>
              <a:buClr>
                <a:schemeClr val="bg1"/>
              </a:buClr>
              <a:buNone/>
            </a:pPr>
            <a:r>
              <a:rPr lang="ar-SA" sz="4800" b="1" dirty="0" smtClean="0">
                <a:solidFill>
                  <a:srgbClr val="002060"/>
                </a:solidFill>
                <a:effectLst/>
                <a:cs typeface="Times New Roman" pitchFamily="18" charset="0"/>
              </a:rPr>
              <a:t>إصابة العمل: </a:t>
            </a:r>
            <a:br>
              <a:rPr lang="ar-SA" sz="4800" b="1" dirty="0" smtClean="0">
                <a:solidFill>
                  <a:srgbClr val="002060"/>
                </a:solidFill>
                <a:effectLst/>
                <a:cs typeface="Times New Roman" pitchFamily="18" charset="0"/>
              </a:rPr>
            </a:br>
            <a:r>
              <a:rPr lang="ar-SA" sz="3600" b="1" dirty="0" smtClean="0">
                <a:solidFill>
                  <a:srgbClr val="000000"/>
                </a:solidFill>
                <a:effectLst/>
                <a:cs typeface="Times New Roman" pitchFamily="18" charset="0"/>
              </a:rPr>
              <a:t>يعرف الضرر الذي يصيب العامل بسبب وقوع حادث معين بأنه (( إصابة ))  وتعرف إصابة العمل بأنها الإصابة التي تحدث للعامل في مكان العمل أو بسببه وكذلك تعتبر الإصابات التي تقع للعمال في طريق ذهابهم إلى العمل أو طريق الرجوع من العمل إصابات عمل بشرط أن يكون الطريق الذي سلكه العامل هو الطريق المباشر دون </a:t>
            </a:r>
            <a:r>
              <a:rPr lang="en-US" sz="3600" b="1" dirty="0" smtClean="0">
                <a:solidFill>
                  <a:srgbClr val="000000"/>
                </a:solidFill>
                <a:effectLst/>
                <a:cs typeface="Times New Roman" pitchFamily="18" charset="0"/>
              </a:rPr>
              <a:t>   </a:t>
            </a:r>
            <a:r>
              <a:rPr lang="ar-SA" sz="3600" b="1" dirty="0" smtClean="0">
                <a:solidFill>
                  <a:srgbClr val="000000"/>
                </a:solidFill>
                <a:effectLst/>
                <a:cs typeface="Times New Roman" pitchFamily="18" charset="0"/>
              </a:rPr>
              <a:t>  توقف أو انحراف، وتعتبر الأمراض المهنية من </a:t>
            </a:r>
            <a:r>
              <a:rPr lang="ar-SA" sz="3600" b="1" dirty="0" smtClean="0">
                <a:solidFill>
                  <a:srgbClr val="000000"/>
                </a:solidFill>
                <a:cs typeface="Times New Roman" pitchFamily="18" charset="0"/>
              </a:rPr>
              <a:t>إصابات العمل</a:t>
            </a:r>
            <a:endParaRPr lang="en-US" sz="3600" b="1" dirty="0" smtClean="0">
              <a:solidFill>
                <a:srgbClr val="000000"/>
              </a:solidFill>
              <a:effectLst/>
            </a:endParaRPr>
          </a:p>
        </p:txBody>
      </p:sp>
    </p:spTree>
    <p:extLst>
      <p:ext uri="{BB962C8B-B14F-4D97-AF65-F5344CB8AC3E}">
        <p14:creationId xmlns:p14="http://schemas.microsoft.com/office/powerpoint/2010/main" val="1368190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diamond(in)">
                                      <p:cBhvr>
                                        <p:cTn id="7" dur="2000"/>
                                        <p:tgtEl>
                                          <p:spTgt spid="43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35374" cy="6986528"/>
          </a:xfrm>
          <a:prstGeom prst="rect">
            <a:avLst/>
          </a:prstGeom>
        </p:spPr>
        <p:txBody>
          <a:bodyPr wrap="square">
            <a:spAutoFit/>
          </a:bodyPr>
          <a:lstStyle/>
          <a:p>
            <a:pPr algn="r" rtl="1"/>
            <a:r>
              <a:rPr lang="ar-SA" sz="2400" b="1" u="sng" dirty="0">
                <a:solidFill>
                  <a:srgbClr val="66CCFF"/>
                </a:solidFill>
              </a:rPr>
              <a:t>الإصابة الناتجة عن الإجهاد أو الإرهاق من العمل</a:t>
            </a:r>
            <a:r>
              <a:rPr lang="ar-SA" sz="2400" b="1" dirty="0">
                <a:solidFill>
                  <a:srgbClr val="66CCFF"/>
                </a:solidFill>
              </a:rPr>
              <a:t>:</a:t>
            </a:r>
            <a:endParaRPr lang="en-US" sz="2400" b="1" dirty="0">
              <a:solidFill>
                <a:srgbClr val="66CCFF"/>
              </a:solidFill>
            </a:endParaRPr>
          </a:p>
          <a:p>
            <a:pPr algn="r" rtl="1"/>
            <a:r>
              <a:rPr lang="ar-SA" sz="2400" b="1" i="1" dirty="0">
                <a:solidFill>
                  <a:srgbClr val="FFFF00"/>
                </a:solidFill>
              </a:rPr>
              <a:t>نصت المادة (1) من قرار وزير التأمينات رقم (74) لسنة 1985 </a:t>
            </a:r>
            <a:r>
              <a:rPr lang="ar-SA" sz="2400" b="1" i="1" dirty="0" smtClean="0">
                <a:solidFill>
                  <a:srgbClr val="FFFF00"/>
                </a:solidFill>
              </a:rPr>
              <a:t>على</a:t>
            </a:r>
            <a:r>
              <a:rPr lang="ar-SA" sz="2400" b="1" dirty="0" smtClean="0">
                <a:solidFill>
                  <a:srgbClr val="FFFF00"/>
                </a:solidFill>
              </a:rPr>
              <a:t>:</a:t>
            </a:r>
            <a:r>
              <a:rPr lang="ar-SA" sz="2400" b="1" dirty="0" smtClean="0">
                <a:solidFill>
                  <a:srgbClr val="33CC33"/>
                </a:solidFill>
              </a:rPr>
              <a:t>تعتبر </a:t>
            </a:r>
            <a:r>
              <a:rPr lang="ar-SA" sz="2400" b="1" dirty="0">
                <a:solidFill>
                  <a:srgbClr val="33CC33"/>
                </a:solidFill>
              </a:rPr>
              <a:t>الإصابة الناتجة عن الإجهاد أو الإرهاق من العمل </a:t>
            </a:r>
            <a:r>
              <a:rPr lang="en-US" sz="2400" b="1" dirty="0">
                <a:solidFill>
                  <a:srgbClr val="33CC33"/>
                </a:solidFill>
              </a:rPr>
              <a:t>–</a:t>
            </a:r>
            <a:r>
              <a:rPr lang="ar-SA" sz="2400" b="1" dirty="0">
                <a:solidFill>
                  <a:srgbClr val="33CC33"/>
                </a:solidFill>
              </a:rPr>
              <a:t> إصابة عمل </a:t>
            </a:r>
            <a:r>
              <a:rPr lang="en-US" sz="2400" b="1" dirty="0">
                <a:solidFill>
                  <a:srgbClr val="33CC33"/>
                </a:solidFill>
              </a:rPr>
              <a:t>–</a:t>
            </a:r>
            <a:r>
              <a:rPr lang="ar-SA" sz="2400" b="1" dirty="0">
                <a:solidFill>
                  <a:srgbClr val="33CC33"/>
                </a:solidFill>
              </a:rPr>
              <a:t> متى كان سن المصاب أقل من الستين </a:t>
            </a:r>
            <a:r>
              <a:rPr lang="en-US" sz="2400" b="1" dirty="0">
                <a:solidFill>
                  <a:srgbClr val="33CC33"/>
                </a:solidFill>
              </a:rPr>
              <a:t>–</a:t>
            </a:r>
            <a:r>
              <a:rPr lang="ar-SA" sz="2400" b="1" dirty="0">
                <a:solidFill>
                  <a:srgbClr val="33CC33"/>
                </a:solidFill>
              </a:rPr>
              <a:t> وتوافرت فى الإصابة الشروط التالية مجتمعة:</a:t>
            </a:r>
            <a:endParaRPr lang="en-US" sz="2400" b="1" dirty="0">
              <a:solidFill>
                <a:srgbClr val="33CC33"/>
              </a:solidFill>
            </a:endParaRPr>
          </a:p>
          <a:p>
            <a:pPr marL="342900" lvl="0" indent="-342900" algn="r" rtl="1">
              <a:buFont typeface="Wingdings" pitchFamily="2" charset="2"/>
              <a:buChar char="§"/>
            </a:pPr>
            <a:r>
              <a:rPr lang="ar-SA" sz="2000" b="1" dirty="0"/>
              <a:t>أن يكون الإجهاد أو الإرهاق ناتجاً عن بذل مجهود إضافى يفوق المجهود العادى للمؤمن عليه </a:t>
            </a:r>
            <a:r>
              <a:rPr lang="en-US" sz="2000" b="1" dirty="0"/>
              <a:t>–</a:t>
            </a:r>
            <a:r>
              <a:rPr lang="ar-SA" sz="2000" b="1" dirty="0"/>
              <a:t> سواء بذل المجهود وقت العمل الأصلى أو فى </a:t>
            </a:r>
            <a:r>
              <a:rPr lang="ar-SA" sz="2000" b="1" dirty="0" smtClean="0"/>
              <a:t>غيره</a:t>
            </a:r>
            <a:endParaRPr lang="ar-EG" sz="2000" b="1" dirty="0" smtClean="0"/>
          </a:p>
          <a:p>
            <a:pPr marL="342900" lvl="0" indent="-342900" algn="r" rtl="1">
              <a:buFont typeface="Wingdings" pitchFamily="2" charset="2"/>
              <a:buChar char="§"/>
            </a:pPr>
            <a:r>
              <a:rPr lang="ar-SA" sz="2000" b="1" dirty="0" smtClean="0"/>
              <a:t>أن </a:t>
            </a:r>
            <a:r>
              <a:rPr lang="ar-SA" sz="2000" b="1" dirty="0"/>
              <a:t>يكون المجهود الإضافى عن تكليف المؤمن عليه بإنجاز عمل معين فى وقت محدد يقل عن الوقت اللازم عادة لانجاز هذا العمل </a:t>
            </a:r>
            <a:r>
              <a:rPr lang="en-US" sz="2000" b="1" dirty="0"/>
              <a:t>–</a:t>
            </a:r>
            <a:r>
              <a:rPr lang="ar-SA" sz="2000" b="1" dirty="0"/>
              <a:t> أو تكليفه بانجاز عمل معين فى وقت محدد بالاضافة الى عمله الأصلى.</a:t>
            </a:r>
            <a:endParaRPr lang="en-US" sz="2000" b="1" dirty="0"/>
          </a:p>
          <a:p>
            <a:pPr marL="342900" lvl="0" indent="-342900" algn="r" rtl="1">
              <a:buFont typeface="Wingdings" pitchFamily="2" charset="2"/>
              <a:buChar char="§"/>
            </a:pPr>
            <a:r>
              <a:rPr lang="ar-SA" sz="2000" b="1" dirty="0"/>
              <a:t> أن يكون هناك إرتباط مباشر بين حالة الإجهاد أو الإرهاق من العمل والحالة المرضية.</a:t>
            </a:r>
            <a:endParaRPr lang="en-US" sz="2000" b="1" dirty="0"/>
          </a:p>
          <a:p>
            <a:pPr marL="342900" lvl="0" indent="-342900" algn="r" rtl="1">
              <a:buFont typeface="Wingdings" pitchFamily="2" charset="2"/>
              <a:buChar char="§"/>
            </a:pPr>
            <a:r>
              <a:rPr lang="ar-SA" sz="2000" b="1" dirty="0"/>
              <a:t> أن تكون الفترة الزمنية للإجهاد أو الإرهاق كافية لوقوع الحالة المرضية </a:t>
            </a:r>
            <a:endParaRPr lang="en-US" sz="2000" b="1" dirty="0"/>
          </a:p>
          <a:p>
            <a:pPr marL="342900" lvl="0" indent="-342900" algn="r" rtl="1">
              <a:buFont typeface="Wingdings" pitchFamily="2" charset="2"/>
              <a:buChar char="§"/>
            </a:pPr>
            <a:r>
              <a:rPr lang="ar-SA" sz="2000" b="1" dirty="0"/>
              <a:t> أن تكون الحالة الناتجة عن الإجهاد أو الإرهاق ذات مظاهر مرضية حادة.</a:t>
            </a:r>
            <a:endParaRPr lang="en-US" sz="2000" b="1" dirty="0"/>
          </a:p>
          <a:p>
            <a:pPr marL="342900" lvl="0" indent="-342900" algn="r" rtl="1">
              <a:buFont typeface="Wingdings" pitchFamily="2" charset="2"/>
              <a:buChar char="§"/>
            </a:pPr>
            <a:r>
              <a:rPr lang="ar-SA" sz="2000" b="1" dirty="0"/>
              <a:t> أن ينتـج عن الإجهاد أو الإرهاق فى العمل إصابة المؤمن عليه بأحد الأمراض التالية :</a:t>
            </a:r>
            <a:endParaRPr lang="en-US" sz="2000" b="1" dirty="0"/>
          </a:p>
          <a:p>
            <a:pPr marL="342900" lvl="0" indent="-342900" algn="r" rtl="1">
              <a:buFont typeface="Wingdings" pitchFamily="2" charset="2"/>
              <a:buChar char="Ø"/>
            </a:pPr>
            <a:r>
              <a:rPr lang="ar-SA" sz="2000" b="1" dirty="0"/>
              <a:t>نزيف فى المخ أو انسداد فى شرايين المخ متى ثبت ذلك لوجود علامات إكلينيكية واضحة.</a:t>
            </a:r>
            <a:endParaRPr lang="en-US" sz="2000" b="1" dirty="0"/>
          </a:p>
          <a:p>
            <a:pPr marL="342900" lvl="0" indent="-342900" algn="r" rtl="1">
              <a:buFont typeface="Wingdings" pitchFamily="2" charset="2"/>
              <a:buChar char="Ø"/>
            </a:pPr>
            <a:r>
              <a:rPr lang="ar-SA" sz="2000" b="1" dirty="0"/>
              <a:t>الإنسداد بالشرايين التاجية متى ثبت ذلك بصفة قاطعة.</a:t>
            </a:r>
            <a:endParaRPr lang="en-US" sz="2000" b="1" dirty="0"/>
          </a:p>
          <a:p>
            <a:pPr marL="342900" indent="-342900" algn="r" rtl="1">
              <a:buFont typeface="Wingdings" pitchFamily="2" charset="2"/>
              <a:buChar char="§"/>
            </a:pPr>
            <a:r>
              <a:rPr lang="ar-SA" sz="2000" b="1" dirty="0"/>
              <a:t>7- ألا تكون الحالة المرضية ناتجة عن مضاعفات أو تطور لحالة مرضية</a:t>
            </a:r>
            <a:r>
              <a:rPr lang="ar-SA" sz="2400" b="1" dirty="0"/>
              <a:t> سابقة .</a:t>
            </a:r>
            <a:endParaRPr lang="en-US" sz="2400" b="1" dirty="0"/>
          </a:p>
        </p:txBody>
      </p:sp>
    </p:spTree>
    <p:extLst>
      <p:ext uri="{BB962C8B-B14F-4D97-AF65-F5344CB8AC3E}">
        <p14:creationId xmlns:p14="http://schemas.microsoft.com/office/powerpoint/2010/main" val="39950265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877192" y="37455"/>
            <a:ext cx="726680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sng" strike="noStrike" cap="none" normalizeH="0" baseline="0" dirty="0" smtClean="0">
                <a:ln>
                  <a:noFill/>
                </a:ln>
                <a:solidFill>
                  <a:srgbClr val="33CC33"/>
                </a:solidFill>
                <a:effectLst/>
                <a:latin typeface="Simplified Arabic" pitchFamily="18" charset="-78"/>
                <a:ea typeface="Times New Roman" pitchFamily="18" charset="0"/>
                <a:cs typeface="Simplified Arabic" pitchFamily="18" charset="-78"/>
              </a:rPr>
              <a:t>الإصابة أثناء الإعارة أو الإنتداب خارج البلاد</a:t>
            </a:r>
            <a:r>
              <a:rPr kumimoji="0" lang="ar-SA" sz="3200" b="1" i="0" u="none" strike="noStrike" cap="none" normalizeH="0" baseline="0" dirty="0" smtClean="0">
                <a:ln>
                  <a:noFill/>
                </a:ln>
                <a:solidFill>
                  <a:srgbClr val="33CC33"/>
                </a:solidFill>
                <a:effectLst/>
                <a:latin typeface="Simplified Arabic" pitchFamily="18" charset="-78"/>
                <a:ea typeface="Times New Roman" pitchFamily="18" charset="0"/>
                <a:cs typeface="Simplified Arabic" pitchFamily="18" charset="-78"/>
              </a:rPr>
              <a:t>:</a:t>
            </a:r>
            <a:endParaRPr kumimoji="0" lang="ar-SA" sz="4000" b="0" i="0" u="none" strike="noStrike" cap="none" normalizeH="0" baseline="0" dirty="0" smtClean="0">
              <a:ln>
                <a:noFill/>
              </a:ln>
              <a:solidFill>
                <a:srgbClr val="33CC33"/>
              </a:solidFill>
              <a:effectLst/>
              <a:latin typeface="Arial" pitchFamily="34" charset="0"/>
              <a:cs typeface="Arial" pitchFamily="34" charset="0"/>
            </a:endParaRPr>
          </a:p>
        </p:txBody>
      </p:sp>
      <p:sp>
        <p:nvSpPr>
          <p:cNvPr id="4" name="Rectangle 3"/>
          <p:cNvSpPr>
            <a:spLocks noChangeArrowheads="1"/>
          </p:cNvSpPr>
          <p:nvPr/>
        </p:nvSpPr>
        <p:spPr bwMode="auto">
          <a:xfrm rot="10800000" flipV="1">
            <a:off x="0" y="1015139"/>
            <a:ext cx="9176876"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إذا أصيب المؤمن عليه المعار أو المنتدب خارج البلاد </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a:t>
            </a:r>
            <a:r>
              <a:rPr kumimoji="0" lang="ar-SA" sz="4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فعليه أو على المستحقين عنه بحسب الأحوال التقدم بصورة من محضر تحقيق عن الحادث الذى أصيب فيه ويكون محرراً بمعرفة جهة رسمية باللغة العربية </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a:t>
            </a:r>
            <a:r>
              <a:rPr kumimoji="0" lang="ar-SA" sz="4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أو مترجماً ترجمة رسمية الى هذه اللغة ومصدقاً عليه من السفارة أو القنصلية المصرية </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a:t>
            </a:r>
            <a:r>
              <a:rPr kumimoji="0" lang="ar-SA" sz="4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ومعتمداً من وزارة الخارجية المصرية </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a:t>
            </a:r>
            <a:r>
              <a:rPr kumimoji="0" lang="ar-SA" sz="4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وذلك عملاً بأحكام المادة (6) من قرار وزير التأمينات رقم 310 لسنة 1976</a:t>
            </a:r>
            <a:r>
              <a:rPr kumimoji="0" lang="en-US" sz="3200" b="1" i="0" u="none" strike="noStrike" cap="none" normalizeH="0" baseline="0" dirty="0" smtClean="0">
                <a:ln>
                  <a:noFill/>
                </a:ln>
                <a:solidFill>
                  <a:schemeClr val="tx1"/>
                </a:solidFill>
                <a:effectLst/>
                <a:latin typeface="Arial" pitchFamily="34" charset="0"/>
                <a:cs typeface="Arial" pitchFamily="34" charset="0"/>
              </a:rPr>
              <a:t> </a:t>
            </a:r>
            <a:endParaRPr kumimoji="0" lang="en-US" sz="48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0237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5740"/>
            <a:ext cx="9187132" cy="6863417"/>
          </a:xfrm>
          <a:prstGeom prst="rect">
            <a:avLst/>
          </a:prstGeom>
        </p:spPr>
        <p:txBody>
          <a:bodyPr wrap="square">
            <a:spAutoFit/>
          </a:bodyPr>
          <a:lstStyle/>
          <a:p>
            <a:pPr algn="r" rtl="1"/>
            <a:r>
              <a:rPr lang="ar-SA" sz="4000" b="1" u="sng" dirty="0">
                <a:solidFill>
                  <a:srgbClr val="33CC33"/>
                </a:solidFill>
              </a:rPr>
              <a:t>الإصابة أثناء الأنشطة الرياضية</a:t>
            </a:r>
            <a:r>
              <a:rPr lang="ar-SA" sz="4000" b="1" dirty="0" smtClean="0">
                <a:solidFill>
                  <a:srgbClr val="33CC33"/>
                </a:solidFill>
              </a:rPr>
              <a:t>:</a:t>
            </a:r>
            <a:endParaRPr lang="ar-EG" sz="4000" b="1" dirty="0" smtClean="0">
              <a:solidFill>
                <a:srgbClr val="33CC33"/>
              </a:solidFill>
            </a:endParaRPr>
          </a:p>
          <a:p>
            <a:pPr algn="r" rtl="1"/>
            <a:endParaRPr lang="en-US" sz="4000" dirty="0">
              <a:solidFill>
                <a:srgbClr val="33CC33"/>
              </a:solidFill>
            </a:endParaRPr>
          </a:p>
          <a:p>
            <a:pPr algn="r" rtl="1"/>
            <a:r>
              <a:rPr lang="ar-SA" sz="4000" dirty="0"/>
              <a:t>طبقاً لما انتهى اليه رأى الجمعية العمومية لقسم الفتوى والتشريع بمجلس الدولة بجلستها المنعقدة بتاريخ 6/4/1983 فانه :</a:t>
            </a:r>
            <a:endParaRPr lang="en-US" sz="4000" dirty="0"/>
          </a:p>
          <a:p>
            <a:pPr algn="r" rtl="1"/>
            <a:r>
              <a:rPr lang="ar-SA" sz="4000" dirty="0"/>
              <a:t>- يعد إصابة عمل ما يدخل فى دائرة التعاقد ، وما يطلبه رئيس العمل من العامل فى حدود القانون والعرف ، لذلك تعتبر الإصابة أثناء الأنشطة الرياضية أو ما يماثلها إصابة عمل طالما بتكليف من صاحب العمل.</a:t>
            </a:r>
            <a:endParaRPr lang="en-US" sz="4000" dirty="0"/>
          </a:p>
          <a:p>
            <a:pPr algn="r" rtl="1"/>
            <a:r>
              <a:rPr lang="ar-SA" sz="4000" dirty="0"/>
              <a:t> </a:t>
            </a:r>
            <a:endParaRPr lang="en-US" sz="4000" dirty="0"/>
          </a:p>
        </p:txBody>
      </p:sp>
    </p:spTree>
    <p:extLst>
      <p:ext uri="{BB962C8B-B14F-4D97-AF65-F5344CB8AC3E}">
        <p14:creationId xmlns:p14="http://schemas.microsoft.com/office/powerpoint/2010/main" val="14240388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01643"/>
          </a:xfrm>
          <a:prstGeom prst="rect">
            <a:avLst/>
          </a:prstGeom>
        </p:spPr>
        <p:txBody>
          <a:bodyPr wrap="square">
            <a:spAutoFit/>
          </a:bodyPr>
          <a:lstStyle/>
          <a:p>
            <a:pPr algn="r" rtl="1"/>
            <a:r>
              <a:rPr lang="ar-SA" sz="3200" b="1" u="sng" dirty="0">
                <a:solidFill>
                  <a:srgbClr val="33CC33"/>
                </a:solidFill>
              </a:rPr>
              <a:t>التحقيق فى إصابات العمل :</a:t>
            </a:r>
            <a:endParaRPr lang="en-US" sz="3200" dirty="0">
              <a:solidFill>
                <a:srgbClr val="33CC33"/>
              </a:solidFill>
            </a:endParaRPr>
          </a:p>
          <a:p>
            <a:pPr marL="457200" indent="-457200" algn="r" rtl="1">
              <a:buFont typeface="Wingdings" pitchFamily="2" charset="2"/>
              <a:buChar char="§"/>
            </a:pPr>
            <a:r>
              <a:rPr lang="ar-SA" sz="3200" dirty="0" smtClean="0"/>
              <a:t>يكتفي </a:t>
            </a:r>
            <a:r>
              <a:rPr lang="ar-SA" sz="3200" dirty="0"/>
              <a:t>بعمل محضر تحقيق إداري يجرى بمعرفة السلطة المختصة لدى صاحب العمل فى حالة وقوع الحادث بدائرة العمل وذلك بالنسبة للمؤمن عليهم وذلك عملاً بأحكام المادة (6) من قانون التأمينات رقم (79) لسنة 1975.</a:t>
            </a:r>
            <a:endParaRPr lang="en-US" sz="3200" dirty="0"/>
          </a:p>
          <a:p>
            <a:pPr marL="457200" indent="-457200" algn="r" rtl="1">
              <a:buFont typeface="Wingdings" pitchFamily="2" charset="2"/>
              <a:buChar char="§"/>
            </a:pPr>
            <a:r>
              <a:rPr lang="ar-SA" sz="3200" dirty="0" smtClean="0"/>
              <a:t>يلتزم </a:t>
            </a:r>
            <a:r>
              <a:rPr lang="ar-SA" sz="3200" dirty="0"/>
              <a:t>صاحب العمل أو المشرف على العمل بإبلاغ الشرطة عن كل حادث يقع لأحد عماله يعجزه عن العمل وذلك خلال 48 ساعة من تغيبه عن العمل ويكون البلاغ مشتملاً على اسم المصاب وعنوانه وموجزاً عن الحادث وظروفه والعضو المصاب والجهة التى يعالج فيها </a:t>
            </a:r>
            <a:r>
              <a:rPr lang="ar-SA" sz="3200" dirty="0" smtClean="0"/>
              <a:t>.</a:t>
            </a:r>
            <a:endParaRPr lang="en-US" sz="3200" dirty="0"/>
          </a:p>
        </p:txBody>
      </p:sp>
    </p:spTree>
    <p:extLst>
      <p:ext uri="{BB962C8B-B14F-4D97-AF65-F5344CB8AC3E}">
        <p14:creationId xmlns:p14="http://schemas.microsoft.com/office/powerpoint/2010/main" val="3001233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472"/>
            <a:ext cx="9100868" cy="6124754"/>
          </a:xfrm>
          <a:prstGeom prst="rect">
            <a:avLst/>
          </a:prstGeom>
        </p:spPr>
        <p:txBody>
          <a:bodyPr wrap="square">
            <a:spAutoFit/>
          </a:bodyPr>
          <a:lstStyle/>
          <a:p>
            <a:pPr algn="r" rtl="1"/>
            <a:r>
              <a:rPr lang="ar-SA" sz="2800" b="1" u="sng" dirty="0">
                <a:solidFill>
                  <a:srgbClr val="33CC33"/>
                </a:solidFill>
              </a:rPr>
              <a:t>الحادث الجسيم :</a:t>
            </a:r>
            <a:endParaRPr lang="en-US" sz="2800" b="1" dirty="0">
              <a:solidFill>
                <a:srgbClr val="33CC33"/>
              </a:solidFill>
            </a:endParaRPr>
          </a:p>
          <a:p>
            <a:pPr algn="r" rtl="1"/>
            <a:r>
              <a:rPr lang="ar-SA" sz="2800" b="1" dirty="0">
                <a:solidFill>
                  <a:srgbClr val="FFFF00"/>
                </a:solidFill>
              </a:rPr>
              <a:t>طبقاً للمـادة (1) من القرار الوزارى رقم (75) لسنة 1993 - الملحق بقانون العمل رقم (137) لسنة 1981 - فان الحادث الجسيم يقصد به :</a:t>
            </a:r>
            <a:endParaRPr lang="en-US" sz="2800" b="1" dirty="0">
              <a:solidFill>
                <a:srgbClr val="FFFF00"/>
              </a:solidFill>
            </a:endParaRPr>
          </a:p>
          <a:p>
            <a:pPr lvl="0" algn="r" rtl="1"/>
            <a:r>
              <a:rPr lang="ar-SA" sz="2800" b="1" dirty="0"/>
              <a:t>الحوادث التى تؤدى الى وفاة أحد العاملين أو أكثر بالمنشأة .</a:t>
            </a:r>
            <a:endParaRPr lang="en-US" sz="2800" b="1" dirty="0"/>
          </a:p>
          <a:p>
            <a:pPr lvl="0" algn="r" rtl="1"/>
            <a:r>
              <a:rPr lang="ar-SA" sz="2800" b="1" dirty="0"/>
              <a:t>الحوادث التى يكون العجز المستديم المتوقع منها للعاملين بنسبة 35% فأكثر ويمكن الاسترشاد برأى طبيب المنشأة إن وجد.</a:t>
            </a:r>
            <a:endParaRPr lang="en-US" sz="2800" b="1" dirty="0"/>
          </a:p>
          <a:p>
            <a:pPr lvl="0" algn="r" rtl="1"/>
            <a:r>
              <a:rPr lang="ar-SA" sz="2800" b="1" dirty="0"/>
              <a:t>الحوادث التى تؤدى الى إصابة أكثر من ثلاثة أشخاص يتطلب علاج كل منهم أكثر من أسبوع.</a:t>
            </a:r>
            <a:endParaRPr lang="en-US" sz="2800" b="1" dirty="0"/>
          </a:p>
          <a:p>
            <a:pPr algn="r" rtl="1"/>
            <a:r>
              <a:rPr lang="ar-SA" sz="2800" b="1" dirty="0"/>
              <a:t>حوادث الحريق أو الانهيارات أو الانفجارات التى تؤدى الى توقف العمل بالمنشأة أو أحد أقسامها الانتاجية الرئيسية يوم عمل فأكثر</a:t>
            </a:r>
            <a:endParaRPr lang="ar-EG" sz="2800" b="1" dirty="0"/>
          </a:p>
        </p:txBody>
      </p:sp>
    </p:spTree>
    <p:extLst>
      <p:ext uri="{BB962C8B-B14F-4D97-AF65-F5344CB8AC3E}">
        <p14:creationId xmlns:p14="http://schemas.microsoft.com/office/powerpoint/2010/main" val="6607880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01643"/>
          </a:xfrm>
          <a:prstGeom prst="rect">
            <a:avLst/>
          </a:prstGeom>
        </p:spPr>
        <p:txBody>
          <a:bodyPr wrap="square">
            <a:spAutoFit/>
          </a:bodyPr>
          <a:lstStyle/>
          <a:p>
            <a:pPr algn="r" rtl="1"/>
            <a:r>
              <a:rPr lang="ar-SA" sz="2400" b="1" u="sng" dirty="0">
                <a:solidFill>
                  <a:srgbClr val="FFFF00"/>
                </a:solidFill>
              </a:rPr>
              <a:t>الاخطار عن وقوع حادث جسيم أو اكتشاف مرض مهنى :</a:t>
            </a:r>
            <a:endParaRPr lang="en-US" sz="2400" dirty="0">
              <a:solidFill>
                <a:srgbClr val="FFFF00"/>
              </a:solidFill>
            </a:endParaRPr>
          </a:p>
          <a:p>
            <a:pPr algn="r" rtl="1"/>
            <a:r>
              <a:rPr lang="ar-SA" sz="2400" dirty="0" smtClean="0">
                <a:solidFill>
                  <a:srgbClr val="33CC33"/>
                </a:solidFill>
              </a:rPr>
              <a:t>طبقاً </a:t>
            </a:r>
            <a:r>
              <a:rPr lang="ar-SA" sz="2400" dirty="0">
                <a:solidFill>
                  <a:srgbClr val="33CC33"/>
                </a:solidFill>
              </a:rPr>
              <a:t>للمادة (2) من القرار الوزارى رقم ( 75 ) لسنة 1993 - تلتزم المنشأة باخطار مديرية القوى العاملة والتدريب "مكتب السلامة والصحة المهنية المختص" بالآتى :</a:t>
            </a:r>
            <a:endParaRPr lang="en-US" sz="2400" dirty="0">
              <a:solidFill>
                <a:srgbClr val="33CC33"/>
              </a:solidFill>
            </a:endParaRPr>
          </a:p>
          <a:p>
            <a:pPr algn="r" rtl="1"/>
            <a:r>
              <a:rPr lang="ar-SA" sz="2400" dirty="0"/>
              <a:t>أ- كل حادث جسيم يقع خلال 24 ساعة من وقوعه ويستثنى من ذلك الحوادث التى تقع بالطريق العام وخارج المنشأة أو الفرع.</a:t>
            </a:r>
            <a:endParaRPr lang="en-US" sz="2400" dirty="0"/>
          </a:p>
          <a:p>
            <a:pPr algn="r" rtl="1"/>
            <a:r>
              <a:rPr lang="ar-SA" sz="2400" dirty="0"/>
              <a:t>ب- كل مرض مهنى يظهر بها ويثبت تشخيصه بمعرفة الهيئة العامة للتأمين الصحى مع عدم وجود خلاف حول هذا التشخيص وذلك خلال 24 ساعـة من تاريخ العلم بثبوت المرض</a:t>
            </a:r>
            <a:endParaRPr lang="en-US" sz="2400" dirty="0"/>
          </a:p>
          <a:p>
            <a:pPr algn="r" rtl="1"/>
            <a:r>
              <a:rPr lang="ar-SA" sz="2400" dirty="0" smtClean="0"/>
              <a:t>يتم </a:t>
            </a:r>
            <a:r>
              <a:rPr lang="ar-SA" sz="2400" dirty="0"/>
              <a:t>اخطار مديرية القوى العاملة طبقاً </a:t>
            </a:r>
            <a:r>
              <a:rPr lang="ar-SA" sz="2400" dirty="0" smtClean="0"/>
              <a:t>للنموذج</a:t>
            </a:r>
            <a:endParaRPr lang="ar-EG" sz="2400" dirty="0" smtClean="0"/>
          </a:p>
          <a:p>
            <a:pPr algn="r" rtl="1"/>
            <a:r>
              <a:rPr lang="ar-SA" sz="2400" dirty="0" smtClean="0"/>
              <a:t>طبقاً للمادة (3) من القرار الوزارى المذكور - تلتزم كل منشأة بإخطار مديرية القوى العاملة والتدريب - " مكتب السلامة والصحة المهنية المختص " - بالبيانات الفنية التى تنتهى اليها الجهات المعنية الأخرى " المعمل الجنائى - اللجان الفنية - الشرطة </a:t>
            </a:r>
            <a:r>
              <a:rPr lang="en-US" sz="2400" dirty="0" smtClean="0"/>
              <a:t>…</a:t>
            </a:r>
            <a:r>
              <a:rPr lang="ar-SA" sz="2400" dirty="0" smtClean="0"/>
              <a:t> " وذلك فى حدود النتائج الخاصة بأسباب واحتمال وقوع تلك الحوادث الجسيمة والتقديرات النهائية من خسائر بشرية ومادية فور إعدادها</a:t>
            </a:r>
            <a:endParaRPr lang="ar-EG" sz="2400" dirty="0"/>
          </a:p>
        </p:txBody>
      </p:sp>
    </p:spTree>
    <p:extLst>
      <p:ext uri="{BB962C8B-B14F-4D97-AF65-F5344CB8AC3E}">
        <p14:creationId xmlns:p14="http://schemas.microsoft.com/office/powerpoint/2010/main" val="7775477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67973" cy="6370975"/>
          </a:xfrm>
          <a:prstGeom prst="rect">
            <a:avLst/>
          </a:prstGeom>
        </p:spPr>
        <p:txBody>
          <a:bodyPr wrap="square">
            <a:spAutoFit/>
          </a:bodyPr>
          <a:lstStyle/>
          <a:p>
            <a:pPr algn="r" rtl="1"/>
            <a:r>
              <a:rPr lang="ar-SA" sz="2400" b="1" u="sng" dirty="0">
                <a:solidFill>
                  <a:srgbClr val="33CC33"/>
                </a:solidFill>
              </a:rPr>
              <a:t>فى حالات الحوادث الجسيمة سواء داخل العمل أو بالطريق :</a:t>
            </a:r>
            <a:endParaRPr lang="en-US" sz="2400" dirty="0">
              <a:solidFill>
                <a:srgbClr val="33CC33"/>
              </a:solidFill>
            </a:endParaRPr>
          </a:p>
          <a:p>
            <a:pPr algn="r" rtl="1"/>
            <a:r>
              <a:rPr lang="ar-SA" sz="2400" dirty="0"/>
              <a:t>طبقاً لقرار وزير التأمينات رقم ( 310 ) لسنة 1976 - يتولى صاحب العمل أو مندوبه بابلاغ قسم الشرطة المختص بأى حادث جسيم فى خلال 48 ساعة من وقوع الحادث</a:t>
            </a:r>
            <a:r>
              <a:rPr lang="ar-SA" sz="2400" dirty="0" smtClean="0"/>
              <a:t>.</a:t>
            </a:r>
            <a:endParaRPr lang="ar-EG" sz="2400" dirty="0" smtClean="0"/>
          </a:p>
          <a:p>
            <a:pPr algn="r" rtl="1"/>
            <a:r>
              <a:rPr lang="ar-SA" sz="2400" b="1" u="sng" dirty="0">
                <a:solidFill>
                  <a:srgbClr val="33CC33"/>
                </a:solidFill>
              </a:rPr>
              <a:t>التبليغ عن اصابات العمل :</a:t>
            </a:r>
            <a:endParaRPr lang="en-US" sz="2400" dirty="0">
              <a:solidFill>
                <a:srgbClr val="33CC33"/>
              </a:solidFill>
            </a:endParaRPr>
          </a:p>
          <a:p>
            <a:pPr algn="r" rtl="1"/>
            <a:r>
              <a:rPr lang="ar-SA" sz="2400" b="1" u="sng" dirty="0" smtClean="0">
                <a:solidFill>
                  <a:srgbClr val="FFFF00"/>
                </a:solidFill>
              </a:rPr>
              <a:t>فى </a:t>
            </a:r>
            <a:r>
              <a:rPr lang="ar-SA" sz="2400" b="1" u="sng" dirty="0">
                <a:solidFill>
                  <a:srgbClr val="FFFF00"/>
                </a:solidFill>
              </a:rPr>
              <a:t>حالات الإصابة التى تحدث داخل مواقع العمل</a:t>
            </a:r>
            <a:r>
              <a:rPr lang="ar-SA" sz="2400" b="1" dirty="0">
                <a:solidFill>
                  <a:srgbClr val="FFFF00"/>
                </a:solidFill>
              </a:rPr>
              <a:t>:</a:t>
            </a:r>
            <a:endParaRPr lang="en-US" sz="2400" dirty="0">
              <a:solidFill>
                <a:srgbClr val="FFFF00"/>
              </a:solidFill>
            </a:endParaRPr>
          </a:p>
          <a:p>
            <a:pPr algn="r" rtl="1"/>
            <a:r>
              <a:rPr lang="ar-SA" sz="2400" dirty="0"/>
              <a:t>طبقاً للمادة (1) من قرار وزير التأمينات رقم (310) لسنة 1976 - يقوم المؤمن عليه   ( العامل ) - أو المشرف على العمل - بإبلاغ صاحب العمل أو مندوبه فوراً بأى حادث يقع فى مكان العمل يكون سبباً فى إصابته والظروف التى وقع فيها.</a:t>
            </a:r>
            <a:endParaRPr lang="en-US" sz="2400" dirty="0"/>
          </a:p>
          <a:p>
            <a:pPr algn="r" rtl="1"/>
            <a:r>
              <a:rPr lang="ar-SA" sz="2400" b="1" u="sng" dirty="0" smtClean="0">
                <a:solidFill>
                  <a:srgbClr val="FFFF00"/>
                </a:solidFill>
              </a:rPr>
              <a:t>فى </a:t>
            </a:r>
            <a:r>
              <a:rPr lang="ar-SA" sz="2400" b="1" u="sng" dirty="0">
                <a:solidFill>
                  <a:srgbClr val="FFFF00"/>
                </a:solidFill>
              </a:rPr>
              <a:t>حالات اصابات الطريق البسيطة</a:t>
            </a:r>
            <a:r>
              <a:rPr lang="ar-SA" sz="2400" b="1" dirty="0">
                <a:solidFill>
                  <a:srgbClr val="FFFF00"/>
                </a:solidFill>
              </a:rPr>
              <a:t>:</a:t>
            </a:r>
            <a:endParaRPr lang="en-US" sz="2400" dirty="0">
              <a:solidFill>
                <a:srgbClr val="FFFF00"/>
              </a:solidFill>
            </a:endParaRPr>
          </a:p>
          <a:p>
            <a:pPr algn="r" rtl="1"/>
            <a:r>
              <a:rPr lang="ar-SA" sz="2400" dirty="0"/>
              <a:t>طبقاً للمادة (5) من قرار وزير التأمينات رقم (310 ) لسنة 1976 - يقوم المؤمن عليه ( العامل ) فى حالة اصابته فى الطريق الى العمل أو من العمل، بعمل محضر شرطة فى قسم الشرطة المختص والذى وقعت في دائرته الإصابة فى خلال 48 ساعة من وقوع الحادث.</a:t>
            </a:r>
            <a:endParaRPr lang="en-US" sz="2400" dirty="0"/>
          </a:p>
          <a:p>
            <a:pPr algn="r" rtl="1"/>
            <a:r>
              <a:rPr lang="ar-SA" sz="2400" dirty="0"/>
              <a:t>وعلى العامل إخطار صاحب العمل برقم وتاريخ محضر الشرطة.</a:t>
            </a:r>
            <a:endParaRPr lang="en-US" sz="2400" dirty="0"/>
          </a:p>
          <a:p>
            <a:pPr algn="r" rtl="1"/>
            <a:endParaRPr lang="en-US" sz="2400" dirty="0"/>
          </a:p>
        </p:txBody>
      </p:sp>
    </p:spTree>
    <p:extLst>
      <p:ext uri="{BB962C8B-B14F-4D97-AF65-F5344CB8AC3E}">
        <p14:creationId xmlns:p14="http://schemas.microsoft.com/office/powerpoint/2010/main" val="23263590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84"/>
            <a:ext cx="9135374" cy="6986528"/>
          </a:xfrm>
          <a:prstGeom prst="rect">
            <a:avLst/>
          </a:prstGeom>
        </p:spPr>
        <p:txBody>
          <a:bodyPr wrap="square">
            <a:spAutoFit/>
          </a:bodyPr>
          <a:lstStyle/>
          <a:p>
            <a:pPr algn="r" rtl="1"/>
            <a:r>
              <a:rPr lang="ar-SA" sz="3200" b="1" u="sng" dirty="0">
                <a:solidFill>
                  <a:srgbClr val="FFFF00"/>
                </a:solidFill>
              </a:rPr>
              <a:t>الحالات التى لا تحتسب إصابة عمل :</a:t>
            </a:r>
            <a:endParaRPr lang="en-US" sz="3200" dirty="0">
              <a:solidFill>
                <a:srgbClr val="FFFF00"/>
              </a:solidFill>
            </a:endParaRPr>
          </a:p>
          <a:p>
            <a:pPr algn="r" rtl="1"/>
            <a:r>
              <a:rPr lang="ar-SA" sz="3200" dirty="0">
                <a:solidFill>
                  <a:srgbClr val="66CCFF"/>
                </a:solidFill>
              </a:rPr>
              <a:t>طبقاً للمادة ( 57 ) من قانون التأمينات رقم ( 79 ) لسنة 1975 - لا يستحق تعويض الأجر وتعويض الإصابة فى الحالات الآتية:</a:t>
            </a:r>
            <a:endParaRPr lang="en-US" sz="3200" dirty="0">
              <a:solidFill>
                <a:srgbClr val="66CCFF"/>
              </a:solidFill>
            </a:endParaRPr>
          </a:p>
          <a:p>
            <a:pPr algn="r" rtl="1"/>
            <a:r>
              <a:rPr lang="ar-SA" sz="3200" dirty="0"/>
              <a:t>أ-   إذا تعمد المؤمن عليه ( العامل ) إصابة نفسه.</a:t>
            </a:r>
            <a:endParaRPr lang="en-US" sz="3200" dirty="0"/>
          </a:p>
          <a:p>
            <a:pPr algn="r" rtl="1"/>
            <a:r>
              <a:rPr lang="ar-SA" sz="3200" dirty="0"/>
              <a:t>ب- إذا حدثت الإصابة بسبب سلوك فاحش ومقصود من جانب المصاب ويعتبر فى حكم ذلك:</a:t>
            </a:r>
            <a:endParaRPr lang="en-US" sz="3200" dirty="0"/>
          </a:p>
          <a:p>
            <a:pPr algn="r" rtl="1"/>
            <a:r>
              <a:rPr lang="ar-SA" sz="3200" dirty="0"/>
              <a:t>- كل فعل يأتيه العامل تحت تأثير الخمر أو المخدرات.</a:t>
            </a:r>
            <a:endParaRPr lang="en-US" sz="3200" dirty="0"/>
          </a:p>
          <a:p>
            <a:pPr algn="r" rtl="1"/>
            <a:r>
              <a:rPr lang="ar-SA" sz="3200" dirty="0"/>
              <a:t>- كل مخالفة صريحة لتعليمات الوقاية المعلقة فى أماكن ظاهرة فى محل العمل.</a:t>
            </a:r>
            <a:endParaRPr lang="en-US" sz="3200" dirty="0"/>
          </a:p>
          <a:p>
            <a:pPr algn="r" rtl="1"/>
            <a:r>
              <a:rPr lang="ar-SA" sz="3200" dirty="0"/>
              <a:t>وذلك كله ما لم ينشأ عن الإصابة وفاة المؤمن عليه أو تخلف عجز مستديم تزيد نسبته على      ( 25% ) من العجز الكامل.</a:t>
            </a:r>
            <a:endParaRPr lang="en-US" sz="3200" dirty="0"/>
          </a:p>
          <a:p>
            <a:pPr algn="r" rtl="1"/>
            <a:r>
              <a:rPr lang="en-US" sz="3200" dirty="0"/>
              <a:t> </a:t>
            </a:r>
          </a:p>
        </p:txBody>
      </p:sp>
    </p:spTree>
    <p:extLst>
      <p:ext uri="{BB962C8B-B14F-4D97-AF65-F5344CB8AC3E}">
        <p14:creationId xmlns:p14="http://schemas.microsoft.com/office/powerpoint/2010/main" val="330682729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11560" y="332656"/>
            <a:ext cx="8229600" cy="606425"/>
          </a:xfrm>
        </p:spPr>
        <p:txBody>
          <a:bodyPr>
            <a:normAutofit fontScale="90000"/>
          </a:bodyPr>
          <a:lstStyle/>
          <a:p>
            <a:pPr algn="ctr"/>
            <a:r>
              <a:rPr lang="ar-SA" altLang="en-US" b="1" dirty="0">
                <a:solidFill>
                  <a:srgbClr val="FFC000"/>
                </a:solidFill>
              </a:rPr>
              <a:t>مفهـوم السلامـة العــامـــة :-</a:t>
            </a:r>
            <a:endParaRPr lang="ar-SA" altLang="en-US" dirty="0">
              <a:solidFill>
                <a:srgbClr val="FFC000"/>
              </a:solidFill>
              <a:cs typeface="Times New Roman" pitchFamily="18" charset="0"/>
            </a:endParaRPr>
          </a:p>
        </p:txBody>
      </p:sp>
      <p:sp>
        <p:nvSpPr>
          <p:cNvPr id="35843" name="Rectangle 3"/>
          <p:cNvSpPr>
            <a:spLocks noGrp="1" noChangeArrowheads="1"/>
          </p:cNvSpPr>
          <p:nvPr>
            <p:ph type="body" sz="half" idx="1"/>
          </p:nvPr>
        </p:nvSpPr>
        <p:spPr>
          <a:xfrm>
            <a:off x="0" y="1512498"/>
            <a:ext cx="9186953" cy="5012846"/>
          </a:xfrm>
        </p:spPr>
        <p:txBody>
          <a:bodyPr>
            <a:noAutofit/>
          </a:bodyPr>
          <a:lstStyle/>
          <a:p>
            <a:pPr algn="r" rtl="1">
              <a:lnSpc>
                <a:spcPct val="125000"/>
              </a:lnSpc>
              <a:buFont typeface="Wingdings" pitchFamily="2" charset="2"/>
              <a:buNone/>
            </a:pPr>
            <a:r>
              <a:rPr lang="ar-SA" altLang="en-US" sz="3200" b="1" dirty="0">
                <a:latin typeface="Arial" pitchFamily="34" charset="0"/>
              </a:rPr>
              <a:t> </a:t>
            </a:r>
            <a:r>
              <a:rPr lang="en-US" altLang="en-US" sz="3200" b="1" dirty="0">
                <a:latin typeface="Arial" pitchFamily="34" charset="0"/>
              </a:rPr>
              <a:t>	</a:t>
            </a:r>
            <a:r>
              <a:rPr lang="ar-SA" altLang="en-US" sz="3200" b="1" dirty="0">
                <a:latin typeface="Arial" pitchFamily="34" charset="0"/>
              </a:rPr>
              <a:t>مجموعة من الأعمال التشريعية والاجتماعية والاقتصادية والتنظيمية والفنية والعلاجية والوقائية والصحية، التي تقوم بضمان حماية صحة العامل، وقدرته على العمل أثناء وجوده في عمله وتتكون من</a:t>
            </a:r>
            <a:r>
              <a:rPr lang="en-US" altLang="en-US" sz="3200" b="1" dirty="0">
                <a:latin typeface="Arial" pitchFamily="34" charset="0"/>
              </a:rPr>
              <a:t> :</a:t>
            </a:r>
            <a:r>
              <a:rPr lang="ar-SA" altLang="en-US" sz="3200" b="1" dirty="0">
                <a:latin typeface="Arial" pitchFamily="34" charset="0"/>
              </a:rPr>
              <a:t> </a:t>
            </a:r>
            <a:endParaRPr lang="ar-SA" altLang="en-US" sz="3200" dirty="0">
              <a:solidFill>
                <a:srgbClr val="FFFF00"/>
              </a:solidFill>
              <a:cs typeface="Times New Roman" pitchFamily="18" charset="0"/>
            </a:endParaRPr>
          </a:p>
          <a:p>
            <a:pPr algn="r" rtl="1">
              <a:lnSpc>
                <a:spcPct val="125000"/>
              </a:lnSpc>
              <a:buFont typeface="Wingdings" pitchFamily="2" charset="2"/>
              <a:buNone/>
            </a:pPr>
            <a:r>
              <a:rPr lang="en-US" altLang="en-US" sz="3200" b="1" dirty="0">
                <a:solidFill>
                  <a:srgbClr val="FFFF00"/>
                </a:solidFill>
                <a:latin typeface="Arial" pitchFamily="34" charset="0"/>
              </a:rPr>
              <a:t>	</a:t>
            </a:r>
            <a:r>
              <a:rPr lang="ar-SA" altLang="en-US" sz="3200" b="1" dirty="0">
                <a:solidFill>
                  <a:srgbClr val="FFFF00"/>
                </a:solidFill>
                <a:latin typeface="Arial" pitchFamily="34" charset="0"/>
              </a:rPr>
              <a:t>1-</a:t>
            </a:r>
            <a:r>
              <a:rPr lang="ar-SA" altLang="en-US" sz="3200" b="1" dirty="0">
                <a:solidFill>
                  <a:srgbClr val="FFFF00"/>
                </a:solidFill>
                <a:latin typeface="Times New Roman" pitchFamily="18" charset="0"/>
                <a:cs typeface="Times New Roman" pitchFamily="18" charset="0"/>
              </a:rPr>
              <a:t> </a:t>
            </a:r>
            <a:r>
              <a:rPr lang="ar-SA" altLang="en-US" sz="3200" b="1" dirty="0">
                <a:solidFill>
                  <a:srgbClr val="FFFF00"/>
                </a:solidFill>
                <a:latin typeface="Arial" pitchFamily="34" charset="0"/>
              </a:rPr>
              <a:t>الأمن الصناعي </a:t>
            </a:r>
            <a:r>
              <a:rPr lang="ar-EG" altLang="en-US" sz="3200" b="1" dirty="0" smtClean="0">
                <a:solidFill>
                  <a:srgbClr val="FFFF00"/>
                </a:solidFill>
                <a:latin typeface="Arial" pitchFamily="34" charset="0"/>
              </a:rPr>
              <a:t> والسلامة والصحة المهنيه</a:t>
            </a:r>
            <a:r>
              <a:rPr lang="ar-SA" altLang="en-US" sz="3200" b="1" dirty="0" smtClean="0">
                <a:solidFill>
                  <a:srgbClr val="FFFF00"/>
                </a:solidFill>
                <a:latin typeface="Arial" pitchFamily="34" charset="0"/>
              </a:rPr>
              <a:t>.</a:t>
            </a:r>
            <a:endParaRPr lang="ar-SA" altLang="en-US" sz="3200" dirty="0">
              <a:solidFill>
                <a:srgbClr val="FFFF00"/>
              </a:solidFill>
              <a:cs typeface="Times New Roman" pitchFamily="18" charset="0"/>
            </a:endParaRPr>
          </a:p>
          <a:p>
            <a:pPr algn="r" rtl="1">
              <a:lnSpc>
                <a:spcPct val="125000"/>
              </a:lnSpc>
              <a:buFont typeface="Wingdings" pitchFamily="2" charset="2"/>
              <a:buNone/>
            </a:pPr>
            <a:r>
              <a:rPr lang="en-US" altLang="en-US" sz="3200" b="1" dirty="0">
                <a:solidFill>
                  <a:srgbClr val="FFFF00"/>
                </a:solidFill>
                <a:latin typeface="Arial" pitchFamily="34" charset="0"/>
              </a:rPr>
              <a:t>	</a:t>
            </a:r>
            <a:r>
              <a:rPr lang="ar-SA" altLang="en-US" sz="3200" b="1" dirty="0">
                <a:solidFill>
                  <a:srgbClr val="FFFF00"/>
                </a:solidFill>
                <a:latin typeface="Arial" pitchFamily="34" charset="0"/>
              </a:rPr>
              <a:t>2-</a:t>
            </a:r>
            <a:r>
              <a:rPr lang="ar-SA" altLang="en-US" sz="3200" b="1" dirty="0">
                <a:solidFill>
                  <a:srgbClr val="FFFF00"/>
                </a:solidFill>
                <a:latin typeface="Times New Roman" pitchFamily="18" charset="0"/>
                <a:cs typeface="Times New Roman" pitchFamily="18" charset="0"/>
              </a:rPr>
              <a:t> </a:t>
            </a:r>
            <a:r>
              <a:rPr lang="ar-SA" altLang="en-US" sz="3200" b="1" dirty="0">
                <a:solidFill>
                  <a:srgbClr val="FFFF00"/>
                </a:solidFill>
                <a:latin typeface="Arial" pitchFamily="34" charset="0"/>
              </a:rPr>
              <a:t>الوقايــة الصحيــة.</a:t>
            </a:r>
            <a:endParaRPr lang="ar-SA" altLang="en-US" sz="3200" dirty="0">
              <a:solidFill>
                <a:srgbClr val="FFFF00"/>
              </a:solidFill>
              <a:cs typeface="Times New Roman" pitchFamily="18" charset="0"/>
            </a:endParaRPr>
          </a:p>
          <a:p>
            <a:pPr algn="r" rtl="1">
              <a:lnSpc>
                <a:spcPct val="125000"/>
              </a:lnSpc>
              <a:buFont typeface="Wingdings" pitchFamily="2" charset="2"/>
              <a:buNone/>
            </a:pPr>
            <a:r>
              <a:rPr lang="en-US" altLang="en-US" sz="3200" b="1" dirty="0">
                <a:solidFill>
                  <a:srgbClr val="FFFF00"/>
                </a:solidFill>
                <a:latin typeface="Arial" pitchFamily="34" charset="0"/>
              </a:rPr>
              <a:t>	</a:t>
            </a:r>
            <a:r>
              <a:rPr lang="ar-SA" altLang="en-US" sz="3200" b="1" dirty="0">
                <a:solidFill>
                  <a:srgbClr val="FFFF00"/>
                </a:solidFill>
                <a:latin typeface="Arial" pitchFamily="34" charset="0"/>
              </a:rPr>
              <a:t>3-</a:t>
            </a:r>
            <a:r>
              <a:rPr lang="ar-SA" altLang="en-US" sz="3200" b="1" dirty="0">
                <a:solidFill>
                  <a:srgbClr val="FFFF00"/>
                </a:solidFill>
                <a:latin typeface="Times New Roman" pitchFamily="18" charset="0"/>
                <a:cs typeface="Times New Roman" pitchFamily="18" charset="0"/>
              </a:rPr>
              <a:t> </a:t>
            </a:r>
            <a:r>
              <a:rPr lang="ar-SA" altLang="en-US" sz="3200" b="1" dirty="0">
                <a:solidFill>
                  <a:srgbClr val="FFFF00"/>
                </a:solidFill>
                <a:latin typeface="Arial" pitchFamily="34" charset="0"/>
              </a:rPr>
              <a:t>الوقاية من الحرائق والانفجارات.</a:t>
            </a:r>
            <a:endParaRPr lang="ar-SA" altLang="en-US" sz="3200" dirty="0">
              <a:solidFill>
                <a:srgbClr val="FFFF00"/>
              </a:solidFill>
              <a:cs typeface="Times New Roman" pitchFamily="18" charset="0"/>
            </a:endParaRPr>
          </a:p>
          <a:p>
            <a:pPr algn="r" rtl="1">
              <a:lnSpc>
                <a:spcPct val="125000"/>
              </a:lnSpc>
              <a:buFont typeface="Wingdings" pitchFamily="2" charset="2"/>
              <a:buNone/>
            </a:pPr>
            <a:r>
              <a:rPr lang="en-US" altLang="en-US" sz="3200" b="1" dirty="0">
                <a:solidFill>
                  <a:srgbClr val="FFFF00"/>
                </a:solidFill>
                <a:latin typeface="Arial" pitchFamily="34" charset="0"/>
              </a:rPr>
              <a:t>	</a:t>
            </a:r>
            <a:r>
              <a:rPr lang="ar-SA" altLang="en-US" sz="3200" b="1" dirty="0">
                <a:solidFill>
                  <a:srgbClr val="FFFF00"/>
                </a:solidFill>
                <a:latin typeface="Arial" pitchFamily="34" charset="0"/>
              </a:rPr>
              <a:t>4-</a:t>
            </a:r>
            <a:r>
              <a:rPr lang="ar-SA" altLang="en-US" sz="3200" b="1" dirty="0">
                <a:solidFill>
                  <a:srgbClr val="FFFF00"/>
                </a:solidFill>
                <a:latin typeface="Times New Roman" pitchFamily="18" charset="0"/>
                <a:cs typeface="Times New Roman" pitchFamily="18" charset="0"/>
              </a:rPr>
              <a:t> </a:t>
            </a:r>
            <a:r>
              <a:rPr lang="ar-SA" altLang="en-US" sz="3200" b="1" dirty="0">
                <a:solidFill>
                  <a:srgbClr val="FFFF00"/>
                </a:solidFill>
                <a:latin typeface="Arial" pitchFamily="34" charset="0"/>
              </a:rPr>
              <a:t>قوانين السلامة العامة.</a:t>
            </a:r>
          </a:p>
        </p:txBody>
      </p:sp>
    </p:spTree>
    <p:extLst>
      <p:ext uri="{BB962C8B-B14F-4D97-AF65-F5344CB8AC3E}">
        <p14:creationId xmlns:p14="http://schemas.microsoft.com/office/powerpoint/2010/main" val="3399438620"/>
      </p:ext>
    </p:extLst>
  </p:cSld>
  <p:clrMapOvr>
    <a:masterClrMapping/>
  </p:clrMapOvr>
  <p:transition>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withEffect">
                                  <p:stCondLst>
                                    <p:cond delay="0"/>
                                  </p:stCondLst>
                                  <p:iterate type="lt">
                                    <p:tmPct val="10000"/>
                                  </p:iterate>
                                  <p:childTnLst>
                                    <p:set>
                                      <p:cBhvr>
                                        <p:cTn id="6" dur="1" fill="hold">
                                          <p:stCondLst>
                                            <p:cond delay="0"/>
                                          </p:stCondLst>
                                        </p:cTn>
                                        <p:tgtEl>
                                          <p:spTgt spid="35842"/>
                                        </p:tgtEl>
                                        <p:attrNameLst>
                                          <p:attrName>style.visibility</p:attrName>
                                        </p:attrNameLst>
                                      </p:cBhvr>
                                      <p:to>
                                        <p:strVal val="visible"/>
                                      </p:to>
                                    </p:set>
                                    <p:animEffect transition="in" filter="strips(downRight)">
                                      <p:cBhvr>
                                        <p:cTn id="7" dur="500"/>
                                        <p:tgtEl>
                                          <p:spTgt spid="35842"/>
                                        </p:tgtEl>
                                      </p:cBhvr>
                                    </p:animEffect>
                                  </p:childTnLst>
                                </p:cTn>
                              </p:par>
                            </p:childTnLst>
                          </p:cTn>
                        </p:par>
                        <p:par>
                          <p:cTn id="8" fill="hold" nodeType="afterGroup">
                            <p:stCondLst>
                              <p:cond delay="1800"/>
                            </p:stCondLst>
                            <p:childTnLst>
                              <p:par>
                                <p:cTn id="9" presetID="55" presetClass="entr" presetSubtype="0" fill="hold" grpId="0" nodeType="afterEffect">
                                  <p:stCondLst>
                                    <p:cond delay="0"/>
                                  </p:stCondLst>
                                  <p:childTnLst>
                                    <p:set>
                                      <p:cBhvr>
                                        <p:cTn id="10" dur="1" fill="hold">
                                          <p:stCondLst>
                                            <p:cond delay="0"/>
                                          </p:stCondLst>
                                        </p:cTn>
                                        <p:tgtEl>
                                          <p:spTgt spid="35843">
                                            <p:txEl>
                                              <p:pRg st="0" end="0"/>
                                            </p:txEl>
                                          </p:spTgt>
                                        </p:tgtEl>
                                        <p:attrNameLst>
                                          <p:attrName>style.visibility</p:attrName>
                                        </p:attrNameLst>
                                      </p:cBhvr>
                                      <p:to>
                                        <p:strVal val="visible"/>
                                      </p:to>
                                    </p:set>
                                    <p:anim calcmode="lin" valueType="num">
                                      <p:cBhvr>
                                        <p:cTn id="11" dur="1000" fill="hold"/>
                                        <p:tgtEl>
                                          <p:spTgt spid="3584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584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5843">
                                            <p:txEl>
                                              <p:pRg st="0" end="0"/>
                                            </p:txEl>
                                          </p:spTgt>
                                        </p:tgtEl>
                                      </p:cBhvr>
                                    </p:animEffect>
                                  </p:childTnLst>
                                </p:cTn>
                              </p:par>
                            </p:childTnLst>
                          </p:cTn>
                        </p:par>
                        <p:par>
                          <p:cTn id="14" fill="hold" nodeType="afterGroup">
                            <p:stCondLst>
                              <p:cond delay="2800"/>
                            </p:stCondLst>
                            <p:childTnLst>
                              <p:par>
                                <p:cTn id="15" presetID="55" presetClass="entr" presetSubtype="0" fill="hold" grpId="0" nodeType="afterEffect">
                                  <p:stCondLst>
                                    <p:cond delay="0"/>
                                  </p:stCondLst>
                                  <p:childTnLst>
                                    <p:set>
                                      <p:cBhvr>
                                        <p:cTn id="16" dur="1" fill="hold">
                                          <p:stCondLst>
                                            <p:cond delay="0"/>
                                          </p:stCondLst>
                                        </p:cTn>
                                        <p:tgtEl>
                                          <p:spTgt spid="35843">
                                            <p:txEl>
                                              <p:pRg st="1" end="1"/>
                                            </p:txEl>
                                          </p:spTgt>
                                        </p:tgtEl>
                                        <p:attrNameLst>
                                          <p:attrName>style.visibility</p:attrName>
                                        </p:attrNameLst>
                                      </p:cBhvr>
                                      <p:to>
                                        <p:strVal val="visible"/>
                                      </p:to>
                                    </p:set>
                                    <p:anim calcmode="lin" valueType="num">
                                      <p:cBhvr>
                                        <p:cTn id="17" dur="1000" fill="hold"/>
                                        <p:tgtEl>
                                          <p:spTgt spid="35843">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35843">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35843">
                                            <p:txEl>
                                              <p:pRg st="1" end="1"/>
                                            </p:txEl>
                                          </p:spTgt>
                                        </p:tgtEl>
                                      </p:cBhvr>
                                    </p:animEffect>
                                  </p:childTnLst>
                                </p:cTn>
                              </p:par>
                            </p:childTnLst>
                          </p:cTn>
                        </p:par>
                        <p:par>
                          <p:cTn id="20" fill="hold" nodeType="afterGroup">
                            <p:stCondLst>
                              <p:cond delay="3800"/>
                            </p:stCondLst>
                            <p:childTnLst>
                              <p:par>
                                <p:cTn id="21" presetID="55" presetClass="entr" presetSubtype="0" fill="hold" grpId="0" nodeType="afterEffect">
                                  <p:stCondLst>
                                    <p:cond delay="0"/>
                                  </p:stCondLst>
                                  <p:childTnLst>
                                    <p:set>
                                      <p:cBhvr>
                                        <p:cTn id="22" dur="1" fill="hold">
                                          <p:stCondLst>
                                            <p:cond delay="0"/>
                                          </p:stCondLst>
                                        </p:cTn>
                                        <p:tgtEl>
                                          <p:spTgt spid="35843">
                                            <p:txEl>
                                              <p:pRg st="2" end="2"/>
                                            </p:txEl>
                                          </p:spTgt>
                                        </p:tgtEl>
                                        <p:attrNameLst>
                                          <p:attrName>style.visibility</p:attrName>
                                        </p:attrNameLst>
                                      </p:cBhvr>
                                      <p:to>
                                        <p:strVal val="visible"/>
                                      </p:to>
                                    </p:set>
                                    <p:anim calcmode="lin" valueType="num">
                                      <p:cBhvr>
                                        <p:cTn id="23" dur="1000" fill="hold"/>
                                        <p:tgtEl>
                                          <p:spTgt spid="35843">
                                            <p:txEl>
                                              <p:pRg st="2" end="2"/>
                                            </p:txEl>
                                          </p:spTgt>
                                        </p:tgtEl>
                                        <p:attrNameLst>
                                          <p:attrName>ppt_w</p:attrName>
                                        </p:attrNameLst>
                                      </p:cBhvr>
                                      <p:tavLst>
                                        <p:tav tm="0">
                                          <p:val>
                                            <p:strVal val="#ppt_w*0.70"/>
                                          </p:val>
                                        </p:tav>
                                        <p:tav tm="100000">
                                          <p:val>
                                            <p:strVal val="#ppt_w"/>
                                          </p:val>
                                        </p:tav>
                                      </p:tavLst>
                                    </p:anim>
                                    <p:anim calcmode="lin" valueType="num">
                                      <p:cBhvr>
                                        <p:cTn id="24" dur="1000" fill="hold"/>
                                        <p:tgtEl>
                                          <p:spTgt spid="35843">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35843">
                                            <p:txEl>
                                              <p:pRg st="2" end="2"/>
                                            </p:txEl>
                                          </p:spTgt>
                                        </p:tgtEl>
                                      </p:cBhvr>
                                    </p:animEffect>
                                  </p:childTnLst>
                                </p:cTn>
                              </p:par>
                            </p:childTnLst>
                          </p:cTn>
                        </p:par>
                        <p:par>
                          <p:cTn id="26" fill="hold" nodeType="afterGroup">
                            <p:stCondLst>
                              <p:cond delay="4800"/>
                            </p:stCondLst>
                            <p:childTnLst>
                              <p:par>
                                <p:cTn id="27" presetID="55" presetClass="entr" presetSubtype="0" fill="hold" grpId="0" nodeType="afterEffect">
                                  <p:stCondLst>
                                    <p:cond delay="0"/>
                                  </p:stCondLst>
                                  <p:childTnLst>
                                    <p:set>
                                      <p:cBhvr>
                                        <p:cTn id="28" dur="1" fill="hold">
                                          <p:stCondLst>
                                            <p:cond delay="0"/>
                                          </p:stCondLst>
                                        </p:cTn>
                                        <p:tgtEl>
                                          <p:spTgt spid="35843">
                                            <p:txEl>
                                              <p:pRg st="3" end="3"/>
                                            </p:txEl>
                                          </p:spTgt>
                                        </p:tgtEl>
                                        <p:attrNameLst>
                                          <p:attrName>style.visibility</p:attrName>
                                        </p:attrNameLst>
                                      </p:cBhvr>
                                      <p:to>
                                        <p:strVal val="visible"/>
                                      </p:to>
                                    </p:set>
                                    <p:anim calcmode="lin" valueType="num">
                                      <p:cBhvr>
                                        <p:cTn id="29" dur="1000" fill="hold"/>
                                        <p:tgtEl>
                                          <p:spTgt spid="35843">
                                            <p:txEl>
                                              <p:pRg st="3" end="3"/>
                                            </p:txEl>
                                          </p:spTgt>
                                        </p:tgtEl>
                                        <p:attrNameLst>
                                          <p:attrName>ppt_w</p:attrName>
                                        </p:attrNameLst>
                                      </p:cBhvr>
                                      <p:tavLst>
                                        <p:tav tm="0">
                                          <p:val>
                                            <p:strVal val="#ppt_w*0.70"/>
                                          </p:val>
                                        </p:tav>
                                        <p:tav tm="100000">
                                          <p:val>
                                            <p:strVal val="#ppt_w"/>
                                          </p:val>
                                        </p:tav>
                                      </p:tavLst>
                                    </p:anim>
                                    <p:anim calcmode="lin" valueType="num">
                                      <p:cBhvr>
                                        <p:cTn id="30" dur="1000" fill="hold"/>
                                        <p:tgtEl>
                                          <p:spTgt spid="35843">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35843">
                                            <p:txEl>
                                              <p:pRg st="3" end="3"/>
                                            </p:txEl>
                                          </p:spTgt>
                                        </p:tgtEl>
                                      </p:cBhvr>
                                    </p:animEffect>
                                  </p:childTnLst>
                                </p:cTn>
                              </p:par>
                            </p:childTnLst>
                          </p:cTn>
                        </p:par>
                        <p:par>
                          <p:cTn id="32" fill="hold" nodeType="afterGroup">
                            <p:stCondLst>
                              <p:cond delay="5800"/>
                            </p:stCondLst>
                            <p:childTnLst>
                              <p:par>
                                <p:cTn id="33" presetID="55" presetClass="entr" presetSubtype="0" fill="hold" grpId="0" nodeType="afterEffect">
                                  <p:stCondLst>
                                    <p:cond delay="0"/>
                                  </p:stCondLst>
                                  <p:childTnLst>
                                    <p:set>
                                      <p:cBhvr>
                                        <p:cTn id="34" dur="1" fill="hold">
                                          <p:stCondLst>
                                            <p:cond delay="0"/>
                                          </p:stCondLst>
                                        </p:cTn>
                                        <p:tgtEl>
                                          <p:spTgt spid="35843">
                                            <p:txEl>
                                              <p:pRg st="4" end="4"/>
                                            </p:txEl>
                                          </p:spTgt>
                                        </p:tgtEl>
                                        <p:attrNameLst>
                                          <p:attrName>style.visibility</p:attrName>
                                        </p:attrNameLst>
                                      </p:cBhvr>
                                      <p:to>
                                        <p:strVal val="visible"/>
                                      </p:to>
                                    </p:set>
                                    <p:anim calcmode="lin" valueType="num">
                                      <p:cBhvr>
                                        <p:cTn id="35" dur="1000" fill="hold"/>
                                        <p:tgtEl>
                                          <p:spTgt spid="3584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584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5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123728" y="21291"/>
            <a:ext cx="7020272" cy="455382"/>
          </a:xfrm>
        </p:spPr>
        <p:txBody>
          <a:bodyPr>
            <a:normAutofit fontScale="90000"/>
          </a:bodyPr>
          <a:lstStyle/>
          <a:p>
            <a:pPr algn="r" rtl="1"/>
            <a:r>
              <a:rPr lang="ar-SA" altLang="en-US" b="1" u="sng" dirty="0">
                <a:solidFill>
                  <a:srgbClr val="FFFF00"/>
                </a:solidFill>
              </a:rPr>
              <a:t>مسؤولية الادارة في السلامــة المهنيـــة</a:t>
            </a:r>
            <a:r>
              <a:rPr lang="ar-SA" altLang="en-US" b="1" dirty="0">
                <a:solidFill>
                  <a:srgbClr val="FFFF00"/>
                </a:solidFill>
              </a:rPr>
              <a:t> :</a:t>
            </a:r>
            <a:endParaRPr lang="ar-SA" altLang="en-US" dirty="0">
              <a:solidFill>
                <a:srgbClr val="FFFF00"/>
              </a:solidFill>
              <a:cs typeface="Times New Roman" pitchFamily="18" charset="0"/>
            </a:endParaRPr>
          </a:p>
        </p:txBody>
      </p:sp>
      <p:sp>
        <p:nvSpPr>
          <p:cNvPr id="36867" name="Rectangle 3"/>
          <p:cNvSpPr>
            <a:spLocks noGrp="1" noChangeArrowheads="1"/>
          </p:cNvSpPr>
          <p:nvPr>
            <p:ph type="body" idx="1"/>
          </p:nvPr>
        </p:nvSpPr>
        <p:spPr>
          <a:xfrm>
            <a:off x="0" y="908720"/>
            <a:ext cx="9144000" cy="5760640"/>
          </a:xfrm>
        </p:spPr>
        <p:txBody>
          <a:bodyPr>
            <a:noAutofit/>
          </a:bodyPr>
          <a:lstStyle/>
          <a:p>
            <a:pPr algn="r" rtl="1">
              <a:buFont typeface="Wingdings" pitchFamily="2" charset="2"/>
              <a:buNone/>
            </a:pPr>
            <a:r>
              <a:rPr lang="ar-SA" altLang="en-US" sz="4000" b="1" dirty="0">
                <a:latin typeface="Arial" pitchFamily="34" charset="0"/>
              </a:rPr>
              <a:t>1-</a:t>
            </a:r>
            <a:r>
              <a:rPr lang="ar-SA" altLang="en-US" sz="4000" b="1" dirty="0">
                <a:latin typeface="Times New Roman" pitchFamily="18" charset="0"/>
                <a:cs typeface="Times New Roman" pitchFamily="18" charset="0"/>
              </a:rPr>
              <a:t> </a:t>
            </a:r>
            <a:r>
              <a:rPr lang="ar-SA" altLang="en-US" sz="4000" b="1" dirty="0">
                <a:latin typeface="Arial" pitchFamily="34" charset="0"/>
              </a:rPr>
              <a:t>نشر الوعي الوقائي المهني بين العاملين .</a:t>
            </a:r>
            <a:endParaRPr lang="ar-SA" altLang="en-US" sz="4000" dirty="0">
              <a:cs typeface="Times New Roman" pitchFamily="18" charset="0"/>
            </a:endParaRPr>
          </a:p>
          <a:p>
            <a:pPr algn="r" rtl="1">
              <a:buFont typeface="Wingdings" pitchFamily="2" charset="2"/>
              <a:buNone/>
            </a:pPr>
            <a:r>
              <a:rPr lang="ar-SA" altLang="en-US" sz="4000" b="1" dirty="0">
                <a:latin typeface="Arial" pitchFamily="34" charset="0"/>
              </a:rPr>
              <a:t>2-</a:t>
            </a:r>
            <a:r>
              <a:rPr lang="ar-SA" altLang="en-US" sz="4000" b="1" dirty="0">
                <a:latin typeface="Times New Roman" pitchFamily="18" charset="0"/>
                <a:cs typeface="Times New Roman" pitchFamily="18" charset="0"/>
              </a:rPr>
              <a:t> </a:t>
            </a:r>
            <a:r>
              <a:rPr lang="ar-SA" altLang="en-US" sz="4000" b="1" dirty="0">
                <a:latin typeface="Arial" pitchFamily="34" charset="0"/>
              </a:rPr>
              <a:t>تدريب الأفراد قبل مباشرتهم بالعمل، وإعلامهم بمخاطر العمل، وطرق الوقاية منها.</a:t>
            </a:r>
            <a:endParaRPr lang="ar-SA" altLang="en-US" sz="4000" dirty="0">
              <a:cs typeface="Times New Roman" pitchFamily="18" charset="0"/>
            </a:endParaRPr>
          </a:p>
          <a:p>
            <a:pPr algn="r" rtl="1">
              <a:buFont typeface="Wingdings" pitchFamily="2" charset="2"/>
              <a:buNone/>
            </a:pPr>
            <a:r>
              <a:rPr lang="ar-SA" altLang="en-US" sz="4000" b="1" dirty="0">
                <a:latin typeface="Arial" pitchFamily="34" charset="0"/>
              </a:rPr>
              <a:t>3-</a:t>
            </a:r>
            <a:r>
              <a:rPr lang="ar-SA" altLang="en-US" sz="4000" b="1" dirty="0">
                <a:latin typeface="Times New Roman" pitchFamily="18" charset="0"/>
                <a:cs typeface="Times New Roman" pitchFamily="18" charset="0"/>
              </a:rPr>
              <a:t> </a:t>
            </a:r>
            <a:r>
              <a:rPr lang="ar-SA" altLang="en-US" sz="4000" b="1" dirty="0">
                <a:latin typeface="Arial" pitchFamily="34" charset="0"/>
              </a:rPr>
              <a:t>الرقابة والإشراف المباشر على بيئة العمل.</a:t>
            </a:r>
            <a:endParaRPr lang="ar-SA" altLang="en-US" sz="4000" dirty="0">
              <a:cs typeface="Times New Roman" pitchFamily="18" charset="0"/>
            </a:endParaRPr>
          </a:p>
          <a:p>
            <a:pPr algn="r" rtl="1">
              <a:buFont typeface="Wingdings" pitchFamily="2" charset="2"/>
              <a:buNone/>
            </a:pPr>
            <a:r>
              <a:rPr lang="ar-SA" altLang="en-US" sz="4000" b="1" dirty="0">
                <a:latin typeface="Arial" pitchFamily="34" charset="0"/>
              </a:rPr>
              <a:t>4-</a:t>
            </a:r>
            <a:r>
              <a:rPr lang="ar-SA" altLang="en-US" sz="4000" b="1" dirty="0">
                <a:latin typeface="Times New Roman" pitchFamily="18" charset="0"/>
                <a:cs typeface="Times New Roman" pitchFamily="18" charset="0"/>
              </a:rPr>
              <a:t> </a:t>
            </a:r>
            <a:r>
              <a:rPr lang="ar-SA" altLang="en-US" sz="4000" b="1" dirty="0">
                <a:latin typeface="Arial" pitchFamily="34" charset="0"/>
              </a:rPr>
              <a:t>تزويد موقع العمل بالأجهزة المطلوبة، مثل أجهزة لقياس درجة الحرارة والرطوبة وأجهزة لقياس ملوثات بيئة العمل ...الخ.</a:t>
            </a:r>
          </a:p>
        </p:txBody>
      </p:sp>
    </p:spTree>
    <p:extLst>
      <p:ext uri="{BB962C8B-B14F-4D97-AF65-F5344CB8AC3E}">
        <p14:creationId xmlns:p14="http://schemas.microsoft.com/office/powerpoint/2010/main" val="2078704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6" fill="hold" grpId="0" nodeType="withEffect">
                                  <p:stCondLst>
                                    <p:cond delay="0"/>
                                  </p:stCondLst>
                                  <p:iterate type="lt">
                                    <p:tmPct val="10000"/>
                                  </p:iterate>
                                  <p:childTnLst>
                                    <p:set>
                                      <p:cBhvr>
                                        <p:cTn id="6" dur="1" fill="hold">
                                          <p:stCondLst>
                                            <p:cond delay="0"/>
                                          </p:stCondLst>
                                        </p:cTn>
                                        <p:tgtEl>
                                          <p:spTgt spid="36866"/>
                                        </p:tgtEl>
                                        <p:attrNameLst>
                                          <p:attrName>style.visibility</p:attrName>
                                        </p:attrNameLst>
                                      </p:cBhvr>
                                      <p:to>
                                        <p:strVal val="visible"/>
                                      </p:to>
                                    </p:set>
                                    <p:animEffect transition="in" filter="barn(inHorizontal)">
                                      <p:cBhvr>
                                        <p:cTn id="7" dur="500"/>
                                        <p:tgtEl>
                                          <p:spTgt spid="36866"/>
                                        </p:tgtEl>
                                      </p:cBhvr>
                                    </p:animEffect>
                                  </p:childTnLst>
                                </p:cTn>
                              </p:par>
                            </p:childTnLst>
                          </p:cTn>
                        </p:par>
                        <p:par>
                          <p:cTn id="8" fill="hold" nodeType="afterGroup">
                            <p:stCondLst>
                              <p:cond delay="2250"/>
                            </p:stCondLst>
                            <p:childTnLst>
                              <p:par>
                                <p:cTn id="9" presetID="2" presetClass="entr" presetSubtype="4" fill="hold" grpId="0" nodeType="afterEffect">
                                  <p:stCondLst>
                                    <p:cond delay="0"/>
                                  </p:stCondLst>
                                  <p:childTnLst>
                                    <p:set>
                                      <p:cBhvr>
                                        <p:cTn id="10" dur="1" fill="hold">
                                          <p:stCondLst>
                                            <p:cond delay="0"/>
                                          </p:stCondLst>
                                        </p:cTn>
                                        <p:tgtEl>
                                          <p:spTgt spid="36867">
                                            <p:txEl>
                                              <p:pRg st="0" end="0"/>
                                            </p:txEl>
                                          </p:spTgt>
                                        </p:tgtEl>
                                        <p:attrNameLst>
                                          <p:attrName>style.visibility</p:attrName>
                                        </p:attrNameLst>
                                      </p:cBhvr>
                                      <p:to>
                                        <p:strVal val="visible"/>
                                      </p:to>
                                    </p:set>
                                    <p:anim calcmode="lin" valueType="num">
                                      <p:cBhvr additive="base">
                                        <p:cTn id="11"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2750"/>
                            </p:stCondLst>
                            <p:childTnLst>
                              <p:par>
                                <p:cTn id="14" presetID="2" presetClass="entr" presetSubtype="4" fill="hold" grpId="0" nodeType="afterEffect">
                                  <p:stCondLst>
                                    <p:cond delay="0"/>
                                  </p:stCondLst>
                                  <p:childTnLst>
                                    <p:set>
                                      <p:cBhvr>
                                        <p:cTn id="15" dur="1" fill="hold">
                                          <p:stCondLst>
                                            <p:cond delay="0"/>
                                          </p:stCondLst>
                                        </p:cTn>
                                        <p:tgtEl>
                                          <p:spTgt spid="36867">
                                            <p:txEl>
                                              <p:pRg st="1" end="1"/>
                                            </p:txEl>
                                          </p:spTgt>
                                        </p:tgtEl>
                                        <p:attrNameLst>
                                          <p:attrName>style.visibility</p:attrName>
                                        </p:attrNameLst>
                                      </p:cBhvr>
                                      <p:to>
                                        <p:strVal val="visible"/>
                                      </p:to>
                                    </p:set>
                                    <p:anim calcmode="lin" valueType="num">
                                      <p:cBhvr additive="base">
                                        <p:cTn id="16"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6867">
                                            <p:txEl>
                                              <p:pRg st="1" end="1"/>
                                            </p:txEl>
                                          </p:spTgt>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3250"/>
                            </p:stCondLst>
                            <p:childTnLst>
                              <p:par>
                                <p:cTn id="19" presetID="2" presetClass="entr" presetSubtype="4" fill="hold" grpId="0" nodeType="afterEffect">
                                  <p:stCondLst>
                                    <p:cond delay="0"/>
                                  </p:stCondLst>
                                  <p:childTnLst>
                                    <p:set>
                                      <p:cBhvr>
                                        <p:cTn id="20" dur="1" fill="hold">
                                          <p:stCondLst>
                                            <p:cond delay="0"/>
                                          </p:stCondLst>
                                        </p:cTn>
                                        <p:tgtEl>
                                          <p:spTgt spid="36867">
                                            <p:txEl>
                                              <p:pRg st="2" end="2"/>
                                            </p:txEl>
                                          </p:spTgt>
                                        </p:tgtEl>
                                        <p:attrNameLst>
                                          <p:attrName>style.visibility</p:attrName>
                                        </p:attrNameLst>
                                      </p:cBhvr>
                                      <p:to>
                                        <p:strVal val="visible"/>
                                      </p:to>
                                    </p:set>
                                    <p:anim calcmode="lin" valueType="num">
                                      <p:cBhvr additive="base">
                                        <p:cTn id="21"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3750"/>
                            </p:stCondLst>
                            <p:childTnLst>
                              <p:par>
                                <p:cTn id="24" presetID="2" presetClass="entr" presetSubtype="4" fill="hold" grpId="0" nodeType="afterEffect">
                                  <p:stCondLst>
                                    <p:cond delay="0"/>
                                  </p:stCondLst>
                                  <p:childTnLst>
                                    <p:set>
                                      <p:cBhvr>
                                        <p:cTn id="25" dur="1" fill="hold">
                                          <p:stCondLst>
                                            <p:cond delay="0"/>
                                          </p:stCondLst>
                                        </p:cTn>
                                        <p:tgtEl>
                                          <p:spTgt spid="36867">
                                            <p:txEl>
                                              <p:pRg st="3" end="3"/>
                                            </p:txEl>
                                          </p:spTgt>
                                        </p:tgtEl>
                                        <p:attrNameLst>
                                          <p:attrName>style.visibility</p:attrName>
                                        </p:attrNameLst>
                                      </p:cBhvr>
                                      <p:to>
                                        <p:strVal val="visible"/>
                                      </p:to>
                                    </p:set>
                                    <p:anim calcmode="lin" valueType="num">
                                      <p:cBhvr additive="base">
                                        <p:cTn id="26" dur="5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68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37716"/>
          </a:xfrm>
          <a:prstGeom prst="rect">
            <a:avLst/>
          </a:prstGeom>
        </p:spPr>
        <p:txBody>
          <a:bodyPr wrap="square">
            <a:spAutoFit/>
          </a:bodyPr>
          <a:lstStyle/>
          <a:p>
            <a:pPr algn="r">
              <a:lnSpc>
                <a:spcPct val="125000"/>
              </a:lnSpc>
              <a:buClr>
                <a:schemeClr val="bg1"/>
              </a:buClr>
            </a:pPr>
            <a:r>
              <a:rPr lang="ar-SA" sz="4400" b="1" dirty="0" smtClean="0">
                <a:solidFill>
                  <a:srgbClr val="66CCFF"/>
                </a:solidFill>
                <a:cs typeface="Times New Roman" pitchFamily="18" charset="0"/>
              </a:rPr>
              <a:t>الأمراض المهنية : </a:t>
            </a:r>
            <a:endParaRPr lang="en-US" sz="4400" b="1" dirty="0" smtClean="0">
              <a:solidFill>
                <a:srgbClr val="66CCFF"/>
              </a:solidFill>
              <a:cs typeface="Times New Roman" pitchFamily="18" charset="0"/>
            </a:endParaRPr>
          </a:p>
          <a:p>
            <a:pPr algn="r">
              <a:lnSpc>
                <a:spcPct val="125000"/>
              </a:lnSpc>
              <a:buClr>
                <a:schemeClr val="bg1"/>
              </a:buClr>
            </a:pPr>
            <a:r>
              <a:rPr lang="ar-SA" sz="4400" b="1" dirty="0" smtClean="0">
                <a:cs typeface="Times New Roman" pitchFamily="18" charset="0"/>
              </a:rPr>
              <a:t>هي أمراض محددة  ناتجة عن التأثير المباشرة للعمليات الإنتاجية وما تحدثه من تلوث لبيئة العمل بما يصدر عنها من مخلفات ومواد وغيرها من الآثار وكذلك نتيجة تأثير الظروف الطبيعية المتواجدة في بيئة العمل عن الأفـراد ( الضوضاء ، الاهتزازات، الإشعاعات، الحرارة ، الرطوبة .. الخ</a:t>
            </a:r>
            <a:endParaRPr lang="ar-EG" sz="4400" dirty="0"/>
          </a:p>
        </p:txBody>
      </p:sp>
    </p:spTree>
    <p:extLst>
      <p:ext uri="{BB962C8B-B14F-4D97-AF65-F5344CB8AC3E}">
        <p14:creationId xmlns:p14="http://schemas.microsoft.com/office/powerpoint/2010/main" val="374287927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0" y="620688"/>
            <a:ext cx="9144000" cy="5904656"/>
          </a:xfrm>
        </p:spPr>
        <p:txBody>
          <a:bodyPr>
            <a:normAutofit/>
          </a:bodyPr>
          <a:lstStyle/>
          <a:p>
            <a:pPr algn="r" rtl="1">
              <a:buFont typeface="Wingdings" pitchFamily="2" charset="2"/>
              <a:buNone/>
            </a:pPr>
            <a:r>
              <a:rPr lang="ar-SA" altLang="en-US" sz="4400" b="1" dirty="0">
                <a:latin typeface="Arial" pitchFamily="34" charset="0"/>
              </a:rPr>
              <a:t>5-</a:t>
            </a:r>
            <a:r>
              <a:rPr lang="ar-SA" altLang="en-US" sz="4400" b="1" dirty="0">
                <a:latin typeface="Times New Roman" pitchFamily="18" charset="0"/>
                <a:cs typeface="Times New Roman" pitchFamily="18" charset="0"/>
              </a:rPr>
              <a:t> </a:t>
            </a:r>
            <a:r>
              <a:rPr lang="ar-SA" altLang="en-US" sz="4400" b="1" dirty="0">
                <a:latin typeface="Arial" pitchFamily="34" charset="0"/>
              </a:rPr>
              <a:t>الرقابة والإشراف المباشر على أجهزة العمل وتأمين ما 	يلزم لهذه الأجهزة لتعمل بشكل سليم وصحيح.</a:t>
            </a:r>
            <a:endParaRPr lang="ar-SA" altLang="en-US" sz="4400" dirty="0">
              <a:cs typeface="Times New Roman" pitchFamily="18" charset="0"/>
            </a:endParaRPr>
          </a:p>
          <a:p>
            <a:pPr algn="r" rtl="1">
              <a:lnSpc>
                <a:spcPct val="120000"/>
              </a:lnSpc>
              <a:buFont typeface="Wingdings" pitchFamily="2" charset="2"/>
              <a:buNone/>
            </a:pPr>
            <a:r>
              <a:rPr lang="ar-SA" altLang="en-US" sz="4400" b="1" dirty="0">
                <a:latin typeface="Arial" pitchFamily="34" charset="0"/>
              </a:rPr>
              <a:t>6-</a:t>
            </a:r>
            <a:r>
              <a:rPr lang="ar-SA" altLang="en-US" sz="4400" b="1" dirty="0">
                <a:latin typeface="Times New Roman" pitchFamily="18" charset="0"/>
                <a:cs typeface="Times New Roman" pitchFamily="18" charset="0"/>
              </a:rPr>
              <a:t> </a:t>
            </a:r>
            <a:r>
              <a:rPr lang="ar-SA" altLang="en-US" sz="4400" b="1" dirty="0">
                <a:latin typeface="Arial" pitchFamily="34" charset="0"/>
              </a:rPr>
              <a:t>الرقابة والإشراف المباشر على أداء العمل.</a:t>
            </a:r>
            <a:endParaRPr lang="ar-SA" altLang="en-US" sz="4400" dirty="0">
              <a:cs typeface="Times New Roman" pitchFamily="18" charset="0"/>
            </a:endParaRPr>
          </a:p>
          <a:p>
            <a:pPr algn="r" rtl="1">
              <a:lnSpc>
                <a:spcPct val="120000"/>
              </a:lnSpc>
              <a:buFont typeface="Wingdings" pitchFamily="2" charset="2"/>
              <a:buNone/>
            </a:pPr>
            <a:r>
              <a:rPr lang="ar-SA" altLang="en-US" sz="4400" b="1" dirty="0">
                <a:latin typeface="Arial" pitchFamily="34" charset="0"/>
              </a:rPr>
              <a:t>7-</a:t>
            </a:r>
            <a:r>
              <a:rPr lang="ar-SA" altLang="en-US" sz="4400" b="1" dirty="0">
                <a:latin typeface="Times New Roman" pitchFamily="18" charset="0"/>
                <a:cs typeface="Times New Roman" pitchFamily="18" charset="0"/>
              </a:rPr>
              <a:t> </a:t>
            </a:r>
            <a:r>
              <a:rPr lang="ar-SA" altLang="en-US" sz="4400" b="1" dirty="0">
                <a:latin typeface="Arial" pitchFamily="34" charset="0"/>
              </a:rPr>
              <a:t>اتخاذ الإجراءات المناسبة عند مخالفة هذه الأنظمة.</a:t>
            </a:r>
            <a:endParaRPr lang="ar-SA" altLang="en-US" sz="4400" dirty="0">
              <a:cs typeface="Times New Roman" pitchFamily="18" charset="0"/>
            </a:endParaRPr>
          </a:p>
          <a:p>
            <a:pPr algn="r" rtl="1">
              <a:lnSpc>
                <a:spcPct val="120000"/>
              </a:lnSpc>
              <a:buFont typeface="Wingdings" pitchFamily="2" charset="2"/>
              <a:buNone/>
            </a:pPr>
            <a:r>
              <a:rPr lang="ar-SA" altLang="en-US" sz="4400" b="1" dirty="0">
                <a:latin typeface="Arial" pitchFamily="34" charset="0"/>
              </a:rPr>
              <a:t>8-</a:t>
            </a:r>
            <a:r>
              <a:rPr lang="ar-SA" altLang="en-US" sz="4400" b="1" dirty="0">
                <a:latin typeface="Times New Roman" pitchFamily="18" charset="0"/>
                <a:cs typeface="Times New Roman" pitchFamily="18" charset="0"/>
              </a:rPr>
              <a:t> </a:t>
            </a:r>
            <a:r>
              <a:rPr lang="ar-SA" altLang="en-US" sz="4400" b="1" dirty="0">
                <a:latin typeface="Arial" pitchFamily="34" charset="0"/>
              </a:rPr>
              <a:t>تشكيل لجنة خاصة للسلامة المهنية  .</a:t>
            </a:r>
          </a:p>
        </p:txBody>
      </p:sp>
    </p:spTree>
    <p:extLst>
      <p:ext uri="{BB962C8B-B14F-4D97-AF65-F5344CB8AC3E}">
        <p14:creationId xmlns:p14="http://schemas.microsoft.com/office/powerpoint/2010/main" val="2866418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 calcmode="lin" valueType="num">
                                      <p:cBhvr additive="base">
                                        <p:cTn id="7" dur="500" fill="hold"/>
                                        <p:tgtEl>
                                          <p:spTgt spid="378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0">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7890">
                                            <p:txEl>
                                              <p:pRg st="1" end="1"/>
                                            </p:txEl>
                                          </p:spTgt>
                                        </p:tgtEl>
                                        <p:attrNameLst>
                                          <p:attrName>style.visibility</p:attrName>
                                        </p:attrNameLst>
                                      </p:cBhvr>
                                      <p:to>
                                        <p:strVal val="visible"/>
                                      </p:to>
                                    </p:set>
                                    <p:anim calcmode="lin" valueType="num">
                                      <p:cBhvr additive="base">
                                        <p:cTn id="12" dur="500" fill="hold"/>
                                        <p:tgtEl>
                                          <p:spTgt spid="37890">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7890">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7890">
                                            <p:txEl>
                                              <p:pRg st="2" end="2"/>
                                            </p:txEl>
                                          </p:spTgt>
                                        </p:tgtEl>
                                        <p:attrNameLst>
                                          <p:attrName>style.visibility</p:attrName>
                                        </p:attrNameLst>
                                      </p:cBhvr>
                                      <p:to>
                                        <p:strVal val="visible"/>
                                      </p:to>
                                    </p:set>
                                    <p:anim calcmode="lin" valueType="num">
                                      <p:cBhvr additive="base">
                                        <p:cTn id="17" dur="500" fill="hold"/>
                                        <p:tgtEl>
                                          <p:spTgt spid="37890">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7890">
                                            <p:txEl>
                                              <p:pRg st="2" end="2"/>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7890">
                                            <p:txEl>
                                              <p:pRg st="3" end="3"/>
                                            </p:txEl>
                                          </p:spTgt>
                                        </p:tgtEl>
                                        <p:attrNameLst>
                                          <p:attrName>style.visibility</p:attrName>
                                        </p:attrNameLst>
                                      </p:cBhvr>
                                      <p:to>
                                        <p:strVal val="visible"/>
                                      </p:to>
                                    </p:set>
                                    <p:anim calcmode="lin" valueType="num">
                                      <p:cBhvr additive="base">
                                        <p:cTn id="22" dur="500" fill="hold"/>
                                        <p:tgtEl>
                                          <p:spTgt spid="37890">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789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107504" y="404664"/>
            <a:ext cx="9036496" cy="5832648"/>
          </a:xfrm>
        </p:spPr>
        <p:txBody>
          <a:bodyPr>
            <a:normAutofit/>
          </a:bodyPr>
          <a:lstStyle/>
          <a:p>
            <a:pPr algn="r" rtl="1">
              <a:buFont typeface="Wingdings" pitchFamily="2" charset="2"/>
              <a:buNone/>
            </a:pPr>
            <a:r>
              <a:rPr lang="en-US" altLang="en-US" sz="4400" b="1" dirty="0">
                <a:latin typeface="Arial" pitchFamily="34" charset="0"/>
              </a:rPr>
              <a:t>	</a:t>
            </a:r>
            <a:r>
              <a:rPr lang="ar-SA" altLang="en-US" sz="4400" b="1" dirty="0">
                <a:latin typeface="Arial" pitchFamily="34" charset="0"/>
              </a:rPr>
              <a:t>9- </a:t>
            </a:r>
            <a:r>
              <a:rPr lang="ar-SA" altLang="en-US" sz="4400" b="1" dirty="0">
                <a:latin typeface="Times New Roman" pitchFamily="18" charset="0"/>
                <a:cs typeface="Times New Roman" pitchFamily="18" charset="0"/>
              </a:rPr>
              <a:t> </a:t>
            </a:r>
            <a:r>
              <a:rPr lang="ar-SA" altLang="en-US" sz="4400" b="1" dirty="0">
                <a:latin typeface="Arial" pitchFamily="34" charset="0"/>
              </a:rPr>
              <a:t>دعم برامج السلامة.</a:t>
            </a:r>
            <a:endParaRPr lang="ar-SA" altLang="en-US" sz="4400" dirty="0">
              <a:cs typeface="Times New Roman" pitchFamily="18" charset="0"/>
            </a:endParaRPr>
          </a:p>
          <a:p>
            <a:pPr algn="r" rtl="1">
              <a:buFont typeface="Wingdings" pitchFamily="2" charset="2"/>
              <a:buNone/>
            </a:pPr>
            <a:r>
              <a:rPr lang="en-US" altLang="en-US" sz="4400" b="1" dirty="0">
                <a:latin typeface="Arial" pitchFamily="34" charset="0"/>
              </a:rPr>
              <a:t>	</a:t>
            </a:r>
            <a:r>
              <a:rPr lang="ar-SA" altLang="en-US" sz="4400" b="1" dirty="0">
                <a:latin typeface="Arial" pitchFamily="34" charset="0"/>
              </a:rPr>
              <a:t>10-</a:t>
            </a:r>
            <a:r>
              <a:rPr lang="ar-SA" altLang="en-US" sz="4400" b="1" dirty="0">
                <a:latin typeface="Times New Roman" pitchFamily="18" charset="0"/>
                <a:cs typeface="Times New Roman" pitchFamily="18" charset="0"/>
              </a:rPr>
              <a:t> </a:t>
            </a:r>
            <a:r>
              <a:rPr lang="ar-SA" altLang="en-US" sz="4400" b="1" dirty="0">
                <a:latin typeface="Arial" pitchFamily="34" charset="0"/>
              </a:rPr>
              <a:t>ضمان تعيين الفرد المناسب في الموقع المناسب.</a:t>
            </a:r>
            <a:endParaRPr lang="ar-SA" altLang="en-US" sz="4400" dirty="0">
              <a:cs typeface="Times New Roman" pitchFamily="18" charset="0"/>
            </a:endParaRPr>
          </a:p>
          <a:p>
            <a:pPr algn="r" rtl="1">
              <a:buFont typeface="Wingdings" pitchFamily="2" charset="2"/>
              <a:buNone/>
            </a:pPr>
            <a:r>
              <a:rPr lang="en-US" altLang="en-US" sz="4400" b="1" dirty="0">
                <a:latin typeface="Arial" pitchFamily="34" charset="0"/>
              </a:rPr>
              <a:t>	</a:t>
            </a:r>
            <a:r>
              <a:rPr lang="ar-SA" altLang="en-US" sz="4400" b="1" dirty="0">
                <a:latin typeface="Arial" pitchFamily="34" charset="0"/>
              </a:rPr>
              <a:t>11-</a:t>
            </a:r>
            <a:r>
              <a:rPr lang="ar-SA" altLang="en-US" sz="4400" b="1" dirty="0">
                <a:latin typeface="Times New Roman" pitchFamily="18" charset="0"/>
                <a:cs typeface="Times New Roman" pitchFamily="18" charset="0"/>
              </a:rPr>
              <a:t> </a:t>
            </a:r>
            <a:r>
              <a:rPr lang="ar-SA" altLang="en-US" sz="4400" b="1" dirty="0">
                <a:latin typeface="Arial" pitchFamily="34" charset="0"/>
              </a:rPr>
              <a:t>تحديد مسؤولية كل فرد.</a:t>
            </a:r>
            <a:endParaRPr lang="ar-SA" altLang="en-US" sz="4400" dirty="0">
              <a:cs typeface="Times New Roman" pitchFamily="18" charset="0"/>
            </a:endParaRPr>
          </a:p>
          <a:p>
            <a:pPr algn="r" rtl="1">
              <a:buFont typeface="Wingdings" pitchFamily="2" charset="2"/>
              <a:buNone/>
            </a:pPr>
            <a:r>
              <a:rPr lang="en-US" altLang="en-US" sz="4400" b="1" dirty="0">
                <a:latin typeface="Arial" pitchFamily="34" charset="0"/>
              </a:rPr>
              <a:t>	</a:t>
            </a:r>
            <a:r>
              <a:rPr lang="ar-SA" altLang="en-US" sz="4400" b="1" dirty="0">
                <a:latin typeface="Arial" pitchFamily="34" charset="0"/>
              </a:rPr>
              <a:t>12-</a:t>
            </a:r>
            <a:r>
              <a:rPr lang="ar-SA" altLang="en-US" sz="4400" b="1" dirty="0">
                <a:latin typeface="Times New Roman" pitchFamily="18" charset="0"/>
                <a:cs typeface="Times New Roman" pitchFamily="18" charset="0"/>
              </a:rPr>
              <a:t> </a:t>
            </a:r>
            <a:r>
              <a:rPr lang="ar-SA" altLang="en-US" sz="4400" b="1" dirty="0">
                <a:latin typeface="Arial" pitchFamily="34" charset="0"/>
              </a:rPr>
              <a:t>متابعة الحوادث ، واتخاذ الإجراءات المناسبة لعدم </a:t>
            </a:r>
            <a:r>
              <a:rPr lang="en-US" altLang="en-US" sz="4400" b="1" dirty="0">
                <a:latin typeface="Arial" pitchFamily="34" charset="0"/>
              </a:rPr>
              <a:t>	</a:t>
            </a:r>
            <a:r>
              <a:rPr lang="ar-SA" altLang="en-US" sz="4400" b="1" dirty="0">
                <a:latin typeface="Arial" pitchFamily="34" charset="0"/>
              </a:rPr>
              <a:t>تكرارها.</a:t>
            </a:r>
            <a:endParaRPr lang="ar-SA" altLang="en-US" sz="4400" dirty="0">
              <a:cs typeface="Times New Roman" pitchFamily="18" charset="0"/>
            </a:endParaRPr>
          </a:p>
          <a:p>
            <a:pPr algn="r" rtl="1">
              <a:buFont typeface="Wingdings" pitchFamily="2" charset="2"/>
              <a:buNone/>
            </a:pPr>
            <a:r>
              <a:rPr lang="en-US" altLang="en-US" sz="4400" b="1" dirty="0">
                <a:latin typeface="Arial" pitchFamily="34" charset="0"/>
              </a:rPr>
              <a:t>	</a:t>
            </a:r>
            <a:r>
              <a:rPr lang="ar-SA" altLang="en-US" sz="4400" b="1" dirty="0">
                <a:latin typeface="Arial" pitchFamily="34" charset="0"/>
              </a:rPr>
              <a:t>13-</a:t>
            </a:r>
            <a:r>
              <a:rPr lang="ar-SA" altLang="en-US" sz="4400" b="1" dirty="0">
                <a:latin typeface="Times New Roman" pitchFamily="18" charset="0"/>
                <a:cs typeface="Times New Roman" pitchFamily="18" charset="0"/>
              </a:rPr>
              <a:t> </a:t>
            </a:r>
            <a:r>
              <a:rPr lang="ar-SA" altLang="en-US" sz="4400" b="1" dirty="0">
                <a:latin typeface="Arial" pitchFamily="34" charset="0"/>
              </a:rPr>
              <a:t>تحديد أوقات العمل والراحة.</a:t>
            </a:r>
          </a:p>
        </p:txBody>
      </p:sp>
    </p:spTree>
    <p:extLst>
      <p:ext uri="{BB962C8B-B14F-4D97-AF65-F5344CB8AC3E}">
        <p14:creationId xmlns:p14="http://schemas.microsoft.com/office/powerpoint/2010/main" val="874278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 calcmode="lin" valueType="num">
                                      <p:cBhvr additive="base">
                                        <p:cTn id="7" dur="500" fill="hold"/>
                                        <p:tgtEl>
                                          <p:spTgt spid="389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4">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8914">
                                            <p:txEl>
                                              <p:pRg st="1" end="1"/>
                                            </p:txEl>
                                          </p:spTgt>
                                        </p:tgtEl>
                                        <p:attrNameLst>
                                          <p:attrName>style.visibility</p:attrName>
                                        </p:attrNameLst>
                                      </p:cBhvr>
                                      <p:to>
                                        <p:strVal val="visible"/>
                                      </p:to>
                                    </p:set>
                                    <p:anim calcmode="lin" valueType="num">
                                      <p:cBhvr additive="base">
                                        <p:cTn id="12" dur="500" fill="hold"/>
                                        <p:tgtEl>
                                          <p:spTgt spid="38914">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8914">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8914">
                                            <p:txEl>
                                              <p:pRg st="2" end="2"/>
                                            </p:txEl>
                                          </p:spTgt>
                                        </p:tgtEl>
                                        <p:attrNameLst>
                                          <p:attrName>style.visibility</p:attrName>
                                        </p:attrNameLst>
                                      </p:cBhvr>
                                      <p:to>
                                        <p:strVal val="visible"/>
                                      </p:to>
                                    </p:set>
                                    <p:anim calcmode="lin" valueType="num">
                                      <p:cBhvr additive="base">
                                        <p:cTn id="17" dur="500" fill="hold"/>
                                        <p:tgtEl>
                                          <p:spTgt spid="3891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8914">
                                            <p:txEl>
                                              <p:pRg st="2" end="2"/>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8914">
                                            <p:txEl>
                                              <p:pRg st="3" end="3"/>
                                            </p:txEl>
                                          </p:spTgt>
                                        </p:tgtEl>
                                        <p:attrNameLst>
                                          <p:attrName>style.visibility</p:attrName>
                                        </p:attrNameLst>
                                      </p:cBhvr>
                                      <p:to>
                                        <p:strVal val="visible"/>
                                      </p:to>
                                    </p:set>
                                    <p:anim calcmode="lin" valueType="num">
                                      <p:cBhvr additive="base">
                                        <p:cTn id="22" dur="500" fill="hold"/>
                                        <p:tgtEl>
                                          <p:spTgt spid="38914">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8914">
                                            <p:txEl>
                                              <p:pRg st="3" end="3"/>
                                            </p:txEl>
                                          </p:spTgt>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8914">
                                            <p:txEl>
                                              <p:pRg st="4" end="4"/>
                                            </p:txEl>
                                          </p:spTgt>
                                        </p:tgtEl>
                                        <p:attrNameLst>
                                          <p:attrName>style.visibility</p:attrName>
                                        </p:attrNameLst>
                                      </p:cBhvr>
                                      <p:to>
                                        <p:strVal val="visible"/>
                                      </p:to>
                                    </p:set>
                                    <p:anim calcmode="lin" valueType="num">
                                      <p:cBhvr additive="base">
                                        <p:cTn id="27" dur="500" fill="hold"/>
                                        <p:tgtEl>
                                          <p:spTgt spid="3891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89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779912" y="2583"/>
            <a:ext cx="5376848" cy="474089"/>
          </a:xfrm>
        </p:spPr>
        <p:txBody>
          <a:bodyPr>
            <a:normAutofit fontScale="90000"/>
          </a:bodyPr>
          <a:lstStyle/>
          <a:p>
            <a:pPr algn="r" rtl="1"/>
            <a:r>
              <a:rPr lang="ar-SA" altLang="en-US" b="1" u="sng" dirty="0">
                <a:solidFill>
                  <a:srgbClr val="FFFF00"/>
                </a:solidFill>
              </a:rPr>
              <a:t>مسؤولية العمـــال</a:t>
            </a:r>
            <a:r>
              <a:rPr lang="ar-SA" altLang="en-US" b="1" dirty="0">
                <a:solidFill>
                  <a:srgbClr val="FFFF00"/>
                </a:solidFill>
              </a:rPr>
              <a:t> :</a:t>
            </a:r>
            <a:endParaRPr lang="ar-SA" altLang="en-US" dirty="0">
              <a:solidFill>
                <a:srgbClr val="FFFF00"/>
              </a:solidFill>
              <a:cs typeface="Times New Roman" pitchFamily="18" charset="0"/>
            </a:endParaRPr>
          </a:p>
        </p:txBody>
      </p:sp>
      <p:sp>
        <p:nvSpPr>
          <p:cNvPr id="43011" name="Rectangle 3"/>
          <p:cNvSpPr>
            <a:spLocks noGrp="1" noChangeArrowheads="1"/>
          </p:cNvSpPr>
          <p:nvPr>
            <p:ph type="body" idx="1"/>
          </p:nvPr>
        </p:nvSpPr>
        <p:spPr>
          <a:xfrm>
            <a:off x="0" y="692696"/>
            <a:ext cx="9159711" cy="5832648"/>
          </a:xfrm>
        </p:spPr>
        <p:txBody>
          <a:bodyPr>
            <a:normAutofit/>
          </a:bodyPr>
          <a:lstStyle/>
          <a:p>
            <a:pPr algn="r" rtl="1">
              <a:buFont typeface="Wingdings" pitchFamily="2" charset="2"/>
              <a:buNone/>
            </a:pPr>
            <a:r>
              <a:rPr lang="en-US" altLang="en-US" sz="3600" b="1" dirty="0">
                <a:latin typeface="Arial" pitchFamily="34" charset="0"/>
              </a:rPr>
              <a:t>	</a:t>
            </a:r>
            <a:r>
              <a:rPr lang="ar-SA" altLang="en-US" sz="3600" b="1" dirty="0">
                <a:latin typeface="Arial" pitchFamily="34" charset="0"/>
              </a:rPr>
              <a:t>1-</a:t>
            </a:r>
            <a:r>
              <a:rPr lang="ar-SA" altLang="en-US" sz="3600" b="1" dirty="0">
                <a:latin typeface="Times New Roman" pitchFamily="18" charset="0"/>
                <a:cs typeface="Times New Roman" pitchFamily="18" charset="0"/>
              </a:rPr>
              <a:t> </a:t>
            </a:r>
            <a:r>
              <a:rPr lang="ar-SA" altLang="en-US" sz="3600" b="1" dirty="0">
                <a:latin typeface="Arial" pitchFamily="34" charset="0"/>
              </a:rPr>
              <a:t>الالتزام بأسلوب العمل الصحيح والمحدد.</a:t>
            </a:r>
            <a:endParaRPr lang="ar-SA" altLang="en-US" sz="3600" dirty="0">
              <a:cs typeface="Times New Roman" pitchFamily="18" charset="0"/>
            </a:endParaRPr>
          </a:p>
          <a:p>
            <a:pPr algn="r" rtl="1">
              <a:buFont typeface="Wingdings" pitchFamily="2" charset="2"/>
              <a:buNone/>
            </a:pPr>
            <a:r>
              <a:rPr lang="en-US" altLang="en-US" sz="3600" b="1" dirty="0">
                <a:latin typeface="Arial" pitchFamily="34" charset="0"/>
              </a:rPr>
              <a:t>	</a:t>
            </a:r>
            <a:r>
              <a:rPr lang="ar-SA" altLang="en-US" sz="3600" b="1" dirty="0">
                <a:latin typeface="Arial" pitchFamily="34" charset="0"/>
              </a:rPr>
              <a:t>2-</a:t>
            </a:r>
            <a:r>
              <a:rPr lang="ar-SA" altLang="en-US" sz="3600" b="1" dirty="0">
                <a:latin typeface="Times New Roman" pitchFamily="18" charset="0"/>
                <a:cs typeface="Times New Roman" pitchFamily="18" charset="0"/>
              </a:rPr>
              <a:t> </a:t>
            </a:r>
            <a:r>
              <a:rPr lang="ar-SA" altLang="en-US" sz="3600" b="1" dirty="0">
                <a:latin typeface="Arial" pitchFamily="34" charset="0"/>
              </a:rPr>
              <a:t>إخبار المسؤول عند ملاحظة أي خطأ .</a:t>
            </a:r>
            <a:endParaRPr lang="ar-SA" altLang="en-US" sz="3600" dirty="0">
              <a:cs typeface="Times New Roman" pitchFamily="18" charset="0"/>
            </a:endParaRPr>
          </a:p>
          <a:p>
            <a:pPr algn="r" rtl="1">
              <a:buFont typeface="Wingdings" pitchFamily="2" charset="2"/>
              <a:buNone/>
            </a:pPr>
            <a:r>
              <a:rPr lang="en-US" altLang="en-US" sz="3600" b="1" dirty="0">
                <a:latin typeface="Arial" pitchFamily="34" charset="0"/>
              </a:rPr>
              <a:t>	</a:t>
            </a:r>
            <a:r>
              <a:rPr lang="ar-SA" altLang="en-US" sz="3600" b="1" dirty="0">
                <a:latin typeface="Arial" pitchFamily="34" charset="0"/>
              </a:rPr>
              <a:t>3-</a:t>
            </a:r>
            <a:r>
              <a:rPr lang="ar-SA" altLang="en-US" sz="3600" b="1" dirty="0">
                <a:latin typeface="Times New Roman" pitchFamily="18" charset="0"/>
                <a:cs typeface="Times New Roman" pitchFamily="18" charset="0"/>
              </a:rPr>
              <a:t> </a:t>
            </a:r>
            <a:r>
              <a:rPr lang="ar-SA" altLang="en-US" sz="3600" b="1" dirty="0">
                <a:latin typeface="Arial" pitchFamily="34" charset="0"/>
              </a:rPr>
              <a:t>التقيد بتعليمات السلامة.</a:t>
            </a:r>
            <a:endParaRPr lang="ar-SA" altLang="en-US" sz="3600" dirty="0">
              <a:cs typeface="Times New Roman" pitchFamily="18" charset="0"/>
            </a:endParaRPr>
          </a:p>
          <a:p>
            <a:pPr algn="r" rtl="1">
              <a:buFont typeface="Wingdings" pitchFamily="2" charset="2"/>
              <a:buNone/>
            </a:pPr>
            <a:r>
              <a:rPr lang="en-US" altLang="en-US" sz="3600" b="1" dirty="0">
                <a:latin typeface="Arial" pitchFamily="34" charset="0"/>
              </a:rPr>
              <a:t>	</a:t>
            </a:r>
            <a:r>
              <a:rPr lang="ar-SA" altLang="en-US" sz="3600" b="1" dirty="0">
                <a:latin typeface="Arial" pitchFamily="34" charset="0"/>
              </a:rPr>
              <a:t>4-</a:t>
            </a:r>
            <a:r>
              <a:rPr lang="ar-SA" altLang="en-US" sz="3600" b="1" dirty="0">
                <a:latin typeface="Times New Roman" pitchFamily="18" charset="0"/>
                <a:cs typeface="Times New Roman" pitchFamily="18" charset="0"/>
              </a:rPr>
              <a:t> </a:t>
            </a:r>
            <a:r>
              <a:rPr lang="ar-SA" altLang="en-US" sz="3600" b="1" dirty="0">
                <a:latin typeface="Arial" pitchFamily="34" charset="0"/>
              </a:rPr>
              <a:t>عدم التدخل بأمور العمل الا من خلال طرق متفق عليها </a:t>
            </a:r>
            <a:r>
              <a:rPr lang="ar-SA" altLang="en-US" sz="3600" b="1" dirty="0" smtClean="0">
                <a:latin typeface="Arial" pitchFamily="34" charset="0"/>
              </a:rPr>
              <a:t>5-</a:t>
            </a:r>
            <a:r>
              <a:rPr lang="ar-SA" altLang="en-US" sz="3600" b="1" dirty="0" smtClean="0">
                <a:latin typeface="Times New Roman" pitchFamily="18" charset="0"/>
                <a:cs typeface="Times New Roman" pitchFamily="18" charset="0"/>
              </a:rPr>
              <a:t> </a:t>
            </a:r>
            <a:r>
              <a:rPr lang="ar-SA" altLang="en-US" sz="3600" b="1" dirty="0">
                <a:latin typeface="Arial" pitchFamily="34" charset="0"/>
              </a:rPr>
              <a:t>المحافظة على وسائل الوقاية وإدامتها.</a:t>
            </a:r>
            <a:endParaRPr lang="ar-SA" altLang="en-US" sz="3600" dirty="0">
              <a:cs typeface="Times New Roman" pitchFamily="18" charset="0"/>
            </a:endParaRPr>
          </a:p>
          <a:p>
            <a:pPr algn="r" rtl="1">
              <a:buFont typeface="Wingdings" pitchFamily="2" charset="2"/>
              <a:buNone/>
            </a:pPr>
            <a:r>
              <a:rPr lang="en-US" altLang="en-US" sz="3600" b="1" dirty="0">
                <a:latin typeface="Arial" pitchFamily="34" charset="0"/>
              </a:rPr>
              <a:t>	</a:t>
            </a:r>
            <a:r>
              <a:rPr lang="ar-SA" altLang="en-US" sz="3600" b="1" dirty="0">
                <a:latin typeface="Arial" pitchFamily="34" charset="0"/>
              </a:rPr>
              <a:t>6-</a:t>
            </a:r>
            <a:r>
              <a:rPr lang="ar-SA" altLang="en-US" sz="3600" b="1" dirty="0">
                <a:latin typeface="Times New Roman" pitchFamily="18" charset="0"/>
                <a:cs typeface="Times New Roman" pitchFamily="18" charset="0"/>
              </a:rPr>
              <a:t> </a:t>
            </a:r>
            <a:r>
              <a:rPr lang="ar-SA" altLang="en-US" sz="3600" b="1" dirty="0">
                <a:latin typeface="Arial" pitchFamily="34" charset="0"/>
              </a:rPr>
              <a:t>التبليغ عند الشعور بأي عارض صحي.</a:t>
            </a:r>
            <a:endParaRPr lang="ar-SA" altLang="en-US" sz="3600" dirty="0">
              <a:cs typeface="Times New Roman" pitchFamily="18" charset="0"/>
            </a:endParaRPr>
          </a:p>
          <a:p>
            <a:pPr algn="r" rtl="1">
              <a:buFont typeface="Wingdings" pitchFamily="2" charset="2"/>
              <a:buNone/>
            </a:pPr>
            <a:r>
              <a:rPr lang="en-US" altLang="en-US" sz="3600" b="1" dirty="0">
                <a:latin typeface="Arial" pitchFamily="34" charset="0"/>
              </a:rPr>
              <a:t>	</a:t>
            </a:r>
            <a:r>
              <a:rPr lang="ar-SA" altLang="en-US" sz="3600" b="1" dirty="0">
                <a:latin typeface="Arial" pitchFamily="34" charset="0"/>
              </a:rPr>
              <a:t>7-</a:t>
            </a:r>
            <a:r>
              <a:rPr lang="ar-SA" altLang="en-US" sz="3600" b="1" dirty="0">
                <a:latin typeface="Times New Roman" pitchFamily="18" charset="0"/>
                <a:cs typeface="Times New Roman" pitchFamily="18" charset="0"/>
              </a:rPr>
              <a:t> </a:t>
            </a:r>
            <a:r>
              <a:rPr lang="ar-SA" altLang="en-US" sz="3600" b="1" dirty="0">
                <a:latin typeface="Arial" pitchFamily="34" charset="0"/>
              </a:rPr>
              <a:t>المحافظة على الأجهزة.</a:t>
            </a:r>
            <a:endParaRPr lang="ar-SA" altLang="en-US" sz="3600" dirty="0">
              <a:cs typeface="Times New Roman" pitchFamily="18" charset="0"/>
            </a:endParaRPr>
          </a:p>
          <a:p>
            <a:pPr algn="r" rtl="1">
              <a:buFont typeface="Wingdings" pitchFamily="2" charset="2"/>
              <a:buNone/>
            </a:pPr>
            <a:r>
              <a:rPr lang="en-US" altLang="en-US" sz="3600" b="1" dirty="0">
                <a:latin typeface="Arial" pitchFamily="34" charset="0"/>
              </a:rPr>
              <a:t>	</a:t>
            </a:r>
            <a:r>
              <a:rPr lang="ar-SA" altLang="en-US" sz="3600" b="1" dirty="0">
                <a:latin typeface="Arial" pitchFamily="34" charset="0"/>
              </a:rPr>
              <a:t>8-</a:t>
            </a:r>
            <a:r>
              <a:rPr lang="ar-SA" altLang="en-US" sz="3600" b="1" dirty="0">
                <a:latin typeface="Times New Roman" pitchFamily="18" charset="0"/>
                <a:cs typeface="Times New Roman" pitchFamily="18" charset="0"/>
              </a:rPr>
              <a:t> </a:t>
            </a:r>
            <a:r>
              <a:rPr lang="ar-SA" altLang="en-US" sz="3600" b="1" dirty="0">
                <a:latin typeface="Arial" pitchFamily="34" charset="0"/>
              </a:rPr>
              <a:t>محاولة التقيد بمواعيد الراحــة.</a:t>
            </a:r>
          </a:p>
        </p:txBody>
      </p:sp>
    </p:spTree>
    <p:extLst>
      <p:ext uri="{BB962C8B-B14F-4D97-AF65-F5344CB8AC3E}">
        <p14:creationId xmlns:p14="http://schemas.microsoft.com/office/powerpoint/2010/main" val="2406816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iterate type="lt">
                                    <p:tmPct val="10000"/>
                                  </p:iterate>
                                  <p:childTnLst>
                                    <p:set>
                                      <p:cBhvr>
                                        <p:cTn id="6" dur="1" fill="hold">
                                          <p:stCondLst>
                                            <p:cond delay="0"/>
                                          </p:stCondLst>
                                        </p:cTn>
                                        <p:tgtEl>
                                          <p:spTgt spid="43010"/>
                                        </p:tgtEl>
                                        <p:attrNameLst>
                                          <p:attrName>style.visibility</p:attrName>
                                        </p:attrNameLst>
                                      </p:cBhvr>
                                      <p:to>
                                        <p:strVal val="visible"/>
                                      </p:to>
                                    </p:set>
                                    <p:animEffect transition="in" filter="blinds(horizontal)">
                                      <p:cBhvr>
                                        <p:cTn id="7" dur="500"/>
                                        <p:tgtEl>
                                          <p:spTgt spid="43010"/>
                                        </p:tgtEl>
                                      </p:cBhvr>
                                    </p:animEffect>
                                  </p:childTnLst>
                                </p:cTn>
                              </p:par>
                            </p:childTnLst>
                          </p:cTn>
                        </p:par>
                        <p:par>
                          <p:cTn id="8" fill="hold" nodeType="afterGroup">
                            <p:stCondLst>
                              <p:cond delay="1300"/>
                            </p:stCondLst>
                            <p:childTnLst>
                              <p:par>
                                <p:cTn id="9" presetID="1" presetClass="entr" presetSubtype="0" fill="hold" grpId="1" nodeType="afterEffect">
                                  <p:stCondLst>
                                    <p:cond delay="0"/>
                                  </p:stCondLst>
                                  <p:childTnLst>
                                    <p:set>
                                      <p:cBhvr>
                                        <p:cTn id="10" dur="1" fill="hold">
                                          <p:stCondLst>
                                            <p:cond delay="0"/>
                                          </p:stCondLst>
                                        </p:cTn>
                                        <p:tgtEl>
                                          <p:spTgt spid="43011">
                                            <p:txEl>
                                              <p:pRg st="0" end="0"/>
                                            </p:txEl>
                                          </p:spTgt>
                                        </p:tgtEl>
                                        <p:attrNameLst>
                                          <p:attrName>style.visibility</p:attrName>
                                        </p:attrNameLst>
                                      </p:cBhvr>
                                      <p:to>
                                        <p:strVal val="visible"/>
                                      </p:to>
                                    </p:set>
                                  </p:childTnLst>
                                </p:cTn>
                              </p:par>
                            </p:childTnLst>
                          </p:cTn>
                        </p:par>
                        <p:par>
                          <p:cTn id="11" fill="hold" nodeType="afterGroup">
                            <p:stCondLst>
                              <p:cond delay="1300"/>
                            </p:stCondLst>
                            <p:childTnLst>
                              <p:par>
                                <p:cTn id="12" presetID="1" presetClass="entr" presetSubtype="0" fill="hold" grpId="1" nodeType="afterEffect">
                                  <p:stCondLst>
                                    <p:cond delay="0"/>
                                  </p:stCondLst>
                                  <p:childTnLst>
                                    <p:set>
                                      <p:cBhvr>
                                        <p:cTn id="13" dur="1" fill="hold">
                                          <p:stCondLst>
                                            <p:cond delay="0"/>
                                          </p:stCondLst>
                                        </p:cTn>
                                        <p:tgtEl>
                                          <p:spTgt spid="43011">
                                            <p:txEl>
                                              <p:pRg st="1" end="1"/>
                                            </p:txEl>
                                          </p:spTgt>
                                        </p:tgtEl>
                                        <p:attrNameLst>
                                          <p:attrName>style.visibility</p:attrName>
                                        </p:attrNameLst>
                                      </p:cBhvr>
                                      <p:to>
                                        <p:strVal val="visible"/>
                                      </p:to>
                                    </p:set>
                                  </p:childTnLst>
                                </p:cTn>
                              </p:par>
                            </p:childTnLst>
                          </p:cTn>
                        </p:par>
                        <p:par>
                          <p:cTn id="14" fill="hold" nodeType="afterGroup">
                            <p:stCondLst>
                              <p:cond delay="1300"/>
                            </p:stCondLst>
                            <p:childTnLst>
                              <p:par>
                                <p:cTn id="15" presetID="1" presetClass="entr" presetSubtype="0" fill="hold" grpId="1" nodeType="after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childTnLst>
                                </p:cTn>
                              </p:par>
                            </p:childTnLst>
                          </p:cTn>
                        </p:par>
                        <p:par>
                          <p:cTn id="17" fill="hold" nodeType="afterGroup">
                            <p:stCondLst>
                              <p:cond delay="1300"/>
                            </p:stCondLst>
                            <p:childTnLst>
                              <p:par>
                                <p:cTn id="18" presetID="1" presetClass="entr" presetSubtype="0" fill="hold" grpId="1" nodeType="afterEffect">
                                  <p:stCondLst>
                                    <p:cond delay="0"/>
                                  </p:stCondLst>
                                  <p:childTnLst>
                                    <p:set>
                                      <p:cBhvr>
                                        <p:cTn id="19" dur="1" fill="hold">
                                          <p:stCondLst>
                                            <p:cond delay="0"/>
                                          </p:stCondLst>
                                        </p:cTn>
                                        <p:tgtEl>
                                          <p:spTgt spid="43011">
                                            <p:txEl>
                                              <p:pRg st="3" end="3"/>
                                            </p:txEl>
                                          </p:spTgt>
                                        </p:tgtEl>
                                        <p:attrNameLst>
                                          <p:attrName>style.visibility</p:attrName>
                                        </p:attrNameLst>
                                      </p:cBhvr>
                                      <p:to>
                                        <p:strVal val="visible"/>
                                      </p:to>
                                    </p:set>
                                  </p:childTnLst>
                                </p:cTn>
                              </p:par>
                            </p:childTnLst>
                          </p:cTn>
                        </p:par>
                        <p:par>
                          <p:cTn id="20" fill="hold" nodeType="afterGroup">
                            <p:stCondLst>
                              <p:cond delay="1300"/>
                            </p:stCondLst>
                            <p:childTnLst>
                              <p:par>
                                <p:cTn id="21" presetID="1" presetClass="entr" presetSubtype="0" fill="hold" grpId="1" nodeType="afterEffect">
                                  <p:stCondLst>
                                    <p:cond delay="0"/>
                                  </p:stCondLst>
                                  <p:childTnLst>
                                    <p:set>
                                      <p:cBhvr>
                                        <p:cTn id="22" dur="1" fill="hold">
                                          <p:stCondLst>
                                            <p:cond delay="0"/>
                                          </p:stCondLst>
                                        </p:cTn>
                                        <p:tgtEl>
                                          <p:spTgt spid="43011">
                                            <p:txEl>
                                              <p:pRg st="4" end="4"/>
                                            </p:txEl>
                                          </p:spTgt>
                                        </p:tgtEl>
                                        <p:attrNameLst>
                                          <p:attrName>style.visibility</p:attrName>
                                        </p:attrNameLst>
                                      </p:cBhvr>
                                      <p:to>
                                        <p:strVal val="visible"/>
                                      </p:to>
                                    </p:set>
                                  </p:childTnLst>
                                </p:cTn>
                              </p:par>
                            </p:childTnLst>
                          </p:cTn>
                        </p:par>
                        <p:par>
                          <p:cTn id="23" fill="hold" nodeType="afterGroup">
                            <p:stCondLst>
                              <p:cond delay="1300"/>
                            </p:stCondLst>
                            <p:childTnLst>
                              <p:par>
                                <p:cTn id="24" presetID="1" presetClass="entr" presetSubtype="0" fill="hold" grpId="1" nodeType="afterEffect">
                                  <p:stCondLst>
                                    <p:cond delay="0"/>
                                  </p:stCondLst>
                                  <p:childTnLst>
                                    <p:set>
                                      <p:cBhvr>
                                        <p:cTn id="25" dur="1" fill="hold">
                                          <p:stCondLst>
                                            <p:cond delay="0"/>
                                          </p:stCondLst>
                                        </p:cTn>
                                        <p:tgtEl>
                                          <p:spTgt spid="43011">
                                            <p:txEl>
                                              <p:pRg st="5" end="5"/>
                                            </p:txEl>
                                          </p:spTgt>
                                        </p:tgtEl>
                                        <p:attrNameLst>
                                          <p:attrName>style.visibility</p:attrName>
                                        </p:attrNameLst>
                                      </p:cBhvr>
                                      <p:to>
                                        <p:strVal val="visible"/>
                                      </p:to>
                                    </p:set>
                                  </p:childTnLst>
                                </p:cTn>
                              </p:par>
                            </p:childTnLst>
                          </p:cTn>
                        </p:par>
                        <p:par>
                          <p:cTn id="26" fill="hold" nodeType="afterGroup">
                            <p:stCondLst>
                              <p:cond delay="1300"/>
                            </p:stCondLst>
                            <p:childTnLst>
                              <p:par>
                                <p:cTn id="27" presetID="1" presetClass="entr" presetSubtype="0" fill="hold" grpId="1" nodeType="afterEffect">
                                  <p:stCondLst>
                                    <p:cond delay="0"/>
                                  </p:stCondLst>
                                  <p:childTnLst>
                                    <p:set>
                                      <p:cBhvr>
                                        <p:cTn id="28" dur="1" fill="hold">
                                          <p:stCondLst>
                                            <p:cond delay="0"/>
                                          </p:stCondLst>
                                        </p:cTn>
                                        <p:tgtEl>
                                          <p:spTgt spid="43011">
                                            <p:txEl>
                                              <p:pRg st="6" end="6"/>
                                            </p:txEl>
                                          </p:spTgt>
                                        </p:tgtEl>
                                        <p:attrNameLst>
                                          <p:attrName>style.visibility</p:attrName>
                                        </p:attrNameLst>
                                      </p:cBhvr>
                                      <p:to>
                                        <p:strVal val="visible"/>
                                      </p:to>
                                    </p:set>
                                  </p:childTnLst>
                                </p:cTn>
                              </p:par>
                            </p:childTnLst>
                          </p:cTn>
                        </p:par>
                        <p:par>
                          <p:cTn id="29" fill="hold" nodeType="afterGroup">
                            <p:stCondLst>
                              <p:cond delay="1300"/>
                            </p:stCondLst>
                            <p:childTnLst>
                              <p:par>
                                <p:cTn id="30" presetID="26" presetClass="emph" presetSubtype="0" fill="hold" grpId="0" nodeType="afterEffect">
                                  <p:stCondLst>
                                    <p:cond delay="0"/>
                                  </p:stCondLst>
                                  <p:childTnLst>
                                    <p:animEffect transition="out" filter="fade">
                                      <p:cBhvr>
                                        <p:cTn id="31" dur="500" tmFilter="0, 0; .2, .5; .8, .5; 1, 0"/>
                                        <p:tgtEl>
                                          <p:spTgt spid="43011">
                                            <p:txEl>
                                              <p:pRg st="0" end="0"/>
                                            </p:txEl>
                                          </p:spTgt>
                                        </p:tgtEl>
                                      </p:cBhvr>
                                    </p:animEffect>
                                    <p:animScale>
                                      <p:cBhvr>
                                        <p:cTn id="32" dur="250" autoRev="1" fill="hold"/>
                                        <p:tgtEl>
                                          <p:spTgt spid="43011">
                                            <p:txEl>
                                              <p:pRg st="0" end="0"/>
                                            </p:txEl>
                                          </p:spTgt>
                                        </p:tgtEl>
                                      </p:cBhvr>
                                      <p:by x="105000" y="105000"/>
                                    </p:animScale>
                                  </p:childTnLst>
                                </p:cTn>
                              </p:par>
                            </p:childTnLst>
                          </p:cTn>
                        </p:par>
                        <p:par>
                          <p:cTn id="33" fill="hold" nodeType="afterGroup">
                            <p:stCondLst>
                              <p:cond delay="1800"/>
                            </p:stCondLst>
                            <p:childTnLst>
                              <p:par>
                                <p:cTn id="34" presetID="26" presetClass="emph" presetSubtype="0" fill="hold" grpId="0" nodeType="afterEffect">
                                  <p:stCondLst>
                                    <p:cond delay="0"/>
                                  </p:stCondLst>
                                  <p:childTnLst>
                                    <p:animEffect transition="out" filter="fade">
                                      <p:cBhvr>
                                        <p:cTn id="35" dur="500" tmFilter="0, 0; .2, .5; .8, .5; 1, 0"/>
                                        <p:tgtEl>
                                          <p:spTgt spid="43011">
                                            <p:txEl>
                                              <p:pRg st="1" end="1"/>
                                            </p:txEl>
                                          </p:spTgt>
                                        </p:tgtEl>
                                      </p:cBhvr>
                                    </p:animEffect>
                                    <p:animScale>
                                      <p:cBhvr>
                                        <p:cTn id="36" dur="250" autoRev="1" fill="hold"/>
                                        <p:tgtEl>
                                          <p:spTgt spid="43011">
                                            <p:txEl>
                                              <p:pRg st="1" end="1"/>
                                            </p:txEl>
                                          </p:spTgt>
                                        </p:tgtEl>
                                      </p:cBhvr>
                                      <p:by x="105000" y="105000"/>
                                    </p:animScale>
                                  </p:childTnLst>
                                </p:cTn>
                              </p:par>
                            </p:childTnLst>
                          </p:cTn>
                        </p:par>
                        <p:par>
                          <p:cTn id="37" fill="hold" nodeType="afterGroup">
                            <p:stCondLst>
                              <p:cond delay="2300"/>
                            </p:stCondLst>
                            <p:childTnLst>
                              <p:par>
                                <p:cTn id="38" presetID="26" presetClass="emph" presetSubtype="0" fill="hold" grpId="0" nodeType="afterEffect">
                                  <p:stCondLst>
                                    <p:cond delay="0"/>
                                  </p:stCondLst>
                                  <p:childTnLst>
                                    <p:animEffect transition="out" filter="fade">
                                      <p:cBhvr>
                                        <p:cTn id="39" dur="500" tmFilter="0, 0; .2, .5; .8, .5; 1, 0"/>
                                        <p:tgtEl>
                                          <p:spTgt spid="43011">
                                            <p:txEl>
                                              <p:pRg st="2" end="2"/>
                                            </p:txEl>
                                          </p:spTgt>
                                        </p:tgtEl>
                                      </p:cBhvr>
                                    </p:animEffect>
                                    <p:animScale>
                                      <p:cBhvr>
                                        <p:cTn id="40" dur="250" autoRev="1" fill="hold"/>
                                        <p:tgtEl>
                                          <p:spTgt spid="43011">
                                            <p:txEl>
                                              <p:pRg st="2" end="2"/>
                                            </p:txEl>
                                          </p:spTgt>
                                        </p:tgtEl>
                                      </p:cBhvr>
                                      <p:by x="105000" y="105000"/>
                                    </p:animScale>
                                  </p:childTnLst>
                                </p:cTn>
                              </p:par>
                            </p:childTnLst>
                          </p:cTn>
                        </p:par>
                        <p:par>
                          <p:cTn id="41" fill="hold" nodeType="afterGroup">
                            <p:stCondLst>
                              <p:cond delay="2800"/>
                            </p:stCondLst>
                            <p:childTnLst>
                              <p:par>
                                <p:cTn id="42" presetID="26" presetClass="emph" presetSubtype="0" fill="hold" grpId="0" nodeType="afterEffect">
                                  <p:stCondLst>
                                    <p:cond delay="0"/>
                                  </p:stCondLst>
                                  <p:childTnLst>
                                    <p:animEffect transition="out" filter="fade">
                                      <p:cBhvr>
                                        <p:cTn id="43" dur="500" tmFilter="0, 0; .2, .5; .8, .5; 1, 0"/>
                                        <p:tgtEl>
                                          <p:spTgt spid="43011">
                                            <p:txEl>
                                              <p:pRg st="3" end="3"/>
                                            </p:txEl>
                                          </p:spTgt>
                                        </p:tgtEl>
                                      </p:cBhvr>
                                    </p:animEffect>
                                    <p:animScale>
                                      <p:cBhvr>
                                        <p:cTn id="44" dur="250" autoRev="1" fill="hold"/>
                                        <p:tgtEl>
                                          <p:spTgt spid="43011">
                                            <p:txEl>
                                              <p:pRg st="3" end="3"/>
                                            </p:txEl>
                                          </p:spTgt>
                                        </p:tgtEl>
                                      </p:cBhvr>
                                      <p:by x="105000" y="105000"/>
                                    </p:animScale>
                                  </p:childTnLst>
                                </p:cTn>
                              </p:par>
                            </p:childTnLst>
                          </p:cTn>
                        </p:par>
                        <p:par>
                          <p:cTn id="45" fill="hold" nodeType="afterGroup">
                            <p:stCondLst>
                              <p:cond delay="3300"/>
                            </p:stCondLst>
                            <p:childTnLst>
                              <p:par>
                                <p:cTn id="46" presetID="26" presetClass="emph" presetSubtype="0" fill="hold" grpId="0" nodeType="afterEffect">
                                  <p:stCondLst>
                                    <p:cond delay="0"/>
                                  </p:stCondLst>
                                  <p:childTnLst>
                                    <p:animEffect transition="out" filter="fade">
                                      <p:cBhvr>
                                        <p:cTn id="47" dur="500" tmFilter="0, 0; .2, .5; .8, .5; 1, 0"/>
                                        <p:tgtEl>
                                          <p:spTgt spid="43011">
                                            <p:txEl>
                                              <p:pRg st="4" end="4"/>
                                            </p:txEl>
                                          </p:spTgt>
                                        </p:tgtEl>
                                      </p:cBhvr>
                                    </p:animEffect>
                                    <p:animScale>
                                      <p:cBhvr>
                                        <p:cTn id="48" dur="250" autoRev="1" fill="hold"/>
                                        <p:tgtEl>
                                          <p:spTgt spid="43011">
                                            <p:txEl>
                                              <p:pRg st="4" end="4"/>
                                            </p:txEl>
                                          </p:spTgt>
                                        </p:tgtEl>
                                      </p:cBhvr>
                                      <p:by x="105000" y="105000"/>
                                    </p:animScale>
                                  </p:childTnLst>
                                </p:cTn>
                              </p:par>
                            </p:childTnLst>
                          </p:cTn>
                        </p:par>
                        <p:par>
                          <p:cTn id="49" fill="hold" nodeType="afterGroup">
                            <p:stCondLst>
                              <p:cond delay="3800"/>
                            </p:stCondLst>
                            <p:childTnLst>
                              <p:par>
                                <p:cTn id="50" presetID="26" presetClass="emph" presetSubtype="0" fill="hold" grpId="0" nodeType="afterEffect">
                                  <p:stCondLst>
                                    <p:cond delay="0"/>
                                  </p:stCondLst>
                                  <p:childTnLst>
                                    <p:animEffect transition="out" filter="fade">
                                      <p:cBhvr>
                                        <p:cTn id="51" dur="500" tmFilter="0, 0; .2, .5; .8, .5; 1, 0"/>
                                        <p:tgtEl>
                                          <p:spTgt spid="43011">
                                            <p:txEl>
                                              <p:pRg st="5" end="5"/>
                                            </p:txEl>
                                          </p:spTgt>
                                        </p:tgtEl>
                                      </p:cBhvr>
                                    </p:animEffect>
                                    <p:animScale>
                                      <p:cBhvr>
                                        <p:cTn id="52" dur="250" autoRev="1" fill="hold"/>
                                        <p:tgtEl>
                                          <p:spTgt spid="43011">
                                            <p:txEl>
                                              <p:pRg st="5" end="5"/>
                                            </p:txEl>
                                          </p:spTgt>
                                        </p:tgtEl>
                                      </p:cBhvr>
                                      <p:by x="105000" y="105000"/>
                                    </p:animScale>
                                  </p:childTnLst>
                                </p:cTn>
                              </p:par>
                            </p:childTnLst>
                          </p:cTn>
                        </p:par>
                        <p:par>
                          <p:cTn id="53" fill="hold" nodeType="afterGroup">
                            <p:stCondLst>
                              <p:cond delay="4300"/>
                            </p:stCondLst>
                            <p:childTnLst>
                              <p:par>
                                <p:cTn id="54" presetID="26" presetClass="emph" presetSubtype="0" fill="hold" grpId="0" nodeType="afterEffect">
                                  <p:stCondLst>
                                    <p:cond delay="0"/>
                                  </p:stCondLst>
                                  <p:childTnLst>
                                    <p:animEffect transition="out" filter="fade">
                                      <p:cBhvr>
                                        <p:cTn id="55" dur="500" tmFilter="0, 0; .2, .5; .8, .5; 1, 0"/>
                                        <p:tgtEl>
                                          <p:spTgt spid="43011">
                                            <p:txEl>
                                              <p:pRg st="6" end="6"/>
                                            </p:txEl>
                                          </p:spTgt>
                                        </p:tgtEl>
                                      </p:cBhvr>
                                    </p:animEffect>
                                    <p:animScale>
                                      <p:cBhvr>
                                        <p:cTn id="56" dur="250" autoRev="1" fill="hold"/>
                                        <p:tgtEl>
                                          <p:spTgt spid="43011">
                                            <p:txEl>
                                              <p:pRg st="6" end="6"/>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P spid="43011" grpId="1"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355"/>
            <a:ext cx="9167158" cy="6740307"/>
          </a:xfrm>
          <a:prstGeom prst="rect">
            <a:avLst/>
          </a:prstGeom>
        </p:spPr>
        <p:txBody>
          <a:bodyPr wrap="square">
            <a:spAutoFit/>
          </a:bodyPr>
          <a:lstStyle/>
          <a:p>
            <a:pPr algn="r" rtl="1"/>
            <a:r>
              <a:rPr lang="ar-SA" sz="3600" b="1" dirty="0">
                <a:solidFill>
                  <a:srgbClr val="33CC33"/>
                </a:solidFill>
              </a:rPr>
              <a:t>أهمية تحليل الحوادث والإصابات ومعرفة تأثيرها</a:t>
            </a:r>
            <a:r>
              <a:rPr lang="en-US" sz="3600" b="1" dirty="0">
                <a:solidFill>
                  <a:srgbClr val="33CC33"/>
                </a:solidFill>
              </a:rPr>
              <a:t>:</a:t>
            </a:r>
            <a:endParaRPr lang="en-US" sz="3600" dirty="0">
              <a:solidFill>
                <a:srgbClr val="33CC33"/>
              </a:solidFill>
            </a:endParaRPr>
          </a:p>
          <a:p>
            <a:pPr algn="r" rtl="1"/>
            <a:r>
              <a:rPr lang="ar-SA" sz="3600" b="1" dirty="0"/>
              <a:t>عملية تحليل الحوادث من العمليات الهامة للوصول إلى الأسباب الحقيقية وراء وقوع هذه الحوادث و الإصابات وذلك لتجنبها وعدم تكرارها ولأجراء هذا التحليل كاملا لا بد من إتباع الخطوات التالية</a:t>
            </a:r>
            <a:r>
              <a:rPr lang="en-US" sz="3600" b="1" dirty="0"/>
              <a:t> :-</a:t>
            </a:r>
            <a:endParaRPr lang="en-US" sz="3600" dirty="0"/>
          </a:p>
          <a:p>
            <a:pPr algn="r" rtl="1"/>
            <a:r>
              <a:rPr lang="en-US" sz="3600" b="1" dirty="0"/>
              <a:t> </a:t>
            </a:r>
            <a:r>
              <a:rPr lang="ar-SA" sz="3600" b="1" dirty="0">
                <a:solidFill>
                  <a:srgbClr val="FFFF00"/>
                </a:solidFill>
              </a:rPr>
              <a:t>أولا : معاينة الحوادث الإصابات</a:t>
            </a:r>
            <a:r>
              <a:rPr lang="en-US" sz="3600" b="1" dirty="0"/>
              <a:t> </a:t>
            </a:r>
            <a:br>
              <a:rPr lang="en-US" sz="3600" b="1" dirty="0"/>
            </a:br>
            <a:r>
              <a:rPr lang="ar-SA" sz="3600" b="1" dirty="0"/>
              <a:t>نجد أن المعاينة هي أخطر خطوات تحليل الحوادث لذا من الضروري أن توضح </a:t>
            </a:r>
            <a:r>
              <a:rPr lang="ar-SA" sz="3600" b="1" dirty="0">
                <a:solidFill>
                  <a:srgbClr val="66CCFF"/>
                </a:solidFill>
              </a:rPr>
              <a:t>أهم الاعتبارات الواجب مراعاتها في معاينة الحوادث والإصابات حيث أنه</a:t>
            </a:r>
            <a:r>
              <a:rPr lang="en-US" sz="3600" b="1" dirty="0">
                <a:solidFill>
                  <a:srgbClr val="66CCFF"/>
                </a:solidFill>
              </a:rPr>
              <a:t> :</a:t>
            </a:r>
            <a:endParaRPr lang="en-US" sz="3600" dirty="0">
              <a:solidFill>
                <a:srgbClr val="66CCFF"/>
              </a:solidFill>
            </a:endParaRPr>
          </a:p>
          <a:p>
            <a:pPr algn="r" rtl="1"/>
            <a:r>
              <a:rPr lang="ar-SA" sz="3600" b="1" dirty="0"/>
              <a:t>أ- يجب أن يعطي الاهتمام الأول عند وقوع الحادث للمصاب والمصابين وذلك لإجراء إسعافهم أولا وفي أثناء ذلك يمكن سؤالهم عما حدث مع عدم الإكثار عليهم بالأسئلة</a:t>
            </a:r>
            <a:r>
              <a:rPr lang="en-US" sz="3600" b="1" dirty="0"/>
              <a:t> </a:t>
            </a:r>
            <a:r>
              <a:rPr lang="en-US" sz="3600" b="1" dirty="0" smtClean="0"/>
              <a:t>.</a:t>
            </a:r>
            <a:endParaRPr lang="en-US" sz="3600" dirty="0"/>
          </a:p>
        </p:txBody>
      </p:sp>
    </p:spTree>
    <p:extLst>
      <p:ext uri="{BB962C8B-B14F-4D97-AF65-F5344CB8AC3E}">
        <p14:creationId xmlns:p14="http://schemas.microsoft.com/office/powerpoint/2010/main" val="252821407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1091" cy="6370975"/>
          </a:xfrm>
          <a:prstGeom prst="rect">
            <a:avLst/>
          </a:prstGeom>
        </p:spPr>
        <p:txBody>
          <a:bodyPr wrap="square">
            <a:spAutoFit/>
          </a:bodyPr>
          <a:lstStyle/>
          <a:p>
            <a:pPr algn="r" rtl="1"/>
            <a:r>
              <a:rPr lang="en-US" sz="2400" b="1" dirty="0"/>
              <a:t/>
            </a:r>
            <a:br>
              <a:rPr lang="en-US" sz="2400" b="1" dirty="0"/>
            </a:br>
            <a:r>
              <a:rPr lang="ar-SA" sz="2400" b="1" dirty="0"/>
              <a:t>ب-ترك مكان الحادث كما هو دون تعديل فيما عدا ما يجب أن يتخذ من إجراءات تكفل وقف الحادث أو زيادة الخسائر وأمثلة ذلك فصل التيار الكهربائي أو إغلاق مرور الغازات أو السوائل مع الاحتفاظ بالآلات المستخدمة كما هي أثناء وقوع الحادث</a:t>
            </a:r>
            <a:r>
              <a:rPr lang="en-US" sz="2400" b="1" dirty="0"/>
              <a:t> .</a:t>
            </a:r>
            <a:br>
              <a:rPr lang="en-US" sz="2400" b="1" dirty="0"/>
            </a:br>
            <a:r>
              <a:rPr lang="ar-SA" sz="2400" b="1" dirty="0"/>
              <a:t>ج- استدعاء المختص للقيام بالفحص والمعاينة في الحال وذلك للوقوف على الأسباب الفنية التي أدت إلى وقوع الحادث</a:t>
            </a:r>
            <a:r>
              <a:rPr lang="ar-SA" sz="2400" b="1" dirty="0">
                <a:solidFill>
                  <a:srgbClr val="66CCFF"/>
                </a:solidFill>
              </a:rPr>
              <a:t> وعلى المختص أن يهتم بالأمور التالية</a:t>
            </a:r>
            <a:r>
              <a:rPr lang="en-US" sz="2400" b="1" dirty="0">
                <a:solidFill>
                  <a:srgbClr val="66CCFF"/>
                </a:solidFill>
              </a:rPr>
              <a:t>:</a:t>
            </a:r>
            <a:r>
              <a:rPr lang="en-US" sz="2400" b="1" dirty="0">
                <a:solidFill>
                  <a:schemeClr val="accent2">
                    <a:lumMod val="60000"/>
                    <a:lumOff val="40000"/>
                  </a:schemeClr>
                </a:solidFill>
              </a:rPr>
              <a:t/>
            </a:r>
            <a:br>
              <a:rPr lang="en-US" sz="2400" b="1" dirty="0">
                <a:solidFill>
                  <a:schemeClr val="accent2">
                    <a:lumMod val="60000"/>
                    <a:lumOff val="40000"/>
                  </a:schemeClr>
                </a:solidFill>
              </a:rPr>
            </a:br>
            <a:r>
              <a:rPr lang="en-US" sz="2400" b="1" dirty="0">
                <a:solidFill>
                  <a:schemeClr val="accent2">
                    <a:lumMod val="60000"/>
                    <a:lumOff val="40000"/>
                  </a:schemeClr>
                </a:solidFill>
              </a:rPr>
              <a:t>1- </a:t>
            </a:r>
            <a:r>
              <a:rPr lang="ar-SA" sz="2400" b="1" dirty="0">
                <a:solidFill>
                  <a:schemeClr val="accent2">
                    <a:lumMod val="60000"/>
                    <a:lumOff val="40000"/>
                  </a:schemeClr>
                </a:solidFill>
              </a:rPr>
              <a:t>تدوين جميع الملاحظات والمشاهدات التي رآها وطريقة الأداء التي تم بها العمل</a:t>
            </a:r>
            <a:r>
              <a:rPr lang="en-US" sz="2400" b="1" dirty="0">
                <a:solidFill>
                  <a:schemeClr val="accent2">
                    <a:lumMod val="60000"/>
                    <a:lumOff val="40000"/>
                  </a:schemeClr>
                </a:solidFill>
              </a:rPr>
              <a:t> .</a:t>
            </a:r>
            <a:br>
              <a:rPr lang="en-US" sz="2400" b="1" dirty="0">
                <a:solidFill>
                  <a:schemeClr val="accent2">
                    <a:lumMod val="60000"/>
                    <a:lumOff val="40000"/>
                  </a:schemeClr>
                </a:solidFill>
              </a:rPr>
            </a:br>
            <a:r>
              <a:rPr lang="en-US" sz="2400" b="1" dirty="0">
                <a:solidFill>
                  <a:schemeClr val="accent2">
                    <a:lumMod val="60000"/>
                    <a:lumOff val="40000"/>
                  </a:schemeClr>
                </a:solidFill>
              </a:rPr>
              <a:t>2- </a:t>
            </a:r>
            <a:r>
              <a:rPr lang="ar-SA" sz="2400" b="1" dirty="0">
                <a:solidFill>
                  <a:schemeClr val="accent2">
                    <a:lumMod val="60000"/>
                    <a:lumOff val="40000"/>
                  </a:schemeClr>
                </a:solidFill>
              </a:rPr>
              <a:t>موجز عن أقوال المصابين وشهود الحادث</a:t>
            </a:r>
            <a:r>
              <a:rPr lang="en-US" sz="2400" b="1" dirty="0">
                <a:solidFill>
                  <a:schemeClr val="accent2">
                    <a:lumMod val="60000"/>
                    <a:lumOff val="40000"/>
                  </a:schemeClr>
                </a:solidFill>
              </a:rPr>
              <a:t> .</a:t>
            </a:r>
            <a:br>
              <a:rPr lang="en-US" sz="2400" b="1" dirty="0">
                <a:solidFill>
                  <a:schemeClr val="accent2">
                    <a:lumMod val="60000"/>
                    <a:lumOff val="40000"/>
                  </a:schemeClr>
                </a:solidFill>
              </a:rPr>
            </a:br>
            <a:r>
              <a:rPr lang="en-US" sz="2400" b="1" dirty="0">
                <a:solidFill>
                  <a:schemeClr val="accent2">
                    <a:lumMod val="60000"/>
                    <a:lumOff val="40000"/>
                  </a:schemeClr>
                </a:solidFill>
              </a:rPr>
              <a:t>3- </a:t>
            </a:r>
            <a:r>
              <a:rPr lang="ar-SA" sz="2400" b="1" dirty="0">
                <a:solidFill>
                  <a:schemeClr val="accent2">
                    <a:lumMod val="60000"/>
                    <a:lumOff val="40000"/>
                  </a:schemeClr>
                </a:solidFill>
              </a:rPr>
              <a:t>تقديم و صف موجز للحادث والإصابات وأماكنها</a:t>
            </a:r>
            <a:r>
              <a:rPr lang="en-US" sz="2400" b="1" dirty="0">
                <a:solidFill>
                  <a:schemeClr val="accent2">
                    <a:lumMod val="60000"/>
                    <a:lumOff val="40000"/>
                  </a:schemeClr>
                </a:solidFill>
              </a:rPr>
              <a:t> .</a:t>
            </a:r>
            <a:endParaRPr lang="en-US" sz="2400" dirty="0">
              <a:solidFill>
                <a:schemeClr val="accent2">
                  <a:lumMod val="60000"/>
                  <a:lumOff val="40000"/>
                </a:schemeClr>
              </a:solidFill>
            </a:endParaRPr>
          </a:p>
          <a:p>
            <a:pPr algn="r" rtl="1"/>
            <a:r>
              <a:rPr lang="ar-SA" sz="2400" b="1" dirty="0">
                <a:solidFill>
                  <a:schemeClr val="accent2">
                    <a:lumMod val="60000"/>
                    <a:lumOff val="40000"/>
                  </a:schemeClr>
                </a:solidFill>
              </a:rPr>
              <a:t>ثانيا : إجراء تحقيق لأسباب الحوادث والإصابات</a:t>
            </a:r>
            <a:r>
              <a:rPr lang="en-US" sz="2400" b="1" dirty="0">
                <a:solidFill>
                  <a:schemeClr val="accent2">
                    <a:lumMod val="60000"/>
                    <a:lumOff val="40000"/>
                  </a:schemeClr>
                </a:solidFill>
              </a:rPr>
              <a:t> </a:t>
            </a:r>
            <a:br>
              <a:rPr lang="en-US" sz="2400" b="1" dirty="0">
                <a:solidFill>
                  <a:schemeClr val="accent2">
                    <a:lumMod val="60000"/>
                    <a:lumOff val="40000"/>
                  </a:schemeClr>
                </a:solidFill>
              </a:rPr>
            </a:br>
            <a:r>
              <a:rPr lang="ar-SA" sz="2400" b="1" dirty="0">
                <a:solidFill>
                  <a:schemeClr val="accent2">
                    <a:lumMod val="60000"/>
                    <a:lumOff val="40000"/>
                  </a:schemeClr>
                </a:solidFill>
              </a:rPr>
              <a:t>والهدف من تحقيق الحوادث هو الوصول إلى معرفة الظروف وأساليب العمل التي أدت إلى وقوعها والعمل في تحسين تلك الظروف أو أساليب العمل لتلافي تكرار تلك الحوادث والوسيلة إلى ذلك تتلخص بما يلي</a:t>
            </a:r>
            <a:r>
              <a:rPr lang="en-US" sz="2400" b="1" dirty="0">
                <a:solidFill>
                  <a:schemeClr val="accent2">
                    <a:lumMod val="60000"/>
                    <a:lumOff val="40000"/>
                  </a:schemeClr>
                </a:solidFill>
              </a:rPr>
              <a:t> :</a:t>
            </a:r>
            <a:br>
              <a:rPr lang="en-US" sz="2400" b="1" dirty="0">
                <a:solidFill>
                  <a:schemeClr val="accent2">
                    <a:lumMod val="60000"/>
                    <a:lumOff val="40000"/>
                  </a:schemeClr>
                </a:solidFill>
              </a:rPr>
            </a:br>
            <a:r>
              <a:rPr lang="en-US" sz="2400" b="1" dirty="0">
                <a:solidFill>
                  <a:schemeClr val="accent2">
                    <a:lumMod val="60000"/>
                    <a:lumOff val="40000"/>
                  </a:schemeClr>
                </a:solidFill>
              </a:rPr>
              <a:t>1- </a:t>
            </a:r>
            <a:r>
              <a:rPr lang="ar-SA" sz="2400" b="1" dirty="0">
                <a:solidFill>
                  <a:schemeClr val="accent2">
                    <a:lumMod val="60000"/>
                    <a:lumOff val="40000"/>
                  </a:schemeClr>
                </a:solidFill>
              </a:rPr>
              <a:t>دراسة كل حادث أو أصابه لمعرفة العوامل التي سببت وقوعها</a:t>
            </a:r>
            <a:r>
              <a:rPr lang="en-US" sz="2400" b="1" dirty="0">
                <a:solidFill>
                  <a:schemeClr val="accent2">
                    <a:lumMod val="60000"/>
                    <a:lumOff val="40000"/>
                  </a:schemeClr>
                </a:solidFill>
              </a:rPr>
              <a:t> .</a:t>
            </a:r>
            <a:br>
              <a:rPr lang="en-US" sz="2400" b="1" dirty="0">
                <a:solidFill>
                  <a:schemeClr val="accent2">
                    <a:lumMod val="60000"/>
                    <a:lumOff val="40000"/>
                  </a:schemeClr>
                </a:solidFill>
              </a:rPr>
            </a:br>
            <a:r>
              <a:rPr lang="en-US" sz="2400" b="1" dirty="0">
                <a:solidFill>
                  <a:schemeClr val="accent2">
                    <a:lumMod val="60000"/>
                    <a:lumOff val="40000"/>
                  </a:schemeClr>
                </a:solidFill>
              </a:rPr>
              <a:t>2- </a:t>
            </a:r>
            <a:r>
              <a:rPr lang="ar-SA" sz="2400" b="1" dirty="0">
                <a:solidFill>
                  <a:schemeClr val="accent2">
                    <a:lumMod val="60000"/>
                    <a:lumOff val="40000"/>
                  </a:schemeClr>
                </a:solidFill>
              </a:rPr>
              <a:t>تحليل العوامل المسببة لهذه الحوادث</a:t>
            </a:r>
            <a:r>
              <a:rPr lang="en-US" sz="2400" b="1" dirty="0">
                <a:solidFill>
                  <a:schemeClr val="accent2">
                    <a:lumMod val="60000"/>
                    <a:lumOff val="40000"/>
                  </a:schemeClr>
                </a:solidFill>
              </a:rPr>
              <a:t> .</a:t>
            </a:r>
            <a:br>
              <a:rPr lang="en-US" sz="2400" b="1" dirty="0">
                <a:solidFill>
                  <a:schemeClr val="accent2">
                    <a:lumMod val="60000"/>
                    <a:lumOff val="40000"/>
                  </a:schemeClr>
                </a:solidFill>
              </a:rPr>
            </a:br>
            <a:r>
              <a:rPr lang="en-US" sz="2400" b="1" dirty="0">
                <a:solidFill>
                  <a:schemeClr val="accent2">
                    <a:lumMod val="60000"/>
                    <a:lumOff val="40000"/>
                  </a:schemeClr>
                </a:solidFill>
              </a:rPr>
              <a:t>3- </a:t>
            </a:r>
            <a:r>
              <a:rPr lang="ar-SA" sz="2400" b="1" dirty="0">
                <a:solidFill>
                  <a:schemeClr val="accent2">
                    <a:lumMod val="60000"/>
                    <a:lumOff val="40000"/>
                  </a:schemeClr>
                </a:solidFill>
              </a:rPr>
              <a:t>اتخاذ الإجراءات والاحتياجات الوقائية الكفيلة بمنع تكرار هذه الحوادث وذلك تأسيسا على المشاهدات والدراسة والتحليل</a:t>
            </a:r>
            <a:r>
              <a:rPr lang="en-US" sz="2400" b="1" dirty="0">
                <a:solidFill>
                  <a:schemeClr val="accent2">
                    <a:lumMod val="60000"/>
                    <a:lumOff val="40000"/>
                  </a:schemeClr>
                </a:solidFill>
              </a:rPr>
              <a:t> </a:t>
            </a:r>
            <a:endParaRPr lang="en-US" sz="2400" dirty="0">
              <a:solidFill>
                <a:schemeClr val="accent2">
                  <a:lumMod val="60000"/>
                  <a:lumOff val="40000"/>
                </a:schemeClr>
              </a:solidFill>
            </a:endParaRPr>
          </a:p>
        </p:txBody>
      </p:sp>
    </p:spTree>
    <p:extLst>
      <p:ext uri="{BB962C8B-B14F-4D97-AF65-F5344CB8AC3E}">
        <p14:creationId xmlns:p14="http://schemas.microsoft.com/office/powerpoint/2010/main" val="326645306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29"/>
            <a:ext cx="9100868" cy="6801862"/>
          </a:xfrm>
          <a:prstGeom prst="rect">
            <a:avLst/>
          </a:prstGeom>
        </p:spPr>
        <p:txBody>
          <a:bodyPr wrap="square">
            <a:spAutoFit/>
          </a:bodyPr>
          <a:lstStyle/>
          <a:p>
            <a:pPr algn="r" rtl="1"/>
            <a:r>
              <a:rPr lang="ar-SA" sz="2000" b="1" dirty="0" smtClean="0">
                <a:solidFill>
                  <a:schemeClr val="accent2">
                    <a:lumMod val="40000"/>
                    <a:lumOff val="60000"/>
                  </a:schemeClr>
                </a:solidFill>
              </a:rPr>
              <a:t>ثالثا </a:t>
            </a:r>
            <a:r>
              <a:rPr lang="ar-SA" sz="2000" b="1" dirty="0">
                <a:solidFill>
                  <a:schemeClr val="accent2">
                    <a:lumMod val="40000"/>
                    <a:lumOff val="60000"/>
                  </a:schemeClr>
                </a:solidFill>
              </a:rPr>
              <a:t>: مدى تأثير الحوادث والإصابات وأضرارها</a:t>
            </a:r>
            <a:r>
              <a:rPr lang="en-US" sz="2000" b="1" dirty="0">
                <a:solidFill>
                  <a:schemeClr val="accent2">
                    <a:lumMod val="40000"/>
                    <a:lumOff val="60000"/>
                  </a:schemeClr>
                </a:solidFill>
              </a:rPr>
              <a:t> </a:t>
            </a:r>
            <a:r>
              <a:rPr lang="en-US" sz="2000" b="1" dirty="0"/>
              <a:t/>
            </a:r>
            <a:br>
              <a:rPr lang="en-US" sz="2000" b="1" dirty="0"/>
            </a:br>
            <a:r>
              <a:rPr lang="ar-SA" sz="2000" b="1" dirty="0"/>
              <a:t>يمكننا تحديد مدى ما تسببه الحوادث والإصابات من أضرار على المجتمع والدولة والأفراد إلى ما </a:t>
            </a:r>
            <a:r>
              <a:rPr lang="ar-SA" sz="2000" b="1" dirty="0" smtClean="0"/>
              <a:t>يلي</a:t>
            </a:r>
            <a:endParaRPr lang="en-US" sz="2000" b="1" dirty="0" smtClean="0"/>
          </a:p>
          <a:p>
            <a:pPr algn="r" rtl="1"/>
            <a:r>
              <a:rPr lang="ar-SA" sz="2000" b="1" dirty="0" smtClean="0">
                <a:solidFill>
                  <a:srgbClr val="66CCFF"/>
                </a:solidFill>
              </a:rPr>
              <a:t>أولا </a:t>
            </a:r>
            <a:r>
              <a:rPr lang="ar-SA" sz="2000" b="1" dirty="0">
                <a:solidFill>
                  <a:srgbClr val="66CCFF"/>
                </a:solidFill>
              </a:rPr>
              <a:t>: من النواحي النفسية والمعنوية</a:t>
            </a:r>
            <a:r>
              <a:rPr lang="en-US" sz="2000" b="1" dirty="0"/>
              <a:t>: </a:t>
            </a:r>
            <a:r>
              <a:rPr lang="en-US" sz="2400" b="1" dirty="0"/>
              <a:t/>
            </a:r>
            <a:br>
              <a:rPr lang="en-US" sz="2400" b="1" dirty="0"/>
            </a:br>
            <a:r>
              <a:rPr lang="en-US" sz="2400" b="1" dirty="0"/>
              <a:t>1- </a:t>
            </a:r>
            <a:r>
              <a:rPr lang="ar-SA" sz="2400" b="1" dirty="0"/>
              <a:t>فقد في الأفراد والعاملين في العمل نتيجة الوفاة أو العجز</a:t>
            </a:r>
            <a:r>
              <a:rPr lang="en-US" sz="2400" b="1" dirty="0"/>
              <a:t> .</a:t>
            </a:r>
            <a:br>
              <a:rPr lang="en-US" sz="2400" b="1" dirty="0"/>
            </a:br>
            <a:r>
              <a:rPr lang="en-US" sz="2400" b="1" dirty="0"/>
              <a:t>2- </a:t>
            </a:r>
            <a:r>
              <a:rPr lang="ar-SA" sz="2400" b="1" dirty="0"/>
              <a:t>الحالة النفسية الشخصية التي تصيب الزملاء في العمل</a:t>
            </a:r>
            <a:r>
              <a:rPr lang="en-US" sz="2400" b="1" dirty="0"/>
              <a:t> .</a:t>
            </a:r>
            <a:br>
              <a:rPr lang="en-US" sz="2400" b="1" dirty="0"/>
            </a:br>
            <a:r>
              <a:rPr lang="en-US" sz="2400" b="1" dirty="0"/>
              <a:t>3- </a:t>
            </a:r>
            <a:r>
              <a:rPr lang="ar-SA" sz="2400" b="1" dirty="0"/>
              <a:t>فقد العاملين المتميزين بخبراتهم في عمل فني معين يصعب تعويضهم</a:t>
            </a:r>
            <a:r>
              <a:rPr lang="en-US" sz="2400" b="1" dirty="0"/>
              <a:t> .</a:t>
            </a:r>
            <a:br>
              <a:rPr lang="en-US" sz="2400" b="1" dirty="0"/>
            </a:br>
            <a:r>
              <a:rPr lang="en-US" sz="2400" b="1" dirty="0"/>
              <a:t>4- </a:t>
            </a:r>
            <a:r>
              <a:rPr lang="ar-SA" sz="2400" b="1" dirty="0"/>
              <a:t>مستقبل الأسرة للفرد أو العامل الذي تحدث له وفاة أو عجز</a:t>
            </a:r>
            <a:r>
              <a:rPr lang="en-US" sz="2400" b="1" dirty="0"/>
              <a:t> .</a:t>
            </a:r>
            <a:endParaRPr lang="en-US" sz="2400" dirty="0"/>
          </a:p>
          <a:p>
            <a:pPr algn="r" rtl="1"/>
            <a:r>
              <a:rPr lang="en-US" sz="2400" b="1" dirty="0"/>
              <a:t> </a:t>
            </a:r>
            <a:r>
              <a:rPr lang="ar-SA" sz="2400" b="1" dirty="0"/>
              <a:t>ثانيا : النواحي المادية وتشمل</a:t>
            </a:r>
            <a:r>
              <a:rPr lang="en-US" sz="2400" b="1" dirty="0"/>
              <a:t>: </a:t>
            </a:r>
            <a:br>
              <a:rPr lang="en-US" sz="2400" b="1" dirty="0"/>
            </a:br>
            <a:r>
              <a:rPr lang="en-US" sz="2400" b="1" dirty="0"/>
              <a:t>1- </a:t>
            </a:r>
            <a:r>
              <a:rPr lang="ar-SA" sz="2400" b="1" dirty="0"/>
              <a:t>فقد في وقت العمل أثناء حدوث الحادث أو الإصابة</a:t>
            </a:r>
            <a:r>
              <a:rPr lang="en-US" sz="2400" b="1" dirty="0"/>
              <a:t> .</a:t>
            </a:r>
            <a:br>
              <a:rPr lang="en-US" sz="2400" b="1" dirty="0"/>
            </a:br>
            <a:r>
              <a:rPr lang="en-US" sz="2400" b="1" dirty="0"/>
              <a:t>2- </a:t>
            </a:r>
            <a:r>
              <a:rPr lang="ar-SA" sz="2400" b="1" dirty="0"/>
              <a:t>فقد في المواد الخام أو الآلات المستخدمة في العمل</a:t>
            </a:r>
            <a:r>
              <a:rPr lang="en-US" sz="2400" b="1" dirty="0"/>
              <a:t> .</a:t>
            </a:r>
            <a:br>
              <a:rPr lang="en-US" sz="2400" b="1" dirty="0"/>
            </a:br>
            <a:r>
              <a:rPr lang="en-US" sz="2400" b="1" dirty="0"/>
              <a:t>3- </a:t>
            </a:r>
            <a:r>
              <a:rPr lang="ar-SA" sz="2400" b="1" dirty="0"/>
              <a:t>فقد في الإنتاج</a:t>
            </a:r>
            <a:r>
              <a:rPr lang="en-US" sz="2400" b="1" dirty="0"/>
              <a:t> .</a:t>
            </a:r>
            <a:br>
              <a:rPr lang="en-US" sz="2400" b="1" dirty="0"/>
            </a:br>
            <a:r>
              <a:rPr lang="en-US" sz="2400" b="1" dirty="0"/>
              <a:t>4- </a:t>
            </a:r>
            <a:r>
              <a:rPr lang="ar-SA" sz="2400" b="1" dirty="0"/>
              <a:t>اضطراب في التعامل التجاري أو الصناعي للمنشآت المهنية</a:t>
            </a:r>
            <a:r>
              <a:rPr lang="en-US" sz="2400" b="1" dirty="0"/>
              <a:t> .</a:t>
            </a:r>
            <a:br>
              <a:rPr lang="en-US" sz="2400" b="1" dirty="0"/>
            </a:br>
            <a:r>
              <a:rPr lang="en-US" sz="2400" b="1" dirty="0"/>
              <a:t>5- </a:t>
            </a:r>
            <a:r>
              <a:rPr lang="ar-SA" sz="2400" b="1" dirty="0"/>
              <a:t>إعادة البناء من جديد بسبب وقوع الحوادث والإصابات</a:t>
            </a:r>
            <a:r>
              <a:rPr lang="en-US" sz="2400" b="1" dirty="0"/>
              <a:t> .</a:t>
            </a:r>
            <a:br>
              <a:rPr lang="en-US" sz="2400" b="1" dirty="0"/>
            </a:br>
            <a:r>
              <a:rPr lang="en-US" sz="2400" b="1" dirty="0"/>
              <a:t>6- </a:t>
            </a:r>
            <a:r>
              <a:rPr lang="ar-SA" sz="2400" b="1" dirty="0"/>
              <a:t>التعويضات المادية التي تصرف للمصابين أو العجزة والمتوفيين</a:t>
            </a:r>
            <a:r>
              <a:rPr lang="en-US" sz="2400" b="1" dirty="0"/>
              <a:t> .</a:t>
            </a:r>
            <a:br>
              <a:rPr lang="en-US" sz="2400" b="1" dirty="0"/>
            </a:br>
            <a:r>
              <a:rPr lang="en-US" sz="2400" b="1" dirty="0"/>
              <a:t>7- </a:t>
            </a:r>
            <a:r>
              <a:rPr lang="ar-SA" sz="2400" b="1" dirty="0"/>
              <a:t>التكاليف البيئة للعلاج</a:t>
            </a:r>
            <a:r>
              <a:rPr lang="en-US" sz="2400" b="1" dirty="0"/>
              <a:t>.</a:t>
            </a:r>
            <a:br>
              <a:rPr lang="en-US" sz="2400" b="1" dirty="0"/>
            </a:br>
            <a:r>
              <a:rPr lang="en-US" sz="2400" b="1" dirty="0"/>
              <a:t>8- </a:t>
            </a:r>
            <a:r>
              <a:rPr lang="ar-SA" sz="2400" b="1" dirty="0"/>
              <a:t>فقد في التعامل مع بعض الأسواق لتسويق المنتج</a:t>
            </a:r>
            <a:r>
              <a:rPr lang="en-US" sz="2400" b="1" dirty="0"/>
              <a:t> .</a:t>
            </a:r>
            <a:br>
              <a:rPr lang="en-US" sz="2400" b="1" dirty="0"/>
            </a:br>
            <a:r>
              <a:rPr lang="en-US" sz="2400" b="1" dirty="0"/>
              <a:t>9- </a:t>
            </a:r>
            <a:r>
              <a:rPr lang="ar-SA" sz="2400" b="1" dirty="0"/>
              <a:t>تكاليف إعادة تدريب العاملين الفنيين على العمل </a:t>
            </a:r>
            <a:r>
              <a:rPr lang="ar-SA" sz="2400" b="1" dirty="0" smtClean="0"/>
              <a:t>المتميز</a:t>
            </a:r>
            <a:endParaRPr lang="ar-EG" sz="2400" b="1" dirty="0" smtClean="0"/>
          </a:p>
          <a:p>
            <a:pPr algn="r" rtl="1"/>
            <a:r>
              <a:rPr lang="en-US" sz="2000" b="1" dirty="0" smtClean="0"/>
              <a:t>-10</a:t>
            </a:r>
            <a:r>
              <a:rPr lang="ar-SA" sz="2000" b="1" dirty="0" smtClean="0"/>
              <a:t>مستقبل </a:t>
            </a:r>
            <a:r>
              <a:rPr lang="ar-SA" sz="2000" b="1" dirty="0"/>
              <a:t>الأسرة للفرد أو العامل الذي تحدث له وفاة أو عجز</a:t>
            </a:r>
            <a:endParaRPr lang="en-US" sz="2000" dirty="0"/>
          </a:p>
          <a:p>
            <a:pPr algn="r" rtl="1"/>
            <a:r>
              <a:rPr lang="en-US" sz="2000" b="1" dirty="0"/>
              <a:t> </a:t>
            </a:r>
            <a:endParaRPr lang="en-US" sz="2000" dirty="0"/>
          </a:p>
        </p:txBody>
      </p:sp>
    </p:spTree>
    <p:extLst>
      <p:ext uri="{BB962C8B-B14F-4D97-AF65-F5344CB8AC3E}">
        <p14:creationId xmlns:p14="http://schemas.microsoft.com/office/powerpoint/2010/main" val="5122781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 y="0"/>
            <a:ext cx="9144000" cy="6740307"/>
          </a:xfrm>
          <a:prstGeom prst="rect">
            <a:avLst/>
          </a:prstGeom>
        </p:spPr>
        <p:txBody>
          <a:bodyPr wrap="square">
            <a:spAutoFit/>
          </a:bodyPr>
          <a:lstStyle/>
          <a:p>
            <a:pPr algn="r" rtl="1"/>
            <a:r>
              <a:rPr lang="ar-SA" sz="3600" b="1" dirty="0" smtClean="0">
                <a:solidFill>
                  <a:srgbClr val="66CCFF"/>
                </a:solidFill>
              </a:rPr>
              <a:t>ثانيا </a:t>
            </a:r>
            <a:r>
              <a:rPr lang="ar-SA" sz="3600" b="1" dirty="0">
                <a:solidFill>
                  <a:srgbClr val="66CCFF"/>
                </a:solidFill>
              </a:rPr>
              <a:t>: النواحي المادية وتشمل</a:t>
            </a:r>
            <a:r>
              <a:rPr lang="en-US" sz="3600" b="1" dirty="0">
                <a:solidFill>
                  <a:srgbClr val="66CCFF"/>
                </a:solidFill>
              </a:rPr>
              <a:t>: </a:t>
            </a:r>
            <a:r>
              <a:rPr lang="en-US" sz="3600" b="1" dirty="0"/>
              <a:t/>
            </a:r>
            <a:br>
              <a:rPr lang="en-US" sz="3600" b="1" dirty="0"/>
            </a:br>
            <a:r>
              <a:rPr lang="en-US" sz="3600" b="1" dirty="0"/>
              <a:t>1- </a:t>
            </a:r>
            <a:r>
              <a:rPr lang="ar-SA" sz="3600" b="1" dirty="0"/>
              <a:t>فقد في وقت العمل أثناء حدوث الحادث أو الإصابة</a:t>
            </a:r>
            <a:r>
              <a:rPr lang="en-US" sz="3600" b="1" dirty="0"/>
              <a:t> .</a:t>
            </a:r>
            <a:br>
              <a:rPr lang="en-US" sz="3600" b="1" dirty="0"/>
            </a:br>
            <a:r>
              <a:rPr lang="en-US" sz="3600" b="1" dirty="0"/>
              <a:t>2- </a:t>
            </a:r>
            <a:r>
              <a:rPr lang="ar-SA" sz="3600" b="1" dirty="0"/>
              <a:t>فقد في المواد الخام أو الآلات المستخدمة في العمل</a:t>
            </a:r>
            <a:r>
              <a:rPr lang="en-US" sz="3600" b="1" dirty="0"/>
              <a:t> .</a:t>
            </a:r>
            <a:br>
              <a:rPr lang="en-US" sz="3600" b="1" dirty="0"/>
            </a:br>
            <a:r>
              <a:rPr lang="en-US" sz="3600" b="1" dirty="0"/>
              <a:t>3- </a:t>
            </a:r>
            <a:r>
              <a:rPr lang="ar-SA" sz="3600" b="1" dirty="0"/>
              <a:t>فقد في الإنتاج</a:t>
            </a:r>
            <a:r>
              <a:rPr lang="en-US" sz="3600" b="1" dirty="0"/>
              <a:t> .</a:t>
            </a:r>
            <a:br>
              <a:rPr lang="en-US" sz="3600" b="1" dirty="0"/>
            </a:br>
            <a:r>
              <a:rPr lang="en-US" sz="3600" b="1" dirty="0"/>
              <a:t>4- </a:t>
            </a:r>
            <a:r>
              <a:rPr lang="ar-SA" sz="3600" b="1" dirty="0"/>
              <a:t>اضطراب في التعامل التجاري أو الصناعي للمنشآت المهنية</a:t>
            </a:r>
            <a:r>
              <a:rPr lang="en-US" sz="3600" b="1" dirty="0"/>
              <a:t> .</a:t>
            </a:r>
            <a:br>
              <a:rPr lang="en-US" sz="3600" b="1" dirty="0"/>
            </a:br>
            <a:r>
              <a:rPr lang="en-US" sz="3600" b="1" dirty="0"/>
              <a:t>5- </a:t>
            </a:r>
            <a:r>
              <a:rPr lang="ar-SA" sz="3600" b="1" dirty="0"/>
              <a:t>إعادة البناء من جديد بسبب وقوع الحوادث والإصابات</a:t>
            </a:r>
            <a:r>
              <a:rPr lang="en-US" sz="3600" b="1" dirty="0"/>
              <a:t> .</a:t>
            </a:r>
            <a:br>
              <a:rPr lang="en-US" sz="3600" b="1" dirty="0"/>
            </a:br>
            <a:r>
              <a:rPr lang="en-US" sz="3600" b="1" dirty="0"/>
              <a:t>6- </a:t>
            </a:r>
            <a:r>
              <a:rPr lang="ar-SA" sz="3600" b="1" dirty="0"/>
              <a:t>التعويضات المادية التي تصرف للمصابين أو العجزة والمتوفيين</a:t>
            </a:r>
            <a:r>
              <a:rPr lang="en-US" sz="3600" b="1" dirty="0"/>
              <a:t> .</a:t>
            </a:r>
            <a:br>
              <a:rPr lang="en-US" sz="3600" b="1" dirty="0"/>
            </a:br>
            <a:r>
              <a:rPr lang="en-US" sz="3600" b="1" dirty="0"/>
              <a:t>7- </a:t>
            </a:r>
            <a:r>
              <a:rPr lang="ar-SA" sz="3600" b="1" dirty="0"/>
              <a:t>التكاليف البيئة للعلاج</a:t>
            </a:r>
            <a:r>
              <a:rPr lang="en-US" sz="3600" b="1" dirty="0"/>
              <a:t>.</a:t>
            </a:r>
            <a:br>
              <a:rPr lang="en-US" sz="3600" b="1" dirty="0"/>
            </a:br>
            <a:r>
              <a:rPr lang="en-US" sz="3600" b="1" dirty="0"/>
              <a:t>8- </a:t>
            </a:r>
            <a:r>
              <a:rPr lang="ar-SA" sz="3600" b="1" dirty="0"/>
              <a:t>فقد في التعامل مع بعض الأسواق لتسويق المنتج</a:t>
            </a:r>
            <a:r>
              <a:rPr lang="en-US" sz="3600" b="1" dirty="0"/>
              <a:t> .</a:t>
            </a:r>
            <a:br>
              <a:rPr lang="en-US" sz="3600" b="1" dirty="0"/>
            </a:br>
            <a:r>
              <a:rPr lang="en-US" sz="3600" b="1" dirty="0"/>
              <a:t>9- </a:t>
            </a:r>
            <a:r>
              <a:rPr lang="ar-SA" sz="3600" b="1" dirty="0"/>
              <a:t>تكاليف إعادة تدريب العاملين الفنيين على العمل المتميز</a:t>
            </a:r>
            <a:endParaRPr lang="en-US" sz="3600" dirty="0"/>
          </a:p>
        </p:txBody>
      </p:sp>
    </p:spTree>
    <p:extLst>
      <p:ext uri="{BB962C8B-B14F-4D97-AF65-F5344CB8AC3E}">
        <p14:creationId xmlns:p14="http://schemas.microsoft.com/office/powerpoint/2010/main" val="388108981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914400" y="0"/>
            <a:ext cx="8229600" cy="461963"/>
          </a:xfrm>
        </p:spPr>
        <p:txBody>
          <a:bodyPr>
            <a:noAutofit/>
          </a:bodyPr>
          <a:lstStyle/>
          <a:p>
            <a:pPr algn="r" rtl="1"/>
            <a:r>
              <a:rPr lang="ar-SA" altLang="en-US" sz="3200" b="1" dirty="0">
                <a:solidFill>
                  <a:srgbClr val="FFFF00"/>
                </a:solidFill>
              </a:rPr>
              <a:t>الاحتياطات الواجب إتباعها للوقاية من الحوادث الصناعية</a:t>
            </a:r>
            <a:r>
              <a:rPr lang="en-US" altLang="en-US" sz="3200" b="1" dirty="0">
                <a:solidFill>
                  <a:srgbClr val="FFFF00"/>
                </a:solidFill>
              </a:rPr>
              <a:t>: </a:t>
            </a:r>
            <a:endParaRPr lang="ar-SA" altLang="en-US" sz="3200" dirty="0">
              <a:solidFill>
                <a:srgbClr val="FFFF00"/>
              </a:solidFill>
              <a:cs typeface="Times New Roman" pitchFamily="18" charset="0"/>
            </a:endParaRPr>
          </a:p>
        </p:txBody>
      </p:sp>
      <p:sp>
        <p:nvSpPr>
          <p:cNvPr id="44035" name="Rectangle 3"/>
          <p:cNvSpPr>
            <a:spLocks noGrp="1" noChangeArrowheads="1"/>
          </p:cNvSpPr>
          <p:nvPr>
            <p:ph type="body" idx="1"/>
          </p:nvPr>
        </p:nvSpPr>
        <p:spPr>
          <a:xfrm>
            <a:off x="0" y="620688"/>
            <a:ext cx="9144000" cy="6048672"/>
          </a:xfrm>
        </p:spPr>
        <p:txBody>
          <a:bodyPr>
            <a:normAutofit/>
          </a:bodyPr>
          <a:lstStyle/>
          <a:p>
            <a:pPr algn="r" rtl="1">
              <a:buFont typeface="Wingdings" pitchFamily="2" charset="2"/>
              <a:buNone/>
            </a:pPr>
            <a:endParaRPr lang="ar-SA" altLang="en-US" sz="3600" dirty="0">
              <a:cs typeface="Times New Roman" pitchFamily="18" charset="0"/>
            </a:endParaRPr>
          </a:p>
          <a:p>
            <a:pPr algn="r" rtl="1">
              <a:buFont typeface="Wingdings" pitchFamily="2" charset="2"/>
              <a:buNone/>
            </a:pPr>
            <a:r>
              <a:rPr lang="en-US" altLang="en-US" sz="3600" b="1" dirty="0">
                <a:latin typeface="Arial" pitchFamily="34" charset="0"/>
              </a:rPr>
              <a:t>	</a:t>
            </a:r>
            <a:r>
              <a:rPr lang="ar-SA" altLang="en-US" sz="3600" b="1" dirty="0">
                <a:latin typeface="Arial" pitchFamily="34" charset="0"/>
              </a:rPr>
              <a:t>1-</a:t>
            </a:r>
            <a:r>
              <a:rPr lang="ar-SA" altLang="en-US" sz="3600" b="1" dirty="0">
                <a:latin typeface="Times New Roman" pitchFamily="18" charset="0"/>
                <a:cs typeface="Times New Roman" pitchFamily="18" charset="0"/>
              </a:rPr>
              <a:t> </a:t>
            </a:r>
            <a:r>
              <a:rPr lang="ar-SA" altLang="en-US" sz="3600" b="1" dirty="0">
                <a:latin typeface="Arial" pitchFamily="34" charset="0"/>
              </a:rPr>
              <a:t> تعاون الإدارة مع العمال في جميع خطوات العمل.</a:t>
            </a:r>
            <a:endParaRPr lang="ar-SA" altLang="en-US" sz="3600" dirty="0">
              <a:cs typeface="Times New Roman" pitchFamily="18" charset="0"/>
            </a:endParaRPr>
          </a:p>
          <a:p>
            <a:pPr algn="r" rtl="1">
              <a:buFont typeface="Wingdings" pitchFamily="2" charset="2"/>
              <a:buNone/>
            </a:pPr>
            <a:r>
              <a:rPr lang="en-US" altLang="en-US" sz="3600" b="1" dirty="0">
                <a:latin typeface="Arial" pitchFamily="34" charset="0"/>
              </a:rPr>
              <a:t>	</a:t>
            </a:r>
            <a:r>
              <a:rPr lang="ar-SA" altLang="en-US" sz="3600" b="1" dirty="0">
                <a:latin typeface="Arial" pitchFamily="34" charset="0"/>
              </a:rPr>
              <a:t>2-</a:t>
            </a:r>
            <a:r>
              <a:rPr lang="ar-SA" altLang="en-US" sz="3600" b="1" dirty="0">
                <a:latin typeface="Times New Roman" pitchFamily="18" charset="0"/>
                <a:cs typeface="Times New Roman" pitchFamily="18" charset="0"/>
              </a:rPr>
              <a:t> </a:t>
            </a:r>
            <a:r>
              <a:rPr lang="ar-SA" altLang="en-US" sz="3600" b="1" dirty="0">
                <a:latin typeface="Arial" pitchFamily="34" charset="0"/>
              </a:rPr>
              <a:t> توفير الجو النفسي الجيد للعمال،إيصال العامل لحالة الكفاية </a:t>
            </a:r>
          </a:p>
          <a:p>
            <a:pPr algn="r" rtl="1">
              <a:buFont typeface="Wingdings" pitchFamily="2" charset="2"/>
              <a:buNone/>
            </a:pPr>
            <a:r>
              <a:rPr lang="en-US" altLang="en-US" sz="3600" b="1" dirty="0">
                <a:latin typeface="Arial" pitchFamily="34" charset="0"/>
              </a:rPr>
              <a:t>	</a:t>
            </a:r>
            <a:r>
              <a:rPr lang="ar-SA" altLang="en-US" sz="3600" b="1" dirty="0">
                <a:latin typeface="Arial" pitchFamily="34" charset="0"/>
              </a:rPr>
              <a:t>     الماديــة.</a:t>
            </a:r>
          </a:p>
          <a:p>
            <a:pPr algn="r" rtl="1">
              <a:buFont typeface="Wingdings" pitchFamily="2" charset="2"/>
              <a:buNone/>
            </a:pPr>
            <a:r>
              <a:rPr lang="en-US" altLang="en-US" sz="3600" b="1" dirty="0">
                <a:latin typeface="Arial" pitchFamily="34" charset="0"/>
              </a:rPr>
              <a:t>	</a:t>
            </a:r>
            <a:r>
              <a:rPr lang="ar-SA" altLang="en-US" sz="3600" b="1" dirty="0">
                <a:latin typeface="Arial" pitchFamily="34" charset="0"/>
              </a:rPr>
              <a:t>3-</a:t>
            </a:r>
            <a:r>
              <a:rPr lang="ar-SA" altLang="en-US" sz="3600" b="1" dirty="0">
                <a:latin typeface="Times New Roman" pitchFamily="18" charset="0"/>
                <a:cs typeface="Times New Roman" pitchFamily="18" charset="0"/>
              </a:rPr>
              <a:t> </a:t>
            </a:r>
            <a:r>
              <a:rPr lang="ar-SA" altLang="en-US" sz="3600" b="1" dirty="0">
                <a:latin typeface="Arial" pitchFamily="34" charset="0"/>
              </a:rPr>
              <a:t>توفير الجو الاجتماعى والمريح .</a:t>
            </a:r>
            <a:endParaRPr lang="ar-SA" altLang="en-US" sz="3600" dirty="0">
              <a:cs typeface="Times New Roman" pitchFamily="18" charset="0"/>
            </a:endParaRPr>
          </a:p>
          <a:p>
            <a:pPr algn="r" rtl="1">
              <a:buFont typeface="Wingdings" pitchFamily="2" charset="2"/>
              <a:buNone/>
            </a:pPr>
            <a:r>
              <a:rPr lang="en-US" altLang="en-US" sz="3600" b="1" dirty="0">
                <a:latin typeface="Arial" pitchFamily="34" charset="0"/>
              </a:rPr>
              <a:t>	</a:t>
            </a:r>
            <a:r>
              <a:rPr lang="ar-SA" altLang="en-US" sz="3600" b="1" dirty="0">
                <a:latin typeface="Arial" pitchFamily="34" charset="0"/>
              </a:rPr>
              <a:t>4-</a:t>
            </a:r>
            <a:r>
              <a:rPr lang="ar-SA" altLang="en-US" sz="3600" b="1" dirty="0">
                <a:latin typeface="Times New Roman" pitchFamily="18" charset="0"/>
                <a:cs typeface="Times New Roman" pitchFamily="18" charset="0"/>
              </a:rPr>
              <a:t> </a:t>
            </a:r>
            <a:r>
              <a:rPr lang="ar-SA" altLang="en-US" sz="3600" b="1" dirty="0">
                <a:latin typeface="Arial" pitchFamily="34" charset="0"/>
              </a:rPr>
              <a:t> تخويل العامل أن يوقف العمل لو شعر بالخطورة.</a:t>
            </a:r>
            <a:endParaRPr lang="ar-SA" altLang="en-US" sz="3600" dirty="0">
              <a:cs typeface="Times New Roman" pitchFamily="18" charset="0"/>
            </a:endParaRPr>
          </a:p>
          <a:p>
            <a:pPr algn="r" rtl="1">
              <a:buFont typeface="Wingdings" pitchFamily="2" charset="2"/>
              <a:buNone/>
            </a:pPr>
            <a:r>
              <a:rPr lang="en-US" altLang="en-US" sz="3600" b="1" dirty="0">
                <a:latin typeface="Arial" pitchFamily="34" charset="0"/>
              </a:rPr>
              <a:t>	</a:t>
            </a:r>
            <a:r>
              <a:rPr lang="ar-SA" altLang="en-US" sz="3600" b="1" dirty="0">
                <a:latin typeface="Arial" pitchFamily="34" charset="0"/>
              </a:rPr>
              <a:t>5-</a:t>
            </a:r>
            <a:r>
              <a:rPr lang="ar-SA" altLang="en-US" sz="3600" b="1" dirty="0">
                <a:latin typeface="Times New Roman" pitchFamily="18" charset="0"/>
                <a:cs typeface="Times New Roman" pitchFamily="18" charset="0"/>
              </a:rPr>
              <a:t> </a:t>
            </a:r>
            <a:r>
              <a:rPr lang="ar-SA" altLang="en-US" sz="3600" b="1" dirty="0">
                <a:latin typeface="Arial" pitchFamily="34" charset="0"/>
              </a:rPr>
              <a:t>إشراك العامل في كل خطوات السلامة العامة.</a:t>
            </a:r>
            <a:endParaRPr lang="ar-SA" altLang="en-US" sz="3600" dirty="0">
              <a:cs typeface="Times New Roman" pitchFamily="18" charset="0"/>
            </a:endParaRPr>
          </a:p>
          <a:p>
            <a:pPr algn="r" rtl="1">
              <a:buFont typeface="Wingdings" pitchFamily="2" charset="2"/>
              <a:buNone/>
            </a:pPr>
            <a:r>
              <a:rPr lang="en-US" altLang="en-US" sz="3600" b="1" dirty="0">
                <a:latin typeface="Arial" pitchFamily="34" charset="0"/>
              </a:rPr>
              <a:t>	</a:t>
            </a:r>
            <a:r>
              <a:rPr lang="ar-SA" altLang="en-US" sz="3600" b="1" dirty="0">
                <a:latin typeface="Arial" pitchFamily="34" charset="0"/>
              </a:rPr>
              <a:t>6-</a:t>
            </a:r>
            <a:r>
              <a:rPr lang="ar-SA" altLang="en-US" sz="3600" b="1" dirty="0">
                <a:latin typeface="Times New Roman" pitchFamily="18" charset="0"/>
                <a:cs typeface="Times New Roman" pitchFamily="18" charset="0"/>
              </a:rPr>
              <a:t> </a:t>
            </a:r>
            <a:r>
              <a:rPr lang="ar-SA" altLang="en-US" sz="3600" b="1" dirty="0">
                <a:latin typeface="Arial" pitchFamily="34" charset="0"/>
              </a:rPr>
              <a:t>إعطاء إجازات إجبارية للعمال كل حسب طبيعة عمله.</a:t>
            </a:r>
          </a:p>
        </p:txBody>
      </p:sp>
    </p:spTree>
    <p:extLst>
      <p:ext uri="{BB962C8B-B14F-4D97-AF65-F5344CB8AC3E}">
        <p14:creationId xmlns:p14="http://schemas.microsoft.com/office/powerpoint/2010/main" val="1503950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blinds(horizontal)">
                                      <p:cBhvr>
                                        <p:cTn id="7" dur="500"/>
                                        <p:tgtEl>
                                          <p:spTgt spid="44034"/>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iterate type="wd">
                                    <p:tmPct val="10000"/>
                                  </p:iterate>
                                  <p:childTnLst>
                                    <p:set>
                                      <p:cBhvr>
                                        <p:cTn id="10" dur="1" fill="hold">
                                          <p:stCondLst>
                                            <p:cond delay="0"/>
                                          </p:stCondLst>
                                        </p:cTn>
                                        <p:tgtEl>
                                          <p:spTgt spid="44035">
                                            <p:txEl>
                                              <p:pRg st="1" end="1"/>
                                            </p:txEl>
                                          </p:spTgt>
                                        </p:tgtEl>
                                        <p:attrNameLst>
                                          <p:attrName>style.visibility</p:attrName>
                                        </p:attrNameLst>
                                      </p:cBhvr>
                                      <p:to>
                                        <p:strVal val="visible"/>
                                      </p:to>
                                    </p:set>
                                    <p:animEffect transition="in" filter="box(out)">
                                      <p:cBhvr>
                                        <p:cTn id="11" dur="500"/>
                                        <p:tgtEl>
                                          <p:spTgt spid="44035">
                                            <p:txEl>
                                              <p:pRg st="1" end="1"/>
                                            </p:txEl>
                                          </p:spTgt>
                                        </p:tgtEl>
                                      </p:cBhvr>
                                    </p:animEffect>
                                  </p:childTnLst>
                                </p:cTn>
                              </p:par>
                            </p:childTnLst>
                          </p:cTn>
                        </p:par>
                        <p:par>
                          <p:cTn id="12" fill="hold" nodeType="afterGroup">
                            <p:stCondLst>
                              <p:cond delay="1450"/>
                            </p:stCondLst>
                            <p:childTnLst>
                              <p:par>
                                <p:cTn id="13" presetID="4" presetClass="entr" presetSubtype="32" fill="hold" grpId="0" nodeType="afterEffect">
                                  <p:stCondLst>
                                    <p:cond delay="0"/>
                                  </p:stCondLst>
                                  <p:iterate type="wd">
                                    <p:tmPct val="10000"/>
                                  </p:iterate>
                                  <p:childTnLst>
                                    <p:set>
                                      <p:cBhvr>
                                        <p:cTn id="14" dur="1" fill="hold">
                                          <p:stCondLst>
                                            <p:cond delay="0"/>
                                          </p:stCondLst>
                                        </p:cTn>
                                        <p:tgtEl>
                                          <p:spTgt spid="44035">
                                            <p:txEl>
                                              <p:pRg st="2" end="2"/>
                                            </p:txEl>
                                          </p:spTgt>
                                        </p:tgtEl>
                                        <p:attrNameLst>
                                          <p:attrName>style.visibility</p:attrName>
                                        </p:attrNameLst>
                                      </p:cBhvr>
                                      <p:to>
                                        <p:strVal val="visible"/>
                                      </p:to>
                                    </p:set>
                                    <p:animEffect transition="in" filter="box(out)">
                                      <p:cBhvr>
                                        <p:cTn id="15" dur="500"/>
                                        <p:tgtEl>
                                          <p:spTgt spid="44035">
                                            <p:txEl>
                                              <p:pRg st="2" end="2"/>
                                            </p:txEl>
                                          </p:spTgt>
                                        </p:tgtEl>
                                      </p:cBhvr>
                                    </p:animEffect>
                                  </p:childTnLst>
                                </p:cTn>
                              </p:par>
                            </p:childTnLst>
                          </p:cTn>
                        </p:par>
                        <p:par>
                          <p:cTn id="16" fill="hold" nodeType="afterGroup">
                            <p:stCondLst>
                              <p:cond delay="2500"/>
                            </p:stCondLst>
                            <p:childTnLst>
                              <p:par>
                                <p:cTn id="17" presetID="4" presetClass="entr" presetSubtype="32" fill="hold" grpId="0" nodeType="afterEffect">
                                  <p:stCondLst>
                                    <p:cond delay="0"/>
                                  </p:stCondLst>
                                  <p:iterate type="wd">
                                    <p:tmPct val="10000"/>
                                  </p:iterate>
                                  <p:childTnLst>
                                    <p:set>
                                      <p:cBhvr>
                                        <p:cTn id="18" dur="1" fill="hold">
                                          <p:stCondLst>
                                            <p:cond delay="0"/>
                                          </p:stCondLst>
                                        </p:cTn>
                                        <p:tgtEl>
                                          <p:spTgt spid="44035">
                                            <p:txEl>
                                              <p:pRg st="3" end="3"/>
                                            </p:txEl>
                                          </p:spTgt>
                                        </p:tgtEl>
                                        <p:attrNameLst>
                                          <p:attrName>style.visibility</p:attrName>
                                        </p:attrNameLst>
                                      </p:cBhvr>
                                      <p:to>
                                        <p:strVal val="visible"/>
                                      </p:to>
                                    </p:set>
                                    <p:animEffect transition="in" filter="box(out)">
                                      <p:cBhvr>
                                        <p:cTn id="19" dur="500"/>
                                        <p:tgtEl>
                                          <p:spTgt spid="44035">
                                            <p:txEl>
                                              <p:pRg st="3" end="3"/>
                                            </p:txEl>
                                          </p:spTgt>
                                        </p:tgtEl>
                                      </p:cBhvr>
                                    </p:animEffect>
                                  </p:childTnLst>
                                </p:cTn>
                              </p:par>
                            </p:childTnLst>
                          </p:cTn>
                        </p:par>
                        <p:par>
                          <p:cTn id="20" fill="hold" nodeType="afterGroup">
                            <p:stCondLst>
                              <p:cond delay="3050"/>
                            </p:stCondLst>
                            <p:childTnLst>
                              <p:par>
                                <p:cTn id="21" presetID="4" presetClass="entr" presetSubtype="32" fill="hold" grpId="0" nodeType="afterEffect">
                                  <p:stCondLst>
                                    <p:cond delay="0"/>
                                  </p:stCondLst>
                                  <p:iterate type="wd">
                                    <p:tmPct val="10000"/>
                                  </p:iterate>
                                  <p:childTnLst>
                                    <p:set>
                                      <p:cBhvr>
                                        <p:cTn id="22" dur="1" fill="hold">
                                          <p:stCondLst>
                                            <p:cond delay="0"/>
                                          </p:stCondLst>
                                        </p:cTn>
                                        <p:tgtEl>
                                          <p:spTgt spid="44035">
                                            <p:txEl>
                                              <p:pRg st="4" end="4"/>
                                            </p:txEl>
                                          </p:spTgt>
                                        </p:tgtEl>
                                        <p:attrNameLst>
                                          <p:attrName>style.visibility</p:attrName>
                                        </p:attrNameLst>
                                      </p:cBhvr>
                                      <p:to>
                                        <p:strVal val="visible"/>
                                      </p:to>
                                    </p:set>
                                    <p:animEffect transition="in" filter="box(out)">
                                      <p:cBhvr>
                                        <p:cTn id="23" dur="500"/>
                                        <p:tgtEl>
                                          <p:spTgt spid="44035">
                                            <p:txEl>
                                              <p:pRg st="4" end="4"/>
                                            </p:txEl>
                                          </p:spTgt>
                                        </p:tgtEl>
                                      </p:cBhvr>
                                    </p:animEffect>
                                  </p:childTnLst>
                                </p:cTn>
                              </p:par>
                            </p:childTnLst>
                          </p:cTn>
                        </p:par>
                        <p:par>
                          <p:cTn id="24" fill="hold" nodeType="afterGroup">
                            <p:stCondLst>
                              <p:cond delay="3800"/>
                            </p:stCondLst>
                            <p:childTnLst>
                              <p:par>
                                <p:cTn id="25" presetID="4" presetClass="entr" presetSubtype="32" fill="hold" grpId="0" nodeType="afterEffect">
                                  <p:stCondLst>
                                    <p:cond delay="0"/>
                                  </p:stCondLst>
                                  <p:iterate type="wd">
                                    <p:tmPct val="10000"/>
                                  </p:iterate>
                                  <p:childTnLst>
                                    <p:set>
                                      <p:cBhvr>
                                        <p:cTn id="26" dur="1" fill="hold">
                                          <p:stCondLst>
                                            <p:cond delay="0"/>
                                          </p:stCondLst>
                                        </p:cTn>
                                        <p:tgtEl>
                                          <p:spTgt spid="44035">
                                            <p:txEl>
                                              <p:pRg st="5" end="5"/>
                                            </p:txEl>
                                          </p:spTgt>
                                        </p:tgtEl>
                                        <p:attrNameLst>
                                          <p:attrName>style.visibility</p:attrName>
                                        </p:attrNameLst>
                                      </p:cBhvr>
                                      <p:to>
                                        <p:strVal val="visible"/>
                                      </p:to>
                                    </p:set>
                                    <p:animEffect transition="in" filter="box(out)">
                                      <p:cBhvr>
                                        <p:cTn id="27" dur="500"/>
                                        <p:tgtEl>
                                          <p:spTgt spid="44035">
                                            <p:txEl>
                                              <p:pRg st="5" end="5"/>
                                            </p:txEl>
                                          </p:spTgt>
                                        </p:tgtEl>
                                      </p:cBhvr>
                                    </p:animEffect>
                                  </p:childTnLst>
                                </p:cTn>
                              </p:par>
                            </p:childTnLst>
                          </p:cTn>
                        </p:par>
                        <p:par>
                          <p:cTn id="28" fill="hold" nodeType="afterGroup">
                            <p:stCondLst>
                              <p:cond delay="4750"/>
                            </p:stCondLst>
                            <p:childTnLst>
                              <p:par>
                                <p:cTn id="29" presetID="4" presetClass="entr" presetSubtype="32" fill="hold" grpId="0" nodeType="afterEffect">
                                  <p:stCondLst>
                                    <p:cond delay="0"/>
                                  </p:stCondLst>
                                  <p:iterate type="wd">
                                    <p:tmPct val="10000"/>
                                  </p:iterate>
                                  <p:childTnLst>
                                    <p:set>
                                      <p:cBhvr>
                                        <p:cTn id="30" dur="1" fill="hold">
                                          <p:stCondLst>
                                            <p:cond delay="0"/>
                                          </p:stCondLst>
                                        </p:cTn>
                                        <p:tgtEl>
                                          <p:spTgt spid="44035">
                                            <p:txEl>
                                              <p:pRg st="6" end="6"/>
                                            </p:txEl>
                                          </p:spTgt>
                                        </p:tgtEl>
                                        <p:attrNameLst>
                                          <p:attrName>style.visibility</p:attrName>
                                        </p:attrNameLst>
                                      </p:cBhvr>
                                      <p:to>
                                        <p:strVal val="visible"/>
                                      </p:to>
                                    </p:set>
                                    <p:animEffect transition="in" filter="box(out)">
                                      <p:cBhvr>
                                        <p:cTn id="31" dur="500"/>
                                        <p:tgtEl>
                                          <p:spTgt spid="44035">
                                            <p:txEl>
                                              <p:pRg st="6" end="6"/>
                                            </p:txEl>
                                          </p:spTgt>
                                        </p:tgtEl>
                                      </p:cBhvr>
                                    </p:animEffect>
                                  </p:childTnLst>
                                </p:cTn>
                              </p:par>
                            </p:childTnLst>
                          </p:cTn>
                        </p:par>
                        <p:par>
                          <p:cTn id="32" fill="hold" nodeType="afterGroup">
                            <p:stCondLst>
                              <p:cond delay="5650"/>
                            </p:stCondLst>
                            <p:childTnLst>
                              <p:par>
                                <p:cTn id="33" presetID="4" presetClass="entr" presetSubtype="32" fill="hold" grpId="0" nodeType="afterEffect">
                                  <p:stCondLst>
                                    <p:cond delay="0"/>
                                  </p:stCondLst>
                                  <p:iterate type="wd">
                                    <p:tmPct val="10000"/>
                                  </p:iterate>
                                  <p:childTnLst>
                                    <p:set>
                                      <p:cBhvr>
                                        <p:cTn id="34" dur="1" fill="hold">
                                          <p:stCondLst>
                                            <p:cond delay="0"/>
                                          </p:stCondLst>
                                        </p:cTn>
                                        <p:tgtEl>
                                          <p:spTgt spid="44035">
                                            <p:txEl>
                                              <p:pRg st="7" end="7"/>
                                            </p:txEl>
                                          </p:spTgt>
                                        </p:tgtEl>
                                        <p:attrNameLst>
                                          <p:attrName>style.visibility</p:attrName>
                                        </p:attrNameLst>
                                      </p:cBhvr>
                                      <p:to>
                                        <p:strVal val="visible"/>
                                      </p:to>
                                    </p:set>
                                    <p:animEffect transition="in" filter="box(out)">
                                      <p:cBhvr>
                                        <p:cTn id="35" dur="500"/>
                                        <p:tgtEl>
                                          <p:spTgt spid="440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179512" y="332656"/>
            <a:ext cx="8964488" cy="6048672"/>
          </a:xfrm>
        </p:spPr>
        <p:txBody>
          <a:bodyPr>
            <a:noAutofit/>
          </a:bodyPr>
          <a:lstStyle/>
          <a:p>
            <a:pPr algn="r" rtl="1">
              <a:lnSpc>
                <a:spcPct val="90000"/>
              </a:lnSpc>
              <a:buFont typeface="Wingdings" pitchFamily="2" charset="2"/>
              <a:buNone/>
            </a:pP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7-</a:t>
            </a:r>
            <a:r>
              <a:rPr lang="ar-SA" altLang="en-US" sz="3600" b="1" dirty="0">
                <a:latin typeface="Times New Roman" pitchFamily="18" charset="0"/>
                <a:cs typeface="Times New Roman" pitchFamily="18" charset="0"/>
              </a:rPr>
              <a:t>   </a:t>
            </a:r>
            <a:r>
              <a:rPr lang="ar-SA" altLang="en-US" sz="3600" b="1" dirty="0">
                <a:latin typeface="Arial" pitchFamily="34" charset="0"/>
              </a:rPr>
              <a:t>إعطاء فترة راحة للعمال.</a:t>
            </a: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8-   </a:t>
            </a:r>
            <a:r>
              <a:rPr lang="ar-SA" altLang="en-US" sz="3600" b="1" dirty="0">
                <a:latin typeface="Times New Roman" pitchFamily="18" charset="0"/>
                <a:cs typeface="Times New Roman" pitchFamily="18" charset="0"/>
              </a:rPr>
              <a:t> </a:t>
            </a:r>
            <a:r>
              <a:rPr lang="ar-SA" altLang="en-US" sz="3600" b="1" dirty="0">
                <a:latin typeface="Arial" pitchFamily="34" charset="0"/>
              </a:rPr>
              <a:t>توفير وسائل مكافحة الحرائق.</a:t>
            </a: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9-</a:t>
            </a:r>
            <a:r>
              <a:rPr lang="ar-SA" altLang="en-US" sz="3600" b="1" dirty="0">
                <a:latin typeface="Times New Roman" pitchFamily="18" charset="0"/>
                <a:cs typeface="Times New Roman" pitchFamily="18" charset="0"/>
              </a:rPr>
              <a:t>    </a:t>
            </a:r>
            <a:r>
              <a:rPr lang="ar-SA" altLang="en-US" sz="3600" b="1" dirty="0">
                <a:latin typeface="Arial" pitchFamily="34" charset="0"/>
              </a:rPr>
              <a:t>توفير كتيبات تتحدث عن السلامة في مكان العمل.</a:t>
            </a: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10-</a:t>
            </a:r>
            <a:r>
              <a:rPr lang="ar-SA" altLang="en-US" sz="3600" b="1" dirty="0">
                <a:latin typeface="Times New Roman" pitchFamily="18" charset="0"/>
                <a:cs typeface="Times New Roman" pitchFamily="18" charset="0"/>
              </a:rPr>
              <a:t>  </a:t>
            </a:r>
            <a:r>
              <a:rPr lang="ar-SA" altLang="en-US" sz="3600" b="1" dirty="0">
                <a:latin typeface="Arial" pitchFamily="34" charset="0"/>
              </a:rPr>
              <a:t>توفير وسائل الأمان الشخصية.</a:t>
            </a: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11- </a:t>
            </a:r>
            <a:r>
              <a:rPr lang="ar-SA" altLang="en-US" sz="3600" b="1" dirty="0">
                <a:latin typeface="Times New Roman" pitchFamily="18" charset="0"/>
                <a:cs typeface="Times New Roman" pitchFamily="18" charset="0"/>
              </a:rPr>
              <a:t> </a:t>
            </a:r>
            <a:r>
              <a:rPr lang="ar-SA" altLang="en-US" sz="3600" b="1" dirty="0">
                <a:latin typeface="Arial" pitchFamily="34" charset="0"/>
              </a:rPr>
              <a:t>عمل دراسات مستمرة.</a:t>
            </a: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12-</a:t>
            </a:r>
            <a:r>
              <a:rPr lang="ar-SA" altLang="en-US" sz="3600" b="1" dirty="0">
                <a:latin typeface="Times New Roman" pitchFamily="18" charset="0"/>
                <a:cs typeface="Times New Roman" pitchFamily="18" charset="0"/>
              </a:rPr>
              <a:t>  </a:t>
            </a:r>
            <a:r>
              <a:rPr lang="ar-SA" altLang="en-US" sz="3600" b="1" dirty="0">
                <a:latin typeface="Arial" pitchFamily="34" charset="0"/>
              </a:rPr>
              <a:t>أن يكون مكان العمل كافي للقيام بالعمل بصورة جيدة.</a:t>
            </a: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13- </a:t>
            </a:r>
            <a:r>
              <a:rPr lang="ar-SA" altLang="en-US" sz="3600" b="1" dirty="0">
                <a:latin typeface="Times New Roman" pitchFamily="18" charset="0"/>
                <a:cs typeface="Times New Roman" pitchFamily="18" charset="0"/>
              </a:rPr>
              <a:t> </a:t>
            </a:r>
            <a:r>
              <a:rPr lang="ar-SA" altLang="en-US" sz="3600" b="1" dirty="0">
                <a:latin typeface="Arial" pitchFamily="34" charset="0"/>
              </a:rPr>
              <a:t>توفير الجو الصحي الصالح للعمل.</a:t>
            </a: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14-</a:t>
            </a:r>
            <a:r>
              <a:rPr lang="ar-SA" altLang="en-US" sz="3600" b="1" dirty="0">
                <a:latin typeface="Times New Roman" pitchFamily="18" charset="0"/>
                <a:cs typeface="Times New Roman" pitchFamily="18" charset="0"/>
              </a:rPr>
              <a:t>  </a:t>
            </a:r>
            <a:r>
              <a:rPr lang="ar-SA" altLang="en-US" sz="3600" b="1" dirty="0">
                <a:latin typeface="Arial" pitchFamily="34" charset="0"/>
              </a:rPr>
              <a:t>تصميم المصنع وأماكن الراحة بما يتفق مع طبيعة العمل.</a:t>
            </a:r>
            <a:endParaRPr lang="en-US" altLang="en-US" sz="3600" b="1" dirty="0">
              <a:latin typeface="Arial" pitchFamily="34" charset="0"/>
            </a:endParaRPr>
          </a:p>
        </p:txBody>
      </p:sp>
    </p:spTree>
    <p:extLst>
      <p:ext uri="{BB962C8B-B14F-4D97-AF65-F5344CB8AC3E}">
        <p14:creationId xmlns:p14="http://schemas.microsoft.com/office/powerpoint/2010/main" val="3617684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iterate type="wd">
                                    <p:tmPct val="10000"/>
                                  </p:iterate>
                                  <p:childTnLst>
                                    <p:set>
                                      <p:cBhvr>
                                        <p:cTn id="6" dur="1" fill="hold">
                                          <p:stCondLst>
                                            <p:cond delay="0"/>
                                          </p:stCondLst>
                                        </p:cTn>
                                        <p:tgtEl>
                                          <p:spTgt spid="45058">
                                            <p:txEl>
                                              <p:pRg st="1" end="1"/>
                                            </p:txEl>
                                          </p:spTgt>
                                        </p:tgtEl>
                                        <p:attrNameLst>
                                          <p:attrName>style.visibility</p:attrName>
                                        </p:attrNameLst>
                                      </p:cBhvr>
                                      <p:to>
                                        <p:strVal val="visible"/>
                                      </p:to>
                                    </p:set>
                                    <p:animEffect transition="in" filter="box(out)">
                                      <p:cBhvr>
                                        <p:cTn id="7" dur="500"/>
                                        <p:tgtEl>
                                          <p:spTgt spid="45058">
                                            <p:txEl>
                                              <p:pRg st="1" end="1"/>
                                            </p:txEl>
                                          </p:spTgt>
                                        </p:tgtEl>
                                      </p:cBhvr>
                                    </p:animEffect>
                                  </p:childTnLst>
                                </p:cTn>
                              </p:par>
                            </p:childTnLst>
                          </p:cTn>
                        </p:par>
                        <p:par>
                          <p:cTn id="8" fill="hold" nodeType="afterGroup">
                            <p:stCondLst>
                              <p:cond delay="750"/>
                            </p:stCondLst>
                            <p:childTnLst>
                              <p:par>
                                <p:cTn id="9" presetID="4" presetClass="entr" presetSubtype="32" fill="hold" grpId="0" nodeType="afterEffect">
                                  <p:stCondLst>
                                    <p:cond delay="0"/>
                                  </p:stCondLst>
                                  <p:iterate type="wd">
                                    <p:tmPct val="10000"/>
                                  </p:iterate>
                                  <p:childTnLst>
                                    <p:set>
                                      <p:cBhvr>
                                        <p:cTn id="10" dur="1" fill="hold">
                                          <p:stCondLst>
                                            <p:cond delay="0"/>
                                          </p:stCondLst>
                                        </p:cTn>
                                        <p:tgtEl>
                                          <p:spTgt spid="45058">
                                            <p:txEl>
                                              <p:pRg st="2" end="2"/>
                                            </p:txEl>
                                          </p:spTgt>
                                        </p:tgtEl>
                                        <p:attrNameLst>
                                          <p:attrName>style.visibility</p:attrName>
                                        </p:attrNameLst>
                                      </p:cBhvr>
                                      <p:to>
                                        <p:strVal val="visible"/>
                                      </p:to>
                                    </p:set>
                                    <p:animEffect transition="in" filter="box(out)">
                                      <p:cBhvr>
                                        <p:cTn id="11" dur="500"/>
                                        <p:tgtEl>
                                          <p:spTgt spid="45058">
                                            <p:txEl>
                                              <p:pRg st="2" end="2"/>
                                            </p:txEl>
                                          </p:spTgt>
                                        </p:tgtEl>
                                      </p:cBhvr>
                                    </p:animEffect>
                                  </p:childTnLst>
                                </p:cTn>
                              </p:par>
                            </p:childTnLst>
                          </p:cTn>
                        </p:par>
                        <p:par>
                          <p:cTn id="12" fill="hold" nodeType="afterGroup">
                            <p:stCondLst>
                              <p:cond delay="1500"/>
                            </p:stCondLst>
                            <p:childTnLst>
                              <p:par>
                                <p:cTn id="13" presetID="4" presetClass="entr" presetSubtype="32" fill="hold" grpId="0" nodeType="afterEffect">
                                  <p:stCondLst>
                                    <p:cond delay="0"/>
                                  </p:stCondLst>
                                  <p:iterate type="wd">
                                    <p:tmPct val="10000"/>
                                  </p:iterate>
                                  <p:childTnLst>
                                    <p:set>
                                      <p:cBhvr>
                                        <p:cTn id="14" dur="1" fill="hold">
                                          <p:stCondLst>
                                            <p:cond delay="0"/>
                                          </p:stCondLst>
                                        </p:cTn>
                                        <p:tgtEl>
                                          <p:spTgt spid="45058">
                                            <p:txEl>
                                              <p:pRg st="3" end="3"/>
                                            </p:txEl>
                                          </p:spTgt>
                                        </p:tgtEl>
                                        <p:attrNameLst>
                                          <p:attrName>style.visibility</p:attrName>
                                        </p:attrNameLst>
                                      </p:cBhvr>
                                      <p:to>
                                        <p:strVal val="visible"/>
                                      </p:to>
                                    </p:set>
                                    <p:animEffect transition="in" filter="box(out)">
                                      <p:cBhvr>
                                        <p:cTn id="15" dur="500"/>
                                        <p:tgtEl>
                                          <p:spTgt spid="45058">
                                            <p:txEl>
                                              <p:pRg st="3" end="3"/>
                                            </p:txEl>
                                          </p:spTgt>
                                        </p:tgtEl>
                                      </p:cBhvr>
                                    </p:animEffect>
                                  </p:childTnLst>
                                </p:cTn>
                              </p:par>
                            </p:childTnLst>
                          </p:cTn>
                        </p:par>
                        <p:par>
                          <p:cTn id="16" fill="hold" nodeType="afterGroup">
                            <p:stCondLst>
                              <p:cond delay="2450"/>
                            </p:stCondLst>
                            <p:childTnLst>
                              <p:par>
                                <p:cTn id="17" presetID="4" presetClass="entr" presetSubtype="32" fill="hold" grpId="0" nodeType="afterEffect">
                                  <p:stCondLst>
                                    <p:cond delay="0"/>
                                  </p:stCondLst>
                                  <p:iterate type="wd">
                                    <p:tmPct val="10000"/>
                                  </p:iterate>
                                  <p:childTnLst>
                                    <p:set>
                                      <p:cBhvr>
                                        <p:cTn id="18" dur="1" fill="hold">
                                          <p:stCondLst>
                                            <p:cond delay="0"/>
                                          </p:stCondLst>
                                        </p:cTn>
                                        <p:tgtEl>
                                          <p:spTgt spid="45058">
                                            <p:txEl>
                                              <p:pRg st="4" end="4"/>
                                            </p:txEl>
                                          </p:spTgt>
                                        </p:tgtEl>
                                        <p:attrNameLst>
                                          <p:attrName>style.visibility</p:attrName>
                                        </p:attrNameLst>
                                      </p:cBhvr>
                                      <p:to>
                                        <p:strVal val="visible"/>
                                      </p:to>
                                    </p:set>
                                    <p:animEffect transition="in" filter="box(out)">
                                      <p:cBhvr>
                                        <p:cTn id="19" dur="500"/>
                                        <p:tgtEl>
                                          <p:spTgt spid="45058">
                                            <p:txEl>
                                              <p:pRg st="4" end="4"/>
                                            </p:txEl>
                                          </p:spTgt>
                                        </p:tgtEl>
                                      </p:cBhvr>
                                    </p:animEffect>
                                  </p:childTnLst>
                                </p:cTn>
                              </p:par>
                            </p:childTnLst>
                          </p:cTn>
                        </p:par>
                        <p:par>
                          <p:cTn id="20" fill="hold" nodeType="afterGroup">
                            <p:stCondLst>
                              <p:cond delay="3200"/>
                            </p:stCondLst>
                            <p:childTnLst>
                              <p:par>
                                <p:cTn id="21" presetID="4" presetClass="entr" presetSubtype="32" fill="hold" grpId="0" nodeType="afterEffect">
                                  <p:stCondLst>
                                    <p:cond delay="0"/>
                                  </p:stCondLst>
                                  <p:iterate type="wd">
                                    <p:tmPct val="10000"/>
                                  </p:iterate>
                                  <p:childTnLst>
                                    <p:set>
                                      <p:cBhvr>
                                        <p:cTn id="22" dur="1" fill="hold">
                                          <p:stCondLst>
                                            <p:cond delay="0"/>
                                          </p:stCondLst>
                                        </p:cTn>
                                        <p:tgtEl>
                                          <p:spTgt spid="45058">
                                            <p:txEl>
                                              <p:pRg st="5" end="5"/>
                                            </p:txEl>
                                          </p:spTgt>
                                        </p:tgtEl>
                                        <p:attrNameLst>
                                          <p:attrName>style.visibility</p:attrName>
                                        </p:attrNameLst>
                                      </p:cBhvr>
                                      <p:to>
                                        <p:strVal val="visible"/>
                                      </p:to>
                                    </p:set>
                                    <p:animEffect transition="in" filter="box(out)">
                                      <p:cBhvr>
                                        <p:cTn id="23" dur="500"/>
                                        <p:tgtEl>
                                          <p:spTgt spid="45058">
                                            <p:txEl>
                                              <p:pRg st="5" end="5"/>
                                            </p:txEl>
                                          </p:spTgt>
                                        </p:tgtEl>
                                      </p:cBhvr>
                                    </p:animEffect>
                                  </p:childTnLst>
                                </p:cTn>
                              </p:par>
                            </p:childTnLst>
                          </p:cTn>
                        </p:par>
                        <p:par>
                          <p:cTn id="24" fill="hold" nodeType="afterGroup">
                            <p:stCondLst>
                              <p:cond delay="3900"/>
                            </p:stCondLst>
                            <p:childTnLst>
                              <p:par>
                                <p:cTn id="25" presetID="4" presetClass="entr" presetSubtype="32" fill="hold" grpId="0" nodeType="afterEffect">
                                  <p:stCondLst>
                                    <p:cond delay="0"/>
                                  </p:stCondLst>
                                  <p:iterate type="wd">
                                    <p:tmPct val="10000"/>
                                  </p:iterate>
                                  <p:childTnLst>
                                    <p:set>
                                      <p:cBhvr>
                                        <p:cTn id="26" dur="1" fill="hold">
                                          <p:stCondLst>
                                            <p:cond delay="0"/>
                                          </p:stCondLst>
                                        </p:cTn>
                                        <p:tgtEl>
                                          <p:spTgt spid="45058">
                                            <p:txEl>
                                              <p:pRg st="6" end="6"/>
                                            </p:txEl>
                                          </p:spTgt>
                                        </p:tgtEl>
                                        <p:attrNameLst>
                                          <p:attrName>style.visibility</p:attrName>
                                        </p:attrNameLst>
                                      </p:cBhvr>
                                      <p:to>
                                        <p:strVal val="visible"/>
                                      </p:to>
                                    </p:set>
                                    <p:animEffect transition="in" filter="box(out)">
                                      <p:cBhvr>
                                        <p:cTn id="27" dur="500"/>
                                        <p:tgtEl>
                                          <p:spTgt spid="45058">
                                            <p:txEl>
                                              <p:pRg st="6" end="6"/>
                                            </p:txEl>
                                          </p:spTgt>
                                        </p:tgtEl>
                                      </p:cBhvr>
                                    </p:animEffect>
                                  </p:childTnLst>
                                </p:cTn>
                              </p:par>
                            </p:childTnLst>
                          </p:cTn>
                        </p:par>
                        <p:par>
                          <p:cTn id="28" fill="hold" nodeType="afterGroup">
                            <p:stCondLst>
                              <p:cond delay="4900"/>
                            </p:stCondLst>
                            <p:childTnLst>
                              <p:par>
                                <p:cTn id="29" presetID="4" presetClass="entr" presetSubtype="32" fill="hold" grpId="0" nodeType="afterEffect">
                                  <p:stCondLst>
                                    <p:cond delay="0"/>
                                  </p:stCondLst>
                                  <p:iterate type="wd">
                                    <p:tmPct val="10000"/>
                                  </p:iterate>
                                  <p:childTnLst>
                                    <p:set>
                                      <p:cBhvr>
                                        <p:cTn id="30" dur="1" fill="hold">
                                          <p:stCondLst>
                                            <p:cond delay="0"/>
                                          </p:stCondLst>
                                        </p:cTn>
                                        <p:tgtEl>
                                          <p:spTgt spid="45058">
                                            <p:txEl>
                                              <p:pRg st="7" end="7"/>
                                            </p:txEl>
                                          </p:spTgt>
                                        </p:tgtEl>
                                        <p:attrNameLst>
                                          <p:attrName>style.visibility</p:attrName>
                                        </p:attrNameLst>
                                      </p:cBhvr>
                                      <p:to>
                                        <p:strVal val="visible"/>
                                      </p:to>
                                    </p:set>
                                    <p:animEffect transition="in" filter="box(out)">
                                      <p:cBhvr>
                                        <p:cTn id="31" dur="500"/>
                                        <p:tgtEl>
                                          <p:spTgt spid="45058">
                                            <p:txEl>
                                              <p:pRg st="7" end="7"/>
                                            </p:txEl>
                                          </p:spTgt>
                                        </p:tgtEl>
                                      </p:cBhvr>
                                    </p:animEffect>
                                  </p:childTnLst>
                                </p:cTn>
                              </p:par>
                            </p:childTnLst>
                          </p:cTn>
                        </p:par>
                        <p:par>
                          <p:cTn id="32" fill="hold" nodeType="afterGroup">
                            <p:stCondLst>
                              <p:cond delay="5700"/>
                            </p:stCondLst>
                            <p:childTnLst>
                              <p:par>
                                <p:cTn id="33" presetID="4" presetClass="entr" presetSubtype="32" fill="hold" grpId="0" nodeType="afterEffect">
                                  <p:stCondLst>
                                    <p:cond delay="0"/>
                                  </p:stCondLst>
                                  <p:iterate type="wd">
                                    <p:tmPct val="10000"/>
                                  </p:iterate>
                                  <p:childTnLst>
                                    <p:set>
                                      <p:cBhvr>
                                        <p:cTn id="34" dur="1" fill="hold">
                                          <p:stCondLst>
                                            <p:cond delay="0"/>
                                          </p:stCondLst>
                                        </p:cTn>
                                        <p:tgtEl>
                                          <p:spTgt spid="45058">
                                            <p:txEl>
                                              <p:pRg st="8" end="8"/>
                                            </p:txEl>
                                          </p:spTgt>
                                        </p:tgtEl>
                                        <p:attrNameLst>
                                          <p:attrName>style.visibility</p:attrName>
                                        </p:attrNameLst>
                                      </p:cBhvr>
                                      <p:to>
                                        <p:strVal val="visible"/>
                                      </p:to>
                                    </p:set>
                                    <p:animEffect transition="in" filter="box(out)">
                                      <p:cBhvr>
                                        <p:cTn id="35" dur="500"/>
                                        <p:tgtEl>
                                          <p:spTgt spid="4505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0" y="23560"/>
            <a:ext cx="9144000" cy="6336704"/>
          </a:xfrm>
        </p:spPr>
        <p:txBody>
          <a:bodyPr>
            <a:noAutofit/>
          </a:bodyPr>
          <a:lstStyle/>
          <a:p>
            <a:pPr algn="r" rtl="1">
              <a:lnSpc>
                <a:spcPct val="90000"/>
              </a:lnSpc>
              <a:buFont typeface="Wingdings" pitchFamily="2" charset="2"/>
              <a:buNone/>
            </a:pP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Times New Roman" pitchFamily="18" charset="0"/>
                <a:cs typeface="Times New Roman" pitchFamily="18" charset="0"/>
              </a:rPr>
              <a:t>	</a:t>
            </a:r>
            <a:r>
              <a:rPr lang="ar-SA" altLang="en-US" sz="3600" b="1" dirty="0">
                <a:latin typeface="Times New Roman" pitchFamily="18" charset="0"/>
                <a:cs typeface="Times New Roman" pitchFamily="18" charset="0"/>
              </a:rPr>
              <a:t>15</a:t>
            </a:r>
            <a:r>
              <a:rPr lang="ar-JO" altLang="en-US" sz="3600" b="1" dirty="0">
                <a:latin typeface="Times New Roman" pitchFamily="18" charset="0"/>
                <a:cs typeface="Times New Roman" pitchFamily="18" charset="0"/>
              </a:rPr>
              <a:t>-</a:t>
            </a:r>
            <a:r>
              <a:rPr lang="ar-SA" altLang="en-US" sz="3600" b="1" dirty="0">
                <a:latin typeface="Times New Roman" pitchFamily="18" charset="0"/>
                <a:cs typeface="Times New Roman" pitchFamily="18" charset="0"/>
              </a:rPr>
              <a:t> </a:t>
            </a:r>
            <a:r>
              <a:rPr lang="ar-SA" altLang="en-US" sz="3600" b="1" dirty="0">
                <a:latin typeface="Arial" pitchFamily="34" charset="0"/>
              </a:rPr>
              <a:t>الاهتمام بالأرضية بالنسبة للمصانع والورش والمختبرات .</a:t>
            </a:r>
            <a:endParaRPr lang="ar-SA" altLang="en-US" sz="3600" dirty="0">
              <a:cs typeface="Times New Roman" pitchFamily="18" charset="0"/>
            </a:endParaRPr>
          </a:p>
          <a:p>
            <a:pPr algn="r" rtl="1">
              <a:lnSpc>
                <a:spcPct val="90000"/>
              </a:lnSpc>
              <a:buFont typeface="Wingdings" pitchFamily="2" charset="2"/>
              <a:buNone/>
            </a:pPr>
            <a:r>
              <a:rPr lang="ar-SA" altLang="en-US" sz="3600" b="1" dirty="0">
                <a:latin typeface="Times New Roman" pitchFamily="18" charset="0"/>
                <a:cs typeface="Times New Roman" pitchFamily="18" charset="0"/>
              </a:rPr>
              <a:t>	16</a:t>
            </a:r>
            <a:r>
              <a:rPr lang="ar-JO" altLang="en-US" sz="3600" b="1" dirty="0">
                <a:latin typeface="Times New Roman" pitchFamily="18" charset="0"/>
                <a:cs typeface="Times New Roman" pitchFamily="18" charset="0"/>
              </a:rPr>
              <a:t>-</a:t>
            </a:r>
            <a:r>
              <a:rPr lang="ar-SA" altLang="en-US" sz="3600" b="1" dirty="0">
                <a:latin typeface="Times New Roman" pitchFamily="18" charset="0"/>
                <a:cs typeface="Times New Roman" pitchFamily="18" charset="0"/>
              </a:rPr>
              <a:t> </a:t>
            </a:r>
            <a:r>
              <a:rPr lang="ar-SA" altLang="en-US" sz="3600" b="1" dirty="0">
                <a:latin typeface="Arial" pitchFamily="34" charset="0"/>
              </a:rPr>
              <a:t>التطعيم المسبق من الأمراض التي قد تحدث، أو التطعيم </a:t>
            </a:r>
            <a:r>
              <a:rPr lang="ar-SA" altLang="en-US" sz="3600" b="1" dirty="0" smtClean="0">
                <a:latin typeface="Arial" pitchFamily="34" charset="0"/>
              </a:rPr>
              <a:t>ضد </a:t>
            </a:r>
            <a:r>
              <a:rPr lang="ar-SA" altLang="en-US" sz="3600" b="1" dirty="0">
                <a:latin typeface="Arial" pitchFamily="34" charset="0"/>
              </a:rPr>
              <a:t>الامراض التى قد تسبب تعطيل للعمل .</a:t>
            </a:r>
            <a:endParaRPr lang="ar-SA" altLang="en-US" sz="3600" dirty="0">
              <a:cs typeface="Times New Roman" pitchFamily="18" charset="0"/>
            </a:endParaRPr>
          </a:p>
          <a:p>
            <a:pPr algn="r" rtl="1">
              <a:lnSpc>
                <a:spcPct val="90000"/>
              </a:lnSpc>
              <a:buFont typeface="Wingdings" pitchFamily="2" charset="2"/>
              <a:buNone/>
            </a:pPr>
            <a:r>
              <a:rPr lang="ar-SA" altLang="en-US" sz="3600" b="1" dirty="0">
                <a:latin typeface="Arial" pitchFamily="34" charset="0"/>
              </a:rPr>
              <a:t>	17-</a:t>
            </a:r>
            <a:r>
              <a:rPr lang="ar-SA" altLang="en-US" sz="3600" b="1" dirty="0">
                <a:latin typeface="Times New Roman" pitchFamily="18" charset="0"/>
                <a:cs typeface="Times New Roman" pitchFamily="18" charset="0"/>
              </a:rPr>
              <a:t> </a:t>
            </a:r>
            <a:r>
              <a:rPr lang="ar-SA" altLang="en-US" sz="3600" b="1" dirty="0">
                <a:latin typeface="Arial" pitchFamily="34" charset="0"/>
              </a:rPr>
              <a:t>تشريع قوانين التشغيل والتصميم والصيانة والبناء، </a:t>
            </a:r>
            <a:r>
              <a:rPr lang="ar-SA" altLang="en-US" sz="3600" b="1" dirty="0" smtClean="0">
                <a:latin typeface="Arial" pitchFamily="34" charset="0"/>
              </a:rPr>
              <a:t>وواجبات </a:t>
            </a:r>
            <a:r>
              <a:rPr lang="ar-SA" altLang="en-US" sz="3600" b="1" dirty="0">
                <a:latin typeface="Arial" pitchFamily="34" charset="0"/>
              </a:rPr>
              <a:t>أصحاب العمل والعمال.</a:t>
            </a: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18-</a:t>
            </a:r>
            <a:r>
              <a:rPr lang="ar-SA" altLang="en-US" sz="3600" b="1" dirty="0">
                <a:latin typeface="Times New Roman" pitchFamily="18" charset="0"/>
                <a:cs typeface="Times New Roman" pitchFamily="18" charset="0"/>
              </a:rPr>
              <a:t> </a:t>
            </a:r>
            <a:r>
              <a:rPr lang="ar-SA" altLang="en-US" sz="3600" b="1" dirty="0">
                <a:latin typeface="Arial" pitchFamily="34" charset="0"/>
              </a:rPr>
              <a:t>تحديد الطرق الآمنة في العمل.</a:t>
            </a: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19-</a:t>
            </a:r>
            <a:r>
              <a:rPr lang="ar-SA" altLang="en-US" sz="3600" b="1" dirty="0">
                <a:latin typeface="Times New Roman" pitchFamily="18" charset="0"/>
                <a:cs typeface="Times New Roman" pitchFamily="18" charset="0"/>
              </a:rPr>
              <a:t> </a:t>
            </a:r>
            <a:r>
              <a:rPr lang="ar-SA" altLang="en-US" sz="3600" b="1" dirty="0">
                <a:latin typeface="Arial" pitchFamily="34" charset="0"/>
              </a:rPr>
              <a:t>تنفيذ التشريعات الموضوعة والمعتمدة.</a:t>
            </a: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20-</a:t>
            </a:r>
            <a:r>
              <a:rPr lang="ar-SA" altLang="en-US" sz="3600" b="1" dirty="0">
                <a:latin typeface="Times New Roman" pitchFamily="18" charset="0"/>
                <a:cs typeface="Times New Roman" pitchFamily="18" charset="0"/>
              </a:rPr>
              <a:t> </a:t>
            </a:r>
            <a:r>
              <a:rPr lang="ar-SA" altLang="en-US" sz="3600" b="1" dirty="0">
                <a:latin typeface="Arial" pitchFamily="34" charset="0"/>
              </a:rPr>
              <a:t>فحص المواد المستعملة .</a:t>
            </a: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21-</a:t>
            </a:r>
            <a:r>
              <a:rPr lang="ar-SA" altLang="en-US" sz="3600" b="1" dirty="0">
                <a:latin typeface="Times New Roman" pitchFamily="18" charset="0"/>
                <a:cs typeface="Times New Roman" pitchFamily="18" charset="0"/>
              </a:rPr>
              <a:t> </a:t>
            </a:r>
            <a:r>
              <a:rPr lang="ar-SA" altLang="en-US" sz="3600" b="1" dirty="0">
                <a:latin typeface="Arial" pitchFamily="34" charset="0"/>
              </a:rPr>
              <a:t>الفحص الطبي الأولي للعاملين ثم الفحص الدوري.</a:t>
            </a:r>
          </a:p>
        </p:txBody>
      </p:sp>
    </p:spTree>
    <p:extLst>
      <p:ext uri="{BB962C8B-B14F-4D97-AF65-F5344CB8AC3E}">
        <p14:creationId xmlns:p14="http://schemas.microsoft.com/office/powerpoint/2010/main" val="437504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iterate type="wd">
                                    <p:tmPct val="10000"/>
                                  </p:iterate>
                                  <p:childTnLst>
                                    <p:set>
                                      <p:cBhvr>
                                        <p:cTn id="6" dur="1" fill="hold">
                                          <p:stCondLst>
                                            <p:cond delay="0"/>
                                          </p:stCondLst>
                                        </p:cTn>
                                        <p:tgtEl>
                                          <p:spTgt spid="46082">
                                            <p:txEl>
                                              <p:pRg st="1" end="1"/>
                                            </p:txEl>
                                          </p:spTgt>
                                        </p:tgtEl>
                                        <p:attrNameLst>
                                          <p:attrName>style.visibility</p:attrName>
                                        </p:attrNameLst>
                                      </p:cBhvr>
                                      <p:to>
                                        <p:strVal val="visible"/>
                                      </p:to>
                                    </p:set>
                                    <p:animEffect transition="in" filter="box(out)">
                                      <p:cBhvr>
                                        <p:cTn id="7" dur="500"/>
                                        <p:tgtEl>
                                          <p:spTgt spid="46082">
                                            <p:txEl>
                                              <p:pRg st="1" end="1"/>
                                            </p:txEl>
                                          </p:spTgt>
                                        </p:tgtEl>
                                      </p:cBhvr>
                                    </p:animEffect>
                                  </p:childTnLst>
                                </p:cTn>
                              </p:par>
                            </p:childTnLst>
                          </p:cTn>
                        </p:par>
                        <p:par>
                          <p:cTn id="8" fill="hold" nodeType="afterGroup">
                            <p:stCondLst>
                              <p:cond delay="900"/>
                            </p:stCondLst>
                            <p:childTnLst>
                              <p:par>
                                <p:cTn id="9" presetID="4" presetClass="entr" presetSubtype="32" fill="hold" grpId="0" nodeType="afterEffect">
                                  <p:stCondLst>
                                    <p:cond delay="0"/>
                                  </p:stCondLst>
                                  <p:iterate type="wd">
                                    <p:tmPct val="10000"/>
                                  </p:iterate>
                                  <p:childTnLst>
                                    <p:set>
                                      <p:cBhvr>
                                        <p:cTn id="10" dur="1" fill="hold">
                                          <p:stCondLst>
                                            <p:cond delay="0"/>
                                          </p:stCondLst>
                                        </p:cTn>
                                        <p:tgtEl>
                                          <p:spTgt spid="46082">
                                            <p:txEl>
                                              <p:pRg st="2" end="2"/>
                                            </p:txEl>
                                          </p:spTgt>
                                        </p:tgtEl>
                                        <p:attrNameLst>
                                          <p:attrName>style.visibility</p:attrName>
                                        </p:attrNameLst>
                                      </p:cBhvr>
                                      <p:to>
                                        <p:strVal val="visible"/>
                                      </p:to>
                                    </p:set>
                                    <p:animEffect transition="in" filter="box(out)">
                                      <p:cBhvr>
                                        <p:cTn id="11" dur="500"/>
                                        <p:tgtEl>
                                          <p:spTgt spid="46082">
                                            <p:txEl>
                                              <p:pRg st="2" end="2"/>
                                            </p:txEl>
                                          </p:spTgt>
                                        </p:tgtEl>
                                      </p:cBhvr>
                                    </p:animEffect>
                                  </p:childTnLst>
                                </p:cTn>
                              </p:par>
                            </p:childTnLst>
                          </p:cTn>
                        </p:par>
                        <p:par>
                          <p:cTn id="12" fill="hold" nodeType="afterGroup">
                            <p:stCondLst>
                              <p:cond delay="2350"/>
                            </p:stCondLst>
                            <p:childTnLst>
                              <p:par>
                                <p:cTn id="13" presetID="4" presetClass="entr" presetSubtype="32" fill="hold" grpId="0" nodeType="afterEffect">
                                  <p:stCondLst>
                                    <p:cond delay="0"/>
                                  </p:stCondLst>
                                  <p:iterate type="wd">
                                    <p:tmPct val="10000"/>
                                  </p:iterate>
                                  <p:childTnLst>
                                    <p:set>
                                      <p:cBhvr>
                                        <p:cTn id="14" dur="1" fill="hold">
                                          <p:stCondLst>
                                            <p:cond delay="0"/>
                                          </p:stCondLst>
                                        </p:cTn>
                                        <p:tgtEl>
                                          <p:spTgt spid="46082">
                                            <p:txEl>
                                              <p:pRg st="3" end="3"/>
                                            </p:txEl>
                                          </p:spTgt>
                                        </p:tgtEl>
                                        <p:attrNameLst>
                                          <p:attrName>style.visibility</p:attrName>
                                        </p:attrNameLst>
                                      </p:cBhvr>
                                      <p:to>
                                        <p:strVal val="visible"/>
                                      </p:to>
                                    </p:set>
                                    <p:animEffect transition="in" filter="box(out)">
                                      <p:cBhvr>
                                        <p:cTn id="15" dur="500"/>
                                        <p:tgtEl>
                                          <p:spTgt spid="46082">
                                            <p:txEl>
                                              <p:pRg st="3" end="3"/>
                                            </p:txEl>
                                          </p:spTgt>
                                        </p:tgtEl>
                                      </p:cBhvr>
                                    </p:animEffect>
                                  </p:childTnLst>
                                </p:cTn>
                              </p:par>
                            </p:childTnLst>
                          </p:cTn>
                        </p:par>
                        <p:par>
                          <p:cTn id="16" fill="hold" nodeType="afterGroup">
                            <p:stCondLst>
                              <p:cond delay="3450"/>
                            </p:stCondLst>
                            <p:childTnLst>
                              <p:par>
                                <p:cTn id="17" presetID="4" presetClass="entr" presetSubtype="32" fill="hold" grpId="0" nodeType="afterEffect">
                                  <p:stCondLst>
                                    <p:cond delay="0"/>
                                  </p:stCondLst>
                                  <p:iterate type="wd">
                                    <p:tmPct val="10000"/>
                                  </p:iterate>
                                  <p:childTnLst>
                                    <p:set>
                                      <p:cBhvr>
                                        <p:cTn id="18" dur="1" fill="hold">
                                          <p:stCondLst>
                                            <p:cond delay="0"/>
                                          </p:stCondLst>
                                        </p:cTn>
                                        <p:tgtEl>
                                          <p:spTgt spid="46082">
                                            <p:txEl>
                                              <p:pRg st="4" end="4"/>
                                            </p:txEl>
                                          </p:spTgt>
                                        </p:tgtEl>
                                        <p:attrNameLst>
                                          <p:attrName>style.visibility</p:attrName>
                                        </p:attrNameLst>
                                      </p:cBhvr>
                                      <p:to>
                                        <p:strVal val="visible"/>
                                      </p:to>
                                    </p:set>
                                    <p:animEffect transition="in" filter="box(out)">
                                      <p:cBhvr>
                                        <p:cTn id="19" dur="500"/>
                                        <p:tgtEl>
                                          <p:spTgt spid="46082">
                                            <p:txEl>
                                              <p:pRg st="4" end="4"/>
                                            </p:txEl>
                                          </p:spTgt>
                                        </p:tgtEl>
                                      </p:cBhvr>
                                    </p:animEffect>
                                  </p:childTnLst>
                                </p:cTn>
                              </p:par>
                            </p:childTnLst>
                          </p:cTn>
                        </p:par>
                        <p:par>
                          <p:cTn id="20" fill="hold" nodeType="afterGroup">
                            <p:stCondLst>
                              <p:cond delay="4250"/>
                            </p:stCondLst>
                            <p:childTnLst>
                              <p:par>
                                <p:cTn id="21" presetID="4" presetClass="entr" presetSubtype="32" fill="hold" grpId="0" nodeType="afterEffect">
                                  <p:stCondLst>
                                    <p:cond delay="0"/>
                                  </p:stCondLst>
                                  <p:iterate type="wd">
                                    <p:tmPct val="10000"/>
                                  </p:iterate>
                                  <p:childTnLst>
                                    <p:set>
                                      <p:cBhvr>
                                        <p:cTn id="22" dur="1" fill="hold">
                                          <p:stCondLst>
                                            <p:cond delay="0"/>
                                          </p:stCondLst>
                                        </p:cTn>
                                        <p:tgtEl>
                                          <p:spTgt spid="46082">
                                            <p:txEl>
                                              <p:pRg st="5" end="5"/>
                                            </p:txEl>
                                          </p:spTgt>
                                        </p:tgtEl>
                                        <p:attrNameLst>
                                          <p:attrName>style.visibility</p:attrName>
                                        </p:attrNameLst>
                                      </p:cBhvr>
                                      <p:to>
                                        <p:strVal val="visible"/>
                                      </p:to>
                                    </p:set>
                                    <p:animEffect transition="in" filter="box(out)">
                                      <p:cBhvr>
                                        <p:cTn id="23" dur="500"/>
                                        <p:tgtEl>
                                          <p:spTgt spid="46082">
                                            <p:txEl>
                                              <p:pRg st="5" end="5"/>
                                            </p:txEl>
                                          </p:spTgt>
                                        </p:tgtEl>
                                      </p:cBhvr>
                                    </p:animEffect>
                                  </p:childTnLst>
                                </p:cTn>
                              </p:par>
                            </p:childTnLst>
                          </p:cTn>
                        </p:par>
                        <p:par>
                          <p:cTn id="24" fill="hold" nodeType="afterGroup">
                            <p:stCondLst>
                              <p:cond delay="5000"/>
                            </p:stCondLst>
                            <p:childTnLst>
                              <p:par>
                                <p:cTn id="25" presetID="4" presetClass="entr" presetSubtype="32" fill="hold" grpId="0" nodeType="afterEffect">
                                  <p:stCondLst>
                                    <p:cond delay="0"/>
                                  </p:stCondLst>
                                  <p:iterate type="wd">
                                    <p:tmPct val="10000"/>
                                  </p:iterate>
                                  <p:childTnLst>
                                    <p:set>
                                      <p:cBhvr>
                                        <p:cTn id="26" dur="1" fill="hold">
                                          <p:stCondLst>
                                            <p:cond delay="0"/>
                                          </p:stCondLst>
                                        </p:cTn>
                                        <p:tgtEl>
                                          <p:spTgt spid="46082">
                                            <p:txEl>
                                              <p:pRg st="6" end="6"/>
                                            </p:txEl>
                                          </p:spTgt>
                                        </p:tgtEl>
                                        <p:attrNameLst>
                                          <p:attrName>style.visibility</p:attrName>
                                        </p:attrNameLst>
                                      </p:cBhvr>
                                      <p:to>
                                        <p:strVal val="visible"/>
                                      </p:to>
                                    </p:set>
                                    <p:animEffect transition="in" filter="box(out)">
                                      <p:cBhvr>
                                        <p:cTn id="27" dur="500"/>
                                        <p:tgtEl>
                                          <p:spTgt spid="46082">
                                            <p:txEl>
                                              <p:pRg st="6" end="6"/>
                                            </p:txEl>
                                          </p:spTgt>
                                        </p:tgtEl>
                                      </p:cBhvr>
                                    </p:animEffect>
                                  </p:childTnLst>
                                </p:cTn>
                              </p:par>
                            </p:childTnLst>
                          </p:cTn>
                        </p:par>
                        <p:par>
                          <p:cTn id="28" fill="hold" nodeType="afterGroup">
                            <p:stCondLst>
                              <p:cond delay="5700"/>
                            </p:stCondLst>
                            <p:childTnLst>
                              <p:par>
                                <p:cTn id="29" presetID="4" presetClass="entr" presetSubtype="32" fill="hold" grpId="0" nodeType="afterEffect">
                                  <p:stCondLst>
                                    <p:cond delay="0"/>
                                  </p:stCondLst>
                                  <p:iterate type="wd">
                                    <p:tmPct val="10000"/>
                                  </p:iterate>
                                  <p:childTnLst>
                                    <p:set>
                                      <p:cBhvr>
                                        <p:cTn id="30" dur="1" fill="hold">
                                          <p:stCondLst>
                                            <p:cond delay="0"/>
                                          </p:stCondLst>
                                        </p:cTn>
                                        <p:tgtEl>
                                          <p:spTgt spid="46082">
                                            <p:txEl>
                                              <p:pRg st="7" end="7"/>
                                            </p:txEl>
                                          </p:spTgt>
                                        </p:tgtEl>
                                        <p:attrNameLst>
                                          <p:attrName>style.visibility</p:attrName>
                                        </p:attrNameLst>
                                      </p:cBhvr>
                                      <p:to>
                                        <p:strVal val="visible"/>
                                      </p:to>
                                    </p:set>
                                    <p:animEffect transition="in" filter="box(out)">
                                      <p:cBhvr>
                                        <p:cTn id="31" dur="500"/>
                                        <p:tgtEl>
                                          <p:spTgt spid="4608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95736" y="0"/>
            <a:ext cx="6948264" cy="980728"/>
          </a:xfrm>
        </p:spPr>
        <p:txBody>
          <a:bodyPr>
            <a:normAutofit/>
          </a:bodyPr>
          <a:lstStyle/>
          <a:p>
            <a:pPr algn="ctr"/>
            <a:r>
              <a:rPr lang="ar-SY" sz="4400" b="1" dirty="0" smtClean="0">
                <a:solidFill>
                  <a:srgbClr val="FFC000"/>
                </a:solidFill>
              </a:rPr>
              <a:t>لماذا تقع حوادث العمل</a:t>
            </a:r>
            <a:endParaRPr lang="en-GB" sz="4400" b="1" dirty="0">
              <a:solidFill>
                <a:srgbClr val="FFC000"/>
              </a:solidFill>
            </a:endParaRPr>
          </a:p>
        </p:txBody>
      </p:sp>
      <p:sp>
        <p:nvSpPr>
          <p:cNvPr id="3" name="عنصر نائب للمحتوى 2"/>
          <p:cNvSpPr>
            <a:spLocks noGrp="1"/>
          </p:cNvSpPr>
          <p:nvPr>
            <p:ph idx="1"/>
          </p:nvPr>
        </p:nvSpPr>
        <p:spPr>
          <a:xfrm>
            <a:off x="107504" y="1268760"/>
            <a:ext cx="8835752" cy="4525963"/>
          </a:xfrm>
        </p:spPr>
        <p:txBody>
          <a:bodyPr>
            <a:noAutofit/>
          </a:bodyPr>
          <a:lstStyle/>
          <a:p>
            <a:pPr algn="r">
              <a:buNone/>
            </a:pPr>
            <a:r>
              <a:rPr lang="ar-SY" sz="4400" b="1" dirty="0" smtClean="0"/>
              <a:t>رغم تأسيس إدارة خاصة بالصحة والسلامة المهنية تشرف على تطبيق مبادئ الأمن </a:t>
            </a:r>
            <a:r>
              <a:rPr lang="ar-EG" sz="4400" b="1" dirty="0" smtClean="0"/>
              <a:t>والسلامه</a:t>
            </a:r>
            <a:r>
              <a:rPr lang="ar-SY" sz="4400" b="1" dirty="0" smtClean="0"/>
              <a:t> إلا إن بيئة العمل مليئة بالأخطار في الوظائف ذاتها, وظروف العمل.</a:t>
            </a:r>
            <a:endParaRPr lang="en-GB" sz="4400" b="1" dirty="0"/>
          </a:p>
        </p:txBody>
      </p:sp>
    </p:spTree>
    <p:extLst>
      <p:ext uri="{BB962C8B-B14F-4D97-AF65-F5344CB8AC3E}">
        <p14:creationId xmlns:p14="http://schemas.microsoft.com/office/powerpoint/2010/main" val="409196269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179512" y="116632"/>
            <a:ext cx="8936615" cy="6336704"/>
          </a:xfrm>
        </p:spPr>
        <p:txBody>
          <a:bodyPr>
            <a:noAutofit/>
          </a:bodyPr>
          <a:lstStyle/>
          <a:p>
            <a:pPr algn="r" rtl="1">
              <a:lnSpc>
                <a:spcPct val="90000"/>
              </a:lnSpc>
              <a:buFont typeface="Wingdings" pitchFamily="2" charset="2"/>
              <a:buNone/>
            </a:pP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22-</a:t>
            </a:r>
            <a:r>
              <a:rPr lang="ar-SA" altLang="en-US" sz="3600" b="1" dirty="0">
                <a:latin typeface="Times New Roman" pitchFamily="18" charset="0"/>
                <a:cs typeface="Times New Roman" pitchFamily="18" charset="0"/>
              </a:rPr>
              <a:t> </a:t>
            </a:r>
            <a:r>
              <a:rPr lang="ar-SA" altLang="en-US" sz="3600" b="1" dirty="0">
                <a:latin typeface="Arial" pitchFamily="34" charset="0"/>
              </a:rPr>
              <a:t>مراعاة الظروف النفسية والاجتماعية للعاملين.</a:t>
            </a: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23-</a:t>
            </a:r>
            <a:r>
              <a:rPr lang="ar-SA" altLang="en-US" sz="3600" b="1" dirty="0">
                <a:latin typeface="Times New Roman" pitchFamily="18" charset="0"/>
                <a:cs typeface="Times New Roman" pitchFamily="18" charset="0"/>
              </a:rPr>
              <a:t> </a:t>
            </a:r>
            <a:r>
              <a:rPr lang="ar-SA" altLang="en-US" sz="3600" b="1" dirty="0">
                <a:latin typeface="Arial" pitchFamily="34" charset="0"/>
              </a:rPr>
              <a:t>إجراء الإحصاءات الضرورية للحوادث.</a:t>
            </a: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24-</a:t>
            </a:r>
            <a:r>
              <a:rPr lang="ar-SA" altLang="en-US" sz="3600" b="1" dirty="0">
                <a:latin typeface="Times New Roman" pitchFamily="18" charset="0"/>
                <a:cs typeface="Times New Roman" pitchFamily="18" charset="0"/>
              </a:rPr>
              <a:t> </a:t>
            </a:r>
            <a:r>
              <a:rPr lang="ar-SA" altLang="en-US" sz="3600" b="1" dirty="0">
                <a:latin typeface="Arial" pitchFamily="34" charset="0"/>
              </a:rPr>
              <a:t>تدريب العمال الجدد، بالإضافة إلى إعادة تدريب </a:t>
            </a:r>
          </a:p>
          <a:p>
            <a:pPr algn="r" rtl="1">
              <a:lnSpc>
                <a:spcPct val="90000"/>
              </a:lnSpc>
              <a:buFont typeface="Wingdings" pitchFamily="2" charset="2"/>
              <a:buNone/>
            </a:pPr>
            <a:r>
              <a:rPr lang="ar-SA" altLang="en-US" sz="3600" b="1" dirty="0">
                <a:latin typeface="Arial" pitchFamily="34" charset="0"/>
              </a:rPr>
              <a:t>		العمال </a:t>
            </a:r>
            <a:r>
              <a:rPr lang="en-US" altLang="en-US" sz="3600" b="1" dirty="0">
                <a:latin typeface="Arial" pitchFamily="34" charset="0"/>
              </a:rPr>
              <a:t>	</a:t>
            </a:r>
            <a:r>
              <a:rPr lang="ar-SA" altLang="en-US" sz="3600" b="1" dirty="0">
                <a:latin typeface="Arial" pitchFamily="34" charset="0"/>
              </a:rPr>
              <a:t>الموجودين.</a:t>
            </a: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25-</a:t>
            </a:r>
            <a:r>
              <a:rPr lang="ar-SA" altLang="en-US" sz="3600" b="1" dirty="0">
                <a:latin typeface="Times New Roman" pitchFamily="18" charset="0"/>
                <a:cs typeface="Times New Roman" pitchFamily="18" charset="0"/>
              </a:rPr>
              <a:t> </a:t>
            </a:r>
            <a:r>
              <a:rPr lang="ar-SA" altLang="en-US" sz="3600" b="1" dirty="0">
                <a:latin typeface="Arial" pitchFamily="34" charset="0"/>
              </a:rPr>
              <a:t>عقد الدورات من فترة لأخرى.</a:t>
            </a: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26-</a:t>
            </a:r>
            <a:r>
              <a:rPr lang="ar-SA" altLang="en-US" sz="3600" b="1" dirty="0">
                <a:latin typeface="Times New Roman" pitchFamily="18" charset="0"/>
                <a:cs typeface="Times New Roman" pitchFamily="18" charset="0"/>
              </a:rPr>
              <a:t> </a:t>
            </a:r>
            <a:r>
              <a:rPr lang="ar-SA" altLang="en-US" sz="3600" b="1" dirty="0">
                <a:latin typeface="Arial" pitchFamily="34" charset="0"/>
              </a:rPr>
              <a:t>تشجيع العاملين على إتباع العادات الحميدة في ممارسة </a:t>
            </a:r>
          </a:p>
          <a:p>
            <a:pPr algn="r" rtl="1">
              <a:lnSpc>
                <a:spcPct val="90000"/>
              </a:lnSpc>
              <a:buFont typeface="Wingdings" pitchFamily="2" charset="2"/>
              <a:buNone/>
            </a:pPr>
            <a:r>
              <a:rPr lang="ar-SA" altLang="en-US" sz="3600" b="1" dirty="0">
                <a:latin typeface="Arial" pitchFamily="34" charset="0"/>
              </a:rPr>
              <a:t>	</a:t>
            </a:r>
            <a:r>
              <a:rPr lang="en-US" altLang="en-US" sz="3600" b="1" dirty="0">
                <a:latin typeface="Arial" pitchFamily="34" charset="0"/>
              </a:rPr>
              <a:t>	</a:t>
            </a:r>
            <a:r>
              <a:rPr lang="ar-SA" altLang="en-US" sz="3600" b="1" dirty="0">
                <a:latin typeface="Arial" pitchFamily="34" charset="0"/>
              </a:rPr>
              <a:t>شروط السلامة أثناء العمل.</a:t>
            </a: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27-</a:t>
            </a:r>
            <a:r>
              <a:rPr lang="ar-SA" altLang="en-US" sz="3600" b="1" dirty="0">
                <a:latin typeface="Times New Roman" pitchFamily="18" charset="0"/>
                <a:cs typeface="Times New Roman" pitchFamily="18" charset="0"/>
              </a:rPr>
              <a:t> </a:t>
            </a:r>
            <a:r>
              <a:rPr lang="ar-SA" altLang="en-US" sz="3600" b="1" dirty="0">
                <a:latin typeface="Arial" pitchFamily="34" charset="0"/>
              </a:rPr>
              <a:t>وضع لوحات تحذيرية.</a:t>
            </a:r>
            <a:endParaRPr lang="ar-SA" altLang="en-US" sz="3600" dirty="0">
              <a:cs typeface="Times New Roman" pitchFamily="18" charset="0"/>
            </a:endParaRPr>
          </a:p>
          <a:p>
            <a:pPr algn="r" rtl="1">
              <a:lnSpc>
                <a:spcPct val="90000"/>
              </a:lnSpc>
              <a:buFont typeface="Wingdings" pitchFamily="2" charset="2"/>
              <a:buNone/>
            </a:pPr>
            <a:r>
              <a:rPr lang="en-US" altLang="en-US" sz="3600" b="1" dirty="0">
                <a:latin typeface="Arial" pitchFamily="34" charset="0"/>
              </a:rPr>
              <a:t>	</a:t>
            </a:r>
            <a:r>
              <a:rPr lang="ar-SA" altLang="en-US" sz="3600" b="1" dirty="0">
                <a:latin typeface="Arial" pitchFamily="34" charset="0"/>
              </a:rPr>
              <a:t>28-</a:t>
            </a:r>
            <a:r>
              <a:rPr lang="ar-SA" altLang="en-US" sz="3600" b="1" dirty="0">
                <a:latin typeface="Times New Roman" pitchFamily="18" charset="0"/>
                <a:cs typeface="Times New Roman" pitchFamily="18" charset="0"/>
              </a:rPr>
              <a:t> </a:t>
            </a:r>
            <a:r>
              <a:rPr lang="ar-SA" altLang="en-US" sz="3600" b="1" dirty="0">
                <a:latin typeface="Arial" pitchFamily="34" charset="0"/>
              </a:rPr>
              <a:t>إعداد سياسة سلامة خاصة .</a:t>
            </a:r>
            <a:endParaRPr lang="en-US" altLang="en-US" sz="3600" b="1" dirty="0">
              <a:latin typeface="Arial" pitchFamily="34" charset="0"/>
            </a:endParaRPr>
          </a:p>
        </p:txBody>
      </p:sp>
    </p:spTree>
    <p:extLst>
      <p:ext uri="{BB962C8B-B14F-4D97-AF65-F5344CB8AC3E}">
        <p14:creationId xmlns:p14="http://schemas.microsoft.com/office/powerpoint/2010/main" val="7939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iterate type="wd">
                                    <p:tmPct val="10000"/>
                                  </p:iterate>
                                  <p:childTnLst>
                                    <p:set>
                                      <p:cBhvr>
                                        <p:cTn id="6" dur="1" fill="hold">
                                          <p:stCondLst>
                                            <p:cond delay="0"/>
                                          </p:stCondLst>
                                        </p:cTn>
                                        <p:tgtEl>
                                          <p:spTgt spid="47106">
                                            <p:txEl>
                                              <p:pRg st="1" end="1"/>
                                            </p:txEl>
                                          </p:spTgt>
                                        </p:tgtEl>
                                        <p:attrNameLst>
                                          <p:attrName>style.visibility</p:attrName>
                                        </p:attrNameLst>
                                      </p:cBhvr>
                                      <p:to>
                                        <p:strVal val="visible"/>
                                      </p:to>
                                    </p:set>
                                    <p:animEffect transition="in" filter="box(out)">
                                      <p:cBhvr>
                                        <p:cTn id="7" dur="500"/>
                                        <p:tgtEl>
                                          <p:spTgt spid="47106">
                                            <p:txEl>
                                              <p:pRg st="1" end="1"/>
                                            </p:txEl>
                                          </p:spTgt>
                                        </p:tgtEl>
                                      </p:cBhvr>
                                    </p:animEffect>
                                  </p:childTnLst>
                                </p:cTn>
                              </p:par>
                            </p:childTnLst>
                          </p:cTn>
                        </p:par>
                        <p:par>
                          <p:cTn id="8" fill="hold" nodeType="afterGroup">
                            <p:stCondLst>
                              <p:cond delay="800"/>
                            </p:stCondLst>
                            <p:childTnLst>
                              <p:par>
                                <p:cTn id="9" presetID="4" presetClass="entr" presetSubtype="32" fill="hold" grpId="0" nodeType="afterEffect">
                                  <p:stCondLst>
                                    <p:cond delay="0"/>
                                  </p:stCondLst>
                                  <p:iterate type="wd">
                                    <p:tmPct val="10000"/>
                                  </p:iterate>
                                  <p:childTnLst>
                                    <p:set>
                                      <p:cBhvr>
                                        <p:cTn id="10" dur="1" fill="hold">
                                          <p:stCondLst>
                                            <p:cond delay="0"/>
                                          </p:stCondLst>
                                        </p:cTn>
                                        <p:tgtEl>
                                          <p:spTgt spid="47106">
                                            <p:txEl>
                                              <p:pRg st="2" end="2"/>
                                            </p:txEl>
                                          </p:spTgt>
                                        </p:tgtEl>
                                        <p:attrNameLst>
                                          <p:attrName>style.visibility</p:attrName>
                                        </p:attrNameLst>
                                      </p:cBhvr>
                                      <p:to>
                                        <p:strVal val="visible"/>
                                      </p:to>
                                    </p:set>
                                    <p:animEffect transition="in" filter="box(out)">
                                      <p:cBhvr>
                                        <p:cTn id="11" dur="500"/>
                                        <p:tgtEl>
                                          <p:spTgt spid="47106">
                                            <p:txEl>
                                              <p:pRg st="2" end="2"/>
                                            </p:txEl>
                                          </p:spTgt>
                                        </p:tgtEl>
                                      </p:cBhvr>
                                    </p:animEffect>
                                  </p:childTnLst>
                                </p:cTn>
                              </p:par>
                            </p:childTnLst>
                          </p:cTn>
                        </p:par>
                        <p:par>
                          <p:cTn id="12" fill="hold" nodeType="afterGroup">
                            <p:stCondLst>
                              <p:cond delay="1550"/>
                            </p:stCondLst>
                            <p:childTnLst>
                              <p:par>
                                <p:cTn id="13" presetID="4" presetClass="entr" presetSubtype="32" fill="hold" grpId="0" nodeType="afterEffect">
                                  <p:stCondLst>
                                    <p:cond delay="0"/>
                                  </p:stCondLst>
                                  <p:iterate type="wd">
                                    <p:tmPct val="10000"/>
                                  </p:iterate>
                                  <p:childTnLst>
                                    <p:set>
                                      <p:cBhvr>
                                        <p:cTn id="14" dur="1" fill="hold">
                                          <p:stCondLst>
                                            <p:cond delay="0"/>
                                          </p:stCondLst>
                                        </p:cTn>
                                        <p:tgtEl>
                                          <p:spTgt spid="47106">
                                            <p:txEl>
                                              <p:pRg st="3" end="3"/>
                                            </p:txEl>
                                          </p:spTgt>
                                        </p:tgtEl>
                                        <p:attrNameLst>
                                          <p:attrName>style.visibility</p:attrName>
                                        </p:attrNameLst>
                                      </p:cBhvr>
                                      <p:to>
                                        <p:strVal val="visible"/>
                                      </p:to>
                                    </p:set>
                                    <p:animEffect transition="in" filter="box(out)">
                                      <p:cBhvr>
                                        <p:cTn id="15" dur="500"/>
                                        <p:tgtEl>
                                          <p:spTgt spid="47106">
                                            <p:txEl>
                                              <p:pRg st="3" end="3"/>
                                            </p:txEl>
                                          </p:spTgt>
                                        </p:tgtEl>
                                      </p:cBhvr>
                                    </p:animEffect>
                                  </p:childTnLst>
                                </p:cTn>
                              </p:par>
                            </p:childTnLst>
                          </p:cTn>
                        </p:par>
                        <p:par>
                          <p:cTn id="16" fill="hold" nodeType="afterGroup">
                            <p:stCondLst>
                              <p:cond delay="2500"/>
                            </p:stCondLst>
                            <p:childTnLst>
                              <p:par>
                                <p:cTn id="17" presetID="4" presetClass="entr" presetSubtype="32" fill="hold" grpId="0" nodeType="afterEffect">
                                  <p:stCondLst>
                                    <p:cond delay="0"/>
                                  </p:stCondLst>
                                  <p:iterate type="wd">
                                    <p:tmPct val="10000"/>
                                  </p:iterate>
                                  <p:childTnLst>
                                    <p:set>
                                      <p:cBhvr>
                                        <p:cTn id="18" dur="1" fill="hold">
                                          <p:stCondLst>
                                            <p:cond delay="0"/>
                                          </p:stCondLst>
                                        </p:cTn>
                                        <p:tgtEl>
                                          <p:spTgt spid="47106">
                                            <p:txEl>
                                              <p:pRg st="4" end="4"/>
                                            </p:txEl>
                                          </p:spTgt>
                                        </p:tgtEl>
                                        <p:attrNameLst>
                                          <p:attrName>style.visibility</p:attrName>
                                        </p:attrNameLst>
                                      </p:cBhvr>
                                      <p:to>
                                        <p:strVal val="visible"/>
                                      </p:to>
                                    </p:set>
                                    <p:animEffect transition="in" filter="box(out)">
                                      <p:cBhvr>
                                        <p:cTn id="19" dur="500"/>
                                        <p:tgtEl>
                                          <p:spTgt spid="47106">
                                            <p:txEl>
                                              <p:pRg st="4" end="4"/>
                                            </p:txEl>
                                          </p:spTgt>
                                        </p:tgtEl>
                                      </p:cBhvr>
                                    </p:animEffect>
                                  </p:childTnLst>
                                </p:cTn>
                              </p:par>
                            </p:childTnLst>
                          </p:cTn>
                        </p:par>
                        <p:par>
                          <p:cTn id="20" fill="hold" nodeType="afterGroup">
                            <p:stCondLst>
                              <p:cond delay="3100"/>
                            </p:stCondLst>
                            <p:childTnLst>
                              <p:par>
                                <p:cTn id="21" presetID="4" presetClass="entr" presetSubtype="32" fill="hold" grpId="0" nodeType="afterEffect">
                                  <p:stCondLst>
                                    <p:cond delay="0"/>
                                  </p:stCondLst>
                                  <p:iterate type="wd">
                                    <p:tmPct val="10000"/>
                                  </p:iterate>
                                  <p:childTnLst>
                                    <p:set>
                                      <p:cBhvr>
                                        <p:cTn id="22" dur="1" fill="hold">
                                          <p:stCondLst>
                                            <p:cond delay="0"/>
                                          </p:stCondLst>
                                        </p:cTn>
                                        <p:tgtEl>
                                          <p:spTgt spid="47106">
                                            <p:txEl>
                                              <p:pRg st="5" end="5"/>
                                            </p:txEl>
                                          </p:spTgt>
                                        </p:tgtEl>
                                        <p:attrNameLst>
                                          <p:attrName>style.visibility</p:attrName>
                                        </p:attrNameLst>
                                      </p:cBhvr>
                                      <p:to>
                                        <p:strVal val="visible"/>
                                      </p:to>
                                    </p:set>
                                    <p:animEffect transition="in" filter="box(out)">
                                      <p:cBhvr>
                                        <p:cTn id="23" dur="500"/>
                                        <p:tgtEl>
                                          <p:spTgt spid="47106">
                                            <p:txEl>
                                              <p:pRg st="5" end="5"/>
                                            </p:txEl>
                                          </p:spTgt>
                                        </p:tgtEl>
                                      </p:cBhvr>
                                    </p:animEffect>
                                  </p:childTnLst>
                                </p:cTn>
                              </p:par>
                            </p:childTnLst>
                          </p:cTn>
                        </p:par>
                        <p:par>
                          <p:cTn id="24" fill="hold" nodeType="afterGroup">
                            <p:stCondLst>
                              <p:cond delay="3900"/>
                            </p:stCondLst>
                            <p:childTnLst>
                              <p:par>
                                <p:cTn id="25" presetID="4" presetClass="entr" presetSubtype="32" fill="hold" grpId="0" nodeType="afterEffect">
                                  <p:stCondLst>
                                    <p:cond delay="0"/>
                                  </p:stCondLst>
                                  <p:iterate type="wd">
                                    <p:tmPct val="10000"/>
                                  </p:iterate>
                                  <p:childTnLst>
                                    <p:set>
                                      <p:cBhvr>
                                        <p:cTn id="26" dur="1" fill="hold">
                                          <p:stCondLst>
                                            <p:cond delay="0"/>
                                          </p:stCondLst>
                                        </p:cTn>
                                        <p:tgtEl>
                                          <p:spTgt spid="47106">
                                            <p:txEl>
                                              <p:pRg st="6" end="6"/>
                                            </p:txEl>
                                          </p:spTgt>
                                        </p:tgtEl>
                                        <p:attrNameLst>
                                          <p:attrName>style.visibility</p:attrName>
                                        </p:attrNameLst>
                                      </p:cBhvr>
                                      <p:to>
                                        <p:strVal val="visible"/>
                                      </p:to>
                                    </p:set>
                                    <p:animEffect transition="in" filter="box(out)">
                                      <p:cBhvr>
                                        <p:cTn id="27" dur="500"/>
                                        <p:tgtEl>
                                          <p:spTgt spid="47106">
                                            <p:txEl>
                                              <p:pRg st="6" end="6"/>
                                            </p:txEl>
                                          </p:spTgt>
                                        </p:tgtEl>
                                      </p:cBhvr>
                                    </p:animEffect>
                                  </p:childTnLst>
                                </p:cTn>
                              </p:par>
                            </p:childTnLst>
                          </p:cTn>
                        </p:par>
                        <p:par>
                          <p:cTn id="28" fill="hold" nodeType="afterGroup">
                            <p:stCondLst>
                              <p:cond delay="4850"/>
                            </p:stCondLst>
                            <p:childTnLst>
                              <p:par>
                                <p:cTn id="29" presetID="4" presetClass="entr" presetSubtype="32" fill="hold" grpId="0" nodeType="afterEffect">
                                  <p:stCondLst>
                                    <p:cond delay="0"/>
                                  </p:stCondLst>
                                  <p:iterate type="wd">
                                    <p:tmPct val="10000"/>
                                  </p:iterate>
                                  <p:childTnLst>
                                    <p:set>
                                      <p:cBhvr>
                                        <p:cTn id="30" dur="1" fill="hold">
                                          <p:stCondLst>
                                            <p:cond delay="0"/>
                                          </p:stCondLst>
                                        </p:cTn>
                                        <p:tgtEl>
                                          <p:spTgt spid="47106">
                                            <p:txEl>
                                              <p:pRg st="7" end="7"/>
                                            </p:txEl>
                                          </p:spTgt>
                                        </p:tgtEl>
                                        <p:attrNameLst>
                                          <p:attrName>style.visibility</p:attrName>
                                        </p:attrNameLst>
                                      </p:cBhvr>
                                      <p:to>
                                        <p:strVal val="visible"/>
                                      </p:to>
                                    </p:set>
                                    <p:animEffect transition="in" filter="box(out)">
                                      <p:cBhvr>
                                        <p:cTn id="31" dur="500"/>
                                        <p:tgtEl>
                                          <p:spTgt spid="47106">
                                            <p:txEl>
                                              <p:pRg st="7" end="7"/>
                                            </p:txEl>
                                          </p:spTgt>
                                        </p:tgtEl>
                                      </p:cBhvr>
                                    </p:animEffect>
                                  </p:childTnLst>
                                </p:cTn>
                              </p:par>
                            </p:childTnLst>
                          </p:cTn>
                        </p:par>
                        <p:par>
                          <p:cTn id="32" fill="hold" nodeType="afterGroup">
                            <p:stCondLst>
                              <p:cond delay="5550"/>
                            </p:stCondLst>
                            <p:childTnLst>
                              <p:par>
                                <p:cTn id="33" presetID="4" presetClass="entr" presetSubtype="32" fill="hold" grpId="0" nodeType="afterEffect">
                                  <p:stCondLst>
                                    <p:cond delay="0"/>
                                  </p:stCondLst>
                                  <p:iterate type="wd">
                                    <p:tmPct val="10000"/>
                                  </p:iterate>
                                  <p:childTnLst>
                                    <p:set>
                                      <p:cBhvr>
                                        <p:cTn id="34" dur="1" fill="hold">
                                          <p:stCondLst>
                                            <p:cond delay="0"/>
                                          </p:stCondLst>
                                        </p:cTn>
                                        <p:tgtEl>
                                          <p:spTgt spid="47106">
                                            <p:txEl>
                                              <p:pRg st="8" end="8"/>
                                            </p:txEl>
                                          </p:spTgt>
                                        </p:tgtEl>
                                        <p:attrNameLst>
                                          <p:attrName>style.visibility</p:attrName>
                                        </p:attrNameLst>
                                      </p:cBhvr>
                                      <p:to>
                                        <p:strVal val="visible"/>
                                      </p:to>
                                    </p:set>
                                    <p:animEffect transition="in" filter="box(out)">
                                      <p:cBhvr>
                                        <p:cTn id="35" dur="500"/>
                                        <p:tgtEl>
                                          <p:spTgt spid="47106">
                                            <p:txEl>
                                              <p:pRg st="8" end="8"/>
                                            </p:txEl>
                                          </p:spTgt>
                                        </p:tgtEl>
                                      </p:cBhvr>
                                    </p:animEffect>
                                  </p:childTnLst>
                                </p:cTn>
                              </p:par>
                            </p:childTnLst>
                          </p:cTn>
                        </p:par>
                        <p:par>
                          <p:cTn id="36" fill="hold" nodeType="afterGroup">
                            <p:stCondLst>
                              <p:cond delay="6250"/>
                            </p:stCondLst>
                            <p:childTnLst>
                              <p:par>
                                <p:cTn id="37" presetID="4" presetClass="entr" presetSubtype="32" fill="hold" grpId="0" nodeType="afterEffect">
                                  <p:stCondLst>
                                    <p:cond delay="0"/>
                                  </p:stCondLst>
                                  <p:iterate type="wd">
                                    <p:tmPct val="10000"/>
                                  </p:iterate>
                                  <p:childTnLst>
                                    <p:set>
                                      <p:cBhvr>
                                        <p:cTn id="38" dur="1" fill="hold">
                                          <p:stCondLst>
                                            <p:cond delay="0"/>
                                          </p:stCondLst>
                                        </p:cTn>
                                        <p:tgtEl>
                                          <p:spTgt spid="47106">
                                            <p:txEl>
                                              <p:pRg st="9" end="9"/>
                                            </p:txEl>
                                          </p:spTgt>
                                        </p:tgtEl>
                                        <p:attrNameLst>
                                          <p:attrName>style.visibility</p:attrName>
                                        </p:attrNameLst>
                                      </p:cBhvr>
                                      <p:to>
                                        <p:strVal val="visible"/>
                                      </p:to>
                                    </p:set>
                                    <p:animEffect transition="in" filter="box(out)">
                                      <p:cBhvr>
                                        <p:cTn id="39" dur="500"/>
                                        <p:tgtEl>
                                          <p:spTgt spid="4710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179512" y="404664"/>
            <a:ext cx="8856984" cy="6048672"/>
          </a:xfrm>
        </p:spPr>
        <p:txBody>
          <a:bodyPr>
            <a:normAutofit/>
          </a:bodyPr>
          <a:lstStyle/>
          <a:p>
            <a:pPr algn="r" rtl="1"/>
            <a:r>
              <a:rPr lang="ar-SA" altLang="en-US" sz="5400" b="1" dirty="0">
                <a:latin typeface="Arial" pitchFamily="34" charset="0"/>
              </a:rPr>
              <a:t>أشهر </a:t>
            </a:r>
            <a:r>
              <a:rPr lang="ar-EG" altLang="en-US" sz="5400" b="1" dirty="0">
                <a:latin typeface="Arial" pitchFamily="34" charset="0"/>
              </a:rPr>
              <a:t>المؤسسات</a:t>
            </a:r>
            <a:r>
              <a:rPr lang="ar-SA" altLang="en-US" sz="5400" b="1" dirty="0">
                <a:latin typeface="Arial" pitchFamily="34" charset="0"/>
              </a:rPr>
              <a:t> العالمية وأكبرها تقدم لعمالها خدمات كبيرة وكثيرة، ولا يعود السبب في ذلك لأن تلك </a:t>
            </a:r>
            <a:r>
              <a:rPr lang="ar-EG" altLang="en-US" sz="5400" b="1" dirty="0">
                <a:latin typeface="Arial" pitchFamily="34" charset="0"/>
              </a:rPr>
              <a:t>المؤسسات</a:t>
            </a:r>
            <a:r>
              <a:rPr lang="ar-SA" altLang="en-US" sz="5400" b="1" dirty="0">
                <a:latin typeface="Arial" pitchFamily="34" charset="0"/>
              </a:rPr>
              <a:t> غنية وكبيرة، ولكن لأن هؤلاء العمال هم الذين يقدمون المنتج الجيد، والمتقن، فيجب أن يتم إكرام هذا العامل ليعطي ما لديه.</a:t>
            </a:r>
            <a:endParaRPr lang="en-US" altLang="en-US" sz="5400" b="1" dirty="0">
              <a:latin typeface="Arial" pitchFamily="34" charset="0"/>
            </a:endParaRPr>
          </a:p>
        </p:txBody>
      </p:sp>
    </p:spTree>
    <p:extLst>
      <p:ext uri="{BB962C8B-B14F-4D97-AF65-F5344CB8AC3E}">
        <p14:creationId xmlns:p14="http://schemas.microsoft.com/office/powerpoint/2010/main" val="1534206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iterate type="lt">
                                    <p:tmPct val="10000"/>
                                  </p:iterate>
                                  <p:childTnLst>
                                    <p:set>
                                      <p:cBhvr>
                                        <p:cTn id="6" dur="1" fill="hold">
                                          <p:stCondLst>
                                            <p:cond delay="0"/>
                                          </p:stCondLst>
                                        </p:cTn>
                                        <p:tgtEl>
                                          <p:spTgt spid="48130">
                                            <p:txEl>
                                              <p:pRg st="0" end="0"/>
                                            </p:txEl>
                                          </p:spTgt>
                                        </p:tgtEl>
                                        <p:attrNameLst>
                                          <p:attrName>style.visibility</p:attrName>
                                        </p:attrNameLst>
                                      </p:cBhvr>
                                      <p:to>
                                        <p:strVal val="visible"/>
                                      </p:to>
                                    </p:set>
                                    <p:animEffect transition="in" filter="wheel(4)">
                                      <p:cBhvr>
                                        <p:cTn id="7" dur="500"/>
                                        <p:tgtEl>
                                          <p:spTgt spid="481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755576" y="620688"/>
            <a:ext cx="8229600" cy="3097212"/>
          </a:xfrm>
          <a:effectLst>
            <a:outerShdw dist="107763" dir="8100000" algn="ctr" rotWithShape="0">
              <a:schemeClr val="bg2">
                <a:alpha val="50000"/>
              </a:schemeClr>
            </a:outerShdw>
          </a:effectLst>
        </p:spPr>
        <p:txBody>
          <a:bodyPr>
            <a:normAutofit/>
          </a:bodyPr>
          <a:lstStyle/>
          <a:p>
            <a:pPr algn="ctr"/>
            <a:r>
              <a:rPr lang="ar-EG" sz="6600" dirty="0">
                <a:solidFill>
                  <a:srgbClr val="FFFF00"/>
                </a:solidFill>
              </a:rPr>
              <a:t>طرق الوقاية من مخاطر العمل</a:t>
            </a:r>
            <a:endParaRPr lang="en-US" sz="6600" dirty="0">
              <a:solidFill>
                <a:srgbClr val="FFFF00"/>
              </a:solidFill>
            </a:endParaRPr>
          </a:p>
        </p:txBody>
      </p:sp>
    </p:spTree>
    <p:extLst>
      <p:ext uri="{BB962C8B-B14F-4D97-AF65-F5344CB8AC3E}">
        <p14:creationId xmlns:p14="http://schemas.microsoft.com/office/powerpoint/2010/main" val="3020458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blinds(horizontal)">
                                      <p:cBhvr>
                                        <p:cTn id="7" dur="500"/>
                                        <p:tgtEl>
                                          <p:spTgt spid="65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943552" y="116632"/>
            <a:ext cx="8229600" cy="847725"/>
          </a:xfrm>
        </p:spPr>
        <p:txBody>
          <a:bodyPr/>
          <a:lstStyle/>
          <a:p>
            <a:pPr algn="r" rtl="1"/>
            <a:r>
              <a:rPr lang="ar-EG" b="1" dirty="0">
                <a:solidFill>
                  <a:srgbClr val="FFFF00"/>
                </a:solidFill>
              </a:rPr>
              <a:t>1- الوقاية من المخاطر الفيزيائية</a:t>
            </a:r>
            <a:endParaRPr lang="en-US" b="1" dirty="0">
              <a:solidFill>
                <a:srgbClr val="FFFF00"/>
              </a:solidFill>
            </a:endParaRPr>
          </a:p>
        </p:txBody>
      </p:sp>
      <p:sp>
        <p:nvSpPr>
          <p:cNvPr id="66564" name="Rectangle 4"/>
          <p:cNvSpPr>
            <a:spLocks noGrp="1" noChangeArrowheads="1"/>
          </p:cNvSpPr>
          <p:nvPr>
            <p:ph type="body" idx="1"/>
          </p:nvPr>
        </p:nvSpPr>
        <p:spPr>
          <a:xfrm>
            <a:off x="179513" y="908720"/>
            <a:ext cx="8964488" cy="5760640"/>
          </a:xfrm>
          <a:noFill/>
          <a:ln/>
        </p:spPr>
        <p:txBody>
          <a:bodyPr>
            <a:noAutofit/>
          </a:bodyPr>
          <a:lstStyle/>
          <a:p>
            <a:pPr algn="r" rtl="1">
              <a:lnSpc>
                <a:spcPct val="90000"/>
              </a:lnSpc>
              <a:buFont typeface="Wingdings" pitchFamily="2" charset="2"/>
              <a:buNone/>
            </a:pPr>
            <a:r>
              <a:rPr lang="ar-EG" sz="2800" b="1" dirty="0">
                <a:solidFill>
                  <a:srgbClr val="33CC33"/>
                </a:solidFill>
              </a:rPr>
              <a:t>  **الحرارة العالية:</a:t>
            </a:r>
          </a:p>
          <a:p>
            <a:pPr algn="r" rtl="1">
              <a:lnSpc>
                <a:spcPct val="90000"/>
              </a:lnSpc>
              <a:buFont typeface="Wingdings" pitchFamily="2" charset="2"/>
              <a:buNone/>
            </a:pPr>
            <a:r>
              <a:rPr lang="ar-EG" sz="2800" b="1" dirty="0"/>
              <a:t> </a:t>
            </a:r>
            <a:r>
              <a:rPr lang="ar-BH" sz="2800" b="1" dirty="0"/>
              <a:t>- حماية العاملين من التعرض لدرجات الحرارة العالية 0</a:t>
            </a:r>
            <a:br>
              <a:rPr lang="ar-BH" sz="2800" b="1" dirty="0"/>
            </a:br>
            <a:r>
              <a:rPr lang="ar-BH" sz="2800" b="1" dirty="0"/>
              <a:t>- </a:t>
            </a:r>
            <a:r>
              <a:rPr lang="ar-EG" sz="2800" b="1" dirty="0"/>
              <a:t>إ</a:t>
            </a:r>
            <a:r>
              <a:rPr lang="ar-BH" sz="2800" b="1" dirty="0"/>
              <a:t>بعاد العاملين المصابين بأمراض القلب والكلى عن العمل في الأماكن التي ترتفـع بها درجة الحرارة 0</a:t>
            </a:r>
            <a:br>
              <a:rPr lang="ar-BH" sz="2800" b="1" dirty="0"/>
            </a:br>
            <a:r>
              <a:rPr lang="ar-BH" sz="2800" b="1" dirty="0"/>
              <a:t>- عمل نظام لتبادل العاملين الذين يتعرضون للحرارة في أماكن عملهم فمثلاً تعمل مجموعة أمام الأفران ثم تنقل للعمل داخل الورش وتعمل مجموعة الورش أمام الأفران وبذلك نقلل معدل التعرض للحرارة 0</a:t>
            </a:r>
            <a:br>
              <a:rPr lang="ar-BH" sz="2800" b="1" dirty="0"/>
            </a:br>
            <a:r>
              <a:rPr lang="ar-BH" sz="2800" b="1" dirty="0"/>
              <a:t>- استخدام م</a:t>
            </a:r>
            <a:r>
              <a:rPr lang="ar-EG" sz="2800" b="1" dirty="0"/>
              <a:t>عدات</a:t>
            </a:r>
            <a:r>
              <a:rPr lang="ar-BH" sz="2800" b="1" dirty="0"/>
              <a:t> الوقاية الشخصية للعمال للوقاية من الحرارة العالية 0</a:t>
            </a:r>
            <a:br>
              <a:rPr lang="ar-BH" sz="2800" b="1" dirty="0"/>
            </a:br>
            <a:r>
              <a:rPr lang="ar-BH" sz="2800" b="1" dirty="0"/>
              <a:t>- تقديم كميات كبيرة من السوائل والأقراص التي تحتوى على أملاح معدنية لتعويض ما يفقده الجسم من سوائل وأملاح نتيجة التعرض للحرارة 0</a:t>
            </a:r>
            <a:br>
              <a:rPr lang="ar-BH" sz="2800" b="1" dirty="0"/>
            </a:br>
            <a:r>
              <a:rPr lang="ar-BH" sz="2800" b="1" dirty="0"/>
              <a:t>- عمل كشف طبي ابتدائي ودوري على العاملين المعرضين للحرارة العالية </a:t>
            </a:r>
            <a:br>
              <a:rPr lang="ar-BH" sz="2800" b="1" dirty="0"/>
            </a:br>
            <a:r>
              <a:rPr lang="ar-BH" sz="2800" b="1" dirty="0"/>
              <a:t>- نقل المصاب إلى مكان بارد وعمل الإسعافات الأولية له في حالة ضربة الشمس 0</a:t>
            </a:r>
            <a:r>
              <a:rPr lang="en-US" sz="2800" b="1" dirty="0"/>
              <a:t> </a:t>
            </a:r>
          </a:p>
        </p:txBody>
      </p:sp>
    </p:spTree>
    <p:extLst>
      <p:ext uri="{BB962C8B-B14F-4D97-AF65-F5344CB8AC3E}">
        <p14:creationId xmlns:p14="http://schemas.microsoft.com/office/powerpoint/2010/main" val="61324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6562"/>
                                        </p:tgtEl>
                                        <p:attrNameLst>
                                          <p:attrName>style.visibility</p:attrName>
                                        </p:attrNameLst>
                                      </p:cBhvr>
                                      <p:to>
                                        <p:strVal val="visible"/>
                                      </p:to>
                                    </p:set>
                                    <p:animEffect transition="in" filter="blinds(horizontal)">
                                      <p:cBhvr>
                                        <p:cTn id="7" dur="500"/>
                                        <p:tgtEl>
                                          <p:spTgt spid="665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4">
                                            <p:bg/>
                                          </p:spTgt>
                                        </p:tgtEl>
                                        <p:attrNameLst>
                                          <p:attrName>style.visibility</p:attrName>
                                        </p:attrNameLst>
                                      </p:cBhvr>
                                      <p:to>
                                        <p:strVal val="visible"/>
                                      </p:to>
                                    </p:set>
                                    <p:animEffect transition="in" filter="dissolve">
                                      <p:cBhvr>
                                        <p:cTn id="12" dur="500"/>
                                        <p:tgtEl>
                                          <p:spTgt spid="66564">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4">
                                            <p:txEl>
                                              <p:pRg st="0" end="0"/>
                                            </p:txEl>
                                          </p:spTgt>
                                        </p:tgtEl>
                                        <p:attrNameLst>
                                          <p:attrName>style.visibility</p:attrName>
                                        </p:attrNameLst>
                                      </p:cBhvr>
                                      <p:to>
                                        <p:strVal val="visible"/>
                                      </p:to>
                                    </p:set>
                                    <p:animEffect transition="in" filter="dissolve">
                                      <p:cBhvr>
                                        <p:cTn id="17" dur="500"/>
                                        <p:tgtEl>
                                          <p:spTgt spid="66564">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6564">
                                            <p:txEl>
                                              <p:pRg st="1" end="1"/>
                                            </p:txEl>
                                          </p:spTgt>
                                        </p:tgtEl>
                                        <p:attrNameLst>
                                          <p:attrName>style.visibility</p:attrName>
                                        </p:attrNameLst>
                                      </p:cBhvr>
                                      <p:to>
                                        <p:strVal val="visible"/>
                                      </p:to>
                                    </p:set>
                                    <p:animEffect transition="in" filter="dissolve">
                                      <p:cBhvr>
                                        <p:cTn id="22" dur="500"/>
                                        <p:tgtEl>
                                          <p:spTgt spid="665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4" grpId="0" build="p"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23886" y="404664"/>
            <a:ext cx="9120114" cy="5616624"/>
          </a:xfrm>
        </p:spPr>
        <p:txBody>
          <a:bodyPr>
            <a:noAutofit/>
          </a:bodyPr>
          <a:lstStyle/>
          <a:p>
            <a:pPr algn="r" rtl="1">
              <a:lnSpc>
                <a:spcPct val="90000"/>
              </a:lnSpc>
              <a:buFont typeface="Wingdings" pitchFamily="2" charset="2"/>
              <a:buNone/>
            </a:pPr>
            <a:r>
              <a:rPr lang="ar-EG" sz="4000" b="1" dirty="0"/>
              <a:t>  </a:t>
            </a:r>
            <a:r>
              <a:rPr lang="ar-EG" sz="4000" b="1" dirty="0">
                <a:solidFill>
                  <a:srgbClr val="33CC33"/>
                </a:solidFill>
              </a:rPr>
              <a:t>** البرودة:</a:t>
            </a:r>
          </a:p>
          <a:p>
            <a:pPr algn="r" rtl="1">
              <a:lnSpc>
                <a:spcPct val="90000"/>
              </a:lnSpc>
              <a:buFont typeface="Wingdings" pitchFamily="2" charset="2"/>
              <a:buNone/>
            </a:pPr>
            <a:r>
              <a:rPr lang="ar-BH" sz="4000" b="1" dirty="0"/>
              <a:t>- </a:t>
            </a:r>
            <a:r>
              <a:rPr lang="ar-EG" sz="4000" b="1" dirty="0"/>
              <a:t>إ</a:t>
            </a:r>
            <a:r>
              <a:rPr lang="ar-BH" sz="4000" b="1" dirty="0"/>
              <a:t>بعاد العمال المرضى المصابين بأمراض القلب عن العمل في الأماكن الباردة</a:t>
            </a:r>
            <a:br>
              <a:rPr lang="ar-BH" sz="4000" b="1" dirty="0"/>
            </a:br>
            <a:r>
              <a:rPr lang="ar-BH" sz="4000" b="1" dirty="0"/>
              <a:t>- إعطاء العمال لسوائل دافئة لرفع درجة حرارة الجسم 0</a:t>
            </a:r>
            <a:br>
              <a:rPr lang="ar-BH" sz="4000" b="1" dirty="0"/>
            </a:br>
            <a:r>
              <a:rPr lang="ar-BH" sz="4000" b="1" dirty="0"/>
              <a:t>- ارتداء الملابس الواقية من البرودة 0</a:t>
            </a:r>
            <a:br>
              <a:rPr lang="ar-BH" sz="4000" b="1" dirty="0"/>
            </a:br>
            <a:r>
              <a:rPr lang="ar-BH" sz="4000" b="1" dirty="0"/>
              <a:t>- نقل المصاب إلى مكان دافئ وعمل الإسعافات الأولية له 0</a:t>
            </a:r>
            <a:br>
              <a:rPr lang="ar-BH" sz="4000" b="1" dirty="0"/>
            </a:br>
            <a:r>
              <a:rPr lang="ar-BH" sz="4000" b="1" dirty="0"/>
              <a:t/>
            </a:r>
            <a:br>
              <a:rPr lang="ar-BH" sz="4000" b="1" dirty="0"/>
            </a:br>
            <a:endParaRPr lang="ar-EG" sz="4000" b="1" dirty="0"/>
          </a:p>
          <a:p>
            <a:pPr algn="r" rtl="1">
              <a:lnSpc>
                <a:spcPct val="90000"/>
              </a:lnSpc>
              <a:buFont typeface="Wingdings" pitchFamily="2" charset="2"/>
              <a:buNone/>
            </a:pPr>
            <a:endParaRPr lang="ar-EG" sz="4000" b="1" dirty="0"/>
          </a:p>
        </p:txBody>
      </p:sp>
    </p:spTree>
    <p:extLst>
      <p:ext uri="{BB962C8B-B14F-4D97-AF65-F5344CB8AC3E}">
        <p14:creationId xmlns:p14="http://schemas.microsoft.com/office/powerpoint/2010/main" val="2167681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dissolve">
                                      <p:cBhvr>
                                        <p:cTn id="7" dur="500"/>
                                        <p:tgtEl>
                                          <p:spTgt spid="675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7587">
                                            <p:txEl>
                                              <p:pRg st="1" end="1"/>
                                            </p:txEl>
                                          </p:spTgt>
                                        </p:tgtEl>
                                        <p:attrNameLst>
                                          <p:attrName>style.visibility</p:attrName>
                                        </p:attrNameLst>
                                      </p:cBhvr>
                                      <p:to>
                                        <p:strVal val="visible"/>
                                      </p:to>
                                    </p:set>
                                    <p:animEffect transition="in" filter="dissolve">
                                      <p:cBhvr>
                                        <p:cTn id="12" dur="500"/>
                                        <p:tgtEl>
                                          <p:spTgt spid="675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0" y="620688"/>
            <a:ext cx="9125205" cy="4862512"/>
          </a:xfrm>
        </p:spPr>
        <p:txBody>
          <a:bodyPr>
            <a:noAutofit/>
          </a:bodyPr>
          <a:lstStyle/>
          <a:p>
            <a:pPr algn="r" rtl="1">
              <a:lnSpc>
                <a:spcPct val="90000"/>
              </a:lnSpc>
            </a:pPr>
            <a:r>
              <a:rPr lang="ar-EG" sz="3200" b="1" dirty="0">
                <a:solidFill>
                  <a:srgbClr val="33CC33"/>
                </a:solidFill>
              </a:rPr>
              <a:t>** الإضاءة:</a:t>
            </a:r>
          </a:p>
          <a:p>
            <a:pPr algn="r" rtl="1">
              <a:lnSpc>
                <a:spcPct val="90000"/>
              </a:lnSpc>
              <a:buFont typeface="Wingdings" pitchFamily="2" charset="2"/>
              <a:buNone/>
            </a:pPr>
            <a:r>
              <a:rPr lang="ar-BH" sz="3200" b="1" dirty="0"/>
              <a:t>- توفير الإضاءة المناسبة لنوع العمل الذي تجرى مزاولته سواء كانت إضاءة طبيعية أو صناعية ويراعى فى ذلك أن يكون توزيع المنافذ والمناور وفتحات الإضاءة الطبيعية تسمح بتوزيع الضوء توزيعاً متجانساً منتظماً على أماكن العمل ويكون زجاجها نظيفاً من الداخل والخارج بصفة دائمة وإلا يكون محجوباً بأي عائق 0</a:t>
            </a:r>
            <a:br>
              <a:rPr lang="ar-BH" sz="3200" b="1" dirty="0"/>
            </a:br>
            <a:r>
              <a:rPr lang="ar-BH" sz="3200" b="1" dirty="0"/>
              <a:t>- مراعاة أن تضمن مصـادر الضوء الطبيعية أو الصناعية إضاءة متجانسة وأن تتخذ الوسائل المناسبة لتجنب الوهج المنتشر والضوء المنعكس 0</a:t>
            </a:r>
            <a:br>
              <a:rPr lang="ar-BH" sz="3200" b="1" dirty="0"/>
            </a:br>
            <a:r>
              <a:rPr lang="ar-BH" sz="3200" b="1" dirty="0"/>
              <a:t>- ارتداء م</a:t>
            </a:r>
            <a:r>
              <a:rPr lang="ar-EG" sz="3200" b="1" dirty="0"/>
              <a:t>عدات</a:t>
            </a:r>
            <a:r>
              <a:rPr lang="ar-BH" sz="3200" b="1" dirty="0"/>
              <a:t> الوقاية الشخصية مثل النظارات الخاصة بأعمال اللحام والقطع.</a:t>
            </a:r>
            <a:br>
              <a:rPr lang="ar-BH" sz="3200" b="1" dirty="0"/>
            </a:br>
            <a:r>
              <a:rPr lang="ar-BH" sz="3200" b="1" dirty="0"/>
              <a:t>- استخدام ألوان الدهانات المناسبة التي توفر الإضاءة المناسبة 0 </a:t>
            </a:r>
            <a:endParaRPr lang="en-US" sz="3200" b="1" dirty="0"/>
          </a:p>
          <a:p>
            <a:pPr algn="r" rtl="1">
              <a:lnSpc>
                <a:spcPct val="90000"/>
              </a:lnSpc>
            </a:pPr>
            <a:endParaRPr lang="en-US" sz="3200" b="1" dirty="0"/>
          </a:p>
        </p:txBody>
      </p:sp>
    </p:spTree>
    <p:extLst>
      <p:ext uri="{BB962C8B-B14F-4D97-AF65-F5344CB8AC3E}">
        <p14:creationId xmlns:p14="http://schemas.microsoft.com/office/powerpoint/2010/main" val="2996731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dissolve">
                                      <p:cBhvr>
                                        <p:cTn id="7" dur="500"/>
                                        <p:tgtEl>
                                          <p:spTgt spid="71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683">
                                            <p:txEl>
                                              <p:pRg st="1" end="1"/>
                                            </p:txEl>
                                          </p:spTgt>
                                        </p:tgtEl>
                                        <p:attrNameLst>
                                          <p:attrName>style.visibility</p:attrName>
                                        </p:attrNameLst>
                                      </p:cBhvr>
                                      <p:to>
                                        <p:strVal val="visible"/>
                                      </p:to>
                                    </p:set>
                                    <p:animEffect transition="in" filter="dissolve">
                                      <p:cBhvr>
                                        <p:cTn id="12" dur="500"/>
                                        <p:tgtEl>
                                          <p:spTgt spid="716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a:xfrm>
            <a:off x="0" y="0"/>
            <a:ext cx="9144000" cy="6408712"/>
          </a:xfrm>
        </p:spPr>
        <p:txBody>
          <a:bodyPr>
            <a:noAutofit/>
          </a:bodyPr>
          <a:lstStyle/>
          <a:p>
            <a:pPr algn="r" rtl="1">
              <a:lnSpc>
                <a:spcPct val="80000"/>
              </a:lnSpc>
            </a:pPr>
            <a:r>
              <a:rPr lang="ar-EG" sz="2800" b="1" dirty="0">
                <a:solidFill>
                  <a:srgbClr val="33CC33"/>
                </a:solidFill>
              </a:rPr>
              <a:t>** الضوضاء:</a:t>
            </a:r>
          </a:p>
          <a:p>
            <a:pPr algn="r" rtl="1">
              <a:lnSpc>
                <a:spcPct val="80000"/>
              </a:lnSpc>
            </a:pPr>
            <a:r>
              <a:rPr lang="ar-BH" sz="2800" b="1" dirty="0"/>
              <a:t>- منع الضوضاء من مصدرها عن طريق تحسين تصميم الماكينات والأجهزة 0</a:t>
            </a:r>
            <a:br>
              <a:rPr lang="ar-BH" sz="2800" b="1" dirty="0"/>
            </a:br>
            <a:r>
              <a:rPr lang="ar-BH" sz="2800" b="1" dirty="0"/>
              <a:t>- استبدال بعض العمليات التي يصدر عنها ضوضاء بأخرى غير محدثة للضوضاء مثل اللحام بالقوس الكهربائي أو بلهب الأكسجين والاستيلين محل عمليات اللحام بالطرق 0</a:t>
            </a:r>
            <a:br>
              <a:rPr lang="ar-BH" sz="2800" b="1" dirty="0"/>
            </a:br>
            <a:r>
              <a:rPr lang="ar-BH" sz="2800" b="1" dirty="0"/>
              <a:t>- عزل العمليات التي يصدر عنها الضوضاء بواسطة الحوائط العازلة 0</a:t>
            </a:r>
            <a:br>
              <a:rPr lang="ar-BH" sz="2800" b="1" dirty="0"/>
            </a:br>
            <a:r>
              <a:rPr lang="ar-BH" sz="2800" b="1" dirty="0"/>
              <a:t>- تقليل مدة تعرض العمال للضوضاء 0</a:t>
            </a:r>
            <a:br>
              <a:rPr lang="ar-BH" sz="2800" b="1" dirty="0"/>
            </a:br>
            <a:r>
              <a:rPr lang="ar-BH" sz="2800" b="1" dirty="0"/>
              <a:t>- تقليل الذبذبات بتركيب الماكينات على قواعد ماصة أو عازلة للصوت 0</a:t>
            </a:r>
            <a:br>
              <a:rPr lang="ar-BH" sz="2800" b="1" dirty="0"/>
            </a:br>
            <a:r>
              <a:rPr lang="ar-BH" sz="2800" b="1" dirty="0"/>
              <a:t>- استخدام المواد الماصة للصوت في الأسقف والجدران للإقلال من الضوضاء غير المباشرة أو الضوضاء المنعكسة 0</a:t>
            </a:r>
            <a:br>
              <a:rPr lang="ar-BH" sz="2800" b="1" dirty="0"/>
            </a:br>
            <a:r>
              <a:rPr lang="ar-BH" sz="2800" b="1" dirty="0"/>
              <a:t>- زيادة المسافة بين العامل ومصدر الضوضاء 0</a:t>
            </a:r>
            <a:br>
              <a:rPr lang="ar-BH" sz="2800" b="1" dirty="0"/>
            </a:br>
            <a:r>
              <a:rPr lang="ar-BH" sz="2800" b="1" dirty="0"/>
              <a:t>- عمل الكشف الطبي الابتدائي والدوري على العاملين المعرضين للضوضاء لتحديد مستوى السمع لديهم عند بدء العمل واستبعاد من لديهم عيوب سمعية من العمل في الأماكن المعرضة للضوضاء 0</a:t>
            </a:r>
            <a:br>
              <a:rPr lang="ar-BH" sz="2800" b="1" dirty="0"/>
            </a:br>
            <a:r>
              <a:rPr lang="ar-BH" sz="2800" b="1" dirty="0"/>
              <a:t>- استخدام م</a:t>
            </a:r>
            <a:r>
              <a:rPr lang="ar-EG" sz="2800" b="1" dirty="0"/>
              <a:t>عدات</a:t>
            </a:r>
            <a:r>
              <a:rPr lang="ar-BH" sz="2800" b="1" dirty="0"/>
              <a:t> الوقاية الشخصية للعمال مثل ( سدادات الأذن - سماعات الأذن - الخوذات التي تغضي الرأس والأذنين )0</a:t>
            </a:r>
            <a:br>
              <a:rPr lang="ar-BH" sz="2800" b="1" dirty="0"/>
            </a:br>
            <a:r>
              <a:rPr lang="ar-BH" sz="2800" b="1" dirty="0"/>
              <a:t/>
            </a:r>
            <a:br>
              <a:rPr lang="ar-BH" sz="2800" b="1" dirty="0"/>
            </a:br>
            <a:endParaRPr lang="en-US" sz="2800" b="1" dirty="0"/>
          </a:p>
        </p:txBody>
      </p:sp>
    </p:spTree>
    <p:extLst>
      <p:ext uri="{BB962C8B-B14F-4D97-AF65-F5344CB8AC3E}">
        <p14:creationId xmlns:p14="http://schemas.microsoft.com/office/powerpoint/2010/main" val="1646808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dissolve">
                                      <p:cBhvr>
                                        <p:cTn id="7" dur="500"/>
                                        <p:tgtEl>
                                          <p:spTgt spid="686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dissolve">
                                      <p:cBhvr>
                                        <p:cTn id="12" dur="500"/>
                                        <p:tgtEl>
                                          <p:spTgt spid="686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0" y="5579"/>
            <a:ext cx="9112316" cy="6852421"/>
          </a:xfrm>
        </p:spPr>
        <p:txBody>
          <a:bodyPr>
            <a:normAutofit/>
          </a:bodyPr>
          <a:lstStyle/>
          <a:p>
            <a:pPr algn="r" rtl="1">
              <a:lnSpc>
                <a:spcPct val="80000"/>
              </a:lnSpc>
            </a:pPr>
            <a:r>
              <a:rPr lang="ar-EG" sz="3200" b="1" dirty="0">
                <a:solidFill>
                  <a:srgbClr val="33CC33"/>
                </a:solidFill>
              </a:rPr>
              <a:t>** الضغط الجوى:</a:t>
            </a:r>
          </a:p>
          <a:p>
            <a:pPr algn="r" rtl="1">
              <a:lnSpc>
                <a:spcPct val="80000"/>
              </a:lnSpc>
            </a:pPr>
            <a:r>
              <a:rPr lang="ar-BH" sz="3200" b="1" dirty="0"/>
              <a:t>- تقليل تأثير الضغط عن طريق الصعود التدريجي للعامل من الخنادق والأنفاق إلى غرف مكيفة الضغط ويبقى العامل بها مدداً تطول كلما قل الضغط حتى يصل إلى الضغط الجوى العادي 0</a:t>
            </a:r>
            <a:br>
              <a:rPr lang="ar-BH" sz="3200" b="1" dirty="0"/>
            </a:br>
            <a:r>
              <a:rPr lang="ar-BH" sz="3200" b="1" dirty="0">
                <a:solidFill>
                  <a:srgbClr val="33CC33"/>
                </a:solidFill>
              </a:rPr>
              <a:t/>
            </a:r>
            <a:br>
              <a:rPr lang="ar-BH" sz="3200" b="1" dirty="0">
                <a:solidFill>
                  <a:srgbClr val="33CC33"/>
                </a:solidFill>
              </a:rPr>
            </a:br>
            <a:r>
              <a:rPr lang="ar-EG" sz="3200" b="1" dirty="0">
                <a:solidFill>
                  <a:srgbClr val="33CC33"/>
                </a:solidFill>
              </a:rPr>
              <a:t>** الرطوبة:</a:t>
            </a:r>
          </a:p>
          <a:p>
            <a:pPr algn="r" rtl="1">
              <a:lnSpc>
                <a:spcPct val="80000"/>
              </a:lnSpc>
            </a:pPr>
            <a:r>
              <a:rPr lang="ar-BH" sz="3200" b="1" dirty="0"/>
              <a:t>- بالنسبة لرطوبة الجو يتم التأكد أن نسبتها فى الجو لا تتعدى الحدود التي تستلزمها الصناعـة 0</a:t>
            </a:r>
            <a:br>
              <a:rPr lang="ar-BH" sz="3200" b="1" dirty="0"/>
            </a:br>
            <a:r>
              <a:rPr lang="ar-BH" sz="3200" b="1" dirty="0"/>
              <a:t>- بالنسبة للرطوبة الناشئة عن البلل يتم التخلص منها عن طريق التخلص من السوائل وكذلك يمكن تقليل ضررها بتزويد العمال بالملابس غير النفاذة للسوائل كالقفازات والملابس وكذلك الأحذية المصنوعة من المطاط </a:t>
            </a:r>
            <a:br>
              <a:rPr lang="ar-BH" sz="3200" b="1" dirty="0"/>
            </a:br>
            <a:r>
              <a:rPr lang="ar-EG" sz="3200" b="1" dirty="0">
                <a:solidFill>
                  <a:srgbClr val="33CC33"/>
                </a:solidFill>
              </a:rPr>
              <a:t>** التهوية:</a:t>
            </a:r>
          </a:p>
          <a:p>
            <a:pPr algn="r" rtl="1">
              <a:lnSpc>
                <a:spcPct val="80000"/>
              </a:lnSpc>
            </a:pPr>
            <a:r>
              <a:rPr lang="ar-BH" sz="3200" b="1" dirty="0"/>
              <a:t>- يجب توفير التهوية المناسبة داخل أماكن العمل سواء كانت طبيعية أو صناعية </a:t>
            </a:r>
            <a:endParaRPr lang="en-US" sz="3200" b="1" dirty="0"/>
          </a:p>
        </p:txBody>
      </p:sp>
    </p:spTree>
    <p:extLst>
      <p:ext uri="{BB962C8B-B14F-4D97-AF65-F5344CB8AC3E}">
        <p14:creationId xmlns:p14="http://schemas.microsoft.com/office/powerpoint/2010/main" val="3582118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dissolve">
                                      <p:cBhvr>
                                        <p:cTn id="7" dur="500"/>
                                        <p:tgtEl>
                                          <p:spTgt spid="69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dissolve">
                                      <p:cBhvr>
                                        <p:cTn id="12" dur="500"/>
                                        <p:tgtEl>
                                          <p:spTgt spid="696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dissolve">
                                      <p:cBhvr>
                                        <p:cTn id="17" dur="500"/>
                                        <p:tgtEl>
                                          <p:spTgt spid="696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dissolve">
                                      <p:cBhvr>
                                        <p:cTn id="22" dur="500"/>
                                        <p:tgtEl>
                                          <p:spTgt spid="696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a:xfrm>
            <a:off x="323528" y="260648"/>
            <a:ext cx="8845085" cy="5976664"/>
          </a:xfrm>
        </p:spPr>
        <p:txBody>
          <a:bodyPr>
            <a:normAutofit/>
          </a:bodyPr>
          <a:lstStyle/>
          <a:p>
            <a:pPr algn="r" rtl="1"/>
            <a:r>
              <a:rPr lang="ar-EG" sz="4400" b="1" dirty="0">
                <a:solidFill>
                  <a:srgbClr val="33CC33"/>
                </a:solidFill>
              </a:rPr>
              <a:t>** الإشعاعات:</a:t>
            </a:r>
            <a:r>
              <a:rPr lang="en-US" sz="4400" b="1" dirty="0">
                <a:solidFill>
                  <a:srgbClr val="33CC33"/>
                </a:solidFill>
              </a:rPr>
              <a:t> </a:t>
            </a:r>
            <a:endParaRPr lang="ar-EG" sz="4400" b="1" dirty="0">
              <a:solidFill>
                <a:srgbClr val="33CC33"/>
              </a:solidFill>
            </a:endParaRPr>
          </a:p>
          <a:p>
            <a:pPr algn="r" rtl="1"/>
            <a:r>
              <a:rPr lang="ar-BH" sz="4400" b="1" dirty="0"/>
              <a:t>- الفحص الطبي الدوري الشهري للعمال المعرضين لهذه الإشعاعات.</a:t>
            </a:r>
            <a:br>
              <a:rPr lang="ar-BH" sz="4400" b="1" dirty="0"/>
            </a:br>
            <a:r>
              <a:rPr lang="ar-BH" sz="4400" b="1" dirty="0"/>
              <a:t>- التخزين والنقل والتشغيل للمواد المشعة في إطار قواعد خاصة للسلامة 0</a:t>
            </a:r>
            <a:br>
              <a:rPr lang="ar-BH" sz="4400" b="1" dirty="0"/>
            </a:br>
            <a:r>
              <a:rPr lang="ar-BH" sz="4400" b="1" dirty="0"/>
              <a:t>- توعية العاملين بمخاطر الأشعة وكيفية الوقاية منها وارتداء أجهزة الوقاية الشخصية0</a:t>
            </a:r>
            <a:endParaRPr lang="en-US" sz="4400" b="1" dirty="0"/>
          </a:p>
        </p:txBody>
      </p:sp>
    </p:spTree>
    <p:extLst>
      <p:ext uri="{BB962C8B-B14F-4D97-AF65-F5344CB8AC3E}">
        <p14:creationId xmlns:p14="http://schemas.microsoft.com/office/powerpoint/2010/main" val="123897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dissolve">
                                      <p:cBhvr>
                                        <p:cTn id="7" dur="500"/>
                                        <p:tgtEl>
                                          <p:spTgt spid="706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dissolve">
                                      <p:cBhvr>
                                        <p:cTn id="12" dur="500"/>
                                        <p:tgtEl>
                                          <p:spTgt spid="706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676400" y="0"/>
            <a:ext cx="7467600" cy="1143000"/>
          </a:xfrm>
        </p:spPr>
        <p:txBody>
          <a:bodyPr/>
          <a:lstStyle/>
          <a:p>
            <a:pPr algn="r" rtl="1"/>
            <a:r>
              <a:rPr lang="ar-EG" dirty="0">
                <a:solidFill>
                  <a:srgbClr val="33CC33"/>
                </a:solidFill>
              </a:rPr>
              <a:t>2- الوقاية من المخاطر الميكانيكية</a:t>
            </a:r>
            <a:endParaRPr lang="en-US" dirty="0">
              <a:solidFill>
                <a:srgbClr val="33CC33"/>
              </a:solidFill>
            </a:endParaRPr>
          </a:p>
        </p:txBody>
      </p:sp>
      <p:sp>
        <p:nvSpPr>
          <p:cNvPr id="72707" name="Rectangle 3"/>
          <p:cNvSpPr>
            <a:spLocks noGrp="1" noChangeArrowheads="1"/>
          </p:cNvSpPr>
          <p:nvPr>
            <p:ph type="body" idx="1"/>
          </p:nvPr>
        </p:nvSpPr>
        <p:spPr>
          <a:xfrm>
            <a:off x="107504" y="908720"/>
            <a:ext cx="9047843" cy="5472608"/>
          </a:xfrm>
        </p:spPr>
        <p:txBody>
          <a:bodyPr>
            <a:noAutofit/>
          </a:bodyPr>
          <a:lstStyle/>
          <a:p>
            <a:pPr algn="r" rtl="1"/>
            <a:r>
              <a:rPr lang="ar-BH" sz="3600" b="1" dirty="0"/>
              <a:t>يجب أن تحتوى الآلات على وسائل الوقاية المناسبة مثل الحواجز المختلفة سواء ثابتة أو متحركة حسب طبيعة الآلة ويجب أن تتوفر بهذه الحواجز الشروط التالية </a:t>
            </a:r>
            <a:br>
              <a:rPr lang="ar-BH" sz="3600" b="1" dirty="0"/>
            </a:br>
            <a:r>
              <a:rPr lang="ar-BH" sz="3600" b="1" dirty="0"/>
              <a:t>- أن توفر الوقاية الكاملة من الخطر المخصصة لتلافيه .</a:t>
            </a:r>
            <a:br>
              <a:rPr lang="ar-BH" sz="3600" b="1" dirty="0"/>
            </a:br>
            <a:r>
              <a:rPr lang="ar-BH" sz="3600" b="1" dirty="0"/>
              <a:t>- أن تحول دون وصول العامل أو جزء من جسمه إلى منطقة الخطر 0</a:t>
            </a:r>
            <a:br>
              <a:rPr lang="ar-BH" sz="3600" b="1" dirty="0"/>
            </a:br>
            <a:r>
              <a:rPr lang="ar-BH" sz="3600" b="1" dirty="0"/>
              <a:t>- أن لا تكون سبباً في تعطيل الإنتاج 0</a:t>
            </a:r>
            <a:br>
              <a:rPr lang="ar-BH" sz="3600" b="1" dirty="0"/>
            </a:br>
            <a:r>
              <a:rPr lang="ar-BH" sz="3600" b="1" dirty="0"/>
              <a:t>- أن لا تؤدى إلى عرقلة العامل عن تأدية عمله 0</a:t>
            </a:r>
            <a:br>
              <a:rPr lang="ar-BH" sz="3600" b="1" dirty="0"/>
            </a:br>
            <a:r>
              <a:rPr lang="ar-BH" sz="3600" b="1" dirty="0"/>
              <a:t>- أن تقاوم الصدأ والحريق وأن تكون صيانتها بسيطة 0</a:t>
            </a:r>
            <a:br>
              <a:rPr lang="ar-BH" sz="3600" b="1" dirty="0"/>
            </a:br>
            <a:r>
              <a:rPr lang="ar-BH" sz="3600" b="1" dirty="0"/>
              <a:t>- ألا يتسبب عنها حوادث أثناء العمل 0</a:t>
            </a:r>
            <a:br>
              <a:rPr lang="ar-BH" sz="3600" b="1" dirty="0"/>
            </a:br>
            <a:r>
              <a:rPr lang="ar-BH" sz="3600" b="1" dirty="0"/>
              <a:t/>
            </a:r>
            <a:br>
              <a:rPr lang="ar-BH" sz="3600" b="1" dirty="0"/>
            </a:br>
            <a:endParaRPr lang="en-US" sz="3600" b="1" dirty="0"/>
          </a:p>
        </p:txBody>
      </p:sp>
    </p:spTree>
    <p:extLst>
      <p:ext uri="{BB962C8B-B14F-4D97-AF65-F5344CB8AC3E}">
        <p14:creationId xmlns:p14="http://schemas.microsoft.com/office/powerpoint/2010/main" val="1387494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blinds(horizontal)">
                                      <p:cBhvr>
                                        <p:cTn id="7" dur="500"/>
                                        <p:tgtEl>
                                          <p:spTgt spid="727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2707">
                                            <p:txEl>
                                              <p:pRg st="0" end="0"/>
                                            </p:txEl>
                                          </p:spTgt>
                                        </p:tgtEl>
                                        <p:attrNameLst>
                                          <p:attrName>style.visibility</p:attrName>
                                        </p:attrNameLst>
                                      </p:cBhvr>
                                      <p:to>
                                        <p:strVal val="visible"/>
                                      </p:to>
                                    </p:set>
                                    <p:animEffect transition="in" filter="checkerboard(across)">
                                      <p:cBhvr>
                                        <p:cTn id="12" dur="500"/>
                                        <p:tgtEl>
                                          <p:spTgt spid="727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7"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8603214FA4964DA0BBC9570E581A6B" ma:contentTypeVersion="0" ma:contentTypeDescription="Create a new document." ma:contentTypeScope="" ma:versionID="bcd3fcedc3ba454bb4c8293901a3525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C8F7D0-C4CC-441F-BEC4-D1106B8591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7B27BE7-5C88-428A-901D-91850987CEC5}">
  <ds:schemaRefs>
    <ds:schemaRef ds:uri="http://schemas.microsoft.com/office/2006/metadata/properties"/>
  </ds:schemaRefs>
</ds:datastoreItem>
</file>

<file path=customXml/itemProps3.xml><?xml version="1.0" encoding="utf-8"?>
<ds:datastoreItem xmlns:ds="http://schemas.openxmlformats.org/officeDocument/2006/customXml" ds:itemID="{F0016584-2EF7-4A7B-8608-B88A88BC29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Technic</Template>
  <TotalTime>267</TotalTime>
  <Words>4960</Words>
  <Application>Microsoft Office PowerPoint</Application>
  <PresentationFormat>On-screen Show (4:3)</PresentationFormat>
  <Paragraphs>728</Paragraphs>
  <Slides>139</Slides>
  <Notes>2</Notes>
  <HiddenSlides>0</HiddenSlides>
  <MMClips>0</MMClips>
  <ScaleCrop>false</ScaleCrop>
  <HeadingPairs>
    <vt:vector size="4" baseType="variant">
      <vt:variant>
        <vt:lpstr>Theme</vt:lpstr>
      </vt:variant>
      <vt:variant>
        <vt:i4>1</vt:i4>
      </vt:variant>
      <vt:variant>
        <vt:lpstr>Slide Titles</vt:lpstr>
      </vt:variant>
      <vt:variant>
        <vt:i4>139</vt:i4>
      </vt:variant>
    </vt:vector>
  </HeadingPairs>
  <TitlesOfParts>
    <vt:vector size="140" baseType="lpstr">
      <vt:lpstr>تقنية</vt:lpstr>
      <vt:lpstr>العميد / اسامه العزب 01092588819</vt:lpstr>
      <vt:lpstr>مــقدمــة</vt:lpstr>
      <vt:lpstr>PowerPoint Presentation</vt:lpstr>
      <vt:lpstr>PowerPoint Presentation</vt:lpstr>
      <vt:lpstr>مفهوم الحادث </vt:lpstr>
      <vt:lpstr>PowerPoint Presentation</vt:lpstr>
      <vt:lpstr>PowerPoint Presentation</vt:lpstr>
      <vt:lpstr>PowerPoint Presentation</vt:lpstr>
      <vt:lpstr>لماذا تقع حوادث العمل</vt:lpstr>
      <vt:lpstr>PowerPoint Presentation</vt:lpstr>
      <vt:lpstr> أصبحت أماكن العمل هي بنية غير طبيعية، في حالة عدم مواكبتها للظروف المطلوبة للعامل من حيث</vt:lpstr>
      <vt:lpstr>هذا الوضع الجديد أدى إلى ظهور الأمراض المهنية، والتي بدورها تؤدي إلى:</vt:lpstr>
      <vt:lpstr> أسبـاب تعــطيــل العـمل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أسباب الحوادث</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العوامل الإنسانية</vt:lpstr>
      <vt:lpstr>عوامل تؤثر على نفسية الفرد</vt:lpstr>
      <vt:lpstr>أخطار في بيئة العمل</vt:lpstr>
      <vt:lpstr>أخطار في الآلات</vt:lpstr>
      <vt:lpstr>أخطار من خصائص العاملين</vt:lpstr>
      <vt:lpstr>المخـاطر التي تهدد صحة العامــل:</vt:lpstr>
      <vt:lpstr>PowerPoint Presentation</vt:lpstr>
      <vt:lpstr>PowerPoint Presentation</vt:lpstr>
      <vt:lpstr>PowerPoint Presentation</vt:lpstr>
      <vt:lpstr>العوامل التي تــؤدي إلى الزيادة في الإصابة  أو في حدة الإصابة: -</vt:lpstr>
      <vt:lpstr>PowerPoint Presentation</vt:lpstr>
      <vt:lpstr>PowerPoint Presentation</vt:lpstr>
      <vt:lpstr>PowerPoint Presentation</vt:lpstr>
      <vt:lpstr>الفروق الفردية للوقوع في الحوادث</vt:lpstr>
      <vt:lpstr>اكتشاف المستهدفين في الحوادث</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مسؤولية الحوادث تتوزع على جميع عناصر العمل :-</vt:lpstr>
      <vt:lpstr>PowerPoint Presentation</vt:lpstr>
      <vt:lpstr>ب - مسؤولية المشرفين على العمــل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مفهـوم السلامـة العــامـــة :-</vt:lpstr>
      <vt:lpstr>مسؤولية الادارة في السلامــة المهنيـــة :</vt:lpstr>
      <vt:lpstr>PowerPoint Presentation</vt:lpstr>
      <vt:lpstr>PowerPoint Presentation</vt:lpstr>
      <vt:lpstr>مسؤولية العمـــال :</vt:lpstr>
      <vt:lpstr>PowerPoint Presentation</vt:lpstr>
      <vt:lpstr>PowerPoint Presentation</vt:lpstr>
      <vt:lpstr>PowerPoint Presentation</vt:lpstr>
      <vt:lpstr>PowerPoint Presentation</vt:lpstr>
      <vt:lpstr>الاحتياطات الواجب إتباعها للوقاية من الحوادث الصناعية: </vt:lpstr>
      <vt:lpstr>PowerPoint Presentation</vt:lpstr>
      <vt:lpstr>PowerPoint Presentation</vt:lpstr>
      <vt:lpstr>PowerPoint Presentation</vt:lpstr>
      <vt:lpstr>PowerPoint Presentation</vt:lpstr>
      <vt:lpstr>طرق الوقاية من مخاطر العمل</vt:lpstr>
      <vt:lpstr>1- الوقاية من المخاطر الفيزيائية</vt:lpstr>
      <vt:lpstr>PowerPoint Presentation</vt:lpstr>
      <vt:lpstr>PowerPoint Presentation</vt:lpstr>
      <vt:lpstr>PowerPoint Presentation</vt:lpstr>
      <vt:lpstr>PowerPoint Presentation</vt:lpstr>
      <vt:lpstr>PowerPoint Presentation</vt:lpstr>
      <vt:lpstr>2- الوقاية من المخاطر الميكانيكية</vt:lpstr>
      <vt:lpstr>3- الوقاية من المخاطر الناتجة عن أعمال الهدم والحفر والبناء والإنشاءات الهندسية المدنية </vt:lpstr>
      <vt:lpstr>PowerPoint Presentation</vt:lpstr>
      <vt:lpstr>4- الوقاية من المخاطر الكيميائية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حوادث العمل والسلامة</dc:title>
  <dc:creator>Rajaa</dc:creator>
  <cp:lastModifiedBy>compustore</cp:lastModifiedBy>
  <cp:revision>27</cp:revision>
  <dcterms:created xsi:type="dcterms:W3CDTF">2009-04-14T02:00:17Z</dcterms:created>
  <dcterms:modified xsi:type="dcterms:W3CDTF">2019-03-10T04:11:14Z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0x010100938603214FA4964DA0BBC9570E581A6B</vt:lpwstr>
  </property>
</Properties>
</file>