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3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type="screen4x3" cy="6858000" cx="9144000"/>
  <p:notesSz cx="6858000" cy="9144000"/>
  <p:defaultTextStyle>
    <a:lvl1pPr algn="r" eaLnBrk="1" fontAlgn="base" hangingPunct="1" indent="0" latinLnBrk="1" marL="0" rtl="1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1pPr>
    <a:lvl2pPr algn="r" eaLnBrk="1" fontAlgn="base" hangingPunct="1" indent="0" latinLnBrk="1" marL="457200" rtl="1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2pPr>
    <a:lvl3pPr algn="r" eaLnBrk="1" fontAlgn="base" hangingPunct="1" indent="0" latinLnBrk="1" marL="914400" rtl="1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3pPr>
    <a:lvl4pPr algn="r" eaLnBrk="1" fontAlgn="base" hangingPunct="1" indent="0" latinLnBrk="1" marL="1371600" rtl="1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4pPr>
    <a:lvl5pPr algn="r" eaLnBrk="1" fontAlgn="base" hangingPunct="1" indent="0" latinLnBrk="1" marL="1828800" rtl="1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showOutlineIcons="1" snapVertSplitter="0" vertBarState="restored" horzBarState="restored" preferSingleView="0">
    <p:restoredLeft sz="15610" autoAdjust="0"/>
    <p:restoredTop sz="94663" autoAdjust="0"/>
  </p:normalViewPr>
  <p:slideViewPr>
    <p:cSldViewPr showGuides="0" snapToGrid="1" snapToObjects="0">
      <p:cViewPr varScale="0">
        <p:scale>
          <a:sx n="75" d="100"/>
          <a:sy n="75" d="100"/>
        </p:scale>
        <p:origin x="-282" y="48"/>
      </p:cViewPr>
      <p:guideLst>
        <p:guide orient="horz" pos="2160"/>
        <p:guide orient="vert"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tableStyles" Target="tableStyles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3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951" name=""/>
          <p:cNvSpPr/>
          <p:nvPr>
            <p:ph type="hdr" sz="quarter" idx="0"/>
          </p:nvPr>
        </p:nvSpPr>
        <p:spPr>
          <a:xfrm rot="0">
            <a:off x="3886200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endParaRPr altLang="en-US" sz="1200" lang="en-US"/>
          </a:p>
        </p:txBody>
      </p:sp>
      <p:sp>
        <p:nvSpPr>
          <p:cNvPr id="1048952" name=""/>
          <p:cNvSpPr/>
          <p:nvPr>
            <p:ph type="dt" sz="full" idx="1"/>
          </p:nvPr>
        </p:nvSpPr>
        <p:spPr>
          <a:xfrm rot="0">
            <a:off x="1587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l" lvl="0"/>
            <a:r>
              <a:rPr altLang="en-US" sz="1200" lang="ar-SA"/>
              <a:t/>
            </a:r>
            <a:endParaRPr altLang="en-US" sz="1200" lang="ar-SA"/>
          </a:p>
        </p:txBody>
      </p:sp>
      <p:sp>
        <p:nvSpPr>
          <p:cNvPr id="1048953" name=""/>
          <p:cNvSpPr/>
          <p:nvPr>
            <p:ph type="sldImg" sz="full" idx="2"/>
          </p:nvPr>
        </p:nvSpPr>
        <p:spPr>
          <a:xfrm rot="0">
            <a:off x="1143000" y="685800"/>
            <a:ext cx="4572000" cy="3429000"/>
          </a:xfrm>
          <a:prstGeom prst="rect"/>
          <a:solidFill>
            <a:srgbClr val="FFFFFF"/>
          </a:solidFill>
          <a:ln w="952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p/>
        </p:txBody>
      </p:sp>
      <p:sp>
        <p:nvSpPr>
          <p:cNvPr id="1048954" name=""/>
          <p:cNvSpPr/>
          <p:nvPr>
            <p:ph type="body" sz="quarter" idx="3"/>
          </p:nvPr>
        </p:nvSpPr>
        <p:spPr>
          <a:xfrm rot="0"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955" name=""/>
          <p:cNvSpPr/>
          <p:nvPr>
            <p:ph type="ftr" sz="quarter" idx="4"/>
          </p:nvPr>
        </p:nvSpPr>
        <p:spPr>
          <a:xfrm rot="0">
            <a:off x="3886200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lvl="0"/>
            <a:endParaRPr altLang="en-US" sz="1200" lang="en-US"/>
          </a:p>
        </p:txBody>
      </p:sp>
      <p:sp>
        <p:nvSpPr>
          <p:cNvPr id="1048956" name=""/>
          <p:cNvSpPr/>
          <p:nvPr>
            <p:ph type="sldNum" sz="quarter" idx="5"/>
          </p:nvPr>
        </p:nvSpPr>
        <p:spPr>
          <a:xfrm rot="0">
            <a:off x="1587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l" lvl="0"/>
            <a:fld id="{566ABCEB-ACFC-4714-9973-3DA970169C29}" type="slidenum">
              <a:rPr altLang="en-US" sz="1200" lang="ar-SA"/>
              <a:pPr algn="l" lvl="0"/>
            </a:fld>
            <a:endParaRPr altLang="en-US" sz="1200" lang="ar-SA"/>
          </a:p>
        </p:txBody>
      </p:sp>
    </p:spTree>
  </p:cSld>
  <p:clrMap accent1="dk1" accent2="dk1" accent3="dk1" accent4="dk1" accent5="dk1" accent6="dk1" bg1="dk1" bg2="dk1" tx1="dk1" tx2="dk1" hlink="dk1" folHlink="dk1"/>
  <p:notesStyle>
    <a:lvl1pPr algn="r" eaLnBrk="1" fontAlgn="base" hangingPunct="1" indent="0" latinLnBrk="1" marL="0" rtl="1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1pPr>
    <a:lvl2pPr algn="r" eaLnBrk="1" fontAlgn="base" hangingPunct="1" indent="0" latinLnBrk="1" marL="457200" rtl="1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2pPr>
    <a:lvl3pPr algn="r" eaLnBrk="1" fontAlgn="base" hangingPunct="1" indent="0" latinLnBrk="1" marL="914400" rtl="1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3pPr>
    <a:lvl4pPr algn="r" eaLnBrk="1" fontAlgn="base" hangingPunct="1" indent="0" latinLnBrk="1" marL="1371600" rtl="1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4pPr>
    <a:lvl5pPr algn="r" eaLnBrk="1" fontAlgn="base" hangingPunct="1" indent="0" latinLnBrk="1" marL="1828800" rtl="1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5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gradFill rotWithShape="0">
          <a:gsLst>
            <a:gs pos="0">
              <a:schemeClr val="lt1">
                <a:shade val="63529"/>
                <a:alpha val="100000"/>
              </a:schemeClr>
            </a:gs>
            <a:gs pos="100000">
              <a:schemeClr val="lt1">
                <a:alpha val="100000"/>
              </a:schemeClr>
            </a:gs>
          </a:gsLst>
          <a:lin ang="5400000" scaled="1"/>
        </a:gradFill>
      </p:bgPr>
    </p:bg>
    <p:spTree>
      <p:nvGrpSpPr>
        <p:cNvPr id="1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grpSp>
        <p:nvGrpSpPr>
          <p:cNvPr id="19" name=""/>
          <p:cNvGrpSpPr/>
          <p:nvPr/>
        </p:nvGrpSpPr>
        <p:grpSpPr>
          <a:xfrm rot="0">
            <a:off x="0" y="0"/>
            <a:ext cx="9142412" cy="6856412"/>
            <a:chOff x="0" y="0"/>
            <a:chExt cx="5759" cy="4319"/>
          </a:xfrm>
        </p:grpSpPr>
        <p:sp>
          <p:nvSpPr>
            <p:cNvPr id="1048641" name=""/>
            <p:cNvSpPr/>
            <p:nvPr/>
          </p:nvSpPr>
          <p:spPr bwMode="hidden">
            <a:xfrm rot="0">
              <a:off x="0" y="0"/>
              <a:ext cx="5758" cy="1043"/>
            </a:xfrm>
            <a:custGeom>
              <a:avLst/>
              <a:ahLst/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</a:path>
              </a:pathLst>
            </a:custGeom>
            <a:gradFill rotWithShape="0">
              <a:gsLst>
                <a:gs pos="0">
                  <a:schemeClr val="lt1">
                    <a:alpha val="100000"/>
                  </a:schemeClr>
                </a:gs>
                <a:gs pos="100000">
                  <a:schemeClr val="lt1">
                    <a:shade val="69804"/>
                    <a:alpha val="100000"/>
                  </a:schemeClr>
                </a:gs>
              </a:gsLst>
              <a:lin ang="5400000" scaled="1"/>
            </a:gradFill>
            <a:ln>
              <a:noFill/>
            </a:ln>
          </p:spPr>
        </p:sp>
        <p:grpSp>
          <p:nvGrpSpPr>
            <p:cNvPr id="20" name=""/>
            <p:cNvGrpSpPr/>
            <p:nvPr/>
          </p:nvGrpSpPr>
          <p:grpSpPr>
            <a:xfrm rot="0">
              <a:off x="0" y="0"/>
              <a:ext cx="5759" cy="4319"/>
              <a:chOff x="0" y="0"/>
              <a:chExt cx="5759" cy="4319"/>
            </a:xfrm>
          </p:grpSpPr>
          <p:sp>
            <p:nvSpPr>
              <p:cNvPr id="1048642" name=""/>
              <p:cNvSpPr/>
              <p:nvPr/>
            </p:nvSpPr>
            <p:spPr bwMode="hidden">
              <a:xfrm rot="0">
                <a:off x="1" y="1040"/>
                <a:ext cx="5758" cy="18"/>
              </a:xfrm>
              <a:custGeom>
                <a:avLst/>
                <a:ahLst/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81961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43" name=""/>
              <p:cNvSpPr/>
              <p:nvPr/>
            </p:nvSpPr>
            <p:spPr bwMode="hidden">
              <a:xfrm rot="0">
                <a:off x="0" y="3988"/>
                <a:ext cx="5758" cy="42"/>
              </a:xfrm>
              <a:custGeom>
                <a:avLst/>
                <a:ahLst/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94118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44" name=""/>
              <p:cNvSpPr/>
              <p:nvPr/>
            </p:nvSpPr>
            <p:spPr bwMode="hidden">
              <a:xfrm rot="0">
                <a:off x="0" y="3665"/>
                <a:ext cx="5758" cy="30"/>
              </a:xfrm>
              <a:custGeom>
                <a:avLst/>
                <a:ahLst/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94118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45" name=""/>
              <p:cNvSpPr/>
              <p:nvPr/>
            </p:nvSpPr>
            <p:spPr bwMode="hidden">
              <a:xfrm rot="0">
                <a:off x="0" y="3364"/>
                <a:ext cx="5758" cy="30"/>
              </a:xfrm>
              <a:custGeom>
                <a:avLst/>
                <a:ahLst/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90980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46" name=""/>
              <p:cNvSpPr/>
              <p:nvPr/>
            </p:nvSpPr>
            <p:spPr bwMode="hidden">
              <a:xfrm rot="0">
                <a:off x="0" y="3105"/>
                <a:ext cx="5758" cy="31"/>
              </a:xfrm>
              <a:custGeom>
                <a:avLst/>
                <a:ahLst/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90980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47" name=""/>
              <p:cNvSpPr/>
              <p:nvPr/>
            </p:nvSpPr>
            <p:spPr bwMode="hidden">
              <a:xfrm rot="0">
                <a:off x="0" y="2859"/>
                <a:ext cx="5758" cy="36"/>
              </a:xfrm>
              <a:custGeom>
                <a:avLst/>
                <a:ahLst/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87843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48" name=""/>
              <p:cNvSpPr/>
              <p:nvPr/>
            </p:nvSpPr>
            <p:spPr bwMode="hidden">
              <a:xfrm rot="0">
                <a:off x="0" y="2644"/>
                <a:ext cx="5758" cy="30"/>
              </a:xfrm>
              <a:custGeom>
                <a:avLst/>
                <a:ahLst/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87843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49" name=""/>
              <p:cNvSpPr/>
              <p:nvPr/>
            </p:nvSpPr>
            <p:spPr bwMode="hidden">
              <a:xfrm rot="0">
                <a:off x="0" y="2433"/>
                <a:ext cx="5758" cy="36"/>
              </a:xfrm>
              <a:custGeom>
                <a:avLst/>
                <a:ahLst/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84706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50" name=""/>
              <p:cNvSpPr/>
              <p:nvPr/>
            </p:nvSpPr>
            <p:spPr bwMode="hidden">
              <a:xfrm rot="0">
                <a:off x="0" y="2259"/>
                <a:ext cx="5758" cy="24"/>
              </a:xfrm>
              <a:custGeom>
                <a:avLst/>
                <a:ahLst/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84706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51" name=""/>
              <p:cNvSpPr/>
              <p:nvPr/>
            </p:nvSpPr>
            <p:spPr bwMode="hidden">
              <a:xfrm rot="0">
                <a:off x="0" y="2090"/>
                <a:ext cx="5758" cy="24"/>
              </a:xfrm>
              <a:custGeom>
                <a:avLst/>
                <a:ahLst/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81961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52" name=""/>
              <p:cNvSpPr/>
              <p:nvPr/>
            </p:nvSpPr>
            <p:spPr bwMode="hidden">
              <a:xfrm rot="0">
                <a:off x="0" y="1928"/>
                <a:ext cx="5758" cy="24"/>
              </a:xfrm>
              <a:custGeom>
                <a:avLst/>
                <a:ahLst/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78824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53" name=""/>
              <p:cNvSpPr/>
              <p:nvPr/>
            </p:nvSpPr>
            <p:spPr bwMode="hidden">
              <a:xfrm rot="0">
                <a:off x="0" y="1645"/>
                <a:ext cx="5758" cy="12"/>
              </a:xfrm>
              <a:custGeom>
                <a:avLst/>
                <a:ahLst/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78824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54" name=""/>
              <p:cNvSpPr/>
              <p:nvPr/>
            </p:nvSpPr>
            <p:spPr bwMode="hidden">
              <a:xfrm rot="0">
                <a:off x="0" y="1778"/>
                <a:ext cx="5758" cy="24"/>
              </a:xfrm>
              <a:custGeom>
                <a:avLst/>
                <a:ahLst/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78824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55" name=""/>
              <p:cNvSpPr/>
              <p:nvPr/>
            </p:nvSpPr>
            <p:spPr bwMode="hidden">
              <a:xfrm rot="0">
                <a:off x="0" y="1520"/>
                <a:ext cx="5758" cy="12"/>
              </a:xfrm>
              <a:custGeom>
                <a:avLst/>
                <a:ahLst/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78824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56" name=""/>
              <p:cNvSpPr/>
              <p:nvPr/>
            </p:nvSpPr>
            <p:spPr bwMode="hidden">
              <a:xfrm rot="0">
                <a:off x="0" y="1394"/>
                <a:ext cx="5758" cy="18"/>
              </a:xfrm>
              <a:custGeom>
                <a:avLst/>
                <a:ahLst/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78824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57" name=""/>
              <p:cNvSpPr/>
              <p:nvPr/>
            </p:nvSpPr>
            <p:spPr bwMode="hidden">
              <a:xfrm rot="0">
                <a:off x="0" y="1280"/>
                <a:ext cx="5758" cy="18"/>
              </a:xfrm>
              <a:custGeom>
                <a:avLst/>
                <a:ahLst/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78824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58" name=""/>
              <p:cNvSpPr/>
              <p:nvPr/>
            </p:nvSpPr>
            <p:spPr bwMode="hidden">
              <a:xfrm rot="0">
                <a:off x="0" y="1177"/>
                <a:ext cx="5758" cy="18"/>
              </a:xfrm>
              <a:custGeom>
                <a:avLst/>
                <a:ahLst/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78824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59" name=""/>
              <p:cNvSpPr/>
              <p:nvPr/>
            </p:nvSpPr>
            <p:spPr bwMode="hidden">
              <a:xfrm rot="0">
                <a:off x="0" y="24"/>
                <a:ext cx="5758" cy="30"/>
              </a:xfrm>
              <a:custGeom>
                <a:avLst/>
                <a:ahLst/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94118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60" name=""/>
              <p:cNvSpPr/>
              <p:nvPr/>
            </p:nvSpPr>
            <p:spPr bwMode="hidden">
              <a:xfrm rot="0">
                <a:off x="0" y="186"/>
                <a:ext cx="5758" cy="24"/>
              </a:xfrm>
              <a:custGeom>
                <a:avLst/>
                <a:ahLst/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94118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61" name=""/>
              <p:cNvSpPr/>
              <p:nvPr/>
            </p:nvSpPr>
            <p:spPr bwMode="hidden">
              <a:xfrm rot="0">
                <a:off x="0" y="475"/>
                <a:ext cx="5758" cy="24"/>
              </a:xfrm>
              <a:custGeom>
                <a:avLst/>
                <a:ahLst/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87843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62" name=""/>
              <p:cNvSpPr/>
              <p:nvPr/>
            </p:nvSpPr>
            <p:spPr bwMode="hidden">
              <a:xfrm rot="0">
                <a:off x="0" y="337"/>
                <a:ext cx="5758" cy="24"/>
              </a:xfrm>
              <a:custGeom>
                <a:avLst/>
                <a:ahLst/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90980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63" name=""/>
              <p:cNvSpPr/>
              <p:nvPr/>
            </p:nvSpPr>
            <p:spPr bwMode="hidden">
              <a:xfrm rot="0">
                <a:off x="0" y="600"/>
                <a:ext cx="5758" cy="24"/>
              </a:xfrm>
              <a:custGeom>
                <a:avLst/>
                <a:ahLst/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78824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64" name=""/>
              <p:cNvSpPr/>
              <p:nvPr/>
            </p:nvSpPr>
            <p:spPr bwMode="hidden">
              <a:xfrm rot="0">
                <a:off x="0" y="727"/>
                <a:ext cx="5758" cy="18"/>
              </a:xfrm>
              <a:custGeom>
                <a:avLst/>
                <a:ahLst/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81961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65" name=""/>
              <p:cNvSpPr/>
              <p:nvPr/>
            </p:nvSpPr>
            <p:spPr bwMode="hidden">
              <a:xfrm rot="0">
                <a:off x="0" y="841"/>
                <a:ext cx="5758" cy="18"/>
              </a:xfrm>
              <a:custGeom>
                <a:avLst/>
                <a:ahLst/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81961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66" name=""/>
              <p:cNvSpPr/>
              <p:nvPr/>
            </p:nvSpPr>
            <p:spPr bwMode="hidden">
              <a:xfrm rot="0">
                <a:off x="0" y="943"/>
                <a:ext cx="5758" cy="18"/>
              </a:xfrm>
              <a:custGeom>
                <a:avLst/>
                <a:ahLst/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81961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grpSp>
            <p:nvGrpSpPr>
              <p:cNvPr id="21" name=""/>
              <p:cNvGrpSpPr/>
              <p:nvPr/>
            </p:nvGrpSpPr>
            <p:grpSpPr>
              <a:xfrm rot="0"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048667" name=""/>
                <p:cNvSpPr/>
                <p:nvPr/>
              </p:nvSpPr>
              <p:spPr bwMode="hidden">
                <a:xfrm rot="0">
                  <a:off x="2849" y="0"/>
                  <a:ext cx="42" cy="1045"/>
                </a:xfrm>
                <a:custGeom>
                  <a:avLst/>
                  <a:ahLst/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68" name=""/>
                <p:cNvSpPr/>
                <p:nvPr/>
              </p:nvSpPr>
              <p:spPr bwMode="hidden">
                <a:xfrm rot="0">
                  <a:off x="2400" y="0"/>
                  <a:ext cx="155" cy="1045"/>
                </a:xfrm>
                <a:custGeom>
                  <a:avLst/>
                  <a:ahLst/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69" name=""/>
                <p:cNvSpPr/>
                <p:nvPr/>
              </p:nvSpPr>
              <p:spPr bwMode="hidden">
                <a:xfrm rot="0">
                  <a:off x="1967" y="0"/>
                  <a:ext cx="240" cy="1045"/>
                </a:xfrm>
                <a:custGeom>
                  <a:avLst/>
                  <a:ahLst/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70" name=""/>
                <p:cNvSpPr/>
                <p:nvPr/>
              </p:nvSpPr>
              <p:spPr bwMode="hidden">
                <a:xfrm rot="0">
                  <a:off x="1554" y="0"/>
                  <a:ext cx="353" cy="1045"/>
                </a:xfrm>
                <a:custGeom>
                  <a:avLst/>
                  <a:ahLst/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71" name=""/>
                <p:cNvSpPr/>
                <p:nvPr/>
              </p:nvSpPr>
              <p:spPr bwMode="hidden">
                <a:xfrm rot="0">
                  <a:off x="1134" y="0"/>
                  <a:ext cx="450" cy="1045"/>
                </a:xfrm>
                <a:custGeom>
                  <a:avLst/>
                  <a:ahLst/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72" name=""/>
                <p:cNvSpPr/>
                <p:nvPr/>
              </p:nvSpPr>
              <p:spPr bwMode="hidden">
                <a:xfrm rot="0">
                  <a:off x="714" y="0"/>
                  <a:ext cx="540" cy="1045"/>
                </a:xfrm>
                <a:custGeom>
                  <a:avLst/>
                  <a:ahLst/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73" name=""/>
                <p:cNvSpPr/>
                <p:nvPr/>
              </p:nvSpPr>
              <p:spPr bwMode="hidden">
                <a:xfrm rot="0">
                  <a:off x="306" y="0"/>
                  <a:ext cx="642" cy="1045"/>
                </a:xfrm>
                <a:custGeom>
                  <a:avLst/>
                  <a:ahLst/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74" name=""/>
                <p:cNvSpPr/>
                <p:nvPr/>
              </p:nvSpPr>
              <p:spPr bwMode="hidden">
                <a:xfrm rot="0">
                  <a:off x="0" y="108"/>
                  <a:ext cx="630" cy="937"/>
                </a:xfrm>
                <a:custGeom>
                  <a:avLst/>
                  <a:ahLst/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75" name=""/>
                <p:cNvSpPr/>
                <p:nvPr/>
              </p:nvSpPr>
              <p:spPr bwMode="hidden">
                <a:xfrm rot="0">
                  <a:off x="3191" y="0"/>
                  <a:ext cx="155" cy="1045"/>
                </a:xfrm>
                <a:custGeom>
                  <a:avLst/>
                  <a:ahLst/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76" name=""/>
                <p:cNvSpPr/>
                <p:nvPr/>
              </p:nvSpPr>
              <p:spPr bwMode="hidden">
                <a:xfrm rot="0">
                  <a:off x="3533" y="0"/>
                  <a:ext cx="240" cy="1045"/>
                </a:xfrm>
                <a:custGeom>
                  <a:avLst/>
                  <a:ahLst/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77" name=""/>
                <p:cNvSpPr/>
                <p:nvPr/>
              </p:nvSpPr>
              <p:spPr bwMode="hidden">
                <a:xfrm rot="0">
                  <a:off x="3821" y="0"/>
                  <a:ext cx="359" cy="1045"/>
                </a:xfrm>
                <a:custGeom>
                  <a:avLst/>
                  <a:ahLst/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78" name=""/>
                <p:cNvSpPr/>
                <p:nvPr/>
              </p:nvSpPr>
              <p:spPr bwMode="hidden">
                <a:xfrm rot="0">
                  <a:off x="4139" y="0"/>
                  <a:ext cx="449" cy="1045"/>
                </a:xfrm>
                <a:custGeom>
                  <a:avLst/>
                  <a:ahLst/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79" name=""/>
                <p:cNvSpPr/>
                <p:nvPr/>
              </p:nvSpPr>
              <p:spPr bwMode="hidden">
                <a:xfrm rot="0">
                  <a:off x="4480" y="0"/>
                  <a:ext cx="541" cy="1045"/>
                </a:xfrm>
                <a:custGeom>
                  <a:avLst/>
                  <a:ahLst/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80" name=""/>
                <p:cNvSpPr/>
                <p:nvPr/>
              </p:nvSpPr>
              <p:spPr bwMode="hidden">
                <a:xfrm rot="0">
                  <a:off x="4768" y="0"/>
                  <a:ext cx="642" cy="1045"/>
                </a:xfrm>
                <a:custGeom>
                  <a:avLst/>
                  <a:ahLst/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81" name=""/>
                <p:cNvSpPr/>
                <p:nvPr/>
              </p:nvSpPr>
              <p:spPr bwMode="hidden">
                <a:xfrm rot="0">
                  <a:off x="5086" y="48"/>
                  <a:ext cx="672" cy="997"/>
                </a:xfrm>
                <a:custGeom>
                  <a:avLst/>
                  <a:ahLst/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</p:grpSp>
          <p:grpSp>
            <p:nvGrpSpPr>
              <p:cNvPr id="22" name=""/>
              <p:cNvGrpSpPr/>
              <p:nvPr/>
            </p:nvGrpSpPr>
            <p:grpSpPr>
              <a:xfrm rot="0"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048682" name=""/>
                <p:cNvSpPr/>
                <p:nvPr/>
              </p:nvSpPr>
              <p:spPr bwMode="hidden">
                <a:xfrm rot="0">
                  <a:off x="0" y="618"/>
                  <a:ext cx="306" cy="427"/>
                </a:xfrm>
                <a:custGeom>
                  <a:avLst/>
                  <a:ahLst/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1048683" name=""/>
                <p:cNvSpPr/>
                <p:nvPr/>
              </p:nvSpPr>
              <p:spPr bwMode="hidden">
                <a:xfrm rot="0">
                  <a:off x="5410" y="558"/>
                  <a:ext cx="348" cy="487"/>
                </a:xfrm>
                <a:custGeom>
                  <a:avLst/>
                  <a:ahLst/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</p:sp>
          </p:grpSp>
          <p:grpSp>
            <p:nvGrpSpPr>
              <p:cNvPr id="23" name=""/>
              <p:cNvGrpSpPr/>
              <p:nvPr/>
            </p:nvGrpSpPr>
            <p:grpSpPr>
              <a:xfrm rot="0"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048684" name=""/>
                <p:cNvSpPr/>
                <p:nvPr/>
              </p:nvSpPr>
              <p:spPr bwMode="hidden">
                <a:xfrm rot="0">
                  <a:off x="2849" y="1039"/>
                  <a:ext cx="42" cy="3280"/>
                </a:xfrm>
                <a:custGeom>
                  <a:avLst/>
                  <a:ahLst/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shade val="69804"/>
                        <a:alpha val="100000"/>
                      </a:schemeClr>
                    </a:gs>
                    <a:gs pos="100000">
                      <a:schemeClr val="dk2"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85" name=""/>
                <p:cNvSpPr/>
                <p:nvPr/>
              </p:nvSpPr>
              <p:spPr bwMode="hidden">
                <a:xfrm rot="0">
                  <a:off x="2154" y="1039"/>
                  <a:ext cx="401" cy="3280"/>
                </a:xfrm>
                <a:custGeom>
                  <a:avLst/>
                  <a:ahLst/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shade val="69804"/>
                        <a:alpha val="100000"/>
                      </a:schemeClr>
                    </a:gs>
                    <a:gs pos="100000">
                      <a:schemeClr val="dk2"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86" name=""/>
                <p:cNvSpPr/>
                <p:nvPr/>
              </p:nvSpPr>
              <p:spPr bwMode="hidden">
                <a:xfrm rot="0">
                  <a:off x="1530" y="1039"/>
                  <a:ext cx="677" cy="3280"/>
                </a:xfrm>
                <a:custGeom>
                  <a:avLst/>
                  <a:ahLst/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shade val="69804"/>
                        <a:alpha val="100000"/>
                      </a:schemeClr>
                    </a:gs>
                    <a:gs pos="100000">
                      <a:schemeClr val="dk2"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87" name=""/>
                <p:cNvSpPr/>
                <p:nvPr/>
              </p:nvSpPr>
              <p:spPr bwMode="hidden">
                <a:xfrm rot="0">
                  <a:off x="876" y="1039"/>
                  <a:ext cx="1031" cy="3280"/>
                </a:xfrm>
                <a:custGeom>
                  <a:avLst/>
                  <a:ahLst/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shade val="69804"/>
                        <a:alpha val="100000"/>
                      </a:schemeClr>
                    </a:gs>
                    <a:gs pos="100000">
                      <a:schemeClr val="dk2"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88" name=""/>
                <p:cNvSpPr/>
                <p:nvPr/>
              </p:nvSpPr>
              <p:spPr bwMode="hidden">
                <a:xfrm rot="0">
                  <a:off x="264" y="1039"/>
                  <a:ext cx="1319" cy="3280"/>
                </a:xfrm>
                <a:custGeom>
                  <a:avLst/>
                  <a:ahLst/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shade val="69804"/>
                        <a:alpha val="100000"/>
                      </a:schemeClr>
                    </a:gs>
                    <a:gs pos="100000">
                      <a:schemeClr val="dk2"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89" name=""/>
                <p:cNvSpPr/>
                <p:nvPr/>
              </p:nvSpPr>
              <p:spPr bwMode="hidden">
                <a:xfrm rot="0">
                  <a:off x="3191" y="1039"/>
                  <a:ext cx="402" cy="3280"/>
                </a:xfrm>
                <a:custGeom>
                  <a:avLst/>
                  <a:ahLst/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shade val="69804"/>
                        <a:alpha val="100000"/>
                      </a:schemeClr>
                    </a:gs>
                    <a:gs pos="100000">
                      <a:schemeClr val="dk2"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90" name=""/>
                <p:cNvSpPr/>
                <p:nvPr/>
              </p:nvSpPr>
              <p:spPr bwMode="hidden">
                <a:xfrm rot="0">
                  <a:off x="3533" y="1039"/>
                  <a:ext cx="677" cy="3280"/>
                </a:xfrm>
                <a:custGeom>
                  <a:avLst/>
                  <a:ahLst/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shade val="69804"/>
                        <a:alpha val="100000"/>
                      </a:schemeClr>
                    </a:gs>
                    <a:gs pos="100000">
                      <a:schemeClr val="dk2"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91" name=""/>
                <p:cNvSpPr/>
                <p:nvPr/>
              </p:nvSpPr>
              <p:spPr bwMode="hidden">
                <a:xfrm rot="0">
                  <a:off x="3822" y="1039"/>
                  <a:ext cx="1036" cy="3280"/>
                </a:xfrm>
                <a:custGeom>
                  <a:avLst/>
                  <a:ahLst/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shade val="69804"/>
                        <a:alpha val="100000"/>
                      </a:schemeClr>
                    </a:gs>
                    <a:gs pos="100000">
                      <a:schemeClr val="dk2"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92" name=""/>
                <p:cNvSpPr/>
                <p:nvPr/>
              </p:nvSpPr>
              <p:spPr bwMode="hidden">
                <a:xfrm rot="0">
                  <a:off x="4137" y="1039"/>
                  <a:ext cx="1327" cy="3280"/>
                </a:xfrm>
                <a:custGeom>
                  <a:avLst/>
                  <a:ahLst/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shade val="69804"/>
                        <a:alpha val="100000"/>
                      </a:schemeClr>
                    </a:gs>
                    <a:gs pos="100000">
                      <a:schemeClr val="dk2"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</p:grpSp>
          <p:sp>
            <p:nvSpPr>
              <p:cNvPr id="1048693" name=""/>
              <p:cNvSpPr/>
              <p:nvPr/>
            </p:nvSpPr>
            <p:spPr bwMode="hidden">
              <a:xfrm rot="0">
                <a:off x="0" y="1039"/>
                <a:ext cx="1254" cy="2632"/>
              </a:xfrm>
              <a:custGeom>
                <a:avLst/>
                <a:ahLst/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69804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94" name=""/>
              <p:cNvSpPr/>
              <p:nvPr/>
            </p:nvSpPr>
            <p:spPr bwMode="hidden">
              <a:xfrm rot="0">
                <a:off x="0" y="1039"/>
                <a:ext cx="948" cy="1676"/>
              </a:xfrm>
              <a:custGeom>
                <a:avLst/>
                <a:ahLst/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1048695" name=""/>
              <p:cNvSpPr/>
              <p:nvPr/>
            </p:nvSpPr>
            <p:spPr bwMode="hidden">
              <a:xfrm rot="0">
                <a:off x="0" y="1039"/>
                <a:ext cx="629" cy="937"/>
              </a:xfrm>
              <a:custGeom>
                <a:avLst/>
                <a:ahLst/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1048696" name=""/>
              <p:cNvSpPr/>
              <p:nvPr/>
            </p:nvSpPr>
            <p:spPr bwMode="hidden">
              <a:xfrm rot="0">
                <a:off x="0" y="1039"/>
                <a:ext cx="305" cy="427"/>
              </a:xfrm>
              <a:custGeom>
                <a:avLst/>
                <a:ahLst/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1048697" name=""/>
              <p:cNvSpPr/>
              <p:nvPr/>
            </p:nvSpPr>
            <p:spPr bwMode="hidden">
              <a:xfrm rot="0">
                <a:off x="4481" y="1039"/>
                <a:ext cx="1277" cy="2686"/>
              </a:xfrm>
              <a:custGeom>
                <a:avLst/>
                <a:ahLst/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69804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98" name=""/>
              <p:cNvSpPr/>
              <p:nvPr/>
            </p:nvSpPr>
            <p:spPr bwMode="hidden">
              <a:xfrm rot="0">
                <a:off x="4770" y="1039"/>
                <a:ext cx="988" cy="1730"/>
              </a:xfrm>
              <a:custGeom>
                <a:avLst/>
                <a:ahLst/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1048699" name=""/>
              <p:cNvSpPr/>
              <p:nvPr/>
            </p:nvSpPr>
            <p:spPr bwMode="hidden">
              <a:xfrm rot="0">
                <a:off x="5088" y="1039"/>
                <a:ext cx="670" cy="997"/>
              </a:xfrm>
              <a:custGeom>
                <a:avLst/>
                <a:ahLst/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1048700" name=""/>
              <p:cNvSpPr/>
              <p:nvPr/>
            </p:nvSpPr>
            <p:spPr bwMode="hidden">
              <a:xfrm rot="0">
                <a:off x="5412" y="1039"/>
                <a:ext cx="346" cy="487"/>
              </a:xfrm>
              <a:custGeom>
                <a:avLst/>
                <a:ahLst/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</p:grpSp>
      </p:grpSp>
      <p:sp>
        <p:nvSpPr>
          <p:cNvPr id="1048701" name=""/>
          <p:cNvSpPr/>
          <p:nvPr>
            <p:ph type="ctrTitle" sz="quarter" idx="0"/>
          </p:nvPr>
        </p:nvSpPr>
        <p:spPr>
          <a:xfrm rot="0">
            <a:off x="455612" y="1920875"/>
            <a:ext cx="8226425" cy="1736725"/>
          </a:xfrm>
          <a:prstGeom prst="rect"/>
          <a:noFill/>
          <a:ln>
            <a:noFill/>
          </a:ln>
        </p:spPr>
        <p:txBody>
          <a:bodyPr anchor="b" anchorCtr="1" bIns="45720" lIns="91440" rIns="91440" tIns="45720" vert="horz"/>
          <a:lstStyle>
            <a:lvl1pPr algn="ctr">
              <a:defRPr sz="5400"/>
            </a:lvl1pPr>
          </a:lstStyle>
          <a:p>
            <a:pPr lvl="0"/>
            <a:r>
              <a:rPr altLang="en-US" lang="ar-SA"/>
              <a:t>Click to edit Master title style</a:t>
            </a:r>
          </a:p>
        </p:txBody>
      </p:sp>
      <p:sp>
        <p:nvSpPr>
          <p:cNvPr id="1048702" name=""/>
          <p:cNvSpPr/>
          <p:nvPr>
            <p:ph type="subTitle" sz="quarter" idx="1"/>
          </p:nvPr>
        </p:nvSpPr>
        <p:spPr>
          <a:xfrm rot="0">
            <a:off x="1371600" y="3886200"/>
            <a:ext cx="6400800" cy="1752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None/>
              <a:defRPr sz="3200">
                <a:solidFill>
                  <a:schemeClr val="dk1"/>
                </a:solidFill>
              </a:defRPr>
            </a:lvl1pPr>
            <a:lvl2pPr algn="ctr" marL="457200">
              <a:buNone/>
            </a:lvl2pPr>
            <a:lvl3pPr algn="ctr" marL="914400">
              <a:buNone/>
            </a:lvl3pPr>
            <a:lvl4pPr algn="ctr" marL="1371600">
              <a:buNone/>
            </a:lvl4pPr>
            <a:lvl5pPr algn="ctr" marL="1828800">
              <a:buNone/>
            </a:lvl5pPr>
          </a:lstStyle>
          <a:p>
            <a:pPr lvl="0"/>
            <a:r>
              <a:rPr altLang="en-US" lang="ar-SA"/>
              <a:t>Click to edit Master subtitle style</a:t>
            </a:r>
          </a:p>
        </p:txBody>
      </p:sp>
      <p:sp>
        <p:nvSpPr>
          <p:cNvPr id="1048703" name=""/>
          <p:cNvSpPr/>
          <p:nvPr>
            <p:ph type="dt" sz="quarter" idx="2"/>
          </p:nvPr>
        </p:nvSpPr>
        <p:spPr>
          <a:xfrm rot="0">
            <a:off x="455612" y="6242050"/>
            <a:ext cx="2130425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l" lvl="0" rtl="0"/>
            <a:r>
              <a:rPr altLang="en-US" sz="1000" lang="ar-EG">
                <a:effectLst>
                  <a:outerShdw algn="tl" blurRad="38100" dir="2700000" dist="38100">
                    <a:srgbClr val="C0C0C0"/>
                  </a:outerShdw>
                </a:effectLst>
              </a:rPr>
              <a:t/>
            </a:r>
            <a:endParaRPr altLang="en-US" sz="1000" lang="ar-EG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704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705" name=""/>
          <p:cNvSpPr/>
          <p:nvPr>
            <p:ph type="sldNum" sz="quarter" idx="4"/>
          </p:nvPr>
        </p:nvSpPr>
        <p:spPr>
          <a:xfrm rot="0">
            <a:off x="6553200" y="6242050"/>
            <a:ext cx="2130425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عنوان ونص عمودي">
    <p:spTree>
      <p:nvGrpSpPr>
        <p:cNvPr id="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انقر لتحرير نمط العنوان الرئيسي</a:t>
            </a:r>
            <a:endParaRPr altLang="en-US" lang="zh-CN"/>
          </a:p>
        </p:txBody>
      </p:sp>
      <p:sp>
        <p:nvSpPr>
          <p:cNvPr id="104894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انقر لتحرير أنماط النص الرئيسي</a:t>
            </a:r>
          </a:p>
          <a:p>
            <a:pPr lvl="1"/>
            <a:r>
              <a:rPr altLang="zh-CN" lang="en-US" smtClean="0"/>
              <a:t>المستوى الثاني</a:t>
            </a:r>
          </a:p>
          <a:p>
            <a:pPr lvl="2"/>
            <a:r>
              <a:rPr altLang="zh-CN" lang="en-US" smtClean="0"/>
              <a:t>المستوى الثالث</a:t>
            </a:r>
          </a:p>
          <a:p>
            <a:pPr lvl="3"/>
            <a:r>
              <a:rPr altLang="zh-CN" lang="en-US" smtClean="0"/>
              <a:t>المستوى الرابع</a:t>
            </a:r>
          </a:p>
          <a:p>
            <a:pPr lvl="4"/>
            <a:r>
              <a:rPr altLang="zh-CN" lang="en-US" smtClean="0"/>
              <a:t>المستوى الخامس</a:t>
            </a:r>
          </a:p>
        </p:txBody>
      </p:sp>
      <p:sp>
        <p:nvSpPr>
          <p:cNvPr id="1048637" name=""/>
          <p:cNvSpPr/>
          <p:nvPr>
            <p:ph type="dt" sz="half" idx="2"/>
          </p:nvPr>
        </p:nvSpPr>
        <p:spPr>
          <a:xfrm rot="0">
            <a:off x="455612" y="6242050"/>
            <a:ext cx="2130425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l" lvl="0" rtl="0"/>
            <a:r>
              <a:rPr altLang="en-US" sz="1000" lang="ar-EG">
                <a:effectLst>
                  <a:outerShdw algn="tl" blurRad="38100" dir="2700000" dist="38100">
                    <a:srgbClr val="C0C0C0"/>
                  </a:outerShdw>
                </a:effectLst>
              </a:rPr>
              <a:t/>
            </a:r>
            <a:endParaRPr altLang="en-US" sz="1000" lang="ar-EG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39" name=""/>
          <p:cNvSpPr/>
          <p:nvPr>
            <p:ph type="sldNum" sz="quarter" idx="4"/>
          </p:nvPr>
        </p:nvSpPr>
        <p:spPr>
          <a:xfrm rot="0">
            <a:off x="6553200" y="6242050"/>
            <a:ext cx="2130425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عنوان ونص عموديان">
    <p:spTree>
      <p:nvGrpSpPr>
        <p:cNvPr id="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انقر لتحرير نمط العنوان الرئيسي</a:t>
            </a:r>
            <a:endParaRPr altLang="en-US" lang="zh-CN"/>
          </a:p>
        </p:txBody>
      </p:sp>
      <p:sp>
        <p:nvSpPr>
          <p:cNvPr id="104895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انقر لتحرير أنماط النص الرئيسي</a:t>
            </a:r>
          </a:p>
          <a:p>
            <a:pPr lvl="1"/>
            <a:r>
              <a:rPr altLang="zh-CN" lang="en-US" smtClean="0"/>
              <a:t>المستوى الثاني</a:t>
            </a:r>
          </a:p>
          <a:p>
            <a:pPr lvl="2"/>
            <a:r>
              <a:rPr altLang="zh-CN" lang="en-US" smtClean="0"/>
              <a:t>المستوى الثالث</a:t>
            </a:r>
          </a:p>
          <a:p>
            <a:pPr lvl="3"/>
            <a:r>
              <a:rPr altLang="zh-CN" lang="en-US" smtClean="0"/>
              <a:t>المستوى الرابع</a:t>
            </a:r>
          </a:p>
          <a:p>
            <a:pPr lvl="4"/>
            <a:r>
              <a:rPr altLang="zh-CN" lang="en-US" smtClean="0"/>
              <a:t>المستوى الخامس</a:t>
            </a:r>
          </a:p>
        </p:txBody>
      </p:sp>
      <p:sp>
        <p:nvSpPr>
          <p:cNvPr id="1048637" name=""/>
          <p:cNvSpPr/>
          <p:nvPr>
            <p:ph type="dt" sz="half" idx="2"/>
          </p:nvPr>
        </p:nvSpPr>
        <p:spPr>
          <a:xfrm rot="0">
            <a:off x="455612" y="6242050"/>
            <a:ext cx="2130425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l" lvl="0" rtl="0"/>
            <a:r>
              <a:rPr altLang="en-US" sz="1000" lang="ar-EG">
                <a:effectLst>
                  <a:outerShdw algn="tl" blurRad="38100" dir="2700000" dist="38100">
                    <a:srgbClr val="C0C0C0"/>
                  </a:outerShdw>
                </a:effectLst>
              </a:rPr>
              <a:t/>
            </a:r>
            <a:endParaRPr altLang="en-US" sz="1000" lang="ar-EG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39" name=""/>
          <p:cNvSpPr/>
          <p:nvPr>
            <p:ph type="sldNum" sz="quarter" idx="4"/>
          </p:nvPr>
        </p:nvSpPr>
        <p:spPr>
          <a:xfrm rot="0">
            <a:off x="6553200" y="6242050"/>
            <a:ext cx="2130425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عنوان ومحتوى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انقر لتحرير نمط العنوان الرئيسي</a:t>
            </a:r>
            <a:endParaRPr altLang="en-US" lang="zh-CN"/>
          </a:p>
        </p:txBody>
      </p:sp>
      <p:sp>
        <p:nvSpPr>
          <p:cNvPr id="104871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انقر لتحرير أنماط النص الرئيسي</a:t>
            </a:r>
          </a:p>
          <a:p>
            <a:pPr lvl="1"/>
            <a:r>
              <a:rPr altLang="zh-CN" lang="en-US" smtClean="0"/>
              <a:t>المستوى الثاني</a:t>
            </a:r>
          </a:p>
          <a:p>
            <a:pPr lvl="2"/>
            <a:r>
              <a:rPr altLang="zh-CN" lang="en-US" smtClean="0"/>
              <a:t>المستوى الثالث</a:t>
            </a:r>
          </a:p>
          <a:p>
            <a:pPr lvl="3"/>
            <a:r>
              <a:rPr altLang="zh-CN" lang="en-US" smtClean="0"/>
              <a:t>المستوى الرابع</a:t>
            </a:r>
          </a:p>
          <a:p>
            <a:pPr lvl="4"/>
            <a:r>
              <a:rPr altLang="zh-CN" lang="en-US" smtClean="0"/>
              <a:t>المستوى الخامس</a:t>
            </a:r>
          </a:p>
        </p:txBody>
      </p:sp>
      <p:sp>
        <p:nvSpPr>
          <p:cNvPr id="1048637" name=""/>
          <p:cNvSpPr/>
          <p:nvPr>
            <p:ph type="dt" sz="half" idx="2"/>
          </p:nvPr>
        </p:nvSpPr>
        <p:spPr>
          <a:xfrm rot="0">
            <a:off x="455612" y="6242050"/>
            <a:ext cx="2130425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l" lvl="0" rtl="0"/>
            <a:r>
              <a:rPr altLang="en-US" sz="1000" lang="ar-EG">
                <a:effectLst>
                  <a:outerShdw algn="tl" blurRad="38100" dir="2700000" dist="38100">
                    <a:srgbClr val="C0C0C0"/>
                  </a:outerShdw>
                </a:effectLst>
              </a:rPr>
              <a:t/>
            </a:r>
            <a:endParaRPr altLang="en-US" sz="1000" lang="ar-EG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39" name=""/>
          <p:cNvSpPr/>
          <p:nvPr>
            <p:ph type="sldNum" sz="quarter" idx="4"/>
          </p:nvPr>
        </p:nvSpPr>
        <p:spPr>
          <a:xfrm rot="0">
            <a:off x="6553200" y="6242050"/>
            <a:ext cx="2130425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عنوان المقطع"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0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انقر لتحرير نمط العنوان الرئيسي</a:t>
            </a:r>
            <a:endParaRPr altLang="en-US" lang="zh-CN"/>
          </a:p>
        </p:txBody>
      </p:sp>
      <p:sp>
        <p:nvSpPr>
          <p:cNvPr id="1048931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indent="0" marL="0">
              <a:buNone/>
              <a:defRPr sz="2400"/>
            </a:lvl1pPr>
            <a:lvl2pPr indent="0" marL="457200">
              <a:buNone/>
              <a:defRPr sz="2000"/>
            </a:lvl2pPr>
            <a:lvl3pPr indent="0" marL="914400">
              <a:buNone/>
              <a:defRPr sz="18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pPr lvl="0"/>
            <a:r>
              <a:rPr altLang="zh-CN" lang="en-US" smtClean="0"/>
              <a:t>انقر لتحرير أنماط النص الرئيسي</a:t>
            </a:r>
          </a:p>
        </p:txBody>
      </p:sp>
      <p:sp>
        <p:nvSpPr>
          <p:cNvPr id="1048637" name=""/>
          <p:cNvSpPr/>
          <p:nvPr>
            <p:ph type="dt" sz="half" idx="2"/>
          </p:nvPr>
        </p:nvSpPr>
        <p:spPr>
          <a:xfrm rot="0">
            <a:off x="455612" y="6242050"/>
            <a:ext cx="2130425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l" lvl="0" rtl="0"/>
            <a:r>
              <a:rPr altLang="en-US" sz="1000" lang="ar-EG">
                <a:effectLst>
                  <a:outerShdw algn="tl" blurRad="38100" dir="2700000" dist="38100">
                    <a:srgbClr val="C0C0C0"/>
                  </a:outerShdw>
                </a:effectLst>
              </a:rPr>
              <a:t/>
            </a:r>
            <a:endParaRPr altLang="en-US" sz="1000" lang="ar-EG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39" name=""/>
          <p:cNvSpPr/>
          <p:nvPr>
            <p:ph type="sldNum" sz="quarter" idx="4"/>
          </p:nvPr>
        </p:nvSpPr>
        <p:spPr>
          <a:xfrm rot="0">
            <a:off x="6553200" y="6242050"/>
            <a:ext cx="2130425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محتويين"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انقر لتحرير نمط العنوان الرئيسي</a:t>
            </a:r>
            <a:endParaRPr altLang="en-US" lang="zh-CN"/>
          </a:p>
        </p:txBody>
      </p:sp>
      <p:sp>
        <p:nvSpPr>
          <p:cNvPr id="104893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انقر لتحرير أنماط النص الرئيسي</a:t>
            </a:r>
          </a:p>
          <a:p>
            <a:pPr lvl="1"/>
            <a:r>
              <a:rPr altLang="zh-CN" lang="en-US" smtClean="0"/>
              <a:t>المستوى الثاني</a:t>
            </a:r>
          </a:p>
          <a:p>
            <a:pPr lvl="2"/>
            <a:r>
              <a:rPr altLang="zh-CN" lang="en-US" smtClean="0"/>
              <a:t>المستوى الثالث</a:t>
            </a:r>
          </a:p>
          <a:p>
            <a:pPr lvl="3"/>
            <a:r>
              <a:rPr altLang="zh-CN" lang="en-US" smtClean="0"/>
              <a:t>المستوى الرابع</a:t>
            </a:r>
          </a:p>
          <a:p>
            <a:pPr lvl="4"/>
            <a:r>
              <a:rPr altLang="zh-CN" lang="en-US" smtClean="0"/>
              <a:t>المستوى الخامس</a:t>
            </a:r>
          </a:p>
        </p:txBody>
      </p:sp>
      <p:sp>
        <p:nvSpPr>
          <p:cNvPr id="104893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انقر لتحرير أنماط النص الرئيسي</a:t>
            </a:r>
          </a:p>
          <a:p>
            <a:pPr lvl="1"/>
            <a:r>
              <a:rPr altLang="zh-CN" lang="en-US" smtClean="0"/>
              <a:t>المستوى الثاني</a:t>
            </a:r>
          </a:p>
          <a:p>
            <a:pPr lvl="2"/>
            <a:r>
              <a:rPr altLang="zh-CN" lang="en-US" smtClean="0"/>
              <a:t>المستوى الثالث</a:t>
            </a:r>
          </a:p>
          <a:p>
            <a:pPr lvl="3"/>
            <a:r>
              <a:rPr altLang="zh-CN" lang="en-US" smtClean="0"/>
              <a:t>المستوى الرابع</a:t>
            </a:r>
          </a:p>
          <a:p>
            <a:pPr lvl="4"/>
            <a:r>
              <a:rPr altLang="zh-CN" lang="en-US" smtClean="0"/>
              <a:t>المستوى الخامس</a:t>
            </a:r>
          </a:p>
        </p:txBody>
      </p:sp>
      <p:sp>
        <p:nvSpPr>
          <p:cNvPr id="1048637" name=""/>
          <p:cNvSpPr/>
          <p:nvPr>
            <p:ph type="dt" sz="half" idx="2"/>
          </p:nvPr>
        </p:nvSpPr>
        <p:spPr>
          <a:xfrm rot="0">
            <a:off x="455612" y="6242050"/>
            <a:ext cx="2130425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l" lvl="0" rtl="0"/>
            <a:r>
              <a:rPr altLang="en-US" sz="1000" lang="ar-EG">
                <a:effectLst>
                  <a:outerShdw algn="tl" blurRad="38100" dir="2700000" dist="38100">
                    <a:srgbClr val="C0C0C0"/>
                  </a:outerShdw>
                </a:effectLst>
              </a:rPr>
              <a:t/>
            </a:r>
            <a:endParaRPr altLang="en-US" sz="1000" lang="ar-EG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39" name=""/>
          <p:cNvSpPr/>
          <p:nvPr>
            <p:ph type="sldNum" sz="quarter" idx="4"/>
          </p:nvPr>
        </p:nvSpPr>
        <p:spPr>
          <a:xfrm rot="0">
            <a:off x="6553200" y="6242050"/>
            <a:ext cx="2130425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مقارنة"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5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p>
            <a:r>
              <a:rPr altLang="zh-CN" lang="en-US" smtClean="0"/>
              <a:t>انقر لتحرير نمط العنوان الرئيسي</a:t>
            </a:r>
            <a:endParaRPr altLang="en-US" lang="zh-CN"/>
          </a:p>
        </p:txBody>
      </p:sp>
      <p:sp>
        <p:nvSpPr>
          <p:cNvPr id="1048936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انقر لتحرير أنماط النص الرئيسي</a:t>
            </a:r>
          </a:p>
        </p:txBody>
      </p:sp>
      <p:sp>
        <p:nvSpPr>
          <p:cNvPr id="1048937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انقر لتحرير أنماط النص الرئيسي</a:t>
            </a:r>
          </a:p>
          <a:p>
            <a:pPr lvl="1"/>
            <a:r>
              <a:rPr altLang="zh-CN" lang="en-US" smtClean="0"/>
              <a:t>المستوى الثاني</a:t>
            </a:r>
          </a:p>
          <a:p>
            <a:pPr lvl="2"/>
            <a:r>
              <a:rPr altLang="zh-CN" lang="en-US" smtClean="0"/>
              <a:t>المستوى الثالث</a:t>
            </a:r>
          </a:p>
          <a:p>
            <a:pPr lvl="3"/>
            <a:r>
              <a:rPr altLang="zh-CN" lang="en-US" smtClean="0"/>
              <a:t>المستوى الرابع</a:t>
            </a:r>
          </a:p>
          <a:p>
            <a:pPr lvl="4"/>
            <a:r>
              <a:rPr altLang="zh-CN" lang="en-US" smtClean="0"/>
              <a:t>المستوى الخامس</a:t>
            </a:r>
          </a:p>
        </p:txBody>
      </p:sp>
      <p:sp>
        <p:nvSpPr>
          <p:cNvPr id="104893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انقر لتحرير أنماط النص الرئيسي</a:t>
            </a:r>
          </a:p>
        </p:txBody>
      </p:sp>
      <p:sp>
        <p:nvSpPr>
          <p:cNvPr id="1048939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انقر لتحرير أنماط النص الرئيسي</a:t>
            </a:r>
          </a:p>
          <a:p>
            <a:pPr lvl="1"/>
            <a:r>
              <a:rPr altLang="zh-CN" lang="en-US" smtClean="0"/>
              <a:t>المستوى الثاني</a:t>
            </a:r>
          </a:p>
          <a:p>
            <a:pPr lvl="2"/>
            <a:r>
              <a:rPr altLang="zh-CN" lang="en-US" smtClean="0"/>
              <a:t>المستوى الثالث</a:t>
            </a:r>
          </a:p>
          <a:p>
            <a:pPr lvl="3"/>
            <a:r>
              <a:rPr altLang="zh-CN" lang="en-US" smtClean="0"/>
              <a:t>المستوى الرابع</a:t>
            </a:r>
          </a:p>
          <a:p>
            <a:pPr lvl="4"/>
            <a:r>
              <a:rPr altLang="zh-CN" lang="en-US" smtClean="0"/>
              <a:t>المستوى الخامس</a:t>
            </a:r>
          </a:p>
        </p:txBody>
      </p:sp>
      <p:sp>
        <p:nvSpPr>
          <p:cNvPr id="1048637" name=""/>
          <p:cNvSpPr/>
          <p:nvPr>
            <p:ph type="dt" sz="half" idx="2"/>
          </p:nvPr>
        </p:nvSpPr>
        <p:spPr>
          <a:xfrm rot="0">
            <a:off x="455612" y="6242050"/>
            <a:ext cx="2130425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l" lvl="0" rtl="0"/>
            <a:r>
              <a:rPr altLang="en-US" sz="1000" lang="ar-EG">
                <a:effectLst>
                  <a:outerShdw algn="tl" blurRad="38100" dir="2700000" dist="38100">
                    <a:srgbClr val="C0C0C0"/>
                  </a:outerShdw>
                </a:effectLst>
              </a:rPr>
              <a:t/>
            </a:r>
            <a:endParaRPr altLang="en-US" sz="1000" lang="ar-EG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39" name=""/>
          <p:cNvSpPr/>
          <p:nvPr>
            <p:ph type="sldNum" sz="quarter" idx="4"/>
          </p:nvPr>
        </p:nvSpPr>
        <p:spPr>
          <a:xfrm rot="0">
            <a:off x="6553200" y="6242050"/>
            <a:ext cx="2130425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عنوان فقط"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انقر لتحرير نمط العنوان الرئيسي</a:t>
            </a:r>
            <a:endParaRPr altLang="en-US" lang="zh-CN"/>
          </a:p>
        </p:txBody>
      </p:sp>
      <p:sp>
        <p:nvSpPr>
          <p:cNvPr id="1048637" name=""/>
          <p:cNvSpPr/>
          <p:nvPr>
            <p:ph type="dt" sz="half" idx="2"/>
          </p:nvPr>
        </p:nvSpPr>
        <p:spPr>
          <a:xfrm rot="0">
            <a:off x="455612" y="6242050"/>
            <a:ext cx="2130425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l" lvl="0" rtl="0"/>
            <a:r>
              <a:rPr altLang="en-US" sz="1000" lang="ar-EG">
                <a:effectLst>
                  <a:outerShdw algn="tl" blurRad="38100" dir="2700000" dist="38100">
                    <a:srgbClr val="C0C0C0"/>
                  </a:outerShdw>
                </a:effectLst>
              </a:rPr>
              <a:t/>
            </a:r>
            <a:endParaRPr altLang="en-US" sz="1000" lang="ar-EG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39" name=""/>
          <p:cNvSpPr/>
          <p:nvPr>
            <p:ph type="sldNum" sz="quarter" idx="4"/>
          </p:nvPr>
        </p:nvSpPr>
        <p:spPr>
          <a:xfrm rot="0">
            <a:off x="6553200" y="6242050"/>
            <a:ext cx="2130425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فارغ">
    <p:spTree>
      <p:nvGrpSpPr>
        <p:cNvPr id="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"/>
          <p:cNvSpPr/>
          <p:nvPr>
            <p:ph type="dt" sz="half" idx="2"/>
          </p:nvPr>
        </p:nvSpPr>
        <p:spPr>
          <a:xfrm rot="0">
            <a:off x="455612" y="6242050"/>
            <a:ext cx="2130425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l" lvl="0" rtl="0"/>
            <a:r>
              <a:rPr altLang="en-US" sz="1000" lang="ar-EG">
                <a:effectLst>
                  <a:outerShdw algn="tl" blurRad="38100" dir="2700000" dist="38100">
                    <a:srgbClr val="C0C0C0"/>
                  </a:outerShdw>
                </a:effectLst>
              </a:rPr>
              <a:t/>
            </a:r>
            <a:endParaRPr altLang="en-US" sz="1000" lang="ar-EG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39" name=""/>
          <p:cNvSpPr/>
          <p:nvPr>
            <p:ph type="sldNum" sz="quarter" idx="4"/>
          </p:nvPr>
        </p:nvSpPr>
        <p:spPr>
          <a:xfrm rot="0">
            <a:off x="6553200" y="6242050"/>
            <a:ext cx="2130425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محتوى ذو تسمية توضيحية"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انقر لتحرير نمط العنوان الرئيسي</a:t>
            </a:r>
            <a:endParaRPr altLang="en-US" lang="zh-CN"/>
          </a:p>
        </p:txBody>
      </p:sp>
      <p:sp>
        <p:nvSpPr>
          <p:cNvPr id="104894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انقر لتحرير أنماط النص الرئيسي</a:t>
            </a:r>
          </a:p>
        </p:txBody>
      </p:sp>
      <p:sp>
        <p:nvSpPr>
          <p:cNvPr id="1048943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انقر لتحرير أنماط النص الرئيسي</a:t>
            </a:r>
          </a:p>
          <a:p>
            <a:pPr lvl="1"/>
            <a:r>
              <a:rPr altLang="zh-CN" lang="en-US" smtClean="0"/>
              <a:t>المستوى الثاني</a:t>
            </a:r>
          </a:p>
          <a:p>
            <a:pPr lvl="2"/>
            <a:r>
              <a:rPr altLang="zh-CN" lang="en-US" smtClean="0"/>
              <a:t>المستوى الثالث</a:t>
            </a:r>
          </a:p>
          <a:p>
            <a:pPr lvl="3"/>
            <a:r>
              <a:rPr altLang="zh-CN" lang="en-US" smtClean="0"/>
              <a:t>المستوى الرابع</a:t>
            </a:r>
          </a:p>
          <a:p>
            <a:pPr lvl="4"/>
            <a:r>
              <a:rPr altLang="zh-CN" lang="en-US" smtClean="0"/>
              <a:t>المستوى الخامس</a:t>
            </a:r>
          </a:p>
        </p:txBody>
      </p:sp>
      <p:sp>
        <p:nvSpPr>
          <p:cNvPr id="1048637" name=""/>
          <p:cNvSpPr/>
          <p:nvPr>
            <p:ph type="dt" sz="half" idx="2"/>
          </p:nvPr>
        </p:nvSpPr>
        <p:spPr>
          <a:xfrm rot="0">
            <a:off x="455612" y="6242050"/>
            <a:ext cx="2130425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l" lvl="0" rtl="0"/>
            <a:r>
              <a:rPr altLang="en-US" sz="1000" lang="ar-EG">
                <a:effectLst>
                  <a:outerShdw algn="tl" blurRad="38100" dir="2700000" dist="38100">
                    <a:srgbClr val="C0C0C0"/>
                  </a:outerShdw>
                </a:effectLst>
              </a:rPr>
              <a:t/>
            </a:r>
            <a:endParaRPr altLang="en-US" sz="1000" lang="ar-EG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39" name=""/>
          <p:cNvSpPr/>
          <p:nvPr>
            <p:ph type="sldNum" sz="quarter" idx="4"/>
          </p:nvPr>
        </p:nvSpPr>
        <p:spPr>
          <a:xfrm rot="0">
            <a:off x="6553200" y="6242050"/>
            <a:ext cx="2130425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صورة مع تسمية توضيحية"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انقر لتحرير نمط العنوان الرئيسي</a:t>
            </a:r>
            <a:endParaRPr altLang="en-US" lang="zh-CN"/>
          </a:p>
        </p:txBody>
      </p:sp>
      <p:sp>
        <p:nvSpPr>
          <p:cNvPr id="104894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انقر لتحرير أنماط النص الرئيسي</a:t>
            </a:r>
          </a:p>
        </p:txBody>
      </p:sp>
      <p:sp>
        <p:nvSpPr>
          <p:cNvPr id="1048946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0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637" name=""/>
          <p:cNvSpPr/>
          <p:nvPr>
            <p:ph type="dt" sz="half" idx="2"/>
          </p:nvPr>
        </p:nvSpPr>
        <p:spPr>
          <a:xfrm rot="0">
            <a:off x="455612" y="6242050"/>
            <a:ext cx="2130425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l" lvl="0" rtl="0"/>
            <a:r>
              <a:rPr altLang="en-US" sz="1000" lang="ar-EG">
                <a:effectLst>
                  <a:outerShdw algn="tl" blurRad="38100" dir="2700000" dist="38100">
                    <a:srgbClr val="C0C0C0"/>
                  </a:outerShdw>
                </a:effectLst>
              </a:rPr>
              <a:t/>
            </a:r>
            <a:endParaRPr altLang="en-US" sz="1000" lang="ar-EG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39" name=""/>
          <p:cNvSpPr/>
          <p:nvPr>
            <p:ph type="sldNum" sz="quarter" idx="4"/>
          </p:nvPr>
        </p:nvSpPr>
        <p:spPr>
          <a:xfrm rot="0">
            <a:off x="6553200" y="6242050"/>
            <a:ext cx="2130425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gradFill rotWithShape="0">
          <a:gsLst>
            <a:gs pos="0">
              <a:schemeClr val="lt1">
                <a:shade val="63529"/>
                <a:alpha val="100000"/>
              </a:schemeClr>
            </a:gs>
            <a:gs pos="100000">
              <a:schemeClr val="lt1">
                <a:alpha val="100000"/>
              </a:schemeClr>
            </a:gs>
          </a:gsLst>
          <a:lin ang="5400000" scaled="1"/>
        </a:gradFill>
      </p:bgPr>
    </p:bg>
    <p:spTree>
      <p:nvGrpSpPr>
        <p:cNvPr id="1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grpSp>
        <p:nvGrpSpPr>
          <p:cNvPr id="13" name=""/>
          <p:cNvGrpSpPr/>
          <p:nvPr/>
        </p:nvGrpSpPr>
        <p:grpSpPr>
          <a:xfrm rot="0">
            <a:off x="0" y="0"/>
            <a:ext cx="9142412" cy="6856412"/>
            <a:chOff x="0" y="0"/>
            <a:chExt cx="5759" cy="4319"/>
          </a:xfrm>
        </p:grpSpPr>
        <p:sp>
          <p:nvSpPr>
            <p:cNvPr id="1048576" name=""/>
            <p:cNvSpPr/>
            <p:nvPr/>
          </p:nvSpPr>
          <p:spPr bwMode="hidden">
            <a:xfrm rot="0">
              <a:off x="0" y="0"/>
              <a:ext cx="5758" cy="1043"/>
            </a:xfrm>
            <a:custGeom>
              <a:avLst/>
              <a:ahLst/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</a:path>
              </a:pathLst>
            </a:custGeom>
            <a:gradFill rotWithShape="0">
              <a:gsLst>
                <a:gs pos="0">
                  <a:schemeClr val="lt1">
                    <a:alpha val="100000"/>
                  </a:schemeClr>
                </a:gs>
                <a:gs pos="100000">
                  <a:schemeClr val="lt1">
                    <a:shade val="69804"/>
                    <a:alpha val="100000"/>
                  </a:schemeClr>
                </a:gs>
              </a:gsLst>
              <a:lin ang="5400000" scaled="1"/>
            </a:gradFill>
            <a:ln>
              <a:noFill/>
            </a:ln>
          </p:spPr>
        </p:sp>
        <p:grpSp>
          <p:nvGrpSpPr>
            <p:cNvPr id="14" name=""/>
            <p:cNvGrpSpPr/>
            <p:nvPr/>
          </p:nvGrpSpPr>
          <p:grpSpPr>
            <a:xfrm rot="0">
              <a:off x="0" y="0"/>
              <a:ext cx="5759" cy="4319"/>
              <a:chOff x="0" y="0"/>
              <a:chExt cx="5759" cy="4319"/>
            </a:xfrm>
          </p:grpSpPr>
          <p:sp>
            <p:nvSpPr>
              <p:cNvPr id="1048577" name=""/>
              <p:cNvSpPr/>
              <p:nvPr/>
            </p:nvSpPr>
            <p:spPr bwMode="hidden">
              <a:xfrm rot="0">
                <a:off x="1" y="1040"/>
                <a:ext cx="5758" cy="18"/>
              </a:xfrm>
              <a:custGeom>
                <a:avLst/>
                <a:ahLst/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81961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578" name=""/>
              <p:cNvSpPr/>
              <p:nvPr/>
            </p:nvSpPr>
            <p:spPr bwMode="hidden">
              <a:xfrm rot="0">
                <a:off x="0" y="3988"/>
                <a:ext cx="5758" cy="42"/>
              </a:xfrm>
              <a:custGeom>
                <a:avLst/>
                <a:ahLst/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94118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579" name=""/>
              <p:cNvSpPr/>
              <p:nvPr/>
            </p:nvSpPr>
            <p:spPr bwMode="hidden">
              <a:xfrm rot="0">
                <a:off x="0" y="3665"/>
                <a:ext cx="5758" cy="30"/>
              </a:xfrm>
              <a:custGeom>
                <a:avLst/>
                <a:ahLst/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94118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580" name=""/>
              <p:cNvSpPr/>
              <p:nvPr/>
            </p:nvSpPr>
            <p:spPr bwMode="hidden">
              <a:xfrm rot="0">
                <a:off x="0" y="3364"/>
                <a:ext cx="5758" cy="30"/>
              </a:xfrm>
              <a:custGeom>
                <a:avLst/>
                <a:ahLst/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90980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581" name=""/>
              <p:cNvSpPr/>
              <p:nvPr/>
            </p:nvSpPr>
            <p:spPr bwMode="hidden">
              <a:xfrm rot="0">
                <a:off x="0" y="3105"/>
                <a:ext cx="5758" cy="31"/>
              </a:xfrm>
              <a:custGeom>
                <a:avLst/>
                <a:ahLst/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90980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582" name=""/>
              <p:cNvSpPr/>
              <p:nvPr/>
            </p:nvSpPr>
            <p:spPr bwMode="hidden">
              <a:xfrm rot="0">
                <a:off x="0" y="2859"/>
                <a:ext cx="5758" cy="36"/>
              </a:xfrm>
              <a:custGeom>
                <a:avLst/>
                <a:ahLst/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87843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583" name=""/>
              <p:cNvSpPr/>
              <p:nvPr/>
            </p:nvSpPr>
            <p:spPr bwMode="hidden">
              <a:xfrm rot="0">
                <a:off x="0" y="2644"/>
                <a:ext cx="5758" cy="30"/>
              </a:xfrm>
              <a:custGeom>
                <a:avLst/>
                <a:ahLst/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87843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584" name=""/>
              <p:cNvSpPr/>
              <p:nvPr/>
            </p:nvSpPr>
            <p:spPr bwMode="hidden">
              <a:xfrm rot="0">
                <a:off x="0" y="2433"/>
                <a:ext cx="5758" cy="36"/>
              </a:xfrm>
              <a:custGeom>
                <a:avLst/>
                <a:ahLst/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84706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585" name=""/>
              <p:cNvSpPr/>
              <p:nvPr/>
            </p:nvSpPr>
            <p:spPr bwMode="hidden">
              <a:xfrm rot="0">
                <a:off x="0" y="2259"/>
                <a:ext cx="5758" cy="24"/>
              </a:xfrm>
              <a:custGeom>
                <a:avLst/>
                <a:ahLst/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84706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586" name=""/>
              <p:cNvSpPr/>
              <p:nvPr/>
            </p:nvSpPr>
            <p:spPr bwMode="hidden">
              <a:xfrm rot="0">
                <a:off x="0" y="2090"/>
                <a:ext cx="5758" cy="24"/>
              </a:xfrm>
              <a:custGeom>
                <a:avLst/>
                <a:ahLst/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81961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587" name=""/>
              <p:cNvSpPr/>
              <p:nvPr/>
            </p:nvSpPr>
            <p:spPr bwMode="hidden">
              <a:xfrm rot="0">
                <a:off x="0" y="1928"/>
                <a:ext cx="5758" cy="24"/>
              </a:xfrm>
              <a:custGeom>
                <a:avLst/>
                <a:ahLst/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78824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588" name=""/>
              <p:cNvSpPr/>
              <p:nvPr/>
            </p:nvSpPr>
            <p:spPr bwMode="hidden">
              <a:xfrm rot="0">
                <a:off x="0" y="1645"/>
                <a:ext cx="5758" cy="12"/>
              </a:xfrm>
              <a:custGeom>
                <a:avLst/>
                <a:ahLst/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78824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589" name=""/>
              <p:cNvSpPr/>
              <p:nvPr/>
            </p:nvSpPr>
            <p:spPr bwMode="hidden">
              <a:xfrm rot="0">
                <a:off x="0" y="1778"/>
                <a:ext cx="5758" cy="24"/>
              </a:xfrm>
              <a:custGeom>
                <a:avLst/>
                <a:ahLst/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78824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590" name=""/>
              <p:cNvSpPr/>
              <p:nvPr/>
            </p:nvSpPr>
            <p:spPr bwMode="hidden">
              <a:xfrm rot="0">
                <a:off x="0" y="1520"/>
                <a:ext cx="5758" cy="12"/>
              </a:xfrm>
              <a:custGeom>
                <a:avLst/>
                <a:ahLst/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78824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591" name=""/>
              <p:cNvSpPr/>
              <p:nvPr/>
            </p:nvSpPr>
            <p:spPr bwMode="hidden">
              <a:xfrm rot="0">
                <a:off x="0" y="1394"/>
                <a:ext cx="5758" cy="18"/>
              </a:xfrm>
              <a:custGeom>
                <a:avLst/>
                <a:ahLst/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78824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592" name=""/>
              <p:cNvSpPr/>
              <p:nvPr/>
            </p:nvSpPr>
            <p:spPr bwMode="hidden">
              <a:xfrm rot="0">
                <a:off x="0" y="1280"/>
                <a:ext cx="5758" cy="18"/>
              </a:xfrm>
              <a:custGeom>
                <a:avLst/>
                <a:ahLst/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78824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593" name=""/>
              <p:cNvSpPr/>
              <p:nvPr/>
            </p:nvSpPr>
            <p:spPr bwMode="hidden">
              <a:xfrm rot="0">
                <a:off x="0" y="1177"/>
                <a:ext cx="5758" cy="18"/>
              </a:xfrm>
              <a:custGeom>
                <a:avLst/>
                <a:ahLst/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78824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594" name=""/>
              <p:cNvSpPr/>
              <p:nvPr/>
            </p:nvSpPr>
            <p:spPr bwMode="hidden">
              <a:xfrm rot="0">
                <a:off x="0" y="24"/>
                <a:ext cx="5758" cy="30"/>
              </a:xfrm>
              <a:custGeom>
                <a:avLst/>
                <a:ahLst/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94118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595" name=""/>
              <p:cNvSpPr/>
              <p:nvPr/>
            </p:nvSpPr>
            <p:spPr bwMode="hidden">
              <a:xfrm rot="0">
                <a:off x="0" y="186"/>
                <a:ext cx="5758" cy="24"/>
              </a:xfrm>
              <a:custGeom>
                <a:avLst/>
                <a:ahLst/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94118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596" name=""/>
              <p:cNvSpPr/>
              <p:nvPr/>
            </p:nvSpPr>
            <p:spPr bwMode="hidden">
              <a:xfrm rot="0">
                <a:off x="0" y="475"/>
                <a:ext cx="5758" cy="24"/>
              </a:xfrm>
              <a:custGeom>
                <a:avLst/>
                <a:ahLst/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87843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597" name=""/>
              <p:cNvSpPr/>
              <p:nvPr/>
            </p:nvSpPr>
            <p:spPr bwMode="hidden">
              <a:xfrm rot="0">
                <a:off x="0" y="337"/>
                <a:ext cx="5758" cy="24"/>
              </a:xfrm>
              <a:custGeom>
                <a:avLst/>
                <a:ahLst/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90980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598" name=""/>
              <p:cNvSpPr/>
              <p:nvPr/>
            </p:nvSpPr>
            <p:spPr bwMode="hidden">
              <a:xfrm rot="0">
                <a:off x="0" y="600"/>
                <a:ext cx="5758" cy="24"/>
              </a:xfrm>
              <a:custGeom>
                <a:avLst/>
                <a:ahLst/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78824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599" name=""/>
              <p:cNvSpPr/>
              <p:nvPr/>
            </p:nvSpPr>
            <p:spPr bwMode="hidden">
              <a:xfrm rot="0">
                <a:off x="0" y="727"/>
                <a:ext cx="5758" cy="18"/>
              </a:xfrm>
              <a:custGeom>
                <a:avLst/>
                <a:ahLst/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81961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00" name=""/>
              <p:cNvSpPr/>
              <p:nvPr/>
            </p:nvSpPr>
            <p:spPr bwMode="hidden">
              <a:xfrm rot="0">
                <a:off x="0" y="841"/>
                <a:ext cx="5758" cy="18"/>
              </a:xfrm>
              <a:custGeom>
                <a:avLst/>
                <a:ahLst/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81961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01" name=""/>
              <p:cNvSpPr/>
              <p:nvPr/>
            </p:nvSpPr>
            <p:spPr bwMode="hidden">
              <a:xfrm rot="0">
                <a:off x="0" y="943"/>
                <a:ext cx="5758" cy="18"/>
              </a:xfrm>
              <a:custGeom>
                <a:avLst/>
                <a:ahLst/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81961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grpSp>
            <p:nvGrpSpPr>
              <p:cNvPr id="15" name=""/>
              <p:cNvGrpSpPr/>
              <p:nvPr/>
            </p:nvGrpSpPr>
            <p:grpSpPr>
              <a:xfrm rot="0"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048602" name=""/>
                <p:cNvSpPr/>
                <p:nvPr/>
              </p:nvSpPr>
              <p:spPr bwMode="hidden">
                <a:xfrm rot="0">
                  <a:off x="2849" y="0"/>
                  <a:ext cx="42" cy="1045"/>
                </a:xfrm>
                <a:custGeom>
                  <a:avLst/>
                  <a:ahLst/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03" name=""/>
                <p:cNvSpPr/>
                <p:nvPr/>
              </p:nvSpPr>
              <p:spPr bwMode="hidden">
                <a:xfrm rot="0">
                  <a:off x="2400" y="0"/>
                  <a:ext cx="155" cy="1045"/>
                </a:xfrm>
                <a:custGeom>
                  <a:avLst/>
                  <a:ahLst/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04" name=""/>
                <p:cNvSpPr/>
                <p:nvPr/>
              </p:nvSpPr>
              <p:spPr bwMode="hidden">
                <a:xfrm rot="0">
                  <a:off x="1967" y="0"/>
                  <a:ext cx="240" cy="1045"/>
                </a:xfrm>
                <a:custGeom>
                  <a:avLst/>
                  <a:ahLst/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05" name=""/>
                <p:cNvSpPr/>
                <p:nvPr/>
              </p:nvSpPr>
              <p:spPr bwMode="hidden">
                <a:xfrm rot="0">
                  <a:off x="1554" y="0"/>
                  <a:ext cx="353" cy="1045"/>
                </a:xfrm>
                <a:custGeom>
                  <a:avLst/>
                  <a:ahLst/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06" name=""/>
                <p:cNvSpPr/>
                <p:nvPr/>
              </p:nvSpPr>
              <p:spPr bwMode="hidden">
                <a:xfrm rot="0">
                  <a:off x="1134" y="0"/>
                  <a:ext cx="450" cy="1045"/>
                </a:xfrm>
                <a:custGeom>
                  <a:avLst/>
                  <a:ahLst/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07" name=""/>
                <p:cNvSpPr/>
                <p:nvPr/>
              </p:nvSpPr>
              <p:spPr bwMode="hidden">
                <a:xfrm rot="0">
                  <a:off x="714" y="0"/>
                  <a:ext cx="540" cy="1045"/>
                </a:xfrm>
                <a:custGeom>
                  <a:avLst/>
                  <a:ahLst/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08" name=""/>
                <p:cNvSpPr/>
                <p:nvPr/>
              </p:nvSpPr>
              <p:spPr bwMode="hidden">
                <a:xfrm rot="0">
                  <a:off x="306" y="0"/>
                  <a:ext cx="642" cy="1045"/>
                </a:xfrm>
                <a:custGeom>
                  <a:avLst/>
                  <a:ahLst/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09" name=""/>
                <p:cNvSpPr/>
                <p:nvPr/>
              </p:nvSpPr>
              <p:spPr bwMode="hidden">
                <a:xfrm rot="0">
                  <a:off x="0" y="108"/>
                  <a:ext cx="630" cy="937"/>
                </a:xfrm>
                <a:custGeom>
                  <a:avLst/>
                  <a:ahLst/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10" name=""/>
                <p:cNvSpPr/>
                <p:nvPr/>
              </p:nvSpPr>
              <p:spPr bwMode="hidden">
                <a:xfrm rot="0">
                  <a:off x="3191" y="0"/>
                  <a:ext cx="155" cy="1045"/>
                </a:xfrm>
                <a:custGeom>
                  <a:avLst/>
                  <a:ahLst/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11" name=""/>
                <p:cNvSpPr/>
                <p:nvPr/>
              </p:nvSpPr>
              <p:spPr bwMode="hidden">
                <a:xfrm rot="0">
                  <a:off x="3533" y="0"/>
                  <a:ext cx="240" cy="1045"/>
                </a:xfrm>
                <a:custGeom>
                  <a:avLst/>
                  <a:ahLst/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12" name=""/>
                <p:cNvSpPr/>
                <p:nvPr/>
              </p:nvSpPr>
              <p:spPr bwMode="hidden">
                <a:xfrm rot="0">
                  <a:off x="3821" y="0"/>
                  <a:ext cx="359" cy="1045"/>
                </a:xfrm>
                <a:custGeom>
                  <a:avLst/>
                  <a:ahLst/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13" name=""/>
                <p:cNvSpPr/>
                <p:nvPr/>
              </p:nvSpPr>
              <p:spPr bwMode="hidden">
                <a:xfrm rot="0">
                  <a:off x="4139" y="0"/>
                  <a:ext cx="449" cy="1045"/>
                </a:xfrm>
                <a:custGeom>
                  <a:avLst/>
                  <a:ahLst/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14" name=""/>
                <p:cNvSpPr/>
                <p:nvPr/>
              </p:nvSpPr>
              <p:spPr bwMode="hidden">
                <a:xfrm rot="0">
                  <a:off x="4480" y="0"/>
                  <a:ext cx="541" cy="1045"/>
                </a:xfrm>
                <a:custGeom>
                  <a:avLst/>
                  <a:ahLst/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15" name=""/>
                <p:cNvSpPr/>
                <p:nvPr/>
              </p:nvSpPr>
              <p:spPr bwMode="hidden">
                <a:xfrm rot="0">
                  <a:off x="4768" y="0"/>
                  <a:ext cx="642" cy="1045"/>
                </a:xfrm>
                <a:custGeom>
                  <a:avLst/>
                  <a:ahLst/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16" name=""/>
                <p:cNvSpPr/>
                <p:nvPr/>
              </p:nvSpPr>
              <p:spPr bwMode="hidden">
                <a:xfrm rot="0">
                  <a:off x="5086" y="48"/>
                  <a:ext cx="672" cy="997"/>
                </a:xfrm>
                <a:custGeom>
                  <a:avLst/>
                  <a:ahLst/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alpha val="100000"/>
                      </a:schemeClr>
                    </a:gs>
                    <a:gs pos="100000">
                      <a:schemeClr val="dk2">
                        <a:shade val="69804"/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</p:grpSp>
          <p:grpSp>
            <p:nvGrpSpPr>
              <p:cNvPr id="16" name=""/>
              <p:cNvGrpSpPr/>
              <p:nvPr/>
            </p:nvGrpSpPr>
            <p:grpSpPr>
              <a:xfrm rot="0"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048617" name=""/>
                <p:cNvSpPr/>
                <p:nvPr/>
              </p:nvSpPr>
              <p:spPr bwMode="hidden">
                <a:xfrm rot="0">
                  <a:off x="0" y="618"/>
                  <a:ext cx="306" cy="427"/>
                </a:xfrm>
                <a:custGeom>
                  <a:avLst/>
                  <a:ahLst/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1048618" name=""/>
                <p:cNvSpPr/>
                <p:nvPr/>
              </p:nvSpPr>
              <p:spPr bwMode="hidden">
                <a:xfrm rot="0">
                  <a:off x="5410" y="558"/>
                  <a:ext cx="348" cy="487"/>
                </a:xfrm>
                <a:custGeom>
                  <a:avLst/>
                  <a:ahLst/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</p:sp>
          </p:grpSp>
          <p:grpSp>
            <p:nvGrpSpPr>
              <p:cNvPr id="17" name=""/>
              <p:cNvGrpSpPr/>
              <p:nvPr/>
            </p:nvGrpSpPr>
            <p:grpSpPr>
              <a:xfrm rot="0"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048619" name=""/>
                <p:cNvSpPr/>
                <p:nvPr/>
              </p:nvSpPr>
              <p:spPr bwMode="hidden">
                <a:xfrm rot="0">
                  <a:off x="2849" y="1039"/>
                  <a:ext cx="42" cy="3280"/>
                </a:xfrm>
                <a:custGeom>
                  <a:avLst/>
                  <a:ahLst/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shade val="69804"/>
                        <a:alpha val="100000"/>
                      </a:schemeClr>
                    </a:gs>
                    <a:gs pos="100000">
                      <a:schemeClr val="dk2"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20" name=""/>
                <p:cNvSpPr/>
                <p:nvPr/>
              </p:nvSpPr>
              <p:spPr bwMode="hidden">
                <a:xfrm rot="0">
                  <a:off x="2154" y="1039"/>
                  <a:ext cx="401" cy="3280"/>
                </a:xfrm>
                <a:custGeom>
                  <a:avLst/>
                  <a:ahLst/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shade val="69804"/>
                        <a:alpha val="100000"/>
                      </a:schemeClr>
                    </a:gs>
                    <a:gs pos="100000">
                      <a:schemeClr val="dk2"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21" name=""/>
                <p:cNvSpPr/>
                <p:nvPr/>
              </p:nvSpPr>
              <p:spPr bwMode="hidden">
                <a:xfrm rot="0">
                  <a:off x="1530" y="1039"/>
                  <a:ext cx="677" cy="3280"/>
                </a:xfrm>
                <a:custGeom>
                  <a:avLst/>
                  <a:ahLst/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shade val="69804"/>
                        <a:alpha val="100000"/>
                      </a:schemeClr>
                    </a:gs>
                    <a:gs pos="100000">
                      <a:schemeClr val="dk2"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22" name=""/>
                <p:cNvSpPr/>
                <p:nvPr/>
              </p:nvSpPr>
              <p:spPr bwMode="hidden">
                <a:xfrm rot="0">
                  <a:off x="876" y="1039"/>
                  <a:ext cx="1031" cy="3280"/>
                </a:xfrm>
                <a:custGeom>
                  <a:avLst/>
                  <a:ahLst/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shade val="69804"/>
                        <a:alpha val="100000"/>
                      </a:schemeClr>
                    </a:gs>
                    <a:gs pos="100000">
                      <a:schemeClr val="dk2"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23" name=""/>
                <p:cNvSpPr/>
                <p:nvPr/>
              </p:nvSpPr>
              <p:spPr bwMode="hidden">
                <a:xfrm rot="0">
                  <a:off x="264" y="1039"/>
                  <a:ext cx="1319" cy="3280"/>
                </a:xfrm>
                <a:custGeom>
                  <a:avLst/>
                  <a:ahLst/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shade val="69804"/>
                        <a:alpha val="100000"/>
                      </a:schemeClr>
                    </a:gs>
                    <a:gs pos="100000">
                      <a:schemeClr val="dk2"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24" name=""/>
                <p:cNvSpPr/>
                <p:nvPr/>
              </p:nvSpPr>
              <p:spPr bwMode="hidden">
                <a:xfrm rot="0">
                  <a:off x="3191" y="1039"/>
                  <a:ext cx="402" cy="3280"/>
                </a:xfrm>
                <a:custGeom>
                  <a:avLst/>
                  <a:ahLst/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shade val="69804"/>
                        <a:alpha val="100000"/>
                      </a:schemeClr>
                    </a:gs>
                    <a:gs pos="100000">
                      <a:schemeClr val="dk2"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25" name=""/>
                <p:cNvSpPr/>
                <p:nvPr/>
              </p:nvSpPr>
              <p:spPr bwMode="hidden">
                <a:xfrm rot="0">
                  <a:off x="3533" y="1039"/>
                  <a:ext cx="677" cy="3280"/>
                </a:xfrm>
                <a:custGeom>
                  <a:avLst/>
                  <a:ahLst/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shade val="69804"/>
                        <a:alpha val="100000"/>
                      </a:schemeClr>
                    </a:gs>
                    <a:gs pos="100000">
                      <a:schemeClr val="dk2"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26" name=""/>
                <p:cNvSpPr/>
                <p:nvPr/>
              </p:nvSpPr>
              <p:spPr bwMode="hidden">
                <a:xfrm rot="0">
                  <a:off x="3822" y="1039"/>
                  <a:ext cx="1036" cy="3280"/>
                </a:xfrm>
                <a:custGeom>
                  <a:avLst/>
                  <a:ahLst/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shade val="69804"/>
                        <a:alpha val="100000"/>
                      </a:schemeClr>
                    </a:gs>
                    <a:gs pos="100000">
                      <a:schemeClr val="dk2"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  <p:sp>
              <p:nvSpPr>
                <p:cNvPr id="1048627" name=""/>
                <p:cNvSpPr/>
                <p:nvPr/>
              </p:nvSpPr>
              <p:spPr bwMode="hidden">
                <a:xfrm rot="0">
                  <a:off x="4137" y="1039"/>
                  <a:ext cx="1327" cy="3280"/>
                </a:xfrm>
                <a:custGeom>
                  <a:avLst/>
                  <a:ahLst/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dk2">
                        <a:shade val="69804"/>
                        <a:alpha val="100000"/>
                      </a:schemeClr>
                    </a:gs>
                    <a:gs pos="100000">
                      <a:schemeClr val="dk2">
                        <a:alpha val="10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</p:sp>
          </p:grpSp>
          <p:sp>
            <p:nvSpPr>
              <p:cNvPr id="1048628" name=""/>
              <p:cNvSpPr/>
              <p:nvPr/>
            </p:nvSpPr>
            <p:spPr bwMode="hidden">
              <a:xfrm rot="0">
                <a:off x="0" y="1039"/>
                <a:ext cx="1254" cy="2632"/>
              </a:xfrm>
              <a:custGeom>
                <a:avLst/>
                <a:ahLst/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69804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29" name=""/>
              <p:cNvSpPr/>
              <p:nvPr/>
            </p:nvSpPr>
            <p:spPr bwMode="hidden">
              <a:xfrm rot="0">
                <a:off x="0" y="1039"/>
                <a:ext cx="948" cy="1676"/>
              </a:xfrm>
              <a:custGeom>
                <a:avLst/>
                <a:ahLst/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1048630" name=""/>
              <p:cNvSpPr/>
              <p:nvPr/>
            </p:nvSpPr>
            <p:spPr bwMode="hidden">
              <a:xfrm rot="0">
                <a:off x="0" y="1039"/>
                <a:ext cx="629" cy="937"/>
              </a:xfrm>
              <a:custGeom>
                <a:avLst/>
                <a:ahLst/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1048631" name=""/>
              <p:cNvSpPr/>
              <p:nvPr/>
            </p:nvSpPr>
            <p:spPr bwMode="hidden">
              <a:xfrm rot="0">
                <a:off x="0" y="1039"/>
                <a:ext cx="305" cy="427"/>
              </a:xfrm>
              <a:custGeom>
                <a:avLst/>
                <a:ahLst/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1048632" name=""/>
              <p:cNvSpPr/>
              <p:nvPr/>
            </p:nvSpPr>
            <p:spPr bwMode="hidden">
              <a:xfrm rot="0">
                <a:off x="4481" y="1039"/>
                <a:ext cx="1277" cy="2686"/>
              </a:xfrm>
              <a:custGeom>
                <a:avLst/>
                <a:ahLst/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shade val="69804"/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</p:sp>
          <p:sp>
            <p:nvSpPr>
              <p:cNvPr id="1048633" name=""/>
              <p:cNvSpPr/>
              <p:nvPr/>
            </p:nvSpPr>
            <p:spPr bwMode="hidden">
              <a:xfrm rot="0">
                <a:off x="4770" y="1039"/>
                <a:ext cx="988" cy="1730"/>
              </a:xfrm>
              <a:custGeom>
                <a:avLst/>
                <a:ahLst/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1048634" name=""/>
              <p:cNvSpPr/>
              <p:nvPr/>
            </p:nvSpPr>
            <p:spPr bwMode="hidden">
              <a:xfrm rot="0">
                <a:off x="5088" y="1039"/>
                <a:ext cx="670" cy="997"/>
              </a:xfrm>
              <a:custGeom>
                <a:avLst/>
                <a:ahLst/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1048635" name=""/>
              <p:cNvSpPr/>
              <p:nvPr/>
            </p:nvSpPr>
            <p:spPr bwMode="hidden">
              <a:xfrm rot="0">
                <a:off x="5412" y="1039"/>
                <a:ext cx="346" cy="487"/>
              </a:xfrm>
              <a:custGeom>
                <a:avLst/>
                <a:ahLst/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</p:grpSp>
      </p:grpSp>
      <p:sp>
        <p:nvSpPr>
          <p:cNvPr id="1048636" name=""/>
          <p:cNvSpPr/>
          <p:nvPr>
            <p:ph type="title" sz="full" idx="0"/>
          </p:nvPr>
        </p:nvSpPr>
        <p:spPr>
          <a:xfrm rot="0">
            <a:off x="455612" y="273050"/>
            <a:ext cx="8226425" cy="1143000"/>
          </a:xfrm>
          <a:prstGeom prst="rect"/>
          <a:noFill/>
          <a:ln>
            <a:noFill/>
          </a:ln>
        </p:spPr>
        <p:txBody>
          <a:bodyPr anchor="ctr" anchorCtr="1" bIns="45720" lIns="91440" rIns="91440" tIns="45720" vert="horz"/>
          <a:p>
            <a:pPr lvl="0"/>
            <a:r>
              <a:rPr altLang="en-US" lang="ar-SA"/>
              <a:t>Click to edit Master title style</a:t>
            </a:r>
          </a:p>
        </p:txBody>
      </p:sp>
      <p:sp>
        <p:nvSpPr>
          <p:cNvPr id="1048637" name=""/>
          <p:cNvSpPr/>
          <p:nvPr>
            <p:ph type="dt" sz="half" idx="2"/>
          </p:nvPr>
        </p:nvSpPr>
        <p:spPr>
          <a:xfrm rot="0">
            <a:off x="455612" y="6242050"/>
            <a:ext cx="2130425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l" lvl="0" rtl="0"/>
            <a:r>
              <a:rPr altLang="en-US" sz="1000" lang="ar-EG">
                <a:effectLst>
                  <a:outerShdw algn="tl" blurRad="38100" dir="2700000" dist="38100">
                    <a:srgbClr val="C0C0C0"/>
                  </a:outerShdw>
                </a:effectLst>
              </a:rPr>
              <a:t/>
            </a:r>
            <a:endParaRPr altLang="en-US" sz="1000" lang="ar-EG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639" name=""/>
          <p:cNvSpPr/>
          <p:nvPr>
            <p:ph type="sldNum" sz="quarter" idx="4"/>
          </p:nvPr>
        </p:nvSpPr>
        <p:spPr>
          <a:xfrm rot="0">
            <a:off x="6553200" y="6242050"/>
            <a:ext cx="2130425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40" name=""/>
          <p:cNvSpPr/>
          <p:nvPr>
            <p:ph type="body" sz="full" idx="1"/>
          </p:nvPr>
        </p:nvSpPr>
        <p:spPr>
          <a:xfrm rot="0">
            <a:off x="455612" y="1598612"/>
            <a:ext cx="8226425" cy="44973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ar-SA"/>
              <a:t>Click to edit Master text styles</a:t>
            </a:r>
          </a:p>
          <a:p>
            <a:pPr lvl="1"/>
            <a:r>
              <a:rPr altLang="en-US" lang="ar-SA"/>
              <a:t>Second level</a:t>
            </a:r>
          </a:p>
          <a:p>
            <a:pPr lvl="2"/>
            <a:r>
              <a:rPr altLang="en-US" lang="ar-SA"/>
              <a:t>Third level</a:t>
            </a:r>
          </a:p>
          <a:p>
            <a:pPr lvl="3"/>
            <a:r>
              <a:rPr altLang="en-US" lang="ar-SA"/>
              <a:t>Fourth level</a:t>
            </a:r>
          </a:p>
          <a:p>
            <a:pPr lvl="4"/>
            <a:r>
              <a:rPr altLang="en-US" lang="ar-SA"/>
              <a:t>Fifth level</a:t>
            </a: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/>
  <p:hf dt="0" ftr="1" hdr="0" sldNum="0"/>
  <p:txStyles>
    <p:titleStyle>
      <a:lvl1pPr algn="ctr" eaLnBrk="1" fontAlgn="base" hangingPunct="1" indent="0" latinLnBrk="1" marL="0" rtl="1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4400" i="0" u="none">
          <a:solidFill>
            <a:schemeClr val="lt2"/>
          </a:solidFill>
          <a:effectLst>
            <a:outerShdw algn="tl" blurRad="38100" dir="2700000" dist="38100">
              <a:srgbClr val="C0C0C0"/>
            </a:outerShdw>
          </a:effectLst>
          <a:latin typeface="Arial" pitchFamily="34" charset="0"/>
          <a:ea typeface="Arial" pitchFamily="34" charset="0"/>
          <a:sym typeface="Arial" pitchFamily="34" charset="0"/>
        </a:defRPr>
      </a:lvl1pPr>
    </p:titleStyle>
    <p:bodyStyle>
      <a:lvl1pPr algn="r" eaLnBrk="1" fontAlgn="base" hangingPunct="1" indent="-342900" latinLnBrk="1" marL="342900" rtl="1">
        <a:lnSpc>
          <a:spcPct val="100000"/>
        </a:lnSpc>
        <a:spcBef>
          <a:spcPct val="20000"/>
        </a:spcBef>
        <a:spcAft>
          <a:spcPct val="0"/>
        </a:spcAft>
        <a:buClr>
          <a:schemeClr val="lt2"/>
        </a:buClr>
        <a:buSzPct val="115000"/>
        <a:buFont typeface="Wingdings" pitchFamily="2" charset="2"/>
        <a:buChar char="§"/>
        <a:defRPr baseline="0" b="0" sz="3200" i="0" u="none">
          <a:solidFill>
            <a:schemeClr val="dk1"/>
          </a:solidFill>
          <a:effectLst>
            <a:outerShdw algn="tl" blurRad="38100" dir="2700000" dist="38100">
              <a:srgbClr val="C0C0C0"/>
            </a:outerShdw>
          </a:effectLst>
          <a:latin typeface="Arial" pitchFamily="34" charset="0"/>
          <a:ea typeface="Arial" pitchFamily="34" charset="0"/>
          <a:sym typeface="Arial" pitchFamily="34" charset="0"/>
        </a:defRPr>
      </a:lvl1pPr>
      <a:lvl2pPr algn="r" eaLnBrk="1" fontAlgn="base" hangingPunct="1" indent="-285750" latinLnBrk="1" marL="742950" rtl="1">
        <a:lnSpc>
          <a:spcPct val="100000"/>
        </a:lnSpc>
        <a:spcBef>
          <a:spcPct val="20000"/>
        </a:spcBef>
        <a:spcAft>
          <a:spcPct val="0"/>
        </a:spcAft>
        <a:buSzPct val="100000"/>
        <a:buFont typeface="Wingdings" pitchFamily="2" charset="2"/>
        <a:buChar char="§"/>
        <a:defRPr baseline="0" b="0" sz="2800" i="0" u="none">
          <a:solidFill>
            <a:schemeClr val="dk1"/>
          </a:solidFill>
          <a:effectLst>
            <a:outerShdw algn="tl" blurRad="38100" dir="2700000" dist="38100">
              <a:srgbClr val="C0C0C0"/>
            </a:outerShdw>
          </a:effectLst>
          <a:latin typeface="Arial" pitchFamily="34" charset="0"/>
          <a:ea typeface="Arial" pitchFamily="34" charset="0"/>
          <a:sym typeface="Arial" pitchFamily="34" charset="0"/>
        </a:defRPr>
      </a:lvl2pPr>
      <a:lvl3pPr algn="r" eaLnBrk="1" fontAlgn="base" hangingPunct="1" indent="-228600" latinLnBrk="1" marL="1143000" rtl="1">
        <a:lnSpc>
          <a:spcPct val="100000"/>
        </a:lnSpc>
        <a:spcBef>
          <a:spcPct val="20000"/>
        </a:spcBef>
        <a:spcAft>
          <a:spcPct val="0"/>
        </a:spcAft>
        <a:buClr>
          <a:schemeClr val="lt2"/>
        </a:buClr>
        <a:buSzPct val="115000"/>
        <a:buFont typeface="Wingdings" pitchFamily="2" charset="2"/>
        <a:buChar char="§"/>
        <a:defRPr baseline="0" b="0" sz="2400" i="0" u="none">
          <a:solidFill>
            <a:schemeClr val="dk1"/>
          </a:solidFill>
          <a:effectLst>
            <a:outerShdw algn="tl" blurRad="38100" dir="2700000" dist="38100">
              <a:srgbClr val="C0C0C0"/>
            </a:outerShdw>
          </a:effectLst>
          <a:latin typeface="Arial" pitchFamily="34" charset="0"/>
          <a:ea typeface="Arial" pitchFamily="34" charset="0"/>
          <a:sym typeface="Arial" pitchFamily="34" charset="0"/>
        </a:defRPr>
      </a:lvl3pPr>
      <a:lvl4pPr algn="r" eaLnBrk="1" fontAlgn="base" hangingPunct="1" indent="-228600" latinLnBrk="1" marL="1600200" rtl="1">
        <a:lnSpc>
          <a:spcPct val="100000"/>
        </a:lnSpc>
        <a:spcBef>
          <a:spcPct val="20000"/>
        </a:spcBef>
        <a:spcAft>
          <a:spcPct val="0"/>
        </a:spcAft>
        <a:buSzPct val="100000"/>
        <a:buFont typeface="Wingdings" pitchFamily="2" charset="2"/>
        <a:buChar char="§"/>
        <a:defRPr baseline="0" b="0" sz="2000" i="0" u="none">
          <a:solidFill>
            <a:schemeClr val="dk1"/>
          </a:solidFill>
          <a:effectLst>
            <a:outerShdw algn="tl" blurRad="38100" dir="2700000" dist="38100">
              <a:srgbClr val="C0C0C0"/>
            </a:outerShdw>
          </a:effectLst>
          <a:latin typeface="Arial" pitchFamily="34" charset="0"/>
          <a:ea typeface="Arial" pitchFamily="34" charset="0"/>
          <a:sym typeface="Arial" pitchFamily="34" charset="0"/>
        </a:defRPr>
      </a:lvl4pPr>
      <a:lvl5pPr algn="r" eaLnBrk="1" fontAlgn="base" hangingPunct="1" indent="-228600" latinLnBrk="1" marL="2057400" rtl="1">
        <a:lnSpc>
          <a:spcPct val="100000"/>
        </a:lnSpc>
        <a:spcBef>
          <a:spcPct val="20000"/>
        </a:spcBef>
        <a:spcAft>
          <a:spcPct val="0"/>
        </a:spcAft>
        <a:buClr>
          <a:schemeClr val="lt2"/>
        </a:buClr>
        <a:buSzPct val="115000"/>
        <a:buFont typeface="Wingdings" pitchFamily="2" charset="2"/>
        <a:buChar char="§"/>
        <a:defRPr baseline="0" b="0" sz="2000" i="0" u="none">
          <a:solidFill>
            <a:schemeClr val="dk1"/>
          </a:solidFill>
          <a:effectLst>
            <a:outerShdw algn="tl" blurRad="38100" dir="2700000" dist="38100">
              <a:srgbClr val="C0C0C0"/>
            </a:outerShdw>
          </a:effectLst>
          <a:latin typeface="Arial" pitchFamily="34" charset="0"/>
          <a:ea typeface="Arial" pitchFamily="34" charset="0"/>
          <a:sym typeface="Arial" pitchFamily="34" charset="0"/>
        </a:defRPr>
      </a:lvl5pPr>
    </p:bodyStyle>
    <p:otherStyle>
      <a:lvl1pPr algn="r" eaLnBrk="1" fontAlgn="base" hangingPunct="1" indent="0" latinLnBrk="1" marL="0" rtl="1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34" charset="0"/>
          <a:ea typeface="Arial" pitchFamily="34" charset="0"/>
          <a:sym typeface="Arial" pitchFamily="34" charset="0"/>
        </a:defRPr>
      </a:lvl1pPr>
      <a:lvl2pPr algn="r" eaLnBrk="1" fontAlgn="base" hangingPunct="1" indent="0" latinLnBrk="1" marL="457200" rtl="1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34" charset="0"/>
          <a:ea typeface="Arial" pitchFamily="34" charset="0"/>
          <a:sym typeface="Arial" pitchFamily="34" charset="0"/>
        </a:defRPr>
      </a:lvl2pPr>
      <a:lvl3pPr algn="r" eaLnBrk="1" fontAlgn="base" hangingPunct="1" indent="0" latinLnBrk="1" marL="914400" rtl="1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34" charset="0"/>
          <a:ea typeface="Arial" pitchFamily="34" charset="0"/>
          <a:sym typeface="Arial" pitchFamily="34" charset="0"/>
        </a:defRPr>
      </a:lvl3pPr>
      <a:lvl4pPr algn="r" eaLnBrk="1" fontAlgn="base" hangingPunct="1" indent="0" latinLnBrk="1" marL="1371600" rtl="1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34" charset="0"/>
          <a:ea typeface="Arial" pitchFamily="34" charset="0"/>
          <a:sym typeface="Arial" pitchFamily="34" charset="0"/>
        </a:defRPr>
      </a:lvl4pPr>
      <a:lvl5pPr algn="r" eaLnBrk="1" fontAlgn="base" hangingPunct="1" indent="0" latinLnBrk="1" marL="1828800" rtl="1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34" charset="0"/>
          <a:ea typeface="Arial" pitchFamily="34" charset="0"/>
          <a:sym typeface="Arial" pitchFamily="34" charset="0"/>
        </a:defRPr>
      </a:lvl5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04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706" name=""/>
          <p:cNvSpPr/>
          <p:nvPr>
            <p:ph type="ctrTitle" sz="full" idx="0"/>
          </p:nvPr>
        </p:nvSpPr>
        <p:spPr>
          <a:xfrm rot="0">
            <a:off x="3429000" y="457200"/>
            <a:ext cx="5257800" cy="1752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>
              <a:defRPr sz="5400"/>
            </a:lvl1pPr>
          </a:lstStyle>
          <a:p>
            <a:pPr algn="r" lvl="0"/>
            <a:r>
              <a:rPr altLang="en-US" sz="2000" lang="ar-EG"/>
              <a:t>محافظة الاسماعيليه                                            مدرية القوى العامله والهجره</a:t>
            </a:r>
          </a:p>
        </p:txBody>
      </p:sp>
      <p:sp>
        <p:nvSpPr>
          <p:cNvPr id="1048707" name=""/>
          <p:cNvSpPr/>
          <p:nvPr>
            <p:ph type="subTitle" sz="full" idx="1"/>
          </p:nvPr>
        </p:nvSpPr>
        <p:spPr>
          <a:xfrm rot="0">
            <a:off x="609600" y="2286000"/>
            <a:ext cx="8001000" cy="3352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None/>
              <a:defRPr sz="3200">
                <a:solidFill>
                  <a:schemeClr val="dk1"/>
                </a:solidFill>
              </a:defRPr>
            </a:lvl1pPr>
            <a:lvl2pPr algn="ctr" marL="457200">
              <a:buNone/>
            </a:lvl2pPr>
            <a:lvl3pPr algn="ctr" marL="914400">
              <a:buNone/>
            </a:lvl3pPr>
            <a:lvl4pPr algn="ctr" marL="1371600">
              <a:buNone/>
            </a:lvl4pPr>
            <a:lvl5pPr algn="ctr" marL="1828800">
              <a:buNone/>
            </a:lvl5pPr>
          </a:lstStyle>
          <a:p>
            <a:pPr lvl="0"/>
            <a:r>
              <a:rPr altLang="en-US" sz="4400" lang="ar-EG"/>
              <a:t>خطة الطوارئ والاخلاء فى ضوء السلامه والصحه المهنيه</a:t>
            </a:r>
            <a:r>
              <a:rPr altLang="en-US" lang="ar-EG"/>
              <a:t>                                                                             </a:t>
            </a:r>
            <a:r>
              <a:rPr altLang="en-US" sz="4000" lang="ar-EG"/>
              <a:t>اعداد</a:t>
            </a:r>
            <a:r>
              <a:rPr altLang="en-US" lang="ar-EG"/>
              <a:t>                                                                 </a:t>
            </a:r>
            <a:r>
              <a:rPr altLang="en-US" lang="ar-EG">
                <a:ea typeface="Andalus" pitchFamily="2" charset="-78"/>
              </a:rPr>
              <a:t>كيميائى</a:t>
            </a:r>
            <a:r>
              <a:rPr altLang="en-US" lang="ar-EG"/>
              <a:t> </a:t>
            </a:r>
            <a:r>
              <a:rPr altLang="en-US" sz="4400" lang="ar-EG">
                <a:ea typeface="Andalus" pitchFamily="2" charset="-78"/>
              </a:rPr>
              <a:t>عدلى على غنيم</a:t>
            </a:r>
            <a:r>
              <a:rPr altLang="en-US" lang="ar-EG"/>
              <a:t>                                   مفتش اول السلامه والمهنيه بالاسماعيليه</a:t>
            </a:r>
          </a:p>
        </p:txBody>
      </p:sp>
    </p:spTree>
  </p:cSld>
  <p:clrMapOvr>
    <a:masterClrMapping/>
  </p:clrMapOvr>
  <p:transition spd="slow" advClick="0">
    <p:wedge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750" name=""/>
          <p:cNvSpPr/>
          <p:nvPr>
            <p:ph type="title" sz="full" idx="0"/>
          </p:nvPr>
        </p:nvSpPr>
        <p:spPr>
          <a:xfrm rot="0">
            <a:off x="455612" y="273050"/>
            <a:ext cx="8226425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algn="r" lvl="0"/>
            <a:r>
              <a:rPr altLang="en-US" lang="ar-EG">
                <a:solidFill>
                  <a:srgbClr val="FF3300"/>
                </a:solidFill>
              </a:rPr>
              <a:t>المخاطر البيولوجيه</a:t>
            </a:r>
          </a:p>
        </p:txBody>
      </p:sp>
      <p:sp>
        <p:nvSpPr>
          <p:cNvPr id="1048751" name=""/>
          <p:cNvSpPr/>
          <p:nvPr>
            <p:ph type="body" sz="full" idx="1"/>
          </p:nvPr>
        </p:nvSpPr>
        <p:spPr>
          <a:xfrm rot="0">
            <a:off x="457200" y="1600200"/>
            <a:ext cx="8229600" cy="5029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altLang="en-US" lang="ar-EG"/>
              <a:t>مثل الاصابه بالبكتريا والفيروسات والفطريات والطفيليات وسائر المخاطر البيولوجيه والتى تصيب العامل من جراء التعامل مع المرضى والتحاليل والفحوصات الطبيه                                             او مخالطة الحيوانات المصابه ومنتجاتها</a:t>
            </a:r>
          </a:p>
          <a:p>
            <a:pPr lvl="0">
              <a:lnSpc>
                <a:spcPct val="90000"/>
              </a:lnSpc>
            </a:pPr>
            <a:r>
              <a:rPr altLang="en-US" lang="ar-EG"/>
              <a:t> </a:t>
            </a:r>
            <a:r>
              <a:rPr altLang="en-US" sz="4000" lang="ar-EG">
                <a:solidFill>
                  <a:srgbClr val="FF3300"/>
                </a:solidFill>
              </a:rPr>
              <a:t>المخاطر</a:t>
            </a:r>
            <a:r>
              <a:rPr altLang="en-US" sz="4000" lang="ar-EG"/>
              <a:t> </a:t>
            </a:r>
            <a:r>
              <a:rPr altLang="en-US" sz="4000" lang="ar-EG">
                <a:solidFill>
                  <a:srgbClr val="FF3300"/>
                </a:solidFill>
              </a:rPr>
              <a:t>الكيميائيه</a:t>
            </a:r>
            <a:r>
              <a:rPr altLang="en-US" sz="4000" lang="ar-EG"/>
              <a:t>                                                </a:t>
            </a:r>
            <a:r>
              <a:rPr altLang="en-US" lang="ar-EG"/>
              <a:t>والتى تنشا عن التعامل مع المواد الكيميائيه  بانواعها من نقل وتداول وتخزين واستخدام                                                             لذلك يلزم توافر جميع المعلومات مثل </a:t>
            </a:r>
            <a:r>
              <a:rPr altLang="en-US" sz="2800" lang="ar-EG"/>
              <a:t>(التركيب الكيميائى - التحذيرات – الاسعافات الاوليه – درجة الخطوره واحتياطات الامان)</a:t>
            </a:r>
          </a:p>
        </p:txBody>
      </p:sp>
      <p:sp>
        <p:nvSpPr>
          <p:cNvPr id="1048753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0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1">
                                            <p:txEl>
                                              <p:charRg st="0" end="2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2000" id="7"/>
                                        <p:tgtEl>
                                          <p:spTgt spid="1048751">
                                            <p:txEl>
                                              <p:charRg st="0" end="2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1">
                                            <p:txEl>
                                              <p:charRg st="232" end="5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2000" id="12"/>
                                        <p:tgtEl>
                                          <p:spTgt spid="1048751">
                                            <p:txEl>
                                              <p:charRg st="232" end="5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755" name=""/>
          <p:cNvSpPr/>
          <p:nvPr>
            <p:ph type="title" sz="full" idx="0"/>
          </p:nvPr>
        </p:nvSpPr>
        <p:spPr>
          <a:xfrm rot="0">
            <a:off x="1143000" y="381000"/>
            <a:ext cx="7772400" cy="1828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altLang="en-US" lang="ar-EG"/>
              <a:t>الطوارئ والاخلاء</a:t>
            </a:r>
          </a:p>
        </p:txBody>
      </p:sp>
      <p:sp>
        <p:nvSpPr>
          <p:cNvPr id="1048756" name=""/>
          <p:cNvSpPr/>
          <p:nvPr>
            <p:ph type="body" sz="full" idx="1"/>
          </p:nvPr>
        </p:nvSpPr>
        <p:spPr>
          <a:xfrm rot="0">
            <a:off x="455612" y="2052637"/>
            <a:ext cx="8226425" cy="40433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altLang="en-US" lang="ar-EG"/>
              <a:t>تلتزم المنشاه بعمل خطه شامله للطوارئ والاخلاء وتدريب العاملين عليها للوقايه من المخاطر</a:t>
            </a:r>
            <a:r>
              <a:rPr altLang="en-US" sz="3600" lang="ar-EG"/>
              <a:t> </a:t>
            </a:r>
            <a:r>
              <a:rPr altLang="en-US" lang="ar-EG"/>
              <a:t>بانواعها  </a:t>
            </a:r>
            <a:r>
              <a:rPr altLang="en-US" sz="3600" lang="ar-EG"/>
              <a:t>                           المخاطر الطبيعيه</a:t>
            </a:r>
            <a:r>
              <a:rPr altLang="en-US" sz="2800" lang="ar-EG"/>
              <a:t>                                                      مثل الزلازل والبراكين والسيول والعواصف                         </a:t>
            </a:r>
            <a:r>
              <a:rPr altLang="en-US" sz="3600" lang="ar-EG"/>
              <a:t>المخاطر صناعيه</a:t>
            </a:r>
            <a:r>
              <a:rPr altLang="en-US" sz="2800" lang="ar-EG"/>
              <a:t>                                                        وهى التى تنشا من جراء قيام العمل بعمله  والتى تحدثنا عنها                                </a:t>
            </a:r>
            <a:r>
              <a:rPr altLang="en-US" sz="3600" lang="ar-EG"/>
              <a:t>المخاطر بشريه</a:t>
            </a:r>
            <a:r>
              <a:rPr altLang="en-US" sz="2800" lang="ar-EG"/>
              <a:t>                                                     السرقه والسطو والاعمال التخريبيه</a:t>
            </a:r>
          </a:p>
        </p:txBody>
      </p:sp>
      <p:sp>
        <p:nvSpPr>
          <p:cNvPr id="104875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0">
    <p:wedge/>
  </p:transition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04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760" name=""/>
          <p:cNvSpPr/>
          <p:nvPr>
            <p:ph type="ctrTitle" sz="full" idx="0"/>
          </p:nvPr>
        </p:nvSpPr>
        <p:spPr>
          <a:xfrm rot="0">
            <a:off x="0" y="0"/>
            <a:ext cx="9144000" cy="2133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>
              <a:defRPr sz="5400"/>
            </a:lvl1pPr>
          </a:lstStyle>
          <a:p>
            <a:pPr lvl="0"/>
            <a:r>
              <a:rPr altLang="en-US" lang="ar-SA"/>
              <a:t>خطة إدارة الأزمات والإخلاء في</a:t>
            </a:r>
            <a:r>
              <a:rPr altLang="en-US" lang="ar-EG"/>
              <a:t> </a:t>
            </a:r>
            <a:r>
              <a:rPr altLang="en-US" lang="ar-SA"/>
              <a:t>حا</a:t>
            </a:r>
            <a:r>
              <a:rPr altLang="en-US" lang="ar-EG"/>
              <a:t>لا</a:t>
            </a:r>
            <a:r>
              <a:rPr altLang="en-US" lang="ar-SA"/>
              <a:t>ت الطوارئ </a:t>
            </a:r>
          </a:p>
        </p:txBody>
      </p:sp>
      <p:sp>
        <p:nvSpPr>
          <p:cNvPr id="1048761" name=""/>
          <p:cNvSpPr/>
          <p:nvPr>
            <p:ph type="subTitle" sz="full" idx="1"/>
          </p:nvPr>
        </p:nvSpPr>
        <p:spPr>
          <a:xfrm rot="0">
            <a:off x="0" y="2060575"/>
            <a:ext cx="9144000" cy="49688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None/>
              <a:defRPr sz="3200">
                <a:solidFill>
                  <a:schemeClr val="dk1"/>
                </a:solidFill>
              </a:defRPr>
            </a:lvl1pPr>
            <a:lvl2pPr algn="ctr" marL="457200">
              <a:buNone/>
            </a:lvl2pPr>
            <a:lvl3pPr algn="ctr" marL="914400">
              <a:buNone/>
            </a:lvl3pPr>
            <a:lvl4pPr algn="ctr" marL="1371600">
              <a:buNone/>
            </a:lvl4pPr>
            <a:lvl5pPr algn="ctr" marL="1828800">
              <a:buNone/>
            </a:lvl5pPr>
          </a:lstStyle>
          <a:p>
            <a:pPr lvl="0"/>
            <a:r>
              <a:rPr altLang="en-US" b="1" sz="4000" lang="ar-EG"/>
              <a:t>هى دراسة شامله ل</a:t>
            </a:r>
            <a:r>
              <a:rPr altLang="en-US" b="1" sz="4000" lang="ar-SA"/>
              <a:t>مواجهة الأزمات والحالات </a:t>
            </a:r>
            <a:r>
              <a:rPr altLang="en-US" b="1" sz="4000" lang="ar-SA"/>
              <a:t>الطارئة</a:t>
            </a:r>
            <a:r>
              <a:rPr altLang="en-US" b="1" sz="4000" lang="ar-SA"/>
              <a:t> سواء بالاستعداد</a:t>
            </a:r>
            <a:r>
              <a:rPr altLang="en-US" b="1" sz="4000" lang="ar-EG"/>
              <a:t> </a:t>
            </a:r>
            <a:r>
              <a:rPr altLang="en-US" b="1" sz="4000" lang="ar-SA"/>
              <a:t>له</a:t>
            </a:r>
            <a:r>
              <a:rPr altLang="en-US" b="1" sz="4000" lang="ar-EG"/>
              <a:t>ا </a:t>
            </a:r>
            <a:r>
              <a:rPr altLang="en-US" b="1" sz="4000" lang="ar-SA"/>
              <a:t>أو توقعها و التعامل معها إذا ما حدثت لضمان</a:t>
            </a:r>
            <a:r>
              <a:rPr altLang="en-US" b="1" sz="4000" lang="ar-EG"/>
              <a:t> </a:t>
            </a:r>
            <a:r>
              <a:rPr altLang="en-US" b="1" sz="4000" lang="ar-SA"/>
              <a:t>توفير الحماية</a:t>
            </a:r>
            <a:r>
              <a:rPr altLang="en-US" b="1" sz="4000" lang="ar-EG"/>
              <a:t> </a:t>
            </a:r>
            <a:r>
              <a:rPr altLang="en-US" b="1" sz="4000" lang="ar-SA"/>
              <a:t>الشاملة للأفراد </a:t>
            </a:r>
            <a:r>
              <a:rPr altLang="en-US" b="1" sz="4000" lang="ar-SA"/>
              <a:t>والمنشآ</a:t>
            </a:r>
            <a:r>
              <a:rPr altLang="en-US" b="1" sz="4000" lang="ar-EG"/>
              <a:t>ه                                                                 </a:t>
            </a:r>
            <a:r>
              <a:rPr altLang="en-US" b="1" sz="4000" lang="ar-SA"/>
              <a:t> </a:t>
            </a:r>
            <a:r>
              <a:rPr altLang="en-US" b="1" sz="4000" lang="ar-EG"/>
              <a:t>    </a:t>
            </a:r>
            <a:r>
              <a:rPr altLang="en-US" b="1" sz="4000" lang="ar-SA"/>
              <a:t>تتضمن كيفية إخلاء المنشأة من </a:t>
            </a:r>
            <a:r>
              <a:rPr altLang="en-US" b="1" sz="4000" lang="ar-SA"/>
              <a:t>شاغليها</a:t>
            </a:r>
            <a:r>
              <a:rPr altLang="en-US" b="1" sz="4000" lang="ar-SA"/>
              <a:t> </a:t>
            </a:r>
            <a:r>
              <a:rPr altLang="en-US" b="1" sz="4000" lang="ar-EG"/>
              <a:t>	</a:t>
            </a:r>
          </a:p>
          <a:p>
            <a:pPr lvl="0"/>
            <a:r>
              <a:rPr altLang="en-US" b="1" sz="4000" lang="ar-SA"/>
              <a:t> واتخاذ كافة </a:t>
            </a:r>
            <a:r>
              <a:rPr altLang="en-US" b="1" sz="4000" lang="ar-SA"/>
              <a:t>الإ</a:t>
            </a:r>
            <a:r>
              <a:rPr altLang="en-US" b="1" sz="4000" lang="ar-EG"/>
              <a:t>حتياطات</a:t>
            </a:r>
            <a:r>
              <a:rPr altLang="en-US" b="1" sz="4000" lang="ar-EG"/>
              <a:t> والتدابير</a:t>
            </a:r>
            <a:r>
              <a:rPr altLang="en-US" b="1" sz="4000" lang="ar-SA"/>
              <a:t> اللازمة لتأمين سلامتهم </a:t>
            </a:r>
            <a:r>
              <a:rPr altLang="en-US" b="1" sz="4000" lang="ar-SA"/>
              <a:t>و</a:t>
            </a:r>
            <a:r>
              <a:rPr altLang="en-US" b="1" sz="4000" lang="ar-EG"/>
              <a:t>سلامة	</a:t>
            </a:r>
            <a:r>
              <a:rPr altLang="en-US" b="1" sz="4000" lang="ar-EG"/>
              <a:t>المشاه</a:t>
            </a:r>
          </a:p>
        </p:txBody>
      </p:sp>
    </p:spTree>
  </p:cSld>
  <p:clrMapOvr>
    <a:masterClrMapping/>
  </p:clrMapOvr>
  <p:transition spd="slow" advClick="1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1">
                                            <p:txEl>
                                              <p:charRg st="0" end="2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048761">
                                            <p:txEl>
                                              <p:charRg st="0" end="25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048761">
                                            <p:txEl>
                                              <p:charRg st="0" end="25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1">
                                            <p:txEl>
                                              <p:charRg st="258" end="3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048761">
                                            <p:txEl>
                                              <p:charRg st="258" end="32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048761">
                                            <p:txEl>
                                              <p:charRg st="258" end="32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60" grpId="0" uiExpand="0" build="whole"/>
      <p:bldP spid="1048761" grpId="0" uiExpand="0" build="p" bldLvl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763" name=""/>
          <p:cNvSpPr/>
          <p:nvPr>
            <p:ph type="title" sz="full" idx="0"/>
          </p:nvPr>
        </p:nvSpPr>
        <p:spPr>
          <a:xfrm rot="0">
            <a:off x="455612" y="273050"/>
            <a:ext cx="8226425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altLang="en-US" sz="7200" lang="ar-SA"/>
              <a:t>أهداف الخطة</a:t>
            </a:r>
            <a:r>
              <a:rPr altLang="en-US" sz="4000" lang="ar-SA"/>
              <a:t> </a:t>
            </a:r>
          </a:p>
        </p:txBody>
      </p:sp>
      <p:sp>
        <p:nvSpPr>
          <p:cNvPr id="1048764" name=""/>
          <p:cNvSpPr/>
          <p:nvPr>
            <p:ph type="body" sz="full" idx="1"/>
          </p:nvPr>
        </p:nvSpPr>
        <p:spPr>
          <a:xfrm rot="0">
            <a:off x="0" y="1412875"/>
            <a:ext cx="9144000" cy="54451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r>
              <a:rPr altLang="en-US" b="1" sz="2800" lang="ar-SA"/>
              <a:t>تستهدف خطة مواجهة الأزمات والحالات </a:t>
            </a:r>
            <a:r>
              <a:rPr altLang="en-US" b="1" sz="2800" lang="ar-SA"/>
              <a:t>الطارئة</a:t>
            </a:r>
            <a:r>
              <a:rPr altLang="en-US" b="1" sz="2800" lang="ar-SA"/>
              <a:t> </a:t>
            </a:r>
            <a:r>
              <a:rPr altLang="en-US" b="1" sz="2800" lang="ar-EG"/>
              <a:t>ب</a:t>
            </a:r>
            <a:r>
              <a:rPr altLang="en-US" b="1" sz="2800" lang="ar-SA"/>
              <a:t>المنشأة </a:t>
            </a:r>
            <a:r>
              <a:rPr altLang="en-US" b="1" sz="2800" lang="ar-EG"/>
              <a:t>                  </a:t>
            </a:r>
            <a:r>
              <a:rPr altLang="en-US" b="1" sz="2800" lang="ar-SA"/>
              <a:t>ما يلي</a:t>
            </a:r>
            <a:r>
              <a:rPr altLang="en-US" b="1" sz="2800" lang="ar-EG"/>
              <a:t> :-</a:t>
            </a:r>
          </a:p>
          <a:p>
            <a:pPr lvl="0"/>
            <a:r>
              <a:rPr altLang="en-US" b="1" sz="2800" lang="ar-SA"/>
              <a:t>إخلاء المباني من </a:t>
            </a:r>
            <a:r>
              <a:rPr altLang="en-US" b="1" sz="2800" lang="ar-SA"/>
              <a:t>شاغليها</a:t>
            </a:r>
            <a:r>
              <a:rPr altLang="en-US" b="1" sz="2800" lang="ar-SA"/>
              <a:t> فور سماع جرس إنذار</a:t>
            </a:r>
            <a:r>
              <a:rPr altLang="en-US" b="1" sz="2800" lang="ar-EG"/>
              <a:t> </a:t>
            </a:r>
            <a:r>
              <a:rPr altLang="en-US" b="1" sz="2800" lang="ar-SA"/>
              <a:t>الحريق وذلك بتوجههم إلى نقاط التجمع المحددة سلفاً .</a:t>
            </a:r>
          </a:p>
          <a:p>
            <a:pPr lvl="0"/>
            <a:r>
              <a:rPr altLang="en-US" b="1" sz="2800" lang="ar-SA"/>
              <a:t>تشكيل وتدريب فريق إدارة الأزمات والحالات </a:t>
            </a:r>
            <a:r>
              <a:rPr altLang="en-US" b="1" sz="2800" lang="ar-SA"/>
              <a:t>الطارئة</a:t>
            </a:r>
            <a:r>
              <a:rPr altLang="en-US" b="1" sz="2800" lang="ar-SA"/>
              <a:t> بكل مبنى وتحديد</a:t>
            </a:r>
          </a:p>
          <a:p>
            <a:pPr lvl="0"/>
            <a:r>
              <a:rPr altLang="en-US" b="1" sz="2800" lang="ar-SA"/>
              <a:t>المهام </a:t>
            </a:r>
            <a:r>
              <a:rPr altLang="en-US" b="1" sz="2800" lang="ar-SA"/>
              <a:t>المنوطة</a:t>
            </a:r>
            <a:r>
              <a:rPr altLang="en-US" b="1" sz="2800" lang="ar-SA"/>
              <a:t> بكل </a:t>
            </a:r>
            <a:r>
              <a:rPr altLang="en-US" b="1" sz="2800" lang="ar-EG"/>
              <a:t>عضو بالفريق </a:t>
            </a:r>
            <a:r>
              <a:rPr altLang="en-US" b="1" sz="2800" lang="ar-SA"/>
              <a:t>لتكون بمثابة إطار عام لتنفيذ خط</a:t>
            </a:r>
            <a:r>
              <a:rPr altLang="en-US" b="1" sz="2800" lang="ar-EG"/>
              <a:t>ة</a:t>
            </a:r>
            <a:r>
              <a:rPr altLang="en-US" b="1" sz="2800" lang="ar-EG"/>
              <a:t> </a:t>
            </a:r>
            <a:r>
              <a:rPr altLang="en-US" b="1" sz="2800" lang="ar-SA"/>
              <a:t>الإخلاء ومكافحة الحرائق وعمليات الإنقاذ ود</a:t>
            </a:r>
            <a:r>
              <a:rPr altLang="en-US" b="1" sz="2800" lang="ar-EG"/>
              <a:t> </a:t>
            </a:r>
            <a:r>
              <a:rPr altLang="en-US" b="1" sz="2800" lang="ar-SA"/>
              <a:t>ليلاً مرشداً في سبيل حماية الأفراد</a:t>
            </a:r>
            <a:r>
              <a:rPr altLang="en-US" b="1" sz="2800" lang="ar-EG"/>
              <a:t> </a:t>
            </a:r>
            <a:r>
              <a:rPr altLang="en-US" b="1" sz="2800" lang="ar-SA"/>
              <a:t>بالتنسيق</a:t>
            </a:r>
            <a:r>
              <a:rPr altLang="en-US" b="1" sz="2800" lang="ar-EG"/>
              <a:t> </a:t>
            </a:r>
            <a:r>
              <a:rPr altLang="en-US" b="1" sz="2800" lang="ar-SA"/>
              <a:t>والتعاون مع إدارة الدفاع المدني والحريق </a:t>
            </a:r>
          </a:p>
          <a:p>
            <a:pPr lvl="0"/>
            <a:r>
              <a:rPr altLang="en-US" b="1" sz="2800" lang="ar-SA"/>
              <a:t>السيطرة على الخطر ومنع انتشار الحرائق والعمل على تقليل الخسائر الناجمة عنها</a:t>
            </a:r>
            <a:r>
              <a:rPr altLang="en-US" b="1" sz="2800" lang="ar-EG"/>
              <a:t> </a:t>
            </a:r>
            <a:r>
              <a:rPr altLang="en-US" b="1" sz="2800" lang="ar-SA"/>
              <a:t>بالقدر الكافي</a:t>
            </a:r>
            <a:r>
              <a:rPr altLang="en-US" b="1" sz="2800" lang="ar-EG"/>
              <a:t> </a:t>
            </a:r>
            <a:r>
              <a:rPr altLang="en-US" b="1" sz="2800" lang="ar-SA"/>
              <a:t>من خلال استخدام</a:t>
            </a:r>
            <a:r>
              <a:rPr altLang="en-US" b="1" sz="2800" lang="ar-EG"/>
              <a:t> </a:t>
            </a:r>
            <a:r>
              <a:rPr altLang="en-US" b="1" sz="2800" lang="ar-SA"/>
              <a:t>الوسائل الفعالة لمكافحة الحرائق</a:t>
            </a:r>
            <a:r>
              <a:rPr altLang="en-US" b="1" sz="2800" lang="ar-EG"/>
              <a:t> .</a:t>
            </a:r>
          </a:p>
        </p:txBody>
      </p:sp>
      <p:sp>
        <p:nvSpPr>
          <p:cNvPr id="1048766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1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35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60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600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00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00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4">
                                            <p:txEl>
                                              <p:charRg st="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4">
                                            <p:txEl>
                                              <p:charRg st="0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4">
                                            <p:txEl>
                                              <p:charRg st="80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4">
                                            <p:txEl>
                                              <p:charRg st="80" end="1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4">
                                            <p:txEl>
                                              <p:charRg st="176" end="2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4">
                                            <p:txEl>
                                              <p:charRg st="176" end="2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4">
                                            <p:txEl>
                                              <p:charRg st="241" end="4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4">
                                            <p:txEl>
                                              <p:charRg st="241" end="4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4">
                                            <p:txEl>
                                              <p:charRg st="433" end="5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4">
                                            <p:txEl>
                                              <p:charRg st="433" end="5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63" grpId="0" uiExpand="0" build="whole"/>
      <p:bldP spid="1048764" grpId="0" uiExpand="0" build="p" bldLvl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768" name=""/>
          <p:cNvSpPr/>
          <p:nvPr>
            <p:ph type="title" sz="full" idx="0"/>
          </p:nvPr>
        </p:nvSpPr>
        <p:spPr>
          <a:xfrm rot="0">
            <a:off x="457200" y="0"/>
            <a:ext cx="8229600" cy="1371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altLang="en-US" lang="ar-SA"/>
              <a:t>العناصر الأساسية لخطة الطوارئ</a:t>
            </a:r>
            <a:r>
              <a:rPr altLang="en-US" lang="ar-EG"/>
              <a:t> </a:t>
            </a:r>
          </a:p>
        </p:txBody>
      </p:sp>
      <p:sp>
        <p:nvSpPr>
          <p:cNvPr id="1048769" name=""/>
          <p:cNvSpPr/>
          <p:nvPr>
            <p:ph type="body" sz="full" idx="1"/>
          </p:nvPr>
        </p:nvSpPr>
        <p:spPr>
          <a:xfrm rot="0">
            <a:off x="0" y="1196975"/>
            <a:ext cx="9144000" cy="56610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altLang="en-US" b="1" sz="2800" lang="ar-SA"/>
              <a:t>الرصــــــــــد</a:t>
            </a:r>
          </a:p>
          <a:p>
            <a:pPr lvl="0">
              <a:lnSpc>
                <a:spcPct val="90000"/>
              </a:lnSpc>
            </a:pPr>
            <a:r>
              <a:rPr altLang="en-US" b="1" sz="2800" lang="ar-SA"/>
              <a:t>الإنـــــــــذار</a:t>
            </a:r>
          </a:p>
          <a:p>
            <a:pPr lvl="0">
              <a:lnSpc>
                <a:spcPct val="90000"/>
              </a:lnSpc>
            </a:pPr>
            <a:r>
              <a:rPr altLang="en-US" b="1" sz="2800" lang="ar-EG"/>
              <a:t>الإبلاغ</a:t>
            </a:r>
          </a:p>
          <a:p>
            <a:pPr lvl="0">
              <a:lnSpc>
                <a:spcPct val="90000"/>
              </a:lnSpc>
            </a:pPr>
            <a:r>
              <a:rPr altLang="en-US" b="1" sz="2800" lang="ar-EG"/>
              <a:t>المواجهة</a:t>
            </a:r>
          </a:p>
          <a:p>
            <a:pPr lvl="0">
              <a:lnSpc>
                <a:spcPct val="90000"/>
              </a:lnSpc>
            </a:pPr>
            <a:r>
              <a:rPr altLang="en-US" b="1" sz="2800" lang="ar-EG"/>
              <a:t>الإمداد</a:t>
            </a:r>
          </a:p>
          <a:p>
            <a:pPr lvl="0">
              <a:lnSpc>
                <a:spcPct val="90000"/>
              </a:lnSpc>
            </a:pPr>
            <a:r>
              <a:rPr altLang="en-US" b="1" sz="2800" lang="ar-EG"/>
              <a:t>الإسعاف والخدمات الطبية</a:t>
            </a:r>
          </a:p>
          <a:p>
            <a:pPr lvl="0">
              <a:lnSpc>
                <a:spcPct val="90000"/>
              </a:lnSpc>
            </a:pPr>
            <a:r>
              <a:rPr altLang="en-US" b="1" sz="2800" lang="ar-EG"/>
              <a:t>التسجيل</a:t>
            </a:r>
          </a:p>
          <a:p>
            <a:pPr lvl="0">
              <a:lnSpc>
                <a:spcPct val="90000"/>
              </a:lnSpc>
            </a:pPr>
            <a:r>
              <a:rPr altLang="en-US" b="1" sz="2800" lang="ar-EG"/>
              <a:t>إتمام السيطرة و مراجعة موقع الحادث</a:t>
            </a:r>
          </a:p>
          <a:p>
            <a:pPr lvl="0">
              <a:lnSpc>
                <a:spcPct val="90000"/>
              </a:lnSpc>
            </a:pPr>
            <a:r>
              <a:rPr altLang="en-US" b="1" sz="2800" lang="ar-EG"/>
              <a:t>صيانة المعدات المستخدمة</a:t>
            </a:r>
          </a:p>
          <a:p>
            <a:pPr lvl="0">
              <a:lnSpc>
                <a:spcPct val="90000"/>
              </a:lnSpc>
            </a:pPr>
            <a:r>
              <a:rPr altLang="en-US" b="1" sz="2800" lang="ar-EG"/>
              <a:t>التحقيق و التحليل</a:t>
            </a:r>
          </a:p>
          <a:p>
            <a:pPr lvl="0">
              <a:lnSpc>
                <a:spcPct val="90000"/>
              </a:lnSpc>
            </a:pPr>
            <a:r>
              <a:rPr altLang="en-US" b="1" sz="2800" lang="ar-EG"/>
              <a:t>التجارب و </a:t>
            </a:r>
            <a:r>
              <a:rPr altLang="en-US" b="1" sz="2800" lang="ar-EG"/>
              <a:t>الإختبارات</a:t>
            </a:r>
          </a:p>
          <a:p>
            <a:pPr lvl="0">
              <a:lnSpc>
                <a:spcPct val="90000"/>
              </a:lnSpc>
            </a:pPr>
            <a:r>
              <a:rPr altLang="en-US" b="1" sz="2800" lang="ar-EG"/>
              <a:t>تقييم النتائج</a:t>
            </a:r>
          </a:p>
        </p:txBody>
      </p:sp>
      <p:sp>
        <p:nvSpPr>
          <p:cNvPr id="1048771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1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14" nodeType="clickEffect" presetClass="entr" presetID="5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9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048769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048769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48769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048769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0"/>
                                        <p:tgtEl>
                                          <p:spTgt spid="1048769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23" nodeType="clickEffect" presetClass="entr" presetID="5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9">
                                            <p:txEl>
                                              <p:charRg st="16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048769">
                                            <p:txEl>
                                              <p:charRg st="16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048769">
                                            <p:txEl>
                                              <p:charRg st="16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048769">
                                            <p:txEl>
                                              <p:charRg st="16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048769">
                                            <p:txEl>
                                              <p:charRg st="16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9"/>
                                        <p:tgtEl>
                                          <p:spTgt spid="1048769">
                                            <p:txEl>
                                              <p:charRg st="16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>
                      <p:stCondLst>
                        <p:cond delay="indefinite"/>
                      </p:stCondLst>
                      <p:childTnLst>
                        <p:par>
                          <p:cTn fill="hold" id="31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32" nodeType="clickEffect" presetClass="entr" presetID="5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9">
                                            <p:txEl>
                                              <p:charRg st="33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1048769">
                                            <p:txEl>
                                              <p:charRg st="33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048769">
                                            <p:txEl>
                                              <p:charRg st="33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048769">
                                            <p:txEl>
                                              <p:charRg st="33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048769">
                                            <p:txEl>
                                              <p:charRg st="33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38"/>
                                        <p:tgtEl>
                                          <p:spTgt spid="1048769">
                                            <p:txEl>
                                              <p:charRg st="33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41" nodeType="clickEffect" presetClass="entr" presetID="5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9">
                                            <p:txEl>
                                              <p:charRg st="41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048769">
                                            <p:txEl>
                                              <p:charRg st="41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1048769">
                                            <p:txEl>
                                              <p:charRg st="41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1048769">
                                            <p:txEl>
                                              <p:charRg st="41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1048769">
                                            <p:txEl>
                                              <p:charRg st="41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47"/>
                                        <p:tgtEl>
                                          <p:spTgt spid="1048769">
                                            <p:txEl>
                                              <p:charRg st="41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50" nodeType="clickEffect" presetClass="entr" presetID="5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9">
                                            <p:txEl>
                                              <p:charRg st="5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048769">
                                            <p:txEl>
                                              <p:charRg st="5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1048769">
                                            <p:txEl>
                                              <p:charRg st="5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1048769">
                                            <p:txEl>
                                              <p:charRg st="5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1048769">
                                            <p:txEl>
                                              <p:charRg st="5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56"/>
                                        <p:tgtEl>
                                          <p:spTgt spid="1048769">
                                            <p:txEl>
                                              <p:charRg st="50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">
                      <p:stCondLst>
                        <p:cond delay="indefinite"/>
                      </p:stCondLst>
                      <p:childTnLst>
                        <p:par>
                          <p:cTn fill="hold" id="58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59" nodeType="clickEffect" presetClass="entr" presetID="5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9">
                                            <p:txEl>
                                              <p:charRg st="58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1048769">
                                            <p:txEl>
                                              <p:charRg st="58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1048769">
                                            <p:txEl>
                                              <p:charRg st="58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1048769">
                                            <p:txEl>
                                              <p:charRg st="58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1048769">
                                            <p:txEl>
                                              <p:charRg st="58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65"/>
                                        <p:tgtEl>
                                          <p:spTgt spid="1048769">
                                            <p:txEl>
                                              <p:charRg st="58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6">
                      <p:stCondLst>
                        <p:cond delay="indefinite"/>
                      </p:stCondLst>
                      <p:childTnLst>
                        <p:par>
                          <p:cTn fill="hold" id="67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68" nodeType="clickEffect" presetClass="entr" presetID="5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9">
                                            <p:txEl>
                                              <p:charRg st="82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1048769">
                                            <p:txEl>
                                              <p:charRg st="82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1048769">
                                            <p:txEl>
                                              <p:charRg st="82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1048769">
                                            <p:txEl>
                                              <p:charRg st="82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1048769">
                                            <p:txEl>
                                              <p:charRg st="82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74"/>
                                        <p:tgtEl>
                                          <p:spTgt spid="1048769">
                                            <p:txEl>
                                              <p:charRg st="82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">
                      <p:stCondLst>
                        <p:cond delay="indefinite"/>
                      </p:stCondLst>
                      <p:childTnLst>
                        <p:par>
                          <p:cTn fill="hold" id="76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77" nodeType="clickEffect" presetClass="entr" presetID="5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9">
                                            <p:txEl>
                                              <p:charRg st="90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1048769">
                                            <p:txEl>
                                              <p:charRg st="90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1048769">
                                            <p:txEl>
                                              <p:charRg st="90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1"/>
                                        <p:tgtEl>
                                          <p:spTgt spid="1048769">
                                            <p:txEl>
                                              <p:charRg st="90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1048769">
                                            <p:txEl>
                                              <p:charRg st="90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83"/>
                                        <p:tgtEl>
                                          <p:spTgt spid="1048769">
                                            <p:txEl>
                                              <p:charRg st="90" end="1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4">
                      <p:stCondLst>
                        <p:cond delay="indefinite"/>
                      </p:stCondLst>
                      <p:childTnLst>
                        <p:par>
                          <p:cTn fill="hold" id="85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86" nodeType="clickEffect" presetClass="entr" presetID="5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9">
                                            <p:txEl>
                                              <p:charRg st="125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1048769">
                                            <p:txEl>
                                              <p:charRg st="125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9"/>
                                        <p:tgtEl>
                                          <p:spTgt spid="1048769">
                                            <p:txEl>
                                              <p:charRg st="125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0"/>
                                        <p:tgtEl>
                                          <p:spTgt spid="1048769">
                                            <p:txEl>
                                              <p:charRg st="125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1"/>
                                        <p:tgtEl>
                                          <p:spTgt spid="1048769">
                                            <p:txEl>
                                              <p:charRg st="125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2"/>
                                        <p:tgtEl>
                                          <p:spTgt spid="1048769">
                                            <p:txEl>
                                              <p:charRg st="125" end="1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3">
                      <p:stCondLst>
                        <p:cond delay="indefinite"/>
                      </p:stCondLst>
                      <p:childTnLst>
                        <p:par>
                          <p:cTn fill="hold" id="94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95" nodeType="clickEffect" presetClass="entr" presetID="5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9">
                                            <p:txEl>
                                              <p:charRg st="149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1048769">
                                            <p:txEl>
                                              <p:charRg st="149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1048769">
                                            <p:txEl>
                                              <p:charRg st="149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9"/>
                                        <p:tgtEl>
                                          <p:spTgt spid="1048769">
                                            <p:txEl>
                                              <p:charRg st="149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0"/>
                                        <p:tgtEl>
                                          <p:spTgt spid="1048769">
                                            <p:txEl>
                                              <p:charRg st="149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01"/>
                                        <p:tgtEl>
                                          <p:spTgt spid="1048769">
                                            <p:txEl>
                                              <p:charRg st="149" end="1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2">
                      <p:stCondLst>
                        <p:cond delay="indefinite"/>
                      </p:stCondLst>
                      <p:childTnLst>
                        <p:par>
                          <p:cTn fill="hold" id="103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104" nodeType="clickEffect" presetClass="entr" presetID="5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9">
                                            <p:txEl>
                                              <p:charRg st="167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6"/>
                                        <p:tgtEl>
                                          <p:spTgt spid="1048769">
                                            <p:txEl>
                                              <p:charRg st="167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7"/>
                                        <p:tgtEl>
                                          <p:spTgt spid="1048769">
                                            <p:txEl>
                                              <p:charRg st="167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8"/>
                                        <p:tgtEl>
                                          <p:spTgt spid="1048769">
                                            <p:txEl>
                                              <p:charRg st="167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9"/>
                                        <p:tgtEl>
                                          <p:spTgt spid="1048769">
                                            <p:txEl>
                                              <p:charRg st="167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10"/>
                                        <p:tgtEl>
                                          <p:spTgt spid="1048769">
                                            <p:txEl>
                                              <p:charRg st="167" end="1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1">
                      <p:stCondLst>
                        <p:cond delay="indefinite"/>
                      </p:stCondLst>
                      <p:childTnLst>
                        <p:par>
                          <p:cTn fill="hold" id="112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113" nodeType="clickEffect" presetClass="entr" presetID="5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9">
                                            <p:txEl>
                                              <p:charRg st="188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5"/>
                                        <p:tgtEl>
                                          <p:spTgt spid="1048769">
                                            <p:txEl>
                                              <p:charRg st="188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6"/>
                                        <p:tgtEl>
                                          <p:spTgt spid="1048769">
                                            <p:txEl>
                                              <p:charRg st="188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7"/>
                                        <p:tgtEl>
                                          <p:spTgt spid="1048769">
                                            <p:txEl>
                                              <p:charRg st="188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8"/>
                                        <p:tgtEl>
                                          <p:spTgt spid="1048769">
                                            <p:txEl>
                                              <p:charRg st="188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19"/>
                                        <p:tgtEl>
                                          <p:spTgt spid="1048769">
                                            <p:txEl>
                                              <p:charRg st="188" end="2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0">
                      <p:stCondLst>
                        <p:cond delay="indefinite"/>
                      </p:stCondLst>
                      <p:childTnLst>
                        <p:par>
                          <p:cTn fill="hold" id="121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122" nodeType="clickEffect" presetClass="exit" presetID="25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2000" fill="hold" id="123"/>
                                        <p:tgtEl>
                                          <p:spTgt spid="10487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-9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24"/>
                                        <p:tgtEl>
                                          <p:spTgt spid="1048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25"/>
                                        <p:tgtEl>
                                          <p:spTgt spid="1048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26"/>
                                        <p:tgtEl>
                                          <p:spTgt spid="1048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27"/>
                                        <p:tgtEl>
                                          <p:spTgt spid="1048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28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1048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29" nodeType="withEffect" presetClass="exit" presetID="22" presetSubtype="8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dur="500" id="130"/>
                                        <p:tgtEl>
                                          <p:spTgt spid="1048769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3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69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32" nodeType="withEffect" presetClass="exit" presetID="22" presetSubtype="8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dur="500" id="133"/>
                                        <p:tgtEl>
                                          <p:spTgt spid="1048769">
                                            <p:txEl>
                                              <p:charRg st="16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3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69">
                                            <p:txEl>
                                              <p:charRg st="16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35" nodeType="withEffect" presetClass="exit" presetID="22" presetSubtype="8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dur="500" id="136"/>
                                        <p:tgtEl>
                                          <p:spTgt spid="1048769">
                                            <p:txEl>
                                              <p:charRg st="33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3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69">
                                            <p:txEl>
                                              <p:charRg st="33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38" nodeType="withEffect" presetClass="exit" presetID="22" presetSubtype="8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dur="500" id="139"/>
                                        <p:tgtEl>
                                          <p:spTgt spid="1048769">
                                            <p:txEl>
                                              <p:charRg st="41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4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69">
                                            <p:txEl>
                                              <p:charRg st="41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41" nodeType="withEffect" presetClass="exit" presetID="22" presetSubtype="8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dur="500" id="142"/>
                                        <p:tgtEl>
                                          <p:spTgt spid="1048769">
                                            <p:txEl>
                                              <p:charRg st="50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43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69">
                                            <p:txEl>
                                              <p:charRg st="5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44" nodeType="withEffect" presetClass="exit" presetID="22" presetSubtype="8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dur="500" id="145"/>
                                        <p:tgtEl>
                                          <p:spTgt spid="1048769">
                                            <p:txEl>
                                              <p:charRg st="58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46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69">
                                            <p:txEl>
                                              <p:charRg st="58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47" nodeType="withEffect" presetClass="exit" presetID="22" presetSubtype="8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dur="500" id="148"/>
                                        <p:tgtEl>
                                          <p:spTgt spid="1048769">
                                            <p:txEl>
                                              <p:charRg st="82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49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69">
                                            <p:txEl>
                                              <p:charRg st="82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50" nodeType="withEffect" presetClass="exit" presetID="22" presetSubtype="8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dur="500" id="151"/>
                                        <p:tgtEl>
                                          <p:spTgt spid="1048769">
                                            <p:txEl>
                                              <p:charRg st="90" end="1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5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69">
                                            <p:txEl>
                                              <p:charRg st="90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53" nodeType="withEffect" presetClass="exit" presetID="22" presetSubtype="8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dur="500" id="154"/>
                                        <p:tgtEl>
                                          <p:spTgt spid="1048769">
                                            <p:txEl>
                                              <p:charRg st="125" end="1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55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69">
                                            <p:txEl>
                                              <p:charRg st="125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56" nodeType="withEffect" presetClass="exit" presetID="22" presetSubtype="8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dur="500" id="157"/>
                                        <p:tgtEl>
                                          <p:spTgt spid="1048769">
                                            <p:txEl>
                                              <p:charRg st="149" end="1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5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69">
                                            <p:txEl>
                                              <p:charRg st="149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59" nodeType="withEffect" presetClass="exit" presetID="22" presetSubtype="8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dur="500" id="160"/>
                                        <p:tgtEl>
                                          <p:spTgt spid="1048769">
                                            <p:txEl>
                                              <p:charRg st="167" end="1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6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69">
                                            <p:txEl>
                                              <p:charRg st="167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62" nodeType="withEffect" presetClass="exit" presetID="22" presetSubtype="8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dur="500" id="163"/>
                                        <p:tgtEl>
                                          <p:spTgt spid="1048769">
                                            <p:txEl>
                                              <p:charRg st="188" end="2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6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69">
                                            <p:txEl>
                                              <p:charRg st="188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68" grpId="0" uiExpand="0" build="whole"/>
      <p:bldP spid="1048768" grpId="1" uiExpand="0" build="whole"/>
      <p:bldP spid="1048769" grpId="0" uiExpand="0" build="p" bldLvl="1"/>
      <p:bldP spid="1048769" grpId="1" uiExpan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773" name=""/>
          <p:cNvSpPr/>
          <p:nvPr>
            <p:ph type="title" sz="full" idx="0"/>
          </p:nvPr>
        </p:nvSpPr>
        <p:spPr>
          <a:xfrm rot="0">
            <a:off x="455612" y="273050"/>
            <a:ext cx="8226425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altLang="en-US" sz="8800" lang="ar-EG"/>
              <a:t>و صف المنشأة</a:t>
            </a:r>
          </a:p>
        </p:txBody>
      </p:sp>
      <p:sp>
        <p:nvSpPr>
          <p:cNvPr id="1048774" name=""/>
          <p:cNvSpPr/>
          <p:nvPr>
            <p:ph type="body" sz="full" idx="1"/>
          </p:nvPr>
        </p:nvSpPr>
        <p:spPr>
          <a:xfrm rot="0">
            <a:off x="0" y="1557337"/>
            <a:ext cx="9144000" cy="5300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altLang="en-US" b="1" sz="4000" lang="ar-SA"/>
              <a:t>توصف المنشأة وصفاً دقيقاً مبيناً بها جميع الاقسام و</a:t>
            </a:r>
            <a:r>
              <a:rPr altLang="en-US" b="1" sz="4000" lang="ar-EG"/>
              <a:t> </a:t>
            </a:r>
            <a:r>
              <a:rPr altLang="en-US" b="1" sz="4000" lang="ar-SA"/>
              <a:t>الادوار وطبيعة العمل </a:t>
            </a:r>
            <a:r>
              <a:rPr altLang="en-US" b="1" sz="4000" lang="ar-SA"/>
              <a:t>واماكن</a:t>
            </a:r>
            <a:r>
              <a:rPr altLang="en-US" b="1" sz="4000" lang="ar-SA"/>
              <a:t> الخطورة فى كل موقع والمداخل والمخارج </a:t>
            </a:r>
            <a:r>
              <a:rPr altLang="en-US" b="1" sz="4000" lang="ar-SA"/>
              <a:t>وابواب</a:t>
            </a:r>
            <a:r>
              <a:rPr altLang="en-US" b="1" sz="4000" lang="ar-SA"/>
              <a:t> الطوارئ </a:t>
            </a:r>
            <a:r>
              <a:rPr altLang="en-US" b="1" sz="4000" lang="ar-SA"/>
              <a:t>واماكن</a:t>
            </a:r>
            <a:r>
              <a:rPr altLang="en-US" b="1" sz="4000" lang="ar-SA"/>
              <a:t> التجمع فى حالة الطوارئ ومسالك الهروب</a:t>
            </a:r>
            <a:r>
              <a:rPr altLang="en-US" sz="4000" lang="ar-EG"/>
              <a:t> و </a:t>
            </a:r>
            <a:r>
              <a:rPr altLang="en-US" b="1" sz="4000" lang="ar-EG"/>
              <a:t>كذلك عدد العاملين و المساحة الكلية من خلال رسم كروكي</a:t>
            </a:r>
            <a:r>
              <a:rPr altLang="en-US" b="1" sz="4000" lang="ar-EG"/>
              <a:t> موضحا به الأقسام و عدد العاملين بكل قسم و مسالك الهروب الخاصة بهم  و أماكن التجمع الخاصة بهم واتجاه الريح 			</a:t>
            </a:r>
            <a:r>
              <a:rPr altLang="en-US" b="1" sz="2800" lang="ar-EG"/>
              <a:t>											</a:t>
            </a:r>
          </a:p>
        </p:txBody>
      </p:sp>
      <p:sp>
        <p:nvSpPr>
          <p:cNvPr id="1048776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1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ecel="100000" dur="768" id="7"/>
                                        <p:tgtEl>
                                          <p:spTgt spid="10487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decel="100000" dur="768" id="8"/>
                                        <p:tgtEl>
                                          <p:spTgt spid="10487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accel="100000" dur="1230" fill="hold" id="9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487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dur="768" fill="hold" id="10"/>
                                        <p:tgtEl>
                                          <p:spTgt spid="1048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calcmode="lin" from="(0.5)" to="(#ppt_x)" valueType="num">
                                      <p:cBhvr>
                                        <p:cTn accel="100000" dur="1230" fill="hold" id="11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48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dur="768" fill="hold" id="12"/>
                                        <p:tgtEl>
                                          <p:spTgt spid="1048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calcmode="lin" from="(#ppt_y+0.4)" to="(#ppt_y)" valueType="num">
                                      <p:cBhvr>
                                        <p:cTn accel="100000" dur="1230" fill="hold" id="13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48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74">
                                            <p:txEl>
                                              <p:charRg st="0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48774">
                                            <p:txEl>
                                              <p:charRg st="0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048774">
                                            <p:txEl>
                                              <p:charRg st="0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0"/>
                                        <p:tgtEl>
                                          <p:spTgt spid="1048774">
                                            <p:txEl>
                                              <p:charRg st="0" end="3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73" grpId="0" uiExpand="0" build="whole"/>
      <p:bldP spid="1048774" grpId="0" uiExpand="0" build="p" bldLvl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778" name=""/>
          <p:cNvSpPr/>
          <p:nvPr>
            <p:ph type="title" sz="full" idx="0"/>
          </p:nvPr>
        </p:nvSpPr>
        <p:spPr>
          <a:xfrm rot="0">
            <a:off x="0" y="0"/>
            <a:ext cx="9144000" cy="14128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altLang="en-US" sz="6000" lang="ar-SA"/>
              <a:t>الأسس التى بنيت عليها خطة الطوارئ</a:t>
            </a:r>
          </a:p>
        </p:txBody>
      </p:sp>
      <p:sp>
        <p:nvSpPr>
          <p:cNvPr id="1048779" name=""/>
          <p:cNvSpPr/>
          <p:nvPr>
            <p:ph type="body" sz="full" idx="1"/>
          </p:nvPr>
        </p:nvSpPr>
        <p:spPr>
          <a:xfrm rot="0">
            <a:off x="0" y="1773237"/>
            <a:ext cx="9144000" cy="50847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r>
              <a:rPr altLang="en-US" b="1" sz="4000" lang="ar-EG"/>
              <a:t>1-</a:t>
            </a:r>
            <a:r>
              <a:rPr altLang="en-US" b="1" sz="4000" lang="ar-SA"/>
              <a:t>طبيعة عمل المنشأة</a:t>
            </a:r>
          </a:p>
          <a:p>
            <a:pPr lvl="0"/>
            <a:r>
              <a:rPr altLang="en-US" b="1" sz="4000" lang="ar-SA"/>
              <a:t>2</a:t>
            </a:r>
            <a:r>
              <a:rPr altLang="en-US" b="1" sz="4000" lang="ar-EG"/>
              <a:t>- </a:t>
            </a:r>
            <a:r>
              <a:rPr altLang="en-US" b="1" sz="4000" lang="ar-SA"/>
              <a:t>الإمكانيات المتوفرة من الموارد البشرية والمادية</a:t>
            </a:r>
          </a:p>
          <a:p>
            <a:pPr lvl="0"/>
            <a:r>
              <a:rPr altLang="en-US" b="1" sz="4000" lang="ar-SA"/>
              <a:t>3</a:t>
            </a:r>
            <a:r>
              <a:rPr altLang="en-US" b="1" sz="4000" lang="ar-EG"/>
              <a:t>- </a:t>
            </a:r>
            <a:r>
              <a:rPr altLang="en-US" b="1" sz="4000" lang="ar-SA"/>
              <a:t>توصيات</a:t>
            </a:r>
            <a:r>
              <a:rPr altLang="en-US" b="1" sz="4000" lang="ar-SA"/>
              <a:t> السادة المسئولين والمدربين بالمنشأة</a:t>
            </a:r>
            <a:r>
              <a:rPr altLang="en-US" sz="4000" lang="ar-EG"/>
              <a:t> </a:t>
            </a:r>
          </a:p>
          <a:p>
            <a:pPr lvl="0"/>
            <a:r>
              <a:rPr altLang="en-US" b="1" sz="4000" lang="ar-SA"/>
              <a:t>4-التجهيزات </a:t>
            </a:r>
            <a:r>
              <a:rPr altLang="en-US" b="1" sz="4000" lang="ar-SA"/>
              <a:t>الإطفائية</a:t>
            </a:r>
            <a:r>
              <a:rPr altLang="en-US" sz="4000" lang="ar-SA"/>
              <a:t> </a:t>
            </a:r>
          </a:p>
        </p:txBody>
      </p:sp>
      <p:sp>
        <p:nvSpPr>
          <p:cNvPr id="1048781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1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5" nodeType="with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1048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1048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13" nodeType="click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79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048779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048779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048779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48779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21" nodeType="click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79">
                                            <p:txEl>
                                              <p:charRg st="20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048779">
                                            <p:txEl>
                                              <p:charRg st="20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048779">
                                            <p:txEl>
                                              <p:charRg st="20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048779">
                                            <p:txEl>
                                              <p:charRg st="20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048779">
                                            <p:txEl>
                                              <p:charRg st="20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29" nodeType="click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79">
                                            <p:txEl>
                                              <p:charRg st="71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048779">
                                            <p:txEl>
                                              <p:charRg st="71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048779">
                                            <p:txEl>
                                              <p:charRg st="71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048779">
                                            <p:txEl>
                                              <p:charRg st="71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1048779">
                                            <p:txEl>
                                              <p:charRg st="71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37" nodeType="click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79">
                                            <p:txEl>
                                              <p:charRg st="118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048779">
                                            <p:txEl>
                                              <p:charRg st="118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048779">
                                            <p:txEl>
                                              <p:charRg st="118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048779">
                                            <p:txEl>
                                              <p:charRg st="118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048779">
                                            <p:txEl>
                                              <p:charRg st="118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1" id="45" nodeType="clickEffect" presetClass="exit" presetID="39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1048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048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1048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1048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decel="100000" fill="hold" grpId="1" id="51" nodeType="withEffect" presetClass="exit" presetID="39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048779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1048779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1048779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1048779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79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decel="100000" fill="hold" grpId="1" id="57" nodeType="withEffect" presetClass="exit" presetID="39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1048779">
                                            <p:txEl>
                                              <p:charRg st="20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1048779">
                                            <p:txEl>
                                              <p:charRg st="20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1048779">
                                            <p:txEl>
                                              <p:charRg st="20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1048779">
                                            <p:txEl>
                                              <p:charRg st="20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79">
                                            <p:txEl>
                                              <p:charRg st="20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decel="100000" fill="hold" grpId="1" id="63" nodeType="withEffect" presetClass="exit" presetID="39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1048779">
                                            <p:txEl>
                                              <p:charRg st="71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1048779">
                                            <p:txEl>
                                              <p:charRg st="71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1048779">
                                            <p:txEl>
                                              <p:charRg st="71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1048779">
                                            <p:txEl>
                                              <p:charRg st="71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79">
                                            <p:txEl>
                                              <p:charRg st="71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decel="100000" fill="hold" grpId="1" id="69" nodeType="withEffect" presetClass="exit" presetID="39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1048779">
                                            <p:txEl>
                                              <p:charRg st="118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1048779">
                                            <p:txEl>
                                              <p:charRg st="118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1048779">
                                            <p:txEl>
                                              <p:charRg st="118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1048779">
                                            <p:txEl>
                                              <p:charRg st="118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79">
                                            <p:txEl>
                                              <p:charRg st="118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78" grpId="0" uiExpand="0" build="whole"/>
      <p:bldP spid="1048778" grpId="1" uiExpand="0" build="whole"/>
      <p:bldP spid="1048779" grpId="0" uiExpand="0" build="p" bldLvl="1"/>
      <p:bldP spid="1048779" grpId="1" uiExpan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783" name=""/>
          <p:cNvSpPr/>
          <p:nvPr>
            <p:ph type="title" sz="full" idx="0"/>
          </p:nvPr>
        </p:nvSpPr>
        <p:spPr>
          <a:xfrm rot="0">
            <a:off x="457200" y="228600"/>
            <a:ext cx="8229600" cy="147161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altLang="en-US" sz="8800" lang="ar-EG"/>
              <a:t>فرق الطوارئ</a:t>
            </a:r>
          </a:p>
        </p:txBody>
      </p:sp>
      <p:sp>
        <p:nvSpPr>
          <p:cNvPr id="1048784" name=""/>
          <p:cNvSpPr/>
          <p:nvPr>
            <p:ph type="body" sz="full" idx="1"/>
          </p:nvPr>
        </p:nvSpPr>
        <p:spPr>
          <a:xfrm rot="0">
            <a:off x="179387" y="1600200"/>
            <a:ext cx="8964612" cy="49974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altLang="en-US" b="1" lang="ar-EG"/>
          </a:p>
          <a:p>
            <a:pPr lvl="0"/>
            <a:endParaRPr altLang="en-US" b="1" lang="ar-EG"/>
          </a:p>
          <a:p>
            <a:pPr lvl="0"/>
            <a:r>
              <a:rPr altLang="en-US" b="1" sz="4400" lang="ar-SA"/>
              <a:t>فريق طوارئ إدارى </a:t>
            </a:r>
          </a:p>
          <a:p>
            <a:pPr lvl="0"/>
            <a:endParaRPr altLang="en-US" b="1" sz="4400" lang="ar-EG"/>
          </a:p>
          <a:p>
            <a:pPr lvl="0"/>
            <a:endParaRPr altLang="en-US" b="1" sz="4400" lang="ar-SA"/>
          </a:p>
          <a:p>
            <a:pPr lvl="0"/>
            <a:r>
              <a:rPr altLang="en-US" b="1" sz="4400" lang="ar-EG"/>
              <a:t>                      </a:t>
            </a:r>
            <a:r>
              <a:rPr altLang="en-US" b="1" sz="4400" lang="ar-SA"/>
              <a:t>فريق طوارئ ميدانى</a:t>
            </a:r>
            <a:r>
              <a:rPr altLang="en-US" lang="ar-SA"/>
              <a:t> </a:t>
            </a:r>
          </a:p>
        </p:txBody>
      </p:sp>
      <p:sp>
        <p:nvSpPr>
          <p:cNvPr id="1048786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1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5" nodeType="with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1048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1048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accel="0" autoRev="1" decel="0" fill="hold" grpId="1" id="13" nodeType="click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449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3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3" presetSubtype="16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4">
                                            <p:txEl>
                                              <p:charRg st="2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048784">
                                            <p:txEl>
                                              <p:charRg st="2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48784">
                                            <p:txEl>
                                              <p:charRg st="2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4">
                                            <p:txEl>
                                              <p:charRg st="22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048784">
                                            <p:txEl>
                                              <p:charRg st="22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048784">
                                            <p:txEl>
                                              <p:charRg st="22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grpId="2" id="27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048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048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31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048784">
                                            <p:txEl>
                                              <p:charRg st="2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048784">
                                            <p:txEl>
                                              <p:charRg st="2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84">
                                            <p:txEl>
                                              <p:charRg st="2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35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048784">
                                            <p:txEl>
                                              <p:charRg st="22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048784">
                                            <p:txEl>
                                              <p:charRg st="22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84">
                                            <p:txEl>
                                              <p:charRg st="22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83" grpId="0" uiExpand="0" build="whole"/>
      <p:bldP spid="1048783" grpId="1" uiExpand="0" build="whole"/>
      <p:bldP spid="1048783" grpId="2" uiExpand="0" build="whole"/>
      <p:bldP spid="1048784" grpId="0" uiExpand="0" build="p" bldLvl="1"/>
      <p:bldP spid="1048784" grpId="1" uiExpan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788" name=""/>
          <p:cNvSpPr/>
          <p:nvPr>
            <p:ph type="title" sz="full" idx="0"/>
          </p:nvPr>
        </p:nvSpPr>
        <p:spPr>
          <a:xfrm rot="0">
            <a:off x="455612" y="273050"/>
            <a:ext cx="8226425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altLang="en-US" sz="7200" lang="ar-EG"/>
              <a:t>و </a:t>
            </a:r>
            <a:r>
              <a:rPr altLang="en-US" sz="7200" lang="ar-EG"/>
              <a:t>اجبات</a:t>
            </a:r>
            <a:r>
              <a:rPr altLang="en-US" sz="7200" lang="ar-EG"/>
              <a:t> الفريق الإداري</a:t>
            </a:r>
          </a:p>
        </p:txBody>
      </p:sp>
      <p:sp>
        <p:nvSpPr>
          <p:cNvPr id="1048789" name=""/>
          <p:cNvSpPr/>
          <p:nvPr>
            <p:ph type="body" sz="full" idx="1"/>
          </p:nvPr>
        </p:nvSpPr>
        <p:spPr>
          <a:xfrm rot="0">
            <a:off x="468312" y="1484312"/>
            <a:ext cx="8439150" cy="53736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>
              <a:lnSpc>
                <a:spcPct val="80000"/>
              </a:lnSpc>
            </a:pPr>
            <a:endParaRPr altLang="en-US" b="1" sz="1800" lang="ar-EG"/>
          </a:p>
          <a:p>
            <a:pPr lvl="0">
              <a:lnSpc>
                <a:spcPct val="80000"/>
              </a:lnSpc>
            </a:pPr>
            <a:r>
              <a:rPr altLang="en-US" b="1" sz="2800" lang="ar-SA"/>
              <a:t>التأكد من إغلاق الأبواب والنوافذ فيما عدا المخارج المخصصة لعمليات الإخلاء</a:t>
            </a:r>
            <a:r>
              <a:rPr altLang="en-US" b="1" sz="2800" lang="ar-EG"/>
              <a:t> .</a:t>
            </a:r>
            <a:br/>
            <a:r>
              <a:rPr altLang="en-US" b="1" sz="2800" lang="ar-SA"/>
              <a:t>لتأكد من فصل التيار الكهربائي</a:t>
            </a:r>
            <a:r>
              <a:rPr altLang="en-US" b="1" sz="2800" lang="ar-EG"/>
              <a:t> .</a:t>
            </a:r>
          </a:p>
          <a:p>
            <a:pPr lvl="0">
              <a:lnSpc>
                <a:spcPct val="80000"/>
              </a:lnSpc>
            </a:pPr>
            <a:r>
              <a:rPr altLang="en-US" b="1" sz="2800" lang="ar-SA"/>
              <a:t>الإشراف على عمليات الإخلاء</a:t>
            </a:r>
            <a:r>
              <a:rPr altLang="en-US" b="1" sz="2800" lang="ar-EG"/>
              <a:t> .</a:t>
            </a:r>
          </a:p>
          <a:p>
            <a:pPr lvl="0">
              <a:lnSpc>
                <a:spcPct val="80000"/>
              </a:lnSpc>
            </a:pPr>
            <a:r>
              <a:rPr altLang="en-US" b="1" sz="2800" lang="ar-SA"/>
              <a:t>التأكد من عمليات الاتصال بالجهات المختصة ( الدفاع المدني – وزارة الصحة</a:t>
            </a:r>
          </a:p>
          <a:p>
            <a:pPr lvl="0">
              <a:lnSpc>
                <a:spcPct val="80000"/>
              </a:lnSpc>
            </a:pPr>
            <a:r>
              <a:rPr altLang="en-US" b="1" sz="2800" lang="ar-SA"/>
              <a:t>التأكد من وصول الفرق المتخصصة لإدارة الدفاع المدني والحريق</a:t>
            </a:r>
            <a:r>
              <a:rPr altLang="en-US" b="1" sz="2800" lang="ar-EG"/>
              <a:t> . </a:t>
            </a:r>
          </a:p>
          <a:p>
            <a:pPr lvl="0">
              <a:lnSpc>
                <a:spcPct val="80000"/>
              </a:lnSpc>
            </a:pPr>
            <a:r>
              <a:rPr altLang="en-US" b="1" sz="2800" lang="ar-SA"/>
              <a:t>التوجه إلى نقطة التجمع للتأكد من وجود جميع العاملين وعدم تخلف أي منهم</a:t>
            </a:r>
            <a:r>
              <a:rPr altLang="en-US" b="1" sz="2800" lang="ar-EG"/>
              <a:t> </a:t>
            </a:r>
            <a:r>
              <a:rPr altLang="en-US" b="1" sz="2800" lang="ar-SA"/>
              <a:t>داخل المبنى</a:t>
            </a:r>
            <a:r>
              <a:rPr altLang="en-US" b="1" sz="2800" lang="ar-EG"/>
              <a:t> .</a:t>
            </a:r>
            <a:br/>
            <a:r>
              <a:rPr altLang="en-US" b="1" sz="2800" lang="ar-EG"/>
              <a:t> </a:t>
            </a:r>
            <a:r>
              <a:rPr altLang="en-US" b="1" sz="2800" lang="ar-SA"/>
              <a:t>التأكد من أن جميع الأبواب</a:t>
            </a:r>
            <a:r>
              <a:rPr altLang="en-US" b="1" sz="2800" lang="ar-EG"/>
              <a:t> </a:t>
            </a:r>
            <a:r>
              <a:rPr altLang="en-US" b="1" sz="2800" lang="ar-SA"/>
              <a:t>المركبة على مخارج الطوارئ </a:t>
            </a:r>
            <a:r>
              <a:rPr altLang="en-US" b="1" sz="2800" lang="ar-SA"/>
              <a:t>والممرات</a:t>
            </a:r>
            <a:r>
              <a:rPr altLang="en-US" b="1" sz="2800" lang="ar-SA"/>
              <a:t> المؤدية إليها مفتوحة طيلة فترات الدوام الرسمي</a:t>
            </a:r>
            <a:r>
              <a:rPr altLang="en-US" b="1" sz="2800" lang="ar-EG"/>
              <a:t> </a:t>
            </a:r>
            <a:r>
              <a:rPr altLang="en-US" b="1" sz="2800" lang="ar-SA"/>
              <a:t>وأن تكون سهلة الفتح للخارج </a:t>
            </a:r>
            <a:r>
              <a:rPr altLang="en-US" b="1" sz="2800" lang="ar-EG"/>
              <a:t>فى </a:t>
            </a:r>
            <a:r>
              <a:rPr altLang="en-US" b="1" sz="2800" lang="ar-SA"/>
              <a:t>اتجاه اندفاع الأشخاص.</a:t>
            </a:r>
          </a:p>
        </p:txBody>
      </p:sp>
      <p:sp>
        <p:nvSpPr>
          <p:cNvPr id="1048791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1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5" nodeType="with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104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104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13" nodeType="click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9">
                                            <p:txEl>
                                              <p:charRg st="1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048789">
                                            <p:txEl>
                                              <p:charRg st="1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048789">
                                            <p:txEl>
                                              <p:charRg st="1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048789">
                                            <p:txEl>
                                              <p:charRg st="1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48789">
                                            <p:txEl>
                                              <p:charRg st="1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21" nodeType="click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9">
                                            <p:txEl>
                                              <p:charRg st="109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048789">
                                            <p:txEl>
                                              <p:charRg st="109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048789">
                                            <p:txEl>
                                              <p:charRg st="109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048789">
                                            <p:txEl>
                                              <p:charRg st="109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048789">
                                            <p:txEl>
                                              <p:charRg st="109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29" nodeType="click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9">
                                            <p:txEl>
                                              <p:charRg st="138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048789">
                                            <p:txEl>
                                              <p:charRg st="138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048789">
                                            <p:txEl>
                                              <p:charRg st="138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048789">
                                            <p:txEl>
                                              <p:charRg st="138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1048789">
                                            <p:txEl>
                                              <p:charRg st="138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37" nodeType="click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9">
                                            <p:txEl>
                                              <p:charRg st="209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048789">
                                            <p:txEl>
                                              <p:charRg st="209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048789">
                                            <p:txEl>
                                              <p:charRg st="209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048789">
                                            <p:txEl>
                                              <p:charRg st="209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048789">
                                            <p:txEl>
                                              <p:charRg st="209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45" nodeType="click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9">
                                            <p:txEl>
                                              <p:charRg st="271" end="5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048789">
                                            <p:txEl>
                                              <p:charRg st="271" end="5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1048789">
                                            <p:txEl>
                                              <p:charRg st="271" end="5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1048789">
                                            <p:txEl>
                                              <p:charRg st="271" end="5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048789">
                                            <p:txEl>
                                              <p:charRg st="271" end="5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>
                      <p:stCondLst>
                        <p:cond delay="indefinite"/>
                      </p:stCondLst>
                      <p:childTnLst>
                        <p:par>
                          <p:cTn fill="hold" id="52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1" id="53" nodeType="clickEffect" presetClass="exit" presetID="39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1048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1048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104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04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decel="100000" fill="hold" grpId="1" id="59" nodeType="withEffect" presetClass="exit" presetID="39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1048789">
                                            <p:txEl>
                                              <p:charRg st="1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1048789">
                                            <p:txEl>
                                              <p:charRg st="1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1048789">
                                            <p:txEl>
                                              <p:charRg st="1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1048789">
                                            <p:txEl>
                                              <p:charRg st="1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89">
                                            <p:txEl>
                                              <p:charRg st="1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decel="100000" fill="hold" grpId="1" id="65" nodeType="withEffect" presetClass="exit" presetID="39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1048789">
                                            <p:txEl>
                                              <p:charRg st="109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1048789">
                                            <p:txEl>
                                              <p:charRg st="109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1048789">
                                            <p:txEl>
                                              <p:charRg st="109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1048789">
                                            <p:txEl>
                                              <p:charRg st="109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89">
                                            <p:txEl>
                                              <p:charRg st="109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decel="100000" fill="hold" grpId="1" id="71" nodeType="withEffect" presetClass="exit" presetID="39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1048789">
                                            <p:txEl>
                                              <p:charRg st="138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1048789">
                                            <p:txEl>
                                              <p:charRg st="138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1048789">
                                            <p:txEl>
                                              <p:charRg st="138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1048789">
                                            <p:txEl>
                                              <p:charRg st="138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89">
                                            <p:txEl>
                                              <p:charRg st="138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decel="100000" fill="hold" grpId="1" id="77" nodeType="withEffect" presetClass="exit" presetID="39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1048789">
                                            <p:txEl>
                                              <p:charRg st="209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1048789">
                                            <p:txEl>
                                              <p:charRg st="209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1048789">
                                            <p:txEl>
                                              <p:charRg st="209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1"/>
                                        <p:tgtEl>
                                          <p:spTgt spid="1048789">
                                            <p:txEl>
                                              <p:charRg st="209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89">
                                            <p:txEl>
                                              <p:charRg st="209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decel="100000" fill="hold" grpId="1" id="83" nodeType="withEffect" presetClass="exit" presetID="39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1048789">
                                            <p:txEl>
                                              <p:charRg st="271" end="5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5"/>
                                        <p:tgtEl>
                                          <p:spTgt spid="1048789">
                                            <p:txEl>
                                              <p:charRg st="271" end="5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6"/>
                                        <p:tgtEl>
                                          <p:spTgt spid="1048789">
                                            <p:txEl>
                                              <p:charRg st="271" end="5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7"/>
                                        <p:tgtEl>
                                          <p:spTgt spid="1048789">
                                            <p:txEl>
                                              <p:charRg st="271" end="5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89">
                                            <p:txEl>
                                              <p:charRg st="271" end="5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88" grpId="0" uiExpand="0" build="whole"/>
      <p:bldP spid="1048788" grpId="1" uiExpand="0" build="whole"/>
      <p:bldP spid="1048789" grpId="0" uiExpand="0" build="p" bldLvl="1"/>
      <p:bldP spid="1048789" grpId="1" uiExpan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793" name=""/>
          <p:cNvSpPr/>
          <p:nvPr>
            <p:ph type="title" sz="full" idx="0"/>
          </p:nvPr>
        </p:nvSpPr>
        <p:spPr>
          <a:xfrm rot="0">
            <a:off x="455612" y="273050"/>
            <a:ext cx="8226425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altLang="en-US" sz="7200" lang="ar-EG"/>
              <a:t>و </a:t>
            </a:r>
            <a:r>
              <a:rPr altLang="en-US" sz="7200" lang="ar-EG"/>
              <a:t>اجبات</a:t>
            </a:r>
            <a:r>
              <a:rPr altLang="en-US" sz="7200" lang="ar-EG"/>
              <a:t> الفريق الميدانى</a:t>
            </a:r>
          </a:p>
        </p:txBody>
      </p:sp>
      <p:sp>
        <p:nvSpPr>
          <p:cNvPr id="1048794" name=""/>
          <p:cNvSpPr/>
          <p:nvPr>
            <p:ph type="body" sz="full" idx="1"/>
          </p:nvPr>
        </p:nvSpPr>
        <p:spPr>
          <a:xfrm rot="0">
            <a:off x="250825" y="1608137"/>
            <a:ext cx="8713788" cy="542131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>
              <a:lnSpc>
                <a:spcPct val="80000"/>
              </a:lnSpc>
            </a:pPr>
            <a:r>
              <a:rPr altLang="en-US" b="1" sz="2800" lang="ar-SA"/>
              <a:t>التأكد من</a:t>
            </a:r>
            <a:r>
              <a:rPr altLang="en-US" b="1" sz="2800" lang="ar-EG"/>
              <a:t> </a:t>
            </a:r>
            <a:r>
              <a:rPr altLang="en-US" b="1" sz="2800" lang="ar-SA"/>
              <a:t>خلو كافة مسالك الهروب من العوائق وأن تكون واضحة تماماً لشاغلي المبنى</a:t>
            </a:r>
            <a:r>
              <a:rPr altLang="en-US" b="1" sz="2800" lang="ar-EG"/>
              <a:t> </a:t>
            </a:r>
            <a:r>
              <a:rPr altLang="en-US" b="1" sz="2800" lang="ar-SA"/>
              <a:t>ومثبت عليها اللوحات الإرشادية الدالة عليها</a:t>
            </a:r>
            <a:r>
              <a:rPr altLang="en-US" b="1" sz="2800" lang="ar-EG"/>
              <a:t> .</a:t>
            </a:r>
            <a:br/>
            <a:r>
              <a:rPr altLang="en-US" b="1" sz="2800" lang="ar-SA"/>
              <a:t>التأكد من موقع الحريق وإبلاغ رئيس الفريق الإداري .</a:t>
            </a:r>
          </a:p>
          <a:p>
            <a:pPr lvl="0">
              <a:lnSpc>
                <a:spcPct val="80000"/>
              </a:lnSpc>
            </a:pPr>
            <a:r>
              <a:rPr altLang="en-US" b="1" sz="2800" lang="ar-SA"/>
              <a:t>توجه احد أفراد الفريق لفصل التيار الكهربى قبل بدء عمليات المكافحة .</a:t>
            </a:r>
          </a:p>
          <a:p>
            <a:pPr lvl="0">
              <a:lnSpc>
                <a:spcPct val="80000"/>
              </a:lnSpc>
            </a:pPr>
            <a:r>
              <a:rPr altLang="en-US" b="1" sz="2800" lang="ar-SA"/>
              <a:t>استخدام اجهزة الإطفاء المناسبة والمتواجدة بالقرب من الحريق .</a:t>
            </a:r>
          </a:p>
          <a:p>
            <a:pPr lvl="0">
              <a:lnSpc>
                <a:spcPct val="80000"/>
              </a:lnSpc>
            </a:pPr>
            <a:r>
              <a:rPr altLang="en-US" b="1" sz="2800" lang="ar-SA"/>
              <a:t>تجهيز خطوط حنفيات الحريق المناسبة والمتواجدة بالقرب من الحريق ومد خراطيمها وفتح المحابس للاستعداد لاستخدامها وذلك بعد فصل التيار الكهربى بتعليمات من رئيس الفريق الميدانى .</a:t>
            </a:r>
          </a:p>
          <a:p>
            <a:pPr lvl="0">
              <a:lnSpc>
                <a:spcPct val="80000"/>
              </a:lnSpc>
            </a:pPr>
            <a:r>
              <a:rPr altLang="en-US" b="1" sz="2800" lang="ar-SA"/>
              <a:t>عزل وإخلاء الأشياء المعوقة لمكافحة الحريق وفتح </a:t>
            </a:r>
            <a:r>
              <a:rPr altLang="en-US" b="1" sz="2800" lang="ar-SA"/>
              <a:t>ممرات</a:t>
            </a:r>
            <a:r>
              <a:rPr altLang="en-US" b="1" sz="2800" lang="ar-SA"/>
              <a:t> آمنة لسهولة الوصول الى الحريق .</a:t>
            </a:r>
          </a:p>
          <a:p>
            <a:pPr lvl="0">
              <a:lnSpc>
                <a:spcPct val="80000"/>
              </a:lnSpc>
            </a:pPr>
            <a:r>
              <a:rPr altLang="en-US" b="1" sz="2800" lang="ar-SA"/>
              <a:t>تزويد فر</a:t>
            </a:r>
            <a:r>
              <a:rPr altLang="en-US" b="1" sz="2800" lang="ar-EG"/>
              <a:t>ي</a:t>
            </a:r>
            <a:r>
              <a:rPr altLang="en-US" b="1" sz="2800" lang="ar-SA"/>
              <a:t>ق المكافحة بمعدات الإطفاء الاحتياطية </a:t>
            </a:r>
            <a:r>
              <a:rPr altLang="en-US" b="1" sz="2800" lang="ar-EG"/>
              <a:t>                                      </a:t>
            </a:r>
            <a:r>
              <a:rPr altLang="en-US" b="1" sz="2800" lang="ar-SA"/>
              <a:t>اسعاف المصابين بالإمكانيات المتوفرة ثم نقلهم الى العيادة او الى </a:t>
            </a:r>
            <a:r>
              <a:rPr altLang="en-US" b="1" sz="2800" lang="ar-EG"/>
              <a:t>ال</a:t>
            </a:r>
            <a:r>
              <a:rPr altLang="en-US" b="1" sz="2800" lang="ar-SA"/>
              <a:t>مستشفى إذا استدعت الضرورة</a:t>
            </a:r>
          </a:p>
        </p:txBody>
      </p:sp>
      <p:sp>
        <p:nvSpPr>
          <p:cNvPr id="1048796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1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35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60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600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00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00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4">
                                            <p:txEl>
                                              <p:charRg st="0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4">
                                            <p:txEl>
                                              <p:charRg st="0" end="1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4">
                                            <p:txEl>
                                              <p:charRg st="175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4">
                                            <p:txEl>
                                              <p:charRg st="175" end="2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4">
                                            <p:txEl>
                                              <p:charRg st="243" end="3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4">
                                            <p:txEl>
                                              <p:charRg st="243" end="3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4">
                                            <p:txEl>
                                              <p:charRg st="304" end="4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4">
                                            <p:txEl>
                                              <p:charRg st="304" end="4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4">
                                            <p:txEl>
                                              <p:charRg st="476" end="5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4">
                                            <p:txEl>
                                              <p:charRg st="476" end="5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>
                      <p:stCondLst>
                        <p:cond delay="indefinite"/>
                      </p:stCondLst>
                      <p:childTnLst>
                        <p:par>
                          <p:cTn fill="hold" id="3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8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4">
                                            <p:txEl>
                                              <p:charRg st="561" end="7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4">
                                            <p:txEl>
                                              <p:charRg st="561" end="7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93" grpId="0" uiExpand="0" build="whole"/>
      <p:bldP spid="1048794" grpId="0" uiExpand="0" build="p" bldLvl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709" name=""/>
          <p:cNvSpPr/>
          <p:nvPr>
            <p:ph type="title" sz="full" idx="0"/>
          </p:nvPr>
        </p:nvSpPr>
        <p:spPr>
          <a:xfrm rot="0">
            <a:off x="762000" y="476250"/>
            <a:ext cx="7913687" cy="1428750"/>
          </a:xfrm>
          <a:prstGeom prst="round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algn="r" lvl="0"/>
            <a:r>
              <a:rPr altLang="en-US" sz="5400" lang="ar-SA"/>
              <a:t> </a:t>
            </a:r>
            <a:r>
              <a:rPr altLang="en-US" b="1" sz="5400" lang="ar-SA"/>
              <a:t>ما معنى السلامة؟ لماذا نهتم بتطبيق</a:t>
            </a:r>
            <a:r>
              <a:rPr altLang="en-US" sz="5400" lang="ar-SA"/>
              <a:t>  </a:t>
            </a:r>
            <a:r>
              <a:rPr altLang="en-US" b="1" sz="5400" lang="ar-SA"/>
              <a:t>تعليمات السلامة؟</a:t>
            </a:r>
          </a:p>
        </p:txBody>
      </p:sp>
      <p:pic>
        <p:nvPicPr>
          <p:cNvPr id="2097152" name=""/>
          <p:cNvPicPr>
            <a:picLocks/>
          </p:cNvPicPr>
          <p:nvPr>
            <p:ph sz="full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835150" y="2420937"/>
            <a:ext cx="5905500" cy="4437062"/>
          </a:xfrm>
          <a:prstGeom prst="rect"/>
          <a:noFill/>
          <a:ln>
            <a:noFill/>
          </a:ln>
        </p:spPr>
      </p:pic>
      <p:sp>
        <p:nvSpPr>
          <p:cNvPr id="1048711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0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13"/>
                                        <p:tgtEl>
                                          <p:spTgt spid="209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9" grpId="0" uiExpand="0" build="whol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798" name=""/>
          <p:cNvSpPr/>
          <p:nvPr>
            <p:ph type="title" sz="full" idx="0"/>
          </p:nvPr>
        </p:nvSpPr>
        <p:spPr>
          <a:xfrm rot="0">
            <a:off x="455612" y="273050"/>
            <a:ext cx="8226425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altLang="en-US" sz="5400" lang="ar-EG"/>
              <a:t>واجبات الفريق الميداني</a:t>
            </a:r>
          </a:p>
        </p:txBody>
      </p:sp>
      <p:sp>
        <p:nvSpPr>
          <p:cNvPr id="1048799" name=""/>
          <p:cNvSpPr/>
          <p:nvPr>
            <p:ph type="body" sz="full" idx="1"/>
          </p:nvPr>
        </p:nvSpPr>
        <p:spPr>
          <a:xfrm rot="0">
            <a:off x="0" y="1341437"/>
            <a:ext cx="8686800" cy="47831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altLang="en-US" b="1" sz="2800" lang="ar-SA"/>
              <a:t>مكافحة الحرائق ومساعدة فرق الإطفاء والإنقاذ والصحة</a:t>
            </a:r>
            <a:r>
              <a:rPr altLang="en-US" b="1" sz="2800" lang="ar-EG"/>
              <a:t> .</a:t>
            </a:r>
            <a:br/>
            <a:r>
              <a:rPr altLang="en-US" b="1" sz="2800" lang="ar-SA"/>
              <a:t>التحلي بالهدوء وعدم الارتباك</a:t>
            </a:r>
            <a:r>
              <a:rPr altLang="en-US" b="1" sz="2800" lang="ar-EG"/>
              <a:t> .</a:t>
            </a:r>
          </a:p>
          <a:p>
            <a:pPr lvl="0">
              <a:lnSpc>
                <a:spcPct val="90000"/>
              </a:lnSpc>
            </a:pPr>
            <a:r>
              <a:rPr altLang="en-US" b="1" sz="2800" lang="ar-SA"/>
              <a:t>إيقاف العمل فوراً</a:t>
            </a:r>
            <a:r>
              <a:rPr altLang="en-US" b="1" sz="2800" lang="ar-EG"/>
              <a:t> </a:t>
            </a:r>
          </a:p>
          <a:p>
            <a:pPr lvl="0">
              <a:lnSpc>
                <a:spcPct val="90000"/>
              </a:lnSpc>
            </a:pPr>
            <a:r>
              <a:rPr altLang="en-US" b="1" sz="2800" lang="ar-SA"/>
              <a:t>قطع التيار الكهربائي عن المكان</a:t>
            </a:r>
            <a:r>
              <a:rPr altLang="en-US" b="1" sz="2800" lang="ar-EG"/>
              <a:t> .</a:t>
            </a:r>
          </a:p>
          <a:p>
            <a:pPr lvl="0">
              <a:lnSpc>
                <a:spcPct val="90000"/>
              </a:lnSpc>
            </a:pPr>
            <a:r>
              <a:rPr altLang="en-US" b="1" sz="2800" lang="ar-SA"/>
              <a:t>عدم استخدام المصاعد الكهربائية</a:t>
            </a:r>
            <a:r>
              <a:rPr altLang="en-US" b="1" sz="2800" lang="ar-EG"/>
              <a:t> .</a:t>
            </a:r>
          </a:p>
          <a:p>
            <a:pPr lvl="0">
              <a:lnSpc>
                <a:spcPct val="90000"/>
              </a:lnSpc>
            </a:pPr>
            <a:r>
              <a:rPr altLang="en-US" b="1" sz="2800" lang="ar-SA"/>
              <a:t>التوجه</a:t>
            </a:r>
            <a:r>
              <a:rPr altLang="en-US" b="1" sz="2800" lang="ar-EG"/>
              <a:t> </a:t>
            </a:r>
            <a:r>
              <a:rPr altLang="en-US" b="1" sz="2800" lang="ar-SA"/>
              <a:t>إلى نقاط التجمع من خلال مسالك الهروب ومخارج الطوارئ</a:t>
            </a:r>
            <a:r>
              <a:rPr altLang="en-US" b="1" sz="2800" lang="ar-EG"/>
              <a:t>. </a:t>
            </a:r>
          </a:p>
          <a:p>
            <a:pPr lvl="0">
              <a:lnSpc>
                <a:spcPct val="90000"/>
              </a:lnSpc>
            </a:pPr>
            <a:r>
              <a:rPr altLang="en-US" b="1" sz="2800" lang="ar-SA"/>
              <a:t>التنبيه على</a:t>
            </a:r>
            <a:r>
              <a:rPr altLang="en-US" b="1" sz="2800" lang="ar-EG"/>
              <a:t> </a:t>
            </a:r>
            <a:r>
              <a:rPr altLang="en-US" b="1" sz="2800" lang="ar-SA"/>
              <a:t>العمال بعدم الركض أو تجاوز زملائهم حتى لا تقع إصابات بينهم</a:t>
            </a:r>
            <a:r>
              <a:rPr altLang="en-US" b="1" sz="2800" lang="ar-EG"/>
              <a:t> .</a:t>
            </a:r>
          </a:p>
          <a:p>
            <a:pPr lvl="0">
              <a:lnSpc>
                <a:spcPct val="90000"/>
              </a:lnSpc>
            </a:pPr>
            <a:r>
              <a:rPr altLang="en-US" b="1" sz="2800" lang="ar-SA"/>
              <a:t>لا تجازف</a:t>
            </a:r>
            <a:r>
              <a:rPr altLang="en-US" b="1" sz="2800" lang="ar-EG"/>
              <a:t> </a:t>
            </a:r>
            <a:r>
              <a:rPr altLang="en-US" b="1" sz="2800" lang="ar-SA"/>
              <a:t>ولا تخاطر بحياتك ولا ترجع إلى المبنى مهما كانت الأسباب إلا بعد أن يؤذن لك بذلك</a:t>
            </a:r>
            <a:r>
              <a:rPr altLang="en-US" b="1" sz="2800" lang="ar-EG"/>
              <a:t> </a:t>
            </a:r>
            <a:r>
              <a:rPr altLang="en-US" b="1" sz="2800" lang="ar-SA"/>
              <a:t>من المسئولين</a:t>
            </a:r>
            <a:r>
              <a:rPr altLang="en-US" b="1" sz="2800" lang="ar-EG"/>
              <a:t> .</a:t>
            </a:r>
          </a:p>
        </p:txBody>
      </p:sp>
      <p:sp>
        <p:nvSpPr>
          <p:cNvPr id="1048801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1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5" nodeType="with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1048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1048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accel="0" autoRev="1" decel="0" fill="hold" grpId="1" id="13" nodeType="click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449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8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3" presetSubtype="16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9">
                                            <p:txEl>
                                              <p:charRg st="0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048799">
                                            <p:txEl>
                                              <p:charRg st="0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48799">
                                            <p:txEl>
                                              <p:charRg st="0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9">
                                            <p:txEl>
                                              <p:charRg st="84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048799">
                                            <p:txEl>
                                              <p:charRg st="84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048799">
                                            <p:txEl>
                                              <p:charRg st="84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9">
                                            <p:txEl>
                                              <p:charRg st="103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048799">
                                            <p:txEl>
                                              <p:charRg st="103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048799">
                                            <p:txEl>
                                              <p:charRg st="103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9">
                                            <p:txEl>
                                              <p:charRg st="136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048799">
                                            <p:txEl>
                                              <p:charRg st="136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048799">
                                            <p:txEl>
                                              <p:charRg st="136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9">
                                            <p:txEl>
                                              <p:charRg st="169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048799">
                                            <p:txEl>
                                              <p:charRg st="169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048799">
                                            <p:txEl>
                                              <p:charRg st="169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9">
                                            <p:txEl>
                                              <p:charRg st="230" end="3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048799">
                                            <p:txEl>
                                              <p:charRg st="230" end="30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1048799">
                                            <p:txEl>
                                              <p:charRg st="230" end="30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>
                      <p:stCondLst>
                        <p:cond delay="indefinite"/>
                      </p:stCondLst>
                      <p:childTnLst>
                        <p:par>
                          <p:cTn fill="hold" id="5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1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9">
                                            <p:txEl>
                                              <p:charRg st="303" end="4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1048799">
                                            <p:txEl>
                                              <p:charRg st="303" end="40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1048799">
                                            <p:txEl>
                                              <p:charRg st="303" end="40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>
                      <p:stCondLst>
                        <p:cond delay="indefinite"/>
                      </p:stCondLst>
                      <p:childTnLst>
                        <p:par>
                          <p:cTn fill="hold" id="56">
                            <p:stCondLst>
                              <p:cond delay="0"/>
                            </p:stCondLst>
                            <p:childTnLst>
                              <p:par>
                                <p:cTn fill="hold" grpId="2" id="57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1048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1048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61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1048799">
                                            <p:txEl>
                                              <p:charRg st="0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1048799">
                                            <p:txEl>
                                              <p:charRg st="0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99">
                                            <p:txEl>
                                              <p:charRg st="0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65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1048799">
                                            <p:txEl>
                                              <p:charRg st="84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1048799">
                                            <p:txEl>
                                              <p:charRg st="84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99">
                                            <p:txEl>
                                              <p:charRg st="84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69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1048799">
                                            <p:txEl>
                                              <p:charRg st="103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1048799">
                                            <p:txEl>
                                              <p:charRg st="103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99">
                                            <p:txEl>
                                              <p:charRg st="103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73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1048799">
                                            <p:txEl>
                                              <p:charRg st="136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1048799">
                                            <p:txEl>
                                              <p:charRg st="136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99">
                                            <p:txEl>
                                              <p:charRg st="136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77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1048799">
                                            <p:txEl>
                                              <p:charRg st="169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1048799">
                                            <p:txEl>
                                              <p:charRg st="169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99">
                                            <p:txEl>
                                              <p:charRg st="169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81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1048799">
                                            <p:txEl>
                                              <p:charRg st="230" end="30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1048799">
                                            <p:txEl>
                                              <p:charRg st="230" end="30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99">
                                            <p:txEl>
                                              <p:charRg st="230" end="3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85" nodeType="with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86"/>
                                        <p:tgtEl>
                                          <p:spTgt spid="1048799">
                                            <p:txEl>
                                              <p:charRg st="303" end="40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7"/>
                                        <p:tgtEl>
                                          <p:spTgt spid="1048799">
                                            <p:txEl>
                                              <p:charRg st="303" end="40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99">
                                            <p:txEl>
                                              <p:charRg st="303" end="4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98" grpId="0" uiExpand="0" build="whole"/>
      <p:bldP spid="1048798" grpId="1" uiExpand="0" build="whole"/>
      <p:bldP spid="1048798" grpId="2" uiExpand="0" build="whole"/>
      <p:bldP spid="1048799" grpId="0" uiExpand="0" build="p" bldLvl="1"/>
      <p:bldP spid="1048799" grpId="1" uiExpan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803" name=""/>
          <p:cNvSpPr/>
          <p:nvPr>
            <p:ph type="title" sz="full" idx="0"/>
          </p:nvPr>
        </p:nvSpPr>
        <p:spPr>
          <a:xfrm rot="0">
            <a:off x="455612" y="273050"/>
            <a:ext cx="8226425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altLang="en-US" sz="8000" lang="ar-EG"/>
              <a:t>عمل فريق الحرائق</a:t>
            </a:r>
          </a:p>
        </p:txBody>
      </p:sp>
      <p:sp>
        <p:nvSpPr>
          <p:cNvPr id="1048804" name=""/>
          <p:cNvSpPr/>
          <p:nvPr>
            <p:ph type="body" sz="full" idx="1"/>
          </p:nvPr>
        </p:nvSpPr>
        <p:spPr>
          <a:xfrm rot="0">
            <a:off x="250825" y="1557337"/>
            <a:ext cx="8713788" cy="5300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>
              <a:lnSpc>
                <a:spcPct val="80000"/>
              </a:lnSpc>
            </a:pPr>
            <a:r>
              <a:rPr altLang="en-US" b="1" sz="4400" lang="ar-SA"/>
              <a:t>خطوات  عمل فريق عند نشوب الحرائق :</a:t>
            </a:r>
          </a:p>
          <a:p>
            <a:pPr lvl="0">
              <a:lnSpc>
                <a:spcPct val="80000"/>
              </a:lnSpc>
            </a:pPr>
            <a:r>
              <a:rPr altLang="en-US" b="1" lang="ar-EG"/>
              <a:t>عند الإبلاغ بوجود حريق يقوم فريق الطوارئ بالتوجه فوراً الى موقع الحريق بدون تأخير والقيام بالمهام الموضحة فى خطة الطوارئ كل فى مجال اختصاصه . </a:t>
            </a:r>
          </a:p>
          <a:p>
            <a:pPr lvl="0">
              <a:lnSpc>
                <a:spcPct val="80000"/>
              </a:lnSpc>
            </a:pPr>
            <a:r>
              <a:rPr altLang="en-US" b="1" sz="4400" lang="ar-SA"/>
              <a:t>فى حالة حدوث حريق صغير او محدود .</a:t>
            </a:r>
          </a:p>
          <a:p>
            <a:pPr lvl="0">
              <a:lnSpc>
                <a:spcPct val="80000"/>
              </a:lnSpc>
            </a:pPr>
            <a:r>
              <a:rPr altLang="en-US" b="1" lang="ar-EG"/>
              <a:t>يقوم المشغل بفصل التيار الكهربى ويقوم بعض الأفراد العاملين بالمنشاه</a:t>
            </a:r>
            <a:r>
              <a:rPr altLang="en-US" b="1" lang="ar-SA"/>
              <a:t> بأعمال الإطفاء وذلك باستغلال الإمكانيات المتوفرة من أجهزة إطفاء الحريق الموجودة بمكان الحريق </a:t>
            </a:r>
          </a:p>
          <a:p>
            <a:pPr lvl="0">
              <a:lnSpc>
                <a:spcPct val="80000"/>
              </a:lnSpc>
            </a:pPr>
            <a:r>
              <a:rPr altLang="en-US" b="1" lang="ar-SA"/>
              <a:t>يقوم بعض الافراد بأعمال الإخلاء من اى مواد قابلة للاشتعال بالقرب من موقع الحريق وذلك لإتمام السيطرة عليه وإخماده .</a:t>
            </a:r>
          </a:p>
        </p:txBody>
      </p:sp>
      <p:sp>
        <p:nvSpPr>
          <p:cNvPr id="1048806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1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grpId="0" id="5" nodeType="withEffect" presetClass="path" presetID="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" pathEditMode="relative">
                                      <p:cBhvr>
                                        <p:cTn dur="2000" fill="hold" id="6"/>
                                        <p:tgtEl>
                                          <p:spTgt spid="10488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4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4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4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4">
                                            <p:txEl>
                                              <p:charRg st="35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4">
                                            <p:txEl>
                                              <p:charRg st="35" end="1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4">
                                            <p:txEl>
                                              <p:charRg st="178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4">
                                            <p:txEl>
                                              <p:charRg st="178" end="2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4">
                                            <p:txEl>
                                              <p:charRg st="212" end="3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4">
                                            <p:txEl>
                                              <p:charRg st="212" end="3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4">
                                            <p:txEl>
                                              <p:charRg st="374" end="4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4">
                                            <p:txEl>
                                              <p:charRg st="374" end="4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03" grpId="0" uiExpand="0" build="whole"/>
      <p:bldP spid="1048804" grpId="0" uiExpand="0" build="p" bldLvl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808" name=""/>
          <p:cNvSpPr/>
          <p:nvPr>
            <p:ph type="title" sz="full" idx="0"/>
          </p:nvPr>
        </p:nvSpPr>
        <p:spPr>
          <a:xfrm rot="0">
            <a:off x="457200" y="0"/>
            <a:ext cx="8229600" cy="1371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altLang="en-US" sz="7200" lang="ar-EG"/>
              <a:t>عمل فريق الحرائق</a:t>
            </a:r>
          </a:p>
        </p:txBody>
      </p:sp>
      <p:sp>
        <p:nvSpPr>
          <p:cNvPr id="1048809" name=""/>
          <p:cNvSpPr/>
          <p:nvPr>
            <p:ph type="body" sz="full" idx="1"/>
          </p:nvPr>
        </p:nvSpPr>
        <p:spPr>
          <a:xfrm rot="0">
            <a:off x="0" y="1268412"/>
            <a:ext cx="8964612" cy="58324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>
              <a:lnSpc>
                <a:spcPct val="80000"/>
              </a:lnSpc>
            </a:pPr>
            <a:r>
              <a:rPr altLang="en-US" b="1" lang="ar-SA"/>
              <a:t>فى حالة حدوث حريق كبير بالمنشأة:</a:t>
            </a:r>
          </a:p>
          <a:p>
            <a:pPr lvl="0">
              <a:lnSpc>
                <a:spcPct val="80000"/>
              </a:lnSpc>
            </a:pPr>
            <a:r>
              <a:rPr altLang="en-US" b="1" sz="2400" lang="ar-EG"/>
              <a:t>يتم فتح ابواب الطوارئ وإخلاء جميع العاملين من مكان الحريق الى نقطة التجمع المنشأة ويتم إخلاء المنشاه </a:t>
            </a:r>
            <a:r>
              <a:rPr altLang="en-US" b="1" sz="2400" lang="ar-SA"/>
              <a:t>تماماً من جميع العاملين </a:t>
            </a:r>
            <a:r>
              <a:rPr altLang="en-US" b="1" sz="2400" lang="ar-EG"/>
              <a:t>ما </a:t>
            </a:r>
            <a:r>
              <a:rPr altLang="en-US" b="1" sz="2400" lang="ar-SA"/>
              <a:t>عدا أفراد فريق </a:t>
            </a:r>
            <a:r>
              <a:rPr altLang="en-US" b="1" sz="2400" lang="ar-SA"/>
              <a:t>الطورائ</a:t>
            </a:r>
            <a:r>
              <a:rPr altLang="en-US" b="1" sz="2400" lang="ar-SA"/>
              <a:t> .</a:t>
            </a:r>
          </a:p>
          <a:p>
            <a:pPr lvl="0">
              <a:lnSpc>
                <a:spcPct val="80000"/>
              </a:lnSpc>
            </a:pPr>
            <a:r>
              <a:rPr altLang="en-US" b="1" sz="2400" lang="ar-SA"/>
              <a:t>يتم فصل التيار الكهربائى عن موقع الحريق .</a:t>
            </a:r>
          </a:p>
          <a:p>
            <a:pPr lvl="0">
              <a:lnSpc>
                <a:spcPct val="80000"/>
              </a:lnSpc>
            </a:pPr>
            <a:r>
              <a:rPr altLang="en-US" b="1" sz="2400" lang="ar-SA"/>
              <a:t>يتم مكافحة الحريق فوراً بواسطة أجهزة الإطفاء اليدوية المناسبة لنوع الحريق .</a:t>
            </a:r>
          </a:p>
          <a:p>
            <a:pPr lvl="0">
              <a:lnSpc>
                <a:spcPct val="80000"/>
              </a:lnSpc>
            </a:pPr>
            <a:r>
              <a:rPr altLang="en-US" b="1" sz="2400" lang="ar-SA"/>
              <a:t>تجهيز خطوط حنفيات حريق ومد خراطيمها للمكافحة بالماء إذا تطلب الأمر لذلك .</a:t>
            </a:r>
          </a:p>
          <a:p>
            <a:pPr lvl="0">
              <a:lnSpc>
                <a:spcPct val="80000"/>
              </a:lnSpc>
            </a:pPr>
            <a:r>
              <a:rPr altLang="en-US" b="1" sz="2400" lang="ar-SA"/>
              <a:t>إبعاد جميع المواد القابلة للاشتعال والقريبة لموقع الحريق وفتح </a:t>
            </a:r>
            <a:r>
              <a:rPr altLang="en-US" b="1" sz="2400" lang="ar-SA"/>
              <a:t>الممرات</a:t>
            </a:r>
            <a:r>
              <a:rPr altLang="en-US" b="1" sz="2400" lang="ar-SA"/>
              <a:t> المؤدية اليها لعدم اتساع الحريق وسهولة أعمال الإخلاء .</a:t>
            </a:r>
          </a:p>
          <a:p>
            <a:pPr lvl="0">
              <a:lnSpc>
                <a:spcPct val="80000"/>
              </a:lnSpc>
            </a:pPr>
            <a:r>
              <a:rPr altLang="en-US" b="1" sz="2400" lang="ar-SA"/>
              <a:t>اسعاف ونقل اى شخص يصاب فى الموقع الى مكان امن وذلك </a:t>
            </a:r>
            <a:r>
              <a:rPr altLang="en-US" b="1" sz="2400" lang="ar-SA"/>
              <a:t>لاسعافة</a:t>
            </a:r>
            <a:r>
              <a:rPr altLang="en-US" b="1" sz="2400" lang="ar-SA"/>
              <a:t> بواسطة فريق الاسعاف . </a:t>
            </a:r>
          </a:p>
          <a:p>
            <a:pPr lvl="0">
              <a:lnSpc>
                <a:spcPct val="80000"/>
              </a:lnSpc>
            </a:pPr>
            <a:r>
              <a:rPr altLang="en-US" b="1" sz="2400" lang="ar-SA"/>
              <a:t>تجهيز عدد مناسب من أجهزة إطفاء الحريق المساعدة لس</a:t>
            </a:r>
            <a:r>
              <a:rPr altLang="en-US" b="1" sz="2400" lang="ar-EG"/>
              <a:t>ر</a:t>
            </a:r>
            <a:r>
              <a:rPr altLang="en-US" b="1" sz="2400" lang="ar-SA"/>
              <a:t>عة</a:t>
            </a:r>
            <a:r>
              <a:rPr altLang="en-US" b="1" sz="2400" lang="ar-SA"/>
              <a:t> الإنجاز فى بداية الحريق وبالتحديد فى اول دقيقتين من نشوب الحريق .</a:t>
            </a:r>
          </a:p>
          <a:p>
            <a:pPr lvl="0">
              <a:lnSpc>
                <a:spcPct val="80000"/>
              </a:lnSpc>
            </a:pPr>
            <a:r>
              <a:rPr altLang="en-US" b="1" sz="2400" lang="ar-SA"/>
              <a:t>سرعة نقل المعلومات بين رئيس الفريق الإدارى ورئيس الفريق الميدانى .</a:t>
            </a:r>
          </a:p>
          <a:p>
            <a:pPr lvl="0">
              <a:lnSpc>
                <a:spcPct val="80000"/>
              </a:lnSpc>
            </a:pPr>
            <a:r>
              <a:rPr altLang="en-US" b="1" sz="2400" lang="ar-SA"/>
              <a:t>ابلاغ الجهات الخارجية لطلب المساعدة .</a:t>
            </a:r>
          </a:p>
          <a:p>
            <a:pPr lvl="0">
              <a:lnSpc>
                <a:spcPct val="80000"/>
              </a:lnSpc>
            </a:pPr>
            <a:r>
              <a:rPr altLang="en-US" b="1" sz="2400" lang="ar-SA"/>
              <a:t>يتم تجميع العاملين الذين تم اخلائهم من منطقة الحريق الى المنطقة المتفق عليها خارج   المنشأة وتسجيل أسماء الحاضرين ومقارنتهم بكشف الحضور .</a:t>
            </a:r>
          </a:p>
          <a:p>
            <a:pPr lvl="0">
              <a:lnSpc>
                <a:spcPct val="80000"/>
              </a:lnSpc>
            </a:pPr>
            <a:r>
              <a:rPr altLang="en-US" b="1" sz="2400" lang="ar-SA"/>
              <a:t>عمل حصر مبدئى بالخسائر مع تقرير فنى </a:t>
            </a:r>
            <a:r>
              <a:rPr altLang="en-US" b="1" sz="2400" lang="ar-SA"/>
              <a:t>بملابسات</a:t>
            </a:r>
            <a:r>
              <a:rPr altLang="en-US" b="1" sz="2400" lang="ar-SA"/>
              <a:t> الحادث والخسائر المادية  والبشرية إن وجدت</a:t>
            </a:r>
          </a:p>
        </p:txBody>
      </p:sp>
      <p:sp>
        <p:nvSpPr>
          <p:cNvPr id="1048811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1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grpId="0" id="5" nodeType="withEffect" presetClass="path" presetID="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" pathEditMode="relative">
                                      <p:cBhvr>
                                        <p:cTn dur="2000" fill="hold" id="6"/>
                                        <p:tgtEl>
                                          <p:spTgt spid="10488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4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>
                                            <p:txEl>
                                              <p:charRg st="33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>
                                            <p:txEl>
                                              <p:charRg st="33" end="1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>
                                            <p:txEl>
                                              <p:charRg st="186" end="2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>
                                            <p:txEl>
                                              <p:charRg st="186" end="2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>
                                            <p:txEl>
                                              <p:charRg st="228" end="3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>
                                            <p:txEl>
                                              <p:charRg st="228" end="3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>
                                            <p:txEl>
                                              <p:charRg st="304" end="3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>
                                            <p:txEl>
                                              <p:charRg st="304" end="3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4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>
                                            <p:txEl>
                                              <p:charRg st="378" end="5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>
                                            <p:txEl>
                                              <p:charRg st="378" end="5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>
                                            <p:txEl>
                                              <p:charRg st="503" end="5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>
                                            <p:txEl>
                                              <p:charRg st="503" end="5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>
                      <p:stCondLst>
                        <p:cond delay="indefinite"/>
                      </p:stCondLst>
                      <p:childTnLst>
                        <p:par>
                          <p:cTn fill="hold" id="4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>
                                            <p:txEl>
                                              <p:charRg st="585" end="7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>
                                            <p:txEl>
                                              <p:charRg st="585" end="7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>
                      <p:stCondLst>
                        <p:cond delay="indefinite"/>
                      </p:stCondLst>
                      <p:childTnLst>
                        <p:par>
                          <p:cTn fill="hold" id="4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9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>
                                            <p:txEl>
                                              <p:charRg st="704" end="7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>
                                            <p:txEl>
                                              <p:charRg st="704" end="7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2">
                      <p:stCondLst>
                        <p:cond delay="indefinite"/>
                      </p:stCondLst>
                      <p:childTnLst>
                        <p:par>
                          <p:cTn fill="hold" id="5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4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>
                                            <p:txEl>
                                              <p:charRg st="771" end="8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>
                                            <p:txEl>
                                              <p:charRg st="771" end="8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">
                      <p:stCondLst>
                        <p:cond delay="indefinite"/>
                      </p:stCondLst>
                      <p:childTnLst>
                        <p:par>
                          <p:cTn fill="hold" id="5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9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>
                                            <p:txEl>
                                              <p:charRg st="809" end="9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>
                                            <p:txEl>
                                              <p:charRg st="809" end="9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2">
                      <p:stCondLst>
                        <p:cond delay="indefinite"/>
                      </p:stCondLst>
                      <p:childTnLst>
                        <p:par>
                          <p:cTn fill="hold" id="6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4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>
                                            <p:txEl>
                                              <p:charRg st="947" end="10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>
                                            <p:txEl>
                                              <p:charRg st="947" end="10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08" grpId="0" uiExpand="0" build="whole"/>
      <p:bldP spid="1048809" grpId="0" uiExpand="0" build="p" bldLvl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813" name=""/>
          <p:cNvSpPr/>
          <p:nvPr>
            <p:ph type="title" sz="full" idx="0"/>
          </p:nvPr>
        </p:nvSpPr>
        <p:spPr>
          <a:xfrm rot="0">
            <a:off x="455612" y="273050"/>
            <a:ext cx="8226425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altLang="en-US" lang="ar-SA"/>
              <a:t>الملاحظات الواجب تنفيذها والالتزام بها من قبل فريق الطوارئ الإدارى و الميدانى </a:t>
            </a:r>
          </a:p>
        </p:txBody>
      </p:sp>
      <p:sp>
        <p:nvSpPr>
          <p:cNvPr id="1048814" name=""/>
          <p:cNvSpPr/>
          <p:nvPr>
            <p:ph type="body" sz="full" idx="1"/>
          </p:nvPr>
        </p:nvSpPr>
        <p:spPr>
          <a:xfrm rot="0">
            <a:off x="0" y="1600200"/>
            <a:ext cx="9144000" cy="5257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altLang="en-US" b="1" lang="ar-SA"/>
              <a:t>على جميع افراد فريق الطوارئ ارتداء شارة الفريق لتمييزهم .</a:t>
            </a:r>
          </a:p>
          <a:p>
            <a:pPr lvl="0">
              <a:lnSpc>
                <a:spcPct val="90000"/>
              </a:lnSpc>
            </a:pPr>
            <a:r>
              <a:rPr altLang="en-US" b="1" lang="ar-SA"/>
              <a:t>يجب تلبية النداء فوراً من قبل الفريق عند الإبلاغ وبدون استثناء .</a:t>
            </a:r>
          </a:p>
          <a:p>
            <a:pPr lvl="0">
              <a:lnSpc>
                <a:spcPct val="90000"/>
              </a:lnSpc>
            </a:pPr>
            <a:r>
              <a:rPr altLang="en-US" b="1" lang="ar-SA"/>
              <a:t>يجب على جميع افراد الطاقم </a:t>
            </a:r>
            <a:r>
              <a:rPr altLang="en-US" b="1" lang="ar-SA"/>
              <a:t>التقيد</a:t>
            </a:r>
            <a:r>
              <a:rPr altLang="en-US" b="1" lang="ar-SA"/>
              <a:t> التام بالمهام والواجبات الموضحة بخطة </a:t>
            </a:r>
            <a:r>
              <a:rPr altLang="en-US" b="1" lang="ar-SA"/>
              <a:t>الطوارى</a:t>
            </a:r>
            <a:r>
              <a:rPr altLang="en-US" b="1" lang="ar-SA"/>
              <a:t> .</a:t>
            </a:r>
          </a:p>
          <a:p>
            <a:pPr lvl="0">
              <a:lnSpc>
                <a:spcPct val="90000"/>
              </a:lnSpc>
            </a:pPr>
            <a:r>
              <a:rPr altLang="en-US" b="1" lang="ar-SA"/>
              <a:t>عدم تداخل عمل فريق بعمل الفريق الاخر .</a:t>
            </a:r>
          </a:p>
          <a:p>
            <a:pPr lvl="0">
              <a:lnSpc>
                <a:spcPct val="90000"/>
              </a:lnSpc>
            </a:pPr>
            <a:r>
              <a:rPr altLang="en-US" b="1" lang="ar-SA"/>
              <a:t>عدم السماح بتواجد اى شخص غير معنى بخطة الطوارئ فى موقع الحريق</a:t>
            </a:r>
          </a:p>
          <a:p>
            <a:pPr lvl="0">
              <a:lnSpc>
                <a:spcPct val="90000"/>
              </a:lnSpc>
              <a:buNone/>
            </a:pPr>
            <a:r>
              <a:rPr altLang="en-US" b="1" lang="ar-EG"/>
              <a:t>   </a:t>
            </a:r>
            <a:r>
              <a:rPr altLang="en-US" b="1" lang="ar-SA"/>
              <a:t>جميع اجهزة الإطفاء خاضعة للاستخدام من قبل جميع العاملين بالمنشأة والملمين باستخدامها إذا لزم الأمر .</a:t>
            </a:r>
          </a:p>
          <a:p>
            <a:pPr lvl="0">
              <a:lnSpc>
                <a:spcPct val="90000"/>
              </a:lnSpc>
            </a:pPr>
            <a:r>
              <a:rPr altLang="en-US" b="1" lang="ar-SA"/>
              <a:t>لا يتم إشغال خطوط التليفونات ويتم السيطرة على استخدامها وتشغيلها بعمال الطوارئ فقط </a:t>
            </a:r>
          </a:p>
          <a:p>
            <a:pPr lvl="0">
              <a:lnSpc>
                <a:spcPct val="90000"/>
              </a:lnSpc>
            </a:pPr>
            <a:endParaRPr altLang="en-US" b="1" lang="ar-EG"/>
          </a:p>
        </p:txBody>
      </p:sp>
      <p:sp>
        <p:nvSpPr>
          <p:cNvPr id="1048816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1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ecel="100000" dur="768" id="7"/>
                                        <p:tgtEl>
                                          <p:spTgt spid="10488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decel="100000" dur="768" id="8"/>
                                        <p:tgtEl>
                                          <p:spTgt spid="10488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accel="100000" dur="1230" fill="hold" id="9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488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dur="768" fill="hold" id="10"/>
                                        <p:tgtEl>
                                          <p:spTgt spid="1048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calcmode="lin" from="(0.5)" to="(#ppt_x)" valueType="num">
                                      <p:cBhvr>
                                        <p:cTn accel="100000" dur="1230" fill="hold" id="11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48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dur="768" fill="hold" id="12"/>
                                        <p:tgtEl>
                                          <p:spTgt spid="1048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calcmode="lin" from="(#ppt_y+0.4)" to="(#ppt_y)" valueType="num">
                                      <p:cBhvr>
                                        <p:cTn accel="100000" dur="1230" fill="hold" id="13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48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14">
                                            <p:txEl>
                                              <p:charRg st="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48814">
                                            <p:txEl>
                                              <p:charRg st="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048814">
                                            <p:txEl>
                                              <p:charRg st="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0"/>
                                        <p:tgtEl>
                                          <p:spTgt spid="1048814">
                                            <p:txEl>
                                              <p:charRg st="0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14">
                                            <p:txEl>
                                              <p:charRg st="58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048814">
                                            <p:txEl>
                                              <p:charRg st="58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048814">
                                            <p:txEl>
                                              <p:charRg st="58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7"/>
                                        <p:tgtEl>
                                          <p:spTgt spid="1048814">
                                            <p:txEl>
                                              <p:charRg st="58" end="1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14">
                                            <p:txEl>
                                              <p:charRg st="123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048814">
                                            <p:txEl>
                                              <p:charRg st="123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048814">
                                            <p:txEl>
                                              <p:charRg st="123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34"/>
                                        <p:tgtEl>
                                          <p:spTgt spid="1048814">
                                            <p:txEl>
                                              <p:charRg st="123" end="2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14">
                                            <p:txEl>
                                              <p:charRg st="203" end="2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048814">
                                            <p:txEl>
                                              <p:charRg st="203" end="24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048814">
                                            <p:txEl>
                                              <p:charRg st="203" end="24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41"/>
                                        <p:tgtEl>
                                          <p:spTgt spid="1048814">
                                            <p:txEl>
                                              <p:charRg st="203" end="2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>
                      <p:stCondLst>
                        <p:cond delay="indefinite"/>
                      </p:stCondLst>
                      <p:childTnLst>
                        <p:par>
                          <p:cTn fill="hold" id="4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14">
                                            <p:txEl>
                                              <p:charRg st="242" end="3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1048814">
                                            <p:txEl>
                                              <p:charRg st="242" end="30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048814">
                                            <p:txEl>
                                              <p:charRg st="242" end="30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48"/>
                                        <p:tgtEl>
                                          <p:spTgt spid="1048814">
                                            <p:txEl>
                                              <p:charRg st="242" end="3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>
                      <p:stCondLst>
                        <p:cond delay="indefinite"/>
                      </p:stCondLst>
                      <p:childTnLst>
                        <p:par>
                          <p:cTn fill="hold" id="5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14">
                                            <p:txEl>
                                              <p:charRg st="304" end="4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1048814">
                                            <p:txEl>
                                              <p:charRg st="304" end="40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1048814">
                                            <p:txEl>
                                              <p:charRg st="304" end="40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55"/>
                                        <p:tgtEl>
                                          <p:spTgt spid="1048814">
                                            <p:txEl>
                                              <p:charRg st="304" end="4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6">
                      <p:stCondLst>
                        <p:cond delay="indefinite"/>
                      </p:stCondLst>
                      <p:childTnLst>
                        <p:par>
                          <p:cTn fill="hold" id="5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8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14">
                                            <p:txEl>
                                              <p:charRg st="408" end="4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1048814">
                                            <p:txEl>
                                              <p:charRg st="408" end="49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1048814">
                                            <p:txEl>
                                              <p:charRg st="408" end="49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62"/>
                                        <p:tgtEl>
                                          <p:spTgt spid="1048814">
                                            <p:txEl>
                                              <p:charRg st="408" end="4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13" grpId="0" uiExpand="0" build="whole"/>
      <p:bldP spid="1048814" grpId="0" uiExpand="0" build="p" bldLvl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818" name=""/>
          <p:cNvSpPr/>
          <p:nvPr>
            <p:ph type="title" sz="full" idx="0"/>
          </p:nvPr>
        </p:nvSpPr>
        <p:spPr>
          <a:xfrm rot="0">
            <a:off x="455612" y="273050"/>
            <a:ext cx="8226425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altLang="en-US" lang="ar-SA"/>
              <a:t>الملاحظات الواجب تنفيذها والالتزام بها من قبل فريق الطوارئ الإدارى و الميدانى</a:t>
            </a:r>
          </a:p>
        </p:txBody>
      </p:sp>
      <p:sp>
        <p:nvSpPr>
          <p:cNvPr id="1048819" name=""/>
          <p:cNvSpPr/>
          <p:nvPr>
            <p:ph type="body" sz="full" idx="1"/>
          </p:nvPr>
        </p:nvSpPr>
        <p:spPr>
          <a:xfrm rot="0">
            <a:off x="0" y="1600200"/>
            <a:ext cx="9144000" cy="5257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>
              <a:lnSpc>
                <a:spcPct val="80000"/>
              </a:lnSpc>
            </a:pPr>
            <a:r>
              <a:rPr altLang="en-US" b="1" sz="3600" lang="ar-SA"/>
              <a:t>فتح ابواب الطوارئ المؤدية الى موقع الحريق .</a:t>
            </a:r>
          </a:p>
          <a:p>
            <a:pPr lvl="0">
              <a:lnSpc>
                <a:spcPct val="80000"/>
              </a:lnSpc>
            </a:pPr>
            <a:r>
              <a:rPr altLang="en-US" b="1" sz="3600" lang="ar-SA"/>
              <a:t>اخلاء جميع العاملين بموقع العمل من خلال باب الطوارئ .</a:t>
            </a:r>
          </a:p>
          <a:p>
            <a:pPr lvl="0">
              <a:lnSpc>
                <a:spcPct val="80000"/>
              </a:lnSpc>
            </a:pPr>
            <a:r>
              <a:rPr altLang="en-US" b="1" sz="3600" lang="ar-SA"/>
              <a:t>منع اى عامل من ترك موقع التجمع المتفق عليه .</a:t>
            </a:r>
          </a:p>
          <a:p>
            <a:pPr lvl="0">
              <a:lnSpc>
                <a:spcPct val="80000"/>
              </a:lnSpc>
              <a:buNone/>
            </a:pPr>
            <a:r>
              <a:rPr altLang="en-US" b="1" sz="3600" lang="ar-EG"/>
              <a:t>   </a:t>
            </a:r>
            <a:r>
              <a:rPr altLang="en-US" b="1" sz="3600" lang="ar-SA"/>
              <a:t>حراسة ابواب المنشأة ولا يتم السماح </a:t>
            </a:r>
            <a:r>
              <a:rPr altLang="en-US" b="1" sz="3600" lang="ar-SA"/>
              <a:t>لاى</a:t>
            </a:r>
            <a:r>
              <a:rPr altLang="en-US" b="1" sz="3600" lang="ar-SA"/>
              <a:t> شخص بالدخول إلا لأغراض الإسناد والمكافحة والإسعاف .</a:t>
            </a:r>
          </a:p>
          <a:p>
            <a:pPr lvl="0">
              <a:lnSpc>
                <a:spcPct val="80000"/>
              </a:lnSpc>
            </a:pPr>
            <a:r>
              <a:rPr altLang="en-US" b="1" sz="3600" lang="ar-SA"/>
              <a:t>إخلاء الساحات </a:t>
            </a:r>
            <a:r>
              <a:rPr altLang="en-US" b="1" sz="3600" lang="ar-SA"/>
              <a:t>والممرات</a:t>
            </a:r>
            <a:r>
              <a:rPr altLang="en-US" b="1" sz="3600" lang="ar-SA"/>
              <a:t> الجانبية من السيارات المتواجدة سواء كانت تابعة للمصنع او خاصة بالأفراد وذلك لفتح الطريق أمام سيارات الإسعاف والإطفاء </a:t>
            </a:r>
            <a:r>
              <a:rPr altLang="en-US" b="1" sz="3600" lang="ar-EG"/>
              <a:t>                                          </a:t>
            </a:r>
            <a:r>
              <a:rPr altLang="en-US" b="1" sz="3600" lang="ar-SA"/>
              <a:t>إبلاغ الجهات الرسمية ( الدفاع المدنى والحريق – شركة الكهرباء – مرفق المياه – اقرب مستشفى) </a:t>
            </a:r>
          </a:p>
          <a:p>
            <a:pPr lvl="0">
              <a:lnSpc>
                <a:spcPct val="80000"/>
              </a:lnSpc>
            </a:pPr>
            <a:r>
              <a:rPr altLang="en-US" b="1" sz="3600" lang="ar-SA"/>
              <a:t>حصر العاملين الذين تم اخلائهم بأماكن التجمع المتفق عليها .</a:t>
            </a:r>
          </a:p>
        </p:txBody>
      </p:sp>
      <p:sp>
        <p:nvSpPr>
          <p:cNvPr id="1048821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1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000" fill="hold" id="7"/>
                                        <p:tgtEl>
                                          <p:spTgt spid="1048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1048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1048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0"/>
                                        <p:tgtEl>
                                          <p:spTgt spid="1048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2000" id="11"/>
                                        <p:tgtEl>
                                          <p:spTgt spid="1048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4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19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16"/>
                                        <p:tgtEl>
                                          <p:spTgt spid="1048819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19">
                                            <p:txEl>
                                              <p:charRg st="44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21"/>
                                        <p:tgtEl>
                                          <p:spTgt spid="1048819">
                                            <p:txEl>
                                              <p:charRg st="44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19">
                                            <p:txEl>
                                              <p:charRg st="98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26"/>
                                        <p:tgtEl>
                                          <p:spTgt spid="1048819">
                                            <p:txEl>
                                              <p:charRg st="98" end="1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19">
                                            <p:txEl>
                                              <p:charRg st="143" end="2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31"/>
                                        <p:tgtEl>
                                          <p:spTgt spid="1048819">
                                            <p:txEl>
                                              <p:charRg st="143" end="2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4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19">
                                            <p:txEl>
                                              <p:charRg st="237" end="5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36"/>
                                        <p:tgtEl>
                                          <p:spTgt spid="1048819">
                                            <p:txEl>
                                              <p:charRg st="237" end="5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19">
                                            <p:txEl>
                                              <p:charRg st="510" end="5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41"/>
                                        <p:tgtEl>
                                          <p:spTgt spid="1048819">
                                            <p:txEl>
                                              <p:charRg st="510" end="5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18" grpId="0" uiExpand="0" build="whole"/>
      <p:bldP spid="1048819" grpId="0" uiExpand="0" build="p" bldLvl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823" name=""/>
          <p:cNvSpPr/>
          <p:nvPr>
            <p:ph type="title" sz="full" idx="0"/>
          </p:nvPr>
        </p:nvSpPr>
        <p:spPr>
          <a:xfrm rot="0">
            <a:off x="455612" y="273050"/>
            <a:ext cx="8226425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altLang="en-US" sz="4800" lang="ar-SA"/>
              <a:t>خلاصة خطة الإخلاء في حالات الطوارئ</a:t>
            </a:r>
            <a:r>
              <a:rPr altLang="en-US" sz="4000" lang="ar-SA"/>
              <a:t> </a:t>
            </a:r>
          </a:p>
        </p:txBody>
      </p:sp>
      <p:sp>
        <p:nvSpPr>
          <p:cNvPr id="1048824" name=""/>
          <p:cNvSpPr/>
          <p:nvPr>
            <p:ph type="body" sz="full" idx="1"/>
          </p:nvPr>
        </p:nvSpPr>
        <p:spPr>
          <a:xfrm rot="0">
            <a:off x="0" y="1600200"/>
            <a:ext cx="9144000" cy="5429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>
              <a:lnSpc>
                <a:spcPct val="80000"/>
              </a:lnSpc>
            </a:pPr>
            <a:r>
              <a:rPr altLang="en-US" b="1" lang="ar-EG"/>
              <a:t>- </a:t>
            </a:r>
            <a:r>
              <a:rPr altLang="en-US" b="1" lang="ar-SA"/>
              <a:t>عند نشوب حريق داخل موقع العمل يجب أن يكون</a:t>
            </a:r>
            <a:r>
              <a:rPr altLang="en-US" b="1" lang="ar-EG"/>
              <a:t> </a:t>
            </a:r>
            <a:r>
              <a:rPr altLang="en-US" b="1" lang="ar-SA"/>
              <a:t>هناك تصرف سريع وفعال وآمن للخروج من المبنى</a:t>
            </a:r>
            <a:r>
              <a:rPr altLang="en-US" b="1" lang="ar-EG"/>
              <a:t> </a:t>
            </a:r>
            <a:r>
              <a:rPr altLang="en-US" b="1" lang="ar-SA"/>
              <a:t>ويجب أن يكون في كل مبنى فريق</a:t>
            </a:r>
            <a:r>
              <a:rPr altLang="en-US" b="1" lang="ar-EG"/>
              <a:t> </a:t>
            </a:r>
            <a:r>
              <a:rPr altLang="en-US" b="1" lang="ar-SA"/>
              <a:t>معد للطوارئ يترأسه أحد الموظفين ومن مهام هذا الفريق تحديد موقع الخطر</a:t>
            </a:r>
            <a:r>
              <a:rPr altLang="en-US" b="1" lang="ar-EG"/>
              <a:t> </a:t>
            </a:r>
            <a:r>
              <a:rPr altLang="en-US" b="1" lang="ar-SA"/>
              <a:t>وتوجيه بقية </a:t>
            </a:r>
            <a:r>
              <a:rPr altLang="en-US" b="1" lang="ar-SA"/>
              <a:t>ال</a:t>
            </a:r>
            <a:r>
              <a:rPr altLang="en-US" b="1" lang="ar-EG"/>
              <a:t>عاملين</a:t>
            </a:r>
            <a:r>
              <a:rPr altLang="en-US" b="1" lang="ar-SA"/>
              <a:t> الى الخروج من المبنى </a:t>
            </a:r>
            <a:r>
              <a:rPr altLang="en-US" b="1" lang="ar-SA"/>
              <a:t>بسرعه</a:t>
            </a:r>
            <a:r>
              <a:rPr altLang="en-US" b="1" lang="ar-SA"/>
              <a:t> ومن أقرب</a:t>
            </a:r>
            <a:r>
              <a:rPr altLang="en-US" b="1" lang="ar-EG"/>
              <a:t> مخرج </a:t>
            </a:r>
            <a:r>
              <a:rPr altLang="en-US" b="1" lang="ar-SA"/>
              <a:t>والتأكد من خروج الجميع</a:t>
            </a:r>
            <a:r>
              <a:rPr altLang="en-US" b="1" lang="ar-EG"/>
              <a:t> ل</a:t>
            </a:r>
            <a:r>
              <a:rPr altLang="en-US" b="1" lang="ar-SA"/>
              <a:t>منطقة</a:t>
            </a:r>
            <a:r>
              <a:rPr altLang="en-US" b="1" lang="ar-EG"/>
              <a:t> </a:t>
            </a:r>
            <a:r>
              <a:rPr altLang="en-US" b="1" lang="ar-SA"/>
              <a:t>التجمع المتفق عليها مسبقاً والتأكد من وجود الجميع، </a:t>
            </a:r>
            <a:r>
              <a:rPr altLang="en-US" b="1" lang="ar-SA"/>
              <a:t>ولايسمح</a:t>
            </a:r>
            <a:r>
              <a:rPr altLang="en-US" b="1" lang="ar-SA"/>
              <a:t> بعدها لأحد بالرجوع</a:t>
            </a:r>
            <a:r>
              <a:rPr altLang="en-US" b="1" lang="ar-EG"/>
              <a:t> </a:t>
            </a:r>
            <a:r>
              <a:rPr altLang="en-US" b="1" lang="ar-SA"/>
              <a:t>الى موقع </a:t>
            </a:r>
            <a:r>
              <a:rPr altLang="en-US" b="1" lang="ar-SA"/>
              <a:t>الخطرالا</a:t>
            </a:r>
            <a:r>
              <a:rPr altLang="en-US" b="1" lang="ar-SA"/>
              <a:t> بعد الأذن من الشخص </a:t>
            </a:r>
            <a:r>
              <a:rPr altLang="en-US" b="1" lang="ar-SA"/>
              <a:t>المسؤول</a:t>
            </a:r>
            <a:r>
              <a:rPr altLang="en-US" b="1" lang="ar-SA"/>
              <a:t>. وذلك بعد التأكد من عد</a:t>
            </a:r>
            <a:r>
              <a:rPr altLang="en-US" b="1" lang="ar-EG"/>
              <a:t> </a:t>
            </a:r>
            <a:r>
              <a:rPr altLang="en-US" b="1" lang="ar-SA"/>
              <a:t>م</a:t>
            </a:r>
            <a:r>
              <a:rPr altLang="en-US" b="1" lang="ar-EG"/>
              <a:t> </a:t>
            </a:r>
            <a:r>
              <a:rPr altLang="en-US" b="1" lang="ar-SA"/>
              <a:t>وجود مخاطر</a:t>
            </a:r>
            <a:r>
              <a:rPr altLang="en-US" b="1" lang="ar-EG"/>
              <a:t>.</a:t>
            </a:r>
          </a:p>
          <a:p>
            <a:pPr lvl="0">
              <a:lnSpc>
                <a:spcPct val="80000"/>
              </a:lnSpc>
            </a:pPr>
            <a:r>
              <a:rPr altLang="en-US" b="1" lang="ar-SA"/>
              <a:t>على كل شخص في الم</a:t>
            </a:r>
            <a:r>
              <a:rPr altLang="en-US" b="1" lang="ar-EG"/>
              <a:t>نشاه</a:t>
            </a:r>
            <a:r>
              <a:rPr altLang="en-US" b="1" lang="ar-SA"/>
              <a:t> أن يكون سريعاً في</a:t>
            </a:r>
            <a:r>
              <a:rPr altLang="en-US" b="1" lang="ar-EG"/>
              <a:t> </a:t>
            </a:r>
            <a:r>
              <a:rPr altLang="en-US" b="1" lang="ar-SA"/>
              <a:t>استجابته ويؤمن </a:t>
            </a:r>
            <a:r>
              <a:rPr altLang="en-US" b="1" lang="ar-SA"/>
              <a:t>منطقتة</a:t>
            </a:r>
            <a:r>
              <a:rPr altLang="en-US" b="1" lang="ar-SA"/>
              <a:t> قبل الخروج منها مثل إطفاء الأجهزة وإغلاق أسطوانات الغاز</a:t>
            </a:r>
            <a:r>
              <a:rPr altLang="en-US" b="1" lang="ar-EG"/>
              <a:t>.</a:t>
            </a:r>
            <a:br/>
            <a:r>
              <a:rPr altLang="en-US" b="1" lang="ar-EG"/>
              <a:t>- </a:t>
            </a:r>
            <a:r>
              <a:rPr altLang="en-US" b="1" lang="ar-SA"/>
              <a:t>من الضروري وجود خطة واضحة وسهلة </a:t>
            </a:r>
            <a:r>
              <a:rPr altLang="en-US" b="1" lang="ar-SA"/>
              <a:t>للأخلاء</a:t>
            </a:r>
            <a:r>
              <a:rPr altLang="en-US" b="1" lang="ar-SA"/>
              <a:t> أثناء حوادث الحريق</a:t>
            </a:r>
            <a:r>
              <a:rPr altLang="en-US" b="1" lang="ar-EG"/>
              <a:t> وتدريب جميع العاملين عليها </a:t>
            </a:r>
            <a:r>
              <a:rPr altLang="en-US" b="1" lang="ar-EG"/>
              <a:t>لتفعيلها</a:t>
            </a:r>
          </a:p>
        </p:txBody>
      </p:sp>
      <p:sp>
        <p:nvSpPr>
          <p:cNvPr id="1048826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1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grpId="0" id="5" nodeType="withEffect" presetClass="path" presetID="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" pathEditMode="relative">
                                      <p:cBhvr>
                                        <p:cTn dur="2000" fill="hold" id="6"/>
                                        <p:tgtEl>
                                          <p:spTgt spid="10488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4">
                                            <p:txEl>
                                              <p:charRg st="0" end="4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4">
                                            <p:txEl>
                                              <p:charRg st="0" end="4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4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4">
                                            <p:txEl>
                                              <p:charRg st="437" end="6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4">
                                            <p:txEl>
                                              <p:charRg st="437" end="6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23" grpId="0" uiExpand="0" build="whole"/>
      <p:bldP spid="1048824" grpId="0" uiExpand="0" build="p" bldLvl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828" name=""/>
          <p:cNvSpPr/>
          <p:nvPr>
            <p:ph type="title" sz="full" idx="0"/>
          </p:nvPr>
        </p:nvSpPr>
        <p:spPr>
          <a:xfrm rot="0">
            <a:off x="455612" y="273050"/>
            <a:ext cx="8226425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altLang="en-US" sz="4800" lang="ar-SA"/>
              <a:t>خطة خلاصة الإخلاء في حالات الطوارئ</a:t>
            </a:r>
          </a:p>
        </p:txBody>
      </p:sp>
      <p:sp>
        <p:nvSpPr>
          <p:cNvPr id="1048829" name=""/>
          <p:cNvSpPr/>
          <p:nvPr>
            <p:ph type="body" sz="full" idx="1"/>
          </p:nvPr>
        </p:nvSpPr>
        <p:spPr>
          <a:xfrm rot="0">
            <a:off x="0" y="1341437"/>
            <a:ext cx="9144000" cy="55165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>
              <a:lnSpc>
                <a:spcPct val="80000"/>
              </a:lnSpc>
            </a:pPr>
            <a:r>
              <a:rPr altLang="en-US" b="1" sz="2800" lang="ar-SA"/>
              <a:t>يجب إن</a:t>
            </a:r>
            <a:r>
              <a:rPr altLang="en-US" b="1" sz="2800" lang="ar-EG"/>
              <a:t> </a:t>
            </a:r>
            <a:r>
              <a:rPr altLang="en-US" b="1" sz="2800" lang="ar-SA"/>
              <a:t>تحتوي الخطة على رسم </a:t>
            </a:r>
            <a:r>
              <a:rPr altLang="en-US" b="1" sz="2800" lang="ar-EG"/>
              <a:t>للمنشاه</a:t>
            </a:r>
            <a:r>
              <a:rPr altLang="en-US" b="1" sz="2800" lang="ar-EG"/>
              <a:t> مبينا </a:t>
            </a:r>
            <a:r>
              <a:rPr altLang="en-US" b="1" sz="2800" lang="ar-SA"/>
              <a:t>مواقع الأبواب والشبابيك </a:t>
            </a:r>
            <a:r>
              <a:rPr altLang="en-US" b="1" sz="2800" lang="ar-SA"/>
              <a:t>والممرات</a:t>
            </a:r>
            <a:r>
              <a:rPr altLang="en-US" b="1" sz="2800" lang="ar-SA"/>
              <a:t> والسلالم</a:t>
            </a:r>
            <a:r>
              <a:rPr altLang="en-US" b="1" sz="2800" lang="ar-EG"/>
              <a:t> </a:t>
            </a:r>
            <a:r>
              <a:rPr altLang="en-US" b="1" sz="2800" lang="ar-EG"/>
              <a:t>                                                                                       </a:t>
            </a:r>
            <a:r>
              <a:rPr altLang="en-US" b="1" sz="2800" lang="ar-SA"/>
              <a:t>يجب</a:t>
            </a:r>
            <a:r>
              <a:rPr altLang="en-US" b="1" sz="2800" lang="ar-EG"/>
              <a:t> </a:t>
            </a:r>
            <a:r>
              <a:rPr altLang="en-US" b="1" sz="2800" lang="ar-SA"/>
              <a:t>الا توضع المصاعد ضمن الخطة مطلقاً ولابد من دراسة الحاجة الى وجود سلم خارجي</a:t>
            </a:r>
            <a:r>
              <a:rPr altLang="en-US" b="1" sz="2800" lang="ar-EG"/>
              <a:t> </a:t>
            </a:r>
            <a:r>
              <a:rPr altLang="en-US" b="1" sz="2800" lang="ar-SA"/>
              <a:t>للإخلاء اذا كان المبنى</a:t>
            </a:r>
            <a:r>
              <a:rPr altLang="en-US" b="1" sz="2800" lang="ar-EG"/>
              <a:t> </a:t>
            </a:r>
            <a:r>
              <a:rPr altLang="en-US" b="1" sz="2800" lang="ar-SA"/>
              <a:t>متعدد الأدوار ، والتأكد من أن المسار الذي يتخذ</a:t>
            </a:r>
            <a:r>
              <a:rPr altLang="en-US" b="1" sz="2800" lang="ar-EG"/>
              <a:t> </a:t>
            </a:r>
            <a:r>
              <a:rPr altLang="en-US" b="1" sz="2800" lang="ar-SA"/>
              <a:t>للأخلاء</a:t>
            </a:r>
            <a:r>
              <a:rPr altLang="en-US" b="1" sz="2800" lang="ar-SA"/>
              <a:t> سليم وآمن وخال مما يعيق سرعة الحركة</a:t>
            </a:r>
            <a:r>
              <a:rPr altLang="en-US" b="1" sz="2800" lang="ar-EG"/>
              <a:t> </a:t>
            </a:r>
            <a:r>
              <a:rPr altLang="en-US" b="1" sz="2800" lang="ar-SA"/>
              <a:t>وان تكون الشبابيك سهلة الفتح</a:t>
            </a:r>
            <a:r>
              <a:rPr altLang="en-US" b="1" sz="2800" lang="ar-EG"/>
              <a:t>.</a:t>
            </a:r>
          </a:p>
          <a:p>
            <a:pPr lvl="0">
              <a:lnSpc>
                <a:spcPct val="80000"/>
              </a:lnSpc>
            </a:pPr>
            <a:r>
              <a:rPr altLang="en-US" b="1" sz="2800" lang="ar-SA"/>
              <a:t>يجب ان تشمل الخطة طريقين ( على الأقل ) للاخلاء من كل مكتب خاصة</a:t>
            </a:r>
            <a:r>
              <a:rPr altLang="en-US" b="1" sz="2800" lang="ar-EG"/>
              <a:t> </a:t>
            </a:r>
            <a:r>
              <a:rPr altLang="en-US" b="1" sz="2800" lang="ar-SA"/>
              <a:t>المواقع التي يكثر فيها عدد العمال</a:t>
            </a:r>
            <a:r>
              <a:rPr altLang="en-US" b="1" sz="2800" lang="ar-EG"/>
              <a:t> </a:t>
            </a:r>
            <a:r>
              <a:rPr altLang="en-US" b="1" sz="2800" lang="ar-SA"/>
              <a:t>مع تحديد موقع للتجمع للتأكد من وجود</a:t>
            </a:r>
            <a:r>
              <a:rPr altLang="en-US" b="1" sz="2800" lang="ar-EG"/>
              <a:t> </a:t>
            </a:r>
            <a:r>
              <a:rPr altLang="en-US" b="1" sz="2800" lang="ar-SA"/>
              <a:t>الجميع بدون إصابات ولابد أن يوضح في الخطة أرقام هواتف أقسام </a:t>
            </a:r>
            <a:r>
              <a:rPr altLang="en-US" b="1" sz="2800" lang="ar-SA"/>
              <a:t>الأطفاء</a:t>
            </a:r>
            <a:r>
              <a:rPr altLang="en-US" b="1" sz="2800" lang="ar-SA"/>
              <a:t> </a:t>
            </a:r>
            <a:r>
              <a:rPr altLang="en-US" b="1" sz="2800" lang="ar-SA"/>
              <a:t>والعياده</a:t>
            </a:r>
            <a:r>
              <a:rPr altLang="en-US" b="1" sz="2800" lang="ar-EG"/>
              <a:t> </a:t>
            </a:r>
            <a:r>
              <a:rPr altLang="en-US" b="1" sz="2800" lang="ar-SA"/>
              <a:t>والأمن </a:t>
            </a:r>
            <a:r>
              <a:rPr altLang="en-US" b="1" sz="2800" lang="ar-EG"/>
              <a:t>و</a:t>
            </a:r>
            <a:r>
              <a:rPr altLang="en-US" b="1" sz="2800" lang="ar-SA"/>
              <a:t>يجب أن تكون </a:t>
            </a:r>
            <a:r>
              <a:rPr altLang="en-US" b="1" sz="2800" lang="ar-SA"/>
              <a:t>معلومه</a:t>
            </a:r>
            <a:r>
              <a:rPr altLang="en-US" b="1" sz="2800" lang="ar-SA"/>
              <a:t> لدى الجميع، </a:t>
            </a:r>
            <a:r>
              <a:rPr altLang="en-US" b="1" sz="2800" lang="ar-SA"/>
              <a:t>ومكتوبه</a:t>
            </a:r>
            <a:r>
              <a:rPr altLang="en-US" b="1" sz="2800" lang="ar-SA"/>
              <a:t> في موقع بارز كي</a:t>
            </a:r>
            <a:r>
              <a:rPr altLang="en-US" b="1" sz="2800" lang="ar-EG"/>
              <a:t> </a:t>
            </a:r>
            <a:r>
              <a:rPr altLang="en-US" b="1" sz="2800" lang="ar-SA"/>
              <a:t>لاتنسى</a:t>
            </a:r>
            <a:r>
              <a:rPr altLang="en-US" b="1" sz="2800" lang="ar-SA"/>
              <a:t>  لاستخدامها عند الحاجه</a:t>
            </a:r>
            <a:r>
              <a:rPr altLang="en-US" b="1" sz="2800" lang="ar-EG"/>
              <a:t>.</a:t>
            </a:r>
          </a:p>
          <a:p>
            <a:pPr lvl="0">
              <a:lnSpc>
                <a:spcPct val="80000"/>
              </a:lnSpc>
            </a:pPr>
            <a:r>
              <a:rPr altLang="en-US" b="1" sz="2800" lang="ar-EG"/>
              <a:t>- </a:t>
            </a:r>
            <a:r>
              <a:rPr altLang="en-US" b="1" sz="2800" lang="ar-SA"/>
              <a:t>اذا كان الشخص في وضعيه تمنعه من مغادرة</a:t>
            </a:r>
            <a:r>
              <a:rPr altLang="en-US" b="1" sz="2800" lang="ar-EG"/>
              <a:t> </a:t>
            </a:r>
            <a:r>
              <a:rPr altLang="en-US" b="1" sz="2800" lang="ar-SA"/>
              <a:t>المبنى نظراً لمحاصرة النار فعليه أن يلجأ الى مكتب له </a:t>
            </a:r>
            <a:r>
              <a:rPr altLang="en-US" b="1" sz="2800" lang="ar-SA"/>
              <a:t>نافذه</a:t>
            </a:r>
            <a:r>
              <a:rPr altLang="en-US" b="1" sz="2800" lang="ar-SA"/>
              <a:t> الى</a:t>
            </a:r>
            <a:r>
              <a:rPr altLang="en-US" b="1" sz="2800" lang="ar-EG"/>
              <a:t> </a:t>
            </a:r>
            <a:r>
              <a:rPr altLang="en-US" b="1" sz="2800" lang="ar-SA"/>
              <a:t>الخارج</a:t>
            </a:r>
            <a:r>
              <a:rPr altLang="en-US" b="1" sz="2800" lang="ar-EG"/>
              <a:t> </a:t>
            </a:r>
            <a:r>
              <a:rPr altLang="en-US" b="1" sz="2800" lang="ar-SA"/>
              <a:t>ويغلق الباب جيداً ويحاول وضع قطعة قماش حول الباب كي </a:t>
            </a:r>
            <a:r>
              <a:rPr altLang="en-US" b="1" sz="2800" lang="ar-SA"/>
              <a:t>لاينفذ</a:t>
            </a:r>
            <a:r>
              <a:rPr altLang="en-US" b="1" sz="2800" lang="ar-SA"/>
              <a:t> الدخان</a:t>
            </a:r>
            <a:r>
              <a:rPr altLang="en-US" b="1" sz="2800" lang="ar-EG"/>
              <a:t> </a:t>
            </a:r>
            <a:r>
              <a:rPr altLang="en-US" b="1" sz="2800" lang="ar-SA"/>
              <a:t>اليه ويقف بجانب </a:t>
            </a:r>
            <a:r>
              <a:rPr altLang="en-US" b="1" sz="2800" lang="ar-SA"/>
              <a:t>النافذه</a:t>
            </a:r>
            <a:r>
              <a:rPr altLang="en-US" b="1" sz="2800" lang="ar-SA"/>
              <a:t> ويطلب المساعده</a:t>
            </a:r>
            <a:r>
              <a:rPr altLang="en-US" b="1" sz="2800" lang="ar-EG"/>
              <a:t>.</a:t>
            </a:r>
            <a:r>
              <a:rPr altLang="en-US" b="1" sz="2800" lang="ar-EG"/>
              <a:t> </a:t>
            </a:r>
          </a:p>
        </p:txBody>
      </p:sp>
      <p:sp>
        <p:nvSpPr>
          <p:cNvPr id="1048831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1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5" nodeType="with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1048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1048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13" nodeType="click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9">
                                            <p:txEl>
                                              <p:charRg st="0" end="3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048829">
                                            <p:txEl>
                                              <p:charRg st="0" end="39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048829">
                                            <p:txEl>
                                              <p:charRg st="0" end="39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048829">
                                            <p:txEl>
                                              <p:charRg st="0" end="3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48829">
                                            <p:txEl>
                                              <p:charRg st="0" end="3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21" nodeType="click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9">
                                            <p:txEl>
                                              <p:charRg st="393" end="6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048829">
                                            <p:txEl>
                                              <p:charRg st="393" end="69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048829">
                                            <p:txEl>
                                              <p:charRg st="393" end="69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048829">
                                            <p:txEl>
                                              <p:charRg st="393" end="6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048829">
                                            <p:txEl>
                                              <p:charRg st="393" end="6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29" nodeType="click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9">
                                            <p:txEl>
                                              <p:charRg st="697" end="9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048829">
                                            <p:txEl>
                                              <p:charRg st="697" end="9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048829">
                                            <p:txEl>
                                              <p:charRg st="697" end="9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048829">
                                            <p:txEl>
                                              <p:charRg st="697" end="9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1048829">
                                            <p:txEl>
                                              <p:charRg st="697" end="9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1" id="37" nodeType="clickEffect" presetClass="exit" presetID="39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048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048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048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048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decel="100000" fill="hold" grpId="1" id="43" nodeType="withEffect" presetClass="exit" presetID="39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1048829">
                                            <p:txEl>
                                              <p:charRg st="0" end="39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1048829">
                                            <p:txEl>
                                              <p:charRg st="0" end="39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1048829">
                                            <p:txEl>
                                              <p:charRg st="0" end="3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048829">
                                            <p:txEl>
                                              <p:charRg st="0" end="3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829">
                                            <p:txEl>
                                              <p:charRg st="0" end="3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decel="100000" fill="hold" grpId="1" id="49" nodeType="withEffect" presetClass="exit" presetID="39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048829">
                                            <p:txEl>
                                              <p:charRg st="393" end="69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1048829">
                                            <p:txEl>
                                              <p:charRg st="393" end="69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048829">
                                            <p:txEl>
                                              <p:charRg st="393" end="6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1048829">
                                            <p:txEl>
                                              <p:charRg st="393" end="6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829">
                                            <p:txEl>
                                              <p:charRg st="393" end="6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decel="100000" fill="hold" grpId="1" id="55" nodeType="withEffect" presetClass="exit" presetID="39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1048829">
                                            <p:txEl>
                                              <p:charRg st="697" end="9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048829">
                                            <p:txEl>
                                              <p:charRg st="697" end="9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1048829">
                                            <p:txEl>
                                              <p:charRg st="697" end="9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1048829">
                                            <p:txEl>
                                              <p:charRg st="697" end="9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829">
                                            <p:txEl>
                                              <p:charRg st="697" end="9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28" grpId="0" uiExpand="0" build="whole"/>
      <p:bldP spid="1048828" grpId="1" uiExpand="0" build="whole"/>
      <p:bldP spid="1048829" grpId="0" uiExpand="0" build="p" bldLvl="1"/>
      <p:bldP spid="1048829" grpId="1" uiExpan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833" name=""/>
          <p:cNvSpPr/>
          <p:nvPr>
            <p:ph type="title" sz="full" idx="0"/>
          </p:nvPr>
        </p:nvSpPr>
        <p:spPr>
          <a:xfrm rot="0">
            <a:off x="455612" y="273050"/>
            <a:ext cx="8226425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altLang="en-US" lang="ar-SA"/>
              <a:t>مهــــــــــام الفريــــــق الميـــــدانى</a:t>
            </a:r>
            <a:r>
              <a:rPr altLang="en-US" lang="ar-EG"/>
              <a:t> </a:t>
            </a:r>
          </a:p>
        </p:txBody>
      </p:sp>
      <p:graphicFrame>
        <p:nvGraphicFramePr>
          <p:cNvPr id="4194304" name=""/>
          <p:cNvGraphicFramePr>
            <a:graphicFrameLocks/>
          </p:cNvGraphicFramePr>
          <p:nvPr/>
        </p:nvGraphicFramePr>
        <p:xfrm rot="0">
          <a:off x="827087" y="1196975"/>
          <a:ext cx="8007350" cy="5319712"/>
        </p:xfrm>
        <a:graphic>
          <a:graphicData uri="http://schemas.openxmlformats.org/drawingml/2006/table">
            <a:tbl>
              <a:tblPr/>
              <a:tblGrid>
                <a:gridCol w="865187"/>
                <a:gridCol w="1150937"/>
                <a:gridCol w="1441450"/>
                <a:gridCol w="4549775"/>
              </a:tblGrid>
              <a:tr h="519112"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altLang="en-US" sz="1600" lang="ar-EG">
                          <a:solidFill>
                            <a:schemeClr val="dk1"/>
                          </a:solidFill>
                        </a:rPr>
                        <a:t>التوقيع</a:t>
                      </a:r>
                    </a:p>
                  </a:txBody>
                  <a:tcPr marL="91440" marR="91440" marT="45720" marB="45720" anchor="t" vert="horz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altLang="en-US" sz="1600" lang="ar-EG">
                          <a:solidFill>
                            <a:schemeClr val="dk1"/>
                          </a:solidFill>
                        </a:rPr>
                        <a:t>الإدارة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altLang="en-US" sz="1600" lang="ar-EG">
                          <a:solidFill>
                            <a:schemeClr val="dk1"/>
                          </a:solidFill>
                        </a:rPr>
                        <a:t>اسم القائم بالتنفيذ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altLang="en-US" sz="1600" lang="ar-EG">
                          <a:solidFill>
                            <a:schemeClr val="dk1"/>
                          </a:solidFill>
                        </a:rPr>
                        <a:t>المهام والإجراءات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519112"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lang="en-US"/>
                    </a:p>
                  </a:txBody>
                  <a:tcPr marL="91440" marR="91440" marT="45720" marB="45720" anchor="t" vert="horz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sz="1600" lang="en-US"/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sz="1600" lang="en-US"/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altLang="en-US" sz="1600" lang="ar-EG">
                          <a:solidFill>
                            <a:schemeClr val="dk1"/>
                          </a:solidFill>
                        </a:rPr>
                        <a:t>رئيس الفريق الميداني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552449"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lang="en-US"/>
                    </a:p>
                  </a:txBody>
                  <a:tcPr marL="91440" marR="91440" marT="45720" marB="45720" anchor="t" vert="horz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sz="1600" lang="en-US"/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sz="1600" lang="en-US"/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altLang="en-US" sz="1600" lang="ar-EG">
                          <a:solidFill>
                            <a:schemeClr val="dk1"/>
                          </a:solidFill>
                        </a:rPr>
                        <a:t>التأكد من تحديد موقع إنذار الحريق وإبلاغ رئيس الفريق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519112"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lang="en-US"/>
                    </a:p>
                  </a:txBody>
                  <a:tcPr marL="91440" marR="91440" marT="45720" marB="45720" anchor="t" vert="horz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sz="1600" lang="en-US"/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sz="1600" lang="en-US"/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altLang="en-US" sz="1600" lang="ar-EG">
                          <a:solidFill>
                            <a:schemeClr val="dk1"/>
                          </a:solidFill>
                        </a:rPr>
                        <a:t>فصل التيار الكهربي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519112"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lang="en-US"/>
                    </a:p>
                  </a:txBody>
                  <a:tcPr marL="91440" marR="91440" marT="45720" marB="45720" anchor="t" vert="horz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sz="1600" lang="en-US"/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sz="1600" lang="en-US"/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altLang="en-US" sz="1600" lang="ar-EG">
                          <a:solidFill>
                            <a:schemeClr val="dk1"/>
                          </a:solidFill>
                        </a:rPr>
                        <a:t>الإشراف علي المكافحة و إصدار التعليمات 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581024"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lang="en-US"/>
                    </a:p>
                  </a:txBody>
                  <a:tcPr marL="91440" marR="91440" marT="45720" marB="45720" anchor="t" vert="horz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sz="1600" lang="en-US"/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sz="1600" lang="en-US"/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altLang="en-US" sz="1600" lang="ar-EG">
                          <a:solidFill>
                            <a:schemeClr val="dk1"/>
                          </a:solidFill>
                        </a:rPr>
                        <a:t>التوجه إلي الحريق و استخدام أجهزة الإطفاء المناسبة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519112"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lang="en-US"/>
                    </a:p>
                  </a:txBody>
                  <a:tcPr marL="91440" marR="91440" marT="45720" marB="45720" anchor="t" vert="horz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sz="1600" lang="en-US"/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sz="1600" lang="en-US"/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altLang="en-US" sz="1600" lang="ar-EG">
                          <a:solidFill>
                            <a:schemeClr val="dk1"/>
                          </a:solidFill>
                        </a:rPr>
                        <a:t>التوجه حنفيات الحريق و استخدامها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552449"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lang="en-US"/>
                    </a:p>
                  </a:txBody>
                  <a:tcPr marL="91440" marR="91440" marT="45720" marB="45720" anchor="t" vert="horz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sz="1600" lang="en-US"/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sz="1600" lang="en-US"/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altLang="en-US" sz="1600" lang="ar-EG">
                          <a:solidFill>
                            <a:schemeClr val="dk1"/>
                          </a:solidFill>
                        </a:rPr>
                        <a:t>عزل المواد المتحركة عن موقع الحريق و إخلاء و فتح </a:t>
                      </a:r>
                      <a:r>
                        <a:rPr altLang="en-US" sz="1600" lang="ar-EG">
                          <a:solidFill>
                            <a:schemeClr val="dk1"/>
                          </a:solidFill>
                        </a:rPr>
                        <a:t>الممرات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519112"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lang="en-US"/>
                    </a:p>
                  </a:txBody>
                  <a:tcPr marL="91440" marR="91440" marT="45720" marB="45720" anchor="t" vert="horz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sz="1600" lang="en-US"/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sz="1600" lang="en-US"/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altLang="en-US" sz="1600" lang="ar-EG">
                          <a:solidFill>
                            <a:schemeClr val="dk1"/>
                          </a:solidFill>
                        </a:rPr>
                        <a:t>إسعاف المصابين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519112"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lang="en-US"/>
                    </a:p>
                  </a:txBody>
                  <a:tcPr marL="91440" marR="91440" marT="45720" marB="45720" anchor="t" vert="horz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sz="1600" lang="en-US"/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sz="1600" lang="en-US"/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altLang="en-US" sz="1600" lang="ar-EG">
                          <a:solidFill>
                            <a:schemeClr val="dk1"/>
                          </a:solidFill>
                        </a:rPr>
                        <a:t>تزويد فريق المكافحة بمعدات الإطفاء </a:t>
                      </a:r>
                      <a:r>
                        <a:rPr altLang="en-US" sz="1600" lang="ar-EG">
                          <a:solidFill>
                            <a:schemeClr val="dk1"/>
                          </a:solidFill>
                        </a:rPr>
                        <a:t>الإحتياطية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891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1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5" nodeType="with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1048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1048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1" id="13" nodeType="clickEffect" presetClass="exit" presetID="39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048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048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048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048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33" grpId="0" uiExpand="0" build="whole"/>
      <p:bldP spid="1048833" grpId="1" uiExpand="0" build="whol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893" name=""/>
          <p:cNvSpPr/>
          <p:nvPr>
            <p:ph type="title" sz="full" idx="0"/>
          </p:nvPr>
        </p:nvSpPr>
        <p:spPr>
          <a:xfrm rot="0">
            <a:off x="455612" y="273050"/>
            <a:ext cx="8226425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altLang="en-US" lang="ar-SA"/>
              <a:t>الجهات والهيئات الخارجية التى يتم الاتصال بها فى حالة الطوارئ</a:t>
            </a:r>
          </a:p>
        </p:txBody>
      </p:sp>
      <p:graphicFrame>
        <p:nvGraphicFramePr>
          <p:cNvPr id="4194305" name=""/>
          <p:cNvGraphicFramePr>
            <a:graphicFrameLocks/>
          </p:cNvGraphicFramePr>
          <p:nvPr/>
        </p:nvGraphicFramePr>
        <p:xfrm rot="0">
          <a:off x="455612" y="1598612"/>
          <a:ext cx="8226425" cy="4497387"/>
        </p:xfrm>
        <a:graphic>
          <a:graphicData uri="http://schemas.openxmlformats.org/drawingml/2006/table">
            <a:tbl>
              <a:tblPr/>
              <a:tblGrid>
                <a:gridCol w="2578504"/>
                <a:gridCol w="5647920"/>
              </a:tblGrid>
              <a:tr h="1124346">
                <a:tc>
                  <a:txBody>
                    <a:bodyPr/>
                    <a:p>
                      <a:pPr algn="ctr" indent="0" lvl="0" marL="0">
                        <a:buNone/>
                      </a:pPr>
                      <a:r>
                        <a:rPr altLang="en-US" b="1" sz="2800" lang="ar-SA">
                          <a:solidFill>
                            <a:schemeClr val="dk1"/>
                          </a:solidFill>
                        </a:rPr>
                        <a:t>رقم التليفون</a:t>
                      </a:r>
                    </a:p>
                  </a:txBody>
                  <a:tcPr marL="91440" marR="91440" marT="45720" marB="45720" anchor="t" vert="horz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indent="0" lvl="0" marL="0">
                        <a:buNone/>
                      </a:pPr>
                      <a:r>
                        <a:rPr altLang="en-US" b="1" sz="2800" lang="ar-SA">
                          <a:solidFill>
                            <a:schemeClr val="dk1"/>
                          </a:solidFill>
                        </a:rPr>
                        <a:t>اسم الجهة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1124346"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altLang="en-US" sz="2800" lang="ar-EG">
                          <a:solidFill>
                            <a:schemeClr val="dk1"/>
                          </a:solidFill>
                        </a:rPr>
                        <a:t>180</a:t>
                      </a:r>
                    </a:p>
                  </a:txBody>
                  <a:tcPr marL="91440" marR="91440" marT="45720" marB="45720" anchor="t" vert="horz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indent="0" lvl="0" marL="0">
                        <a:buNone/>
                      </a:pPr>
                      <a:r>
                        <a:rPr altLang="en-US" sz="2800" lang="ar-EG">
                          <a:solidFill>
                            <a:schemeClr val="dk1"/>
                          </a:solidFill>
                        </a:rPr>
                        <a:t>إدارة الحماية المدنية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1124346"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altLang="en-US" sz="2800" lang="ar-EG">
                          <a:solidFill>
                            <a:schemeClr val="dk1"/>
                          </a:solidFill>
                        </a:rPr>
                        <a:t>122</a:t>
                      </a:r>
                    </a:p>
                  </a:txBody>
                  <a:tcPr marL="91440" marR="91440" marT="45720" marB="45720" anchor="t" vert="horz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indent="0" lvl="0" marL="0">
                        <a:buNone/>
                      </a:pPr>
                      <a:r>
                        <a:rPr altLang="en-US" sz="2800" lang="ar-EG">
                          <a:solidFill>
                            <a:schemeClr val="dk1"/>
                          </a:solidFill>
                        </a:rPr>
                        <a:t>شرطة النجدة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1124346"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altLang="en-US" sz="2800" lang="ar-EG">
                          <a:solidFill>
                            <a:schemeClr val="dk1"/>
                          </a:solidFill>
                        </a:rPr>
                        <a:t>133</a:t>
                      </a:r>
                    </a:p>
                  </a:txBody>
                  <a:tcPr marL="91440" marR="91440" marT="45720" marB="45720" anchor="t" vert="horz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indent="0" lvl="0" marL="0">
                        <a:buNone/>
                      </a:pPr>
                      <a:r>
                        <a:rPr altLang="en-US" sz="2800" lang="ar-EG">
                          <a:solidFill>
                            <a:schemeClr val="dk1"/>
                          </a:solidFill>
                        </a:rPr>
                        <a:t>الإسعاف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911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1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5" nodeType="with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1048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1048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accel="0" autoRev="1" decel="0" fill="hold" grpId="1" id="13" nodeType="click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449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93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2" id="17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48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048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93" grpId="0" uiExpand="0" build="whole"/>
      <p:bldP spid="1048893" grpId="1" uiExpand="0" build="whole"/>
      <p:bldP spid="1048893" grpId="2" uiExpand="0" build="whol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913" name=""/>
          <p:cNvSpPr/>
          <p:nvPr>
            <p:ph type="title" sz="full" idx="0"/>
          </p:nvPr>
        </p:nvSpPr>
        <p:spPr>
          <a:xfrm rot="0">
            <a:off x="455612" y="273050"/>
            <a:ext cx="8226425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altLang="en-US" lang="ar-SA"/>
              <a:t>أسماء السادة المسئولين الذين يتم الاتصال بهم فى حالة الطوارئ</a:t>
            </a:r>
            <a:r>
              <a:rPr altLang="en-US" lang="ar-EG"/>
              <a:t> </a:t>
            </a:r>
          </a:p>
        </p:txBody>
      </p:sp>
      <p:graphicFrame>
        <p:nvGraphicFramePr>
          <p:cNvPr id="4194306" name=""/>
          <p:cNvGraphicFramePr>
            <a:graphicFrameLocks/>
          </p:cNvGraphicFramePr>
          <p:nvPr/>
        </p:nvGraphicFramePr>
        <p:xfrm rot="0">
          <a:off x="455612" y="1598612"/>
          <a:ext cx="8226425" cy="3340100"/>
        </p:xfrm>
        <a:graphic>
          <a:graphicData uri="http://schemas.openxmlformats.org/drawingml/2006/table">
            <a:tbl>
              <a:tblPr/>
              <a:tblGrid>
                <a:gridCol w="2741598"/>
                <a:gridCol w="2743228"/>
                <a:gridCol w="2741598"/>
              </a:tblGrid>
              <a:tr h="1092937"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altLang="en-US" sz="2800" lang="ar-EG">
                          <a:solidFill>
                            <a:schemeClr val="dk1"/>
                          </a:solidFill>
                        </a:rPr>
                        <a:t>رقم التليفون</a:t>
                      </a:r>
                    </a:p>
                  </a:txBody>
                  <a:tcPr marL="91440" marR="91440" marT="45720" marB="45720" anchor="t" vert="horz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altLang="en-US" sz="2800" lang="ar-EG">
                          <a:solidFill>
                            <a:schemeClr val="dk1"/>
                          </a:solidFill>
                        </a:rPr>
                        <a:t>الوظيفة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indent="0" lvl="0" marL="0">
                        <a:buNone/>
                      </a:pPr>
                      <a:r>
                        <a:rPr altLang="en-US" sz="2800" lang="ar-EG">
                          <a:solidFill>
                            <a:schemeClr val="dk1"/>
                          </a:solidFill>
                        </a:rPr>
                        <a:t>الإسم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2247162"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lang="en-US"/>
                    </a:p>
                  </a:txBody>
                  <a:tcPr marL="91440" marR="91440" marT="45720" marB="45720" anchor="t" vert="horz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lang="en-US"/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endParaRPr altLang="en-US" lang="en-US"/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92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1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5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" id="6"/>
                                        <p:tgtEl>
                                          <p:spTgt spid="10489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7"/>
                                        <p:tgtEl>
                                          <p:spTgt spid="10489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913" grpId="0" uiExpand="0" build="whol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715" name=""/>
          <p:cNvSpPr/>
          <p:nvPr>
            <p:ph type="title" sz="full" idx="0"/>
          </p:nvPr>
        </p:nvSpPr>
        <p:spPr>
          <a:xfrm rot="0">
            <a:off x="455612" y="273050"/>
            <a:ext cx="8226425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altLang="en-US" sz="8000" lang="ar-EG">
                <a:solidFill>
                  <a:srgbClr val="FF3300"/>
                </a:solidFill>
              </a:rPr>
              <a:t>معنى السلامه </a:t>
            </a:r>
          </a:p>
        </p:txBody>
      </p:sp>
      <p:sp>
        <p:nvSpPr>
          <p:cNvPr id="1048716" name=""/>
          <p:cNvSpPr/>
          <p:nvPr>
            <p:ph type="body" sz="full" idx="1"/>
          </p:nvPr>
        </p:nvSpPr>
        <p:spPr>
          <a:xfrm rot="0">
            <a:off x="455612" y="1598612"/>
            <a:ext cx="8226425" cy="44973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r>
              <a:rPr altLang="en-US" sz="4400" lang="ar-EG"/>
              <a:t>السلامه هى الامان </a:t>
            </a:r>
          </a:p>
          <a:p>
            <a:pPr lvl="0"/>
            <a:r>
              <a:rPr altLang="en-US" sz="4400" lang="ar-EG"/>
              <a:t>الاحوادث</a:t>
            </a:r>
          </a:p>
          <a:p>
            <a:pPr lvl="0"/>
            <a:r>
              <a:rPr altLang="en-US" sz="4000" lang="ar-EG"/>
              <a:t>العمل فى بيئه امنه</a:t>
            </a:r>
          </a:p>
          <a:p>
            <a:pPr lvl="0"/>
            <a:r>
              <a:rPr altLang="en-US" sz="4400" lang="ar-EG">
                <a:solidFill>
                  <a:srgbClr val="FF3300"/>
                </a:solidFill>
              </a:rPr>
              <a:t>اوبمعنى اشمل امان العامل اثناء تادية عمله وامان المنشاه اثناء وبعد انتهاء العمل</a:t>
            </a:r>
          </a:p>
        </p:txBody>
      </p:sp>
      <p:sp>
        <p:nvSpPr>
          <p:cNvPr id="104871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1">
    <p:wedge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720" name=""/>
          <p:cNvSpPr/>
          <p:nvPr>
            <p:ph type="title" sz="full" idx="0"/>
          </p:nvPr>
        </p:nvSpPr>
        <p:spPr>
          <a:xfrm rot="0">
            <a:off x="455612" y="273050"/>
            <a:ext cx="8226425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altLang="en-US" sz="7200" lang="ar-EG">
                <a:solidFill>
                  <a:srgbClr val="FF3300"/>
                </a:solidFill>
              </a:rPr>
              <a:t>ما هى اسباب الحواث</a:t>
            </a:r>
          </a:p>
        </p:txBody>
      </p:sp>
      <p:sp>
        <p:nvSpPr>
          <p:cNvPr id="1048721" name=""/>
          <p:cNvSpPr/>
          <p:nvPr>
            <p:ph type="body" sz="full" idx="1"/>
          </p:nvPr>
        </p:nvSpPr>
        <p:spPr>
          <a:xfrm rot="0">
            <a:off x="455612" y="1598612"/>
            <a:ext cx="8226425" cy="44973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r>
              <a:rPr altLang="en-US" b="1" lang="ar-SA"/>
              <a:t>ترجع معظم أسباب الحوادث لسببين </a:t>
            </a:r>
            <a:r>
              <a:rPr altLang="en-US" b="1" lang="ar-SA"/>
              <a:t>إثنين</a:t>
            </a:r>
          </a:p>
          <a:p>
            <a:pPr lvl="0"/>
            <a:endParaRPr altLang="en-US" b="1" lang="ar-EG"/>
          </a:p>
          <a:p>
            <a:pPr lvl="0"/>
            <a:endParaRPr altLang="en-US" b="1" lang="ar-SA"/>
          </a:p>
          <a:p>
            <a:pPr lvl="0"/>
            <a:r>
              <a:rPr altLang="en-US" b="1" lang="ar-SA"/>
              <a:t>تصرفات غير آمنة </a:t>
            </a:r>
            <a:r>
              <a:rPr altLang="en-US" b="1" lang="en-US"/>
              <a:t>Unsafe Acts</a:t>
            </a:r>
            <a:r>
              <a:rPr altLang="en-US" b="1" lang="ar-SA"/>
              <a:t> </a:t>
            </a:r>
          </a:p>
          <a:p>
            <a:pPr lvl="0"/>
            <a:endParaRPr altLang="en-US" b="1" lang="ar-EG"/>
          </a:p>
          <a:p>
            <a:pPr lvl="0"/>
            <a:endParaRPr altLang="en-US" b="1" lang="ar-SA"/>
          </a:p>
          <a:p>
            <a:pPr lvl="0"/>
            <a:r>
              <a:rPr altLang="en-US" b="1" lang="ar-SA"/>
              <a:t>ظروف عمل غير آمنة </a:t>
            </a:r>
            <a:r>
              <a:rPr altLang="en-US" b="1" lang="en-US"/>
              <a:t>Unsafe Conditions</a:t>
            </a:r>
          </a:p>
        </p:txBody>
      </p:sp>
      <p:sp>
        <p:nvSpPr>
          <p:cNvPr id="1048723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0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1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7"/>
                                        <p:tgtEl>
                                          <p:spTgt spid="1048721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1">
                                            <p:txEl>
                                              <p:charRg st="39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12"/>
                                        <p:tgtEl>
                                          <p:spTgt spid="1048721">
                                            <p:txEl>
                                              <p:charRg st="39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1">
                                            <p:txEl>
                                              <p:charRg st="70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17"/>
                                        <p:tgtEl>
                                          <p:spTgt spid="1048721">
                                            <p:txEl>
                                              <p:charRg st="70" end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21" grpId="0" uiExpand="0" build="p" bldLvl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725" name=""/>
          <p:cNvSpPr/>
          <p:nvPr>
            <p:ph type="title" sz="full" idx="0"/>
          </p:nvPr>
        </p:nvSpPr>
        <p:spPr>
          <a:xfrm rot="0">
            <a:off x="900112" y="260350"/>
            <a:ext cx="7921625" cy="863600"/>
          </a:xfrm>
          <a:prstGeom prst="round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altLang="en-US" b="1" sz="6000" lang="ar-SA">
                <a:solidFill>
                  <a:srgbClr val="FF3300"/>
                </a:solidFill>
              </a:rPr>
              <a:t>تصرفات العمل غير الآمنة</a:t>
            </a:r>
          </a:p>
        </p:txBody>
      </p:sp>
      <p:sp>
        <p:nvSpPr>
          <p:cNvPr id="1048726" name=""/>
          <p:cNvSpPr/>
          <p:nvPr>
            <p:ph type="body" sz="full" idx="1"/>
          </p:nvPr>
        </p:nvSpPr>
        <p:spPr>
          <a:xfrm rot="0">
            <a:off x="0" y="1557337"/>
            <a:ext cx="9144000" cy="59864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r>
              <a:rPr altLang="en-US" b="1" sz="2800" lang="ar-SA"/>
              <a:t>القيام بالعمل من غير الحصول على التصريح المناسب</a:t>
            </a:r>
          </a:p>
          <a:p>
            <a:pPr lvl="0"/>
            <a:r>
              <a:rPr altLang="en-US" b="1" sz="2800" lang="ar-SA"/>
              <a:t>تعطيل أجهزة السلامة بالمعدات</a:t>
            </a:r>
          </a:p>
          <a:p>
            <a:pPr lvl="0"/>
            <a:r>
              <a:rPr altLang="en-US" b="1" sz="2800" lang="ar-SA"/>
              <a:t>إستخدام</a:t>
            </a:r>
            <a:r>
              <a:rPr altLang="en-US" b="1" sz="2800" lang="ar-SA"/>
              <a:t> معدات تالفة ومعطوبة</a:t>
            </a:r>
          </a:p>
          <a:p>
            <a:pPr lvl="0"/>
            <a:r>
              <a:rPr altLang="en-US" b="1" sz="2800" lang="ar-SA" u="sng">
                <a:solidFill>
                  <a:srgbClr val="FF3300"/>
                </a:solidFill>
              </a:rPr>
              <a:t>عدم إستخدام</a:t>
            </a:r>
            <a:r>
              <a:rPr altLang="en-US" b="1" sz="2800" lang="ar-SA" u="sng">
                <a:solidFill>
                  <a:srgbClr val="FF3300"/>
                </a:solidFill>
              </a:rPr>
              <a:t> مهمات السلامة للوقاية الشخصية</a:t>
            </a:r>
          </a:p>
          <a:p>
            <a:pPr lvl="0"/>
            <a:r>
              <a:rPr altLang="en-US" b="1" sz="2800" lang="ar-SA"/>
              <a:t>رفع الأحمال بطريقة خاطئة</a:t>
            </a:r>
          </a:p>
          <a:p>
            <a:pPr lvl="0"/>
            <a:r>
              <a:rPr altLang="en-US" b="1" sz="2800" lang="ar-SA"/>
              <a:t>التدحين</a:t>
            </a:r>
            <a:r>
              <a:rPr altLang="en-US" b="1" sz="2800" lang="ar-SA"/>
              <a:t> فى مكان العمل</a:t>
            </a:r>
          </a:p>
          <a:p>
            <a:pPr lvl="0"/>
            <a:r>
              <a:rPr altLang="en-US" b="1" sz="2800" lang="ar-SA"/>
              <a:t>المزاح</a:t>
            </a:r>
          </a:p>
          <a:p>
            <a:pPr lvl="0"/>
            <a:r>
              <a:rPr altLang="en-US" b="1" sz="2400" lang="ar-SA"/>
              <a:t>إجراء عمليات الصيانة على المعدات والآلات بدون عزل الطاقة المحركة عنها</a:t>
            </a:r>
          </a:p>
          <a:p>
            <a:pPr lvl="0"/>
            <a:r>
              <a:rPr altLang="en-US" b="1" sz="2800" lang="ar-SA"/>
              <a:t>إستخدام</a:t>
            </a:r>
            <a:r>
              <a:rPr altLang="en-US" b="1" sz="2800" lang="ar-SA"/>
              <a:t> معدات يدوية خاطئة غير مناسبة</a:t>
            </a:r>
          </a:p>
        </p:txBody>
      </p:sp>
      <p:sp>
        <p:nvSpPr>
          <p:cNvPr id="104872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0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7"/>
                                        <p:tgtEl>
                                          <p:spTgt spid="104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6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12"/>
                                        <p:tgtEl>
                                          <p:spTgt spid="1048726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6">
                                            <p:txEl>
                                              <p:charRg st="48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17"/>
                                        <p:tgtEl>
                                          <p:spTgt spid="1048726">
                                            <p:txEl>
                                              <p:charRg st="48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6">
                                            <p:txEl>
                                              <p:charRg st="77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22"/>
                                        <p:tgtEl>
                                          <p:spTgt spid="1048726">
                                            <p:txEl>
                                              <p:charRg st="77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6">
                                            <p:txEl>
                                              <p:charRg st="105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27"/>
                                        <p:tgtEl>
                                          <p:spTgt spid="1048726">
                                            <p:txEl>
                                              <p:charRg st="105" end="1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6">
                                            <p:txEl>
                                              <p:charRg st="147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32"/>
                                        <p:tgtEl>
                                          <p:spTgt spid="1048726">
                                            <p:txEl>
                                              <p:charRg st="147" end="1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6">
                                            <p:txEl>
                                              <p:charRg st="172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37"/>
                                        <p:tgtEl>
                                          <p:spTgt spid="1048726">
                                            <p:txEl>
                                              <p:charRg st="172" end="1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6">
                                            <p:txEl>
                                              <p:charRg st="194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42"/>
                                        <p:tgtEl>
                                          <p:spTgt spid="1048726">
                                            <p:txEl>
                                              <p:charRg st="194" end="2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6">
                                            <p:txEl>
                                              <p:charRg st="201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47"/>
                                        <p:tgtEl>
                                          <p:spTgt spid="1048726">
                                            <p:txEl>
                                              <p:charRg st="201" end="2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6">
                                            <p:txEl>
                                              <p:charRg st="271" end="3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52"/>
                                        <p:tgtEl>
                                          <p:spTgt spid="1048726">
                                            <p:txEl>
                                              <p:charRg st="271" end="3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25" grpId="0" uiExpand="0" build="whole"/>
      <p:bldP spid="1048726" grpId="0" uiExpand="0" build="p" bldLvl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730" name=""/>
          <p:cNvSpPr/>
          <p:nvPr>
            <p:ph type="title" sz="full" idx="0"/>
          </p:nvPr>
        </p:nvSpPr>
        <p:spPr>
          <a:xfrm rot="0">
            <a:off x="455612" y="273050"/>
            <a:ext cx="8226425" cy="1143000"/>
          </a:xfrm>
          <a:prstGeom prst="round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altLang="en-US" b="1" sz="6900" lang="ar-SA">
                <a:solidFill>
                  <a:srgbClr val="FF3300"/>
                </a:solidFill>
              </a:rPr>
              <a:t>ظروف عمل غير آمنة</a:t>
            </a:r>
          </a:p>
        </p:txBody>
      </p:sp>
      <p:sp>
        <p:nvSpPr>
          <p:cNvPr id="1048731" name=""/>
          <p:cNvSpPr/>
          <p:nvPr>
            <p:ph type="body" sz="full" idx="1"/>
          </p:nvPr>
        </p:nvSpPr>
        <p:spPr>
          <a:xfrm rot="0">
            <a:off x="468312" y="1989137"/>
            <a:ext cx="8305800" cy="4495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>
              <a:lnSpc>
                <a:spcPct val="80000"/>
              </a:lnSpc>
            </a:pPr>
            <a:r>
              <a:rPr altLang="en-US" b="1" sz="2800" lang="ar-SA"/>
              <a:t>عدم توفر حواجز الوقاية بالمعدات والآلات</a:t>
            </a:r>
          </a:p>
          <a:p>
            <a:pPr lvl="0">
              <a:lnSpc>
                <a:spcPct val="80000"/>
              </a:lnSpc>
            </a:pPr>
            <a:r>
              <a:rPr altLang="en-US" b="1" sz="2800" lang="ar-SA"/>
              <a:t>معدات يدوية تالفة وغير مناسبة</a:t>
            </a:r>
          </a:p>
          <a:p>
            <a:pPr lvl="0">
              <a:lnSpc>
                <a:spcPct val="80000"/>
              </a:lnSpc>
            </a:pPr>
            <a:r>
              <a:rPr altLang="en-US" b="1" sz="2800" lang="ar-SA"/>
              <a:t>إزدحام</a:t>
            </a:r>
            <a:r>
              <a:rPr altLang="en-US" b="1" sz="2800" lang="ar-SA"/>
              <a:t> مكان العمل</a:t>
            </a:r>
          </a:p>
          <a:p>
            <a:pPr lvl="0">
              <a:lnSpc>
                <a:spcPct val="80000"/>
              </a:lnSpc>
            </a:pPr>
            <a:r>
              <a:rPr altLang="en-US" b="1" sz="2800" lang="ar-SA"/>
              <a:t>وجود مخاطر تسبب الحريق</a:t>
            </a:r>
          </a:p>
          <a:p>
            <a:pPr lvl="0">
              <a:lnSpc>
                <a:spcPct val="80000"/>
              </a:lnSpc>
            </a:pPr>
            <a:r>
              <a:rPr altLang="en-US" b="1" sz="2800" lang="ar-SA"/>
              <a:t>عدم الترتيب والنظام والنظافة</a:t>
            </a:r>
          </a:p>
          <a:p>
            <a:pPr lvl="0">
              <a:lnSpc>
                <a:spcPct val="80000"/>
              </a:lnSpc>
            </a:pPr>
            <a:r>
              <a:rPr altLang="en-US" b="1" sz="2800" lang="ar-SA"/>
              <a:t>وجود مكان خطرة على الصحة فى جو العمل</a:t>
            </a:r>
          </a:p>
          <a:p>
            <a:pPr lvl="0">
              <a:lnSpc>
                <a:spcPct val="80000"/>
              </a:lnSpc>
            </a:pPr>
            <a:r>
              <a:rPr altLang="en-US" b="1" sz="2800" lang="ar-SA"/>
              <a:t>ضوضاء عالية – تهوية غير كافية – إضاءة غير كافية</a:t>
            </a:r>
          </a:p>
          <a:p>
            <a:pPr lvl="0">
              <a:lnSpc>
                <a:spcPct val="80000"/>
              </a:lnSpc>
            </a:pPr>
            <a:r>
              <a:rPr altLang="en-US" b="1" sz="3600" lang="ar-SA" u="sng">
                <a:solidFill>
                  <a:srgbClr val="FF3300"/>
                </a:solidFill>
              </a:rPr>
              <a:t>عدم توفير مهمات الوقاية الشخصية</a:t>
            </a:r>
          </a:p>
          <a:p>
            <a:pPr lvl="0">
              <a:lnSpc>
                <a:spcPct val="80000"/>
              </a:lnSpc>
            </a:pPr>
            <a:r>
              <a:rPr altLang="en-US" b="1" sz="2800" lang="ar-SA"/>
              <a:t>أرضيات زلقة</a:t>
            </a:r>
          </a:p>
        </p:txBody>
      </p:sp>
      <p:sp>
        <p:nvSpPr>
          <p:cNvPr id="1048733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0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7"/>
                                        <p:tgtEl>
                                          <p:spTgt spid="104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1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12"/>
                                        <p:tgtEl>
                                          <p:spTgt spid="1048731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1">
                                            <p:txEl>
                                              <p:charRg st="40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17"/>
                                        <p:tgtEl>
                                          <p:spTgt spid="1048731">
                                            <p:txEl>
                                              <p:charRg st="40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1">
                                            <p:txEl>
                                              <p:charRg st="70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22"/>
                                        <p:tgtEl>
                                          <p:spTgt spid="1048731">
                                            <p:txEl>
                                              <p:charRg st="70" end="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1">
                                            <p:txEl>
                                              <p:charRg st="88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27"/>
                                        <p:tgtEl>
                                          <p:spTgt spid="1048731">
                                            <p:txEl>
                                              <p:charRg st="88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1">
                                            <p:txEl>
                                              <p:charRg st="111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32"/>
                                        <p:tgtEl>
                                          <p:spTgt spid="1048731">
                                            <p:txEl>
                                              <p:charRg st="111" end="1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1">
                                            <p:txEl>
                                              <p:charRg st="140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37"/>
                                        <p:tgtEl>
                                          <p:spTgt spid="1048731">
                                            <p:txEl>
                                              <p:charRg st="140" end="1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1">
                                            <p:txEl>
                                              <p:charRg st="177" end="2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42"/>
                                        <p:tgtEl>
                                          <p:spTgt spid="1048731">
                                            <p:txEl>
                                              <p:charRg st="177" end="2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1">
                                            <p:txEl>
                                              <p:charRg st="225" end="2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47"/>
                                        <p:tgtEl>
                                          <p:spTgt spid="1048731">
                                            <p:txEl>
                                              <p:charRg st="225" end="2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1">
                                            <p:txEl>
                                              <p:charRg st="257" end="2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52"/>
                                        <p:tgtEl>
                                          <p:spTgt spid="1048731">
                                            <p:txEl>
                                              <p:charRg st="257" end="2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30" grpId="0" uiExpand="0" build="whole"/>
      <p:bldP spid="1048731" grpId="0" uiExpand="0" build="p" bldLvl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735" name=""/>
          <p:cNvSpPr/>
          <p:nvPr>
            <p:ph type="title" sz="full" idx="0"/>
          </p:nvPr>
        </p:nvSpPr>
        <p:spPr>
          <a:xfrm rot="0">
            <a:off x="455612" y="273050"/>
            <a:ext cx="8226425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altLang="en-US" sz="6000" lang="ar-EG">
                <a:solidFill>
                  <a:srgbClr val="FF3300"/>
                </a:solidFill>
              </a:rPr>
              <a:t>تستوجب السلامه والصحه المهنيه</a:t>
            </a:r>
          </a:p>
        </p:txBody>
      </p:sp>
      <p:sp>
        <p:nvSpPr>
          <p:cNvPr id="1048736" name=""/>
          <p:cNvSpPr/>
          <p:nvPr>
            <p:ph type="body" sz="full" idx="1"/>
          </p:nvPr>
        </p:nvSpPr>
        <p:spPr>
          <a:xfrm rot="0">
            <a:off x="455612" y="1598612"/>
            <a:ext cx="8226425" cy="44973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>
              <a:buNone/>
            </a:pPr>
            <a:r>
              <a:rPr altLang="en-US" sz="3600" lang="ar-EG"/>
              <a:t> مجموعه من السياسات والقوانين والقرارات الملزمة التنفيذ والتى بمفادها تامين المنشاه(المال العام) اثناء وبعد  العمل وتامين العاملين(القوى البشريه) اثناء تادية العمل . </a:t>
            </a:r>
          </a:p>
          <a:p>
            <a:pPr lvl="0">
              <a:buNone/>
            </a:pPr>
            <a:r>
              <a:rPr altLang="en-US" sz="3600" lang="ar-EG"/>
              <a:t>    </a:t>
            </a:r>
          </a:p>
          <a:p>
            <a:pPr lvl="0">
              <a:buNone/>
            </a:pPr>
            <a:r>
              <a:rPr altLang="en-US" sz="3600" lang="ar-EG">
                <a:solidFill>
                  <a:srgbClr val="FF3300"/>
                </a:solidFill>
              </a:rPr>
              <a:t>   او بمعنى عام اتخاذ جميع الاحتياطات والتدابير اللازمه لتامين المنشاه والعاملين من كافة المخاطر  </a:t>
            </a:r>
          </a:p>
        </p:txBody>
      </p:sp>
      <p:sp>
        <p:nvSpPr>
          <p:cNvPr id="10487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0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6">
                                            <p:txEl>
                                              <p:charRg st="0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2000" id="7"/>
                                        <p:tgtEl>
                                          <p:spTgt spid="1048736">
                                            <p:txEl>
                                              <p:charRg st="0" end="1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6">
                                            <p:txEl>
                                              <p:charRg st="172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2000" id="12"/>
                                        <p:tgtEl>
                                          <p:spTgt spid="1048736">
                                            <p:txEl>
                                              <p:charRg st="172" end="2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740" name=""/>
          <p:cNvSpPr/>
          <p:nvPr>
            <p:ph type="title" sz="full" idx="0"/>
          </p:nvPr>
        </p:nvSpPr>
        <p:spPr>
          <a:xfrm rot="0">
            <a:off x="455612" y="273050"/>
            <a:ext cx="8226425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altLang="en-US" sz="7200" lang="ar-EG">
                <a:solidFill>
                  <a:srgbClr val="FF3300"/>
                </a:solidFill>
              </a:rPr>
              <a:t>انواع المخاطر</a:t>
            </a:r>
          </a:p>
        </p:txBody>
      </p:sp>
      <p:sp>
        <p:nvSpPr>
          <p:cNvPr id="1048741" name=""/>
          <p:cNvSpPr/>
          <p:nvPr>
            <p:ph type="body" sz="full" idx="1"/>
          </p:nvPr>
        </p:nvSpPr>
        <p:spPr>
          <a:xfrm rot="0">
            <a:off x="457200" y="1600200"/>
            <a:ext cx="8229600" cy="5029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r>
              <a:rPr altLang="en-US" sz="4000" lang="ar-EG">
                <a:solidFill>
                  <a:srgbClr val="FF3300"/>
                </a:solidFill>
              </a:rPr>
              <a:t>المخاطر الطبيعيه</a:t>
            </a:r>
            <a:r>
              <a:rPr altLang="en-US" sz="4800" lang="ar-EG">
                <a:solidFill>
                  <a:srgbClr val="FF3300"/>
                </a:solidFill>
              </a:rPr>
              <a:t>                            </a:t>
            </a:r>
          </a:p>
          <a:p>
            <a:pPr lvl="0">
              <a:buNone/>
            </a:pPr>
            <a:r>
              <a:rPr altLang="en-US" sz="4000" lang="ar-EG"/>
              <a:t>   مثل</a:t>
            </a:r>
            <a:r>
              <a:rPr altLang="en-US" lang="ar-EG"/>
              <a:t> وطاة الحراره والبروده - الضوضاء والاهتزازات – الاضاءه – الاشعاعات الضاره – الكهرباء بانواعها – مخاطر الانفجار  </a:t>
            </a:r>
          </a:p>
          <a:p>
            <a:pPr lvl="0"/>
            <a:r>
              <a:rPr altLang="en-US" lang="ar-EG"/>
              <a:t> </a:t>
            </a:r>
            <a:r>
              <a:rPr altLang="en-US" sz="4000" lang="ar-EG">
                <a:solidFill>
                  <a:srgbClr val="FF3300"/>
                </a:solidFill>
              </a:rPr>
              <a:t>المخاطر</a:t>
            </a:r>
            <a:r>
              <a:rPr altLang="en-US" sz="4000" lang="ar-EG"/>
              <a:t> </a:t>
            </a:r>
            <a:r>
              <a:rPr altLang="en-US" sz="4000" lang="ar-EG">
                <a:solidFill>
                  <a:srgbClr val="FF3300"/>
                </a:solidFill>
              </a:rPr>
              <a:t>الميكانيكيه</a:t>
            </a:r>
            <a:r>
              <a:rPr altLang="en-US" sz="4000" lang="ar-EG"/>
              <a:t>                                                   مثل  </a:t>
            </a:r>
            <a:r>
              <a:rPr altLang="en-US" lang="ar-EG"/>
              <a:t>ادوات الرفع والجر – النقل والتداول – نقل الحركه – اعمال التشييد والبناءوالحفر – ومخاطر الانهيار والسقوط</a:t>
            </a:r>
          </a:p>
        </p:txBody>
      </p:sp>
      <p:sp>
        <p:nvSpPr>
          <p:cNvPr id="1048743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0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1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3000" id="7"/>
                                        <p:tgtEl>
                                          <p:spTgt spid="1048741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1">
                                            <p:txEl>
                                              <p:charRg st="45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3000" id="10"/>
                                        <p:tgtEl>
                                          <p:spTgt spid="1048741">
                                            <p:txEl>
                                              <p:charRg st="45" end="1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1">
                                            <p:txEl>
                                              <p:charRg st="164" end="3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2000" id="15"/>
                                        <p:tgtEl>
                                          <p:spTgt spid="1048741">
                                            <p:txEl>
                                              <p:charRg st="164" end="3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  <p:sp>
        <p:nvSpPr>
          <p:cNvPr id="1048745" name=""/>
          <p:cNvSpPr/>
          <p:nvPr>
            <p:ph type="title" sz="full" idx="0"/>
          </p:nvPr>
        </p:nvSpPr>
        <p:spPr>
          <a:xfrm rot="0">
            <a:off x="455612" y="273050"/>
            <a:ext cx="8226425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algn="r" lvl="0"/>
            <a:r>
              <a:rPr altLang="en-US" lang="ar-EG">
                <a:solidFill>
                  <a:srgbClr val="FF3300"/>
                </a:solidFill>
              </a:rPr>
              <a:t>المخاطر البيولوجيه</a:t>
            </a:r>
          </a:p>
        </p:txBody>
      </p:sp>
      <p:sp>
        <p:nvSpPr>
          <p:cNvPr id="1048746" name=""/>
          <p:cNvSpPr/>
          <p:nvPr>
            <p:ph type="body" sz="full" idx="1"/>
          </p:nvPr>
        </p:nvSpPr>
        <p:spPr>
          <a:xfrm rot="0">
            <a:off x="457200" y="1600200"/>
            <a:ext cx="8229600" cy="5029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lt2"/>
              </a:buClr>
              <a:buSzPct val="115000"/>
              <a:buFont typeface="Wingdings" pitchFamily="2" charset="2"/>
              <a:buChar char="§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altLang="en-US" lang="ar-EG"/>
              <a:t>مثل الاصابه بالبكتريا والفيروسات والفطريات والطفيليات وسائر المخاطر البيولوجيه والتى تصيب العامل من جراء التعامل مع المرضى والتحاليل والفحوصات الطبيه                                             او مخالطة الحيوانات المصابه ومنتجاتها</a:t>
            </a:r>
          </a:p>
          <a:p>
            <a:pPr lvl="0">
              <a:lnSpc>
                <a:spcPct val="90000"/>
              </a:lnSpc>
            </a:pPr>
            <a:r>
              <a:rPr altLang="en-US" lang="ar-EG"/>
              <a:t> </a:t>
            </a:r>
            <a:r>
              <a:rPr altLang="en-US" sz="4000" lang="ar-EG">
                <a:solidFill>
                  <a:srgbClr val="FF3300"/>
                </a:solidFill>
              </a:rPr>
              <a:t>المخاطر</a:t>
            </a:r>
            <a:r>
              <a:rPr altLang="en-US" sz="4000" lang="ar-EG"/>
              <a:t> </a:t>
            </a:r>
            <a:r>
              <a:rPr altLang="en-US" sz="4000" lang="ar-EG">
                <a:solidFill>
                  <a:srgbClr val="FF3300"/>
                </a:solidFill>
              </a:rPr>
              <a:t>الكيميائيه</a:t>
            </a:r>
            <a:r>
              <a:rPr altLang="en-US" sz="4000" lang="ar-EG"/>
              <a:t>                                                </a:t>
            </a:r>
            <a:r>
              <a:rPr altLang="en-US" lang="ar-EG"/>
              <a:t>والتى تنشا عن التعامل مع المواد الكيميائيه  بانواعها من نقل وتداول وتخزين واستخدام                                                             لذلك يلزم توافر جميع المعلومات مثل </a:t>
            </a:r>
            <a:r>
              <a:rPr altLang="en-US" sz="2800" lang="ar-EG"/>
              <a:t>(التركيب الكيميائى - التحذيرات – الاسعافات الاوليه – درجة الخطوره واحتياطات الامان)</a:t>
            </a:r>
          </a:p>
        </p:txBody>
      </p:sp>
      <p:sp>
        <p:nvSpPr>
          <p:cNvPr id="1048748" name=""/>
          <p:cNvSpPr/>
          <p:nvPr>
            <p:ph type="ftr" sz="quarter" idx="3"/>
          </p:nvPr>
        </p:nvSpPr>
        <p:spPr>
          <a:xfrm rot="0">
            <a:off x="3124200" y="6242050"/>
            <a:ext cx="2895600" cy="4746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 rtl="0"/>
            <a:r>
              <a:rPr altLang="en-US" sz="1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اعداد كيميائى عدلى عدلى غنيم مفتش اول السلامه والصحه المهنيه</a:t>
            </a:r>
          </a:p>
        </p:txBody>
      </p:sp>
    </p:spTree>
  </p:cSld>
  <p:clrMapOvr>
    <a:masterClrMapping/>
  </p:clrMapOvr>
  <p:transition spd="slow" advClick="0">
    <p:wedge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6">
                                            <p:txEl>
                                              <p:charRg st="0" end="2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2000" id="7"/>
                                        <p:tgtEl>
                                          <p:spTgt spid="1048746">
                                            <p:txEl>
                                              <p:charRg st="0" end="2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6">
                                            <p:txEl>
                                              <p:charRg st="232" end="5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2000" id="12"/>
                                        <p:tgtEl>
                                          <p:spTgt spid="1048746">
                                            <p:txEl>
                                              <p:charRg st="232" end="5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EAEAEA"/>
      </a:dk1>
      <a:lt1>
        <a:srgbClr val="666699"/>
      </a:lt1>
      <a:dk2>
        <a:srgbClr val="6B6B99"/>
      </a:dk2>
      <a:lt2>
        <a:srgbClr val="CCECFF"/>
      </a:lt2>
      <a:accent1>
        <a:srgbClr val="00CC66"/>
      </a:accent1>
      <a:accent2>
        <a:srgbClr val="54547A"/>
      </a:accent2>
      <a:accent3>
        <a:srgbClr val="B9B9CA"/>
      </a:accent3>
      <a:accent4>
        <a:srgbClr val="CACACA"/>
      </a:accent4>
      <a:accent5>
        <a:srgbClr val="AAE2B9"/>
      </a:accent5>
      <a:accent6>
        <a:srgbClr val="4B4B6D"/>
      </a:accent6>
      <a:hlink>
        <a:srgbClr val="65B2FF"/>
      </a:hlink>
      <a:folHlink>
        <a:srgbClr val="9900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FFFFFF"/>
        </a:dk1>
        <a:lt1>
          <a:srgbClr val="800000"/>
        </a:lt1>
        <a:dk2>
          <a:srgbClr val="7E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1AAAA"/>
        </a:accent3>
        <a:accent4>
          <a:srgbClr val="DCDCDC"/>
        </a:accent4>
        <a:accent5>
          <a:srgbClr val="DEB4AF"/>
        </a:accent5>
        <a:accent6>
          <a:srgbClr val="5B0000"/>
        </a:accent6>
        <a:hlink>
          <a:srgbClr val="FFFF00"/>
        </a:hlink>
        <a:folHlink>
          <a:srgbClr val="FF9900"/>
        </a:folHlink>
      </a:clrScheme>
    </a:extraClrScheme>
    <a:extraClrScheme>
      <a:clrScheme name="Default Color Scheme 2">
        <a:dk1>
          <a:srgbClr val="FFFFFF"/>
        </a:dk1>
        <a:lt1>
          <a:srgbClr val="000066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9"/>
        </a:accent3>
        <a:accent4>
          <a:srgbClr val="DCDCDC"/>
        </a:accent4>
        <a:accent5>
          <a:srgbClr val="AAC1C1"/>
        </a:accent5>
        <a:accent6>
          <a:srgbClr val="000045"/>
        </a:accent6>
        <a:hlink>
          <a:srgbClr val="00FFCC"/>
        </a:hlink>
        <a:folHlink>
          <a:srgbClr val="6699FF"/>
        </a:folHlink>
      </a:clrScheme>
    </a:extraClrScheme>
    <a:extraClrScheme>
      <a:clrScheme name="Default Color Scheme 3">
        <a:dk1>
          <a:srgbClr val="FFFFFF"/>
        </a:dk1>
        <a:lt1>
          <a:srgbClr val="000099"/>
        </a:lt1>
        <a:dk2>
          <a:srgbClr val="0101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CDCDC"/>
        </a:accent4>
        <a:accent5>
          <a:srgbClr val="AADFAA"/>
        </a:accent5>
        <a:accent6>
          <a:srgbClr val="000070"/>
        </a:accent6>
        <a:hlink>
          <a:srgbClr val="FFE701"/>
        </a:hlink>
        <a:folHlink>
          <a:srgbClr val="3366FF"/>
        </a:folHlink>
      </a:clrScheme>
    </a:extraClrScheme>
    <a:extraClrScheme>
      <a:clrScheme name="Default Color Scheme 4">
        <a:dk1>
          <a:srgbClr val="EAEAEA"/>
        </a:dk1>
        <a:lt1>
          <a:srgbClr val="666699"/>
        </a:lt1>
        <a:dk2>
          <a:srgbClr val="6B6B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9B9CA"/>
        </a:accent3>
        <a:accent4>
          <a:srgbClr val="CACACA"/>
        </a:accent4>
        <a:accent5>
          <a:srgbClr val="AAE2B9"/>
        </a:accent5>
        <a:accent6>
          <a:srgbClr val="4B4B6D"/>
        </a:accent6>
        <a:hlink>
          <a:srgbClr val="65B2FF"/>
        </a:hlink>
        <a:folHlink>
          <a:srgbClr val="9900FF"/>
        </a:folHlink>
      </a:clrScheme>
    </a:extraClrScheme>
    <a:extraClrScheme>
      <a:clrScheme name="Default Color Scheme 5">
        <a:dk1>
          <a:srgbClr val="FFFFFF"/>
        </a:dk1>
        <a:lt1>
          <a:srgbClr val="008080"/>
        </a:lt1>
        <a:dk2>
          <a:srgbClr val="00827F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1C1"/>
        </a:accent3>
        <a:accent4>
          <a:srgbClr val="DCDCDC"/>
        </a:accent4>
        <a:accent5>
          <a:srgbClr val="BBBBDF"/>
        </a:accent5>
        <a:accent6>
          <a:srgbClr val="005957"/>
        </a:accent6>
        <a:hlink>
          <a:srgbClr val="00FFFF"/>
        </a:hlink>
        <a:folHlink>
          <a:srgbClr val="00FF00"/>
        </a:folHlink>
      </a:clrScheme>
    </a:extraClrScheme>
    <a:extraClrScheme>
      <a:clrScheme name="Default Color Scheme 6">
        <a:dk1>
          <a:srgbClr val="FFFFFF"/>
        </a:dk1>
        <a:lt1>
          <a:srgbClr val="525252"/>
        </a:lt1>
        <a:dk2>
          <a:srgbClr val="4D4D4D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CDCDC"/>
        </a:accent4>
        <a:accent5>
          <a:srgbClr val="B3BFAE"/>
        </a:accent5>
        <a:accent6>
          <a:srgbClr val="3C3C3C"/>
        </a:accent6>
        <a:hlink>
          <a:srgbClr val="FAC458"/>
        </a:hlink>
        <a:folHlink>
          <a:srgbClr val="C7780F"/>
        </a:folHlink>
      </a:clrScheme>
    </a:extraClrScheme>
    <a:extraClrScheme>
      <a:clrScheme name="Default Color Scheme 7">
        <a:dk1>
          <a:srgbClr val="FFFFFF"/>
        </a:dk1>
        <a:lt1>
          <a:srgbClr val="546434"/>
        </a:lt1>
        <a:dk2>
          <a:srgbClr val="516032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4B8AD"/>
        </a:accent3>
        <a:accent4>
          <a:srgbClr val="DCDCDC"/>
        </a:accent4>
        <a:accent5>
          <a:srgbClr val="C0C5BC"/>
        </a:accent5>
        <a:accent6>
          <a:srgbClr val="3A4523"/>
        </a:accent6>
        <a:hlink>
          <a:srgbClr val="80C579"/>
        </a:hlink>
        <a:folHlink>
          <a:srgbClr val="7FADAF"/>
        </a:folHlink>
      </a:clrScheme>
    </a:extraClrScheme>
    <a:extraClrScheme>
      <a:clrScheme name="Default Color Scheme 8">
        <a:dk1>
          <a:srgbClr val="FFFFFF"/>
        </a:dk1>
        <a:lt1>
          <a:srgbClr val="CCCC00"/>
        </a:lt1>
        <a:dk2>
          <a:srgbClr val="D1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CDCDC"/>
        </a:accent4>
        <a:accent5>
          <a:srgbClr val="C1C1AA"/>
        </a:accent5>
        <a:accent6>
          <a:srgbClr val="9C9800"/>
        </a:accent6>
        <a:hlink>
          <a:srgbClr val="FFCC00"/>
        </a:hlink>
        <a:folHlink>
          <a:srgbClr val="FFFF99"/>
        </a:folHlink>
      </a:clrScheme>
    </a:extraClrScheme>
    <a:extraClrScheme>
      <a:clrScheme name="Default Color Scheme 9">
        <a:dk1>
          <a:srgbClr val="000000"/>
        </a:dk1>
        <a:lt1>
          <a:srgbClr val="F8F8F8"/>
        </a:lt1>
        <a:dk2>
          <a:srgbClr val="FBFBFB"/>
        </a:dk2>
        <a:lt2>
          <a:srgbClr val="336600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1B1B1"/>
        </a:accent6>
        <a:hlink>
          <a:srgbClr val="006600"/>
        </a:hlink>
        <a:folHlink>
          <a:srgbClr val="80800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Override1.xml><?xml version="1.0" encoding="utf-8"?>
<a:themeOverride xmlns:a="http://schemas.openxmlformats.org/drawingml/2006/main">
  <a:clrScheme name="">
    <a:dk1>
      <a:srgbClr val="EAEAEA"/>
    </a:dk1>
    <a:lt1>
      <a:srgbClr val="666699"/>
    </a:lt1>
    <a:dk2>
      <a:srgbClr val="6B6B99"/>
    </a:dk2>
    <a:lt2>
      <a:srgbClr val="CCECFF"/>
    </a:lt2>
    <a:accent1>
      <a:srgbClr val="00CC66"/>
    </a:accent1>
    <a:accent2>
      <a:srgbClr val="54547A"/>
    </a:accent2>
    <a:accent3>
      <a:srgbClr val="B9B9CA"/>
    </a:accent3>
    <a:accent4>
      <a:srgbClr val="CACACA"/>
    </a:accent4>
    <a:accent5>
      <a:srgbClr val="AAE2B9"/>
    </a:accent5>
    <a:accent6>
      <a:srgbClr val="4B4B6D"/>
    </a:accent6>
    <a:hlink>
      <a:srgbClr val="65B2FF"/>
    </a:hlink>
    <a:folHlink>
      <a:srgbClr val="9900FF"/>
    </a:folHlink>
  </a:clrScheme>
</a:themeOverrid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خطة إدارة الأزمات والإخلاء في حالات الطوارئ </dc:title>
  <dc:creator>manpower </dc:creator>
  <cp:lastModifiedBy>vortex-pc</cp:lastModifiedBy>
  <dcterms:created xsi:type="dcterms:W3CDTF">٢٠٠٨-١١-٠٦T٠٦:٠٩:٣٩Z</dcterms:created>
  <dcterms:modified xsi:type="dcterms:W3CDTF">٢٠٢٠-٠١-٠٢T١٤:٠٢:٢٥Z</dcterms:modified>
</cp:coreProperties>
</file>