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0" r:id="rId2"/>
  </p:sldMasterIdLst>
  <p:notesMasterIdLst>
    <p:notesMasterId r:id="rId21"/>
  </p:notesMasterIdLst>
  <p:sldIdLst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454C5C-FD79-49D3-836E-0197BFED76CF}" type="doc">
      <dgm:prSet loTypeId="urn:microsoft.com/office/officeart/2005/8/layout/cycle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7206F7-703C-46E9-8483-37D1CC1F617A}">
      <dgm:prSet phldrT="[Text]"/>
      <dgm:spPr/>
      <dgm:t>
        <a:bodyPr/>
        <a:lstStyle/>
        <a:p>
          <a:r>
            <a:rPr lang="ar-EG" dirty="0" smtClean="0">
              <a:solidFill>
                <a:srgbClr val="FF0000"/>
              </a:solidFill>
            </a:rPr>
            <a:t>اخلاء</a:t>
          </a:r>
          <a:r>
            <a:rPr lang="ar-EG" dirty="0" smtClean="0"/>
            <a:t> فوري</a:t>
          </a:r>
          <a:endParaRPr lang="en-US" dirty="0"/>
        </a:p>
      </dgm:t>
    </dgm:pt>
    <dgm:pt modelId="{A6E7E30C-DF65-408C-81E4-9E7BA266FCFB}" type="parTrans" cxnId="{7C12CFBE-0F8F-42D7-B117-E84CDD857CA2}">
      <dgm:prSet/>
      <dgm:spPr/>
      <dgm:t>
        <a:bodyPr/>
        <a:lstStyle/>
        <a:p>
          <a:endParaRPr lang="en-US"/>
        </a:p>
      </dgm:t>
    </dgm:pt>
    <dgm:pt modelId="{F5261600-2DA0-479E-A0EC-968BF9043D37}" type="sibTrans" cxnId="{7C12CFBE-0F8F-42D7-B117-E84CDD857CA2}">
      <dgm:prSet/>
      <dgm:spPr/>
      <dgm:t>
        <a:bodyPr/>
        <a:lstStyle/>
        <a:p>
          <a:endParaRPr lang="en-US"/>
        </a:p>
      </dgm:t>
    </dgm:pt>
    <dgm:pt modelId="{11103BA0-7E0F-40A7-B6D3-5D407A877D7F}">
      <dgm:prSet phldrT="[Text]"/>
      <dgm:spPr/>
      <dgm:t>
        <a:bodyPr/>
        <a:lstStyle/>
        <a:p>
          <a:r>
            <a:rPr lang="ar-EG" dirty="0" smtClean="0">
              <a:solidFill>
                <a:srgbClr val="FF0000"/>
              </a:solidFill>
            </a:rPr>
            <a:t>اخلاء</a:t>
          </a:r>
          <a:r>
            <a:rPr lang="ar-EG" dirty="0" smtClean="0"/>
            <a:t> </a:t>
          </a:r>
          <a:r>
            <a:rPr lang="ar-EG" dirty="0" smtClean="0">
              <a:solidFill>
                <a:srgbClr val="FFFF00"/>
              </a:solidFill>
            </a:rPr>
            <a:t>جزئي</a:t>
          </a:r>
          <a:endParaRPr lang="en-US" dirty="0">
            <a:solidFill>
              <a:srgbClr val="FFFF00"/>
            </a:solidFill>
          </a:endParaRPr>
        </a:p>
      </dgm:t>
    </dgm:pt>
    <dgm:pt modelId="{34A125F2-7D27-4F2B-8987-75A417ABB3CA}" type="parTrans" cxnId="{0D7568CC-4789-46C2-8A53-E5979C46C79A}">
      <dgm:prSet/>
      <dgm:spPr/>
      <dgm:t>
        <a:bodyPr/>
        <a:lstStyle/>
        <a:p>
          <a:endParaRPr lang="en-US"/>
        </a:p>
      </dgm:t>
    </dgm:pt>
    <dgm:pt modelId="{9443C09F-3D1F-43F0-988B-DEED3D87F8FA}" type="sibTrans" cxnId="{0D7568CC-4789-46C2-8A53-E5979C46C79A}">
      <dgm:prSet/>
      <dgm:spPr/>
      <dgm:t>
        <a:bodyPr/>
        <a:lstStyle/>
        <a:p>
          <a:endParaRPr lang="en-US"/>
        </a:p>
      </dgm:t>
    </dgm:pt>
    <dgm:pt modelId="{F2C455A4-DFAC-40C6-816E-669A1CC5C5E1}">
      <dgm:prSet phldrT="[Text]"/>
      <dgm:spPr/>
      <dgm:t>
        <a:bodyPr/>
        <a:lstStyle/>
        <a:p>
          <a:r>
            <a:rPr lang="ar-EG" dirty="0" smtClean="0">
              <a:solidFill>
                <a:srgbClr val="FF0000"/>
              </a:solidFill>
            </a:rPr>
            <a:t>اخلاء</a:t>
          </a:r>
          <a:r>
            <a:rPr lang="ar-EG" dirty="0" smtClean="0"/>
            <a:t> </a:t>
          </a:r>
          <a:r>
            <a:rPr lang="ar-EG" dirty="0" smtClean="0">
              <a:solidFill>
                <a:srgbClr val="92D050"/>
              </a:solidFill>
            </a:rPr>
            <a:t>كلي</a:t>
          </a:r>
          <a:endParaRPr lang="en-US" dirty="0">
            <a:solidFill>
              <a:srgbClr val="92D050"/>
            </a:solidFill>
          </a:endParaRPr>
        </a:p>
      </dgm:t>
    </dgm:pt>
    <dgm:pt modelId="{B13564CF-05C9-4232-B950-BEC3ACD8E418}" type="parTrans" cxnId="{43422AA6-4496-42E3-A729-7F6D95552A7D}">
      <dgm:prSet/>
      <dgm:spPr/>
      <dgm:t>
        <a:bodyPr/>
        <a:lstStyle/>
        <a:p>
          <a:endParaRPr lang="en-US"/>
        </a:p>
      </dgm:t>
    </dgm:pt>
    <dgm:pt modelId="{B51E6EF3-06A8-49DA-A9F9-17280206141D}" type="sibTrans" cxnId="{43422AA6-4496-42E3-A729-7F6D95552A7D}">
      <dgm:prSet/>
      <dgm:spPr/>
      <dgm:t>
        <a:bodyPr/>
        <a:lstStyle/>
        <a:p>
          <a:endParaRPr lang="en-US"/>
        </a:p>
      </dgm:t>
    </dgm:pt>
    <dgm:pt modelId="{07E479D7-4E87-49C1-8AE3-0ECF8AFF4D6E}" type="pres">
      <dgm:prSet presAssocID="{BE454C5C-FD79-49D3-836E-0197BFED76C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F3A4E4-BE5E-4747-9222-F9D1FD2316EF}" type="pres">
      <dgm:prSet presAssocID="{887206F7-703C-46E9-8483-37D1CC1F617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E7605D-E3D1-40E5-B9F7-B0D16A823FEA}" type="pres">
      <dgm:prSet presAssocID="{887206F7-703C-46E9-8483-37D1CC1F617A}" presName="spNode" presStyleCnt="0"/>
      <dgm:spPr/>
    </dgm:pt>
    <dgm:pt modelId="{9C23E076-8A4E-459D-9B51-4C921A5EE5A1}" type="pres">
      <dgm:prSet presAssocID="{F5261600-2DA0-479E-A0EC-968BF9043D37}" presName="sibTrans" presStyleLbl="sibTrans1D1" presStyleIdx="0" presStyleCnt="3"/>
      <dgm:spPr/>
      <dgm:t>
        <a:bodyPr/>
        <a:lstStyle/>
        <a:p>
          <a:endParaRPr lang="en-US"/>
        </a:p>
      </dgm:t>
    </dgm:pt>
    <dgm:pt modelId="{98D4C59A-2D65-481C-9536-47998EED2EB8}" type="pres">
      <dgm:prSet presAssocID="{11103BA0-7E0F-40A7-B6D3-5D407A877D7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CE90E-74F6-4B2E-B866-452CE8D48462}" type="pres">
      <dgm:prSet presAssocID="{11103BA0-7E0F-40A7-B6D3-5D407A877D7F}" presName="spNode" presStyleCnt="0"/>
      <dgm:spPr/>
    </dgm:pt>
    <dgm:pt modelId="{89AD9B56-61B1-48E1-98DF-7B2C39479E2B}" type="pres">
      <dgm:prSet presAssocID="{9443C09F-3D1F-43F0-988B-DEED3D87F8FA}" presName="sibTrans" presStyleLbl="sibTrans1D1" presStyleIdx="1" presStyleCnt="3"/>
      <dgm:spPr/>
      <dgm:t>
        <a:bodyPr/>
        <a:lstStyle/>
        <a:p>
          <a:endParaRPr lang="en-US"/>
        </a:p>
      </dgm:t>
    </dgm:pt>
    <dgm:pt modelId="{648ED81C-BEE9-4F6F-A092-C0E6D54CF66A}" type="pres">
      <dgm:prSet presAssocID="{F2C455A4-DFAC-40C6-816E-669A1CC5C5E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2490AA-2D6C-47D4-8FB4-10070B8AB658}" type="pres">
      <dgm:prSet presAssocID="{F2C455A4-DFAC-40C6-816E-669A1CC5C5E1}" presName="spNode" presStyleCnt="0"/>
      <dgm:spPr/>
    </dgm:pt>
    <dgm:pt modelId="{DD0D8612-C0E6-47D7-A921-5239DA85D381}" type="pres">
      <dgm:prSet presAssocID="{B51E6EF3-06A8-49DA-A9F9-17280206141D}" presName="sibTrans" presStyleLbl="sibTrans1D1" presStyleIdx="2" presStyleCnt="3"/>
      <dgm:spPr/>
      <dgm:t>
        <a:bodyPr/>
        <a:lstStyle/>
        <a:p>
          <a:endParaRPr lang="en-US"/>
        </a:p>
      </dgm:t>
    </dgm:pt>
  </dgm:ptLst>
  <dgm:cxnLst>
    <dgm:cxn modelId="{43422AA6-4496-42E3-A729-7F6D95552A7D}" srcId="{BE454C5C-FD79-49D3-836E-0197BFED76CF}" destId="{F2C455A4-DFAC-40C6-816E-669A1CC5C5E1}" srcOrd="2" destOrd="0" parTransId="{B13564CF-05C9-4232-B950-BEC3ACD8E418}" sibTransId="{B51E6EF3-06A8-49DA-A9F9-17280206141D}"/>
    <dgm:cxn modelId="{5EACA7C9-1F21-4598-9D0A-EE1A5087078A}" type="presOf" srcId="{B51E6EF3-06A8-49DA-A9F9-17280206141D}" destId="{DD0D8612-C0E6-47D7-A921-5239DA85D381}" srcOrd="0" destOrd="0" presId="urn:microsoft.com/office/officeart/2005/8/layout/cycle6"/>
    <dgm:cxn modelId="{0D7568CC-4789-46C2-8A53-E5979C46C79A}" srcId="{BE454C5C-FD79-49D3-836E-0197BFED76CF}" destId="{11103BA0-7E0F-40A7-B6D3-5D407A877D7F}" srcOrd="1" destOrd="0" parTransId="{34A125F2-7D27-4F2B-8987-75A417ABB3CA}" sibTransId="{9443C09F-3D1F-43F0-988B-DEED3D87F8FA}"/>
    <dgm:cxn modelId="{8FC43AC2-671F-4868-9CC6-C7D50939845A}" type="presOf" srcId="{BE454C5C-FD79-49D3-836E-0197BFED76CF}" destId="{07E479D7-4E87-49C1-8AE3-0ECF8AFF4D6E}" srcOrd="0" destOrd="0" presId="urn:microsoft.com/office/officeart/2005/8/layout/cycle6"/>
    <dgm:cxn modelId="{6728C943-6E67-4F93-9DA1-B4F209531583}" type="presOf" srcId="{11103BA0-7E0F-40A7-B6D3-5D407A877D7F}" destId="{98D4C59A-2D65-481C-9536-47998EED2EB8}" srcOrd="0" destOrd="0" presId="urn:microsoft.com/office/officeart/2005/8/layout/cycle6"/>
    <dgm:cxn modelId="{D38809F5-4F34-4523-8625-1A7D5F74A1A7}" type="presOf" srcId="{9443C09F-3D1F-43F0-988B-DEED3D87F8FA}" destId="{89AD9B56-61B1-48E1-98DF-7B2C39479E2B}" srcOrd="0" destOrd="0" presId="urn:microsoft.com/office/officeart/2005/8/layout/cycle6"/>
    <dgm:cxn modelId="{EC5B21F9-2AE8-486F-A7D6-3396A4A5A961}" type="presOf" srcId="{F2C455A4-DFAC-40C6-816E-669A1CC5C5E1}" destId="{648ED81C-BEE9-4F6F-A092-C0E6D54CF66A}" srcOrd="0" destOrd="0" presId="urn:microsoft.com/office/officeart/2005/8/layout/cycle6"/>
    <dgm:cxn modelId="{7C12CFBE-0F8F-42D7-B117-E84CDD857CA2}" srcId="{BE454C5C-FD79-49D3-836E-0197BFED76CF}" destId="{887206F7-703C-46E9-8483-37D1CC1F617A}" srcOrd="0" destOrd="0" parTransId="{A6E7E30C-DF65-408C-81E4-9E7BA266FCFB}" sibTransId="{F5261600-2DA0-479E-A0EC-968BF9043D37}"/>
    <dgm:cxn modelId="{0F5D6750-C624-401B-A593-5E23767D33A4}" type="presOf" srcId="{887206F7-703C-46E9-8483-37D1CC1F617A}" destId="{A8F3A4E4-BE5E-4747-9222-F9D1FD2316EF}" srcOrd="0" destOrd="0" presId="urn:microsoft.com/office/officeart/2005/8/layout/cycle6"/>
    <dgm:cxn modelId="{76C4ABD9-F15A-4500-A181-2C01E56DA34E}" type="presOf" srcId="{F5261600-2DA0-479E-A0EC-968BF9043D37}" destId="{9C23E076-8A4E-459D-9B51-4C921A5EE5A1}" srcOrd="0" destOrd="0" presId="urn:microsoft.com/office/officeart/2005/8/layout/cycle6"/>
    <dgm:cxn modelId="{FF74FD91-A3D0-4079-81D6-45D0FB64CAD0}" type="presParOf" srcId="{07E479D7-4E87-49C1-8AE3-0ECF8AFF4D6E}" destId="{A8F3A4E4-BE5E-4747-9222-F9D1FD2316EF}" srcOrd="0" destOrd="0" presId="urn:microsoft.com/office/officeart/2005/8/layout/cycle6"/>
    <dgm:cxn modelId="{14660043-233D-43FA-934C-9E88CBDA68D7}" type="presParOf" srcId="{07E479D7-4E87-49C1-8AE3-0ECF8AFF4D6E}" destId="{1AE7605D-E3D1-40E5-B9F7-B0D16A823FEA}" srcOrd="1" destOrd="0" presId="urn:microsoft.com/office/officeart/2005/8/layout/cycle6"/>
    <dgm:cxn modelId="{D581400E-AB0C-4EA6-83DB-75E209737C1B}" type="presParOf" srcId="{07E479D7-4E87-49C1-8AE3-0ECF8AFF4D6E}" destId="{9C23E076-8A4E-459D-9B51-4C921A5EE5A1}" srcOrd="2" destOrd="0" presId="urn:microsoft.com/office/officeart/2005/8/layout/cycle6"/>
    <dgm:cxn modelId="{71F3A5F4-32F1-4BBD-BB8F-9F9DC0517987}" type="presParOf" srcId="{07E479D7-4E87-49C1-8AE3-0ECF8AFF4D6E}" destId="{98D4C59A-2D65-481C-9536-47998EED2EB8}" srcOrd="3" destOrd="0" presId="urn:microsoft.com/office/officeart/2005/8/layout/cycle6"/>
    <dgm:cxn modelId="{54CAF8C6-B10D-4348-8E23-5F8E0BB052D8}" type="presParOf" srcId="{07E479D7-4E87-49C1-8AE3-0ECF8AFF4D6E}" destId="{051CE90E-74F6-4B2E-B866-452CE8D48462}" srcOrd="4" destOrd="0" presId="urn:microsoft.com/office/officeart/2005/8/layout/cycle6"/>
    <dgm:cxn modelId="{328A2E68-6D8B-4D29-BFC6-AEFA647666B4}" type="presParOf" srcId="{07E479D7-4E87-49C1-8AE3-0ECF8AFF4D6E}" destId="{89AD9B56-61B1-48E1-98DF-7B2C39479E2B}" srcOrd="5" destOrd="0" presId="urn:microsoft.com/office/officeart/2005/8/layout/cycle6"/>
    <dgm:cxn modelId="{19C0CC0D-289D-4250-951D-B15992200065}" type="presParOf" srcId="{07E479D7-4E87-49C1-8AE3-0ECF8AFF4D6E}" destId="{648ED81C-BEE9-4F6F-A092-C0E6D54CF66A}" srcOrd="6" destOrd="0" presId="urn:microsoft.com/office/officeart/2005/8/layout/cycle6"/>
    <dgm:cxn modelId="{DBB65241-1E82-452C-9A4A-B450D20F77A9}" type="presParOf" srcId="{07E479D7-4E87-49C1-8AE3-0ECF8AFF4D6E}" destId="{E22490AA-2D6C-47D4-8FB4-10070B8AB658}" srcOrd="7" destOrd="0" presId="urn:microsoft.com/office/officeart/2005/8/layout/cycle6"/>
    <dgm:cxn modelId="{4B854BAA-F7A7-4F8A-8185-AA047D6E2E58}" type="presParOf" srcId="{07E479D7-4E87-49C1-8AE3-0ECF8AFF4D6E}" destId="{DD0D8612-C0E6-47D7-A921-5239DA85D381}" srcOrd="8" destOrd="0" presId="urn:microsoft.com/office/officeart/2005/8/layout/cycle6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DA9D11-07F6-4B88-AFEF-FD7E40082E06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C0A4F4-FD37-4615-B0CA-75E6C61D1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561173-7E87-4231-BF45-AC725A75867A}" type="slidenum">
              <a:rPr lang="ar-S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C7A5D-10F8-4D46-9C87-2EC115A0CF03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578F5-E80D-4DD3-8B4A-2901D7FF5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C5C6C-C60C-4935-B69B-E70278498F35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F6A39-25E3-4EAF-912D-9351205C2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563B8-2630-4F5D-B432-ADCA507B344B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DBB62-2F34-4FE2-9439-9B15AF0C1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1277-6FD5-4492-BF2D-E8CB43D1D6A5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F44F3-7ACC-4C79-825A-31B4D8353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BD286-37D5-4A58-BD5F-6923C3E52BB2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AC46D-36BD-44F7-901C-494A15434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B18E-872A-4997-BDF6-F8BC63A2B159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8D990-BC16-4554-B46D-8F99E4DE7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2CB93-D9E3-4EA6-8E86-BE84E32BE82F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9CE98-C5A0-4CBA-A53B-A7CB64F29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4E4E5-6446-4F54-9E4D-D0D39275D3EC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CB02F-B8B1-440B-A74D-C5411B3A7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04800" y="1371600"/>
            <a:ext cx="8686800" cy="160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4"/>
          </p:nvPr>
        </p:nvSpPr>
        <p:spPr>
          <a:xfrm>
            <a:off x="304800" y="2971800"/>
            <a:ext cx="8686800" cy="160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5"/>
          </p:nvPr>
        </p:nvSpPr>
        <p:spPr>
          <a:xfrm>
            <a:off x="304800" y="4572000"/>
            <a:ext cx="8686800" cy="160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BD07D-C77D-4F3D-B6A2-C91DC313CA2D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10" name="Footer Placeholder 2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86619-73E3-47D7-95FA-46DCD4D84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4FCA3-1057-4C23-A350-6D870E230980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B22E5-9AE1-4967-AE5F-50B7EAE31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1AD7D-90AA-4C01-8F8D-B7B9DE1DB64E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15062-7C3C-41EE-86A5-BFF8E67B8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FA6EA-C14F-4E55-96E2-CF7A5955BACC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12CE9-29D7-4A84-B547-C4F97FE43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14FE0-C7D9-4945-BBEF-3D5A4A393E78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5E7C2-F198-44D3-8673-76725881B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70E2B-AF42-4F6C-AA9B-8DB2FB5B9B83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05BD2-6092-4CBE-BD43-D9B857FDF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5346E-FA77-48AE-9C3A-5B80CFB1172E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AE827-E0E9-4064-856B-5B73C9EF7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3D4FC-41F5-41E3-B911-3D8087FE77DF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15801-A09A-43FA-A518-A34D7FD2B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D60F0-6BAA-48BF-B233-F8C188433906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DF19F-3C77-40FB-8D7E-581FC01E7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B07AD-3A6D-4A23-8E5D-819FEA316867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0AC74-F083-4494-8138-F0EB90178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CE082-E6CF-42FA-BE62-013015BEEFBD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C15DB-ABFE-446A-B8D9-63E9E1370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A5732-BB6E-4A8D-84A6-E1D1496371A2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99402-481E-4D39-B6B3-9EEE03667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7E15B-C4EB-4EFD-B124-6C404C91BCE6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49B40-B706-44F7-8378-7402DF53F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C711-B6DA-4546-94C8-4B03A90AEE80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44997-A1C9-4B8E-BC39-BCA72F93C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0D7F0-0951-4160-AEF0-545CFBA3D977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953DF-D296-45A4-85D8-F19ABBE40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E63234-7AF2-4E20-AF4F-7331F1258302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C768AE-A896-4C4F-86F0-13B885243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</a:endParaRPr>
          </a:p>
        </p:txBody>
      </p:sp>
      <p:sp>
        <p:nvSpPr>
          <p:cNvPr id="2053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727CA3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E9B9F6-1AF9-47F2-9944-0F2074724E6D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727CA3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727CA3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8E6044-5543-4CA8-9AF8-FFFB0B1EE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63" r:id="rId4"/>
    <p:sldLayoutId id="2147483870" r:id="rId5"/>
    <p:sldLayoutId id="2147483864" r:id="rId6"/>
    <p:sldLayoutId id="2147483865" r:id="rId7"/>
    <p:sldLayoutId id="2147483871" r:id="rId8"/>
    <p:sldLayoutId id="2147483872" r:id="rId9"/>
    <p:sldLayoutId id="2147483873" r:id="rId10"/>
    <p:sldLayoutId id="2147483866" r:id="rId11"/>
    <p:sldLayoutId id="2147483874" r:id="rId12"/>
  </p:sldLayoutIdLst>
  <p:transition spd="slow">
    <p:push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4114800"/>
          </a:xfrm>
        </p:spPr>
        <p:txBody>
          <a:bodyPr/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EG" sz="4800" b="1" dirty="0" smtClean="0">
                <a:solidFill>
                  <a:srgbClr val="FF0000"/>
                </a:solidFill>
              </a:rPr>
              <a:t> </a:t>
            </a:r>
            <a:br>
              <a:rPr lang="ar-EG" sz="4800" b="1" dirty="0" smtClean="0">
                <a:solidFill>
                  <a:srgbClr val="FF0000"/>
                </a:solidFill>
              </a:rPr>
            </a:br>
            <a:r>
              <a:rPr lang="ar-EG" sz="4800" b="1" dirty="0" smtClean="0">
                <a:solidFill>
                  <a:srgbClr val="FF0000"/>
                </a:solidFill>
              </a:rPr>
              <a:t/>
            </a:r>
            <a:br>
              <a:rPr lang="ar-EG" sz="4800" b="1" dirty="0" smtClean="0">
                <a:solidFill>
                  <a:srgbClr val="FF0000"/>
                </a:solidFill>
              </a:rPr>
            </a:br>
            <a:r>
              <a:rPr lang="ar-EG" sz="4800" b="1" dirty="0" smtClean="0">
                <a:solidFill>
                  <a:srgbClr val="FF0000"/>
                </a:solidFill>
              </a:rPr>
              <a:t>           </a:t>
            </a:r>
            <a:r>
              <a:rPr lang="ar-EG" sz="8000" b="1" dirty="0" smtClean="0">
                <a:solidFill>
                  <a:srgbClr val="FF0000"/>
                </a:solidFill>
              </a:rPr>
              <a:t>خطة الأخلاء</a:t>
            </a:r>
            <a:r>
              <a:rPr lang="ar-EG" sz="4800" b="1" dirty="0" smtClean="0">
                <a:solidFill>
                  <a:srgbClr val="FF0000"/>
                </a:solidFill>
              </a:rPr>
              <a:t> </a:t>
            </a:r>
            <a:br>
              <a:rPr lang="ar-EG" sz="4800" b="1" dirty="0" smtClean="0">
                <a:solidFill>
                  <a:srgbClr val="FF0000"/>
                </a:solidFill>
              </a:rPr>
            </a:br>
            <a:r>
              <a:rPr lang="ar-EG" sz="4800" b="1" dirty="0" smtClean="0">
                <a:solidFill>
                  <a:srgbClr val="FF0000"/>
                </a:solidFill>
              </a:rPr>
              <a:t>       </a:t>
            </a:r>
            <a:r>
              <a:rPr lang="en-US" sz="4800" b="1" dirty="0" smtClean="0">
                <a:solidFill>
                  <a:srgbClr val="FF0000"/>
                </a:solidFill>
              </a:rPr>
              <a:t>      </a:t>
            </a:r>
            <a:r>
              <a:rPr lang="ar-EG" sz="4800" b="1" dirty="0" smtClean="0">
                <a:solidFill>
                  <a:srgbClr val="FF0000"/>
                </a:solidFill>
              </a:rPr>
              <a:t>  </a:t>
            </a:r>
            <a:br>
              <a:rPr lang="ar-EG" sz="4800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>
              <a:defRPr/>
            </a:pPr>
            <a:r>
              <a:rPr lang="ar-EG" dirty="0" smtClean="0"/>
              <a:t>(1)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3"/>
          </p:nvPr>
        </p:nvGraphicFramePr>
        <p:xfrm>
          <a:off x="304800" y="1554163"/>
          <a:ext cx="8686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981200"/>
                <a:gridCol w="1981200"/>
                <a:gridCol w="381000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EG" b="0" dirty="0" smtClean="0"/>
                        <a:t>ملاحظات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b="0" dirty="0" smtClean="0"/>
                        <a:t>ت . شخصي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b="0" dirty="0" smtClean="0"/>
                        <a:t>ت</a:t>
                      </a:r>
                      <a:r>
                        <a:rPr lang="ar-EG" b="0" baseline="0" dirty="0" smtClean="0"/>
                        <a:t> .العمل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b="0" dirty="0" smtClean="0"/>
                        <a:t>الاسم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b="0" dirty="0" smtClean="0"/>
                        <a:t>الوظيفة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b="0" dirty="0" smtClean="0"/>
                        <a:t>م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14"/>
          </p:nvPr>
        </p:nvGraphicFramePr>
        <p:xfrm>
          <a:off x="304800" y="4038600"/>
          <a:ext cx="8686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2057400"/>
                <a:gridCol w="1981200"/>
                <a:gridCol w="304800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EG" b="0" dirty="0" smtClean="0"/>
                        <a:t>ملاحظات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b="0" dirty="0" smtClean="0"/>
                        <a:t>ت . شخصي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b="0" dirty="0" smtClean="0"/>
                        <a:t>ت</a:t>
                      </a:r>
                      <a:r>
                        <a:rPr lang="ar-EG" b="0" baseline="0" dirty="0" smtClean="0"/>
                        <a:t> .العمل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b="0" dirty="0" smtClean="0"/>
                        <a:t>الاسم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b="0" dirty="0" smtClean="0"/>
                        <a:t>الوظيفة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b="0" dirty="0" smtClean="0"/>
                        <a:t>م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04800" y="1143000"/>
            <a:ext cx="8534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400" dirty="0">
                <a:latin typeface="+mn-lt"/>
                <a:cs typeface="+mj-cs"/>
              </a:rPr>
              <a:t>لجنة الحماية المدنية بالمؤسسة</a:t>
            </a:r>
            <a:endParaRPr lang="en-US" sz="2400" dirty="0">
              <a:latin typeface="+mn-lt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3429000"/>
            <a:ext cx="8534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400" dirty="0">
                <a:latin typeface="+mn-lt"/>
                <a:cs typeface="+mj-cs"/>
              </a:rPr>
              <a:t>مسئولي الحماية المدنية بالمؤسسات الجوار</a:t>
            </a:r>
            <a:endParaRPr lang="en-US" sz="2400" dirty="0">
              <a:latin typeface="+mn-lt"/>
              <a:cs typeface="+mj-cs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SA" b="1" dirty="0" smtClean="0"/>
              <a:t>أرقام تليفونات جهات المعونة الخارجية</a:t>
            </a:r>
            <a:endParaRPr lang="en-US" dirty="0"/>
          </a:p>
        </p:txBody>
      </p:sp>
      <p:graphicFrame>
        <p:nvGraphicFramePr>
          <p:cNvPr id="8" name="Content Placeholder 11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3881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676400"/>
                <a:gridCol w="2362200"/>
                <a:gridCol w="304800"/>
              </a:tblGrid>
              <a:tr h="370870">
                <a:tc>
                  <a:txBody>
                    <a:bodyPr/>
                    <a:lstStyle/>
                    <a:p>
                      <a:pPr algn="r" rtl="1"/>
                      <a:r>
                        <a:rPr lang="ar-EG" sz="1800" b="0" dirty="0" smtClean="0"/>
                        <a:t>ملاحظات</a:t>
                      </a:r>
                      <a:endParaRPr lang="en-US" sz="18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1800" b="0" dirty="0" smtClean="0"/>
                        <a:t>ت . شخصي</a:t>
                      </a:r>
                      <a:endParaRPr lang="en-US" sz="18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1800" b="0" dirty="0" smtClean="0"/>
                        <a:t>ت</a:t>
                      </a:r>
                      <a:r>
                        <a:rPr lang="ar-EG" sz="1800" b="0" baseline="0" dirty="0" smtClean="0"/>
                        <a:t> .العمل</a:t>
                      </a:r>
                      <a:endParaRPr lang="en-US" sz="18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1800" b="0" dirty="0" smtClean="0"/>
                        <a:t>الاسم</a:t>
                      </a:r>
                      <a:endParaRPr lang="en-US" sz="18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1800" b="0" dirty="0" smtClean="0"/>
                        <a:t>الوظيفة</a:t>
                      </a:r>
                      <a:endParaRPr lang="en-US" sz="18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1800" b="0" dirty="0" smtClean="0"/>
                        <a:t>م</a:t>
                      </a:r>
                      <a:endParaRPr lang="en-US" sz="1800" b="0" dirty="0"/>
                    </a:p>
                  </a:txBody>
                  <a:tcPr marT="45724" marB="45724"/>
                </a:tc>
              </a:tr>
              <a:tr h="370870">
                <a:tc>
                  <a:txBody>
                    <a:bodyPr/>
                    <a:lstStyle/>
                    <a:p>
                      <a:pPr algn="r" rtl="1"/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 rtl="1"/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 rtl="1"/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 rtl="1"/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800" dirty="0" smtClean="0"/>
                        <a:t>شرطة النجدة 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1800" dirty="0" smtClean="0"/>
                        <a:t>1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37087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800" dirty="0" smtClean="0"/>
                        <a:t>مرفق المياه 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ar-EG" sz="1800" dirty="0" smtClean="0"/>
                        <a:t>2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37087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800" dirty="0" smtClean="0"/>
                        <a:t>مرفق الكهرباء المركزى 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ar-EG" sz="1800" dirty="0" smtClean="0"/>
                        <a:t>3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37087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800" dirty="0" smtClean="0"/>
                        <a:t>شركة الغاز 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ar-EG" sz="1800" dirty="0" smtClean="0"/>
                        <a:t>4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37087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800" dirty="0" smtClean="0"/>
                        <a:t>مرفق الإطفاء 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ar-EG" sz="1800" dirty="0" smtClean="0"/>
                        <a:t>5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37087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800" dirty="0" smtClean="0"/>
                        <a:t>مرفق الإسعاف 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ar-EG" sz="1800" dirty="0" smtClean="0"/>
                        <a:t>6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37087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800" dirty="0" smtClean="0"/>
                        <a:t>قسم الشرطة المختص 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ar-EG" sz="1800" dirty="0" smtClean="0"/>
                        <a:t>7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91447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800" dirty="0" smtClean="0"/>
                        <a:t>أى جهة أخرى قد ترى إدارة المبنى استدعاؤها 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ar-EG" sz="1800" dirty="0" smtClean="0"/>
                        <a:t>8</a:t>
                      </a:r>
                      <a:endParaRPr lang="en-US" sz="1800" dirty="0"/>
                    </a:p>
                  </a:txBody>
                  <a:tcPr marT="45724" marB="45724"/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013325"/>
          </a:xfrm>
        </p:spPr>
        <p:txBody>
          <a:bodyPr/>
          <a:lstStyle/>
          <a:p>
            <a:pPr algn="just" rtl="1">
              <a:defRPr/>
            </a:pPr>
            <a:r>
              <a:rPr lang="ar-EG" sz="2400" dirty="0" smtClean="0"/>
              <a:t>نشاط الشركة:....................................................................</a:t>
            </a:r>
          </a:p>
          <a:p>
            <a:pPr algn="just" rtl="1">
              <a:buFont typeface="Wingdings 2" pitchFamily="18" charset="2"/>
              <a:buNone/>
              <a:defRPr/>
            </a:pPr>
            <a:r>
              <a:rPr lang="ar-EG" sz="2400" dirty="0" smtClean="0"/>
              <a:t>............................................................................................</a:t>
            </a:r>
          </a:p>
          <a:p>
            <a:pPr algn="just" rtl="1">
              <a:defRPr/>
            </a:pPr>
            <a:r>
              <a:rPr lang="ar-EG" sz="2400" dirty="0" smtClean="0"/>
              <a:t>مساحة و حدود الشركة:.......................................................</a:t>
            </a:r>
          </a:p>
          <a:p>
            <a:pPr lvl="1" algn="just" rtl="1">
              <a:defRPr/>
            </a:pPr>
            <a:r>
              <a:rPr lang="ar-EG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الحد البحري </a:t>
            </a:r>
          </a:p>
          <a:p>
            <a:pPr lvl="1" algn="just" rtl="1">
              <a:defRPr/>
            </a:pPr>
            <a:r>
              <a:rPr lang="ar-EG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الحد القبلي</a:t>
            </a:r>
          </a:p>
          <a:p>
            <a:pPr lvl="1" algn="just" rtl="1">
              <a:defRPr/>
            </a:pPr>
            <a:r>
              <a:rPr lang="ar-EG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الحد الشرقي</a:t>
            </a:r>
          </a:p>
          <a:p>
            <a:pPr lvl="1" algn="just" rtl="1">
              <a:defRPr/>
            </a:pPr>
            <a:r>
              <a:rPr lang="ar-EG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الحد الغربي</a:t>
            </a:r>
          </a:p>
          <a:p>
            <a:pPr algn="just" rtl="1">
              <a:defRPr/>
            </a:pPr>
            <a:r>
              <a:rPr lang="ar-EG" sz="2400" dirty="0" smtClean="0"/>
              <a:t>طرق الاقتراب:.....................................................................</a:t>
            </a:r>
          </a:p>
          <a:p>
            <a:pPr algn="just" rtl="1">
              <a:defRPr/>
            </a:pPr>
            <a:r>
              <a:rPr lang="ar-EG" sz="2400" dirty="0" smtClean="0"/>
              <a:t>الوصف التكويني للشركة</a:t>
            </a:r>
            <a:r>
              <a:rPr lang="ar-EG" sz="2800" dirty="0" smtClean="0"/>
              <a:t>:</a:t>
            </a:r>
          </a:p>
          <a:p>
            <a:pPr algn="just" rtl="1">
              <a:buFont typeface="Wingdings 2" pitchFamily="18" charset="2"/>
              <a:buNone/>
              <a:defRPr/>
            </a:pPr>
            <a:r>
              <a:rPr lang="ar-EG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(مبنى اداري – عدد 2 عنبر تصنيع ............ الخ)</a:t>
            </a:r>
          </a:p>
          <a:p>
            <a:pPr algn="just" rtl="1">
              <a:defRPr/>
            </a:pPr>
            <a:r>
              <a:rPr lang="ar-EG" sz="2400" dirty="0" smtClean="0"/>
              <a:t>عدد العاملين بالشركة:.......................... </a:t>
            </a:r>
            <a:r>
              <a:rPr lang="ar-EG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 الاسماء ملحق أ)</a:t>
            </a:r>
            <a:endParaRPr lang="ar-EG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 rtl="1">
              <a:defRPr/>
            </a:pPr>
            <a:r>
              <a:rPr lang="ar-EG" sz="2400" dirty="0" smtClean="0"/>
              <a:t>عدد العاملين ذو القدرات الخاصة و الامراض المزمنة:....................</a:t>
            </a:r>
          </a:p>
          <a:p>
            <a:pPr algn="just" rtl="1">
              <a:buFont typeface="Wingdings 2" pitchFamily="18" charset="2"/>
              <a:buNone/>
              <a:defRPr/>
            </a:pPr>
            <a:r>
              <a:rPr lang="ar-EG" sz="16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( الاسماء و اماكن تواجدهم بالشركة ملحق ب )</a:t>
            </a:r>
            <a:endParaRPr lang="ar-EG" sz="2400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EG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4525963"/>
          </a:xfrm>
        </p:spPr>
        <p:txBody>
          <a:bodyPr/>
          <a:lstStyle/>
          <a:p>
            <a:pPr algn="r" rtl="1">
              <a:defRPr/>
            </a:pPr>
            <a:r>
              <a:rPr lang="ar-EG" sz="2400" dirty="0" smtClean="0"/>
              <a:t>مداخل و مخارج الشركة:</a:t>
            </a:r>
          </a:p>
          <a:p>
            <a:pPr lvl="1" algn="r" rtl="1">
              <a:defRPr/>
            </a:pPr>
            <a:r>
              <a:rPr lang="ar-EG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مداخل و مخارج رئيسية </a:t>
            </a:r>
            <a:r>
              <a:rPr lang="ar-EG" sz="2000" dirty="0" smtClean="0">
                <a:solidFill>
                  <a:srgbClr val="FF0000"/>
                </a:solidFill>
              </a:rPr>
              <a:t>(الابواب الرئيسية للشركة)</a:t>
            </a:r>
            <a:endParaRPr lang="ar-EG" sz="2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1" algn="r" rtl="1">
              <a:defRPr/>
            </a:pPr>
            <a:r>
              <a:rPr lang="ar-EG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مداخل و مخارج فرعية </a:t>
            </a:r>
            <a:r>
              <a:rPr lang="ar-EG" sz="2000" dirty="0" smtClean="0">
                <a:solidFill>
                  <a:srgbClr val="FF0000"/>
                </a:solidFill>
              </a:rPr>
              <a:t>( مداخل و مخارج الطوارئ)</a:t>
            </a:r>
          </a:p>
          <a:p>
            <a:pPr algn="r" rtl="1">
              <a:defRPr/>
            </a:pPr>
            <a:r>
              <a:rPr lang="ar-EG" sz="2400" dirty="0" smtClean="0"/>
              <a:t>المواقع المراد اخلاءها</a:t>
            </a:r>
          </a:p>
          <a:p>
            <a:pPr algn="r" rtl="1">
              <a:defRPr/>
            </a:pPr>
            <a:r>
              <a:rPr lang="ar-EG" sz="2400" dirty="0" smtClean="0"/>
              <a:t>توضح الخطة هل هي مواقع مفتوحة او مباني مع ذكر نوع المبنى و الوقت اللازم لاخلاءها </a:t>
            </a:r>
            <a:r>
              <a:rPr lang="ar-EG" sz="2400" dirty="0" smtClean="0">
                <a:solidFill>
                  <a:schemeClr val="bg1"/>
                </a:solidFill>
              </a:rPr>
              <a:t>( مع الوضع في الاعتبار في حالة تعدد المباني و المواقع المفتوحة في الشركة يتم عمل لكل موقع و مبنى خطة فرعية للاخلاء لتدريب شاغلي كل موقع او مبنى على تنفيذ الخطة الخاصة به)</a:t>
            </a:r>
          </a:p>
          <a:p>
            <a:pPr algn="r" rtl="1">
              <a:defRPr/>
            </a:pPr>
            <a:r>
              <a:rPr lang="ar-EG" sz="2400" dirty="0" smtClean="0"/>
              <a:t>مناطق التجمع :</a:t>
            </a:r>
          </a:p>
          <a:p>
            <a:pPr lvl="1" algn="r" rtl="1">
              <a:defRPr/>
            </a:pPr>
            <a:r>
              <a:rPr lang="ar-EG" sz="2000" dirty="0" smtClean="0">
                <a:solidFill>
                  <a:schemeClr val="bg1"/>
                </a:solidFill>
              </a:rPr>
              <a:t>تحدد منطقة تجمع رأسية</a:t>
            </a:r>
            <a:r>
              <a:rPr lang="ar-EG" sz="2000" dirty="0" smtClean="0">
                <a:solidFill>
                  <a:srgbClr val="FF0000"/>
                </a:solidFill>
              </a:rPr>
              <a:t>(أ) </a:t>
            </a:r>
            <a:r>
              <a:rPr lang="ar-EG" sz="2000" dirty="0" smtClean="0">
                <a:solidFill>
                  <a:schemeClr val="bg1"/>
                </a:solidFill>
              </a:rPr>
              <a:t>و منطقة تجمع فرعية </a:t>
            </a:r>
            <a:r>
              <a:rPr lang="ar-EG" sz="2000" dirty="0" smtClean="0">
                <a:solidFill>
                  <a:srgbClr val="FF0000"/>
                </a:solidFill>
              </a:rPr>
              <a:t>(ب) </a:t>
            </a:r>
            <a:r>
              <a:rPr lang="ar-EG" sz="2000" dirty="0" smtClean="0">
                <a:solidFill>
                  <a:schemeClr val="bg1"/>
                </a:solidFill>
              </a:rPr>
              <a:t>على ان يراعى سهولة الوصول اليهما و تحديد الاشخاص المشرفين عليهما</a:t>
            </a:r>
          </a:p>
          <a:p>
            <a:pPr algn="r" rtl="1">
              <a:defRPr/>
            </a:pPr>
            <a:r>
              <a:rPr lang="ar-EG" sz="2400" dirty="0" smtClean="0"/>
              <a:t>منطقة الاخلاء:</a:t>
            </a:r>
          </a:p>
          <a:p>
            <a:pPr lvl="1" algn="r" rtl="1">
              <a:defRPr/>
            </a:pPr>
            <a:r>
              <a:rPr lang="ar-EG" sz="2000" dirty="0" smtClean="0">
                <a:solidFill>
                  <a:schemeClr val="bg1"/>
                </a:solidFill>
              </a:rPr>
              <a:t>تحدد منطقة الاخلاء </a:t>
            </a:r>
            <a:r>
              <a:rPr lang="ar-EG" sz="2000" dirty="0" smtClean="0">
                <a:solidFill>
                  <a:schemeClr val="tx2">
                    <a:lumMod val="50000"/>
                  </a:schemeClr>
                </a:solidFill>
              </a:rPr>
              <a:t>(1) </a:t>
            </a:r>
            <a:r>
              <a:rPr lang="ar-EG" sz="2000" dirty="0" smtClean="0">
                <a:solidFill>
                  <a:schemeClr val="bg1"/>
                </a:solidFill>
              </a:rPr>
              <a:t>مع تحديد الاشخاص المشرفين عليها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EG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013325"/>
          </a:xfrm>
        </p:spPr>
        <p:txBody>
          <a:bodyPr/>
          <a:lstStyle/>
          <a:p>
            <a:pPr algn="r" rtl="1"/>
            <a:r>
              <a:rPr lang="ar-EG" sz="2800" smtClean="0"/>
              <a:t>نظام الانذار:</a:t>
            </a:r>
          </a:p>
          <a:p>
            <a:pPr lvl="1" algn="r" rtl="1"/>
            <a:r>
              <a:rPr lang="ar-EG" sz="2000" smtClean="0">
                <a:solidFill>
                  <a:schemeClr val="bg1"/>
                </a:solidFill>
              </a:rPr>
              <a:t>عبارة عن سرائن صوتية تعطي الإنذار بصورة متتابعة وفقاً لترتيب الأماكن المطلوب إخلائها وقد تكون سرينة صوتية تعطي إنذاراً في المنشأة جميعها مرة واحدة </a:t>
            </a:r>
          </a:p>
          <a:p>
            <a:pPr lvl="1" algn="r" rtl="1"/>
            <a:r>
              <a:rPr lang="ar-EG" sz="2400" smtClean="0">
                <a:solidFill>
                  <a:srgbClr val="FF0000"/>
                </a:solidFill>
              </a:rPr>
              <a:t>ملاحظة : </a:t>
            </a:r>
            <a:r>
              <a:rPr lang="ar-EG" sz="2400" smtClean="0"/>
              <a:t>علماً بأن أنسب وسائل الإنذار لإخلاء المنشأة هو إستخدام الإذاعة الداخلية في حالة وجودها وإنتشارها بالمنشاة لأنه يمكن عن طريقها تنفيذ ما يلي :</a:t>
            </a:r>
          </a:p>
          <a:p>
            <a:pPr lvl="2" algn="r" rtl="1"/>
            <a:r>
              <a:rPr lang="ar-EG" sz="2000" smtClean="0"/>
              <a:t>الإعلان عن إخلاء بعض المناطق دون المناطق الأخرى .</a:t>
            </a:r>
          </a:p>
          <a:p>
            <a:pPr lvl="2" algn="r" rtl="1"/>
            <a:r>
              <a:rPr lang="ar-EG" sz="2000" smtClean="0"/>
              <a:t>تهدئة روع العاملين وتوجيههم بهدوء إلى وسائل النقل المتاحة </a:t>
            </a:r>
          </a:p>
          <a:p>
            <a:pPr lvl="2" algn="r" rtl="1"/>
            <a:r>
              <a:rPr lang="ar-EG" sz="2000" smtClean="0"/>
              <a:t>سهولة إجراء تعديل وتبديل في خطة الإخلاء وفقاً لتطور الموقف </a:t>
            </a:r>
          </a:p>
          <a:p>
            <a:pPr lvl="2" algn="r" rtl="1"/>
            <a:r>
              <a:rPr lang="ar-EG" sz="2000" smtClean="0"/>
              <a:t>إخلاء تخصصات معينة أو السيدات وكبار السن كمرحلة أولى</a:t>
            </a:r>
          </a:p>
          <a:p>
            <a:pPr lvl="2" algn="r" rtl="1"/>
            <a:r>
              <a:rPr lang="ar-EG" sz="2000" smtClean="0"/>
              <a:t>منع إستخدام المصاعد فى الإخلاء .</a:t>
            </a:r>
          </a:p>
          <a:p>
            <a:pPr lvl="2" algn="r" rtl="1"/>
            <a:r>
              <a:rPr lang="ar-EG" sz="2000" smtClean="0"/>
              <a:t>إرشاد المطلوب إخلائهم  لمسارات الإخلاء .</a:t>
            </a:r>
          </a:p>
          <a:p>
            <a:pPr lvl="1" algn="r" rtl="1"/>
            <a:endParaRPr lang="en-US" sz="240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EG" dirty="0" smtClean="0"/>
              <a:t>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defRPr/>
            </a:pPr>
            <a:r>
              <a:rPr lang="ar-EG" dirty="0" smtClean="0"/>
              <a:t>مشرفيين على تنفيذ خطة الاخلاء في </a:t>
            </a:r>
          </a:p>
          <a:p>
            <a:pPr lvl="1" algn="r" rtl="1">
              <a:defRPr/>
            </a:pPr>
            <a:r>
              <a:rPr lang="ar-EG" dirty="0" smtClean="0">
                <a:solidFill>
                  <a:schemeClr val="bg1"/>
                </a:solidFill>
              </a:rPr>
              <a:t>الشركة ككل – المباني و المناطق الفرعية طبقا للملحق (ج) كل حسب مكانه المدون</a:t>
            </a:r>
          </a:p>
          <a:p>
            <a:pPr lvl="1" algn="r" rtl="1">
              <a:defRPr/>
            </a:pPr>
            <a:endParaRPr lang="ar-EG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lvl="1" algn="r" rtl="1">
              <a:defRPr/>
            </a:pPr>
            <a:endParaRPr lang="ar-EG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lvl="1" algn="r" rtl="1">
              <a:defRPr/>
            </a:pPr>
            <a:r>
              <a:rPr lang="ar-EG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مسئوليي الحماية المدنية بالشركة</a:t>
            </a:r>
          </a:p>
          <a:p>
            <a:pPr lvl="2" algn="r" rtl="1">
              <a:defRPr/>
            </a:pPr>
            <a:r>
              <a:rPr lang="ar-EG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(التوقيع)</a:t>
            </a:r>
          </a:p>
          <a:p>
            <a:pPr lvl="1" rtl="1">
              <a:defRPr/>
            </a:pPr>
            <a:r>
              <a:rPr lang="ar-EG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اعتماد / رئيس مجلس ادارة الشركة</a:t>
            </a:r>
          </a:p>
          <a:p>
            <a:pPr lvl="2" rtl="1">
              <a:defRPr/>
            </a:pPr>
            <a:r>
              <a:rPr lang="ar-EG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(التوقيع)			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ar-EG" sz="6600" b="1" dirty="0" smtClean="0">
                <a:solidFill>
                  <a:srgbClr val="FF0000"/>
                </a:solidFill>
              </a:rPr>
              <a:t>تنــــــــبيـــه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ar-E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وكما هو معروف أن قبطان السفينة هو أخر من يغادرها في حالة تعرضها للغرق 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ar-EG" dirty="0" smtClean="0">
                <a:solidFill>
                  <a:srgbClr val="EBFA26"/>
                </a:solidFill>
              </a:rPr>
              <a:t>فإن الأفراد المسئولين عن الاخلاء هم اخرمن يغادرون الموقع او المبنى المراد اخلاءه</a:t>
            </a:r>
            <a:endParaRPr lang="en-US" dirty="0" smtClean="0">
              <a:solidFill>
                <a:srgbClr val="EBFA26"/>
              </a:solidFill>
            </a:endParaRPr>
          </a:p>
          <a:p>
            <a:pPr algn="ctr" rtl="1">
              <a:buFont typeface="Wingdings 2" pitchFamily="18" charset="2"/>
              <a:buNone/>
              <a:defRPr/>
            </a:pP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0475" y="2853775"/>
            <a:ext cx="8686800" cy="1184825"/>
          </a:xfrm>
        </p:spPr>
        <p:txBody>
          <a:bodyPr/>
          <a:lstStyle/>
          <a:p>
            <a:pPr>
              <a:defRPr/>
            </a:pPr>
            <a:r>
              <a:rPr lang="ar-EG" sz="4400" b="1" dirty="0" smtClean="0">
                <a:solidFill>
                  <a:srgbClr val="FF0000"/>
                </a:solidFill>
              </a:rPr>
              <a:t>الجزء المرسوم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>
              <a:defRPr/>
            </a:pPr>
            <a:r>
              <a:rPr lang="ar-EG" dirty="0" smtClean="0">
                <a:solidFill>
                  <a:srgbClr val="FF0000"/>
                </a:solidFill>
              </a:rPr>
              <a:t>خطة الاخلاء للشركة .........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Content Placeholder 5" descr="Untitled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1295400"/>
            <a:ext cx="7162800" cy="5089525"/>
          </a:xfr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90600" y="152400"/>
            <a:ext cx="1009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ar-EG" sz="3200" b="1">
                <a:solidFill>
                  <a:schemeClr val="bg1"/>
                </a:solidFill>
                <a:latin typeface="Franklin Gothic Book" pitchFamily="34" charset="0"/>
                <a:cs typeface="Tahoma" pitchFamily="34" charset="0"/>
              </a:rPr>
              <a:t>تصدق</a:t>
            </a:r>
            <a:endParaRPr lang="en-US" sz="3200" b="1"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696200" y="16002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EG" sz="2000" b="1">
                <a:solidFill>
                  <a:schemeClr val="tx2"/>
                </a:solidFill>
                <a:latin typeface="Franklin Gothic Book" pitchFamily="34" charset="0"/>
                <a:cs typeface="Tahoma" pitchFamily="34" charset="0"/>
              </a:rPr>
              <a:t>وسيلة الانذار</a:t>
            </a:r>
            <a:endParaRPr lang="en-US" sz="2000" b="1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696200" y="35052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EG" sz="2000" b="1">
                <a:solidFill>
                  <a:schemeClr val="tx2"/>
                </a:solidFill>
                <a:latin typeface="Franklin Gothic Book" pitchFamily="34" charset="0"/>
                <a:cs typeface="Tahoma" pitchFamily="34" charset="0"/>
              </a:rPr>
              <a:t>ازمنة الاخلاء</a:t>
            </a:r>
            <a:endParaRPr lang="en-US" sz="2000" b="1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696200" y="4267200"/>
            <a:ext cx="1295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EG" sz="2000" b="1">
                <a:solidFill>
                  <a:schemeClr val="tx2"/>
                </a:solidFill>
                <a:latin typeface="Franklin Gothic Book" pitchFamily="34" charset="0"/>
                <a:cs typeface="Tahoma" pitchFamily="34" charset="0"/>
              </a:rPr>
              <a:t>مبنى (1)</a:t>
            </a:r>
          </a:p>
          <a:p>
            <a:pPr algn="ctr"/>
            <a:r>
              <a:rPr lang="ar-EG" sz="2000" b="1">
                <a:solidFill>
                  <a:schemeClr val="tx2"/>
                </a:solidFill>
                <a:latin typeface="Franklin Gothic Book" pitchFamily="34" charset="0"/>
                <a:cs typeface="Tahoma" pitchFamily="34" charset="0"/>
              </a:rPr>
              <a:t>مبنى(3 )</a:t>
            </a:r>
          </a:p>
          <a:p>
            <a:pPr algn="ctr"/>
            <a:r>
              <a:rPr lang="ar-EG" sz="2000" b="1">
                <a:solidFill>
                  <a:schemeClr val="tx2"/>
                </a:solidFill>
                <a:latin typeface="Franklin Gothic Book" pitchFamily="34" charset="0"/>
                <a:cs typeface="Tahoma" pitchFamily="34" charset="0"/>
              </a:rPr>
              <a:t>مبنى(4 )</a:t>
            </a:r>
          </a:p>
          <a:p>
            <a:pPr algn="ctr"/>
            <a:r>
              <a:rPr lang="ar-EG" sz="2000" b="1">
                <a:solidFill>
                  <a:schemeClr val="tx2"/>
                </a:solidFill>
                <a:latin typeface="Franklin Gothic Book" pitchFamily="34" charset="0"/>
                <a:cs typeface="Tahoma" pitchFamily="34" charset="0"/>
              </a:rPr>
              <a:t>مبنى(5)</a:t>
            </a:r>
            <a:endParaRPr lang="en-US" sz="2000" b="1">
              <a:solidFill>
                <a:schemeClr val="tx2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9" grpId="0" build="p"/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 eaLnBrk="1" fontAlgn="auto" hangingPunct="1">
              <a:spcAft>
                <a:spcPts val="0"/>
              </a:spcAft>
              <a:defRPr/>
            </a:pPr>
            <a:r>
              <a:rPr lang="ar-EG" sz="4400" b="1" dirty="0" smtClean="0">
                <a:solidFill>
                  <a:srgbClr val="FF0000"/>
                </a:solidFill>
              </a:rPr>
              <a:t>خطة الأخلاء  </a:t>
            </a:r>
            <a:r>
              <a:rPr lang="en-US" sz="4400" b="1" dirty="0" smtClean="0">
                <a:solidFill>
                  <a:srgbClr val="FF0000"/>
                </a:solidFill>
              </a:rPr>
              <a:t/>
            </a:r>
            <a:br>
              <a:rPr lang="en-US" sz="4400" b="1" dirty="0" smtClean="0">
                <a:solidFill>
                  <a:srgbClr val="FF0000"/>
                </a:solidFill>
              </a:rPr>
            </a:b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447800"/>
            <a:ext cx="8839200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  <a:cs typeface="+mn-cs"/>
              </a:rPr>
              <a:t>هي من أهم تدابير الدفاع المدني ( الحماية المدنية ) الوقائية التي من خلالها يمكن أبعاد أكبر عدد ممكن من العاملين من أماكن الخطر الى أماكن آمنة للتقليل من الخسائر و حماية الأرواح البشرية .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838200"/>
          </a:xfrm>
        </p:spPr>
        <p:txBody>
          <a:bodyPr>
            <a:noAutofit/>
          </a:bodyPr>
          <a:lstStyle/>
          <a:p>
            <a:pPr algn="ctr" rtl="1" eaLnBrk="1" fontAlgn="auto" hangingPunct="1">
              <a:spcAft>
                <a:spcPts val="0"/>
              </a:spcAft>
              <a:defRPr/>
            </a:pPr>
            <a:r>
              <a:rPr lang="ar-EG" sz="6000" b="1" dirty="0" smtClean="0">
                <a:solidFill>
                  <a:srgbClr val="FF0000"/>
                </a:solidFill>
              </a:rPr>
              <a:t> الأخلاء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29013"/>
            <a:ext cx="83058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  <a:cs typeface="+mn-cs"/>
              </a:rPr>
              <a:t>تعريف الأخلاء : </a:t>
            </a:r>
            <a:r>
              <a:rPr lang="ar-EG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  <a:cs typeface="+mn-cs"/>
              </a:rPr>
              <a:t> هو القيام بعملية ابعاد العاملين من أماكن الخطر الى أماكن آمنة على أن يتم أعادتهم الى أماكنهم الأصلية بعد زوال الخطر .</a:t>
            </a:r>
          </a:p>
          <a:p>
            <a:pPr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  <a:cs typeface="+mn-cs"/>
              </a:rPr>
              <a:t>                  </a:t>
            </a:r>
          </a:p>
          <a:p>
            <a:pPr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  <a:cs typeface="+mn-cs"/>
              </a:rPr>
              <a:t>           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eaLnBrk="1" hangingPunct="1">
              <a:defRPr/>
            </a:pPr>
            <a:r>
              <a:rPr lang="ar-EG" b="1" dirty="0" smtClean="0">
                <a:solidFill>
                  <a:srgbClr val="FF0000"/>
                </a:solidFill>
              </a:rPr>
              <a:t>أهمية الإخلاء </a:t>
            </a:r>
            <a:br>
              <a:rPr lang="ar-EG" b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91170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86800" cy="4525963"/>
          </a:xfrm>
        </p:spPr>
        <p:txBody>
          <a:bodyPr/>
          <a:lstStyle/>
          <a:p>
            <a:pPr algn="just" rtl="1" eaLnBrk="1" hangingPunct="1">
              <a:lnSpc>
                <a:spcPct val="90000"/>
              </a:lnSpc>
            </a:pPr>
            <a:r>
              <a:rPr lang="ar-EG" sz="2800" b="1" smtClean="0"/>
              <a:t>أصبحت المنشأت الصناعية تحتوي على مباني ضخمة ومعدات متنوعة وآلات مختلفة ومواد خطرة إضافة إلى الثروة البشرية – فإن الإخلاء يعتبر إجراء وقائي في الحفاظ على هذه الثروات ضماناً لحسن سير العمل ودفع عجلة الإنتاج .</a:t>
            </a:r>
          </a:p>
          <a:p>
            <a:pPr algn="just" rtl="1" eaLnBrk="1" hangingPunct="1">
              <a:lnSpc>
                <a:spcPct val="90000"/>
              </a:lnSpc>
            </a:pPr>
            <a:endParaRPr lang="en-US" sz="2800" b="1" smtClean="0"/>
          </a:p>
        </p:txBody>
      </p:sp>
      <p:pic>
        <p:nvPicPr>
          <p:cNvPr id="51202" name="Picture 2" descr="http://www.toaqsa.com/images3/24122008-015852PM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856038"/>
            <a:ext cx="2514600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4" name="Picture 4" descr="http://www.kilmerhouse.com/wp-content/uploads/2007/07/1912-plaster-making-machiner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860800"/>
            <a:ext cx="2514600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6" name="Picture 6" descr="click to zoo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3962400"/>
            <a:ext cx="2057400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91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pPr algn="r" rtl="1" eaLnBrk="1" hangingPunct="1">
              <a:defRPr/>
            </a:pPr>
            <a:r>
              <a:rPr lang="ar-EG" b="1" dirty="0" smtClean="0">
                <a:solidFill>
                  <a:srgbClr val="FF0000"/>
                </a:solidFill>
              </a:rPr>
              <a:t>التخطيط للإخلاء  </a:t>
            </a:r>
            <a:br>
              <a:rPr lang="ar-EG" b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525963"/>
          </a:xfrm>
        </p:spPr>
        <p:txBody>
          <a:bodyPr/>
          <a:lstStyle/>
          <a:p>
            <a:pPr algn="just" rtl="1" eaLnBrk="1" hangingPunct="1">
              <a:lnSpc>
                <a:spcPct val="90000"/>
              </a:lnSpc>
            </a:pPr>
            <a:r>
              <a:rPr lang="ar-EG" sz="2800" b="1" smtClean="0"/>
              <a:t>التخطيط للإخلاء هو تصور كامل لظروف تتطلب إخلاء الموقع – ومن هذا المنطلق وعلى ضوء عناصر معينة توضع خطة واضحة مكتوبة يتم إعلانها للجميع ويدربون عليها ، وذلك بعد إقرارها من جهة الإختصاص . والخطة المشار إليها يجب أن تكون :</a:t>
            </a:r>
          </a:p>
          <a:p>
            <a:pPr lvl="1" algn="just" rtl="1" eaLnBrk="1" hangingPunct="1">
              <a:lnSpc>
                <a:spcPct val="90000"/>
              </a:lnSpc>
            </a:pPr>
            <a:r>
              <a:rPr lang="ar-EG" sz="2400" b="1" smtClean="0">
                <a:solidFill>
                  <a:srgbClr val="FF0000"/>
                </a:solidFill>
              </a:rPr>
              <a:t>متكاملة :</a:t>
            </a:r>
            <a:r>
              <a:rPr lang="ar-EG" sz="2400" b="1" smtClean="0"/>
              <a:t> لتوضيح الخطوات قبل الإخلاء واثناءه وبعده .</a:t>
            </a:r>
          </a:p>
          <a:p>
            <a:pPr lvl="1" algn="just" rtl="1" eaLnBrk="1" hangingPunct="1">
              <a:lnSpc>
                <a:spcPct val="90000"/>
              </a:lnSpc>
            </a:pPr>
            <a:r>
              <a:rPr lang="ar-EG" sz="2400" b="1" smtClean="0">
                <a:solidFill>
                  <a:srgbClr val="FF0000"/>
                </a:solidFill>
              </a:rPr>
              <a:t>متطورة :</a:t>
            </a:r>
            <a:r>
              <a:rPr lang="ar-EG" sz="2400" b="1" smtClean="0"/>
              <a:t> لتلاحق التقدم العلمي في أساليب الوقاية وتطور الأخطار </a:t>
            </a:r>
          </a:p>
          <a:p>
            <a:pPr lvl="1" algn="just" rtl="1" eaLnBrk="1" hangingPunct="1">
              <a:lnSpc>
                <a:spcPct val="90000"/>
              </a:lnSpc>
            </a:pPr>
            <a:r>
              <a:rPr lang="ar-EG" sz="2400" b="1" smtClean="0">
                <a:solidFill>
                  <a:srgbClr val="FF0000"/>
                </a:solidFill>
              </a:rPr>
              <a:t>شاملة :</a:t>
            </a:r>
            <a:r>
              <a:rPr lang="ar-EG" sz="2400" b="1" smtClean="0"/>
              <a:t> لحماية المنشأة بما فيها من ثروات .</a:t>
            </a:r>
          </a:p>
          <a:p>
            <a:pPr lvl="1" algn="just" rtl="1" eaLnBrk="1" hangingPunct="1">
              <a:lnSpc>
                <a:spcPct val="90000"/>
              </a:lnSpc>
            </a:pPr>
            <a:r>
              <a:rPr lang="ar-EG" sz="2400" b="1" smtClean="0">
                <a:solidFill>
                  <a:srgbClr val="FF0000"/>
                </a:solidFill>
              </a:rPr>
              <a:t>عميقة :</a:t>
            </a:r>
            <a:r>
              <a:rPr lang="ar-EG" sz="2400" b="1" smtClean="0"/>
              <a:t> يفرض فيها وقوع اسوأ المخاطر المحتملة .</a:t>
            </a:r>
            <a:endParaRPr lang="en-US" sz="240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EG" sz="3200" b="1" dirty="0" smtClean="0">
                <a:solidFill>
                  <a:srgbClr val="FF0000"/>
                </a:solidFill>
              </a:rPr>
              <a:t>انواع الاخلاء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F3A4E4-BE5E-4747-9222-F9D1FD231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A8F3A4E4-BE5E-4747-9222-F9D1FD2316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23E076-8A4E-459D-9B51-4C921A5EE5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9C23E076-8A4E-459D-9B51-4C921A5EE5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D4C59A-2D65-481C-9536-47998EED2E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98D4C59A-2D65-481C-9536-47998EED2E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AD9B56-61B1-48E1-98DF-7B2C39479E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89AD9B56-61B1-48E1-98DF-7B2C39479E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8ED81C-BEE9-4F6F-A092-C0E6D54CF6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648ED81C-BEE9-4F6F-A092-C0E6D54CF6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0D8612-C0E6-47D7-A921-5239DA85D3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DD0D8612-C0E6-47D7-A921-5239DA85D3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5546725"/>
          </a:xfrm>
        </p:spPr>
        <p:txBody>
          <a:bodyPr/>
          <a:lstStyle/>
          <a:p>
            <a:pPr algn="r" rtl="1">
              <a:buClr>
                <a:srgbClr val="FF0000"/>
              </a:buClr>
            </a:pPr>
            <a:r>
              <a:rPr lang="ar-EG" b="1" smtClean="0">
                <a:solidFill>
                  <a:srgbClr val="FF0000"/>
                </a:solidFill>
              </a:rPr>
              <a:t>الاخلاء الفوري: </a:t>
            </a:r>
            <a:endParaRPr lang="ar-EG" b="1" smtClean="0">
              <a:solidFill>
                <a:schemeClr val="tx1"/>
              </a:solidFill>
            </a:endParaRPr>
          </a:p>
          <a:p>
            <a:pPr lvl="1" algn="r" rtl="1">
              <a:buClr>
                <a:srgbClr val="FF0000"/>
              </a:buClr>
            </a:pPr>
            <a:r>
              <a:rPr lang="ar-EG" b="1" smtClean="0">
                <a:solidFill>
                  <a:schemeClr val="tx1"/>
                </a:solidFill>
              </a:rPr>
              <a:t>ينفذ اثناء حدوث الخطر </a:t>
            </a:r>
            <a:r>
              <a:rPr lang="ar-EG" b="1" smtClean="0">
                <a:solidFill>
                  <a:srgbClr val="002060"/>
                </a:solidFill>
              </a:rPr>
              <a:t>( اخلاءًا بشرياً)</a:t>
            </a:r>
            <a:r>
              <a:rPr lang="ar-EG" b="1" smtClean="0">
                <a:solidFill>
                  <a:schemeClr val="tx1"/>
                </a:solidFill>
              </a:rPr>
              <a:t>.</a:t>
            </a:r>
          </a:p>
          <a:p>
            <a:pPr algn="r" rtl="1">
              <a:buClr>
                <a:srgbClr val="FF0000"/>
              </a:buClr>
            </a:pPr>
            <a:r>
              <a:rPr lang="ar-EG" b="1" smtClean="0">
                <a:solidFill>
                  <a:srgbClr val="FF0000"/>
                </a:solidFill>
              </a:rPr>
              <a:t>الاخلاء الجزئي:</a:t>
            </a:r>
          </a:p>
          <a:p>
            <a:pPr lvl="1" algn="justLow" rtl="1">
              <a:buClr>
                <a:srgbClr val="FF0000"/>
              </a:buClr>
            </a:pPr>
            <a:r>
              <a:rPr lang="ar-EG" b="1" smtClean="0">
                <a:solidFill>
                  <a:schemeClr val="tx1"/>
                </a:solidFill>
              </a:rPr>
              <a:t>ينفذ في حالة ترميم المباني المتصدعة نتيجة وقوع الخطر و يكون لمدة محددة </a:t>
            </a:r>
            <a:r>
              <a:rPr lang="ar-EG" b="1" smtClean="0">
                <a:solidFill>
                  <a:srgbClr val="002060"/>
                </a:solidFill>
              </a:rPr>
              <a:t>(اخلاء العاملين و المعدات الخفيفة الى مكان اخر على ان يتم اعادتهم الى اماكنهم الاصلية بعد عملية الترميم)</a:t>
            </a:r>
            <a:r>
              <a:rPr lang="ar-EG" b="1" smtClean="0">
                <a:solidFill>
                  <a:schemeClr val="tx1"/>
                </a:solidFill>
              </a:rPr>
              <a:t>.</a:t>
            </a:r>
          </a:p>
          <a:p>
            <a:pPr algn="r" rtl="1">
              <a:buClr>
                <a:srgbClr val="FF0000"/>
              </a:buClr>
            </a:pPr>
            <a:r>
              <a:rPr lang="ar-EG" b="1" smtClean="0">
                <a:solidFill>
                  <a:srgbClr val="FF0000"/>
                </a:solidFill>
              </a:rPr>
              <a:t>الاخلاء الكلي:</a:t>
            </a:r>
          </a:p>
          <a:p>
            <a:pPr lvl="1" algn="r" rtl="1">
              <a:buClr>
                <a:srgbClr val="FF0000"/>
              </a:buClr>
            </a:pPr>
            <a:r>
              <a:rPr lang="ar-EG" b="1" smtClean="0">
                <a:solidFill>
                  <a:schemeClr val="tx1"/>
                </a:solidFill>
              </a:rPr>
              <a:t>و هو الذي يتم عندما يتعرض المبنى باكمله للخطر الداهم و يصبح الوضع خطر على الارواح.</a:t>
            </a:r>
            <a:endParaRPr lang="en-US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EG" sz="4000" b="1" dirty="0" smtClean="0">
                <a:solidFill>
                  <a:srgbClr val="FF0000"/>
                </a:solidFill>
              </a:rPr>
              <a:t>واضعـوا خطة الإخلاء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sz="2800" smtClean="0">
                <a:solidFill>
                  <a:schemeClr val="accent2"/>
                </a:solidFill>
              </a:rPr>
              <a:t>نظراً لأهمية الخطة فإنه يلزم أن يشترك في وضعها كل من </a:t>
            </a:r>
          </a:p>
          <a:p>
            <a:pPr lvl="1" algn="just" rtl="1"/>
            <a:r>
              <a:rPr lang="ar-EG" sz="2400" smtClean="0"/>
              <a:t>مدير الإنتاج .</a:t>
            </a:r>
          </a:p>
          <a:p>
            <a:pPr lvl="1" algn="just" rtl="1"/>
            <a:r>
              <a:rPr lang="ar-EG" sz="2400" smtClean="0"/>
              <a:t>مدير أمن المنشأة .</a:t>
            </a:r>
          </a:p>
          <a:p>
            <a:pPr lvl="1" algn="just" rtl="1"/>
            <a:r>
              <a:rPr lang="ar-EG" sz="2400" smtClean="0"/>
              <a:t>مدير الأمن الصناعي .</a:t>
            </a:r>
          </a:p>
          <a:p>
            <a:pPr lvl="1" algn="just" rtl="1"/>
            <a:r>
              <a:rPr lang="ar-EG" sz="2400" smtClean="0"/>
              <a:t>مدير الخدمة الهندسية .</a:t>
            </a:r>
          </a:p>
          <a:p>
            <a:pPr lvl="1" algn="just" rtl="1"/>
            <a:r>
              <a:rPr lang="ar-EG" sz="2400" smtClean="0"/>
              <a:t>مدير الإطفاء .</a:t>
            </a:r>
          </a:p>
          <a:p>
            <a:pPr lvl="1" algn="just" rtl="1"/>
            <a:r>
              <a:rPr lang="ar-EG" sz="2400" smtClean="0"/>
              <a:t>مدير الخدمة الطبية .</a:t>
            </a:r>
          </a:p>
          <a:p>
            <a:pPr algn="just" rtl="1"/>
            <a:r>
              <a:rPr lang="ar-EG" sz="2800" smtClean="0"/>
              <a:t> </a:t>
            </a:r>
            <a:r>
              <a:rPr lang="ar-EG" sz="2800" smtClean="0">
                <a:solidFill>
                  <a:schemeClr val="accent2"/>
                </a:solidFill>
              </a:rPr>
              <a:t>ولهم أن يضموا مديرين آخرين تستدعي طبيعة عملهم الإشتراك في وضع الخطة لتكون وافية ومحققة للغرض الموضوعة من اجله </a:t>
            </a:r>
            <a:endParaRPr lang="en-US" sz="2800" smtClean="0">
              <a:solidFill>
                <a:schemeClr val="accent2"/>
              </a:solidFill>
            </a:endParaRPr>
          </a:p>
          <a:p>
            <a:pPr algn="r" rtl="1"/>
            <a:endParaRPr lang="en-US" sz="280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EG" b="1" dirty="0" smtClean="0">
                <a:solidFill>
                  <a:srgbClr val="0070C0"/>
                </a:solidFill>
              </a:rPr>
              <a:t>طريقة اعداد خطة الاخلاء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smtClean="0"/>
              <a:t>تعتمد خطة الاخلاء </a:t>
            </a:r>
          </a:p>
          <a:p>
            <a:pPr lvl="1" algn="r" rtl="1"/>
            <a:r>
              <a:rPr lang="ar-EG" smtClean="0"/>
              <a:t>جزء مكتوب </a:t>
            </a:r>
          </a:p>
          <a:p>
            <a:pPr lvl="1" algn="r" rtl="1"/>
            <a:r>
              <a:rPr lang="ar-EG" smtClean="0"/>
              <a:t>جزء مرسوم</a:t>
            </a:r>
            <a:endParaRPr lang="en-US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bldLvl="3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788</Words>
  <Application>Microsoft Office PowerPoint</Application>
  <PresentationFormat>On-screen Show (4:3)</PresentationFormat>
  <Paragraphs>132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Franklin Gothic Medium</vt:lpstr>
      <vt:lpstr>Franklin Gothic Book</vt:lpstr>
      <vt:lpstr>Wingdings 2</vt:lpstr>
      <vt:lpstr>Tahoma</vt:lpstr>
      <vt:lpstr>Office Theme</vt:lpstr>
      <vt:lpstr>Trek</vt:lpstr>
      <vt:lpstr>              خطة الأخلاء                  </vt:lpstr>
      <vt:lpstr>خطة الأخلاء   </vt:lpstr>
      <vt:lpstr> الأخلاء </vt:lpstr>
      <vt:lpstr>أهمية الإخلاء  </vt:lpstr>
      <vt:lpstr>التخطيط للإخلاء   </vt:lpstr>
      <vt:lpstr>انواع الاخلاء</vt:lpstr>
      <vt:lpstr>Slide 7</vt:lpstr>
      <vt:lpstr>واضعـوا خطة الإخلاء</vt:lpstr>
      <vt:lpstr>طريقة اعداد خطة الاخلاء</vt:lpstr>
      <vt:lpstr>(1)</vt:lpstr>
      <vt:lpstr>أرقام تليفونات جهات المعونة الخارجية</vt:lpstr>
      <vt:lpstr>(2)</vt:lpstr>
      <vt:lpstr>(3)</vt:lpstr>
      <vt:lpstr>(4)</vt:lpstr>
      <vt:lpstr>(5)</vt:lpstr>
      <vt:lpstr>تنــــــــبيـــه</vt:lpstr>
      <vt:lpstr>الجزء المرسوم</vt:lpstr>
      <vt:lpstr>خطة الاخلاء للشركة .........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خطة الطوارئ للمؤسسة</dc:title>
  <dc:creator>MaIoOo</dc:creator>
  <cp:lastModifiedBy>Elmor</cp:lastModifiedBy>
  <cp:revision>9</cp:revision>
  <dcterms:created xsi:type="dcterms:W3CDTF">2006-08-16T00:00:00Z</dcterms:created>
  <dcterms:modified xsi:type="dcterms:W3CDTF">2018-11-06T17:30:17Z</dcterms:modified>
</cp:coreProperties>
</file>