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0000"/>
    <a:srgbClr val="A50021"/>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3B296-7A87-419A-BF29-D55BF95C0A2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4066591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3B296-7A87-419A-BF29-D55BF95C0A2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108287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3B296-7A87-419A-BF29-D55BF95C0A2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276918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3B296-7A87-419A-BF29-D55BF95C0A2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124175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3B296-7A87-419A-BF29-D55BF95C0A2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221146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3B296-7A87-419A-BF29-D55BF95C0A2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3388778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3B296-7A87-419A-BF29-D55BF95C0A24}" type="datetimeFigureOut">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89404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3B296-7A87-419A-BF29-D55BF95C0A24}" type="datetimeFigureOut">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1286710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3B296-7A87-419A-BF29-D55BF95C0A24}" type="datetimeFigureOut">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181464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3B296-7A87-419A-BF29-D55BF95C0A2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3793444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3B296-7A87-419A-BF29-D55BF95C0A2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309311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3B296-7A87-419A-BF29-D55BF95C0A24}" type="datetimeFigureOut">
              <a:rPr lang="en-US" smtClean="0"/>
              <a:pPr/>
              <a:t>8/28/2012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8CCF3-145D-443C-A7CD-C43813E4CB8F}" type="slidenum">
              <a:rPr lang="en-US" smtClean="0"/>
              <a:pPr/>
              <a:t>‹#›</a:t>
            </a:fld>
            <a:endParaRPr lang="en-US"/>
          </a:p>
        </p:txBody>
      </p:sp>
    </p:spTree>
    <p:extLst>
      <p:ext uri="{BB962C8B-B14F-4D97-AF65-F5344CB8AC3E}">
        <p14:creationId xmlns:p14="http://schemas.microsoft.com/office/powerpoint/2010/main" xmlns="" val="257047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05000"/>
            <a:ext cx="8458200" cy="4524315"/>
          </a:xfrm>
          <a:prstGeom prst="rect">
            <a:avLst/>
          </a:prstGeom>
        </p:spPr>
        <p:txBody>
          <a:bodyPr wrap="square">
            <a:spAutoFit/>
          </a:bodyPr>
          <a:lstStyle/>
          <a:p>
            <a:pPr algn="ctr" rtl="1"/>
            <a:r>
              <a:rPr lang="ar-SY" sz="5400" b="1" dirty="0" smtClean="0">
                <a:solidFill>
                  <a:srgbClr val="990000"/>
                </a:solidFill>
                <a:effectLst>
                  <a:outerShdw blurRad="38100" dist="38100" dir="2700000" algn="tl">
                    <a:srgbClr val="000000">
                      <a:alpha val="43137"/>
                    </a:srgbClr>
                  </a:outerShdw>
                </a:effectLst>
              </a:rPr>
              <a:t>13</a:t>
            </a:r>
            <a:endParaRPr lang="en-US" sz="5400" b="1" dirty="0" smtClean="0">
              <a:solidFill>
                <a:srgbClr val="990000"/>
              </a:solidFill>
              <a:effectLst>
                <a:outerShdw blurRad="38100" dist="38100" dir="2700000" algn="tl">
                  <a:srgbClr val="000000">
                    <a:alpha val="43137"/>
                  </a:srgbClr>
                </a:outerShdw>
              </a:effectLst>
            </a:endParaRPr>
          </a:p>
          <a:p>
            <a:pPr algn="ctr" rtl="1"/>
            <a:r>
              <a:rPr lang="ar-SY" sz="7200" b="1" dirty="0" err="1" smtClean="0">
                <a:solidFill>
                  <a:srgbClr val="990000"/>
                </a:solidFill>
              </a:rPr>
              <a:t>ديبلومة</a:t>
            </a:r>
            <a:r>
              <a:rPr lang="ar-SY" sz="7200" b="1" dirty="0" smtClean="0">
                <a:solidFill>
                  <a:srgbClr val="990000"/>
                </a:solidFill>
              </a:rPr>
              <a:t> </a:t>
            </a:r>
            <a:r>
              <a:rPr lang="ar-SY" sz="7200" b="1" dirty="0" err="1">
                <a:solidFill>
                  <a:srgbClr val="990000"/>
                </a:solidFill>
              </a:rPr>
              <a:t>الناسب</a:t>
            </a:r>
            <a:r>
              <a:rPr lang="ar-SY" sz="7200" b="1" dirty="0">
                <a:solidFill>
                  <a:srgbClr val="990000"/>
                </a:solidFill>
              </a:rPr>
              <a:t> </a:t>
            </a:r>
            <a:endParaRPr lang="en-US" sz="7200" b="1" dirty="0" smtClean="0">
              <a:solidFill>
                <a:srgbClr val="990000"/>
              </a:solidFill>
            </a:endParaRPr>
          </a:p>
          <a:p>
            <a:pPr algn="ctr" rtl="1"/>
            <a:r>
              <a:rPr lang="ar-EG" sz="5400" b="1" dirty="0" smtClean="0"/>
              <a:t>التفتيش </a:t>
            </a:r>
            <a:r>
              <a:rPr lang="ar-EG" sz="5400" b="1" dirty="0"/>
              <a:t>والمسح الميداني الخاص بالسلامة والصحة المهنية والبيئة</a:t>
            </a:r>
            <a:endParaRPr lang="en-US" sz="5400" dirty="0"/>
          </a:p>
          <a:p>
            <a:pPr algn="ctr" rtl="1"/>
            <a:r>
              <a:rPr lang="en-US" sz="5400" b="1" dirty="0">
                <a:solidFill>
                  <a:schemeClr val="bg2">
                    <a:lumMod val="25000"/>
                  </a:schemeClr>
                </a:solidFill>
              </a:rPr>
              <a:t>HSE Inspection and Surveys</a:t>
            </a:r>
            <a:endParaRPr lang="en-US" sz="5400" dirty="0">
              <a:solidFill>
                <a:schemeClr val="bg2">
                  <a:lumMod val="25000"/>
                </a:schemeClr>
              </a:solidFill>
            </a:endParaRPr>
          </a:p>
        </p:txBody>
      </p:sp>
      <p:pic>
        <p:nvPicPr>
          <p:cNvPr id="1027" name="Picture 3" descr="banner-440x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 y="304800"/>
            <a:ext cx="8536781"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45406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199" cy="6001643"/>
          </a:xfrm>
          <a:prstGeom prst="rect">
            <a:avLst/>
          </a:prstGeom>
        </p:spPr>
        <p:txBody>
          <a:bodyPr wrap="square">
            <a:spAutoFit/>
          </a:bodyPr>
          <a:lstStyle/>
          <a:p>
            <a:pPr algn="r" rtl="1"/>
            <a:r>
              <a:rPr lang="ar-EG" sz="3200" b="1" dirty="0"/>
              <a:t>5</a:t>
            </a:r>
            <a:r>
              <a:rPr lang="ar-EG" sz="3200" b="1" dirty="0">
                <a:solidFill>
                  <a:srgbClr val="FF0000"/>
                </a:solidFill>
                <a:effectLst>
                  <a:outerShdw blurRad="38100" dist="38100" dir="2700000" algn="tl">
                    <a:srgbClr val="000000">
                      <a:alpha val="43137"/>
                    </a:srgbClr>
                  </a:outerShdw>
                </a:effectLst>
              </a:rPr>
              <a:t>- كفاءة القائم بأعمال التفتيش</a:t>
            </a:r>
            <a:endParaRPr lang="en-US" sz="3200" dirty="0">
              <a:solidFill>
                <a:srgbClr val="FF0000"/>
              </a:solidFill>
              <a:effectLst>
                <a:outerShdw blurRad="38100" dist="38100" dir="2700000" algn="tl">
                  <a:srgbClr val="000000">
                    <a:alpha val="43137"/>
                  </a:srgbClr>
                </a:outerShdw>
              </a:effectLst>
            </a:endParaRPr>
          </a:p>
          <a:p>
            <a:pPr algn="r" rtl="1"/>
            <a:r>
              <a:rPr lang="ar-EG" sz="3200" dirty="0"/>
              <a:t>للتأكد من فعالية التفتيش الخاص بالسلامة والصحة المهنية والبيئة فإنه يجب على المفتش أن يكون ذو كفاءة وعلى قدر من التأهيل في الآتي:</a:t>
            </a:r>
            <a:endParaRPr lang="en-US" sz="3200" dirty="0"/>
          </a:p>
          <a:p>
            <a:pPr algn="r" rtl="1"/>
            <a:r>
              <a:rPr lang="ar-EG" sz="3200" dirty="0"/>
              <a:t>5/1-	أن يكون على قدر مناسب من التعليم والتدريب في الأمور المتعلقة بالتفتيش مثال ذلك </a:t>
            </a:r>
            <a:r>
              <a:rPr lang="ar-EG" sz="3200" dirty="0" err="1"/>
              <a:t>معرفتة</a:t>
            </a:r>
            <a:r>
              <a:rPr lang="ar-EG" sz="3200" dirty="0"/>
              <a:t> بعمليات الكهرباء؛ مولدات البخار – المواد الكيماوية - ... إلخ.</a:t>
            </a:r>
            <a:endParaRPr lang="en-US" sz="3200" dirty="0"/>
          </a:p>
          <a:p>
            <a:pPr algn="r" rtl="1"/>
            <a:r>
              <a:rPr lang="ar-EG" sz="3200" dirty="0"/>
              <a:t>5/2-	له خبرة عملية سابقة في مجال العمل.</a:t>
            </a:r>
            <a:endParaRPr lang="en-US" sz="3200" dirty="0"/>
          </a:p>
          <a:p>
            <a:pPr algn="r" rtl="1"/>
            <a:r>
              <a:rPr lang="ar-EG" sz="3200" dirty="0"/>
              <a:t>5/3-	ذو كفاءة فنية جيدة.</a:t>
            </a:r>
            <a:endParaRPr lang="en-US" sz="3200" dirty="0"/>
          </a:p>
          <a:p>
            <a:pPr algn="r" rtl="1"/>
            <a:r>
              <a:rPr lang="ar-EG" sz="3200" dirty="0"/>
              <a:t>5/4-	له مهارة مناسبة في عمليات التحقيق والتحليل.</a:t>
            </a:r>
            <a:endParaRPr lang="en-US" sz="3200" dirty="0"/>
          </a:p>
          <a:p>
            <a:pPr algn="r" rtl="1"/>
            <a:r>
              <a:rPr lang="ar-EG" sz="3200" dirty="0"/>
              <a:t>5/5-	أن يكون مدرك الحواس مستقل في رأيه وسلوكه.</a:t>
            </a:r>
            <a:endParaRPr lang="en-US" sz="3200" dirty="0"/>
          </a:p>
          <a:p>
            <a:pPr algn="r" rtl="1"/>
            <a:r>
              <a:rPr lang="ar-EG" sz="3200" dirty="0"/>
              <a:t>5/6-	له مهارة مناسبة في توصيل المعلومات.</a:t>
            </a:r>
            <a:endParaRPr lang="en-US" sz="3200" dirty="0"/>
          </a:p>
        </p:txBody>
      </p:sp>
    </p:spTree>
    <p:extLst>
      <p:ext uri="{BB962C8B-B14F-4D97-AF65-F5344CB8AC3E}">
        <p14:creationId xmlns:p14="http://schemas.microsoft.com/office/powerpoint/2010/main" xmlns="" val="1857316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5509200"/>
          </a:xfrm>
          <a:prstGeom prst="rect">
            <a:avLst/>
          </a:prstGeom>
        </p:spPr>
        <p:txBody>
          <a:bodyPr wrap="square">
            <a:spAutoFit/>
          </a:bodyPr>
          <a:lstStyle/>
          <a:p>
            <a:pPr algn="r" rtl="1"/>
            <a:r>
              <a:rPr lang="ar-EG" sz="3200" b="1" dirty="0">
                <a:solidFill>
                  <a:srgbClr val="FF0000"/>
                </a:solidFill>
              </a:rPr>
              <a:t>6- المقاييس الخاصة بالتقييم</a:t>
            </a:r>
            <a:endParaRPr lang="en-US" sz="3200" b="1" dirty="0">
              <a:solidFill>
                <a:srgbClr val="FF0000"/>
              </a:solidFill>
            </a:endParaRPr>
          </a:p>
          <a:p>
            <a:pPr lvl="0" algn="r" rtl="1"/>
            <a:r>
              <a:rPr lang="ar-EG" sz="3200" dirty="0"/>
              <a:t>يعتبر مفتش السلامة والصحة المهنية والبيئة والذي سوف يقوم بأعمال التفتيش دون استخدام مقاييس للتقييم غير مؤهل لأداء هذه العملية.</a:t>
            </a:r>
            <a:endParaRPr lang="en-US" sz="3200" dirty="0"/>
          </a:p>
          <a:p>
            <a:pPr lvl="0" algn="r" rtl="1"/>
            <a:r>
              <a:rPr lang="ar-EG" sz="3200" dirty="0"/>
              <a:t>ونتحدث هنا عن قائمة لتحديد المقاييس الخاصة بالتقييم لأي العناصر سوف يتم اختبارها وتعريفها خلال التفتيش.</a:t>
            </a:r>
            <a:endParaRPr lang="en-US" sz="3200" dirty="0"/>
          </a:p>
          <a:p>
            <a:pPr lvl="0" algn="r" rtl="1"/>
            <a:r>
              <a:rPr lang="ar-EG" sz="3200" dirty="0"/>
              <a:t>من الممكن أن تكون قائمة التفتيش بسيطة أو معقدة جداً. لا يستطيع مفتش السلامة تذكر جميع النقاط، العمليات، تطبيقات العمل أو المستندات التي يمكن مراجعتها أثناء التفتيش.</a:t>
            </a:r>
            <a:endParaRPr lang="en-US" sz="3200" dirty="0"/>
          </a:p>
          <a:p>
            <a:pPr lvl="0" algn="r" rtl="1"/>
            <a:r>
              <a:rPr lang="ar-EG" sz="3200" dirty="0"/>
              <a:t>تعتبر القائمة المنظمة جيداً للتفتيش من المستندات الهامة حيث يمكن إضافة أي بند إليها أو الغاؤه حسب الحاجة.</a:t>
            </a:r>
            <a:endParaRPr lang="en-US" sz="3200" dirty="0"/>
          </a:p>
        </p:txBody>
      </p:sp>
    </p:spTree>
    <p:extLst>
      <p:ext uri="{BB962C8B-B14F-4D97-AF65-F5344CB8AC3E}">
        <p14:creationId xmlns:p14="http://schemas.microsoft.com/office/powerpoint/2010/main" xmlns="" val="247494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3046988"/>
          </a:xfrm>
          <a:prstGeom prst="rect">
            <a:avLst/>
          </a:prstGeom>
        </p:spPr>
        <p:txBody>
          <a:bodyPr wrap="square">
            <a:spAutoFit/>
          </a:bodyPr>
          <a:lstStyle/>
          <a:p>
            <a:pPr lvl="0" algn="r" rtl="1"/>
            <a:r>
              <a:rPr lang="ar-EG" sz="3200" dirty="0"/>
              <a:t>وللمساعدة في إعداد قائمة خاصة بالتفتيش المتعلق بالسلامة والصحة المهنية والبيئة فقد تم إعداد نموذج من قبل </a:t>
            </a:r>
            <a:r>
              <a:rPr lang="en-GB" sz="3200" dirty="0"/>
              <a:t>(</a:t>
            </a:r>
            <a:r>
              <a:rPr lang="en-US" sz="3200" dirty="0"/>
              <a:t>NASP</a:t>
            </a:r>
            <a:r>
              <a:rPr lang="en-GB" sz="3200" dirty="0"/>
              <a:t>)</a:t>
            </a:r>
            <a:r>
              <a:rPr lang="ar-EG" sz="3200" dirty="0"/>
              <a:t> يحتوي على عدد كبير من النقاط المتعقلة بنشاط السلامة في العديد من مواقع العمل (ملحق رقم 1).</a:t>
            </a:r>
            <a:endParaRPr lang="en-US" sz="3200" dirty="0"/>
          </a:p>
          <a:p>
            <a:pPr lvl="0" algn="r" rtl="1"/>
            <a:r>
              <a:rPr lang="ar-EG" sz="3200" dirty="0"/>
              <a:t>وهذه القوائم غير شاملة – ولكن تعطي نموذج يمكن أن يساعد في إعداد قوائم تفتيش خاصة بكل موقع.</a:t>
            </a:r>
            <a:endParaRPr lang="en-US" sz="3200" dirty="0"/>
          </a:p>
        </p:txBody>
      </p:sp>
    </p:spTree>
    <p:extLst>
      <p:ext uri="{BB962C8B-B14F-4D97-AF65-F5344CB8AC3E}">
        <p14:creationId xmlns:p14="http://schemas.microsoft.com/office/powerpoint/2010/main" xmlns="" val="48820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726568124"/>
              </p:ext>
            </p:extLst>
          </p:nvPr>
        </p:nvGraphicFramePr>
        <p:xfrm>
          <a:off x="2514600" y="592117"/>
          <a:ext cx="6172200" cy="5867402"/>
        </p:xfrm>
        <a:graphic>
          <a:graphicData uri="http://schemas.openxmlformats.org/drawingml/2006/table">
            <a:tbl>
              <a:tblPr rtl="1" firstRow="1" firstCol="1" bandRow="1">
                <a:tableStyleId>{5940675A-B579-460E-94D1-54222C63F5DA}</a:tableStyleId>
              </a:tblPr>
              <a:tblGrid>
                <a:gridCol w="1178177"/>
                <a:gridCol w="1178177"/>
                <a:gridCol w="372310"/>
                <a:gridCol w="372310"/>
                <a:gridCol w="1535613"/>
                <a:gridCol w="1535613"/>
              </a:tblGrid>
              <a:tr h="168041">
                <a:tc>
                  <a:txBody>
                    <a:bodyPr/>
                    <a:lstStyle/>
                    <a:p>
                      <a:pPr marL="0" marR="0" algn="ctr" rtl="1">
                        <a:lnSpc>
                          <a:spcPct val="115000"/>
                        </a:lnSpc>
                        <a:spcBef>
                          <a:spcPts val="0"/>
                        </a:spcBef>
                        <a:spcAft>
                          <a:spcPts val="0"/>
                        </a:spcAft>
                      </a:pPr>
                      <a:r>
                        <a:rPr lang="ar-SY" sz="700" dirty="0">
                          <a:effectLst/>
                        </a:rPr>
                        <a:t>البند</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البيان</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نعم</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لا</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غير مطلوب</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ملاحظات</a:t>
                      </a:r>
                      <a:endParaRPr lang="en-US" sz="700">
                        <a:effectLst/>
                        <a:latin typeface="Calibri"/>
                        <a:ea typeface="Times New Roman"/>
                        <a:cs typeface="Arial"/>
                      </a:endParaRPr>
                    </a:p>
                  </a:txBody>
                  <a:tcPr marL="42268" marR="42268" marT="0" marB="0" anchor="ctr"/>
                </a:tc>
              </a:tr>
              <a:tr h="154037">
                <a:tc rowSpan="4">
                  <a:txBody>
                    <a:bodyPr/>
                    <a:lstStyle/>
                    <a:p>
                      <a:pPr marL="0" marR="0" algn="ctr" rtl="1">
                        <a:lnSpc>
                          <a:spcPct val="115000"/>
                        </a:lnSpc>
                        <a:spcBef>
                          <a:spcPts val="0"/>
                        </a:spcBef>
                        <a:spcAft>
                          <a:spcPts val="0"/>
                        </a:spcAft>
                      </a:pPr>
                      <a:r>
                        <a:rPr lang="ar-SA" sz="700" spc="-5" dirty="0">
                          <a:effectLst/>
                        </a:rPr>
                        <a:t>تأمين</a:t>
                      </a:r>
                      <a:r>
                        <a:rPr lang="ar-SA" sz="700" spc="-80" dirty="0">
                          <a:effectLst/>
                        </a:rPr>
                        <a:t> </a:t>
                      </a:r>
                      <a:r>
                        <a:rPr lang="ar-SA" sz="700" spc="-5" dirty="0" err="1">
                          <a:effectLst/>
                        </a:rPr>
                        <a:t>ا</a:t>
                      </a:r>
                      <a:r>
                        <a:rPr lang="ar-SA" sz="700" spc="20" dirty="0" err="1">
                          <a:effectLst/>
                        </a:rPr>
                        <a:t>ﻟ</a:t>
                      </a:r>
                      <a:r>
                        <a:rPr lang="ar-SA" sz="700" spc="-10" dirty="0" err="1">
                          <a:effectLst/>
                        </a:rPr>
                        <a:t>ﻤ</a:t>
                      </a:r>
                      <a:r>
                        <a:rPr lang="ar-SA" sz="700" spc="5" dirty="0" err="1">
                          <a:effectLst/>
                        </a:rPr>
                        <a:t>ﻮ</a:t>
                      </a:r>
                      <a:r>
                        <a:rPr lang="ar-SA" sz="700" spc="-5" dirty="0" err="1">
                          <a:effectLst/>
                        </a:rPr>
                        <a:t>ﻗ</a:t>
                      </a:r>
                      <a:r>
                        <a:rPr lang="ar-SA" sz="700" dirty="0" err="1">
                          <a:effectLst/>
                        </a:rPr>
                        <a:t>ﻊ</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dirty="0">
                          <a:effectLst/>
                        </a:rPr>
                        <a:t>حواجز</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dirty="0">
                          <a:effectLst/>
                        </a:rPr>
                        <a:t>شرائط تحذيرية</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لوحات تحذير</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الإضاءة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rowSpan="8">
                  <a:txBody>
                    <a:bodyPr/>
                    <a:lstStyle/>
                    <a:p>
                      <a:pPr marL="0" marR="0" algn="ctr" rtl="1">
                        <a:lnSpc>
                          <a:spcPct val="115000"/>
                        </a:lnSpc>
                        <a:spcBef>
                          <a:spcPts val="0"/>
                        </a:spcBef>
                        <a:spcAft>
                          <a:spcPts val="0"/>
                        </a:spcAft>
                      </a:pPr>
                      <a:r>
                        <a:rPr lang="ar-SA" sz="700" spc="-5">
                          <a:effectLst/>
                        </a:rPr>
                        <a:t>معدات الحماية الشخصية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حذاء القدم</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غطاء الرأس (الخوذة الواقية)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قفازات اليد</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نظارات حماية العين</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سدادات الأذن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308073">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معدات الحماية من السقوط</a:t>
                      </a:r>
                      <a:endParaRPr lang="en-US" sz="700">
                        <a:effectLst/>
                      </a:endParaRPr>
                    </a:p>
                    <a:p>
                      <a:pPr marL="0" marR="0" algn="ctr" rtl="1">
                        <a:lnSpc>
                          <a:spcPct val="115000"/>
                        </a:lnSpc>
                        <a:spcBef>
                          <a:spcPts val="0"/>
                        </a:spcBef>
                        <a:spcAft>
                          <a:spcPts val="0"/>
                        </a:spcAft>
                      </a:pPr>
                      <a:r>
                        <a:rPr lang="ar-SA" sz="700">
                          <a:effectLst/>
                        </a:rPr>
                        <a:t>(حزام الأمان لكامل البدن)</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كمامة ضد الأتربة والغبار</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قناع للوجه ذات مرشحات متعددة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rowSpan="3">
                  <a:txBody>
                    <a:bodyPr/>
                    <a:lstStyle/>
                    <a:p>
                      <a:pPr marL="0" marR="0" algn="ctr" rtl="1">
                        <a:lnSpc>
                          <a:spcPct val="115000"/>
                        </a:lnSpc>
                        <a:spcBef>
                          <a:spcPts val="0"/>
                        </a:spcBef>
                        <a:spcAft>
                          <a:spcPts val="0"/>
                        </a:spcAft>
                      </a:pPr>
                      <a:r>
                        <a:rPr lang="ar-SA" sz="700" spc="-5">
                          <a:effectLst/>
                        </a:rPr>
                        <a:t>مخاطر الموقع الإنشائية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موانع السقوط</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موانع الارتطام</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308073">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موانع التكهرب</a:t>
                      </a:r>
                      <a:endParaRPr lang="en-US" sz="700">
                        <a:effectLst/>
                      </a:endParaRPr>
                    </a:p>
                    <a:p>
                      <a:pPr marL="0" marR="0" algn="ctr" rtl="1">
                        <a:lnSpc>
                          <a:spcPct val="115000"/>
                        </a:lnSpc>
                        <a:spcBef>
                          <a:spcPts val="0"/>
                        </a:spcBef>
                        <a:spcAft>
                          <a:spcPts val="0"/>
                        </a:spcAft>
                      </a:pPr>
                      <a:r>
                        <a:rPr lang="ar-SA" sz="700">
                          <a:effectLst/>
                        </a:rPr>
                        <a:t>(من قبل كهربائي متخصص)</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rowSpan="8">
                  <a:txBody>
                    <a:bodyPr/>
                    <a:lstStyle/>
                    <a:p>
                      <a:pPr marL="0" marR="0" algn="ctr" rtl="1">
                        <a:lnSpc>
                          <a:spcPct val="115000"/>
                        </a:lnSpc>
                        <a:spcBef>
                          <a:spcPts val="0"/>
                        </a:spcBef>
                        <a:spcAft>
                          <a:spcPts val="0"/>
                        </a:spcAft>
                      </a:pPr>
                      <a:r>
                        <a:rPr lang="ar-SA" sz="700" spc="-5">
                          <a:effectLst/>
                        </a:rPr>
                        <a:t>السقالات المعدنية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الصفائح المعدنية للقواعد</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رافع لولبي للقاعدة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الدعامات المائلة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مسمار الأمان</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منصات العمل الكاملة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شدادات الحائط</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شبكة الحماية من الأتربة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154037">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الحماية من السقوط (الدرابزين)</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308073">
                <a:tc>
                  <a:txBody>
                    <a:bodyPr/>
                    <a:lstStyle/>
                    <a:p>
                      <a:pPr marL="0" marR="0" algn="ctr" rtl="1">
                        <a:lnSpc>
                          <a:spcPct val="115000"/>
                        </a:lnSpc>
                        <a:spcBef>
                          <a:spcPts val="0"/>
                        </a:spcBef>
                        <a:spcAft>
                          <a:spcPts val="0"/>
                        </a:spcAft>
                      </a:pPr>
                      <a:r>
                        <a:rPr lang="ar-SA" sz="700" spc="-5">
                          <a:effectLst/>
                        </a:rPr>
                        <a:t>الأوناش البرجية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تم إعداد التقرير الأسبوعي من قبل متخصص الصيانة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308073">
                <a:tc>
                  <a:txBody>
                    <a:bodyPr/>
                    <a:lstStyle/>
                    <a:p>
                      <a:pPr marL="0" marR="0" algn="ctr" rtl="1">
                        <a:lnSpc>
                          <a:spcPct val="115000"/>
                        </a:lnSpc>
                        <a:spcBef>
                          <a:spcPts val="0"/>
                        </a:spcBef>
                        <a:spcAft>
                          <a:spcPts val="0"/>
                        </a:spcAft>
                      </a:pPr>
                      <a:r>
                        <a:rPr lang="ar-SA" sz="700" spc="-5">
                          <a:effectLst/>
                        </a:rPr>
                        <a:t>المعدات الثقيلة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تم إعداد التقرير الأسبوعي من قبل متخصص الصيانة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308073">
                <a:tc rowSpan="4">
                  <a:txBody>
                    <a:bodyPr/>
                    <a:lstStyle/>
                    <a:p>
                      <a:pPr marL="0" marR="0" algn="ctr" rtl="1">
                        <a:lnSpc>
                          <a:spcPct val="115000"/>
                        </a:lnSpc>
                        <a:spcBef>
                          <a:spcPts val="0"/>
                        </a:spcBef>
                        <a:spcAft>
                          <a:spcPts val="0"/>
                        </a:spcAft>
                      </a:pPr>
                      <a:r>
                        <a:rPr lang="ar-SA" sz="700" spc="-5" dirty="0">
                          <a:effectLst/>
                        </a:rPr>
                        <a:t>مكافحة الحرائق ومنعها</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توفر طفايات الحريق متعددة الاستخدام (</a:t>
                      </a:r>
                      <a:r>
                        <a:rPr lang="en-US" sz="700">
                          <a:effectLst/>
                        </a:rPr>
                        <a:t>ABC</a:t>
                      </a:r>
                      <a:r>
                        <a:rPr lang="ar-SA" sz="700">
                          <a:effectLst/>
                        </a:rPr>
                        <a:t>)</a:t>
                      </a:r>
                      <a:r>
                        <a:rPr lang="ar-SY" sz="700">
                          <a:effectLst/>
                        </a:rPr>
                        <a:t> للكبائن المؤقتة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r>
              <a:tr h="308073">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توفر طفايات الحريق متعددة الاستخدام (</a:t>
                      </a:r>
                      <a:r>
                        <a:rPr lang="en-US" sz="700">
                          <a:effectLst/>
                        </a:rPr>
                        <a:t>ABC</a:t>
                      </a:r>
                      <a:r>
                        <a:rPr lang="ar-SA" sz="700">
                          <a:effectLst/>
                        </a:rPr>
                        <a:t>)</a:t>
                      </a:r>
                      <a:r>
                        <a:rPr lang="ar-SY" sz="700">
                          <a:effectLst/>
                        </a:rPr>
                        <a:t> بموقع العمل</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308073">
                <a:tc vMerge="1">
                  <a:txBody>
                    <a:bodyPr/>
                    <a:lstStyle/>
                    <a:p>
                      <a:endParaRPr lang="en-US"/>
                    </a:p>
                  </a:txBody>
                  <a:tcPr/>
                </a:tc>
                <a:tc>
                  <a:txBody>
                    <a:bodyPr/>
                    <a:lstStyle/>
                    <a:p>
                      <a:pPr marL="0" marR="0" algn="ctr" rtl="1">
                        <a:lnSpc>
                          <a:spcPct val="115000"/>
                        </a:lnSpc>
                        <a:spcBef>
                          <a:spcPts val="0"/>
                        </a:spcBef>
                        <a:spcAft>
                          <a:spcPts val="0"/>
                        </a:spcAft>
                      </a:pPr>
                      <a:r>
                        <a:rPr lang="ar-SA" sz="700">
                          <a:effectLst/>
                        </a:rPr>
                        <a:t>توفر طاقم مدرب لمكافحة الحرائق</a:t>
                      </a:r>
                      <a:endParaRPr lang="en-US" sz="700">
                        <a:effectLst/>
                      </a:endParaRPr>
                    </a:p>
                    <a:p>
                      <a:pPr marL="0" marR="0" algn="ctr" rtl="1">
                        <a:lnSpc>
                          <a:spcPct val="115000"/>
                        </a:lnSpc>
                        <a:spcBef>
                          <a:spcPts val="0"/>
                        </a:spcBef>
                        <a:spcAft>
                          <a:spcPts val="0"/>
                        </a:spcAft>
                      </a:pPr>
                      <a:r>
                        <a:rPr lang="ar-SA" sz="700">
                          <a:effectLst/>
                        </a:rPr>
                        <a:t>تابع للشركة</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a:effectLst/>
                        </a:rPr>
                        <a:t> </a:t>
                      </a:r>
                      <a:endParaRPr lang="en-US" sz="70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r h="308073">
                <a:tc vMerge="1">
                  <a:txBody>
                    <a:bodyPr/>
                    <a:lstStyle/>
                    <a:p>
                      <a:endParaRPr lang="en-US"/>
                    </a:p>
                  </a:txBody>
                  <a:tcPr/>
                </a:tc>
                <a:tc>
                  <a:txBody>
                    <a:bodyPr/>
                    <a:lstStyle/>
                    <a:p>
                      <a:pPr marL="0" marR="0" algn="ctr" rtl="1">
                        <a:lnSpc>
                          <a:spcPct val="115000"/>
                        </a:lnSpc>
                        <a:spcBef>
                          <a:spcPts val="0"/>
                        </a:spcBef>
                        <a:spcAft>
                          <a:spcPts val="0"/>
                        </a:spcAft>
                      </a:pPr>
                      <a:r>
                        <a:rPr lang="ar-SA" sz="700" dirty="0">
                          <a:effectLst/>
                        </a:rPr>
                        <a:t>مواقع طفايات الحريق محددة وواضحة</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A" sz="700" dirty="0">
                          <a:effectLst/>
                        </a:rPr>
                        <a:t> </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c>
                  <a:txBody>
                    <a:bodyPr/>
                    <a:lstStyle/>
                    <a:p>
                      <a:pPr marL="0" marR="0" algn="ctr" rtl="1">
                        <a:lnSpc>
                          <a:spcPct val="115000"/>
                        </a:lnSpc>
                        <a:spcBef>
                          <a:spcPts val="0"/>
                        </a:spcBef>
                        <a:spcAft>
                          <a:spcPts val="0"/>
                        </a:spcAft>
                      </a:pPr>
                      <a:r>
                        <a:rPr lang="ar-SY" sz="700" dirty="0">
                          <a:effectLst/>
                        </a:rPr>
                        <a:t> </a:t>
                      </a:r>
                      <a:endParaRPr lang="en-US" sz="700" dirty="0">
                        <a:effectLst/>
                        <a:latin typeface="Calibri"/>
                        <a:ea typeface="Times New Roman"/>
                        <a:cs typeface="Arial"/>
                      </a:endParaRPr>
                    </a:p>
                  </a:txBody>
                  <a:tcPr marL="42268" marR="42268" marT="0" marB="0" anchor="ctr"/>
                </a:tc>
              </a:tr>
            </a:tbl>
          </a:graphicData>
        </a:graphic>
      </p:graphicFrame>
      <p:sp>
        <p:nvSpPr>
          <p:cNvPr id="3" name="Rectangle 1"/>
          <p:cNvSpPr>
            <a:spLocks noChangeArrowheads="1"/>
          </p:cNvSpPr>
          <p:nvPr/>
        </p:nvSpPr>
        <p:spPr bwMode="auto">
          <a:xfrm>
            <a:off x="1887940" y="96751"/>
            <a:ext cx="6471643"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Y"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قائمة تفتيش السلامة الأسبوعية : ___________  يوم : _________ تاريخ: 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304800" y="5594908"/>
            <a:ext cx="2073322" cy="646331"/>
          </a:xfrm>
          <a:prstGeom prst="rect">
            <a:avLst/>
          </a:prstGeom>
          <a:noFill/>
        </p:spPr>
        <p:txBody>
          <a:bodyPr wrap="square" rtlCol="0">
            <a:spAutoFit/>
          </a:bodyPr>
          <a:lstStyle/>
          <a:p>
            <a:pPr algn="ctr"/>
            <a:r>
              <a:rPr lang="ar-SA" b="1" dirty="0" smtClean="0"/>
              <a:t>يوقع مشرف السلامة على التفتيش</a:t>
            </a:r>
            <a:endParaRPr lang="en-US" b="1" dirty="0"/>
          </a:p>
        </p:txBody>
      </p:sp>
      <p:sp>
        <p:nvSpPr>
          <p:cNvPr id="5" name="TextBox 4"/>
          <p:cNvSpPr txBox="1"/>
          <p:nvPr/>
        </p:nvSpPr>
        <p:spPr>
          <a:xfrm>
            <a:off x="513603" y="838200"/>
            <a:ext cx="1106393" cy="369332"/>
          </a:xfrm>
          <a:prstGeom prst="rect">
            <a:avLst/>
          </a:prstGeom>
          <a:noFill/>
        </p:spPr>
        <p:txBody>
          <a:bodyPr wrap="none" rtlCol="0">
            <a:spAutoFit/>
          </a:bodyPr>
          <a:lstStyle/>
          <a:p>
            <a:r>
              <a:rPr lang="ar-SA" b="1" dirty="0" smtClean="0"/>
              <a:t>ملحق رقم 1</a:t>
            </a:r>
            <a:endParaRPr lang="en-US" b="1" dirty="0"/>
          </a:p>
        </p:txBody>
      </p:sp>
    </p:spTree>
    <p:extLst>
      <p:ext uri="{BB962C8B-B14F-4D97-AF65-F5344CB8AC3E}">
        <p14:creationId xmlns:p14="http://schemas.microsoft.com/office/powerpoint/2010/main" xmlns="" val="330677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233" y="0"/>
            <a:ext cx="9148233" cy="68611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8763000" cy="6494085"/>
          </a:xfrm>
          <a:prstGeom prst="rect">
            <a:avLst/>
          </a:prstGeom>
        </p:spPr>
        <p:txBody>
          <a:bodyPr wrap="square">
            <a:spAutoFit/>
          </a:bodyPr>
          <a:lstStyle/>
          <a:p>
            <a:pPr algn="r" rtl="1"/>
            <a:r>
              <a:rPr lang="ar-EG" sz="3200" b="1" dirty="0">
                <a:solidFill>
                  <a:srgbClr val="FF0000"/>
                </a:solidFill>
                <a:effectLst>
                  <a:outerShdw blurRad="38100" dist="38100" dir="2700000" algn="tl">
                    <a:srgbClr val="000000">
                      <a:alpha val="43137"/>
                    </a:srgbClr>
                  </a:outerShdw>
                </a:effectLst>
              </a:rPr>
              <a:t>1- مقدمة</a:t>
            </a:r>
            <a:endParaRPr lang="en-US" sz="3200" dirty="0">
              <a:solidFill>
                <a:srgbClr val="FF0000"/>
              </a:solidFill>
              <a:effectLst>
                <a:outerShdw blurRad="38100" dist="38100" dir="2700000" algn="tl">
                  <a:srgbClr val="000000">
                    <a:alpha val="43137"/>
                  </a:srgbClr>
                </a:outerShdw>
              </a:effectLst>
            </a:endParaRPr>
          </a:p>
          <a:p>
            <a:pPr marL="457200" indent="-457200" algn="r" rtl="1">
              <a:buFont typeface="Arial" pitchFamily="34" charset="0"/>
              <a:buChar char="•"/>
            </a:pPr>
            <a:r>
              <a:rPr lang="ar-EG" sz="3200" dirty="0"/>
              <a:t>يعتبر التفتيش على تسهيلات العمليات من المتطلبات الهامة والرئيسية في اكتشاف الأسباب الكامنة والتي تؤدي إلى وقوع الإصابات.</a:t>
            </a:r>
            <a:endParaRPr lang="en-US" sz="3200" dirty="0"/>
          </a:p>
          <a:p>
            <a:pPr marL="457200" indent="-457200" algn="r" rtl="1">
              <a:buFont typeface="Arial" pitchFamily="34" charset="0"/>
              <a:buChar char="•"/>
            </a:pPr>
            <a:r>
              <a:rPr lang="ar-EG" sz="3200" dirty="0"/>
              <a:t>وعلى أي الحالات فإن التفتيش يجب أن يشمل بأي وسيلة الأنشطة الرئيسية وذلك لعزل وتحديد الأخطار – بصرف النظر عن قيمتها إذا ما كان هناك ضعف كبير أو عدم القدرة على رؤية الأشياء في جميع الأوقات.</a:t>
            </a:r>
            <a:endParaRPr lang="en-US" sz="3200" dirty="0"/>
          </a:p>
          <a:p>
            <a:pPr marL="457200" indent="-457200" algn="r" rtl="1">
              <a:buFont typeface="Arial" pitchFamily="34" charset="0"/>
              <a:buChar char="•"/>
            </a:pPr>
            <a:r>
              <a:rPr lang="ar-EG" sz="3200" dirty="0"/>
              <a:t>كما يعتبر التفتيش من النقاط الهامة كجزء متداخل فإن برنامج البحث عن العوامل التي تتسبب في وقوع الإصابات.</a:t>
            </a:r>
            <a:endParaRPr lang="en-US" sz="3200" dirty="0"/>
          </a:p>
          <a:p>
            <a:pPr marL="457200" indent="-457200" algn="r" rtl="1">
              <a:buFont typeface="Arial" pitchFamily="34" charset="0"/>
              <a:buChar char="•"/>
            </a:pPr>
            <a:r>
              <a:rPr lang="ar-EG" sz="3200" dirty="0"/>
              <a:t>هذا ويمكن تطبيق طرق مختلفة للتفتيش وذلك طبقاً للتنظيم الخاص بأداء السلامة بالشركة  وكذا الرؤية الخاصة بمسئولي السلامة.</a:t>
            </a:r>
            <a:endParaRPr lang="en-US" sz="3200" dirty="0"/>
          </a:p>
        </p:txBody>
      </p:sp>
    </p:spTree>
    <p:extLst>
      <p:ext uri="{BB962C8B-B14F-4D97-AF65-F5344CB8AC3E}">
        <p14:creationId xmlns:p14="http://schemas.microsoft.com/office/powerpoint/2010/main" xmlns="" val="136566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5632311"/>
          </a:xfrm>
          <a:prstGeom prst="rect">
            <a:avLst/>
          </a:prstGeom>
        </p:spPr>
        <p:txBody>
          <a:bodyPr wrap="square">
            <a:spAutoFit/>
          </a:bodyPr>
          <a:lstStyle/>
          <a:p>
            <a:pPr algn="r" rtl="1"/>
            <a:r>
              <a:rPr lang="ar-EG" sz="4000" b="1" dirty="0">
                <a:solidFill>
                  <a:srgbClr val="FF0000"/>
                </a:solidFill>
                <a:effectLst>
                  <a:outerShdw blurRad="38100" dist="38100" dir="2700000" algn="tl">
                    <a:srgbClr val="000000">
                      <a:alpha val="43137"/>
                    </a:srgbClr>
                  </a:outerShdw>
                </a:effectLst>
              </a:rPr>
              <a:t>- الغرض</a:t>
            </a:r>
            <a:endParaRPr lang="en-US" sz="4000" b="1" dirty="0">
              <a:solidFill>
                <a:srgbClr val="FF0000"/>
              </a:solidFill>
              <a:effectLst>
                <a:outerShdw blurRad="38100" dist="38100" dir="2700000" algn="tl">
                  <a:srgbClr val="000000">
                    <a:alpha val="43137"/>
                  </a:srgbClr>
                </a:outerShdw>
              </a:effectLst>
            </a:endParaRPr>
          </a:p>
          <a:p>
            <a:pPr lvl="0" algn="r" rtl="1"/>
            <a:r>
              <a:rPr lang="ar-EG" sz="4000" dirty="0"/>
              <a:t>إن الغرض من عمليات التفتيش هي التعرف على الحالات الخطرة ووضع نظام عمل لتصحيح الأوضاع قبيل وقوع أية حوادث أو إصابات أو حرائق.</a:t>
            </a:r>
            <a:endParaRPr lang="en-US" sz="4000" dirty="0"/>
          </a:p>
          <a:p>
            <a:pPr lvl="0" algn="r" rtl="1"/>
            <a:r>
              <a:rPr lang="ar-EG" sz="4000" dirty="0"/>
              <a:t>بالإضافة إلى برنامج الصيانة المخطط له والتفتيش على المعدات والذي يعتبر من التطبيقات الأساسية في كل موقع – فإنه يجب الأخذ في الاعتبار عمل تفتيش دوري على الموقع وأماكن العمل وذلك طبقاً للبنود الثلاثة الآتية:</a:t>
            </a:r>
            <a:endParaRPr lang="en-US" sz="4000" dirty="0"/>
          </a:p>
        </p:txBody>
      </p:sp>
    </p:spTree>
    <p:extLst>
      <p:ext uri="{BB962C8B-B14F-4D97-AF65-F5344CB8AC3E}">
        <p14:creationId xmlns:p14="http://schemas.microsoft.com/office/powerpoint/2010/main" xmlns="" val="83696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1"/>
            <a:ext cx="8991600" cy="6740307"/>
          </a:xfrm>
          <a:prstGeom prst="rect">
            <a:avLst/>
          </a:prstGeom>
        </p:spPr>
        <p:txBody>
          <a:bodyPr wrap="square">
            <a:spAutoFit/>
          </a:bodyPr>
          <a:lstStyle/>
          <a:p>
            <a:pPr algn="r" rtl="1"/>
            <a:r>
              <a:rPr lang="en-US" sz="2400" b="1" dirty="0" smtClean="0">
                <a:solidFill>
                  <a:srgbClr val="FF0000"/>
                </a:solidFill>
              </a:rPr>
              <a:t>1</a:t>
            </a:r>
            <a:r>
              <a:rPr lang="ar-EG" sz="2400" b="1" dirty="0" smtClean="0">
                <a:solidFill>
                  <a:srgbClr val="FF0000"/>
                </a:solidFill>
              </a:rPr>
              <a:t>/</a:t>
            </a:r>
            <a:r>
              <a:rPr lang="en-US" sz="2400" b="1" dirty="0" smtClean="0">
                <a:solidFill>
                  <a:srgbClr val="FF0000"/>
                </a:solidFill>
              </a:rPr>
              <a:t>2</a:t>
            </a:r>
            <a:r>
              <a:rPr lang="ar-EG" sz="2400" b="1" dirty="0" smtClean="0">
                <a:solidFill>
                  <a:srgbClr val="FF0000"/>
                </a:solidFill>
              </a:rPr>
              <a:t>- </a:t>
            </a:r>
            <a:r>
              <a:rPr lang="ar-EG" sz="2400" b="1" dirty="0">
                <a:solidFill>
                  <a:srgbClr val="FF0000"/>
                </a:solidFill>
              </a:rPr>
              <a:t>عام</a:t>
            </a:r>
            <a:endParaRPr lang="en-US" sz="2400" b="1" dirty="0">
              <a:solidFill>
                <a:srgbClr val="FF0000"/>
              </a:solidFill>
            </a:endParaRPr>
          </a:p>
          <a:p>
            <a:pPr marL="342900" lvl="0" indent="-342900" algn="r" rtl="1">
              <a:buFont typeface="Arial" pitchFamily="34" charset="0"/>
              <a:buChar char="•"/>
            </a:pPr>
            <a:r>
              <a:rPr lang="ar-EG" sz="2400" dirty="0"/>
              <a:t>التفتيش النظري وذلك لاكتشاف أية حيود عن المتطلبات الخاصة بالمقاييس المطلوبة  والمحافظة على النظام والترتيب ويتم هذا بالعاملين بالمستوى الإشرافي باستخدام قوائم كطريقة نظامية لهذا الغرض.</a:t>
            </a:r>
            <a:endParaRPr lang="en-US" sz="2400" dirty="0"/>
          </a:p>
          <a:p>
            <a:pPr marL="342900" lvl="0" indent="-342900" algn="r" rtl="1">
              <a:buFont typeface="Arial" pitchFamily="34" charset="0"/>
              <a:buChar char="•"/>
            </a:pPr>
            <a:r>
              <a:rPr lang="ar-EG" sz="2400" dirty="0"/>
              <a:t>يجب الأخذ في الاعتبار بالإبلاغ كتابة فوراً عن أية ظروف غير آمنة مع ترتيب الأخطار طبقاً لشدتها أو خطورتها.</a:t>
            </a:r>
            <a:endParaRPr lang="en-US" sz="2400" dirty="0"/>
          </a:p>
          <a:p>
            <a:pPr marL="342900" lvl="0" indent="-342900" algn="r" rtl="1">
              <a:buFont typeface="Arial" pitchFamily="34" charset="0"/>
              <a:buChar char="•"/>
            </a:pPr>
            <a:r>
              <a:rPr lang="ar-EG" sz="2400" dirty="0"/>
              <a:t>يجب وضع الإجراءات الخاصة بمتابعة تنفيذ الأعمال الخاصة بالإصلاح وذلك طبقاً لنظام مكتوب يتم إعداده – كما يجب عمل تدريب مناسب للأشخاص الذين يقومون بأعمال التفتيش.</a:t>
            </a:r>
            <a:endParaRPr lang="en-US" sz="2400" dirty="0"/>
          </a:p>
          <a:p>
            <a:pPr algn="r" rtl="1"/>
            <a:r>
              <a:rPr lang="ar-EG" sz="2400" b="1" dirty="0">
                <a:solidFill>
                  <a:srgbClr val="FF0000"/>
                </a:solidFill>
                <a:effectLst>
                  <a:outerShdw blurRad="38100" dist="38100" dir="2700000" algn="tl">
                    <a:srgbClr val="000000">
                      <a:alpha val="43137"/>
                    </a:srgbClr>
                  </a:outerShdw>
                </a:effectLst>
              </a:rPr>
              <a:t>2/2- الأجزاء / البنود الحرجة</a:t>
            </a:r>
            <a:endParaRPr lang="en-US" sz="2400" b="1" dirty="0">
              <a:solidFill>
                <a:srgbClr val="FF0000"/>
              </a:solidFill>
              <a:effectLst>
                <a:outerShdw blurRad="38100" dist="38100" dir="2700000" algn="tl">
                  <a:srgbClr val="000000">
                    <a:alpha val="43137"/>
                  </a:srgbClr>
                </a:outerShdw>
              </a:effectLst>
            </a:endParaRPr>
          </a:p>
          <a:p>
            <a:pPr marL="342900" lvl="0" indent="-342900" algn="r" rtl="1">
              <a:buFont typeface="Arial" pitchFamily="34" charset="0"/>
              <a:buChar char="•"/>
            </a:pPr>
            <a:r>
              <a:rPr lang="ar-EG" sz="2400" dirty="0"/>
              <a:t>وهي الأجزاء أو البنود التي تعطي ظروف خطرة إذا ما حدث أي خلل بها. وكل من هذه الأجزاء أو البنود تحتاج إلى عمل برنامج تفتيش دوري عليها بواسطة أفراد ذوي خبرة في هذا المجال.</a:t>
            </a:r>
            <a:endParaRPr lang="en-US" sz="2400" dirty="0"/>
          </a:p>
          <a:p>
            <a:pPr marL="342900" lvl="0" indent="-342900" algn="r" rtl="1">
              <a:buFont typeface="Arial" pitchFamily="34" charset="0"/>
              <a:buChar char="•"/>
            </a:pPr>
            <a:r>
              <a:rPr lang="ar-EG" sz="2400" dirty="0"/>
              <a:t>يجب الأخذ في الاعتبار عمل مراجعة دورية وبصفة منتظمة على جميع الوحدات والمعدات والمواد والآلات والتركيبات وذلك للتعرف على الأجزاء أو البنود التي يجب عمل تركيز عليها في أعمال التفتيش.</a:t>
            </a:r>
            <a:endParaRPr lang="en-US" sz="2400" dirty="0"/>
          </a:p>
          <a:p>
            <a:pPr marL="342900" lvl="0" indent="-342900" algn="r" rtl="1">
              <a:buFont typeface="Arial" pitchFamily="34" charset="0"/>
              <a:buChar char="•"/>
            </a:pPr>
            <a:r>
              <a:rPr lang="ar-EG" sz="2400" dirty="0"/>
              <a:t>كما يجب وضع برنامج خاص بالتفتيش على الأجزاء / البنود الحرجة التي تم التعرف عليها وتحديدها.</a:t>
            </a:r>
            <a:endParaRPr lang="en-US" sz="2400" dirty="0"/>
          </a:p>
        </p:txBody>
      </p:sp>
    </p:spTree>
    <p:extLst>
      <p:ext uri="{BB962C8B-B14F-4D97-AF65-F5344CB8AC3E}">
        <p14:creationId xmlns:p14="http://schemas.microsoft.com/office/powerpoint/2010/main" xmlns="" val="2809221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5693866"/>
          </a:xfrm>
          <a:prstGeom prst="rect">
            <a:avLst/>
          </a:prstGeom>
        </p:spPr>
        <p:txBody>
          <a:bodyPr wrap="square">
            <a:spAutoFit/>
          </a:bodyPr>
          <a:lstStyle/>
          <a:p>
            <a:pPr algn="r" rtl="1"/>
            <a:r>
              <a:rPr lang="ar-EG" sz="2800" b="1" dirty="0">
                <a:solidFill>
                  <a:srgbClr val="FF0000"/>
                </a:solidFill>
              </a:rPr>
              <a:t>2/3- التفتيش على المعدات قبيل الاستخدام</a:t>
            </a:r>
            <a:endParaRPr lang="en-US" sz="2800" b="1" dirty="0">
              <a:solidFill>
                <a:srgbClr val="FF0000"/>
              </a:solidFill>
            </a:endParaRPr>
          </a:p>
          <a:p>
            <a:pPr marL="457200" lvl="0" indent="-457200" algn="r" rtl="1">
              <a:buFont typeface="Arial" pitchFamily="34" charset="0"/>
              <a:buChar char="•"/>
            </a:pPr>
            <a:r>
              <a:rPr lang="ar-EG" sz="2800" dirty="0"/>
              <a:t>يجب عمل تفتيش يومي على معدات تداول المهمات مثل الرافعة الشوكية والأوناش باستخدام قائمة قصيرة – للتأكد من بنود السلامة الأساسية مثل الفرامل والإطارات وإنها بحالة جيدة للعمل.</a:t>
            </a:r>
            <a:endParaRPr lang="en-US" sz="2800" dirty="0"/>
          </a:p>
          <a:p>
            <a:pPr marL="457200" lvl="0" indent="-457200" algn="r" rtl="1">
              <a:buFont typeface="Arial" pitchFamily="34" charset="0"/>
              <a:buChar char="•"/>
            </a:pPr>
            <a:r>
              <a:rPr lang="ar-EG" sz="2800" dirty="0"/>
              <a:t>يجب على العاملين أيضاً المشاركة في الإبلاغ عن أية حالات غير مطابقة لشروط السلامة أو ظروف خطرة يتم اكتشافها في أي وقت وليس فقط في أثناء التفتيش. كما يجب أن تكون هذه البلاغات مكتوبة ويجب متابعتها بصفة دائمة ودورية.</a:t>
            </a:r>
            <a:endParaRPr lang="en-US" sz="2800" dirty="0"/>
          </a:p>
          <a:p>
            <a:pPr marL="457200" lvl="0" indent="-457200" algn="r" rtl="1">
              <a:buFont typeface="Arial" pitchFamily="34" charset="0"/>
              <a:buChar char="•"/>
            </a:pPr>
            <a:r>
              <a:rPr lang="ar-EG" sz="2800" dirty="0"/>
              <a:t>يجب إجراء أعمال التفتيش بصفة دورية بتخطيط منفصل أو طبقاً للأوامر حسب الحاجة دون الأخذ في الاعتبار أية حالات يمكن أن تعيق الأعمال. كما يجب الأخذ في الاعتبار مقاييس الأداء الخاصة بكل منطقة. ويجب أن تشارك الإدارة الوسطى والعليا بأنفسهم في أعمال التفتيش بأخذ جزء من الأجزاء المحددة للتفتيش أو عمل تفتيش خاص بهم.</a:t>
            </a:r>
            <a:endParaRPr lang="en-US" sz="2800" dirty="0"/>
          </a:p>
        </p:txBody>
      </p:sp>
    </p:spTree>
    <p:extLst>
      <p:ext uri="{BB962C8B-B14F-4D97-AF65-F5344CB8AC3E}">
        <p14:creationId xmlns:p14="http://schemas.microsoft.com/office/powerpoint/2010/main" xmlns="" val="141374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84" y="228600"/>
            <a:ext cx="8839200" cy="6124754"/>
          </a:xfrm>
          <a:prstGeom prst="rect">
            <a:avLst/>
          </a:prstGeom>
        </p:spPr>
        <p:txBody>
          <a:bodyPr wrap="square">
            <a:spAutoFit/>
          </a:bodyPr>
          <a:lstStyle/>
          <a:p>
            <a:pPr marL="457200" lvl="0" indent="-457200" algn="r" rtl="1">
              <a:buFont typeface="Arial" pitchFamily="34" charset="0"/>
              <a:buChar char="•"/>
            </a:pPr>
            <a:r>
              <a:rPr lang="ar-EG" sz="2800" dirty="0"/>
              <a:t>يأتي فيما بعد الحد الأدنى لتوقيتات التفتيش – ولكن قد تحتاج المواقع التي توجد بها أخطار إلى عمل </a:t>
            </a:r>
            <a:r>
              <a:rPr lang="ar-EG" sz="2800" dirty="0" err="1"/>
              <a:t>تفتيشات</a:t>
            </a:r>
            <a:r>
              <a:rPr lang="ar-EG" sz="2800" dirty="0"/>
              <a:t> بصفة أكبر:</a:t>
            </a:r>
            <a:endParaRPr lang="en-US" sz="2800" dirty="0"/>
          </a:p>
          <a:p>
            <a:pPr marL="457200" lvl="0" indent="-457200" algn="r" rtl="1">
              <a:buFont typeface="Wingdings" pitchFamily="2" charset="2"/>
              <a:buChar char="v"/>
            </a:pPr>
            <a:r>
              <a:rPr lang="ar-EG" sz="2800" dirty="0"/>
              <a:t>المناطق الإدارية ويجب تغطيتها كلية كل ثلاثة أشهر.</a:t>
            </a:r>
            <a:endParaRPr lang="en-US" sz="2800" dirty="0"/>
          </a:p>
          <a:p>
            <a:pPr marL="457200" lvl="0" indent="-457200" algn="r" rtl="1">
              <a:buFont typeface="Wingdings" pitchFamily="2" charset="2"/>
              <a:buChar char="v"/>
            </a:pPr>
            <a:r>
              <a:rPr lang="ar-EG" sz="2800" dirty="0"/>
              <a:t>مناطق العمليات ذات الخطورة القليلة – المتوسطة يجب تغطيتها كلية كل شهرين.</a:t>
            </a:r>
            <a:endParaRPr lang="en-US" sz="2800" dirty="0"/>
          </a:p>
          <a:p>
            <a:pPr marL="457200" lvl="0" indent="-457200" algn="r" rtl="1">
              <a:buFont typeface="Wingdings" pitchFamily="2" charset="2"/>
              <a:buChar char="v"/>
            </a:pPr>
            <a:r>
              <a:rPr lang="ar-EG" sz="2800" dirty="0"/>
              <a:t>المناطق ذات الخطورة العالية حيث يجب تغطيتها كلية كل شهر.</a:t>
            </a:r>
            <a:endParaRPr lang="en-US" sz="2800" dirty="0"/>
          </a:p>
          <a:p>
            <a:pPr marL="457200" lvl="0" indent="-457200" algn="r" rtl="1">
              <a:buFont typeface="Arial" pitchFamily="34" charset="0"/>
              <a:buChar char="•"/>
            </a:pPr>
            <a:r>
              <a:rPr lang="ar-EG" sz="2800" dirty="0"/>
              <a:t>سوف تكون هذه </a:t>
            </a:r>
            <a:r>
              <a:rPr lang="ar-EG" sz="2800" dirty="0" err="1"/>
              <a:t>التفتيشات</a:t>
            </a:r>
            <a:r>
              <a:rPr lang="ar-EG" sz="2800" dirty="0"/>
              <a:t> فعالة إذا ما تم متابعتها وكذا وضع إجراءات مكتوبة لأعمال المتابعة. وحيث أن المعدة يصعب إدخالها في خدمة التفتيش المتخصص وبالتالي يقترح عمل متابعة بصفة مستمرة.</a:t>
            </a:r>
            <a:endParaRPr lang="en-US" sz="2800" dirty="0"/>
          </a:p>
          <a:p>
            <a:pPr marL="457200" lvl="0" indent="-457200" algn="r" rtl="1">
              <a:buFont typeface="Arial" pitchFamily="34" charset="0"/>
              <a:buChar char="•"/>
            </a:pPr>
            <a:r>
              <a:rPr lang="ar-EG" sz="2800" dirty="0"/>
              <a:t>يجب الأخذ في الاعتبار قيام شخص ثالث (غير متحيز) بمراجعة سجلات وتقارير التفتيش بصفة دورية للتأكد من مطابقتها للمواصفات القياسية.</a:t>
            </a:r>
            <a:endParaRPr lang="en-US" sz="2800" dirty="0"/>
          </a:p>
          <a:p>
            <a:pPr marL="457200" lvl="0" indent="-457200" algn="r" rtl="1">
              <a:buFont typeface="Arial" pitchFamily="34" charset="0"/>
              <a:buChar char="•"/>
            </a:pPr>
            <a:r>
              <a:rPr lang="ar-EG" sz="2800" dirty="0"/>
              <a:t>كما يجب عمل مقارنة بين عدد مرات التفتيش التي تمت والعدد المطلوب لكل وحدة كبيرة بالموقع – وكتابة النتائج بتقرير يرسل لرئاسة الإدارة والإدارة العليا.</a:t>
            </a:r>
            <a:endParaRPr lang="en-US" sz="2800" dirty="0"/>
          </a:p>
        </p:txBody>
      </p:sp>
    </p:spTree>
    <p:extLst>
      <p:ext uri="{BB962C8B-B14F-4D97-AF65-F5344CB8AC3E}">
        <p14:creationId xmlns:p14="http://schemas.microsoft.com/office/powerpoint/2010/main" xmlns="" val="423435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839200" cy="6801862"/>
          </a:xfrm>
          <a:prstGeom prst="rect">
            <a:avLst/>
          </a:prstGeom>
        </p:spPr>
        <p:txBody>
          <a:bodyPr wrap="square">
            <a:spAutoFit/>
          </a:bodyPr>
          <a:lstStyle/>
          <a:p>
            <a:pPr algn="r" rtl="1"/>
            <a:r>
              <a:rPr lang="ar-EG" sz="2800" b="1" dirty="0">
                <a:solidFill>
                  <a:srgbClr val="FF0000"/>
                </a:solidFill>
              </a:rPr>
              <a:t>3- تعريف أوامر العمل</a:t>
            </a:r>
            <a:endParaRPr lang="en-US" sz="2800" dirty="0">
              <a:solidFill>
                <a:srgbClr val="FF0000"/>
              </a:solidFill>
            </a:endParaRPr>
          </a:p>
          <a:p>
            <a:pPr lvl="0" algn="r" rtl="1"/>
            <a:r>
              <a:rPr lang="ar-EG" sz="2800" dirty="0"/>
              <a:t>يعتبر المكان في نطاق العمل عندما لا توجد هناك أشياء غير ضرورية يمكن أن تعمل على إيقافه – وعندما تكون جميع الأشياء الضرورية في مكانها المناسب – في هذه العبارة تعني كلمة لا </a:t>
            </a:r>
            <a:r>
              <a:rPr lang="en-GB" sz="2800" dirty="0"/>
              <a:t>(No)</a:t>
            </a:r>
            <a:r>
              <a:rPr lang="ar-EG" sz="2800" dirty="0"/>
              <a:t> لا </a:t>
            </a:r>
            <a:r>
              <a:rPr lang="ar-EG" sz="2800" dirty="0" err="1"/>
              <a:t>شيئ</a:t>
            </a:r>
            <a:r>
              <a:rPr lang="ar-EG" sz="2800" dirty="0"/>
              <a:t> </a:t>
            </a:r>
            <a:r>
              <a:rPr lang="en-GB" sz="2800" dirty="0"/>
              <a:t>(None)</a:t>
            </a:r>
            <a:r>
              <a:rPr lang="ar-EG" sz="2800" dirty="0"/>
              <a:t> لن / ليس لأي </a:t>
            </a:r>
            <a:r>
              <a:rPr lang="en-GB" sz="2800" dirty="0"/>
              <a:t>(Nothing)</a:t>
            </a:r>
            <a:r>
              <a:rPr lang="ar-EG" sz="2800" dirty="0"/>
              <a:t>.</a:t>
            </a:r>
            <a:endParaRPr lang="en-US" sz="2800" dirty="0"/>
          </a:p>
          <a:p>
            <a:pPr lvl="0" algn="r" rtl="1"/>
            <a:r>
              <a:rPr lang="ar-EG" sz="2400" b="1" dirty="0">
                <a:solidFill>
                  <a:srgbClr val="FF0000"/>
                </a:solidFill>
              </a:rPr>
              <a:t>من الطرق الفعالة لتصنيف الأخطار هي تقسيمها حسب ما ينتج عنها من خسائر:</a:t>
            </a:r>
            <a:endParaRPr lang="en-US" sz="2400" b="1" dirty="0">
              <a:solidFill>
                <a:srgbClr val="FF0000"/>
              </a:solidFill>
            </a:endParaRPr>
          </a:p>
          <a:p>
            <a:pPr algn="r" rtl="1"/>
            <a:r>
              <a:rPr lang="ar-EG" sz="2800" b="1" dirty="0">
                <a:solidFill>
                  <a:srgbClr val="008000"/>
                </a:solidFill>
              </a:rPr>
              <a:t>3/1- خطر تحت التصنيف أ </a:t>
            </a:r>
            <a:r>
              <a:rPr lang="en-US" sz="2800" b="1" dirty="0">
                <a:solidFill>
                  <a:srgbClr val="008000"/>
                </a:solidFill>
              </a:rPr>
              <a:t>(A)</a:t>
            </a:r>
          </a:p>
          <a:p>
            <a:pPr algn="r" rtl="1"/>
            <a:r>
              <a:rPr lang="ar-EG" sz="2400" dirty="0"/>
              <a:t>وهو عبارة عن ظرف أو تطبيق ملائم لأن يسبب عجز دائم أو وفاة أو فقد جزء من الجسد – وكذا ملائم لأحداث تدمير شامل لتركيبات المعدات أو المواد.</a:t>
            </a:r>
            <a:endParaRPr lang="en-US" sz="2400" dirty="0"/>
          </a:p>
          <a:p>
            <a:pPr algn="r" rtl="1"/>
            <a:r>
              <a:rPr lang="en-US" sz="2800" dirty="0"/>
              <a:t> </a:t>
            </a:r>
            <a:r>
              <a:rPr lang="ar-EG" sz="2800" b="1" dirty="0" smtClean="0">
                <a:solidFill>
                  <a:srgbClr val="008000"/>
                </a:solidFill>
              </a:rPr>
              <a:t>3/2- </a:t>
            </a:r>
            <a:r>
              <a:rPr lang="ar-EG" sz="2800" b="1" dirty="0">
                <a:solidFill>
                  <a:srgbClr val="008000"/>
                </a:solidFill>
              </a:rPr>
              <a:t>خطر تحت التصنيف ب </a:t>
            </a:r>
            <a:r>
              <a:rPr lang="en-US" sz="2800" b="1" dirty="0">
                <a:solidFill>
                  <a:srgbClr val="008000"/>
                </a:solidFill>
              </a:rPr>
              <a:t>(B)</a:t>
            </a:r>
          </a:p>
          <a:p>
            <a:pPr algn="r" rtl="1"/>
            <a:r>
              <a:rPr lang="ar-EG" sz="2800" dirty="0"/>
              <a:t>وهو عبارة عن ظرف أو تطبيق ملائم لأحداث إصابة كبيرة ومتعددة أو مرض مؤقت ينتج عنه عجز جزئي – أو ملائم لأحداث تدمير بالمباني وتشتيت ولكن غير واسع المجال.</a:t>
            </a:r>
            <a:endParaRPr lang="en-US" sz="2800" dirty="0"/>
          </a:p>
          <a:p>
            <a:pPr algn="r" rtl="1"/>
            <a:r>
              <a:rPr lang="ar-EG" sz="2800" b="1" dirty="0">
                <a:solidFill>
                  <a:srgbClr val="008000"/>
                </a:solidFill>
              </a:rPr>
              <a:t>3/3- خطر تحت التصنيف جـ </a:t>
            </a:r>
            <a:r>
              <a:rPr lang="en-US" sz="2800" b="1" dirty="0">
                <a:solidFill>
                  <a:srgbClr val="008000"/>
                </a:solidFill>
              </a:rPr>
              <a:t>(C)</a:t>
            </a:r>
          </a:p>
          <a:p>
            <a:pPr algn="r" rtl="1"/>
            <a:r>
              <a:rPr lang="ar-EG" sz="2800" dirty="0"/>
              <a:t>وهو عبارة عن ظرف أو تطبيق ملائم لأحداث إصابة خفيفة وإصابة أو مرض لا ينتج عنه عجز وكذا تدمير غير كبير للمباني.</a:t>
            </a:r>
            <a:endParaRPr lang="en-US" sz="2800" dirty="0"/>
          </a:p>
        </p:txBody>
      </p:sp>
    </p:spTree>
    <p:extLst>
      <p:ext uri="{BB962C8B-B14F-4D97-AF65-F5344CB8AC3E}">
        <p14:creationId xmlns:p14="http://schemas.microsoft.com/office/powerpoint/2010/main" xmlns="" val="59636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734" y="119041"/>
            <a:ext cx="8763000" cy="6494085"/>
          </a:xfrm>
          <a:prstGeom prst="rect">
            <a:avLst/>
          </a:prstGeom>
        </p:spPr>
        <p:txBody>
          <a:bodyPr wrap="square">
            <a:spAutoFit/>
          </a:bodyPr>
          <a:lstStyle/>
          <a:p>
            <a:pPr algn="r" rtl="1"/>
            <a:r>
              <a:rPr lang="ar-EG" sz="3200" b="1" dirty="0">
                <a:solidFill>
                  <a:srgbClr val="FF0000"/>
                </a:solidFill>
              </a:rPr>
              <a:t>4- تفتيش السلامة والصحة المهنية والبيئة الفعال</a:t>
            </a:r>
            <a:endParaRPr lang="en-US" sz="3200" dirty="0">
              <a:solidFill>
                <a:srgbClr val="FF0000"/>
              </a:solidFill>
            </a:endParaRPr>
          </a:p>
          <a:p>
            <a:pPr algn="r" rtl="1"/>
            <a:r>
              <a:rPr lang="ar-EG" sz="3200" dirty="0"/>
              <a:t>يعتبر التفتيش الخاص بالسلامة والصحة المهنية والبيئة من أدوات الإدارة والتي يمكن استخدامها في قياس فعالية برامج السلامة والصحة المهنية والبيئة للشركة بما يتوافق مع غاياتها وأهدافها.</a:t>
            </a:r>
            <a:endParaRPr lang="en-US" sz="3200" dirty="0"/>
          </a:p>
          <a:p>
            <a:pPr algn="r" rtl="1"/>
            <a:r>
              <a:rPr lang="ar-EG" sz="3200" dirty="0"/>
              <a:t>ما الذي يعنيه التفتيش الفعال الخاص بالسلامة والصحة والبيئة، يعتبر أحد الإنجازات الأتية:</a:t>
            </a:r>
            <a:endParaRPr lang="en-US" sz="3200" dirty="0"/>
          </a:p>
          <a:p>
            <a:pPr algn="r" rtl="1"/>
            <a:r>
              <a:rPr lang="ar-EG" sz="3200" dirty="0"/>
              <a:t>4/1-	تحديد ما إذا كان برنامج السلامة والصحة المهنية للشركة يقابل أهدافها وغاياتها.</a:t>
            </a:r>
            <a:endParaRPr lang="en-US" sz="3200" dirty="0"/>
          </a:p>
          <a:p>
            <a:pPr algn="r" rtl="1"/>
            <a:r>
              <a:rPr lang="ar-EG" sz="3200" dirty="0"/>
              <a:t>4/2-	يؤسس قاعدة لتسهيل التعريف بمسئوليات الشركة، الموظفين تجاه امور السلامة والصحة المهنية والبيئة.</a:t>
            </a:r>
            <a:endParaRPr lang="en-US" sz="3200" dirty="0"/>
          </a:p>
          <a:p>
            <a:pPr algn="r" rtl="1"/>
            <a:r>
              <a:rPr lang="ar-EG" sz="3200" dirty="0"/>
              <a:t>4/3-	تقييم فعالية برنامج السلامة والصحة المهنية والبيئة الخاص بالشركة بغض النظر عن النقاط الإيجابية ونقاط الضعف للمناطق الأخرى بالشركة.</a:t>
            </a:r>
            <a:endParaRPr lang="en-US" sz="3200" dirty="0"/>
          </a:p>
        </p:txBody>
      </p:sp>
    </p:spTree>
    <p:extLst>
      <p:ext uri="{BB962C8B-B14F-4D97-AF65-F5344CB8AC3E}">
        <p14:creationId xmlns:p14="http://schemas.microsoft.com/office/powerpoint/2010/main" xmlns="" val="191004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915400" cy="3539430"/>
          </a:xfrm>
          <a:prstGeom prst="rect">
            <a:avLst/>
          </a:prstGeom>
        </p:spPr>
        <p:txBody>
          <a:bodyPr wrap="square">
            <a:spAutoFit/>
          </a:bodyPr>
          <a:lstStyle/>
          <a:p>
            <a:pPr algn="r" rtl="1"/>
            <a:r>
              <a:rPr lang="ar-EG" sz="3200" dirty="0"/>
              <a:t>4/4-	الكشف عن أي حيود في تطبيق القوانين واللوائح والمقاييس في العمليات والإجراءات أو المعدات والعمل على تصحيح الأوضاع الخاصة بها.</a:t>
            </a:r>
            <a:endParaRPr lang="en-US" sz="3200" dirty="0"/>
          </a:p>
          <a:p>
            <a:pPr algn="r" rtl="1"/>
            <a:r>
              <a:rPr lang="ar-EG" sz="3200" dirty="0"/>
              <a:t>4/5-	التعرف على نقاط القوة والضعف في برنامج السلامة والصحة المهنية والبيئة الذي يتم تطبيقه.</a:t>
            </a:r>
            <a:endParaRPr lang="en-US" sz="3200" dirty="0"/>
          </a:p>
          <a:p>
            <a:pPr algn="r" rtl="1"/>
            <a:r>
              <a:rPr lang="ar-EG" sz="3200" dirty="0"/>
              <a:t>4/6-	يشمل على تسهيل صياغة خطة التطوير والتي يمكن توصيلها بسهولة إلى المستويات الإدارية المختلفة بالشركة.</a:t>
            </a:r>
            <a:endParaRPr lang="en-US" sz="3200" dirty="0"/>
          </a:p>
        </p:txBody>
      </p:sp>
    </p:spTree>
    <p:extLst>
      <p:ext uri="{BB962C8B-B14F-4D97-AF65-F5344CB8AC3E}">
        <p14:creationId xmlns:p14="http://schemas.microsoft.com/office/powerpoint/2010/main" xmlns="" val="1261061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1115</Words>
  <Application>Microsoft Office PowerPoint</Application>
  <PresentationFormat>On-screen Show (4:3)</PresentationFormat>
  <Paragraphs>228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Assad</dc:creator>
  <cp:lastModifiedBy>Emad</cp:lastModifiedBy>
  <cp:revision>6</cp:revision>
  <dcterms:created xsi:type="dcterms:W3CDTF">2011-12-15T17:44:18Z</dcterms:created>
  <dcterms:modified xsi:type="dcterms:W3CDTF">2012-08-28T11:34:40Z</dcterms:modified>
</cp:coreProperties>
</file>